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718" r:id="rId2"/>
  </p:sldMasterIdLst>
  <p:notesMasterIdLst>
    <p:notesMasterId r:id="rId39"/>
  </p:notesMasterIdLst>
  <p:handoutMasterIdLst>
    <p:handoutMasterId r:id="rId40"/>
  </p:handoutMasterIdLst>
  <p:sldIdLst>
    <p:sldId id="257" r:id="rId3"/>
    <p:sldId id="326" r:id="rId4"/>
    <p:sldId id="270" r:id="rId5"/>
    <p:sldId id="332" r:id="rId6"/>
    <p:sldId id="316" r:id="rId7"/>
    <p:sldId id="317" r:id="rId8"/>
    <p:sldId id="318" r:id="rId9"/>
    <p:sldId id="319" r:id="rId10"/>
    <p:sldId id="320" r:id="rId11"/>
    <p:sldId id="284" r:id="rId12"/>
    <p:sldId id="303" r:id="rId13"/>
    <p:sldId id="359" r:id="rId14"/>
    <p:sldId id="285" r:id="rId15"/>
    <p:sldId id="301" r:id="rId16"/>
    <p:sldId id="309" r:id="rId17"/>
    <p:sldId id="308" r:id="rId18"/>
    <p:sldId id="286" r:id="rId19"/>
    <p:sldId id="287" r:id="rId20"/>
    <p:sldId id="361" r:id="rId21"/>
    <p:sldId id="302" r:id="rId22"/>
    <p:sldId id="327" r:id="rId23"/>
    <p:sldId id="328" r:id="rId24"/>
    <p:sldId id="329" r:id="rId25"/>
    <p:sldId id="330" r:id="rId26"/>
    <p:sldId id="291" r:id="rId27"/>
    <p:sldId id="331" r:id="rId28"/>
    <p:sldId id="294" r:id="rId29"/>
    <p:sldId id="357" r:id="rId30"/>
    <p:sldId id="295" r:id="rId31"/>
    <p:sldId id="313" r:id="rId32"/>
    <p:sldId id="312" r:id="rId33"/>
    <p:sldId id="311" r:id="rId34"/>
    <p:sldId id="306" r:id="rId35"/>
    <p:sldId id="305" r:id="rId36"/>
    <p:sldId id="325" r:id="rId37"/>
    <p:sldId id="322" r:id="rId38"/>
  </p:sldIdLst>
  <p:sldSz cx="9144000" cy="6858000" type="screen4x3"/>
  <p:notesSz cx="6858000" cy="9144000"/>
  <p:defaultTextStyle>
    <a:defPPr>
      <a:defRPr lang="en-US"/>
    </a:defPPr>
    <a:lvl1pPr algn="ctr" rtl="0" fontAlgn="base">
      <a:spcBef>
        <a:spcPct val="0"/>
      </a:spcBef>
      <a:spcAft>
        <a:spcPct val="0"/>
      </a:spcAft>
      <a:defRPr sz="2000" kern="1200">
        <a:solidFill>
          <a:schemeClr val="tx1"/>
        </a:solidFill>
        <a:latin typeface="Tahoma" pitchFamily="34" charset="0"/>
        <a:ea typeface="+mn-ea"/>
        <a:cs typeface="+mn-cs"/>
      </a:defRPr>
    </a:lvl1pPr>
    <a:lvl2pPr marL="457200" algn="ctr" rtl="0" fontAlgn="base">
      <a:spcBef>
        <a:spcPct val="0"/>
      </a:spcBef>
      <a:spcAft>
        <a:spcPct val="0"/>
      </a:spcAft>
      <a:defRPr sz="2000" kern="1200">
        <a:solidFill>
          <a:schemeClr val="tx1"/>
        </a:solidFill>
        <a:latin typeface="Tahoma" pitchFamily="34" charset="0"/>
        <a:ea typeface="+mn-ea"/>
        <a:cs typeface="+mn-cs"/>
      </a:defRPr>
    </a:lvl2pPr>
    <a:lvl3pPr marL="914400" algn="ctr" rtl="0" fontAlgn="base">
      <a:spcBef>
        <a:spcPct val="0"/>
      </a:spcBef>
      <a:spcAft>
        <a:spcPct val="0"/>
      </a:spcAft>
      <a:defRPr sz="2000" kern="1200">
        <a:solidFill>
          <a:schemeClr val="tx1"/>
        </a:solidFill>
        <a:latin typeface="Tahoma" pitchFamily="34" charset="0"/>
        <a:ea typeface="+mn-ea"/>
        <a:cs typeface="+mn-cs"/>
      </a:defRPr>
    </a:lvl3pPr>
    <a:lvl4pPr marL="1371600" algn="ctr" rtl="0" fontAlgn="base">
      <a:spcBef>
        <a:spcPct val="0"/>
      </a:spcBef>
      <a:spcAft>
        <a:spcPct val="0"/>
      </a:spcAft>
      <a:defRPr sz="2000" kern="1200">
        <a:solidFill>
          <a:schemeClr val="tx1"/>
        </a:solidFill>
        <a:latin typeface="Tahoma" pitchFamily="34" charset="0"/>
        <a:ea typeface="+mn-ea"/>
        <a:cs typeface="+mn-cs"/>
      </a:defRPr>
    </a:lvl4pPr>
    <a:lvl5pPr marL="1828800" algn="ctr" rtl="0" fontAlgn="base">
      <a:spcBef>
        <a:spcPct val="0"/>
      </a:spcBef>
      <a:spcAft>
        <a:spcPct val="0"/>
      </a:spcAft>
      <a:defRPr sz="2000" kern="1200">
        <a:solidFill>
          <a:schemeClr val="tx1"/>
        </a:solidFill>
        <a:latin typeface="Tahoma" pitchFamily="34" charset="0"/>
        <a:ea typeface="+mn-ea"/>
        <a:cs typeface="+mn-cs"/>
      </a:defRPr>
    </a:lvl5pPr>
    <a:lvl6pPr marL="2286000" algn="l" defTabSz="914400" rtl="0" eaLnBrk="1" latinLnBrk="0" hangingPunct="1">
      <a:defRPr sz="2000" kern="1200">
        <a:solidFill>
          <a:schemeClr val="tx1"/>
        </a:solidFill>
        <a:latin typeface="Tahoma" pitchFamily="34" charset="0"/>
        <a:ea typeface="+mn-ea"/>
        <a:cs typeface="+mn-cs"/>
      </a:defRPr>
    </a:lvl6pPr>
    <a:lvl7pPr marL="2743200" algn="l" defTabSz="914400" rtl="0" eaLnBrk="1" latinLnBrk="0" hangingPunct="1">
      <a:defRPr sz="2000" kern="1200">
        <a:solidFill>
          <a:schemeClr val="tx1"/>
        </a:solidFill>
        <a:latin typeface="Tahoma" pitchFamily="34" charset="0"/>
        <a:ea typeface="+mn-ea"/>
        <a:cs typeface="+mn-cs"/>
      </a:defRPr>
    </a:lvl7pPr>
    <a:lvl8pPr marL="3200400" algn="l" defTabSz="914400" rtl="0" eaLnBrk="1" latinLnBrk="0" hangingPunct="1">
      <a:defRPr sz="2000" kern="1200">
        <a:solidFill>
          <a:schemeClr val="tx1"/>
        </a:solidFill>
        <a:latin typeface="Tahoma" pitchFamily="34" charset="0"/>
        <a:ea typeface="+mn-ea"/>
        <a:cs typeface="+mn-cs"/>
      </a:defRPr>
    </a:lvl8pPr>
    <a:lvl9pPr marL="3657600" algn="l" defTabSz="914400" rtl="0" eaLnBrk="1" latinLnBrk="0" hangingPunct="1">
      <a:defRPr sz="20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F8F8F8"/>
    <a:srgbClr val="FFFFFF"/>
    <a:srgbClr val="CCECFF"/>
    <a:srgbClr val="FF7C80"/>
    <a:srgbClr val="FF0000"/>
    <a:srgbClr val="3366FF"/>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84" d="100"/>
          <a:sy n="84" d="100"/>
        </p:scale>
        <p:origin x="-1068" y="-84"/>
      </p:cViewPr>
      <p:guideLst>
        <p:guide orient="horz" pos="1313"/>
        <p:guide pos="49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2" d="100"/>
          <a:sy n="52" d="100"/>
        </p:scale>
        <p:origin x="-1818"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bwMode="auto">
          <a:xfrm>
            <a:off x="0" y="0"/>
            <a:ext cx="2971800" cy="457200"/>
          </a:xfrm>
          <a:prstGeom prst="rect">
            <a:avLst/>
          </a:prstGeom>
          <a:noFill/>
          <a:ln w="38100">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61443" name="Rectangle 3"/>
          <p:cNvSpPr>
            <a:spLocks noGrp="1" noChangeArrowheads="1"/>
          </p:cNvSpPr>
          <p:nvPr>
            <p:ph type="dt" sz="quarter" idx="1"/>
          </p:nvPr>
        </p:nvSpPr>
        <p:spPr bwMode="auto">
          <a:xfrm>
            <a:off x="3886200" y="0"/>
            <a:ext cx="2971800" cy="457200"/>
          </a:xfrm>
          <a:prstGeom prst="rect">
            <a:avLst/>
          </a:prstGeom>
          <a:noFill/>
          <a:ln w="38100">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endParaRPr lang="en-US"/>
          </a:p>
        </p:txBody>
      </p:sp>
      <p:sp>
        <p:nvSpPr>
          <p:cNvPr id="61444" name="Rectangle 4"/>
          <p:cNvSpPr>
            <a:spLocks noGrp="1" noChangeArrowheads="1"/>
          </p:cNvSpPr>
          <p:nvPr>
            <p:ph type="ftr" sz="quarter" idx="2"/>
          </p:nvPr>
        </p:nvSpPr>
        <p:spPr bwMode="auto">
          <a:xfrm>
            <a:off x="0" y="8686800"/>
            <a:ext cx="2971800" cy="457200"/>
          </a:xfrm>
          <a:prstGeom prst="rect">
            <a:avLst/>
          </a:prstGeom>
          <a:noFill/>
          <a:ln w="38100">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61445" name="Rectangle 5"/>
          <p:cNvSpPr>
            <a:spLocks noGrp="1" noChangeArrowheads="1"/>
          </p:cNvSpPr>
          <p:nvPr>
            <p:ph type="sldNum" sz="quarter" idx="3"/>
          </p:nvPr>
        </p:nvSpPr>
        <p:spPr bwMode="auto">
          <a:xfrm>
            <a:off x="3886200" y="8686800"/>
            <a:ext cx="2971800" cy="457200"/>
          </a:xfrm>
          <a:prstGeom prst="rect">
            <a:avLst/>
          </a:prstGeom>
          <a:noFill/>
          <a:ln w="38100">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1BFEB8FA-3514-443D-835E-DB2722C2C2D8}"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endParaRPr lang="en-US"/>
          </a:p>
        </p:txBody>
      </p:sp>
      <p:sp>
        <p:nvSpPr>
          <p:cNvPr id="501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0"/>
            <a:r>
              <a:rPr lang="en-US" noProof="0" smtClean="0"/>
              <a:t>Second level</a:t>
            </a:r>
          </a:p>
          <a:p>
            <a:pPr lvl="0"/>
            <a:r>
              <a:rPr lang="en-US" noProof="0" smtClean="0"/>
              <a:t>Third level</a:t>
            </a:r>
          </a:p>
          <a:p>
            <a:pPr lvl="0"/>
            <a:r>
              <a:rPr lang="en-US" noProof="0" smtClean="0"/>
              <a:t>Fourth level</a:t>
            </a:r>
          </a:p>
          <a:p>
            <a:pPr lvl="0"/>
            <a:r>
              <a:rPr lang="en-US" noProof="0" smtClean="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FCC920E5-8031-41EB-AAA4-BCD6B28C5C6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21A7FCDC-D8B8-42DD-A41E-59B48130EB0B}" type="slidenum">
              <a:rPr lang="en-US" smtClean="0"/>
              <a:pPr/>
              <a:t>1</a:t>
            </a:fld>
            <a:endParaRPr lang="en-US"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lIns="89950" tIns="44975" rIns="89950" bIns="44975"/>
          <a:lstStyle/>
          <a:p>
            <a:pPr>
              <a:spcBef>
                <a:spcPct val="0"/>
              </a:spcBef>
            </a:pPr>
            <a:endParaRPr lang="en-US" sz="24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FD02D22B-CCE6-4DF9-AEB2-EE4B6A90F7CE}" type="slidenum">
              <a:rPr lang="en-US" smtClean="0"/>
              <a:pPr/>
              <a:t>11</a:t>
            </a:fld>
            <a:endParaRPr lang="en-US"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36938425-F9C8-44EF-A09F-5188C8B8AA50}" type="slidenum">
              <a:rPr lang="en-US" smtClean="0"/>
              <a:pPr/>
              <a:t>14</a:t>
            </a:fld>
            <a:endParaRPr lang="en-US" smtClean="0"/>
          </a:p>
        </p:txBody>
      </p:sp>
      <p:sp>
        <p:nvSpPr>
          <p:cNvPr id="53251" name="Rectangle 2"/>
          <p:cNvSpPr>
            <a:spLocks noGrp="1" noRot="1" noChangeAspect="1" noChangeArrowheads="1" noTextEdit="1"/>
          </p:cNvSpPr>
          <p:nvPr>
            <p:ph type="sldImg"/>
          </p:nvPr>
        </p:nvSpPr>
        <p:spPr>
          <a:xfrm>
            <a:off x="1301750" y="803275"/>
            <a:ext cx="4256088" cy="3192463"/>
          </a:xfrm>
          <a:ln/>
        </p:spPr>
      </p:sp>
      <p:sp>
        <p:nvSpPr>
          <p:cNvPr id="53252" name="Rectangle 3"/>
          <p:cNvSpPr>
            <a:spLocks noGrp="1" noChangeArrowheads="1"/>
          </p:cNvSpPr>
          <p:nvPr>
            <p:ph type="body" idx="1"/>
          </p:nvPr>
        </p:nvSpPr>
        <p:spPr>
          <a:xfrm>
            <a:off x="914400" y="4346575"/>
            <a:ext cx="5029200" cy="3849688"/>
          </a:xfrm>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47662FF8-26C0-4A5A-8D5F-CBF7AC64811A}" type="slidenum">
              <a:rPr lang="en-US" smtClean="0"/>
              <a:pPr/>
              <a:t>18</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B296108E-A85B-4F16-9DDF-2C6766AC48AC}" type="slidenum">
              <a:rPr lang="en-US" smtClean="0"/>
              <a:pPr/>
              <a:t>19</a:t>
            </a:fld>
            <a:endParaRPr 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1673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674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PC-IN-</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PC-IN-</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PC-IN-</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PC-IN-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PC-IN-</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PC-IN-</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1673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674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6794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6794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8415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5716"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3"/>
          <a:srcRect/>
          <a:stretch>
            <a:fillRect/>
          </a:stretch>
        </p:blipFill>
        <p:spPr bwMode="auto">
          <a:xfrm>
            <a:off x="0" y="0"/>
            <a:ext cx="9144000" cy="571500"/>
          </a:xfrm>
          <a:prstGeom prst="rect">
            <a:avLst/>
          </a:prstGeom>
          <a:noFill/>
          <a:ln w="9525">
            <a:noFill/>
            <a:miter lim="800000"/>
            <a:headEnd/>
            <a:tailEnd/>
          </a:ln>
        </p:spPr>
      </p:pic>
      <p:sp>
        <p:nvSpPr>
          <p:cNvPr id="115718" name="Rectangle 6"/>
          <p:cNvSpPr>
            <a:spLocks noGrp="1" noChangeArrowheads="1"/>
          </p:cNvSpPr>
          <p:nvPr>
            <p:ph type="ftr" sz="quarter" idx="3"/>
          </p:nvPr>
        </p:nvSpPr>
        <p:spPr bwMode="auto">
          <a:xfrm>
            <a:off x="7954963" y="6648450"/>
            <a:ext cx="1189037"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800">
                <a:latin typeface="Arial" charset="0"/>
              </a:defRPr>
            </a:lvl1pPr>
          </a:lstStyle>
          <a:p>
            <a:pPr>
              <a:defRPr/>
            </a:pPr>
            <a:r>
              <a:rPr lang="en-US"/>
              <a:t>PC-IN-</a:t>
            </a:r>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PC-IN-</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14"/>
          <p:cNvSpPr>
            <a:spLocks noGrp="1" noChangeArrowheads="1"/>
          </p:cNvSpPr>
          <p:nvPr>
            <p:ph type="title"/>
          </p:nvPr>
        </p:nvSpPr>
        <p:spPr/>
        <p:txBody>
          <a:bodyPr/>
          <a:lstStyle/>
          <a:p>
            <a:r>
              <a:rPr lang="en-US" smtClean="0"/>
              <a:t>Introduction to Product Costing</a:t>
            </a:r>
          </a:p>
        </p:txBody>
      </p:sp>
      <p:sp>
        <p:nvSpPr>
          <p:cNvPr id="8" name="Text Placeholder 7"/>
          <p:cNvSpPr>
            <a:spLocks noGrp="1"/>
          </p:cNvSpPr>
          <p:nvPr>
            <p:ph type="body" sz="quarter" idx="10"/>
          </p:nvPr>
        </p:nvSpPr>
        <p:spPr/>
        <p:txBody>
          <a:bodyPr/>
          <a:lstStyle/>
          <a:p>
            <a:r>
              <a:rPr lang="en-US" dirty="0" smtClean="0"/>
              <a:t>QAD Enterprise Applications</a:t>
            </a:r>
            <a:endParaRPr lang="en-US" dirty="0"/>
          </a:p>
        </p:txBody>
      </p:sp>
      <p:sp>
        <p:nvSpPr>
          <p:cNvPr id="9" name="Text Placeholder 8"/>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idx="1"/>
          </p:nvPr>
        </p:nvSpPr>
        <p:spPr/>
        <p:txBody>
          <a:bodyPr>
            <a:normAutofit lnSpcReduction="10000"/>
          </a:bodyPr>
          <a:lstStyle/>
          <a:p>
            <a:r>
              <a:rPr lang="en-US" smtClean="0"/>
              <a:t>Determination of product costs for</a:t>
            </a:r>
          </a:p>
          <a:p>
            <a:pPr lvl="1"/>
            <a:r>
              <a:rPr lang="en-US" smtClean="0"/>
              <a:t>Inventory valuation</a:t>
            </a:r>
          </a:p>
          <a:p>
            <a:pPr lvl="1"/>
            <a:r>
              <a:rPr lang="en-US" smtClean="0"/>
              <a:t>COGS</a:t>
            </a:r>
          </a:p>
          <a:p>
            <a:pPr lvl="1"/>
            <a:r>
              <a:rPr lang="en-US" smtClean="0"/>
              <a:t>Cost-plus product pricing models</a:t>
            </a:r>
          </a:p>
          <a:p>
            <a:r>
              <a:rPr lang="en-US" smtClean="0"/>
              <a:t>Determination of costs for other units of activity</a:t>
            </a:r>
          </a:p>
          <a:p>
            <a:pPr lvl="1"/>
            <a:r>
              <a:rPr lang="en-US" smtClean="0"/>
              <a:t>Departments</a:t>
            </a:r>
          </a:p>
          <a:p>
            <a:pPr lvl="1"/>
            <a:r>
              <a:rPr lang="en-US" smtClean="0"/>
              <a:t>Sales territories</a:t>
            </a:r>
          </a:p>
          <a:p>
            <a:pPr lvl="1"/>
            <a:r>
              <a:rPr lang="en-US" smtClean="0"/>
              <a:t>Customer/industry groups</a:t>
            </a:r>
          </a:p>
          <a:p>
            <a:pPr lvl="1"/>
            <a:r>
              <a:rPr lang="en-US" smtClean="0"/>
              <a:t>Distribution channels</a:t>
            </a:r>
          </a:p>
          <a:p>
            <a:r>
              <a:rPr lang="en-US" smtClean="0"/>
              <a:t>Internal performance measurement</a:t>
            </a:r>
          </a:p>
          <a:p>
            <a:r>
              <a:rPr lang="en-US" smtClean="0"/>
              <a:t>Control and planning</a:t>
            </a:r>
          </a:p>
        </p:txBody>
      </p:sp>
      <p:sp>
        <p:nvSpPr>
          <p:cNvPr id="22530" name="Rectangle 2"/>
          <p:cNvSpPr>
            <a:spLocks noGrp="1" noChangeArrowheads="1"/>
          </p:cNvSpPr>
          <p:nvPr>
            <p:ph type="title"/>
          </p:nvPr>
        </p:nvSpPr>
        <p:spPr/>
        <p:txBody>
          <a:bodyPr/>
          <a:lstStyle/>
          <a:p>
            <a:r>
              <a:rPr lang="en-US" smtClean="0"/>
              <a:t>Purpose of Cost Accounting</a:t>
            </a:r>
          </a:p>
        </p:txBody>
      </p:sp>
      <p:sp>
        <p:nvSpPr>
          <p:cNvPr id="22532" name="Footer Placeholder 3"/>
          <p:cNvSpPr>
            <a:spLocks noGrp="1"/>
          </p:cNvSpPr>
          <p:nvPr>
            <p:ph type="ftr" sz="quarter" idx="10"/>
          </p:nvPr>
        </p:nvSpPr>
        <p:spPr/>
        <p:txBody>
          <a:bodyPr/>
          <a:lstStyle/>
          <a:p>
            <a:r>
              <a:rPr lang="en-US" smtClean="0"/>
              <a:t>PC-IN-100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44"/>
          <p:cNvSpPr>
            <a:spLocks noGrp="1"/>
          </p:cNvSpPr>
          <p:nvPr>
            <p:ph type="title"/>
          </p:nvPr>
        </p:nvSpPr>
        <p:spPr/>
        <p:txBody>
          <a:bodyPr/>
          <a:lstStyle/>
          <a:p>
            <a:r>
              <a:rPr lang="en-US" smtClean="0"/>
              <a:t>Manufacturing Cost Flow</a:t>
            </a:r>
          </a:p>
        </p:txBody>
      </p:sp>
      <p:sp>
        <p:nvSpPr>
          <p:cNvPr id="23555" name="Footer Placeholder 1"/>
          <p:cNvSpPr>
            <a:spLocks noGrp="1"/>
          </p:cNvSpPr>
          <p:nvPr>
            <p:ph type="ftr" sz="quarter" idx="10"/>
          </p:nvPr>
        </p:nvSpPr>
        <p:spPr/>
        <p:txBody>
          <a:bodyPr/>
          <a:lstStyle/>
          <a:p>
            <a:r>
              <a:rPr lang="en-US" smtClean="0"/>
              <a:t>PC-IN-110</a:t>
            </a:r>
          </a:p>
        </p:txBody>
      </p:sp>
      <p:cxnSp>
        <p:nvCxnSpPr>
          <p:cNvPr id="23568" name="AutoShape 1039"/>
          <p:cNvCxnSpPr>
            <a:cxnSpLocks noChangeShapeType="1"/>
            <a:stCxn id="68614" idx="3"/>
            <a:endCxn id="68615" idx="1"/>
          </p:cNvCxnSpPr>
          <p:nvPr/>
        </p:nvCxnSpPr>
        <p:spPr bwMode="auto">
          <a:xfrm>
            <a:off x="4478868" y="3760079"/>
            <a:ext cx="329850" cy="1588"/>
          </a:xfrm>
          <a:prstGeom prst="straightConnector1">
            <a:avLst/>
          </a:prstGeom>
          <a:noFill/>
          <a:ln w="38100">
            <a:solidFill>
              <a:schemeClr val="tx1"/>
            </a:solidFill>
            <a:round/>
            <a:headEnd/>
            <a:tailEnd type="triangle" w="med" len="med"/>
          </a:ln>
        </p:spPr>
      </p:cxnSp>
      <p:cxnSp>
        <p:nvCxnSpPr>
          <p:cNvPr id="23569" name="AutoShape 1040"/>
          <p:cNvCxnSpPr>
            <a:cxnSpLocks noChangeShapeType="1"/>
            <a:stCxn id="68613" idx="3"/>
            <a:endCxn id="68614" idx="1"/>
          </p:cNvCxnSpPr>
          <p:nvPr/>
        </p:nvCxnSpPr>
        <p:spPr bwMode="auto">
          <a:xfrm>
            <a:off x="2320218" y="3760079"/>
            <a:ext cx="329850" cy="1588"/>
          </a:xfrm>
          <a:prstGeom prst="straightConnector1">
            <a:avLst/>
          </a:prstGeom>
          <a:noFill/>
          <a:ln w="38100">
            <a:solidFill>
              <a:schemeClr val="tx1"/>
            </a:solidFill>
            <a:round/>
            <a:headEnd/>
            <a:tailEnd type="triangle" w="med" len="med"/>
          </a:ln>
        </p:spPr>
      </p:cxnSp>
      <p:sp>
        <p:nvSpPr>
          <p:cNvPr id="23573" name="Line 1044"/>
          <p:cNvSpPr>
            <a:spLocks noChangeShapeType="1"/>
          </p:cNvSpPr>
          <p:nvPr/>
        </p:nvSpPr>
        <p:spPr bwMode="auto">
          <a:xfrm>
            <a:off x="495300" y="1459791"/>
            <a:ext cx="5695950" cy="0"/>
          </a:xfrm>
          <a:prstGeom prst="line">
            <a:avLst/>
          </a:prstGeom>
          <a:noFill/>
          <a:ln w="57150">
            <a:solidFill>
              <a:schemeClr val="tx1"/>
            </a:solidFill>
            <a:round/>
            <a:headEnd/>
            <a:tailEnd type="triangle" w="med" len="med"/>
          </a:ln>
        </p:spPr>
        <p:txBody>
          <a:bodyPr wrap="none" anchor="ctr"/>
          <a:lstStyle/>
          <a:p>
            <a:endParaRPr lang="en-US">
              <a:latin typeface="+mj-lt"/>
            </a:endParaRPr>
          </a:p>
        </p:txBody>
      </p:sp>
      <p:grpSp>
        <p:nvGrpSpPr>
          <p:cNvPr id="52" name="Group 51"/>
          <p:cNvGrpSpPr/>
          <p:nvPr/>
        </p:nvGrpSpPr>
        <p:grpSpPr>
          <a:xfrm>
            <a:off x="374650" y="4274427"/>
            <a:ext cx="6400800" cy="278606"/>
            <a:chOff x="647700" y="4274427"/>
            <a:chExt cx="6400800" cy="278606"/>
          </a:xfrm>
        </p:grpSpPr>
        <p:sp>
          <p:nvSpPr>
            <p:cNvPr id="23585" name="Line 1057"/>
            <p:cNvSpPr>
              <a:spLocks noChangeShapeType="1"/>
            </p:cNvSpPr>
            <p:nvPr/>
          </p:nvSpPr>
          <p:spPr bwMode="auto">
            <a:xfrm>
              <a:off x="647700" y="4531604"/>
              <a:ext cx="6400800" cy="2296"/>
            </a:xfrm>
            <a:prstGeom prst="line">
              <a:avLst/>
            </a:prstGeom>
            <a:noFill/>
            <a:ln w="38100">
              <a:solidFill>
                <a:schemeClr val="tx1"/>
              </a:solidFill>
              <a:round/>
              <a:headEnd/>
              <a:tailEnd/>
            </a:ln>
          </p:spPr>
          <p:txBody>
            <a:bodyPr wrap="none" anchor="ctr"/>
            <a:lstStyle/>
            <a:p>
              <a:endParaRPr lang="en-US">
                <a:latin typeface="+mj-lt"/>
              </a:endParaRPr>
            </a:p>
          </p:txBody>
        </p:sp>
        <p:sp>
          <p:nvSpPr>
            <p:cNvPr id="23586" name="Line 1058"/>
            <p:cNvSpPr>
              <a:spLocks noChangeShapeType="1"/>
            </p:cNvSpPr>
            <p:nvPr/>
          </p:nvSpPr>
          <p:spPr bwMode="auto">
            <a:xfrm flipV="1">
              <a:off x="666754" y="4274427"/>
              <a:ext cx="0" cy="276225"/>
            </a:xfrm>
            <a:prstGeom prst="line">
              <a:avLst/>
            </a:prstGeom>
            <a:noFill/>
            <a:ln w="38100">
              <a:solidFill>
                <a:schemeClr val="tx1"/>
              </a:solidFill>
              <a:round/>
              <a:headEnd/>
              <a:tailEnd/>
            </a:ln>
          </p:spPr>
          <p:txBody>
            <a:bodyPr wrap="none" anchor="ctr"/>
            <a:lstStyle/>
            <a:p>
              <a:endParaRPr lang="en-US">
                <a:latin typeface="+mj-lt"/>
              </a:endParaRPr>
            </a:p>
          </p:txBody>
        </p:sp>
        <p:sp>
          <p:nvSpPr>
            <p:cNvPr id="23587" name="Line 1059"/>
            <p:cNvSpPr>
              <a:spLocks noChangeShapeType="1"/>
            </p:cNvSpPr>
            <p:nvPr/>
          </p:nvSpPr>
          <p:spPr bwMode="auto">
            <a:xfrm flipV="1">
              <a:off x="7030228" y="4276808"/>
              <a:ext cx="0" cy="276225"/>
            </a:xfrm>
            <a:prstGeom prst="line">
              <a:avLst/>
            </a:prstGeom>
            <a:noFill/>
            <a:ln w="38100">
              <a:solidFill>
                <a:schemeClr val="tx1"/>
              </a:solidFill>
              <a:round/>
              <a:headEnd/>
              <a:tailEnd/>
            </a:ln>
          </p:spPr>
          <p:txBody>
            <a:bodyPr wrap="none" anchor="ctr"/>
            <a:lstStyle/>
            <a:p>
              <a:endParaRPr lang="en-US">
                <a:latin typeface="+mj-lt"/>
              </a:endParaRPr>
            </a:p>
          </p:txBody>
        </p:sp>
      </p:grpSp>
      <p:sp>
        <p:nvSpPr>
          <p:cNvPr id="68613" name="Rectangle 1029"/>
          <p:cNvSpPr>
            <a:spLocks noChangeArrowheads="1"/>
          </p:cNvSpPr>
          <p:nvPr/>
        </p:nvSpPr>
        <p:spPr bwMode="auto">
          <a:xfrm>
            <a:off x="491418" y="3312404"/>
            <a:ext cx="1828800" cy="895350"/>
          </a:xfrm>
          <a:prstGeom prst="rect">
            <a:avLst/>
          </a:prstGeom>
          <a:solidFill>
            <a:schemeClr val="bg1"/>
          </a:solidFill>
          <a:ln w="9525">
            <a:solidFill>
              <a:schemeClr val="tx1"/>
            </a:solidFill>
            <a:miter lim="800000"/>
            <a:headEnd/>
            <a:tailEnd/>
          </a:ln>
          <a:effectLst/>
        </p:spPr>
        <p:txBody>
          <a:bodyPr wrap="none" anchor="ctr"/>
          <a:lstStyle/>
          <a:p>
            <a:pPr eaLnBrk="0" hangingPunct="0">
              <a:spcBef>
                <a:spcPct val="50000"/>
              </a:spcBef>
            </a:pPr>
            <a:r>
              <a:rPr lang="en-US" sz="1800" b="1" dirty="0" smtClean="0">
                <a:latin typeface="+mj-lt"/>
              </a:rPr>
              <a:t>Raw Materials</a:t>
            </a:r>
            <a:endParaRPr lang="en-US" sz="1800" b="1" dirty="0">
              <a:latin typeface="+mj-lt"/>
            </a:endParaRPr>
          </a:p>
        </p:txBody>
      </p:sp>
      <p:sp>
        <p:nvSpPr>
          <p:cNvPr id="23567" name="Text Box 1038"/>
          <p:cNvSpPr txBox="1">
            <a:spLocks noChangeArrowheads="1"/>
          </p:cNvSpPr>
          <p:nvPr/>
        </p:nvSpPr>
        <p:spPr bwMode="auto">
          <a:xfrm>
            <a:off x="491418" y="1828800"/>
            <a:ext cx="1828800" cy="655638"/>
          </a:xfrm>
          <a:prstGeom prst="rect">
            <a:avLst/>
          </a:prstGeom>
          <a:noFill/>
          <a:ln w="9525">
            <a:noFill/>
            <a:miter lim="800000"/>
            <a:headEnd/>
            <a:tailEnd/>
          </a:ln>
        </p:spPr>
        <p:txBody>
          <a:bodyPr wrap="none">
            <a:spAutoFit/>
          </a:bodyPr>
          <a:lstStyle/>
          <a:p>
            <a:pPr algn="l" eaLnBrk="0" hangingPunct="0">
              <a:spcBef>
                <a:spcPct val="50000"/>
              </a:spcBef>
              <a:buFontTx/>
              <a:buChar char="•"/>
            </a:pPr>
            <a:r>
              <a:rPr lang="en-US" sz="1600" b="1" dirty="0">
                <a:latin typeface="+mj-lt"/>
              </a:rPr>
              <a:t> </a:t>
            </a:r>
            <a:r>
              <a:rPr lang="en-US" sz="1400" dirty="0">
                <a:latin typeface="+mj-lt"/>
              </a:rPr>
              <a:t>Direct Material</a:t>
            </a:r>
          </a:p>
          <a:p>
            <a:pPr algn="l" eaLnBrk="0" hangingPunct="0">
              <a:spcBef>
                <a:spcPct val="50000"/>
              </a:spcBef>
              <a:buFontTx/>
              <a:buChar char="•"/>
            </a:pPr>
            <a:r>
              <a:rPr lang="en-US" sz="1400" dirty="0">
                <a:latin typeface="+mj-lt"/>
              </a:rPr>
              <a:t> Overhead (fixed)</a:t>
            </a:r>
          </a:p>
        </p:txBody>
      </p:sp>
      <p:sp>
        <p:nvSpPr>
          <p:cNvPr id="23574" name="Rectangle 1045"/>
          <p:cNvSpPr>
            <a:spLocks noChangeArrowheads="1"/>
          </p:cNvSpPr>
          <p:nvPr/>
        </p:nvSpPr>
        <p:spPr bwMode="auto">
          <a:xfrm>
            <a:off x="491418" y="1226426"/>
            <a:ext cx="1828800" cy="361950"/>
          </a:xfrm>
          <a:prstGeom prst="rect">
            <a:avLst/>
          </a:prstGeom>
          <a:solidFill>
            <a:schemeClr val="bg1"/>
          </a:solidFill>
          <a:ln w="9525">
            <a:solidFill>
              <a:schemeClr val="tx1"/>
            </a:solidFill>
            <a:miter lim="800000"/>
            <a:headEnd/>
            <a:tailEnd/>
          </a:ln>
          <a:effectLst/>
        </p:spPr>
        <p:txBody>
          <a:bodyPr wrap="none" anchor="ctr"/>
          <a:lstStyle/>
          <a:p>
            <a:pPr algn="l" eaLnBrk="0" hangingPunct="0">
              <a:spcBef>
                <a:spcPct val="50000"/>
              </a:spcBef>
            </a:pPr>
            <a:r>
              <a:rPr lang="en-US" sz="1600" b="1" dirty="0" smtClean="0">
                <a:latin typeface="+mj-lt"/>
              </a:rPr>
              <a:t>Value Increasing</a:t>
            </a:r>
            <a:endParaRPr lang="en-US" sz="1600" b="1" dirty="0">
              <a:latin typeface="+mj-lt"/>
            </a:endParaRPr>
          </a:p>
        </p:txBody>
      </p:sp>
      <p:sp>
        <p:nvSpPr>
          <p:cNvPr id="23576" name="Text Box 1048"/>
          <p:cNvSpPr txBox="1">
            <a:spLocks noChangeArrowheads="1"/>
          </p:cNvSpPr>
          <p:nvPr/>
        </p:nvSpPr>
        <p:spPr bwMode="auto">
          <a:xfrm>
            <a:off x="491418" y="1596316"/>
            <a:ext cx="1828800" cy="307777"/>
          </a:xfrm>
          <a:prstGeom prst="rect">
            <a:avLst/>
          </a:prstGeom>
          <a:noFill/>
          <a:ln w="9525">
            <a:noFill/>
            <a:miter lim="800000"/>
            <a:headEnd/>
            <a:tailEnd/>
          </a:ln>
        </p:spPr>
        <p:txBody>
          <a:bodyPr wrap="none">
            <a:spAutoFit/>
          </a:bodyPr>
          <a:lstStyle/>
          <a:p>
            <a:pPr eaLnBrk="0" hangingPunct="0">
              <a:spcBef>
                <a:spcPct val="50000"/>
              </a:spcBef>
            </a:pPr>
            <a:r>
              <a:rPr lang="en-US" sz="1400" u="sng" dirty="0">
                <a:latin typeface="+mj-lt"/>
              </a:rPr>
              <a:t>Costs</a:t>
            </a:r>
            <a:endParaRPr lang="en-US" sz="1400" dirty="0">
              <a:latin typeface="+mj-lt"/>
            </a:endParaRPr>
          </a:p>
        </p:txBody>
      </p:sp>
      <p:grpSp>
        <p:nvGrpSpPr>
          <p:cNvPr id="49" name="Group 48"/>
          <p:cNvGrpSpPr/>
          <p:nvPr/>
        </p:nvGrpSpPr>
        <p:grpSpPr>
          <a:xfrm>
            <a:off x="1089067" y="2758366"/>
            <a:ext cx="628650" cy="419100"/>
            <a:chOff x="1512049" y="2758366"/>
            <a:chExt cx="628650" cy="419100"/>
          </a:xfrm>
        </p:grpSpPr>
        <p:sp>
          <p:nvSpPr>
            <p:cNvPr id="23571" name="AutoShape 1042"/>
            <p:cNvSpPr>
              <a:spLocks noChangeArrowheads="1"/>
            </p:cNvSpPr>
            <p:nvPr/>
          </p:nvSpPr>
          <p:spPr bwMode="auto">
            <a:xfrm flipV="1">
              <a:off x="1581106" y="2758366"/>
              <a:ext cx="495300" cy="419100"/>
            </a:xfrm>
            <a:prstGeom prst="upArrow">
              <a:avLst>
                <a:gd name="adj1" fmla="val 50000"/>
                <a:gd name="adj2" fmla="val 25000"/>
              </a:avLst>
            </a:prstGeom>
            <a:solidFill>
              <a:schemeClr val="tx1"/>
            </a:solidFill>
            <a:ln w="9525">
              <a:solidFill>
                <a:schemeClr val="tx1"/>
              </a:solidFill>
              <a:miter lim="800000"/>
              <a:headEnd/>
              <a:tailEnd/>
            </a:ln>
          </p:spPr>
          <p:txBody>
            <a:bodyPr wrap="none" anchor="ctr"/>
            <a:lstStyle/>
            <a:p>
              <a:endParaRPr lang="en-US">
                <a:latin typeface="+mj-lt"/>
              </a:endParaRPr>
            </a:p>
          </p:txBody>
        </p:sp>
        <p:sp>
          <p:nvSpPr>
            <p:cNvPr id="23582" name="Text Box 1054"/>
            <p:cNvSpPr txBox="1">
              <a:spLocks noChangeArrowheads="1"/>
            </p:cNvSpPr>
            <p:nvPr/>
          </p:nvSpPr>
          <p:spPr bwMode="auto">
            <a:xfrm>
              <a:off x="1512049" y="2758366"/>
              <a:ext cx="628650" cy="366713"/>
            </a:xfrm>
            <a:prstGeom prst="rect">
              <a:avLst/>
            </a:prstGeom>
            <a:noFill/>
            <a:ln w="9525">
              <a:noFill/>
              <a:miter lim="800000"/>
              <a:headEnd/>
              <a:tailEnd/>
            </a:ln>
          </p:spPr>
          <p:txBody>
            <a:bodyPr>
              <a:spAutoFit/>
            </a:bodyPr>
            <a:lstStyle/>
            <a:p>
              <a:pPr eaLnBrk="0" hangingPunct="0">
                <a:spcBef>
                  <a:spcPct val="50000"/>
                </a:spcBef>
              </a:pPr>
              <a:r>
                <a:rPr lang="en-US" sz="1800" b="1" dirty="0">
                  <a:solidFill>
                    <a:schemeClr val="bg1"/>
                  </a:solidFill>
                  <a:latin typeface="+mj-lt"/>
                </a:rPr>
                <a:t>$</a:t>
              </a:r>
              <a:endParaRPr lang="en-US" sz="1600" b="1" dirty="0">
                <a:solidFill>
                  <a:schemeClr val="bg1"/>
                </a:solidFill>
                <a:latin typeface="+mj-lt"/>
              </a:endParaRPr>
            </a:p>
          </p:txBody>
        </p:sp>
      </p:grpSp>
      <p:sp>
        <p:nvSpPr>
          <p:cNvPr id="23590" name="Text Box 1062"/>
          <p:cNvSpPr txBox="1">
            <a:spLocks noChangeArrowheads="1"/>
          </p:cNvSpPr>
          <p:nvPr/>
        </p:nvSpPr>
        <p:spPr bwMode="auto">
          <a:xfrm>
            <a:off x="491418" y="4846320"/>
            <a:ext cx="1828800" cy="584775"/>
          </a:xfrm>
          <a:prstGeom prst="rect">
            <a:avLst/>
          </a:prstGeom>
          <a:noFill/>
          <a:ln w="9525">
            <a:noFill/>
            <a:miter lim="800000"/>
            <a:headEnd/>
            <a:tailEnd/>
          </a:ln>
        </p:spPr>
        <p:txBody>
          <a:bodyPr wrap="none">
            <a:spAutoFit/>
          </a:bodyPr>
          <a:lstStyle/>
          <a:p>
            <a:pPr algn="l" eaLnBrk="0" hangingPunct="0">
              <a:spcBef>
                <a:spcPct val="50000"/>
              </a:spcBef>
            </a:pPr>
            <a:r>
              <a:rPr lang="en-US" sz="1600" b="1" dirty="0">
                <a:latin typeface="+mj-lt"/>
              </a:rPr>
              <a:t>Purchasing</a:t>
            </a:r>
            <a:br>
              <a:rPr lang="en-US" sz="1600" b="1" dirty="0">
                <a:latin typeface="+mj-lt"/>
              </a:rPr>
            </a:br>
            <a:r>
              <a:rPr lang="en-US" sz="1600" b="1" dirty="0">
                <a:latin typeface="+mj-lt"/>
              </a:rPr>
              <a:t>AP</a:t>
            </a:r>
          </a:p>
        </p:txBody>
      </p:sp>
      <p:sp>
        <p:nvSpPr>
          <p:cNvPr id="68614" name="Rectangle 1030"/>
          <p:cNvSpPr>
            <a:spLocks noChangeArrowheads="1"/>
          </p:cNvSpPr>
          <p:nvPr/>
        </p:nvSpPr>
        <p:spPr bwMode="auto">
          <a:xfrm>
            <a:off x="2650068" y="3312404"/>
            <a:ext cx="1828800" cy="895350"/>
          </a:xfrm>
          <a:prstGeom prst="rect">
            <a:avLst/>
          </a:prstGeom>
          <a:solidFill>
            <a:schemeClr val="bg1"/>
          </a:solidFill>
          <a:ln w="9525">
            <a:solidFill>
              <a:schemeClr val="tx1"/>
            </a:solidFill>
            <a:miter lim="800000"/>
            <a:headEnd/>
            <a:tailEnd/>
          </a:ln>
          <a:effectLst/>
        </p:spPr>
        <p:txBody>
          <a:bodyPr wrap="none" anchor="ctr"/>
          <a:lstStyle/>
          <a:p>
            <a:pPr eaLnBrk="0" hangingPunct="0">
              <a:spcBef>
                <a:spcPct val="50000"/>
              </a:spcBef>
            </a:pPr>
            <a:r>
              <a:rPr lang="en-US" sz="1800" b="1" dirty="0" smtClean="0">
                <a:latin typeface="+mj-lt"/>
              </a:rPr>
              <a:t>WIP</a:t>
            </a:r>
            <a:endParaRPr lang="en-US" sz="1800" b="1" dirty="0">
              <a:latin typeface="+mj-lt"/>
            </a:endParaRPr>
          </a:p>
        </p:txBody>
      </p:sp>
      <p:sp>
        <p:nvSpPr>
          <p:cNvPr id="23566" name="Text Box 1037"/>
          <p:cNvSpPr txBox="1">
            <a:spLocks noChangeArrowheads="1"/>
          </p:cNvSpPr>
          <p:nvPr/>
        </p:nvSpPr>
        <p:spPr bwMode="auto">
          <a:xfrm>
            <a:off x="2650068" y="1828800"/>
            <a:ext cx="1828800" cy="661720"/>
          </a:xfrm>
          <a:prstGeom prst="rect">
            <a:avLst/>
          </a:prstGeom>
          <a:noFill/>
          <a:ln w="9525">
            <a:noFill/>
            <a:miter lim="800000"/>
            <a:headEnd/>
            <a:tailEnd/>
          </a:ln>
        </p:spPr>
        <p:txBody>
          <a:bodyPr wrap="none" lIns="91440" rIns="0">
            <a:noAutofit/>
          </a:bodyPr>
          <a:lstStyle/>
          <a:p>
            <a:pPr algn="l" eaLnBrk="0" hangingPunct="0">
              <a:spcBef>
                <a:spcPct val="50000"/>
              </a:spcBef>
              <a:buFontTx/>
              <a:buChar char="•"/>
              <a:tabLst>
                <a:tab pos="114300" algn="l"/>
              </a:tabLst>
            </a:pPr>
            <a:r>
              <a:rPr lang="en-US" sz="1600" b="1" dirty="0">
                <a:latin typeface="+mj-lt"/>
              </a:rPr>
              <a:t> </a:t>
            </a:r>
            <a:r>
              <a:rPr lang="en-US" sz="1400" dirty="0">
                <a:latin typeface="+mj-lt"/>
              </a:rPr>
              <a:t>Direct Labor</a:t>
            </a:r>
          </a:p>
          <a:p>
            <a:pPr marL="114300" indent="-114300" algn="l" eaLnBrk="0" hangingPunct="0">
              <a:spcBef>
                <a:spcPct val="50000"/>
              </a:spcBef>
              <a:buFontTx/>
              <a:buChar char="•"/>
            </a:pPr>
            <a:r>
              <a:rPr lang="en-US" sz="1400" dirty="0">
                <a:latin typeface="+mj-lt"/>
              </a:rPr>
              <a:t> Manufacturing </a:t>
            </a:r>
            <a:r>
              <a:rPr lang="en-US" sz="1400" dirty="0" smtClean="0">
                <a:latin typeface="+mj-lt"/>
              </a:rPr>
              <a:t>OH </a:t>
            </a:r>
            <a:br>
              <a:rPr lang="en-US" sz="1400" dirty="0" smtClean="0">
                <a:latin typeface="+mj-lt"/>
              </a:rPr>
            </a:br>
            <a:r>
              <a:rPr lang="en-US" sz="1400" dirty="0" smtClean="0">
                <a:latin typeface="+mj-lt"/>
              </a:rPr>
              <a:t>(fixed </a:t>
            </a:r>
            <a:r>
              <a:rPr lang="en-US" sz="1400" dirty="0">
                <a:latin typeface="+mj-lt"/>
              </a:rPr>
              <a:t>&amp; variable)</a:t>
            </a:r>
          </a:p>
        </p:txBody>
      </p:sp>
      <p:sp>
        <p:nvSpPr>
          <p:cNvPr id="23577" name="Text Box 1049"/>
          <p:cNvSpPr txBox="1">
            <a:spLocks noChangeArrowheads="1"/>
          </p:cNvSpPr>
          <p:nvPr/>
        </p:nvSpPr>
        <p:spPr bwMode="auto">
          <a:xfrm>
            <a:off x="2650068" y="1596314"/>
            <a:ext cx="1828800" cy="307777"/>
          </a:xfrm>
          <a:prstGeom prst="rect">
            <a:avLst/>
          </a:prstGeom>
          <a:noFill/>
          <a:ln w="9525">
            <a:noFill/>
            <a:miter lim="800000"/>
            <a:headEnd/>
            <a:tailEnd/>
          </a:ln>
        </p:spPr>
        <p:txBody>
          <a:bodyPr wrap="none">
            <a:spAutoFit/>
          </a:bodyPr>
          <a:lstStyle/>
          <a:p>
            <a:pPr eaLnBrk="0" hangingPunct="0">
              <a:spcBef>
                <a:spcPct val="50000"/>
              </a:spcBef>
            </a:pPr>
            <a:r>
              <a:rPr lang="en-US" sz="1400" u="sng" dirty="0">
                <a:latin typeface="+mj-lt"/>
              </a:rPr>
              <a:t>Costs</a:t>
            </a:r>
            <a:endParaRPr lang="en-US" sz="1600" b="1" dirty="0">
              <a:latin typeface="+mj-lt"/>
            </a:endParaRPr>
          </a:p>
        </p:txBody>
      </p:sp>
      <p:grpSp>
        <p:nvGrpSpPr>
          <p:cNvPr id="50" name="Group 49"/>
          <p:cNvGrpSpPr/>
          <p:nvPr/>
        </p:nvGrpSpPr>
        <p:grpSpPr>
          <a:xfrm>
            <a:off x="3249349" y="2758366"/>
            <a:ext cx="628650" cy="419100"/>
            <a:chOff x="3342481" y="2758366"/>
            <a:chExt cx="628650" cy="419100"/>
          </a:xfrm>
        </p:grpSpPr>
        <p:sp>
          <p:nvSpPr>
            <p:cNvPr id="23572" name="AutoShape 1043"/>
            <p:cNvSpPr>
              <a:spLocks noChangeArrowheads="1"/>
            </p:cNvSpPr>
            <p:nvPr/>
          </p:nvSpPr>
          <p:spPr bwMode="auto">
            <a:xfrm flipV="1">
              <a:off x="3407569" y="2758366"/>
              <a:ext cx="495300" cy="419100"/>
            </a:xfrm>
            <a:prstGeom prst="upArrow">
              <a:avLst>
                <a:gd name="adj1" fmla="val 50000"/>
                <a:gd name="adj2" fmla="val 25000"/>
              </a:avLst>
            </a:prstGeom>
            <a:solidFill>
              <a:schemeClr val="tx1"/>
            </a:solidFill>
            <a:ln w="9525">
              <a:solidFill>
                <a:schemeClr val="tx1"/>
              </a:solidFill>
              <a:miter lim="800000"/>
              <a:headEnd/>
              <a:tailEnd/>
            </a:ln>
          </p:spPr>
          <p:txBody>
            <a:bodyPr wrap="none" anchor="ctr"/>
            <a:lstStyle/>
            <a:p>
              <a:endParaRPr lang="en-US">
                <a:latin typeface="+mj-lt"/>
              </a:endParaRPr>
            </a:p>
          </p:txBody>
        </p:sp>
        <p:sp>
          <p:nvSpPr>
            <p:cNvPr id="23583" name="Text Box 1055"/>
            <p:cNvSpPr txBox="1">
              <a:spLocks noChangeArrowheads="1"/>
            </p:cNvSpPr>
            <p:nvPr/>
          </p:nvSpPr>
          <p:spPr bwMode="auto">
            <a:xfrm>
              <a:off x="3342481" y="2758366"/>
              <a:ext cx="628650" cy="366713"/>
            </a:xfrm>
            <a:prstGeom prst="rect">
              <a:avLst/>
            </a:prstGeom>
            <a:noFill/>
            <a:ln w="9525">
              <a:noFill/>
              <a:miter lim="800000"/>
              <a:headEnd/>
              <a:tailEnd/>
            </a:ln>
          </p:spPr>
          <p:txBody>
            <a:bodyPr>
              <a:spAutoFit/>
            </a:bodyPr>
            <a:lstStyle/>
            <a:p>
              <a:pPr eaLnBrk="0" hangingPunct="0">
                <a:spcBef>
                  <a:spcPct val="50000"/>
                </a:spcBef>
              </a:pPr>
              <a:r>
                <a:rPr lang="en-US" sz="1800" b="1" dirty="0">
                  <a:solidFill>
                    <a:schemeClr val="bg1"/>
                  </a:solidFill>
                  <a:latin typeface="+mj-lt"/>
                </a:rPr>
                <a:t>$</a:t>
              </a:r>
              <a:endParaRPr lang="en-US" sz="1600" b="1" dirty="0">
                <a:solidFill>
                  <a:schemeClr val="bg1"/>
                </a:solidFill>
                <a:latin typeface="+mj-lt"/>
              </a:endParaRPr>
            </a:p>
          </p:txBody>
        </p:sp>
      </p:grpSp>
      <p:sp>
        <p:nvSpPr>
          <p:cNvPr id="23588" name="Rectangle 1060"/>
          <p:cNvSpPr>
            <a:spLocks noChangeArrowheads="1"/>
          </p:cNvSpPr>
          <p:nvPr/>
        </p:nvSpPr>
        <p:spPr bwMode="auto">
          <a:xfrm>
            <a:off x="2650068" y="4398254"/>
            <a:ext cx="1828800" cy="342900"/>
          </a:xfrm>
          <a:prstGeom prst="rect">
            <a:avLst/>
          </a:prstGeom>
          <a:solidFill>
            <a:schemeClr val="bg1"/>
          </a:solidFill>
          <a:ln w="9525">
            <a:solidFill>
              <a:schemeClr val="tx1"/>
            </a:solidFill>
            <a:miter lim="800000"/>
            <a:headEnd/>
            <a:tailEnd/>
          </a:ln>
          <a:effectLst/>
        </p:spPr>
        <p:txBody>
          <a:bodyPr wrap="none" anchor="ctr"/>
          <a:lstStyle/>
          <a:p>
            <a:pPr eaLnBrk="0" hangingPunct="0">
              <a:spcBef>
                <a:spcPct val="50000"/>
              </a:spcBef>
            </a:pPr>
            <a:r>
              <a:rPr lang="en-US" sz="1800" b="1" dirty="0" smtClean="0">
                <a:latin typeface="+mj-lt"/>
              </a:rPr>
              <a:t>Inventory</a:t>
            </a:r>
            <a:endParaRPr lang="en-US" sz="1800" b="1" dirty="0">
              <a:latin typeface="+mj-lt"/>
            </a:endParaRPr>
          </a:p>
        </p:txBody>
      </p:sp>
      <p:sp>
        <p:nvSpPr>
          <p:cNvPr id="23591" name="Text Box 1063"/>
          <p:cNvSpPr txBox="1">
            <a:spLocks noChangeArrowheads="1"/>
          </p:cNvSpPr>
          <p:nvPr/>
        </p:nvSpPr>
        <p:spPr bwMode="auto">
          <a:xfrm>
            <a:off x="2650068" y="4846320"/>
            <a:ext cx="1828800" cy="1077218"/>
          </a:xfrm>
          <a:prstGeom prst="rect">
            <a:avLst/>
          </a:prstGeom>
          <a:noFill/>
          <a:ln w="9525">
            <a:noFill/>
            <a:miter lim="800000"/>
            <a:headEnd/>
            <a:tailEnd/>
          </a:ln>
        </p:spPr>
        <p:txBody>
          <a:bodyPr wrap="none">
            <a:spAutoFit/>
          </a:bodyPr>
          <a:lstStyle/>
          <a:p>
            <a:pPr algn="l" eaLnBrk="0" hangingPunct="0">
              <a:spcBef>
                <a:spcPct val="50000"/>
              </a:spcBef>
            </a:pPr>
            <a:r>
              <a:rPr lang="en-US" sz="1600" b="1" dirty="0">
                <a:latin typeface="+mj-lt"/>
              </a:rPr>
              <a:t>Work Orders</a:t>
            </a:r>
            <a:br>
              <a:rPr lang="en-US" sz="1600" b="1" dirty="0">
                <a:latin typeface="+mj-lt"/>
              </a:rPr>
            </a:br>
            <a:r>
              <a:rPr lang="en-US" sz="1600" b="1" dirty="0">
                <a:latin typeface="+mj-lt"/>
              </a:rPr>
              <a:t>SFC</a:t>
            </a:r>
            <a:br>
              <a:rPr lang="en-US" sz="1600" b="1" dirty="0">
                <a:latin typeface="+mj-lt"/>
              </a:rPr>
            </a:br>
            <a:r>
              <a:rPr lang="en-US" sz="1600" b="1" dirty="0">
                <a:latin typeface="+mj-lt"/>
              </a:rPr>
              <a:t>Repetitive</a:t>
            </a:r>
            <a:br>
              <a:rPr lang="en-US" sz="1600" b="1" dirty="0">
                <a:latin typeface="+mj-lt"/>
              </a:rPr>
            </a:br>
            <a:r>
              <a:rPr lang="en-US" sz="1600" b="1" dirty="0">
                <a:latin typeface="+mj-lt"/>
              </a:rPr>
              <a:t>Co/By-Products</a:t>
            </a:r>
          </a:p>
        </p:txBody>
      </p:sp>
      <p:sp>
        <p:nvSpPr>
          <p:cNvPr id="68611" name="Rectangle 1027"/>
          <p:cNvSpPr>
            <a:spLocks noChangeArrowheads="1"/>
          </p:cNvSpPr>
          <p:nvPr/>
        </p:nvSpPr>
        <p:spPr bwMode="auto">
          <a:xfrm>
            <a:off x="4978468" y="2988554"/>
            <a:ext cx="1828800" cy="895350"/>
          </a:xfrm>
          <a:prstGeom prst="rect">
            <a:avLst/>
          </a:prstGeom>
          <a:solidFill>
            <a:schemeClr val="bg1"/>
          </a:solidFill>
          <a:ln w="9525">
            <a:solidFill>
              <a:schemeClr val="tx1"/>
            </a:solidFill>
            <a:miter lim="800000"/>
            <a:headEnd/>
            <a:tailEnd/>
          </a:ln>
          <a:effectLst/>
        </p:spPr>
        <p:txBody>
          <a:bodyPr wrap="none" tIns="45720" anchor="t" anchorCtr="0"/>
          <a:lstStyle/>
          <a:p>
            <a:pPr eaLnBrk="0" hangingPunct="0">
              <a:spcBef>
                <a:spcPct val="50000"/>
              </a:spcBef>
            </a:pPr>
            <a:r>
              <a:rPr lang="en-US" sz="1800" b="1" dirty="0" smtClean="0">
                <a:latin typeface="+mj-lt"/>
              </a:rPr>
              <a:t>COGS</a:t>
            </a:r>
            <a:endParaRPr lang="en-US" sz="1800" b="1" dirty="0">
              <a:latin typeface="+mj-lt"/>
            </a:endParaRPr>
          </a:p>
        </p:txBody>
      </p:sp>
      <p:sp>
        <p:nvSpPr>
          <p:cNvPr id="68615" name="Rectangle 1031"/>
          <p:cNvSpPr>
            <a:spLocks noChangeArrowheads="1"/>
          </p:cNvSpPr>
          <p:nvPr/>
        </p:nvSpPr>
        <p:spPr bwMode="auto">
          <a:xfrm>
            <a:off x="4808718" y="3312404"/>
            <a:ext cx="1828800" cy="895350"/>
          </a:xfrm>
          <a:prstGeom prst="rect">
            <a:avLst/>
          </a:prstGeom>
          <a:solidFill>
            <a:schemeClr val="bg1"/>
          </a:solidFill>
          <a:ln w="9525">
            <a:solidFill>
              <a:schemeClr val="tx1"/>
            </a:solidFill>
            <a:miter lim="800000"/>
            <a:headEnd/>
            <a:tailEnd/>
          </a:ln>
          <a:effectLst/>
        </p:spPr>
        <p:txBody>
          <a:bodyPr wrap="none" anchor="ctr"/>
          <a:lstStyle/>
          <a:p>
            <a:pPr eaLnBrk="0" hangingPunct="0">
              <a:spcBef>
                <a:spcPct val="50000"/>
              </a:spcBef>
            </a:pPr>
            <a:r>
              <a:rPr lang="en-US" sz="1800" b="1" dirty="0" smtClean="0">
                <a:latin typeface="+mj-lt"/>
              </a:rPr>
              <a:t>Finished Goods</a:t>
            </a:r>
            <a:endParaRPr lang="en-US" sz="1800" b="1" dirty="0">
              <a:latin typeface="+mj-lt"/>
            </a:endParaRPr>
          </a:p>
        </p:txBody>
      </p:sp>
      <p:sp>
        <p:nvSpPr>
          <p:cNvPr id="23578" name="Text Box 1050"/>
          <p:cNvSpPr txBox="1">
            <a:spLocks noChangeArrowheads="1"/>
          </p:cNvSpPr>
          <p:nvPr/>
        </p:nvSpPr>
        <p:spPr bwMode="auto">
          <a:xfrm>
            <a:off x="4808718" y="1596312"/>
            <a:ext cx="1828800" cy="307777"/>
          </a:xfrm>
          <a:prstGeom prst="rect">
            <a:avLst/>
          </a:prstGeom>
          <a:noFill/>
          <a:ln w="9525">
            <a:noFill/>
            <a:miter lim="800000"/>
            <a:headEnd/>
            <a:tailEnd/>
          </a:ln>
        </p:spPr>
        <p:txBody>
          <a:bodyPr wrap="none">
            <a:spAutoFit/>
          </a:bodyPr>
          <a:lstStyle/>
          <a:p>
            <a:pPr eaLnBrk="0" hangingPunct="0">
              <a:spcBef>
                <a:spcPct val="50000"/>
              </a:spcBef>
            </a:pPr>
            <a:r>
              <a:rPr lang="en-US" sz="1400" u="sng" dirty="0">
                <a:latin typeface="+mj-lt"/>
              </a:rPr>
              <a:t>Costs</a:t>
            </a:r>
            <a:endParaRPr lang="en-US" sz="1400" dirty="0">
              <a:latin typeface="+mj-lt"/>
            </a:endParaRPr>
          </a:p>
        </p:txBody>
      </p:sp>
      <p:sp>
        <p:nvSpPr>
          <p:cNvPr id="23580" name="Text Box 1052"/>
          <p:cNvSpPr txBox="1">
            <a:spLocks noChangeArrowheads="1"/>
          </p:cNvSpPr>
          <p:nvPr/>
        </p:nvSpPr>
        <p:spPr bwMode="auto">
          <a:xfrm>
            <a:off x="4808718" y="1828800"/>
            <a:ext cx="1828800" cy="307777"/>
          </a:xfrm>
          <a:prstGeom prst="rect">
            <a:avLst/>
          </a:prstGeom>
          <a:noFill/>
          <a:ln w="9525">
            <a:noFill/>
            <a:miter lim="800000"/>
            <a:headEnd/>
            <a:tailEnd/>
          </a:ln>
        </p:spPr>
        <p:txBody>
          <a:bodyPr wrap="none">
            <a:spAutoFit/>
          </a:bodyPr>
          <a:lstStyle/>
          <a:p>
            <a:pPr algn="l" eaLnBrk="0" hangingPunct="0">
              <a:spcBef>
                <a:spcPct val="50000"/>
              </a:spcBef>
              <a:buFontTx/>
              <a:buChar char="•"/>
            </a:pPr>
            <a:r>
              <a:rPr lang="en-US" sz="1400" dirty="0">
                <a:latin typeface="+mj-lt"/>
              </a:rPr>
              <a:t> Overhead (fixed)</a:t>
            </a:r>
          </a:p>
        </p:txBody>
      </p:sp>
      <p:grpSp>
        <p:nvGrpSpPr>
          <p:cNvPr id="48" name="Group 47"/>
          <p:cNvGrpSpPr/>
          <p:nvPr/>
        </p:nvGrpSpPr>
        <p:grpSpPr>
          <a:xfrm>
            <a:off x="5475466" y="2522613"/>
            <a:ext cx="495300" cy="419100"/>
            <a:chOff x="6153149" y="2522613"/>
            <a:chExt cx="495300" cy="419100"/>
          </a:xfrm>
        </p:grpSpPr>
        <p:sp>
          <p:nvSpPr>
            <p:cNvPr id="23581" name="AutoShape 1053"/>
            <p:cNvSpPr>
              <a:spLocks noChangeArrowheads="1"/>
            </p:cNvSpPr>
            <p:nvPr/>
          </p:nvSpPr>
          <p:spPr bwMode="auto">
            <a:xfrm flipV="1">
              <a:off x="6153149" y="2522613"/>
              <a:ext cx="495300" cy="419100"/>
            </a:xfrm>
            <a:prstGeom prst="upArrow">
              <a:avLst>
                <a:gd name="adj1" fmla="val 50000"/>
                <a:gd name="adj2" fmla="val 25000"/>
              </a:avLst>
            </a:prstGeom>
            <a:solidFill>
              <a:schemeClr val="tx1"/>
            </a:solidFill>
            <a:ln w="9525">
              <a:solidFill>
                <a:schemeClr val="tx1"/>
              </a:solidFill>
              <a:miter lim="800000"/>
              <a:headEnd/>
              <a:tailEnd/>
            </a:ln>
          </p:spPr>
          <p:txBody>
            <a:bodyPr wrap="none" anchor="ctr"/>
            <a:lstStyle/>
            <a:p>
              <a:endParaRPr lang="en-US">
                <a:latin typeface="+mj-lt"/>
              </a:endParaRPr>
            </a:p>
          </p:txBody>
        </p:sp>
        <p:sp>
          <p:nvSpPr>
            <p:cNvPr id="23584" name="Text Box 1056"/>
            <p:cNvSpPr txBox="1">
              <a:spLocks noChangeArrowheads="1"/>
            </p:cNvSpPr>
            <p:nvPr/>
          </p:nvSpPr>
          <p:spPr bwMode="auto">
            <a:xfrm>
              <a:off x="6248665" y="2527375"/>
              <a:ext cx="304801" cy="366713"/>
            </a:xfrm>
            <a:prstGeom prst="rect">
              <a:avLst/>
            </a:prstGeom>
            <a:noFill/>
            <a:ln w="9525">
              <a:noFill/>
              <a:miter lim="800000"/>
              <a:headEnd/>
              <a:tailEnd/>
            </a:ln>
          </p:spPr>
          <p:txBody>
            <a:bodyPr wrap="square">
              <a:spAutoFit/>
            </a:bodyPr>
            <a:lstStyle/>
            <a:p>
              <a:pPr eaLnBrk="0" hangingPunct="0">
                <a:spcBef>
                  <a:spcPct val="50000"/>
                </a:spcBef>
              </a:pPr>
              <a:r>
                <a:rPr lang="en-US" sz="1800" b="1" dirty="0">
                  <a:solidFill>
                    <a:schemeClr val="bg1"/>
                  </a:solidFill>
                  <a:latin typeface="+mj-lt"/>
                </a:rPr>
                <a:t>$</a:t>
              </a:r>
              <a:endParaRPr lang="en-US" sz="1600" b="1" dirty="0">
                <a:solidFill>
                  <a:schemeClr val="bg1"/>
                </a:solidFill>
                <a:latin typeface="+mj-lt"/>
              </a:endParaRPr>
            </a:p>
          </p:txBody>
        </p:sp>
      </p:grpSp>
      <p:sp>
        <p:nvSpPr>
          <p:cNvPr id="23592" name="Text Box 1064"/>
          <p:cNvSpPr txBox="1">
            <a:spLocks noChangeArrowheads="1"/>
          </p:cNvSpPr>
          <p:nvPr/>
        </p:nvSpPr>
        <p:spPr bwMode="auto">
          <a:xfrm>
            <a:off x="4808718" y="4846320"/>
            <a:ext cx="1828800" cy="584775"/>
          </a:xfrm>
          <a:prstGeom prst="rect">
            <a:avLst/>
          </a:prstGeom>
          <a:noFill/>
          <a:ln w="9525">
            <a:noFill/>
            <a:miter lim="800000"/>
            <a:headEnd/>
            <a:tailEnd/>
          </a:ln>
        </p:spPr>
        <p:txBody>
          <a:bodyPr wrap="none">
            <a:spAutoFit/>
          </a:bodyPr>
          <a:lstStyle/>
          <a:p>
            <a:pPr algn="l" eaLnBrk="0" hangingPunct="0">
              <a:spcBef>
                <a:spcPct val="50000"/>
              </a:spcBef>
            </a:pPr>
            <a:r>
              <a:rPr lang="en-US" sz="1600" b="1" dirty="0">
                <a:latin typeface="+mj-lt"/>
              </a:rPr>
              <a:t>Sales Orders</a:t>
            </a:r>
            <a:br>
              <a:rPr lang="en-US" sz="1600" b="1" dirty="0">
                <a:latin typeface="+mj-lt"/>
              </a:rPr>
            </a:br>
            <a:r>
              <a:rPr lang="en-US" sz="1600" b="1" dirty="0">
                <a:latin typeface="+mj-lt"/>
              </a:rPr>
              <a:t>(Configured Prod)</a:t>
            </a:r>
          </a:p>
        </p:txBody>
      </p:sp>
      <p:sp>
        <p:nvSpPr>
          <p:cNvPr id="68616" name="Rectangle 1032"/>
          <p:cNvSpPr>
            <a:spLocks noChangeArrowheads="1"/>
          </p:cNvSpPr>
          <p:nvPr/>
        </p:nvSpPr>
        <p:spPr bwMode="auto">
          <a:xfrm>
            <a:off x="6967368" y="3312404"/>
            <a:ext cx="1828800" cy="895350"/>
          </a:xfrm>
          <a:prstGeom prst="rect">
            <a:avLst/>
          </a:prstGeom>
          <a:solidFill>
            <a:schemeClr val="bg1"/>
          </a:solidFill>
          <a:ln w="9525">
            <a:solidFill>
              <a:schemeClr val="tx1"/>
            </a:solidFill>
            <a:miter lim="800000"/>
            <a:headEnd/>
            <a:tailEnd/>
          </a:ln>
          <a:effectLst/>
        </p:spPr>
        <p:txBody>
          <a:bodyPr wrap="none" anchor="ctr"/>
          <a:lstStyle/>
          <a:p>
            <a:pPr eaLnBrk="0" hangingPunct="0">
              <a:spcBef>
                <a:spcPct val="50000"/>
              </a:spcBef>
            </a:pPr>
            <a:r>
              <a:rPr lang="en-US" sz="1800" b="1" dirty="0" smtClean="0">
                <a:latin typeface="+mj-lt"/>
              </a:rPr>
              <a:t>Margin</a:t>
            </a:r>
            <a:endParaRPr lang="en-US" sz="1800" b="1" dirty="0">
              <a:latin typeface="+mj-lt"/>
            </a:endParaRPr>
          </a:p>
        </p:txBody>
      </p:sp>
      <p:sp>
        <p:nvSpPr>
          <p:cNvPr id="23579" name="Text Box 1051"/>
          <p:cNvSpPr txBox="1">
            <a:spLocks noChangeArrowheads="1"/>
          </p:cNvSpPr>
          <p:nvPr/>
        </p:nvSpPr>
        <p:spPr bwMode="auto">
          <a:xfrm>
            <a:off x="6967368" y="1596310"/>
            <a:ext cx="1828800" cy="307777"/>
          </a:xfrm>
          <a:prstGeom prst="rect">
            <a:avLst/>
          </a:prstGeom>
          <a:noFill/>
          <a:ln w="9525">
            <a:noFill/>
            <a:miter lim="800000"/>
            <a:headEnd/>
            <a:tailEnd/>
          </a:ln>
        </p:spPr>
        <p:txBody>
          <a:bodyPr wrap="none">
            <a:spAutoFit/>
          </a:bodyPr>
          <a:lstStyle/>
          <a:p>
            <a:pPr eaLnBrk="0" hangingPunct="0">
              <a:spcBef>
                <a:spcPct val="50000"/>
              </a:spcBef>
            </a:pPr>
            <a:r>
              <a:rPr lang="en-US" sz="1400" u="sng" dirty="0">
                <a:latin typeface="+mj-lt"/>
              </a:rPr>
              <a:t>Revenue</a:t>
            </a:r>
            <a:endParaRPr lang="en-US" sz="1600" b="1" dirty="0">
              <a:latin typeface="+mj-lt"/>
            </a:endParaRPr>
          </a:p>
        </p:txBody>
      </p:sp>
      <p:sp>
        <p:nvSpPr>
          <p:cNvPr id="23593" name="Text Box 1065"/>
          <p:cNvSpPr txBox="1">
            <a:spLocks noChangeArrowheads="1"/>
          </p:cNvSpPr>
          <p:nvPr/>
        </p:nvSpPr>
        <p:spPr bwMode="auto">
          <a:xfrm>
            <a:off x="6967368" y="5758424"/>
            <a:ext cx="1828800" cy="338554"/>
          </a:xfrm>
          <a:prstGeom prst="rect">
            <a:avLst/>
          </a:prstGeom>
          <a:noFill/>
          <a:ln w="9525">
            <a:noFill/>
            <a:miter lim="800000"/>
            <a:headEnd/>
            <a:tailEnd/>
          </a:ln>
        </p:spPr>
        <p:txBody>
          <a:bodyPr wrap="none">
            <a:spAutoFit/>
          </a:bodyPr>
          <a:lstStyle/>
          <a:p>
            <a:pPr eaLnBrk="0" hangingPunct="0">
              <a:spcBef>
                <a:spcPct val="50000"/>
              </a:spcBef>
            </a:pPr>
            <a:r>
              <a:rPr lang="en-US" sz="1600" b="1" dirty="0">
                <a:latin typeface="+mj-lt"/>
              </a:rPr>
              <a:t>Sales Orders</a:t>
            </a:r>
          </a:p>
        </p:txBody>
      </p:sp>
      <p:sp>
        <p:nvSpPr>
          <p:cNvPr id="68650" name="Rectangle 1066"/>
          <p:cNvSpPr>
            <a:spLocks noChangeArrowheads="1"/>
          </p:cNvSpPr>
          <p:nvPr/>
        </p:nvSpPr>
        <p:spPr bwMode="auto">
          <a:xfrm>
            <a:off x="6967368" y="4846320"/>
            <a:ext cx="1828800" cy="895350"/>
          </a:xfrm>
          <a:prstGeom prst="rect">
            <a:avLst/>
          </a:prstGeom>
          <a:solidFill>
            <a:schemeClr val="bg1"/>
          </a:solidFill>
          <a:ln w="9525">
            <a:solidFill>
              <a:schemeClr val="tx1"/>
            </a:solidFill>
            <a:miter lim="800000"/>
            <a:headEnd/>
            <a:tailEnd/>
          </a:ln>
          <a:effectLst/>
        </p:spPr>
        <p:txBody>
          <a:bodyPr wrap="none" anchor="ctr"/>
          <a:lstStyle/>
          <a:p>
            <a:pPr eaLnBrk="0" hangingPunct="0">
              <a:spcBef>
                <a:spcPct val="50000"/>
              </a:spcBef>
            </a:pPr>
            <a:r>
              <a:rPr lang="en-US" sz="1800" b="1" dirty="0" smtClean="0">
                <a:latin typeface="+mj-lt"/>
              </a:rPr>
              <a:t>Customer</a:t>
            </a:r>
            <a:endParaRPr lang="en-US" sz="1800" b="1" dirty="0">
              <a:latin typeface="+mj-lt"/>
            </a:endParaRPr>
          </a:p>
        </p:txBody>
      </p:sp>
      <p:cxnSp>
        <p:nvCxnSpPr>
          <p:cNvPr id="23596" name="AutoShape 1068"/>
          <p:cNvCxnSpPr>
            <a:cxnSpLocks noChangeShapeType="1"/>
            <a:stCxn id="68650" idx="0"/>
            <a:endCxn id="68616" idx="2"/>
          </p:cNvCxnSpPr>
          <p:nvPr/>
        </p:nvCxnSpPr>
        <p:spPr bwMode="auto">
          <a:xfrm rot="5400000" flipH="1" flipV="1">
            <a:off x="7562485" y="4527037"/>
            <a:ext cx="638566" cy="1588"/>
          </a:xfrm>
          <a:prstGeom prst="straightConnector1">
            <a:avLst/>
          </a:prstGeom>
          <a:noFill/>
          <a:ln w="38100">
            <a:solidFill>
              <a:schemeClr val="tx1"/>
            </a:solidFill>
            <a:round/>
            <a:headEnd/>
            <a:tailEnd type="triangle" w="med" len="med"/>
          </a:ln>
        </p:spPr>
      </p:cxnSp>
      <p:cxnSp>
        <p:nvCxnSpPr>
          <p:cNvPr id="23570" name="AutoShape 1041"/>
          <p:cNvCxnSpPr>
            <a:cxnSpLocks noChangeShapeType="1"/>
            <a:stCxn id="68615" idx="3"/>
            <a:endCxn id="68616" idx="1"/>
          </p:cNvCxnSpPr>
          <p:nvPr/>
        </p:nvCxnSpPr>
        <p:spPr bwMode="auto">
          <a:xfrm>
            <a:off x="6637518" y="3760079"/>
            <a:ext cx="329850" cy="1588"/>
          </a:xfrm>
          <a:prstGeom prst="straightConnector1">
            <a:avLst/>
          </a:prstGeom>
          <a:noFill/>
          <a:ln w="38100">
            <a:solidFill>
              <a:schemeClr val="tx1"/>
            </a:solidFill>
            <a:round/>
            <a:headEnd/>
            <a:tailEnd type="triangle" w="med" len="med"/>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idx="1"/>
          </p:nvPr>
        </p:nvSpPr>
        <p:spPr/>
        <p:txBody>
          <a:bodyPr>
            <a:normAutofit fontScale="92500" lnSpcReduction="10000"/>
          </a:bodyPr>
          <a:lstStyle/>
          <a:p>
            <a:r>
              <a:rPr lang="en-US" smtClean="0"/>
              <a:t>Standard </a:t>
            </a:r>
          </a:p>
          <a:p>
            <a:pPr lvl="1"/>
            <a:r>
              <a:rPr lang="en-US" smtClean="0"/>
              <a:t>Costs are pre-established and all transactions valued at that cost.</a:t>
            </a:r>
          </a:p>
          <a:p>
            <a:pPr lvl="1"/>
            <a:r>
              <a:rPr lang="en-US" smtClean="0"/>
              <a:t>Deviations reported as variances.</a:t>
            </a:r>
          </a:p>
          <a:p>
            <a:r>
              <a:rPr lang="en-US" smtClean="0"/>
              <a:t>Average</a:t>
            </a:r>
          </a:p>
          <a:p>
            <a:pPr lvl="1"/>
            <a:r>
              <a:rPr lang="en-US" smtClean="0"/>
              <a:t>Costs are re-calculated (averaged) as they occur</a:t>
            </a:r>
          </a:p>
          <a:p>
            <a:pPr lvl="1"/>
            <a:r>
              <a:rPr lang="en-US" smtClean="0"/>
              <a:t>No variances </a:t>
            </a:r>
          </a:p>
          <a:p>
            <a:r>
              <a:rPr lang="en-US" smtClean="0"/>
              <a:t>Period</a:t>
            </a:r>
          </a:p>
          <a:p>
            <a:pPr lvl="1"/>
            <a:r>
              <a:rPr lang="en-US" smtClean="0"/>
              <a:t>Uses values of incoming and outgoing GL transactions from AP and changes to inventory balances between periods</a:t>
            </a:r>
          </a:p>
          <a:p>
            <a:pPr lvl="1"/>
            <a:r>
              <a:rPr lang="en-US" smtClean="0"/>
              <a:t>Differences written off as change in inventory value</a:t>
            </a:r>
          </a:p>
          <a:p>
            <a:r>
              <a:rPr lang="en-US" smtClean="0"/>
              <a:t>Periodic</a:t>
            </a:r>
          </a:p>
          <a:p>
            <a:pPr lvl="1"/>
            <a:r>
              <a:rPr lang="en-US" smtClean="0"/>
              <a:t>Calculates periodic costs using WAVG, FIFO, or LIFO</a:t>
            </a:r>
          </a:p>
          <a:p>
            <a:endParaRPr lang="en-US" smtClean="0"/>
          </a:p>
        </p:txBody>
      </p:sp>
      <p:sp>
        <p:nvSpPr>
          <p:cNvPr id="24578" name="Rectangle 2"/>
          <p:cNvSpPr>
            <a:spLocks noGrp="1" noChangeArrowheads="1"/>
          </p:cNvSpPr>
          <p:nvPr>
            <p:ph type="title"/>
          </p:nvPr>
        </p:nvSpPr>
        <p:spPr>
          <a:xfrm>
            <a:off x="457200" y="182880"/>
            <a:ext cx="8686800" cy="708730"/>
          </a:xfrm>
        </p:spPr>
        <p:txBody>
          <a:bodyPr>
            <a:normAutofit fontScale="90000"/>
          </a:bodyPr>
          <a:lstStyle/>
          <a:p>
            <a:r>
              <a:rPr lang="en-US" dirty="0" smtClean="0"/>
              <a:t>QAD Enterprise Applications Costing Methods</a:t>
            </a:r>
          </a:p>
        </p:txBody>
      </p:sp>
      <p:sp>
        <p:nvSpPr>
          <p:cNvPr id="24580" name="Footer Placeholder 3"/>
          <p:cNvSpPr>
            <a:spLocks noGrp="1"/>
          </p:cNvSpPr>
          <p:nvPr>
            <p:ph type="ftr" sz="quarter" idx="10"/>
          </p:nvPr>
        </p:nvSpPr>
        <p:spPr/>
        <p:txBody>
          <a:bodyPr/>
          <a:lstStyle/>
          <a:p>
            <a:r>
              <a:rPr lang="en-US" smtClean="0"/>
              <a:t>PC-IN-120</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smtClean="0"/>
              <a:t>Standard Costing: Example</a:t>
            </a:r>
          </a:p>
        </p:txBody>
      </p:sp>
      <p:sp>
        <p:nvSpPr>
          <p:cNvPr id="25603" name="Footer Placeholder 2"/>
          <p:cNvSpPr>
            <a:spLocks noGrp="1"/>
          </p:cNvSpPr>
          <p:nvPr>
            <p:ph type="ftr" sz="quarter" idx="10"/>
          </p:nvPr>
        </p:nvSpPr>
        <p:spPr/>
        <p:txBody>
          <a:bodyPr/>
          <a:lstStyle/>
          <a:p>
            <a:r>
              <a:rPr lang="en-US" smtClean="0"/>
              <a:t>PC-IN-130</a:t>
            </a:r>
          </a:p>
        </p:txBody>
      </p:sp>
      <p:sp>
        <p:nvSpPr>
          <p:cNvPr id="25604" name="Text Box 8"/>
          <p:cNvSpPr txBox="1">
            <a:spLocks noChangeArrowheads="1"/>
          </p:cNvSpPr>
          <p:nvPr/>
        </p:nvSpPr>
        <p:spPr bwMode="auto">
          <a:xfrm>
            <a:off x="5229225" y="2208213"/>
            <a:ext cx="3733800" cy="1495425"/>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50</a:t>
            </a:r>
            <a:br>
              <a:rPr lang="en-US" sz="1600" b="1" dirty="0">
                <a:latin typeface="+mj-lt"/>
              </a:rPr>
            </a:br>
            <a:r>
              <a:rPr lang="en-US" sz="1400" dirty="0">
                <a:latin typeface="+mj-lt"/>
              </a:rPr>
              <a:t>5 x 10 = 50</a:t>
            </a:r>
          </a:p>
          <a:p>
            <a:pPr algn="l" eaLnBrk="0" hangingPunct="0">
              <a:spcBef>
                <a:spcPct val="50000"/>
              </a:spcBef>
            </a:pPr>
            <a:endParaRPr lang="en-US" sz="1600" b="1" dirty="0">
              <a:latin typeface="+mj-lt"/>
            </a:endParaRPr>
          </a:p>
          <a:p>
            <a:pPr algn="l" eaLnBrk="0" hangingPunct="0">
              <a:spcBef>
                <a:spcPct val="50000"/>
              </a:spcBef>
            </a:pPr>
            <a:r>
              <a:rPr lang="en-US" sz="1600" b="1" dirty="0">
                <a:latin typeface="+mj-lt"/>
              </a:rPr>
              <a:t>80</a:t>
            </a:r>
            <a:br>
              <a:rPr lang="en-US" sz="1600" b="1" dirty="0">
                <a:latin typeface="+mj-lt"/>
              </a:rPr>
            </a:br>
            <a:r>
              <a:rPr lang="en-US" sz="1400" dirty="0">
                <a:latin typeface="+mj-lt"/>
              </a:rPr>
              <a:t>(5 + 3) x 10 = 80</a:t>
            </a:r>
            <a:endParaRPr lang="en-US" sz="1600" dirty="0">
              <a:latin typeface="+mj-lt"/>
            </a:endParaRPr>
          </a:p>
        </p:txBody>
      </p:sp>
      <p:sp>
        <p:nvSpPr>
          <p:cNvPr id="25605" name="Rectangle 15"/>
          <p:cNvSpPr>
            <a:spLocks noChangeArrowheads="1"/>
          </p:cNvSpPr>
          <p:nvPr/>
        </p:nvSpPr>
        <p:spPr bwMode="auto">
          <a:xfrm>
            <a:off x="942975" y="2055813"/>
            <a:ext cx="2286000" cy="2876550"/>
          </a:xfrm>
          <a:prstGeom prst="rect">
            <a:avLst/>
          </a:prstGeom>
          <a:noFill/>
          <a:ln w="38100">
            <a:noFill/>
            <a:miter lim="800000"/>
            <a:headEnd/>
            <a:tailEnd/>
          </a:ln>
        </p:spPr>
        <p:txBody>
          <a:bodyPr wrap="none" anchor="ctr"/>
          <a:lstStyle/>
          <a:p>
            <a:endParaRPr lang="en-US"/>
          </a:p>
        </p:txBody>
      </p:sp>
      <p:sp>
        <p:nvSpPr>
          <p:cNvPr id="25606" name="Text Box 5"/>
          <p:cNvSpPr txBox="1">
            <a:spLocks noChangeArrowheads="1"/>
          </p:cNvSpPr>
          <p:nvPr/>
        </p:nvSpPr>
        <p:spPr bwMode="auto">
          <a:xfrm>
            <a:off x="333375" y="2189163"/>
            <a:ext cx="2762250" cy="2536825"/>
          </a:xfrm>
          <a:prstGeom prst="rect">
            <a:avLst/>
          </a:prstGeom>
          <a:noFill/>
          <a:ln w="38100">
            <a:noFill/>
            <a:miter lim="800000"/>
            <a:headEnd/>
            <a:tailEnd/>
          </a:ln>
        </p:spPr>
        <p:txBody>
          <a:bodyPr>
            <a:spAutoFit/>
          </a:bodyPr>
          <a:lstStyle/>
          <a:p>
            <a:pPr algn="r" eaLnBrk="0" hangingPunct="0">
              <a:spcBef>
                <a:spcPct val="50000"/>
              </a:spcBef>
            </a:pPr>
            <a:r>
              <a:rPr lang="en-US" sz="1600" b="1">
                <a:latin typeface="+mj-lt"/>
              </a:rPr>
              <a:t>Qty on hand = 5 units</a:t>
            </a:r>
          </a:p>
          <a:p>
            <a:pPr algn="r" eaLnBrk="0" hangingPunct="0">
              <a:spcBef>
                <a:spcPct val="50000"/>
              </a:spcBef>
            </a:pPr>
            <a:endParaRPr lang="en-US" sz="1600" b="1">
              <a:latin typeface="+mj-lt"/>
            </a:endParaRPr>
          </a:p>
          <a:p>
            <a:pPr algn="r" eaLnBrk="0" hangingPunct="0">
              <a:spcBef>
                <a:spcPct val="50000"/>
              </a:spcBef>
            </a:pPr>
            <a:r>
              <a:rPr lang="en-US" sz="1600" b="1">
                <a:latin typeface="+mj-lt"/>
              </a:rPr>
              <a:t/>
            </a:r>
            <a:br>
              <a:rPr lang="en-US" sz="1600" b="1">
                <a:latin typeface="+mj-lt"/>
              </a:rPr>
            </a:br>
            <a:r>
              <a:rPr lang="en-US" sz="1600" b="1">
                <a:latin typeface="+mj-lt"/>
              </a:rPr>
              <a:t>Purchase 3 units </a:t>
            </a:r>
            <a:br>
              <a:rPr lang="en-US" sz="1600" b="1">
                <a:latin typeface="+mj-lt"/>
              </a:rPr>
            </a:br>
            <a:r>
              <a:rPr lang="en-US" sz="1600" b="1">
                <a:latin typeface="+mj-lt"/>
              </a:rPr>
              <a:t>at cost of 20/unit</a:t>
            </a:r>
          </a:p>
          <a:p>
            <a:pPr algn="r" eaLnBrk="0" hangingPunct="0">
              <a:spcBef>
                <a:spcPct val="50000"/>
              </a:spcBef>
            </a:pPr>
            <a:endParaRPr lang="en-US" sz="1600" b="1">
              <a:latin typeface="+mj-lt"/>
            </a:endParaRPr>
          </a:p>
          <a:p>
            <a:pPr algn="r" eaLnBrk="0" hangingPunct="0">
              <a:spcBef>
                <a:spcPct val="50000"/>
              </a:spcBef>
            </a:pPr>
            <a:r>
              <a:rPr lang="en-US" sz="1600" b="1">
                <a:latin typeface="+mj-lt"/>
              </a:rPr>
              <a:t/>
            </a:r>
            <a:br>
              <a:rPr lang="en-US" sz="1600" b="1">
                <a:latin typeface="+mj-lt"/>
              </a:rPr>
            </a:br>
            <a:endParaRPr lang="en-US" sz="1600" b="1">
              <a:latin typeface="+mj-lt"/>
            </a:endParaRPr>
          </a:p>
        </p:txBody>
      </p:sp>
      <p:sp>
        <p:nvSpPr>
          <p:cNvPr id="25607" name="Text Box 6"/>
          <p:cNvSpPr txBox="1">
            <a:spLocks noChangeArrowheads="1"/>
          </p:cNvSpPr>
          <p:nvPr/>
        </p:nvSpPr>
        <p:spPr bwMode="auto">
          <a:xfrm>
            <a:off x="3552825" y="2189163"/>
            <a:ext cx="1562100" cy="2414587"/>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10 / unit</a:t>
            </a:r>
            <a:br>
              <a:rPr lang="en-US" sz="1600" b="1" dirty="0">
                <a:latin typeface="+mj-lt"/>
              </a:rPr>
            </a:br>
            <a:endParaRPr lang="en-US" sz="1600" b="1" dirty="0">
              <a:latin typeface="+mj-lt"/>
            </a:endParaRPr>
          </a:p>
          <a:p>
            <a:pPr algn="l" eaLnBrk="0" hangingPunct="0">
              <a:spcBef>
                <a:spcPct val="50000"/>
              </a:spcBef>
            </a:pPr>
            <a:endParaRPr lang="en-US" sz="1600" b="1" dirty="0">
              <a:latin typeface="+mj-lt"/>
            </a:endParaRPr>
          </a:p>
          <a:p>
            <a:pPr algn="l" eaLnBrk="0" hangingPunct="0">
              <a:spcBef>
                <a:spcPct val="50000"/>
              </a:spcBef>
            </a:pPr>
            <a:r>
              <a:rPr lang="en-US" sz="1600" b="1" dirty="0">
                <a:latin typeface="+mj-lt"/>
              </a:rPr>
              <a:t>10 / unit</a:t>
            </a:r>
          </a:p>
          <a:p>
            <a:pPr algn="l" eaLnBrk="0" hangingPunct="0">
              <a:spcBef>
                <a:spcPct val="50000"/>
              </a:spcBef>
            </a:pPr>
            <a:r>
              <a:rPr lang="en-US" sz="1600" b="1" dirty="0">
                <a:latin typeface="+mj-lt"/>
              </a:rPr>
              <a:t/>
            </a:r>
            <a:br>
              <a:rPr lang="en-US" sz="1600" b="1" dirty="0">
                <a:latin typeface="+mj-lt"/>
              </a:rPr>
            </a:br>
            <a:r>
              <a:rPr lang="en-US" sz="1600" b="1" dirty="0">
                <a:latin typeface="+mj-lt"/>
              </a:rPr>
              <a:t/>
            </a:r>
            <a:br>
              <a:rPr lang="en-US" sz="1600" b="1" dirty="0">
                <a:latin typeface="+mj-lt"/>
              </a:rPr>
            </a:br>
            <a:r>
              <a:rPr lang="en-US" sz="1600" b="1" dirty="0">
                <a:latin typeface="+mj-lt"/>
              </a:rPr>
              <a:t/>
            </a:r>
            <a:br>
              <a:rPr lang="en-US" sz="1600" b="1" dirty="0">
                <a:latin typeface="+mj-lt"/>
              </a:rPr>
            </a:br>
            <a:r>
              <a:rPr lang="en-US" sz="1600" b="1" dirty="0">
                <a:latin typeface="+mj-lt"/>
              </a:rPr>
              <a:t>10 / unit</a:t>
            </a:r>
          </a:p>
        </p:txBody>
      </p:sp>
      <p:sp>
        <p:nvSpPr>
          <p:cNvPr id="25608" name="Text Box 11"/>
          <p:cNvSpPr txBox="1">
            <a:spLocks noChangeArrowheads="1"/>
          </p:cNvSpPr>
          <p:nvPr/>
        </p:nvSpPr>
        <p:spPr bwMode="auto">
          <a:xfrm>
            <a:off x="3438525" y="1655763"/>
            <a:ext cx="173355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Standard Cost</a:t>
            </a:r>
          </a:p>
        </p:txBody>
      </p:sp>
      <p:sp>
        <p:nvSpPr>
          <p:cNvPr id="25609" name="Text Box 12"/>
          <p:cNvSpPr txBox="1">
            <a:spLocks noChangeArrowheads="1"/>
          </p:cNvSpPr>
          <p:nvPr/>
        </p:nvSpPr>
        <p:spPr bwMode="auto">
          <a:xfrm>
            <a:off x="5210175" y="1655763"/>
            <a:ext cx="2473325"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Inventory Value</a:t>
            </a:r>
          </a:p>
        </p:txBody>
      </p:sp>
      <p:sp>
        <p:nvSpPr>
          <p:cNvPr id="25610" name="Line 13"/>
          <p:cNvSpPr>
            <a:spLocks noChangeShapeType="1"/>
          </p:cNvSpPr>
          <p:nvPr/>
        </p:nvSpPr>
        <p:spPr bwMode="auto">
          <a:xfrm>
            <a:off x="3495675" y="2036763"/>
            <a:ext cx="4876800" cy="0"/>
          </a:xfrm>
          <a:prstGeom prst="line">
            <a:avLst/>
          </a:prstGeom>
          <a:noFill/>
          <a:ln w="38100">
            <a:solidFill>
              <a:schemeClr val="tx2"/>
            </a:solidFill>
            <a:round/>
            <a:headEnd/>
            <a:tailEnd/>
          </a:ln>
        </p:spPr>
        <p:txBody>
          <a:bodyPr wrap="none" anchor="ctr"/>
          <a:lstStyle/>
          <a:p>
            <a:endParaRPr lang="en-US"/>
          </a:p>
        </p:txBody>
      </p:sp>
      <p:sp>
        <p:nvSpPr>
          <p:cNvPr id="25611" name="Line 16"/>
          <p:cNvSpPr>
            <a:spLocks noChangeShapeType="1"/>
          </p:cNvSpPr>
          <p:nvPr/>
        </p:nvSpPr>
        <p:spPr bwMode="auto">
          <a:xfrm>
            <a:off x="981075" y="5103813"/>
            <a:ext cx="7391400" cy="0"/>
          </a:xfrm>
          <a:prstGeom prst="line">
            <a:avLst/>
          </a:prstGeom>
          <a:noFill/>
          <a:ln w="38100">
            <a:solidFill>
              <a:schemeClr val="tx2"/>
            </a:solidFill>
            <a:round/>
            <a:headEnd/>
            <a:tailEnd/>
          </a:ln>
        </p:spPr>
        <p:txBody>
          <a:bodyPr wrap="none" anchor="ctr"/>
          <a:lstStyle/>
          <a:p>
            <a:endParaRPr lang="en-US"/>
          </a:p>
        </p:txBody>
      </p:sp>
      <p:sp>
        <p:nvSpPr>
          <p:cNvPr id="25612" name="Text Box 17"/>
          <p:cNvSpPr txBox="1">
            <a:spLocks noChangeArrowheads="1"/>
          </p:cNvSpPr>
          <p:nvPr/>
        </p:nvSpPr>
        <p:spPr bwMode="auto">
          <a:xfrm>
            <a:off x="904875" y="5218113"/>
            <a:ext cx="7086600" cy="82550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This would cause a Purchase Price Variance in this example:</a:t>
            </a:r>
            <a:br>
              <a:rPr lang="en-US" sz="1600" b="1">
                <a:latin typeface="+mj-lt"/>
              </a:rPr>
            </a:br>
            <a:r>
              <a:rPr lang="en-US" sz="1600">
                <a:latin typeface="+mj-lt"/>
              </a:rPr>
              <a:t>(Standard Material Cost - PO Cost) x Quantity Received</a:t>
            </a:r>
            <a:br>
              <a:rPr lang="en-US" sz="1600">
                <a:latin typeface="+mj-lt"/>
              </a:rPr>
            </a:br>
            <a:r>
              <a:rPr lang="en-US" sz="1600">
                <a:latin typeface="+mj-lt"/>
              </a:rPr>
              <a:t>(10 - 20) x 3 = 30 unfavorable variance</a:t>
            </a:r>
          </a:p>
        </p:txBody>
      </p:sp>
      <p:sp>
        <p:nvSpPr>
          <p:cNvPr id="25613" name="Text Box 18"/>
          <p:cNvSpPr txBox="1">
            <a:spLocks noChangeArrowheads="1"/>
          </p:cNvSpPr>
          <p:nvPr/>
        </p:nvSpPr>
        <p:spPr bwMode="auto">
          <a:xfrm>
            <a:off x="1076325" y="4265613"/>
            <a:ext cx="1981200" cy="336550"/>
          </a:xfrm>
          <a:prstGeom prst="rect">
            <a:avLst/>
          </a:prstGeom>
          <a:noFill/>
          <a:ln w="38100">
            <a:noFill/>
            <a:miter lim="800000"/>
            <a:headEnd/>
            <a:tailEnd/>
          </a:ln>
        </p:spPr>
        <p:txBody>
          <a:bodyPr>
            <a:spAutoFit/>
          </a:bodyPr>
          <a:lstStyle/>
          <a:p>
            <a:pPr algn="r" eaLnBrk="0" hangingPunct="0">
              <a:spcBef>
                <a:spcPct val="50000"/>
              </a:spcBef>
            </a:pPr>
            <a:r>
              <a:rPr lang="en-US" sz="1600" b="1"/>
              <a:t>Use 4 units</a:t>
            </a:r>
            <a:endParaRPr lang="en-US" sz="2400"/>
          </a:p>
        </p:txBody>
      </p:sp>
      <p:sp>
        <p:nvSpPr>
          <p:cNvPr id="25614" name="Rectangle 21"/>
          <p:cNvSpPr>
            <a:spLocks noChangeArrowheads="1"/>
          </p:cNvSpPr>
          <p:nvPr/>
        </p:nvSpPr>
        <p:spPr bwMode="auto">
          <a:xfrm>
            <a:off x="809625" y="3241675"/>
            <a:ext cx="228600" cy="228600"/>
          </a:xfrm>
          <a:prstGeom prst="rect">
            <a:avLst/>
          </a:prstGeom>
          <a:noFill/>
          <a:ln w="38100">
            <a:noFill/>
            <a:miter lim="800000"/>
            <a:headEnd/>
            <a:tailEnd/>
          </a:ln>
        </p:spPr>
        <p:txBody>
          <a:bodyPr wrap="none" anchor="ctr"/>
          <a:lstStyle/>
          <a:p>
            <a:endParaRPr lang="en-US"/>
          </a:p>
        </p:txBody>
      </p:sp>
      <p:cxnSp>
        <p:nvCxnSpPr>
          <p:cNvPr id="25615" name="AutoShape 22"/>
          <p:cNvCxnSpPr>
            <a:cxnSpLocks noChangeShapeType="1"/>
            <a:stCxn id="25614" idx="1"/>
            <a:endCxn id="25612" idx="1"/>
          </p:cNvCxnSpPr>
          <p:nvPr/>
        </p:nvCxnSpPr>
        <p:spPr bwMode="auto">
          <a:xfrm rot="10800000" flipH="1" flipV="1">
            <a:off x="809625" y="3355975"/>
            <a:ext cx="95250" cy="2274888"/>
          </a:xfrm>
          <a:prstGeom prst="bentConnector3">
            <a:avLst>
              <a:gd name="adj1" fmla="val -240000"/>
            </a:avLst>
          </a:prstGeom>
          <a:noFill/>
          <a:ln w="38100">
            <a:solidFill>
              <a:srgbClr val="FF0000"/>
            </a:solidFill>
            <a:miter lim="800000"/>
            <a:headEnd/>
            <a:tailEnd type="triangle" w="med" len="med"/>
          </a:ln>
        </p:spPr>
      </p:cxnSp>
      <p:sp>
        <p:nvSpPr>
          <p:cNvPr id="25616" name="Text Box 29"/>
          <p:cNvSpPr txBox="1">
            <a:spLocks noChangeArrowheads="1"/>
          </p:cNvSpPr>
          <p:nvPr/>
        </p:nvSpPr>
        <p:spPr bwMode="auto">
          <a:xfrm>
            <a:off x="5229225" y="4308475"/>
            <a:ext cx="3619500" cy="549275"/>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40</a:t>
            </a:r>
            <a:br>
              <a:rPr lang="en-US" sz="1600" b="1">
                <a:latin typeface="+mj-lt"/>
              </a:rPr>
            </a:br>
            <a:r>
              <a:rPr lang="en-US" sz="1400">
                <a:latin typeface="+mj-lt"/>
              </a:rPr>
              <a:t>(8 - 4) x 10 = 40</a:t>
            </a:r>
          </a:p>
        </p:txBody>
      </p:sp>
      <p:sp>
        <p:nvSpPr>
          <p:cNvPr id="25617" name="Text Box 1078"/>
          <p:cNvSpPr txBox="1">
            <a:spLocks noChangeArrowheads="1"/>
          </p:cNvSpPr>
          <p:nvPr/>
        </p:nvSpPr>
        <p:spPr bwMode="auto">
          <a:xfrm>
            <a:off x="298450" y="1095375"/>
            <a:ext cx="8532813" cy="549275"/>
          </a:xfrm>
          <a:prstGeom prst="rect">
            <a:avLst/>
          </a:prstGeom>
          <a:noFill/>
          <a:ln w="9525" algn="ctr">
            <a:noFill/>
            <a:miter lim="800000"/>
            <a:headEnd/>
            <a:tailEnd/>
          </a:ln>
        </p:spPr>
        <p:txBody>
          <a:bodyPr wrap="none" tIns="91440" bIns="91440">
            <a:spAutoFit/>
          </a:bodyPr>
          <a:lstStyle/>
          <a:p>
            <a:r>
              <a:rPr lang="en-US" sz="2400" b="1" u="sng" dirty="0">
                <a:solidFill>
                  <a:srgbClr val="5A87C6"/>
                </a:solidFill>
                <a:latin typeface="+mj-lt"/>
              </a:rPr>
              <a:t>Comparison of Standard and Average Costing Methods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30"/>
          <p:cNvSpPr>
            <a:spLocks noGrp="1"/>
          </p:cNvSpPr>
          <p:nvPr>
            <p:ph type="title"/>
          </p:nvPr>
        </p:nvSpPr>
        <p:spPr/>
        <p:txBody>
          <a:bodyPr/>
          <a:lstStyle/>
          <a:p>
            <a:r>
              <a:rPr lang="en-US" smtClean="0"/>
              <a:t>Standard Rate &amp; Usage Variances</a:t>
            </a:r>
          </a:p>
        </p:txBody>
      </p:sp>
      <p:sp>
        <p:nvSpPr>
          <p:cNvPr id="26627" name="Footer Placeholder 1"/>
          <p:cNvSpPr>
            <a:spLocks noGrp="1"/>
          </p:cNvSpPr>
          <p:nvPr>
            <p:ph type="ftr" sz="quarter" idx="10"/>
          </p:nvPr>
        </p:nvSpPr>
        <p:spPr/>
        <p:txBody>
          <a:bodyPr/>
          <a:lstStyle/>
          <a:p>
            <a:r>
              <a:rPr lang="en-US" smtClean="0"/>
              <a:t>PC-IN-140</a:t>
            </a:r>
          </a:p>
        </p:txBody>
      </p:sp>
      <p:sp>
        <p:nvSpPr>
          <p:cNvPr id="26628" name="Line 3"/>
          <p:cNvSpPr>
            <a:spLocks noChangeShapeType="1"/>
          </p:cNvSpPr>
          <p:nvPr/>
        </p:nvSpPr>
        <p:spPr bwMode="auto">
          <a:xfrm>
            <a:off x="2035175" y="3163888"/>
            <a:ext cx="2168525" cy="0"/>
          </a:xfrm>
          <a:prstGeom prst="line">
            <a:avLst/>
          </a:prstGeom>
          <a:noFill/>
          <a:ln w="38100">
            <a:solidFill>
              <a:srgbClr val="FF0000"/>
            </a:solidFill>
            <a:round/>
            <a:headEnd/>
            <a:tailEnd/>
          </a:ln>
        </p:spPr>
        <p:txBody>
          <a:bodyPr wrap="none" anchor="ctr"/>
          <a:lstStyle/>
          <a:p>
            <a:endParaRPr lang="en-US">
              <a:latin typeface="+mj-lt"/>
            </a:endParaRPr>
          </a:p>
        </p:txBody>
      </p:sp>
      <p:sp>
        <p:nvSpPr>
          <p:cNvPr id="26629" name="Line 4"/>
          <p:cNvSpPr>
            <a:spLocks noChangeShapeType="1"/>
          </p:cNvSpPr>
          <p:nvPr/>
        </p:nvSpPr>
        <p:spPr bwMode="auto">
          <a:xfrm flipV="1">
            <a:off x="4200525" y="2771775"/>
            <a:ext cx="0" cy="393700"/>
          </a:xfrm>
          <a:prstGeom prst="line">
            <a:avLst/>
          </a:prstGeom>
          <a:noFill/>
          <a:ln w="38100">
            <a:solidFill>
              <a:srgbClr val="FF0000"/>
            </a:solidFill>
            <a:round/>
            <a:headEnd/>
            <a:tailEnd/>
          </a:ln>
        </p:spPr>
        <p:txBody>
          <a:bodyPr wrap="none" anchor="ctr"/>
          <a:lstStyle/>
          <a:p>
            <a:endParaRPr lang="en-US">
              <a:latin typeface="+mj-lt"/>
            </a:endParaRPr>
          </a:p>
        </p:txBody>
      </p:sp>
      <p:sp>
        <p:nvSpPr>
          <p:cNvPr id="26630" name="Line 5"/>
          <p:cNvSpPr>
            <a:spLocks noChangeShapeType="1"/>
          </p:cNvSpPr>
          <p:nvPr/>
        </p:nvSpPr>
        <p:spPr bwMode="auto">
          <a:xfrm flipV="1">
            <a:off x="2039938" y="2765425"/>
            <a:ext cx="0" cy="393700"/>
          </a:xfrm>
          <a:prstGeom prst="line">
            <a:avLst/>
          </a:prstGeom>
          <a:noFill/>
          <a:ln w="38100">
            <a:solidFill>
              <a:srgbClr val="FF0000"/>
            </a:solidFill>
            <a:round/>
            <a:headEnd/>
            <a:tailEnd/>
          </a:ln>
        </p:spPr>
        <p:txBody>
          <a:bodyPr wrap="none" anchor="ctr"/>
          <a:lstStyle/>
          <a:p>
            <a:endParaRPr lang="en-US">
              <a:latin typeface="+mj-lt"/>
            </a:endParaRPr>
          </a:p>
        </p:txBody>
      </p:sp>
      <p:sp>
        <p:nvSpPr>
          <p:cNvPr id="26631" name="Line 6"/>
          <p:cNvSpPr>
            <a:spLocks noChangeShapeType="1"/>
          </p:cNvSpPr>
          <p:nvPr/>
        </p:nvSpPr>
        <p:spPr bwMode="auto">
          <a:xfrm>
            <a:off x="4989513" y="3176588"/>
            <a:ext cx="2168525" cy="0"/>
          </a:xfrm>
          <a:prstGeom prst="line">
            <a:avLst/>
          </a:prstGeom>
          <a:noFill/>
          <a:ln w="38100">
            <a:solidFill>
              <a:srgbClr val="FF0000"/>
            </a:solidFill>
            <a:round/>
            <a:headEnd/>
            <a:tailEnd/>
          </a:ln>
        </p:spPr>
        <p:txBody>
          <a:bodyPr wrap="none" anchor="ctr"/>
          <a:lstStyle/>
          <a:p>
            <a:endParaRPr lang="en-US">
              <a:latin typeface="+mj-lt"/>
            </a:endParaRPr>
          </a:p>
        </p:txBody>
      </p:sp>
      <p:sp>
        <p:nvSpPr>
          <p:cNvPr id="26632" name="Line 7"/>
          <p:cNvSpPr>
            <a:spLocks noChangeShapeType="1"/>
          </p:cNvSpPr>
          <p:nvPr/>
        </p:nvSpPr>
        <p:spPr bwMode="auto">
          <a:xfrm flipV="1">
            <a:off x="7148513" y="2778125"/>
            <a:ext cx="0" cy="393700"/>
          </a:xfrm>
          <a:prstGeom prst="line">
            <a:avLst/>
          </a:prstGeom>
          <a:noFill/>
          <a:ln w="38100">
            <a:solidFill>
              <a:srgbClr val="FF0000"/>
            </a:solidFill>
            <a:round/>
            <a:headEnd/>
            <a:tailEnd/>
          </a:ln>
        </p:spPr>
        <p:txBody>
          <a:bodyPr wrap="none" anchor="ctr"/>
          <a:lstStyle/>
          <a:p>
            <a:endParaRPr lang="en-US">
              <a:latin typeface="+mj-lt"/>
            </a:endParaRPr>
          </a:p>
        </p:txBody>
      </p:sp>
      <p:sp>
        <p:nvSpPr>
          <p:cNvPr id="26633" name="Line 8"/>
          <p:cNvSpPr>
            <a:spLocks noChangeShapeType="1"/>
          </p:cNvSpPr>
          <p:nvPr/>
        </p:nvSpPr>
        <p:spPr bwMode="auto">
          <a:xfrm flipV="1">
            <a:off x="4997450" y="2778125"/>
            <a:ext cx="0" cy="393700"/>
          </a:xfrm>
          <a:prstGeom prst="line">
            <a:avLst/>
          </a:prstGeom>
          <a:noFill/>
          <a:ln w="38100">
            <a:solidFill>
              <a:srgbClr val="FF0000"/>
            </a:solidFill>
            <a:round/>
            <a:headEnd/>
            <a:tailEnd/>
          </a:ln>
        </p:spPr>
        <p:txBody>
          <a:bodyPr wrap="none" anchor="ctr"/>
          <a:lstStyle/>
          <a:p>
            <a:endParaRPr lang="en-US">
              <a:latin typeface="+mj-lt"/>
            </a:endParaRPr>
          </a:p>
        </p:txBody>
      </p:sp>
      <p:sp>
        <p:nvSpPr>
          <p:cNvPr id="26634" name="Rectangle 9"/>
          <p:cNvSpPr>
            <a:spLocks noChangeArrowheads="1"/>
          </p:cNvSpPr>
          <p:nvPr/>
        </p:nvSpPr>
        <p:spPr bwMode="auto">
          <a:xfrm>
            <a:off x="1441450" y="3230563"/>
            <a:ext cx="3138488" cy="333375"/>
          </a:xfrm>
          <a:prstGeom prst="rect">
            <a:avLst/>
          </a:prstGeom>
          <a:noFill/>
          <a:ln w="12700" cmpd="dbl">
            <a:noFill/>
            <a:miter lim="800000"/>
            <a:headEnd/>
            <a:tailEnd/>
          </a:ln>
        </p:spPr>
        <p:txBody>
          <a:bodyPr lIns="90488" tIns="44450" rIns="90488" bIns="44450">
            <a:spAutoFit/>
          </a:bodyPr>
          <a:lstStyle/>
          <a:p>
            <a:pPr eaLnBrk="0" hangingPunct="0">
              <a:spcBef>
                <a:spcPct val="50000"/>
              </a:spcBef>
            </a:pPr>
            <a:r>
              <a:rPr lang="en-US" sz="1600">
                <a:latin typeface="+mj-lt"/>
              </a:rPr>
              <a:t>Mat’l Rate Variance 11 F</a:t>
            </a:r>
          </a:p>
        </p:txBody>
      </p:sp>
      <p:sp>
        <p:nvSpPr>
          <p:cNvPr id="26635" name="Rectangle 10"/>
          <p:cNvSpPr>
            <a:spLocks noChangeArrowheads="1"/>
          </p:cNvSpPr>
          <p:nvPr/>
        </p:nvSpPr>
        <p:spPr bwMode="auto">
          <a:xfrm>
            <a:off x="4579938" y="3230563"/>
            <a:ext cx="3276600" cy="333375"/>
          </a:xfrm>
          <a:prstGeom prst="rect">
            <a:avLst/>
          </a:prstGeom>
          <a:noFill/>
          <a:ln w="12700" cmpd="dbl">
            <a:noFill/>
            <a:miter lim="800000"/>
            <a:headEnd/>
            <a:tailEnd/>
          </a:ln>
        </p:spPr>
        <p:txBody>
          <a:bodyPr lIns="90488" tIns="44450" rIns="90488" bIns="44450">
            <a:spAutoFit/>
          </a:bodyPr>
          <a:lstStyle/>
          <a:p>
            <a:pPr eaLnBrk="0" hangingPunct="0">
              <a:spcBef>
                <a:spcPct val="50000"/>
              </a:spcBef>
            </a:pPr>
            <a:r>
              <a:rPr lang="en-US" sz="1600">
                <a:latin typeface="+mj-lt"/>
              </a:rPr>
              <a:t>Mat’l Usage Variance 10 U</a:t>
            </a:r>
          </a:p>
        </p:txBody>
      </p:sp>
      <p:sp>
        <p:nvSpPr>
          <p:cNvPr id="26636" name="Rectangle 11"/>
          <p:cNvSpPr>
            <a:spLocks noChangeArrowheads="1"/>
          </p:cNvSpPr>
          <p:nvPr/>
        </p:nvSpPr>
        <p:spPr bwMode="auto">
          <a:xfrm>
            <a:off x="736600" y="1781175"/>
            <a:ext cx="2178050" cy="944563"/>
          </a:xfrm>
          <a:prstGeom prst="rect">
            <a:avLst/>
          </a:prstGeom>
          <a:noFill/>
          <a:ln w="12700" cmpd="dbl">
            <a:noFill/>
            <a:miter lim="800000"/>
            <a:headEnd/>
            <a:tailEnd/>
          </a:ln>
        </p:spPr>
        <p:txBody>
          <a:bodyPr lIns="90488" tIns="44450" rIns="90488" bIns="44450">
            <a:spAutoFit/>
          </a:bodyPr>
          <a:lstStyle/>
          <a:p>
            <a:pPr eaLnBrk="0" hangingPunct="0">
              <a:spcBef>
                <a:spcPct val="50000"/>
              </a:spcBef>
            </a:pPr>
            <a:r>
              <a:rPr lang="en-US" sz="1600" dirty="0">
                <a:latin typeface="+mj-lt"/>
              </a:rPr>
              <a:t>Actual cost 9</a:t>
            </a:r>
          </a:p>
          <a:p>
            <a:pPr eaLnBrk="0" hangingPunct="0">
              <a:spcBef>
                <a:spcPct val="50000"/>
              </a:spcBef>
            </a:pPr>
            <a:r>
              <a:rPr lang="en-US" sz="1600" dirty="0">
                <a:latin typeface="+mj-lt"/>
              </a:rPr>
              <a:t>X</a:t>
            </a:r>
            <a:br>
              <a:rPr lang="en-US" sz="1600" dirty="0">
                <a:latin typeface="+mj-lt"/>
              </a:rPr>
            </a:br>
            <a:r>
              <a:rPr lang="en-US" sz="1600" dirty="0">
                <a:latin typeface="+mj-lt"/>
              </a:rPr>
              <a:t>Actual quantity 11</a:t>
            </a:r>
          </a:p>
        </p:txBody>
      </p:sp>
      <p:sp>
        <p:nvSpPr>
          <p:cNvPr id="26637" name="Rectangle 12"/>
          <p:cNvSpPr>
            <a:spLocks noChangeArrowheads="1"/>
          </p:cNvSpPr>
          <p:nvPr/>
        </p:nvSpPr>
        <p:spPr bwMode="auto">
          <a:xfrm>
            <a:off x="6051906" y="1781175"/>
            <a:ext cx="2511425" cy="944563"/>
          </a:xfrm>
          <a:prstGeom prst="rect">
            <a:avLst/>
          </a:prstGeom>
          <a:noFill/>
          <a:ln w="12700" cmpd="dbl">
            <a:noFill/>
            <a:miter lim="800000"/>
            <a:headEnd/>
            <a:tailEnd/>
          </a:ln>
        </p:spPr>
        <p:txBody>
          <a:bodyPr lIns="90488" tIns="44450" rIns="90488" bIns="44450">
            <a:spAutoFit/>
          </a:bodyPr>
          <a:lstStyle/>
          <a:p>
            <a:pPr eaLnBrk="0" hangingPunct="0">
              <a:spcBef>
                <a:spcPct val="50000"/>
              </a:spcBef>
            </a:pPr>
            <a:r>
              <a:rPr lang="en-US" sz="1600" dirty="0">
                <a:latin typeface="+mj-lt"/>
              </a:rPr>
              <a:t>Standard cost 10</a:t>
            </a:r>
          </a:p>
          <a:p>
            <a:pPr eaLnBrk="0" hangingPunct="0">
              <a:spcBef>
                <a:spcPct val="50000"/>
              </a:spcBef>
            </a:pPr>
            <a:r>
              <a:rPr lang="en-US" sz="1600" dirty="0">
                <a:latin typeface="+mj-lt"/>
              </a:rPr>
              <a:t>X</a:t>
            </a:r>
            <a:br>
              <a:rPr lang="en-US" sz="1600" dirty="0">
                <a:latin typeface="+mj-lt"/>
              </a:rPr>
            </a:br>
            <a:r>
              <a:rPr lang="en-US" sz="1600" dirty="0">
                <a:latin typeface="+mj-lt"/>
              </a:rPr>
              <a:t>Standard quantity 10</a:t>
            </a:r>
          </a:p>
        </p:txBody>
      </p:sp>
      <p:sp>
        <p:nvSpPr>
          <p:cNvPr id="26638" name="Rectangle 13"/>
          <p:cNvSpPr>
            <a:spLocks noChangeArrowheads="1"/>
          </p:cNvSpPr>
          <p:nvPr/>
        </p:nvSpPr>
        <p:spPr bwMode="auto">
          <a:xfrm>
            <a:off x="3409950" y="1758950"/>
            <a:ext cx="2319338" cy="944563"/>
          </a:xfrm>
          <a:prstGeom prst="rect">
            <a:avLst/>
          </a:prstGeom>
          <a:noFill/>
          <a:ln w="12700" cmpd="dbl">
            <a:noFill/>
            <a:miter lim="800000"/>
            <a:headEnd/>
            <a:tailEnd/>
          </a:ln>
        </p:spPr>
        <p:txBody>
          <a:bodyPr lIns="90488" tIns="44450" rIns="90488" bIns="44450">
            <a:spAutoFit/>
          </a:bodyPr>
          <a:lstStyle/>
          <a:p>
            <a:pPr eaLnBrk="0" hangingPunct="0">
              <a:spcBef>
                <a:spcPct val="50000"/>
              </a:spcBef>
            </a:pPr>
            <a:r>
              <a:rPr lang="en-US" sz="1600" dirty="0">
                <a:latin typeface="+mj-lt"/>
              </a:rPr>
              <a:t>Standard cost 10 </a:t>
            </a:r>
          </a:p>
          <a:p>
            <a:pPr eaLnBrk="0" hangingPunct="0">
              <a:spcBef>
                <a:spcPct val="50000"/>
              </a:spcBef>
            </a:pPr>
            <a:r>
              <a:rPr lang="en-US" sz="1600" dirty="0">
                <a:latin typeface="+mj-lt"/>
              </a:rPr>
              <a:t>X</a:t>
            </a:r>
            <a:br>
              <a:rPr lang="en-US" sz="1600" dirty="0">
                <a:latin typeface="+mj-lt"/>
              </a:rPr>
            </a:br>
            <a:r>
              <a:rPr lang="en-US" sz="1600" dirty="0">
                <a:latin typeface="+mj-lt"/>
              </a:rPr>
              <a:t>Actual quantity 11</a:t>
            </a:r>
          </a:p>
        </p:txBody>
      </p:sp>
      <p:sp>
        <p:nvSpPr>
          <p:cNvPr id="26639" name="Freeform 15"/>
          <p:cNvSpPr>
            <a:spLocks/>
          </p:cNvSpPr>
          <p:nvPr/>
        </p:nvSpPr>
        <p:spPr bwMode="auto">
          <a:xfrm>
            <a:off x="3041650" y="3582988"/>
            <a:ext cx="2933700" cy="360362"/>
          </a:xfrm>
          <a:custGeom>
            <a:avLst/>
            <a:gdLst>
              <a:gd name="T0" fmla="*/ 0 w 2002"/>
              <a:gd name="T1" fmla="*/ 0 h 227"/>
              <a:gd name="T2" fmla="*/ 0 w 2002"/>
              <a:gd name="T3" fmla="*/ 569554568 h 227"/>
              <a:gd name="T4" fmla="*/ 2147483647 w 2002"/>
              <a:gd name="T5" fmla="*/ 569554568 h 227"/>
              <a:gd name="T6" fmla="*/ 2147483647 w 2002"/>
              <a:gd name="T7" fmla="*/ 0 h 227"/>
              <a:gd name="T8" fmla="*/ 0 60000 65536"/>
              <a:gd name="T9" fmla="*/ 0 60000 65536"/>
              <a:gd name="T10" fmla="*/ 0 60000 65536"/>
              <a:gd name="T11" fmla="*/ 0 60000 65536"/>
              <a:gd name="T12" fmla="*/ 0 w 2002"/>
              <a:gd name="T13" fmla="*/ 0 h 227"/>
              <a:gd name="T14" fmla="*/ 2002 w 2002"/>
              <a:gd name="T15" fmla="*/ 227 h 227"/>
            </a:gdLst>
            <a:ahLst/>
            <a:cxnLst>
              <a:cxn ang="T8">
                <a:pos x="T0" y="T1"/>
              </a:cxn>
              <a:cxn ang="T9">
                <a:pos x="T2" y="T3"/>
              </a:cxn>
              <a:cxn ang="T10">
                <a:pos x="T4" y="T5"/>
              </a:cxn>
              <a:cxn ang="T11">
                <a:pos x="T6" y="T7"/>
              </a:cxn>
            </a:cxnLst>
            <a:rect l="T12" t="T13" r="T14" b="T15"/>
            <a:pathLst>
              <a:path w="2002" h="227">
                <a:moveTo>
                  <a:pt x="0" y="0"/>
                </a:moveTo>
                <a:lnTo>
                  <a:pt x="0" y="226"/>
                </a:lnTo>
                <a:lnTo>
                  <a:pt x="2001" y="226"/>
                </a:lnTo>
                <a:lnTo>
                  <a:pt x="2001" y="0"/>
                </a:lnTo>
              </a:path>
            </a:pathLst>
          </a:custGeom>
          <a:noFill/>
          <a:ln w="38100" cap="rnd">
            <a:solidFill>
              <a:srgbClr val="FF0000"/>
            </a:solidFill>
            <a:round/>
            <a:headEnd/>
            <a:tailEnd/>
          </a:ln>
        </p:spPr>
        <p:txBody>
          <a:bodyPr/>
          <a:lstStyle/>
          <a:p>
            <a:endParaRPr lang="en-US">
              <a:latin typeface="+mj-lt"/>
            </a:endParaRPr>
          </a:p>
        </p:txBody>
      </p:sp>
      <p:sp>
        <p:nvSpPr>
          <p:cNvPr id="26640" name="Line 16"/>
          <p:cNvSpPr>
            <a:spLocks noChangeShapeType="1"/>
          </p:cNvSpPr>
          <p:nvPr/>
        </p:nvSpPr>
        <p:spPr bwMode="auto">
          <a:xfrm>
            <a:off x="4560358" y="3960813"/>
            <a:ext cx="0" cy="258762"/>
          </a:xfrm>
          <a:prstGeom prst="line">
            <a:avLst/>
          </a:prstGeom>
          <a:noFill/>
          <a:ln w="38100">
            <a:solidFill>
              <a:srgbClr val="FF0000"/>
            </a:solidFill>
            <a:round/>
            <a:headEnd/>
            <a:tailEnd/>
          </a:ln>
        </p:spPr>
        <p:txBody>
          <a:bodyPr wrap="none" anchor="ctr"/>
          <a:lstStyle/>
          <a:p>
            <a:endParaRPr lang="en-US">
              <a:latin typeface="+mj-lt"/>
            </a:endParaRPr>
          </a:p>
        </p:txBody>
      </p:sp>
      <p:sp>
        <p:nvSpPr>
          <p:cNvPr id="26641" name="Rectangle 17"/>
          <p:cNvSpPr>
            <a:spLocks noChangeArrowheads="1"/>
          </p:cNvSpPr>
          <p:nvPr/>
        </p:nvSpPr>
        <p:spPr bwMode="auto">
          <a:xfrm>
            <a:off x="2671763" y="4268788"/>
            <a:ext cx="3795712" cy="333375"/>
          </a:xfrm>
          <a:prstGeom prst="rect">
            <a:avLst/>
          </a:prstGeom>
          <a:noFill/>
          <a:ln w="12700" cmpd="dbl">
            <a:noFill/>
            <a:miter lim="800000"/>
            <a:headEnd/>
            <a:tailEnd/>
          </a:ln>
        </p:spPr>
        <p:txBody>
          <a:bodyPr lIns="90488" tIns="44450" rIns="90488" bIns="44450">
            <a:spAutoFit/>
          </a:bodyPr>
          <a:lstStyle/>
          <a:p>
            <a:pPr eaLnBrk="0" hangingPunct="0">
              <a:spcBef>
                <a:spcPct val="50000"/>
              </a:spcBef>
            </a:pPr>
            <a:r>
              <a:rPr lang="en-US" sz="1600" dirty="0">
                <a:latin typeface="+mj-lt"/>
              </a:rPr>
              <a:t>Total Materials Variance 1 F</a:t>
            </a:r>
          </a:p>
        </p:txBody>
      </p:sp>
      <p:sp>
        <p:nvSpPr>
          <p:cNvPr id="26642" name="Rectangle 18"/>
          <p:cNvSpPr>
            <a:spLocks noChangeArrowheads="1"/>
          </p:cNvSpPr>
          <p:nvPr/>
        </p:nvSpPr>
        <p:spPr bwMode="auto">
          <a:xfrm>
            <a:off x="6521958" y="1214438"/>
            <a:ext cx="1587294" cy="338554"/>
          </a:xfrm>
          <a:prstGeom prst="rect">
            <a:avLst/>
          </a:prstGeom>
          <a:noFill/>
          <a:ln w="38100" cmpd="dbl">
            <a:noFill/>
            <a:miter lim="800000"/>
            <a:headEnd/>
            <a:tailEnd/>
          </a:ln>
        </p:spPr>
        <p:txBody>
          <a:bodyPr wrap="none">
            <a:spAutoFit/>
          </a:bodyPr>
          <a:lstStyle/>
          <a:p>
            <a:pPr algn="l" eaLnBrk="0" hangingPunct="0"/>
            <a:r>
              <a:rPr lang="en-US" sz="1600" b="1" dirty="0">
                <a:latin typeface="+mj-lt"/>
              </a:rPr>
              <a:t>Standard Cost</a:t>
            </a:r>
          </a:p>
        </p:txBody>
      </p:sp>
      <p:sp>
        <p:nvSpPr>
          <p:cNvPr id="26643" name="Rectangle 19"/>
          <p:cNvSpPr>
            <a:spLocks noChangeArrowheads="1"/>
          </p:cNvSpPr>
          <p:nvPr/>
        </p:nvSpPr>
        <p:spPr bwMode="auto">
          <a:xfrm>
            <a:off x="3494088" y="1195388"/>
            <a:ext cx="2137124" cy="584775"/>
          </a:xfrm>
          <a:prstGeom prst="rect">
            <a:avLst/>
          </a:prstGeom>
          <a:noFill/>
          <a:ln w="38100" cmpd="dbl">
            <a:noFill/>
            <a:miter lim="800000"/>
            <a:headEnd/>
            <a:tailEnd/>
          </a:ln>
        </p:spPr>
        <p:txBody>
          <a:bodyPr wrap="none">
            <a:spAutoFit/>
          </a:bodyPr>
          <a:lstStyle/>
          <a:p>
            <a:pPr eaLnBrk="0" hangingPunct="0"/>
            <a:r>
              <a:rPr lang="en-US" sz="1600" b="1" dirty="0">
                <a:latin typeface="+mj-lt"/>
              </a:rPr>
              <a:t>Manufacturing Cost</a:t>
            </a:r>
            <a:br>
              <a:rPr lang="en-US" sz="1600" b="1" dirty="0">
                <a:latin typeface="+mj-lt"/>
              </a:rPr>
            </a:br>
            <a:r>
              <a:rPr lang="en-US" sz="1600" b="1" dirty="0">
                <a:latin typeface="+mj-lt"/>
              </a:rPr>
              <a:t>Incurred @ Std.</a:t>
            </a:r>
          </a:p>
        </p:txBody>
      </p:sp>
      <p:sp>
        <p:nvSpPr>
          <p:cNvPr id="26644" name="Rectangle 20"/>
          <p:cNvSpPr>
            <a:spLocks noChangeArrowheads="1"/>
          </p:cNvSpPr>
          <p:nvPr/>
        </p:nvSpPr>
        <p:spPr bwMode="auto">
          <a:xfrm>
            <a:off x="1004888" y="1214438"/>
            <a:ext cx="1617662" cy="581025"/>
          </a:xfrm>
          <a:prstGeom prst="rect">
            <a:avLst/>
          </a:prstGeom>
          <a:noFill/>
          <a:ln w="38100" cmpd="dbl">
            <a:noFill/>
            <a:miter lim="800000"/>
            <a:headEnd/>
            <a:tailEnd/>
          </a:ln>
        </p:spPr>
        <p:txBody>
          <a:bodyPr wrap="none">
            <a:spAutoFit/>
          </a:bodyPr>
          <a:lstStyle/>
          <a:p>
            <a:pPr eaLnBrk="0" hangingPunct="0"/>
            <a:r>
              <a:rPr lang="en-US" sz="1600" b="1" dirty="0">
                <a:latin typeface="+mj-lt"/>
              </a:rPr>
              <a:t>Purchase</a:t>
            </a:r>
            <a:br>
              <a:rPr lang="en-US" sz="1600" b="1" dirty="0">
                <a:latin typeface="+mj-lt"/>
              </a:rPr>
            </a:br>
            <a:r>
              <a:rPr lang="en-US" sz="1600" b="1" dirty="0">
                <a:latin typeface="+mj-lt"/>
              </a:rPr>
              <a:t>Costs Incurred</a:t>
            </a:r>
          </a:p>
        </p:txBody>
      </p:sp>
      <p:sp>
        <p:nvSpPr>
          <p:cNvPr id="26645" name="Text Box 21"/>
          <p:cNvSpPr txBox="1">
            <a:spLocks noChangeArrowheads="1"/>
          </p:cNvSpPr>
          <p:nvPr/>
        </p:nvSpPr>
        <p:spPr bwMode="auto">
          <a:xfrm>
            <a:off x="2109788" y="2771775"/>
            <a:ext cx="774700" cy="336550"/>
          </a:xfrm>
          <a:prstGeom prst="rect">
            <a:avLst/>
          </a:prstGeom>
          <a:noFill/>
          <a:ln w="38100" cmpd="dbl">
            <a:noFill/>
            <a:miter lim="800000"/>
            <a:headEnd/>
            <a:tailEnd/>
          </a:ln>
        </p:spPr>
        <p:txBody>
          <a:bodyPr>
            <a:spAutoFit/>
          </a:bodyPr>
          <a:lstStyle/>
          <a:p>
            <a:pPr algn="l" eaLnBrk="0" hangingPunct="0">
              <a:spcBef>
                <a:spcPct val="50000"/>
              </a:spcBef>
            </a:pPr>
            <a:r>
              <a:rPr lang="en-US" sz="1600">
                <a:latin typeface="+mj-lt"/>
              </a:rPr>
              <a:t>99</a:t>
            </a:r>
          </a:p>
        </p:txBody>
      </p:sp>
      <p:sp>
        <p:nvSpPr>
          <p:cNvPr id="26646" name="Text Box 22"/>
          <p:cNvSpPr txBox="1">
            <a:spLocks noChangeArrowheads="1"/>
          </p:cNvSpPr>
          <p:nvPr/>
        </p:nvSpPr>
        <p:spPr bwMode="auto">
          <a:xfrm>
            <a:off x="3516313" y="2771775"/>
            <a:ext cx="844550" cy="336550"/>
          </a:xfrm>
          <a:prstGeom prst="rect">
            <a:avLst/>
          </a:prstGeom>
          <a:noFill/>
          <a:ln w="38100" cmpd="dbl">
            <a:noFill/>
            <a:miter lim="800000"/>
            <a:headEnd/>
            <a:tailEnd/>
          </a:ln>
        </p:spPr>
        <p:txBody>
          <a:bodyPr>
            <a:spAutoFit/>
          </a:bodyPr>
          <a:lstStyle/>
          <a:p>
            <a:pPr algn="l" eaLnBrk="0" hangingPunct="0">
              <a:spcBef>
                <a:spcPct val="50000"/>
              </a:spcBef>
            </a:pPr>
            <a:r>
              <a:rPr lang="en-US" sz="1600">
                <a:latin typeface="+mj-lt"/>
              </a:rPr>
              <a:t>110</a:t>
            </a:r>
          </a:p>
        </p:txBody>
      </p:sp>
      <p:sp>
        <p:nvSpPr>
          <p:cNvPr id="26647" name="Text Box 23"/>
          <p:cNvSpPr txBox="1">
            <a:spLocks noChangeArrowheads="1"/>
          </p:cNvSpPr>
          <p:nvPr/>
        </p:nvSpPr>
        <p:spPr bwMode="auto">
          <a:xfrm>
            <a:off x="4994275" y="2767013"/>
            <a:ext cx="844550" cy="336550"/>
          </a:xfrm>
          <a:prstGeom prst="rect">
            <a:avLst/>
          </a:prstGeom>
          <a:noFill/>
          <a:ln w="38100" cmpd="dbl">
            <a:noFill/>
            <a:miter lim="800000"/>
            <a:headEnd/>
            <a:tailEnd/>
          </a:ln>
        </p:spPr>
        <p:txBody>
          <a:bodyPr>
            <a:spAutoFit/>
          </a:bodyPr>
          <a:lstStyle/>
          <a:p>
            <a:pPr algn="l" eaLnBrk="0" hangingPunct="0">
              <a:spcBef>
                <a:spcPct val="50000"/>
              </a:spcBef>
            </a:pPr>
            <a:r>
              <a:rPr lang="en-US" sz="1600">
                <a:latin typeface="+mj-lt"/>
              </a:rPr>
              <a:t>110</a:t>
            </a:r>
          </a:p>
        </p:txBody>
      </p:sp>
      <p:sp>
        <p:nvSpPr>
          <p:cNvPr id="26648" name="Text Box 24"/>
          <p:cNvSpPr txBox="1">
            <a:spLocks noChangeArrowheads="1"/>
          </p:cNvSpPr>
          <p:nvPr/>
        </p:nvSpPr>
        <p:spPr bwMode="auto">
          <a:xfrm>
            <a:off x="6542088" y="2771775"/>
            <a:ext cx="842962" cy="336550"/>
          </a:xfrm>
          <a:prstGeom prst="rect">
            <a:avLst/>
          </a:prstGeom>
          <a:noFill/>
          <a:ln w="38100" cmpd="dbl">
            <a:noFill/>
            <a:miter lim="800000"/>
            <a:headEnd/>
            <a:tailEnd/>
          </a:ln>
        </p:spPr>
        <p:txBody>
          <a:bodyPr>
            <a:spAutoFit/>
          </a:bodyPr>
          <a:lstStyle/>
          <a:p>
            <a:pPr algn="l" eaLnBrk="0" hangingPunct="0">
              <a:spcBef>
                <a:spcPct val="50000"/>
              </a:spcBef>
            </a:pPr>
            <a:r>
              <a:rPr lang="en-US" sz="1600">
                <a:latin typeface="+mj-lt"/>
              </a:rPr>
              <a:t>100</a:t>
            </a:r>
          </a:p>
        </p:txBody>
      </p:sp>
      <p:sp>
        <p:nvSpPr>
          <p:cNvPr id="64547" name="Rectangle 35"/>
          <p:cNvSpPr>
            <a:spLocks noChangeArrowheads="1"/>
          </p:cNvSpPr>
          <p:nvPr/>
        </p:nvSpPr>
        <p:spPr bwMode="auto">
          <a:xfrm>
            <a:off x="333375" y="4857750"/>
            <a:ext cx="8343900" cy="1181100"/>
          </a:xfrm>
          <a:prstGeom prst="rect">
            <a:avLst/>
          </a:prstGeom>
          <a:solidFill>
            <a:schemeClr val="bg1"/>
          </a:solidFill>
          <a:ln w="12700">
            <a:solidFill>
              <a:schemeClr val="tx1"/>
            </a:solidFill>
            <a:miter lim="800000"/>
            <a:headEnd/>
            <a:tailEnd/>
          </a:ln>
          <a:effectLst>
            <a:outerShdw dist="107763" dir="18900000" algn="ctr" rotWithShape="0">
              <a:schemeClr val="bg2"/>
            </a:outerShdw>
          </a:effectLst>
        </p:spPr>
        <p:txBody>
          <a:bodyPr wrap="none" anchor="ctr"/>
          <a:lstStyle/>
          <a:p>
            <a:pPr>
              <a:defRPr/>
            </a:pPr>
            <a:endParaRPr lang="en-US">
              <a:latin typeface="+mj-lt"/>
            </a:endParaRPr>
          </a:p>
        </p:txBody>
      </p:sp>
      <p:sp>
        <p:nvSpPr>
          <p:cNvPr id="26650" name="Rectangle 25"/>
          <p:cNvSpPr>
            <a:spLocks noChangeArrowheads="1"/>
          </p:cNvSpPr>
          <p:nvPr/>
        </p:nvSpPr>
        <p:spPr bwMode="auto">
          <a:xfrm>
            <a:off x="522288" y="5676900"/>
            <a:ext cx="5222875" cy="333375"/>
          </a:xfrm>
          <a:prstGeom prst="rect">
            <a:avLst/>
          </a:prstGeom>
          <a:noFill/>
          <a:ln w="12700" cmpd="dbl">
            <a:noFill/>
            <a:miter lim="800000"/>
            <a:headEnd/>
            <a:tailEnd/>
          </a:ln>
        </p:spPr>
        <p:txBody>
          <a:bodyPr lIns="90488" tIns="44450" rIns="90488" bIns="44450">
            <a:spAutoFit/>
          </a:bodyPr>
          <a:lstStyle/>
          <a:p>
            <a:pPr algn="l" eaLnBrk="0" hangingPunct="0">
              <a:spcBef>
                <a:spcPct val="50000"/>
              </a:spcBef>
            </a:pPr>
            <a:r>
              <a:rPr lang="en-US" sz="1600" i="1">
                <a:latin typeface="+mj-lt"/>
              </a:rPr>
              <a:t>F = Favorable; U = Unfavorable</a:t>
            </a:r>
          </a:p>
        </p:txBody>
      </p:sp>
      <p:sp>
        <p:nvSpPr>
          <p:cNvPr id="26651" name="Rectangle 27"/>
          <p:cNvSpPr>
            <a:spLocks noChangeArrowheads="1"/>
          </p:cNvSpPr>
          <p:nvPr/>
        </p:nvSpPr>
        <p:spPr bwMode="auto">
          <a:xfrm>
            <a:off x="442913" y="4905375"/>
            <a:ext cx="8461375" cy="333375"/>
          </a:xfrm>
          <a:prstGeom prst="rect">
            <a:avLst/>
          </a:prstGeom>
          <a:noFill/>
          <a:ln w="12700" cmpd="dbl">
            <a:noFill/>
            <a:miter lim="800000"/>
            <a:headEnd/>
            <a:tailEnd/>
          </a:ln>
        </p:spPr>
        <p:txBody>
          <a:bodyPr lIns="90488" tIns="44450" rIns="90488" bIns="44450">
            <a:spAutoFit/>
          </a:bodyPr>
          <a:lstStyle/>
          <a:p>
            <a:pPr algn="l" eaLnBrk="0" hangingPunct="0">
              <a:spcBef>
                <a:spcPct val="50000"/>
              </a:spcBef>
              <a:buFontTx/>
              <a:buChar char="•"/>
            </a:pPr>
            <a:r>
              <a:rPr lang="en-US" sz="1600" dirty="0">
                <a:latin typeface="+mj-lt"/>
              </a:rPr>
              <a:t> </a:t>
            </a:r>
            <a:r>
              <a:rPr lang="en-US" sz="1600" b="1" dirty="0" err="1">
                <a:latin typeface="+mj-lt"/>
              </a:rPr>
              <a:t>Mat’l</a:t>
            </a:r>
            <a:r>
              <a:rPr lang="en-US" sz="1600" b="1" dirty="0">
                <a:latin typeface="+mj-lt"/>
              </a:rPr>
              <a:t> Rate </a:t>
            </a:r>
            <a:r>
              <a:rPr lang="en-US" sz="1600" b="1" dirty="0" err="1">
                <a:latin typeface="+mj-lt"/>
              </a:rPr>
              <a:t>Var</a:t>
            </a:r>
            <a:r>
              <a:rPr lang="en-US" sz="1600" dirty="0">
                <a:latin typeface="+mj-lt"/>
              </a:rPr>
              <a:t> = Actual Qty Used x (Actual Price - Std Price) = 11 x (9 - 10) = 11 F</a:t>
            </a:r>
          </a:p>
        </p:txBody>
      </p:sp>
      <p:sp>
        <p:nvSpPr>
          <p:cNvPr id="26652" name="Rectangle 28"/>
          <p:cNvSpPr>
            <a:spLocks noChangeArrowheads="1"/>
          </p:cNvSpPr>
          <p:nvPr/>
        </p:nvSpPr>
        <p:spPr bwMode="auto">
          <a:xfrm>
            <a:off x="434975" y="5286375"/>
            <a:ext cx="8442325" cy="333375"/>
          </a:xfrm>
          <a:prstGeom prst="rect">
            <a:avLst/>
          </a:prstGeom>
          <a:noFill/>
          <a:ln w="12700" cmpd="dbl">
            <a:noFill/>
            <a:miter lim="800000"/>
            <a:headEnd/>
            <a:tailEnd/>
          </a:ln>
        </p:spPr>
        <p:txBody>
          <a:bodyPr lIns="90488" tIns="44450" rIns="90488" bIns="44450">
            <a:spAutoFit/>
          </a:bodyPr>
          <a:lstStyle/>
          <a:p>
            <a:pPr algn="l" eaLnBrk="0" hangingPunct="0">
              <a:spcBef>
                <a:spcPct val="50000"/>
              </a:spcBef>
              <a:buFontTx/>
              <a:buChar char="•"/>
            </a:pPr>
            <a:r>
              <a:rPr lang="en-US" sz="1600">
                <a:latin typeface="+mj-lt"/>
              </a:rPr>
              <a:t> </a:t>
            </a:r>
            <a:r>
              <a:rPr lang="en-US" sz="1600" b="1">
                <a:latin typeface="+mj-lt"/>
              </a:rPr>
              <a:t>Mat’l Usage Var</a:t>
            </a:r>
            <a:r>
              <a:rPr lang="en-US" sz="1600">
                <a:latin typeface="+mj-lt"/>
              </a:rPr>
              <a:t> = Std Price x (Actual Qty - Std Qty) = 10 x (11 - 10) = 10 U</a:t>
            </a:r>
          </a:p>
        </p:txBody>
      </p:sp>
      <p:sp>
        <p:nvSpPr>
          <p:cNvPr id="26653" name="Line 33"/>
          <p:cNvSpPr>
            <a:spLocks noChangeShapeType="1"/>
          </p:cNvSpPr>
          <p:nvPr/>
        </p:nvSpPr>
        <p:spPr bwMode="auto">
          <a:xfrm>
            <a:off x="2949575" y="2927350"/>
            <a:ext cx="190500" cy="0"/>
          </a:xfrm>
          <a:prstGeom prst="line">
            <a:avLst/>
          </a:prstGeom>
          <a:noFill/>
          <a:ln w="19050">
            <a:solidFill>
              <a:schemeClr val="tx1"/>
            </a:solidFill>
            <a:round/>
            <a:headEnd/>
            <a:tailEnd/>
          </a:ln>
        </p:spPr>
        <p:txBody>
          <a:bodyPr wrap="none" anchor="ctr"/>
          <a:lstStyle/>
          <a:p>
            <a:endParaRPr lang="en-US">
              <a:latin typeface="+mj-lt"/>
            </a:endParaRPr>
          </a:p>
        </p:txBody>
      </p:sp>
      <p:sp>
        <p:nvSpPr>
          <p:cNvPr id="26654" name="Line 34"/>
          <p:cNvSpPr>
            <a:spLocks noChangeShapeType="1"/>
          </p:cNvSpPr>
          <p:nvPr/>
        </p:nvSpPr>
        <p:spPr bwMode="auto">
          <a:xfrm>
            <a:off x="5991225" y="2927350"/>
            <a:ext cx="190500" cy="0"/>
          </a:xfrm>
          <a:prstGeom prst="line">
            <a:avLst/>
          </a:prstGeom>
          <a:noFill/>
          <a:ln w="19050">
            <a:solidFill>
              <a:schemeClr val="tx1"/>
            </a:solidFill>
            <a:round/>
            <a:headEnd/>
            <a:tailEnd/>
          </a:ln>
        </p:spPr>
        <p:txBody>
          <a:bodyPr wrap="none" anchor="ctr"/>
          <a:lstStyle/>
          <a:p>
            <a:endParaRPr lang="en-US">
              <a:latin typeface="+mj-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Elbow Connector 34"/>
          <p:cNvCxnSpPr>
            <a:stCxn id="76829" idx="2"/>
            <a:endCxn id="76823" idx="0"/>
          </p:cNvCxnSpPr>
          <p:nvPr/>
        </p:nvCxnSpPr>
        <p:spPr>
          <a:xfrm rot="5400000">
            <a:off x="1685531" y="3165823"/>
            <a:ext cx="2085975" cy="1588"/>
          </a:xfrm>
          <a:prstGeom prst="bentConnector3">
            <a:avLst>
              <a:gd name="adj1" fmla="val 50000"/>
            </a:avLst>
          </a:prstGeom>
          <a:noFill/>
          <a:ln w="38100">
            <a:solidFill>
              <a:srgbClr val="FF0000"/>
            </a:solidFill>
            <a:round/>
            <a:headEnd/>
            <a:tailEnd type="triangle" w="med" len="med"/>
          </a:ln>
        </p:spPr>
      </p:cxnSp>
      <p:sp>
        <p:nvSpPr>
          <p:cNvPr id="27650" name="Title 20"/>
          <p:cNvSpPr>
            <a:spLocks noGrp="1"/>
          </p:cNvSpPr>
          <p:nvPr>
            <p:ph type="title"/>
          </p:nvPr>
        </p:nvSpPr>
        <p:spPr/>
        <p:txBody>
          <a:bodyPr/>
          <a:lstStyle/>
          <a:p>
            <a:r>
              <a:rPr lang="en-US" smtClean="0"/>
              <a:t>Standard (GL) Cost: Account Flow</a:t>
            </a:r>
          </a:p>
        </p:txBody>
      </p:sp>
      <p:sp>
        <p:nvSpPr>
          <p:cNvPr id="27651" name="Footer Placeholder 1"/>
          <p:cNvSpPr>
            <a:spLocks noGrp="1"/>
          </p:cNvSpPr>
          <p:nvPr>
            <p:ph type="ftr" sz="quarter" idx="10"/>
          </p:nvPr>
        </p:nvSpPr>
        <p:spPr/>
        <p:txBody>
          <a:bodyPr/>
          <a:lstStyle/>
          <a:p>
            <a:r>
              <a:rPr lang="en-US" smtClean="0"/>
              <a:t>PC-IN-150</a:t>
            </a:r>
          </a:p>
        </p:txBody>
      </p:sp>
      <p:sp>
        <p:nvSpPr>
          <p:cNvPr id="27654" name="Rectangle 1035"/>
          <p:cNvSpPr>
            <a:spLocks noChangeArrowheads="1"/>
          </p:cNvSpPr>
          <p:nvPr/>
        </p:nvSpPr>
        <p:spPr bwMode="auto">
          <a:xfrm>
            <a:off x="5014518" y="4343573"/>
            <a:ext cx="2834640" cy="254173"/>
          </a:xfrm>
          <a:prstGeom prst="rect">
            <a:avLst/>
          </a:prstGeom>
          <a:noFill/>
          <a:ln w="38100">
            <a:noFill/>
            <a:miter lim="800000"/>
            <a:headEnd/>
            <a:tailEnd/>
          </a:ln>
          <a:effectLst/>
        </p:spPr>
        <p:txBody>
          <a:bodyPr lIns="19211" tIns="7684" rIns="19211" bIns="7684">
            <a:spAutoFit/>
          </a:bodyPr>
          <a:lstStyle/>
          <a:p>
            <a:pPr marL="325438" indent="-325438" algn="l" defTabSz="866775" eaLnBrk="0" hangingPunct="0">
              <a:lnSpc>
                <a:spcPct val="105000"/>
              </a:lnSpc>
            </a:pPr>
            <a:r>
              <a:rPr lang="en-US" sz="1600" b="1" dirty="0">
                <a:latin typeface="+mj-lt"/>
              </a:rPr>
              <a:t>DR PO Receipts 12 (PO cost)</a:t>
            </a:r>
          </a:p>
        </p:txBody>
      </p:sp>
      <p:sp>
        <p:nvSpPr>
          <p:cNvPr id="27655" name="Rectangle 1036"/>
          <p:cNvSpPr>
            <a:spLocks noChangeArrowheads="1"/>
          </p:cNvSpPr>
          <p:nvPr/>
        </p:nvSpPr>
        <p:spPr bwMode="auto">
          <a:xfrm>
            <a:off x="5014518" y="4607626"/>
            <a:ext cx="2834640" cy="530225"/>
          </a:xfrm>
          <a:prstGeom prst="rect">
            <a:avLst/>
          </a:prstGeom>
          <a:noFill/>
          <a:ln w="38100">
            <a:noFill/>
            <a:miter lim="800000"/>
            <a:headEnd/>
            <a:tailEnd/>
          </a:ln>
          <a:effectLst/>
        </p:spPr>
        <p:txBody>
          <a:bodyPr lIns="19211" tIns="7684" rIns="19211" bIns="7684">
            <a:spAutoFit/>
          </a:bodyPr>
          <a:lstStyle/>
          <a:p>
            <a:pPr algn="l" defTabSz="866775" eaLnBrk="0" hangingPunct="0">
              <a:lnSpc>
                <a:spcPct val="105000"/>
              </a:lnSpc>
            </a:pPr>
            <a:r>
              <a:rPr lang="en-US" sz="1600" b="1" dirty="0">
                <a:latin typeface="+mj-lt"/>
              </a:rPr>
              <a:t>DR AP Rate Variance </a:t>
            </a:r>
            <a:r>
              <a:rPr lang="en-US" sz="1600" b="1" dirty="0" smtClean="0">
                <a:latin typeface="+mj-lt"/>
              </a:rPr>
              <a:t>1</a:t>
            </a:r>
            <a:br>
              <a:rPr lang="en-US" sz="1600" b="1" dirty="0" smtClean="0">
                <a:latin typeface="+mj-lt"/>
              </a:rPr>
            </a:br>
            <a:r>
              <a:rPr lang="en-US" sz="1600" b="1" dirty="0" smtClean="0">
                <a:latin typeface="+mj-lt"/>
              </a:rPr>
              <a:t>(Invoice </a:t>
            </a:r>
            <a:r>
              <a:rPr lang="en-US" sz="1600" b="1" dirty="0">
                <a:latin typeface="+mj-lt"/>
              </a:rPr>
              <a:t>- PO cost)</a:t>
            </a:r>
            <a:endParaRPr lang="en-US" sz="1100" dirty="0">
              <a:latin typeface="+mj-lt"/>
            </a:endParaRPr>
          </a:p>
        </p:txBody>
      </p:sp>
      <p:sp>
        <p:nvSpPr>
          <p:cNvPr id="27656" name="Rectangle 1039"/>
          <p:cNvSpPr>
            <a:spLocks noChangeArrowheads="1"/>
          </p:cNvSpPr>
          <p:nvPr/>
        </p:nvSpPr>
        <p:spPr bwMode="auto">
          <a:xfrm>
            <a:off x="5014518" y="2857320"/>
            <a:ext cx="2834640" cy="530225"/>
          </a:xfrm>
          <a:prstGeom prst="rect">
            <a:avLst/>
          </a:prstGeom>
          <a:noFill/>
          <a:ln w="38100">
            <a:noFill/>
            <a:miter lim="800000"/>
            <a:headEnd/>
            <a:tailEnd/>
          </a:ln>
          <a:effectLst/>
        </p:spPr>
        <p:txBody>
          <a:bodyPr lIns="19211" tIns="7684" rIns="19211" bIns="7684">
            <a:spAutoFit/>
          </a:bodyPr>
          <a:lstStyle/>
          <a:p>
            <a:pPr marL="325438" indent="-325438" algn="l" defTabSz="866775" eaLnBrk="0" hangingPunct="0">
              <a:lnSpc>
                <a:spcPct val="105000"/>
              </a:lnSpc>
            </a:pPr>
            <a:r>
              <a:rPr lang="en-US" sz="1600" b="1" dirty="0">
                <a:latin typeface="+mj-lt"/>
              </a:rPr>
              <a:t>DR Inv 10 (GL cost)</a:t>
            </a:r>
          </a:p>
          <a:p>
            <a:pPr marL="325438" indent="-325438" algn="l" defTabSz="866775" eaLnBrk="0" hangingPunct="0">
              <a:lnSpc>
                <a:spcPct val="105000"/>
              </a:lnSpc>
            </a:pPr>
            <a:r>
              <a:rPr lang="en-US" sz="1600" b="1" dirty="0">
                <a:latin typeface="+mj-lt"/>
              </a:rPr>
              <a:t>CR PO Receipts 10</a:t>
            </a:r>
          </a:p>
        </p:txBody>
      </p:sp>
      <p:sp>
        <p:nvSpPr>
          <p:cNvPr id="27658" name="Rectangle 1041"/>
          <p:cNvSpPr>
            <a:spLocks noChangeArrowheads="1"/>
          </p:cNvSpPr>
          <p:nvPr/>
        </p:nvSpPr>
        <p:spPr bwMode="auto">
          <a:xfrm>
            <a:off x="5014518" y="3405889"/>
            <a:ext cx="2834640" cy="530225"/>
          </a:xfrm>
          <a:prstGeom prst="rect">
            <a:avLst/>
          </a:prstGeom>
          <a:noFill/>
          <a:ln w="38100">
            <a:noFill/>
            <a:miter lim="800000"/>
            <a:headEnd/>
            <a:tailEnd/>
          </a:ln>
          <a:effectLst/>
        </p:spPr>
        <p:txBody>
          <a:bodyPr lIns="19211" tIns="7684" rIns="19211" bIns="7684">
            <a:spAutoFit/>
          </a:bodyPr>
          <a:lstStyle/>
          <a:p>
            <a:pPr marL="325438" indent="-325438" algn="l" defTabSz="866775" eaLnBrk="0" hangingPunct="0">
              <a:lnSpc>
                <a:spcPct val="105000"/>
              </a:lnSpc>
            </a:pPr>
            <a:r>
              <a:rPr lang="en-US" sz="1600" b="1" dirty="0">
                <a:latin typeface="+mj-lt"/>
              </a:rPr>
              <a:t>DR PPV 2 (GL - PO cost)</a:t>
            </a:r>
          </a:p>
          <a:p>
            <a:pPr marL="325438" indent="-325438" algn="l" defTabSz="866775" eaLnBrk="0" hangingPunct="0">
              <a:lnSpc>
                <a:spcPct val="105000"/>
              </a:lnSpc>
            </a:pPr>
            <a:r>
              <a:rPr lang="en-US" sz="1600" b="1" dirty="0">
                <a:latin typeface="+mj-lt"/>
              </a:rPr>
              <a:t>CR PO Receipts 2</a:t>
            </a:r>
          </a:p>
        </p:txBody>
      </p:sp>
      <p:sp>
        <p:nvSpPr>
          <p:cNvPr id="27663" name="Rectangle 1065"/>
          <p:cNvSpPr>
            <a:spLocks noChangeArrowheads="1"/>
          </p:cNvSpPr>
          <p:nvPr/>
        </p:nvSpPr>
        <p:spPr bwMode="auto">
          <a:xfrm>
            <a:off x="5014518" y="5153020"/>
            <a:ext cx="2834640" cy="530225"/>
          </a:xfrm>
          <a:prstGeom prst="rect">
            <a:avLst/>
          </a:prstGeom>
          <a:noFill/>
          <a:ln w="38100">
            <a:noFill/>
            <a:miter lim="800000"/>
            <a:headEnd/>
            <a:tailEnd/>
          </a:ln>
          <a:effectLst/>
        </p:spPr>
        <p:txBody>
          <a:bodyPr lIns="19211" tIns="7684" rIns="19211" bIns="7684">
            <a:spAutoFit/>
          </a:bodyPr>
          <a:lstStyle/>
          <a:p>
            <a:pPr algn="l" defTabSz="866775" eaLnBrk="0" hangingPunct="0">
              <a:lnSpc>
                <a:spcPct val="105000"/>
              </a:lnSpc>
            </a:pPr>
            <a:r>
              <a:rPr lang="en-US" sz="1600" b="1" dirty="0">
                <a:latin typeface="+mj-lt"/>
              </a:rPr>
              <a:t>CR Accounts Payable 13 (Invoice cost)</a:t>
            </a:r>
            <a:endParaRPr lang="en-US" sz="1100" dirty="0">
              <a:latin typeface="+mj-lt"/>
            </a:endParaRPr>
          </a:p>
        </p:txBody>
      </p:sp>
      <p:sp>
        <p:nvSpPr>
          <p:cNvPr id="76823" name="Rectangle 1047"/>
          <p:cNvSpPr>
            <a:spLocks noChangeArrowheads="1"/>
          </p:cNvSpPr>
          <p:nvPr/>
        </p:nvSpPr>
        <p:spPr bwMode="auto">
          <a:xfrm>
            <a:off x="1356918" y="4208811"/>
            <a:ext cx="2743200" cy="530225"/>
          </a:xfrm>
          <a:prstGeom prst="rect">
            <a:avLst/>
          </a:prstGeom>
          <a:solidFill>
            <a:schemeClr val="bg1"/>
          </a:solidFill>
          <a:ln w="3175">
            <a:solidFill>
              <a:schemeClr val="tx1"/>
            </a:solidFill>
            <a:miter lim="800000"/>
            <a:headEnd/>
            <a:tailEnd/>
          </a:ln>
          <a:effectLst/>
        </p:spPr>
        <p:txBody>
          <a:bodyPr lIns="19211" tIns="7684" rIns="19211" bIns="7684">
            <a:spAutoFit/>
          </a:bodyPr>
          <a:lstStyle/>
          <a:p>
            <a:pPr defTabSz="866775" eaLnBrk="0" hangingPunct="0">
              <a:lnSpc>
                <a:spcPct val="99000"/>
              </a:lnSpc>
              <a:spcAft>
                <a:spcPct val="25000"/>
              </a:spcAft>
              <a:defRPr/>
            </a:pPr>
            <a:r>
              <a:rPr lang="en-US" sz="1700" b="1">
                <a:latin typeface="+mj-lt"/>
              </a:rPr>
              <a:t>Voucher PO: </a:t>
            </a:r>
            <a:br>
              <a:rPr lang="en-US" sz="1700" b="1">
                <a:latin typeface="+mj-lt"/>
              </a:rPr>
            </a:br>
            <a:r>
              <a:rPr lang="en-US" sz="1700" b="1">
                <a:latin typeface="+mj-lt"/>
              </a:rPr>
              <a:t>1 @ 13 (Invoice cost)</a:t>
            </a:r>
          </a:p>
        </p:txBody>
      </p:sp>
      <p:sp>
        <p:nvSpPr>
          <p:cNvPr id="76824" name="Rectangle 1048"/>
          <p:cNvSpPr>
            <a:spLocks noChangeArrowheads="1"/>
          </p:cNvSpPr>
          <p:nvPr/>
        </p:nvSpPr>
        <p:spPr bwMode="auto">
          <a:xfrm>
            <a:off x="1356918" y="2824511"/>
            <a:ext cx="2743200" cy="595312"/>
          </a:xfrm>
          <a:prstGeom prst="rect">
            <a:avLst/>
          </a:prstGeom>
          <a:solidFill>
            <a:schemeClr val="bg1"/>
          </a:solidFill>
          <a:ln w="3175">
            <a:solidFill>
              <a:schemeClr val="tx1"/>
            </a:solidFill>
            <a:miter lim="800000"/>
            <a:headEnd/>
            <a:tailEnd/>
          </a:ln>
          <a:effectLst/>
        </p:spPr>
        <p:txBody>
          <a:bodyPr lIns="19211" tIns="7684" rIns="19211" bIns="7684">
            <a:spAutoFit/>
          </a:bodyPr>
          <a:lstStyle/>
          <a:p>
            <a:pPr marL="325438" indent="-325438" defTabSz="866775" eaLnBrk="0" hangingPunct="0">
              <a:lnSpc>
                <a:spcPct val="99000"/>
              </a:lnSpc>
              <a:spcAft>
                <a:spcPct val="25000"/>
              </a:spcAft>
              <a:defRPr/>
            </a:pPr>
            <a:r>
              <a:rPr lang="en-US" sz="1700" b="1" dirty="0">
                <a:latin typeface="+mj-lt"/>
              </a:rPr>
              <a:t>Receive PO Item:</a:t>
            </a:r>
          </a:p>
          <a:p>
            <a:pPr marL="325438" indent="-325438" defTabSz="866775" eaLnBrk="0" hangingPunct="0">
              <a:lnSpc>
                <a:spcPct val="99000"/>
              </a:lnSpc>
              <a:spcAft>
                <a:spcPct val="25000"/>
              </a:spcAft>
              <a:defRPr/>
            </a:pPr>
            <a:r>
              <a:rPr lang="en-US" sz="1700" b="1" dirty="0">
                <a:latin typeface="+mj-lt"/>
              </a:rPr>
              <a:t>1 @ 10 (GL cost)</a:t>
            </a:r>
          </a:p>
        </p:txBody>
      </p:sp>
      <p:sp>
        <p:nvSpPr>
          <p:cNvPr id="76829" name="Rectangle 1053"/>
          <p:cNvSpPr>
            <a:spLocks noChangeArrowheads="1"/>
          </p:cNvSpPr>
          <p:nvPr/>
        </p:nvSpPr>
        <p:spPr bwMode="auto">
          <a:xfrm>
            <a:off x="1356918" y="1592611"/>
            <a:ext cx="2743200" cy="530225"/>
          </a:xfrm>
          <a:prstGeom prst="rect">
            <a:avLst/>
          </a:prstGeom>
          <a:solidFill>
            <a:schemeClr val="bg1"/>
          </a:solidFill>
          <a:ln w="3175">
            <a:solidFill>
              <a:schemeClr val="tx1"/>
            </a:solidFill>
            <a:miter lim="800000"/>
            <a:headEnd/>
            <a:tailEnd/>
          </a:ln>
          <a:effectLst/>
        </p:spPr>
        <p:txBody>
          <a:bodyPr lIns="19211" tIns="7684" rIns="19211" bIns="7684">
            <a:spAutoFit/>
          </a:bodyPr>
          <a:lstStyle/>
          <a:p>
            <a:pPr defTabSz="866775" eaLnBrk="0" hangingPunct="0">
              <a:lnSpc>
                <a:spcPct val="99000"/>
              </a:lnSpc>
              <a:spcAft>
                <a:spcPct val="25000"/>
              </a:spcAft>
              <a:defRPr/>
            </a:pPr>
            <a:r>
              <a:rPr lang="en-US" sz="1700" b="1">
                <a:latin typeface="+mj-lt"/>
              </a:rPr>
              <a:t>Enter PO Item: </a:t>
            </a:r>
            <a:br>
              <a:rPr lang="en-US" sz="1700" b="1">
                <a:latin typeface="+mj-lt"/>
              </a:rPr>
            </a:br>
            <a:r>
              <a:rPr lang="en-US" sz="1700" b="1">
                <a:latin typeface="+mj-lt"/>
              </a:rPr>
              <a:t>1 @ 12 (PO cost)</a:t>
            </a:r>
          </a:p>
        </p:txBody>
      </p:sp>
      <p:cxnSp>
        <p:nvCxnSpPr>
          <p:cNvPr id="21" name="Elbow Connector 20"/>
          <p:cNvCxnSpPr>
            <a:stCxn id="76824" idx="3"/>
            <a:endCxn id="27656" idx="1"/>
          </p:cNvCxnSpPr>
          <p:nvPr/>
        </p:nvCxnSpPr>
        <p:spPr>
          <a:xfrm>
            <a:off x="4100118" y="3122167"/>
            <a:ext cx="914400" cy="266"/>
          </a:xfrm>
          <a:prstGeom prst="bentConnector3">
            <a:avLst>
              <a:gd name="adj1" fmla="val 50000"/>
            </a:avLst>
          </a:prstGeom>
          <a:noFill/>
          <a:ln w="38100">
            <a:solidFill>
              <a:srgbClr val="FF0000"/>
            </a:solidFill>
            <a:round/>
            <a:headEnd/>
            <a:tailEnd type="triangle" w="med" len="med"/>
          </a:ln>
        </p:spPr>
      </p:cxnSp>
      <p:cxnSp>
        <p:nvCxnSpPr>
          <p:cNvPr id="22" name="Elbow Connector 21"/>
          <p:cNvCxnSpPr>
            <a:stCxn id="76824" idx="3"/>
            <a:endCxn id="27658" idx="1"/>
          </p:cNvCxnSpPr>
          <p:nvPr/>
        </p:nvCxnSpPr>
        <p:spPr>
          <a:xfrm>
            <a:off x="4100118" y="3122167"/>
            <a:ext cx="914400" cy="548835"/>
          </a:xfrm>
          <a:prstGeom prst="bentConnector3">
            <a:avLst>
              <a:gd name="adj1" fmla="val 50000"/>
            </a:avLst>
          </a:prstGeom>
          <a:noFill/>
          <a:ln w="38100">
            <a:solidFill>
              <a:srgbClr val="FF0000"/>
            </a:solidFill>
            <a:round/>
            <a:headEnd/>
            <a:tailEnd type="triangle" w="med" len="med"/>
          </a:ln>
        </p:spPr>
      </p:cxnSp>
      <p:cxnSp>
        <p:nvCxnSpPr>
          <p:cNvPr id="26" name="Elbow Connector 25"/>
          <p:cNvCxnSpPr>
            <a:stCxn id="76823" idx="3"/>
            <a:endCxn id="27654" idx="1"/>
          </p:cNvCxnSpPr>
          <p:nvPr/>
        </p:nvCxnSpPr>
        <p:spPr>
          <a:xfrm flipV="1">
            <a:off x="4100118" y="4470660"/>
            <a:ext cx="914400" cy="3264"/>
          </a:xfrm>
          <a:prstGeom prst="bentConnector3">
            <a:avLst>
              <a:gd name="adj1" fmla="val 50000"/>
            </a:avLst>
          </a:prstGeom>
          <a:noFill/>
          <a:ln w="38100">
            <a:solidFill>
              <a:srgbClr val="FF0000"/>
            </a:solidFill>
            <a:round/>
            <a:headEnd/>
            <a:tailEnd type="triangle" w="med" len="med"/>
          </a:ln>
        </p:spPr>
      </p:cxnSp>
      <p:cxnSp>
        <p:nvCxnSpPr>
          <p:cNvPr id="29" name="Elbow Connector 28"/>
          <p:cNvCxnSpPr>
            <a:stCxn id="76823" idx="3"/>
            <a:endCxn id="27655" idx="1"/>
          </p:cNvCxnSpPr>
          <p:nvPr/>
        </p:nvCxnSpPr>
        <p:spPr>
          <a:xfrm>
            <a:off x="4100118" y="4473924"/>
            <a:ext cx="914400" cy="398815"/>
          </a:xfrm>
          <a:prstGeom prst="bentConnector3">
            <a:avLst>
              <a:gd name="adj1" fmla="val 50000"/>
            </a:avLst>
          </a:prstGeom>
          <a:noFill/>
          <a:ln w="38100">
            <a:solidFill>
              <a:srgbClr val="FF0000"/>
            </a:solidFill>
            <a:round/>
            <a:headEnd/>
            <a:tailEnd type="triangle" w="med" len="med"/>
          </a:ln>
        </p:spPr>
      </p:cxnSp>
      <p:cxnSp>
        <p:nvCxnSpPr>
          <p:cNvPr id="32" name="Elbow Connector 31"/>
          <p:cNvCxnSpPr>
            <a:stCxn id="76823" idx="3"/>
            <a:endCxn id="27663" idx="1"/>
          </p:cNvCxnSpPr>
          <p:nvPr/>
        </p:nvCxnSpPr>
        <p:spPr>
          <a:xfrm>
            <a:off x="4100118" y="4473924"/>
            <a:ext cx="914400" cy="944209"/>
          </a:xfrm>
          <a:prstGeom prst="bentConnector3">
            <a:avLst>
              <a:gd name="adj1" fmla="val 50000"/>
            </a:avLst>
          </a:prstGeom>
          <a:noFill/>
          <a:ln w="38100">
            <a:solidFill>
              <a:srgbClr val="FF0000"/>
            </a:solidFill>
            <a:round/>
            <a:headEnd/>
            <a:tailEnd type="triangle" w="med" len="med"/>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Elbow Connector 66"/>
          <p:cNvCxnSpPr>
            <a:stCxn id="75781" idx="2"/>
            <a:endCxn id="75783" idx="0"/>
          </p:cNvCxnSpPr>
          <p:nvPr/>
        </p:nvCxnSpPr>
        <p:spPr>
          <a:xfrm rot="5400000">
            <a:off x="2391513" y="3414522"/>
            <a:ext cx="2527662" cy="1588"/>
          </a:xfrm>
          <a:prstGeom prst="bentConnector3">
            <a:avLst>
              <a:gd name="adj1" fmla="val 50000"/>
            </a:avLst>
          </a:prstGeom>
          <a:noFill/>
          <a:ln w="38100">
            <a:solidFill>
              <a:srgbClr val="FF0000"/>
            </a:solidFill>
            <a:round/>
            <a:headEnd/>
            <a:tailEnd type="triangle" w="med" len="med"/>
          </a:ln>
        </p:spPr>
      </p:cxnSp>
      <p:sp>
        <p:nvSpPr>
          <p:cNvPr id="28674" name="Title 31"/>
          <p:cNvSpPr>
            <a:spLocks noGrp="1"/>
          </p:cNvSpPr>
          <p:nvPr>
            <p:ph type="title"/>
          </p:nvPr>
        </p:nvSpPr>
        <p:spPr/>
        <p:txBody>
          <a:bodyPr/>
          <a:lstStyle/>
          <a:p>
            <a:r>
              <a:rPr lang="en-US" smtClean="0"/>
              <a:t>Standard (GL) Cost: Account Flow, cont.</a:t>
            </a:r>
          </a:p>
        </p:txBody>
      </p:sp>
      <p:sp>
        <p:nvSpPr>
          <p:cNvPr id="28675" name="Footer Placeholder 1"/>
          <p:cNvSpPr>
            <a:spLocks noGrp="1"/>
          </p:cNvSpPr>
          <p:nvPr>
            <p:ph type="ftr" sz="quarter" idx="10"/>
          </p:nvPr>
        </p:nvSpPr>
        <p:spPr/>
        <p:txBody>
          <a:bodyPr/>
          <a:lstStyle/>
          <a:p>
            <a:r>
              <a:rPr lang="en-US" smtClean="0"/>
              <a:t>PC-IN-160</a:t>
            </a:r>
          </a:p>
        </p:txBody>
      </p:sp>
      <p:sp>
        <p:nvSpPr>
          <p:cNvPr id="28676" name="Rectangle 3"/>
          <p:cNvSpPr>
            <a:spLocks noChangeArrowheads="1"/>
          </p:cNvSpPr>
          <p:nvPr/>
        </p:nvSpPr>
        <p:spPr bwMode="auto">
          <a:xfrm>
            <a:off x="2709863" y="1886832"/>
            <a:ext cx="840299" cy="538738"/>
          </a:xfrm>
          <a:prstGeom prst="rect">
            <a:avLst/>
          </a:prstGeom>
          <a:noFill/>
          <a:ln w="12700">
            <a:noFill/>
            <a:miter lim="800000"/>
            <a:headEnd/>
            <a:tailEnd/>
          </a:ln>
        </p:spPr>
        <p:txBody>
          <a:bodyPr wrap="none" lIns="19211" tIns="7684" rIns="19211" bIns="7684">
            <a:spAutoFit/>
          </a:bodyPr>
          <a:lstStyle/>
          <a:p>
            <a:pPr defTabSz="866775" eaLnBrk="0" hangingPunct="0"/>
            <a:r>
              <a:rPr lang="en-US" sz="3400" b="1">
                <a:solidFill>
                  <a:schemeClr val="bg1"/>
                </a:solidFill>
                <a:latin typeface="+mj-lt"/>
              </a:rPr>
              <a:t>Title</a:t>
            </a:r>
          </a:p>
        </p:txBody>
      </p:sp>
      <p:sp>
        <p:nvSpPr>
          <p:cNvPr id="28677" name="Rectangle 11"/>
          <p:cNvSpPr>
            <a:spLocks noChangeArrowheads="1"/>
          </p:cNvSpPr>
          <p:nvPr/>
        </p:nvSpPr>
        <p:spPr bwMode="auto">
          <a:xfrm>
            <a:off x="5758464" y="1733550"/>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dirty="0">
                <a:latin typeface="+mj-lt"/>
              </a:rPr>
              <a:t>DR WIP 10</a:t>
            </a:r>
          </a:p>
        </p:txBody>
      </p:sp>
      <p:sp>
        <p:nvSpPr>
          <p:cNvPr id="28683" name="Rectangle 21"/>
          <p:cNvSpPr>
            <a:spLocks noChangeArrowheads="1"/>
          </p:cNvSpPr>
          <p:nvPr/>
        </p:nvSpPr>
        <p:spPr bwMode="auto">
          <a:xfrm>
            <a:off x="5758464" y="3715626"/>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a:latin typeface="+mj-lt"/>
              </a:rPr>
              <a:t>DR COGS 15</a:t>
            </a:r>
          </a:p>
        </p:txBody>
      </p:sp>
      <p:sp>
        <p:nvSpPr>
          <p:cNvPr id="28684" name="Rectangle 22"/>
          <p:cNvSpPr>
            <a:spLocks noChangeArrowheads="1"/>
          </p:cNvSpPr>
          <p:nvPr/>
        </p:nvSpPr>
        <p:spPr bwMode="auto">
          <a:xfrm>
            <a:off x="5758464" y="4013546"/>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dirty="0">
                <a:latin typeface="+mj-lt"/>
              </a:rPr>
              <a:t>CR Inv 15</a:t>
            </a:r>
            <a:endParaRPr lang="en-US" sz="1600" dirty="0">
              <a:latin typeface="+mj-lt"/>
            </a:endParaRPr>
          </a:p>
        </p:txBody>
      </p:sp>
      <p:sp>
        <p:nvSpPr>
          <p:cNvPr id="28685" name="Rectangle 23"/>
          <p:cNvSpPr>
            <a:spLocks noChangeArrowheads="1"/>
          </p:cNvSpPr>
          <p:nvPr/>
        </p:nvSpPr>
        <p:spPr bwMode="auto">
          <a:xfrm>
            <a:off x="5758464" y="4677648"/>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dirty="0">
                <a:latin typeface="+mj-lt"/>
              </a:rPr>
              <a:t>DR AR 25</a:t>
            </a:r>
          </a:p>
        </p:txBody>
      </p:sp>
      <p:sp>
        <p:nvSpPr>
          <p:cNvPr id="28686" name="Rectangle 24"/>
          <p:cNvSpPr>
            <a:spLocks noChangeArrowheads="1"/>
          </p:cNvSpPr>
          <p:nvPr/>
        </p:nvSpPr>
        <p:spPr bwMode="auto">
          <a:xfrm>
            <a:off x="5758464" y="4969748"/>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a:latin typeface="+mj-lt"/>
              </a:rPr>
              <a:t>CR Sales 25</a:t>
            </a:r>
          </a:p>
        </p:txBody>
      </p:sp>
      <p:sp>
        <p:nvSpPr>
          <p:cNvPr id="28687" name="Rectangle 29"/>
          <p:cNvSpPr>
            <a:spLocks noChangeArrowheads="1"/>
          </p:cNvSpPr>
          <p:nvPr/>
        </p:nvSpPr>
        <p:spPr bwMode="auto">
          <a:xfrm>
            <a:off x="5758464" y="2760657"/>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a:latin typeface="+mj-lt"/>
              </a:rPr>
              <a:t>DR Inv 15</a:t>
            </a:r>
          </a:p>
        </p:txBody>
      </p:sp>
      <p:sp>
        <p:nvSpPr>
          <p:cNvPr id="28689" name="Rectangle 33"/>
          <p:cNvSpPr>
            <a:spLocks noChangeArrowheads="1"/>
          </p:cNvSpPr>
          <p:nvPr/>
        </p:nvSpPr>
        <p:spPr bwMode="auto">
          <a:xfrm>
            <a:off x="5758464" y="3053815"/>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dirty="0">
                <a:latin typeface="+mj-lt"/>
              </a:rPr>
              <a:t>CR WIP 15</a:t>
            </a:r>
          </a:p>
        </p:txBody>
      </p:sp>
      <p:sp>
        <p:nvSpPr>
          <p:cNvPr id="28690" name="Rectangle 38"/>
          <p:cNvSpPr>
            <a:spLocks noChangeArrowheads="1"/>
          </p:cNvSpPr>
          <p:nvPr/>
        </p:nvSpPr>
        <p:spPr bwMode="auto">
          <a:xfrm>
            <a:off x="5758464" y="2023357"/>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dirty="0">
                <a:latin typeface="+mj-lt"/>
              </a:rPr>
              <a:t>CR Inv 10</a:t>
            </a:r>
          </a:p>
        </p:txBody>
      </p:sp>
      <p:sp>
        <p:nvSpPr>
          <p:cNvPr id="75782" name="Rectangle 6"/>
          <p:cNvSpPr>
            <a:spLocks noChangeArrowheads="1"/>
          </p:cNvSpPr>
          <p:nvPr/>
        </p:nvSpPr>
        <p:spPr bwMode="auto">
          <a:xfrm>
            <a:off x="2192304" y="3580863"/>
            <a:ext cx="2926080" cy="548640"/>
          </a:xfrm>
          <a:prstGeom prst="rect">
            <a:avLst/>
          </a:prstGeom>
          <a:solidFill>
            <a:schemeClr val="bg1"/>
          </a:solidFill>
          <a:ln w="3175">
            <a:solidFill>
              <a:schemeClr val="tx1"/>
            </a:solidFill>
            <a:miter lim="800000"/>
            <a:headEnd/>
            <a:tailEnd/>
          </a:ln>
          <a:effectLst/>
        </p:spPr>
        <p:txBody>
          <a:bodyPr lIns="19211" tIns="7684" rIns="19211" bIns="7684">
            <a:spAutoFit/>
          </a:bodyPr>
          <a:lstStyle/>
          <a:p>
            <a:pPr defTabSz="866775" eaLnBrk="0" hangingPunct="0">
              <a:spcAft>
                <a:spcPct val="25000"/>
              </a:spcAft>
              <a:defRPr/>
            </a:pPr>
            <a:r>
              <a:rPr lang="en-US" sz="1600" b="1" dirty="0">
                <a:latin typeface="+mj-lt"/>
              </a:rPr>
              <a:t>Items shipped directly to customer: 1 @ 25</a:t>
            </a:r>
          </a:p>
        </p:txBody>
      </p:sp>
      <p:sp>
        <p:nvSpPr>
          <p:cNvPr id="75804" name="Rectangle 28"/>
          <p:cNvSpPr>
            <a:spLocks noChangeArrowheads="1"/>
          </p:cNvSpPr>
          <p:nvPr/>
        </p:nvSpPr>
        <p:spPr bwMode="auto">
          <a:xfrm>
            <a:off x="2192304" y="2763832"/>
            <a:ext cx="2926080" cy="274320"/>
          </a:xfrm>
          <a:prstGeom prst="rect">
            <a:avLst/>
          </a:prstGeom>
          <a:solidFill>
            <a:schemeClr val="bg1"/>
          </a:solidFill>
          <a:ln w="3175">
            <a:solidFill>
              <a:schemeClr val="tx1"/>
            </a:solidFill>
            <a:miter lim="800000"/>
            <a:headEnd/>
            <a:tailEnd/>
          </a:ln>
          <a:effectLst/>
        </p:spPr>
        <p:txBody>
          <a:bodyPr lIns="19211" tIns="7684" rIns="19211" bIns="7684">
            <a:spAutoFit/>
          </a:bodyPr>
          <a:lstStyle/>
          <a:p>
            <a:pPr marL="325438" indent="-325438" defTabSz="866775" eaLnBrk="0" hangingPunct="0">
              <a:lnSpc>
                <a:spcPct val="99000"/>
              </a:lnSpc>
              <a:spcAft>
                <a:spcPct val="25000"/>
              </a:spcAft>
              <a:defRPr/>
            </a:pPr>
            <a:r>
              <a:rPr lang="en-US" sz="1600" b="1" dirty="0">
                <a:latin typeface="+mj-lt"/>
              </a:rPr>
              <a:t>Items rec’d to stock: 1 @  15</a:t>
            </a:r>
          </a:p>
        </p:txBody>
      </p:sp>
      <p:sp>
        <p:nvSpPr>
          <p:cNvPr id="75783" name="Rectangle 7"/>
          <p:cNvSpPr>
            <a:spLocks noChangeArrowheads="1"/>
          </p:cNvSpPr>
          <p:nvPr/>
        </p:nvSpPr>
        <p:spPr bwMode="auto">
          <a:xfrm>
            <a:off x="2192304" y="4678353"/>
            <a:ext cx="2926080" cy="274320"/>
          </a:xfrm>
          <a:prstGeom prst="rect">
            <a:avLst/>
          </a:prstGeom>
          <a:solidFill>
            <a:schemeClr val="bg1"/>
          </a:solidFill>
          <a:ln w="3175">
            <a:solidFill>
              <a:schemeClr val="tx1"/>
            </a:solidFill>
            <a:miter lim="800000"/>
            <a:headEnd/>
            <a:tailEnd/>
          </a:ln>
          <a:effectLst/>
        </p:spPr>
        <p:txBody>
          <a:bodyPr lIns="19211" tIns="7684" rIns="19211" bIns="7684">
            <a:spAutoFit/>
          </a:bodyPr>
          <a:lstStyle/>
          <a:p>
            <a:pPr defTabSz="866775" eaLnBrk="0" hangingPunct="0">
              <a:spcAft>
                <a:spcPct val="25000"/>
              </a:spcAft>
              <a:defRPr/>
            </a:pPr>
            <a:r>
              <a:rPr lang="en-US" sz="1600" b="1" dirty="0">
                <a:latin typeface="+mj-lt"/>
              </a:rPr>
              <a:t>Invoice: 1 @ 25</a:t>
            </a:r>
            <a:endParaRPr lang="en-US" sz="1600" dirty="0">
              <a:latin typeface="+mj-lt"/>
            </a:endParaRPr>
          </a:p>
        </p:txBody>
      </p:sp>
      <p:sp>
        <p:nvSpPr>
          <p:cNvPr id="75781" name="Rectangle 5"/>
          <p:cNvSpPr>
            <a:spLocks noChangeArrowheads="1"/>
          </p:cNvSpPr>
          <p:nvPr/>
        </p:nvSpPr>
        <p:spPr bwMode="auto">
          <a:xfrm>
            <a:off x="2192304" y="1602051"/>
            <a:ext cx="2926080" cy="548640"/>
          </a:xfrm>
          <a:prstGeom prst="rect">
            <a:avLst/>
          </a:prstGeom>
          <a:solidFill>
            <a:schemeClr val="bg1"/>
          </a:solidFill>
          <a:ln w="3175">
            <a:solidFill>
              <a:schemeClr val="tx1"/>
            </a:solidFill>
            <a:miter lim="800000"/>
            <a:headEnd/>
            <a:tailEnd/>
          </a:ln>
          <a:effectLst/>
        </p:spPr>
        <p:txBody>
          <a:bodyPr lIns="19211" tIns="7684" rIns="19211" bIns="7684">
            <a:spAutoFit/>
          </a:bodyPr>
          <a:lstStyle/>
          <a:p>
            <a:pPr marL="325438" indent="-325438" defTabSz="866775" eaLnBrk="0" hangingPunct="0">
              <a:lnSpc>
                <a:spcPct val="99000"/>
              </a:lnSpc>
              <a:spcAft>
                <a:spcPct val="25000"/>
              </a:spcAft>
              <a:defRPr/>
            </a:pPr>
            <a:r>
              <a:rPr lang="en-US" sz="1600" b="1" dirty="0">
                <a:latin typeface="+mj-lt"/>
              </a:rPr>
              <a:t>Item used in MFG order as </a:t>
            </a:r>
            <a:br>
              <a:rPr lang="en-US" sz="1600" b="1" dirty="0">
                <a:latin typeface="+mj-lt"/>
              </a:rPr>
            </a:br>
            <a:r>
              <a:rPr lang="en-US" sz="1600" b="1" dirty="0">
                <a:latin typeface="+mj-lt"/>
              </a:rPr>
              <a:t>components: 1 @  10</a:t>
            </a:r>
          </a:p>
        </p:txBody>
      </p:sp>
      <p:sp>
        <p:nvSpPr>
          <p:cNvPr id="28702" name="AutoShape 2"/>
          <p:cNvSpPr>
            <a:spLocks/>
          </p:cNvSpPr>
          <p:nvPr/>
        </p:nvSpPr>
        <p:spPr bwMode="auto">
          <a:xfrm>
            <a:off x="7101947" y="3475038"/>
            <a:ext cx="404812" cy="2162175"/>
          </a:xfrm>
          <a:prstGeom prst="rightBrace">
            <a:avLst>
              <a:gd name="adj1" fmla="val 44510"/>
              <a:gd name="adj2" fmla="val 50000"/>
            </a:avLst>
          </a:prstGeom>
          <a:noFill/>
          <a:ln w="28575">
            <a:solidFill>
              <a:srgbClr val="3366FF"/>
            </a:solidFill>
            <a:round/>
            <a:headEnd/>
            <a:tailEnd type="triangle" w="med" len="med"/>
          </a:ln>
        </p:spPr>
        <p:txBody>
          <a:bodyPr wrap="none" tIns="91440" bIns="91440" anchor="ctr"/>
          <a:lstStyle/>
          <a:p>
            <a:endParaRPr lang="en-US">
              <a:latin typeface="+mj-lt"/>
            </a:endParaRPr>
          </a:p>
        </p:txBody>
      </p:sp>
      <p:sp>
        <p:nvSpPr>
          <p:cNvPr id="28703" name="Text Box 4"/>
          <p:cNvSpPr txBox="1">
            <a:spLocks noChangeArrowheads="1"/>
          </p:cNvSpPr>
          <p:nvPr/>
        </p:nvSpPr>
        <p:spPr bwMode="auto">
          <a:xfrm>
            <a:off x="7735714" y="4035425"/>
            <a:ext cx="973138" cy="917575"/>
          </a:xfrm>
          <a:prstGeom prst="rect">
            <a:avLst/>
          </a:prstGeom>
          <a:noFill/>
          <a:ln w="9525" algn="ctr">
            <a:noFill/>
            <a:miter lim="800000"/>
            <a:headEnd/>
            <a:tailEnd/>
          </a:ln>
        </p:spPr>
        <p:txBody>
          <a:bodyPr tIns="91440" bIns="91440">
            <a:spAutoFit/>
          </a:bodyPr>
          <a:lstStyle/>
          <a:p>
            <a:r>
              <a:rPr lang="en-US" sz="1600" b="1" dirty="0">
                <a:latin typeface="+mj-lt"/>
              </a:rPr>
              <a:t>Gross Margin</a:t>
            </a:r>
          </a:p>
          <a:p>
            <a:r>
              <a:rPr lang="en-US" sz="1600" b="1" dirty="0">
                <a:latin typeface="+mj-lt"/>
              </a:rPr>
              <a:t>= 10</a:t>
            </a:r>
          </a:p>
        </p:txBody>
      </p:sp>
      <p:cxnSp>
        <p:nvCxnSpPr>
          <p:cNvPr id="32" name="Elbow Connector 31"/>
          <p:cNvCxnSpPr>
            <a:stCxn id="75781" idx="3"/>
            <a:endCxn id="28677" idx="1"/>
          </p:cNvCxnSpPr>
          <p:nvPr/>
        </p:nvCxnSpPr>
        <p:spPr>
          <a:xfrm flipV="1">
            <a:off x="5118384" y="1870710"/>
            <a:ext cx="640080" cy="5661"/>
          </a:xfrm>
          <a:prstGeom prst="bentConnector3">
            <a:avLst>
              <a:gd name="adj1" fmla="val 50000"/>
            </a:avLst>
          </a:prstGeom>
          <a:noFill/>
          <a:ln w="38100">
            <a:solidFill>
              <a:srgbClr val="FF0000"/>
            </a:solidFill>
            <a:round/>
            <a:headEnd/>
            <a:tailEnd type="triangle" w="med" len="med"/>
          </a:ln>
        </p:spPr>
      </p:cxnSp>
      <p:cxnSp>
        <p:nvCxnSpPr>
          <p:cNvPr id="35" name="Elbow Connector 34"/>
          <p:cNvCxnSpPr>
            <a:stCxn id="75781" idx="3"/>
            <a:endCxn id="28690" idx="1"/>
          </p:cNvCxnSpPr>
          <p:nvPr/>
        </p:nvCxnSpPr>
        <p:spPr>
          <a:xfrm>
            <a:off x="5118384" y="1876371"/>
            <a:ext cx="640080" cy="284146"/>
          </a:xfrm>
          <a:prstGeom prst="bentConnector3">
            <a:avLst>
              <a:gd name="adj1" fmla="val 50000"/>
            </a:avLst>
          </a:prstGeom>
          <a:noFill/>
          <a:ln w="38100">
            <a:solidFill>
              <a:srgbClr val="FF0000"/>
            </a:solidFill>
            <a:round/>
            <a:headEnd/>
            <a:tailEnd type="triangle" w="med" len="med"/>
          </a:ln>
        </p:spPr>
      </p:cxnSp>
      <p:cxnSp>
        <p:nvCxnSpPr>
          <p:cNvPr id="38" name="Elbow Connector 37"/>
          <p:cNvCxnSpPr>
            <a:stCxn id="75804" idx="3"/>
            <a:endCxn id="28687" idx="1"/>
          </p:cNvCxnSpPr>
          <p:nvPr/>
        </p:nvCxnSpPr>
        <p:spPr>
          <a:xfrm flipV="1">
            <a:off x="5118384" y="2897817"/>
            <a:ext cx="640080" cy="3175"/>
          </a:xfrm>
          <a:prstGeom prst="bentConnector3">
            <a:avLst>
              <a:gd name="adj1" fmla="val 50000"/>
            </a:avLst>
          </a:prstGeom>
          <a:noFill/>
          <a:ln w="38100">
            <a:solidFill>
              <a:srgbClr val="FF0000"/>
            </a:solidFill>
            <a:round/>
            <a:headEnd/>
            <a:tailEnd type="triangle" w="med" len="med"/>
          </a:ln>
        </p:spPr>
      </p:cxnSp>
      <p:cxnSp>
        <p:nvCxnSpPr>
          <p:cNvPr id="42" name="Elbow Connector 41"/>
          <p:cNvCxnSpPr>
            <a:stCxn id="75804" idx="3"/>
            <a:endCxn id="28689" idx="1"/>
          </p:cNvCxnSpPr>
          <p:nvPr/>
        </p:nvCxnSpPr>
        <p:spPr>
          <a:xfrm>
            <a:off x="5118384" y="2900992"/>
            <a:ext cx="640080" cy="289983"/>
          </a:xfrm>
          <a:prstGeom prst="bentConnector3">
            <a:avLst>
              <a:gd name="adj1" fmla="val 50000"/>
            </a:avLst>
          </a:prstGeom>
          <a:noFill/>
          <a:ln w="38100">
            <a:solidFill>
              <a:srgbClr val="FF0000"/>
            </a:solidFill>
            <a:round/>
            <a:headEnd/>
            <a:tailEnd type="triangle" w="med" len="med"/>
          </a:ln>
        </p:spPr>
      </p:cxnSp>
      <p:cxnSp>
        <p:nvCxnSpPr>
          <p:cNvPr id="47" name="Elbow Connector 46"/>
          <p:cNvCxnSpPr>
            <a:stCxn id="75782" idx="3"/>
            <a:endCxn id="28683" idx="1"/>
          </p:cNvCxnSpPr>
          <p:nvPr/>
        </p:nvCxnSpPr>
        <p:spPr>
          <a:xfrm flipV="1">
            <a:off x="5118384" y="3852786"/>
            <a:ext cx="640080" cy="2397"/>
          </a:xfrm>
          <a:prstGeom prst="bentConnector3">
            <a:avLst>
              <a:gd name="adj1" fmla="val 50000"/>
            </a:avLst>
          </a:prstGeom>
          <a:noFill/>
          <a:ln w="38100">
            <a:solidFill>
              <a:srgbClr val="FF0000"/>
            </a:solidFill>
            <a:round/>
            <a:headEnd/>
            <a:tailEnd type="triangle" w="med" len="med"/>
          </a:ln>
        </p:spPr>
      </p:cxnSp>
      <p:cxnSp>
        <p:nvCxnSpPr>
          <p:cNvPr id="50" name="Elbow Connector 49"/>
          <p:cNvCxnSpPr>
            <a:stCxn id="75782" idx="3"/>
            <a:endCxn id="28684" idx="1"/>
          </p:cNvCxnSpPr>
          <p:nvPr/>
        </p:nvCxnSpPr>
        <p:spPr>
          <a:xfrm>
            <a:off x="5118384" y="3855183"/>
            <a:ext cx="640080" cy="295523"/>
          </a:xfrm>
          <a:prstGeom prst="bentConnector3">
            <a:avLst>
              <a:gd name="adj1" fmla="val 50000"/>
            </a:avLst>
          </a:prstGeom>
          <a:noFill/>
          <a:ln w="38100">
            <a:solidFill>
              <a:srgbClr val="FF0000"/>
            </a:solidFill>
            <a:round/>
            <a:headEnd/>
            <a:tailEnd type="triangle" w="med" len="med"/>
          </a:ln>
        </p:spPr>
      </p:cxnSp>
      <p:cxnSp>
        <p:nvCxnSpPr>
          <p:cNvPr id="53" name="Elbow Connector 52"/>
          <p:cNvCxnSpPr>
            <a:stCxn id="75783" idx="3"/>
            <a:endCxn id="28685" idx="1"/>
          </p:cNvCxnSpPr>
          <p:nvPr/>
        </p:nvCxnSpPr>
        <p:spPr>
          <a:xfrm flipV="1">
            <a:off x="5118384" y="4814808"/>
            <a:ext cx="640080" cy="705"/>
          </a:xfrm>
          <a:prstGeom prst="bentConnector3">
            <a:avLst>
              <a:gd name="adj1" fmla="val 50000"/>
            </a:avLst>
          </a:prstGeom>
          <a:noFill/>
          <a:ln w="38100">
            <a:solidFill>
              <a:srgbClr val="FF0000"/>
            </a:solidFill>
            <a:round/>
            <a:headEnd/>
            <a:tailEnd type="triangle" w="med" len="med"/>
          </a:ln>
        </p:spPr>
      </p:cxnSp>
      <p:cxnSp>
        <p:nvCxnSpPr>
          <p:cNvPr id="56" name="Elbow Connector 55"/>
          <p:cNvCxnSpPr>
            <a:stCxn id="75783" idx="3"/>
            <a:endCxn id="28686" idx="1"/>
          </p:cNvCxnSpPr>
          <p:nvPr/>
        </p:nvCxnSpPr>
        <p:spPr>
          <a:xfrm>
            <a:off x="5118384" y="4815513"/>
            <a:ext cx="640080" cy="291395"/>
          </a:xfrm>
          <a:prstGeom prst="bentConnector3">
            <a:avLst>
              <a:gd name="adj1" fmla="val 50000"/>
            </a:avLst>
          </a:prstGeom>
          <a:noFill/>
          <a:ln w="38100">
            <a:solidFill>
              <a:srgbClr val="FF0000"/>
            </a:solidFill>
            <a:round/>
            <a:headEnd/>
            <a:tailEnd type="triangle" w="med" len="med"/>
          </a:ln>
        </p:spPr>
      </p:cxn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39"/>
          <p:cNvSpPr>
            <a:spLocks noGrp="1"/>
          </p:cNvSpPr>
          <p:nvPr>
            <p:ph type="title"/>
          </p:nvPr>
        </p:nvSpPr>
        <p:spPr/>
        <p:txBody>
          <a:bodyPr/>
          <a:lstStyle/>
          <a:p>
            <a:r>
              <a:rPr lang="en-US" dirty="0" smtClean="0"/>
              <a:t>Average Costing: Example</a:t>
            </a:r>
          </a:p>
        </p:txBody>
      </p:sp>
      <p:sp>
        <p:nvSpPr>
          <p:cNvPr id="29699" name="Footer Placeholder 1"/>
          <p:cNvSpPr>
            <a:spLocks noGrp="1"/>
          </p:cNvSpPr>
          <p:nvPr>
            <p:ph type="ftr" sz="quarter" idx="10"/>
          </p:nvPr>
        </p:nvSpPr>
        <p:spPr/>
        <p:txBody>
          <a:bodyPr/>
          <a:lstStyle/>
          <a:p>
            <a:r>
              <a:rPr lang="en-US" smtClean="0"/>
              <a:t>PC-IN-170</a:t>
            </a:r>
          </a:p>
        </p:txBody>
      </p:sp>
      <p:sp>
        <p:nvSpPr>
          <p:cNvPr id="29712" name="Rectangle 30"/>
          <p:cNvSpPr>
            <a:spLocks noChangeArrowheads="1"/>
          </p:cNvSpPr>
          <p:nvPr/>
        </p:nvSpPr>
        <p:spPr bwMode="auto">
          <a:xfrm>
            <a:off x="231246" y="972603"/>
            <a:ext cx="8667750" cy="611188"/>
          </a:xfrm>
          <a:prstGeom prst="rect">
            <a:avLst/>
          </a:prstGeom>
          <a:noFill/>
          <a:ln w="9525">
            <a:noFill/>
            <a:miter lim="800000"/>
            <a:headEnd/>
            <a:tailEnd/>
          </a:ln>
        </p:spPr>
        <p:txBody>
          <a:bodyPr anchor="ctr"/>
          <a:lstStyle/>
          <a:p>
            <a:pPr algn="l">
              <a:lnSpc>
                <a:spcPct val="90000"/>
              </a:lnSpc>
            </a:pPr>
            <a:r>
              <a:rPr lang="en-US" sz="2400" b="1" u="sng" dirty="0">
                <a:solidFill>
                  <a:srgbClr val="5A87C6"/>
                </a:solidFill>
                <a:latin typeface="+mj-lt"/>
              </a:rPr>
              <a:t>Comparison of Standard and Average Costing Methods</a:t>
            </a:r>
            <a:endParaRPr lang="en-US" sz="2400" dirty="0">
              <a:solidFill>
                <a:srgbClr val="5A87C6"/>
              </a:solidFill>
              <a:latin typeface="+mj-lt"/>
            </a:endParaRPr>
          </a:p>
        </p:txBody>
      </p:sp>
      <p:sp>
        <p:nvSpPr>
          <p:cNvPr id="29701" name="Text Box 4"/>
          <p:cNvSpPr txBox="1">
            <a:spLocks noChangeArrowheads="1"/>
          </p:cNvSpPr>
          <p:nvPr/>
        </p:nvSpPr>
        <p:spPr bwMode="auto">
          <a:xfrm>
            <a:off x="585614" y="2142414"/>
            <a:ext cx="2228850" cy="581025"/>
          </a:xfrm>
          <a:prstGeom prst="rect">
            <a:avLst/>
          </a:prstGeom>
          <a:noFill/>
          <a:ln w="38100">
            <a:noFill/>
            <a:miter lim="800000"/>
            <a:headEnd/>
            <a:tailEnd/>
          </a:ln>
        </p:spPr>
        <p:txBody>
          <a:bodyPr>
            <a:spAutoFit/>
          </a:bodyPr>
          <a:lstStyle/>
          <a:p>
            <a:pPr algn="r" eaLnBrk="0" hangingPunct="0">
              <a:spcBef>
                <a:spcPct val="50000"/>
              </a:spcBef>
            </a:pPr>
            <a:r>
              <a:rPr lang="en-US" sz="1600" b="1" dirty="0">
                <a:latin typeface="+mj-lt"/>
              </a:rPr>
              <a:t>Purchase 5 at cost of 10/unit</a:t>
            </a:r>
          </a:p>
        </p:txBody>
      </p:sp>
      <p:sp>
        <p:nvSpPr>
          <p:cNvPr id="29702" name="Text Box 5"/>
          <p:cNvSpPr txBox="1">
            <a:spLocks noChangeArrowheads="1"/>
          </p:cNvSpPr>
          <p:nvPr/>
        </p:nvSpPr>
        <p:spPr bwMode="auto">
          <a:xfrm>
            <a:off x="3093159" y="2906002"/>
            <a:ext cx="914400" cy="33655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60</a:t>
            </a:r>
            <a:endParaRPr lang="en-US" sz="1400">
              <a:latin typeface="+mj-lt"/>
            </a:endParaRPr>
          </a:p>
        </p:txBody>
      </p:sp>
      <p:sp>
        <p:nvSpPr>
          <p:cNvPr id="29703" name="Text Box 6"/>
          <p:cNvSpPr txBox="1">
            <a:spLocks noChangeArrowheads="1"/>
          </p:cNvSpPr>
          <p:nvPr/>
        </p:nvSpPr>
        <p:spPr bwMode="auto">
          <a:xfrm>
            <a:off x="4296552" y="2148764"/>
            <a:ext cx="91440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5</a:t>
            </a:r>
          </a:p>
        </p:txBody>
      </p:sp>
      <p:sp>
        <p:nvSpPr>
          <p:cNvPr id="29704" name="Text Box 7"/>
          <p:cNvSpPr txBox="1">
            <a:spLocks noChangeArrowheads="1"/>
          </p:cNvSpPr>
          <p:nvPr/>
        </p:nvSpPr>
        <p:spPr bwMode="auto">
          <a:xfrm>
            <a:off x="3093159" y="1599489"/>
            <a:ext cx="91440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Value</a:t>
            </a:r>
          </a:p>
        </p:txBody>
      </p:sp>
      <p:sp>
        <p:nvSpPr>
          <p:cNvPr id="29705" name="Text Box 8"/>
          <p:cNvSpPr txBox="1">
            <a:spLocks noChangeArrowheads="1"/>
          </p:cNvSpPr>
          <p:nvPr/>
        </p:nvSpPr>
        <p:spPr bwMode="auto">
          <a:xfrm>
            <a:off x="4296552" y="1599489"/>
            <a:ext cx="133985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Total Units</a:t>
            </a:r>
          </a:p>
        </p:txBody>
      </p:sp>
      <p:sp>
        <p:nvSpPr>
          <p:cNvPr id="29706" name="Text Box 10"/>
          <p:cNvSpPr txBox="1">
            <a:spLocks noChangeArrowheads="1"/>
          </p:cNvSpPr>
          <p:nvPr/>
        </p:nvSpPr>
        <p:spPr bwMode="auto">
          <a:xfrm>
            <a:off x="602544" y="4980864"/>
            <a:ext cx="7886700" cy="581025"/>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 Average Cost = </a:t>
            </a:r>
            <a:br>
              <a:rPr lang="en-US" sz="1600" b="1">
                <a:latin typeface="+mj-lt"/>
              </a:rPr>
            </a:br>
            <a:r>
              <a:rPr lang="en-US" sz="1600">
                <a:latin typeface="+mj-lt"/>
              </a:rPr>
              <a:t>(opening qty on hand x opening avg cost)  + ( qty rec’d x rec’d cost)</a:t>
            </a:r>
            <a:r>
              <a:rPr lang="en-US" sz="1600" b="1">
                <a:latin typeface="+mj-lt"/>
              </a:rPr>
              <a:t> </a:t>
            </a:r>
          </a:p>
        </p:txBody>
      </p:sp>
      <p:sp>
        <p:nvSpPr>
          <p:cNvPr id="29707" name="Text Box 15"/>
          <p:cNvSpPr txBox="1">
            <a:spLocks noChangeArrowheads="1"/>
          </p:cNvSpPr>
          <p:nvPr/>
        </p:nvSpPr>
        <p:spPr bwMode="auto">
          <a:xfrm>
            <a:off x="814214" y="3774364"/>
            <a:ext cx="2006600" cy="581025"/>
          </a:xfrm>
          <a:prstGeom prst="rect">
            <a:avLst/>
          </a:prstGeom>
          <a:noFill/>
          <a:ln w="38100">
            <a:noFill/>
            <a:miter lim="800000"/>
            <a:headEnd/>
            <a:tailEnd/>
          </a:ln>
        </p:spPr>
        <p:txBody>
          <a:bodyPr>
            <a:spAutoFit/>
          </a:bodyPr>
          <a:lstStyle/>
          <a:p>
            <a:pPr algn="r" eaLnBrk="0" hangingPunct="0">
              <a:spcBef>
                <a:spcPct val="50000"/>
              </a:spcBef>
            </a:pPr>
            <a:r>
              <a:rPr lang="en-US" sz="1600" b="1">
                <a:latin typeface="+mj-lt"/>
              </a:rPr>
              <a:t>Use 4 at cost of 13.75/unit</a:t>
            </a:r>
          </a:p>
        </p:txBody>
      </p:sp>
      <p:sp>
        <p:nvSpPr>
          <p:cNvPr id="29708" name="Line 18"/>
          <p:cNvSpPr>
            <a:spLocks noChangeShapeType="1"/>
          </p:cNvSpPr>
          <p:nvPr/>
        </p:nvSpPr>
        <p:spPr bwMode="auto">
          <a:xfrm>
            <a:off x="659694" y="5552364"/>
            <a:ext cx="6949440" cy="0"/>
          </a:xfrm>
          <a:prstGeom prst="line">
            <a:avLst/>
          </a:prstGeom>
          <a:noFill/>
          <a:ln w="19050">
            <a:solidFill>
              <a:schemeClr val="tx1"/>
            </a:solidFill>
            <a:round/>
            <a:headEnd/>
            <a:tailEnd/>
          </a:ln>
        </p:spPr>
        <p:txBody>
          <a:bodyPr wrap="none" anchor="ctr"/>
          <a:lstStyle/>
          <a:p>
            <a:endParaRPr lang="en-US">
              <a:latin typeface="+mj-lt"/>
            </a:endParaRPr>
          </a:p>
        </p:txBody>
      </p:sp>
      <p:sp>
        <p:nvSpPr>
          <p:cNvPr id="29709" name="Text Box 19"/>
          <p:cNvSpPr txBox="1">
            <a:spLocks noChangeArrowheads="1"/>
          </p:cNvSpPr>
          <p:nvPr/>
        </p:nvSpPr>
        <p:spPr bwMode="auto">
          <a:xfrm>
            <a:off x="1878894" y="5533314"/>
            <a:ext cx="3181350" cy="584775"/>
          </a:xfrm>
          <a:prstGeom prst="rect">
            <a:avLst/>
          </a:prstGeom>
          <a:noFill/>
          <a:ln w="38100">
            <a:noFill/>
            <a:miter lim="800000"/>
            <a:headEnd/>
            <a:tailEnd/>
          </a:ln>
        </p:spPr>
        <p:txBody>
          <a:bodyPr>
            <a:spAutoFit/>
          </a:bodyPr>
          <a:lstStyle/>
          <a:p>
            <a:pPr eaLnBrk="0" hangingPunct="0">
              <a:spcBef>
                <a:spcPct val="50000"/>
              </a:spcBef>
            </a:pPr>
            <a:r>
              <a:rPr lang="en-US" sz="1600">
                <a:latin typeface="+mj-lt"/>
              </a:rPr>
              <a:t>(opening qty on hand + qty rec’d)</a:t>
            </a:r>
            <a:endParaRPr lang="en-US" sz="1600" b="1">
              <a:latin typeface="+mj-lt"/>
            </a:endParaRPr>
          </a:p>
        </p:txBody>
      </p:sp>
      <p:sp>
        <p:nvSpPr>
          <p:cNvPr id="29710" name="Text Box 28"/>
          <p:cNvSpPr txBox="1">
            <a:spLocks noChangeArrowheads="1"/>
          </p:cNvSpPr>
          <p:nvPr/>
        </p:nvSpPr>
        <p:spPr bwMode="auto">
          <a:xfrm>
            <a:off x="3093159" y="2144002"/>
            <a:ext cx="914400" cy="338554"/>
          </a:xfrm>
          <a:prstGeom prst="rect">
            <a:avLst/>
          </a:prstGeom>
          <a:noFill/>
          <a:ln w="38100">
            <a:noFill/>
            <a:miter lim="800000"/>
            <a:headEnd/>
            <a:tailEnd/>
          </a:ln>
        </p:spPr>
        <p:txBody>
          <a:bodyPr>
            <a:spAutoFit/>
          </a:bodyPr>
          <a:lstStyle/>
          <a:p>
            <a:pPr algn="l" eaLnBrk="0" hangingPunct="0">
              <a:spcBef>
                <a:spcPct val="50000"/>
              </a:spcBef>
            </a:pPr>
            <a:r>
              <a:rPr lang="en-US" sz="1600" b="1" dirty="0" smtClean="0">
                <a:latin typeface="+mj-lt"/>
              </a:rPr>
              <a:t>50</a:t>
            </a:r>
            <a:endParaRPr lang="en-US" sz="2400" b="1" dirty="0">
              <a:latin typeface="+mj-lt"/>
            </a:endParaRPr>
          </a:p>
        </p:txBody>
      </p:sp>
      <p:sp>
        <p:nvSpPr>
          <p:cNvPr id="29711" name="Text Box 29"/>
          <p:cNvSpPr txBox="1">
            <a:spLocks noChangeArrowheads="1"/>
          </p:cNvSpPr>
          <p:nvPr/>
        </p:nvSpPr>
        <p:spPr bwMode="auto">
          <a:xfrm>
            <a:off x="3093159" y="3774364"/>
            <a:ext cx="91440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55</a:t>
            </a:r>
            <a:endParaRPr lang="en-US" sz="1400" dirty="0">
              <a:latin typeface="+mj-lt"/>
            </a:endParaRPr>
          </a:p>
        </p:txBody>
      </p:sp>
      <p:sp>
        <p:nvSpPr>
          <p:cNvPr id="29713" name="Text Box 31"/>
          <p:cNvSpPr txBox="1">
            <a:spLocks noChangeArrowheads="1"/>
          </p:cNvSpPr>
          <p:nvPr/>
        </p:nvSpPr>
        <p:spPr bwMode="auto">
          <a:xfrm>
            <a:off x="5566551" y="2148764"/>
            <a:ext cx="100584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   50</a:t>
            </a:r>
            <a:endParaRPr lang="en-US" sz="1400" dirty="0">
              <a:latin typeface="+mj-lt"/>
            </a:endParaRPr>
          </a:p>
        </p:txBody>
      </p:sp>
      <p:sp>
        <p:nvSpPr>
          <p:cNvPr id="29714" name="Text Box 32"/>
          <p:cNvSpPr txBox="1">
            <a:spLocks noChangeArrowheads="1"/>
          </p:cNvSpPr>
          <p:nvPr/>
        </p:nvSpPr>
        <p:spPr bwMode="auto">
          <a:xfrm>
            <a:off x="6938151" y="2148764"/>
            <a:ext cx="1554480" cy="336550"/>
          </a:xfrm>
          <a:prstGeom prst="rect">
            <a:avLst/>
          </a:prstGeom>
          <a:noFill/>
          <a:ln w="38100">
            <a:noFill/>
            <a:miter lim="800000"/>
            <a:headEnd/>
            <a:tailEnd/>
          </a:ln>
        </p:spPr>
        <p:txBody>
          <a:bodyPr>
            <a:spAutoFit/>
          </a:bodyPr>
          <a:lstStyle/>
          <a:p>
            <a:pPr algn="l" eaLnBrk="0" hangingPunct="0">
              <a:spcBef>
                <a:spcPct val="50000"/>
              </a:spcBef>
            </a:pPr>
            <a:r>
              <a:rPr lang="en-US" sz="1600" b="1" dirty="0" smtClean="0">
                <a:latin typeface="+mj-lt"/>
              </a:rPr>
              <a:t>10,000</a:t>
            </a:r>
            <a:endParaRPr lang="en-US" sz="1400" dirty="0">
              <a:latin typeface="+mj-lt"/>
            </a:endParaRPr>
          </a:p>
        </p:txBody>
      </p:sp>
      <p:sp>
        <p:nvSpPr>
          <p:cNvPr id="29715" name="Text Box 33"/>
          <p:cNvSpPr txBox="1">
            <a:spLocks noChangeArrowheads="1"/>
          </p:cNvSpPr>
          <p:nvPr/>
        </p:nvSpPr>
        <p:spPr bwMode="auto">
          <a:xfrm>
            <a:off x="5566551" y="1599489"/>
            <a:ext cx="133985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Total Value</a:t>
            </a:r>
          </a:p>
        </p:txBody>
      </p:sp>
      <p:sp>
        <p:nvSpPr>
          <p:cNvPr id="29716" name="Text Box 34"/>
          <p:cNvSpPr txBox="1">
            <a:spLocks noChangeArrowheads="1"/>
          </p:cNvSpPr>
          <p:nvPr/>
        </p:nvSpPr>
        <p:spPr bwMode="auto">
          <a:xfrm>
            <a:off x="6938151" y="1599489"/>
            <a:ext cx="155448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Average Cost</a:t>
            </a:r>
          </a:p>
        </p:txBody>
      </p:sp>
      <p:sp>
        <p:nvSpPr>
          <p:cNvPr id="29717" name="Text Box 35"/>
          <p:cNvSpPr txBox="1">
            <a:spLocks noChangeArrowheads="1"/>
          </p:cNvSpPr>
          <p:nvPr/>
        </p:nvSpPr>
        <p:spPr bwMode="auto">
          <a:xfrm>
            <a:off x="4296552" y="2910764"/>
            <a:ext cx="914400" cy="33655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8</a:t>
            </a:r>
          </a:p>
        </p:txBody>
      </p:sp>
      <p:sp>
        <p:nvSpPr>
          <p:cNvPr id="29718" name="Text Box 36"/>
          <p:cNvSpPr txBox="1">
            <a:spLocks noChangeArrowheads="1"/>
          </p:cNvSpPr>
          <p:nvPr/>
        </p:nvSpPr>
        <p:spPr bwMode="auto">
          <a:xfrm>
            <a:off x="4296552" y="3774364"/>
            <a:ext cx="914400" cy="33655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4</a:t>
            </a:r>
          </a:p>
        </p:txBody>
      </p:sp>
      <p:sp>
        <p:nvSpPr>
          <p:cNvPr id="29719" name="Text Box 37"/>
          <p:cNvSpPr txBox="1">
            <a:spLocks noChangeArrowheads="1"/>
          </p:cNvSpPr>
          <p:nvPr/>
        </p:nvSpPr>
        <p:spPr bwMode="auto">
          <a:xfrm>
            <a:off x="5566551" y="2910764"/>
            <a:ext cx="1005840" cy="33655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 110</a:t>
            </a:r>
            <a:endParaRPr lang="en-US" sz="1400">
              <a:latin typeface="+mj-lt"/>
            </a:endParaRPr>
          </a:p>
        </p:txBody>
      </p:sp>
      <p:sp>
        <p:nvSpPr>
          <p:cNvPr id="29720" name="Text Box 38"/>
          <p:cNvSpPr txBox="1">
            <a:spLocks noChangeArrowheads="1"/>
          </p:cNvSpPr>
          <p:nvPr/>
        </p:nvSpPr>
        <p:spPr bwMode="auto">
          <a:xfrm>
            <a:off x="5566551" y="3787064"/>
            <a:ext cx="1005840" cy="33655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   55</a:t>
            </a:r>
            <a:endParaRPr lang="en-US" sz="1400">
              <a:latin typeface="+mj-lt"/>
            </a:endParaRPr>
          </a:p>
        </p:txBody>
      </p:sp>
      <p:sp>
        <p:nvSpPr>
          <p:cNvPr id="29721" name="Text Box 39"/>
          <p:cNvSpPr txBox="1">
            <a:spLocks noChangeArrowheads="1"/>
          </p:cNvSpPr>
          <p:nvPr/>
        </p:nvSpPr>
        <p:spPr bwMode="auto">
          <a:xfrm>
            <a:off x="6938151" y="2910764"/>
            <a:ext cx="1554480" cy="33655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13.75</a:t>
            </a:r>
            <a:endParaRPr lang="en-US" sz="1400">
              <a:latin typeface="+mj-lt"/>
            </a:endParaRPr>
          </a:p>
        </p:txBody>
      </p:sp>
      <p:sp>
        <p:nvSpPr>
          <p:cNvPr id="29722" name="Text Box 40"/>
          <p:cNvSpPr txBox="1">
            <a:spLocks noChangeArrowheads="1"/>
          </p:cNvSpPr>
          <p:nvPr/>
        </p:nvSpPr>
        <p:spPr bwMode="auto">
          <a:xfrm>
            <a:off x="6938151" y="3774364"/>
            <a:ext cx="1554480" cy="33655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13.75</a:t>
            </a:r>
            <a:endParaRPr lang="en-US" sz="1400">
              <a:latin typeface="+mj-lt"/>
            </a:endParaRPr>
          </a:p>
        </p:txBody>
      </p:sp>
      <p:sp>
        <p:nvSpPr>
          <p:cNvPr id="29723" name="Text Box 41"/>
          <p:cNvSpPr txBox="1">
            <a:spLocks noChangeArrowheads="1"/>
          </p:cNvSpPr>
          <p:nvPr/>
        </p:nvSpPr>
        <p:spPr bwMode="auto">
          <a:xfrm>
            <a:off x="585614" y="2891714"/>
            <a:ext cx="2228850" cy="581025"/>
          </a:xfrm>
          <a:prstGeom prst="rect">
            <a:avLst/>
          </a:prstGeom>
          <a:noFill/>
          <a:ln w="38100">
            <a:noFill/>
            <a:miter lim="800000"/>
            <a:headEnd/>
            <a:tailEnd/>
          </a:ln>
        </p:spPr>
        <p:txBody>
          <a:bodyPr>
            <a:spAutoFit/>
          </a:bodyPr>
          <a:lstStyle/>
          <a:p>
            <a:pPr algn="r" eaLnBrk="0" hangingPunct="0">
              <a:spcBef>
                <a:spcPct val="50000"/>
              </a:spcBef>
            </a:pPr>
            <a:r>
              <a:rPr lang="en-US" sz="1600" b="1">
                <a:latin typeface="+mj-lt"/>
              </a:rPr>
              <a:t>Purchase 3 at cost of 20/unit</a:t>
            </a:r>
          </a:p>
        </p:txBody>
      </p:sp>
      <p:sp>
        <p:nvSpPr>
          <p:cNvPr id="29724" name="Line 42"/>
          <p:cNvSpPr>
            <a:spLocks noChangeShapeType="1"/>
          </p:cNvSpPr>
          <p:nvPr/>
        </p:nvSpPr>
        <p:spPr bwMode="auto">
          <a:xfrm>
            <a:off x="555976" y="2021764"/>
            <a:ext cx="8013700" cy="0"/>
          </a:xfrm>
          <a:prstGeom prst="line">
            <a:avLst/>
          </a:prstGeom>
          <a:noFill/>
          <a:ln w="38100">
            <a:solidFill>
              <a:schemeClr val="tx2"/>
            </a:solidFill>
            <a:round/>
            <a:headEnd/>
            <a:tailEnd/>
          </a:ln>
        </p:spPr>
        <p:txBody>
          <a:bodyPr wrap="none" anchor="ctr"/>
          <a:lstStyle/>
          <a:p>
            <a:endParaRPr lang="en-US">
              <a:latin typeface="+mj-lt"/>
            </a:endParaRPr>
          </a:p>
        </p:txBody>
      </p:sp>
      <p:sp>
        <p:nvSpPr>
          <p:cNvPr id="29725" name="Text Box 43"/>
          <p:cNvSpPr txBox="1">
            <a:spLocks noChangeArrowheads="1"/>
          </p:cNvSpPr>
          <p:nvPr/>
        </p:nvSpPr>
        <p:spPr bwMode="auto">
          <a:xfrm>
            <a:off x="3093159" y="2410702"/>
            <a:ext cx="914400" cy="274637"/>
          </a:xfrm>
          <a:prstGeom prst="rect">
            <a:avLst/>
          </a:prstGeom>
          <a:noFill/>
          <a:ln w="38100">
            <a:noFill/>
            <a:miter lim="800000"/>
            <a:headEnd/>
            <a:tailEnd/>
          </a:ln>
        </p:spPr>
        <p:txBody>
          <a:bodyPr>
            <a:spAutoFit/>
          </a:bodyPr>
          <a:lstStyle/>
          <a:p>
            <a:pPr algn="l" eaLnBrk="0" hangingPunct="0">
              <a:spcBef>
                <a:spcPct val="50000"/>
              </a:spcBef>
            </a:pPr>
            <a:r>
              <a:rPr lang="en-US" sz="1200" dirty="0">
                <a:latin typeface="+mj-lt"/>
              </a:rPr>
              <a:t>(10 x 5)</a:t>
            </a:r>
          </a:p>
        </p:txBody>
      </p:sp>
      <p:sp>
        <p:nvSpPr>
          <p:cNvPr id="29726" name="Text Box 44"/>
          <p:cNvSpPr txBox="1">
            <a:spLocks noChangeArrowheads="1"/>
          </p:cNvSpPr>
          <p:nvPr/>
        </p:nvSpPr>
        <p:spPr bwMode="auto">
          <a:xfrm>
            <a:off x="6938151" y="2444569"/>
            <a:ext cx="1554480" cy="274637"/>
          </a:xfrm>
          <a:prstGeom prst="rect">
            <a:avLst/>
          </a:prstGeom>
          <a:noFill/>
          <a:ln w="38100">
            <a:noFill/>
            <a:miter lim="800000"/>
            <a:headEnd/>
            <a:tailEnd/>
          </a:ln>
        </p:spPr>
        <p:txBody>
          <a:bodyPr>
            <a:spAutoFit/>
          </a:bodyPr>
          <a:lstStyle/>
          <a:p>
            <a:pPr algn="l" eaLnBrk="0" hangingPunct="0">
              <a:spcBef>
                <a:spcPct val="50000"/>
              </a:spcBef>
            </a:pPr>
            <a:r>
              <a:rPr lang="en-US" sz="1200" dirty="0">
                <a:latin typeface="+mj-lt"/>
              </a:rPr>
              <a:t>(50 ¸ 5)</a:t>
            </a:r>
          </a:p>
        </p:txBody>
      </p:sp>
      <p:sp>
        <p:nvSpPr>
          <p:cNvPr id="29727" name="Text Box 45"/>
          <p:cNvSpPr txBox="1">
            <a:spLocks noChangeArrowheads="1"/>
          </p:cNvSpPr>
          <p:nvPr/>
        </p:nvSpPr>
        <p:spPr bwMode="auto">
          <a:xfrm>
            <a:off x="3093159" y="3172702"/>
            <a:ext cx="914400" cy="274637"/>
          </a:xfrm>
          <a:prstGeom prst="rect">
            <a:avLst/>
          </a:prstGeom>
          <a:noFill/>
          <a:ln w="38100">
            <a:noFill/>
            <a:miter lim="800000"/>
            <a:headEnd/>
            <a:tailEnd/>
          </a:ln>
        </p:spPr>
        <p:txBody>
          <a:bodyPr>
            <a:spAutoFit/>
          </a:bodyPr>
          <a:lstStyle/>
          <a:p>
            <a:pPr algn="l" eaLnBrk="0" hangingPunct="0">
              <a:spcBef>
                <a:spcPct val="50000"/>
              </a:spcBef>
            </a:pPr>
            <a:r>
              <a:rPr lang="en-US" sz="1200">
                <a:latin typeface="+mj-lt"/>
              </a:rPr>
              <a:t>(20 x 3)</a:t>
            </a:r>
          </a:p>
        </p:txBody>
      </p:sp>
      <p:sp>
        <p:nvSpPr>
          <p:cNvPr id="29728" name="Text Box 46"/>
          <p:cNvSpPr txBox="1">
            <a:spLocks noChangeArrowheads="1"/>
          </p:cNvSpPr>
          <p:nvPr/>
        </p:nvSpPr>
        <p:spPr bwMode="auto">
          <a:xfrm>
            <a:off x="6938151" y="3206569"/>
            <a:ext cx="1554480" cy="274637"/>
          </a:xfrm>
          <a:prstGeom prst="rect">
            <a:avLst/>
          </a:prstGeom>
          <a:noFill/>
          <a:ln w="38100">
            <a:noFill/>
            <a:miter lim="800000"/>
            <a:headEnd/>
            <a:tailEnd/>
          </a:ln>
        </p:spPr>
        <p:txBody>
          <a:bodyPr>
            <a:spAutoFit/>
          </a:bodyPr>
          <a:lstStyle/>
          <a:p>
            <a:pPr algn="l" eaLnBrk="0" hangingPunct="0">
              <a:spcBef>
                <a:spcPct val="50000"/>
              </a:spcBef>
            </a:pPr>
            <a:r>
              <a:rPr lang="en-US" sz="1200" dirty="0">
                <a:latin typeface="+mj-lt"/>
              </a:rPr>
              <a:t>(110 </a:t>
            </a:r>
            <a:r>
              <a:rPr lang="en-US" sz="1200" dirty="0" smtClean="0">
                <a:latin typeface="+mj-lt"/>
              </a:rPr>
              <a:t>¸ </a:t>
            </a:r>
            <a:r>
              <a:rPr lang="en-US" sz="1200" dirty="0">
                <a:latin typeface="+mj-lt"/>
              </a:rPr>
              <a:t>8)</a:t>
            </a:r>
          </a:p>
        </p:txBody>
      </p:sp>
      <p:sp>
        <p:nvSpPr>
          <p:cNvPr id="29729" name="Text Box 47"/>
          <p:cNvSpPr txBox="1">
            <a:spLocks noChangeArrowheads="1"/>
          </p:cNvSpPr>
          <p:nvPr/>
        </p:nvSpPr>
        <p:spPr bwMode="auto">
          <a:xfrm>
            <a:off x="4296552" y="3172702"/>
            <a:ext cx="914400" cy="274637"/>
          </a:xfrm>
          <a:prstGeom prst="rect">
            <a:avLst/>
          </a:prstGeom>
          <a:noFill/>
          <a:ln w="38100">
            <a:noFill/>
            <a:miter lim="800000"/>
            <a:headEnd/>
            <a:tailEnd/>
          </a:ln>
        </p:spPr>
        <p:txBody>
          <a:bodyPr>
            <a:spAutoFit/>
          </a:bodyPr>
          <a:lstStyle/>
          <a:p>
            <a:pPr algn="l" eaLnBrk="0" hangingPunct="0">
              <a:spcBef>
                <a:spcPct val="50000"/>
              </a:spcBef>
            </a:pPr>
            <a:r>
              <a:rPr lang="en-US" sz="1200">
                <a:latin typeface="+mj-lt"/>
              </a:rPr>
              <a:t>(5 + 3)</a:t>
            </a:r>
          </a:p>
        </p:txBody>
      </p:sp>
      <p:sp>
        <p:nvSpPr>
          <p:cNvPr id="29730" name="Text Box 48"/>
          <p:cNvSpPr txBox="1">
            <a:spLocks noChangeArrowheads="1"/>
          </p:cNvSpPr>
          <p:nvPr/>
        </p:nvSpPr>
        <p:spPr bwMode="auto">
          <a:xfrm>
            <a:off x="5668152" y="3172702"/>
            <a:ext cx="1005840" cy="274637"/>
          </a:xfrm>
          <a:prstGeom prst="rect">
            <a:avLst/>
          </a:prstGeom>
          <a:noFill/>
          <a:ln w="38100">
            <a:noFill/>
            <a:miter lim="800000"/>
            <a:headEnd/>
            <a:tailEnd/>
          </a:ln>
        </p:spPr>
        <p:txBody>
          <a:bodyPr>
            <a:spAutoFit/>
          </a:bodyPr>
          <a:lstStyle/>
          <a:p>
            <a:pPr algn="l" eaLnBrk="0" hangingPunct="0">
              <a:spcBef>
                <a:spcPct val="50000"/>
              </a:spcBef>
            </a:pPr>
            <a:r>
              <a:rPr lang="en-US" sz="1200">
                <a:latin typeface="+mj-lt"/>
              </a:rPr>
              <a:t>(50+ 60)</a:t>
            </a:r>
          </a:p>
        </p:txBody>
      </p:sp>
      <p:sp>
        <p:nvSpPr>
          <p:cNvPr id="29731" name="Text Box 49"/>
          <p:cNvSpPr txBox="1">
            <a:spLocks noChangeArrowheads="1"/>
          </p:cNvSpPr>
          <p:nvPr/>
        </p:nvSpPr>
        <p:spPr bwMode="auto">
          <a:xfrm>
            <a:off x="3093158" y="4049002"/>
            <a:ext cx="929917" cy="274637"/>
          </a:xfrm>
          <a:prstGeom prst="rect">
            <a:avLst/>
          </a:prstGeom>
          <a:noFill/>
          <a:ln w="38100">
            <a:noFill/>
            <a:miter lim="800000"/>
            <a:headEnd/>
            <a:tailEnd/>
          </a:ln>
        </p:spPr>
        <p:txBody>
          <a:bodyPr wrap="square">
            <a:spAutoFit/>
          </a:bodyPr>
          <a:lstStyle/>
          <a:p>
            <a:pPr algn="l" eaLnBrk="0" hangingPunct="0">
              <a:spcBef>
                <a:spcPct val="50000"/>
              </a:spcBef>
            </a:pPr>
            <a:r>
              <a:rPr lang="en-US" sz="1200" dirty="0">
                <a:latin typeface="+mj-lt"/>
              </a:rPr>
              <a:t>(13.75 x 4)</a:t>
            </a:r>
          </a:p>
        </p:txBody>
      </p:sp>
      <p:sp>
        <p:nvSpPr>
          <p:cNvPr id="29732" name="Text Box 50"/>
          <p:cNvSpPr txBox="1">
            <a:spLocks noChangeArrowheads="1"/>
          </p:cNvSpPr>
          <p:nvPr/>
        </p:nvSpPr>
        <p:spPr bwMode="auto">
          <a:xfrm>
            <a:off x="6938151" y="4082869"/>
            <a:ext cx="1554480" cy="274637"/>
          </a:xfrm>
          <a:prstGeom prst="rect">
            <a:avLst/>
          </a:prstGeom>
          <a:noFill/>
          <a:ln w="38100">
            <a:noFill/>
            <a:miter lim="800000"/>
            <a:headEnd/>
            <a:tailEnd/>
          </a:ln>
        </p:spPr>
        <p:txBody>
          <a:bodyPr>
            <a:spAutoFit/>
          </a:bodyPr>
          <a:lstStyle/>
          <a:p>
            <a:pPr algn="l" eaLnBrk="0" hangingPunct="0">
              <a:spcBef>
                <a:spcPct val="50000"/>
              </a:spcBef>
            </a:pPr>
            <a:r>
              <a:rPr lang="en-US" sz="1200">
                <a:latin typeface="+mj-lt"/>
              </a:rPr>
              <a:t>(55 ¸ 4)</a:t>
            </a:r>
          </a:p>
        </p:txBody>
      </p:sp>
      <p:sp>
        <p:nvSpPr>
          <p:cNvPr id="29733" name="Text Box 51"/>
          <p:cNvSpPr txBox="1">
            <a:spLocks noChangeArrowheads="1"/>
          </p:cNvSpPr>
          <p:nvPr/>
        </p:nvSpPr>
        <p:spPr bwMode="auto">
          <a:xfrm>
            <a:off x="4296552" y="4049002"/>
            <a:ext cx="914400" cy="274637"/>
          </a:xfrm>
          <a:prstGeom prst="rect">
            <a:avLst/>
          </a:prstGeom>
          <a:noFill/>
          <a:ln w="38100">
            <a:noFill/>
            <a:miter lim="800000"/>
            <a:headEnd/>
            <a:tailEnd/>
          </a:ln>
        </p:spPr>
        <p:txBody>
          <a:bodyPr>
            <a:spAutoFit/>
          </a:bodyPr>
          <a:lstStyle/>
          <a:p>
            <a:pPr algn="l" eaLnBrk="0" hangingPunct="0">
              <a:spcBef>
                <a:spcPct val="50000"/>
              </a:spcBef>
            </a:pPr>
            <a:r>
              <a:rPr lang="en-US" sz="1200">
                <a:latin typeface="+mj-lt"/>
              </a:rPr>
              <a:t>(8 - 4)</a:t>
            </a:r>
          </a:p>
        </p:txBody>
      </p:sp>
      <p:sp>
        <p:nvSpPr>
          <p:cNvPr id="29734" name="Text Box 52"/>
          <p:cNvSpPr txBox="1">
            <a:spLocks noChangeArrowheads="1"/>
          </p:cNvSpPr>
          <p:nvPr/>
        </p:nvSpPr>
        <p:spPr bwMode="auto">
          <a:xfrm>
            <a:off x="5566551" y="4049002"/>
            <a:ext cx="1005840" cy="274637"/>
          </a:xfrm>
          <a:prstGeom prst="rect">
            <a:avLst/>
          </a:prstGeom>
          <a:noFill/>
          <a:ln w="38100">
            <a:noFill/>
            <a:miter lim="800000"/>
            <a:headEnd/>
            <a:tailEnd/>
          </a:ln>
        </p:spPr>
        <p:txBody>
          <a:bodyPr>
            <a:spAutoFit/>
          </a:bodyPr>
          <a:lstStyle/>
          <a:p>
            <a:pPr algn="l" eaLnBrk="0" hangingPunct="0">
              <a:spcBef>
                <a:spcPct val="50000"/>
              </a:spcBef>
            </a:pPr>
            <a:r>
              <a:rPr lang="en-US" sz="1200">
                <a:latin typeface="+mj-lt"/>
              </a:rPr>
              <a:t>(110 - 55)</a:t>
            </a:r>
          </a:p>
        </p:txBody>
      </p:sp>
      <p:sp>
        <p:nvSpPr>
          <p:cNvPr id="29735" name="Line 53"/>
          <p:cNvSpPr>
            <a:spLocks noChangeShapeType="1"/>
          </p:cNvSpPr>
          <p:nvPr/>
        </p:nvSpPr>
        <p:spPr bwMode="auto">
          <a:xfrm>
            <a:off x="555976" y="4879264"/>
            <a:ext cx="8013700" cy="0"/>
          </a:xfrm>
          <a:prstGeom prst="line">
            <a:avLst/>
          </a:prstGeom>
          <a:noFill/>
          <a:ln w="38100">
            <a:solidFill>
              <a:schemeClr val="tx2"/>
            </a:solidFill>
            <a:round/>
            <a:headEnd/>
            <a:tailEnd/>
          </a:ln>
        </p:spPr>
        <p:txBody>
          <a:bodyPr wrap="none" anchor="ctr"/>
          <a:lstStyle/>
          <a:p>
            <a:endParaRPr lang="en-US">
              <a:latin typeface="+mj-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idx="1"/>
          </p:nvPr>
        </p:nvSpPr>
        <p:spPr/>
        <p:txBody>
          <a:bodyPr/>
          <a:lstStyle/>
          <a:p>
            <a:r>
              <a:rPr lang="en-US" smtClean="0"/>
              <a:t>Costs expensed in period incurred</a:t>
            </a:r>
          </a:p>
          <a:p>
            <a:r>
              <a:rPr lang="en-US" smtClean="0"/>
              <a:t>Perpetual inventory not used</a:t>
            </a:r>
          </a:p>
          <a:p>
            <a:r>
              <a:rPr lang="en-US" smtClean="0"/>
              <a:t>Inventory valuation by transactions turned off </a:t>
            </a:r>
            <a:br>
              <a:rPr lang="en-US" smtClean="0"/>
            </a:br>
            <a:r>
              <a:rPr lang="en-US" smtClean="0"/>
              <a:t>(Inventory Accounting Control File, 36.9.2; Create GL Transactions = No)</a:t>
            </a:r>
          </a:p>
          <a:p>
            <a:r>
              <a:rPr lang="en-US" smtClean="0"/>
              <a:t>Valuation of inventory and Costs of Goods Sold calculated from physical inventory counts and from purchase transactions</a:t>
            </a:r>
          </a:p>
        </p:txBody>
      </p:sp>
      <p:sp>
        <p:nvSpPr>
          <p:cNvPr id="30722" name="Rectangle 2"/>
          <p:cNvSpPr>
            <a:spLocks noGrp="1" noChangeArrowheads="1"/>
          </p:cNvSpPr>
          <p:nvPr>
            <p:ph type="title"/>
          </p:nvPr>
        </p:nvSpPr>
        <p:spPr/>
        <p:txBody>
          <a:bodyPr/>
          <a:lstStyle/>
          <a:p>
            <a:r>
              <a:rPr lang="en-US" smtClean="0"/>
              <a:t>Period Costing</a:t>
            </a:r>
          </a:p>
        </p:txBody>
      </p:sp>
      <p:sp>
        <p:nvSpPr>
          <p:cNvPr id="30724" name="Footer Placeholder 3"/>
          <p:cNvSpPr>
            <a:spLocks noGrp="1"/>
          </p:cNvSpPr>
          <p:nvPr>
            <p:ph type="ftr" sz="quarter" idx="10"/>
          </p:nvPr>
        </p:nvSpPr>
        <p:spPr/>
        <p:txBody>
          <a:bodyPr/>
          <a:lstStyle/>
          <a:p>
            <a:r>
              <a:rPr lang="en-US" smtClean="0"/>
              <a:t>PC-IN-180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lstStyle/>
          <a:p>
            <a:r>
              <a:rPr lang="en-US" smtClean="0"/>
              <a:t>Calculates inventory valuation based on</a:t>
            </a:r>
          </a:p>
          <a:p>
            <a:pPr lvl="1"/>
            <a:r>
              <a:rPr lang="en-US" smtClean="0"/>
              <a:t>Inventory transactions</a:t>
            </a:r>
          </a:p>
          <a:p>
            <a:pPr lvl="1"/>
            <a:r>
              <a:rPr lang="en-US" smtClean="0"/>
              <a:t>Shop floor transactions</a:t>
            </a:r>
          </a:p>
          <a:p>
            <a:r>
              <a:rPr lang="en-US" smtClean="0"/>
              <a:t>Calculations include</a:t>
            </a:r>
          </a:p>
          <a:p>
            <a:pPr lvl="1"/>
            <a:r>
              <a:rPr lang="en-US" smtClean="0"/>
              <a:t>WAVG – weighted average</a:t>
            </a:r>
          </a:p>
          <a:p>
            <a:pPr lvl="1"/>
            <a:r>
              <a:rPr lang="en-US" smtClean="0"/>
              <a:t>FIFI – first in first out</a:t>
            </a:r>
          </a:p>
          <a:p>
            <a:pPr lvl="1"/>
            <a:r>
              <a:rPr lang="en-US" smtClean="0"/>
              <a:t>LIFO – last in first out</a:t>
            </a:r>
          </a:p>
        </p:txBody>
      </p:sp>
      <p:sp>
        <p:nvSpPr>
          <p:cNvPr id="31746" name="Rectangle 2"/>
          <p:cNvSpPr>
            <a:spLocks noGrp="1" noChangeArrowheads="1"/>
          </p:cNvSpPr>
          <p:nvPr>
            <p:ph type="title"/>
          </p:nvPr>
        </p:nvSpPr>
        <p:spPr/>
        <p:txBody>
          <a:bodyPr/>
          <a:lstStyle/>
          <a:p>
            <a:r>
              <a:rPr lang="en-US" smtClean="0"/>
              <a:t>Periodic Costing</a:t>
            </a:r>
          </a:p>
        </p:txBody>
      </p:sp>
      <p:sp>
        <p:nvSpPr>
          <p:cNvPr id="31748" name="Footer Placeholder 3"/>
          <p:cNvSpPr>
            <a:spLocks noGrp="1"/>
          </p:cNvSpPr>
          <p:nvPr>
            <p:ph type="ftr" sz="quarter" idx="10"/>
          </p:nvPr>
        </p:nvSpPr>
        <p:spPr/>
        <p:txBody>
          <a:bodyPr/>
          <a:lstStyle/>
          <a:p>
            <a:r>
              <a:rPr lang="en-US" smtClean="0"/>
              <a:t>PC-IN-190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114300" y="207963"/>
            <a:ext cx="8915400" cy="6002337"/>
          </a:xfrm>
          <a:prstGeom prst="rect">
            <a:avLst/>
          </a:prstGeom>
          <a:noFill/>
          <a:ln w="38100">
            <a:noFill/>
            <a:miter lim="800000"/>
            <a:headEnd/>
            <a:tailEnd/>
          </a:ln>
        </p:spPr>
        <p:txBody>
          <a:bodyPr anchor="ctr">
            <a:spAutoFit/>
          </a:bodyPr>
          <a:lstStyle/>
          <a:p>
            <a:pPr algn="l" eaLnBrk="0" hangingPunct="0">
              <a:lnSpc>
                <a:spcPct val="90000"/>
              </a:lnSpc>
              <a:spcBef>
                <a:spcPts val="1200"/>
              </a:spcBef>
            </a:pPr>
            <a:r>
              <a:rPr lang="en-US" sz="1400" dirty="0">
                <a:latin typeface="+mj-lt"/>
              </a:rPr>
              <a:t>This document contains proprietary information that is protected by copyright. No part of this document may be photocopied, reproduced, or translated without the prior written consent of QAD Inc. The information contained in this document is subject to change without notice.</a:t>
            </a:r>
          </a:p>
          <a:p>
            <a:pPr algn="l" eaLnBrk="0" hangingPunct="0">
              <a:lnSpc>
                <a:spcPct val="90000"/>
              </a:lnSpc>
              <a:spcBef>
                <a:spcPts val="1200"/>
              </a:spcBef>
            </a:pPr>
            <a:r>
              <a:rPr lang="en-US" sz="140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algn="l" eaLnBrk="0" hangingPunct="0">
              <a:lnSpc>
                <a:spcPct val="90000"/>
              </a:lnSpc>
              <a:spcBef>
                <a:spcPts val="1200"/>
              </a:spcBef>
            </a:pPr>
            <a:r>
              <a:rPr lang="en-US" sz="1400" dirty="0">
                <a:latin typeface="+mj-lt"/>
              </a:rPr>
              <a:t>Some states do not allow the exclusion of implied warranties or the limitation or exclusion of liability for incidental or consequential damages, so the above limitations and exclusion may not be applicable. </a:t>
            </a:r>
          </a:p>
          <a:p>
            <a:pPr algn="l" eaLnBrk="0" hangingPunct="0">
              <a:lnSpc>
                <a:spcPct val="90000"/>
              </a:lnSpc>
              <a:spcBef>
                <a:spcPts val="1200"/>
              </a:spcBef>
            </a:pPr>
            <a:r>
              <a:rPr lang="en-US" sz="1400" dirty="0">
                <a:latin typeface="+mj-lt"/>
              </a:rPr>
              <a:t>PROGRESS</a:t>
            </a:r>
            <a:r>
              <a:rPr lang="en-US" sz="1400" baseline="30000" dirty="0">
                <a:latin typeface="+mj-lt"/>
              </a:rPr>
              <a:t>®</a:t>
            </a:r>
            <a:r>
              <a:rPr lang="en-US" sz="1400" dirty="0">
                <a:latin typeface="+mj-lt"/>
              </a:rPr>
              <a:t> is a registered trademark of Progress Software Corporation. Windows™ is a trademark of Microsoft Corporation. </a:t>
            </a:r>
          </a:p>
          <a:p>
            <a:pPr algn="l" eaLnBrk="0" hangingPunct="0">
              <a:lnSpc>
                <a:spcPct val="90000"/>
              </a:lnSpc>
              <a:spcBef>
                <a:spcPts val="1200"/>
              </a:spcBef>
            </a:pPr>
            <a:r>
              <a:rPr lang="en-US" sz="1400" dirty="0">
                <a:latin typeface="+mj-lt"/>
              </a:rPr>
              <a:t>MFG/PRO</a:t>
            </a:r>
            <a:r>
              <a:rPr lang="en-US" sz="1400" baseline="30000" dirty="0">
                <a:latin typeface="+mj-lt"/>
              </a:rPr>
              <a:t>®</a:t>
            </a:r>
            <a:r>
              <a:rPr lang="en-US" sz="1400" dirty="0">
                <a:latin typeface="+mj-lt"/>
              </a:rPr>
              <a:t> is a registered trademark of QAD Inc. QAD, QAD </a:t>
            </a:r>
            <a:r>
              <a:rPr lang="en-US" sz="1400" dirty="0" err="1">
                <a:latin typeface="+mj-lt"/>
              </a:rPr>
              <a:t>eQ</a:t>
            </a:r>
            <a:r>
              <a:rPr lang="en-US" sz="1400" dirty="0">
                <a:latin typeface="+mj-lt"/>
              </a:rPr>
              <a:t>, and the QAD logo are a trademarks of QAD Inc. </a:t>
            </a:r>
          </a:p>
          <a:p>
            <a:pPr algn="l" eaLnBrk="0" hangingPunct="0">
              <a:lnSpc>
                <a:spcPct val="90000"/>
              </a:lnSpc>
              <a:spcBef>
                <a:spcPts val="1200"/>
              </a:spcBef>
            </a:pPr>
            <a:r>
              <a:rPr lang="en-US" sz="1400" dirty="0">
                <a:latin typeface="+mj-lt"/>
              </a:rPr>
              <a:t>All other products and company names are used for identification purposes only, and may be trademarks of their respective owners.</a:t>
            </a:r>
          </a:p>
          <a:p>
            <a:pPr algn="l" eaLnBrk="0" hangingPunct="0">
              <a:lnSpc>
                <a:spcPct val="90000"/>
              </a:lnSpc>
              <a:spcBef>
                <a:spcPts val="1200"/>
              </a:spcBef>
            </a:pPr>
            <a:r>
              <a:rPr lang="en-US" sz="1400" dirty="0">
                <a:latin typeface="+mj-lt"/>
              </a:rPr>
              <a:t>©  Copyright 2001 by QAD Inc. All Rights Reserved.</a:t>
            </a:r>
            <a:br>
              <a:rPr lang="en-US" sz="1400" dirty="0">
                <a:latin typeface="+mj-lt"/>
              </a:rPr>
            </a:br>
            <a:r>
              <a:rPr lang="en-US" sz="1400" b="1" dirty="0">
                <a:latin typeface="+mj-lt"/>
              </a:rPr>
              <a:t/>
            </a:r>
            <a:br>
              <a:rPr lang="en-US" sz="1400" b="1" dirty="0">
                <a:latin typeface="+mj-lt"/>
              </a:rPr>
            </a:br>
            <a:r>
              <a:rPr lang="en-US" sz="1400" b="1" dirty="0">
                <a:latin typeface="+mj-lt"/>
              </a:rPr>
              <a:t>QAD Inc.</a:t>
            </a:r>
            <a:br>
              <a:rPr lang="en-US" sz="1400" b="1" dirty="0">
                <a:latin typeface="+mj-lt"/>
              </a:rPr>
            </a:br>
            <a:r>
              <a:rPr lang="en-US" sz="1400" dirty="0">
                <a:latin typeface="+mj-lt"/>
              </a:rPr>
              <a:t>6450 Via Real</a:t>
            </a:r>
            <a:br>
              <a:rPr lang="en-US" sz="1400" dirty="0">
                <a:latin typeface="+mj-lt"/>
              </a:rPr>
            </a:br>
            <a:r>
              <a:rPr lang="en-US" sz="1400" dirty="0" err="1">
                <a:latin typeface="+mj-lt"/>
              </a:rPr>
              <a:t>Carpinteria</a:t>
            </a:r>
            <a:r>
              <a:rPr lang="en-US" sz="1400" dirty="0">
                <a:latin typeface="+mj-lt"/>
              </a:rPr>
              <a:t>, California 93013</a:t>
            </a:r>
            <a:br>
              <a:rPr lang="en-US" sz="1400" dirty="0">
                <a:latin typeface="+mj-lt"/>
              </a:rPr>
            </a:br>
            <a:r>
              <a:rPr lang="en-US" sz="1400" dirty="0">
                <a:latin typeface="+mj-lt"/>
              </a:rPr>
              <a:t>Phone (805) 684-6614</a:t>
            </a:r>
            <a:br>
              <a:rPr lang="en-US" sz="1400" dirty="0">
                <a:latin typeface="+mj-lt"/>
              </a:rPr>
            </a:br>
            <a:r>
              <a:rPr lang="en-US" sz="1400" dirty="0">
                <a:latin typeface="+mj-lt"/>
              </a:rPr>
              <a:t>Fax (805) 684-1890</a:t>
            </a:r>
          </a:p>
          <a:p>
            <a:pPr algn="l" eaLnBrk="0" hangingPunct="0">
              <a:spcBef>
                <a:spcPts val="1200"/>
              </a:spcBef>
            </a:pPr>
            <a:r>
              <a:rPr lang="en-US" sz="1400" dirty="0">
                <a:latin typeface="+mj-lt"/>
              </a:rPr>
              <a:t>LearningServices@qad.com</a:t>
            </a:r>
            <a:br>
              <a:rPr lang="en-US" sz="1400" dirty="0">
                <a:latin typeface="+mj-lt"/>
              </a:rPr>
            </a:br>
            <a:r>
              <a:rPr lang="en-US" sz="1400" u="sng" dirty="0">
                <a:latin typeface="+mj-lt"/>
              </a:rPr>
              <a:t>http://www.qad.com/services/learn/</a:t>
            </a:r>
            <a:endParaRPr lang="en-US" sz="1400" dirty="0">
              <a:latin typeface="+mj-lt"/>
            </a:endParaRPr>
          </a:p>
        </p:txBody>
      </p:sp>
      <p:sp>
        <p:nvSpPr>
          <p:cNvPr id="14339" name="Footer Placeholder 2"/>
          <p:cNvSpPr>
            <a:spLocks noGrp="1"/>
          </p:cNvSpPr>
          <p:nvPr>
            <p:ph type="ftr" sz="quarter" idx="10"/>
          </p:nvPr>
        </p:nvSpPr>
        <p:spPr/>
        <p:txBody>
          <a:bodyPr/>
          <a:lstStyle/>
          <a:p>
            <a:r>
              <a:rPr lang="en-US" smtClean="0"/>
              <a:t>PC-IN-020</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14"/>
          <p:cNvSpPr>
            <a:spLocks noGrp="1" noChangeArrowheads="1"/>
          </p:cNvSpPr>
          <p:nvPr>
            <p:ph sz="half" idx="1"/>
          </p:nvPr>
        </p:nvSpPr>
        <p:spPr/>
        <p:txBody>
          <a:bodyPr/>
          <a:lstStyle/>
          <a:p>
            <a:r>
              <a:rPr lang="en-US" dirty="0" smtClean="0"/>
              <a:t>Reading the cost screens</a:t>
            </a:r>
          </a:p>
          <a:p>
            <a:r>
              <a:rPr lang="en-US" dirty="0" smtClean="0"/>
              <a:t>Cost Sets</a:t>
            </a:r>
          </a:p>
          <a:p>
            <a:r>
              <a:rPr lang="en-US" dirty="0" smtClean="0"/>
              <a:t>Cost Categories</a:t>
            </a:r>
          </a:p>
          <a:p>
            <a:r>
              <a:rPr lang="en-US" dirty="0" smtClean="0"/>
              <a:t>Cost Elements</a:t>
            </a:r>
          </a:p>
          <a:p>
            <a:r>
              <a:rPr lang="en-US" dirty="0" smtClean="0"/>
              <a:t>Level Codes</a:t>
            </a:r>
          </a:p>
          <a:p>
            <a:r>
              <a:rPr lang="en-US" dirty="0" smtClean="0"/>
              <a:t>Phantom Structures</a:t>
            </a:r>
          </a:p>
        </p:txBody>
      </p:sp>
      <p:sp>
        <p:nvSpPr>
          <p:cNvPr id="32772" name="Content Placeholder 6"/>
          <p:cNvSpPr>
            <a:spLocks noGrp="1"/>
          </p:cNvSpPr>
          <p:nvPr>
            <p:ph sz="half" idx="2"/>
          </p:nvPr>
        </p:nvSpPr>
        <p:spPr/>
        <p:txBody>
          <a:bodyPr/>
          <a:lstStyle/>
          <a:p>
            <a:r>
              <a:rPr lang="en-US" dirty="0" smtClean="0"/>
              <a:t>Sites and Entities </a:t>
            </a:r>
          </a:p>
          <a:p>
            <a:r>
              <a:rPr lang="en-US" dirty="0" smtClean="0"/>
              <a:t>Product Line</a:t>
            </a:r>
          </a:p>
          <a:p>
            <a:r>
              <a:rPr lang="en-US" dirty="0" smtClean="0"/>
              <a:t>Direct </a:t>
            </a:r>
            <a:r>
              <a:rPr lang="en-US" dirty="0" err="1" smtClean="0"/>
              <a:t>vs</a:t>
            </a:r>
            <a:r>
              <a:rPr lang="en-US" dirty="0" smtClean="0"/>
              <a:t> Indirect</a:t>
            </a:r>
          </a:p>
          <a:p>
            <a:r>
              <a:rPr lang="en-US" dirty="0" smtClean="0"/>
              <a:t>Fixed </a:t>
            </a:r>
            <a:r>
              <a:rPr lang="en-US" dirty="0" err="1" smtClean="0"/>
              <a:t>vs</a:t>
            </a:r>
            <a:r>
              <a:rPr lang="en-US" dirty="0" smtClean="0"/>
              <a:t> Variable</a:t>
            </a:r>
          </a:p>
          <a:p>
            <a:r>
              <a:rPr lang="en-US" dirty="0" smtClean="0"/>
              <a:t>Burden </a:t>
            </a:r>
            <a:r>
              <a:rPr lang="en-US" dirty="0" err="1" smtClean="0"/>
              <a:t>vs</a:t>
            </a:r>
            <a:r>
              <a:rPr lang="en-US" dirty="0" smtClean="0"/>
              <a:t> Overhead</a:t>
            </a:r>
          </a:p>
          <a:p>
            <a:r>
              <a:rPr lang="en-US" dirty="0" smtClean="0"/>
              <a:t>Absorbed </a:t>
            </a:r>
            <a:r>
              <a:rPr lang="en-US" dirty="0" err="1" smtClean="0"/>
              <a:t>vs</a:t>
            </a:r>
            <a:r>
              <a:rPr lang="en-US" dirty="0" smtClean="0"/>
              <a:t> Applied</a:t>
            </a:r>
          </a:p>
          <a:p>
            <a:endParaRPr lang="en-US" dirty="0" smtClean="0"/>
          </a:p>
        </p:txBody>
      </p:sp>
      <p:sp>
        <p:nvSpPr>
          <p:cNvPr id="32770" name="Title 5"/>
          <p:cNvSpPr>
            <a:spLocks noGrp="1"/>
          </p:cNvSpPr>
          <p:nvPr>
            <p:ph type="title"/>
          </p:nvPr>
        </p:nvSpPr>
        <p:spPr/>
        <p:txBody>
          <a:bodyPr/>
          <a:lstStyle/>
          <a:p>
            <a:r>
              <a:rPr lang="en-US" smtClean="0"/>
              <a:t>Terminology and Basic Concepts</a:t>
            </a:r>
          </a:p>
        </p:txBody>
      </p:sp>
      <p:sp>
        <p:nvSpPr>
          <p:cNvPr id="32773" name="Footer Placeholder 3"/>
          <p:cNvSpPr>
            <a:spLocks noGrp="1"/>
          </p:cNvSpPr>
          <p:nvPr>
            <p:ph type="ftr" sz="quarter" idx="10"/>
          </p:nvPr>
        </p:nvSpPr>
        <p:spPr/>
        <p:txBody>
          <a:bodyPr/>
          <a:lstStyle/>
          <a:p>
            <a:r>
              <a:rPr lang="en-US" smtClean="0"/>
              <a:t>PC-IN-200</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2"/>
          <p:cNvSpPr>
            <a:spLocks noGrp="1" noChangeArrowheads="1"/>
          </p:cNvSpPr>
          <p:nvPr>
            <p:ph type="title"/>
          </p:nvPr>
        </p:nvSpPr>
        <p:spPr/>
        <p:txBody>
          <a:bodyPr/>
          <a:lstStyle/>
          <a:p>
            <a:r>
              <a:rPr lang="en-US" smtClean="0"/>
              <a:t>Reading the Screen</a:t>
            </a:r>
          </a:p>
        </p:txBody>
      </p:sp>
      <p:sp>
        <p:nvSpPr>
          <p:cNvPr id="33794" name="Footer Placeholder 3"/>
          <p:cNvSpPr>
            <a:spLocks noGrp="1"/>
          </p:cNvSpPr>
          <p:nvPr>
            <p:ph type="ftr" sz="quarter" idx="10"/>
          </p:nvPr>
        </p:nvSpPr>
        <p:spPr/>
        <p:txBody>
          <a:bodyPr/>
          <a:lstStyle/>
          <a:p>
            <a:r>
              <a:rPr lang="en-US" smtClean="0"/>
              <a:t>PC-IN-210</a:t>
            </a:r>
          </a:p>
        </p:txBody>
      </p:sp>
      <p:pic>
        <p:nvPicPr>
          <p:cNvPr id="33795" name="Picture 30"/>
          <p:cNvPicPr>
            <a:picLocks noChangeAspect="1" noChangeArrowheads="1"/>
          </p:cNvPicPr>
          <p:nvPr/>
        </p:nvPicPr>
        <p:blipFill>
          <a:blip r:embed="rId2"/>
          <a:srcRect/>
          <a:stretch>
            <a:fillRect/>
          </a:stretch>
        </p:blipFill>
        <p:spPr bwMode="auto">
          <a:xfrm>
            <a:off x="417513" y="1076498"/>
            <a:ext cx="8345487" cy="4689475"/>
          </a:xfrm>
          <a:prstGeom prst="rect">
            <a:avLst/>
          </a:prstGeom>
          <a:noFill/>
          <a:ln w="9525" algn="ctr">
            <a:noFill/>
            <a:miter lim="800000"/>
            <a:headEnd/>
            <a:tailEnd/>
          </a:ln>
        </p:spPr>
      </p:pic>
      <p:sp>
        <p:nvSpPr>
          <p:cNvPr id="33797" name="Rectangle 5"/>
          <p:cNvSpPr>
            <a:spLocks noChangeArrowheads="1"/>
          </p:cNvSpPr>
          <p:nvPr/>
        </p:nvSpPr>
        <p:spPr bwMode="auto">
          <a:xfrm>
            <a:off x="685800" y="606425"/>
            <a:ext cx="7772400" cy="611188"/>
          </a:xfrm>
          <a:prstGeom prst="rect">
            <a:avLst/>
          </a:prstGeom>
          <a:noFill/>
          <a:ln w="9525">
            <a:noFill/>
            <a:miter lim="800000"/>
            <a:headEnd/>
            <a:tailEnd/>
          </a:ln>
        </p:spPr>
        <p:txBody>
          <a:bodyPr anchor="ctr"/>
          <a:lstStyle/>
          <a:p>
            <a:pPr algn="l">
              <a:lnSpc>
                <a:spcPct val="90000"/>
              </a:lnSpc>
            </a:pPr>
            <a:endParaRPr lang="en-US" sz="3200" b="1">
              <a:solidFill>
                <a:srgbClr val="5A87C6"/>
              </a:solidFill>
              <a:latin typeface="Arial" charset="0"/>
            </a:endParaRPr>
          </a:p>
        </p:txBody>
      </p:sp>
      <p:sp>
        <p:nvSpPr>
          <p:cNvPr id="33798" name="Text Box 13"/>
          <p:cNvSpPr txBox="1">
            <a:spLocks noChangeArrowheads="1"/>
          </p:cNvSpPr>
          <p:nvPr/>
        </p:nvSpPr>
        <p:spPr bwMode="auto">
          <a:xfrm rot="5056">
            <a:off x="4816475" y="5240510"/>
            <a:ext cx="2500313" cy="779463"/>
          </a:xfrm>
          <a:prstGeom prst="rect">
            <a:avLst/>
          </a:prstGeom>
          <a:solidFill>
            <a:schemeClr val="bg1"/>
          </a:solidFill>
          <a:ln w="38100">
            <a:solidFill>
              <a:schemeClr val="tx1"/>
            </a:solidFill>
            <a:miter lim="800000"/>
            <a:headEnd/>
            <a:tailEnd/>
          </a:ln>
        </p:spPr>
        <p:txBody>
          <a:bodyPr>
            <a:spAutoFit/>
          </a:bodyPr>
          <a:lstStyle/>
          <a:p>
            <a:pPr algn="l" eaLnBrk="0" hangingPunct="0">
              <a:spcBef>
                <a:spcPct val="50000"/>
              </a:spcBef>
            </a:pPr>
            <a:r>
              <a:rPr lang="en-US" sz="1800" b="1">
                <a:latin typeface="+mj-lt"/>
              </a:rPr>
              <a:t>Add across rows</a:t>
            </a:r>
          </a:p>
          <a:p>
            <a:pPr algn="l" eaLnBrk="0" hangingPunct="0">
              <a:spcBef>
                <a:spcPct val="50000"/>
              </a:spcBef>
              <a:buFontTx/>
              <a:buChar char="•"/>
            </a:pPr>
            <a:r>
              <a:rPr lang="en-US" sz="1800" b="1">
                <a:latin typeface="+mj-lt"/>
              </a:rPr>
              <a:t> </a:t>
            </a:r>
            <a:r>
              <a:rPr lang="en-US" sz="1600">
                <a:latin typeface="+mj-lt"/>
              </a:rPr>
              <a:t>Total cost by element</a:t>
            </a:r>
          </a:p>
        </p:txBody>
      </p:sp>
      <p:sp>
        <p:nvSpPr>
          <p:cNvPr id="33799" name="Rectangle 17"/>
          <p:cNvSpPr>
            <a:spLocks noChangeArrowheads="1"/>
          </p:cNvSpPr>
          <p:nvPr/>
        </p:nvSpPr>
        <p:spPr bwMode="auto">
          <a:xfrm>
            <a:off x="7861300" y="2848148"/>
            <a:ext cx="190500" cy="152400"/>
          </a:xfrm>
          <a:prstGeom prst="rect">
            <a:avLst/>
          </a:prstGeom>
          <a:noFill/>
          <a:ln w="38100">
            <a:noFill/>
            <a:miter lim="800000"/>
            <a:headEnd/>
            <a:tailEnd/>
          </a:ln>
        </p:spPr>
        <p:txBody>
          <a:bodyPr wrap="none" anchor="ctr"/>
          <a:lstStyle/>
          <a:p>
            <a:endParaRPr lang="en-US"/>
          </a:p>
        </p:txBody>
      </p:sp>
      <p:sp>
        <p:nvSpPr>
          <p:cNvPr id="33800" name="Rectangle 18"/>
          <p:cNvSpPr>
            <a:spLocks noChangeArrowheads="1"/>
          </p:cNvSpPr>
          <p:nvPr/>
        </p:nvSpPr>
        <p:spPr bwMode="auto">
          <a:xfrm>
            <a:off x="5472113" y="2764010"/>
            <a:ext cx="365125" cy="300038"/>
          </a:xfrm>
          <a:prstGeom prst="rect">
            <a:avLst/>
          </a:prstGeom>
          <a:noFill/>
          <a:ln w="38100">
            <a:noFill/>
            <a:miter lim="800000"/>
            <a:headEnd/>
            <a:tailEnd/>
          </a:ln>
        </p:spPr>
        <p:txBody>
          <a:bodyPr wrap="none" anchor="ctr"/>
          <a:lstStyle/>
          <a:p>
            <a:endParaRPr lang="en-US"/>
          </a:p>
        </p:txBody>
      </p:sp>
      <p:sp>
        <p:nvSpPr>
          <p:cNvPr id="33801" name="Text Box 8"/>
          <p:cNvSpPr txBox="1">
            <a:spLocks noChangeArrowheads="1"/>
          </p:cNvSpPr>
          <p:nvPr/>
        </p:nvSpPr>
        <p:spPr bwMode="auto">
          <a:xfrm>
            <a:off x="3489325" y="3714923"/>
            <a:ext cx="400050" cy="457200"/>
          </a:xfrm>
          <a:prstGeom prst="rect">
            <a:avLst/>
          </a:prstGeom>
          <a:noFill/>
          <a:ln w="38100">
            <a:noFill/>
            <a:miter lim="800000"/>
            <a:headEnd/>
            <a:tailEnd/>
          </a:ln>
        </p:spPr>
        <p:txBody>
          <a:bodyPr>
            <a:spAutoFit/>
          </a:bodyPr>
          <a:lstStyle/>
          <a:p>
            <a:pPr algn="l" eaLnBrk="0" hangingPunct="0">
              <a:spcBef>
                <a:spcPct val="50000"/>
              </a:spcBef>
            </a:pPr>
            <a:r>
              <a:rPr lang="en-US" sz="2400" b="1">
                <a:solidFill>
                  <a:srgbClr val="FF0000"/>
                </a:solidFill>
                <a:latin typeface="+mj-lt"/>
              </a:rPr>
              <a:t>+</a:t>
            </a:r>
          </a:p>
        </p:txBody>
      </p:sp>
      <p:sp>
        <p:nvSpPr>
          <p:cNvPr id="33802" name="Rectangle 7"/>
          <p:cNvSpPr>
            <a:spLocks noChangeArrowheads="1"/>
          </p:cNvSpPr>
          <p:nvPr/>
        </p:nvSpPr>
        <p:spPr bwMode="auto">
          <a:xfrm>
            <a:off x="1074738" y="2790998"/>
            <a:ext cx="5975350" cy="527050"/>
          </a:xfrm>
          <a:prstGeom prst="rect">
            <a:avLst/>
          </a:prstGeom>
          <a:noFill/>
          <a:ln w="38100">
            <a:solidFill>
              <a:srgbClr val="FF0000"/>
            </a:solidFill>
            <a:miter lim="800000"/>
            <a:headEnd/>
            <a:tailEnd/>
          </a:ln>
        </p:spPr>
        <p:txBody>
          <a:bodyPr wrap="none" anchor="ctr"/>
          <a:lstStyle/>
          <a:p>
            <a:endParaRPr lang="en-US"/>
          </a:p>
        </p:txBody>
      </p:sp>
      <p:sp>
        <p:nvSpPr>
          <p:cNvPr id="33803" name="Text Box 14"/>
          <p:cNvSpPr txBox="1">
            <a:spLocks noChangeArrowheads="1"/>
          </p:cNvSpPr>
          <p:nvPr/>
        </p:nvSpPr>
        <p:spPr bwMode="auto">
          <a:xfrm>
            <a:off x="3303588" y="2811635"/>
            <a:ext cx="400050" cy="457200"/>
          </a:xfrm>
          <a:prstGeom prst="rect">
            <a:avLst/>
          </a:prstGeom>
          <a:noFill/>
          <a:ln w="38100">
            <a:noFill/>
            <a:miter lim="800000"/>
            <a:headEnd/>
            <a:tailEnd/>
          </a:ln>
        </p:spPr>
        <p:txBody>
          <a:bodyPr>
            <a:spAutoFit/>
          </a:bodyPr>
          <a:lstStyle/>
          <a:p>
            <a:pPr algn="l" eaLnBrk="0" hangingPunct="0">
              <a:spcBef>
                <a:spcPct val="50000"/>
              </a:spcBef>
            </a:pPr>
            <a:r>
              <a:rPr lang="en-US" sz="2400" b="1">
                <a:solidFill>
                  <a:srgbClr val="FF0000"/>
                </a:solidFill>
                <a:latin typeface="+mj-lt"/>
              </a:rPr>
              <a:t>+</a:t>
            </a:r>
          </a:p>
        </p:txBody>
      </p:sp>
      <p:sp>
        <p:nvSpPr>
          <p:cNvPr id="33804" name="Text Box 15"/>
          <p:cNvSpPr txBox="1">
            <a:spLocks noChangeArrowheads="1"/>
          </p:cNvSpPr>
          <p:nvPr/>
        </p:nvSpPr>
        <p:spPr bwMode="auto">
          <a:xfrm>
            <a:off x="5140325" y="2840210"/>
            <a:ext cx="400050" cy="457200"/>
          </a:xfrm>
          <a:prstGeom prst="rect">
            <a:avLst/>
          </a:prstGeom>
          <a:noFill/>
          <a:ln w="38100">
            <a:noFill/>
            <a:miter lim="800000"/>
            <a:headEnd/>
            <a:tailEnd/>
          </a:ln>
        </p:spPr>
        <p:txBody>
          <a:bodyPr>
            <a:spAutoFit/>
          </a:bodyPr>
          <a:lstStyle/>
          <a:p>
            <a:pPr algn="l" eaLnBrk="0" hangingPunct="0">
              <a:spcBef>
                <a:spcPct val="50000"/>
              </a:spcBef>
            </a:pPr>
            <a:r>
              <a:rPr lang="en-US" sz="2400" b="1">
                <a:solidFill>
                  <a:srgbClr val="FF0000"/>
                </a:solidFill>
                <a:latin typeface="+mj-lt"/>
              </a:rPr>
              <a:t>=</a:t>
            </a:r>
          </a:p>
        </p:txBody>
      </p:sp>
      <p:sp>
        <p:nvSpPr>
          <p:cNvPr id="33805" name="Text Box 9"/>
          <p:cNvSpPr txBox="1">
            <a:spLocks noChangeArrowheads="1"/>
          </p:cNvSpPr>
          <p:nvPr/>
        </p:nvSpPr>
        <p:spPr bwMode="auto">
          <a:xfrm>
            <a:off x="5322888" y="3716510"/>
            <a:ext cx="400050" cy="457200"/>
          </a:xfrm>
          <a:prstGeom prst="rect">
            <a:avLst/>
          </a:prstGeom>
          <a:noFill/>
          <a:ln w="38100">
            <a:noFill/>
            <a:miter lim="800000"/>
            <a:headEnd/>
            <a:tailEnd/>
          </a:ln>
        </p:spPr>
        <p:txBody>
          <a:bodyPr>
            <a:spAutoFit/>
          </a:bodyPr>
          <a:lstStyle/>
          <a:p>
            <a:pPr algn="l" eaLnBrk="0" hangingPunct="0">
              <a:spcBef>
                <a:spcPct val="50000"/>
              </a:spcBef>
            </a:pPr>
            <a:r>
              <a:rPr lang="en-US" sz="2400" b="1">
                <a:solidFill>
                  <a:srgbClr val="FF0000"/>
                </a:solidFill>
                <a:latin typeface="+mj-lt"/>
              </a:rPr>
              <a:t>=</a:t>
            </a:r>
          </a:p>
        </p:txBody>
      </p:sp>
      <p:sp>
        <p:nvSpPr>
          <p:cNvPr id="33806" name="Text Box 16"/>
          <p:cNvSpPr txBox="1">
            <a:spLocks noChangeArrowheads="1"/>
          </p:cNvSpPr>
          <p:nvPr/>
        </p:nvSpPr>
        <p:spPr bwMode="auto">
          <a:xfrm>
            <a:off x="7669213" y="2733848"/>
            <a:ext cx="1117600" cy="396875"/>
          </a:xfrm>
          <a:prstGeom prst="rect">
            <a:avLst/>
          </a:prstGeom>
          <a:solidFill>
            <a:schemeClr val="bg1"/>
          </a:solidFill>
          <a:ln w="38100">
            <a:solidFill>
              <a:schemeClr val="tx1"/>
            </a:solidFill>
            <a:miter lim="800000"/>
            <a:headEnd/>
            <a:tailEnd/>
          </a:ln>
        </p:spPr>
        <p:txBody>
          <a:bodyPr>
            <a:spAutoFit/>
          </a:bodyPr>
          <a:lstStyle/>
          <a:p>
            <a:pPr algn="l" eaLnBrk="0" hangingPunct="0">
              <a:spcBef>
                <a:spcPct val="50000"/>
              </a:spcBef>
            </a:pPr>
            <a:r>
              <a:rPr lang="en-US" b="1">
                <a:latin typeface="+mj-lt"/>
              </a:rPr>
              <a:t>Totals</a:t>
            </a:r>
            <a:endParaRPr lang="en-US" sz="2400" b="1">
              <a:latin typeface="+mj-lt"/>
            </a:endParaRPr>
          </a:p>
        </p:txBody>
      </p:sp>
      <p:cxnSp>
        <p:nvCxnSpPr>
          <p:cNvPr id="33807" name="AutoShape 22"/>
          <p:cNvCxnSpPr>
            <a:cxnSpLocks noChangeShapeType="1"/>
            <a:stCxn id="33806" idx="1"/>
            <a:endCxn id="33802" idx="3"/>
          </p:cNvCxnSpPr>
          <p:nvPr/>
        </p:nvCxnSpPr>
        <p:spPr bwMode="auto">
          <a:xfrm rot="10800000" flipV="1">
            <a:off x="7069138" y="2932285"/>
            <a:ext cx="600075" cy="122238"/>
          </a:xfrm>
          <a:prstGeom prst="bentConnector3">
            <a:avLst>
              <a:gd name="adj1" fmla="val 51588"/>
            </a:avLst>
          </a:prstGeom>
          <a:noFill/>
          <a:ln w="38100">
            <a:solidFill>
              <a:srgbClr val="FF0000"/>
            </a:solidFill>
            <a:miter lim="800000"/>
            <a:headEnd/>
            <a:tailEnd type="triangle" w="med" len="med"/>
          </a:ln>
        </p:spPr>
      </p:cxnSp>
      <p:sp>
        <p:nvSpPr>
          <p:cNvPr id="33808" name="Line 26"/>
          <p:cNvSpPr>
            <a:spLocks noChangeShapeType="1"/>
          </p:cNvSpPr>
          <p:nvPr/>
        </p:nvSpPr>
        <p:spPr bwMode="auto">
          <a:xfrm flipV="1">
            <a:off x="2286000" y="3484735"/>
            <a:ext cx="0" cy="1084263"/>
          </a:xfrm>
          <a:prstGeom prst="line">
            <a:avLst/>
          </a:prstGeom>
          <a:noFill/>
          <a:ln w="38100">
            <a:solidFill>
              <a:srgbClr val="FF0000"/>
            </a:solidFill>
            <a:round/>
            <a:headEnd/>
            <a:tailEnd type="triangle" w="med" len="med"/>
          </a:ln>
        </p:spPr>
        <p:txBody>
          <a:bodyPr/>
          <a:lstStyle/>
          <a:p>
            <a:endParaRPr lang="en-US"/>
          </a:p>
        </p:txBody>
      </p:sp>
      <p:sp>
        <p:nvSpPr>
          <p:cNvPr id="33809" name="Line 28"/>
          <p:cNvSpPr>
            <a:spLocks noChangeShapeType="1"/>
          </p:cNvSpPr>
          <p:nvPr/>
        </p:nvSpPr>
        <p:spPr bwMode="auto">
          <a:xfrm>
            <a:off x="2471738" y="4635673"/>
            <a:ext cx="3386137" cy="0"/>
          </a:xfrm>
          <a:prstGeom prst="line">
            <a:avLst/>
          </a:prstGeom>
          <a:noFill/>
          <a:ln w="38100">
            <a:solidFill>
              <a:srgbClr val="FF0000"/>
            </a:solidFill>
            <a:round/>
            <a:headEnd/>
            <a:tailEnd type="triangle" w="med" len="med"/>
          </a:ln>
        </p:spPr>
        <p:txBody>
          <a:bodyPr/>
          <a:lstStyle/>
          <a:p>
            <a:endParaRPr lang="en-US"/>
          </a:p>
        </p:txBody>
      </p:sp>
      <p:sp>
        <p:nvSpPr>
          <p:cNvPr id="33810" name="Text Box 11"/>
          <p:cNvSpPr txBox="1">
            <a:spLocks noChangeArrowheads="1"/>
          </p:cNvSpPr>
          <p:nvPr/>
        </p:nvSpPr>
        <p:spPr bwMode="auto">
          <a:xfrm rot="5056">
            <a:off x="2081213" y="5256385"/>
            <a:ext cx="2297112" cy="779463"/>
          </a:xfrm>
          <a:prstGeom prst="rect">
            <a:avLst/>
          </a:prstGeom>
          <a:solidFill>
            <a:schemeClr val="bg1"/>
          </a:solidFill>
          <a:ln w="38100">
            <a:solidFill>
              <a:schemeClr val="tx1"/>
            </a:solidFill>
            <a:miter lim="800000"/>
            <a:headEnd/>
            <a:tailEnd/>
          </a:ln>
        </p:spPr>
        <p:txBody>
          <a:bodyPr>
            <a:spAutoFit/>
          </a:bodyPr>
          <a:lstStyle/>
          <a:p>
            <a:pPr algn="l" eaLnBrk="0" hangingPunct="0">
              <a:spcBef>
                <a:spcPct val="50000"/>
              </a:spcBef>
            </a:pPr>
            <a:r>
              <a:rPr lang="en-US" sz="1800" b="1" dirty="0">
                <a:latin typeface="+mj-lt"/>
              </a:rPr>
              <a:t>Add up columns</a:t>
            </a:r>
          </a:p>
          <a:p>
            <a:pPr algn="l" eaLnBrk="0" hangingPunct="0">
              <a:spcBef>
                <a:spcPct val="50000"/>
              </a:spcBef>
              <a:buFontTx/>
              <a:buChar char="•"/>
            </a:pPr>
            <a:r>
              <a:rPr lang="en-US" sz="1800" b="1" dirty="0">
                <a:latin typeface="+mj-lt"/>
              </a:rPr>
              <a:t> </a:t>
            </a:r>
            <a:r>
              <a:rPr lang="en-US" sz="1600" dirty="0">
                <a:latin typeface="+mj-lt"/>
              </a:rPr>
              <a:t>Total cost by level</a:t>
            </a:r>
            <a:endParaRPr lang="en-US" sz="1800" b="1" dirty="0">
              <a:latin typeface="+mj-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1" name="Rectangle 2"/>
          <p:cNvSpPr>
            <a:spLocks noGrp="1" noChangeArrowheads="1"/>
          </p:cNvSpPr>
          <p:nvPr>
            <p:ph type="title"/>
          </p:nvPr>
        </p:nvSpPr>
        <p:spPr/>
        <p:txBody>
          <a:bodyPr/>
          <a:lstStyle/>
          <a:p>
            <a:r>
              <a:rPr lang="en-US" smtClean="0"/>
              <a:t>Cost Sets in QAD EE</a:t>
            </a:r>
          </a:p>
        </p:txBody>
      </p:sp>
      <p:sp>
        <p:nvSpPr>
          <p:cNvPr id="34818" name="Footer Placeholder 3"/>
          <p:cNvSpPr>
            <a:spLocks noGrp="1"/>
          </p:cNvSpPr>
          <p:nvPr>
            <p:ph type="ftr" sz="quarter" idx="10"/>
          </p:nvPr>
        </p:nvSpPr>
        <p:spPr/>
        <p:txBody>
          <a:bodyPr/>
          <a:lstStyle/>
          <a:p>
            <a:r>
              <a:rPr lang="en-US" smtClean="0"/>
              <a:t>PC-IN-220</a:t>
            </a:r>
          </a:p>
        </p:txBody>
      </p:sp>
      <p:pic>
        <p:nvPicPr>
          <p:cNvPr id="34819" name="Picture 15"/>
          <p:cNvPicPr>
            <a:picLocks noChangeAspect="1" noChangeArrowheads="1"/>
          </p:cNvPicPr>
          <p:nvPr/>
        </p:nvPicPr>
        <p:blipFill>
          <a:blip r:embed="rId2"/>
          <a:srcRect/>
          <a:stretch>
            <a:fillRect/>
          </a:stretch>
        </p:blipFill>
        <p:spPr bwMode="auto">
          <a:xfrm>
            <a:off x="200025" y="907341"/>
            <a:ext cx="6664325" cy="3744913"/>
          </a:xfrm>
          <a:prstGeom prst="rect">
            <a:avLst/>
          </a:prstGeom>
          <a:noFill/>
          <a:ln w="9525" algn="ctr">
            <a:noFill/>
            <a:miter lim="800000"/>
            <a:headEnd/>
            <a:tailEnd/>
          </a:ln>
        </p:spPr>
      </p:pic>
      <p:pic>
        <p:nvPicPr>
          <p:cNvPr id="34820" name="Picture 16"/>
          <p:cNvPicPr>
            <a:picLocks noChangeAspect="1" noChangeArrowheads="1"/>
          </p:cNvPicPr>
          <p:nvPr/>
        </p:nvPicPr>
        <p:blipFill>
          <a:blip r:embed="rId3"/>
          <a:srcRect/>
          <a:stretch>
            <a:fillRect/>
          </a:stretch>
        </p:blipFill>
        <p:spPr bwMode="auto">
          <a:xfrm>
            <a:off x="2727325" y="2725029"/>
            <a:ext cx="6245225" cy="3521075"/>
          </a:xfrm>
          <a:prstGeom prst="rect">
            <a:avLst/>
          </a:prstGeom>
          <a:noFill/>
          <a:ln w="9525" algn="ctr">
            <a:noFill/>
            <a:miter lim="800000"/>
            <a:headEnd/>
            <a:tailEnd/>
          </a:ln>
        </p:spPr>
      </p:pic>
      <p:sp>
        <p:nvSpPr>
          <p:cNvPr id="34822" name="Text Box 6"/>
          <p:cNvSpPr txBox="1">
            <a:spLocks noChangeArrowheads="1"/>
          </p:cNvSpPr>
          <p:nvPr/>
        </p:nvSpPr>
        <p:spPr bwMode="auto">
          <a:xfrm>
            <a:off x="4683125" y="1220079"/>
            <a:ext cx="2292350" cy="1600438"/>
          </a:xfrm>
          <a:prstGeom prst="rect">
            <a:avLst/>
          </a:prstGeom>
          <a:solidFill>
            <a:schemeClr val="bg1"/>
          </a:solidFill>
          <a:ln w="38100">
            <a:solidFill>
              <a:schemeClr val="tx1"/>
            </a:solidFill>
            <a:miter lim="800000"/>
            <a:headEnd/>
            <a:tailEnd/>
          </a:ln>
        </p:spPr>
        <p:txBody>
          <a:bodyPr>
            <a:spAutoFit/>
          </a:bodyPr>
          <a:lstStyle/>
          <a:p>
            <a:pPr algn="l" eaLnBrk="0" hangingPunct="0">
              <a:spcBef>
                <a:spcPct val="50000"/>
              </a:spcBef>
              <a:tabLst>
                <a:tab pos="114300" algn="l"/>
              </a:tabLst>
            </a:pPr>
            <a:r>
              <a:rPr lang="en-US" sz="1800" b="1" dirty="0">
                <a:latin typeface="+mj-lt"/>
              </a:rPr>
              <a:t>GL Cost Set</a:t>
            </a:r>
            <a:endParaRPr lang="en-US" sz="1800" dirty="0">
              <a:latin typeface="+mj-lt"/>
            </a:endParaRPr>
          </a:p>
          <a:p>
            <a:pPr algn="l" eaLnBrk="0" hangingPunct="0">
              <a:spcBef>
                <a:spcPct val="50000"/>
              </a:spcBef>
              <a:buFontTx/>
              <a:buChar char="•"/>
              <a:tabLst>
                <a:tab pos="114300" algn="l"/>
              </a:tabLst>
            </a:pPr>
            <a:r>
              <a:rPr lang="en-US" sz="1600" dirty="0">
                <a:latin typeface="+mj-lt"/>
              </a:rPr>
              <a:t> Valuation of inventory</a:t>
            </a:r>
          </a:p>
          <a:p>
            <a:pPr algn="l" eaLnBrk="0" hangingPunct="0">
              <a:spcBef>
                <a:spcPct val="50000"/>
              </a:spcBef>
              <a:buFontTx/>
              <a:buChar char="•"/>
              <a:tabLst>
                <a:tab pos="114300" algn="l"/>
              </a:tabLst>
            </a:pPr>
            <a:r>
              <a:rPr lang="en-US" sz="1600" dirty="0">
                <a:latin typeface="+mj-lt"/>
              </a:rPr>
              <a:t> Standard or Average</a:t>
            </a:r>
          </a:p>
        </p:txBody>
      </p:sp>
      <p:sp>
        <p:nvSpPr>
          <p:cNvPr id="34824" name="Rectangle 8"/>
          <p:cNvSpPr>
            <a:spLocks noChangeArrowheads="1"/>
          </p:cNvSpPr>
          <p:nvPr/>
        </p:nvSpPr>
        <p:spPr bwMode="auto">
          <a:xfrm>
            <a:off x="187325" y="2904416"/>
            <a:ext cx="2497138" cy="249238"/>
          </a:xfrm>
          <a:prstGeom prst="rect">
            <a:avLst/>
          </a:prstGeom>
          <a:noFill/>
          <a:ln w="38100">
            <a:solidFill>
              <a:srgbClr val="FF0000"/>
            </a:solidFill>
            <a:miter lim="800000"/>
            <a:headEnd/>
            <a:tailEnd/>
          </a:ln>
        </p:spPr>
        <p:txBody>
          <a:bodyPr wrap="none" anchor="ctr"/>
          <a:lstStyle/>
          <a:p>
            <a:endParaRPr lang="en-US"/>
          </a:p>
        </p:txBody>
      </p:sp>
      <p:cxnSp>
        <p:nvCxnSpPr>
          <p:cNvPr id="34826" name="AutoShape 10"/>
          <p:cNvCxnSpPr>
            <a:cxnSpLocks noChangeShapeType="1"/>
            <a:stCxn id="34824" idx="0"/>
            <a:endCxn id="34822" idx="1"/>
          </p:cNvCxnSpPr>
          <p:nvPr/>
        </p:nvCxnSpPr>
        <p:spPr bwMode="auto">
          <a:xfrm rot="5400000" flipH="1" flipV="1">
            <a:off x="2617450" y="838742"/>
            <a:ext cx="884118" cy="3247231"/>
          </a:xfrm>
          <a:prstGeom prst="bentConnector2">
            <a:avLst/>
          </a:prstGeom>
          <a:noFill/>
          <a:ln w="28575">
            <a:solidFill>
              <a:srgbClr val="FF0000"/>
            </a:solidFill>
            <a:miter lim="800000"/>
            <a:headEnd/>
            <a:tailEnd/>
          </a:ln>
        </p:spPr>
      </p:cxnSp>
      <p:sp>
        <p:nvSpPr>
          <p:cNvPr id="34827" name="Rectangle 11"/>
          <p:cNvSpPr>
            <a:spLocks noChangeArrowheads="1"/>
          </p:cNvSpPr>
          <p:nvPr/>
        </p:nvSpPr>
        <p:spPr bwMode="auto">
          <a:xfrm>
            <a:off x="2733675" y="4676066"/>
            <a:ext cx="2566988" cy="180975"/>
          </a:xfrm>
          <a:prstGeom prst="rect">
            <a:avLst/>
          </a:prstGeom>
          <a:noFill/>
          <a:ln w="38100">
            <a:solidFill>
              <a:srgbClr val="FF0000"/>
            </a:solidFill>
            <a:miter lim="800000"/>
            <a:headEnd/>
            <a:tailEnd/>
          </a:ln>
        </p:spPr>
        <p:txBody>
          <a:bodyPr wrap="none" anchor="ctr"/>
          <a:lstStyle/>
          <a:p>
            <a:endParaRPr lang="en-US"/>
          </a:p>
        </p:txBody>
      </p:sp>
      <p:sp>
        <p:nvSpPr>
          <p:cNvPr id="24588" name="Text Box 12"/>
          <p:cNvSpPr txBox="1">
            <a:spLocks noChangeArrowheads="1"/>
          </p:cNvSpPr>
          <p:nvPr/>
        </p:nvSpPr>
        <p:spPr bwMode="auto">
          <a:xfrm>
            <a:off x="82550" y="4241091"/>
            <a:ext cx="2381250" cy="1589088"/>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spcBef>
                <a:spcPct val="50000"/>
              </a:spcBef>
              <a:tabLst>
                <a:tab pos="114300" algn="l"/>
              </a:tabLst>
              <a:defRPr/>
            </a:pPr>
            <a:r>
              <a:rPr lang="en-US" sz="1800" b="1" dirty="0">
                <a:latin typeface="+mj-lt"/>
              </a:rPr>
              <a:t>Current Cost Set</a:t>
            </a:r>
            <a:endParaRPr lang="en-US" sz="1800" dirty="0">
              <a:latin typeface="+mj-lt"/>
            </a:endParaRPr>
          </a:p>
          <a:p>
            <a:pPr algn="l" eaLnBrk="0" hangingPunct="0">
              <a:spcBef>
                <a:spcPct val="50000"/>
              </a:spcBef>
              <a:buFontTx/>
              <a:buChar char="•"/>
              <a:tabLst>
                <a:tab pos="114300" algn="l"/>
              </a:tabLst>
              <a:defRPr/>
            </a:pPr>
            <a:r>
              <a:rPr lang="en-US" sz="1600" dirty="0">
                <a:latin typeface="+mj-lt"/>
              </a:rPr>
              <a:t> Tracking and 		comparison</a:t>
            </a:r>
          </a:p>
          <a:p>
            <a:pPr algn="l" eaLnBrk="0" hangingPunct="0">
              <a:spcBef>
                <a:spcPct val="50000"/>
              </a:spcBef>
              <a:buFontTx/>
              <a:buChar char="•"/>
              <a:tabLst>
                <a:tab pos="114300" algn="l"/>
              </a:tabLst>
              <a:defRPr/>
            </a:pPr>
            <a:r>
              <a:rPr lang="en-US" sz="1600" dirty="0">
                <a:latin typeface="+mj-lt"/>
              </a:rPr>
              <a:t> Maintained as </a:t>
            </a:r>
            <a:r>
              <a:rPr lang="en-US" sz="1600" dirty="0" err="1">
                <a:latin typeface="+mj-lt"/>
              </a:rPr>
              <a:t>Avg</a:t>
            </a:r>
            <a:r>
              <a:rPr lang="en-US" sz="1600" dirty="0">
                <a:latin typeface="+mj-lt"/>
              </a:rPr>
              <a:t>, 	Last or None</a:t>
            </a:r>
          </a:p>
        </p:txBody>
      </p:sp>
      <p:cxnSp>
        <p:nvCxnSpPr>
          <p:cNvPr id="34830" name="AutoShape 14"/>
          <p:cNvCxnSpPr>
            <a:cxnSpLocks noChangeShapeType="1"/>
            <a:stCxn id="24588" idx="3"/>
            <a:endCxn id="34827" idx="0"/>
          </p:cNvCxnSpPr>
          <p:nvPr/>
        </p:nvCxnSpPr>
        <p:spPr bwMode="auto">
          <a:xfrm flipV="1">
            <a:off x="2463800" y="4676066"/>
            <a:ext cx="1554163" cy="360363"/>
          </a:xfrm>
          <a:prstGeom prst="bentConnector4">
            <a:avLst>
              <a:gd name="adj1" fmla="val 8685"/>
              <a:gd name="adj2" fmla="val 284546"/>
            </a:avLst>
          </a:prstGeom>
          <a:noFill/>
          <a:ln w="28575">
            <a:solidFill>
              <a:srgbClr val="FF0000"/>
            </a:solidFill>
            <a:miter lim="800000"/>
            <a:headEnd/>
            <a:tailEnd/>
          </a:ln>
        </p:spPr>
      </p:cxnSp>
      <p:sp>
        <p:nvSpPr>
          <p:cNvPr id="34831" name="Rectangle 17"/>
          <p:cNvSpPr>
            <a:spLocks noChangeArrowheads="1"/>
          </p:cNvSpPr>
          <p:nvPr/>
        </p:nvSpPr>
        <p:spPr bwMode="auto">
          <a:xfrm>
            <a:off x="4292600" y="2331329"/>
            <a:ext cx="865188" cy="265112"/>
          </a:xfrm>
          <a:prstGeom prst="rect">
            <a:avLst/>
          </a:prstGeom>
          <a:noFill/>
          <a:ln w="38100">
            <a:solidFill>
              <a:srgbClr val="FF0000"/>
            </a:solidFill>
            <a:miter lim="800000"/>
            <a:headEnd/>
            <a:tailEnd/>
          </a:ln>
        </p:spPr>
        <p:txBody>
          <a:bodyPr wrap="none" anchor="ctr"/>
          <a:lstStyle/>
          <a:p>
            <a:endParaRPr lang="en-US"/>
          </a:p>
        </p:txBody>
      </p:sp>
      <p:sp>
        <p:nvSpPr>
          <p:cNvPr id="34832" name="Rectangle 19"/>
          <p:cNvSpPr>
            <a:spLocks noChangeArrowheads="1"/>
          </p:cNvSpPr>
          <p:nvPr/>
        </p:nvSpPr>
        <p:spPr bwMode="auto">
          <a:xfrm>
            <a:off x="6594475" y="4083929"/>
            <a:ext cx="865188" cy="265112"/>
          </a:xfrm>
          <a:prstGeom prst="rect">
            <a:avLst/>
          </a:prstGeom>
          <a:noFill/>
          <a:ln w="38100">
            <a:solidFill>
              <a:srgbClr val="FF0000"/>
            </a:solidFill>
            <a:miter lim="800000"/>
            <a:headEnd/>
            <a:tailEnd/>
          </a:ln>
        </p:spPr>
        <p:txBody>
          <a:bodyPr wrap="none" anchor="ctr"/>
          <a:lstStyle/>
          <a:p>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2"/>
          <p:cNvSpPr>
            <a:spLocks noGrp="1" noChangeArrowheads="1"/>
          </p:cNvSpPr>
          <p:nvPr>
            <p:ph type="title"/>
          </p:nvPr>
        </p:nvSpPr>
        <p:spPr/>
        <p:txBody>
          <a:bodyPr/>
          <a:lstStyle/>
          <a:p>
            <a:r>
              <a:rPr lang="en-US" smtClean="0"/>
              <a:t>Cost Categories</a:t>
            </a:r>
          </a:p>
        </p:txBody>
      </p:sp>
      <p:sp>
        <p:nvSpPr>
          <p:cNvPr id="35842" name="Footer Placeholder 3"/>
          <p:cNvSpPr>
            <a:spLocks noGrp="1"/>
          </p:cNvSpPr>
          <p:nvPr>
            <p:ph type="ftr" sz="quarter" idx="10"/>
          </p:nvPr>
        </p:nvSpPr>
        <p:spPr/>
        <p:txBody>
          <a:bodyPr/>
          <a:lstStyle/>
          <a:p>
            <a:r>
              <a:rPr lang="en-US" smtClean="0"/>
              <a:t>PC-IN-230</a:t>
            </a:r>
          </a:p>
        </p:txBody>
      </p:sp>
      <p:pic>
        <p:nvPicPr>
          <p:cNvPr id="35843" name="Picture 9"/>
          <p:cNvPicPr>
            <a:picLocks noChangeAspect="1" noChangeArrowheads="1"/>
          </p:cNvPicPr>
          <p:nvPr/>
        </p:nvPicPr>
        <p:blipFill>
          <a:blip r:embed="rId2"/>
          <a:srcRect/>
          <a:stretch>
            <a:fillRect/>
          </a:stretch>
        </p:blipFill>
        <p:spPr bwMode="auto">
          <a:xfrm>
            <a:off x="378356" y="1097487"/>
            <a:ext cx="8374062" cy="4705350"/>
          </a:xfrm>
          <a:prstGeom prst="rect">
            <a:avLst/>
          </a:prstGeom>
          <a:noFill/>
          <a:ln w="9525" algn="ctr">
            <a:noFill/>
            <a:miter lim="800000"/>
            <a:headEnd/>
            <a:tailEnd/>
          </a:ln>
        </p:spPr>
      </p:pic>
      <p:sp>
        <p:nvSpPr>
          <p:cNvPr id="35845" name="Rectangle 7"/>
          <p:cNvSpPr>
            <a:spLocks noChangeArrowheads="1"/>
          </p:cNvSpPr>
          <p:nvPr/>
        </p:nvSpPr>
        <p:spPr bwMode="auto">
          <a:xfrm>
            <a:off x="7020456" y="3915300"/>
            <a:ext cx="857250" cy="1468437"/>
          </a:xfrm>
          <a:prstGeom prst="rect">
            <a:avLst/>
          </a:prstGeom>
          <a:noFill/>
          <a:ln w="38100">
            <a:solidFill>
              <a:srgbClr val="FF0000"/>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2"/>
          <p:cNvSpPr>
            <a:spLocks noGrp="1" noChangeArrowheads="1"/>
          </p:cNvSpPr>
          <p:nvPr>
            <p:ph type="title"/>
          </p:nvPr>
        </p:nvSpPr>
        <p:spPr/>
        <p:txBody>
          <a:bodyPr/>
          <a:lstStyle/>
          <a:p>
            <a:r>
              <a:rPr lang="en-US" smtClean="0"/>
              <a:t>Cost Elements</a:t>
            </a:r>
          </a:p>
        </p:txBody>
      </p:sp>
      <p:sp>
        <p:nvSpPr>
          <p:cNvPr id="36866" name="Footer Placeholder 3"/>
          <p:cNvSpPr>
            <a:spLocks noGrp="1"/>
          </p:cNvSpPr>
          <p:nvPr>
            <p:ph type="ftr" sz="quarter" idx="10"/>
          </p:nvPr>
        </p:nvSpPr>
        <p:spPr/>
        <p:txBody>
          <a:bodyPr/>
          <a:lstStyle/>
          <a:p>
            <a:r>
              <a:rPr lang="en-US" smtClean="0"/>
              <a:t>PC-IN-240</a:t>
            </a:r>
          </a:p>
        </p:txBody>
      </p:sp>
      <p:pic>
        <p:nvPicPr>
          <p:cNvPr id="36867" name="Picture 6"/>
          <p:cNvPicPr>
            <a:picLocks noChangeAspect="1" noChangeArrowheads="1"/>
          </p:cNvPicPr>
          <p:nvPr/>
        </p:nvPicPr>
        <p:blipFill>
          <a:blip r:embed="rId2"/>
          <a:srcRect/>
          <a:stretch>
            <a:fillRect/>
          </a:stretch>
        </p:blipFill>
        <p:spPr bwMode="auto">
          <a:xfrm>
            <a:off x="490186" y="1116184"/>
            <a:ext cx="8142287" cy="4575175"/>
          </a:xfrm>
          <a:prstGeom prst="rect">
            <a:avLst/>
          </a:prstGeom>
          <a:noFill/>
          <a:ln w="9525" algn="ctr">
            <a:noFill/>
            <a:miter lim="800000"/>
            <a:headEnd/>
            <a:tailEnd/>
          </a:ln>
        </p:spPr>
      </p:pic>
      <p:sp>
        <p:nvSpPr>
          <p:cNvPr id="36869" name="Rectangle 5"/>
          <p:cNvSpPr>
            <a:spLocks noChangeArrowheads="1"/>
          </p:cNvSpPr>
          <p:nvPr/>
        </p:nvSpPr>
        <p:spPr bwMode="auto">
          <a:xfrm>
            <a:off x="498123" y="3849859"/>
            <a:ext cx="857250" cy="1533525"/>
          </a:xfrm>
          <a:prstGeom prst="rect">
            <a:avLst/>
          </a:prstGeom>
          <a:noFill/>
          <a:ln w="38100">
            <a:solidFill>
              <a:srgbClr val="FF0000"/>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2"/>
          <p:cNvSpPr>
            <a:spLocks noGrp="1" noChangeArrowheads="1"/>
          </p:cNvSpPr>
          <p:nvPr>
            <p:ph type="title"/>
          </p:nvPr>
        </p:nvSpPr>
        <p:spPr/>
        <p:txBody>
          <a:bodyPr/>
          <a:lstStyle/>
          <a:p>
            <a:r>
              <a:rPr lang="en-US" smtClean="0"/>
              <a:t>Levels</a:t>
            </a:r>
          </a:p>
        </p:txBody>
      </p:sp>
      <p:sp>
        <p:nvSpPr>
          <p:cNvPr id="37890" name="Footer Placeholder 2"/>
          <p:cNvSpPr>
            <a:spLocks noGrp="1"/>
          </p:cNvSpPr>
          <p:nvPr>
            <p:ph type="ftr" sz="quarter" idx="10"/>
          </p:nvPr>
        </p:nvSpPr>
        <p:spPr/>
        <p:txBody>
          <a:bodyPr/>
          <a:lstStyle/>
          <a:p>
            <a:r>
              <a:rPr lang="en-US" smtClean="0"/>
              <a:t>PC-IN-250</a:t>
            </a:r>
          </a:p>
        </p:txBody>
      </p:sp>
      <p:pic>
        <p:nvPicPr>
          <p:cNvPr id="37891" name="Picture 43"/>
          <p:cNvPicPr>
            <a:picLocks noChangeAspect="1" noChangeArrowheads="1"/>
          </p:cNvPicPr>
          <p:nvPr/>
        </p:nvPicPr>
        <p:blipFill>
          <a:blip r:embed="rId2"/>
          <a:srcRect/>
          <a:stretch>
            <a:fillRect/>
          </a:stretch>
        </p:blipFill>
        <p:spPr bwMode="auto">
          <a:xfrm>
            <a:off x="505884" y="1115127"/>
            <a:ext cx="8110538" cy="4557713"/>
          </a:xfrm>
          <a:prstGeom prst="rect">
            <a:avLst/>
          </a:prstGeom>
          <a:noFill/>
          <a:ln w="9525" algn="ctr">
            <a:noFill/>
            <a:miter lim="800000"/>
            <a:headEnd/>
            <a:tailEnd/>
          </a:ln>
        </p:spPr>
      </p:pic>
      <p:sp>
        <p:nvSpPr>
          <p:cNvPr id="37893" name="Rectangle 5"/>
          <p:cNvSpPr>
            <a:spLocks noChangeArrowheads="1"/>
          </p:cNvSpPr>
          <p:nvPr/>
        </p:nvSpPr>
        <p:spPr bwMode="auto">
          <a:xfrm>
            <a:off x="2425172" y="3847215"/>
            <a:ext cx="857250" cy="1466850"/>
          </a:xfrm>
          <a:prstGeom prst="rect">
            <a:avLst/>
          </a:prstGeom>
          <a:noFill/>
          <a:ln w="38100">
            <a:solidFill>
              <a:srgbClr val="FF0000"/>
            </a:solidFill>
            <a:miter lim="800000"/>
            <a:headEnd/>
            <a:tailEnd/>
          </a:ln>
        </p:spPr>
        <p:txBody>
          <a:bodyPr wrap="none" anchor="ctr"/>
          <a:lstStyle/>
          <a:p>
            <a:endParaRPr lang="en-US"/>
          </a:p>
        </p:txBody>
      </p:sp>
      <p:sp>
        <p:nvSpPr>
          <p:cNvPr id="37894" name="Rectangle 6"/>
          <p:cNvSpPr>
            <a:spLocks noChangeArrowheads="1"/>
          </p:cNvSpPr>
          <p:nvPr/>
        </p:nvSpPr>
        <p:spPr bwMode="auto">
          <a:xfrm>
            <a:off x="4012672" y="3805940"/>
            <a:ext cx="857250" cy="1466850"/>
          </a:xfrm>
          <a:prstGeom prst="rect">
            <a:avLst/>
          </a:prstGeom>
          <a:noFill/>
          <a:ln w="38100">
            <a:solidFill>
              <a:srgbClr val="FF0000"/>
            </a:solidFill>
            <a:miter lim="800000"/>
            <a:headEnd/>
            <a:tailEnd/>
          </a:ln>
        </p:spPr>
        <p:txBody>
          <a:bodyPr wrap="none" anchor="ctr"/>
          <a:lstStyle/>
          <a:p>
            <a:endParaRPr lang="en-US"/>
          </a:p>
        </p:txBody>
      </p:sp>
      <p:sp>
        <p:nvSpPr>
          <p:cNvPr id="27655" name="Text Box 10"/>
          <p:cNvSpPr txBox="1">
            <a:spLocks noChangeArrowheads="1"/>
          </p:cNvSpPr>
          <p:nvPr/>
        </p:nvSpPr>
        <p:spPr bwMode="auto">
          <a:xfrm>
            <a:off x="586847" y="5590290"/>
            <a:ext cx="2819400" cy="5810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spcBef>
                <a:spcPct val="50000"/>
              </a:spcBef>
              <a:defRPr/>
            </a:pPr>
            <a:r>
              <a:rPr lang="en-US" sz="1600" dirty="0">
                <a:latin typeface="+mj-lt"/>
              </a:rPr>
              <a:t>Costs added at this stage of manufacturing</a:t>
            </a:r>
          </a:p>
        </p:txBody>
      </p:sp>
      <p:sp>
        <p:nvSpPr>
          <p:cNvPr id="27656" name="Text Box 11"/>
          <p:cNvSpPr txBox="1">
            <a:spLocks noChangeArrowheads="1"/>
          </p:cNvSpPr>
          <p:nvPr/>
        </p:nvSpPr>
        <p:spPr bwMode="auto">
          <a:xfrm>
            <a:off x="4011084" y="5544252"/>
            <a:ext cx="3048000" cy="5810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spcBef>
                <a:spcPct val="50000"/>
              </a:spcBef>
              <a:defRPr/>
            </a:pPr>
            <a:r>
              <a:rPr lang="en-US" sz="1600">
                <a:latin typeface="+mj-lt"/>
              </a:rPr>
              <a:t>Costs added at prior stages of manufacturing</a:t>
            </a:r>
          </a:p>
        </p:txBody>
      </p:sp>
      <p:cxnSp>
        <p:nvCxnSpPr>
          <p:cNvPr id="37897" name="AutoShape 12"/>
          <p:cNvCxnSpPr>
            <a:cxnSpLocks noChangeShapeType="1"/>
            <a:stCxn id="27655" idx="0"/>
            <a:endCxn id="37893" idx="1"/>
          </p:cNvCxnSpPr>
          <p:nvPr/>
        </p:nvCxnSpPr>
        <p:spPr bwMode="auto">
          <a:xfrm rot="-5400000">
            <a:off x="1696510" y="4880677"/>
            <a:ext cx="1009650" cy="409575"/>
          </a:xfrm>
          <a:prstGeom prst="bentConnector2">
            <a:avLst/>
          </a:prstGeom>
          <a:noFill/>
          <a:ln w="38100">
            <a:solidFill>
              <a:srgbClr val="FF0000"/>
            </a:solidFill>
            <a:miter lim="800000"/>
            <a:headEnd/>
            <a:tailEnd type="triangle" w="med" len="med"/>
          </a:ln>
        </p:spPr>
      </p:cxnSp>
      <p:cxnSp>
        <p:nvCxnSpPr>
          <p:cNvPr id="37898" name="AutoShape 13"/>
          <p:cNvCxnSpPr>
            <a:cxnSpLocks noChangeShapeType="1"/>
            <a:stCxn id="27656" idx="0"/>
            <a:endCxn id="37894" idx="3"/>
          </p:cNvCxnSpPr>
          <p:nvPr/>
        </p:nvCxnSpPr>
        <p:spPr bwMode="auto">
          <a:xfrm rot="5400000" flipH="1">
            <a:off x="4709584" y="4718753"/>
            <a:ext cx="1004887" cy="646112"/>
          </a:xfrm>
          <a:prstGeom prst="bentConnector2">
            <a:avLst/>
          </a:prstGeom>
          <a:noFill/>
          <a:ln w="38100">
            <a:solidFill>
              <a:srgbClr val="FF0000"/>
            </a:solidFill>
            <a:miter lim="800000"/>
            <a:headEnd/>
            <a:tailEnd type="triangle" w="med" len="med"/>
          </a:ln>
        </p:spPr>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Rectangle 2"/>
          <p:cNvSpPr>
            <a:spLocks noGrp="1" noChangeArrowheads="1"/>
          </p:cNvSpPr>
          <p:nvPr>
            <p:ph type="title"/>
          </p:nvPr>
        </p:nvSpPr>
        <p:spPr/>
        <p:txBody>
          <a:bodyPr/>
          <a:lstStyle/>
          <a:p>
            <a:r>
              <a:rPr lang="en-US" smtClean="0"/>
              <a:t>Levels</a:t>
            </a:r>
          </a:p>
        </p:txBody>
      </p:sp>
      <p:sp>
        <p:nvSpPr>
          <p:cNvPr id="38914" name="Footer Placeholder 3"/>
          <p:cNvSpPr>
            <a:spLocks noGrp="1"/>
          </p:cNvSpPr>
          <p:nvPr>
            <p:ph type="ftr" sz="quarter" idx="10"/>
          </p:nvPr>
        </p:nvSpPr>
        <p:spPr/>
        <p:txBody>
          <a:bodyPr/>
          <a:lstStyle/>
          <a:p>
            <a:r>
              <a:rPr lang="en-US" smtClean="0"/>
              <a:t>PC-IN-260</a:t>
            </a:r>
          </a:p>
        </p:txBody>
      </p:sp>
      <p:pic>
        <p:nvPicPr>
          <p:cNvPr id="38915" name="Picture 12"/>
          <p:cNvPicPr>
            <a:picLocks noChangeAspect="1" noChangeArrowheads="1"/>
          </p:cNvPicPr>
          <p:nvPr/>
        </p:nvPicPr>
        <p:blipFill>
          <a:blip r:embed="rId2"/>
          <a:srcRect/>
          <a:stretch>
            <a:fillRect/>
          </a:stretch>
        </p:blipFill>
        <p:spPr bwMode="auto">
          <a:xfrm>
            <a:off x="1771650" y="1059740"/>
            <a:ext cx="5600700" cy="5086350"/>
          </a:xfrm>
          <a:prstGeom prst="rect">
            <a:avLst/>
          </a:prstGeom>
          <a:noFill/>
          <a:ln w="9525" algn="ctr">
            <a:noFill/>
            <a:miter lim="800000"/>
            <a:headEnd/>
            <a:tailEnd/>
          </a:ln>
        </p:spPr>
      </p:pic>
      <p:sp>
        <p:nvSpPr>
          <p:cNvPr id="38917" name="Rectangle 6"/>
          <p:cNvSpPr>
            <a:spLocks noChangeArrowheads="1"/>
          </p:cNvSpPr>
          <p:nvPr/>
        </p:nvSpPr>
        <p:spPr bwMode="auto">
          <a:xfrm>
            <a:off x="2708275" y="3504490"/>
            <a:ext cx="933450" cy="995363"/>
          </a:xfrm>
          <a:prstGeom prst="rect">
            <a:avLst/>
          </a:prstGeom>
          <a:noFill/>
          <a:ln w="38100">
            <a:solidFill>
              <a:srgbClr val="FF0000"/>
            </a:solidFill>
            <a:miter lim="800000"/>
            <a:headEnd/>
            <a:tailEnd/>
          </a:ln>
        </p:spPr>
        <p:txBody>
          <a:bodyPr wrap="none" anchor="ctr"/>
          <a:lstStyle/>
          <a:p>
            <a:endParaRPr lang="en-US"/>
          </a:p>
        </p:txBody>
      </p:sp>
      <p:sp>
        <p:nvSpPr>
          <p:cNvPr id="38918" name="Rectangle 7"/>
          <p:cNvSpPr>
            <a:spLocks noChangeArrowheads="1"/>
          </p:cNvSpPr>
          <p:nvPr/>
        </p:nvSpPr>
        <p:spPr bwMode="auto">
          <a:xfrm>
            <a:off x="3825875" y="3502903"/>
            <a:ext cx="857250" cy="995362"/>
          </a:xfrm>
          <a:prstGeom prst="rect">
            <a:avLst/>
          </a:prstGeom>
          <a:noFill/>
          <a:ln w="38100">
            <a:solidFill>
              <a:srgbClr val="FF0000"/>
            </a:solidFill>
            <a:miter lim="800000"/>
            <a:headEnd/>
            <a:tailEnd/>
          </a:ln>
        </p:spPr>
        <p:txBody>
          <a:bodyPr wrap="none" anchor="ctr"/>
          <a:lstStyle/>
          <a:p>
            <a:endParaRPr lang="en-US"/>
          </a:p>
        </p:txBody>
      </p:sp>
      <p:sp>
        <p:nvSpPr>
          <p:cNvPr id="28679" name="Text Box 8"/>
          <p:cNvSpPr txBox="1">
            <a:spLocks noChangeArrowheads="1"/>
          </p:cNvSpPr>
          <p:nvPr/>
        </p:nvSpPr>
        <p:spPr bwMode="auto">
          <a:xfrm>
            <a:off x="150813" y="2880603"/>
            <a:ext cx="1590675" cy="1323439"/>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spcBef>
                <a:spcPct val="50000"/>
              </a:spcBef>
              <a:defRPr/>
            </a:pPr>
            <a:r>
              <a:rPr lang="en-US" sz="1600" dirty="0">
                <a:latin typeface="+mj-lt"/>
              </a:rPr>
              <a:t>Costs added at this stage of manufacturing</a:t>
            </a:r>
          </a:p>
        </p:txBody>
      </p:sp>
      <p:sp>
        <p:nvSpPr>
          <p:cNvPr id="28680" name="Text Box 9"/>
          <p:cNvSpPr txBox="1">
            <a:spLocks noChangeArrowheads="1"/>
          </p:cNvSpPr>
          <p:nvPr/>
        </p:nvSpPr>
        <p:spPr bwMode="auto">
          <a:xfrm>
            <a:off x="7359650" y="3163178"/>
            <a:ext cx="1652588" cy="1077218"/>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spcBef>
                <a:spcPct val="50000"/>
              </a:spcBef>
              <a:defRPr/>
            </a:pPr>
            <a:r>
              <a:rPr lang="en-US" sz="1600">
                <a:latin typeface="+mj-lt"/>
              </a:rPr>
              <a:t>Costs added at prior stages of manufacturing</a:t>
            </a:r>
          </a:p>
        </p:txBody>
      </p:sp>
      <p:cxnSp>
        <p:nvCxnSpPr>
          <p:cNvPr id="38921" name="AutoShape 10"/>
          <p:cNvCxnSpPr>
            <a:cxnSpLocks noChangeShapeType="1"/>
            <a:stCxn id="28679" idx="3"/>
          </p:cNvCxnSpPr>
          <p:nvPr/>
        </p:nvCxnSpPr>
        <p:spPr bwMode="auto">
          <a:xfrm>
            <a:off x="1741488" y="3542323"/>
            <a:ext cx="938212" cy="374917"/>
          </a:xfrm>
          <a:prstGeom prst="bentConnector3">
            <a:avLst>
              <a:gd name="adj1" fmla="val 50000"/>
            </a:avLst>
          </a:prstGeom>
          <a:noFill/>
          <a:ln w="38100">
            <a:solidFill>
              <a:srgbClr val="FF0000"/>
            </a:solidFill>
            <a:miter lim="800000"/>
            <a:headEnd/>
            <a:tailEnd type="triangle" w="med" len="med"/>
          </a:ln>
        </p:spPr>
      </p:cxnSp>
      <p:cxnSp>
        <p:nvCxnSpPr>
          <p:cNvPr id="38922" name="AutoShape 11"/>
          <p:cNvCxnSpPr>
            <a:cxnSpLocks noChangeShapeType="1"/>
          </p:cNvCxnSpPr>
          <p:nvPr/>
        </p:nvCxnSpPr>
        <p:spPr bwMode="auto">
          <a:xfrm rot="10800000" flipV="1">
            <a:off x="4691063" y="3558465"/>
            <a:ext cx="2743200" cy="214313"/>
          </a:xfrm>
          <a:prstGeom prst="bentConnector3">
            <a:avLst>
              <a:gd name="adj1" fmla="val 50000"/>
            </a:avLst>
          </a:prstGeom>
          <a:noFill/>
          <a:ln w="38100">
            <a:solidFill>
              <a:srgbClr val="FF0000"/>
            </a:solidFill>
            <a:miter lim="800000"/>
            <a:headEnd/>
            <a:tailEnd type="triangle" w="med" len="med"/>
          </a:ln>
        </p:spPr>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938" name="Elbow Connector 35"/>
          <p:cNvCxnSpPr>
            <a:cxnSpLocks noChangeShapeType="1"/>
            <a:stCxn id="55302" idx="0"/>
            <a:endCxn id="55300" idx="2"/>
          </p:cNvCxnSpPr>
          <p:nvPr/>
        </p:nvCxnSpPr>
        <p:spPr bwMode="auto">
          <a:xfrm rot="5400000" flipH="1" flipV="1">
            <a:off x="3162300" y="1903935"/>
            <a:ext cx="704850" cy="1009650"/>
          </a:xfrm>
          <a:prstGeom prst="bentConnector3">
            <a:avLst>
              <a:gd name="adj1" fmla="val 50000"/>
            </a:avLst>
          </a:prstGeom>
          <a:noFill/>
          <a:ln w="38100" algn="ctr">
            <a:solidFill>
              <a:schemeClr val="tx2"/>
            </a:solidFill>
            <a:round/>
            <a:headEnd/>
            <a:tailEnd/>
          </a:ln>
        </p:spPr>
      </p:cxnSp>
      <p:cxnSp>
        <p:nvCxnSpPr>
          <p:cNvPr id="39939" name="Elbow Connector 36"/>
          <p:cNvCxnSpPr>
            <a:cxnSpLocks noChangeShapeType="1"/>
            <a:stCxn id="55303" idx="0"/>
            <a:endCxn id="55300" idx="2"/>
          </p:cNvCxnSpPr>
          <p:nvPr/>
        </p:nvCxnSpPr>
        <p:spPr bwMode="auto">
          <a:xfrm rot="16200000" flipV="1">
            <a:off x="4200525" y="1875360"/>
            <a:ext cx="704850" cy="1066800"/>
          </a:xfrm>
          <a:prstGeom prst="bentConnector3">
            <a:avLst>
              <a:gd name="adj1" fmla="val 50000"/>
            </a:avLst>
          </a:prstGeom>
          <a:noFill/>
          <a:ln w="38100" algn="ctr">
            <a:solidFill>
              <a:schemeClr val="tx2"/>
            </a:solidFill>
            <a:round/>
            <a:headEnd/>
            <a:tailEnd/>
          </a:ln>
        </p:spPr>
      </p:cxnSp>
      <p:cxnSp>
        <p:nvCxnSpPr>
          <p:cNvPr id="39940" name="Elbow Connector 39"/>
          <p:cNvCxnSpPr>
            <a:cxnSpLocks noChangeShapeType="1"/>
            <a:stCxn id="55306" idx="0"/>
            <a:endCxn id="55303" idx="2"/>
          </p:cNvCxnSpPr>
          <p:nvPr/>
        </p:nvCxnSpPr>
        <p:spPr bwMode="auto">
          <a:xfrm rot="5400000" flipH="1" flipV="1">
            <a:off x="4219575" y="3342210"/>
            <a:ext cx="666750" cy="1066800"/>
          </a:xfrm>
          <a:prstGeom prst="bentConnector3">
            <a:avLst>
              <a:gd name="adj1" fmla="val 50000"/>
            </a:avLst>
          </a:prstGeom>
          <a:noFill/>
          <a:ln w="38100" algn="ctr">
            <a:solidFill>
              <a:schemeClr val="tx2"/>
            </a:solidFill>
            <a:round/>
            <a:headEnd/>
            <a:tailEnd/>
          </a:ln>
        </p:spPr>
      </p:cxnSp>
      <p:cxnSp>
        <p:nvCxnSpPr>
          <p:cNvPr id="39941" name="Elbow Connector 42"/>
          <p:cNvCxnSpPr>
            <a:cxnSpLocks noChangeShapeType="1"/>
            <a:stCxn id="55307" idx="0"/>
            <a:endCxn id="55303" idx="2"/>
          </p:cNvCxnSpPr>
          <p:nvPr/>
        </p:nvCxnSpPr>
        <p:spPr bwMode="auto">
          <a:xfrm rot="16200000" flipV="1">
            <a:off x="5257800" y="3370785"/>
            <a:ext cx="666750" cy="1009650"/>
          </a:xfrm>
          <a:prstGeom prst="bentConnector3">
            <a:avLst>
              <a:gd name="adj1" fmla="val 50000"/>
            </a:avLst>
          </a:prstGeom>
          <a:noFill/>
          <a:ln w="38100" algn="ctr">
            <a:solidFill>
              <a:schemeClr val="tx2"/>
            </a:solidFill>
            <a:round/>
            <a:headEnd/>
            <a:tailEnd/>
          </a:ln>
        </p:spPr>
      </p:cxnSp>
      <p:sp>
        <p:nvSpPr>
          <p:cNvPr id="39943" name="Rectangle 1026"/>
          <p:cNvSpPr>
            <a:spLocks noGrp="1" noChangeArrowheads="1"/>
          </p:cNvSpPr>
          <p:nvPr>
            <p:ph type="title"/>
          </p:nvPr>
        </p:nvSpPr>
        <p:spPr/>
        <p:txBody>
          <a:bodyPr/>
          <a:lstStyle/>
          <a:p>
            <a:r>
              <a:rPr lang="en-US" smtClean="0"/>
              <a:t>Levels</a:t>
            </a:r>
          </a:p>
        </p:txBody>
      </p:sp>
      <p:sp>
        <p:nvSpPr>
          <p:cNvPr id="39942" name="Footer Placeholder 2"/>
          <p:cNvSpPr>
            <a:spLocks noGrp="1"/>
          </p:cNvSpPr>
          <p:nvPr>
            <p:ph type="ftr" sz="quarter" idx="10"/>
          </p:nvPr>
        </p:nvSpPr>
        <p:spPr/>
        <p:txBody>
          <a:bodyPr/>
          <a:lstStyle/>
          <a:p>
            <a:r>
              <a:rPr lang="en-US" smtClean="0"/>
              <a:t>PC-IN-270</a:t>
            </a:r>
          </a:p>
        </p:txBody>
      </p:sp>
      <p:sp>
        <p:nvSpPr>
          <p:cNvPr id="55300" name="Rectangle 1028"/>
          <p:cNvSpPr>
            <a:spLocks noChangeArrowheads="1"/>
          </p:cNvSpPr>
          <p:nvPr/>
        </p:nvSpPr>
        <p:spPr bwMode="auto">
          <a:xfrm>
            <a:off x="3505200" y="1275285"/>
            <a:ext cx="1028700" cy="781050"/>
          </a:xfrm>
          <a:prstGeom prst="rect">
            <a:avLst/>
          </a:prstGeom>
          <a:solidFill>
            <a:schemeClr val="bg1"/>
          </a:solidFill>
          <a:ln w="12700">
            <a:solidFill>
              <a:schemeClr val="tx1"/>
            </a:solidFill>
            <a:miter lim="800000"/>
            <a:headEnd/>
            <a:tailEnd/>
          </a:ln>
          <a:effectLst>
            <a:outerShdw dist="38100" dir="2700000" algn="tl" rotWithShape="0">
              <a:schemeClr val="bg2"/>
            </a:outerShdw>
          </a:effectLst>
        </p:spPr>
        <p:txBody>
          <a:bodyPr wrap="none" anchor="ctr"/>
          <a:lstStyle/>
          <a:p>
            <a:pPr>
              <a:defRPr/>
            </a:pPr>
            <a:r>
              <a:rPr lang="en-US" b="1" dirty="0">
                <a:latin typeface="+mj-lt"/>
              </a:rPr>
              <a:t>A</a:t>
            </a:r>
          </a:p>
        </p:txBody>
      </p:sp>
      <p:sp>
        <p:nvSpPr>
          <p:cNvPr id="55302" name="Rectangle 1030"/>
          <p:cNvSpPr>
            <a:spLocks noChangeArrowheads="1"/>
          </p:cNvSpPr>
          <p:nvPr/>
        </p:nvSpPr>
        <p:spPr bwMode="auto">
          <a:xfrm>
            <a:off x="2495550" y="2761185"/>
            <a:ext cx="1028700" cy="781050"/>
          </a:xfrm>
          <a:prstGeom prst="rect">
            <a:avLst/>
          </a:prstGeom>
          <a:solidFill>
            <a:schemeClr val="bg1"/>
          </a:solidFill>
          <a:ln w="12700">
            <a:solidFill>
              <a:schemeClr val="tx1"/>
            </a:solidFill>
            <a:miter lim="800000"/>
            <a:headEnd/>
            <a:tailEnd/>
          </a:ln>
          <a:effectLst>
            <a:outerShdw dist="38100" dir="2700000" algn="tl" rotWithShape="0">
              <a:schemeClr val="bg2"/>
            </a:outerShdw>
          </a:effectLst>
        </p:spPr>
        <p:txBody>
          <a:bodyPr wrap="none" anchor="ctr"/>
          <a:lstStyle/>
          <a:p>
            <a:pPr>
              <a:defRPr/>
            </a:pPr>
            <a:r>
              <a:rPr lang="en-US" b="1" dirty="0" smtClean="0">
                <a:latin typeface="+mj-lt"/>
              </a:rPr>
              <a:t>B</a:t>
            </a:r>
            <a:endParaRPr lang="en-US" b="1" dirty="0">
              <a:latin typeface="+mj-lt"/>
            </a:endParaRPr>
          </a:p>
        </p:txBody>
      </p:sp>
      <p:sp>
        <p:nvSpPr>
          <p:cNvPr id="55303" name="Rectangle 1031"/>
          <p:cNvSpPr>
            <a:spLocks noChangeArrowheads="1"/>
          </p:cNvSpPr>
          <p:nvPr/>
        </p:nvSpPr>
        <p:spPr bwMode="auto">
          <a:xfrm>
            <a:off x="4572000" y="2761185"/>
            <a:ext cx="1028700" cy="781050"/>
          </a:xfrm>
          <a:prstGeom prst="rect">
            <a:avLst/>
          </a:prstGeom>
          <a:solidFill>
            <a:schemeClr val="bg1"/>
          </a:solidFill>
          <a:ln w="12700">
            <a:solidFill>
              <a:schemeClr val="tx1"/>
            </a:solidFill>
            <a:miter lim="800000"/>
            <a:headEnd/>
            <a:tailEnd/>
          </a:ln>
          <a:effectLst>
            <a:outerShdw dist="38100" dir="2700000" algn="tl" rotWithShape="0">
              <a:schemeClr val="bg2"/>
            </a:outerShdw>
          </a:effectLst>
        </p:spPr>
        <p:txBody>
          <a:bodyPr wrap="none" anchor="ctr"/>
          <a:lstStyle/>
          <a:p>
            <a:pPr>
              <a:defRPr/>
            </a:pPr>
            <a:r>
              <a:rPr lang="en-US" b="1" dirty="0" smtClean="0">
                <a:latin typeface="+mj-lt"/>
              </a:rPr>
              <a:t>C</a:t>
            </a:r>
            <a:endParaRPr lang="en-US" b="1" dirty="0">
              <a:latin typeface="+mj-lt"/>
            </a:endParaRPr>
          </a:p>
        </p:txBody>
      </p:sp>
      <p:sp>
        <p:nvSpPr>
          <p:cNvPr id="55306" name="Rectangle 1034"/>
          <p:cNvSpPr>
            <a:spLocks noChangeArrowheads="1"/>
          </p:cNvSpPr>
          <p:nvPr/>
        </p:nvSpPr>
        <p:spPr bwMode="auto">
          <a:xfrm>
            <a:off x="3505200" y="4208985"/>
            <a:ext cx="1028700" cy="781050"/>
          </a:xfrm>
          <a:prstGeom prst="rect">
            <a:avLst/>
          </a:prstGeom>
          <a:solidFill>
            <a:schemeClr val="bg1"/>
          </a:solidFill>
          <a:ln w="12700">
            <a:solidFill>
              <a:schemeClr val="tx1"/>
            </a:solidFill>
            <a:miter lim="800000"/>
            <a:headEnd/>
            <a:tailEnd/>
          </a:ln>
          <a:effectLst>
            <a:outerShdw dist="38100" dir="2700000" algn="tl" rotWithShape="0">
              <a:schemeClr val="bg2"/>
            </a:outerShdw>
          </a:effectLst>
        </p:spPr>
        <p:txBody>
          <a:bodyPr wrap="none" anchor="ctr"/>
          <a:lstStyle/>
          <a:p>
            <a:pPr>
              <a:defRPr/>
            </a:pPr>
            <a:r>
              <a:rPr lang="en-US" b="1" dirty="0" smtClean="0">
                <a:latin typeface="+mj-lt"/>
              </a:rPr>
              <a:t>D</a:t>
            </a:r>
            <a:endParaRPr lang="en-US" b="1" dirty="0">
              <a:latin typeface="+mj-lt"/>
            </a:endParaRPr>
          </a:p>
        </p:txBody>
      </p:sp>
      <p:sp>
        <p:nvSpPr>
          <p:cNvPr id="55307" name="Rectangle 1035"/>
          <p:cNvSpPr>
            <a:spLocks noChangeArrowheads="1"/>
          </p:cNvSpPr>
          <p:nvPr/>
        </p:nvSpPr>
        <p:spPr bwMode="auto">
          <a:xfrm>
            <a:off x="5581650" y="4208985"/>
            <a:ext cx="1028700" cy="781050"/>
          </a:xfrm>
          <a:prstGeom prst="rect">
            <a:avLst/>
          </a:prstGeom>
          <a:solidFill>
            <a:schemeClr val="bg1"/>
          </a:solidFill>
          <a:ln w="12700">
            <a:solidFill>
              <a:schemeClr val="tx1"/>
            </a:solidFill>
            <a:miter lim="800000"/>
            <a:headEnd/>
            <a:tailEnd/>
          </a:ln>
          <a:effectLst>
            <a:outerShdw dist="38100" dir="2700000" algn="tl" rotWithShape="0">
              <a:schemeClr val="bg2"/>
            </a:outerShdw>
          </a:effectLst>
        </p:spPr>
        <p:txBody>
          <a:bodyPr wrap="none" anchor="ctr"/>
          <a:lstStyle/>
          <a:p>
            <a:pPr>
              <a:defRPr/>
            </a:pPr>
            <a:r>
              <a:rPr lang="en-US" b="1" dirty="0" smtClean="0">
                <a:latin typeface="+mj-lt"/>
              </a:rPr>
              <a:t>E</a:t>
            </a:r>
            <a:endParaRPr lang="en-US" b="1" dirty="0">
              <a:latin typeface="+mj-lt"/>
            </a:endParaRPr>
          </a:p>
        </p:txBody>
      </p:sp>
      <p:sp>
        <p:nvSpPr>
          <p:cNvPr id="39949" name="Line 1039"/>
          <p:cNvSpPr>
            <a:spLocks noChangeShapeType="1"/>
          </p:cNvSpPr>
          <p:nvPr/>
        </p:nvSpPr>
        <p:spPr bwMode="auto">
          <a:xfrm>
            <a:off x="3009900" y="2494485"/>
            <a:ext cx="0" cy="247650"/>
          </a:xfrm>
          <a:prstGeom prst="line">
            <a:avLst/>
          </a:prstGeom>
          <a:noFill/>
          <a:ln w="38100">
            <a:solidFill>
              <a:schemeClr val="tx2"/>
            </a:solidFill>
            <a:round/>
            <a:headEnd/>
            <a:tailEnd/>
          </a:ln>
        </p:spPr>
        <p:txBody>
          <a:bodyPr wrap="none" anchor="ctr"/>
          <a:lstStyle/>
          <a:p>
            <a:endParaRPr lang="en-US">
              <a:latin typeface="+mj-lt"/>
            </a:endParaRPr>
          </a:p>
        </p:txBody>
      </p:sp>
      <p:sp>
        <p:nvSpPr>
          <p:cNvPr id="39950" name="Text Box 1045"/>
          <p:cNvSpPr txBox="1">
            <a:spLocks noChangeArrowheads="1"/>
          </p:cNvSpPr>
          <p:nvPr/>
        </p:nvSpPr>
        <p:spPr bwMode="auto">
          <a:xfrm>
            <a:off x="4743450" y="1160985"/>
            <a:ext cx="3562350" cy="1200329"/>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Item A = Manufactured</a:t>
            </a:r>
          </a:p>
          <a:p>
            <a:pPr algn="l" eaLnBrk="0" hangingPunct="0">
              <a:spcBef>
                <a:spcPct val="50000"/>
              </a:spcBef>
            </a:pPr>
            <a:r>
              <a:rPr lang="en-US" sz="1600">
                <a:latin typeface="+mj-lt"/>
              </a:rPr>
              <a:t>This Level Labor, Burden, Subcontract, and/or Overhead costs</a:t>
            </a:r>
          </a:p>
        </p:txBody>
      </p:sp>
      <p:sp>
        <p:nvSpPr>
          <p:cNvPr id="39956" name="Text Box 1052"/>
          <p:cNvSpPr txBox="1">
            <a:spLocks noChangeArrowheads="1"/>
          </p:cNvSpPr>
          <p:nvPr/>
        </p:nvSpPr>
        <p:spPr bwMode="auto">
          <a:xfrm>
            <a:off x="361950" y="3561285"/>
            <a:ext cx="3238500" cy="703263"/>
          </a:xfrm>
          <a:prstGeom prst="rect">
            <a:avLst/>
          </a:prstGeom>
          <a:noFill/>
          <a:ln w="38100">
            <a:noFill/>
            <a:miter lim="800000"/>
            <a:headEnd/>
            <a:tailEnd/>
          </a:ln>
        </p:spPr>
        <p:txBody>
          <a:bodyPr>
            <a:spAutoFit/>
          </a:bodyPr>
          <a:lstStyle/>
          <a:p>
            <a:pPr algn="r" eaLnBrk="0" hangingPunct="0">
              <a:spcBef>
                <a:spcPct val="50000"/>
              </a:spcBef>
            </a:pPr>
            <a:r>
              <a:rPr lang="en-US" sz="1600" b="1">
                <a:latin typeface="+mj-lt"/>
              </a:rPr>
              <a:t>Item B = Purchased</a:t>
            </a:r>
          </a:p>
          <a:p>
            <a:pPr algn="r" eaLnBrk="0" hangingPunct="0">
              <a:spcBef>
                <a:spcPct val="50000"/>
              </a:spcBef>
            </a:pPr>
            <a:r>
              <a:rPr lang="en-US" sz="1600">
                <a:latin typeface="+mj-lt"/>
              </a:rPr>
              <a:t>Lower Level Material cost</a:t>
            </a:r>
          </a:p>
        </p:txBody>
      </p:sp>
      <p:sp>
        <p:nvSpPr>
          <p:cNvPr id="39957" name="Text Box 1053"/>
          <p:cNvSpPr txBox="1">
            <a:spLocks noChangeArrowheads="1"/>
          </p:cNvSpPr>
          <p:nvPr/>
        </p:nvSpPr>
        <p:spPr bwMode="auto">
          <a:xfrm>
            <a:off x="3429000" y="5180535"/>
            <a:ext cx="3238500" cy="703263"/>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Items D and E = Purchased</a:t>
            </a:r>
          </a:p>
          <a:p>
            <a:pPr algn="l" eaLnBrk="0" hangingPunct="0">
              <a:spcBef>
                <a:spcPct val="50000"/>
              </a:spcBef>
            </a:pPr>
            <a:r>
              <a:rPr lang="en-US" sz="1600">
                <a:latin typeface="+mj-lt"/>
              </a:rPr>
              <a:t>Lower Level Material costs</a:t>
            </a:r>
          </a:p>
        </p:txBody>
      </p:sp>
      <p:sp>
        <p:nvSpPr>
          <p:cNvPr id="39958" name="Text Box 1054"/>
          <p:cNvSpPr txBox="1">
            <a:spLocks noChangeArrowheads="1"/>
          </p:cNvSpPr>
          <p:nvPr/>
        </p:nvSpPr>
        <p:spPr bwMode="auto">
          <a:xfrm>
            <a:off x="5791200" y="2684985"/>
            <a:ext cx="2781300" cy="1192213"/>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Item C = Manufactured</a:t>
            </a:r>
          </a:p>
          <a:p>
            <a:pPr algn="l" eaLnBrk="0" hangingPunct="0">
              <a:spcBef>
                <a:spcPct val="50000"/>
              </a:spcBef>
            </a:pPr>
            <a:r>
              <a:rPr lang="en-US" sz="1600">
                <a:latin typeface="+mj-lt"/>
              </a:rPr>
              <a:t>Lower Level Labor, Burden, Subcontract, and/or Overhead costs</a:t>
            </a:r>
          </a:p>
        </p:txBody>
      </p:sp>
      <p:sp>
        <p:nvSpPr>
          <p:cNvPr id="39959" name="Text Box 1055"/>
          <p:cNvSpPr txBox="1">
            <a:spLocks noChangeArrowheads="1"/>
          </p:cNvSpPr>
          <p:nvPr/>
        </p:nvSpPr>
        <p:spPr bwMode="auto">
          <a:xfrm>
            <a:off x="704850" y="1199085"/>
            <a:ext cx="1866900" cy="396875"/>
          </a:xfrm>
          <a:prstGeom prst="rect">
            <a:avLst/>
          </a:prstGeom>
          <a:noFill/>
          <a:ln w="38100">
            <a:noFill/>
            <a:miter lim="800000"/>
            <a:headEnd/>
            <a:tailEnd/>
          </a:ln>
        </p:spPr>
        <p:txBody>
          <a:bodyPr>
            <a:spAutoFit/>
          </a:bodyPr>
          <a:lstStyle/>
          <a:p>
            <a:pPr algn="l" eaLnBrk="0" hangingPunct="0">
              <a:spcBef>
                <a:spcPct val="50000"/>
              </a:spcBef>
            </a:pPr>
            <a:r>
              <a:rPr lang="en-US" b="1">
                <a:solidFill>
                  <a:schemeClr val="tx2"/>
                </a:solidFill>
                <a:latin typeface="+mj-lt"/>
              </a:rPr>
              <a:t>This Level</a:t>
            </a:r>
            <a:endParaRPr lang="en-US" sz="2800">
              <a:solidFill>
                <a:schemeClr val="tx2"/>
              </a:solidFill>
              <a:latin typeface="+mj-lt"/>
            </a:endParaRPr>
          </a:p>
        </p:txBody>
      </p:sp>
      <p:sp>
        <p:nvSpPr>
          <p:cNvPr id="39960" name="Line 1059"/>
          <p:cNvSpPr>
            <a:spLocks noChangeShapeType="1"/>
          </p:cNvSpPr>
          <p:nvPr/>
        </p:nvSpPr>
        <p:spPr bwMode="auto">
          <a:xfrm>
            <a:off x="781050" y="2284935"/>
            <a:ext cx="7734300" cy="0"/>
          </a:xfrm>
          <a:prstGeom prst="line">
            <a:avLst/>
          </a:prstGeom>
          <a:noFill/>
          <a:ln w="38100" cap="rnd">
            <a:solidFill>
              <a:schemeClr val="tx2"/>
            </a:solidFill>
            <a:prstDash val="sysDot"/>
            <a:round/>
            <a:headEnd/>
            <a:tailEnd/>
          </a:ln>
        </p:spPr>
        <p:txBody>
          <a:bodyPr wrap="none" anchor="ctr"/>
          <a:lstStyle/>
          <a:p>
            <a:endParaRPr lang="en-US">
              <a:latin typeface="+mj-lt"/>
            </a:endParaRPr>
          </a:p>
        </p:txBody>
      </p:sp>
      <p:sp>
        <p:nvSpPr>
          <p:cNvPr id="39961" name="Text Box 1062"/>
          <p:cNvSpPr txBox="1">
            <a:spLocks noChangeArrowheads="1"/>
          </p:cNvSpPr>
          <p:nvPr/>
        </p:nvSpPr>
        <p:spPr bwMode="auto">
          <a:xfrm>
            <a:off x="693738" y="2661173"/>
            <a:ext cx="1866900" cy="396875"/>
          </a:xfrm>
          <a:prstGeom prst="rect">
            <a:avLst/>
          </a:prstGeom>
          <a:noFill/>
          <a:ln w="38100">
            <a:noFill/>
            <a:miter lim="800000"/>
            <a:headEnd/>
            <a:tailEnd/>
          </a:ln>
        </p:spPr>
        <p:txBody>
          <a:bodyPr>
            <a:spAutoFit/>
          </a:bodyPr>
          <a:lstStyle/>
          <a:p>
            <a:pPr algn="l" eaLnBrk="0" hangingPunct="0">
              <a:spcBef>
                <a:spcPct val="50000"/>
              </a:spcBef>
            </a:pPr>
            <a:r>
              <a:rPr lang="en-US" b="1">
                <a:solidFill>
                  <a:schemeClr val="tx2"/>
                </a:solidFill>
                <a:latin typeface="+mj-lt"/>
              </a:rPr>
              <a:t>Lower Levels</a:t>
            </a:r>
            <a:endParaRPr lang="en-US" sz="2800">
              <a:solidFill>
                <a:schemeClr val="tx2"/>
              </a:solidFill>
              <a:latin typeface="+mj-lt"/>
            </a:endParaRPr>
          </a:p>
        </p:txBody>
      </p:sp>
      <p:sp>
        <p:nvSpPr>
          <p:cNvPr id="39962" name="Text Box 1064"/>
          <p:cNvSpPr txBox="1">
            <a:spLocks noChangeArrowheads="1"/>
          </p:cNvSpPr>
          <p:nvPr/>
        </p:nvSpPr>
        <p:spPr bwMode="auto">
          <a:xfrm>
            <a:off x="374650" y="1681685"/>
            <a:ext cx="990600" cy="336550"/>
          </a:xfrm>
          <a:prstGeom prst="rect">
            <a:avLst/>
          </a:prstGeom>
          <a:noFill/>
          <a:ln w="38100">
            <a:noFill/>
            <a:miter lim="800000"/>
            <a:headEnd/>
            <a:tailEnd/>
          </a:ln>
        </p:spPr>
        <p:txBody>
          <a:bodyPr>
            <a:spAutoFit/>
          </a:bodyPr>
          <a:lstStyle/>
          <a:p>
            <a:pPr algn="r" eaLnBrk="0" hangingPunct="0">
              <a:spcBef>
                <a:spcPct val="50000"/>
              </a:spcBef>
            </a:pPr>
            <a:r>
              <a:rPr lang="en-US" sz="1600" b="1" i="1">
                <a:latin typeface="+mj-lt"/>
              </a:rPr>
              <a:t>Level 0</a:t>
            </a:r>
            <a:endParaRPr lang="en-US" sz="1600" i="1">
              <a:latin typeface="+mj-lt"/>
            </a:endParaRPr>
          </a:p>
        </p:txBody>
      </p:sp>
      <p:sp>
        <p:nvSpPr>
          <p:cNvPr id="39963" name="Text Box 1065"/>
          <p:cNvSpPr txBox="1">
            <a:spLocks noChangeArrowheads="1"/>
          </p:cNvSpPr>
          <p:nvPr/>
        </p:nvSpPr>
        <p:spPr bwMode="auto">
          <a:xfrm>
            <a:off x="374650" y="3129485"/>
            <a:ext cx="990600" cy="336550"/>
          </a:xfrm>
          <a:prstGeom prst="rect">
            <a:avLst/>
          </a:prstGeom>
          <a:noFill/>
          <a:ln w="38100">
            <a:noFill/>
            <a:miter lim="800000"/>
            <a:headEnd/>
            <a:tailEnd/>
          </a:ln>
        </p:spPr>
        <p:txBody>
          <a:bodyPr>
            <a:spAutoFit/>
          </a:bodyPr>
          <a:lstStyle/>
          <a:p>
            <a:pPr algn="r" eaLnBrk="0" hangingPunct="0">
              <a:spcBef>
                <a:spcPct val="50000"/>
              </a:spcBef>
            </a:pPr>
            <a:r>
              <a:rPr lang="en-US" sz="1600" b="1" i="1">
                <a:latin typeface="+mj-lt"/>
              </a:rPr>
              <a:t>Level 1</a:t>
            </a:r>
            <a:endParaRPr lang="en-US" sz="1600" i="1">
              <a:latin typeface="+mj-lt"/>
            </a:endParaRPr>
          </a:p>
        </p:txBody>
      </p:sp>
      <p:sp>
        <p:nvSpPr>
          <p:cNvPr id="39964" name="Text Box 1066"/>
          <p:cNvSpPr txBox="1">
            <a:spLocks noChangeArrowheads="1"/>
          </p:cNvSpPr>
          <p:nvPr/>
        </p:nvSpPr>
        <p:spPr bwMode="auto">
          <a:xfrm>
            <a:off x="374650" y="4539185"/>
            <a:ext cx="990600" cy="336550"/>
          </a:xfrm>
          <a:prstGeom prst="rect">
            <a:avLst/>
          </a:prstGeom>
          <a:noFill/>
          <a:ln w="38100">
            <a:noFill/>
            <a:miter lim="800000"/>
            <a:headEnd/>
            <a:tailEnd/>
          </a:ln>
        </p:spPr>
        <p:txBody>
          <a:bodyPr>
            <a:spAutoFit/>
          </a:bodyPr>
          <a:lstStyle/>
          <a:p>
            <a:pPr algn="r" eaLnBrk="0" hangingPunct="0">
              <a:spcBef>
                <a:spcPct val="50000"/>
              </a:spcBef>
            </a:pPr>
            <a:r>
              <a:rPr lang="en-US" sz="1600" b="1" i="1">
                <a:latin typeface="+mj-lt"/>
              </a:rPr>
              <a:t>Level 2</a:t>
            </a:r>
            <a:endParaRPr lang="en-US" sz="1600" i="1">
              <a:latin typeface="+mj-lt"/>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
          <p:cNvSpPr>
            <a:spLocks noGrp="1" noChangeArrowheads="1"/>
          </p:cNvSpPr>
          <p:nvPr>
            <p:ph type="title"/>
          </p:nvPr>
        </p:nvSpPr>
        <p:spPr/>
        <p:txBody>
          <a:bodyPr/>
          <a:lstStyle/>
          <a:p>
            <a:r>
              <a:rPr lang="en-US" smtClean="0"/>
              <a:t>Phantom Structures</a:t>
            </a:r>
          </a:p>
        </p:txBody>
      </p:sp>
      <p:sp>
        <p:nvSpPr>
          <p:cNvPr id="40962" name="Footer Placeholder 3"/>
          <p:cNvSpPr>
            <a:spLocks noGrp="1"/>
          </p:cNvSpPr>
          <p:nvPr>
            <p:ph type="ftr" sz="quarter" idx="10"/>
          </p:nvPr>
        </p:nvSpPr>
        <p:spPr/>
        <p:txBody>
          <a:bodyPr/>
          <a:lstStyle/>
          <a:p>
            <a:r>
              <a:rPr lang="en-US" smtClean="0"/>
              <a:t>PC-IN-280</a:t>
            </a:r>
          </a:p>
        </p:txBody>
      </p:sp>
      <p:sp>
        <p:nvSpPr>
          <p:cNvPr id="40964" name="Text Box 5"/>
          <p:cNvSpPr txBox="1">
            <a:spLocks noChangeArrowheads="1"/>
          </p:cNvSpPr>
          <p:nvPr/>
        </p:nvSpPr>
        <p:spPr bwMode="auto">
          <a:xfrm>
            <a:off x="1592263" y="1089192"/>
            <a:ext cx="6045246" cy="461665"/>
          </a:xfrm>
          <a:prstGeom prst="rect">
            <a:avLst/>
          </a:prstGeom>
          <a:noFill/>
          <a:ln w="12700">
            <a:noFill/>
            <a:miter lim="800000"/>
            <a:headEnd/>
            <a:tailEnd/>
          </a:ln>
        </p:spPr>
        <p:txBody>
          <a:bodyPr wrap="none">
            <a:spAutoFit/>
          </a:bodyPr>
          <a:lstStyle/>
          <a:p>
            <a:pPr eaLnBrk="0" hangingPunct="0"/>
            <a:r>
              <a:rPr lang="en-US" sz="2400" b="1" u="sng" dirty="0">
                <a:solidFill>
                  <a:schemeClr val="tx2"/>
                </a:solidFill>
                <a:latin typeface="+mj-lt"/>
              </a:rPr>
              <a:t>Phantom</a:t>
            </a:r>
            <a:r>
              <a:rPr lang="en-US" sz="2400" b="1" dirty="0">
                <a:solidFill>
                  <a:schemeClr val="tx2"/>
                </a:solidFill>
                <a:latin typeface="+mj-lt"/>
              </a:rPr>
              <a:t>: A non-stocked sub-assembly</a:t>
            </a:r>
          </a:p>
        </p:txBody>
      </p:sp>
      <p:sp>
        <p:nvSpPr>
          <p:cNvPr id="40965" name="Text Box 6"/>
          <p:cNvSpPr txBox="1">
            <a:spLocks noChangeArrowheads="1"/>
          </p:cNvSpPr>
          <p:nvPr/>
        </p:nvSpPr>
        <p:spPr bwMode="auto">
          <a:xfrm>
            <a:off x="398463" y="2053512"/>
            <a:ext cx="882650" cy="366713"/>
          </a:xfrm>
          <a:prstGeom prst="rect">
            <a:avLst/>
          </a:prstGeom>
          <a:noFill/>
          <a:ln w="12700">
            <a:noFill/>
            <a:miter lim="800000"/>
            <a:headEnd/>
            <a:tailEnd/>
          </a:ln>
        </p:spPr>
        <p:txBody>
          <a:bodyPr wrap="none">
            <a:spAutoFit/>
          </a:bodyPr>
          <a:lstStyle/>
          <a:p>
            <a:pPr eaLnBrk="0" hangingPunct="0"/>
            <a:r>
              <a:rPr lang="en-US" sz="1800" b="1" dirty="0">
                <a:latin typeface="+mj-lt"/>
              </a:rPr>
              <a:t>What?</a:t>
            </a:r>
          </a:p>
        </p:txBody>
      </p:sp>
      <p:grpSp>
        <p:nvGrpSpPr>
          <p:cNvPr id="31" name="Group 30"/>
          <p:cNvGrpSpPr/>
          <p:nvPr/>
        </p:nvGrpSpPr>
        <p:grpSpPr>
          <a:xfrm>
            <a:off x="4442532" y="2055076"/>
            <a:ext cx="2117725" cy="1670954"/>
            <a:chOff x="4442532" y="1953475"/>
            <a:chExt cx="2117725" cy="1670954"/>
          </a:xfrm>
        </p:grpSpPr>
        <p:grpSp>
          <p:nvGrpSpPr>
            <p:cNvPr id="40966" name="Group 7"/>
            <p:cNvGrpSpPr>
              <a:grpSpLocks/>
            </p:cNvGrpSpPr>
            <p:nvPr/>
          </p:nvGrpSpPr>
          <p:grpSpPr bwMode="auto">
            <a:xfrm>
              <a:off x="4518025" y="2892592"/>
              <a:ext cx="1547813" cy="731837"/>
              <a:chOff x="2198" y="1715"/>
              <a:chExt cx="975" cy="461"/>
            </a:xfrm>
          </p:grpSpPr>
          <p:sp>
            <p:nvSpPr>
              <p:cNvPr id="40981" name="Rectangle 8"/>
              <p:cNvSpPr>
                <a:spLocks noChangeArrowheads="1"/>
              </p:cNvSpPr>
              <p:nvPr/>
            </p:nvSpPr>
            <p:spPr bwMode="auto">
              <a:xfrm>
                <a:off x="2198" y="1763"/>
                <a:ext cx="975" cy="413"/>
              </a:xfrm>
              <a:prstGeom prst="rect">
                <a:avLst/>
              </a:prstGeom>
              <a:solidFill>
                <a:srgbClr val="FFE5E5"/>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FFE5E5"/>
                </a:extrusionClr>
              </a:sp3d>
            </p:spPr>
            <p:txBody>
              <a:bodyPr wrap="none" anchor="ctr">
                <a:flatTx/>
              </a:bodyPr>
              <a:lstStyle/>
              <a:p>
                <a:endParaRPr lang="en-US"/>
              </a:p>
            </p:txBody>
          </p:sp>
          <p:sp>
            <p:nvSpPr>
              <p:cNvPr id="40982" name="Rectangle 9"/>
              <p:cNvSpPr>
                <a:spLocks noChangeArrowheads="1"/>
              </p:cNvSpPr>
              <p:nvPr/>
            </p:nvSpPr>
            <p:spPr bwMode="auto">
              <a:xfrm>
                <a:off x="2367" y="1730"/>
                <a:ext cx="638" cy="64"/>
              </a:xfrm>
              <a:prstGeom prst="rect">
                <a:avLst/>
              </a:prstGeom>
              <a:solidFill>
                <a:schemeClr val="tx2"/>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tx2"/>
                </a:extrusionClr>
              </a:sp3d>
            </p:spPr>
            <p:txBody>
              <a:bodyPr wrap="none" anchor="ctr">
                <a:flatTx/>
              </a:bodyPr>
              <a:lstStyle/>
              <a:p>
                <a:endParaRPr lang="en-US"/>
              </a:p>
            </p:txBody>
          </p:sp>
          <p:grpSp>
            <p:nvGrpSpPr>
              <p:cNvPr id="40983" name="Group 10"/>
              <p:cNvGrpSpPr>
                <a:grpSpLocks/>
              </p:cNvGrpSpPr>
              <p:nvPr/>
            </p:nvGrpSpPr>
            <p:grpSpPr bwMode="auto">
              <a:xfrm>
                <a:off x="2424" y="1715"/>
                <a:ext cx="523" cy="30"/>
                <a:chOff x="1435" y="3300"/>
                <a:chExt cx="749" cy="144"/>
              </a:xfrm>
            </p:grpSpPr>
            <p:sp>
              <p:nvSpPr>
                <p:cNvPr id="40984" name="Rectangle 11"/>
                <p:cNvSpPr>
                  <a:spLocks noChangeArrowheads="1"/>
                </p:cNvSpPr>
                <p:nvPr/>
              </p:nvSpPr>
              <p:spPr bwMode="auto">
                <a:xfrm>
                  <a:off x="1435" y="3300"/>
                  <a:ext cx="47" cy="144"/>
                </a:xfrm>
                <a:prstGeom prst="rect">
                  <a:avLst/>
                </a:prstGeom>
                <a:noFill/>
                <a:ln w="12700">
                  <a:solidFill>
                    <a:schemeClr val="tx1"/>
                  </a:solidFill>
                  <a:miter lim="800000"/>
                  <a:headEnd/>
                  <a:tailEnd/>
                </a:ln>
                <a:scene3d>
                  <a:camera prst="legacyObliqueTopRight"/>
                  <a:lightRig rig="legacyFlat3" dir="b"/>
                </a:scene3d>
                <a:sp3d extrusionH="430200" prstMaterial="legacyMatte">
                  <a:bevelT w="13500" h="13500" prst="angle"/>
                  <a:bevelB w="13500" h="13500" prst="angle"/>
                  <a:extrusionClr>
                    <a:schemeClr val="tx1"/>
                  </a:extrusionClr>
                </a:sp3d>
              </p:spPr>
              <p:txBody>
                <a:bodyPr wrap="none" anchor="ctr">
                  <a:flatTx/>
                </a:bodyPr>
                <a:lstStyle/>
                <a:p>
                  <a:endParaRPr lang="en-US"/>
                </a:p>
              </p:txBody>
            </p:sp>
            <p:sp>
              <p:nvSpPr>
                <p:cNvPr id="40985" name="Rectangle 12"/>
                <p:cNvSpPr>
                  <a:spLocks noChangeArrowheads="1"/>
                </p:cNvSpPr>
                <p:nvPr/>
              </p:nvSpPr>
              <p:spPr bwMode="auto">
                <a:xfrm>
                  <a:off x="1575" y="3300"/>
                  <a:ext cx="47" cy="144"/>
                </a:xfrm>
                <a:prstGeom prst="rect">
                  <a:avLst/>
                </a:prstGeom>
                <a:noFill/>
                <a:ln w="12700">
                  <a:solidFill>
                    <a:schemeClr val="tx1"/>
                  </a:solidFill>
                  <a:miter lim="800000"/>
                  <a:headEnd/>
                  <a:tailEnd/>
                </a:ln>
                <a:scene3d>
                  <a:camera prst="legacyObliqueTopRight"/>
                  <a:lightRig rig="legacyFlat3" dir="b"/>
                </a:scene3d>
                <a:sp3d extrusionH="430200" prstMaterial="legacyMatte">
                  <a:bevelT w="13500" h="13500" prst="angle"/>
                  <a:bevelB w="13500" h="13500" prst="angle"/>
                  <a:extrusionClr>
                    <a:schemeClr val="tx1"/>
                  </a:extrusionClr>
                </a:sp3d>
              </p:spPr>
              <p:txBody>
                <a:bodyPr wrap="none" anchor="ctr">
                  <a:flatTx/>
                </a:bodyPr>
                <a:lstStyle/>
                <a:p>
                  <a:endParaRPr lang="en-US"/>
                </a:p>
              </p:txBody>
            </p:sp>
            <p:sp>
              <p:nvSpPr>
                <p:cNvPr id="40986" name="Rectangle 13"/>
                <p:cNvSpPr>
                  <a:spLocks noChangeArrowheads="1"/>
                </p:cNvSpPr>
                <p:nvPr/>
              </p:nvSpPr>
              <p:spPr bwMode="auto">
                <a:xfrm>
                  <a:off x="1715" y="3300"/>
                  <a:ext cx="47" cy="144"/>
                </a:xfrm>
                <a:prstGeom prst="rect">
                  <a:avLst/>
                </a:prstGeom>
                <a:noFill/>
                <a:ln w="12700">
                  <a:solidFill>
                    <a:schemeClr val="tx1"/>
                  </a:solidFill>
                  <a:miter lim="800000"/>
                  <a:headEnd/>
                  <a:tailEnd/>
                </a:ln>
                <a:scene3d>
                  <a:camera prst="legacyObliqueTopRight"/>
                  <a:lightRig rig="legacyFlat3" dir="b"/>
                </a:scene3d>
                <a:sp3d extrusionH="430200" prstMaterial="legacyMatte">
                  <a:bevelT w="13500" h="13500" prst="angle"/>
                  <a:bevelB w="13500" h="13500" prst="angle"/>
                  <a:extrusionClr>
                    <a:schemeClr val="tx1"/>
                  </a:extrusionClr>
                </a:sp3d>
              </p:spPr>
              <p:txBody>
                <a:bodyPr wrap="none" anchor="ctr">
                  <a:flatTx/>
                </a:bodyPr>
                <a:lstStyle/>
                <a:p>
                  <a:endParaRPr lang="en-US"/>
                </a:p>
              </p:txBody>
            </p:sp>
            <p:sp>
              <p:nvSpPr>
                <p:cNvPr id="40987" name="Rectangle 14"/>
                <p:cNvSpPr>
                  <a:spLocks noChangeArrowheads="1"/>
                </p:cNvSpPr>
                <p:nvPr/>
              </p:nvSpPr>
              <p:spPr bwMode="auto">
                <a:xfrm>
                  <a:off x="1856" y="3300"/>
                  <a:ext cx="47" cy="144"/>
                </a:xfrm>
                <a:prstGeom prst="rect">
                  <a:avLst/>
                </a:prstGeom>
                <a:noFill/>
                <a:ln w="12700">
                  <a:solidFill>
                    <a:schemeClr val="tx1"/>
                  </a:solidFill>
                  <a:miter lim="800000"/>
                  <a:headEnd/>
                  <a:tailEnd/>
                </a:ln>
                <a:scene3d>
                  <a:camera prst="legacyObliqueTopRight"/>
                  <a:lightRig rig="legacyFlat3" dir="b"/>
                </a:scene3d>
                <a:sp3d extrusionH="430200" prstMaterial="legacyMatte">
                  <a:bevelT w="13500" h="13500" prst="angle"/>
                  <a:bevelB w="13500" h="13500" prst="angle"/>
                  <a:extrusionClr>
                    <a:schemeClr val="tx1"/>
                  </a:extrusionClr>
                </a:sp3d>
              </p:spPr>
              <p:txBody>
                <a:bodyPr wrap="none" anchor="ctr">
                  <a:flatTx/>
                </a:bodyPr>
                <a:lstStyle/>
                <a:p>
                  <a:endParaRPr lang="en-US"/>
                </a:p>
              </p:txBody>
            </p:sp>
            <p:sp>
              <p:nvSpPr>
                <p:cNvPr id="40988" name="Rectangle 15"/>
                <p:cNvSpPr>
                  <a:spLocks noChangeArrowheads="1"/>
                </p:cNvSpPr>
                <p:nvPr/>
              </p:nvSpPr>
              <p:spPr bwMode="auto">
                <a:xfrm>
                  <a:off x="1996" y="3300"/>
                  <a:ext cx="47" cy="144"/>
                </a:xfrm>
                <a:prstGeom prst="rect">
                  <a:avLst/>
                </a:prstGeom>
                <a:noFill/>
                <a:ln w="12700">
                  <a:solidFill>
                    <a:schemeClr val="tx1"/>
                  </a:solidFill>
                  <a:miter lim="800000"/>
                  <a:headEnd/>
                  <a:tailEnd/>
                </a:ln>
                <a:scene3d>
                  <a:camera prst="legacyObliqueTopRight"/>
                  <a:lightRig rig="legacyFlat3" dir="b"/>
                </a:scene3d>
                <a:sp3d extrusionH="430200" prstMaterial="legacyMatte">
                  <a:bevelT w="13500" h="13500" prst="angle"/>
                  <a:bevelB w="13500" h="13500" prst="angle"/>
                  <a:extrusionClr>
                    <a:schemeClr val="tx1"/>
                  </a:extrusionClr>
                </a:sp3d>
              </p:spPr>
              <p:txBody>
                <a:bodyPr wrap="none" anchor="ctr">
                  <a:flatTx/>
                </a:bodyPr>
                <a:lstStyle/>
                <a:p>
                  <a:endParaRPr lang="en-US"/>
                </a:p>
              </p:txBody>
            </p:sp>
            <p:sp>
              <p:nvSpPr>
                <p:cNvPr id="40989" name="Rectangle 16"/>
                <p:cNvSpPr>
                  <a:spLocks noChangeArrowheads="1"/>
                </p:cNvSpPr>
                <p:nvPr/>
              </p:nvSpPr>
              <p:spPr bwMode="auto">
                <a:xfrm>
                  <a:off x="2137" y="3300"/>
                  <a:ext cx="47" cy="144"/>
                </a:xfrm>
                <a:prstGeom prst="rect">
                  <a:avLst/>
                </a:prstGeom>
                <a:noFill/>
                <a:ln w="12700">
                  <a:solidFill>
                    <a:schemeClr val="tx1"/>
                  </a:solidFill>
                  <a:miter lim="800000"/>
                  <a:headEnd/>
                  <a:tailEnd/>
                </a:ln>
                <a:scene3d>
                  <a:camera prst="legacyObliqueTopRight"/>
                  <a:lightRig rig="legacyFlat3" dir="b"/>
                </a:scene3d>
                <a:sp3d extrusionH="430200" prstMaterial="legacyMatte">
                  <a:bevelT w="13500" h="13500" prst="angle"/>
                  <a:bevelB w="13500" h="13500" prst="angle"/>
                  <a:extrusionClr>
                    <a:schemeClr val="tx1"/>
                  </a:extrusionClr>
                </a:sp3d>
              </p:spPr>
              <p:txBody>
                <a:bodyPr wrap="none" anchor="ctr">
                  <a:flatTx/>
                </a:bodyPr>
                <a:lstStyle/>
                <a:p>
                  <a:endParaRPr lang="en-US"/>
                </a:p>
              </p:txBody>
            </p:sp>
          </p:grpSp>
        </p:grpSp>
        <p:grpSp>
          <p:nvGrpSpPr>
            <p:cNvPr id="40967" name="Group 17"/>
            <p:cNvGrpSpPr>
              <a:grpSpLocks/>
            </p:cNvGrpSpPr>
            <p:nvPr/>
          </p:nvGrpSpPr>
          <p:grpSpPr bwMode="auto">
            <a:xfrm>
              <a:off x="4442532" y="2026486"/>
              <a:ext cx="763588" cy="735013"/>
              <a:chOff x="2724" y="577"/>
              <a:chExt cx="481" cy="463"/>
            </a:xfrm>
          </p:grpSpPr>
          <p:cxnSp>
            <p:nvCxnSpPr>
              <p:cNvPr id="40979" name="AutoShape 18"/>
              <p:cNvCxnSpPr>
                <a:cxnSpLocks noChangeShapeType="1"/>
                <a:stCxn id="40984" idx="0"/>
              </p:cNvCxnSpPr>
              <p:nvPr/>
            </p:nvCxnSpPr>
            <p:spPr bwMode="auto">
              <a:xfrm rot="5400000" flipH="1">
                <a:off x="2813" y="746"/>
                <a:ext cx="205" cy="383"/>
              </a:xfrm>
              <a:prstGeom prst="curvedConnector2">
                <a:avLst/>
              </a:prstGeom>
              <a:noFill/>
              <a:ln w="12700">
                <a:solidFill>
                  <a:schemeClr val="hlink"/>
                </a:solidFill>
                <a:round/>
                <a:headEnd/>
                <a:tailEnd/>
              </a:ln>
            </p:spPr>
          </p:cxnSp>
          <p:cxnSp>
            <p:nvCxnSpPr>
              <p:cNvPr id="40980" name="AutoShape 19"/>
              <p:cNvCxnSpPr>
                <a:cxnSpLocks noChangeShapeType="1"/>
                <a:stCxn id="40985" idx="0"/>
              </p:cNvCxnSpPr>
              <p:nvPr/>
            </p:nvCxnSpPr>
            <p:spPr bwMode="auto">
              <a:xfrm rot="5400000" flipH="1">
                <a:off x="2781" y="616"/>
                <a:ext cx="463" cy="385"/>
              </a:xfrm>
              <a:prstGeom prst="curvedConnector2">
                <a:avLst/>
              </a:prstGeom>
              <a:noFill/>
              <a:ln w="12700">
                <a:solidFill>
                  <a:schemeClr val="tx1"/>
                </a:solidFill>
                <a:round/>
                <a:headEnd/>
                <a:tailEnd/>
              </a:ln>
            </p:spPr>
          </p:cxnSp>
        </p:grpSp>
        <p:grpSp>
          <p:nvGrpSpPr>
            <p:cNvPr id="40968" name="Group 20"/>
            <p:cNvGrpSpPr>
              <a:grpSpLocks/>
            </p:cNvGrpSpPr>
            <p:nvPr/>
          </p:nvGrpSpPr>
          <p:grpSpPr bwMode="auto">
            <a:xfrm>
              <a:off x="4999745" y="1953475"/>
              <a:ext cx="958850" cy="808038"/>
              <a:chOff x="3075" y="531"/>
              <a:chExt cx="604" cy="509"/>
            </a:xfrm>
          </p:grpSpPr>
          <p:cxnSp>
            <p:nvCxnSpPr>
              <p:cNvPr id="40977" name="AutoShape 21"/>
              <p:cNvCxnSpPr>
                <a:cxnSpLocks noChangeShapeType="1"/>
                <a:stCxn id="40986" idx="0"/>
              </p:cNvCxnSpPr>
              <p:nvPr/>
            </p:nvCxnSpPr>
            <p:spPr bwMode="auto">
              <a:xfrm rot="5400000" flipH="1">
                <a:off x="2934" y="672"/>
                <a:ext cx="509" cy="227"/>
              </a:xfrm>
              <a:prstGeom prst="curvedConnector3">
                <a:avLst>
                  <a:gd name="adj1" fmla="val 49750"/>
                </a:avLst>
              </a:prstGeom>
              <a:noFill/>
              <a:ln w="12700">
                <a:solidFill>
                  <a:schemeClr val="bg2"/>
                </a:solidFill>
                <a:round/>
                <a:headEnd/>
                <a:tailEnd/>
              </a:ln>
            </p:spPr>
          </p:cxnSp>
          <p:cxnSp>
            <p:nvCxnSpPr>
              <p:cNvPr id="40978" name="AutoShape 22"/>
              <p:cNvCxnSpPr>
                <a:cxnSpLocks noChangeShapeType="1"/>
                <a:stCxn id="40988" idx="0"/>
              </p:cNvCxnSpPr>
              <p:nvPr/>
            </p:nvCxnSpPr>
            <p:spPr bwMode="auto">
              <a:xfrm rot="16200000">
                <a:off x="3366" y="727"/>
                <a:ext cx="446" cy="180"/>
              </a:xfrm>
              <a:prstGeom prst="curvedConnector3">
                <a:avLst>
                  <a:gd name="adj1" fmla="val 50000"/>
                </a:avLst>
              </a:prstGeom>
              <a:noFill/>
              <a:ln w="12700">
                <a:solidFill>
                  <a:schemeClr val="accent2"/>
                </a:solidFill>
                <a:round/>
                <a:headEnd/>
                <a:tailEnd/>
              </a:ln>
            </p:spPr>
          </p:cxnSp>
        </p:grpSp>
        <p:grpSp>
          <p:nvGrpSpPr>
            <p:cNvPr id="40969" name="Group 23"/>
            <p:cNvGrpSpPr>
              <a:grpSpLocks/>
            </p:cNvGrpSpPr>
            <p:nvPr/>
          </p:nvGrpSpPr>
          <p:grpSpPr bwMode="auto">
            <a:xfrm>
              <a:off x="5517270" y="1977297"/>
              <a:ext cx="1042987" cy="784225"/>
              <a:chOff x="3401" y="546"/>
              <a:chExt cx="657" cy="494"/>
            </a:xfrm>
          </p:grpSpPr>
          <p:cxnSp>
            <p:nvCxnSpPr>
              <p:cNvPr id="40975" name="AutoShape 24"/>
              <p:cNvCxnSpPr>
                <a:cxnSpLocks noChangeShapeType="1"/>
                <a:stCxn id="40987" idx="0"/>
              </p:cNvCxnSpPr>
              <p:nvPr/>
            </p:nvCxnSpPr>
            <p:spPr bwMode="auto">
              <a:xfrm rot="16200000">
                <a:off x="3210" y="737"/>
                <a:ext cx="494" cy="111"/>
              </a:xfrm>
              <a:prstGeom prst="curvedConnector3">
                <a:avLst>
                  <a:gd name="adj1" fmla="val 49745"/>
                </a:avLst>
              </a:prstGeom>
              <a:noFill/>
              <a:ln w="12700">
                <a:solidFill>
                  <a:srgbClr val="FF3300"/>
                </a:solidFill>
                <a:round/>
                <a:headEnd/>
                <a:tailEnd/>
              </a:ln>
            </p:spPr>
          </p:cxnSp>
          <p:cxnSp>
            <p:nvCxnSpPr>
              <p:cNvPr id="40976" name="AutoShape 25"/>
              <p:cNvCxnSpPr>
                <a:cxnSpLocks noChangeShapeType="1"/>
                <a:stCxn id="40989" idx="0"/>
              </p:cNvCxnSpPr>
              <p:nvPr/>
            </p:nvCxnSpPr>
            <p:spPr bwMode="auto">
              <a:xfrm rot="16200000">
                <a:off x="3714" y="695"/>
                <a:ext cx="228" cy="461"/>
              </a:xfrm>
              <a:prstGeom prst="curvedConnector2">
                <a:avLst/>
              </a:prstGeom>
              <a:noFill/>
              <a:ln w="12700">
                <a:solidFill>
                  <a:schemeClr val="accent1"/>
                </a:solidFill>
                <a:round/>
                <a:headEnd/>
                <a:tailEnd/>
              </a:ln>
            </p:spPr>
          </p:cxnSp>
        </p:grpSp>
      </p:grpSp>
      <p:sp>
        <p:nvSpPr>
          <p:cNvPr id="40970" name="Text Box 26"/>
          <p:cNvSpPr txBox="1">
            <a:spLocks noChangeArrowheads="1"/>
          </p:cNvSpPr>
          <p:nvPr/>
        </p:nvSpPr>
        <p:spPr bwMode="auto">
          <a:xfrm>
            <a:off x="646113" y="2488133"/>
            <a:ext cx="3681412" cy="1190625"/>
          </a:xfrm>
          <a:prstGeom prst="rect">
            <a:avLst/>
          </a:prstGeom>
          <a:noFill/>
          <a:ln w="12700">
            <a:noFill/>
            <a:miter lim="800000"/>
            <a:headEnd/>
            <a:tailEnd/>
          </a:ln>
        </p:spPr>
        <p:txBody>
          <a:bodyPr>
            <a:spAutoFit/>
          </a:bodyPr>
          <a:lstStyle/>
          <a:p>
            <a:pPr algn="l" eaLnBrk="0" hangingPunct="0"/>
            <a:r>
              <a:rPr lang="en-US" sz="1800" b="1">
                <a:solidFill>
                  <a:schemeClr val="tx2"/>
                </a:solidFill>
                <a:latin typeface="+mj-lt"/>
              </a:rPr>
              <a:t>Example 1</a:t>
            </a:r>
          </a:p>
          <a:p>
            <a:pPr algn="l" eaLnBrk="0" hangingPunct="0"/>
            <a:r>
              <a:rPr lang="en-US" sz="1800" b="1">
                <a:latin typeface="+mj-lt"/>
              </a:rPr>
              <a:t>A wire harness that exists only briefly on the assembly line as a separate sub-assembly</a:t>
            </a:r>
          </a:p>
        </p:txBody>
      </p:sp>
      <p:sp>
        <p:nvSpPr>
          <p:cNvPr id="40971" name="Text Box 27"/>
          <p:cNvSpPr txBox="1">
            <a:spLocks noChangeArrowheads="1"/>
          </p:cNvSpPr>
          <p:nvPr/>
        </p:nvSpPr>
        <p:spPr bwMode="auto">
          <a:xfrm>
            <a:off x="566738" y="4453632"/>
            <a:ext cx="8001000" cy="915987"/>
          </a:xfrm>
          <a:prstGeom prst="rect">
            <a:avLst/>
          </a:prstGeom>
          <a:noFill/>
          <a:ln w="12700">
            <a:noFill/>
            <a:miter lim="800000"/>
            <a:headEnd/>
            <a:tailEnd/>
          </a:ln>
        </p:spPr>
        <p:txBody>
          <a:bodyPr>
            <a:spAutoFit/>
          </a:bodyPr>
          <a:lstStyle/>
          <a:p>
            <a:pPr marL="227013" indent="-227013" algn="l" eaLnBrk="0" hangingPunct="0"/>
            <a:r>
              <a:rPr lang="en-US" sz="1800" b="1">
                <a:latin typeface="+mj-lt"/>
              </a:rPr>
              <a:t>1. Engineering needs to isolate this sub-assembly in their plans</a:t>
            </a:r>
          </a:p>
          <a:p>
            <a:pPr marL="227013" indent="-227013" algn="l" eaLnBrk="0" hangingPunct="0"/>
            <a:r>
              <a:rPr lang="en-US" sz="1800" b="1">
                <a:latin typeface="+mj-lt"/>
              </a:rPr>
              <a:t>2. The service department may need to issue work orders to make some for repairs</a:t>
            </a:r>
          </a:p>
        </p:txBody>
      </p:sp>
      <p:sp>
        <p:nvSpPr>
          <p:cNvPr id="40972" name="Text Box 28"/>
          <p:cNvSpPr txBox="1">
            <a:spLocks noChangeArrowheads="1"/>
          </p:cNvSpPr>
          <p:nvPr/>
        </p:nvSpPr>
        <p:spPr bwMode="auto">
          <a:xfrm>
            <a:off x="398463" y="4021304"/>
            <a:ext cx="806450" cy="366713"/>
          </a:xfrm>
          <a:prstGeom prst="rect">
            <a:avLst/>
          </a:prstGeom>
          <a:noFill/>
          <a:ln w="12700">
            <a:noFill/>
            <a:miter lim="800000"/>
            <a:headEnd/>
            <a:tailEnd/>
          </a:ln>
        </p:spPr>
        <p:txBody>
          <a:bodyPr wrap="none">
            <a:spAutoFit/>
          </a:bodyPr>
          <a:lstStyle/>
          <a:p>
            <a:pPr eaLnBrk="0" hangingPunct="0"/>
            <a:r>
              <a:rPr lang="en-US" sz="1800" b="1" dirty="0">
                <a:latin typeface="+mj-lt"/>
              </a:rPr>
              <a:t>Why?</a:t>
            </a:r>
          </a:p>
        </p:txBody>
      </p:sp>
      <p:sp>
        <p:nvSpPr>
          <p:cNvPr id="40973" name="Text Box 29"/>
          <p:cNvSpPr txBox="1">
            <a:spLocks noChangeArrowheads="1"/>
          </p:cNvSpPr>
          <p:nvPr/>
        </p:nvSpPr>
        <p:spPr bwMode="auto">
          <a:xfrm>
            <a:off x="6513513" y="2003593"/>
            <a:ext cx="2333625" cy="1203325"/>
          </a:xfrm>
          <a:prstGeom prst="rect">
            <a:avLst/>
          </a:prstGeom>
          <a:noFill/>
          <a:ln w="12700">
            <a:solidFill>
              <a:schemeClr val="tx2"/>
            </a:solidFill>
            <a:miter lim="800000"/>
            <a:headEnd/>
            <a:tailEnd/>
          </a:ln>
        </p:spPr>
        <p:txBody>
          <a:bodyPr wrap="none">
            <a:spAutoFit/>
          </a:bodyPr>
          <a:lstStyle/>
          <a:p>
            <a:pPr algn="l" eaLnBrk="0" hangingPunct="0"/>
            <a:r>
              <a:rPr lang="en-US" sz="1800" b="1">
                <a:latin typeface="+mj-lt"/>
              </a:rPr>
              <a:t>Also called</a:t>
            </a:r>
          </a:p>
          <a:p>
            <a:pPr algn="l" eaLnBrk="0" hangingPunct="0">
              <a:buFontTx/>
              <a:buChar char="•"/>
            </a:pPr>
            <a:r>
              <a:rPr lang="en-US" sz="1800" b="1">
                <a:latin typeface="+mj-lt"/>
              </a:rPr>
              <a:t>Pseudo Part</a:t>
            </a:r>
          </a:p>
          <a:p>
            <a:pPr algn="l" eaLnBrk="0" hangingPunct="0">
              <a:buFontTx/>
              <a:buChar char="•"/>
            </a:pPr>
            <a:r>
              <a:rPr lang="en-US" sz="1800" b="1">
                <a:latin typeface="+mj-lt"/>
              </a:rPr>
              <a:t>Transient Part</a:t>
            </a:r>
          </a:p>
          <a:p>
            <a:pPr algn="l" eaLnBrk="0" hangingPunct="0">
              <a:buFontTx/>
              <a:buChar char="•"/>
            </a:pPr>
            <a:r>
              <a:rPr lang="en-US" sz="1800" b="1">
                <a:latin typeface="+mj-lt"/>
              </a:rPr>
              <a:t>Blow-Through Part</a:t>
            </a:r>
          </a:p>
        </p:txBody>
      </p:sp>
      <p:cxnSp>
        <p:nvCxnSpPr>
          <p:cNvPr id="40974" name="AutoShape 30"/>
          <p:cNvCxnSpPr>
            <a:cxnSpLocks noChangeShapeType="1"/>
            <a:stCxn id="40973" idx="0"/>
            <a:endCxn id="40964" idx="1"/>
          </p:cNvCxnSpPr>
          <p:nvPr/>
        </p:nvCxnSpPr>
        <p:spPr bwMode="auto">
          <a:xfrm rot="16200000" flipV="1">
            <a:off x="4294511" y="-1382223"/>
            <a:ext cx="683568" cy="6088063"/>
          </a:xfrm>
          <a:prstGeom prst="curvedConnector4">
            <a:avLst>
              <a:gd name="adj1" fmla="val 33116"/>
              <a:gd name="adj2" fmla="val 103755"/>
            </a:avLst>
          </a:prstGeom>
          <a:noFill/>
          <a:ln w="57150">
            <a:solidFill>
              <a:schemeClr val="tx2"/>
            </a:solidFill>
            <a:round/>
            <a:headEnd/>
            <a:tailEnd/>
          </a:ln>
        </p:spPr>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itle 83"/>
          <p:cNvSpPr>
            <a:spLocks noGrp="1"/>
          </p:cNvSpPr>
          <p:nvPr>
            <p:ph type="title"/>
          </p:nvPr>
        </p:nvSpPr>
        <p:spPr/>
        <p:txBody>
          <a:bodyPr/>
          <a:lstStyle/>
          <a:p>
            <a:r>
              <a:rPr lang="en-US" smtClean="0"/>
              <a:t>Domain, Sites, Entities and Locations</a:t>
            </a:r>
            <a:endParaRPr lang="en-US" dirty="0"/>
          </a:p>
        </p:txBody>
      </p:sp>
      <p:sp>
        <p:nvSpPr>
          <p:cNvPr id="41986" name="Footer Placeholder 3"/>
          <p:cNvSpPr>
            <a:spLocks noGrp="1"/>
          </p:cNvSpPr>
          <p:nvPr>
            <p:ph type="ftr" sz="quarter" idx="10"/>
          </p:nvPr>
        </p:nvSpPr>
        <p:spPr/>
        <p:txBody>
          <a:bodyPr/>
          <a:lstStyle/>
          <a:p>
            <a:r>
              <a:rPr lang="en-US" smtClean="0"/>
              <a:t>PC-IN-290</a:t>
            </a:r>
          </a:p>
        </p:txBody>
      </p:sp>
      <p:sp>
        <p:nvSpPr>
          <p:cNvPr id="41987" name="Rectangle 2"/>
          <p:cNvSpPr>
            <a:spLocks noChangeArrowheads="1"/>
          </p:cNvSpPr>
          <p:nvPr/>
        </p:nvSpPr>
        <p:spPr bwMode="auto">
          <a:xfrm>
            <a:off x="863600" y="3815993"/>
            <a:ext cx="6702425" cy="2344738"/>
          </a:xfrm>
          <a:prstGeom prst="rect">
            <a:avLst/>
          </a:prstGeom>
          <a:solidFill>
            <a:schemeClr val="bg1"/>
          </a:solidFill>
          <a:ln w="12700">
            <a:solidFill>
              <a:schemeClr val="tx1"/>
            </a:solidFill>
            <a:miter lim="800000"/>
            <a:headEnd/>
            <a:tailEnd/>
          </a:ln>
        </p:spPr>
        <p:txBody>
          <a:bodyPr wrap="none" anchor="ctr"/>
          <a:lstStyle/>
          <a:p>
            <a:endParaRPr lang="en-US"/>
          </a:p>
        </p:txBody>
      </p:sp>
      <p:sp>
        <p:nvSpPr>
          <p:cNvPr id="41988" name="Rectangle 4"/>
          <p:cNvSpPr>
            <a:spLocks noChangeArrowheads="1"/>
          </p:cNvSpPr>
          <p:nvPr/>
        </p:nvSpPr>
        <p:spPr bwMode="auto">
          <a:xfrm>
            <a:off x="1012825" y="1125711"/>
            <a:ext cx="3502025" cy="2344738"/>
          </a:xfrm>
          <a:prstGeom prst="rect">
            <a:avLst/>
          </a:prstGeom>
          <a:solidFill>
            <a:schemeClr val="bg1"/>
          </a:solidFill>
          <a:ln w="12700">
            <a:solidFill>
              <a:schemeClr val="tx1"/>
            </a:solidFill>
            <a:miter lim="800000"/>
            <a:headEnd/>
            <a:tailEnd/>
          </a:ln>
        </p:spPr>
        <p:txBody>
          <a:bodyPr wrap="none" anchor="ctr"/>
          <a:lstStyle/>
          <a:p>
            <a:endParaRPr lang="en-US"/>
          </a:p>
        </p:txBody>
      </p:sp>
      <p:grpSp>
        <p:nvGrpSpPr>
          <p:cNvPr id="41989" name="Group 5"/>
          <p:cNvGrpSpPr>
            <a:grpSpLocks/>
          </p:cNvGrpSpPr>
          <p:nvPr/>
        </p:nvGrpSpPr>
        <p:grpSpPr bwMode="auto">
          <a:xfrm>
            <a:off x="4808540" y="4446410"/>
            <a:ext cx="2678113" cy="798513"/>
            <a:chOff x="2796" y="2750"/>
            <a:chExt cx="1687" cy="503"/>
          </a:xfrm>
        </p:grpSpPr>
        <p:sp>
          <p:nvSpPr>
            <p:cNvPr id="42047" name="Freeform 6"/>
            <p:cNvSpPr>
              <a:spLocks/>
            </p:cNvSpPr>
            <p:nvPr/>
          </p:nvSpPr>
          <p:spPr bwMode="auto">
            <a:xfrm>
              <a:off x="3748" y="2993"/>
              <a:ext cx="735" cy="260"/>
            </a:xfrm>
            <a:custGeom>
              <a:avLst/>
              <a:gdLst>
                <a:gd name="T0" fmla="*/ 0 w 735"/>
                <a:gd name="T1" fmla="*/ 259 h 260"/>
                <a:gd name="T2" fmla="*/ 142 w 735"/>
                <a:gd name="T3" fmla="*/ 24 h 260"/>
                <a:gd name="T4" fmla="*/ 734 w 735"/>
                <a:gd name="T5" fmla="*/ 0 h 260"/>
                <a:gd name="T6" fmla="*/ 734 w 735"/>
                <a:gd name="T7" fmla="*/ 103 h 260"/>
                <a:gd name="T8" fmla="*/ 117 w 735"/>
                <a:gd name="T9" fmla="*/ 259 h 260"/>
                <a:gd name="T10" fmla="*/ 0 w 735"/>
                <a:gd name="T11" fmla="*/ 259 h 260"/>
                <a:gd name="T12" fmla="*/ 0 60000 65536"/>
                <a:gd name="T13" fmla="*/ 0 60000 65536"/>
                <a:gd name="T14" fmla="*/ 0 60000 65536"/>
                <a:gd name="T15" fmla="*/ 0 60000 65536"/>
                <a:gd name="T16" fmla="*/ 0 60000 65536"/>
                <a:gd name="T17" fmla="*/ 0 60000 65536"/>
                <a:gd name="T18" fmla="*/ 0 w 735"/>
                <a:gd name="T19" fmla="*/ 0 h 260"/>
                <a:gd name="T20" fmla="*/ 735 w 735"/>
                <a:gd name="T21" fmla="*/ 260 h 260"/>
              </a:gdLst>
              <a:ahLst/>
              <a:cxnLst>
                <a:cxn ang="T12">
                  <a:pos x="T0" y="T1"/>
                </a:cxn>
                <a:cxn ang="T13">
                  <a:pos x="T2" y="T3"/>
                </a:cxn>
                <a:cxn ang="T14">
                  <a:pos x="T4" y="T5"/>
                </a:cxn>
                <a:cxn ang="T15">
                  <a:pos x="T6" y="T7"/>
                </a:cxn>
                <a:cxn ang="T16">
                  <a:pos x="T8" y="T9"/>
                </a:cxn>
                <a:cxn ang="T17">
                  <a:pos x="T10" y="T11"/>
                </a:cxn>
              </a:cxnLst>
              <a:rect l="T18" t="T19" r="T20" b="T21"/>
              <a:pathLst>
                <a:path w="735" h="260">
                  <a:moveTo>
                    <a:pt x="0" y="259"/>
                  </a:moveTo>
                  <a:lnTo>
                    <a:pt x="142" y="24"/>
                  </a:lnTo>
                  <a:lnTo>
                    <a:pt x="734" y="0"/>
                  </a:lnTo>
                  <a:lnTo>
                    <a:pt x="734" y="103"/>
                  </a:lnTo>
                  <a:lnTo>
                    <a:pt x="117" y="259"/>
                  </a:lnTo>
                  <a:lnTo>
                    <a:pt x="0" y="259"/>
                  </a:lnTo>
                </a:path>
              </a:pathLst>
            </a:custGeom>
            <a:solidFill>
              <a:schemeClr val="bg1">
                <a:lumMod val="75000"/>
              </a:schemeClr>
            </a:solidFill>
            <a:ln w="12700" cap="rnd">
              <a:noFill/>
              <a:round/>
              <a:headEnd/>
              <a:tailEnd/>
            </a:ln>
          </p:spPr>
          <p:txBody>
            <a:bodyPr/>
            <a:lstStyle/>
            <a:p>
              <a:endParaRPr lang="en-US"/>
            </a:p>
          </p:txBody>
        </p:sp>
        <p:sp>
          <p:nvSpPr>
            <p:cNvPr id="42048" name="AutoShape 7"/>
            <p:cNvSpPr>
              <a:spLocks noChangeArrowheads="1"/>
            </p:cNvSpPr>
            <p:nvPr/>
          </p:nvSpPr>
          <p:spPr bwMode="auto">
            <a:xfrm>
              <a:off x="2800" y="2754"/>
              <a:ext cx="1174" cy="484"/>
            </a:xfrm>
            <a:prstGeom prst="cube">
              <a:avLst>
                <a:gd name="adj" fmla="val 24995"/>
              </a:avLst>
            </a:prstGeom>
            <a:solidFill>
              <a:srgbClr val="BAB7A4"/>
            </a:solidFill>
            <a:ln w="12700">
              <a:solidFill>
                <a:schemeClr val="tx1"/>
              </a:solidFill>
              <a:miter lim="800000"/>
              <a:headEnd/>
              <a:tailEnd/>
            </a:ln>
          </p:spPr>
          <p:txBody>
            <a:bodyPr wrap="none" anchor="ctr"/>
            <a:lstStyle/>
            <a:p>
              <a:endParaRPr lang="en-US"/>
            </a:p>
          </p:txBody>
        </p:sp>
        <p:sp>
          <p:nvSpPr>
            <p:cNvPr id="42049" name="Freeform 8" descr="Dark vertical"/>
            <p:cNvSpPr>
              <a:spLocks/>
            </p:cNvSpPr>
            <p:nvPr/>
          </p:nvSpPr>
          <p:spPr bwMode="auto">
            <a:xfrm>
              <a:off x="2796" y="2874"/>
              <a:ext cx="1063" cy="374"/>
            </a:xfrm>
            <a:custGeom>
              <a:avLst/>
              <a:gdLst>
                <a:gd name="T0" fmla="*/ 0 w 1063"/>
                <a:gd name="T1" fmla="*/ 370 h 374"/>
                <a:gd name="T2" fmla="*/ 0 w 1063"/>
                <a:gd name="T3" fmla="*/ 0 h 374"/>
                <a:gd name="T4" fmla="*/ 1062 w 1063"/>
                <a:gd name="T5" fmla="*/ 0 h 374"/>
                <a:gd name="T6" fmla="*/ 1062 w 1063"/>
                <a:gd name="T7" fmla="*/ 373 h 374"/>
                <a:gd name="T8" fmla="*/ 0 w 1063"/>
                <a:gd name="T9" fmla="*/ 370 h 374"/>
                <a:gd name="T10" fmla="*/ 0 60000 65536"/>
                <a:gd name="T11" fmla="*/ 0 60000 65536"/>
                <a:gd name="T12" fmla="*/ 0 60000 65536"/>
                <a:gd name="T13" fmla="*/ 0 60000 65536"/>
                <a:gd name="T14" fmla="*/ 0 60000 65536"/>
                <a:gd name="T15" fmla="*/ 0 w 1063"/>
                <a:gd name="T16" fmla="*/ 0 h 374"/>
                <a:gd name="T17" fmla="*/ 1063 w 1063"/>
                <a:gd name="T18" fmla="*/ 374 h 374"/>
              </a:gdLst>
              <a:ahLst/>
              <a:cxnLst>
                <a:cxn ang="T10">
                  <a:pos x="T0" y="T1"/>
                </a:cxn>
                <a:cxn ang="T11">
                  <a:pos x="T2" y="T3"/>
                </a:cxn>
                <a:cxn ang="T12">
                  <a:pos x="T4" y="T5"/>
                </a:cxn>
                <a:cxn ang="T13">
                  <a:pos x="T6" y="T7"/>
                </a:cxn>
                <a:cxn ang="T14">
                  <a:pos x="T8" y="T9"/>
                </a:cxn>
              </a:cxnLst>
              <a:rect l="T15" t="T16" r="T17" b="T18"/>
              <a:pathLst>
                <a:path w="1063" h="374">
                  <a:moveTo>
                    <a:pt x="0" y="370"/>
                  </a:moveTo>
                  <a:lnTo>
                    <a:pt x="0" y="0"/>
                  </a:lnTo>
                  <a:lnTo>
                    <a:pt x="1062" y="0"/>
                  </a:lnTo>
                  <a:lnTo>
                    <a:pt x="1062" y="373"/>
                  </a:lnTo>
                  <a:lnTo>
                    <a:pt x="0" y="370"/>
                  </a:lnTo>
                </a:path>
              </a:pathLst>
            </a:custGeom>
            <a:pattFill prst="dkVert">
              <a:fgClr>
                <a:srgbClr val="BAB7A4"/>
              </a:fgClr>
              <a:bgClr>
                <a:schemeClr val="bg1"/>
              </a:bgClr>
            </a:pattFill>
            <a:ln w="12700" cap="rnd">
              <a:solidFill>
                <a:schemeClr val="tx1"/>
              </a:solidFill>
              <a:round/>
              <a:headEnd/>
              <a:tailEnd/>
            </a:ln>
          </p:spPr>
          <p:txBody>
            <a:bodyPr/>
            <a:lstStyle/>
            <a:p>
              <a:endParaRPr lang="en-US"/>
            </a:p>
          </p:txBody>
        </p:sp>
        <p:sp>
          <p:nvSpPr>
            <p:cNvPr id="42050" name="Freeform 9" descr="Narrow vertical"/>
            <p:cNvSpPr>
              <a:spLocks/>
            </p:cNvSpPr>
            <p:nvPr/>
          </p:nvSpPr>
          <p:spPr bwMode="auto">
            <a:xfrm>
              <a:off x="3858" y="2750"/>
              <a:ext cx="122" cy="498"/>
            </a:xfrm>
            <a:custGeom>
              <a:avLst/>
              <a:gdLst>
                <a:gd name="T0" fmla="*/ 0 w 122"/>
                <a:gd name="T1" fmla="*/ 121 h 498"/>
                <a:gd name="T2" fmla="*/ 0 w 122"/>
                <a:gd name="T3" fmla="*/ 497 h 498"/>
                <a:gd name="T4" fmla="*/ 121 w 122"/>
                <a:gd name="T5" fmla="*/ 373 h 498"/>
                <a:gd name="T6" fmla="*/ 121 w 122"/>
                <a:gd name="T7" fmla="*/ 0 h 498"/>
                <a:gd name="T8" fmla="*/ 0 w 122"/>
                <a:gd name="T9" fmla="*/ 121 h 498"/>
                <a:gd name="T10" fmla="*/ 0 60000 65536"/>
                <a:gd name="T11" fmla="*/ 0 60000 65536"/>
                <a:gd name="T12" fmla="*/ 0 60000 65536"/>
                <a:gd name="T13" fmla="*/ 0 60000 65536"/>
                <a:gd name="T14" fmla="*/ 0 60000 65536"/>
                <a:gd name="T15" fmla="*/ 0 w 122"/>
                <a:gd name="T16" fmla="*/ 0 h 498"/>
                <a:gd name="T17" fmla="*/ 122 w 122"/>
                <a:gd name="T18" fmla="*/ 498 h 498"/>
              </a:gdLst>
              <a:ahLst/>
              <a:cxnLst>
                <a:cxn ang="T10">
                  <a:pos x="T0" y="T1"/>
                </a:cxn>
                <a:cxn ang="T11">
                  <a:pos x="T2" y="T3"/>
                </a:cxn>
                <a:cxn ang="T12">
                  <a:pos x="T4" y="T5"/>
                </a:cxn>
                <a:cxn ang="T13">
                  <a:pos x="T6" y="T7"/>
                </a:cxn>
                <a:cxn ang="T14">
                  <a:pos x="T8" y="T9"/>
                </a:cxn>
              </a:cxnLst>
              <a:rect l="T15" t="T16" r="T17" b="T18"/>
              <a:pathLst>
                <a:path w="122" h="498">
                  <a:moveTo>
                    <a:pt x="0" y="121"/>
                  </a:moveTo>
                  <a:lnTo>
                    <a:pt x="0" y="497"/>
                  </a:lnTo>
                  <a:lnTo>
                    <a:pt x="121" y="373"/>
                  </a:lnTo>
                  <a:lnTo>
                    <a:pt x="121" y="0"/>
                  </a:lnTo>
                  <a:lnTo>
                    <a:pt x="0" y="121"/>
                  </a:lnTo>
                </a:path>
              </a:pathLst>
            </a:custGeom>
            <a:pattFill prst="narVert">
              <a:fgClr>
                <a:srgbClr val="948E71"/>
              </a:fgClr>
              <a:bgClr>
                <a:schemeClr val="bg1"/>
              </a:bgClr>
            </a:pattFill>
            <a:ln w="12700" cap="rnd">
              <a:solidFill>
                <a:schemeClr val="tx1"/>
              </a:solidFill>
              <a:round/>
              <a:headEnd/>
              <a:tailEnd/>
            </a:ln>
          </p:spPr>
          <p:txBody>
            <a:bodyPr/>
            <a:lstStyle/>
            <a:p>
              <a:endParaRPr lang="en-US"/>
            </a:p>
          </p:txBody>
        </p:sp>
        <p:sp>
          <p:nvSpPr>
            <p:cNvPr id="42051" name="AutoShape 10"/>
            <p:cNvSpPr>
              <a:spLocks noChangeArrowheads="1"/>
            </p:cNvSpPr>
            <p:nvPr/>
          </p:nvSpPr>
          <p:spPr bwMode="auto">
            <a:xfrm>
              <a:off x="3052" y="2939"/>
              <a:ext cx="536" cy="297"/>
            </a:xfrm>
            <a:prstGeom prst="roundRect">
              <a:avLst>
                <a:gd name="adj" fmla="val 12495"/>
              </a:avLst>
            </a:prstGeom>
            <a:solidFill>
              <a:srgbClr val="B5C5CF"/>
            </a:solidFill>
            <a:ln w="12700">
              <a:solidFill>
                <a:schemeClr val="tx1"/>
              </a:solidFill>
              <a:round/>
              <a:headEnd/>
              <a:tailEnd/>
            </a:ln>
          </p:spPr>
          <p:txBody>
            <a:bodyPr wrap="none" anchor="ctr"/>
            <a:lstStyle/>
            <a:p>
              <a:endParaRPr lang="en-US"/>
            </a:p>
          </p:txBody>
        </p:sp>
        <p:sp>
          <p:nvSpPr>
            <p:cNvPr id="42052" name="AutoShape 11"/>
            <p:cNvSpPr>
              <a:spLocks noChangeArrowheads="1"/>
            </p:cNvSpPr>
            <p:nvPr/>
          </p:nvSpPr>
          <p:spPr bwMode="auto">
            <a:xfrm>
              <a:off x="3082" y="2970"/>
              <a:ext cx="476" cy="268"/>
            </a:xfrm>
            <a:prstGeom prst="roundRect">
              <a:avLst>
                <a:gd name="adj" fmla="val 12495"/>
              </a:avLst>
            </a:prstGeom>
            <a:solidFill>
              <a:srgbClr val="C3C7AD"/>
            </a:solidFill>
            <a:ln w="12700">
              <a:solidFill>
                <a:schemeClr val="tx1"/>
              </a:solidFill>
              <a:round/>
              <a:headEnd/>
              <a:tailEnd/>
            </a:ln>
          </p:spPr>
          <p:txBody>
            <a:bodyPr wrap="none" anchor="ctr"/>
            <a:lstStyle/>
            <a:p>
              <a:endParaRPr lang="en-US"/>
            </a:p>
          </p:txBody>
        </p:sp>
        <p:sp>
          <p:nvSpPr>
            <p:cNvPr id="42053" name="Line 12"/>
            <p:cNvSpPr>
              <a:spLocks noChangeShapeType="1"/>
            </p:cNvSpPr>
            <p:nvPr/>
          </p:nvSpPr>
          <p:spPr bwMode="auto">
            <a:xfrm>
              <a:off x="3317" y="2976"/>
              <a:ext cx="0" cy="262"/>
            </a:xfrm>
            <a:prstGeom prst="line">
              <a:avLst/>
            </a:prstGeom>
            <a:noFill/>
            <a:ln w="12700">
              <a:solidFill>
                <a:schemeClr val="tx1"/>
              </a:solidFill>
              <a:round/>
              <a:headEnd/>
              <a:tailEnd/>
            </a:ln>
          </p:spPr>
          <p:txBody>
            <a:bodyPr wrap="none" anchor="ctr"/>
            <a:lstStyle/>
            <a:p>
              <a:endParaRPr lang="en-US"/>
            </a:p>
          </p:txBody>
        </p:sp>
        <p:sp>
          <p:nvSpPr>
            <p:cNvPr id="42054" name="Oval 13"/>
            <p:cNvSpPr>
              <a:spLocks noChangeArrowheads="1"/>
            </p:cNvSpPr>
            <p:nvPr/>
          </p:nvSpPr>
          <p:spPr bwMode="auto">
            <a:xfrm>
              <a:off x="3125" y="3024"/>
              <a:ext cx="129" cy="57"/>
            </a:xfrm>
            <a:prstGeom prst="ellipse">
              <a:avLst/>
            </a:prstGeom>
            <a:solidFill>
              <a:srgbClr val="FEEED4"/>
            </a:solidFill>
            <a:ln w="12700">
              <a:solidFill>
                <a:schemeClr val="tx1"/>
              </a:solidFill>
              <a:round/>
              <a:headEnd/>
              <a:tailEnd/>
            </a:ln>
          </p:spPr>
          <p:txBody>
            <a:bodyPr wrap="none" anchor="ctr"/>
            <a:lstStyle/>
            <a:p>
              <a:endParaRPr lang="en-US"/>
            </a:p>
          </p:txBody>
        </p:sp>
        <p:sp>
          <p:nvSpPr>
            <p:cNvPr id="42055" name="Oval 14"/>
            <p:cNvSpPr>
              <a:spLocks noChangeArrowheads="1"/>
            </p:cNvSpPr>
            <p:nvPr/>
          </p:nvSpPr>
          <p:spPr bwMode="auto">
            <a:xfrm>
              <a:off x="3359" y="3028"/>
              <a:ext cx="129" cy="55"/>
            </a:xfrm>
            <a:prstGeom prst="ellipse">
              <a:avLst/>
            </a:prstGeom>
            <a:solidFill>
              <a:srgbClr val="FEEED4"/>
            </a:solidFill>
            <a:ln w="12700">
              <a:solidFill>
                <a:schemeClr val="tx1"/>
              </a:solidFill>
              <a:round/>
              <a:headEnd/>
              <a:tailEnd/>
            </a:ln>
          </p:spPr>
          <p:txBody>
            <a:bodyPr wrap="none" anchor="ctr"/>
            <a:lstStyle/>
            <a:p>
              <a:endParaRPr lang="en-US"/>
            </a:p>
          </p:txBody>
        </p:sp>
        <p:sp>
          <p:nvSpPr>
            <p:cNvPr id="42056" name="Rectangle 15"/>
            <p:cNvSpPr>
              <a:spLocks noChangeArrowheads="1"/>
            </p:cNvSpPr>
            <p:nvPr/>
          </p:nvSpPr>
          <p:spPr bwMode="auto">
            <a:xfrm>
              <a:off x="2852" y="3108"/>
              <a:ext cx="73" cy="131"/>
            </a:xfrm>
            <a:prstGeom prst="rect">
              <a:avLst/>
            </a:prstGeom>
            <a:solidFill>
              <a:srgbClr val="B5C5CF"/>
            </a:solidFill>
            <a:ln w="12700">
              <a:solidFill>
                <a:schemeClr val="tx1"/>
              </a:solidFill>
              <a:miter lim="800000"/>
              <a:headEnd/>
              <a:tailEnd/>
            </a:ln>
          </p:spPr>
          <p:txBody>
            <a:bodyPr wrap="none" anchor="ctr"/>
            <a:lstStyle/>
            <a:p>
              <a:endParaRPr lang="en-US"/>
            </a:p>
          </p:txBody>
        </p:sp>
        <p:sp>
          <p:nvSpPr>
            <p:cNvPr id="42057" name="Freeform 16"/>
            <p:cNvSpPr>
              <a:spLocks/>
            </p:cNvSpPr>
            <p:nvPr/>
          </p:nvSpPr>
          <p:spPr bwMode="auto">
            <a:xfrm>
              <a:off x="3894" y="2853"/>
              <a:ext cx="60" cy="360"/>
            </a:xfrm>
            <a:custGeom>
              <a:avLst/>
              <a:gdLst>
                <a:gd name="T0" fmla="*/ 0 w 60"/>
                <a:gd name="T1" fmla="*/ 359 h 360"/>
                <a:gd name="T2" fmla="*/ 0 w 60"/>
                <a:gd name="T3" fmla="*/ 59 h 360"/>
                <a:gd name="T4" fmla="*/ 59 w 60"/>
                <a:gd name="T5" fmla="*/ 0 h 360"/>
                <a:gd name="T6" fmla="*/ 59 w 60"/>
                <a:gd name="T7" fmla="*/ 297 h 360"/>
                <a:gd name="T8" fmla="*/ 0 w 60"/>
                <a:gd name="T9" fmla="*/ 359 h 360"/>
                <a:gd name="T10" fmla="*/ 0 60000 65536"/>
                <a:gd name="T11" fmla="*/ 0 60000 65536"/>
                <a:gd name="T12" fmla="*/ 0 60000 65536"/>
                <a:gd name="T13" fmla="*/ 0 60000 65536"/>
                <a:gd name="T14" fmla="*/ 0 60000 65536"/>
                <a:gd name="T15" fmla="*/ 0 w 60"/>
                <a:gd name="T16" fmla="*/ 0 h 360"/>
                <a:gd name="T17" fmla="*/ 60 w 60"/>
                <a:gd name="T18" fmla="*/ 360 h 360"/>
              </a:gdLst>
              <a:ahLst/>
              <a:cxnLst>
                <a:cxn ang="T10">
                  <a:pos x="T0" y="T1"/>
                </a:cxn>
                <a:cxn ang="T11">
                  <a:pos x="T2" y="T3"/>
                </a:cxn>
                <a:cxn ang="T12">
                  <a:pos x="T4" y="T5"/>
                </a:cxn>
                <a:cxn ang="T13">
                  <a:pos x="T6" y="T7"/>
                </a:cxn>
                <a:cxn ang="T14">
                  <a:pos x="T8" y="T9"/>
                </a:cxn>
              </a:cxnLst>
              <a:rect l="T15" t="T16" r="T17" b="T18"/>
              <a:pathLst>
                <a:path w="60" h="360">
                  <a:moveTo>
                    <a:pt x="0" y="359"/>
                  </a:moveTo>
                  <a:lnTo>
                    <a:pt x="0" y="59"/>
                  </a:lnTo>
                  <a:lnTo>
                    <a:pt x="59" y="0"/>
                  </a:lnTo>
                  <a:lnTo>
                    <a:pt x="59" y="297"/>
                  </a:lnTo>
                  <a:lnTo>
                    <a:pt x="0" y="359"/>
                  </a:lnTo>
                </a:path>
              </a:pathLst>
            </a:custGeom>
            <a:solidFill>
              <a:srgbClr val="B5C5CF"/>
            </a:solidFill>
            <a:ln w="12700" cap="rnd">
              <a:solidFill>
                <a:schemeClr val="tx1"/>
              </a:solidFill>
              <a:round/>
              <a:headEnd/>
              <a:tailEnd/>
            </a:ln>
          </p:spPr>
          <p:txBody>
            <a:bodyPr/>
            <a:lstStyle/>
            <a:p>
              <a:endParaRPr lang="en-US"/>
            </a:p>
          </p:txBody>
        </p:sp>
        <p:sp>
          <p:nvSpPr>
            <p:cNvPr id="42058" name="AutoShape 17"/>
            <p:cNvSpPr>
              <a:spLocks noChangeArrowheads="1"/>
            </p:cNvSpPr>
            <p:nvPr/>
          </p:nvSpPr>
          <p:spPr bwMode="auto">
            <a:xfrm>
              <a:off x="4106" y="3095"/>
              <a:ext cx="82" cy="34"/>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a:p>
          </p:txBody>
        </p:sp>
        <p:sp>
          <p:nvSpPr>
            <p:cNvPr id="42059" name="AutoShape 18"/>
            <p:cNvSpPr>
              <a:spLocks noChangeArrowheads="1"/>
            </p:cNvSpPr>
            <p:nvPr/>
          </p:nvSpPr>
          <p:spPr bwMode="auto">
            <a:xfrm>
              <a:off x="4106" y="3070"/>
              <a:ext cx="82" cy="31"/>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a:p>
          </p:txBody>
        </p:sp>
        <p:sp>
          <p:nvSpPr>
            <p:cNvPr id="42060" name="AutoShape 19"/>
            <p:cNvSpPr>
              <a:spLocks noChangeArrowheads="1"/>
            </p:cNvSpPr>
            <p:nvPr/>
          </p:nvSpPr>
          <p:spPr bwMode="auto">
            <a:xfrm>
              <a:off x="4103" y="3042"/>
              <a:ext cx="85" cy="29"/>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a:p>
          </p:txBody>
        </p:sp>
        <p:sp>
          <p:nvSpPr>
            <p:cNvPr id="42061" name="AutoShape 20"/>
            <p:cNvSpPr>
              <a:spLocks noChangeArrowheads="1"/>
            </p:cNvSpPr>
            <p:nvPr/>
          </p:nvSpPr>
          <p:spPr bwMode="auto">
            <a:xfrm>
              <a:off x="4106" y="3013"/>
              <a:ext cx="82" cy="32"/>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a:p>
          </p:txBody>
        </p:sp>
        <p:pic>
          <p:nvPicPr>
            <p:cNvPr id="42062" name="Picture 21"/>
            <p:cNvPicPr>
              <a:picLocks noChangeArrowheads="1"/>
            </p:cNvPicPr>
            <p:nvPr/>
          </p:nvPicPr>
          <p:blipFill>
            <a:blip r:embed="rId2"/>
            <a:srcRect/>
            <a:stretch>
              <a:fillRect/>
            </a:stretch>
          </p:blipFill>
          <p:spPr bwMode="auto">
            <a:xfrm>
              <a:off x="3905" y="3031"/>
              <a:ext cx="259" cy="182"/>
            </a:xfrm>
            <a:prstGeom prst="rect">
              <a:avLst/>
            </a:prstGeom>
            <a:noFill/>
            <a:ln w="12700">
              <a:noFill/>
              <a:miter lim="800000"/>
              <a:headEnd/>
              <a:tailEnd/>
            </a:ln>
          </p:spPr>
        </p:pic>
      </p:grpSp>
      <p:sp>
        <p:nvSpPr>
          <p:cNvPr id="41990" name="Rectangle 22"/>
          <p:cNvSpPr>
            <a:spLocks noChangeArrowheads="1"/>
          </p:cNvSpPr>
          <p:nvPr/>
        </p:nvSpPr>
        <p:spPr bwMode="auto">
          <a:xfrm>
            <a:off x="1360488" y="2848149"/>
            <a:ext cx="2454275" cy="392112"/>
          </a:xfrm>
          <a:prstGeom prst="rect">
            <a:avLst/>
          </a:prstGeom>
          <a:solidFill>
            <a:schemeClr val="bg1"/>
          </a:solidFill>
          <a:ln w="12700">
            <a:noFill/>
            <a:miter lim="800000"/>
            <a:headEnd/>
            <a:tailEnd/>
          </a:ln>
        </p:spPr>
        <p:txBody>
          <a:bodyPr wrap="none" lIns="115888" tIns="58738" rIns="115888" bIns="58738">
            <a:spAutoFit/>
          </a:bodyPr>
          <a:lstStyle/>
          <a:p>
            <a:pPr defTabSz="1487488" eaLnBrk="0" hangingPunct="0"/>
            <a:r>
              <a:rPr lang="en-US" sz="1800" b="1">
                <a:latin typeface="+mj-lt"/>
              </a:rPr>
              <a:t>Consolidation Entity</a:t>
            </a:r>
          </a:p>
        </p:txBody>
      </p:sp>
      <p:sp>
        <p:nvSpPr>
          <p:cNvPr id="41991" name="Freeform 24"/>
          <p:cNvSpPr>
            <a:spLocks/>
          </p:cNvSpPr>
          <p:nvPr/>
        </p:nvSpPr>
        <p:spPr bwMode="auto">
          <a:xfrm>
            <a:off x="2965273" y="2294994"/>
            <a:ext cx="1117600" cy="538162"/>
          </a:xfrm>
          <a:custGeom>
            <a:avLst/>
            <a:gdLst>
              <a:gd name="T0" fmla="*/ 0 w 704"/>
              <a:gd name="T1" fmla="*/ 851812111 h 339"/>
              <a:gd name="T2" fmla="*/ 342741230 w 704"/>
              <a:gd name="T3" fmla="*/ 78123974 h 339"/>
              <a:gd name="T4" fmla="*/ 1771670817 w 704"/>
              <a:gd name="T5" fmla="*/ 0 h 339"/>
              <a:gd name="T6" fmla="*/ 1771670817 w 704"/>
              <a:gd name="T7" fmla="*/ 337700601 h 339"/>
              <a:gd name="T8" fmla="*/ 282257501 w 704"/>
              <a:gd name="T9" fmla="*/ 851812111 h 339"/>
              <a:gd name="T10" fmla="*/ 0 w 704"/>
              <a:gd name="T11" fmla="*/ 851812111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chemeClr val="bg1">
              <a:lumMod val="75000"/>
            </a:schemeClr>
          </a:solidFill>
          <a:ln w="12700" cap="rnd">
            <a:noFill/>
            <a:round/>
            <a:headEnd/>
            <a:tailEnd/>
          </a:ln>
        </p:spPr>
        <p:txBody>
          <a:bodyPr/>
          <a:lstStyle/>
          <a:p>
            <a:endParaRPr lang="en-US"/>
          </a:p>
        </p:txBody>
      </p:sp>
      <p:sp>
        <p:nvSpPr>
          <p:cNvPr id="41992" name="AutoShape 26"/>
          <p:cNvSpPr>
            <a:spLocks noChangeArrowheads="1"/>
          </p:cNvSpPr>
          <p:nvPr/>
        </p:nvSpPr>
        <p:spPr bwMode="auto">
          <a:xfrm>
            <a:off x="2017713" y="1446386"/>
            <a:ext cx="1436687" cy="1371600"/>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p>
        </p:txBody>
      </p:sp>
      <p:sp>
        <p:nvSpPr>
          <p:cNvPr id="41993" name="AutoShape 27"/>
          <p:cNvSpPr>
            <a:spLocks noChangeArrowheads="1"/>
          </p:cNvSpPr>
          <p:nvPr/>
        </p:nvSpPr>
        <p:spPr bwMode="auto">
          <a:xfrm>
            <a:off x="2797175" y="1836911"/>
            <a:ext cx="273050"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1994" name="AutoShape 28"/>
          <p:cNvSpPr>
            <a:spLocks noChangeArrowheads="1"/>
          </p:cNvSpPr>
          <p:nvPr/>
        </p:nvSpPr>
        <p:spPr bwMode="auto">
          <a:xfrm>
            <a:off x="2430463" y="1836911"/>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1995" name="AutoShape 31"/>
          <p:cNvSpPr>
            <a:spLocks noChangeArrowheads="1"/>
          </p:cNvSpPr>
          <p:nvPr/>
        </p:nvSpPr>
        <p:spPr bwMode="auto">
          <a:xfrm>
            <a:off x="2065338" y="1836911"/>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grpSp>
        <p:nvGrpSpPr>
          <p:cNvPr id="41996" name="Group 37"/>
          <p:cNvGrpSpPr>
            <a:grpSpLocks/>
          </p:cNvGrpSpPr>
          <p:nvPr/>
        </p:nvGrpSpPr>
        <p:grpSpPr bwMode="auto">
          <a:xfrm>
            <a:off x="1282700" y="4460518"/>
            <a:ext cx="3011488" cy="760413"/>
            <a:chOff x="808" y="2732"/>
            <a:chExt cx="1897" cy="479"/>
          </a:xfrm>
        </p:grpSpPr>
        <p:grpSp>
          <p:nvGrpSpPr>
            <p:cNvPr id="42018" name="Group 38"/>
            <p:cNvGrpSpPr>
              <a:grpSpLocks/>
            </p:cNvGrpSpPr>
            <p:nvPr/>
          </p:nvGrpSpPr>
          <p:grpSpPr bwMode="auto">
            <a:xfrm>
              <a:off x="2482" y="3131"/>
              <a:ext cx="223" cy="73"/>
              <a:chOff x="2482" y="3131"/>
              <a:chExt cx="223" cy="73"/>
            </a:xfrm>
          </p:grpSpPr>
          <p:sp>
            <p:nvSpPr>
              <p:cNvPr id="42045" name="Freeform 39"/>
              <p:cNvSpPr>
                <a:spLocks/>
              </p:cNvSpPr>
              <p:nvPr/>
            </p:nvSpPr>
            <p:spPr bwMode="auto">
              <a:xfrm>
                <a:off x="2502" y="3133"/>
                <a:ext cx="190" cy="50"/>
              </a:xfrm>
              <a:custGeom>
                <a:avLst/>
                <a:gdLst>
                  <a:gd name="T0" fmla="*/ 10 w 190"/>
                  <a:gd name="T1" fmla="*/ 0 h 50"/>
                  <a:gd name="T2" fmla="*/ 27 w 190"/>
                  <a:gd name="T3" fmla="*/ 0 h 50"/>
                  <a:gd name="T4" fmla="*/ 44 w 190"/>
                  <a:gd name="T5" fmla="*/ 0 h 50"/>
                  <a:gd name="T6" fmla="*/ 60 w 190"/>
                  <a:gd name="T7" fmla="*/ 0 h 50"/>
                  <a:gd name="T8" fmla="*/ 72 w 190"/>
                  <a:gd name="T9" fmla="*/ 0 h 50"/>
                  <a:gd name="T10" fmla="*/ 94 w 190"/>
                  <a:gd name="T11" fmla="*/ 0 h 50"/>
                  <a:gd name="T12" fmla="*/ 104 w 190"/>
                  <a:gd name="T13" fmla="*/ 0 h 50"/>
                  <a:gd name="T14" fmla="*/ 117 w 190"/>
                  <a:gd name="T15" fmla="*/ 0 h 50"/>
                  <a:gd name="T16" fmla="*/ 124 w 190"/>
                  <a:gd name="T17" fmla="*/ 0 h 50"/>
                  <a:gd name="T18" fmla="*/ 135 w 190"/>
                  <a:gd name="T19" fmla="*/ 0 h 50"/>
                  <a:gd name="T20" fmla="*/ 147 w 190"/>
                  <a:gd name="T21" fmla="*/ 0 h 50"/>
                  <a:gd name="T22" fmla="*/ 156 w 190"/>
                  <a:gd name="T23" fmla="*/ 0 h 50"/>
                  <a:gd name="T24" fmla="*/ 164 w 190"/>
                  <a:gd name="T25" fmla="*/ 0 h 50"/>
                  <a:gd name="T26" fmla="*/ 172 w 190"/>
                  <a:gd name="T27" fmla="*/ 0 h 50"/>
                  <a:gd name="T28" fmla="*/ 181 w 190"/>
                  <a:gd name="T29" fmla="*/ 0 h 50"/>
                  <a:gd name="T30" fmla="*/ 189 w 190"/>
                  <a:gd name="T31" fmla="*/ 0 h 50"/>
                  <a:gd name="T32" fmla="*/ 181 w 190"/>
                  <a:gd name="T33" fmla="*/ 6 h 50"/>
                  <a:gd name="T34" fmla="*/ 172 w 190"/>
                  <a:gd name="T35" fmla="*/ 10 h 50"/>
                  <a:gd name="T36" fmla="*/ 164 w 190"/>
                  <a:gd name="T37" fmla="*/ 13 h 50"/>
                  <a:gd name="T38" fmla="*/ 156 w 190"/>
                  <a:gd name="T39" fmla="*/ 15 h 50"/>
                  <a:gd name="T40" fmla="*/ 144 w 190"/>
                  <a:gd name="T41" fmla="*/ 21 h 50"/>
                  <a:gd name="T42" fmla="*/ 131 w 190"/>
                  <a:gd name="T43" fmla="*/ 23 h 50"/>
                  <a:gd name="T44" fmla="*/ 119 w 190"/>
                  <a:gd name="T45" fmla="*/ 26 h 50"/>
                  <a:gd name="T46" fmla="*/ 104 w 190"/>
                  <a:gd name="T47" fmla="*/ 31 h 50"/>
                  <a:gd name="T48" fmla="*/ 92 w 190"/>
                  <a:gd name="T49" fmla="*/ 34 h 50"/>
                  <a:gd name="T50" fmla="*/ 79 w 190"/>
                  <a:gd name="T51" fmla="*/ 36 h 50"/>
                  <a:gd name="T52" fmla="*/ 69 w 190"/>
                  <a:gd name="T53" fmla="*/ 39 h 50"/>
                  <a:gd name="T54" fmla="*/ 60 w 190"/>
                  <a:gd name="T55" fmla="*/ 39 h 50"/>
                  <a:gd name="T56" fmla="*/ 44 w 190"/>
                  <a:gd name="T57" fmla="*/ 39 h 50"/>
                  <a:gd name="T58" fmla="*/ 35 w 190"/>
                  <a:gd name="T59" fmla="*/ 41 h 50"/>
                  <a:gd name="T60" fmla="*/ 27 w 190"/>
                  <a:gd name="T61" fmla="*/ 44 h 50"/>
                  <a:gd name="T62" fmla="*/ 19 w 190"/>
                  <a:gd name="T63" fmla="*/ 47 h 50"/>
                  <a:gd name="T64" fmla="*/ 7 w 190"/>
                  <a:gd name="T65" fmla="*/ 49 h 50"/>
                  <a:gd name="T66" fmla="*/ 0 w 190"/>
                  <a:gd name="T67" fmla="*/ 41 h 50"/>
                  <a:gd name="T68" fmla="*/ 0 w 190"/>
                  <a:gd name="T69" fmla="*/ 31 h 50"/>
                  <a:gd name="T70" fmla="*/ 0 w 190"/>
                  <a:gd name="T71" fmla="*/ 23 h 50"/>
                  <a:gd name="T72" fmla="*/ 0 w 190"/>
                  <a:gd name="T73" fmla="*/ 15 h 50"/>
                  <a:gd name="T74" fmla="*/ 0 w 190"/>
                  <a:gd name="T75" fmla="*/ 6 h 50"/>
                  <a:gd name="T76" fmla="*/ 10 w 190"/>
                  <a:gd name="T77" fmla="*/ 0 h 50"/>
                  <a:gd name="T78" fmla="*/ 10 w 190"/>
                  <a:gd name="T79" fmla="*/ 0 h 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0"/>
                  <a:gd name="T121" fmla="*/ 0 h 50"/>
                  <a:gd name="T122" fmla="*/ 190 w 190"/>
                  <a:gd name="T123" fmla="*/ 50 h 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0" h="50">
                    <a:moveTo>
                      <a:pt x="10" y="0"/>
                    </a:moveTo>
                    <a:lnTo>
                      <a:pt x="27" y="0"/>
                    </a:lnTo>
                    <a:lnTo>
                      <a:pt x="44" y="0"/>
                    </a:lnTo>
                    <a:lnTo>
                      <a:pt x="60" y="0"/>
                    </a:lnTo>
                    <a:lnTo>
                      <a:pt x="72" y="0"/>
                    </a:lnTo>
                    <a:lnTo>
                      <a:pt x="94" y="0"/>
                    </a:lnTo>
                    <a:lnTo>
                      <a:pt x="104" y="0"/>
                    </a:lnTo>
                    <a:lnTo>
                      <a:pt x="117" y="0"/>
                    </a:lnTo>
                    <a:lnTo>
                      <a:pt x="124" y="0"/>
                    </a:lnTo>
                    <a:lnTo>
                      <a:pt x="135" y="0"/>
                    </a:lnTo>
                    <a:lnTo>
                      <a:pt x="147" y="0"/>
                    </a:lnTo>
                    <a:lnTo>
                      <a:pt x="156" y="0"/>
                    </a:lnTo>
                    <a:lnTo>
                      <a:pt x="164" y="0"/>
                    </a:lnTo>
                    <a:lnTo>
                      <a:pt x="172" y="0"/>
                    </a:lnTo>
                    <a:lnTo>
                      <a:pt x="181" y="0"/>
                    </a:lnTo>
                    <a:lnTo>
                      <a:pt x="189" y="0"/>
                    </a:lnTo>
                    <a:lnTo>
                      <a:pt x="181" y="6"/>
                    </a:lnTo>
                    <a:lnTo>
                      <a:pt x="172" y="10"/>
                    </a:lnTo>
                    <a:lnTo>
                      <a:pt x="164" y="13"/>
                    </a:lnTo>
                    <a:lnTo>
                      <a:pt x="156" y="15"/>
                    </a:lnTo>
                    <a:lnTo>
                      <a:pt x="144" y="21"/>
                    </a:lnTo>
                    <a:lnTo>
                      <a:pt x="131" y="23"/>
                    </a:lnTo>
                    <a:lnTo>
                      <a:pt x="119" y="26"/>
                    </a:lnTo>
                    <a:lnTo>
                      <a:pt x="104" y="31"/>
                    </a:lnTo>
                    <a:lnTo>
                      <a:pt x="92" y="34"/>
                    </a:lnTo>
                    <a:lnTo>
                      <a:pt x="79" y="36"/>
                    </a:lnTo>
                    <a:lnTo>
                      <a:pt x="69" y="39"/>
                    </a:lnTo>
                    <a:lnTo>
                      <a:pt x="60" y="39"/>
                    </a:lnTo>
                    <a:lnTo>
                      <a:pt x="44" y="39"/>
                    </a:lnTo>
                    <a:lnTo>
                      <a:pt x="35" y="41"/>
                    </a:lnTo>
                    <a:lnTo>
                      <a:pt x="27" y="44"/>
                    </a:lnTo>
                    <a:lnTo>
                      <a:pt x="19" y="47"/>
                    </a:lnTo>
                    <a:lnTo>
                      <a:pt x="7" y="49"/>
                    </a:lnTo>
                    <a:lnTo>
                      <a:pt x="0" y="41"/>
                    </a:lnTo>
                    <a:lnTo>
                      <a:pt x="0" y="31"/>
                    </a:lnTo>
                    <a:lnTo>
                      <a:pt x="0" y="23"/>
                    </a:lnTo>
                    <a:lnTo>
                      <a:pt x="0" y="15"/>
                    </a:lnTo>
                    <a:lnTo>
                      <a:pt x="0" y="6"/>
                    </a:lnTo>
                    <a:lnTo>
                      <a:pt x="10" y="0"/>
                    </a:lnTo>
                  </a:path>
                </a:pathLst>
              </a:custGeom>
              <a:solidFill>
                <a:schemeClr val="folHlink"/>
              </a:solidFill>
              <a:ln w="12700" cap="rnd">
                <a:noFill/>
                <a:round/>
                <a:headEnd/>
                <a:tailEnd/>
              </a:ln>
            </p:spPr>
            <p:txBody>
              <a:bodyPr/>
              <a:lstStyle/>
              <a:p>
                <a:endParaRPr lang="en-US"/>
              </a:p>
            </p:txBody>
          </p:sp>
          <p:sp>
            <p:nvSpPr>
              <p:cNvPr id="42046" name="Freeform 40"/>
              <p:cNvSpPr>
                <a:spLocks/>
              </p:cNvSpPr>
              <p:nvPr/>
            </p:nvSpPr>
            <p:spPr bwMode="auto">
              <a:xfrm>
                <a:off x="2482" y="3131"/>
                <a:ext cx="223" cy="73"/>
              </a:xfrm>
              <a:custGeom>
                <a:avLst/>
                <a:gdLst>
                  <a:gd name="T0" fmla="*/ 0 w 223"/>
                  <a:gd name="T1" fmla="*/ 72 h 73"/>
                  <a:gd name="T2" fmla="*/ 41 w 223"/>
                  <a:gd name="T3" fmla="*/ 34 h 73"/>
                  <a:gd name="T4" fmla="*/ 222 w 223"/>
                  <a:gd name="T5" fmla="*/ 0 h 73"/>
                  <a:gd name="T6" fmla="*/ 222 w 223"/>
                  <a:gd name="T7" fmla="*/ 36 h 73"/>
                  <a:gd name="T8" fmla="*/ 0 w 223"/>
                  <a:gd name="T9" fmla="*/ 72 h 73"/>
                  <a:gd name="T10" fmla="*/ 0 60000 65536"/>
                  <a:gd name="T11" fmla="*/ 0 60000 65536"/>
                  <a:gd name="T12" fmla="*/ 0 60000 65536"/>
                  <a:gd name="T13" fmla="*/ 0 60000 65536"/>
                  <a:gd name="T14" fmla="*/ 0 60000 65536"/>
                  <a:gd name="T15" fmla="*/ 0 w 223"/>
                  <a:gd name="T16" fmla="*/ 0 h 73"/>
                  <a:gd name="T17" fmla="*/ 223 w 223"/>
                  <a:gd name="T18" fmla="*/ 73 h 73"/>
                </a:gdLst>
                <a:ahLst/>
                <a:cxnLst>
                  <a:cxn ang="T10">
                    <a:pos x="T0" y="T1"/>
                  </a:cxn>
                  <a:cxn ang="T11">
                    <a:pos x="T2" y="T3"/>
                  </a:cxn>
                  <a:cxn ang="T12">
                    <a:pos x="T4" y="T5"/>
                  </a:cxn>
                  <a:cxn ang="T13">
                    <a:pos x="T6" y="T7"/>
                  </a:cxn>
                  <a:cxn ang="T14">
                    <a:pos x="T8" y="T9"/>
                  </a:cxn>
                </a:cxnLst>
                <a:rect l="T15" t="T16" r="T17" b="T18"/>
                <a:pathLst>
                  <a:path w="223" h="73">
                    <a:moveTo>
                      <a:pt x="0" y="72"/>
                    </a:moveTo>
                    <a:lnTo>
                      <a:pt x="41" y="34"/>
                    </a:lnTo>
                    <a:lnTo>
                      <a:pt x="222" y="0"/>
                    </a:lnTo>
                    <a:lnTo>
                      <a:pt x="222" y="36"/>
                    </a:lnTo>
                    <a:lnTo>
                      <a:pt x="0" y="72"/>
                    </a:lnTo>
                  </a:path>
                </a:pathLst>
              </a:custGeom>
              <a:solidFill>
                <a:schemeClr val="bg1">
                  <a:lumMod val="75000"/>
                </a:schemeClr>
              </a:solidFill>
              <a:ln w="12700" cap="rnd">
                <a:noFill/>
                <a:round/>
                <a:headEnd/>
                <a:tailEnd/>
              </a:ln>
            </p:spPr>
            <p:txBody>
              <a:bodyPr/>
              <a:lstStyle/>
              <a:p>
                <a:endParaRPr lang="en-US"/>
              </a:p>
            </p:txBody>
          </p:sp>
        </p:grpSp>
        <p:sp>
          <p:nvSpPr>
            <p:cNvPr id="42019" name="Freeform 41"/>
            <p:cNvSpPr>
              <a:spLocks/>
            </p:cNvSpPr>
            <p:nvPr/>
          </p:nvSpPr>
          <p:spPr bwMode="auto">
            <a:xfrm>
              <a:off x="1685" y="3053"/>
              <a:ext cx="560" cy="158"/>
            </a:xfrm>
            <a:custGeom>
              <a:avLst/>
              <a:gdLst>
                <a:gd name="T0" fmla="*/ 0 w 560"/>
                <a:gd name="T1" fmla="*/ 157 h 158"/>
                <a:gd name="T2" fmla="*/ 114 w 560"/>
                <a:gd name="T3" fmla="*/ 43 h 158"/>
                <a:gd name="T4" fmla="*/ 559 w 560"/>
                <a:gd name="T5" fmla="*/ 0 h 158"/>
                <a:gd name="T6" fmla="*/ 514 w 560"/>
                <a:gd name="T7" fmla="*/ 80 h 158"/>
                <a:gd name="T8" fmla="*/ 0 w 560"/>
                <a:gd name="T9" fmla="*/ 157 h 158"/>
                <a:gd name="T10" fmla="*/ 0 60000 65536"/>
                <a:gd name="T11" fmla="*/ 0 60000 65536"/>
                <a:gd name="T12" fmla="*/ 0 60000 65536"/>
                <a:gd name="T13" fmla="*/ 0 60000 65536"/>
                <a:gd name="T14" fmla="*/ 0 60000 65536"/>
                <a:gd name="T15" fmla="*/ 0 w 560"/>
                <a:gd name="T16" fmla="*/ 0 h 158"/>
                <a:gd name="T17" fmla="*/ 560 w 560"/>
                <a:gd name="T18" fmla="*/ 158 h 158"/>
              </a:gdLst>
              <a:ahLst/>
              <a:cxnLst>
                <a:cxn ang="T10">
                  <a:pos x="T0" y="T1"/>
                </a:cxn>
                <a:cxn ang="T11">
                  <a:pos x="T2" y="T3"/>
                </a:cxn>
                <a:cxn ang="T12">
                  <a:pos x="T4" y="T5"/>
                </a:cxn>
                <a:cxn ang="T13">
                  <a:pos x="T6" y="T7"/>
                </a:cxn>
                <a:cxn ang="T14">
                  <a:pos x="T8" y="T9"/>
                </a:cxn>
              </a:cxnLst>
              <a:rect l="T15" t="T16" r="T17" b="T18"/>
              <a:pathLst>
                <a:path w="560" h="158">
                  <a:moveTo>
                    <a:pt x="0" y="157"/>
                  </a:moveTo>
                  <a:lnTo>
                    <a:pt x="114" y="43"/>
                  </a:lnTo>
                  <a:lnTo>
                    <a:pt x="559" y="0"/>
                  </a:lnTo>
                  <a:lnTo>
                    <a:pt x="514" y="80"/>
                  </a:lnTo>
                  <a:lnTo>
                    <a:pt x="0" y="157"/>
                  </a:lnTo>
                </a:path>
              </a:pathLst>
            </a:custGeom>
            <a:solidFill>
              <a:schemeClr val="bg1">
                <a:lumMod val="75000"/>
              </a:schemeClr>
            </a:solidFill>
            <a:ln w="12700" cap="rnd">
              <a:noFill/>
              <a:round/>
              <a:headEnd/>
              <a:tailEnd/>
            </a:ln>
          </p:spPr>
          <p:txBody>
            <a:bodyPr/>
            <a:lstStyle/>
            <a:p>
              <a:endParaRPr lang="en-US"/>
            </a:p>
          </p:txBody>
        </p:sp>
        <p:sp>
          <p:nvSpPr>
            <p:cNvPr id="42020" name="AutoShape 42" descr="Horizontal brick"/>
            <p:cNvSpPr>
              <a:spLocks noChangeArrowheads="1"/>
            </p:cNvSpPr>
            <p:nvPr/>
          </p:nvSpPr>
          <p:spPr bwMode="auto">
            <a:xfrm>
              <a:off x="808" y="2736"/>
              <a:ext cx="994" cy="470"/>
            </a:xfrm>
            <a:prstGeom prst="cube">
              <a:avLst>
                <a:gd name="adj" fmla="val 24995"/>
              </a:avLst>
            </a:prstGeom>
            <a:pattFill prst="horzBrick">
              <a:fgClr>
                <a:srgbClr val="FDDDAD"/>
              </a:fgClr>
              <a:bgClr>
                <a:schemeClr val="bg1"/>
              </a:bgClr>
            </a:pattFill>
            <a:ln w="12700">
              <a:solidFill>
                <a:schemeClr val="tx1"/>
              </a:solidFill>
              <a:miter lim="800000"/>
              <a:headEnd/>
              <a:tailEnd/>
            </a:ln>
          </p:spPr>
          <p:txBody>
            <a:bodyPr wrap="none" anchor="ctr"/>
            <a:lstStyle/>
            <a:p>
              <a:endParaRPr lang="en-US"/>
            </a:p>
          </p:txBody>
        </p:sp>
        <p:sp>
          <p:nvSpPr>
            <p:cNvPr id="42021" name="Freeform 43"/>
            <p:cNvSpPr>
              <a:spLocks/>
            </p:cNvSpPr>
            <p:nvPr/>
          </p:nvSpPr>
          <p:spPr bwMode="auto">
            <a:xfrm>
              <a:off x="1685" y="2732"/>
              <a:ext cx="120" cy="475"/>
            </a:xfrm>
            <a:custGeom>
              <a:avLst/>
              <a:gdLst>
                <a:gd name="T0" fmla="*/ 1 w 120"/>
                <a:gd name="T1" fmla="*/ 119 h 475"/>
                <a:gd name="T2" fmla="*/ 119 w 120"/>
                <a:gd name="T3" fmla="*/ 0 h 475"/>
                <a:gd name="T4" fmla="*/ 119 w 120"/>
                <a:gd name="T5" fmla="*/ 355 h 475"/>
                <a:gd name="T6" fmla="*/ 0 w 120"/>
                <a:gd name="T7" fmla="*/ 474 h 475"/>
                <a:gd name="T8" fmla="*/ 1 w 120"/>
                <a:gd name="T9" fmla="*/ 119 h 475"/>
                <a:gd name="T10" fmla="*/ 0 60000 65536"/>
                <a:gd name="T11" fmla="*/ 0 60000 65536"/>
                <a:gd name="T12" fmla="*/ 0 60000 65536"/>
                <a:gd name="T13" fmla="*/ 0 60000 65536"/>
                <a:gd name="T14" fmla="*/ 0 60000 65536"/>
                <a:gd name="T15" fmla="*/ 0 w 120"/>
                <a:gd name="T16" fmla="*/ 0 h 475"/>
                <a:gd name="T17" fmla="*/ 120 w 120"/>
                <a:gd name="T18" fmla="*/ 475 h 475"/>
              </a:gdLst>
              <a:ahLst/>
              <a:cxnLst>
                <a:cxn ang="T10">
                  <a:pos x="T0" y="T1"/>
                </a:cxn>
                <a:cxn ang="T11">
                  <a:pos x="T2" y="T3"/>
                </a:cxn>
                <a:cxn ang="T12">
                  <a:pos x="T4" y="T5"/>
                </a:cxn>
                <a:cxn ang="T13">
                  <a:pos x="T6" y="T7"/>
                </a:cxn>
                <a:cxn ang="T14">
                  <a:pos x="T8" y="T9"/>
                </a:cxn>
              </a:cxnLst>
              <a:rect l="T15" t="T16" r="T17" b="T18"/>
              <a:pathLst>
                <a:path w="120" h="475">
                  <a:moveTo>
                    <a:pt x="1" y="119"/>
                  </a:moveTo>
                  <a:lnTo>
                    <a:pt x="119" y="0"/>
                  </a:lnTo>
                  <a:lnTo>
                    <a:pt x="119" y="355"/>
                  </a:lnTo>
                  <a:lnTo>
                    <a:pt x="0" y="474"/>
                  </a:lnTo>
                  <a:lnTo>
                    <a:pt x="1" y="119"/>
                  </a:lnTo>
                </a:path>
              </a:pathLst>
            </a:custGeom>
            <a:solidFill>
              <a:srgbClr val="FCCE88"/>
            </a:solidFill>
            <a:ln w="12700" cap="rnd">
              <a:solidFill>
                <a:schemeClr val="tx1"/>
              </a:solidFill>
              <a:round/>
              <a:headEnd/>
              <a:tailEnd/>
            </a:ln>
          </p:spPr>
          <p:txBody>
            <a:bodyPr/>
            <a:lstStyle/>
            <a:p>
              <a:endParaRPr lang="en-US"/>
            </a:p>
          </p:txBody>
        </p:sp>
        <p:sp>
          <p:nvSpPr>
            <p:cNvPr id="42022" name="AutoShape 44"/>
            <p:cNvSpPr>
              <a:spLocks noChangeArrowheads="1"/>
            </p:cNvSpPr>
            <p:nvPr/>
          </p:nvSpPr>
          <p:spPr bwMode="auto">
            <a:xfrm>
              <a:off x="854" y="2908"/>
              <a:ext cx="155"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a:p>
          </p:txBody>
        </p:sp>
        <p:sp>
          <p:nvSpPr>
            <p:cNvPr id="42023" name="AutoShape 45"/>
            <p:cNvSpPr>
              <a:spLocks noChangeArrowheads="1"/>
            </p:cNvSpPr>
            <p:nvPr/>
          </p:nvSpPr>
          <p:spPr bwMode="auto">
            <a:xfrm>
              <a:off x="1076" y="2908"/>
              <a:ext cx="156"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a:p>
          </p:txBody>
        </p:sp>
        <p:sp>
          <p:nvSpPr>
            <p:cNvPr id="42024" name="Freeform 46"/>
            <p:cNvSpPr>
              <a:spLocks/>
            </p:cNvSpPr>
            <p:nvPr/>
          </p:nvSpPr>
          <p:spPr bwMode="auto">
            <a:xfrm>
              <a:off x="1720" y="2844"/>
              <a:ext cx="57" cy="289"/>
            </a:xfrm>
            <a:custGeom>
              <a:avLst/>
              <a:gdLst>
                <a:gd name="T0" fmla="*/ 0 w 57"/>
                <a:gd name="T1" fmla="*/ 288 h 289"/>
                <a:gd name="T2" fmla="*/ 0 w 57"/>
                <a:gd name="T3" fmla="*/ 61 h 289"/>
                <a:gd name="T4" fmla="*/ 56 w 57"/>
                <a:gd name="T5" fmla="*/ 0 h 289"/>
                <a:gd name="T6" fmla="*/ 56 w 57"/>
                <a:gd name="T7" fmla="*/ 232 h 289"/>
                <a:gd name="T8" fmla="*/ 0 w 57"/>
                <a:gd name="T9" fmla="*/ 288 h 289"/>
                <a:gd name="T10" fmla="*/ 0 60000 65536"/>
                <a:gd name="T11" fmla="*/ 0 60000 65536"/>
                <a:gd name="T12" fmla="*/ 0 60000 65536"/>
                <a:gd name="T13" fmla="*/ 0 60000 65536"/>
                <a:gd name="T14" fmla="*/ 0 60000 65536"/>
                <a:gd name="T15" fmla="*/ 0 w 57"/>
                <a:gd name="T16" fmla="*/ 0 h 289"/>
                <a:gd name="T17" fmla="*/ 57 w 57"/>
                <a:gd name="T18" fmla="*/ 289 h 289"/>
              </a:gdLst>
              <a:ahLst/>
              <a:cxnLst>
                <a:cxn ang="T10">
                  <a:pos x="T0" y="T1"/>
                </a:cxn>
                <a:cxn ang="T11">
                  <a:pos x="T2" y="T3"/>
                </a:cxn>
                <a:cxn ang="T12">
                  <a:pos x="T4" y="T5"/>
                </a:cxn>
                <a:cxn ang="T13">
                  <a:pos x="T6" y="T7"/>
                </a:cxn>
                <a:cxn ang="T14">
                  <a:pos x="T8" y="T9"/>
                </a:cxn>
              </a:cxnLst>
              <a:rect l="T15" t="T16" r="T17" b="T18"/>
              <a:pathLst>
                <a:path w="57" h="289">
                  <a:moveTo>
                    <a:pt x="0" y="288"/>
                  </a:moveTo>
                  <a:lnTo>
                    <a:pt x="0" y="61"/>
                  </a:lnTo>
                  <a:lnTo>
                    <a:pt x="56" y="0"/>
                  </a:lnTo>
                  <a:lnTo>
                    <a:pt x="56" y="232"/>
                  </a:lnTo>
                  <a:lnTo>
                    <a:pt x="0" y="288"/>
                  </a:lnTo>
                </a:path>
              </a:pathLst>
            </a:custGeom>
            <a:solidFill>
              <a:srgbClr val="009688"/>
            </a:solidFill>
            <a:ln w="12700" cap="rnd">
              <a:solidFill>
                <a:schemeClr val="tx1"/>
              </a:solidFill>
              <a:round/>
              <a:headEnd/>
              <a:tailEnd/>
            </a:ln>
          </p:spPr>
          <p:txBody>
            <a:bodyPr/>
            <a:lstStyle/>
            <a:p>
              <a:endParaRPr lang="en-US"/>
            </a:p>
          </p:txBody>
        </p:sp>
        <p:sp>
          <p:nvSpPr>
            <p:cNvPr id="42025" name="Rectangle 47"/>
            <p:cNvSpPr>
              <a:spLocks noChangeArrowheads="1"/>
            </p:cNvSpPr>
            <p:nvPr/>
          </p:nvSpPr>
          <p:spPr bwMode="auto">
            <a:xfrm>
              <a:off x="1724" y="3028"/>
              <a:ext cx="42" cy="93"/>
            </a:xfrm>
            <a:prstGeom prst="rect">
              <a:avLst/>
            </a:prstGeom>
            <a:solidFill>
              <a:srgbClr val="EF9100"/>
            </a:solidFill>
            <a:ln w="12700">
              <a:solidFill>
                <a:schemeClr val="tx1"/>
              </a:solidFill>
              <a:miter lim="800000"/>
              <a:headEnd/>
              <a:tailEnd/>
            </a:ln>
          </p:spPr>
          <p:txBody>
            <a:bodyPr wrap="none" anchor="ctr"/>
            <a:lstStyle/>
            <a:p>
              <a:endParaRPr lang="en-US"/>
            </a:p>
          </p:txBody>
        </p:sp>
        <p:sp>
          <p:nvSpPr>
            <p:cNvPr id="42026" name="AutoShape 48"/>
            <p:cNvSpPr>
              <a:spLocks noChangeArrowheads="1"/>
            </p:cNvSpPr>
            <p:nvPr/>
          </p:nvSpPr>
          <p:spPr bwMode="auto">
            <a:xfrm>
              <a:off x="1720" y="3028"/>
              <a:ext cx="406" cy="94"/>
            </a:xfrm>
            <a:prstGeom prst="cube">
              <a:avLst>
                <a:gd name="adj" fmla="val 24995"/>
              </a:avLst>
            </a:prstGeom>
            <a:solidFill>
              <a:srgbClr val="EF9100"/>
            </a:solidFill>
            <a:ln w="12700">
              <a:solidFill>
                <a:schemeClr val="tx1"/>
              </a:solidFill>
              <a:miter lim="800000"/>
              <a:headEnd/>
              <a:tailEnd/>
            </a:ln>
          </p:spPr>
          <p:txBody>
            <a:bodyPr wrap="none" anchor="ctr"/>
            <a:lstStyle/>
            <a:p>
              <a:endParaRPr lang="en-US"/>
            </a:p>
          </p:txBody>
        </p:sp>
        <p:sp>
          <p:nvSpPr>
            <p:cNvPr id="42027" name="AutoShape 49"/>
            <p:cNvSpPr>
              <a:spLocks noChangeArrowheads="1"/>
            </p:cNvSpPr>
            <p:nvPr/>
          </p:nvSpPr>
          <p:spPr bwMode="auto">
            <a:xfrm>
              <a:off x="1761" y="2974"/>
              <a:ext cx="81" cy="70"/>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a:p>
          </p:txBody>
        </p:sp>
        <p:sp>
          <p:nvSpPr>
            <p:cNvPr id="42028" name="AutoShape 50"/>
            <p:cNvSpPr>
              <a:spLocks noChangeArrowheads="1"/>
            </p:cNvSpPr>
            <p:nvPr/>
          </p:nvSpPr>
          <p:spPr bwMode="auto">
            <a:xfrm>
              <a:off x="1918" y="2970"/>
              <a:ext cx="82" cy="74"/>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a:p>
          </p:txBody>
        </p:sp>
        <p:grpSp>
          <p:nvGrpSpPr>
            <p:cNvPr id="42029" name="Group 51"/>
            <p:cNvGrpSpPr>
              <a:grpSpLocks/>
            </p:cNvGrpSpPr>
            <p:nvPr/>
          </p:nvGrpSpPr>
          <p:grpSpPr bwMode="auto">
            <a:xfrm>
              <a:off x="2091" y="3029"/>
              <a:ext cx="477" cy="176"/>
              <a:chOff x="2091" y="3029"/>
              <a:chExt cx="477" cy="176"/>
            </a:xfrm>
          </p:grpSpPr>
          <p:sp>
            <p:nvSpPr>
              <p:cNvPr id="42039" name="Freeform 52"/>
              <p:cNvSpPr>
                <a:spLocks/>
              </p:cNvSpPr>
              <p:nvPr/>
            </p:nvSpPr>
            <p:spPr bwMode="auto">
              <a:xfrm>
                <a:off x="2163" y="3131"/>
                <a:ext cx="87" cy="70"/>
              </a:xfrm>
              <a:custGeom>
                <a:avLst/>
                <a:gdLst>
                  <a:gd name="T0" fmla="*/ 25 w 87"/>
                  <a:gd name="T1" fmla="*/ 0 h 70"/>
                  <a:gd name="T2" fmla="*/ 86 w 87"/>
                  <a:gd name="T3" fmla="*/ 37 h 70"/>
                  <a:gd name="T4" fmla="*/ 55 w 87"/>
                  <a:gd name="T5" fmla="*/ 69 h 70"/>
                  <a:gd name="T6" fmla="*/ 0 w 87"/>
                  <a:gd name="T7" fmla="*/ 45 h 70"/>
                  <a:gd name="T8" fmla="*/ 25 w 87"/>
                  <a:gd name="T9" fmla="*/ 0 h 70"/>
                  <a:gd name="T10" fmla="*/ 0 60000 65536"/>
                  <a:gd name="T11" fmla="*/ 0 60000 65536"/>
                  <a:gd name="T12" fmla="*/ 0 60000 65536"/>
                  <a:gd name="T13" fmla="*/ 0 60000 65536"/>
                  <a:gd name="T14" fmla="*/ 0 60000 65536"/>
                  <a:gd name="T15" fmla="*/ 0 w 87"/>
                  <a:gd name="T16" fmla="*/ 0 h 70"/>
                  <a:gd name="T17" fmla="*/ 87 w 87"/>
                  <a:gd name="T18" fmla="*/ 70 h 70"/>
                </a:gdLst>
                <a:ahLst/>
                <a:cxnLst>
                  <a:cxn ang="T10">
                    <a:pos x="T0" y="T1"/>
                  </a:cxn>
                  <a:cxn ang="T11">
                    <a:pos x="T2" y="T3"/>
                  </a:cxn>
                  <a:cxn ang="T12">
                    <a:pos x="T4" y="T5"/>
                  </a:cxn>
                  <a:cxn ang="T13">
                    <a:pos x="T6" y="T7"/>
                  </a:cxn>
                  <a:cxn ang="T14">
                    <a:pos x="T8" y="T9"/>
                  </a:cxn>
                </a:cxnLst>
                <a:rect l="T15" t="T16" r="T17" b="T18"/>
                <a:pathLst>
                  <a:path w="87" h="70">
                    <a:moveTo>
                      <a:pt x="25" y="0"/>
                    </a:moveTo>
                    <a:lnTo>
                      <a:pt x="86" y="37"/>
                    </a:lnTo>
                    <a:lnTo>
                      <a:pt x="55" y="69"/>
                    </a:lnTo>
                    <a:lnTo>
                      <a:pt x="0" y="45"/>
                    </a:lnTo>
                    <a:lnTo>
                      <a:pt x="25" y="0"/>
                    </a:lnTo>
                  </a:path>
                </a:pathLst>
              </a:custGeom>
              <a:solidFill>
                <a:schemeClr val="bg2"/>
              </a:solidFill>
              <a:ln w="12700" cap="rnd">
                <a:noFill/>
                <a:round/>
                <a:headEnd/>
                <a:tailEnd/>
              </a:ln>
            </p:spPr>
            <p:txBody>
              <a:bodyPr/>
              <a:lstStyle/>
              <a:p>
                <a:endParaRPr lang="en-US"/>
              </a:p>
            </p:txBody>
          </p:sp>
          <p:sp>
            <p:nvSpPr>
              <p:cNvPr id="42040" name="AutoShape 53"/>
              <p:cNvSpPr>
                <a:spLocks noChangeArrowheads="1"/>
              </p:cNvSpPr>
              <p:nvPr/>
            </p:nvSpPr>
            <p:spPr bwMode="auto">
              <a:xfrm>
                <a:off x="2115" y="3033"/>
                <a:ext cx="398" cy="172"/>
              </a:xfrm>
              <a:prstGeom prst="cube">
                <a:avLst>
                  <a:gd name="adj" fmla="val 24995"/>
                </a:avLst>
              </a:prstGeom>
              <a:solidFill>
                <a:srgbClr val="BC3700"/>
              </a:solidFill>
              <a:ln w="12700">
                <a:solidFill>
                  <a:schemeClr val="tx1"/>
                </a:solidFill>
                <a:miter lim="800000"/>
                <a:headEnd/>
                <a:tailEnd/>
              </a:ln>
            </p:spPr>
            <p:txBody>
              <a:bodyPr wrap="none" anchor="ctr"/>
              <a:lstStyle/>
              <a:p>
                <a:endParaRPr lang="en-US"/>
              </a:p>
            </p:txBody>
          </p:sp>
          <p:sp>
            <p:nvSpPr>
              <p:cNvPr id="42041" name="Freeform 54"/>
              <p:cNvSpPr>
                <a:spLocks/>
              </p:cNvSpPr>
              <p:nvPr/>
            </p:nvSpPr>
            <p:spPr bwMode="auto">
              <a:xfrm>
                <a:off x="2091" y="3073"/>
                <a:ext cx="369" cy="60"/>
              </a:xfrm>
              <a:custGeom>
                <a:avLst/>
                <a:gdLst>
                  <a:gd name="T0" fmla="*/ 23 w 369"/>
                  <a:gd name="T1" fmla="*/ 0 h 60"/>
                  <a:gd name="T2" fmla="*/ 0 w 369"/>
                  <a:gd name="T3" fmla="*/ 59 h 60"/>
                  <a:gd name="T4" fmla="*/ 342 w 369"/>
                  <a:gd name="T5" fmla="*/ 59 h 60"/>
                  <a:gd name="T6" fmla="*/ 368 w 369"/>
                  <a:gd name="T7" fmla="*/ 1 h 60"/>
                  <a:gd name="T8" fmla="*/ 23 w 369"/>
                  <a:gd name="T9" fmla="*/ 0 h 60"/>
                  <a:gd name="T10" fmla="*/ 0 60000 65536"/>
                  <a:gd name="T11" fmla="*/ 0 60000 65536"/>
                  <a:gd name="T12" fmla="*/ 0 60000 65536"/>
                  <a:gd name="T13" fmla="*/ 0 60000 65536"/>
                  <a:gd name="T14" fmla="*/ 0 60000 65536"/>
                  <a:gd name="T15" fmla="*/ 0 w 369"/>
                  <a:gd name="T16" fmla="*/ 0 h 60"/>
                  <a:gd name="T17" fmla="*/ 369 w 369"/>
                  <a:gd name="T18" fmla="*/ 60 h 60"/>
                </a:gdLst>
                <a:ahLst/>
                <a:cxnLst>
                  <a:cxn ang="T10">
                    <a:pos x="T0" y="T1"/>
                  </a:cxn>
                  <a:cxn ang="T11">
                    <a:pos x="T2" y="T3"/>
                  </a:cxn>
                  <a:cxn ang="T12">
                    <a:pos x="T4" y="T5"/>
                  </a:cxn>
                  <a:cxn ang="T13">
                    <a:pos x="T6" y="T7"/>
                  </a:cxn>
                  <a:cxn ang="T14">
                    <a:pos x="T8" y="T9"/>
                  </a:cxn>
                </a:cxnLst>
                <a:rect l="T15" t="T16" r="T17" b="T18"/>
                <a:pathLst>
                  <a:path w="369" h="60">
                    <a:moveTo>
                      <a:pt x="23" y="0"/>
                    </a:moveTo>
                    <a:lnTo>
                      <a:pt x="0" y="59"/>
                    </a:lnTo>
                    <a:lnTo>
                      <a:pt x="342" y="59"/>
                    </a:lnTo>
                    <a:lnTo>
                      <a:pt x="368" y="1"/>
                    </a:lnTo>
                    <a:lnTo>
                      <a:pt x="23" y="0"/>
                    </a:lnTo>
                  </a:path>
                </a:pathLst>
              </a:custGeom>
              <a:solidFill>
                <a:srgbClr val="DADADA"/>
              </a:solidFill>
              <a:ln w="12700" cap="rnd">
                <a:solidFill>
                  <a:schemeClr val="tx1"/>
                </a:solidFill>
                <a:round/>
                <a:headEnd/>
                <a:tailEnd/>
              </a:ln>
            </p:spPr>
            <p:txBody>
              <a:bodyPr/>
              <a:lstStyle/>
              <a:p>
                <a:endParaRPr lang="en-US"/>
              </a:p>
            </p:txBody>
          </p:sp>
          <p:sp>
            <p:nvSpPr>
              <p:cNvPr id="42042" name="Freeform 55"/>
              <p:cNvSpPr>
                <a:spLocks/>
              </p:cNvSpPr>
              <p:nvPr/>
            </p:nvSpPr>
            <p:spPr bwMode="auto">
              <a:xfrm>
                <a:off x="2115" y="3029"/>
                <a:ext cx="400" cy="45"/>
              </a:xfrm>
              <a:custGeom>
                <a:avLst/>
                <a:gdLst>
                  <a:gd name="T0" fmla="*/ 57 w 400"/>
                  <a:gd name="T1" fmla="*/ 0 h 45"/>
                  <a:gd name="T2" fmla="*/ 0 w 400"/>
                  <a:gd name="T3" fmla="*/ 44 h 45"/>
                  <a:gd name="T4" fmla="*/ 342 w 400"/>
                  <a:gd name="T5" fmla="*/ 44 h 45"/>
                  <a:gd name="T6" fmla="*/ 399 w 400"/>
                  <a:gd name="T7" fmla="*/ 0 h 45"/>
                  <a:gd name="T8" fmla="*/ 57 w 400"/>
                  <a:gd name="T9" fmla="*/ 0 h 45"/>
                  <a:gd name="T10" fmla="*/ 0 60000 65536"/>
                  <a:gd name="T11" fmla="*/ 0 60000 65536"/>
                  <a:gd name="T12" fmla="*/ 0 60000 65536"/>
                  <a:gd name="T13" fmla="*/ 0 60000 65536"/>
                  <a:gd name="T14" fmla="*/ 0 60000 65536"/>
                  <a:gd name="T15" fmla="*/ 0 w 400"/>
                  <a:gd name="T16" fmla="*/ 0 h 45"/>
                  <a:gd name="T17" fmla="*/ 400 w 400"/>
                  <a:gd name="T18" fmla="*/ 45 h 45"/>
                </a:gdLst>
                <a:ahLst/>
                <a:cxnLst>
                  <a:cxn ang="T10">
                    <a:pos x="T0" y="T1"/>
                  </a:cxn>
                  <a:cxn ang="T11">
                    <a:pos x="T2" y="T3"/>
                  </a:cxn>
                  <a:cxn ang="T12">
                    <a:pos x="T4" y="T5"/>
                  </a:cxn>
                  <a:cxn ang="T13">
                    <a:pos x="T6" y="T7"/>
                  </a:cxn>
                  <a:cxn ang="T14">
                    <a:pos x="T8" y="T9"/>
                  </a:cxn>
                </a:cxnLst>
                <a:rect l="T15" t="T16" r="T17" b="T18"/>
                <a:pathLst>
                  <a:path w="400" h="45">
                    <a:moveTo>
                      <a:pt x="57" y="0"/>
                    </a:moveTo>
                    <a:lnTo>
                      <a:pt x="0" y="44"/>
                    </a:lnTo>
                    <a:lnTo>
                      <a:pt x="342" y="44"/>
                    </a:lnTo>
                    <a:lnTo>
                      <a:pt x="399" y="0"/>
                    </a:lnTo>
                    <a:lnTo>
                      <a:pt x="57" y="0"/>
                    </a:lnTo>
                  </a:path>
                </a:pathLst>
              </a:custGeom>
              <a:solidFill>
                <a:srgbClr val="DADADA"/>
              </a:solidFill>
              <a:ln w="12700" cap="rnd">
                <a:solidFill>
                  <a:schemeClr val="tx1"/>
                </a:solidFill>
                <a:round/>
                <a:headEnd/>
                <a:tailEnd/>
              </a:ln>
            </p:spPr>
            <p:txBody>
              <a:bodyPr/>
              <a:lstStyle/>
              <a:p>
                <a:endParaRPr lang="en-US"/>
              </a:p>
            </p:txBody>
          </p:sp>
          <p:sp>
            <p:nvSpPr>
              <p:cNvPr id="42043" name="Line 56"/>
              <p:cNvSpPr>
                <a:spLocks noChangeShapeType="1"/>
              </p:cNvSpPr>
              <p:nvPr/>
            </p:nvSpPr>
            <p:spPr bwMode="auto">
              <a:xfrm>
                <a:off x="2171" y="3033"/>
                <a:ext cx="0" cy="36"/>
              </a:xfrm>
              <a:prstGeom prst="line">
                <a:avLst/>
              </a:prstGeom>
              <a:noFill/>
              <a:ln w="12700">
                <a:solidFill>
                  <a:schemeClr val="tx1"/>
                </a:solidFill>
                <a:round/>
                <a:headEnd/>
                <a:tailEnd/>
              </a:ln>
            </p:spPr>
            <p:txBody>
              <a:bodyPr wrap="none" anchor="ctr"/>
              <a:lstStyle/>
              <a:p>
                <a:endParaRPr lang="en-US"/>
              </a:p>
            </p:txBody>
          </p:sp>
          <p:sp>
            <p:nvSpPr>
              <p:cNvPr id="42044" name="Freeform 57"/>
              <p:cNvSpPr>
                <a:spLocks/>
              </p:cNvSpPr>
              <p:nvPr/>
            </p:nvSpPr>
            <p:spPr bwMode="auto">
              <a:xfrm>
                <a:off x="2463" y="3029"/>
                <a:ext cx="105" cy="81"/>
              </a:xfrm>
              <a:custGeom>
                <a:avLst/>
                <a:gdLst>
                  <a:gd name="T0" fmla="*/ 55 w 105"/>
                  <a:gd name="T1" fmla="*/ 0 h 81"/>
                  <a:gd name="T2" fmla="*/ 0 w 105"/>
                  <a:gd name="T3" fmla="*/ 38 h 81"/>
                  <a:gd name="T4" fmla="*/ 41 w 105"/>
                  <a:gd name="T5" fmla="*/ 80 h 81"/>
                  <a:gd name="T6" fmla="*/ 104 w 105"/>
                  <a:gd name="T7" fmla="*/ 36 h 81"/>
                  <a:gd name="T8" fmla="*/ 55 w 105"/>
                  <a:gd name="T9" fmla="*/ 0 h 81"/>
                  <a:gd name="T10" fmla="*/ 0 60000 65536"/>
                  <a:gd name="T11" fmla="*/ 0 60000 65536"/>
                  <a:gd name="T12" fmla="*/ 0 60000 65536"/>
                  <a:gd name="T13" fmla="*/ 0 60000 65536"/>
                  <a:gd name="T14" fmla="*/ 0 60000 65536"/>
                  <a:gd name="T15" fmla="*/ 0 w 105"/>
                  <a:gd name="T16" fmla="*/ 0 h 81"/>
                  <a:gd name="T17" fmla="*/ 105 w 105"/>
                  <a:gd name="T18" fmla="*/ 81 h 81"/>
                </a:gdLst>
                <a:ahLst/>
                <a:cxnLst>
                  <a:cxn ang="T10">
                    <a:pos x="T0" y="T1"/>
                  </a:cxn>
                  <a:cxn ang="T11">
                    <a:pos x="T2" y="T3"/>
                  </a:cxn>
                  <a:cxn ang="T12">
                    <a:pos x="T4" y="T5"/>
                  </a:cxn>
                  <a:cxn ang="T13">
                    <a:pos x="T6" y="T7"/>
                  </a:cxn>
                  <a:cxn ang="T14">
                    <a:pos x="T8" y="T9"/>
                  </a:cxn>
                </a:cxnLst>
                <a:rect l="T15" t="T16" r="T17" b="T18"/>
                <a:pathLst>
                  <a:path w="105" h="81">
                    <a:moveTo>
                      <a:pt x="55" y="0"/>
                    </a:moveTo>
                    <a:lnTo>
                      <a:pt x="0" y="38"/>
                    </a:lnTo>
                    <a:lnTo>
                      <a:pt x="41" y="80"/>
                    </a:lnTo>
                    <a:lnTo>
                      <a:pt x="104" y="36"/>
                    </a:lnTo>
                    <a:lnTo>
                      <a:pt x="55" y="0"/>
                    </a:lnTo>
                  </a:path>
                </a:pathLst>
              </a:custGeom>
              <a:solidFill>
                <a:srgbClr val="DADADA"/>
              </a:solidFill>
              <a:ln w="12700" cap="rnd">
                <a:solidFill>
                  <a:schemeClr val="tx1"/>
                </a:solidFill>
                <a:round/>
                <a:headEnd/>
                <a:tailEnd/>
              </a:ln>
            </p:spPr>
            <p:txBody>
              <a:bodyPr/>
              <a:lstStyle/>
              <a:p>
                <a:endParaRPr lang="en-US"/>
              </a:p>
            </p:txBody>
          </p:sp>
        </p:grpSp>
        <p:sp>
          <p:nvSpPr>
            <p:cNvPr id="42030" name="AutoShape 58"/>
            <p:cNvSpPr>
              <a:spLocks noChangeArrowheads="1"/>
            </p:cNvSpPr>
            <p:nvPr/>
          </p:nvSpPr>
          <p:spPr bwMode="auto">
            <a:xfrm rot="2580000">
              <a:off x="2103" y="2981"/>
              <a:ext cx="81" cy="71"/>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a:p>
          </p:txBody>
        </p:sp>
        <p:sp>
          <p:nvSpPr>
            <p:cNvPr id="42031" name="Freeform 59"/>
            <p:cNvSpPr>
              <a:spLocks/>
            </p:cNvSpPr>
            <p:nvPr/>
          </p:nvSpPr>
          <p:spPr bwMode="auto">
            <a:xfrm>
              <a:off x="808" y="2732"/>
              <a:ext cx="999" cy="121"/>
            </a:xfrm>
            <a:custGeom>
              <a:avLst/>
              <a:gdLst>
                <a:gd name="T0" fmla="*/ 118 w 999"/>
                <a:gd name="T1" fmla="*/ 2 h 121"/>
                <a:gd name="T2" fmla="*/ 0 w 999"/>
                <a:gd name="T3" fmla="*/ 120 h 121"/>
                <a:gd name="T4" fmla="*/ 878 w 999"/>
                <a:gd name="T5" fmla="*/ 120 h 121"/>
                <a:gd name="T6" fmla="*/ 998 w 999"/>
                <a:gd name="T7" fmla="*/ 0 h 121"/>
                <a:gd name="T8" fmla="*/ 118 w 999"/>
                <a:gd name="T9" fmla="*/ 2 h 121"/>
                <a:gd name="T10" fmla="*/ 0 60000 65536"/>
                <a:gd name="T11" fmla="*/ 0 60000 65536"/>
                <a:gd name="T12" fmla="*/ 0 60000 65536"/>
                <a:gd name="T13" fmla="*/ 0 60000 65536"/>
                <a:gd name="T14" fmla="*/ 0 60000 65536"/>
                <a:gd name="T15" fmla="*/ 0 w 999"/>
                <a:gd name="T16" fmla="*/ 0 h 121"/>
                <a:gd name="T17" fmla="*/ 999 w 999"/>
                <a:gd name="T18" fmla="*/ 121 h 121"/>
              </a:gdLst>
              <a:ahLst/>
              <a:cxnLst>
                <a:cxn ang="T10">
                  <a:pos x="T0" y="T1"/>
                </a:cxn>
                <a:cxn ang="T11">
                  <a:pos x="T2" y="T3"/>
                </a:cxn>
                <a:cxn ang="T12">
                  <a:pos x="T4" y="T5"/>
                </a:cxn>
                <a:cxn ang="T13">
                  <a:pos x="T6" y="T7"/>
                </a:cxn>
                <a:cxn ang="T14">
                  <a:pos x="T8" y="T9"/>
                </a:cxn>
              </a:cxnLst>
              <a:rect l="T15" t="T16" r="T17" b="T18"/>
              <a:pathLst>
                <a:path w="999" h="121">
                  <a:moveTo>
                    <a:pt x="118" y="2"/>
                  </a:moveTo>
                  <a:lnTo>
                    <a:pt x="0" y="120"/>
                  </a:lnTo>
                  <a:lnTo>
                    <a:pt x="878" y="120"/>
                  </a:lnTo>
                  <a:lnTo>
                    <a:pt x="998" y="0"/>
                  </a:lnTo>
                  <a:lnTo>
                    <a:pt x="118" y="2"/>
                  </a:lnTo>
                </a:path>
              </a:pathLst>
            </a:custGeom>
            <a:solidFill>
              <a:srgbClr val="FEEDD3"/>
            </a:solidFill>
            <a:ln w="12700" cap="rnd">
              <a:solidFill>
                <a:schemeClr val="tx1"/>
              </a:solidFill>
              <a:round/>
              <a:headEnd/>
              <a:tailEnd/>
            </a:ln>
          </p:spPr>
          <p:txBody>
            <a:bodyPr/>
            <a:lstStyle/>
            <a:p>
              <a:endParaRPr lang="en-US"/>
            </a:p>
          </p:txBody>
        </p:sp>
        <p:sp>
          <p:nvSpPr>
            <p:cNvPr id="42032" name="AutoShape 60"/>
            <p:cNvSpPr>
              <a:spLocks noChangeArrowheads="1"/>
            </p:cNvSpPr>
            <p:nvPr/>
          </p:nvSpPr>
          <p:spPr bwMode="auto">
            <a:xfrm>
              <a:off x="1317" y="2897"/>
              <a:ext cx="318" cy="105"/>
            </a:xfrm>
            <a:prstGeom prst="roundRect">
              <a:avLst>
                <a:gd name="adj" fmla="val 12495"/>
              </a:avLst>
            </a:prstGeom>
            <a:solidFill>
              <a:srgbClr val="EF9100"/>
            </a:solidFill>
            <a:ln w="12700">
              <a:solidFill>
                <a:schemeClr val="tx1"/>
              </a:solidFill>
              <a:round/>
              <a:headEnd/>
              <a:tailEnd/>
            </a:ln>
          </p:spPr>
          <p:txBody>
            <a:bodyPr wrap="none" anchor="ctr"/>
            <a:lstStyle/>
            <a:p>
              <a:endParaRPr lang="en-US"/>
            </a:p>
          </p:txBody>
        </p:sp>
        <p:sp>
          <p:nvSpPr>
            <p:cNvPr id="42033" name="AutoShape 61"/>
            <p:cNvSpPr>
              <a:spLocks noChangeArrowheads="1"/>
            </p:cNvSpPr>
            <p:nvPr/>
          </p:nvSpPr>
          <p:spPr bwMode="auto">
            <a:xfrm>
              <a:off x="940" y="3052"/>
              <a:ext cx="490" cy="154"/>
            </a:xfrm>
            <a:prstGeom prst="roundRect">
              <a:avLst>
                <a:gd name="adj" fmla="val 12495"/>
              </a:avLst>
            </a:prstGeom>
            <a:solidFill>
              <a:srgbClr val="EF9100"/>
            </a:solidFill>
            <a:ln w="12700">
              <a:solidFill>
                <a:schemeClr val="tx1"/>
              </a:solidFill>
              <a:round/>
              <a:headEnd/>
              <a:tailEnd/>
            </a:ln>
          </p:spPr>
          <p:txBody>
            <a:bodyPr wrap="none" anchor="ctr"/>
            <a:lstStyle/>
            <a:p>
              <a:endParaRPr lang="en-US"/>
            </a:p>
          </p:txBody>
        </p:sp>
        <p:sp>
          <p:nvSpPr>
            <p:cNvPr id="42034" name="AutoShape 62"/>
            <p:cNvSpPr>
              <a:spLocks noChangeArrowheads="1"/>
            </p:cNvSpPr>
            <p:nvPr/>
          </p:nvSpPr>
          <p:spPr bwMode="auto">
            <a:xfrm>
              <a:off x="975" y="3072"/>
              <a:ext cx="423" cy="130"/>
            </a:xfrm>
            <a:prstGeom prst="roundRect">
              <a:avLst>
                <a:gd name="adj" fmla="val 12495"/>
              </a:avLst>
            </a:prstGeom>
            <a:solidFill>
              <a:srgbClr val="009688"/>
            </a:solidFill>
            <a:ln w="12700">
              <a:solidFill>
                <a:schemeClr val="tx1"/>
              </a:solidFill>
              <a:round/>
              <a:headEnd/>
              <a:tailEnd/>
            </a:ln>
          </p:spPr>
          <p:txBody>
            <a:bodyPr wrap="none" anchor="ctr"/>
            <a:lstStyle/>
            <a:p>
              <a:endParaRPr lang="en-US"/>
            </a:p>
          </p:txBody>
        </p:sp>
        <p:sp>
          <p:nvSpPr>
            <p:cNvPr id="42035" name="AutoShape 63"/>
            <p:cNvSpPr>
              <a:spLocks noChangeArrowheads="1"/>
            </p:cNvSpPr>
            <p:nvPr/>
          </p:nvSpPr>
          <p:spPr bwMode="auto">
            <a:xfrm>
              <a:off x="1330" y="2905"/>
              <a:ext cx="290" cy="87"/>
            </a:xfrm>
            <a:prstGeom prst="roundRect">
              <a:avLst>
                <a:gd name="adj" fmla="val 12495"/>
              </a:avLst>
            </a:prstGeom>
            <a:solidFill>
              <a:srgbClr val="009688"/>
            </a:solidFill>
            <a:ln w="12700">
              <a:solidFill>
                <a:schemeClr val="tx1"/>
              </a:solidFill>
              <a:round/>
              <a:headEnd/>
              <a:tailEnd/>
            </a:ln>
          </p:spPr>
          <p:txBody>
            <a:bodyPr wrap="none" anchor="ctr"/>
            <a:lstStyle/>
            <a:p>
              <a:endParaRPr lang="en-US"/>
            </a:p>
          </p:txBody>
        </p:sp>
        <p:sp>
          <p:nvSpPr>
            <p:cNvPr id="42036" name="AutoShape 64"/>
            <p:cNvSpPr>
              <a:spLocks noChangeArrowheads="1"/>
            </p:cNvSpPr>
            <p:nvPr/>
          </p:nvSpPr>
          <p:spPr bwMode="auto">
            <a:xfrm>
              <a:off x="1090" y="2922"/>
              <a:ext cx="129"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a:p>
          </p:txBody>
        </p:sp>
        <p:sp>
          <p:nvSpPr>
            <p:cNvPr id="42037" name="Rectangle 65"/>
            <p:cNvSpPr>
              <a:spLocks noChangeArrowheads="1"/>
            </p:cNvSpPr>
            <p:nvPr/>
          </p:nvSpPr>
          <p:spPr bwMode="auto">
            <a:xfrm>
              <a:off x="1726" y="3030"/>
              <a:ext cx="15" cy="17"/>
            </a:xfrm>
            <a:prstGeom prst="rect">
              <a:avLst/>
            </a:prstGeom>
            <a:solidFill>
              <a:srgbClr val="EF9100"/>
            </a:solidFill>
            <a:ln w="12700">
              <a:noFill/>
              <a:miter lim="800000"/>
              <a:headEnd/>
              <a:tailEnd/>
            </a:ln>
          </p:spPr>
          <p:txBody>
            <a:bodyPr wrap="none" anchor="ctr"/>
            <a:lstStyle/>
            <a:p>
              <a:endParaRPr lang="en-US"/>
            </a:p>
          </p:txBody>
        </p:sp>
        <p:sp>
          <p:nvSpPr>
            <p:cNvPr id="42038" name="AutoShape 66"/>
            <p:cNvSpPr>
              <a:spLocks noChangeArrowheads="1"/>
            </p:cNvSpPr>
            <p:nvPr/>
          </p:nvSpPr>
          <p:spPr bwMode="auto">
            <a:xfrm>
              <a:off x="866" y="2922"/>
              <a:ext cx="127"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a:p>
          </p:txBody>
        </p:sp>
      </p:grpSp>
      <p:sp>
        <p:nvSpPr>
          <p:cNvPr id="41997" name="Rectangle 67"/>
          <p:cNvSpPr>
            <a:spLocks noChangeArrowheads="1"/>
          </p:cNvSpPr>
          <p:nvPr/>
        </p:nvSpPr>
        <p:spPr bwMode="auto">
          <a:xfrm>
            <a:off x="4762500" y="5355868"/>
            <a:ext cx="1958975" cy="666750"/>
          </a:xfrm>
          <a:prstGeom prst="rect">
            <a:avLst/>
          </a:prstGeom>
          <a:solidFill>
            <a:schemeClr val="bg1"/>
          </a:solidFill>
          <a:ln w="12700">
            <a:noFill/>
            <a:miter lim="800000"/>
            <a:headEnd/>
            <a:tailEnd/>
          </a:ln>
        </p:spPr>
        <p:txBody>
          <a:bodyPr wrap="none" lIns="115888" tIns="58738" rIns="115888" bIns="58738">
            <a:spAutoFit/>
          </a:bodyPr>
          <a:lstStyle/>
          <a:p>
            <a:pPr defTabSz="1487488" eaLnBrk="0" hangingPunct="0"/>
            <a:r>
              <a:rPr lang="en-US" sz="1800" b="1" dirty="0">
                <a:latin typeface="+mj-lt"/>
              </a:rPr>
              <a:t>Location = 010</a:t>
            </a:r>
          </a:p>
          <a:p>
            <a:pPr defTabSz="1487488" eaLnBrk="0" hangingPunct="0"/>
            <a:r>
              <a:rPr lang="en-US" sz="1800" b="1" dirty="0">
                <a:latin typeface="+mj-lt"/>
              </a:rPr>
              <a:t>Finished Goods</a:t>
            </a:r>
          </a:p>
        </p:txBody>
      </p:sp>
      <p:sp>
        <p:nvSpPr>
          <p:cNvPr id="41998" name="Rectangle 68"/>
          <p:cNvSpPr>
            <a:spLocks noChangeArrowheads="1"/>
          </p:cNvSpPr>
          <p:nvPr/>
        </p:nvSpPr>
        <p:spPr bwMode="auto">
          <a:xfrm>
            <a:off x="955675" y="5325706"/>
            <a:ext cx="2682875" cy="666750"/>
          </a:xfrm>
          <a:prstGeom prst="rect">
            <a:avLst/>
          </a:prstGeom>
          <a:solidFill>
            <a:schemeClr val="bg1"/>
          </a:solidFill>
          <a:ln w="12700">
            <a:noFill/>
            <a:miter lim="800000"/>
            <a:headEnd/>
            <a:tailEnd/>
          </a:ln>
        </p:spPr>
        <p:txBody>
          <a:bodyPr wrap="none" lIns="115888" tIns="58738" rIns="115888" bIns="58738">
            <a:spAutoFit/>
          </a:bodyPr>
          <a:lstStyle/>
          <a:p>
            <a:pPr defTabSz="1487488" eaLnBrk="0" hangingPunct="0"/>
            <a:r>
              <a:rPr lang="en-US" sz="1800" b="1" dirty="0">
                <a:latin typeface="+mj-lt"/>
              </a:rPr>
              <a:t>Site = 10-100</a:t>
            </a:r>
          </a:p>
          <a:p>
            <a:pPr defTabSz="1487488" eaLnBrk="0" hangingPunct="0"/>
            <a:r>
              <a:rPr lang="en-US" sz="1800" b="1" dirty="0">
                <a:latin typeface="+mj-lt"/>
              </a:rPr>
              <a:t>Ultrasound Equipment</a:t>
            </a:r>
          </a:p>
        </p:txBody>
      </p:sp>
      <p:sp>
        <p:nvSpPr>
          <p:cNvPr id="42000" name="Rectangle 70"/>
          <p:cNvSpPr>
            <a:spLocks noChangeArrowheads="1"/>
          </p:cNvSpPr>
          <p:nvPr/>
        </p:nvSpPr>
        <p:spPr bwMode="auto">
          <a:xfrm>
            <a:off x="4518025" y="1235249"/>
            <a:ext cx="4327525" cy="2289175"/>
          </a:xfrm>
          <a:prstGeom prst="rect">
            <a:avLst/>
          </a:prstGeom>
          <a:noFill/>
          <a:ln w="12700">
            <a:noFill/>
            <a:miter lim="800000"/>
            <a:headEnd/>
            <a:tailEnd/>
          </a:ln>
        </p:spPr>
        <p:txBody>
          <a:bodyPr lIns="90488" tIns="44450" rIns="90488" bIns="44450">
            <a:spAutoFit/>
          </a:bodyPr>
          <a:lstStyle/>
          <a:p>
            <a:pPr algn="l" eaLnBrk="0" hangingPunct="0">
              <a:buFontTx/>
              <a:buChar char="•"/>
            </a:pPr>
            <a:r>
              <a:rPr lang="en-US" sz="1600" b="1" dirty="0">
                <a:latin typeface="+mj-lt"/>
              </a:rPr>
              <a:t> A </a:t>
            </a:r>
            <a:r>
              <a:rPr lang="en-US" sz="1600" b="1" i="1" dirty="0">
                <a:latin typeface="+mj-lt"/>
              </a:rPr>
              <a:t>domain</a:t>
            </a:r>
            <a:r>
              <a:rPr lang="en-US" sz="1600" b="1" dirty="0">
                <a:latin typeface="+mj-lt"/>
              </a:rPr>
              <a:t> is business unit that may have             several entities</a:t>
            </a:r>
          </a:p>
          <a:p>
            <a:pPr algn="l" eaLnBrk="0" hangingPunct="0">
              <a:buFontTx/>
              <a:buChar char="•"/>
            </a:pPr>
            <a:r>
              <a:rPr lang="en-US" sz="1600" b="1" dirty="0">
                <a:latin typeface="+mj-lt"/>
              </a:rPr>
              <a:t> An </a:t>
            </a:r>
            <a:r>
              <a:rPr lang="en-US" sz="1600" b="1" i="1" dirty="0">
                <a:latin typeface="+mj-lt"/>
              </a:rPr>
              <a:t>entity</a:t>
            </a:r>
            <a:r>
              <a:rPr lang="en-US" sz="1600" b="1" dirty="0">
                <a:latin typeface="+mj-lt"/>
              </a:rPr>
              <a:t> is a business that </a:t>
            </a:r>
            <a:br>
              <a:rPr lang="en-US" sz="1600" b="1" dirty="0">
                <a:latin typeface="+mj-lt"/>
              </a:rPr>
            </a:br>
            <a:r>
              <a:rPr lang="en-US" sz="1600" b="1" dirty="0">
                <a:latin typeface="+mj-lt"/>
              </a:rPr>
              <a:t>  publishes financial statements </a:t>
            </a:r>
            <a:br>
              <a:rPr lang="en-US" sz="1600" b="1" dirty="0">
                <a:latin typeface="+mj-lt"/>
              </a:rPr>
            </a:br>
            <a:r>
              <a:rPr lang="en-US" sz="1600" b="1" dirty="0">
                <a:latin typeface="+mj-lt"/>
              </a:rPr>
              <a:t>  </a:t>
            </a:r>
            <a:r>
              <a:rPr lang="en-US" sz="1600" b="1" dirty="0" smtClean="0">
                <a:latin typeface="+mj-lt"/>
              </a:rPr>
              <a:t>and </a:t>
            </a:r>
            <a:r>
              <a:rPr lang="en-US" sz="1600" b="1" dirty="0">
                <a:latin typeface="+mj-lt"/>
              </a:rPr>
              <a:t>files tax returns</a:t>
            </a:r>
          </a:p>
          <a:p>
            <a:pPr algn="l" eaLnBrk="0" hangingPunct="0">
              <a:buFontTx/>
              <a:buChar char="•"/>
            </a:pPr>
            <a:r>
              <a:rPr lang="en-US" sz="1600" b="1" dirty="0">
                <a:latin typeface="+mj-lt"/>
              </a:rPr>
              <a:t> A </a:t>
            </a:r>
            <a:r>
              <a:rPr lang="en-US" sz="1600" b="1" i="1" dirty="0">
                <a:latin typeface="+mj-lt"/>
              </a:rPr>
              <a:t>site</a:t>
            </a:r>
            <a:r>
              <a:rPr lang="en-US" sz="1600" b="1" dirty="0">
                <a:latin typeface="+mj-lt"/>
              </a:rPr>
              <a:t> is a unit used for inventory</a:t>
            </a:r>
          </a:p>
          <a:p>
            <a:pPr algn="l" eaLnBrk="0" hangingPunct="0"/>
            <a:r>
              <a:rPr lang="en-US" sz="1600" b="1" dirty="0">
                <a:latin typeface="+mj-lt"/>
              </a:rPr>
              <a:t>  planning and control</a:t>
            </a:r>
          </a:p>
          <a:p>
            <a:pPr algn="l" eaLnBrk="0" hangingPunct="0">
              <a:buFontTx/>
              <a:buChar char="•"/>
            </a:pPr>
            <a:r>
              <a:rPr lang="en-US" sz="1600" b="1" dirty="0">
                <a:latin typeface="+mj-lt"/>
              </a:rPr>
              <a:t> A </a:t>
            </a:r>
            <a:r>
              <a:rPr lang="en-US" sz="1600" b="1" i="1" dirty="0">
                <a:latin typeface="+mj-lt"/>
              </a:rPr>
              <a:t>location</a:t>
            </a:r>
            <a:r>
              <a:rPr lang="en-US" sz="1600" b="1" dirty="0">
                <a:latin typeface="+mj-lt"/>
              </a:rPr>
              <a:t> is a specific inventory area</a:t>
            </a:r>
          </a:p>
          <a:p>
            <a:pPr algn="l" eaLnBrk="0" hangingPunct="0"/>
            <a:endParaRPr lang="en-US" sz="1600" b="1" dirty="0">
              <a:latin typeface="+mj-lt"/>
            </a:endParaRPr>
          </a:p>
        </p:txBody>
      </p:sp>
      <p:sp>
        <p:nvSpPr>
          <p:cNvPr id="42001" name="Rectangle 71"/>
          <p:cNvSpPr>
            <a:spLocks noChangeArrowheads="1"/>
          </p:cNvSpPr>
          <p:nvPr/>
        </p:nvSpPr>
        <p:spPr bwMode="auto">
          <a:xfrm>
            <a:off x="947738" y="3635018"/>
            <a:ext cx="2466975" cy="392113"/>
          </a:xfrm>
          <a:prstGeom prst="rect">
            <a:avLst/>
          </a:prstGeom>
          <a:solidFill>
            <a:schemeClr val="bg1"/>
          </a:solidFill>
          <a:ln w="12700">
            <a:noFill/>
            <a:miter lim="800000"/>
            <a:headEnd/>
            <a:tailEnd/>
          </a:ln>
        </p:spPr>
        <p:txBody>
          <a:bodyPr wrap="none" lIns="115888" tIns="58738" rIns="115888" bIns="58738">
            <a:spAutoFit/>
          </a:bodyPr>
          <a:lstStyle/>
          <a:p>
            <a:pPr defTabSz="1487488" eaLnBrk="0" hangingPunct="0"/>
            <a:r>
              <a:rPr lang="en-US" sz="1800" b="1" dirty="0">
                <a:latin typeface="+mj-lt"/>
              </a:rPr>
              <a:t>US Entity 10USA-CO</a:t>
            </a:r>
          </a:p>
        </p:txBody>
      </p:sp>
      <p:sp>
        <p:nvSpPr>
          <p:cNvPr id="42002" name="Rectangle 3"/>
          <p:cNvSpPr>
            <a:spLocks noChangeArrowheads="1"/>
          </p:cNvSpPr>
          <p:nvPr/>
        </p:nvSpPr>
        <p:spPr bwMode="auto">
          <a:xfrm>
            <a:off x="136525" y="1038399"/>
            <a:ext cx="4210050" cy="392112"/>
          </a:xfrm>
          <a:prstGeom prst="rect">
            <a:avLst/>
          </a:prstGeom>
          <a:solidFill>
            <a:schemeClr val="bg1"/>
          </a:solidFill>
          <a:ln w="12700">
            <a:noFill/>
            <a:miter lim="800000"/>
            <a:headEnd/>
            <a:tailEnd/>
          </a:ln>
        </p:spPr>
        <p:txBody>
          <a:bodyPr lIns="115888" tIns="58738" rIns="115888" bIns="58738">
            <a:spAutoFit/>
          </a:bodyPr>
          <a:lstStyle/>
          <a:p>
            <a:pPr defTabSz="1487488" eaLnBrk="0" hangingPunct="0"/>
            <a:r>
              <a:rPr lang="en-US" sz="1800" b="1">
                <a:latin typeface="+mj-lt"/>
              </a:rPr>
              <a:t>North American Domain 11ACONS</a:t>
            </a:r>
          </a:p>
        </p:txBody>
      </p:sp>
      <p:sp>
        <p:nvSpPr>
          <p:cNvPr id="42003" name="AutoShape 17"/>
          <p:cNvSpPr>
            <a:spLocks noChangeArrowheads="1"/>
          </p:cNvSpPr>
          <p:nvPr/>
        </p:nvSpPr>
        <p:spPr bwMode="auto">
          <a:xfrm>
            <a:off x="2797175" y="2435399"/>
            <a:ext cx="273050"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04" name="AutoShape 18"/>
          <p:cNvSpPr>
            <a:spLocks noChangeArrowheads="1"/>
          </p:cNvSpPr>
          <p:nvPr/>
        </p:nvSpPr>
        <p:spPr bwMode="auto">
          <a:xfrm>
            <a:off x="2430463" y="2435399"/>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05" name="AutoShape 19"/>
          <p:cNvSpPr>
            <a:spLocks noChangeArrowheads="1"/>
          </p:cNvSpPr>
          <p:nvPr/>
        </p:nvSpPr>
        <p:spPr bwMode="auto">
          <a:xfrm>
            <a:off x="2065338" y="2435399"/>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06" name="AutoShape 20"/>
          <p:cNvSpPr>
            <a:spLocks noChangeArrowheads="1"/>
          </p:cNvSpPr>
          <p:nvPr/>
        </p:nvSpPr>
        <p:spPr bwMode="auto">
          <a:xfrm>
            <a:off x="2797175" y="2584624"/>
            <a:ext cx="273050"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07" name="AutoShape 21"/>
          <p:cNvSpPr>
            <a:spLocks noChangeArrowheads="1"/>
          </p:cNvSpPr>
          <p:nvPr/>
        </p:nvSpPr>
        <p:spPr bwMode="auto">
          <a:xfrm>
            <a:off x="2430463" y="2584624"/>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08" name="AutoShape 22"/>
          <p:cNvSpPr>
            <a:spLocks noChangeArrowheads="1"/>
          </p:cNvSpPr>
          <p:nvPr/>
        </p:nvSpPr>
        <p:spPr bwMode="auto">
          <a:xfrm>
            <a:off x="2065338" y="2584624"/>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09" name="AutoShape 23"/>
          <p:cNvSpPr>
            <a:spLocks noChangeArrowheads="1"/>
          </p:cNvSpPr>
          <p:nvPr/>
        </p:nvSpPr>
        <p:spPr bwMode="auto">
          <a:xfrm>
            <a:off x="2797175" y="1986136"/>
            <a:ext cx="273050"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0" name="AutoShape 24"/>
          <p:cNvSpPr>
            <a:spLocks noChangeArrowheads="1"/>
          </p:cNvSpPr>
          <p:nvPr/>
        </p:nvSpPr>
        <p:spPr bwMode="auto">
          <a:xfrm>
            <a:off x="2430463" y="1986136"/>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1" name="AutoShape 25"/>
          <p:cNvSpPr>
            <a:spLocks noChangeArrowheads="1"/>
          </p:cNvSpPr>
          <p:nvPr/>
        </p:nvSpPr>
        <p:spPr bwMode="auto">
          <a:xfrm>
            <a:off x="2065338" y="1986136"/>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2" name="AutoShape 26"/>
          <p:cNvSpPr>
            <a:spLocks noChangeArrowheads="1"/>
          </p:cNvSpPr>
          <p:nvPr/>
        </p:nvSpPr>
        <p:spPr bwMode="auto">
          <a:xfrm>
            <a:off x="2797175" y="2136949"/>
            <a:ext cx="273050" cy="9048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3" name="AutoShape 27"/>
          <p:cNvSpPr>
            <a:spLocks noChangeArrowheads="1"/>
          </p:cNvSpPr>
          <p:nvPr/>
        </p:nvSpPr>
        <p:spPr bwMode="auto">
          <a:xfrm>
            <a:off x="2430463" y="2136949"/>
            <a:ext cx="274637" cy="9048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4" name="AutoShape 28"/>
          <p:cNvSpPr>
            <a:spLocks noChangeArrowheads="1"/>
          </p:cNvSpPr>
          <p:nvPr/>
        </p:nvSpPr>
        <p:spPr bwMode="auto">
          <a:xfrm>
            <a:off x="2065338" y="2136949"/>
            <a:ext cx="274637" cy="9048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5" name="AutoShape 29"/>
          <p:cNvSpPr>
            <a:spLocks noChangeArrowheads="1"/>
          </p:cNvSpPr>
          <p:nvPr/>
        </p:nvSpPr>
        <p:spPr bwMode="auto">
          <a:xfrm>
            <a:off x="2797175" y="2286174"/>
            <a:ext cx="273050" cy="9048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6" name="AutoShape 30"/>
          <p:cNvSpPr>
            <a:spLocks noChangeArrowheads="1"/>
          </p:cNvSpPr>
          <p:nvPr/>
        </p:nvSpPr>
        <p:spPr bwMode="auto">
          <a:xfrm>
            <a:off x="2430463" y="2286174"/>
            <a:ext cx="274637" cy="9048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7" name="AutoShape 31"/>
          <p:cNvSpPr>
            <a:spLocks noChangeArrowheads="1"/>
          </p:cNvSpPr>
          <p:nvPr/>
        </p:nvSpPr>
        <p:spPr bwMode="auto">
          <a:xfrm>
            <a:off x="2065338" y="2286174"/>
            <a:ext cx="274637" cy="9048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143"/>
          <p:cNvSpPr>
            <a:spLocks noGrp="1" noChangeArrowheads="1"/>
          </p:cNvSpPr>
          <p:nvPr>
            <p:ph type="title"/>
          </p:nvPr>
        </p:nvSpPr>
        <p:spPr/>
        <p:txBody>
          <a:bodyPr/>
          <a:lstStyle/>
          <a:p>
            <a:r>
              <a:rPr lang="en-US" smtClean="0"/>
              <a:t>Facilities</a:t>
            </a:r>
          </a:p>
        </p:txBody>
      </p:sp>
      <p:sp>
        <p:nvSpPr>
          <p:cNvPr id="15362" name="Footer Placeholder 2"/>
          <p:cNvSpPr>
            <a:spLocks noGrp="1"/>
          </p:cNvSpPr>
          <p:nvPr>
            <p:ph type="ftr" sz="quarter" idx="10"/>
          </p:nvPr>
        </p:nvSpPr>
        <p:spPr/>
        <p:txBody>
          <a:bodyPr/>
          <a:lstStyle/>
          <a:p>
            <a:r>
              <a:rPr lang="en-US" smtClean="0"/>
              <a:t>PC-IN-030</a:t>
            </a:r>
          </a:p>
        </p:txBody>
      </p:sp>
      <p:grpSp>
        <p:nvGrpSpPr>
          <p:cNvPr id="15363" name="Group 140"/>
          <p:cNvGrpSpPr>
            <a:grpSpLocks/>
          </p:cNvGrpSpPr>
          <p:nvPr/>
        </p:nvGrpSpPr>
        <p:grpSpPr bwMode="auto">
          <a:xfrm>
            <a:off x="533400" y="1157288"/>
            <a:ext cx="7920038" cy="5092700"/>
            <a:chOff x="336" y="729"/>
            <a:chExt cx="4989" cy="3208"/>
          </a:xfrm>
        </p:grpSpPr>
        <p:grpSp>
          <p:nvGrpSpPr>
            <p:cNvPr id="15365" name="Group 74"/>
            <p:cNvGrpSpPr>
              <a:grpSpLocks/>
            </p:cNvGrpSpPr>
            <p:nvPr/>
          </p:nvGrpSpPr>
          <p:grpSpPr bwMode="auto">
            <a:xfrm>
              <a:off x="336" y="729"/>
              <a:ext cx="1167" cy="1000"/>
              <a:chOff x="336" y="912"/>
              <a:chExt cx="1167" cy="1000"/>
            </a:xfrm>
          </p:grpSpPr>
          <p:pic>
            <p:nvPicPr>
              <p:cNvPr id="15427" name="Picture 75" descr="PHONE8"/>
              <p:cNvPicPr>
                <a:picLocks noChangeAspect="1" noChangeArrowheads="1"/>
              </p:cNvPicPr>
              <p:nvPr/>
            </p:nvPicPr>
            <p:blipFill>
              <a:blip r:embed="rId2"/>
              <a:srcRect/>
              <a:stretch>
                <a:fillRect/>
              </a:stretch>
            </p:blipFill>
            <p:spPr bwMode="auto">
              <a:xfrm>
                <a:off x="490" y="912"/>
                <a:ext cx="816" cy="795"/>
              </a:xfrm>
              <a:prstGeom prst="rect">
                <a:avLst/>
              </a:prstGeom>
              <a:noFill/>
              <a:ln w="9525">
                <a:noFill/>
                <a:miter lim="800000"/>
                <a:headEnd/>
                <a:tailEnd/>
              </a:ln>
            </p:spPr>
          </p:pic>
          <p:sp>
            <p:nvSpPr>
              <p:cNvPr id="15428" name="Text Box 76"/>
              <p:cNvSpPr txBox="1">
                <a:spLocks noChangeArrowheads="1"/>
              </p:cNvSpPr>
              <p:nvPr/>
            </p:nvSpPr>
            <p:spPr bwMode="auto">
              <a:xfrm>
                <a:off x="336" y="1679"/>
                <a:ext cx="1167" cy="233"/>
              </a:xfrm>
              <a:prstGeom prst="rect">
                <a:avLst/>
              </a:prstGeom>
              <a:noFill/>
              <a:ln w="12700">
                <a:noFill/>
                <a:miter lim="800000"/>
                <a:headEnd/>
                <a:tailEnd/>
              </a:ln>
            </p:spPr>
            <p:txBody>
              <a:bodyPr wrap="none">
                <a:spAutoFit/>
              </a:bodyPr>
              <a:lstStyle/>
              <a:p>
                <a:pPr eaLnBrk="0" hangingPunct="0"/>
                <a:r>
                  <a:rPr lang="en-US" sz="1800" b="1" dirty="0">
                    <a:latin typeface="+mj-lt"/>
                  </a:rPr>
                  <a:t>Telephone/Fax</a:t>
                </a:r>
              </a:p>
            </p:txBody>
          </p:sp>
        </p:grpSp>
        <p:grpSp>
          <p:nvGrpSpPr>
            <p:cNvPr id="15366" name="Group 77"/>
            <p:cNvGrpSpPr>
              <a:grpSpLocks/>
            </p:cNvGrpSpPr>
            <p:nvPr/>
          </p:nvGrpSpPr>
          <p:grpSpPr bwMode="auto">
            <a:xfrm>
              <a:off x="2420" y="767"/>
              <a:ext cx="917" cy="962"/>
              <a:chOff x="2420" y="950"/>
              <a:chExt cx="917" cy="962"/>
            </a:xfrm>
          </p:grpSpPr>
          <p:pic>
            <p:nvPicPr>
              <p:cNvPr id="15425" name="Picture 78" descr="CLOCK"/>
              <p:cNvPicPr>
                <a:picLocks noChangeAspect="1" noChangeArrowheads="1"/>
              </p:cNvPicPr>
              <p:nvPr/>
            </p:nvPicPr>
            <p:blipFill>
              <a:blip r:embed="rId3"/>
              <a:srcRect/>
              <a:stretch>
                <a:fillRect/>
              </a:stretch>
            </p:blipFill>
            <p:spPr bwMode="auto">
              <a:xfrm>
                <a:off x="2547" y="950"/>
                <a:ext cx="701" cy="720"/>
              </a:xfrm>
              <a:prstGeom prst="rect">
                <a:avLst/>
              </a:prstGeom>
              <a:noFill/>
              <a:ln w="9525">
                <a:noFill/>
                <a:miter lim="800000"/>
                <a:headEnd/>
                <a:tailEnd/>
              </a:ln>
            </p:spPr>
          </p:pic>
          <p:sp>
            <p:nvSpPr>
              <p:cNvPr id="15426" name="Text Box 79"/>
              <p:cNvSpPr txBox="1">
                <a:spLocks noChangeArrowheads="1"/>
              </p:cNvSpPr>
              <p:nvPr/>
            </p:nvSpPr>
            <p:spPr bwMode="auto">
              <a:xfrm>
                <a:off x="2420" y="1679"/>
                <a:ext cx="917" cy="233"/>
              </a:xfrm>
              <a:prstGeom prst="rect">
                <a:avLst/>
              </a:prstGeom>
              <a:noFill/>
              <a:ln w="12700">
                <a:noFill/>
                <a:miter lim="800000"/>
                <a:headEnd/>
                <a:tailEnd/>
              </a:ln>
            </p:spPr>
            <p:txBody>
              <a:bodyPr wrap="none">
                <a:spAutoFit/>
              </a:bodyPr>
              <a:lstStyle/>
              <a:p>
                <a:pPr eaLnBrk="0" hangingPunct="0"/>
                <a:r>
                  <a:rPr lang="en-US" sz="1800" b="1">
                    <a:latin typeface="+mj-lt"/>
                  </a:rPr>
                  <a:t>Class Hours</a:t>
                </a:r>
              </a:p>
            </p:txBody>
          </p:sp>
        </p:grpSp>
        <p:sp>
          <p:nvSpPr>
            <p:cNvPr id="15367" name="Rectangle 80"/>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800" b="1">
                  <a:solidFill>
                    <a:srgbClr val="FF3300"/>
                  </a:solidFill>
                  <a:latin typeface="+mj-lt"/>
                </a:rPr>
                <a:t>EXIT</a:t>
              </a:r>
            </a:p>
          </p:txBody>
        </p:sp>
        <p:grpSp>
          <p:nvGrpSpPr>
            <p:cNvPr id="15368" name="Group 82"/>
            <p:cNvGrpSpPr>
              <a:grpSpLocks/>
            </p:cNvGrpSpPr>
            <p:nvPr/>
          </p:nvGrpSpPr>
          <p:grpSpPr bwMode="auto">
            <a:xfrm>
              <a:off x="496" y="1872"/>
              <a:ext cx="816" cy="913"/>
              <a:chOff x="496" y="1872"/>
              <a:chExt cx="816" cy="913"/>
            </a:xfrm>
          </p:grpSpPr>
          <p:sp>
            <p:nvSpPr>
              <p:cNvPr id="15418" name="Text Box 83"/>
              <p:cNvSpPr txBox="1">
                <a:spLocks noChangeArrowheads="1"/>
              </p:cNvSpPr>
              <p:nvPr/>
            </p:nvSpPr>
            <p:spPr bwMode="auto">
              <a:xfrm>
                <a:off x="496" y="2552"/>
                <a:ext cx="816" cy="233"/>
              </a:xfrm>
              <a:prstGeom prst="rect">
                <a:avLst/>
              </a:prstGeom>
              <a:noFill/>
              <a:ln w="12700">
                <a:noFill/>
                <a:miter lim="800000"/>
                <a:headEnd/>
                <a:tailEnd/>
              </a:ln>
            </p:spPr>
            <p:txBody>
              <a:bodyPr wrap="none">
                <a:spAutoFit/>
              </a:bodyPr>
              <a:lstStyle/>
              <a:p>
                <a:pPr eaLnBrk="0" hangingPunct="0"/>
                <a:r>
                  <a:rPr lang="en-US" sz="1800" b="1">
                    <a:latin typeface="+mj-lt"/>
                  </a:rPr>
                  <a:t>Messages</a:t>
                </a:r>
              </a:p>
            </p:txBody>
          </p:sp>
          <p:grpSp>
            <p:nvGrpSpPr>
              <p:cNvPr id="15419" name="Group 84"/>
              <p:cNvGrpSpPr>
                <a:grpSpLocks/>
              </p:cNvGrpSpPr>
              <p:nvPr/>
            </p:nvGrpSpPr>
            <p:grpSpPr bwMode="auto">
              <a:xfrm>
                <a:off x="567" y="1872"/>
                <a:ext cx="681" cy="679"/>
                <a:chOff x="567" y="1891"/>
                <a:chExt cx="681" cy="679"/>
              </a:xfrm>
            </p:grpSpPr>
            <p:sp>
              <p:nvSpPr>
                <p:cNvPr id="15420" name="AutoShape 8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5421" name="Group 86"/>
                <p:cNvGrpSpPr>
                  <a:grpSpLocks/>
                </p:cNvGrpSpPr>
                <p:nvPr/>
              </p:nvGrpSpPr>
              <p:grpSpPr bwMode="auto">
                <a:xfrm>
                  <a:off x="658" y="2064"/>
                  <a:ext cx="494" cy="366"/>
                  <a:chOff x="1581" y="2706"/>
                  <a:chExt cx="494" cy="366"/>
                </a:xfrm>
              </p:grpSpPr>
              <p:sp>
                <p:nvSpPr>
                  <p:cNvPr id="15422" name="Rectangle 8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5423" name="Rectangle 8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5424" name="Freeform 89"/>
                  <p:cNvSpPr>
                    <a:spLocks/>
                  </p:cNvSpPr>
                  <p:nvPr/>
                </p:nvSpPr>
                <p:spPr bwMode="auto">
                  <a:xfrm>
                    <a:off x="1609" y="2733"/>
                    <a:ext cx="438" cy="311"/>
                  </a:xfrm>
                  <a:custGeom>
                    <a:avLst/>
                    <a:gdLst>
                      <a:gd name="T0" fmla="*/ 7 w 1755"/>
                      <a:gd name="T1" fmla="*/ 0 h 1242"/>
                      <a:gd name="T2" fmla="*/ 46 w 1755"/>
                      <a:gd name="T3" fmla="*/ 39 h 1242"/>
                      <a:gd name="T4" fmla="*/ 47 w 1755"/>
                      <a:gd name="T5" fmla="*/ 41 h 1242"/>
                      <a:gd name="T6" fmla="*/ 49 w 1755"/>
                      <a:gd name="T7" fmla="*/ 42 h 1242"/>
                      <a:gd name="T8" fmla="*/ 50 w 1755"/>
                      <a:gd name="T9" fmla="*/ 43 h 1242"/>
                      <a:gd name="T10" fmla="*/ 51 w 1755"/>
                      <a:gd name="T11" fmla="*/ 43 h 1242"/>
                      <a:gd name="T12" fmla="*/ 53 w 1755"/>
                      <a:gd name="T13" fmla="*/ 44 h 1242"/>
                      <a:gd name="T14" fmla="*/ 55 w 1755"/>
                      <a:gd name="T15" fmla="*/ 44 h 1242"/>
                      <a:gd name="T16" fmla="*/ 56 w 1755"/>
                      <a:gd name="T17" fmla="*/ 44 h 1242"/>
                      <a:gd name="T18" fmla="*/ 58 w 1755"/>
                      <a:gd name="T19" fmla="*/ 43 h 1242"/>
                      <a:gd name="T20" fmla="*/ 59 w 1755"/>
                      <a:gd name="T21" fmla="*/ 43 h 1242"/>
                      <a:gd name="T22" fmla="*/ 61 w 1755"/>
                      <a:gd name="T23" fmla="*/ 42 h 1242"/>
                      <a:gd name="T24" fmla="*/ 62 w 1755"/>
                      <a:gd name="T25" fmla="*/ 40 h 1242"/>
                      <a:gd name="T26" fmla="*/ 63 w 1755"/>
                      <a:gd name="T27" fmla="*/ 39 h 1242"/>
                      <a:gd name="T28" fmla="*/ 102 w 1755"/>
                      <a:gd name="T29" fmla="*/ 0 h 1242"/>
                      <a:gd name="T30" fmla="*/ 109 w 1755"/>
                      <a:gd name="T31" fmla="*/ 0 h 1242"/>
                      <a:gd name="T32" fmla="*/ 109 w 1755"/>
                      <a:gd name="T33" fmla="*/ 7 h 1242"/>
                      <a:gd name="T34" fmla="*/ 78 w 1755"/>
                      <a:gd name="T35" fmla="*/ 39 h 1242"/>
                      <a:gd name="T36" fmla="*/ 109 w 1755"/>
                      <a:gd name="T37" fmla="*/ 71 h 1242"/>
                      <a:gd name="T38" fmla="*/ 109 w 1755"/>
                      <a:gd name="T39" fmla="*/ 78 h 1242"/>
                      <a:gd name="T40" fmla="*/ 102 w 1755"/>
                      <a:gd name="T41" fmla="*/ 78 h 1242"/>
                      <a:gd name="T42" fmla="*/ 70 w 1755"/>
                      <a:gd name="T43" fmla="*/ 46 h 1242"/>
                      <a:gd name="T44" fmla="*/ 69 w 1755"/>
                      <a:gd name="T45" fmla="*/ 48 h 1242"/>
                      <a:gd name="T46" fmla="*/ 67 w 1755"/>
                      <a:gd name="T47" fmla="*/ 49 h 1242"/>
                      <a:gd name="T48" fmla="*/ 66 w 1755"/>
                      <a:gd name="T49" fmla="*/ 50 h 1242"/>
                      <a:gd name="T50" fmla="*/ 64 w 1755"/>
                      <a:gd name="T51" fmla="*/ 52 h 1242"/>
                      <a:gd name="T52" fmla="*/ 62 w 1755"/>
                      <a:gd name="T53" fmla="*/ 53 h 1242"/>
                      <a:gd name="T54" fmla="*/ 60 w 1755"/>
                      <a:gd name="T55" fmla="*/ 54 h 1242"/>
                      <a:gd name="T56" fmla="*/ 57 w 1755"/>
                      <a:gd name="T57" fmla="*/ 54 h 1242"/>
                      <a:gd name="T58" fmla="*/ 55 w 1755"/>
                      <a:gd name="T59" fmla="*/ 54 h 1242"/>
                      <a:gd name="T60" fmla="*/ 52 w 1755"/>
                      <a:gd name="T61" fmla="*/ 54 h 1242"/>
                      <a:gd name="T62" fmla="*/ 50 w 1755"/>
                      <a:gd name="T63" fmla="*/ 54 h 1242"/>
                      <a:gd name="T64" fmla="*/ 48 w 1755"/>
                      <a:gd name="T65" fmla="*/ 53 h 1242"/>
                      <a:gd name="T66" fmla="*/ 46 w 1755"/>
                      <a:gd name="T67" fmla="*/ 52 h 1242"/>
                      <a:gd name="T68" fmla="*/ 44 w 1755"/>
                      <a:gd name="T69" fmla="*/ 51 h 1242"/>
                      <a:gd name="T70" fmla="*/ 42 w 1755"/>
                      <a:gd name="T71" fmla="*/ 49 h 1242"/>
                      <a:gd name="T72" fmla="*/ 41 w 1755"/>
                      <a:gd name="T73" fmla="*/ 48 h 1242"/>
                      <a:gd name="T74" fmla="*/ 39 w 1755"/>
                      <a:gd name="T75" fmla="*/ 46 h 1242"/>
                      <a:gd name="T76" fmla="*/ 7 w 1755"/>
                      <a:gd name="T77" fmla="*/ 78 h 1242"/>
                      <a:gd name="T78" fmla="*/ 0 w 1755"/>
                      <a:gd name="T79" fmla="*/ 78 h 1242"/>
                      <a:gd name="T80" fmla="*/ 0 w 1755"/>
                      <a:gd name="T81" fmla="*/ 71 h 1242"/>
                      <a:gd name="T82" fmla="*/ 32 w 1755"/>
                      <a:gd name="T83" fmla="*/ 39 h 1242"/>
                      <a:gd name="T84" fmla="*/ 0 w 1755"/>
                      <a:gd name="T85" fmla="*/ 7 h 1242"/>
                      <a:gd name="T86" fmla="*/ 0 w 1755"/>
                      <a:gd name="T87" fmla="*/ 0 h 1242"/>
                      <a:gd name="T88" fmla="*/ 7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15369" name="Group 90"/>
            <p:cNvGrpSpPr>
              <a:grpSpLocks/>
            </p:cNvGrpSpPr>
            <p:nvPr/>
          </p:nvGrpSpPr>
          <p:grpSpPr bwMode="auto">
            <a:xfrm>
              <a:off x="2535" y="1872"/>
              <a:ext cx="681" cy="908"/>
              <a:chOff x="2535" y="1872"/>
              <a:chExt cx="681" cy="908"/>
            </a:xfrm>
          </p:grpSpPr>
          <p:sp>
            <p:nvSpPr>
              <p:cNvPr id="15410" name="Text Box 91"/>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lang="en-US" sz="1800" b="1">
                    <a:latin typeface="+mj-lt"/>
                  </a:rPr>
                  <a:t>Breaks</a:t>
                </a:r>
              </a:p>
            </p:txBody>
          </p:sp>
          <p:grpSp>
            <p:nvGrpSpPr>
              <p:cNvPr id="15411" name="Group 92"/>
              <p:cNvGrpSpPr>
                <a:grpSpLocks/>
              </p:cNvGrpSpPr>
              <p:nvPr/>
            </p:nvGrpSpPr>
            <p:grpSpPr bwMode="auto">
              <a:xfrm>
                <a:off x="2535" y="1872"/>
                <a:ext cx="681" cy="679"/>
                <a:chOff x="2535" y="1872"/>
                <a:chExt cx="681" cy="679"/>
              </a:xfrm>
            </p:grpSpPr>
            <p:sp>
              <p:nvSpPr>
                <p:cNvPr id="15412" name="AutoShape 9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5413" name="Group 94"/>
                <p:cNvGrpSpPr>
                  <a:grpSpLocks/>
                </p:cNvGrpSpPr>
                <p:nvPr/>
              </p:nvGrpSpPr>
              <p:grpSpPr bwMode="auto">
                <a:xfrm>
                  <a:off x="2615" y="2064"/>
                  <a:ext cx="505" cy="295"/>
                  <a:chOff x="2643" y="2080"/>
                  <a:chExt cx="505" cy="295"/>
                </a:xfrm>
              </p:grpSpPr>
              <p:sp>
                <p:nvSpPr>
                  <p:cNvPr id="15414" name="Freeform 95"/>
                  <p:cNvSpPr>
                    <a:spLocks/>
                  </p:cNvSpPr>
                  <p:nvPr/>
                </p:nvSpPr>
                <p:spPr bwMode="auto">
                  <a:xfrm>
                    <a:off x="2643" y="2326"/>
                    <a:ext cx="505" cy="49"/>
                  </a:xfrm>
                  <a:custGeom>
                    <a:avLst/>
                    <a:gdLst>
                      <a:gd name="T0" fmla="*/ 0 w 2021"/>
                      <a:gd name="T1" fmla="*/ 0 h 196"/>
                      <a:gd name="T2" fmla="*/ 126 w 2021"/>
                      <a:gd name="T3" fmla="*/ 0 h 196"/>
                      <a:gd name="T4" fmla="*/ 126 w 2021"/>
                      <a:gd name="T5" fmla="*/ 6 h 196"/>
                      <a:gd name="T6" fmla="*/ 126 w 2021"/>
                      <a:gd name="T7" fmla="*/ 7 h 196"/>
                      <a:gd name="T8" fmla="*/ 126 w 2021"/>
                      <a:gd name="T9" fmla="*/ 7 h 196"/>
                      <a:gd name="T10" fmla="*/ 126 w 2021"/>
                      <a:gd name="T11" fmla="*/ 8 h 196"/>
                      <a:gd name="T12" fmla="*/ 125 w 2021"/>
                      <a:gd name="T13" fmla="*/ 9 h 196"/>
                      <a:gd name="T14" fmla="*/ 124 w 2021"/>
                      <a:gd name="T15" fmla="*/ 10 h 196"/>
                      <a:gd name="T16" fmla="*/ 124 w 2021"/>
                      <a:gd name="T17" fmla="*/ 10 h 196"/>
                      <a:gd name="T18" fmla="*/ 123 w 2021"/>
                      <a:gd name="T19" fmla="*/ 11 h 196"/>
                      <a:gd name="T20" fmla="*/ 122 w 2021"/>
                      <a:gd name="T21" fmla="*/ 11 h 196"/>
                      <a:gd name="T22" fmla="*/ 121 w 2021"/>
                      <a:gd name="T23" fmla="*/ 12 h 196"/>
                      <a:gd name="T24" fmla="*/ 120 w 2021"/>
                      <a:gd name="T25" fmla="*/ 12 h 196"/>
                      <a:gd name="T26" fmla="*/ 119 w 2021"/>
                      <a:gd name="T27" fmla="*/ 12 h 196"/>
                      <a:gd name="T28" fmla="*/ 119 w 2021"/>
                      <a:gd name="T29" fmla="*/ 12 h 196"/>
                      <a:gd name="T30" fmla="*/ 118 w 2021"/>
                      <a:gd name="T31" fmla="*/ 12 h 196"/>
                      <a:gd name="T32" fmla="*/ 117 w 2021"/>
                      <a:gd name="T33" fmla="*/ 12 h 196"/>
                      <a:gd name="T34" fmla="*/ 9 w 2021"/>
                      <a:gd name="T35" fmla="*/ 12 h 196"/>
                      <a:gd name="T36" fmla="*/ 8 w 2021"/>
                      <a:gd name="T37" fmla="*/ 12 h 196"/>
                      <a:gd name="T38" fmla="*/ 7 w 2021"/>
                      <a:gd name="T39" fmla="*/ 12 h 196"/>
                      <a:gd name="T40" fmla="*/ 6 w 2021"/>
                      <a:gd name="T41" fmla="*/ 12 h 196"/>
                      <a:gd name="T42" fmla="*/ 5 w 2021"/>
                      <a:gd name="T43" fmla="*/ 12 h 196"/>
                      <a:gd name="T44" fmla="*/ 4 w 2021"/>
                      <a:gd name="T45" fmla="*/ 11 h 196"/>
                      <a:gd name="T46" fmla="*/ 3 w 2021"/>
                      <a:gd name="T47" fmla="*/ 11 h 196"/>
                      <a:gd name="T48" fmla="*/ 2 w 2021"/>
                      <a:gd name="T49" fmla="*/ 11 h 196"/>
                      <a:gd name="T50" fmla="*/ 2 w 2021"/>
                      <a:gd name="T51" fmla="*/ 10 h 196"/>
                      <a:gd name="T52" fmla="*/ 1 w 2021"/>
                      <a:gd name="T53" fmla="*/ 9 h 196"/>
                      <a:gd name="T54" fmla="*/ 0 w 2021"/>
                      <a:gd name="T55" fmla="*/ 9 h 196"/>
                      <a:gd name="T56" fmla="*/ 0 w 2021"/>
                      <a:gd name="T57" fmla="*/ 8 h 196"/>
                      <a:gd name="T58" fmla="*/ 0 w 2021"/>
                      <a:gd name="T59" fmla="*/ 7 h 196"/>
                      <a:gd name="T60" fmla="*/ 0 w 2021"/>
                      <a:gd name="T61" fmla="*/ 6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5415" name="Group 96"/>
                  <p:cNvGrpSpPr>
                    <a:grpSpLocks/>
                  </p:cNvGrpSpPr>
                  <p:nvPr/>
                </p:nvGrpSpPr>
                <p:grpSpPr bwMode="auto">
                  <a:xfrm>
                    <a:off x="2754" y="2080"/>
                    <a:ext cx="373" cy="234"/>
                    <a:chOff x="2754" y="2080"/>
                    <a:chExt cx="373" cy="234"/>
                  </a:xfrm>
                </p:grpSpPr>
                <p:sp>
                  <p:nvSpPr>
                    <p:cNvPr id="15416" name="Freeform 97"/>
                    <p:cNvSpPr>
                      <a:spLocks/>
                    </p:cNvSpPr>
                    <p:nvPr/>
                  </p:nvSpPr>
                  <p:spPr bwMode="auto">
                    <a:xfrm>
                      <a:off x="2754" y="2080"/>
                      <a:ext cx="283" cy="234"/>
                    </a:xfrm>
                    <a:custGeom>
                      <a:avLst/>
                      <a:gdLst>
                        <a:gd name="T0" fmla="*/ 0 w 1132"/>
                        <a:gd name="T1" fmla="*/ 0 h 935"/>
                        <a:gd name="T2" fmla="*/ 71 w 1132"/>
                        <a:gd name="T3" fmla="*/ 0 h 935"/>
                        <a:gd name="T4" fmla="*/ 71 w 1132"/>
                        <a:gd name="T5" fmla="*/ 52 h 935"/>
                        <a:gd name="T6" fmla="*/ 71 w 1132"/>
                        <a:gd name="T7" fmla="*/ 53 h 935"/>
                        <a:gd name="T8" fmla="*/ 71 w 1132"/>
                        <a:gd name="T9" fmla="*/ 54 h 935"/>
                        <a:gd name="T10" fmla="*/ 70 w 1132"/>
                        <a:gd name="T11" fmla="*/ 55 h 935"/>
                        <a:gd name="T12" fmla="*/ 70 w 1132"/>
                        <a:gd name="T13" fmla="*/ 56 h 935"/>
                        <a:gd name="T14" fmla="*/ 70 w 1132"/>
                        <a:gd name="T15" fmla="*/ 56 h 935"/>
                        <a:gd name="T16" fmla="*/ 69 w 1132"/>
                        <a:gd name="T17" fmla="*/ 57 h 935"/>
                        <a:gd name="T18" fmla="*/ 68 w 1132"/>
                        <a:gd name="T19" fmla="*/ 57 h 935"/>
                        <a:gd name="T20" fmla="*/ 68 w 1132"/>
                        <a:gd name="T21" fmla="*/ 58 h 935"/>
                        <a:gd name="T22" fmla="*/ 67 w 1132"/>
                        <a:gd name="T23" fmla="*/ 58 h 935"/>
                        <a:gd name="T24" fmla="*/ 66 w 1132"/>
                        <a:gd name="T25" fmla="*/ 58 h 935"/>
                        <a:gd name="T26" fmla="*/ 65 w 1132"/>
                        <a:gd name="T27" fmla="*/ 59 h 935"/>
                        <a:gd name="T28" fmla="*/ 65 w 1132"/>
                        <a:gd name="T29" fmla="*/ 59 h 935"/>
                        <a:gd name="T30" fmla="*/ 6 w 1132"/>
                        <a:gd name="T31" fmla="*/ 59 h 935"/>
                        <a:gd name="T32" fmla="*/ 5 w 1132"/>
                        <a:gd name="T33" fmla="*/ 58 h 935"/>
                        <a:gd name="T34" fmla="*/ 5 w 1132"/>
                        <a:gd name="T35" fmla="*/ 58 h 935"/>
                        <a:gd name="T36" fmla="*/ 4 w 1132"/>
                        <a:gd name="T37" fmla="*/ 58 h 935"/>
                        <a:gd name="T38" fmla="*/ 4 w 1132"/>
                        <a:gd name="T39" fmla="*/ 58 h 935"/>
                        <a:gd name="T40" fmla="*/ 3 w 1132"/>
                        <a:gd name="T41" fmla="*/ 58 h 935"/>
                        <a:gd name="T42" fmla="*/ 2 w 1132"/>
                        <a:gd name="T43" fmla="*/ 57 h 935"/>
                        <a:gd name="T44" fmla="*/ 2 w 1132"/>
                        <a:gd name="T45" fmla="*/ 57 h 935"/>
                        <a:gd name="T46" fmla="*/ 1 w 1132"/>
                        <a:gd name="T47" fmla="*/ 56 h 935"/>
                        <a:gd name="T48" fmla="*/ 1 w 1132"/>
                        <a:gd name="T49" fmla="*/ 56 h 935"/>
                        <a:gd name="T50" fmla="*/ 1 w 1132"/>
                        <a:gd name="T51" fmla="*/ 56 h 935"/>
                        <a:gd name="T52" fmla="*/ 1 w 1132"/>
                        <a:gd name="T53" fmla="*/ 55 h 935"/>
                        <a:gd name="T54" fmla="*/ 0 w 1132"/>
                        <a:gd name="T55" fmla="*/ 55 h 935"/>
                        <a:gd name="T56" fmla="*/ 0 w 1132"/>
                        <a:gd name="T57" fmla="*/ 54 h 935"/>
                        <a:gd name="T58" fmla="*/ 0 w 1132"/>
                        <a:gd name="T59" fmla="*/ 53 h 935"/>
                        <a:gd name="T60" fmla="*/ 0 w 1132"/>
                        <a:gd name="T61" fmla="*/ 53 h 935"/>
                        <a:gd name="T62" fmla="*/ 0 w 1132"/>
                        <a:gd name="T63" fmla="*/ 52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5417" name="Freeform 98"/>
                    <p:cNvSpPr>
                      <a:spLocks/>
                    </p:cNvSpPr>
                    <p:nvPr/>
                  </p:nvSpPr>
                  <p:spPr bwMode="auto">
                    <a:xfrm>
                      <a:off x="3036" y="2080"/>
                      <a:ext cx="91" cy="172"/>
                    </a:xfrm>
                    <a:custGeom>
                      <a:avLst/>
                      <a:gdLst>
                        <a:gd name="T0" fmla="*/ 3 w 364"/>
                        <a:gd name="T1" fmla="*/ 0 h 689"/>
                        <a:gd name="T2" fmla="*/ 8 w 364"/>
                        <a:gd name="T3" fmla="*/ 1 h 689"/>
                        <a:gd name="T4" fmla="*/ 11 w 364"/>
                        <a:gd name="T5" fmla="*/ 3 h 689"/>
                        <a:gd name="T6" fmla="*/ 15 w 364"/>
                        <a:gd name="T7" fmla="*/ 5 h 689"/>
                        <a:gd name="T8" fmla="*/ 18 w 364"/>
                        <a:gd name="T9" fmla="*/ 8 h 689"/>
                        <a:gd name="T10" fmla="*/ 20 w 364"/>
                        <a:gd name="T11" fmla="*/ 11 h 689"/>
                        <a:gd name="T12" fmla="*/ 22 w 364"/>
                        <a:gd name="T13" fmla="*/ 15 h 689"/>
                        <a:gd name="T14" fmla="*/ 23 w 364"/>
                        <a:gd name="T15" fmla="*/ 20 h 689"/>
                        <a:gd name="T16" fmla="*/ 23 w 364"/>
                        <a:gd name="T17" fmla="*/ 24 h 689"/>
                        <a:gd name="T18" fmla="*/ 22 w 364"/>
                        <a:gd name="T19" fmla="*/ 26 h 689"/>
                        <a:gd name="T20" fmla="*/ 22 w 364"/>
                        <a:gd name="T21" fmla="*/ 28 h 689"/>
                        <a:gd name="T22" fmla="*/ 21 w 364"/>
                        <a:gd name="T23" fmla="*/ 30 h 689"/>
                        <a:gd name="T24" fmla="*/ 20 w 364"/>
                        <a:gd name="T25" fmla="*/ 32 h 689"/>
                        <a:gd name="T26" fmla="*/ 19 w 364"/>
                        <a:gd name="T27" fmla="*/ 34 h 689"/>
                        <a:gd name="T28" fmla="*/ 17 w 364"/>
                        <a:gd name="T29" fmla="*/ 36 h 689"/>
                        <a:gd name="T30" fmla="*/ 15 w 364"/>
                        <a:gd name="T31" fmla="*/ 37 h 689"/>
                        <a:gd name="T32" fmla="*/ 13 w 364"/>
                        <a:gd name="T33" fmla="*/ 39 h 689"/>
                        <a:gd name="T34" fmla="*/ 11 w 364"/>
                        <a:gd name="T35" fmla="*/ 40 h 689"/>
                        <a:gd name="T36" fmla="*/ 9 w 364"/>
                        <a:gd name="T37" fmla="*/ 41 h 689"/>
                        <a:gd name="T38" fmla="*/ 6 w 364"/>
                        <a:gd name="T39" fmla="*/ 42 h 689"/>
                        <a:gd name="T40" fmla="*/ 4 w 364"/>
                        <a:gd name="T41" fmla="*/ 43 h 689"/>
                        <a:gd name="T42" fmla="*/ 1 w 364"/>
                        <a:gd name="T43" fmla="*/ 43 h 689"/>
                        <a:gd name="T44" fmla="*/ 0 w 364"/>
                        <a:gd name="T45" fmla="*/ 34 h 689"/>
                        <a:gd name="T46" fmla="*/ 2 w 364"/>
                        <a:gd name="T47" fmla="*/ 34 h 689"/>
                        <a:gd name="T48" fmla="*/ 4 w 364"/>
                        <a:gd name="T49" fmla="*/ 33 h 689"/>
                        <a:gd name="T50" fmla="*/ 6 w 364"/>
                        <a:gd name="T51" fmla="*/ 33 h 689"/>
                        <a:gd name="T52" fmla="*/ 8 w 364"/>
                        <a:gd name="T53" fmla="*/ 32 h 689"/>
                        <a:gd name="T54" fmla="*/ 10 w 364"/>
                        <a:gd name="T55" fmla="*/ 30 h 689"/>
                        <a:gd name="T56" fmla="*/ 11 w 364"/>
                        <a:gd name="T57" fmla="*/ 29 h 689"/>
                        <a:gd name="T58" fmla="*/ 12 w 364"/>
                        <a:gd name="T59" fmla="*/ 28 h 689"/>
                        <a:gd name="T60" fmla="*/ 12 w 364"/>
                        <a:gd name="T61" fmla="*/ 26 h 689"/>
                        <a:gd name="T62" fmla="*/ 13 w 364"/>
                        <a:gd name="T63" fmla="*/ 24 h 689"/>
                        <a:gd name="T64" fmla="*/ 13 w 364"/>
                        <a:gd name="T65" fmla="*/ 22 h 689"/>
                        <a:gd name="T66" fmla="*/ 13 w 364"/>
                        <a:gd name="T67" fmla="*/ 19 h 689"/>
                        <a:gd name="T68" fmla="*/ 13 w 364"/>
                        <a:gd name="T69" fmla="*/ 17 h 689"/>
                        <a:gd name="T70" fmla="*/ 12 w 364"/>
                        <a:gd name="T71" fmla="*/ 15 h 689"/>
                        <a:gd name="T72" fmla="*/ 11 w 364"/>
                        <a:gd name="T73" fmla="*/ 14 h 689"/>
                        <a:gd name="T74" fmla="*/ 9 w 364"/>
                        <a:gd name="T75" fmla="*/ 12 h 689"/>
                        <a:gd name="T76" fmla="*/ 7 w 364"/>
                        <a:gd name="T77" fmla="*/ 11 h 689"/>
                        <a:gd name="T78" fmla="*/ 4 w 364"/>
                        <a:gd name="T79" fmla="*/ 9 h 689"/>
                        <a:gd name="T80" fmla="*/ 0 w 364"/>
                        <a:gd name="T81" fmla="*/ 9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5370" name="Group 99"/>
            <p:cNvGrpSpPr>
              <a:grpSpLocks/>
            </p:cNvGrpSpPr>
            <p:nvPr/>
          </p:nvGrpSpPr>
          <p:grpSpPr bwMode="auto">
            <a:xfrm>
              <a:off x="4404" y="768"/>
              <a:ext cx="921" cy="961"/>
              <a:chOff x="4404" y="768"/>
              <a:chExt cx="921" cy="961"/>
            </a:xfrm>
          </p:grpSpPr>
          <p:sp>
            <p:nvSpPr>
              <p:cNvPr id="15406" name="Text Box 100"/>
              <p:cNvSpPr txBox="1">
                <a:spLocks noChangeArrowheads="1"/>
              </p:cNvSpPr>
              <p:nvPr/>
            </p:nvSpPr>
            <p:spPr bwMode="auto">
              <a:xfrm>
                <a:off x="4404" y="1496"/>
                <a:ext cx="921" cy="233"/>
              </a:xfrm>
              <a:prstGeom prst="rect">
                <a:avLst/>
              </a:prstGeom>
              <a:noFill/>
              <a:ln w="12700">
                <a:noFill/>
                <a:miter lim="800000"/>
                <a:headEnd/>
                <a:tailEnd/>
              </a:ln>
            </p:spPr>
            <p:txBody>
              <a:bodyPr wrap="none">
                <a:spAutoFit/>
              </a:bodyPr>
              <a:lstStyle/>
              <a:p>
                <a:pPr eaLnBrk="0" hangingPunct="0"/>
                <a:r>
                  <a:rPr lang="en-US" sz="1800" b="1">
                    <a:latin typeface="+mj-lt"/>
                  </a:rPr>
                  <a:t>Emergency</a:t>
                </a:r>
              </a:p>
            </p:txBody>
          </p:sp>
          <p:grpSp>
            <p:nvGrpSpPr>
              <p:cNvPr id="15407" name="Group 101"/>
              <p:cNvGrpSpPr>
                <a:grpSpLocks/>
              </p:cNvGrpSpPr>
              <p:nvPr/>
            </p:nvGrpSpPr>
            <p:grpSpPr bwMode="auto">
              <a:xfrm>
                <a:off x="4503" y="768"/>
                <a:ext cx="681" cy="679"/>
                <a:chOff x="3639" y="768"/>
                <a:chExt cx="681" cy="679"/>
              </a:xfrm>
            </p:grpSpPr>
            <p:sp>
              <p:nvSpPr>
                <p:cNvPr id="15408" name="AutoShape 10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5409" name="Freeform 103"/>
                <p:cNvSpPr>
                  <a:spLocks/>
                </p:cNvSpPr>
                <p:nvPr/>
              </p:nvSpPr>
              <p:spPr bwMode="auto">
                <a:xfrm>
                  <a:off x="3696" y="816"/>
                  <a:ext cx="573" cy="573"/>
                </a:xfrm>
                <a:custGeom>
                  <a:avLst/>
                  <a:gdLst>
                    <a:gd name="T0" fmla="*/ 48 w 2290"/>
                    <a:gd name="T1" fmla="*/ 0 h 2290"/>
                    <a:gd name="T2" fmla="*/ 96 w 2290"/>
                    <a:gd name="T3" fmla="*/ 0 h 2290"/>
                    <a:gd name="T4" fmla="*/ 96 w 2290"/>
                    <a:gd name="T5" fmla="*/ 48 h 2290"/>
                    <a:gd name="T6" fmla="*/ 143 w 2290"/>
                    <a:gd name="T7" fmla="*/ 48 h 2290"/>
                    <a:gd name="T8" fmla="*/ 143 w 2290"/>
                    <a:gd name="T9" fmla="*/ 96 h 2290"/>
                    <a:gd name="T10" fmla="*/ 96 w 2290"/>
                    <a:gd name="T11" fmla="*/ 96 h 2290"/>
                    <a:gd name="T12" fmla="*/ 96 w 2290"/>
                    <a:gd name="T13" fmla="*/ 143 h 2290"/>
                    <a:gd name="T14" fmla="*/ 48 w 2290"/>
                    <a:gd name="T15" fmla="*/ 143 h 2290"/>
                    <a:gd name="T16" fmla="*/ 48 w 2290"/>
                    <a:gd name="T17" fmla="*/ 96 h 2290"/>
                    <a:gd name="T18" fmla="*/ 0 w 2290"/>
                    <a:gd name="T19" fmla="*/ 96 h 2290"/>
                    <a:gd name="T20" fmla="*/ 0 w 2290"/>
                    <a:gd name="T21" fmla="*/ 48 h 2290"/>
                    <a:gd name="T22" fmla="*/ 48 w 2290"/>
                    <a:gd name="T23" fmla="*/ 48 h 2290"/>
                    <a:gd name="T24" fmla="*/ 48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15371" name="Group 104"/>
            <p:cNvGrpSpPr>
              <a:grpSpLocks/>
            </p:cNvGrpSpPr>
            <p:nvPr/>
          </p:nvGrpSpPr>
          <p:grpSpPr bwMode="auto">
            <a:xfrm>
              <a:off x="4488" y="3000"/>
              <a:ext cx="724" cy="935"/>
              <a:chOff x="4488" y="2928"/>
              <a:chExt cx="724" cy="935"/>
            </a:xfrm>
          </p:grpSpPr>
          <p:sp>
            <p:nvSpPr>
              <p:cNvPr id="15391" name="Text Box 105"/>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lang="en-US" sz="1800" b="1">
                    <a:latin typeface="+mj-lt"/>
                  </a:rPr>
                  <a:t>Smoking</a:t>
                </a:r>
              </a:p>
            </p:txBody>
          </p:sp>
          <p:grpSp>
            <p:nvGrpSpPr>
              <p:cNvPr id="15392" name="Group 106"/>
              <p:cNvGrpSpPr>
                <a:grpSpLocks/>
              </p:cNvGrpSpPr>
              <p:nvPr/>
            </p:nvGrpSpPr>
            <p:grpSpPr bwMode="auto">
              <a:xfrm>
                <a:off x="4512" y="2928"/>
                <a:ext cx="681" cy="679"/>
                <a:chOff x="3504" y="3024"/>
                <a:chExt cx="681" cy="679"/>
              </a:xfrm>
            </p:grpSpPr>
            <p:sp>
              <p:nvSpPr>
                <p:cNvPr id="15393" name="AutoShape 107"/>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5394" name="Group 108"/>
                <p:cNvGrpSpPr>
                  <a:grpSpLocks/>
                </p:cNvGrpSpPr>
                <p:nvPr/>
              </p:nvGrpSpPr>
              <p:grpSpPr bwMode="auto">
                <a:xfrm>
                  <a:off x="3587" y="3100"/>
                  <a:ext cx="541" cy="548"/>
                  <a:chOff x="4578" y="3040"/>
                  <a:chExt cx="541" cy="548"/>
                </a:xfrm>
              </p:grpSpPr>
              <p:grpSp>
                <p:nvGrpSpPr>
                  <p:cNvPr id="15395" name="Group 109"/>
                  <p:cNvGrpSpPr>
                    <a:grpSpLocks/>
                  </p:cNvGrpSpPr>
                  <p:nvPr/>
                </p:nvGrpSpPr>
                <p:grpSpPr bwMode="auto">
                  <a:xfrm>
                    <a:off x="4682" y="3171"/>
                    <a:ext cx="337" cy="213"/>
                    <a:chOff x="4682" y="3171"/>
                    <a:chExt cx="337" cy="213"/>
                  </a:xfrm>
                </p:grpSpPr>
                <p:grpSp>
                  <p:nvGrpSpPr>
                    <p:cNvPr id="15399" name="Group 110"/>
                    <p:cNvGrpSpPr>
                      <a:grpSpLocks/>
                    </p:cNvGrpSpPr>
                    <p:nvPr/>
                  </p:nvGrpSpPr>
                  <p:grpSpPr bwMode="auto">
                    <a:xfrm>
                      <a:off x="4682" y="3335"/>
                      <a:ext cx="337" cy="49"/>
                      <a:chOff x="4682" y="3335"/>
                      <a:chExt cx="337" cy="49"/>
                    </a:xfrm>
                  </p:grpSpPr>
                  <p:sp>
                    <p:nvSpPr>
                      <p:cNvPr id="15403" name="Rectangle 11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5404" name="Rectangle 11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5405" name="Rectangle 11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5400" name="Group 114"/>
                    <p:cNvGrpSpPr>
                      <a:grpSpLocks/>
                    </p:cNvGrpSpPr>
                    <p:nvPr/>
                  </p:nvGrpSpPr>
                  <p:grpSpPr bwMode="auto">
                    <a:xfrm>
                      <a:off x="4822" y="3171"/>
                      <a:ext cx="197" cy="158"/>
                      <a:chOff x="4822" y="3171"/>
                      <a:chExt cx="197" cy="158"/>
                    </a:xfrm>
                  </p:grpSpPr>
                  <p:sp>
                    <p:nvSpPr>
                      <p:cNvPr id="15401" name="Freeform 115"/>
                      <p:cNvSpPr>
                        <a:spLocks/>
                      </p:cNvSpPr>
                      <p:nvPr/>
                    </p:nvSpPr>
                    <p:spPr bwMode="auto">
                      <a:xfrm>
                        <a:off x="4907" y="3177"/>
                        <a:ext cx="112" cy="152"/>
                      </a:xfrm>
                      <a:custGeom>
                        <a:avLst/>
                        <a:gdLst>
                          <a:gd name="T0" fmla="*/ 1 w 336"/>
                          <a:gd name="T1" fmla="*/ 0 h 456"/>
                          <a:gd name="T2" fmla="*/ 5 w 336"/>
                          <a:gd name="T3" fmla="*/ 1 h 456"/>
                          <a:gd name="T4" fmla="*/ 8 w 336"/>
                          <a:gd name="T5" fmla="*/ 3 h 456"/>
                          <a:gd name="T6" fmla="*/ 11 w 336"/>
                          <a:gd name="T7" fmla="*/ 5 h 456"/>
                          <a:gd name="T8" fmla="*/ 12 w 336"/>
                          <a:gd name="T9" fmla="*/ 7 h 456"/>
                          <a:gd name="T10" fmla="*/ 14 w 336"/>
                          <a:gd name="T11" fmla="*/ 10 h 456"/>
                          <a:gd name="T12" fmla="*/ 14 w 336"/>
                          <a:gd name="T13" fmla="*/ 13 h 456"/>
                          <a:gd name="T14" fmla="*/ 15 w 336"/>
                          <a:gd name="T15" fmla="*/ 15 h 456"/>
                          <a:gd name="T16" fmla="*/ 14 w 336"/>
                          <a:gd name="T17" fmla="*/ 17 h 456"/>
                          <a:gd name="T18" fmla="*/ 23 w 336"/>
                          <a:gd name="T19" fmla="*/ 17 h 456"/>
                          <a:gd name="T20" fmla="*/ 25 w 336"/>
                          <a:gd name="T21" fmla="*/ 18 h 456"/>
                          <a:gd name="T22" fmla="*/ 29 w 336"/>
                          <a:gd name="T23" fmla="*/ 19 h 456"/>
                          <a:gd name="T24" fmla="*/ 32 w 336"/>
                          <a:gd name="T25" fmla="*/ 21 h 456"/>
                          <a:gd name="T26" fmla="*/ 35 w 336"/>
                          <a:gd name="T27" fmla="*/ 23 h 456"/>
                          <a:gd name="T28" fmla="*/ 36 w 336"/>
                          <a:gd name="T29" fmla="*/ 26 h 456"/>
                          <a:gd name="T30" fmla="*/ 37 w 336"/>
                          <a:gd name="T31" fmla="*/ 29 h 456"/>
                          <a:gd name="T32" fmla="*/ 37 w 336"/>
                          <a:gd name="T33" fmla="*/ 32 h 456"/>
                          <a:gd name="T34" fmla="*/ 31 w 336"/>
                          <a:gd name="T35" fmla="*/ 51 h 456"/>
                          <a:gd name="T36" fmla="*/ 31 w 336"/>
                          <a:gd name="T37" fmla="*/ 31 h 456"/>
                          <a:gd name="T38" fmla="*/ 30 w 336"/>
                          <a:gd name="T39" fmla="*/ 29 h 456"/>
                          <a:gd name="T40" fmla="*/ 30 w 336"/>
                          <a:gd name="T41" fmla="*/ 27 h 456"/>
                          <a:gd name="T42" fmla="*/ 28 w 336"/>
                          <a:gd name="T43" fmla="*/ 25 h 456"/>
                          <a:gd name="T44" fmla="*/ 26 w 336"/>
                          <a:gd name="T45" fmla="*/ 24 h 456"/>
                          <a:gd name="T46" fmla="*/ 24 w 336"/>
                          <a:gd name="T47" fmla="*/ 23 h 456"/>
                          <a:gd name="T48" fmla="*/ 22 w 336"/>
                          <a:gd name="T49" fmla="*/ 23 h 456"/>
                          <a:gd name="T50" fmla="*/ 5 w 336"/>
                          <a:gd name="T51" fmla="*/ 23 h 456"/>
                          <a:gd name="T52" fmla="*/ 7 w 336"/>
                          <a:gd name="T53" fmla="*/ 21 h 456"/>
                          <a:gd name="T54" fmla="*/ 8 w 336"/>
                          <a:gd name="T55" fmla="*/ 19 h 456"/>
                          <a:gd name="T56" fmla="*/ 9 w 336"/>
                          <a:gd name="T57" fmla="*/ 17 h 456"/>
                          <a:gd name="T58" fmla="*/ 9 w 336"/>
                          <a:gd name="T59" fmla="*/ 14 h 456"/>
                          <a:gd name="T60" fmla="*/ 8 w 336"/>
                          <a:gd name="T61" fmla="*/ 11 h 456"/>
                          <a:gd name="T62" fmla="*/ 7 w 336"/>
                          <a:gd name="T63" fmla="*/ 9 h 456"/>
                          <a:gd name="T64" fmla="*/ 4 w 336"/>
                          <a:gd name="T65" fmla="*/ 7 h 456"/>
                          <a:gd name="T66" fmla="*/ 2 w 336"/>
                          <a:gd name="T67" fmla="*/ 6 h 456"/>
                          <a:gd name="T68" fmla="*/ 0 w 336"/>
                          <a:gd name="T69" fmla="*/ 6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5402" name="Freeform 116"/>
                      <p:cNvSpPr>
                        <a:spLocks/>
                      </p:cNvSpPr>
                      <p:nvPr/>
                    </p:nvSpPr>
                    <p:spPr bwMode="auto">
                      <a:xfrm>
                        <a:off x="4822" y="3171"/>
                        <a:ext cx="169" cy="158"/>
                      </a:xfrm>
                      <a:custGeom>
                        <a:avLst/>
                        <a:gdLst>
                          <a:gd name="T0" fmla="*/ 15 w 507"/>
                          <a:gd name="T1" fmla="*/ 6 h 474"/>
                          <a:gd name="T2" fmla="*/ 13 w 507"/>
                          <a:gd name="T3" fmla="*/ 6 h 474"/>
                          <a:gd name="T4" fmla="*/ 11 w 507"/>
                          <a:gd name="T5" fmla="*/ 6 h 474"/>
                          <a:gd name="T6" fmla="*/ 9 w 507"/>
                          <a:gd name="T7" fmla="*/ 8 h 474"/>
                          <a:gd name="T8" fmla="*/ 7 w 507"/>
                          <a:gd name="T9" fmla="*/ 9 h 474"/>
                          <a:gd name="T10" fmla="*/ 6 w 507"/>
                          <a:gd name="T11" fmla="*/ 11 h 474"/>
                          <a:gd name="T12" fmla="*/ 6 w 507"/>
                          <a:gd name="T13" fmla="*/ 13 h 474"/>
                          <a:gd name="T14" fmla="*/ 5 w 507"/>
                          <a:gd name="T15" fmla="*/ 15 h 474"/>
                          <a:gd name="T16" fmla="*/ 5 w 507"/>
                          <a:gd name="T17" fmla="*/ 17 h 474"/>
                          <a:gd name="T18" fmla="*/ 6 w 507"/>
                          <a:gd name="T19" fmla="*/ 19 h 474"/>
                          <a:gd name="T20" fmla="*/ 7 w 507"/>
                          <a:gd name="T21" fmla="*/ 21 h 474"/>
                          <a:gd name="T22" fmla="*/ 8 w 507"/>
                          <a:gd name="T23" fmla="*/ 22 h 474"/>
                          <a:gd name="T24" fmla="*/ 10 w 507"/>
                          <a:gd name="T25" fmla="*/ 23 h 474"/>
                          <a:gd name="T26" fmla="*/ 12 w 507"/>
                          <a:gd name="T27" fmla="*/ 24 h 474"/>
                          <a:gd name="T28" fmla="*/ 14 w 507"/>
                          <a:gd name="T29" fmla="*/ 24 h 474"/>
                          <a:gd name="T30" fmla="*/ 23 w 507"/>
                          <a:gd name="T31" fmla="*/ 25 h 474"/>
                          <a:gd name="T32" fmla="*/ 22 w 507"/>
                          <a:gd name="T33" fmla="*/ 26 h 474"/>
                          <a:gd name="T34" fmla="*/ 22 w 507"/>
                          <a:gd name="T35" fmla="*/ 28 h 474"/>
                          <a:gd name="T36" fmla="*/ 22 w 507"/>
                          <a:gd name="T37" fmla="*/ 29 h 474"/>
                          <a:gd name="T38" fmla="*/ 23 w 507"/>
                          <a:gd name="T39" fmla="*/ 31 h 474"/>
                          <a:gd name="T40" fmla="*/ 25 w 507"/>
                          <a:gd name="T41" fmla="*/ 32 h 474"/>
                          <a:gd name="T42" fmla="*/ 48 w 507"/>
                          <a:gd name="T43" fmla="*/ 32 h 474"/>
                          <a:gd name="T44" fmla="*/ 50 w 507"/>
                          <a:gd name="T45" fmla="*/ 33 h 474"/>
                          <a:gd name="T46" fmla="*/ 51 w 507"/>
                          <a:gd name="T47" fmla="*/ 33 h 474"/>
                          <a:gd name="T48" fmla="*/ 53 w 507"/>
                          <a:gd name="T49" fmla="*/ 34 h 474"/>
                          <a:gd name="T50" fmla="*/ 54 w 507"/>
                          <a:gd name="T51" fmla="*/ 35 h 474"/>
                          <a:gd name="T52" fmla="*/ 55 w 507"/>
                          <a:gd name="T53" fmla="*/ 37 h 474"/>
                          <a:gd name="T54" fmla="*/ 56 w 507"/>
                          <a:gd name="T55" fmla="*/ 39 h 474"/>
                          <a:gd name="T56" fmla="*/ 56 w 507"/>
                          <a:gd name="T57" fmla="*/ 41 h 474"/>
                          <a:gd name="T58" fmla="*/ 50 w 507"/>
                          <a:gd name="T59" fmla="*/ 53 h 474"/>
                          <a:gd name="T60" fmla="*/ 50 w 507"/>
                          <a:gd name="T61" fmla="*/ 40 h 474"/>
                          <a:gd name="T62" fmla="*/ 50 w 507"/>
                          <a:gd name="T63" fmla="*/ 39 h 474"/>
                          <a:gd name="T64" fmla="*/ 49 w 507"/>
                          <a:gd name="T65" fmla="*/ 38 h 474"/>
                          <a:gd name="T66" fmla="*/ 48 w 507"/>
                          <a:gd name="T67" fmla="*/ 38 h 474"/>
                          <a:gd name="T68" fmla="*/ 47 w 507"/>
                          <a:gd name="T69" fmla="*/ 38 h 474"/>
                          <a:gd name="T70" fmla="*/ 25 w 507"/>
                          <a:gd name="T71" fmla="*/ 38 h 474"/>
                          <a:gd name="T72" fmla="*/ 22 w 507"/>
                          <a:gd name="T73" fmla="*/ 37 h 474"/>
                          <a:gd name="T74" fmla="*/ 20 w 507"/>
                          <a:gd name="T75" fmla="*/ 35 h 474"/>
                          <a:gd name="T76" fmla="*/ 19 w 507"/>
                          <a:gd name="T77" fmla="*/ 34 h 474"/>
                          <a:gd name="T78" fmla="*/ 18 w 507"/>
                          <a:gd name="T79" fmla="*/ 33 h 474"/>
                          <a:gd name="T80" fmla="*/ 17 w 507"/>
                          <a:gd name="T81" fmla="*/ 31 h 474"/>
                          <a:gd name="T82" fmla="*/ 16 w 507"/>
                          <a:gd name="T83" fmla="*/ 30 h 474"/>
                          <a:gd name="T84" fmla="*/ 13 w 507"/>
                          <a:gd name="T85" fmla="*/ 30 h 474"/>
                          <a:gd name="T86" fmla="*/ 11 w 507"/>
                          <a:gd name="T87" fmla="*/ 30 h 474"/>
                          <a:gd name="T88" fmla="*/ 9 w 507"/>
                          <a:gd name="T89" fmla="*/ 29 h 474"/>
                          <a:gd name="T90" fmla="*/ 7 w 507"/>
                          <a:gd name="T91" fmla="*/ 28 h 474"/>
                          <a:gd name="T92" fmla="*/ 5 w 507"/>
                          <a:gd name="T93" fmla="*/ 27 h 474"/>
                          <a:gd name="T94" fmla="*/ 4 w 507"/>
                          <a:gd name="T95" fmla="*/ 25 h 474"/>
                          <a:gd name="T96" fmla="*/ 2 w 507"/>
                          <a:gd name="T97" fmla="*/ 23 h 474"/>
                          <a:gd name="T98" fmla="*/ 2 w 507"/>
                          <a:gd name="T99" fmla="*/ 22 h 474"/>
                          <a:gd name="T100" fmla="*/ 1 w 507"/>
                          <a:gd name="T101" fmla="*/ 20 h 474"/>
                          <a:gd name="T102" fmla="*/ 0 w 507"/>
                          <a:gd name="T103" fmla="*/ 18 h 474"/>
                          <a:gd name="T104" fmla="*/ 0 w 507"/>
                          <a:gd name="T105" fmla="*/ 16 h 474"/>
                          <a:gd name="T106" fmla="*/ 0 w 507"/>
                          <a:gd name="T107" fmla="*/ 14 h 474"/>
                          <a:gd name="T108" fmla="*/ 1 w 507"/>
                          <a:gd name="T109" fmla="*/ 11 h 474"/>
                          <a:gd name="T110" fmla="*/ 1 w 507"/>
                          <a:gd name="T111" fmla="*/ 9 h 474"/>
                          <a:gd name="T112" fmla="*/ 2 w 507"/>
                          <a:gd name="T113" fmla="*/ 7 h 474"/>
                          <a:gd name="T114" fmla="*/ 4 w 507"/>
                          <a:gd name="T115" fmla="*/ 5 h 474"/>
                          <a:gd name="T116" fmla="*/ 6 w 507"/>
                          <a:gd name="T117" fmla="*/ 3 h 474"/>
                          <a:gd name="T118" fmla="*/ 8 w 507"/>
                          <a:gd name="T119" fmla="*/ 2 h 474"/>
                          <a:gd name="T120" fmla="*/ 10 w 507"/>
                          <a:gd name="T121" fmla="*/ 1 h 474"/>
                          <a:gd name="T122" fmla="*/ 12 w 507"/>
                          <a:gd name="T123" fmla="*/ 0 h 474"/>
                          <a:gd name="T124" fmla="*/ 15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15396" name="Group 117"/>
                  <p:cNvGrpSpPr>
                    <a:grpSpLocks/>
                  </p:cNvGrpSpPr>
                  <p:nvPr/>
                </p:nvGrpSpPr>
                <p:grpSpPr bwMode="auto">
                  <a:xfrm>
                    <a:off x="4578" y="3040"/>
                    <a:ext cx="541" cy="548"/>
                    <a:chOff x="4578" y="3040"/>
                    <a:chExt cx="541" cy="548"/>
                  </a:xfrm>
                </p:grpSpPr>
                <p:sp>
                  <p:nvSpPr>
                    <p:cNvPr id="15397" name="Line 118"/>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15398" name="Oval 119"/>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15372" name="Group 120"/>
            <p:cNvGrpSpPr>
              <a:grpSpLocks/>
            </p:cNvGrpSpPr>
            <p:nvPr/>
          </p:nvGrpSpPr>
          <p:grpSpPr bwMode="auto">
            <a:xfrm>
              <a:off x="2544" y="3017"/>
              <a:ext cx="681" cy="918"/>
              <a:chOff x="2544" y="3017"/>
              <a:chExt cx="681" cy="918"/>
            </a:xfrm>
          </p:grpSpPr>
          <p:sp>
            <p:nvSpPr>
              <p:cNvPr id="15385" name="Text Box 121"/>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lang="en-US" sz="1800" b="1">
                    <a:latin typeface="+mj-lt"/>
                  </a:rPr>
                  <a:t>Parking</a:t>
                </a:r>
              </a:p>
            </p:txBody>
          </p:sp>
          <p:grpSp>
            <p:nvGrpSpPr>
              <p:cNvPr id="15386" name="Group 122"/>
              <p:cNvGrpSpPr>
                <a:grpSpLocks/>
              </p:cNvGrpSpPr>
              <p:nvPr/>
            </p:nvGrpSpPr>
            <p:grpSpPr bwMode="auto">
              <a:xfrm>
                <a:off x="2544" y="3017"/>
                <a:ext cx="681" cy="679"/>
                <a:chOff x="2544" y="3017"/>
                <a:chExt cx="681" cy="679"/>
              </a:xfrm>
            </p:grpSpPr>
            <p:sp>
              <p:nvSpPr>
                <p:cNvPr id="15387" name="AutoShape 123"/>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5388" name="Group 124"/>
                <p:cNvGrpSpPr>
                  <a:grpSpLocks/>
                </p:cNvGrpSpPr>
                <p:nvPr/>
              </p:nvGrpSpPr>
              <p:grpSpPr bwMode="auto">
                <a:xfrm>
                  <a:off x="2697" y="3120"/>
                  <a:ext cx="375" cy="497"/>
                  <a:chOff x="2712" y="3093"/>
                  <a:chExt cx="375" cy="497"/>
                </a:xfrm>
              </p:grpSpPr>
              <p:sp>
                <p:nvSpPr>
                  <p:cNvPr id="15389" name="Freeform 125"/>
                  <p:cNvSpPr>
                    <a:spLocks/>
                  </p:cNvSpPr>
                  <p:nvPr/>
                </p:nvSpPr>
                <p:spPr bwMode="auto">
                  <a:xfrm>
                    <a:off x="2712" y="3093"/>
                    <a:ext cx="375" cy="497"/>
                  </a:xfrm>
                  <a:custGeom>
                    <a:avLst/>
                    <a:gdLst>
                      <a:gd name="T0" fmla="*/ 0 w 1503"/>
                      <a:gd name="T1" fmla="*/ 0 h 1989"/>
                      <a:gd name="T2" fmla="*/ 62 w 1503"/>
                      <a:gd name="T3" fmla="*/ 0 h 1989"/>
                      <a:gd name="T4" fmla="*/ 67 w 1503"/>
                      <a:gd name="T5" fmla="*/ 1 h 1989"/>
                      <a:gd name="T6" fmla="*/ 71 w 1503"/>
                      <a:gd name="T7" fmla="*/ 2 h 1989"/>
                      <a:gd name="T8" fmla="*/ 75 w 1503"/>
                      <a:gd name="T9" fmla="*/ 4 h 1989"/>
                      <a:gd name="T10" fmla="*/ 79 w 1503"/>
                      <a:gd name="T11" fmla="*/ 5 h 1989"/>
                      <a:gd name="T12" fmla="*/ 82 w 1503"/>
                      <a:gd name="T13" fmla="*/ 8 h 1989"/>
                      <a:gd name="T14" fmla="*/ 85 w 1503"/>
                      <a:gd name="T15" fmla="*/ 11 h 1989"/>
                      <a:gd name="T16" fmla="*/ 88 w 1503"/>
                      <a:gd name="T17" fmla="*/ 15 h 1989"/>
                      <a:gd name="T18" fmla="*/ 90 w 1503"/>
                      <a:gd name="T19" fmla="*/ 19 h 1989"/>
                      <a:gd name="T20" fmla="*/ 92 w 1503"/>
                      <a:gd name="T21" fmla="*/ 24 h 1989"/>
                      <a:gd name="T22" fmla="*/ 93 w 1503"/>
                      <a:gd name="T23" fmla="*/ 27 h 1989"/>
                      <a:gd name="T24" fmla="*/ 93 w 1503"/>
                      <a:gd name="T25" fmla="*/ 31 h 1989"/>
                      <a:gd name="T26" fmla="*/ 94 w 1503"/>
                      <a:gd name="T27" fmla="*/ 34 h 1989"/>
                      <a:gd name="T28" fmla="*/ 94 w 1503"/>
                      <a:gd name="T29" fmla="*/ 38 h 1989"/>
                      <a:gd name="T30" fmla="*/ 94 w 1503"/>
                      <a:gd name="T31" fmla="*/ 41 h 1989"/>
                      <a:gd name="T32" fmla="*/ 93 w 1503"/>
                      <a:gd name="T33" fmla="*/ 45 h 1989"/>
                      <a:gd name="T34" fmla="*/ 93 w 1503"/>
                      <a:gd name="T35" fmla="*/ 48 h 1989"/>
                      <a:gd name="T36" fmla="*/ 92 w 1503"/>
                      <a:gd name="T37" fmla="*/ 52 h 1989"/>
                      <a:gd name="T38" fmla="*/ 91 w 1503"/>
                      <a:gd name="T39" fmla="*/ 56 h 1989"/>
                      <a:gd name="T40" fmla="*/ 89 w 1503"/>
                      <a:gd name="T41" fmla="*/ 60 h 1989"/>
                      <a:gd name="T42" fmla="*/ 87 w 1503"/>
                      <a:gd name="T43" fmla="*/ 64 h 1989"/>
                      <a:gd name="T44" fmla="*/ 85 w 1503"/>
                      <a:gd name="T45" fmla="*/ 67 h 1989"/>
                      <a:gd name="T46" fmla="*/ 82 w 1503"/>
                      <a:gd name="T47" fmla="*/ 70 h 1989"/>
                      <a:gd name="T48" fmla="*/ 80 w 1503"/>
                      <a:gd name="T49" fmla="*/ 72 h 1989"/>
                      <a:gd name="T50" fmla="*/ 76 w 1503"/>
                      <a:gd name="T51" fmla="*/ 75 h 1989"/>
                      <a:gd name="T52" fmla="*/ 72 w 1503"/>
                      <a:gd name="T53" fmla="*/ 77 h 1989"/>
                      <a:gd name="T54" fmla="*/ 69 w 1503"/>
                      <a:gd name="T55" fmla="*/ 78 h 1989"/>
                      <a:gd name="T56" fmla="*/ 66 w 1503"/>
                      <a:gd name="T57" fmla="*/ 79 h 1989"/>
                      <a:gd name="T58" fmla="*/ 61 w 1503"/>
                      <a:gd name="T59" fmla="*/ 79 h 1989"/>
                      <a:gd name="T60" fmla="*/ 59 w 1503"/>
                      <a:gd name="T61" fmla="*/ 79 h 1989"/>
                      <a:gd name="T62" fmla="*/ 25 w 1503"/>
                      <a:gd name="T63" fmla="*/ 79 h 1989"/>
                      <a:gd name="T64" fmla="*/ 25 w 1503"/>
                      <a:gd name="T65" fmla="*/ 124 h 1989"/>
                      <a:gd name="T66" fmla="*/ 0 w 1503"/>
                      <a:gd name="T67" fmla="*/ 124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5390" name="Freeform 126"/>
                  <p:cNvSpPr>
                    <a:spLocks/>
                  </p:cNvSpPr>
                  <p:nvPr/>
                </p:nvSpPr>
                <p:spPr bwMode="auto">
                  <a:xfrm>
                    <a:off x="2812" y="3175"/>
                    <a:ext cx="175" cy="142"/>
                  </a:xfrm>
                  <a:custGeom>
                    <a:avLst/>
                    <a:gdLst>
                      <a:gd name="T0" fmla="*/ 0 w 702"/>
                      <a:gd name="T1" fmla="*/ 0 h 569"/>
                      <a:gd name="T2" fmla="*/ 0 w 702"/>
                      <a:gd name="T3" fmla="*/ 35 h 569"/>
                      <a:gd name="T4" fmla="*/ 31 w 702"/>
                      <a:gd name="T5" fmla="*/ 35 h 569"/>
                      <a:gd name="T6" fmla="*/ 32 w 702"/>
                      <a:gd name="T7" fmla="*/ 35 h 569"/>
                      <a:gd name="T8" fmla="*/ 33 w 702"/>
                      <a:gd name="T9" fmla="*/ 35 h 569"/>
                      <a:gd name="T10" fmla="*/ 35 w 702"/>
                      <a:gd name="T11" fmla="*/ 35 h 569"/>
                      <a:gd name="T12" fmla="*/ 36 w 702"/>
                      <a:gd name="T13" fmla="*/ 34 h 569"/>
                      <a:gd name="T14" fmla="*/ 38 w 702"/>
                      <a:gd name="T15" fmla="*/ 33 h 569"/>
                      <a:gd name="T16" fmla="*/ 39 w 702"/>
                      <a:gd name="T17" fmla="*/ 32 h 569"/>
                      <a:gd name="T18" fmla="*/ 40 w 702"/>
                      <a:gd name="T19" fmla="*/ 30 h 569"/>
                      <a:gd name="T20" fmla="*/ 41 w 702"/>
                      <a:gd name="T21" fmla="*/ 29 h 569"/>
                      <a:gd name="T22" fmla="*/ 42 w 702"/>
                      <a:gd name="T23" fmla="*/ 27 h 569"/>
                      <a:gd name="T24" fmla="*/ 42 w 702"/>
                      <a:gd name="T25" fmla="*/ 26 h 569"/>
                      <a:gd name="T26" fmla="*/ 43 w 702"/>
                      <a:gd name="T27" fmla="*/ 24 h 569"/>
                      <a:gd name="T28" fmla="*/ 43 w 702"/>
                      <a:gd name="T29" fmla="*/ 23 h 569"/>
                      <a:gd name="T30" fmla="*/ 43 w 702"/>
                      <a:gd name="T31" fmla="*/ 21 h 569"/>
                      <a:gd name="T32" fmla="*/ 44 w 702"/>
                      <a:gd name="T33" fmla="*/ 19 h 569"/>
                      <a:gd name="T34" fmla="*/ 44 w 702"/>
                      <a:gd name="T35" fmla="*/ 18 h 569"/>
                      <a:gd name="T36" fmla="*/ 44 w 702"/>
                      <a:gd name="T37" fmla="*/ 16 h 569"/>
                      <a:gd name="T38" fmla="*/ 43 w 702"/>
                      <a:gd name="T39" fmla="*/ 14 h 569"/>
                      <a:gd name="T40" fmla="*/ 43 w 702"/>
                      <a:gd name="T41" fmla="*/ 12 h 569"/>
                      <a:gd name="T42" fmla="*/ 42 w 702"/>
                      <a:gd name="T43" fmla="*/ 11 h 569"/>
                      <a:gd name="T44" fmla="*/ 42 w 702"/>
                      <a:gd name="T45" fmla="*/ 9 h 569"/>
                      <a:gd name="T46" fmla="*/ 41 w 702"/>
                      <a:gd name="T47" fmla="*/ 8 h 569"/>
                      <a:gd name="T48" fmla="*/ 40 w 702"/>
                      <a:gd name="T49" fmla="*/ 6 h 569"/>
                      <a:gd name="T50" fmla="*/ 39 w 702"/>
                      <a:gd name="T51" fmla="*/ 5 h 569"/>
                      <a:gd name="T52" fmla="*/ 38 w 702"/>
                      <a:gd name="T53" fmla="*/ 4 h 569"/>
                      <a:gd name="T54" fmla="*/ 37 w 702"/>
                      <a:gd name="T55" fmla="*/ 3 h 569"/>
                      <a:gd name="T56" fmla="*/ 36 w 702"/>
                      <a:gd name="T57" fmla="*/ 2 h 569"/>
                      <a:gd name="T58" fmla="*/ 34 w 702"/>
                      <a:gd name="T59" fmla="*/ 1 h 569"/>
                      <a:gd name="T60" fmla="*/ 33 w 702"/>
                      <a:gd name="T61" fmla="*/ 0 h 569"/>
                      <a:gd name="T62" fmla="*/ 31 w 702"/>
                      <a:gd name="T63" fmla="*/ 0 h 569"/>
                      <a:gd name="T64" fmla="*/ 29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15373" name="Group 127"/>
            <p:cNvGrpSpPr>
              <a:grpSpLocks/>
            </p:cNvGrpSpPr>
            <p:nvPr/>
          </p:nvGrpSpPr>
          <p:grpSpPr bwMode="auto">
            <a:xfrm>
              <a:off x="464" y="3024"/>
              <a:ext cx="833" cy="913"/>
              <a:chOff x="464" y="3024"/>
              <a:chExt cx="833" cy="913"/>
            </a:xfrm>
          </p:grpSpPr>
          <p:sp>
            <p:nvSpPr>
              <p:cNvPr id="15374" name="Text Box 128"/>
              <p:cNvSpPr txBox="1">
                <a:spLocks noChangeArrowheads="1"/>
              </p:cNvSpPr>
              <p:nvPr/>
            </p:nvSpPr>
            <p:spPr bwMode="auto">
              <a:xfrm>
                <a:off x="464" y="3704"/>
                <a:ext cx="833" cy="233"/>
              </a:xfrm>
              <a:prstGeom prst="rect">
                <a:avLst/>
              </a:prstGeom>
              <a:noFill/>
              <a:ln w="12700">
                <a:noFill/>
                <a:miter lim="800000"/>
                <a:headEnd/>
                <a:tailEnd/>
              </a:ln>
            </p:spPr>
            <p:txBody>
              <a:bodyPr wrap="none">
                <a:spAutoFit/>
              </a:bodyPr>
              <a:lstStyle/>
              <a:p>
                <a:pPr eaLnBrk="0" hangingPunct="0"/>
                <a:r>
                  <a:rPr lang="en-US" sz="1800" b="1">
                    <a:latin typeface="+mj-lt"/>
                  </a:rPr>
                  <a:t>Restrooms</a:t>
                </a:r>
              </a:p>
            </p:txBody>
          </p:sp>
          <p:grpSp>
            <p:nvGrpSpPr>
              <p:cNvPr id="15375" name="Group 129"/>
              <p:cNvGrpSpPr>
                <a:grpSpLocks/>
              </p:cNvGrpSpPr>
              <p:nvPr/>
            </p:nvGrpSpPr>
            <p:grpSpPr bwMode="auto">
              <a:xfrm>
                <a:off x="567" y="3024"/>
                <a:ext cx="681" cy="679"/>
                <a:chOff x="1440" y="3024"/>
                <a:chExt cx="681" cy="679"/>
              </a:xfrm>
            </p:grpSpPr>
            <p:sp>
              <p:nvSpPr>
                <p:cNvPr id="15376" name="AutoShape 130"/>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5377" name="Group 131"/>
                <p:cNvGrpSpPr>
                  <a:grpSpLocks/>
                </p:cNvGrpSpPr>
                <p:nvPr/>
              </p:nvGrpSpPr>
              <p:grpSpPr bwMode="auto">
                <a:xfrm>
                  <a:off x="1505" y="3103"/>
                  <a:ext cx="559" cy="545"/>
                  <a:chOff x="625" y="3069"/>
                  <a:chExt cx="559" cy="545"/>
                </a:xfrm>
              </p:grpSpPr>
              <p:grpSp>
                <p:nvGrpSpPr>
                  <p:cNvPr id="15378" name="Group 132"/>
                  <p:cNvGrpSpPr>
                    <a:grpSpLocks/>
                  </p:cNvGrpSpPr>
                  <p:nvPr/>
                </p:nvGrpSpPr>
                <p:grpSpPr bwMode="auto">
                  <a:xfrm>
                    <a:off x="625" y="3075"/>
                    <a:ext cx="209" cy="539"/>
                    <a:chOff x="625" y="3075"/>
                    <a:chExt cx="209" cy="539"/>
                  </a:xfrm>
                </p:grpSpPr>
                <p:sp>
                  <p:nvSpPr>
                    <p:cNvPr id="15383" name="Freeform 133"/>
                    <p:cNvSpPr>
                      <a:spLocks/>
                    </p:cNvSpPr>
                    <p:nvPr/>
                  </p:nvSpPr>
                  <p:spPr bwMode="auto">
                    <a:xfrm>
                      <a:off x="625" y="3177"/>
                      <a:ext cx="209" cy="437"/>
                    </a:xfrm>
                    <a:custGeom>
                      <a:avLst/>
                      <a:gdLst>
                        <a:gd name="T0" fmla="*/ 41 w 837"/>
                        <a:gd name="T1" fmla="*/ 0 h 1747"/>
                        <a:gd name="T2" fmla="*/ 43 w 837"/>
                        <a:gd name="T3" fmla="*/ 1 h 1747"/>
                        <a:gd name="T4" fmla="*/ 45 w 837"/>
                        <a:gd name="T5" fmla="*/ 1 h 1747"/>
                        <a:gd name="T6" fmla="*/ 47 w 837"/>
                        <a:gd name="T7" fmla="*/ 2 h 1747"/>
                        <a:gd name="T8" fmla="*/ 49 w 837"/>
                        <a:gd name="T9" fmla="*/ 3 h 1747"/>
                        <a:gd name="T10" fmla="*/ 51 w 837"/>
                        <a:gd name="T11" fmla="*/ 5 h 1747"/>
                        <a:gd name="T12" fmla="*/ 52 w 837"/>
                        <a:gd name="T13" fmla="*/ 8 h 1747"/>
                        <a:gd name="T14" fmla="*/ 52 w 837"/>
                        <a:gd name="T15" fmla="*/ 50 h 1747"/>
                        <a:gd name="T16" fmla="*/ 52 w 837"/>
                        <a:gd name="T17" fmla="*/ 51 h 1747"/>
                        <a:gd name="T18" fmla="*/ 51 w 837"/>
                        <a:gd name="T19" fmla="*/ 53 h 1747"/>
                        <a:gd name="T20" fmla="*/ 49 w 837"/>
                        <a:gd name="T21" fmla="*/ 54 h 1747"/>
                        <a:gd name="T22" fmla="*/ 47 w 837"/>
                        <a:gd name="T23" fmla="*/ 54 h 1747"/>
                        <a:gd name="T24" fmla="*/ 45 w 837"/>
                        <a:gd name="T25" fmla="*/ 53 h 1747"/>
                        <a:gd name="T26" fmla="*/ 44 w 837"/>
                        <a:gd name="T27" fmla="*/ 52 h 1747"/>
                        <a:gd name="T28" fmla="*/ 43 w 837"/>
                        <a:gd name="T29" fmla="*/ 51 h 1747"/>
                        <a:gd name="T30" fmla="*/ 43 w 837"/>
                        <a:gd name="T31" fmla="*/ 50 h 1747"/>
                        <a:gd name="T32" fmla="*/ 40 w 837"/>
                        <a:gd name="T33" fmla="*/ 103 h 1747"/>
                        <a:gd name="T34" fmla="*/ 39 w 837"/>
                        <a:gd name="T35" fmla="*/ 106 h 1747"/>
                        <a:gd name="T36" fmla="*/ 38 w 837"/>
                        <a:gd name="T37" fmla="*/ 108 h 1747"/>
                        <a:gd name="T38" fmla="*/ 36 w 837"/>
                        <a:gd name="T39" fmla="*/ 109 h 1747"/>
                        <a:gd name="T40" fmla="*/ 34 w 837"/>
                        <a:gd name="T41" fmla="*/ 109 h 1747"/>
                        <a:gd name="T42" fmla="*/ 32 w 837"/>
                        <a:gd name="T43" fmla="*/ 109 h 1747"/>
                        <a:gd name="T44" fmla="*/ 30 w 837"/>
                        <a:gd name="T45" fmla="*/ 108 h 1747"/>
                        <a:gd name="T46" fmla="*/ 28 w 837"/>
                        <a:gd name="T47" fmla="*/ 106 h 1747"/>
                        <a:gd name="T48" fmla="*/ 28 w 837"/>
                        <a:gd name="T49" fmla="*/ 105 h 1747"/>
                        <a:gd name="T50" fmla="*/ 24 w 837"/>
                        <a:gd name="T51" fmla="*/ 52 h 1747"/>
                        <a:gd name="T52" fmla="*/ 24 w 837"/>
                        <a:gd name="T53" fmla="*/ 105 h 1747"/>
                        <a:gd name="T54" fmla="*/ 23 w 837"/>
                        <a:gd name="T55" fmla="*/ 107 h 1747"/>
                        <a:gd name="T56" fmla="*/ 21 w 837"/>
                        <a:gd name="T57" fmla="*/ 109 h 1747"/>
                        <a:gd name="T58" fmla="*/ 18 w 837"/>
                        <a:gd name="T59" fmla="*/ 109 h 1747"/>
                        <a:gd name="T60" fmla="*/ 16 w 837"/>
                        <a:gd name="T61" fmla="*/ 109 h 1747"/>
                        <a:gd name="T62" fmla="*/ 14 w 837"/>
                        <a:gd name="T63" fmla="*/ 108 h 1747"/>
                        <a:gd name="T64" fmla="*/ 13 w 837"/>
                        <a:gd name="T65" fmla="*/ 106 h 1747"/>
                        <a:gd name="T66" fmla="*/ 12 w 837"/>
                        <a:gd name="T67" fmla="*/ 104 h 1747"/>
                        <a:gd name="T68" fmla="*/ 9 w 837"/>
                        <a:gd name="T69" fmla="*/ 50 h 1747"/>
                        <a:gd name="T70" fmla="*/ 9 w 837"/>
                        <a:gd name="T71" fmla="*/ 51 h 1747"/>
                        <a:gd name="T72" fmla="*/ 8 w 837"/>
                        <a:gd name="T73" fmla="*/ 52 h 1747"/>
                        <a:gd name="T74" fmla="*/ 7 w 837"/>
                        <a:gd name="T75" fmla="*/ 53 h 1747"/>
                        <a:gd name="T76" fmla="*/ 6 w 837"/>
                        <a:gd name="T77" fmla="*/ 54 h 1747"/>
                        <a:gd name="T78" fmla="*/ 4 w 837"/>
                        <a:gd name="T79" fmla="*/ 54 h 1747"/>
                        <a:gd name="T80" fmla="*/ 3 w 837"/>
                        <a:gd name="T81" fmla="*/ 53 h 1747"/>
                        <a:gd name="T82" fmla="*/ 2 w 837"/>
                        <a:gd name="T83" fmla="*/ 53 h 1747"/>
                        <a:gd name="T84" fmla="*/ 1 w 837"/>
                        <a:gd name="T85" fmla="*/ 52 h 1747"/>
                        <a:gd name="T86" fmla="*/ 0 w 837"/>
                        <a:gd name="T87" fmla="*/ 51 h 1747"/>
                        <a:gd name="T88" fmla="*/ 0 w 837"/>
                        <a:gd name="T89" fmla="*/ 9 h 1747"/>
                        <a:gd name="T90" fmla="*/ 1 w 837"/>
                        <a:gd name="T91" fmla="*/ 6 h 1747"/>
                        <a:gd name="T92" fmla="*/ 3 w 837"/>
                        <a:gd name="T93" fmla="*/ 4 h 1747"/>
                        <a:gd name="T94" fmla="*/ 6 w 837"/>
                        <a:gd name="T95" fmla="*/ 1 h 1747"/>
                        <a:gd name="T96" fmla="*/ 10 w 837"/>
                        <a:gd name="T97" fmla="*/ 1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5384" name="Oval 134"/>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15379" name="Group 135"/>
                  <p:cNvGrpSpPr>
                    <a:grpSpLocks/>
                  </p:cNvGrpSpPr>
                  <p:nvPr/>
                </p:nvGrpSpPr>
                <p:grpSpPr bwMode="auto">
                  <a:xfrm>
                    <a:off x="934" y="3075"/>
                    <a:ext cx="250" cy="538"/>
                    <a:chOff x="934" y="3075"/>
                    <a:chExt cx="250" cy="538"/>
                  </a:xfrm>
                </p:grpSpPr>
                <p:sp>
                  <p:nvSpPr>
                    <p:cNvPr id="15381" name="Freeform 136"/>
                    <p:cNvSpPr>
                      <a:spLocks/>
                    </p:cNvSpPr>
                    <p:nvPr/>
                  </p:nvSpPr>
                  <p:spPr bwMode="auto">
                    <a:xfrm>
                      <a:off x="934" y="3177"/>
                      <a:ext cx="250" cy="436"/>
                    </a:xfrm>
                    <a:custGeom>
                      <a:avLst/>
                      <a:gdLst>
                        <a:gd name="T0" fmla="*/ 46 w 1002"/>
                        <a:gd name="T1" fmla="*/ 0 h 1744"/>
                        <a:gd name="T2" fmla="*/ 48 w 1002"/>
                        <a:gd name="T3" fmla="*/ 1 h 1744"/>
                        <a:gd name="T4" fmla="*/ 50 w 1002"/>
                        <a:gd name="T5" fmla="*/ 2 h 1744"/>
                        <a:gd name="T6" fmla="*/ 52 w 1002"/>
                        <a:gd name="T7" fmla="*/ 4 h 1744"/>
                        <a:gd name="T8" fmla="*/ 53 w 1002"/>
                        <a:gd name="T9" fmla="*/ 6 h 1744"/>
                        <a:gd name="T10" fmla="*/ 54 w 1002"/>
                        <a:gd name="T11" fmla="*/ 8 h 1744"/>
                        <a:gd name="T12" fmla="*/ 62 w 1002"/>
                        <a:gd name="T13" fmla="*/ 41 h 1744"/>
                        <a:gd name="T14" fmla="*/ 62 w 1002"/>
                        <a:gd name="T15" fmla="*/ 43 h 1744"/>
                        <a:gd name="T16" fmla="*/ 61 w 1002"/>
                        <a:gd name="T17" fmla="*/ 45 h 1744"/>
                        <a:gd name="T18" fmla="*/ 60 w 1002"/>
                        <a:gd name="T19" fmla="*/ 47 h 1744"/>
                        <a:gd name="T20" fmla="*/ 58 w 1002"/>
                        <a:gd name="T21" fmla="*/ 47 h 1744"/>
                        <a:gd name="T22" fmla="*/ 56 w 1002"/>
                        <a:gd name="T23" fmla="*/ 46 h 1744"/>
                        <a:gd name="T24" fmla="*/ 54 w 1002"/>
                        <a:gd name="T25" fmla="*/ 45 h 1744"/>
                        <a:gd name="T26" fmla="*/ 53 w 1002"/>
                        <a:gd name="T27" fmla="*/ 43 h 1744"/>
                        <a:gd name="T28" fmla="*/ 57 w 1002"/>
                        <a:gd name="T29" fmla="*/ 68 h 1744"/>
                        <a:gd name="T30" fmla="*/ 45 w 1002"/>
                        <a:gd name="T31" fmla="*/ 105 h 1744"/>
                        <a:gd name="T32" fmla="*/ 44 w 1002"/>
                        <a:gd name="T33" fmla="*/ 107 h 1744"/>
                        <a:gd name="T34" fmla="*/ 43 w 1002"/>
                        <a:gd name="T35" fmla="*/ 108 h 1744"/>
                        <a:gd name="T36" fmla="*/ 41 w 1002"/>
                        <a:gd name="T37" fmla="*/ 109 h 1744"/>
                        <a:gd name="T38" fmla="*/ 39 w 1002"/>
                        <a:gd name="T39" fmla="*/ 109 h 1744"/>
                        <a:gd name="T40" fmla="*/ 37 w 1002"/>
                        <a:gd name="T41" fmla="*/ 108 h 1744"/>
                        <a:gd name="T42" fmla="*/ 35 w 1002"/>
                        <a:gd name="T43" fmla="*/ 107 h 1744"/>
                        <a:gd name="T44" fmla="*/ 35 w 1002"/>
                        <a:gd name="T45" fmla="*/ 106 h 1744"/>
                        <a:gd name="T46" fmla="*/ 34 w 1002"/>
                        <a:gd name="T47" fmla="*/ 104 h 1744"/>
                        <a:gd name="T48" fmla="*/ 29 w 1002"/>
                        <a:gd name="T49" fmla="*/ 104 h 1744"/>
                        <a:gd name="T50" fmla="*/ 28 w 1002"/>
                        <a:gd name="T51" fmla="*/ 106 h 1744"/>
                        <a:gd name="T52" fmla="*/ 27 w 1002"/>
                        <a:gd name="T53" fmla="*/ 107 h 1744"/>
                        <a:gd name="T54" fmla="*/ 25 w 1002"/>
                        <a:gd name="T55" fmla="*/ 109 h 1744"/>
                        <a:gd name="T56" fmla="*/ 23 w 1002"/>
                        <a:gd name="T57" fmla="*/ 109 h 1744"/>
                        <a:gd name="T58" fmla="*/ 21 w 1002"/>
                        <a:gd name="T59" fmla="*/ 109 h 1744"/>
                        <a:gd name="T60" fmla="*/ 20 w 1002"/>
                        <a:gd name="T61" fmla="*/ 108 h 1744"/>
                        <a:gd name="T62" fmla="*/ 18 w 1002"/>
                        <a:gd name="T63" fmla="*/ 107 h 1744"/>
                        <a:gd name="T64" fmla="*/ 17 w 1002"/>
                        <a:gd name="T65" fmla="*/ 105 h 1744"/>
                        <a:gd name="T66" fmla="*/ 17 w 1002"/>
                        <a:gd name="T67" fmla="*/ 68 h 1744"/>
                        <a:gd name="T68" fmla="*/ 17 w 1002"/>
                        <a:gd name="T69" fmla="*/ 15 h 1744"/>
                        <a:gd name="T70" fmla="*/ 8 w 1002"/>
                        <a:gd name="T71" fmla="*/ 45 h 1744"/>
                        <a:gd name="T72" fmla="*/ 7 w 1002"/>
                        <a:gd name="T73" fmla="*/ 47 h 1744"/>
                        <a:gd name="T74" fmla="*/ 5 w 1002"/>
                        <a:gd name="T75" fmla="*/ 48 h 1744"/>
                        <a:gd name="T76" fmla="*/ 3 w 1002"/>
                        <a:gd name="T77" fmla="*/ 47 h 1744"/>
                        <a:gd name="T78" fmla="*/ 1 w 1002"/>
                        <a:gd name="T79" fmla="*/ 46 h 1744"/>
                        <a:gd name="T80" fmla="*/ 0 w 1002"/>
                        <a:gd name="T81" fmla="*/ 45 h 1744"/>
                        <a:gd name="T82" fmla="*/ 0 w 1002"/>
                        <a:gd name="T83" fmla="*/ 43 h 1744"/>
                        <a:gd name="T84" fmla="*/ 9 w 1002"/>
                        <a:gd name="T85" fmla="*/ 9 h 1744"/>
                        <a:gd name="T86" fmla="*/ 9 w 1002"/>
                        <a:gd name="T87" fmla="*/ 7 h 1744"/>
                        <a:gd name="T88" fmla="*/ 10 w 1002"/>
                        <a:gd name="T89" fmla="*/ 5 h 1744"/>
                        <a:gd name="T90" fmla="*/ 11 w 1002"/>
                        <a:gd name="T91" fmla="*/ 3 h 1744"/>
                        <a:gd name="T92" fmla="*/ 13 w 1002"/>
                        <a:gd name="T93" fmla="*/ 2 h 1744"/>
                        <a:gd name="T94" fmla="*/ 15 w 1002"/>
                        <a:gd name="T95" fmla="*/ 1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5382" name="Oval 137"/>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5380" name="Rectangle 138"/>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Content Placeholder 4"/>
          <p:cNvSpPr>
            <a:spLocks noGrp="1"/>
          </p:cNvSpPr>
          <p:nvPr>
            <p:ph idx="1"/>
          </p:nvPr>
        </p:nvSpPr>
        <p:spPr/>
        <p:txBody>
          <a:bodyPr/>
          <a:lstStyle/>
          <a:p>
            <a:r>
              <a:rPr lang="en-US" smtClean="0"/>
              <a:t>Product lines group items by similarities in manufacture or application</a:t>
            </a:r>
          </a:p>
          <a:p>
            <a:r>
              <a:rPr lang="en-US" smtClean="0"/>
              <a:t>Items must belong to only one product line</a:t>
            </a:r>
          </a:p>
          <a:p>
            <a:r>
              <a:rPr lang="en-US" smtClean="0"/>
              <a:t>Product lines identify which GL accounts will be used for sales, inventory, purchasing, work orders, or service transactions</a:t>
            </a:r>
          </a:p>
        </p:txBody>
      </p:sp>
      <p:sp>
        <p:nvSpPr>
          <p:cNvPr id="43010" name="Rectangle 2063"/>
          <p:cNvSpPr>
            <a:spLocks noGrp="1" noChangeArrowheads="1"/>
          </p:cNvSpPr>
          <p:nvPr>
            <p:ph type="title"/>
          </p:nvPr>
        </p:nvSpPr>
        <p:spPr/>
        <p:txBody>
          <a:bodyPr/>
          <a:lstStyle/>
          <a:p>
            <a:r>
              <a:rPr lang="en-US" smtClean="0"/>
              <a:t>Product Lines</a:t>
            </a:r>
          </a:p>
        </p:txBody>
      </p:sp>
      <p:sp>
        <p:nvSpPr>
          <p:cNvPr id="43012" name="Footer Placeholder 3"/>
          <p:cNvSpPr>
            <a:spLocks noGrp="1"/>
          </p:cNvSpPr>
          <p:nvPr>
            <p:ph type="ftr" sz="quarter" idx="10"/>
          </p:nvPr>
        </p:nvSpPr>
        <p:spPr/>
        <p:txBody>
          <a:bodyPr/>
          <a:lstStyle/>
          <a:p>
            <a:r>
              <a:rPr lang="en-US" smtClean="0"/>
              <a:t>PC-IN-300</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Content Placeholder 4"/>
          <p:cNvSpPr>
            <a:spLocks noGrp="1"/>
          </p:cNvSpPr>
          <p:nvPr>
            <p:ph idx="1"/>
          </p:nvPr>
        </p:nvSpPr>
        <p:spPr/>
        <p:txBody>
          <a:bodyPr/>
          <a:lstStyle/>
          <a:p>
            <a:r>
              <a:rPr lang="en-US" smtClean="0"/>
              <a:t>Direct costs are those costs that can be attributed to a single unit of production</a:t>
            </a:r>
          </a:p>
          <a:p>
            <a:r>
              <a:rPr lang="en-US" smtClean="0"/>
              <a:t>Indirect costs, or overhead, are production costs that cannot or will not be directly traced to a single unit of production</a:t>
            </a:r>
          </a:p>
        </p:txBody>
      </p:sp>
      <p:sp>
        <p:nvSpPr>
          <p:cNvPr id="44034" name="Rectangle 1026"/>
          <p:cNvSpPr>
            <a:spLocks noGrp="1" noChangeArrowheads="1"/>
          </p:cNvSpPr>
          <p:nvPr>
            <p:ph type="title"/>
          </p:nvPr>
        </p:nvSpPr>
        <p:spPr/>
        <p:txBody>
          <a:bodyPr/>
          <a:lstStyle/>
          <a:p>
            <a:r>
              <a:rPr lang="en-US" smtClean="0"/>
              <a:t>Direct and Indirect Costs</a:t>
            </a:r>
          </a:p>
        </p:txBody>
      </p:sp>
      <p:sp>
        <p:nvSpPr>
          <p:cNvPr id="44036" name="Footer Placeholder 2"/>
          <p:cNvSpPr>
            <a:spLocks noGrp="1"/>
          </p:cNvSpPr>
          <p:nvPr>
            <p:ph type="ftr" sz="quarter" idx="10"/>
          </p:nvPr>
        </p:nvSpPr>
        <p:spPr/>
        <p:txBody>
          <a:bodyPr/>
          <a:lstStyle/>
          <a:p>
            <a:r>
              <a:rPr lang="en-US" smtClean="0"/>
              <a:t>PC-IN-310</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Content Placeholder 4"/>
          <p:cNvSpPr>
            <a:spLocks noGrp="1"/>
          </p:cNvSpPr>
          <p:nvPr>
            <p:ph idx="1"/>
          </p:nvPr>
        </p:nvSpPr>
        <p:spPr/>
        <p:txBody>
          <a:bodyPr/>
          <a:lstStyle/>
          <a:p>
            <a:r>
              <a:rPr lang="en-US" smtClean="0"/>
              <a:t>Variable costs tend to vary in direct proportion to the level of activity</a:t>
            </a:r>
          </a:p>
          <a:p>
            <a:pPr lvl="1"/>
            <a:r>
              <a:rPr lang="en-US" smtClean="0"/>
              <a:t>Labor is an example</a:t>
            </a:r>
          </a:p>
          <a:p>
            <a:r>
              <a:rPr lang="en-US" smtClean="0"/>
              <a:t>Fixed costs do not vary in relation to the level of activity</a:t>
            </a:r>
          </a:p>
          <a:p>
            <a:pPr lvl="1"/>
            <a:r>
              <a:rPr lang="en-US" smtClean="0"/>
              <a:t>Rent is an example</a:t>
            </a:r>
          </a:p>
          <a:p>
            <a:endParaRPr lang="en-US" smtClean="0"/>
          </a:p>
        </p:txBody>
      </p:sp>
      <p:sp>
        <p:nvSpPr>
          <p:cNvPr id="45058" name="Rectangle 2"/>
          <p:cNvSpPr>
            <a:spLocks noGrp="1" noChangeArrowheads="1"/>
          </p:cNvSpPr>
          <p:nvPr>
            <p:ph type="title"/>
          </p:nvPr>
        </p:nvSpPr>
        <p:spPr/>
        <p:txBody>
          <a:bodyPr/>
          <a:lstStyle/>
          <a:p>
            <a:r>
              <a:rPr lang="en-US" smtClean="0"/>
              <a:t>Fixed and Variable Costs</a:t>
            </a:r>
          </a:p>
        </p:txBody>
      </p:sp>
      <p:sp>
        <p:nvSpPr>
          <p:cNvPr id="45060" name="Footer Placeholder 2"/>
          <p:cNvSpPr>
            <a:spLocks noGrp="1"/>
          </p:cNvSpPr>
          <p:nvPr>
            <p:ph type="ftr" sz="quarter" idx="10"/>
          </p:nvPr>
        </p:nvSpPr>
        <p:spPr/>
        <p:txBody>
          <a:bodyPr/>
          <a:lstStyle/>
          <a:p>
            <a:r>
              <a:rPr lang="en-US" smtClean="0"/>
              <a:t>PC-IN-320</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5"/>
          <p:cNvSpPr>
            <a:spLocks noGrp="1" noChangeArrowheads="1"/>
          </p:cNvSpPr>
          <p:nvPr>
            <p:ph idx="1"/>
          </p:nvPr>
        </p:nvSpPr>
        <p:spPr/>
        <p:txBody>
          <a:bodyPr/>
          <a:lstStyle/>
          <a:p>
            <a:r>
              <a:rPr lang="en-US" smtClean="0"/>
              <a:t>Burden is absorbed based on activity on the </a:t>
            </a:r>
            <a:br>
              <a:rPr lang="en-US" smtClean="0"/>
            </a:br>
            <a:r>
              <a:rPr lang="en-US" smtClean="0"/>
              <a:t>shop floor</a:t>
            </a:r>
          </a:p>
          <a:p>
            <a:r>
              <a:rPr lang="en-US" smtClean="0"/>
              <a:t>Overhead is applied based on the number of units received through manufacturing or purchasing</a:t>
            </a:r>
          </a:p>
        </p:txBody>
      </p:sp>
      <p:sp>
        <p:nvSpPr>
          <p:cNvPr id="46082" name="Title 4"/>
          <p:cNvSpPr>
            <a:spLocks noGrp="1"/>
          </p:cNvSpPr>
          <p:nvPr>
            <p:ph type="title"/>
          </p:nvPr>
        </p:nvSpPr>
        <p:spPr/>
        <p:txBody>
          <a:bodyPr/>
          <a:lstStyle/>
          <a:p>
            <a:r>
              <a:rPr lang="en-US" smtClean="0"/>
              <a:t>Absorbed vs Applied Amounts</a:t>
            </a:r>
          </a:p>
        </p:txBody>
      </p:sp>
      <p:sp>
        <p:nvSpPr>
          <p:cNvPr id="46084" name="Footer Placeholder 3"/>
          <p:cNvSpPr>
            <a:spLocks noGrp="1"/>
          </p:cNvSpPr>
          <p:nvPr>
            <p:ph type="ftr" sz="quarter" idx="10"/>
          </p:nvPr>
        </p:nvSpPr>
        <p:spPr/>
        <p:txBody>
          <a:bodyPr/>
          <a:lstStyle/>
          <a:p>
            <a:r>
              <a:rPr lang="en-US" smtClean="0"/>
              <a:t>PC-IN-330</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6"/>
          <p:cNvSpPr>
            <a:spLocks noGrp="1" noChangeArrowheads="1"/>
          </p:cNvSpPr>
          <p:nvPr>
            <p:ph idx="1"/>
          </p:nvPr>
        </p:nvSpPr>
        <p:spPr/>
        <p:txBody>
          <a:bodyPr/>
          <a:lstStyle/>
          <a:p>
            <a:r>
              <a:rPr lang="en-US" smtClean="0"/>
              <a:t>Overhead, as it is used in QAD EE, is split into two parts:</a:t>
            </a:r>
          </a:p>
          <a:p>
            <a:pPr lvl="1"/>
            <a:r>
              <a:rPr lang="en-US" smtClean="0"/>
              <a:t>Burden (variable overhead)</a:t>
            </a:r>
          </a:p>
          <a:p>
            <a:pPr lvl="1"/>
            <a:r>
              <a:rPr lang="en-US" smtClean="0"/>
              <a:t>Overhead (fixed overhead)</a:t>
            </a:r>
          </a:p>
          <a:p>
            <a:pPr lvl="2"/>
            <a:r>
              <a:rPr lang="en-US" smtClean="0"/>
              <a:t>Fixed overhead set manually, 1.4.1, 1.4.9, or 1.4.18</a:t>
            </a:r>
            <a:br>
              <a:rPr lang="en-US" smtClean="0"/>
            </a:br>
            <a:r>
              <a:rPr lang="en-US" smtClean="0"/>
              <a:t>or as a percentage of some other cost category, 1.4.20 (Burden), 1.4.21 (Overhead)</a:t>
            </a:r>
          </a:p>
        </p:txBody>
      </p:sp>
      <p:sp>
        <p:nvSpPr>
          <p:cNvPr id="47106" name="Title 4"/>
          <p:cNvSpPr>
            <a:spLocks noGrp="1"/>
          </p:cNvSpPr>
          <p:nvPr>
            <p:ph type="title"/>
          </p:nvPr>
        </p:nvSpPr>
        <p:spPr/>
        <p:txBody>
          <a:bodyPr/>
          <a:lstStyle/>
          <a:p>
            <a:r>
              <a:rPr lang="en-US" smtClean="0"/>
              <a:t>Burden vs Overhead (1 of 2)</a:t>
            </a:r>
          </a:p>
        </p:txBody>
      </p:sp>
      <p:sp>
        <p:nvSpPr>
          <p:cNvPr id="47108" name="Footer Placeholder 3"/>
          <p:cNvSpPr>
            <a:spLocks noGrp="1"/>
          </p:cNvSpPr>
          <p:nvPr>
            <p:ph type="ftr" sz="quarter" idx="10"/>
          </p:nvPr>
        </p:nvSpPr>
        <p:spPr/>
        <p:txBody>
          <a:bodyPr/>
          <a:lstStyle/>
          <a:p>
            <a:r>
              <a:rPr lang="en-US" smtClean="0"/>
              <a:t>PC-IN-340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1028"/>
          <p:cNvSpPr>
            <a:spLocks noGrp="1" noChangeArrowheads="1"/>
          </p:cNvSpPr>
          <p:nvPr>
            <p:ph sz="half" idx="1"/>
          </p:nvPr>
        </p:nvSpPr>
        <p:spPr/>
        <p:txBody>
          <a:bodyPr/>
          <a:lstStyle/>
          <a:p>
            <a:r>
              <a:rPr lang="en-US" smtClean="0"/>
              <a:t>Burden*</a:t>
            </a:r>
          </a:p>
          <a:p>
            <a:pPr lvl="1"/>
            <a:r>
              <a:rPr lang="en-US" smtClean="0"/>
              <a:t>Direct</a:t>
            </a:r>
          </a:p>
          <a:p>
            <a:pPr lvl="1"/>
            <a:r>
              <a:rPr lang="en-US" smtClean="0"/>
              <a:t>Variable</a:t>
            </a:r>
          </a:p>
          <a:p>
            <a:pPr lvl="1"/>
            <a:r>
              <a:rPr lang="en-US" smtClean="0"/>
              <a:t>Absorbed</a:t>
            </a:r>
          </a:p>
        </p:txBody>
      </p:sp>
      <p:sp>
        <p:nvSpPr>
          <p:cNvPr id="48132" name="Content Placeholder 7"/>
          <p:cNvSpPr>
            <a:spLocks noGrp="1"/>
          </p:cNvSpPr>
          <p:nvPr>
            <p:ph sz="half" idx="2"/>
          </p:nvPr>
        </p:nvSpPr>
        <p:spPr/>
        <p:txBody>
          <a:bodyPr/>
          <a:lstStyle/>
          <a:p>
            <a:r>
              <a:rPr lang="en-US" smtClean="0"/>
              <a:t>Overhead*</a:t>
            </a:r>
          </a:p>
          <a:p>
            <a:pPr lvl="1"/>
            <a:r>
              <a:rPr lang="en-US" smtClean="0"/>
              <a:t>Indirect</a:t>
            </a:r>
          </a:p>
          <a:p>
            <a:pPr lvl="1"/>
            <a:r>
              <a:rPr lang="en-US" smtClean="0"/>
              <a:t>Fixed</a:t>
            </a:r>
          </a:p>
          <a:p>
            <a:pPr lvl="1"/>
            <a:r>
              <a:rPr lang="en-US" smtClean="0"/>
              <a:t>Applied</a:t>
            </a:r>
          </a:p>
        </p:txBody>
      </p:sp>
      <p:sp>
        <p:nvSpPr>
          <p:cNvPr id="48130" name="Title 6"/>
          <p:cNvSpPr>
            <a:spLocks noGrp="1"/>
          </p:cNvSpPr>
          <p:nvPr>
            <p:ph type="title"/>
          </p:nvPr>
        </p:nvSpPr>
        <p:spPr/>
        <p:txBody>
          <a:bodyPr/>
          <a:lstStyle/>
          <a:p>
            <a:r>
              <a:rPr lang="en-US" smtClean="0"/>
              <a:t>Burden vs Overhead (2 of 2)</a:t>
            </a:r>
          </a:p>
        </p:txBody>
      </p:sp>
      <p:sp>
        <p:nvSpPr>
          <p:cNvPr id="48133" name="Footer Placeholder 3"/>
          <p:cNvSpPr>
            <a:spLocks noGrp="1"/>
          </p:cNvSpPr>
          <p:nvPr>
            <p:ph type="ftr" sz="quarter" idx="10"/>
          </p:nvPr>
        </p:nvSpPr>
        <p:spPr/>
        <p:txBody>
          <a:bodyPr/>
          <a:lstStyle/>
          <a:p>
            <a:r>
              <a:rPr lang="en-US" smtClean="0"/>
              <a:t>PC-IN-350</a:t>
            </a:r>
          </a:p>
        </p:txBody>
      </p:sp>
      <p:sp>
        <p:nvSpPr>
          <p:cNvPr id="48134" name="Rectangle 1031"/>
          <p:cNvSpPr>
            <a:spLocks noChangeArrowheads="1"/>
          </p:cNvSpPr>
          <p:nvPr/>
        </p:nvSpPr>
        <p:spPr bwMode="auto">
          <a:xfrm>
            <a:off x="549275" y="3821113"/>
            <a:ext cx="7680325" cy="979487"/>
          </a:xfrm>
          <a:prstGeom prst="rect">
            <a:avLst/>
          </a:prstGeom>
          <a:noFill/>
          <a:ln w="9525">
            <a:noFill/>
            <a:miter lim="800000"/>
            <a:headEnd/>
            <a:tailEnd/>
          </a:ln>
        </p:spPr>
        <p:txBody>
          <a:bodyPr/>
          <a:lstStyle/>
          <a:p>
            <a:pPr marL="342900" indent="-342900" algn="l">
              <a:lnSpc>
                <a:spcPct val="90000"/>
              </a:lnSpc>
              <a:spcBef>
                <a:spcPct val="50000"/>
              </a:spcBef>
              <a:buClr>
                <a:srgbClr val="890C4C"/>
              </a:buClr>
              <a:buSzPct val="50000"/>
              <a:buFont typeface="Wingdings" pitchFamily="2" charset="2"/>
              <a:buNone/>
            </a:pPr>
            <a:r>
              <a:rPr lang="en-US" sz="2400" dirty="0">
                <a:latin typeface="+mj-lt"/>
              </a:rPr>
              <a:t>* As used throughout this course and as it pertains to QAD Enterprise Applications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4"/>
          <p:cNvSpPr>
            <a:spLocks noGrp="1" noChangeArrowheads="1"/>
          </p:cNvSpPr>
          <p:nvPr>
            <p:ph idx="1"/>
          </p:nvPr>
        </p:nvSpPr>
        <p:spPr/>
        <p:txBody>
          <a:bodyPr/>
          <a:lstStyle/>
          <a:p>
            <a:r>
              <a:rPr lang="en-US" smtClean="0"/>
              <a:t> Costing method </a:t>
            </a:r>
          </a:p>
          <a:p>
            <a:r>
              <a:rPr lang="en-US" smtClean="0"/>
              <a:t> Multiple sites/entities</a:t>
            </a:r>
          </a:p>
          <a:p>
            <a:r>
              <a:rPr lang="en-US" smtClean="0"/>
              <a:t> Work order or repetitive environment</a:t>
            </a:r>
          </a:p>
          <a:p>
            <a:r>
              <a:rPr lang="en-US" smtClean="0"/>
              <a:t> Discreet or process production</a:t>
            </a:r>
          </a:p>
          <a:p>
            <a:r>
              <a:rPr lang="en-US" smtClean="0"/>
              <a:t> Product changes</a:t>
            </a:r>
          </a:p>
          <a:p>
            <a:r>
              <a:rPr lang="en-US" smtClean="0"/>
              <a:t> Configured products</a:t>
            </a:r>
          </a:p>
          <a:p>
            <a:r>
              <a:rPr lang="en-US" smtClean="0"/>
              <a:t> Overhead and burden</a:t>
            </a:r>
          </a:p>
          <a:p>
            <a:r>
              <a:rPr lang="en-US" smtClean="0"/>
              <a:t> Scrap and yield</a:t>
            </a:r>
          </a:p>
          <a:p>
            <a:endParaRPr lang="en-US" smtClean="0"/>
          </a:p>
        </p:txBody>
      </p:sp>
      <p:sp>
        <p:nvSpPr>
          <p:cNvPr id="49154" name="Rectangle 3"/>
          <p:cNvSpPr>
            <a:spLocks noGrp="1" noChangeArrowheads="1"/>
          </p:cNvSpPr>
          <p:nvPr>
            <p:ph type="title"/>
          </p:nvPr>
        </p:nvSpPr>
        <p:spPr/>
        <p:txBody>
          <a:bodyPr/>
          <a:lstStyle/>
          <a:p>
            <a:r>
              <a:rPr lang="en-US" smtClean="0"/>
              <a:t>Business Issues</a:t>
            </a:r>
          </a:p>
        </p:txBody>
      </p:sp>
      <p:sp>
        <p:nvSpPr>
          <p:cNvPr id="49156" name="Footer Placeholder 3"/>
          <p:cNvSpPr>
            <a:spLocks noGrp="1"/>
          </p:cNvSpPr>
          <p:nvPr>
            <p:ph type="ftr" sz="quarter" idx="10"/>
          </p:nvPr>
        </p:nvSpPr>
        <p:spPr/>
        <p:txBody>
          <a:bodyPr/>
          <a:lstStyle/>
          <a:p>
            <a:r>
              <a:rPr lang="en-US" smtClean="0"/>
              <a:t>PC-IN-360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normAutofit lnSpcReduction="10000"/>
          </a:bodyPr>
          <a:lstStyle/>
          <a:p>
            <a:r>
              <a:rPr lang="en-US" smtClean="0"/>
              <a:t>This course is part of a series that covers all aspects of QAD product costing and cost management – the courses are:</a:t>
            </a:r>
          </a:p>
          <a:p>
            <a:pPr lvl="1"/>
            <a:r>
              <a:rPr lang="en-US" smtClean="0"/>
              <a:t>Introduction to Product Costing (this course)</a:t>
            </a:r>
          </a:p>
          <a:p>
            <a:pPr lvl="1"/>
            <a:r>
              <a:rPr lang="en-US" smtClean="0"/>
              <a:t>Product Costing</a:t>
            </a:r>
          </a:p>
          <a:p>
            <a:pPr lvl="1"/>
            <a:r>
              <a:rPr lang="en-US" smtClean="0"/>
              <a:t>Work Order Costing</a:t>
            </a:r>
          </a:p>
          <a:p>
            <a:pPr lvl="1"/>
            <a:r>
              <a:rPr lang="en-US" smtClean="0"/>
              <a:t>Advanced Repetitive Costing</a:t>
            </a:r>
          </a:p>
          <a:p>
            <a:pPr lvl="1"/>
            <a:r>
              <a:rPr lang="en-US" smtClean="0"/>
              <a:t>Distribution Costing (Purchasing &amp; Sales Orders)</a:t>
            </a:r>
          </a:p>
          <a:p>
            <a:pPr lvl="1"/>
            <a:r>
              <a:rPr lang="en-US" smtClean="0"/>
              <a:t>Cost Management</a:t>
            </a:r>
          </a:p>
          <a:p>
            <a:pPr lvl="1"/>
            <a:r>
              <a:rPr lang="en-US" smtClean="0"/>
              <a:t>Average Costing</a:t>
            </a:r>
          </a:p>
          <a:p>
            <a:pPr lvl="1"/>
            <a:r>
              <a:rPr lang="en-US" smtClean="0"/>
              <a:t>Period Costing</a:t>
            </a:r>
          </a:p>
          <a:p>
            <a:pPr lvl="1"/>
            <a:r>
              <a:rPr lang="en-US" smtClean="0"/>
              <a:t>Co-By Product Costing</a:t>
            </a:r>
          </a:p>
          <a:p>
            <a:pPr lvl="1"/>
            <a:r>
              <a:rPr lang="en-US" smtClean="0"/>
              <a:t>Periodic Costing</a:t>
            </a:r>
          </a:p>
        </p:txBody>
      </p:sp>
      <p:sp>
        <p:nvSpPr>
          <p:cNvPr id="16387" name="Rectangle 2"/>
          <p:cNvSpPr>
            <a:spLocks noGrp="1" noChangeArrowheads="1"/>
          </p:cNvSpPr>
          <p:nvPr>
            <p:ph type="title"/>
          </p:nvPr>
        </p:nvSpPr>
        <p:spPr/>
        <p:txBody>
          <a:bodyPr/>
          <a:lstStyle/>
          <a:p>
            <a:r>
              <a:rPr lang="en-US" smtClean="0"/>
              <a:t>Cost Courses</a:t>
            </a:r>
          </a:p>
        </p:txBody>
      </p:sp>
      <p:sp>
        <p:nvSpPr>
          <p:cNvPr id="16386" name="Footer Placeholder 3"/>
          <p:cNvSpPr>
            <a:spLocks noGrp="1"/>
          </p:cNvSpPr>
          <p:nvPr>
            <p:ph type="ftr" sz="quarter" idx="10"/>
          </p:nvPr>
        </p:nvSpPr>
        <p:spPr/>
        <p:txBody>
          <a:bodyPr/>
          <a:lstStyle/>
          <a:p>
            <a:r>
              <a:rPr lang="en-US" smtClean="0"/>
              <a:t>PC-IN-040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title"/>
          </p:nvPr>
        </p:nvSpPr>
        <p:spPr/>
        <p:txBody>
          <a:bodyPr/>
          <a:lstStyle/>
          <a:p>
            <a:r>
              <a:rPr lang="en-US" smtClean="0"/>
              <a:t>Course Overview</a:t>
            </a:r>
          </a:p>
        </p:txBody>
      </p:sp>
      <p:sp>
        <p:nvSpPr>
          <p:cNvPr id="17410" name="Footer Placeholder 2"/>
          <p:cNvSpPr>
            <a:spLocks noGrp="1"/>
          </p:cNvSpPr>
          <p:nvPr>
            <p:ph type="ftr" sz="quarter" idx="10"/>
          </p:nvPr>
        </p:nvSpPr>
        <p:spPr/>
        <p:txBody>
          <a:bodyPr/>
          <a:lstStyle/>
          <a:p>
            <a:r>
              <a:rPr lang="en-US" smtClean="0"/>
              <a:t>PC-IN-050</a:t>
            </a:r>
          </a:p>
        </p:txBody>
      </p:sp>
      <p:sp>
        <p:nvSpPr>
          <p:cNvPr id="17412" name="AutoShape 4"/>
          <p:cNvSpPr>
            <a:spLocks noChangeArrowheads="1"/>
          </p:cNvSpPr>
          <p:nvPr/>
        </p:nvSpPr>
        <p:spPr bwMode="auto">
          <a:xfrm>
            <a:off x="981075" y="1371600"/>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86021" name="Rectangle 5"/>
          <p:cNvSpPr>
            <a:spLocks noChangeArrowheads="1"/>
          </p:cNvSpPr>
          <p:nvPr/>
        </p:nvSpPr>
        <p:spPr bwMode="auto">
          <a:xfrm>
            <a:off x="2924175" y="25527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Cost Methods</a:t>
            </a:r>
          </a:p>
        </p:txBody>
      </p:sp>
      <p:sp>
        <p:nvSpPr>
          <p:cNvPr id="86023" name="Rectangle 7"/>
          <p:cNvSpPr>
            <a:spLocks noChangeArrowheads="1"/>
          </p:cNvSpPr>
          <p:nvPr/>
        </p:nvSpPr>
        <p:spPr bwMode="auto">
          <a:xfrm>
            <a:off x="2924175" y="13716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Introduction</a:t>
            </a:r>
          </a:p>
        </p:txBody>
      </p:sp>
      <p:sp>
        <p:nvSpPr>
          <p:cNvPr id="86025" name="Rectangle 9"/>
          <p:cNvSpPr>
            <a:spLocks noChangeArrowheads="1"/>
          </p:cNvSpPr>
          <p:nvPr/>
        </p:nvSpPr>
        <p:spPr bwMode="auto">
          <a:xfrm>
            <a:off x="2924175" y="37909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Cost Screens</a:t>
            </a:r>
          </a:p>
        </p:txBody>
      </p:sp>
      <p:sp>
        <p:nvSpPr>
          <p:cNvPr id="17416" name="Text Box 11"/>
          <p:cNvSpPr txBox="1">
            <a:spLocks noChangeArrowheads="1"/>
          </p:cNvSpPr>
          <p:nvPr/>
        </p:nvSpPr>
        <p:spPr bwMode="auto">
          <a:xfrm>
            <a:off x="5495925" y="1374775"/>
            <a:ext cx="2838450" cy="1069975"/>
          </a:xfrm>
          <a:prstGeom prst="rect">
            <a:avLst/>
          </a:prstGeom>
          <a:noFill/>
          <a:ln w="9525">
            <a:noFill/>
            <a:miter lim="800000"/>
            <a:headEnd/>
            <a:tailEnd/>
          </a:ln>
        </p:spPr>
        <p:txBody>
          <a:bodyPr>
            <a:spAutoFit/>
          </a:bodyPr>
          <a:lstStyle/>
          <a:p>
            <a:pPr algn="l" eaLnBrk="0" hangingPunct="0">
              <a:spcBef>
                <a:spcPct val="50000"/>
              </a:spcBef>
              <a:buFontTx/>
              <a:buChar char="•"/>
              <a:tabLst>
                <a:tab pos="114300" algn="l"/>
              </a:tabLst>
            </a:pPr>
            <a:r>
              <a:rPr lang="en-US" sz="1600" b="1" dirty="0">
                <a:latin typeface="+mj-lt"/>
              </a:rPr>
              <a:t> Concepts and Definitions</a:t>
            </a:r>
          </a:p>
          <a:p>
            <a:pPr algn="l" eaLnBrk="0" hangingPunct="0">
              <a:spcBef>
                <a:spcPct val="50000"/>
              </a:spcBef>
              <a:buFontTx/>
              <a:buChar char="•"/>
              <a:tabLst>
                <a:tab pos="114300" algn="l"/>
              </a:tabLst>
            </a:pPr>
            <a:r>
              <a:rPr lang="en-US" sz="1600" b="1" dirty="0">
                <a:latin typeface="+mj-lt"/>
              </a:rPr>
              <a:t> Purpose of Costing</a:t>
            </a:r>
          </a:p>
          <a:p>
            <a:pPr algn="l" eaLnBrk="0" hangingPunct="0">
              <a:spcBef>
                <a:spcPct val="50000"/>
              </a:spcBef>
              <a:buFontTx/>
              <a:buChar char="•"/>
              <a:tabLst>
                <a:tab pos="114300" algn="l"/>
              </a:tabLst>
            </a:pPr>
            <a:r>
              <a:rPr lang="en-US" sz="1600" b="1" dirty="0">
                <a:latin typeface="+mj-lt"/>
              </a:rPr>
              <a:t> Cost Flows</a:t>
            </a:r>
            <a:endParaRPr lang="en-US" sz="1600" b="1" dirty="0">
              <a:solidFill>
                <a:schemeClr val="bg2"/>
              </a:solidFill>
              <a:latin typeface="+mj-lt"/>
            </a:endParaRPr>
          </a:p>
        </p:txBody>
      </p:sp>
      <p:sp>
        <p:nvSpPr>
          <p:cNvPr id="86028" name="Rectangle 12"/>
          <p:cNvSpPr>
            <a:spLocks noChangeArrowheads="1"/>
          </p:cNvSpPr>
          <p:nvPr/>
        </p:nvSpPr>
        <p:spPr bwMode="auto">
          <a:xfrm>
            <a:off x="2924175" y="50355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Account</a:t>
            </a:r>
          </a:p>
          <a:p>
            <a:pPr eaLnBrk="0" hangingPunct="0">
              <a:defRPr/>
            </a:pPr>
            <a:r>
              <a:rPr lang="en-US" b="1" dirty="0">
                <a:latin typeface="+mj-lt"/>
              </a:rPr>
              <a:t>Structures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1027"/>
          <p:cNvSpPr>
            <a:spLocks noGrp="1" noChangeArrowheads="1"/>
          </p:cNvSpPr>
          <p:nvPr>
            <p:ph type="title"/>
          </p:nvPr>
        </p:nvSpPr>
        <p:spPr/>
        <p:txBody>
          <a:bodyPr/>
          <a:lstStyle/>
          <a:p>
            <a:r>
              <a:rPr lang="en-US" smtClean="0"/>
              <a:t>Course Overview</a:t>
            </a:r>
          </a:p>
        </p:txBody>
      </p:sp>
      <p:sp>
        <p:nvSpPr>
          <p:cNvPr id="18434" name="Footer Placeholder 2"/>
          <p:cNvSpPr>
            <a:spLocks noGrp="1"/>
          </p:cNvSpPr>
          <p:nvPr>
            <p:ph type="ftr" sz="quarter" idx="10"/>
          </p:nvPr>
        </p:nvSpPr>
        <p:spPr/>
        <p:txBody>
          <a:bodyPr/>
          <a:lstStyle/>
          <a:p>
            <a:r>
              <a:rPr lang="en-US" smtClean="0"/>
              <a:t>PC-IN-060</a:t>
            </a:r>
          </a:p>
        </p:txBody>
      </p:sp>
      <p:sp>
        <p:nvSpPr>
          <p:cNvPr id="18440" name="Text Box 1035"/>
          <p:cNvSpPr txBox="1">
            <a:spLocks noChangeArrowheads="1"/>
          </p:cNvSpPr>
          <p:nvPr/>
        </p:nvSpPr>
        <p:spPr bwMode="auto">
          <a:xfrm>
            <a:off x="5472113" y="2554288"/>
            <a:ext cx="2838450" cy="1069975"/>
          </a:xfrm>
          <a:prstGeom prst="rect">
            <a:avLst/>
          </a:prstGeom>
          <a:noFill/>
          <a:ln w="9525">
            <a:noFill/>
            <a:miter lim="800000"/>
            <a:headEnd/>
            <a:tailEnd/>
          </a:ln>
        </p:spPr>
        <p:txBody>
          <a:bodyPr>
            <a:spAutoFit/>
          </a:bodyPr>
          <a:lstStyle/>
          <a:p>
            <a:pPr algn="l" eaLnBrk="0" hangingPunct="0">
              <a:spcBef>
                <a:spcPct val="50000"/>
              </a:spcBef>
              <a:buFontTx/>
              <a:buChar char="•"/>
              <a:tabLst>
                <a:tab pos="114300" algn="l"/>
              </a:tabLst>
            </a:pPr>
            <a:r>
              <a:rPr lang="en-US" sz="1600" b="1" dirty="0">
                <a:latin typeface="+mj-lt"/>
              </a:rPr>
              <a:t> Standard Cost</a:t>
            </a:r>
          </a:p>
          <a:p>
            <a:pPr algn="l" eaLnBrk="0" hangingPunct="0">
              <a:spcBef>
                <a:spcPct val="50000"/>
              </a:spcBef>
              <a:buFontTx/>
              <a:buChar char="•"/>
              <a:tabLst>
                <a:tab pos="114300" algn="l"/>
              </a:tabLst>
            </a:pPr>
            <a:r>
              <a:rPr lang="en-US" sz="1600" b="1" dirty="0">
                <a:latin typeface="+mj-lt"/>
              </a:rPr>
              <a:t> Average Cost</a:t>
            </a:r>
          </a:p>
          <a:p>
            <a:pPr algn="l" eaLnBrk="0" hangingPunct="0">
              <a:spcBef>
                <a:spcPct val="50000"/>
              </a:spcBef>
              <a:buFontTx/>
              <a:buChar char="•"/>
              <a:tabLst>
                <a:tab pos="114300" algn="l"/>
              </a:tabLst>
            </a:pPr>
            <a:r>
              <a:rPr lang="en-US" sz="1600" b="1" dirty="0">
                <a:latin typeface="+mj-lt"/>
              </a:rPr>
              <a:t> Period Cost</a:t>
            </a:r>
            <a:endParaRPr lang="en-US" sz="1600" b="1" dirty="0">
              <a:solidFill>
                <a:schemeClr val="bg2"/>
              </a:solidFill>
              <a:latin typeface="+mj-lt"/>
            </a:endParaRPr>
          </a:p>
        </p:txBody>
      </p:sp>
      <p:sp>
        <p:nvSpPr>
          <p:cNvPr id="24" name="AutoShape 4"/>
          <p:cNvSpPr>
            <a:spLocks noChangeArrowheads="1"/>
          </p:cNvSpPr>
          <p:nvPr/>
        </p:nvSpPr>
        <p:spPr bwMode="auto">
          <a:xfrm>
            <a:off x="981075" y="2571750"/>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25" name="Rectangle 5"/>
          <p:cNvSpPr>
            <a:spLocks noChangeArrowheads="1"/>
          </p:cNvSpPr>
          <p:nvPr/>
        </p:nvSpPr>
        <p:spPr bwMode="auto">
          <a:xfrm>
            <a:off x="2924175" y="25527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Cost Methods</a:t>
            </a:r>
          </a:p>
        </p:txBody>
      </p:sp>
      <p:sp>
        <p:nvSpPr>
          <p:cNvPr id="26" name="Rectangle 7"/>
          <p:cNvSpPr>
            <a:spLocks noChangeArrowheads="1"/>
          </p:cNvSpPr>
          <p:nvPr/>
        </p:nvSpPr>
        <p:spPr bwMode="auto">
          <a:xfrm>
            <a:off x="2924175" y="13716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Introduction</a:t>
            </a:r>
          </a:p>
        </p:txBody>
      </p:sp>
      <p:sp>
        <p:nvSpPr>
          <p:cNvPr id="27" name="Rectangle 9"/>
          <p:cNvSpPr>
            <a:spLocks noChangeArrowheads="1"/>
          </p:cNvSpPr>
          <p:nvPr/>
        </p:nvSpPr>
        <p:spPr bwMode="auto">
          <a:xfrm>
            <a:off x="2924175" y="37909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Cost Screens</a:t>
            </a:r>
          </a:p>
        </p:txBody>
      </p:sp>
      <p:sp>
        <p:nvSpPr>
          <p:cNvPr id="29" name="Rectangle 12"/>
          <p:cNvSpPr>
            <a:spLocks noChangeArrowheads="1"/>
          </p:cNvSpPr>
          <p:nvPr/>
        </p:nvSpPr>
        <p:spPr bwMode="auto">
          <a:xfrm>
            <a:off x="2924175" y="50355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Account</a:t>
            </a:r>
          </a:p>
          <a:p>
            <a:pPr eaLnBrk="0" hangingPunct="0">
              <a:defRPr/>
            </a:pPr>
            <a:r>
              <a:rPr lang="en-US" b="1" dirty="0">
                <a:latin typeface="+mj-lt"/>
              </a:rPr>
              <a:t>Structures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title"/>
          </p:nvPr>
        </p:nvSpPr>
        <p:spPr/>
        <p:txBody>
          <a:bodyPr/>
          <a:lstStyle/>
          <a:p>
            <a:r>
              <a:rPr lang="en-US" smtClean="0"/>
              <a:t>Course Overview</a:t>
            </a:r>
          </a:p>
        </p:txBody>
      </p:sp>
      <p:sp>
        <p:nvSpPr>
          <p:cNvPr id="19458" name="Footer Placeholder 2"/>
          <p:cNvSpPr>
            <a:spLocks noGrp="1"/>
          </p:cNvSpPr>
          <p:nvPr>
            <p:ph type="ftr" sz="quarter" idx="10"/>
          </p:nvPr>
        </p:nvSpPr>
        <p:spPr/>
        <p:txBody>
          <a:bodyPr/>
          <a:lstStyle/>
          <a:p>
            <a:r>
              <a:rPr lang="en-US" smtClean="0"/>
              <a:t>PC-IN-070</a:t>
            </a:r>
          </a:p>
        </p:txBody>
      </p:sp>
      <p:sp>
        <p:nvSpPr>
          <p:cNvPr id="19464" name="Text Box 11"/>
          <p:cNvSpPr txBox="1">
            <a:spLocks noChangeArrowheads="1"/>
          </p:cNvSpPr>
          <p:nvPr/>
        </p:nvSpPr>
        <p:spPr bwMode="auto">
          <a:xfrm>
            <a:off x="5476875" y="3797300"/>
            <a:ext cx="3028950" cy="1069975"/>
          </a:xfrm>
          <a:prstGeom prst="rect">
            <a:avLst/>
          </a:prstGeom>
          <a:noFill/>
          <a:ln w="9525">
            <a:noFill/>
            <a:miter lim="800000"/>
            <a:headEnd/>
            <a:tailEnd/>
          </a:ln>
        </p:spPr>
        <p:txBody>
          <a:bodyPr>
            <a:spAutoFit/>
          </a:bodyPr>
          <a:lstStyle/>
          <a:p>
            <a:pPr algn="l" eaLnBrk="0" hangingPunct="0">
              <a:spcBef>
                <a:spcPct val="50000"/>
              </a:spcBef>
              <a:buFontTx/>
              <a:buChar char="•"/>
              <a:tabLst>
                <a:tab pos="114300" algn="l"/>
              </a:tabLst>
            </a:pPr>
            <a:r>
              <a:rPr lang="en-US" sz="1600" b="1" dirty="0">
                <a:latin typeface="+mj-lt"/>
              </a:rPr>
              <a:t> Cost Sets</a:t>
            </a:r>
          </a:p>
          <a:p>
            <a:pPr algn="l" eaLnBrk="0" hangingPunct="0">
              <a:spcBef>
                <a:spcPct val="50000"/>
              </a:spcBef>
              <a:buFontTx/>
              <a:buChar char="•"/>
              <a:tabLst>
                <a:tab pos="114300" algn="l"/>
              </a:tabLst>
            </a:pPr>
            <a:r>
              <a:rPr lang="en-US" sz="1600" b="1" dirty="0">
                <a:latin typeface="+mj-lt"/>
              </a:rPr>
              <a:t> Cost Categories/Elements</a:t>
            </a:r>
          </a:p>
          <a:p>
            <a:pPr algn="l" eaLnBrk="0" hangingPunct="0">
              <a:spcBef>
                <a:spcPct val="50000"/>
              </a:spcBef>
              <a:buFontTx/>
              <a:buChar char="•"/>
              <a:tabLst>
                <a:tab pos="114300" algn="l"/>
              </a:tabLst>
            </a:pPr>
            <a:r>
              <a:rPr lang="en-US" sz="1600" b="1" dirty="0">
                <a:latin typeface="+mj-lt"/>
              </a:rPr>
              <a:t> Cost Levels</a:t>
            </a:r>
          </a:p>
        </p:txBody>
      </p:sp>
      <p:sp>
        <p:nvSpPr>
          <p:cNvPr id="14" name="AutoShape 4"/>
          <p:cNvSpPr>
            <a:spLocks noChangeArrowheads="1"/>
          </p:cNvSpPr>
          <p:nvPr/>
        </p:nvSpPr>
        <p:spPr bwMode="auto">
          <a:xfrm>
            <a:off x="981075" y="3829050"/>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15" name="Rectangle 5"/>
          <p:cNvSpPr>
            <a:spLocks noChangeArrowheads="1"/>
          </p:cNvSpPr>
          <p:nvPr/>
        </p:nvSpPr>
        <p:spPr bwMode="auto">
          <a:xfrm>
            <a:off x="2924175" y="25527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Cost Methods</a:t>
            </a:r>
          </a:p>
        </p:txBody>
      </p:sp>
      <p:sp>
        <p:nvSpPr>
          <p:cNvPr id="16" name="Rectangle 7"/>
          <p:cNvSpPr>
            <a:spLocks noChangeArrowheads="1"/>
          </p:cNvSpPr>
          <p:nvPr/>
        </p:nvSpPr>
        <p:spPr bwMode="auto">
          <a:xfrm>
            <a:off x="2924175" y="13716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Introduction</a:t>
            </a:r>
          </a:p>
        </p:txBody>
      </p:sp>
      <p:sp>
        <p:nvSpPr>
          <p:cNvPr id="17" name="Rectangle 9"/>
          <p:cNvSpPr>
            <a:spLocks noChangeArrowheads="1"/>
          </p:cNvSpPr>
          <p:nvPr/>
        </p:nvSpPr>
        <p:spPr bwMode="auto">
          <a:xfrm>
            <a:off x="2924175" y="37909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Cost Screens</a:t>
            </a:r>
          </a:p>
        </p:txBody>
      </p:sp>
      <p:sp>
        <p:nvSpPr>
          <p:cNvPr id="19" name="Rectangle 12"/>
          <p:cNvSpPr>
            <a:spLocks noChangeArrowheads="1"/>
          </p:cNvSpPr>
          <p:nvPr/>
        </p:nvSpPr>
        <p:spPr bwMode="auto">
          <a:xfrm>
            <a:off x="2924175" y="50355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Account</a:t>
            </a:r>
          </a:p>
          <a:p>
            <a:pPr eaLnBrk="0" hangingPunct="0">
              <a:defRPr/>
            </a:pPr>
            <a:r>
              <a:rPr lang="en-US" b="1" dirty="0">
                <a:latin typeface="+mj-lt"/>
              </a:rPr>
              <a:t>Structures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type="title"/>
          </p:nvPr>
        </p:nvSpPr>
        <p:spPr/>
        <p:txBody>
          <a:bodyPr/>
          <a:lstStyle/>
          <a:p>
            <a:r>
              <a:rPr lang="en-US" smtClean="0"/>
              <a:t>Course Overview</a:t>
            </a:r>
          </a:p>
        </p:txBody>
      </p:sp>
      <p:sp>
        <p:nvSpPr>
          <p:cNvPr id="20482" name="Footer Placeholder 2"/>
          <p:cNvSpPr>
            <a:spLocks noGrp="1"/>
          </p:cNvSpPr>
          <p:nvPr>
            <p:ph type="ftr" sz="quarter" idx="10"/>
          </p:nvPr>
        </p:nvSpPr>
        <p:spPr/>
        <p:txBody>
          <a:bodyPr/>
          <a:lstStyle/>
          <a:p>
            <a:r>
              <a:rPr lang="en-US" smtClean="0"/>
              <a:t>PC-IN-080</a:t>
            </a:r>
          </a:p>
        </p:txBody>
      </p:sp>
      <p:sp>
        <p:nvSpPr>
          <p:cNvPr id="20488" name="Text Box 11"/>
          <p:cNvSpPr txBox="1">
            <a:spLocks noChangeArrowheads="1"/>
          </p:cNvSpPr>
          <p:nvPr/>
        </p:nvSpPr>
        <p:spPr bwMode="auto">
          <a:xfrm>
            <a:off x="5476875" y="5045075"/>
            <a:ext cx="3028950" cy="1069975"/>
          </a:xfrm>
          <a:prstGeom prst="rect">
            <a:avLst/>
          </a:prstGeom>
          <a:noFill/>
          <a:ln w="9525">
            <a:noFill/>
            <a:miter lim="800000"/>
            <a:headEnd/>
            <a:tailEnd/>
          </a:ln>
        </p:spPr>
        <p:txBody>
          <a:bodyPr>
            <a:spAutoFit/>
          </a:bodyPr>
          <a:lstStyle/>
          <a:p>
            <a:pPr algn="l" eaLnBrk="0" hangingPunct="0">
              <a:spcBef>
                <a:spcPct val="50000"/>
              </a:spcBef>
              <a:buFontTx/>
              <a:buChar char="•"/>
              <a:tabLst>
                <a:tab pos="114300" algn="l"/>
              </a:tabLst>
            </a:pPr>
            <a:r>
              <a:rPr lang="en-US" sz="1600" b="1" dirty="0">
                <a:latin typeface="+mj-lt"/>
              </a:rPr>
              <a:t> Product Line Accounts</a:t>
            </a:r>
          </a:p>
          <a:p>
            <a:pPr algn="l" eaLnBrk="0" hangingPunct="0">
              <a:spcBef>
                <a:spcPct val="50000"/>
              </a:spcBef>
              <a:buFontTx/>
              <a:buChar char="•"/>
              <a:tabLst>
                <a:tab pos="114300" algn="l"/>
              </a:tabLst>
            </a:pPr>
            <a:r>
              <a:rPr lang="en-US" sz="1600" b="1" dirty="0">
                <a:latin typeface="+mj-lt"/>
              </a:rPr>
              <a:t> Department Accounts</a:t>
            </a:r>
          </a:p>
          <a:p>
            <a:pPr algn="l" eaLnBrk="0" hangingPunct="0">
              <a:spcBef>
                <a:spcPct val="50000"/>
              </a:spcBef>
              <a:buFontTx/>
              <a:buChar char="•"/>
              <a:tabLst>
                <a:tab pos="114300" algn="l"/>
              </a:tabLst>
            </a:pPr>
            <a:r>
              <a:rPr lang="en-US" sz="1600" b="1" dirty="0">
                <a:latin typeface="+mj-lt"/>
              </a:rPr>
              <a:t> Site Accounts </a:t>
            </a:r>
            <a:endParaRPr lang="en-US" sz="1600" b="1" dirty="0">
              <a:solidFill>
                <a:schemeClr val="bg2"/>
              </a:solidFill>
              <a:latin typeface="+mj-lt"/>
            </a:endParaRPr>
          </a:p>
        </p:txBody>
      </p:sp>
      <p:sp>
        <p:nvSpPr>
          <p:cNvPr id="14" name="AutoShape 4"/>
          <p:cNvSpPr>
            <a:spLocks noChangeArrowheads="1"/>
          </p:cNvSpPr>
          <p:nvPr/>
        </p:nvSpPr>
        <p:spPr bwMode="auto">
          <a:xfrm>
            <a:off x="981075" y="5067300"/>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15" name="Rectangle 5"/>
          <p:cNvSpPr>
            <a:spLocks noChangeArrowheads="1"/>
          </p:cNvSpPr>
          <p:nvPr/>
        </p:nvSpPr>
        <p:spPr bwMode="auto">
          <a:xfrm>
            <a:off x="2924175" y="25527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Cost Methods</a:t>
            </a:r>
          </a:p>
        </p:txBody>
      </p:sp>
      <p:sp>
        <p:nvSpPr>
          <p:cNvPr id="16" name="Rectangle 7"/>
          <p:cNvSpPr>
            <a:spLocks noChangeArrowheads="1"/>
          </p:cNvSpPr>
          <p:nvPr/>
        </p:nvSpPr>
        <p:spPr bwMode="auto">
          <a:xfrm>
            <a:off x="2924175" y="13716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Introduction</a:t>
            </a:r>
          </a:p>
        </p:txBody>
      </p:sp>
      <p:sp>
        <p:nvSpPr>
          <p:cNvPr id="17" name="Rectangle 9"/>
          <p:cNvSpPr>
            <a:spLocks noChangeArrowheads="1"/>
          </p:cNvSpPr>
          <p:nvPr/>
        </p:nvSpPr>
        <p:spPr bwMode="auto">
          <a:xfrm>
            <a:off x="2924175" y="37909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Cost Screens</a:t>
            </a:r>
          </a:p>
        </p:txBody>
      </p:sp>
      <p:sp>
        <p:nvSpPr>
          <p:cNvPr id="19" name="Rectangle 12"/>
          <p:cNvSpPr>
            <a:spLocks noChangeArrowheads="1"/>
          </p:cNvSpPr>
          <p:nvPr/>
        </p:nvSpPr>
        <p:spPr bwMode="auto">
          <a:xfrm>
            <a:off x="2924175" y="50355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Account</a:t>
            </a:r>
          </a:p>
          <a:p>
            <a:pPr eaLnBrk="0" hangingPunct="0">
              <a:defRPr/>
            </a:pPr>
            <a:r>
              <a:rPr lang="en-US" b="1" dirty="0">
                <a:latin typeface="+mj-lt"/>
              </a:rPr>
              <a:t>Structures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idx="1"/>
          </p:nvPr>
        </p:nvSpPr>
        <p:spPr/>
        <p:txBody>
          <a:bodyPr/>
          <a:lstStyle/>
          <a:p>
            <a:r>
              <a:rPr lang="en-US" smtClean="0"/>
              <a:t>To gain an understanding of how QAD EE cost accounting functions work, and to acquire a framework for setting up an effective product costing system in QAD EE.</a:t>
            </a:r>
          </a:p>
        </p:txBody>
      </p:sp>
      <p:sp>
        <p:nvSpPr>
          <p:cNvPr id="21506" name="Rectangle 3"/>
          <p:cNvSpPr>
            <a:spLocks noGrp="1" noChangeArrowheads="1"/>
          </p:cNvSpPr>
          <p:nvPr>
            <p:ph type="title"/>
          </p:nvPr>
        </p:nvSpPr>
        <p:spPr/>
        <p:txBody>
          <a:bodyPr/>
          <a:lstStyle/>
          <a:p>
            <a:r>
              <a:rPr lang="en-US" smtClean="0"/>
              <a:t>Course Goals</a:t>
            </a:r>
          </a:p>
        </p:txBody>
      </p:sp>
      <p:sp>
        <p:nvSpPr>
          <p:cNvPr id="21508" name="Footer Placeholder 3"/>
          <p:cNvSpPr>
            <a:spLocks noGrp="1"/>
          </p:cNvSpPr>
          <p:nvPr>
            <p:ph type="ftr" sz="quarter" idx="10"/>
          </p:nvPr>
        </p:nvSpPr>
        <p:spPr/>
        <p:txBody>
          <a:bodyPr/>
          <a:lstStyle/>
          <a:p>
            <a:r>
              <a:rPr lang="en-US" smtClean="0"/>
              <a:t>PC-IN-090</a:t>
            </a:r>
          </a:p>
        </p:txBody>
      </p:sp>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2340</TotalTime>
  <Words>1587</Words>
  <Application>Microsoft PowerPoint</Application>
  <PresentationFormat>On-screen Show (4:3)</PresentationFormat>
  <Paragraphs>394</Paragraphs>
  <Slides>36</Slides>
  <Notes>5</Notes>
  <HiddenSlides>0</HiddenSlides>
  <MMClips>0</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1_EX06PP_template</vt:lpstr>
      <vt:lpstr>QAD 2010 Template</vt:lpstr>
      <vt:lpstr>Introduction to Product Costing</vt:lpstr>
      <vt:lpstr>Slide 2</vt:lpstr>
      <vt:lpstr>Facilities</vt:lpstr>
      <vt:lpstr>Cost Courses</vt:lpstr>
      <vt:lpstr>Course Overview</vt:lpstr>
      <vt:lpstr>Course Overview</vt:lpstr>
      <vt:lpstr>Course Overview</vt:lpstr>
      <vt:lpstr>Course Overview</vt:lpstr>
      <vt:lpstr>Course Goals</vt:lpstr>
      <vt:lpstr>Purpose of Cost Accounting</vt:lpstr>
      <vt:lpstr>Manufacturing Cost Flow</vt:lpstr>
      <vt:lpstr>QAD Enterprise Applications Costing Methods</vt:lpstr>
      <vt:lpstr>Standard Costing: Example</vt:lpstr>
      <vt:lpstr>Standard Rate &amp; Usage Variances</vt:lpstr>
      <vt:lpstr>Standard (GL) Cost: Account Flow</vt:lpstr>
      <vt:lpstr>Standard (GL) Cost: Account Flow, cont.</vt:lpstr>
      <vt:lpstr>Average Costing: Example</vt:lpstr>
      <vt:lpstr>Period Costing</vt:lpstr>
      <vt:lpstr>Periodic Costing</vt:lpstr>
      <vt:lpstr>Terminology and Basic Concepts</vt:lpstr>
      <vt:lpstr>Reading the Screen</vt:lpstr>
      <vt:lpstr>Cost Sets in QAD EE</vt:lpstr>
      <vt:lpstr>Cost Categories</vt:lpstr>
      <vt:lpstr>Cost Elements</vt:lpstr>
      <vt:lpstr>Levels</vt:lpstr>
      <vt:lpstr>Levels</vt:lpstr>
      <vt:lpstr>Levels</vt:lpstr>
      <vt:lpstr>Phantom Structures</vt:lpstr>
      <vt:lpstr>Domain, Sites, Entities and Locations</vt:lpstr>
      <vt:lpstr>Product Lines</vt:lpstr>
      <vt:lpstr>Direct and Indirect Costs</vt:lpstr>
      <vt:lpstr>Fixed and Variable Costs</vt:lpstr>
      <vt:lpstr>Absorbed vs Applied Amounts</vt:lpstr>
      <vt:lpstr>Burden vs Overhead (1 of 2)</vt:lpstr>
      <vt:lpstr>Burden vs Overhead (2 of 2)</vt:lpstr>
      <vt:lpstr>Business Issues</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Standard Costing and  Cost Management</dc:title>
  <dc:creator>Roberta Gage Ricard</dc:creator>
  <cp:lastModifiedBy>njm</cp:lastModifiedBy>
  <cp:revision>196</cp:revision>
  <cp:lastPrinted>2000-07-13T19:18:00Z</cp:lastPrinted>
  <dcterms:created xsi:type="dcterms:W3CDTF">2000-01-18T23:35:43Z</dcterms:created>
  <dcterms:modified xsi:type="dcterms:W3CDTF">2010-12-15T23:08:46Z</dcterms:modified>
</cp:coreProperties>
</file>