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86" r:id="rId1"/>
  </p:sldMasterIdLst>
  <p:notesMasterIdLst>
    <p:notesMasterId r:id="rId18"/>
  </p:notesMasterIdLst>
  <p:handoutMasterIdLst>
    <p:handoutMasterId r:id="rId19"/>
  </p:handoutMasterIdLst>
  <p:sldIdLst>
    <p:sldId id="320" r:id="rId2"/>
    <p:sldId id="321" r:id="rId3"/>
    <p:sldId id="329" r:id="rId4"/>
    <p:sldId id="322" r:id="rId5"/>
    <p:sldId id="323" r:id="rId6"/>
    <p:sldId id="330" r:id="rId7"/>
    <p:sldId id="324" r:id="rId8"/>
    <p:sldId id="331" r:id="rId9"/>
    <p:sldId id="325" r:id="rId10"/>
    <p:sldId id="326" r:id="rId11"/>
    <p:sldId id="327" r:id="rId12"/>
    <p:sldId id="332" r:id="rId13"/>
    <p:sldId id="333" r:id="rId14"/>
    <p:sldId id="334" r:id="rId15"/>
    <p:sldId id="335" r:id="rId16"/>
    <p:sldId id="328" r:id="rId17"/>
  </p:sldIdLst>
  <p:sldSz cx="9144000" cy="6858000" type="screen4x3"/>
  <p:notesSz cx="6858000" cy="9144000"/>
  <p:embeddedFontLst>
    <p:embeddedFont>
      <p:font typeface="Century Gothic" pitchFamily="34" charset="0"/>
      <p:regular r:id="rId20"/>
      <p:bold r:id="rId21"/>
      <p:italic r:id="rId22"/>
      <p:boldItalic r:id="rId23"/>
    </p:embeddedFont>
    <p:embeddedFont>
      <p:font typeface="Tahoma" pitchFamily="34" charset="0"/>
      <p:regular r:id="rId24"/>
      <p:bold r:id="rId25"/>
    </p:embeddedFont>
    <p:embeddedFont>
      <p:font typeface="Webdings" pitchFamily="18" charset="2"/>
      <p:regular r:id="rId26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699FF"/>
    <a:srgbClr val="FF0000"/>
    <a:srgbClr val="00CCFF"/>
    <a:srgbClr val="C0C0C0"/>
    <a:srgbClr val="808080"/>
    <a:srgbClr val="6600CC"/>
    <a:srgbClr val="00CC99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108"/>
      </p:cViewPr>
      <p:guideLst>
        <p:guide orient="horz" pos="21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179820EE-83CC-4DE9-99AE-37D2062411FB}" type="datetime1">
              <a:rPr lang="en-US"/>
              <a:pPr/>
              <a:t>2/8/2011</a:t>
            </a:fld>
            <a:endParaRPr lang="en-US" dirty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E342774F-678F-43DC-BCD3-96E510D3E0C5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19459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5EEA22F6-3E6A-43DB-B9D4-8EBF6646DFE5}" type="datetime1">
              <a:rPr lang="en-US"/>
              <a:pPr/>
              <a:t>2/8/2011</a:t>
            </a:fld>
            <a:endParaRPr lang="en-US" dirty="0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BBB28658-01D8-4DBB-AEBE-EA75EE31DBEE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2008-CS-SPPR-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2008-CS-SPPR-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2008-CS-SPPR-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2008-CS-SPPR-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2008-CS-SPPR-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2008-CS-SPPR-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2008-CS-SPPR-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Unconfirm Shipper</a:t>
            </a:r>
          </a:p>
          <a:p>
            <a:pPr eaLnBrk="1" hangingPunct="1"/>
            <a:r>
              <a:rPr lang="en-US" dirty="0" smtClean="0"/>
              <a:t>Cumulative Totals</a:t>
            </a:r>
          </a:p>
          <a:p>
            <a:pPr eaLnBrk="1" hangingPunct="1"/>
            <a:r>
              <a:rPr lang="en-US" dirty="0" smtClean="0"/>
              <a:t>Retrobilling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Special Processes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Retrobilling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CS-SPPR-100</a:t>
            </a:r>
          </a:p>
        </p:txBody>
      </p:sp>
      <p:grpSp>
        <p:nvGrpSpPr>
          <p:cNvPr id="62" name="Group 61"/>
          <p:cNvGrpSpPr/>
          <p:nvPr/>
        </p:nvGrpSpPr>
        <p:grpSpPr>
          <a:xfrm>
            <a:off x="79375" y="875194"/>
            <a:ext cx="8969375" cy="5218862"/>
            <a:chOff x="79375" y="1658938"/>
            <a:chExt cx="8969375" cy="5218862"/>
          </a:xfrm>
        </p:grpSpPr>
        <p:grpSp>
          <p:nvGrpSpPr>
            <p:cNvPr id="12292" name="Group 5"/>
            <p:cNvGrpSpPr>
              <a:grpSpLocks/>
            </p:cNvGrpSpPr>
            <p:nvPr/>
          </p:nvGrpSpPr>
          <p:grpSpPr bwMode="auto">
            <a:xfrm>
              <a:off x="5357813" y="4140200"/>
              <a:ext cx="885825" cy="304800"/>
              <a:chOff x="3375" y="2386"/>
              <a:chExt cx="558" cy="192"/>
            </a:xfrm>
          </p:grpSpPr>
          <p:sp>
            <p:nvSpPr>
              <p:cNvPr id="12348" name="Rectangle 6"/>
              <p:cNvSpPr>
                <a:spLocks noChangeArrowheads="1"/>
              </p:cNvSpPr>
              <p:nvPr/>
            </p:nvSpPr>
            <p:spPr bwMode="auto">
              <a:xfrm>
                <a:off x="3754" y="2386"/>
                <a:ext cx="179" cy="19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400" b="1" dirty="0">
                    <a:solidFill>
                      <a:schemeClr val="tx2"/>
                    </a:solidFill>
                    <a:latin typeface="+mj-lt"/>
                  </a:rPr>
                  <a:t>3</a:t>
                </a:r>
                <a:endParaRPr kumimoji="1" lang="en-US" sz="1400" b="1" dirty="0">
                  <a:latin typeface="+mj-lt"/>
                </a:endParaRPr>
              </a:p>
            </p:txBody>
          </p:sp>
          <p:sp>
            <p:nvSpPr>
              <p:cNvPr id="12349" name="Rectangle 7"/>
              <p:cNvSpPr>
                <a:spLocks noChangeArrowheads="1"/>
              </p:cNvSpPr>
              <p:nvPr/>
            </p:nvSpPr>
            <p:spPr bwMode="auto">
              <a:xfrm>
                <a:off x="3375" y="2386"/>
                <a:ext cx="401" cy="19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400" b="1" dirty="0">
                    <a:solidFill>
                      <a:schemeClr val="tx2"/>
                    </a:solidFill>
                    <a:latin typeface="+mj-lt"/>
                  </a:rPr>
                  <a:t>$9.50</a:t>
                </a:r>
              </a:p>
            </p:txBody>
          </p:sp>
        </p:grpSp>
        <p:grpSp>
          <p:nvGrpSpPr>
            <p:cNvPr id="12293" name="Group 8"/>
            <p:cNvGrpSpPr>
              <a:grpSpLocks/>
            </p:cNvGrpSpPr>
            <p:nvPr/>
          </p:nvGrpSpPr>
          <p:grpSpPr bwMode="auto">
            <a:xfrm>
              <a:off x="3908425" y="3514725"/>
              <a:ext cx="3843338" cy="577850"/>
              <a:chOff x="2462" y="1992"/>
              <a:chExt cx="2421" cy="364"/>
            </a:xfrm>
          </p:grpSpPr>
          <p:sp>
            <p:nvSpPr>
              <p:cNvPr id="12341" name="Rectangle 9"/>
              <p:cNvSpPr>
                <a:spLocks noChangeArrowheads="1"/>
              </p:cNvSpPr>
              <p:nvPr/>
            </p:nvSpPr>
            <p:spPr bwMode="auto">
              <a:xfrm>
                <a:off x="4078" y="1992"/>
                <a:ext cx="805" cy="36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600" b="1" dirty="0">
                    <a:solidFill>
                      <a:schemeClr val="tx2"/>
                    </a:solidFill>
                    <a:latin typeface="+mj-lt"/>
                  </a:rPr>
                  <a:t>Retrobill 1</a:t>
                </a:r>
              </a:p>
              <a:p>
                <a:pPr algn="l"/>
                <a:endParaRPr kumimoji="1" lang="en-US" sz="1600" b="1" dirty="0">
                  <a:latin typeface="+mj-lt"/>
                </a:endParaRPr>
              </a:p>
            </p:txBody>
          </p:sp>
          <p:grpSp>
            <p:nvGrpSpPr>
              <p:cNvPr id="12342" name="Group 10"/>
              <p:cNvGrpSpPr>
                <a:grpSpLocks/>
              </p:cNvGrpSpPr>
              <p:nvPr/>
            </p:nvGrpSpPr>
            <p:grpSpPr bwMode="auto">
              <a:xfrm>
                <a:off x="2462" y="1997"/>
                <a:ext cx="1509" cy="192"/>
                <a:chOff x="2462" y="1997"/>
                <a:chExt cx="1509" cy="192"/>
              </a:xfrm>
            </p:grpSpPr>
            <p:sp>
              <p:nvSpPr>
                <p:cNvPr id="12343" name="Line 11"/>
                <p:cNvSpPr>
                  <a:spLocks noChangeShapeType="1"/>
                </p:cNvSpPr>
                <p:nvPr/>
              </p:nvSpPr>
              <p:spPr bwMode="auto">
                <a:xfrm>
                  <a:off x="2471" y="2006"/>
                  <a:ext cx="1500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grpSp>
              <p:nvGrpSpPr>
                <p:cNvPr id="12344" name="Group 12"/>
                <p:cNvGrpSpPr>
                  <a:grpSpLocks/>
                </p:cNvGrpSpPr>
                <p:nvPr/>
              </p:nvGrpSpPr>
              <p:grpSpPr bwMode="auto">
                <a:xfrm>
                  <a:off x="2462" y="1997"/>
                  <a:ext cx="1499" cy="192"/>
                  <a:chOff x="2462" y="1997"/>
                  <a:chExt cx="1499" cy="192"/>
                </a:xfrm>
              </p:grpSpPr>
              <p:sp>
                <p:nvSpPr>
                  <p:cNvPr id="12346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2466" y="2010"/>
                    <a:ext cx="1495" cy="151"/>
                  </a:xfrm>
                  <a:prstGeom prst="rect">
                    <a:avLst/>
                  </a:prstGeom>
                  <a:solidFill>
                    <a:schemeClr val="hlink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99342" name="Rectangle 14"/>
                  <p:cNvSpPr>
                    <a:spLocks noChangeArrowheads="1"/>
                  </p:cNvSpPr>
                  <p:nvPr/>
                </p:nvSpPr>
                <p:spPr bwMode="auto">
                  <a:xfrm>
                    <a:off x="2462" y="1997"/>
                    <a:ext cx="500" cy="192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algn="l" eaLnBrk="0" hangingPunct="0"/>
                    <a:r>
                      <a:rPr kumimoji="1" lang="en-US" sz="1400" b="1" dirty="0">
                        <a:solidFill>
                          <a:srgbClr val="FF0000"/>
                        </a:solidFill>
                        <a:latin typeface="+mj-lt"/>
                      </a:rPr>
                      <a:t>+ $0.75</a:t>
                    </a:r>
                    <a:endParaRPr kumimoji="1" lang="en-US" sz="1400" b="1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12345" name="Line 15"/>
                <p:cNvSpPr>
                  <a:spLocks noChangeShapeType="1"/>
                </p:cNvSpPr>
                <p:nvPr/>
              </p:nvSpPr>
              <p:spPr bwMode="auto">
                <a:xfrm>
                  <a:off x="2462" y="2006"/>
                  <a:ext cx="0" cy="15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</p:grpSp>
        <p:sp>
          <p:nvSpPr>
            <p:cNvPr id="12294" name="Rectangle 16"/>
            <p:cNvSpPr>
              <a:spLocks noChangeArrowheads="1"/>
            </p:cNvSpPr>
            <p:nvPr/>
          </p:nvSpPr>
          <p:spPr bwMode="auto">
            <a:xfrm>
              <a:off x="2825750" y="3552825"/>
              <a:ext cx="737382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400" b="1" dirty="0">
                  <a:solidFill>
                    <a:schemeClr val="tx2"/>
                  </a:solidFill>
                  <a:latin typeface="+mj-lt"/>
                </a:rPr>
                <a:t>$10.25</a:t>
              </a:r>
            </a:p>
          </p:txBody>
        </p:sp>
        <p:grpSp>
          <p:nvGrpSpPr>
            <p:cNvPr id="12295" name="Group 17"/>
            <p:cNvGrpSpPr>
              <a:grpSpLocks/>
            </p:cNvGrpSpPr>
            <p:nvPr/>
          </p:nvGrpSpPr>
          <p:grpSpPr bwMode="auto">
            <a:xfrm>
              <a:off x="3579813" y="3262313"/>
              <a:ext cx="736600" cy="815975"/>
              <a:chOff x="2255" y="1833"/>
              <a:chExt cx="464" cy="514"/>
            </a:xfrm>
          </p:grpSpPr>
          <p:sp>
            <p:nvSpPr>
              <p:cNvPr id="12339" name="Rectangle 18"/>
              <p:cNvSpPr>
                <a:spLocks noChangeArrowheads="1"/>
              </p:cNvSpPr>
              <p:nvPr/>
            </p:nvSpPr>
            <p:spPr bwMode="auto">
              <a:xfrm>
                <a:off x="2386" y="2155"/>
                <a:ext cx="179" cy="19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400" b="1" dirty="0">
                    <a:solidFill>
                      <a:schemeClr val="tx2"/>
                    </a:solidFill>
                    <a:latin typeface="+mj-lt"/>
                  </a:rPr>
                  <a:t>1</a:t>
                </a:r>
                <a:endParaRPr kumimoji="1" lang="en-US" sz="1400" b="1" dirty="0">
                  <a:latin typeface="+mj-lt"/>
                </a:endParaRPr>
              </a:p>
            </p:txBody>
          </p:sp>
          <p:sp>
            <p:nvSpPr>
              <p:cNvPr id="12340" name="Rectangle 19"/>
              <p:cNvSpPr>
                <a:spLocks noChangeArrowheads="1"/>
              </p:cNvSpPr>
              <p:nvPr/>
            </p:nvSpPr>
            <p:spPr bwMode="auto">
              <a:xfrm>
                <a:off x="2255" y="1833"/>
                <a:ext cx="464" cy="19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400" b="1" dirty="0">
                    <a:solidFill>
                      <a:schemeClr val="tx2"/>
                    </a:solidFill>
                    <a:latin typeface="+mj-lt"/>
                  </a:rPr>
                  <a:t>$11.00</a:t>
                </a:r>
              </a:p>
            </p:txBody>
          </p:sp>
        </p:grpSp>
        <p:grpSp>
          <p:nvGrpSpPr>
            <p:cNvPr id="12296" name="Group 20"/>
            <p:cNvGrpSpPr>
              <a:grpSpLocks/>
            </p:cNvGrpSpPr>
            <p:nvPr/>
          </p:nvGrpSpPr>
          <p:grpSpPr bwMode="auto">
            <a:xfrm>
              <a:off x="4479925" y="2835275"/>
              <a:ext cx="736600" cy="1243013"/>
              <a:chOff x="2822" y="1564"/>
              <a:chExt cx="464" cy="783"/>
            </a:xfrm>
          </p:grpSpPr>
          <p:sp>
            <p:nvSpPr>
              <p:cNvPr id="12337" name="Rectangle 21"/>
              <p:cNvSpPr>
                <a:spLocks noChangeArrowheads="1"/>
              </p:cNvSpPr>
              <p:nvPr/>
            </p:nvSpPr>
            <p:spPr bwMode="auto">
              <a:xfrm>
                <a:off x="2914" y="2155"/>
                <a:ext cx="179" cy="19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400" b="1" dirty="0">
                    <a:solidFill>
                      <a:schemeClr val="tx2"/>
                    </a:solidFill>
                    <a:latin typeface="+mj-lt"/>
                  </a:rPr>
                  <a:t>2</a:t>
                </a:r>
                <a:endParaRPr kumimoji="1" lang="en-US" sz="1400" b="1" dirty="0">
                  <a:latin typeface="+mj-lt"/>
                </a:endParaRPr>
              </a:p>
            </p:txBody>
          </p:sp>
          <p:sp>
            <p:nvSpPr>
              <p:cNvPr id="12338" name="Rectangle 22"/>
              <p:cNvSpPr>
                <a:spLocks noChangeArrowheads="1"/>
              </p:cNvSpPr>
              <p:nvPr/>
            </p:nvSpPr>
            <p:spPr bwMode="auto">
              <a:xfrm>
                <a:off x="2822" y="1564"/>
                <a:ext cx="464" cy="19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400" b="1" dirty="0">
                    <a:solidFill>
                      <a:schemeClr val="tx2"/>
                    </a:solidFill>
                    <a:latin typeface="+mj-lt"/>
                  </a:rPr>
                  <a:t>$11.95</a:t>
                </a:r>
              </a:p>
            </p:txBody>
          </p:sp>
        </p:grpSp>
        <p:sp>
          <p:nvSpPr>
            <p:cNvPr id="12297" name="Rectangle 24"/>
            <p:cNvSpPr>
              <a:spLocks noChangeArrowheads="1"/>
            </p:cNvSpPr>
            <p:nvPr/>
          </p:nvSpPr>
          <p:spPr bwMode="auto">
            <a:xfrm>
              <a:off x="2300288" y="1658938"/>
              <a:ext cx="4221162" cy="6381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 b="1" dirty="0">
                  <a:solidFill>
                    <a:schemeClr val="tx2"/>
                  </a:solidFill>
                  <a:latin typeface="+mj-lt"/>
                </a:rPr>
                <a:t>Item price showing changes due to</a:t>
              </a:r>
            </a:p>
            <a:p>
              <a:pPr algn="l" eaLnBrk="0" hangingPunct="0"/>
              <a:r>
                <a:rPr kumimoji="1" lang="en-US" sz="1800" b="1" dirty="0">
                  <a:solidFill>
                    <a:schemeClr val="tx2"/>
                  </a:solidFill>
                  <a:latin typeface="+mj-lt"/>
                </a:rPr>
                <a:t>commodity price changes</a:t>
              </a:r>
              <a:endParaRPr kumimoji="1" lang="en-US" sz="1800" b="1" dirty="0">
                <a:latin typeface="+mj-lt"/>
              </a:endParaRPr>
            </a:p>
          </p:txBody>
        </p:sp>
        <p:grpSp>
          <p:nvGrpSpPr>
            <p:cNvPr id="12298" name="Group 26"/>
            <p:cNvGrpSpPr>
              <a:grpSpLocks/>
            </p:cNvGrpSpPr>
            <p:nvPr/>
          </p:nvGrpSpPr>
          <p:grpSpPr bwMode="auto">
            <a:xfrm>
              <a:off x="857250" y="3248025"/>
              <a:ext cx="1901825" cy="912813"/>
              <a:chOff x="540" y="1824"/>
              <a:chExt cx="1198" cy="575"/>
            </a:xfrm>
          </p:grpSpPr>
          <p:sp>
            <p:nvSpPr>
              <p:cNvPr id="12335" name="Rectangle 27"/>
              <p:cNvSpPr>
                <a:spLocks noChangeArrowheads="1"/>
              </p:cNvSpPr>
              <p:nvPr/>
            </p:nvSpPr>
            <p:spPr bwMode="auto">
              <a:xfrm>
                <a:off x="540" y="1824"/>
                <a:ext cx="685" cy="57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800" b="1" dirty="0">
                    <a:solidFill>
                      <a:schemeClr val="tx2"/>
                    </a:solidFill>
                    <a:latin typeface="+mj-lt"/>
                  </a:rPr>
                  <a:t>Original</a:t>
                </a:r>
              </a:p>
              <a:p>
                <a:pPr algn="l" eaLnBrk="0" hangingPunct="0"/>
                <a:r>
                  <a:rPr kumimoji="1" lang="en-US" sz="1800" b="1" dirty="0">
                    <a:solidFill>
                      <a:schemeClr val="tx2"/>
                    </a:solidFill>
                    <a:latin typeface="+mj-lt"/>
                  </a:rPr>
                  <a:t>invoice</a:t>
                </a:r>
              </a:p>
              <a:p>
                <a:pPr algn="l" eaLnBrk="0" hangingPunct="0"/>
                <a:r>
                  <a:rPr kumimoji="1" lang="en-US" sz="1800" b="1" dirty="0">
                    <a:solidFill>
                      <a:schemeClr val="tx2"/>
                    </a:solidFill>
                    <a:latin typeface="+mj-lt"/>
                  </a:rPr>
                  <a:t>price</a:t>
                </a:r>
                <a:endParaRPr kumimoji="1" lang="en-US" sz="1800" b="1" dirty="0">
                  <a:latin typeface="+mj-lt"/>
                </a:endParaRPr>
              </a:p>
            </p:txBody>
          </p:sp>
          <p:sp>
            <p:nvSpPr>
              <p:cNvPr id="12336" name="Line 28"/>
              <p:cNvSpPr>
                <a:spLocks noChangeShapeType="1"/>
              </p:cNvSpPr>
              <p:nvPr/>
            </p:nvSpPr>
            <p:spPr bwMode="auto">
              <a:xfrm>
                <a:off x="1180" y="2123"/>
                <a:ext cx="55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</p:grpSp>
        <p:grpSp>
          <p:nvGrpSpPr>
            <p:cNvPr id="12299" name="Group 29"/>
            <p:cNvGrpSpPr>
              <a:grpSpLocks/>
            </p:cNvGrpSpPr>
            <p:nvPr/>
          </p:nvGrpSpPr>
          <p:grpSpPr bwMode="auto">
            <a:xfrm>
              <a:off x="2081213" y="2557463"/>
              <a:ext cx="4457700" cy="2428875"/>
              <a:chOff x="1311" y="1389"/>
              <a:chExt cx="2808" cy="1530"/>
            </a:xfrm>
          </p:grpSpPr>
          <p:grpSp>
            <p:nvGrpSpPr>
              <p:cNvPr id="12317" name="Group 30"/>
              <p:cNvGrpSpPr>
                <a:grpSpLocks/>
              </p:cNvGrpSpPr>
              <p:nvPr/>
            </p:nvGrpSpPr>
            <p:grpSpPr bwMode="auto">
              <a:xfrm>
                <a:off x="1311" y="1509"/>
                <a:ext cx="464" cy="1147"/>
                <a:chOff x="1311" y="1509"/>
                <a:chExt cx="464" cy="1147"/>
              </a:xfrm>
            </p:grpSpPr>
            <p:sp>
              <p:nvSpPr>
                <p:cNvPr id="12331" name="Rectangle 31"/>
                <p:cNvSpPr>
                  <a:spLocks noChangeArrowheads="1"/>
                </p:cNvSpPr>
                <p:nvPr/>
              </p:nvSpPr>
              <p:spPr bwMode="auto">
                <a:xfrm>
                  <a:off x="1311" y="1509"/>
                  <a:ext cx="464" cy="19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kumimoji="1" lang="en-US" sz="1400" b="1" dirty="0">
                      <a:latin typeface="+mj-lt"/>
                    </a:rPr>
                    <a:t>$12.00</a:t>
                  </a:r>
                </a:p>
              </p:txBody>
            </p:sp>
            <p:sp>
              <p:nvSpPr>
                <p:cNvPr id="12332" name="Rectangle 32"/>
                <p:cNvSpPr>
                  <a:spLocks noChangeArrowheads="1"/>
                </p:cNvSpPr>
                <p:nvPr/>
              </p:nvSpPr>
              <p:spPr bwMode="auto">
                <a:xfrm>
                  <a:off x="1311" y="1821"/>
                  <a:ext cx="464" cy="19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kumimoji="1" lang="en-US" sz="1400" b="1" dirty="0">
                      <a:latin typeface="+mj-lt"/>
                    </a:rPr>
                    <a:t>$11.00</a:t>
                  </a:r>
                </a:p>
              </p:txBody>
            </p:sp>
            <p:sp>
              <p:nvSpPr>
                <p:cNvPr id="12333" name="Rectangle 33"/>
                <p:cNvSpPr>
                  <a:spLocks noChangeArrowheads="1"/>
                </p:cNvSpPr>
                <p:nvPr/>
              </p:nvSpPr>
              <p:spPr bwMode="auto">
                <a:xfrm>
                  <a:off x="1311" y="2186"/>
                  <a:ext cx="464" cy="19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kumimoji="1" lang="en-US" sz="1400" b="1" dirty="0">
                      <a:latin typeface="+mj-lt"/>
                    </a:rPr>
                    <a:t>$10.00</a:t>
                  </a:r>
                </a:p>
              </p:txBody>
            </p:sp>
            <p:sp>
              <p:nvSpPr>
                <p:cNvPr id="12334" name="Rectangle 34"/>
                <p:cNvSpPr>
                  <a:spLocks noChangeArrowheads="1"/>
                </p:cNvSpPr>
                <p:nvPr/>
              </p:nvSpPr>
              <p:spPr bwMode="auto">
                <a:xfrm>
                  <a:off x="1311" y="2464"/>
                  <a:ext cx="432" cy="19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kumimoji="1" lang="en-US" sz="1400" b="1" dirty="0">
                      <a:latin typeface="+mj-lt"/>
                    </a:rPr>
                    <a:t>$ 9.00</a:t>
                  </a:r>
                </a:p>
              </p:txBody>
            </p:sp>
          </p:grpSp>
          <p:sp>
            <p:nvSpPr>
              <p:cNvPr id="12318" name="Line 35"/>
              <p:cNvSpPr>
                <a:spLocks noChangeShapeType="1"/>
              </p:cNvSpPr>
              <p:nvPr/>
            </p:nvSpPr>
            <p:spPr bwMode="auto">
              <a:xfrm>
                <a:off x="1718" y="2569"/>
                <a:ext cx="7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19" name="Line 36"/>
              <p:cNvSpPr>
                <a:spLocks noChangeShapeType="1"/>
              </p:cNvSpPr>
              <p:nvPr/>
            </p:nvSpPr>
            <p:spPr bwMode="auto">
              <a:xfrm>
                <a:off x="1721" y="1930"/>
                <a:ext cx="6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20" name="Line 37"/>
              <p:cNvSpPr>
                <a:spLocks noChangeShapeType="1"/>
              </p:cNvSpPr>
              <p:nvPr/>
            </p:nvSpPr>
            <p:spPr bwMode="auto">
              <a:xfrm>
                <a:off x="1717" y="1618"/>
                <a:ext cx="6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21" name="Rectangle 38"/>
              <p:cNvSpPr>
                <a:spLocks noChangeArrowheads="1"/>
              </p:cNvSpPr>
              <p:nvPr/>
            </p:nvSpPr>
            <p:spPr bwMode="auto">
              <a:xfrm>
                <a:off x="1622" y="2746"/>
                <a:ext cx="378" cy="17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200" b="1" dirty="0">
                    <a:latin typeface="+mj-lt"/>
                  </a:rPr>
                  <a:t>01/03</a:t>
                </a:r>
              </a:p>
            </p:txBody>
          </p:sp>
          <p:sp>
            <p:nvSpPr>
              <p:cNvPr id="12322" name="Rectangle 39"/>
              <p:cNvSpPr>
                <a:spLocks noChangeArrowheads="1"/>
              </p:cNvSpPr>
              <p:nvPr/>
            </p:nvSpPr>
            <p:spPr bwMode="auto">
              <a:xfrm>
                <a:off x="2223" y="2746"/>
                <a:ext cx="378" cy="17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200" b="1" dirty="0">
                    <a:latin typeface="+mj-lt"/>
                  </a:rPr>
                  <a:t>02/07</a:t>
                </a:r>
              </a:p>
            </p:txBody>
          </p:sp>
          <p:sp>
            <p:nvSpPr>
              <p:cNvPr id="12323" name="Rectangle 40"/>
              <p:cNvSpPr>
                <a:spLocks noChangeArrowheads="1"/>
              </p:cNvSpPr>
              <p:nvPr/>
            </p:nvSpPr>
            <p:spPr bwMode="auto">
              <a:xfrm>
                <a:off x="2751" y="2746"/>
                <a:ext cx="378" cy="17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200" b="1" dirty="0">
                    <a:latin typeface="+mj-lt"/>
                  </a:rPr>
                  <a:t>02/19</a:t>
                </a:r>
              </a:p>
            </p:txBody>
          </p:sp>
          <p:sp>
            <p:nvSpPr>
              <p:cNvPr id="12324" name="Rectangle 41"/>
              <p:cNvSpPr>
                <a:spLocks noChangeArrowheads="1"/>
              </p:cNvSpPr>
              <p:nvPr/>
            </p:nvSpPr>
            <p:spPr bwMode="auto">
              <a:xfrm>
                <a:off x="3352" y="2745"/>
                <a:ext cx="378" cy="17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200" b="1" dirty="0">
                    <a:latin typeface="+mj-lt"/>
                  </a:rPr>
                  <a:t>03/12</a:t>
                </a:r>
              </a:p>
            </p:txBody>
          </p:sp>
          <p:sp>
            <p:nvSpPr>
              <p:cNvPr id="12325" name="Rectangle 42"/>
              <p:cNvSpPr>
                <a:spLocks noChangeArrowheads="1"/>
              </p:cNvSpPr>
              <p:nvPr/>
            </p:nvSpPr>
            <p:spPr bwMode="auto">
              <a:xfrm>
                <a:off x="3741" y="2745"/>
                <a:ext cx="378" cy="17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200" b="1" dirty="0">
                    <a:latin typeface="+mj-lt"/>
                  </a:rPr>
                  <a:t>03/22</a:t>
                </a:r>
              </a:p>
            </p:txBody>
          </p:sp>
          <p:sp>
            <p:nvSpPr>
              <p:cNvPr id="12326" name="Line 43"/>
              <p:cNvSpPr>
                <a:spLocks noChangeShapeType="1"/>
              </p:cNvSpPr>
              <p:nvPr/>
            </p:nvSpPr>
            <p:spPr bwMode="auto">
              <a:xfrm>
                <a:off x="1800" y="1397"/>
                <a:ext cx="0" cy="132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27" name="Line 44"/>
              <p:cNvSpPr>
                <a:spLocks noChangeShapeType="1"/>
              </p:cNvSpPr>
              <p:nvPr/>
            </p:nvSpPr>
            <p:spPr bwMode="auto">
              <a:xfrm>
                <a:off x="1804" y="2730"/>
                <a:ext cx="229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28" name="Line 45"/>
              <p:cNvSpPr>
                <a:spLocks noChangeShapeType="1"/>
              </p:cNvSpPr>
              <p:nvPr/>
            </p:nvSpPr>
            <p:spPr bwMode="auto">
              <a:xfrm flipV="1">
                <a:off x="3979" y="1389"/>
                <a:ext cx="0" cy="134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29" name="Line 46"/>
              <p:cNvSpPr>
                <a:spLocks noChangeShapeType="1"/>
              </p:cNvSpPr>
              <p:nvPr/>
            </p:nvSpPr>
            <p:spPr bwMode="auto">
              <a:xfrm>
                <a:off x="1804" y="2170"/>
                <a:ext cx="216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30" name="Line 47"/>
              <p:cNvSpPr>
                <a:spLocks noChangeShapeType="1"/>
              </p:cNvSpPr>
              <p:nvPr/>
            </p:nvSpPr>
            <p:spPr bwMode="auto">
              <a:xfrm>
                <a:off x="1721" y="2281"/>
                <a:ext cx="6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</p:grpSp>
        <p:sp>
          <p:nvSpPr>
            <p:cNvPr id="12300" name="Rectangle 48"/>
            <p:cNvSpPr>
              <a:spLocks noChangeArrowheads="1"/>
            </p:cNvSpPr>
            <p:nvPr/>
          </p:nvSpPr>
          <p:spPr bwMode="auto">
            <a:xfrm>
              <a:off x="79375" y="5126038"/>
              <a:ext cx="8969375" cy="175176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 dirty="0">
                  <a:latin typeface="+mj-lt"/>
                </a:rPr>
                <a:t>Retrobill 1 for all invoices 02/07 through 03/22 = $ +0.75 per item.</a:t>
              </a:r>
            </a:p>
            <a:p>
              <a:pPr algn="l" eaLnBrk="0" hangingPunct="0"/>
              <a:r>
                <a:rPr kumimoji="1" lang="en-US" sz="1800" dirty="0">
                  <a:latin typeface="+mj-lt"/>
                </a:rPr>
                <a:t>Retrobill 2 for all invoices 02/19 through 03/22 = $ +0.95 per item.</a:t>
              </a:r>
            </a:p>
            <a:p>
              <a:pPr algn="l" eaLnBrk="0" hangingPunct="0"/>
              <a:r>
                <a:rPr kumimoji="1" lang="en-US" sz="1800" dirty="0">
                  <a:latin typeface="+mj-lt"/>
                </a:rPr>
                <a:t>Retrobill 3 for all invoices 03/12 through 03/22 = $  –2.45 per item.</a:t>
              </a:r>
            </a:p>
            <a:p>
              <a:pPr algn="l" eaLnBrk="0" hangingPunct="0"/>
              <a:endParaRPr kumimoji="1" lang="en-US" sz="1800" dirty="0">
                <a:latin typeface="+mj-lt"/>
              </a:endParaRPr>
            </a:p>
            <a:p>
              <a:pPr algn="l" eaLnBrk="0" hangingPunct="0"/>
              <a:r>
                <a:rPr kumimoji="1" lang="en-US" sz="1800" dirty="0">
                  <a:latin typeface="+mj-lt"/>
                </a:rPr>
                <a:t> (The sum of the invoice price changes for a retrobill goes to a debit or credit memo.)</a:t>
              </a:r>
              <a:endParaRPr kumimoji="1" lang="en-US" sz="1800" dirty="0">
                <a:solidFill>
                  <a:srgbClr val="3366FF"/>
                </a:solidFill>
                <a:latin typeface="+mj-lt"/>
              </a:endParaRPr>
            </a:p>
          </p:txBody>
        </p:sp>
        <p:grpSp>
          <p:nvGrpSpPr>
            <p:cNvPr id="12301" name="Group 49"/>
            <p:cNvGrpSpPr>
              <a:grpSpLocks/>
            </p:cNvGrpSpPr>
            <p:nvPr/>
          </p:nvGrpSpPr>
          <p:grpSpPr bwMode="auto">
            <a:xfrm>
              <a:off x="5607050" y="3803650"/>
              <a:ext cx="2144713" cy="655638"/>
              <a:chOff x="3532" y="2174"/>
              <a:chExt cx="1351" cy="413"/>
            </a:xfrm>
          </p:grpSpPr>
          <p:sp>
            <p:nvSpPr>
              <p:cNvPr id="12312" name="Rectangle 50"/>
              <p:cNvSpPr>
                <a:spLocks noChangeArrowheads="1"/>
              </p:cNvSpPr>
              <p:nvPr/>
            </p:nvSpPr>
            <p:spPr bwMode="auto">
              <a:xfrm>
                <a:off x="4078" y="2223"/>
                <a:ext cx="805" cy="36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600" b="1" dirty="0">
                    <a:solidFill>
                      <a:schemeClr val="tx2"/>
                    </a:solidFill>
                    <a:latin typeface="+mj-lt"/>
                  </a:rPr>
                  <a:t>Retrobill 3</a:t>
                </a:r>
              </a:p>
              <a:p>
                <a:pPr algn="l"/>
                <a:endParaRPr kumimoji="1" lang="en-US" sz="1600" b="1" dirty="0">
                  <a:latin typeface="+mj-lt"/>
                </a:endParaRPr>
              </a:p>
            </p:txBody>
          </p:sp>
          <p:grpSp>
            <p:nvGrpSpPr>
              <p:cNvPr id="12313" name="Group 51"/>
              <p:cNvGrpSpPr>
                <a:grpSpLocks/>
              </p:cNvGrpSpPr>
              <p:nvPr/>
            </p:nvGrpSpPr>
            <p:grpSpPr bwMode="auto">
              <a:xfrm>
                <a:off x="3532" y="2174"/>
                <a:ext cx="563" cy="202"/>
                <a:chOff x="3532" y="2174"/>
                <a:chExt cx="563" cy="202"/>
              </a:xfrm>
            </p:grpSpPr>
            <p:sp>
              <p:nvSpPr>
                <p:cNvPr id="12314" name="Line 52"/>
                <p:cNvSpPr>
                  <a:spLocks noChangeShapeType="1"/>
                </p:cNvSpPr>
                <p:nvPr/>
              </p:nvSpPr>
              <p:spPr bwMode="auto">
                <a:xfrm>
                  <a:off x="3566" y="2376"/>
                  <a:ext cx="529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15" name="Rectangle 53"/>
                <p:cNvSpPr>
                  <a:spLocks noChangeArrowheads="1"/>
                </p:cNvSpPr>
                <p:nvPr/>
              </p:nvSpPr>
              <p:spPr bwMode="auto">
                <a:xfrm>
                  <a:off x="3556" y="2174"/>
                  <a:ext cx="414" cy="188"/>
                </a:xfrm>
                <a:prstGeom prst="rect">
                  <a:avLst/>
                </a:prstGeom>
                <a:solidFill>
                  <a:srgbClr val="FFFFCC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9382" name="Rectangle 54"/>
                <p:cNvSpPr>
                  <a:spLocks noChangeArrowheads="1"/>
                </p:cNvSpPr>
                <p:nvPr/>
              </p:nvSpPr>
              <p:spPr bwMode="auto">
                <a:xfrm>
                  <a:off x="3532" y="2182"/>
                  <a:ext cx="457" cy="19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kumimoji="1" lang="en-US" sz="1400" b="1" dirty="0">
                      <a:solidFill>
                        <a:srgbClr val="FF0000"/>
                      </a:solidFill>
                      <a:latin typeface="+mj-lt"/>
                    </a:rPr>
                    <a:t>–$2.45</a:t>
                  </a:r>
                  <a:endParaRPr kumimoji="1" lang="en-US" sz="1400" b="1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</p:grpSp>
        </p:grpSp>
        <p:grpSp>
          <p:nvGrpSpPr>
            <p:cNvPr id="12302" name="Group 55"/>
            <p:cNvGrpSpPr>
              <a:grpSpLocks/>
            </p:cNvGrpSpPr>
            <p:nvPr/>
          </p:nvGrpSpPr>
          <p:grpSpPr bwMode="auto">
            <a:xfrm>
              <a:off x="4748213" y="3133725"/>
              <a:ext cx="3003550" cy="592138"/>
              <a:chOff x="2991" y="1752"/>
              <a:chExt cx="1892" cy="373"/>
            </a:xfrm>
          </p:grpSpPr>
          <p:sp>
            <p:nvSpPr>
              <p:cNvPr id="12305" name="Rectangle 56"/>
              <p:cNvSpPr>
                <a:spLocks noChangeArrowheads="1"/>
              </p:cNvSpPr>
              <p:nvPr/>
            </p:nvSpPr>
            <p:spPr bwMode="auto">
              <a:xfrm>
                <a:off x="4078" y="1761"/>
                <a:ext cx="805" cy="36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600" b="1" dirty="0">
                    <a:solidFill>
                      <a:schemeClr val="tx2"/>
                    </a:solidFill>
                    <a:latin typeface="+mj-lt"/>
                  </a:rPr>
                  <a:t>Retrobill 2</a:t>
                </a:r>
              </a:p>
              <a:p>
                <a:pPr algn="l"/>
                <a:endParaRPr kumimoji="1" lang="en-US" sz="1600" b="1" dirty="0">
                  <a:latin typeface="+mj-lt"/>
                </a:endParaRPr>
              </a:p>
            </p:txBody>
          </p:sp>
          <p:grpSp>
            <p:nvGrpSpPr>
              <p:cNvPr id="12306" name="Group 57"/>
              <p:cNvGrpSpPr>
                <a:grpSpLocks/>
              </p:cNvGrpSpPr>
              <p:nvPr/>
            </p:nvGrpSpPr>
            <p:grpSpPr bwMode="auto">
              <a:xfrm>
                <a:off x="2991" y="1752"/>
                <a:ext cx="980" cy="246"/>
                <a:chOff x="2991" y="1752"/>
                <a:chExt cx="980" cy="246"/>
              </a:xfrm>
            </p:grpSpPr>
            <p:sp>
              <p:nvSpPr>
                <p:cNvPr id="12307" name="Line 58"/>
                <p:cNvSpPr>
                  <a:spLocks noChangeShapeType="1"/>
                </p:cNvSpPr>
                <p:nvPr/>
              </p:nvSpPr>
              <p:spPr bwMode="auto">
                <a:xfrm>
                  <a:off x="2999" y="1752"/>
                  <a:ext cx="972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08" name="Line 59"/>
                <p:cNvSpPr>
                  <a:spLocks noChangeShapeType="1"/>
                </p:cNvSpPr>
                <p:nvPr/>
              </p:nvSpPr>
              <p:spPr bwMode="auto">
                <a:xfrm>
                  <a:off x="2991" y="1756"/>
                  <a:ext cx="0" cy="237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grpSp>
              <p:nvGrpSpPr>
                <p:cNvPr id="12309" name="Group 60"/>
                <p:cNvGrpSpPr>
                  <a:grpSpLocks/>
                </p:cNvGrpSpPr>
                <p:nvPr/>
              </p:nvGrpSpPr>
              <p:grpSpPr bwMode="auto">
                <a:xfrm>
                  <a:off x="2994" y="1757"/>
                  <a:ext cx="967" cy="241"/>
                  <a:chOff x="2994" y="1757"/>
                  <a:chExt cx="967" cy="241"/>
                </a:xfrm>
              </p:grpSpPr>
              <p:sp>
                <p:nvSpPr>
                  <p:cNvPr id="12310" name="Rectangle 61"/>
                  <p:cNvSpPr>
                    <a:spLocks noChangeArrowheads="1"/>
                  </p:cNvSpPr>
                  <p:nvPr/>
                </p:nvSpPr>
                <p:spPr bwMode="auto">
                  <a:xfrm>
                    <a:off x="2994" y="1757"/>
                    <a:ext cx="967" cy="241"/>
                  </a:xfrm>
                  <a:prstGeom prst="rect">
                    <a:avLst/>
                  </a:prstGeom>
                  <a:solidFill>
                    <a:srgbClr val="EAEAEA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99390" name="Rectangle 62"/>
                  <p:cNvSpPr>
                    <a:spLocks noChangeArrowheads="1"/>
                  </p:cNvSpPr>
                  <p:nvPr/>
                </p:nvSpPr>
                <p:spPr bwMode="auto">
                  <a:xfrm>
                    <a:off x="3028" y="1781"/>
                    <a:ext cx="500" cy="192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algn="l" eaLnBrk="0" hangingPunct="0">
                      <a:defRPr/>
                    </a:pPr>
                    <a:r>
                      <a:rPr kumimoji="1" lang="en-US" sz="1400" b="1" dirty="0">
                        <a:solidFill>
                          <a:srgbClr val="FF0000"/>
                        </a:solidFill>
                        <a:latin typeface="+mj-lt"/>
                      </a:rPr>
                      <a:t>+ $0.95</a:t>
                    </a:r>
                  </a:p>
                </p:txBody>
              </p:sp>
            </p:grpSp>
          </p:grpSp>
        </p:grpSp>
        <p:sp>
          <p:nvSpPr>
            <p:cNvPr id="12303" name="Line 63"/>
            <p:cNvSpPr>
              <a:spLocks noChangeShapeType="1"/>
            </p:cNvSpPr>
            <p:nvPr/>
          </p:nvSpPr>
          <p:spPr bwMode="auto">
            <a:xfrm>
              <a:off x="5646738" y="3148013"/>
              <a:ext cx="0" cy="62547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cxnSp>
          <p:nvCxnSpPr>
            <p:cNvPr id="12304" name="AutoShape 64"/>
            <p:cNvCxnSpPr>
              <a:cxnSpLocks noChangeShapeType="1"/>
              <a:stCxn id="12297" idx="2"/>
              <a:endCxn id="12338" idx="0"/>
            </p:cNvCxnSpPr>
            <p:nvPr/>
          </p:nvCxnSpPr>
          <p:spPr bwMode="auto">
            <a:xfrm rot="16200000" flipH="1">
              <a:off x="4360661" y="2347320"/>
              <a:ext cx="538162" cy="43774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Retrobill Process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CS-SPPR-110</a:t>
            </a:r>
          </a:p>
        </p:txBody>
      </p:sp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819275" y="781550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Retrobill Maintenance (7.13.13.1</a:t>
            </a:r>
            <a:r>
              <a:rPr lang="en-US" dirty="0"/>
              <a:t>)</a:t>
            </a:r>
            <a:endParaRPr lang="en-US" sz="2400" dirty="0"/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Retrobill Inquiry (7.13.13.2)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Retrobill Report (7.13.13.3)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Invoice Print (7.13.3)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Invoice Post (7.13.4)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DR/CR Memo Inquiry (27.2)</a:t>
            </a:r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00358" name="Line 6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Retrobill Maintenance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CS-SPPR-120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3292475" y="6388100"/>
            <a:ext cx="25463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200" b="1" i="1" dirty="0">
                <a:solidFill>
                  <a:srgbClr val="1A7BB2"/>
                </a:solidFill>
                <a:latin typeface="Arial" charset="0"/>
              </a:rPr>
              <a:t>Retrobill Maintenance (7.13.13.1)</a:t>
            </a:r>
          </a:p>
        </p:txBody>
      </p:sp>
      <p:pic>
        <p:nvPicPr>
          <p:cNvPr id="14341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784720"/>
            <a:ext cx="7827963" cy="332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Retrobill Maintenance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CS-SPPR-130</a:t>
            </a:r>
          </a:p>
        </p:txBody>
      </p:sp>
      <p:pic>
        <p:nvPicPr>
          <p:cNvPr id="1536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2698" y="1047486"/>
            <a:ext cx="7346950" cy="493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292475" y="6378575"/>
            <a:ext cx="25463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200" b="1" i="1" dirty="0">
                <a:solidFill>
                  <a:srgbClr val="1A7BB2"/>
                </a:solidFill>
                <a:latin typeface="Arial" charset="0"/>
              </a:rPr>
              <a:t>Retrobill Maintenance (7.13.13.1)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Retrobill Inquiry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CS-SPPR-140</a:t>
            </a:r>
          </a:p>
        </p:txBody>
      </p:sp>
      <p:pic>
        <p:nvPicPr>
          <p:cNvPr id="1638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0537" y="1652902"/>
            <a:ext cx="5889625" cy="362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Retrobill Report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CS-SPPR-150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3505200" y="6380163"/>
            <a:ext cx="21145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200" b="1" i="1" dirty="0">
                <a:solidFill>
                  <a:srgbClr val="1A7BB2"/>
                </a:solidFill>
                <a:latin typeface="Arial" charset="0"/>
              </a:rPr>
              <a:t>Retrobill Report (7.13.13.3)</a:t>
            </a:r>
          </a:p>
        </p:txBody>
      </p:sp>
      <p:pic>
        <p:nvPicPr>
          <p:cNvPr id="17413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840787"/>
            <a:ext cx="7818437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Retrobill Process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CS-SPPR-160</a:t>
            </a: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1819275" y="811694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Invoice Print (7.13.3)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Invoice Post (7.13.4)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DR/CR Memo Inquiry (27.2)</a:t>
            </a:r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01380" name="Line 4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Unconfirm Shipper</a:t>
            </a:r>
          </a:p>
          <a:p>
            <a:pPr eaLnBrk="1" hangingPunct="1"/>
            <a:r>
              <a:rPr lang="en-US" dirty="0" smtClean="0"/>
              <a:t>Cumulative Totals</a:t>
            </a:r>
          </a:p>
          <a:p>
            <a:pPr eaLnBrk="1" hangingPunct="1"/>
            <a:r>
              <a:rPr lang="en-US" dirty="0" smtClean="0"/>
              <a:t>Retrobilling</a:t>
            </a:r>
          </a:p>
          <a:p>
            <a:pPr eaLnBrk="1" hangingPunct="1"/>
            <a:endParaRPr lang="en-US" dirty="0" smtClean="0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Special Processes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Shipper Unconfirm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CS-SPPR-030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3500438" y="6369050"/>
            <a:ext cx="21240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200" b="1" i="1" dirty="0">
                <a:solidFill>
                  <a:srgbClr val="1A7BB2"/>
                </a:solidFill>
                <a:latin typeface="Arial" charset="0"/>
              </a:rPr>
              <a:t>Shipper Unconfirm (7.9.21)</a:t>
            </a:r>
          </a:p>
        </p:txBody>
      </p:sp>
      <p:pic>
        <p:nvPicPr>
          <p:cNvPr id="5125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9345" y="1425311"/>
            <a:ext cx="7050088" cy="422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Unconfirm Shipper</a:t>
            </a:r>
          </a:p>
          <a:p>
            <a:pPr eaLnBrk="1" hangingPunct="1"/>
            <a:r>
              <a:rPr lang="en-US" b="1" dirty="0" smtClean="0"/>
              <a:t>Cumulative Totals</a:t>
            </a:r>
          </a:p>
          <a:p>
            <a:pPr lvl="1" eaLnBrk="1" hangingPunct="1"/>
            <a:r>
              <a:rPr lang="en-US" dirty="0" smtClean="0"/>
              <a:t>Adjust Cumulative Line Item Totals</a:t>
            </a:r>
          </a:p>
          <a:p>
            <a:pPr lvl="1" eaLnBrk="1" hangingPunct="1"/>
            <a:r>
              <a:rPr lang="en-US" dirty="0" smtClean="0"/>
              <a:t>Reset Cumulative Totals To Zero</a:t>
            </a:r>
          </a:p>
          <a:p>
            <a:pPr eaLnBrk="1" hangingPunct="1"/>
            <a:r>
              <a:rPr lang="en-US" dirty="0" smtClean="0"/>
              <a:t>Retrobilling</a:t>
            </a:r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Special Processes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CS-SPPR-040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Unconfirm Shipper</a:t>
            </a:r>
          </a:p>
          <a:p>
            <a:pPr eaLnBrk="1" hangingPunct="1"/>
            <a:r>
              <a:rPr lang="en-US" dirty="0" smtClean="0"/>
              <a:t>Cumulative Totals</a:t>
            </a:r>
          </a:p>
          <a:p>
            <a:pPr lvl="1" eaLnBrk="1" hangingPunct="1"/>
            <a:r>
              <a:rPr lang="en-US" b="1" dirty="0" smtClean="0"/>
              <a:t>Adjust Cumulative Line Item Totals</a:t>
            </a:r>
          </a:p>
          <a:p>
            <a:pPr lvl="1" eaLnBrk="1" hangingPunct="1"/>
            <a:r>
              <a:rPr lang="en-US" dirty="0" smtClean="0"/>
              <a:t>Reset Cumulative Totals To Zero</a:t>
            </a:r>
          </a:p>
          <a:p>
            <a:pPr eaLnBrk="1" hangingPunct="1"/>
            <a:r>
              <a:rPr lang="en-US" dirty="0" smtClean="0"/>
              <a:t>Retrobilling</a:t>
            </a:r>
          </a:p>
        </p:txBody>
      </p:sp>
      <p:sp>
        <p:nvSpPr>
          <p:cNvPr id="717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Special Processes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CS-SPPR-050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Cumulative Shipped Maintenance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CS-SPPR-060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970213" y="6389688"/>
            <a:ext cx="3182937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200" b="1" i="1" dirty="0">
                <a:solidFill>
                  <a:srgbClr val="1A7BB2"/>
                </a:solidFill>
                <a:latin typeface="Arial" charset="0"/>
              </a:rPr>
              <a:t>Cumulative Shipped Maintenance (7.5.16)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444519" y="2222704"/>
            <a:ext cx="8247062" cy="2538412"/>
            <a:chOff x="474663" y="2554288"/>
            <a:chExt cx="8247062" cy="2538412"/>
          </a:xfrm>
        </p:grpSpPr>
        <p:pic>
          <p:nvPicPr>
            <p:cNvPr id="8196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4663" y="2554288"/>
              <a:ext cx="8247062" cy="2538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430" name="AutoShape 6"/>
            <p:cNvSpPr>
              <a:spLocks noChangeArrowheads="1"/>
            </p:cNvSpPr>
            <p:nvPr/>
          </p:nvSpPr>
          <p:spPr bwMode="auto">
            <a:xfrm>
              <a:off x="4019340" y="3787957"/>
              <a:ext cx="2587590" cy="102155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Only the totals for </a:t>
              </a:r>
            </a:p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this line item are</a:t>
              </a:r>
            </a:p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being changed</a:t>
              </a:r>
            </a:p>
          </p:txBody>
        </p:sp>
        <p:sp>
          <p:nvSpPr>
            <p:cNvPr id="8199" name="Rectangle 7"/>
            <p:cNvSpPr>
              <a:spLocks noChangeArrowheads="1"/>
            </p:cNvSpPr>
            <p:nvPr/>
          </p:nvSpPr>
          <p:spPr bwMode="auto">
            <a:xfrm>
              <a:off x="6942138" y="3484563"/>
              <a:ext cx="896937" cy="2111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cxnSp>
          <p:nvCxnSpPr>
            <p:cNvPr id="8200" name="AutoShape 8"/>
            <p:cNvCxnSpPr>
              <a:cxnSpLocks noChangeShapeType="1"/>
              <a:stCxn id="103430" idx="3"/>
              <a:endCxn id="8199" idx="1"/>
            </p:cNvCxnSpPr>
            <p:nvPr/>
          </p:nvCxnSpPr>
          <p:spPr bwMode="auto">
            <a:xfrm flipV="1">
              <a:off x="6606930" y="3590132"/>
              <a:ext cx="335208" cy="708603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Unconfirm Shipper</a:t>
            </a:r>
          </a:p>
          <a:p>
            <a:pPr eaLnBrk="1" hangingPunct="1"/>
            <a:r>
              <a:rPr lang="en-US" dirty="0" smtClean="0"/>
              <a:t>Cumulative Totals</a:t>
            </a:r>
          </a:p>
          <a:p>
            <a:pPr lvl="1" eaLnBrk="1" hangingPunct="1"/>
            <a:r>
              <a:rPr lang="en-US" dirty="0" smtClean="0"/>
              <a:t>Adjust Cumulative Line Item Totals</a:t>
            </a:r>
          </a:p>
          <a:p>
            <a:pPr lvl="1" eaLnBrk="1" hangingPunct="1"/>
            <a:r>
              <a:rPr lang="en-US" b="1" dirty="0" smtClean="0"/>
              <a:t>Reset Cumulative Totals To Zero</a:t>
            </a:r>
          </a:p>
          <a:p>
            <a:pPr eaLnBrk="1" hangingPunct="1"/>
            <a:r>
              <a:rPr lang="en-US" dirty="0" smtClean="0"/>
              <a:t>Retrobilling</a:t>
            </a:r>
          </a:p>
        </p:txBody>
      </p:sp>
      <p:sp>
        <p:nvSpPr>
          <p:cNvPr id="922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Special Processes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CS-SPPR-070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Cum Shipped Reset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CS-SPPR-080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38175" y="1098323"/>
            <a:ext cx="7847013" cy="4838700"/>
            <a:chOff x="638175" y="1590675"/>
            <a:chExt cx="7847013" cy="4838700"/>
          </a:xfrm>
        </p:grpSpPr>
        <p:pic>
          <p:nvPicPr>
            <p:cNvPr id="10245" name="Picture 5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38175" y="1590675"/>
              <a:ext cx="7847013" cy="4838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0246" name="Group 9"/>
            <p:cNvGrpSpPr>
              <a:grpSpLocks/>
            </p:cNvGrpSpPr>
            <p:nvPr/>
          </p:nvGrpSpPr>
          <p:grpSpPr bwMode="auto">
            <a:xfrm>
              <a:off x="1646238" y="4141789"/>
              <a:ext cx="6327776" cy="1846263"/>
              <a:chOff x="1037" y="2609"/>
              <a:chExt cx="3986" cy="1163"/>
            </a:xfrm>
          </p:grpSpPr>
          <p:sp>
            <p:nvSpPr>
              <p:cNvPr id="104454" name="AutoShape 6"/>
              <p:cNvSpPr>
                <a:spLocks noChangeArrowheads="1"/>
              </p:cNvSpPr>
              <p:nvPr/>
            </p:nvSpPr>
            <p:spPr bwMode="auto">
              <a:xfrm>
                <a:off x="3129" y="3129"/>
                <a:ext cx="1894" cy="643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12700">
                <a:solidFill>
                  <a:srgbClr val="5A87C6"/>
                </a:solidFill>
                <a:round/>
                <a:headEnd/>
                <a:tailEnd/>
              </a:ln>
              <a:effectLst>
                <a:outerShdw dist="76200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wrap="square" anchor="ctr">
                <a:spAutoFit/>
              </a:bodyPr>
              <a:lstStyle/>
              <a:p>
                <a:pPr eaLnBrk="0" hangingPunct="0">
                  <a:defRPr/>
                </a:pPr>
                <a:r>
                  <a:rPr kumimoji="1" lang="en-US" sz="1800" dirty="0">
                    <a:latin typeface="+mj-lt"/>
                  </a:rPr>
                  <a:t>No lets you review</a:t>
                </a:r>
              </a:p>
              <a:p>
                <a:pPr eaLnBrk="0" hangingPunct="0">
                  <a:defRPr/>
                </a:pPr>
                <a:r>
                  <a:rPr kumimoji="1" lang="en-US" sz="1800" dirty="0">
                    <a:latin typeface="+mj-lt"/>
                  </a:rPr>
                  <a:t>the scheduled orders</a:t>
                </a:r>
              </a:p>
              <a:p>
                <a:pPr eaLnBrk="0" hangingPunct="0">
                  <a:defRPr/>
                </a:pPr>
                <a:r>
                  <a:rPr kumimoji="1" lang="en-US" sz="1800" dirty="0">
                    <a:latin typeface="+mj-lt"/>
                  </a:rPr>
                  <a:t>before updating</a:t>
                </a:r>
              </a:p>
            </p:txBody>
          </p:sp>
          <p:sp>
            <p:nvSpPr>
              <p:cNvPr id="10248" name="Rectangle 7"/>
              <p:cNvSpPr>
                <a:spLocks noChangeArrowheads="1"/>
              </p:cNvSpPr>
              <p:nvPr/>
            </p:nvSpPr>
            <p:spPr bwMode="auto">
              <a:xfrm>
                <a:off x="1037" y="2609"/>
                <a:ext cx="92" cy="6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 dirty="0">
                  <a:latin typeface="+mj-lt"/>
                </a:endParaRPr>
              </a:p>
            </p:txBody>
          </p:sp>
          <p:cxnSp>
            <p:nvCxnSpPr>
              <p:cNvPr id="10249" name="AutoShape 8"/>
              <p:cNvCxnSpPr>
                <a:cxnSpLocks noChangeShapeType="1"/>
                <a:stCxn id="104454" idx="1"/>
                <a:endCxn id="10248" idx="3"/>
              </p:cNvCxnSpPr>
              <p:nvPr/>
            </p:nvCxnSpPr>
            <p:spPr bwMode="auto">
              <a:xfrm rot="10800000">
                <a:off x="1129" y="2644"/>
                <a:ext cx="2000" cy="807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5A87C6"/>
                </a:solidFill>
                <a:miter lim="800000"/>
                <a:headEnd/>
                <a:tailEnd type="triangle" w="med" len="med"/>
              </a:ln>
            </p:spPr>
          </p:cxn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Unconfirm Shipper</a:t>
            </a:r>
          </a:p>
          <a:p>
            <a:pPr eaLnBrk="1" hangingPunct="1"/>
            <a:r>
              <a:rPr lang="en-US" dirty="0" smtClean="0"/>
              <a:t>Cumulative Totals</a:t>
            </a:r>
          </a:p>
          <a:p>
            <a:pPr lvl="1" eaLnBrk="1" hangingPunct="1"/>
            <a:r>
              <a:rPr lang="en-US" dirty="0" smtClean="0"/>
              <a:t>Adjust Cumulative Line Item Totals</a:t>
            </a:r>
          </a:p>
          <a:p>
            <a:pPr lvl="1" eaLnBrk="1" hangingPunct="1"/>
            <a:r>
              <a:rPr lang="en-US" dirty="0" smtClean="0"/>
              <a:t>Reset Cumulative Totals To Zero</a:t>
            </a:r>
          </a:p>
          <a:p>
            <a:pPr eaLnBrk="1" hangingPunct="1"/>
            <a:r>
              <a:rPr lang="en-US" b="1" dirty="0" smtClean="0"/>
              <a:t>Retrobilling</a:t>
            </a:r>
          </a:p>
        </p:txBody>
      </p:sp>
      <p:sp>
        <p:nvSpPr>
          <p:cNvPr id="1126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Special Processes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CS-SPPR-090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888</TotalTime>
  <Words>326</Words>
  <Application>Microsoft Office PowerPoint</Application>
  <PresentationFormat>On-screen Show (4:3)</PresentationFormat>
  <Paragraphs>112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Century Gothic</vt:lpstr>
      <vt:lpstr>Tahoma</vt:lpstr>
      <vt:lpstr>Lucida Grande</vt:lpstr>
      <vt:lpstr>Webdings</vt:lpstr>
      <vt:lpstr>Times New Roman</vt:lpstr>
      <vt:lpstr>QAD 2010 Template</vt:lpstr>
      <vt:lpstr>Special Processes</vt:lpstr>
      <vt:lpstr>Special Processes</vt:lpstr>
      <vt:lpstr>Shipper Unconfirm</vt:lpstr>
      <vt:lpstr>Special Processes</vt:lpstr>
      <vt:lpstr>Special Processes</vt:lpstr>
      <vt:lpstr>Cumulative Shipped Maintenance</vt:lpstr>
      <vt:lpstr>Special Processes</vt:lpstr>
      <vt:lpstr>Cum Shipped Reset</vt:lpstr>
      <vt:lpstr>Special Processes</vt:lpstr>
      <vt:lpstr>Retrobilling</vt:lpstr>
      <vt:lpstr>Retrobill Process</vt:lpstr>
      <vt:lpstr>Retrobill Maintenance</vt:lpstr>
      <vt:lpstr>Retrobill Maintenance</vt:lpstr>
      <vt:lpstr>Retrobill Inquiry</vt:lpstr>
      <vt:lpstr>Retrobill Report</vt:lpstr>
      <vt:lpstr>Retrobill Process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193</cp:revision>
  <cp:lastPrinted>2001-01-11T20:10:06Z</cp:lastPrinted>
  <dcterms:created xsi:type="dcterms:W3CDTF">2000-12-08T00:37:54Z</dcterms:created>
  <dcterms:modified xsi:type="dcterms:W3CDTF">2011-02-08T21:41:53Z</dcterms:modified>
</cp:coreProperties>
</file>