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734" r:id="rId1"/>
  </p:sldMasterIdLst>
  <p:notesMasterIdLst>
    <p:notesMasterId r:id="rId50"/>
  </p:notesMasterIdLst>
  <p:handoutMasterIdLst>
    <p:handoutMasterId r:id="rId51"/>
  </p:handoutMasterIdLst>
  <p:sldIdLst>
    <p:sldId id="313" r:id="rId2"/>
    <p:sldId id="314" r:id="rId3"/>
    <p:sldId id="337" r:id="rId4"/>
    <p:sldId id="315" r:id="rId5"/>
    <p:sldId id="338" r:id="rId6"/>
    <p:sldId id="316" r:id="rId7"/>
    <p:sldId id="318" r:id="rId8"/>
    <p:sldId id="340" r:id="rId9"/>
    <p:sldId id="341" r:id="rId10"/>
    <p:sldId id="342" r:id="rId11"/>
    <p:sldId id="343" r:id="rId12"/>
    <p:sldId id="344" r:id="rId13"/>
    <p:sldId id="319" r:id="rId14"/>
    <p:sldId id="320" r:id="rId15"/>
    <p:sldId id="322" r:id="rId16"/>
    <p:sldId id="345" r:id="rId17"/>
    <p:sldId id="323" r:id="rId18"/>
    <p:sldId id="324" r:id="rId19"/>
    <p:sldId id="346" r:id="rId20"/>
    <p:sldId id="325" r:id="rId21"/>
    <p:sldId id="347" r:id="rId22"/>
    <p:sldId id="326" r:id="rId23"/>
    <p:sldId id="348" r:id="rId24"/>
    <p:sldId id="328" r:id="rId25"/>
    <p:sldId id="359" r:id="rId26"/>
    <p:sldId id="349" r:id="rId27"/>
    <p:sldId id="329" r:id="rId28"/>
    <p:sldId id="350" r:id="rId29"/>
    <p:sldId id="351" r:id="rId30"/>
    <p:sldId id="330" r:id="rId31"/>
    <p:sldId id="331" r:id="rId32"/>
    <p:sldId id="360" r:id="rId33"/>
    <p:sldId id="352" r:id="rId34"/>
    <p:sldId id="353" r:id="rId35"/>
    <p:sldId id="332" r:id="rId36"/>
    <p:sldId id="361" r:id="rId37"/>
    <p:sldId id="354" r:id="rId38"/>
    <p:sldId id="362" r:id="rId39"/>
    <p:sldId id="333" r:id="rId40"/>
    <p:sldId id="355" r:id="rId41"/>
    <p:sldId id="356" r:id="rId42"/>
    <p:sldId id="357" r:id="rId43"/>
    <p:sldId id="358" r:id="rId44"/>
    <p:sldId id="363" r:id="rId45"/>
    <p:sldId id="366" r:id="rId46"/>
    <p:sldId id="334" r:id="rId47"/>
    <p:sldId id="335" r:id="rId48"/>
    <p:sldId id="336" r:id="rId49"/>
  </p:sldIdLst>
  <p:sldSz cx="9144000" cy="6858000" type="screen4x3"/>
  <p:notesSz cx="7315200" cy="9601200"/>
  <p:embeddedFontLst>
    <p:embeddedFont>
      <p:font typeface="Century Gothic" pitchFamily="34" charset="0"/>
      <p:regular r:id="rId52"/>
      <p:bold r:id="rId53"/>
      <p:italic r:id="rId54"/>
      <p:boldItalic r:id="rId55"/>
    </p:embeddedFont>
    <p:embeddedFont>
      <p:font typeface="宋体" pitchFamily="2" charset="-122"/>
      <p:regular r:id="rId56"/>
    </p:embeddedFont>
    <p:embeddedFont>
      <p:font typeface="Webdings" pitchFamily="18" charset="2"/>
      <p:regular r:id="rId57"/>
    </p:embeddedFont>
    <p:embeddedFont>
      <p:font typeface="Tahoma" pitchFamily="34" charset="0"/>
      <p:regular r:id="rId58"/>
      <p:bold r:id="rId5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A87C6"/>
    <a:srgbClr val="0099FF"/>
    <a:srgbClr val="000099"/>
    <a:srgbClr val="006600"/>
    <a:srgbClr val="FFCC00"/>
    <a:srgbClr val="9900CC"/>
    <a:srgbClr val="FF00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BB64BBDC-58F1-4230-9086-B74704DED68E}" type="datetime1">
              <a:rPr lang="en-US"/>
              <a:pPr/>
              <a:t>2/8/2011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43A48B56-AA31-4FAE-8562-10A9E176F8E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endParaRPr lang="en-US"/>
          </a:p>
        </p:txBody>
      </p:sp>
      <p:sp>
        <p:nvSpPr>
          <p:cNvPr id="5427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A161EABF-D9AE-4C9A-B6DD-9973E7EF476D}" type="datetime1">
              <a:rPr lang="en-US"/>
              <a:pPr/>
              <a:t>2/8/2011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30230507-B4E3-4FA2-885D-AE1D8DFC268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smtClean="0">
                <a:ea typeface="宋体" pitchFamily="2" charset="-122"/>
              </a:rPr>
              <a:t>In this section you learn how to:</a:t>
            </a:r>
          </a:p>
          <a:p>
            <a:pPr eaLnBrk="1" hangingPunct="1"/>
            <a:r>
              <a:rPr lang="en-US" altLang="zh-CN" smtClean="0">
                <a:solidFill>
                  <a:schemeClr val="folHlink"/>
                </a:solidFill>
                <a:ea typeface="宋体" pitchFamily="2" charset="-122"/>
              </a:rPr>
              <a:t>Identify key business considerations before setting up Customer Schedules in QAD Enterprise Applications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Set up Customer Schedules in QAD Enterprise Applications</a:t>
            </a:r>
          </a:p>
          <a:p>
            <a:pPr eaLnBrk="1" hangingPunct="1"/>
            <a:r>
              <a:rPr lang="en-US" altLang="zh-CN" smtClean="0">
                <a:solidFill>
                  <a:schemeClr val="folHlink"/>
                </a:solidFill>
                <a:ea typeface="宋体" pitchFamily="2" charset="-122"/>
              </a:rPr>
              <a:t>Process Customer Schedules in QAD Enterprise Applications</a:t>
            </a:r>
          </a:p>
          <a:p>
            <a:pPr eaLnBrk="1" hangingPunct="1"/>
            <a:r>
              <a:rPr lang="en-US" altLang="zh-CN" smtClean="0">
                <a:solidFill>
                  <a:schemeClr val="folHlink"/>
                </a:solidFill>
                <a:ea typeface="宋体" pitchFamily="2" charset="-122"/>
              </a:rPr>
              <a:t>Process Customer Schedule Shipments</a:t>
            </a:r>
          </a:p>
          <a:p>
            <a:pPr eaLnBrk="1" hangingPunct="1"/>
            <a:endParaRPr lang="en-US" altLang="zh-CN" smtClean="0">
              <a:solidFill>
                <a:schemeClr val="folHlink"/>
              </a:solidFill>
              <a:ea typeface="宋体" pitchFamily="2" charset="-122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Set up Customer Schedules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Maintenance: Customer Data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CS-SU-110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955504"/>
            <a:ext cx="7847013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3400425" y="6513513"/>
            <a:ext cx="23415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Maintenance (2.1.1)</a:t>
            </a:r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704850" y="4008266"/>
            <a:ext cx="7653338" cy="113347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2800" dirty="0" smtClean="0">
                <a:ea typeface="宋体" pitchFamily="2" charset="-122"/>
              </a:rPr>
              <a:t> </a:t>
            </a:r>
            <a:r>
              <a:rPr lang="en-US" altLang="zh-CN" sz="2800" dirty="0" smtClean="0">
                <a:ea typeface="宋体" pitchFamily="2" charset="-122"/>
              </a:rPr>
              <a:t>Customer Maintenance: Customer Credit Data Frame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CS-SU-120</a:t>
            </a:r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911595"/>
            <a:ext cx="7827963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390900" y="6484938"/>
            <a:ext cx="23415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Maintenance (2.1.1)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Maintenance: Customer Freight Data Frame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CS-SU-130</a:t>
            </a:r>
          </a:p>
        </p:txBody>
      </p:sp>
      <p:pic>
        <p:nvPicPr>
          <p:cNvPr id="1536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927452"/>
            <a:ext cx="7847013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390900" y="6484938"/>
            <a:ext cx="234156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Maintenance (2.1.1)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Address Tax Data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Enterprise Material Transfer Data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Bank Accounts</a:t>
            </a:r>
          </a:p>
          <a:p>
            <a:pPr eaLnBrk="1" hangingPunct="1"/>
            <a:endParaRPr lang="zh-CN" altLang="en-US" smtClean="0">
              <a:ea typeface="宋体" pitchFamily="2" charset="-122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Other Customer Data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CS-SU-150</a:t>
            </a:r>
          </a:p>
        </p:txBody>
      </p:sp>
      <p:pic>
        <p:nvPicPr>
          <p:cNvPr id="17412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94621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b="1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Site Ship-From IDs *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r>
              <a:rPr lang="en-US" dirty="0" smtClean="0"/>
              <a:t>* (Optional)</a:t>
            </a:r>
          </a:p>
          <a:p>
            <a:endParaRPr lang="en-US" dirty="0"/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CS-SU-160</a:t>
            </a:r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Calendar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CS-SU-170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16000" y="1025840"/>
            <a:ext cx="7091363" cy="4867275"/>
            <a:chOff x="1016000" y="1538288"/>
            <a:chExt cx="7091363" cy="4867275"/>
          </a:xfrm>
        </p:grpSpPr>
        <p:pic>
          <p:nvPicPr>
            <p:cNvPr id="19460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6000" y="1538288"/>
              <a:ext cx="7091363" cy="4867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910" name="Text Box 6"/>
            <p:cNvSpPr txBox="1">
              <a:spLocks noChangeArrowheads="1"/>
            </p:cNvSpPr>
            <p:nvPr/>
          </p:nvSpPr>
          <p:spPr bwMode="auto">
            <a:xfrm>
              <a:off x="4049487" y="3537634"/>
              <a:ext cx="3708586" cy="64633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5A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Defaults to 8 hours per day,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Monday through Friday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19463" name="AutoShape 7"/>
            <p:cNvSpPr>
              <a:spLocks/>
            </p:cNvSpPr>
            <p:nvPr/>
          </p:nvSpPr>
          <p:spPr bwMode="auto">
            <a:xfrm>
              <a:off x="2893925" y="3155181"/>
              <a:ext cx="319175" cy="1699393"/>
            </a:xfrm>
            <a:prstGeom prst="rightBrace">
              <a:avLst>
                <a:gd name="adj1" fmla="val 132169"/>
                <a:gd name="adj2" fmla="val 50000"/>
              </a:avLst>
            </a:prstGeom>
            <a:noFill/>
            <a:ln w="19050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19464" name="AutoShape 8"/>
            <p:cNvCxnSpPr>
              <a:cxnSpLocks noChangeShapeType="1"/>
              <a:stCxn id="123910" idx="2"/>
              <a:endCxn id="19463" idx="1"/>
            </p:cNvCxnSpPr>
            <p:nvPr/>
          </p:nvCxnSpPr>
          <p:spPr bwMode="auto">
            <a:xfrm rot="5400000" flipH="1">
              <a:off x="4468896" y="2749082"/>
              <a:ext cx="179087" cy="2690680"/>
            </a:xfrm>
            <a:prstGeom prst="bentConnector4">
              <a:avLst>
                <a:gd name="adj1" fmla="val -502107"/>
                <a:gd name="adj2" fmla="val 8039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CS-SU-180</a:t>
            </a:r>
          </a:p>
        </p:txBody>
      </p:sp>
      <p:pic>
        <p:nvPicPr>
          <p:cNvPr id="2048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1262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b="1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150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CS-SU-190</a:t>
            </a:r>
          </a:p>
        </p:txBody>
      </p:sp>
      <p:sp>
        <p:nvSpPr>
          <p:cNvPr id="101381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Order Period Maintenance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CS-SU-200</a:t>
            </a:r>
          </a:p>
        </p:txBody>
      </p:sp>
      <p:pic>
        <p:nvPicPr>
          <p:cNvPr id="22531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904" y="1023151"/>
            <a:ext cx="66341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4672484" y="3163785"/>
            <a:ext cx="2676347" cy="646331"/>
          </a:xfrm>
          <a:prstGeom prst="rect">
            <a:avLst/>
          </a:prstGeom>
          <a:solidFill>
            <a:schemeClr val="bg1"/>
          </a:solidFill>
          <a:ln w="63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altLang="zh-CN" sz="1800" dirty="0">
                <a:latin typeface="+mj-lt"/>
                <a:ea typeface="宋体" pitchFamily="2" charset="-122"/>
              </a:rPr>
              <a:t>Can be weekly</a:t>
            </a:r>
          </a:p>
          <a:p>
            <a:pPr eaLnBrk="0" hangingPunct="0"/>
            <a:r>
              <a:rPr kumimoji="1" lang="en-US" altLang="zh-CN" sz="1800" dirty="0">
                <a:latin typeface="+mj-lt"/>
                <a:ea typeface="宋体" pitchFamily="2" charset="-122"/>
              </a:rPr>
              <a:t>or monthly</a:t>
            </a:r>
            <a:endParaRPr kumimoji="1" lang="en-US" altLang="zh-CN" sz="1800" b="1" dirty="0">
              <a:latin typeface="+mj-lt"/>
              <a:ea typeface="宋体" pitchFamily="2" charset="-122"/>
            </a:endParaRPr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1397542" y="2264576"/>
            <a:ext cx="301625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cxnSp>
        <p:nvCxnSpPr>
          <p:cNvPr id="22535" name="AutoShape 9"/>
          <p:cNvCxnSpPr>
            <a:cxnSpLocks noChangeShapeType="1"/>
            <a:stCxn id="124935" idx="1"/>
          </p:cNvCxnSpPr>
          <p:nvPr/>
        </p:nvCxnSpPr>
        <p:spPr bwMode="auto">
          <a:xfrm rot="10800000">
            <a:off x="2226222" y="2448727"/>
            <a:ext cx="2446263" cy="103822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CS-SU-020</a:t>
            </a:r>
          </a:p>
        </p:txBody>
      </p:sp>
      <p:sp>
        <p:nvSpPr>
          <p:cNvPr id="91141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b="1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/>
          </a:p>
        </p:txBody>
      </p:sp>
      <p:sp>
        <p:nvSpPr>
          <p:cNvPr id="2355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CS-SU-210</a:t>
            </a:r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Dock Maintenance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CS-SU-220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358" y="1010488"/>
            <a:ext cx="7258050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60" name="AutoShape 8"/>
          <p:cNvSpPr>
            <a:spLocks noChangeArrowheads="1"/>
          </p:cNvSpPr>
          <p:nvPr/>
        </p:nvSpPr>
        <p:spPr bwMode="auto">
          <a:xfrm>
            <a:off x="3647583" y="2468250"/>
            <a:ext cx="2563500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altLang="zh-CN" sz="1800">
                <a:latin typeface="+mj-lt"/>
                <a:ea typeface="宋体" pitchFamily="2" charset="-122"/>
              </a:rPr>
              <a:t>Ship-To / Dock</a:t>
            </a:r>
          </a:p>
          <a:p>
            <a:pPr eaLnBrk="0" hangingPunct="0"/>
            <a:r>
              <a:rPr kumimoji="1" lang="en-US" altLang="zh-CN" sz="1800">
                <a:latin typeface="+mj-lt"/>
                <a:ea typeface="宋体" pitchFamily="2" charset="-122"/>
              </a:rPr>
              <a:t>Relationship</a:t>
            </a:r>
            <a:endParaRPr kumimoji="1" lang="en-US" altLang="zh-CN" sz="1800" b="1">
              <a:latin typeface="+mj-lt"/>
              <a:ea typeface="宋体" pitchFamily="2" charset="-122"/>
            </a:endParaRPr>
          </a:p>
        </p:txBody>
      </p:sp>
      <p:sp>
        <p:nvSpPr>
          <p:cNvPr id="24583" name="Rectangle 9"/>
          <p:cNvSpPr>
            <a:spLocks noChangeArrowheads="1"/>
          </p:cNvSpPr>
          <p:nvPr/>
        </p:nvSpPr>
        <p:spPr bwMode="auto">
          <a:xfrm>
            <a:off x="2264858" y="3237750"/>
            <a:ext cx="21907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sp>
        <p:nvSpPr>
          <p:cNvPr id="24584" name="Rectangle 10"/>
          <p:cNvSpPr>
            <a:spLocks noChangeArrowheads="1"/>
          </p:cNvSpPr>
          <p:nvPr/>
        </p:nvSpPr>
        <p:spPr bwMode="auto">
          <a:xfrm>
            <a:off x="1258383" y="1847100"/>
            <a:ext cx="576263" cy="220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cxnSp>
        <p:nvCxnSpPr>
          <p:cNvPr id="24585" name="AutoShape 11"/>
          <p:cNvCxnSpPr>
            <a:cxnSpLocks noChangeShapeType="1"/>
            <a:stCxn id="125960" idx="2"/>
          </p:cNvCxnSpPr>
          <p:nvPr/>
        </p:nvCxnSpPr>
        <p:spPr bwMode="auto">
          <a:xfrm rot="5400000">
            <a:off x="3790055" y="2257065"/>
            <a:ext cx="213004" cy="206555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24586" name="AutoShape 12"/>
          <p:cNvCxnSpPr>
            <a:cxnSpLocks noChangeShapeType="1"/>
            <a:stCxn id="125960" idx="0"/>
          </p:cNvCxnSpPr>
          <p:nvPr/>
        </p:nvCxnSpPr>
        <p:spPr bwMode="auto">
          <a:xfrm rot="16200000" flipV="1">
            <a:off x="3270357" y="809274"/>
            <a:ext cx="649498" cy="2668454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CS-SU-230</a:t>
            </a:r>
          </a:p>
        </p:txBody>
      </p:sp>
      <p:pic>
        <p:nvPicPr>
          <p:cNvPr id="2560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3429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Site Ship-from ID Maintenance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CS-SU-250</a:t>
            </a:r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327" y="2111991"/>
            <a:ext cx="7827962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084513" y="6343650"/>
            <a:ext cx="29543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Site Ship-from ID Maintenance (7.3.10)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b="1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867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CS-SU-260</a:t>
            </a:r>
          </a:p>
        </p:txBody>
      </p:sp>
      <p:sp>
        <p:nvSpPr>
          <p:cNvPr id="105477" name="Line 5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You can print shipping labels for:</a:t>
            </a:r>
          </a:p>
          <a:p>
            <a:pPr lvl="1" eaLnBrk="1" hangingPunct="1"/>
            <a:r>
              <a:rPr lang="en-US" altLang="zh-CN" smtClean="0">
                <a:ea typeface="宋体" pitchFamily="2" charset="-122"/>
              </a:rPr>
              <a:t>Single-item number containers (contains a single item)</a:t>
            </a:r>
          </a:p>
          <a:p>
            <a:pPr lvl="1" eaLnBrk="1" hangingPunct="1"/>
            <a:r>
              <a:rPr lang="en-US" altLang="zh-CN" smtClean="0">
                <a:ea typeface="宋体" pitchFamily="2" charset="-122"/>
              </a:rPr>
              <a:t>Master containers (e.g., pallets) of single-item number sub-containers (each containing all the same item)</a:t>
            </a:r>
          </a:p>
          <a:p>
            <a:pPr lvl="1" eaLnBrk="1" hangingPunct="1"/>
            <a:r>
              <a:rPr lang="en-US" altLang="zh-CN" smtClean="0">
                <a:ea typeface="宋体" pitchFamily="2" charset="-122"/>
              </a:rPr>
              <a:t>Mixed content containers (different items on the same pallet)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Shipping Label Templates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CS-SU-265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Shipping Label Definition Maintenance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47700" y="1042742"/>
            <a:ext cx="7931150" cy="4829175"/>
            <a:chOff x="647700" y="972406"/>
            <a:chExt cx="7931150" cy="4829175"/>
          </a:xfrm>
        </p:grpSpPr>
        <p:pic>
          <p:nvPicPr>
            <p:cNvPr id="30724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7700" y="972406"/>
              <a:ext cx="7827963" cy="395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5" name="Picture 5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3613" y="3548919"/>
              <a:ext cx="7332662" cy="1293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6" name="Picture 6" descr="Region Captur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28738" y="4676044"/>
              <a:ext cx="7250112" cy="1125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b="1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174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CS-SU-280</a:t>
            </a:r>
          </a:p>
        </p:txBody>
      </p:sp>
      <p:sp>
        <p:nvSpPr>
          <p:cNvPr id="106501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Control 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50725" y="1130522"/>
            <a:ext cx="8639730" cy="4841875"/>
            <a:chOff x="50245" y="1492250"/>
            <a:chExt cx="8639730" cy="4841875"/>
          </a:xfrm>
        </p:grpSpPr>
        <p:pic>
          <p:nvPicPr>
            <p:cNvPr id="32772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7650" y="1492250"/>
              <a:ext cx="8442325" cy="484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9030" name="AutoShape 6"/>
            <p:cNvSpPr>
              <a:spLocks noChangeArrowheads="1"/>
            </p:cNvSpPr>
            <p:nvPr/>
          </p:nvSpPr>
          <p:spPr bwMode="auto">
            <a:xfrm>
              <a:off x="50245" y="2538016"/>
              <a:ext cx="1687694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NRM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Sequence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Code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32775" name="Rectangle 7"/>
            <p:cNvSpPr>
              <a:spLocks noChangeArrowheads="1"/>
            </p:cNvSpPr>
            <p:nvPr/>
          </p:nvSpPr>
          <p:spPr bwMode="auto">
            <a:xfrm>
              <a:off x="2243138" y="2571750"/>
              <a:ext cx="4521200" cy="722313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32776" name="AutoShape 8"/>
            <p:cNvCxnSpPr>
              <a:cxnSpLocks noChangeShapeType="1"/>
              <a:stCxn id="129030" idx="3"/>
              <a:endCxn id="32775" idx="1"/>
            </p:cNvCxnSpPr>
            <p:nvPr/>
          </p:nvCxnSpPr>
          <p:spPr bwMode="auto">
            <a:xfrm flipV="1">
              <a:off x="1737939" y="2932907"/>
              <a:ext cx="505199" cy="1158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Container/Shipper Control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CS-SU-300</a:t>
            </a:r>
          </a:p>
        </p:txBody>
      </p:sp>
      <p:pic>
        <p:nvPicPr>
          <p:cNvPr id="3379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562" y="1101966"/>
            <a:ext cx="8096250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3486779" y="2880650"/>
            <a:ext cx="4602878" cy="646331"/>
          </a:xfrm>
          <a:prstGeom prst="rect">
            <a:avLst/>
          </a:prstGeom>
          <a:solidFill>
            <a:schemeClr val="bg1"/>
          </a:solidFill>
          <a:ln w="63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altLang="zh-CN" sz="1800">
                <a:latin typeface="+mj-lt"/>
                <a:ea typeface="宋体" pitchFamily="2" charset="-122"/>
              </a:rPr>
              <a:t>Identifies location of template files</a:t>
            </a:r>
          </a:p>
          <a:p>
            <a:pPr eaLnBrk="0" hangingPunct="0"/>
            <a:r>
              <a:rPr kumimoji="1" lang="en-US" altLang="zh-CN" sz="1800">
                <a:latin typeface="+mj-lt"/>
                <a:ea typeface="宋体" pitchFamily="2" charset="-122"/>
              </a:rPr>
              <a:t>for shipping labels</a:t>
            </a:r>
            <a:endParaRPr kumimoji="1" lang="en-US" altLang="zh-CN" sz="1800" b="1">
              <a:latin typeface="+mj-lt"/>
              <a:ea typeface="宋体" pitchFamily="2" charset="-122"/>
            </a:endParaRP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2767050" y="3846753"/>
            <a:ext cx="5643562" cy="844550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cxnSp>
        <p:nvCxnSpPr>
          <p:cNvPr id="33800" name="AutoShape 9"/>
          <p:cNvCxnSpPr>
            <a:cxnSpLocks noChangeShapeType="1"/>
            <a:stCxn id="130054" idx="3"/>
            <a:endCxn id="33799" idx="3"/>
          </p:cNvCxnSpPr>
          <p:nvPr/>
        </p:nvCxnSpPr>
        <p:spPr bwMode="auto">
          <a:xfrm>
            <a:off x="8089657" y="3203816"/>
            <a:ext cx="320955" cy="1065212"/>
          </a:xfrm>
          <a:prstGeom prst="bentConnector3">
            <a:avLst>
              <a:gd name="adj1" fmla="val 17122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Business Process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CS-SU-025</a:t>
            </a:r>
          </a:p>
        </p:txBody>
      </p:sp>
      <p:pic>
        <p:nvPicPr>
          <p:cNvPr id="5124" name="Picture 4" descr="deliver_3_1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7906" y="958174"/>
            <a:ext cx="5749925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CS-SU-310</a:t>
            </a:r>
          </a:p>
        </p:txBody>
      </p:sp>
      <p:pic>
        <p:nvPicPr>
          <p:cNvPr id="34820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23196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b="1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584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CS-SU-320</a:t>
            </a:r>
          </a:p>
        </p:txBody>
      </p:sp>
      <p:sp>
        <p:nvSpPr>
          <p:cNvPr id="108549" name="Line 5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400" smtClean="0">
                <a:ea typeface="宋体" pitchFamily="2" charset="-122"/>
              </a:rPr>
              <a:t>You can create requirement detail categories which contain special information associated with the schedules. Information such as:</a:t>
            </a:r>
          </a:p>
          <a:p>
            <a:pPr lvl="1" eaLnBrk="1" hangingPunct="1"/>
            <a:r>
              <a:rPr lang="en-US" altLang="zh-CN" sz="2000" smtClean="0">
                <a:ea typeface="宋体" pitchFamily="2" charset="-122"/>
              </a:rPr>
              <a:t>Special markings required by the customer for items shipped</a:t>
            </a:r>
          </a:p>
          <a:p>
            <a:pPr lvl="1" eaLnBrk="1" hangingPunct="1"/>
            <a:r>
              <a:rPr lang="en-US" altLang="zh-CN" sz="2000" smtClean="0">
                <a:ea typeface="宋体" pitchFamily="2" charset="-122"/>
              </a:rPr>
              <a:t>Specific information needed on bar code labels for packaging</a:t>
            </a:r>
          </a:p>
          <a:p>
            <a:pPr lvl="1" eaLnBrk="1" hangingPunct="1"/>
            <a:r>
              <a:rPr lang="en-US" altLang="zh-CN" sz="2000" smtClean="0">
                <a:ea typeface="宋体" pitchFamily="2" charset="-122"/>
              </a:rPr>
              <a:t>Requirements tied to authorization numbers (e.g., release authorization number [RAN], kanban number, pull signal with a number)</a:t>
            </a:r>
          </a:p>
          <a:p>
            <a:pPr eaLnBrk="1" hangingPunct="1"/>
            <a:r>
              <a:rPr lang="en-US" altLang="zh-CN" sz="2400" smtClean="0">
                <a:ea typeface="宋体" pitchFamily="2" charset="-122"/>
              </a:rPr>
              <a:t>Each schedule can have multiple sets of requirement detail categories. You add requirement detail categories to a schedule in:</a:t>
            </a:r>
          </a:p>
          <a:p>
            <a:pPr lvl="1" eaLnBrk="1" hangingPunct="1"/>
            <a:r>
              <a:rPr lang="en-US" altLang="zh-CN" sz="2000" smtClean="0">
                <a:ea typeface="宋体" pitchFamily="2" charset="-122"/>
              </a:rPr>
              <a:t>Customer Plan Schedule Maintenance (7.5.1)</a:t>
            </a:r>
          </a:p>
          <a:p>
            <a:pPr lvl="1" eaLnBrk="1" hangingPunct="1"/>
            <a:r>
              <a:rPr lang="en-US" altLang="zh-CN" sz="2000" smtClean="0">
                <a:ea typeface="宋体" pitchFamily="2" charset="-122"/>
              </a:rPr>
              <a:t>Customer Ship Schedule Maintenance (7.5.2)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Retirement Detail Categories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CS-SU-325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Generalized Codes Maintenance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CS-SU-330</a:t>
            </a:r>
          </a:p>
        </p:txBody>
      </p:sp>
      <p:pic>
        <p:nvPicPr>
          <p:cNvPr id="3789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738" y="2655888"/>
            <a:ext cx="8159750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976563" y="6389688"/>
            <a:ext cx="31718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Generalized Codes Maintenance (36.2.13)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800" smtClean="0"/>
              <a:t>Requirement Detail Maintenance Frame</a:t>
            </a:r>
            <a:endParaRPr lang="en-US" altLang="zh-CN" sz="2800" smtClean="0">
              <a:ea typeface="宋体" pitchFamily="2" charset="-122"/>
            </a:endParaRP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CS-SU-340</a:t>
            </a:r>
          </a:p>
        </p:txBody>
      </p:sp>
      <p:pic>
        <p:nvPicPr>
          <p:cNvPr id="38916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2199470"/>
            <a:ext cx="7827963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b="1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994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CS-SU-350</a:t>
            </a:r>
          </a:p>
        </p:txBody>
      </p:sp>
      <p:sp>
        <p:nvSpPr>
          <p:cNvPr id="109573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QAD Enterprise Applications configured messages functionality gives you the ability to verify the structure and content of newly created shippers.</a:t>
            </a:r>
          </a:p>
          <a:p>
            <a:pPr lvl="1" eaLnBrk="1" hangingPunct="1"/>
            <a:r>
              <a:rPr lang="en-US" altLang="zh-CN" smtClean="0">
                <a:ea typeface="宋体" pitchFamily="2" charset="-122"/>
              </a:rPr>
              <a:t>Able to verify both automatically created shippers and manually created shippers</a:t>
            </a:r>
          </a:p>
          <a:p>
            <a:pPr lvl="1" eaLnBrk="1" hangingPunct="1"/>
            <a:r>
              <a:rPr lang="en-US" altLang="zh-CN" smtClean="0">
                <a:ea typeface="宋体" pitchFamily="2" charset="-122"/>
              </a:rPr>
              <a:t>Alerts you to potential shipping problems that need to be corrected before shipment</a:t>
            </a:r>
          </a:p>
          <a:p>
            <a:pPr lvl="1" eaLnBrk="1" hangingPunct="1"/>
            <a:r>
              <a:rPr lang="en-US" altLang="zh-CN" smtClean="0">
                <a:ea typeface="宋体" pitchFamily="2" charset="-122"/>
              </a:rPr>
              <a:t>Able to taylor conditional error processing to meet specific business rules</a:t>
            </a: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Configured Messages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CS-SU-355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Configured Message Maintenance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46673" y="1907708"/>
            <a:ext cx="7837487" cy="3008312"/>
            <a:chOff x="696913" y="2008188"/>
            <a:chExt cx="7837487" cy="3008312"/>
          </a:xfrm>
        </p:grpSpPr>
        <p:pic>
          <p:nvPicPr>
            <p:cNvPr id="4198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6913" y="2008188"/>
              <a:ext cx="7837487" cy="3008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26" name="Text Box 6"/>
            <p:cNvSpPr txBox="1">
              <a:spLocks noChangeArrowheads="1"/>
            </p:cNvSpPr>
            <p:nvPr/>
          </p:nvSpPr>
          <p:spPr bwMode="auto">
            <a:xfrm>
              <a:off x="4761096" y="4086479"/>
              <a:ext cx="3116810" cy="64633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5A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Can be customer</a:t>
              </a:r>
            </a:p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code or ship-to code</a:t>
              </a:r>
              <a:endParaRPr kumimoji="1" lang="en-US" altLang="zh-CN" sz="1800" b="1" dirty="0">
                <a:latin typeface="+mj-lt"/>
                <a:ea typeface="宋体" pitchFamily="2" charset="-122"/>
              </a:endParaRPr>
            </a:p>
          </p:txBody>
        </p:sp>
        <p:sp>
          <p:nvSpPr>
            <p:cNvPr id="41991" name="Rectangle 7"/>
            <p:cNvSpPr>
              <a:spLocks noChangeArrowheads="1"/>
            </p:cNvSpPr>
            <p:nvPr/>
          </p:nvSpPr>
          <p:spPr bwMode="auto">
            <a:xfrm>
              <a:off x="2633663" y="2981325"/>
              <a:ext cx="347662" cy="155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1992" name="AutoShape 8"/>
            <p:cNvCxnSpPr>
              <a:cxnSpLocks noChangeShapeType="1"/>
              <a:stCxn id="133126" idx="1"/>
            </p:cNvCxnSpPr>
            <p:nvPr/>
          </p:nvCxnSpPr>
          <p:spPr bwMode="auto">
            <a:xfrm rot="10800000">
              <a:off x="3014504" y="3768129"/>
              <a:ext cx="1746592" cy="64151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You can use one of the five sample verification programs that come with QAD Enterprise Applications</a:t>
            </a:r>
          </a:p>
          <a:p>
            <a:pPr eaLnBrk="1" hangingPunct="1">
              <a:lnSpc>
                <a:spcPct val="80000"/>
              </a:lnSpc>
            </a:pPr>
            <a:endParaRPr lang="en-US" altLang="zh-CN" sz="2000" dirty="0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Execution File	Description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rcvrfc01.p		Sample container quantity verification 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rcvrfi01.p			Sample item containerization verification 						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rcvrfc02.p		Sample container empty verification 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rcvrfc03.p		Sample containerization level verification 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rcvrfi02.p		Sample container has same order/line verification 			        program</a:t>
            </a:r>
          </a:p>
          <a:p>
            <a:pPr eaLnBrk="1" hangingPunct="1">
              <a:lnSpc>
                <a:spcPct val="80000"/>
              </a:lnSpc>
            </a:pPr>
            <a:endParaRPr lang="en-US" altLang="zh-CN" sz="2000" dirty="0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You can also use custom, user-defined programs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For consistency, standard messages should be used when writing your own custom PROGRESS programs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These are accessed using the include file </a:t>
            </a:r>
            <a:r>
              <a:rPr lang="en-US" altLang="zh-CN" sz="2000" dirty="0" err="1" smtClean="0">
                <a:ea typeface="宋体" pitchFamily="2" charset="-122"/>
              </a:rPr>
              <a:t>mfmsg.i</a:t>
            </a:r>
            <a:endParaRPr lang="en-US" altLang="zh-CN" sz="2000" dirty="0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Pass the message number and a severity indicator to display the message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Execution File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CS-SU-365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b="1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40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CS-SU-370</a:t>
            </a:r>
          </a:p>
        </p:txBody>
      </p:sp>
      <p:sp>
        <p:nvSpPr>
          <p:cNvPr id="110597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CS-SU-030</a:t>
            </a:r>
          </a:p>
        </p:txBody>
      </p:sp>
      <p:sp>
        <p:nvSpPr>
          <p:cNvPr id="92166" name="Line 6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Scheduled Order Maintenance: Header Frames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CS-SU-380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41115" y="1127292"/>
            <a:ext cx="8044321" cy="4973637"/>
            <a:chOff x="541115" y="1398588"/>
            <a:chExt cx="8044321" cy="4973637"/>
          </a:xfrm>
        </p:grpSpPr>
        <p:pic>
          <p:nvPicPr>
            <p:cNvPr id="45060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6763" y="1398588"/>
              <a:ext cx="7416800" cy="4973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150" name="AutoShape 6"/>
            <p:cNvSpPr>
              <a:spLocks noChangeArrowheads="1"/>
            </p:cNvSpPr>
            <p:nvPr/>
          </p:nvSpPr>
          <p:spPr bwMode="auto">
            <a:xfrm>
              <a:off x="5395965" y="1823641"/>
              <a:ext cx="3162243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Defaults from Trading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Partner Parameters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Maintenance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45063" name="Rectangle 7"/>
            <p:cNvSpPr>
              <a:spLocks noChangeArrowheads="1"/>
            </p:cNvSpPr>
            <p:nvPr/>
          </p:nvSpPr>
          <p:spPr bwMode="auto">
            <a:xfrm>
              <a:off x="4351338" y="4248150"/>
              <a:ext cx="1198562" cy="384175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5064" name="AutoShape 8"/>
            <p:cNvCxnSpPr>
              <a:cxnSpLocks noChangeShapeType="1"/>
              <a:stCxn id="134150" idx="3"/>
              <a:endCxn id="45063" idx="3"/>
            </p:cNvCxnSpPr>
            <p:nvPr/>
          </p:nvCxnSpPr>
          <p:spPr bwMode="auto">
            <a:xfrm flipH="1">
              <a:off x="5549900" y="2334419"/>
              <a:ext cx="3008308" cy="2105819"/>
            </a:xfrm>
            <a:prstGeom prst="bentConnector3">
              <a:avLst>
                <a:gd name="adj1" fmla="val -759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4153" name="AutoShape 9"/>
            <p:cNvSpPr>
              <a:spLocks noChangeArrowheads="1"/>
            </p:cNvSpPr>
            <p:nvPr/>
          </p:nvSpPr>
          <p:spPr bwMode="auto">
            <a:xfrm>
              <a:off x="5124659" y="5636062"/>
              <a:ext cx="346077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Controls noncumulative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schedules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45066" name="Rectangle 10"/>
            <p:cNvSpPr>
              <a:spLocks noChangeArrowheads="1"/>
            </p:cNvSpPr>
            <p:nvPr/>
          </p:nvSpPr>
          <p:spPr bwMode="auto">
            <a:xfrm>
              <a:off x="4506913" y="5314950"/>
              <a:ext cx="1423987" cy="225425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5067" name="AutoShape 11"/>
            <p:cNvCxnSpPr>
              <a:cxnSpLocks noChangeShapeType="1"/>
              <a:stCxn id="134153" idx="3"/>
              <a:endCxn id="45066" idx="3"/>
            </p:cNvCxnSpPr>
            <p:nvPr/>
          </p:nvCxnSpPr>
          <p:spPr bwMode="auto">
            <a:xfrm flipH="1" flipV="1">
              <a:off x="5930900" y="5427663"/>
              <a:ext cx="2654536" cy="565944"/>
            </a:xfrm>
            <a:prstGeom prst="bentConnector3">
              <a:avLst>
                <a:gd name="adj1" fmla="val -861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4156" name="Text Box 12"/>
            <p:cNvSpPr txBox="1">
              <a:spLocks noChangeArrowheads="1"/>
            </p:cNvSpPr>
            <p:nvPr/>
          </p:nvSpPr>
          <p:spPr bwMode="auto">
            <a:xfrm>
              <a:off x="541115" y="3357066"/>
              <a:ext cx="2905470" cy="9233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A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Defaults from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Customer Schedules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Control File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45069" name="Rectangle 13"/>
            <p:cNvSpPr>
              <a:spLocks noChangeArrowheads="1"/>
            </p:cNvSpPr>
            <p:nvPr/>
          </p:nvSpPr>
          <p:spPr bwMode="auto">
            <a:xfrm>
              <a:off x="1052513" y="4930775"/>
              <a:ext cx="593725" cy="1381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5070" name="AutoShape 14"/>
            <p:cNvCxnSpPr>
              <a:cxnSpLocks noChangeShapeType="1"/>
              <a:stCxn id="134156" idx="1"/>
              <a:endCxn id="45069" idx="1"/>
            </p:cNvCxnSpPr>
            <p:nvPr/>
          </p:nvCxnSpPr>
          <p:spPr bwMode="auto">
            <a:xfrm rot="10800000" flipH="1" flipV="1">
              <a:off x="541115" y="3818730"/>
              <a:ext cx="511398" cy="1181101"/>
            </a:xfrm>
            <a:prstGeom prst="bentConnector3">
              <a:avLst>
                <a:gd name="adj1" fmla="val -44701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5071" name="Rectangle 10"/>
            <p:cNvSpPr>
              <a:spLocks noChangeArrowheads="1"/>
            </p:cNvSpPr>
            <p:nvPr/>
          </p:nvSpPr>
          <p:spPr bwMode="auto">
            <a:xfrm>
              <a:off x="731838" y="5548313"/>
              <a:ext cx="1423987" cy="225425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5072" name="AutoShape 11"/>
            <p:cNvCxnSpPr>
              <a:cxnSpLocks noChangeShapeType="1"/>
              <a:stCxn id="134153" idx="1"/>
              <a:endCxn id="45071" idx="3"/>
            </p:cNvCxnSpPr>
            <p:nvPr/>
          </p:nvCxnSpPr>
          <p:spPr bwMode="auto">
            <a:xfrm rot="10800000">
              <a:off x="2155825" y="5661027"/>
              <a:ext cx="2968834" cy="332581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Scheduled Order Maintenance: Tax Data Frame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CS-SU-390</a:t>
            </a:r>
          </a:p>
        </p:txBody>
      </p:sp>
      <p:pic>
        <p:nvPicPr>
          <p:cNvPr id="4608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1052267"/>
            <a:ext cx="73802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695575" y="6299200"/>
            <a:ext cx="3732213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Scheduled Order Maintenance (7.3.13)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it-IT" sz="2800" smtClean="0"/>
              <a:t>Non-Cumulative Quantity Accounting Data Frame</a:t>
            </a:r>
            <a:endParaRPr lang="en-US" altLang="zh-CN" sz="2800" smtClean="0">
              <a:ea typeface="宋体" pitchFamily="2" charset="-122"/>
            </a:endParaRP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CS-SU-400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906463" y="1042219"/>
            <a:ext cx="7310437" cy="4857750"/>
            <a:chOff x="906463" y="1514475"/>
            <a:chExt cx="7310437" cy="4857750"/>
          </a:xfrm>
        </p:grpSpPr>
        <p:pic>
          <p:nvPicPr>
            <p:cNvPr id="4710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06463" y="1514475"/>
              <a:ext cx="7310437" cy="485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10" name="Rectangle 6"/>
            <p:cNvSpPr>
              <a:spLocks noChangeArrowheads="1"/>
            </p:cNvSpPr>
            <p:nvPr/>
          </p:nvSpPr>
          <p:spPr bwMode="auto">
            <a:xfrm>
              <a:off x="4541838" y="5403850"/>
              <a:ext cx="1619250" cy="209550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136199" name="AutoShape 7"/>
            <p:cNvSpPr>
              <a:spLocks noChangeArrowheads="1"/>
            </p:cNvSpPr>
            <p:nvPr/>
          </p:nvSpPr>
          <p:spPr bwMode="auto">
            <a:xfrm>
              <a:off x="5787851" y="3777100"/>
              <a:ext cx="2054323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Displays if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Set to Reg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cxnSp>
          <p:nvCxnSpPr>
            <p:cNvPr id="47112" name="AutoShape 8"/>
            <p:cNvCxnSpPr>
              <a:cxnSpLocks noChangeShapeType="1"/>
              <a:stCxn id="136199" idx="3"/>
              <a:endCxn id="47110" idx="3"/>
            </p:cNvCxnSpPr>
            <p:nvPr/>
          </p:nvCxnSpPr>
          <p:spPr bwMode="auto">
            <a:xfrm flipH="1">
              <a:off x="6161088" y="4134645"/>
              <a:ext cx="1681086" cy="1373980"/>
            </a:xfrm>
            <a:prstGeom prst="bentConnector3">
              <a:avLst>
                <a:gd name="adj1" fmla="val -13598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Scheduled Order Maintenance: Line Item Data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CS-SU-410</a:t>
            </a:r>
          </a:p>
        </p:txBody>
      </p:sp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2695575" y="6429375"/>
            <a:ext cx="3732213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Scheduled Order Maintenance (7.3.13)</a:t>
            </a:r>
          </a:p>
        </p:txBody>
      </p:sp>
      <p:pic>
        <p:nvPicPr>
          <p:cNvPr id="48133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442" y="1998829"/>
            <a:ext cx="7694612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Order Line Item Data: First Frame</a:t>
            </a:r>
          </a:p>
        </p:txBody>
      </p:sp>
      <p:sp>
        <p:nvSpPr>
          <p:cNvPr id="491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CS-SU-420</a:t>
            </a:r>
          </a:p>
        </p:txBody>
      </p:sp>
      <p:pic>
        <p:nvPicPr>
          <p:cNvPr id="49156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57" y="1155455"/>
            <a:ext cx="7637462" cy="467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2695575" y="6440488"/>
            <a:ext cx="3732213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Scheduled Order Maintenance (7.3.13)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Order Line Item Data: Second Frame</a:t>
            </a:r>
          </a:p>
        </p:txBody>
      </p:sp>
      <p:sp>
        <p:nvSpPr>
          <p:cNvPr id="501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CS-SU-430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78977" y="966542"/>
            <a:ext cx="7581900" cy="5024438"/>
            <a:chOff x="849313" y="1428750"/>
            <a:chExt cx="7581900" cy="5024438"/>
          </a:xfrm>
        </p:grpSpPr>
        <p:pic>
          <p:nvPicPr>
            <p:cNvPr id="50180" name="Picture 3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9313" y="1428750"/>
              <a:ext cx="7581900" cy="5024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1688121" y="3692416"/>
              <a:ext cx="2314505" cy="6463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Must exist in 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Item Master file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50183" name="Rectangle 7"/>
            <p:cNvSpPr>
              <a:spLocks noChangeArrowheads="1"/>
            </p:cNvSpPr>
            <p:nvPr/>
          </p:nvSpPr>
          <p:spPr bwMode="auto">
            <a:xfrm>
              <a:off x="1252538" y="5857875"/>
              <a:ext cx="784225" cy="260350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50184" name="Shape 9"/>
            <p:cNvCxnSpPr>
              <a:cxnSpLocks noChangeShapeType="1"/>
              <a:stCxn id="7" idx="1"/>
              <a:endCxn id="50183" idx="1"/>
            </p:cNvCxnSpPr>
            <p:nvPr/>
          </p:nvCxnSpPr>
          <p:spPr bwMode="auto">
            <a:xfrm rot="10800000" flipV="1">
              <a:off x="1252539" y="4015582"/>
              <a:ext cx="435583" cy="1972468"/>
            </a:xfrm>
            <a:prstGeom prst="bentConnector3">
              <a:avLst>
                <a:gd name="adj1" fmla="val 152481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 type="arrow" w="med" len="med"/>
            </a:ln>
          </p:spPr>
        </p:cxnSp>
        <p:sp>
          <p:nvSpPr>
            <p:cNvPr id="13" name="Text Box 17"/>
            <p:cNvSpPr txBox="1">
              <a:spLocks noChangeArrowheads="1"/>
            </p:cNvSpPr>
            <p:nvPr/>
          </p:nvSpPr>
          <p:spPr bwMode="auto">
            <a:xfrm>
              <a:off x="5194995" y="2067222"/>
              <a:ext cx="2770745" cy="92333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Must be set up in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Dock Maintenance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(7.3.6)</a:t>
              </a:r>
            </a:p>
          </p:txBody>
        </p:sp>
        <p:sp>
          <p:nvSpPr>
            <p:cNvPr id="50186" name="Rectangle 13"/>
            <p:cNvSpPr>
              <a:spLocks noChangeArrowheads="1"/>
            </p:cNvSpPr>
            <p:nvPr/>
          </p:nvSpPr>
          <p:spPr bwMode="auto">
            <a:xfrm>
              <a:off x="3954463" y="4495800"/>
              <a:ext cx="1204912" cy="211138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50187" name="Elbow Connector 15"/>
            <p:cNvCxnSpPr>
              <a:cxnSpLocks noChangeShapeType="1"/>
              <a:stCxn id="13" idx="2"/>
              <a:endCxn id="50186" idx="0"/>
            </p:cNvCxnSpPr>
            <p:nvPr/>
          </p:nvCxnSpPr>
          <p:spPr bwMode="auto">
            <a:xfrm rot="5400000">
              <a:off x="4816020" y="2731452"/>
              <a:ext cx="1505248" cy="2023449"/>
            </a:xfrm>
            <a:prstGeom prst="bentConnector3">
              <a:avLst>
                <a:gd name="adj1" fmla="val 28638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 type="arrow" w="med" len="med"/>
            </a:ln>
          </p:spPr>
        </p:cxn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4783014" y="3744804"/>
              <a:ext cx="3380498" cy="6463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Date shipment quantities 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started to accumulate</a:t>
              </a:r>
            </a:p>
          </p:txBody>
        </p:sp>
        <p:sp>
          <p:nvSpPr>
            <p:cNvPr id="50189" name="Rectangle 17"/>
            <p:cNvSpPr>
              <a:spLocks noChangeArrowheads="1"/>
            </p:cNvSpPr>
            <p:nvPr/>
          </p:nvSpPr>
          <p:spPr bwMode="auto">
            <a:xfrm>
              <a:off x="6784975" y="5678488"/>
              <a:ext cx="893763" cy="211137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50190" name="Elbow Connector 19"/>
            <p:cNvCxnSpPr>
              <a:cxnSpLocks noChangeShapeType="1"/>
              <a:stCxn id="17" idx="3"/>
              <a:endCxn id="50189" idx="3"/>
            </p:cNvCxnSpPr>
            <p:nvPr/>
          </p:nvCxnSpPr>
          <p:spPr bwMode="auto">
            <a:xfrm flipH="1">
              <a:off x="7678738" y="4067970"/>
              <a:ext cx="484774" cy="1716087"/>
            </a:xfrm>
            <a:prstGeom prst="bentConnector3">
              <a:avLst>
                <a:gd name="adj1" fmla="val -78248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CS-SU-440</a:t>
            </a:r>
          </a:p>
        </p:txBody>
      </p:sp>
      <p:pic>
        <p:nvPicPr>
          <p:cNvPr id="5120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05192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Site Ship-From IDs *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Files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r>
              <a:rPr lang="en-US" dirty="0" smtClean="0"/>
              <a:t>* (Optional)</a:t>
            </a:r>
          </a:p>
          <a:p>
            <a:endParaRPr lang="en-US" dirty="0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 Summary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CS-SU-450</a:t>
            </a:r>
          </a:p>
        </p:txBody>
      </p:sp>
      <p:sp>
        <p:nvSpPr>
          <p:cNvPr id="112645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Introduction to Customer Schedules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Business Considerations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Set up Customer Schedules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Process Customer Schedules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Process Customer Schedule Shipments</a:t>
            </a:r>
          </a:p>
          <a:p>
            <a:pPr eaLnBrk="1" hangingPunct="1"/>
            <a:endParaRPr lang="zh-CN" altLang="en-US" smtClean="0">
              <a:ea typeface="宋体" pitchFamily="2" charset="-122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Course Overview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CS-SU-460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Item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CS-SU-040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35325" y="6327775"/>
            <a:ext cx="26543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Item Maintenance (1.16)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52463" y="1080319"/>
            <a:ext cx="7837487" cy="4857750"/>
            <a:chOff x="652463" y="1552575"/>
            <a:chExt cx="7837487" cy="4857750"/>
          </a:xfrm>
        </p:grpSpPr>
        <p:pic>
          <p:nvPicPr>
            <p:cNvPr id="7172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2463" y="1552575"/>
              <a:ext cx="7837487" cy="485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>
              <a:off x="1298575" y="2935288"/>
              <a:ext cx="795338" cy="192087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7175" name="Rectangle 10"/>
            <p:cNvSpPr>
              <a:spLocks noChangeArrowheads="1"/>
            </p:cNvSpPr>
            <p:nvPr/>
          </p:nvSpPr>
          <p:spPr bwMode="auto">
            <a:xfrm>
              <a:off x="968375" y="3325813"/>
              <a:ext cx="1116013" cy="184150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115723" name="AutoShape 11"/>
            <p:cNvSpPr>
              <a:spLocks noChangeArrowheads="1"/>
            </p:cNvSpPr>
            <p:nvPr/>
          </p:nvSpPr>
          <p:spPr bwMode="auto">
            <a:xfrm>
              <a:off x="4526690" y="3072250"/>
              <a:ext cx="2456913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Must exist in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Item Master File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cxnSp>
          <p:nvCxnSpPr>
            <p:cNvPr id="7177" name="AutoShape 12"/>
            <p:cNvCxnSpPr>
              <a:cxnSpLocks noChangeShapeType="1"/>
              <a:stCxn id="115723" idx="1"/>
              <a:endCxn id="7174" idx="3"/>
            </p:cNvCxnSpPr>
            <p:nvPr/>
          </p:nvCxnSpPr>
          <p:spPr bwMode="auto">
            <a:xfrm rot="10800000">
              <a:off x="2093914" y="3031333"/>
              <a:ext cx="2432777" cy="39846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15726" name="AutoShape 14"/>
            <p:cNvSpPr>
              <a:spLocks noChangeArrowheads="1"/>
            </p:cNvSpPr>
            <p:nvPr/>
          </p:nvSpPr>
          <p:spPr bwMode="auto">
            <a:xfrm>
              <a:off x="3990304" y="4362887"/>
              <a:ext cx="349571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Prints on Customer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Schedule Shipper &amp; ASNs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cxnSp>
          <p:nvCxnSpPr>
            <p:cNvPr id="7179" name="AutoShape 17"/>
            <p:cNvCxnSpPr>
              <a:cxnSpLocks noChangeShapeType="1"/>
              <a:stCxn id="115726" idx="1"/>
              <a:endCxn id="7175" idx="3"/>
            </p:cNvCxnSpPr>
            <p:nvPr/>
          </p:nvCxnSpPr>
          <p:spPr bwMode="auto">
            <a:xfrm rot="10800000">
              <a:off x="2084388" y="3417888"/>
              <a:ext cx="1905916" cy="1302544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CS-SU-050</a:t>
            </a:r>
          </a:p>
        </p:txBody>
      </p:sp>
      <p:pic>
        <p:nvPicPr>
          <p:cNvPr id="819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7452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Sold-To Address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Bill-To Address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Ship-To Address</a:t>
            </a:r>
          </a:p>
          <a:p>
            <a:pPr eaLnBrk="1" hangingPunct="1"/>
            <a:endParaRPr lang="en-US" altLang="zh-CN" smtClean="0">
              <a:ea typeface="宋体" pitchFamily="2" charset="-122"/>
            </a:endParaRPr>
          </a:p>
          <a:p>
            <a:pPr eaLnBrk="1" hangingPunct="1"/>
            <a:endParaRPr lang="zh-CN" altLang="en-US" smtClean="0">
              <a:ea typeface="宋体" pitchFamily="2" charset="-122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Addresses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Maintenance: Bill-To Address Data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CS-SU-090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42938" y="938023"/>
            <a:ext cx="7837487" cy="5057775"/>
            <a:chOff x="642938" y="1490663"/>
            <a:chExt cx="7837487" cy="5057775"/>
          </a:xfrm>
        </p:grpSpPr>
        <p:pic>
          <p:nvPicPr>
            <p:cNvPr id="11268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938" y="1490663"/>
              <a:ext cx="7837487" cy="505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7766" name="AutoShape 6"/>
            <p:cNvSpPr>
              <a:spLocks noChangeArrowheads="1"/>
            </p:cNvSpPr>
            <p:nvPr/>
          </p:nvSpPr>
          <p:spPr bwMode="auto">
            <a:xfrm>
              <a:off x="5536643" y="2417326"/>
              <a:ext cx="2280208" cy="64698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 anchorCtr="1">
              <a:spAutoFit/>
            </a:bodyPr>
            <a:lstStyle/>
            <a:p>
              <a:pPr eaLnBrk="0" hangingPunct="0">
                <a:defRPr/>
              </a:pPr>
              <a:r>
                <a:rPr kumimoji="1" lang="en-US" sz="1600">
                  <a:latin typeface="+mj-lt"/>
                </a:rPr>
                <a:t>Sold-To / Bill-To relationship</a:t>
              </a:r>
            </a:p>
          </p:txBody>
        </p:sp>
        <p:sp>
          <p:nvSpPr>
            <p:cNvPr id="11270" name="Rectangle 7"/>
            <p:cNvSpPr>
              <a:spLocks noChangeArrowheads="1"/>
            </p:cNvSpPr>
            <p:nvPr/>
          </p:nvSpPr>
          <p:spPr bwMode="auto">
            <a:xfrm>
              <a:off x="1627188" y="2463800"/>
              <a:ext cx="257175" cy="2000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11271" name="Rectangle 8"/>
            <p:cNvSpPr>
              <a:spLocks noChangeArrowheads="1"/>
            </p:cNvSpPr>
            <p:nvPr/>
          </p:nvSpPr>
          <p:spPr bwMode="auto">
            <a:xfrm>
              <a:off x="7351713" y="4730750"/>
              <a:ext cx="401637" cy="2651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11272" name="AutoShape 9"/>
            <p:cNvCxnSpPr>
              <a:cxnSpLocks noChangeShapeType="1"/>
              <a:stCxn id="117766" idx="1"/>
              <a:endCxn id="11270" idx="3"/>
            </p:cNvCxnSpPr>
            <p:nvPr/>
          </p:nvCxnSpPr>
          <p:spPr bwMode="auto">
            <a:xfrm rot="10800000">
              <a:off x="1884363" y="2563813"/>
              <a:ext cx="3652280" cy="17700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1273" name="AutoShape 10"/>
            <p:cNvCxnSpPr>
              <a:cxnSpLocks noChangeShapeType="1"/>
              <a:stCxn id="117766" idx="3"/>
              <a:endCxn id="11271" idx="3"/>
            </p:cNvCxnSpPr>
            <p:nvPr/>
          </p:nvCxnSpPr>
          <p:spPr bwMode="auto">
            <a:xfrm flipH="1">
              <a:off x="7753350" y="2740819"/>
              <a:ext cx="63501" cy="2122488"/>
            </a:xfrm>
            <a:prstGeom prst="bentConnector3">
              <a:avLst>
                <a:gd name="adj1" fmla="val -359994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Ship-to Maintenance: Ship-To Address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CS-SU-100</a:t>
            </a:r>
          </a:p>
        </p:txBody>
      </p:sp>
      <p:pic>
        <p:nvPicPr>
          <p:cNvPr id="1229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940115"/>
            <a:ext cx="7827963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063875" y="6418263"/>
            <a:ext cx="29956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Ship-to Maintenance (2.1.13)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2161</TotalTime>
  <Words>1006</Words>
  <Application>Microsoft Office PowerPoint</Application>
  <PresentationFormat>On-screen Show (4:3)</PresentationFormat>
  <Paragraphs>309</Paragraphs>
  <Slides>48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Century Gothic</vt:lpstr>
      <vt:lpstr>宋体</vt:lpstr>
      <vt:lpstr>Webdings</vt:lpstr>
      <vt:lpstr>Tahoma</vt:lpstr>
      <vt:lpstr>Lucida Grande</vt:lpstr>
      <vt:lpstr>QAD 2010 Template</vt:lpstr>
      <vt:lpstr>Set up Customer Schedules</vt:lpstr>
      <vt:lpstr>Customer Schedules Setup</vt:lpstr>
      <vt:lpstr>Customer Schedules Business Process</vt:lpstr>
      <vt:lpstr>Customer Schedules Setup</vt:lpstr>
      <vt:lpstr>Customer Item Maintenance</vt:lpstr>
      <vt:lpstr>Exercises</vt:lpstr>
      <vt:lpstr>Customer Addresses</vt:lpstr>
      <vt:lpstr>Customer Maintenance: Bill-To Address Data</vt:lpstr>
      <vt:lpstr>Customer Ship-to Maintenance: Ship-To Address</vt:lpstr>
      <vt:lpstr>Customer Maintenance: Customer Data</vt:lpstr>
      <vt:lpstr> Customer Maintenance: Customer Credit Data Frame</vt:lpstr>
      <vt:lpstr>Customer Maintenance: Customer Freight Data Frame</vt:lpstr>
      <vt:lpstr>Other Customer Data</vt:lpstr>
      <vt:lpstr>Exercises</vt:lpstr>
      <vt:lpstr>Customer Schedules Setup</vt:lpstr>
      <vt:lpstr>Customer Calendar Maintenance</vt:lpstr>
      <vt:lpstr>Exercises</vt:lpstr>
      <vt:lpstr>Customer Schedules Setup</vt:lpstr>
      <vt:lpstr>Customer Order Period Maintenance</vt:lpstr>
      <vt:lpstr>Customer Schedules Setup</vt:lpstr>
      <vt:lpstr>Dock Maintenance</vt:lpstr>
      <vt:lpstr>Exercises</vt:lpstr>
      <vt:lpstr>Site Ship-from ID Maintenance</vt:lpstr>
      <vt:lpstr>Customer Schedules Setup</vt:lpstr>
      <vt:lpstr>Shipping Label Templates</vt:lpstr>
      <vt:lpstr>Shipping Label Definition Maintenance</vt:lpstr>
      <vt:lpstr>Customer Schedules Setup</vt:lpstr>
      <vt:lpstr>Customer Schedules Control </vt:lpstr>
      <vt:lpstr>Container/Shipper Control</vt:lpstr>
      <vt:lpstr>Exercises</vt:lpstr>
      <vt:lpstr>Customer Schedules Setup</vt:lpstr>
      <vt:lpstr>Retirement Detail Categories</vt:lpstr>
      <vt:lpstr>Generalized Codes Maintenance</vt:lpstr>
      <vt:lpstr>Requirement Detail Maintenance Frame</vt:lpstr>
      <vt:lpstr>Customer Schedules Setup</vt:lpstr>
      <vt:lpstr>Configured Messages</vt:lpstr>
      <vt:lpstr>Configured Message Maintenance</vt:lpstr>
      <vt:lpstr>Execution File</vt:lpstr>
      <vt:lpstr>Customer Schedules Setup</vt:lpstr>
      <vt:lpstr>Customer Scheduled Order Maintenance: Header Frames</vt:lpstr>
      <vt:lpstr>Customer Scheduled Order Maintenance: Tax Data Frame</vt:lpstr>
      <vt:lpstr>Non-Cumulative Quantity Accounting Data Frame</vt:lpstr>
      <vt:lpstr>Customer Scheduled Order Maintenance: Line Item Data</vt:lpstr>
      <vt:lpstr>Order Line Item Data: First Frame</vt:lpstr>
      <vt:lpstr>Order Line Item Data: Second Frame</vt:lpstr>
      <vt:lpstr>Exercises</vt:lpstr>
      <vt:lpstr>Customer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252</cp:revision>
  <cp:lastPrinted>2000-12-21T17:36:16Z</cp:lastPrinted>
  <dcterms:created xsi:type="dcterms:W3CDTF">2000-12-07T01:55:49Z</dcterms:created>
  <dcterms:modified xsi:type="dcterms:W3CDTF">2011-02-08T21:51:57Z</dcterms:modified>
</cp:coreProperties>
</file>