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22" r:id="rId1"/>
  </p:sldMasterIdLst>
  <p:notesMasterIdLst>
    <p:notesMasterId r:id="rId51"/>
  </p:notesMasterIdLst>
  <p:handoutMasterIdLst>
    <p:handoutMasterId r:id="rId52"/>
  </p:handoutMasterIdLst>
  <p:sldIdLst>
    <p:sldId id="328" r:id="rId2"/>
    <p:sldId id="329" r:id="rId3"/>
    <p:sldId id="331" r:id="rId4"/>
    <p:sldId id="330" r:id="rId5"/>
    <p:sldId id="371" r:id="rId6"/>
    <p:sldId id="345" r:id="rId7"/>
    <p:sldId id="346" r:id="rId8"/>
    <p:sldId id="347" r:id="rId9"/>
    <p:sldId id="372" r:id="rId10"/>
    <p:sldId id="373" r:id="rId11"/>
    <p:sldId id="374" r:id="rId12"/>
    <p:sldId id="375" r:id="rId13"/>
    <p:sldId id="332" r:id="rId14"/>
    <p:sldId id="348" r:id="rId15"/>
    <p:sldId id="333" r:id="rId16"/>
    <p:sldId id="349" r:id="rId17"/>
    <p:sldId id="350" r:id="rId18"/>
    <p:sldId id="351" r:id="rId19"/>
    <p:sldId id="356" r:id="rId20"/>
    <p:sldId id="376" r:id="rId21"/>
    <p:sldId id="355" r:id="rId22"/>
    <p:sldId id="352" r:id="rId23"/>
    <p:sldId id="358" r:id="rId24"/>
    <p:sldId id="275" r:id="rId25"/>
    <p:sldId id="353" r:id="rId26"/>
    <p:sldId id="354" r:id="rId27"/>
    <p:sldId id="335" r:id="rId28"/>
    <p:sldId id="359" r:id="rId29"/>
    <p:sldId id="334" r:id="rId30"/>
    <p:sldId id="360" r:id="rId31"/>
    <p:sldId id="336" r:id="rId32"/>
    <p:sldId id="361" r:id="rId33"/>
    <p:sldId id="362" r:id="rId34"/>
    <p:sldId id="337" r:id="rId35"/>
    <p:sldId id="363" r:id="rId36"/>
    <p:sldId id="338" r:id="rId37"/>
    <p:sldId id="339" r:id="rId38"/>
    <p:sldId id="364" r:id="rId39"/>
    <p:sldId id="365" r:id="rId40"/>
    <p:sldId id="340" r:id="rId41"/>
    <p:sldId id="341" r:id="rId42"/>
    <p:sldId id="366" r:id="rId43"/>
    <p:sldId id="367" r:id="rId44"/>
    <p:sldId id="342" r:id="rId45"/>
    <p:sldId id="368" r:id="rId46"/>
    <p:sldId id="369" r:id="rId47"/>
    <p:sldId id="370" r:id="rId48"/>
    <p:sldId id="343" r:id="rId49"/>
    <p:sldId id="344" r:id="rId50"/>
  </p:sldIdLst>
  <p:sldSz cx="9144000" cy="6858000" type="screen4x3"/>
  <p:notesSz cx="7315200" cy="9601200"/>
  <p:embeddedFontLst>
    <p:embeddedFont>
      <p:font typeface="Century Gothic" pitchFamily="34" charset="0"/>
      <p:regular r:id="rId53"/>
      <p:bold r:id="rId54"/>
      <p:italic r:id="rId55"/>
      <p:boldItalic r:id="rId56"/>
    </p:embeddedFont>
    <p:embeddedFont>
      <p:font typeface="Webdings" pitchFamily="18" charset="2"/>
      <p:regular r:id="rId57"/>
    </p:embeddedFont>
    <p:embeddedFont>
      <p:font typeface="Tahoma" pitchFamily="34" charset="0"/>
      <p:regular r:id="rId58"/>
      <p:bold r:id="rId5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6699FF"/>
    <a:srgbClr val="FF0000"/>
    <a:srgbClr val="00CCFF"/>
    <a:srgbClr val="C0C0C0"/>
    <a:srgbClr val="808080"/>
    <a:srgbClr val="3366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7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B6D2D69A-5F48-458E-B389-2F9454A63674}" type="datetime1">
              <a:rPr lang="en-US"/>
              <a:pPr/>
              <a:t>2/8/2011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87AA4C14-E7A0-4056-A7DD-8A002A7FBE69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32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1B7ED861-704C-4755-BB5F-7706ACD9A89F}" type="datetime1">
              <a:rPr lang="en-US"/>
              <a:pPr/>
              <a:t>2/8/2011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052AC7F4-33CE-47EA-AD8D-7D6B21C3659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B7ED861-704C-4755-BB5F-7706ACD9A89F}" type="datetime1">
              <a:rPr lang="en-US" smtClean="0"/>
              <a:pPr/>
              <a:t>2/8/2011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2AC7F4-33CE-47EA-AD8D-7D6B21C3659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Schedules in QAD Enterprise Applications</a:t>
            </a:r>
          </a:p>
          <a:p>
            <a:pPr eaLnBrk="1" hangingPunct="1"/>
            <a:r>
              <a:rPr lang="en-US" dirty="0" smtClean="0"/>
              <a:t>Process Customer Schedule Shipments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Customer Schedule Shipments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Workbench Frame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CS-SH-090</a:t>
            </a:r>
          </a:p>
        </p:txBody>
      </p:sp>
      <p:pic>
        <p:nvPicPr>
          <p:cNvPr id="1229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673" y="1020499"/>
            <a:ext cx="7242175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Container or Item Frame</a:t>
            </a:r>
          </a:p>
        </p:txBody>
      </p:sp>
      <p:sp>
        <p:nvSpPr>
          <p:cNvPr id="133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CS-SH-100</a:t>
            </a:r>
          </a:p>
        </p:txBody>
      </p:sp>
      <p:pic>
        <p:nvPicPr>
          <p:cNvPr id="133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080879"/>
            <a:ext cx="67818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Deleting a Container or Item</a:t>
            </a:r>
          </a:p>
        </p:txBody>
      </p:sp>
      <p:sp>
        <p:nvSpPr>
          <p:cNvPr id="143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CS-SH-110</a:t>
            </a:r>
          </a:p>
        </p:txBody>
      </p:sp>
      <p:pic>
        <p:nvPicPr>
          <p:cNvPr id="143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088" y="979802"/>
            <a:ext cx="67056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CS-SH-120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1819275" y="79159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5476" name="Line 4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Picklist/Pre-Shipper - Automatic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CS-SH-130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987217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/>
          </p:cNvSpPr>
          <p:nvPr/>
        </p:nvSpPr>
        <p:spPr bwMode="auto">
          <a:xfrm>
            <a:off x="715963" y="1736517"/>
            <a:ext cx="234950" cy="1617662"/>
          </a:xfrm>
          <a:prstGeom prst="leftBrace">
            <a:avLst>
              <a:gd name="adj1" fmla="val 57376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1863" name="AutoShape 7"/>
          <p:cNvSpPr>
            <a:spLocks noChangeArrowheads="1"/>
          </p:cNvSpPr>
          <p:nvPr/>
        </p:nvSpPr>
        <p:spPr bwMode="auto">
          <a:xfrm>
            <a:off x="682624" y="5219492"/>
            <a:ext cx="1767967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Selection</a:t>
            </a:r>
          </a:p>
          <a:p>
            <a:pPr eaLnBrk="0" hangingPunct="0"/>
            <a:r>
              <a:rPr lang="en-US" sz="1800" dirty="0">
                <a:latin typeface="+mj-lt"/>
              </a:rPr>
              <a:t>Criteria</a:t>
            </a:r>
            <a:endParaRPr lang="en-US" sz="2400" dirty="0">
              <a:latin typeface="+mj-lt"/>
            </a:endParaRPr>
          </a:p>
        </p:txBody>
      </p:sp>
      <p:cxnSp>
        <p:nvCxnSpPr>
          <p:cNvPr id="16392" name="AutoShape 8"/>
          <p:cNvCxnSpPr>
            <a:cxnSpLocks noChangeShapeType="1"/>
            <a:stCxn id="121863" idx="1"/>
            <a:endCxn id="16390" idx="1"/>
          </p:cNvCxnSpPr>
          <p:nvPr/>
        </p:nvCxnSpPr>
        <p:spPr bwMode="auto">
          <a:xfrm rot="10800000" flipH="1">
            <a:off x="682623" y="2545349"/>
            <a:ext cx="33339" cy="3031689"/>
          </a:xfrm>
          <a:prstGeom prst="bentConnector3">
            <a:avLst>
              <a:gd name="adj1" fmla="val -68568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152525" y="3473242"/>
            <a:ext cx="6884988" cy="15636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1866" name="AutoShape 10"/>
          <p:cNvSpPr>
            <a:spLocks noChangeArrowheads="1"/>
          </p:cNvSpPr>
          <p:nvPr/>
        </p:nvSpPr>
        <p:spPr bwMode="auto">
          <a:xfrm>
            <a:off x="6315456" y="1930715"/>
            <a:ext cx="219876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Creation and</a:t>
            </a:r>
          </a:p>
          <a:p>
            <a:pPr eaLnBrk="0" hangingPunct="0"/>
            <a:r>
              <a:rPr lang="en-US" sz="1800" dirty="0">
                <a:latin typeface="+mj-lt"/>
              </a:rPr>
              <a:t>Print Options</a:t>
            </a:r>
            <a:endParaRPr lang="en-US" sz="2400" dirty="0">
              <a:latin typeface="+mj-lt"/>
            </a:endParaRPr>
          </a:p>
        </p:txBody>
      </p:sp>
      <p:cxnSp>
        <p:nvCxnSpPr>
          <p:cNvPr id="16395" name="AutoShape 12"/>
          <p:cNvCxnSpPr>
            <a:cxnSpLocks noChangeShapeType="1"/>
            <a:stCxn id="121866" idx="3"/>
            <a:endCxn id="16393" idx="3"/>
          </p:cNvCxnSpPr>
          <p:nvPr/>
        </p:nvCxnSpPr>
        <p:spPr bwMode="auto">
          <a:xfrm flipH="1">
            <a:off x="8037513" y="2288260"/>
            <a:ext cx="476708" cy="1966826"/>
          </a:xfrm>
          <a:prstGeom prst="bentConnector3">
            <a:avLst>
              <a:gd name="adj1" fmla="val -4795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CS-SH-140</a:t>
            </a:r>
          </a:p>
        </p:txBody>
      </p:sp>
      <p:pic>
        <p:nvPicPr>
          <p:cNvPr id="174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0571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Workbench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CS-SH-150</a:t>
            </a:r>
          </a:p>
        </p:txBody>
      </p:sp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96176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6" name="AutoShape 6"/>
          <p:cNvSpPr>
            <a:spLocks noChangeArrowheads="1"/>
          </p:cNvSpPr>
          <p:nvPr/>
        </p:nvSpPr>
        <p:spPr bwMode="auto">
          <a:xfrm>
            <a:off x="5467393" y="3144051"/>
            <a:ext cx="2756991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Leave blank to</a:t>
            </a:r>
          </a:p>
          <a:p>
            <a:pPr eaLnBrk="0" hangingPunct="0"/>
            <a:r>
              <a:rPr lang="en-US" sz="1800" dirty="0">
                <a:latin typeface="+mj-lt"/>
              </a:rPr>
              <a:t>have system assign</a:t>
            </a:r>
          </a:p>
          <a:p>
            <a:pPr eaLnBrk="0" hangingPunct="0"/>
            <a:r>
              <a:rPr lang="en-US" sz="1800" dirty="0">
                <a:latin typeface="+mj-lt"/>
              </a:rPr>
              <a:t>number</a:t>
            </a:r>
            <a:endParaRPr lang="en-US" sz="2400" dirty="0"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224338" y="2282038"/>
            <a:ext cx="238125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cxnSp>
        <p:nvCxnSpPr>
          <p:cNvPr id="18440" name="AutoShape 8"/>
          <p:cNvCxnSpPr>
            <a:cxnSpLocks noChangeShapeType="1"/>
            <a:stCxn id="122886" idx="1"/>
            <a:endCxn id="18439" idx="3"/>
          </p:cNvCxnSpPr>
          <p:nvPr/>
        </p:nvCxnSpPr>
        <p:spPr bwMode="auto">
          <a:xfrm rot="10800000">
            <a:off x="4462463" y="2355857"/>
            <a:ext cx="1004930" cy="129897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Carrier Detail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CS-SH-160</a:t>
            </a:r>
          </a:p>
        </p:txBody>
      </p:sp>
      <p:pic>
        <p:nvPicPr>
          <p:cNvPr id="194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594" y="993511"/>
            <a:ext cx="7310437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4870241" y="2277799"/>
            <a:ext cx="3127696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Set to Yes if there is </a:t>
            </a:r>
          </a:p>
          <a:p>
            <a:pPr eaLnBrk="0" hangingPunct="0"/>
            <a:r>
              <a:rPr lang="en-US" sz="1800" dirty="0">
                <a:latin typeface="+mj-lt"/>
              </a:rPr>
              <a:t>more than one carrier</a:t>
            </a:r>
            <a:endParaRPr lang="en-US" sz="2400" dirty="0">
              <a:latin typeface="+mj-lt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740169" y="4049449"/>
            <a:ext cx="155575" cy="109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cxnSp>
        <p:nvCxnSpPr>
          <p:cNvPr id="19464" name="AutoShape 8"/>
          <p:cNvCxnSpPr>
            <a:cxnSpLocks noChangeShapeType="1"/>
            <a:stCxn id="123910" idx="1"/>
            <a:endCxn id="19463" idx="3"/>
          </p:cNvCxnSpPr>
          <p:nvPr/>
        </p:nvCxnSpPr>
        <p:spPr bwMode="auto">
          <a:xfrm rot="10800000" flipV="1">
            <a:off x="3895745" y="2635344"/>
            <a:ext cx="974497" cy="14688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Workbench Frame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CS-SH-170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47147" y="976067"/>
            <a:ext cx="7413625" cy="4967288"/>
            <a:chOff x="766763" y="1438275"/>
            <a:chExt cx="7413625" cy="4967288"/>
          </a:xfrm>
        </p:grpSpPr>
        <p:pic>
          <p:nvPicPr>
            <p:cNvPr id="2048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6763" y="1438275"/>
              <a:ext cx="7413625" cy="4967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934" name="AutoShape 6"/>
            <p:cNvSpPr>
              <a:spLocks noChangeArrowheads="1"/>
            </p:cNvSpPr>
            <p:nvPr/>
          </p:nvSpPr>
          <p:spPr bwMode="auto">
            <a:xfrm>
              <a:off x="1653337" y="3224689"/>
              <a:ext cx="2084519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1. Select item</a:t>
              </a:r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787400" y="2554288"/>
              <a:ext cx="695325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20488" name="AutoShape 8"/>
            <p:cNvCxnSpPr>
              <a:cxnSpLocks noChangeShapeType="1"/>
              <a:stCxn id="124934" idx="1"/>
              <a:endCxn id="20487" idx="2"/>
            </p:cNvCxnSpPr>
            <p:nvPr/>
          </p:nvCxnSpPr>
          <p:spPr bwMode="auto">
            <a:xfrm rot="10800000">
              <a:off x="1135063" y="2728913"/>
              <a:ext cx="518274" cy="700088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24937" name="AutoShape 9"/>
            <p:cNvSpPr>
              <a:spLocks noChangeArrowheads="1"/>
            </p:cNvSpPr>
            <p:nvPr/>
          </p:nvSpPr>
          <p:spPr bwMode="auto">
            <a:xfrm>
              <a:off x="4466432" y="3223101"/>
              <a:ext cx="3491869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2. Modify item information</a:t>
              </a:r>
            </a:p>
          </p:txBody>
        </p:sp>
        <p:sp>
          <p:nvSpPr>
            <p:cNvPr id="20490" name="AutoShape 10"/>
            <p:cNvSpPr>
              <a:spLocks noChangeArrowheads="1"/>
            </p:cNvSpPr>
            <p:nvPr/>
          </p:nvSpPr>
          <p:spPr bwMode="auto">
            <a:xfrm>
              <a:off x="839788" y="4676775"/>
              <a:ext cx="6986587" cy="15621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20491" name="AutoShape 11"/>
            <p:cNvCxnSpPr>
              <a:cxnSpLocks noChangeShapeType="1"/>
              <a:stCxn id="124937" idx="1"/>
              <a:endCxn id="20490" idx="0"/>
            </p:cNvCxnSpPr>
            <p:nvPr/>
          </p:nvCxnSpPr>
          <p:spPr bwMode="auto">
            <a:xfrm rot="10800000" flipV="1">
              <a:off x="4333082" y="3427413"/>
              <a:ext cx="133350" cy="1249362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Information Frame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42798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Information Frame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CS-SH-190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62894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 Options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CS-SH-200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08421"/>
            <a:ext cx="78279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Delete Options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CS-SH-210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511" y="991456"/>
            <a:ext cx="796925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Maintain Pegged Shipper Lines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57263" y="1104655"/>
            <a:ext cx="7208837" cy="4829175"/>
            <a:chOff x="957263" y="1556815"/>
            <a:chExt cx="7208837" cy="4829175"/>
          </a:xfrm>
        </p:grpSpPr>
        <p:pic>
          <p:nvPicPr>
            <p:cNvPr id="256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7263" y="1556815"/>
              <a:ext cx="7208837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AutoShape 6"/>
            <p:cNvSpPr>
              <a:spLocks noChangeArrowheads="1"/>
            </p:cNvSpPr>
            <p:nvPr/>
          </p:nvSpPr>
          <p:spPr bwMode="auto">
            <a:xfrm>
              <a:off x="4389438" y="5602288"/>
              <a:ext cx="1152525" cy="2286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7.9.2 – Consume Required Ship Schedule Requirements Frame</a:t>
            </a:r>
            <a:endParaRPr lang="en-US" sz="2400" dirty="0"/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87456" y="977229"/>
            <a:ext cx="7340600" cy="5873750"/>
            <a:chOff x="877888" y="746125"/>
            <a:chExt cx="7340600" cy="5873750"/>
          </a:xfrm>
        </p:grpSpPr>
        <p:pic>
          <p:nvPicPr>
            <p:cNvPr id="26628" name="Picture 21" descr="consume_rs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06488" y="746125"/>
              <a:ext cx="7112000" cy="5873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2" name="AutoShape 22"/>
            <p:cNvSpPr>
              <a:spLocks noChangeArrowheads="1"/>
            </p:cNvSpPr>
            <p:nvPr/>
          </p:nvSpPr>
          <p:spPr bwMode="auto">
            <a:xfrm>
              <a:off x="5511800" y="3317875"/>
              <a:ext cx="1357313" cy="923925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kumimoji="1" lang="en-US" sz="1800" dirty="0">
                <a:latin typeface="Times New Roman" pitchFamily="18" charset="0"/>
              </a:endParaRPr>
            </a:p>
          </p:txBody>
        </p:sp>
        <p:grpSp>
          <p:nvGrpSpPr>
            <p:cNvPr id="2" name="Group 23"/>
            <p:cNvGrpSpPr>
              <a:grpSpLocks/>
            </p:cNvGrpSpPr>
            <p:nvPr/>
          </p:nvGrpSpPr>
          <p:grpSpPr bwMode="auto">
            <a:xfrm>
              <a:off x="877888" y="4241800"/>
              <a:ext cx="5313362" cy="779463"/>
              <a:chOff x="553" y="2672"/>
              <a:chExt cx="3347" cy="491"/>
            </a:xfrm>
          </p:grpSpPr>
          <p:grpSp>
            <p:nvGrpSpPr>
              <p:cNvPr id="26631" name="Group 24"/>
              <p:cNvGrpSpPr>
                <a:grpSpLocks/>
              </p:cNvGrpSpPr>
              <p:nvPr/>
            </p:nvGrpSpPr>
            <p:grpSpPr bwMode="auto">
              <a:xfrm>
                <a:off x="553" y="2704"/>
                <a:ext cx="2922" cy="459"/>
                <a:chOff x="553" y="2704"/>
                <a:chExt cx="2922" cy="459"/>
              </a:xfrm>
            </p:grpSpPr>
            <p:sp>
              <p:nvSpPr>
                <p:cNvPr id="40985" name="AutoShape 25"/>
                <p:cNvSpPr>
                  <a:spLocks noChangeArrowheads="1"/>
                </p:cNvSpPr>
                <p:nvPr/>
              </p:nvSpPr>
              <p:spPr bwMode="auto">
                <a:xfrm>
                  <a:off x="726" y="2727"/>
                  <a:ext cx="2749" cy="43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50">
                  <a:solidFill>
                    <a:srgbClr val="FF66CC"/>
                  </a:solidFill>
                  <a:round/>
                  <a:headEnd/>
                  <a:tailEnd/>
                </a:ln>
                <a:effectLst>
                  <a:outerShdw dist="107763" dir="2700000" algn="ctr" rotWithShape="0">
                    <a:srgbClr val="FF33CC"/>
                  </a:outerShdw>
                </a:effec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634" name="AutoShape 26"/>
                <p:cNvSpPr>
                  <a:spLocks noChangeArrowheads="1"/>
                </p:cNvSpPr>
                <p:nvPr/>
              </p:nvSpPr>
              <p:spPr bwMode="auto">
                <a:xfrm>
                  <a:off x="553" y="2704"/>
                  <a:ext cx="2910" cy="45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noFill/>
                  <a:round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eaLnBrk="0" hangingPunct="0"/>
                  <a:r>
                    <a:rPr kumimoji="1" lang="en-US" sz="1800" dirty="0">
                      <a:latin typeface="+mj-lt"/>
                    </a:rPr>
                    <a:t>Specify amount of requirement</a:t>
                  </a:r>
                </a:p>
                <a:p>
                  <a:pPr eaLnBrk="0" hangingPunct="0"/>
                  <a:r>
                    <a:rPr kumimoji="1" lang="en-US" sz="1800" dirty="0">
                      <a:latin typeface="+mj-lt"/>
                    </a:rPr>
                    <a:t>pegged to the authorization number</a:t>
                  </a:r>
                </a:p>
              </p:txBody>
            </p:sp>
          </p:grpSp>
          <p:cxnSp>
            <p:nvCxnSpPr>
              <p:cNvPr id="26632" name="AutoShape 27"/>
              <p:cNvCxnSpPr>
                <a:cxnSpLocks noChangeShapeType="1"/>
                <a:stCxn id="40985" idx="3"/>
                <a:endCxn id="40982" idx="2"/>
              </p:cNvCxnSpPr>
              <p:nvPr/>
            </p:nvCxnSpPr>
            <p:spPr bwMode="auto">
              <a:xfrm flipV="1">
                <a:off x="3475" y="2672"/>
                <a:ext cx="425" cy="273"/>
              </a:xfrm>
              <a:prstGeom prst="bentConnector2">
                <a:avLst/>
              </a:prstGeom>
              <a:noFill/>
              <a:ln w="38100">
                <a:solidFill>
                  <a:srgbClr val="FF66CC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Trailer Information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CS-SH-240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31" y="1558083"/>
            <a:ext cx="8043863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Print Shipper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CS-SH-250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41" y="1713153"/>
            <a:ext cx="8105775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CS-SH-260</a:t>
            </a:r>
          </a:p>
        </p:txBody>
      </p:sp>
      <p:pic>
        <p:nvPicPr>
          <p:cNvPr id="2970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2633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Gateway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CS-SH-270</a:t>
            </a:r>
          </a:p>
        </p:txBody>
      </p:sp>
      <p:pic>
        <p:nvPicPr>
          <p:cNvPr id="307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7649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CS-SH-280</a:t>
            </a:r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1819275" y="85188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Shipment Processing</a:t>
            </a:r>
            <a:br>
              <a:rPr lang="en-US" sz="2800" dirty="0" smtClean="0"/>
            </a:br>
            <a:r>
              <a:rPr lang="en-US" sz="2800" dirty="0" smtClean="0"/>
              <a:t>Outgoing Shipper Structure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CS-SH-030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847762" y="995603"/>
            <a:ext cx="7439025" cy="5073650"/>
            <a:chOff x="908050" y="1387475"/>
            <a:chExt cx="7439025" cy="5073650"/>
          </a:xfrm>
        </p:grpSpPr>
        <p:sp useBgFill="1"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1089025" y="538003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25" name="Rectangle 7"/>
            <p:cNvSpPr>
              <a:spLocks noChangeArrowheads="1"/>
            </p:cNvSpPr>
            <p:nvPr/>
          </p:nvSpPr>
          <p:spPr bwMode="auto">
            <a:xfrm>
              <a:off x="1071563" y="5468938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“#1”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26" name="Rectangle 8"/>
            <p:cNvSpPr>
              <a:spLocks noChangeArrowheads="1"/>
            </p:cNvSpPr>
            <p:nvPr/>
          </p:nvSpPr>
          <p:spPr bwMode="auto">
            <a:xfrm>
              <a:off x="1028700" y="5080000"/>
              <a:ext cx="9794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58" name="AutoShape 10"/>
            <p:cNvSpPr>
              <a:spLocks noChangeArrowheads="1"/>
            </p:cNvSpPr>
            <p:nvPr/>
          </p:nvSpPr>
          <p:spPr bwMode="auto">
            <a:xfrm>
              <a:off x="2978150" y="536098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28" name="Rectangle 11"/>
            <p:cNvSpPr>
              <a:spLocks noChangeArrowheads="1"/>
            </p:cNvSpPr>
            <p:nvPr/>
          </p:nvSpPr>
          <p:spPr bwMode="auto">
            <a:xfrm>
              <a:off x="2984500" y="547052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“#2”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29" name="Rectangle 12"/>
            <p:cNvSpPr>
              <a:spLocks noChangeArrowheads="1"/>
            </p:cNvSpPr>
            <p:nvPr/>
          </p:nvSpPr>
          <p:spPr bwMode="auto">
            <a:xfrm>
              <a:off x="2941638" y="5092700"/>
              <a:ext cx="979487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62" name="AutoShape 14"/>
            <p:cNvSpPr>
              <a:spLocks noChangeArrowheads="1"/>
            </p:cNvSpPr>
            <p:nvPr/>
          </p:nvSpPr>
          <p:spPr bwMode="auto">
            <a:xfrm>
              <a:off x="4867275" y="534193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1" name="Rectangle 15"/>
            <p:cNvSpPr>
              <a:spLocks noChangeArrowheads="1"/>
            </p:cNvSpPr>
            <p:nvPr/>
          </p:nvSpPr>
          <p:spPr bwMode="auto">
            <a:xfrm>
              <a:off x="4868863" y="545147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“#3”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2" name="Rectangle 16"/>
            <p:cNvSpPr>
              <a:spLocks noChangeArrowheads="1"/>
            </p:cNvSpPr>
            <p:nvPr/>
          </p:nvSpPr>
          <p:spPr bwMode="auto">
            <a:xfrm>
              <a:off x="4845050" y="5086350"/>
              <a:ext cx="9794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67" name="AutoShape 19"/>
            <p:cNvSpPr>
              <a:spLocks noChangeArrowheads="1"/>
            </p:cNvSpPr>
            <p:nvPr/>
          </p:nvSpPr>
          <p:spPr bwMode="auto">
            <a:xfrm>
              <a:off x="6756400" y="532288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4" name="Rectangle 20"/>
            <p:cNvSpPr>
              <a:spLocks noChangeArrowheads="1"/>
            </p:cNvSpPr>
            <p:nvPr/>
          </p:nvSpPr>
          <p:spPr bwMode="auto">
            <a:xfrm>
              <a:off x="6764338" y="543877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“#3”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5" name="Rectangle 21"/>
            <p:cNvSpPr>
              <a:spLocks noChangeArrowheads="1"/>
            </p:cNvSpPr>
            <p:nvPr/>
          </p:nvSpPr>
          <p:spPr bwMode="auto">
            <a:xfrm>
              <a:off x="6748463" y="5080000"/>
              <a:ext cx="979487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71" name="AutoShape 23"/>
            <p:cNvSpPr>
              <a:spLocks noChangeArrowheads="1"/>
            </p:cNvSpPr>
            <p:nvPr/>
          </p:nvSpPr>
          <p:spPr bwMode="auto">
            <a:xfrm>
              <a:off x="1084263" y="3694113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7" name="Rectangle 24"/>
            <p:cNvSpPr>
              <a:spLocks noChangeArrowheads="1"/>
            </p:cNvSpPr>
            <p:nvPr/>
          </p:nvSpPr>
          <p:spPr bwMode="auto">
            <a:xfrm>
              <a:off x="1057275" y="3717925"/>
              <a:ext cx="1598195" cy="1074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    15789234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“Box”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8" name="Rectangle 25"/>
            <p:cNvSpPr>
              <a:spLocks noChangeArrowheads="1"/>
            </p:cNvSpPr>
            <p:nvPr/>
          </p:nvSpPr>
          <p:spPr bwMode="auto">
            <a:xfrm>
              <a:off x="1030288" y="3409950"/>
              <a:ext cx="5683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 dirty="0">
                <a:latin typeface="+mj-lt"/>
              </a:endParaRPr>
            </a:p>
          </p:txBody>
        </p:sp>
        <p:grpSp>
          <p:nvGrpSpPr>
            <p:cNvPr id="5139" name="Group 26"/>
            <p:cNvGrpSpPr>
              <a:grpSpLocks/>
            </p:cNvGrpSpPr>
            <p:nvPr/>
          </p:nvGrpSpPr>
          <p:grpSpPr bwMode="auto">
            <a:xfrm>
              <a:off x="3230563" y="1387475"/>
              <a:ext cx="2844800" cy="757238"/>
              <a:chOff x="2035" y="549"/>
              <a:chExt cx="1792" cy="518"/>
            </a:xfrm>
          </p:grpSpPr>
          <p:sp useBgFill="1">
            <p:nvSpPr>
              <p:cNvPr id="104475" name="AutoShape 27"/>
              <p:cNvSpPr>
                <a:spLocks noChangeArrowheads="1"/>
              </p:cNvSpPr>
              <p:nvPr/>
            </p:nvSpPr>
            <p:spPr bwMode="auto">
              <a:xfrm>
                <a:off x="2035" y="752"/>
                <a:ext cx="1792" cy="315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chemeClr val="tx2"/>
                </a:solidFill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80" name="Rectangle 28"/>
              <p:cNvSpPr>
                <a:spLocks noChangeArrowheads="1"/>
              </p:cNvSpPr>
              <p:nvPr/>
            </p:nvSpPr>
            <p:spPr bwMode="auto">
              <a:xfrm>
                <a:off x="2298" y="793"/>
                <a:ext cx="1358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 dirty="0">
                    <a:latin typeface="+mj-lt"/>
                  </a:rPr>
                  <a:t>Shipper ID 239985</a:t>
                </a:r>
              </a:p>
            </p:txBody>
          </p:sp>
          <p:sp>
            <p:nvSpPr>
              <p:cNvPr id="5181" name="Rectangle 29"/>
              <p:cNvSpPr>
                <a:spLocks noChangeArrowheads="1"/>
              </p:cNvSpPr>
              <p:nvPr/>
            </p:nvSpPr>
            <p:spPr bwMode="auto">
              <a:xfrm>
                <a:off x="2061" y="549"/>
                <a:ext cx="610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Shipper</a:t>
                </a:r>
              </a:p>
            </p:txBody>
          </p:sp>
        </p:grpSp>
        <p:sp useBgFill="1">
          <p:nvSpPr>
            <p:cNvPr id="104479" name="AutoShape 31"/>
            <p:cNvSpPr>
              <a:spLocks noChangeArrowheads="1"/>
            </p:cNvSpPr>
            <p:nvPr/>
          </p:nvSpPr>
          <p:spPr bwMode="auto">
            <a:xfrm>
              <a:off x="914400" y="2581275"/>
              <a:ext cx="2844800" cy="576263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FF9999"/>
              </a:solidFill>
              <a:round/>
              <a:headEnd/>
              <a:tailEnd/>
            </a:ln>
            <a:effectLst>
              <a:outerShdw dist="107763" dir="2700000" algn="ctr" rotWithShape="0">
                <a:srgbClr val="FF99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41" name="Rectangle 32"/>
            <p:cNvSpPr>
              <a:spLocks noChangeArrowheads="1"/>
            </p:cNvSpPr>
            <p:nvPr/>
          </p:nvSpPr>
          <p:spPr bwMode="auto">
            <a:xfrm>
              <a:off x="962025" y="2633663"/>
              <a:ext cx="250068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  256990AP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              “Pallet”</a:t>
              </a:r>
            </a:p>
          </p:txBody>
        </p:sp>
        <p:sp>
          <p:nvSpPr>
            <p:cNvPr id="5142" name="Rectangle 33"/>
            <p:cNvSpPr>
              <a:spLocks noChangeArrowheads="1"/>
            </p:cNvSpPr>
            <p:nvPr/>
          </p:nvSpPr>
          <p:spPr bwMode="auto">
            <a:xfrm>
              <a:off x="908050" y="2290763"/>
              <a:ext cx="726162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Pallet</a:t>
              </a:r>
              <a:endParaRPr kumimoji="1" lang="en-US" sz="1600" b="1" dirty="0">
                <a:latin typeface="+mj-lt"/>
              </a:endParaRPr>
            </a:p>
          </p:txBody>
        </p:sp>
        <p:sp useBgFill="1">
          <p:nvSpPr>
            <p:cNvPr id="104483" name="AutoShape 35"/>
            <p:cNvSpPr>
              <a:spLocks noChangeArrowheads="1"/>
            </p:cNvSpPr>
            <p:nvPr/>
          </p:nvSpPr>
          <p:spPr bwMode="auto">
            <a:xfrm>
              <a:off x="5213350" y="2593975"/>
              <a:ext cx="2844800" cy="577850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FF9999"/>
              </a:solidFill>
              <a:round/>
              <a:headEnd/>
              <a:tailEnd/>
            </a:ln>
            <a:effectLst>
              <a:outerShdw dist="107763" dir="2700000" algn="ctr" rotWithShape="0">
                <a:srgbClr val="FF99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44" name="Rectangle 36"/>
            <p:cNvSpPr>
              <a:spLocks noChangeArrowheads="1"/>
            </p:cNvSpPr>
            <p:nvPr/>
          </p:nvSpPr>
          <p:spPr bwMode="auto">
            <a:xfrm>
              <a:off x="5319713" y="2609850"/>
              <a:ext cx="250068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  256990AP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              “Pallet”</a:t>
              </a:r>
            </a:p>
          </p:txBody>
        </p:sp>
        <p:sp>
          <p:nvSpPr>
            <p:cNvPr id="5145" name="Rectangle 37"/>
            <p:cNvSpPr>
              <a:spLocks noChangeArrowheads="1"/>
            </p:cNvSpPr>
            <p:nvPr/>
          </p:nvSpPr>
          <p:spPr bwMode="auto">
            <a:xfrm>
              <a:off x="7239000" y="2290763"/>
              <a:ext cx="726162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Pallet</a:t>
              </a:r>
              <a:endParaRPr kumimoji="1" lang="en-US" sz="1600" b="1" dirty="0">
                <a:latin typeface="+mj-lt"/>
              </a:endParaRPr>
            </a:p>
          </p:txBody>
        </p:sp>
        <p:grpSp>
          <p:nvGrpSpPr>
            <p:cNvPr id="5146" name="Group 38"/>
            <p:cNvGrpSpPr>
              <a:grpSpLocks/>
            </p:cNvGrpSpPr>
            <p:nvPr/>
          </p:nvGrpSpPr>
          <p:grpSpPr bwMode="auto">
            <a:xfrm>
              <a:off x="2951163" y="3433763"/>
              <a:ext cx="1631950" cy="1363662"/>
              <a:chOff x="1859" y="1950"/>
              <a:chExt cx="1028" cy="933"/>
            </a:xfrm>
          </p:grpSpPr>
          <p:sp useBgFill="1">
            <p:nvSpPr>
              <p:cNvPr id="104487" name="AutoShape 39"/>
              <p:cNvSpPr>
                <a:spLocks noChangeArrowheads="1"/>
              </p:cNvSpPr>
              <p:nvPr/>
            </p:nvSpPr>
            <p:spPr bwMode="auto">
              <a:xfrm>
                <a:off x="1881" y="2143"/>
                <a:ext cx="958" cy="740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rgbClr val="00CC99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00CC99"/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7" name="Rectangle 40"/>
              <p:cNvSpPr>
                <a:spLocks noChangeArrowheads="1"/>
              </p:cNvSpPr>
              <p:nvPr/>
            </p:nvSpPr>
            <p:spPr bwMode="auto">
              <a:xfrm>
                <a:off x="1880" y="2140"/>
                <a:ext cx="1007" cy="7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Container ID:  </a:t>
                </a: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    15789235</a:t>
                </a:r>
                <a:br>
                  <a:rPr kumimoji="1" lang="en-US" sz="1600" b="1" dirty="0">
                    <a:latin typeface="+mj-lt"/>
                  </a:rPr>
                </a:br>
                <a:endParaRPr kumimoji="1" lang="en-US" sz="1600" b="1" dirty="0">
                  <a:latin typeface="+mj-lt"/>
                </a:endParaRP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Item #:“Box”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5178" name="Rectangle 41"/>
              <p:cNvSpPr>
                <a:spLocks noChangeArrowheads="1"/>
              </p:cNvSpPr>
              <p:nvPr/>
            </p:nvSpPr>
            <p:spPr bwMode="auto">
              <a:xfrm>
                <a:off x="1859" y="1950"/>
                <a:ext cx="358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Box</a:t>
                </a:r>
                <a:endParaRPr kumimoji="1" lang="en-US" sz="1600" b="1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5147" name="Group 42"/>
            <p:cNvGrpSpPr>
              <a:grpSpLocks/>
            </p:cNvGrpSpPr>
            <p:nvPr/>
          </p:nvGrpSpPr>
          <p:grpSpPr bwMode="auto">
            <a:xfrm>
              <a:off x="6740525" y="3443288"/>
              <a:ext cx="1606550" cy="1371600"/>
              <a:chOff x="4246" y="1956"/>
              <a:chExt cx="1012" cy="939"/>
            </a:xfrm>
          </p:grpSpPr>
          <p:sp useBgFill="1">
            <p:nvSpPr>
              <p:cNvPr id="104491" name="AutoShape 43"/>
              <p:cNvSpPr>
                <a:spLocks noChangeArrowheads="1"/>
              </p:cNvSpPr>
              <p:nvPr/>
            </p:nvSpPr>
            <p:spPr bwMode="auto">
              <a:xfrm>
                <a:off x="4261" y="2155"/>
                <a:ext cx="958" cy="740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rgbClr val="00CC99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00CC99"/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4" name="Rectangle 44"/>
              <p:cNvSpPr>
                <a:spLocks noChangeArrowheads="1"/>
              </p:cNvSpPr>
              <p:nvPr/>
            </p:nvSpPr>
            <p:spPr bwMode="auto">
              <a:xfrm>
                <a:off x="4251" y="2146"/>
                <a:ext cx="1007" cy="7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Container ID:  </a:t>
                </a: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    15789237</a:t>
                </a:r>
                <a:br>
                  <a:rPr kumimoji="1" lang="en-US" sz="1600" b="1" dirty="0">
                    <a:latin typeface="+mj-lt"/>
                  </a:rPr>
                </a:br>
                <a:endParaRPr kumimoji="1" lang="en-US" sz="1600" b="1" dirty="0">
                  <a:latin typeface="+mj-lt"/>
                </a:endParaRP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Item #: “Box”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5175" name="Rectangle 45"/>
              <p:cNvSpPr>
                <a:spLocks noChangeArrowheads="1"/>
              </p:cNvSpPr>
              <p:nvPr/>
            </p:nvSpPr>
            <p:spPr bwMode="auto">
              <a:xfrm>
                <a:off x="4246" y="1956"/>
                <a:ext cx="358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Box</a:t>
                </a:r>
                <a:endParaRPr kumimoji="1" lang="en-US" sz="1600" b="1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5148" name="Group 46"/>
            <p:cNvGrpSpPr>
              <a:grpSpLocks/>
            </p:cNvGrpSpPr>
            <p:nvPr/>
          </p:nvGrpSpPr>
          <p:grpSpPr bwMode="auto">
            <a:xfrm>
              <a:off x="2520950" y="2214563"/>
              <a:ext cx="4014788" cy="363537"/>
              <a:chOff x="1588" y="1244"/>
              <a:chExt cx="2529" cy="249"/>
            </a:xfrm>
          </p:grpSpPr>
          <p:sp>
            <p:nvSpPr>
              <p:cNvPr id="5169" name="Line 47"/>
              <p:cNvSpPr>
                <a:spLocks noChangeShapeType="1"/>
              </p:cNvSpPr>
              <p:nvPr/>
            </p:nvSpPr>
            <p:spPr bwMode="auto">
              <a:xfrm>
                <a:off x="1588" y="1324"/>
                <a:ext cx="252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0" name="Line 48"/>
              <p:cNvSpPr>
                <a:spLocks noChangeShapeType="1"/>
              </p:cNvSpPr>
              <p:nvPr/>
            </p:nvSpPr>
            <p:spPr bwMode="auto">
              <a:xfrm>
                <a:off x="1591" y="1328"/>
                <a:ext cx="0" cy="15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1" name="Line 49"/>
              <p:cNvSpPr>
                <a:spLocks noChangeShapeType="1"/>
              </p:cNvSpPr>
              <p:nvPr/>
            </p:nvSpPr>
            <p:spPr bwMode="auto">
              <a:xfrm>
                <a:off x="4117" y="1328"/>
                <a:ext cx="0" cy="1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2" name="Line 50"/>
              <p:cNvSpPr>
                <a:spLocks noChangeShapeType="1"/>
              </p:cNvSpPr>
              <p:nvPr/>
            </p:nvSpPr>
            <p:spPr bwMode="auto">
              <a:xfrm>
                <a:off x="2916" y="1244"/>
                <a:ext cx="0" cy="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5149" name="Group 51"/>
            <p:cNvGrpSpPr>
              <a:grpSpLocks/>
            </p:cNvGrpSpPr>
            <p:nvPr/>
          </p:nvGrpSpPr>
          <p:grpSpPr bwMode="auto">
            <a:xfrm>
              <a:off x="1927225" y="3206750"/>
              <a:ext cx="5803900" cy="519113"/>
              <a:chOff x="1214" y="1794"/>
              <a:chExt cx="3656" cy="356"/>
            </a:xfrm>
          </p:grpSpPr>
          <p:sp>
            <p:nvSpPr>
              <p:cNvPr id="5158" name="Line 52"/>
              <p:cNvSpPr>
                <a:spLocks noChangeShapeType="1"/>
              </p:cNvSpPr>
              <p:nvPr/>
            </p:nvSpPr>
            <p:spPr bwMode="auto">
              <a:xfrm>
                <a:off x="1447" y="1799"/>
                <a:ext cx="0" cy="1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5159" name="Group 53"/>
              <p:cNvGrpSpPr>
                <a:grpSpLocks/>
              </p:cNvGrpSpPr>
              <p:nvPr/>
            </p:nvGrpSpPr>
            <p:grpSpPr bwMode="auto">
              <a:xfrm>
                <a:off x="1214" y="1794"/>
                <a:ext cx="3656" cy="356"/>
                <a:chOff x="1214" y="1923"/>
                <a:chExt cx="3656" cy="356"/>
              </a:xfrm>
            </p:grpSpPr>
            <p:grpSp>
              <p:nvGrpSpPr>
                <p:cNvPr id="5160" name="Group 54"/>
                <p:cNvGrpSpPr>
                  <a:grpSpLocks/>
                </p:cNvGrpSpPr>
                <p:nvPr/>
              </p:nvGrpSpPr>
              <p:grpSpPr bwMode="auto">
                <a:xfrm>
                  <a:off x="1214" y="2059"/>
                  <a:ext cx="1255" cy="205"/>
                  <a:chOff x="1214" y="2059"/>
                  <a:chExt cx="1255" cy="205"/>
                </a:xfrm>
              </p:grpSpPr>
              <p:sp>
                <p:nvSpPr>
                  <p:cNvPr id="5166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214" y="2059"/>
                    <a:ext cx="1245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7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1214" y="2064"/>
                    <a:ext cx="0" cy="177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8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469" y="2063"/>
                    <a:ext cx="0" cy="201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5161" name="Group 58"/>
                <p:cNvGrpSpPr>
                  <a:grpSpLocks/>
                </p:cNvGrpSpPr>
                <p:nvPr/>
              </p:nvGrpSpPr>
              <p:grpSpPr bwMode="auto">
                <a:xfrm>
                  <a:off x="3677" y="1923"/>
                  <a:ext cx="1193" cy="356"/>
                  <a:chOff x="3677" y="1923"/>
                  <a:chExt cx="1193" cy="356"/>
                </a:xfrm>
              </p:grpSpPr>
              <p:sp>
                <p:nvSpPr>
                  <p:cNvPr id="5162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677" y="2043"/>
                    <a:ext cx="1193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3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119" y="1923"/>
                    <a:ext cx="0" cy="12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4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3679" y="2043"/>
                    <a:ext cx="0" cy="229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5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4870" y="2047"/>
                    <a:ext cx="0" cy="23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5150" name="Group 63"/>
            <p:cNvGrpSpPr>
              <a:grpSpLocks/>
            </p:cNvGrpSpPr>
            <p:nvPr/>
          </p:nvGrpSpPr>
          <p:grpSpPr bwMode="auto">
            <a:xfrm>
              <a:off x="1989138" y="4854575"/>
              <a:ext cx="5762625" cy="487363"/>
              <a:chOff x="1253" y="3051"/>
              <a:chExt cx="3630" cy="334"/>
            </a:xfrm>
          </p:grpSpPr>
          <p:sp>
            <p:nvSpPr>
              <p:cNvPr id="5154" name="Line 64"/>
              <p:cNvSpPr>
                <a:spLocks noChangeShapeType="1"/>
              </p:cNvSpPr>
              <p:nvPr/>
            </p:nvSpPr>
            <p:spPr bwMode="auto">
              <a:xfrm>
                <a:off x="4883" y="3072"/>
                <a:ext cx="0" cy="2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5" name="Line 65"/>
              <p:cNvSpPr>
                <a:spLocks noChangeShapeType="1"/>
              </p:cNvSpPr>
              <p:nvPr/>
            </p:nvSpPr>
            <p:spPr bwMode="auto">
              <a:xfrm>
                <a:off x="3683" y="3066"/>
                <a:ext cx="0" cy="2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6" name="Line 66"/>
              <p:cNvSpPr>
                <a:spLocks noChangeShapeType="1"/>
              </p:cNvSpPr>
              <p:nvPr/>
            </p:nvSpPr>
            <p:spPr bwMode="auto">
              <a:xfrm flipH="1">
                <a:off x="2444" y="3060"/>
                <a:ext cx="3" cy="3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7" name="Line 67"/>
              <p:cNvSpPr>
                <a:spLocks noChangeShapeType="1"/>
              </p:cNvSpPr>
              <p:nvPr/>
            </p:nvSpPr>
            <p:spPr bwMode="auto">
              <a:xfrm flipH="1">
                <a:off x="1253" y="3051"/>
                <a:ext cx="3" cy="3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 useBgFill="1">
          <p:nvSpPr>
            <p:cNvPr id="104517" name="AutoShape 69"/>
            <p:cNvSpPr>
              <a:spLocks noChangeArrowheads="1"/>
            </p:cNvSpPr>
            <p:nvPr/>
          </p:nvSpPr>
          <p:spPr bwMode="auto">
            <a:xfrm>
              <a:off x="4865688" y="3725863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52" name="Rectangle 70"/>
            <p:cNvSpPr>
              <a:spLocks noChangeArrowheads="1"/>
            </p:cNvSpPr>
            <p:nvPr/>
          </p:nvSpPr>
          <p:spPr bwMode="auto">
            <a:xfrm>
              <a:off x="4862513" y="3438525"/>
              <a:ext cx="5683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5153" name="Rectangle 71"/>
            <p:cNvSpPr>
              <a:spLocks noChangeArrowheads="1"/>
            </p:cNvSpPr>
            <p:nvPr/>
          </p:nvSpPr>
          <p:spPr bwMode="auto">
            <a:xfrm>
              <a:off x="4841875" y="3711575"/>
              <a:ext cx="1598195" cy="1074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    15789236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“Box”</a:t>
              </a:r>
              <a:endParaRPr kumimoji="1" lang="en-US" sz="1800" b="1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Manual Shipper Validation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CS-SH-290</a:t>
            </a:r>
          </a:p>
        </p:txBody>
      </p:sp>
      <p:pic>
        <p:nvPicPr>
          <p:cNvPr id="3277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60" y="2394172"/>
            <a:ext cx="840263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CS-SH-300</a:t>
            </a:r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1819275" y="85188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Shipping Label Print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CS-SH-310</a:t>
            </a:r>
          </a:p>
        </p:txBody>
      </p:sp>
      <p:pic>
        <p:nvPicPr>
          <p:cNvPr id="3482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33" y="2276605"/>
            <a:ext cx="842962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Shipping Label Print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CS-SH-320</a:t>
            </a:r>
          </a:p>
        </p:txBody>
      </p:sp>
      <p:pic>
        <p:nvPicPr>
          <p:cNvPr id="358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1469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CS-SH-330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1819275" y="88203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059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Bill of Lading Print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CS-SH-340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2554288"/>
            <a:ext cx="8351838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CS-SH-350</a:t>
            </a:r>
          </a:p>
        </p:txBody>
      </p:sp>
      <p:pic>
        <p:nvPicPr>
          <p:cNvPr id="389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4322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CS-SH-360</a:t>
            </a: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1819275" y="89207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264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Confirm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CS-SH-370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96913" y="1062894"/>
            <a:ext cx="7729537" cy="4810125"/>
            <a:chOff x="696913" y="1595438"/>
            <a:chExt cx="7729537" cy="4810125"/>
          </a:xfrm>
        </p:grpSpPr>
        <p:pic>
          <p:nvPicPr>
            <p:cNvPr id="40963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6913" y="1595438"/>
              <a:ext cx="7729537" cy="481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8246" name="AutoShape 6"/>
            <p:cNvSpPr>
              <a:spLocks noChangeArrowheads="1"/>
            </p:cNvSpPr>
            <p:nvPr/>
          </p:nvSpPr>
          <p:spPr bwMode="auto">
            <a:xfrm>
              <a:off x="4136880" y="4175562"/>
              <a:ext cx="2020080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Default to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system </a:t>
              </a:r>
              <a:r>
                <a:rPr kumimoji="1" lang="en-US" sz="1800" dirty="0" smtClean="0">
                  <a:latin typeface="+mj-lt"/>
                </a:rPr>
                <a:t>date</a:t>
              </a:r>
              <a:endParaRPr kumimoji="1" lang="en-US" sz="1800" dirty="0">
                <a:latin typeface="+mj-lt"/>
              </a:endParaRPr>
            </a:p>
          </p:txBody>
        </p:sp>
        <p:sp>
          <p:nvSpPr>
            <p:cNvPr id="40967" name="AutoShape 7"/>
            <p:cNvSpPr>
              <a:spLocks/>
            </p:cNvSpPr>
            <p:nvPr/>
          </p:nvSpPr>
          <p:spPr bwMode="auto">
            <a:xfrm>
              <a:off x="2614613" y="3886200"/>
              <a:ext cx="141287" cy="523875"/>
            </a:xfrm>
            <a:prstGeom prst="rightBrace">
              <a:avLst>
                <a:gd name="adj1" fmla="val 14042"/>
                <a:gd name="adj2" fmla="val 50000"/>
              </a:avLst>
            </a:prstGeom>
            <a:noFill/>
            <a:ln w="19050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40968" name="AutoShape 8"/>
            <p:cNvCxnSpPr>
              <a:cxnSpLocks noChangeShapeType="1"/>
              <a:stCxn id="138246" idx="1"/>
              <a:endCxn id="40967" idx="1"/>
            </p:cNvCxnSpPr>
            <p:nvPr/>
          </p:nvCxnSpPr>
          <p:spPr bwMode="auto">
            <a:xfrm rot="10800000">
              <a:off x="2755900" y="4148139"/>
              <a:ext cx="1380980" cy="384969"/>
            </a:xfrm>
            <a:prstGeom prst="bentConnector3">
              <a:avLst>
                <a:gd name="adj1" fmla="val 5615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Options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CS-SH-380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073988"/>
            <a:ext cx="74533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/>
          <a:lstStyle/>
          <a:p>
            <a:r>
              <a:rPr lang="en-US" b="1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CS-SH-040</a:t>
            </a:r>
          </a:p>
        </p:txBody>
      </p:sp>
      <p:sp>
        <p:nvSpPr>
          <p:cNvPr id="103429" name="Line 5"/>
          <p:cNvSpPr>
            <a:spLocks noChangeShapeType="1"/>
          </p:cNvSpPr>
          <p:nvPr/>
        </p:nvSpPr>
        <p:spPr bwMode="auto">
          <a:xfrm>
            <a:off x="90394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CS-SH-390</a:t>
            </a:r>
          </a:p>
        </p:txBody>
      </p:sp>
      <p:pic>
        <p:nvPicPr>
          <p:cNvPr id="430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3690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CS-SH-400</a:t>
            </a:r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469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Print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CS-SH-410</a:t>
            </a:r>
          </a:p>
        </p:txBody>
      </p:sp>
      <p:pic>
        <p:nvPicPr>
          <p:cNvPr id="450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816" y="936454"/>
            <a:ext cx="7359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Shipment ASN Export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CS-SH-420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65503"/>
            <a:ext cx="7847013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CS-SH-430</a:t>
            </a:r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Preview Invoice Print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2025" y="1017341"/>
            <a:ext cx="7394575" cy="4959350"/>
            <a:chOff x="841881" y="1439357"/>
            <a:chExt cx="7394575" cy="4959350"/>
          </a:xfrm>
        </p:grpSpPr>
        <p:pic>
          <p:nvPicPr>
            <p:cNvPr id="48133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1881" y="1439357"/>
              <a:ext cx="7394575" cy="4959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42" name="AutoShape 6"/>
            <p:cNvSpPr>
              <a:spLocks noChangeArrowheads="1"/>
            </p:cNvSpPr>
            <p:nvPr/>
          </p:nvSpPr>
          <p:spPr bwMode="auto">
            <a:xfrm>
              <a:off x="5309952" y="1959412"/>
              <a:ext cx="269174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Enter scheduled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order number</a:t>
              </a:r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2809875" y="2368550"/>
              <a:ext cx="328613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48136" name="AutoShape 8"/>
            <p:cNvCxnSpPr>
              <a:cxnSpLocks noChangeShapeType="1"/>
              <a:stCxn id="142342" idx="1"/>
              <a:endCxn id="48135" idx="3"/>
            </p:cNvCxnSpPr>
            <p:nvPr/>
          </p:nvCxnSpPr>
          <p:spPr bwMode="auto">
            <a:xfrm rot="10800000" flipV="1">
              <a:off x="3138488" y="2316956"/>
              <a:ext cx="2171464" cy="12938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Print or Reprint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CS-SH-450</a:t>
            </a:r>
          </a:p>
        </p:txBody>
      </p:sp>
      <p:pic>
        <p:nvPicPr>
          <p:cNvPr id="4915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019508"/>
            <a:ext cx="72278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Export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64129" y="990373"/>
            <a:ext cx="8208962" cy="4921250"/>
            <a:chOff x="544513" y="1502821"/>
            <a:chExt cx="8208962" cy="4921250"/>
          </a:xfrm>
        </p:grpSpPr>
        <p:pic>
          <p:nvPicPr>
            <p:cNvPr id="50181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513" y="1502821"/>
              <a:ext cx="8208962" cy="492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0182" name="Group 9"/>
            <p:cNvGrpSpPr>
              <a:grpSpLocks/>
            </p:cNvGrpSpPr>
            <p:nvPr/>
          </p:nvGrpSpPr>
          <p:grpSpPr bwMode="auto">
            <a:xfrm>
              <a:off x="1120775" y="3370565"/>
              <a:ext cx="7226300" cy="2088848"/>
              <a:chOff x="706" y="1610"/>
              <a:chExt cx="4552" cy="1691"/>
            </a:xfrm>
          </p:grpSpPr>
          <p:sp>
            <p:nvSpPr>
              <p:cNvPr id="145414" name="AutoShape 6"/>
              <p:cNvSpPr>
                <a:spLocks noChangeArrowheads="1"/>
              </p:cNvSpPr>
              <p:nvPr/>
            </p:nvSpPr>
            <p:spPr bwMode="auto">
              <a:xfrm>
                <a:off x="1840" y="1610"/>
                <a:ext cx="3418" cy="827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2700">
                <a:solidFill>
                  <a:srgbClr val="5A87C6"/>
                </a:solidFill>
                <a:round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square" anchor="ctr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Enter batch number to re-export documents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or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leave blank to </a:t>
                </a:r>
                <a:r>
                  <a:rPr kumimoji="1" lang="en-US" sz="1800" dirty="0" smtClean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process unexported </a:t>
                </a: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documents</a:t>
                </a:r>
              </a:p>
            </p:txBody>
          </p:sp>
          <p:sp>
            <p:nvSpPr>
              <p:cNvPr id="50184" name="Rectangle 7"/>
              <p:cNvSpPr>
                <a:spLocks noChangeArrowheads="1"/>
              </p:cNvSpPr>
              <p:nvPr/>
            </p:nvSpPr>
            <p:spPr bwMode="auto">
              <a:xfrm>
                <a:off x="706" y="3192"/>
                <a:ext cx="190" cy="1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cxnSp>
            <p:nvCxnSpPr>
              <p:cNvPr id="50185" name="AutoShape 8"/>
              <p:cNvCxnSpPr>
                <a:cxnSpLocks noChangeShapeType="1"/>
                <a:stCxn id="145414" idx="1"/>
                <a:endCxn id="50184" idx="1"/>
              </p:cNvCxnSpPr>
              <p:nvPr/>
            </p:nvCxnSpPr>
            <p:spPr bwMode="auto">
              <a:xfrm rot="10800000" flipV="1">
                <a:off x="706" y="2024"/>
                <a:ext cx="1134" cy="1223"/>
              </a:xfrm>
              <a:prstGeom prst="bentConnector3">
                <a:avLst>
                  <a:gd name="adj1" fmla="val 112700"/>
                </a:avLst>
              </a:prstGeom>
              <a:noFill/>
              <a:ln w="38100">
                <a:solidFill>
                  <a:srgbClr val="5A87C6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Customer Schedule Shipment Processing Summary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CS-SH-470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819275" y="79159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Process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Process Customer Schedules Shipments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CS-SH-480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QAD Enterprise Applications does not require that you use containers, you can list items directly under the shipper. However, if you use shipping labels, typically items must be in a container.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You can create containers in two places: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Container Workbench (7.7.1)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dirty="0" smtClean="0"/>
              <a:t>Single level containers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Pre-Shipper/Shipper Workbench (7.9.2)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dirty="0" smtClean="0"/>
              <a:t>Hierarchical containers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you want to track container inventory, you need to assign a nonzero GL cost to container item numbers.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Ensures that the system creates inventory transactions of type ISS-UNP when you confirm shippers referencing the container items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you do not want to track container inventory, create dummy item numbers for containers that have zero GL costs.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Create Containers 2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CS-SH-045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Workbench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20207" y="2659604"/>
            <a:ext cx="7827963" cy="1906588"/>
            <a:chOff x="660400" y="2679700"/>
            <a:chExt cx="7827963" cy="1906588"/>
          </a:xfrm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grpSpPr>
        <p:pic>
          <p:nvPicPr>
            <p:cNvPr id="81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0400" y="2679700"/>
              <a:ext cx="7827963" cy="1906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790" name="AutoShape 6"/>
            <p:cNvSpPr>
              <a:spLocks noChangeArrowheads="1"/>
            </p:cNvSpPr>
            <p:nvPr/>
          </p:nvSpPr>
          <p:spPr bwMode="auto">
            <a:xfrm>
              <a:off x="5656604" y="2833291"/>
              <a:ext cx="2609571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Defaults from the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Container/Shipper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Control File</a:t>
              </a:r>
            </a:p>
          </p:txBody>
        </p:sp>
        <p:sp>
          <p:nvSpPr>
            <p:cNvPr id="8199" name="AutoShape 7"/>
            <p:cNvSpPr>
              <a:spLocks/>
            </p:cNvSpPr>
            <p:nvPr/>
          </p:nvSpPr>
          <p:spPr bwMode="auto">
            <a:xfrm>
              <a:off x="3408363" y="3622675"/>
              <a:ext cx="88900" cy="520700"/>
            </a:xfrm>
            <a:prstGeom prst="rightBrace">
              <a:avLst>
                <a:gd name="adj1" fmla="val 48810"/>
                <a:gd name="adj2" fmla="val 50000"/>
              </a:avLst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8200" name="AutoShape 8"/>
            <p:cNvCxnSpPr>
              <a:cxnSpLocks noChangeShapeType="1"/>
              <a:stCxn id="118790" idx="1"/>
              <a:endCxn id="8199" idx="1"/>
            </p:cNvCxnSpPr>
            <p:nvPr/>
          </p:nvCxnSpPr>
          <p:spPr bwMode="auto">
            <a:xfrm rot="10800000" flipV="1">
              <a:off x="3497264" y="3344069"/>
              <a:ext cx="2159341" cy="538956"/>
            </a:xfrm>
            <a:prstGeom prst="bentConnector3">
              <a:avLst>
                <a:gd name="adj1" fmla="val 5429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Information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9750" y="1789113"/>
            <a:ext cx="8335963" cy="3997325"/>
            <a:chOff x="539750" y="1789113"/>
            <a:chExt cx="8335963" cy="3997325"/>
          </a:xfrm>
        </p:grpSpPr>
        <p:pic>
          <p:nvPicPr>
            <p:cNvPr id="92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789113"/>
              <a:ext cx="8335963" cy="399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814" name="AutoShape 6"/>
            <p:cNvSpPr>
              <a:spLocks noChangeArrowheads="1"/>
            </p:cNvSpPr>
            <p:nvPr/>
          </p:nvSpPr>
          <p:spPr bwMode="auto">
            <a:xfrm>
              <a:off x="5169408" y="3424238"/>
              <a:ext cx="292785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Can leave blank to</a:t>
              </a:r>
            </a:p>
            <a:p>
              <a:pPr eaLnBrk="0" hangingPunct="0"/>
              <a:r>
                <a:rPr lang="en-US" sz="1800" dirty="0">
                  <a:latin typeface="+mj-lt"/>
                </a:rPr>
                <a:t>have system assign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2479675" y="2816225"/>
              <a:ext cx="238125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9224" name="AutoShape 8"/>
            <p:cNvCxnSpPr>
              <a:cxnSpLocks noChangeShapeType="1"/>
              <a:stCxn id="119814" idx="1"/>
              <a:endCxn id="9223" idx="3"/>
            </p:cNvCxnSpPr>
            <p:nvPr/>
          </p:nvCxnSpPr>
          <p:spPr bwMode="auto">
            <a:xfrm rot="10800000">
              <a:off x="2717800" y="2894013"/>
              <a:ext cx="2451608" cy="88777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Issue Detail Frame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CS-SH-070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515368"/>
            <a:ext cx="7827963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Information Frame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5951" y="1500951"/>
            <a:ext cx="8334375" cy="3879850"/>
            <a:chOff x="536575" y="1882775"/>
            <a:chExt cx="8334375" cy="3879850"/>
          </a:xfrm>
        </p:grpSpPr>
        <p:pic>
          <p:nvPicPr>
            <p:cNvPr id="11268" name="Picture 3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575" y="1882775"/>
              <a:ext cx="8334375" cy="387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utoShape 1033"/>
            <p:cNvSpPr>
              <a:spLocks noChangeArrowheads="1"/>
            </p:cNvSpPr>
            <p:nvPr/>
          </p:nvSpPr>
          <p:spPr bwMode="auto">
            <a:xfrm>
              <a:off x="4617280" y="2482850"/>
              <a:ext cx="3328416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The item being added</a:t>
              </a:r>
            </a:p>
            <a:p>
              <a:pPr eaLnBrk="0" hangingPunct="0"/>
              <a:r>
                <a:rPr lang="en-US" sz="1800" dirty="0">
                  <a:latin typeface="+mj-lt"/>
                </a:rPr>
                <a:t> to the container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11270" name="AutoShape 1034"/>
            <p:cNvCxnSpPr>
              <a:cxnSpLocks noChangeShapeType="1"/>
              <a:stCxn id="6" idx="1"/>
              <a:endCxn id="11271" idx="3"/>
            </p:cNvCxnSpPr>
            <p:nvPr/>
          </p:nvCxnSpPr>
          <p:spPr bwMode="auto">
            <a:xfrm rot="10800000" flipV="1">
              <a:off x="2090738" y="2840395"/>
              <a:ext cx="2526542" cy="64893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1598613" y="3359150"/>
              <a:ext cx="492125" cy="26035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2311</TotalTime>
  <Words>726</Words>
  <Application>Microsoft Office PowerPoint</Application>
  <PresentationFormat>On-screen Show (4:3)</PresentationFormat>
  <Paragraphs>262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Century Gothic</vt:lpstr>
      <vt:lpstr>Webdings</vt:lpstr>
      <vt:lpstr>Tahoma</vt:lpstr>
      <vt:lpstr>Lucida Grande</vt:lpstr>
      <vt:lpstr>Times New Roman</vt:lpstr>
      <vt:lpstr>Wingdings</vt:lpstr>
      <vt:lpstr>QAD 2010 Template</vt:lpstr>
      <vt:lpstr>Process Customer Schedule Shipments</vt:lpstr>
      <vt:lpstr>Customer Schedule Shipment Processing</vt:lpstr>
      <vt:lpstr>Shipment Processing Outgoing Shipper Structure</vt:lpstr>
      <vt:lpstr>Customer Schedule Shipment Processing</vt:lpstr>
      <vt:lpstr>Create Containers 2</vt:lpstr>
      <vt:lpstr>Container Workbench</vt:lpstr>
      <vt:lpstr>Container Information Frame</vt:lpstr>
      <vt:lpstr>Issue Detail Frame</vt:lpstr>
      <vt:lpstr>Item Information Frame</vt:lpstr>
      <vt:lpstr>Container Workbench Frame</vt:lpstr>
      <vt:lpstr>Adding a Container or Item Frame</vt:lpstr>
      <vt:lpstr>Deleting a Container or Item</vt:lpstr>
      <vt:lpstr>Customer Schedule Shipment Processing</vt:lpstr>
      <vt:lpstr>Picklist/Pre-Shipper - Automatic</vt:lpstr>
      <vt:lpstr>Exercises</vt:lpstr>
      <vt:lpstr>Pre-Shipper/Shipper Workbench</vt:lpstr>
      <vt:lpstr>Carrier Detail Frame</vt:lpstr>
      <vt:lpstr>Shipper Workbench Frame</vt:lpstr>
      <vt:lpstr>Item Information Frame</vt:lpstr>
      <vt:lpstr>Container Information Frame</vt:lpstr>
      <vt:lpstr>Add Options</vt:lpstr>
      <vt:lpstr>Delete Options</vt:lpstr>
      <vt:lpstr>Maintain Pegged Shipper Lines</vt:lpstr>
      <vt:lpstr>7.9.2 – Consume Required Ship Schedule Requirements Frame</vt:lpstr>
      <vt:lpstr>Trailer Information Frame</vt:lpstr>
      <vt:lpstr>Print Shipper Frame</vt:lpstr>
      <vt:lpstr>Exercises</vt:lpstr>
      <vt:lpstr>Shipper Gateway</vt:lpstr>
      <vt:lpstr>Customer Schedule Shipment Processing</vt:lpstr>
      <vt:lpstr>Manual Shipper Validation</vt:lpstr>
      <vt:lpstr>Customer Schedule Shipment Processing</vt:lpstr>
      <vt:lpstr>Shipping Label Print</vt:lpstr>
      <vt:lpstr>Sales Order Shipping Label Print</vt:lpstr>
      <vt:lpstr>Customer Schedule Shipment Processing</vt:lpstr>
      <vt:lpstr>Bill of Lading Print</vt:lpstr>
      <vt:lpstr>Exercises</vt:lpstr>
      <vt:lpstr>Customer Schedule Shipment Processing</vt:lpstr>
      <vt:lpstr>Pre-Shipper/Shipper Confirm</vt:lpstr>
      <vt:lpstr>Invoice Options</vt:lpstr>
      <vt:lpstr>Exercises</vt:lpstr>
      <vt:lpstr>Customer Schedule Shipment Processing</vt:lpstr>
      <vt:lpstr>Pre-Shipper/Shipper Print</vt:lpstr>
      <vt:lpstr>Shipment ASN Export</vt:lpstr>
      <vt:lpstr>Customer Schedule Shipment Processing</vt:lpstr>
      <vt:lpstr>Preview Invoice Print</vt:lpstr>
      <vt:lpstr>Invoice Print or Reprint</vt:lpstr>
      <vt:lpstr>Invoice Export</vt:lpstr>
      <vt:lpstr>Customer Schedule Shipment Processing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330</cp:revision>
  <cp:lastPrinted>2001-01-02T19:09:04Z</cp:lastPrinted>
  <dcterms:created xsi:type="dcterms:W3CDTF">2000-12-08T00:37:54Z</dcterms:created>
  <dcterms:modified xsi:type="dcterms:W3CDTF">2011-02-08T22:20:08Z</dcterms:modified>
</cp:coreProperties>
</file>