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02" r:id="rId1"/>
  </p:sldMasterIdLst>
  <p:notesMasterIdLst>
    <p:notesMasterId r:id="rId15"/>
  </p:notesMasterIdLst>
  <p:handoutMasterIdLst>
    <p:handoutMasterId r:id="rId16"/>
  </p:handoutMasterIdLst>
  <p:sldIdLst>
    <p:sldId id="257" r:id="rId2"/>
    <p:sldId id="258" r:id="rId3"/>
    <p:sldId id="256" r:id="rId4"/>
    <p:sldId id="270" r:id="rId5"/>
    <p:sldId id="271" r:id="rId6"/>
    <p:sldId id="279" r:id="rId7"/>
    <p:sldId id="272" r:id="rId8"/>
    <p:sldId id="273" r:id="rId9"/>
    <p:sldId id="274" r:id="rId10"/>
    <p:sldId id="275" r:id="rId11"/>
    <p:sldId id="276" r:id="rId12"/>
    <p:sldId id="277" r:id="rId13"/>
    <p:sldId id="278" r:id="rId14"/>
  </p:sldIdLst>
  <p:sldSz cx="9144000" cy="6858000" type="screen4x3"/>
  <p:notesSz cx="6858000" cy="9144000"/>
  <p:embeddedFontLst>
    <p:embeddedFont>
      <p:font typeface="Century Gothic" pitchFamily="34" charset="0"/>
      <p:regular r:id="rId17"/>
      <p:bold r:id="rId18"/>
      <p:italic r:id="rId19"/>
      <p:boldItalic r:id="rId20"/>
    </p:embeddedFont>
    <p:embeddedFont>
      <p:font typeface="宋体" pitchFamily="2" charset="-122"/>
      <p:regular r:id="rId21"/>
    </p:embeddedFont>
    <p:embeddedFont>
      <p:font typeface="Tahoma" pitchFamily="34" charset="0"/>
      <p:regular r:id="rId22"/>
      <p:bold r:id="rId23"/>
    </p:embeddedFont>
    <p:embeddedFont>
      <p:font typeface="Webdings" pitchFamily="18" charset="2"/>
      <p:regular r:id="rId24"/>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438" y="-108"/>
      </p:cViewPr>
      <p:guideLst>
        <p:guide orient="horz" pos="2159"/>
        <p:guide pos="2884"/>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3BEDD2F8-4E33-4A40-9286-55AEBEA18257}" type="datetime1">
              <a:rPr lang="zh-CN" altLang="en-US"/>
              <a:pPr/>
              <a:t>2011/1/21</a:t>
            </a:fld>
            <a:endParaRPr lang="en-US" altLang="zh-CN"/>
          </a:p>
        </p:txBody>
      </p:sp>
      <p:sp>
        <p:nvSpPr>
          <p:cNvPr id="14340"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8B7C752-D13D-46A3-9E8E-30D81203646A}"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zh-CN" altLang="en-US"/>
          </a:p>
        </p:txBody>
      </p:sp>
      <p:sp>
        <p:nvSpPr>
          <p:cNvPr id="1638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FB923FDD-CBFD-4A6F-A621-CD1C3A021C4F}" type="datetime1">
              <a:rPr lang="zh-CN" altLang="en-US"/>
              <a:pPr/>
              <a:t>2011/1/21</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zh-CN" alt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14279B2C-C83B-4272-8E9A-61B4D7BB0BAA}" type="slidenum">
              <a:rPr lang="zh-CN" altLang="en-US"/>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8914"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8915"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smtClean="0"/>
              <a:t>CS-IN-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33"/>
          <p:cNvSpPr>
            <a:spLocks noGrp="1" noChangeArrowheads="1"/>
          </p:cNvSpPr>
          <p:nvPr>
            <p:ph type="title"/>
          </p:nvPr>
        </p:nvSpPr>
        <p:spPr/>
        <p:txBody>
          <a:bodyPr/>
          <a:lstStyle/>
          <a:p>
            <a:pPr eaLnBrk="1" hangingPunct="1"/>
            <a:r>
              <a:rPr lang="en-US" altLang="zh-CN" smtClean="0">
                <a:ea typeface="宋体" pitchFamily="2" charset="-122"/>
              </a:rPr>
              <a:t>Customer Schedules</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08702" y="891610"/>
            <a:ext cx="6878097" cy="5424523"/>
          </a:xfrm>
        </p:spPr>
        <p:txBody>
          <a:bodyPr/>
          <a:lstStyle/>
          <a:p>
            <a:r>
              <a:rPr lang="en-US" dirty="0" smtClean="0"/>
              <a:t>Shipment Entry</a:t>
            </a:r>
          </a:p>
          <a:p>
            <a:r>
              <a:rPr lang="en-US" dirty="0" smtClean="0"/>
              <a:t>QAD Gateway Programs</a:t>
            </a:r>
          </a:p>
          <a:p>
            <a:r>
              <a:rPr lang="en-US" dirty="0" smtClean="0"/>
              <a:t>EDI/Ecommerce Enabling Software</a:t>
            </a:r>
          </a:p>
          <a:p>
            <a:r>
              <a:rPr lang="en-US" dirty="0" smtClean="0"/>
              <a:t>ASNs or Invoice</a:t>
            </a:r>
          </a:p>
          <a:p>
            <a:pPr lvl="1"/>
            <a:r>
              <a:rPr lang="en-US" dirty="0" smtClean="0"/>
              <a:t>If entering an ASN manually in a back-up system, the QAD Gateway programs will not be used</a:t>
            </a:r>
            <a:endParaRPr lang="en-US" dirty="0"/>
          </a:p>
        </p:txBody>
      </p:sp>
      <p:sp>
        <p:nvSpPr>
          <p:cNvPr id="12291" name="Rectangle 2"/>
          <p:cNvSpPr>
            <a:spLocks noGrp="1" noChangeArrowheads="1"/>
          </p:cNvSpPr>
          <p:nvPr>
            <p:ph type="title"/>
          </p:nvPr>
        </p:nvSpPr>
        <p:spPr/>
        <p:txBody>
          <a:bodyPr/>
          <a:lstStyle/>
          <a:p>
            <a:pPr eaLnBrk="1" hangingPunct="1"/>
            <a:r>
              <a:rPr lang="en-US" altLang="zh-CN" smtClean="0">
                <a:ea typeface="宋体" pitchFamily="2" charset="-122"/>
              </a:rPr>
              <a:t>Outgoing Information Flow</a:t>
            </a:r>
          </a:p>
        </p:txBody>
      </p:sp>
      <p:sp>
        <p:nvSpPr>
          <p:cNvPr id="12290" name="Footer Placeholder 3"/>
          <p:cNvSpPr>
            <a:spLocks noGrp="1"/>
          </p:cNvSpPr>
          <p:nvPr>
            <p:ph type="ftr" sz="quarter" idx="10"/>
          </p:nvPr>
        </p:nvSpPr>
        <p:spPr>
          <a:noFill/>
        </p:spPr>
        <p:txBody>
          <a:bodyPr/>
          <a:lstStyle/>
          <a:p>
            <a:r>
              <a:rPr lang="en-US" altLang="zh-CN" smtClean="0">
                <a:ea typeface="宋体" pitchFamily="2" charset="-122"/>
              </a:rPr>
              <a:t>CS-IN-100</a:t>
            </a:r>
            <a:endParaRPr lang="en-US" altLang="zh-CN" smtClean="0">
              <a:ea typeface="宋体" pitchFamily="2" charset="-122"/>
            </a:endParaRPr>
          </a:p>
        </p:txBody>
      </p:sp>
      <p:sp>
        <p:nvSpPr>
          <p:cNvPr id="48133" name="Line 5"/>
          <p:cNvSpPr>
            <a:spLocks noChangeShapeType="1"/>
          </p:cNvSpPr>
          <p:nvPr/>
        </p:nvSpPr>
        <p:spPr bwMode="auto">
          <a:xfrm>
            <a:off x="1104900" y="764629"/>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08702" y="891610"/>
            <a:ext cx="6878097" cy="5424523"/>
          </a:xfrm>
        </p:spPr>
        <p:txBody>
          <a:bodyPr/>
          <a:lstStyle/>
          <a:p>
            <a:r>
              <a:rPr lang="en-US" dirty="0" smtClean="0"/>
              <a:t>Customer</a:t>
            </a:r>
          </a:p>
          <a:p>
            <a:pPr lvl="1"/>
            <a:r>
              <a:rPr lang="en-US" dirty="0" smtClean="0"/>
              <a:t>Schedule Release (830/862)</a:t>
            </a:r>
          </a:p>
          <a:p>
            <a:r>
              <a:rPr lang="en-US" dirty="0" smtClean="0"/>
              <a:t>Supplier</a:t>
            </a:r>
          </a:p>
          <a:p>
            <a:pPr lvl="1"/>
            <a:r>
              <a:rPr lang="en-US" dirty="0" smtClean="0"/>
              <a:t>Create RSS</a:t>
            </a:r>
          </a:p>
          <a:p>
            <a:pPr lvl="1"/>
            <a:r>
              <a:rPr lang="en-US" dirty="0" smtClean="0"/>
              <a:t>Run MRP</a:t>
            </a:r>
          </a:p>
          <a:p>
            <a:pPr lvl="1"/>
            <a:r>
              <a:rPr lang="en-US" dirty="0" smtClean="0"/>
              <a:t>Create/Confirm</a:t>
            </a:r>
          </a:p>
          <a:p>
            <a:pPr lvl="1"/>
            <a:r>
              <a:rPr lang="en-US" dirty="0" smtClean="0"/>
              <a:t>Shipper</a:t>
            </a:r>
          </a:p>
          <a:p>
            <a:pPr lvl="1"/>
            <a:r>
              <a:rPr lang="en-US" dirty="0" smtClean="0"/>
              <a:t>Send Shipment (ASN/Invoice)</a:t>
            </a:r>
          </a:p>
          <a:p>
            <a:r>
              <a:rPr lang="en-US" dirty="0" smtClean="0"/>
              <a:t>Customer</a:t>
            </a:r>
          </a:p>
          <a:p>
            <a:pPr lvl="1"/>
            <a:r>
              <a:rPr lang="en-US" dirty="0" smtClean="0"/>
              <a:t>Receive Shipment</a:t>
            </a:r>
          </a:p>
          <a:p>
            <a:endParaRPr lang="en-US" dirty="0"/>
          </a:p>
        </p:txBody>
      </p:sp>
      <p:sp>
        <p:nvSpPr>
          <p:cNvPr id="13315" name="Rectangle 2"/>
          <p:cNvSpPr>
            <a:spLocks noGrp="1" noChangeArrowheads="1"/>
          </p:cNvSpPr>
          <p:nvPr>
            <p:ph type="title"/>
          </p:nvPr>
        </p:nvSpPr>
        <p:spPr/>
        <p:txBody>
          <a:bodyPr/>
          <a:lstStyle/>
          <a:p>
            <a:pPr eaLnBrk="1" hangingPunct="1"/>
            <a:r>
              <a:rPr lang="en-US" altLang="zh-CN" smtClean="0">
                <a:ea typeface="宋体" pitchFamily="2" charset="-122"/>
              </a:rPr>
              <a:t>Customer Schedules Life Cycle</a:t>
            </a:r>
          </a:p>
        </p:txBody>
      </p:sp>
      <p:sp>
        <p:nvSpPr>
          <p:cNvPr id="13314" name="Footer Placeholder 3"/>
          <p:cNvSpPr>
            <a:spLocks noGrp="1"/>
          </p:cNvSpPr>
          <p:nvPr>
            <p:ph type="ftr" sz="quarter" idx="10"/>
          </p:nvPr>
        </p:nvSpPr>
        <p:spPr>
          <a:noFill/>
        </p:spPr>
        <p:txBody>
          <a:bodyPr/>
          <a:lstStyle/>
          <a:p>
            <a:r>
              <a:rPr lang="en-US" altLang="zh-CN" smtClean="0">
                <a:ea typeface="宋体" pitchFamily="2" charset="-122"/>
              </a:rPr>
              <a:t>CS-IN-110</a:t>
            </a:r>
            <a:endParaRPr lang="en-US" altLang="zh-CN" smtClean="0">
              <a:ea typeface="宋体" pitchFamily="2" charset="-122"/>
            </a:endParaRPr>
          </a:p>
        </p:txBody>
      </p:sp>
      <p:sp>
        <p:nvSpPr>
          <p:cNvPr id="49157" name="Line 5"/>
          <p:cNvSpPr>
            <a:spLocks noChangeShapeType="1"/>
          </p:cNvSpPr>
          <p:nvPr/>
        </p:nvSpPr>
        <p:spPr bwMode="auto">
          <a:xfrm>
            <a:off x="1104900" y="724437"/>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buFont typeface="Webdings" pitchFamily="18" charset="2"/>
              <a:buNone/>
            </a:pPr>
            <a:r>
              <a:rPr lang="en-US" altLang="zh-CN" smtClean="0">
                <a:ea typeface="宋体" pitchFamily="2" charset="-122"/>
              </a:rPr>
              <a:t>In this class you learn how to:</a:t>
            </a:r>
          </a:p>
          <a:p>
            <a:pPr eaLnBrk="1" hangingPunct="1"/>
            <a:r>
              <a:rPr lang="en-US" altLang="zh-CN" smtClean="0">
                <a:ea typeface="宋体" pitchFamily="2" charset="-122"/>
              </a:rPr>
              <a:t>Identify key business considerations before setting up Customer Schedules in QAD Enterprise Applications</a:t>
            </a:r>
          </a:p>
          <a:p>
            <a:pPr eaLnBrk="1" hangingPunct="1"/>
            <a:r>
              <a:rPr lang="en-US" altLang="zh-CN" smtClean="0">
                <a:ea typeface="宋体" pitchFamily="2" charset="-122"/>
              </a:rPr>
              <a:t>Set up Customer Schedules in QAD Enterprise Applications</a:t>
            </a:r>
          </a:p>
          <a:p>
            <a:pPr eaLnBrk="1" hangingPunct="1"/>
            <a:r>
              <a:rPr lang="en-US" altLang="zh-CN" smtClean="0">
                <a:ea typeface="宋体" pitchFamily="2" charset="-122"/>
              </a:rPr>
              <a:t>Process Customer Schedules in QAD Enterprise Applications</a:t>
            </a:r>
          </a:p>
          <a:p>
            <a:pPr eaLnBrk="1" hangingPunct="1"/>
            <a:r>
              <a:rPr lang="en-US" altLang="zh-CN" smtClean="0">
                <a:ea typeface="宋体" pitchFamily="2" charset="-122"/>
              </a:rPr>
              <a:t>Process Customer Schedule Shipments</a:t>
            </a:r>
          </a:p>
        </p:txBody>
      </p:sp>
      <p:sp>
        <p:nvSpPr>
          <p:cNvPr id="14339" name="Rectangle 2"/>
          <p:cNvSpPr>
            <a:spLocks noGrp="1" noChangeArrowheads="1"/>
          </p:cNvSpPr>
          <p:nvPr>
            <p:ph type="title"/>
          </p:nvPr>
        </p:nvSpPr>
        <p:spPr/>
        <p:txBody>
          <a:bodyPr/>
          <a:lstStyle/>
          <a:p>
            <a:pPr eaLnBrk="1" hangingPunct="1"/>
            <a:r>
              <a:rPr lang="en-US" altLang="zh-CN" smtClean="0">
                <a:ea typeface="宋体" pitchFamily="2" charset="-122"/>
              </a:rPr>
              <a:t>Course Objectives</a:t>
            </a:r>
          </a:p>
        </p:txBody>
      </p:sp>
      <p:sp>
        <p:nvSpPr>
          <p:cNvPr id="14338" name="Footer Placeholder 3"/>
          <p:cNvSpPr>
            <a:spLocks noGrp="1"/>
          </p:cNvSpPr>
          <p:nvPr>
            <p:ph type="ftr" sz="quarter" idx="10"/>
          </p:nvPr>
        </p:nvSpPr>
        <p:spPr>
          <a:noFill/>
        </p:spPr>
        <p:txBody>
          <a:bodyPr/>
          <a:lstStyle/>
          <a:p>
            <a:r>
              <a:rPr lang="en-US" altLang="zh-CN" smtClean="0">
                <a:ea typeface="宋体" pitchFamily="2" charset="-122"/>
              </a:rPr>
              <a:t>CS-IN-120</a:t>
            </a:r>
            <a:endParaRPr lang="en-US" altLang="zh-CN" smtClean="0">
              <a:ea typeface="宋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Clr>
                <a:schemeClr val="hlink"/>
              </a:buClr>
              <a:buSzPct val="125000"/>
              <a:buFont typeface="Wingdings" pitchFamily="2" charset="2"/>
              <a:buChar char="ü"/>
            </a:pPr>
            <a:r>
              <a:rPr lang="en-US" altLang="zh-CN" smtClean="0">
                <a:ea typeface="宋体" pitchFamily="2" charset="-122"/>
              </a:rPr>
              <a:t>Introduction to Customer Schedules</a:t>
            </a:r>
          </a:p>
          <a:p>
            <a:pPr eaLnBrk="1" hangingPunct="1"/>
            <a:r>
              <a:rPr lang="en-US" altLang="zh-CN" smtClean="0">
                <a:ea typeface="宋体" pitchFamily="2" charset="-122"/>
              </a:rPr>
              <a:t>Business Considerations</a:t>
            </a:r>
          </a:p>
          <a:p>
            <a:pPr eaLnBrk="1" hangingPunct="1"/>
            <a:r>
              <a:rPr lang="en-US" altLang="zh-CN" smtClean="0">
                <a:ea typeface="宋体" pitchFamily="2" charset="-122"/>
              </a:rPr>
              <a:t>Set up Customer Schedules</a:t>
            </a:r>
          </a:p>
          <a:p>
            <a:pPr eaLnBrk="1" hangingPunct="1"/>
            <a:r>
              <a:rPr lang="en-US" altLang="zh-CN" smtClean="0">
                <a:ea typeface="宋体" pitchFamily="2" charset="-122"/>
              </a:rPr>
              <a:t>Process Customer Schedules</a:t>
            </a:r>
          </a:p>
          <a:p>
            <a:pPr eaLnBrk="1" hangingPunct="1"/>
            <a:r>
              <a:rPr lang="en-US" altLang="zh-CN" smtClean="0">
                <a:ea typeface="宋体" pitchFamily="2" charset="-122"/>
              </a:rPr>
              <a:t>Process Customer Schedule Shipments</a:t>
            </a:r>
          </a:p>
          <a:p>
            <a:pPr eaLnBrk="1" hangingPunct="1"/>
            <a:endParaRPr lang="zh-CN" altLang="en-US" smtClean="0">
              <a:ea typeface="宋体" pitchFamily="2" charset="-122"/>
            </a:endParaRPr>
          </a:p>
        </p:txBody>
      </p:sp>
      <p:sp>
        <p:nvSpPr>
          <p:cNvPr id="15363" name="Rectangle 2"/>
          <p:cNvSpPr>
            <a:spLocks noGrp="1" noChangeArrowheads="1"/>
          </p:cNvSpPr>
          <p:nvPr>
            <p:ph type="title"/>
          </p:nvPr>
        </p:nvSpPr>
        <p:spPr/>
        <p:txBody>
          <a:bodyPr/>
          <a:lstStyle/>
          <a:p>
            <a:pPr eaLnBrk="1" hangingPunct="1"/>
            <a:r>
              <a:rPr lang="en-US" altLang="zh-CN" smtClean="0">
                <a:ea typeface="宋体" pitchFamily="2" charset="-122"/>
              </a:rPr>
              <a:t>Course Overview</a:t>
            </a:r>
          </a:p>
        </p:txBody>
      </p:sp>
      <p:sp>
        <p:nvSpPr>
          <p:cNvPr id="15362" name="Footer Placeholder 3"/>
          <p:cNvSpPr>
            <a:spLocks noGrp="1"/>
          </p:cNvSpPr>
          <p:nvPr>
            <p:ph type="ftr" sz="quarter" idx="10"/>
          </p:nvPr>
        </p:nvSpPr>
        <p:spPr>
          <a:noFill/>
        </p:spPr>
        <p:txBody>
          <a:bodyPr/>
          <a:lstStyle/>
          <a:p>
            <a:r>
              <a:rPr lang="en-US" altLang="zh-CN" smtClean="0">
                <a:ea typeface="宋体" pitchFamily="2" charset="-122"/>
              </a:rPr>
              <a:t>CS-IN-130</a:t>
            </a:r>
            <a:endParaRPr lang="en-US" altLang="zh-CN" smtClean="0">
              <a:ea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r>
              <a:rPr lang="en-US" altLang="zh-CN" smtClean="0">
                <a:ea typeface="宋体" pitchFamily="2" charset="-122"/>
              </a:rPr>
              <a:t>CS-IN-020</a:t>
            </a:r>
            <a:endParaRPr lang="en-US" altLang="zh-CN" smtClean="0">
              <a:ea typeface="宋体" pitchFamily="2" charset="-122"/>
            </a:endParaRPr>
          </a:p>
        </p:txBody>
      </p:sp>
      <p:sp>
        <p:nvSpPr>
          <p:cNvPr id="6147" name="Rectangle 1026"/>
          <p:cNvSpPr>
            <a:spLocks noChangeArrowheads="1"/>
          </p:cNvSpPr>
          <p:nvPr/>
        </p:nvSpPr>
        <p:spPr bwMode="auto">
          <a:xfrm>
            <a:off x="114300" y="432369"/>
            <a:ext cx="8915400" cy="5219891"/>
          </a:xfrm>
          <a:prstGeom prst="rect">
            <a:avLst/>
          </a:prstGeom>
          <a:noFill/>
          <a:ln w="38100">
            <a:noFill/>
            <a:miter lim="800000"/>
            <a:headEnd/>
            <a:tailEnd/>
          </a:ln>
        </p:spPr>
        <p:txBody>
          <a:bodyPr wrap="square" anchor="ctr">
            <a:spAutoFit/>
          </a:bodyPr>
          <a:lstStyle/>
          <a:p>
            <a:pPr marL="342900" indent="-342900" algn="l">
              <a:spcBef>
                <a:spcPct val="30000"/>
              </a:spcBef>
              <a:buClr>
                <a:schemeClr val="accent6"/>
              </a:buClr>
              <a:buFont typeface="Arial" pitchFamily="34" charset="0"/>
              <a:buChar char="•"/>
            </a:pPr>
            <a:r>
              <a:rPr lang="en-US" sz="14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spcBef>
                <a:spcPct val="30000"/>
              </a:spcBef>
              <a:buClr>
                <a:schemeClr val="accent6"/>
              </a:buClr>
              <a:buFont typeface="Arial" pitchFamily="34" charset="0"/>
              <a:buChar char="•"/>
            </a:pPr>
            <a:r>
              <a:rPr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spcBef>
                <a:spcPct val="30000"/>
              </a:spcBef>
              <a:buClr>
                <a:schemeClr val="accent6"/>
              </a:buClr>
              <a:buFont typeface="Arial" pitchFamily="34" charset="0"/>
              <a:buChar char="•"/>
            </a:pPr>
            <a:r>
              <a:rPr lang="en-US" sz="1400" dirty="0">
                <a:latin typeface="+mj-lt"/>
              </a:rPr>
              <a:t>QAD and MFG/PRO are registered trademarks of QAD Inc. The QAD logo is a trademark of QAD Inc.</a:t>
            </a:r>
          </a:p>
          <a:p>
            <a:pPr marL="342900" indent="-342900" algn="l">
              <a:spcBef>
                <a:spcPct val="30000"/>
              </a:spcBef>
              <a:buClr>
                <a:schemeClr val="accent6"/>
              </a:buClr>
              <a:buFont typeface="Arial" pitchFamily="34" charset="0"/>
              <a:buChar char="•"/>
            </a:pPr>
            <a:r>
              <a:rPr lang="en-US" sz="14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spcBef>
                <a:spcPct val="30000"/>
              </a:spcBef>
              <a:buClr>
                <a:schemeClr val="accent6"/>
              </a:buClr>
              <a:buFont typeface="Arial" pitchFamily="34" charset="0"/>
              <a:buChar char="•"/>
            </a:pPr>
            <a:r>
              <a:rPr lang="en-US" sz="1400" dirty="0">
                <a:latin typeface="+mj-lt"/>
              </a:rPr>
              <a:t>Copyright © </a:t>
            </a:r>
            <a:r>
              <a:rPr lang="en-US" sz="1400" dirty="0" smtClean="0">
                <a:latin typeface="+mj-lt"/>
              </a:rPr>
              <a:t>2011 </a:t>
            </a:r>
            <a:r>
              <a:rPr lang="en-US" sz="1400" dirty="0">
                <a:latin typeface="+mj-lt"/>
              </a:rPr>
              <a:t>by QAD Inc.</a:t>
            </a:r>
          </a:p>
          <a:p>
            <a:pPr marL="342900" indent="-342900" algn="l">
              <a:spcBef>
                <a:spcPct val="30000"/>
              </a:spcBef>
              <a:buClr>
                <a:schemeClr val="accent6"/>
              </a:buClr>
              <a:buFont typeface="Arial" pitchFamily="34" charset="0"/>
              <a:buChar char="•"/>
            </a:pPr>
            <a:endParaRPr lang="en-US" sz="1400" dirty="0">
              <a:latin typeface="+mj-lt"/>
            </a:endParaRPr>
          </a:p>
          <a:p>
            <a:pPr marL="342900" indent="-342900" algn="l">
              <a:spcBef>
                <a:spcPct val="30000"/>
              </a:spcBef>
              <a:buClr>
                <a:schemeClr val="accent6"/>
              </a:buClr>
              <a:buFont typeface="Arial" pitchFamily="34" charset="0"/>
              <a:buChar char="•"/>
            </a:pPr>
            <a:r>
              <a:rPr lang="en-US" sz="1400" dirty="0">
                <a:latin typeface="+mj-lt"/>
              </a:rPr>
              <a:t>QAD Inc.</a:t>
            </a:r>
            <a:br>
              <a:rPr lang="en-US" sz="1400" dirty="0">
                <a:latin typeface="+mj-lt"/>
              </a:rPr>
            </a:br>
            <a:r>
              <a:rPr lang="en-US" sz="1400" dirty="0">
                <a:latin typeface="+mj-lt"/>
              </a:rPr>
              <a:t>100 Innovation Place</a:t>
            </a:r>
            <a:br>
              <a:rPr lang="en-US" sz="1400" dirty="0">
                <a:latin typeface="+mj-lt"/>
              </a:rPr>
            </a:br>
            <a:r>
              <a:rPr lang="en-US" sz="1400" dirty="0">
                <a:latin typeface="+mj-lt"/>
              </a:rPr>
              <a:t>Santa Barbara, California 93108</a:t>
            </a:r>
            <a:br>
              <a:rPr lang="en-US" sz="1400" dirty="0">
                <a:latin typeface="+mj-lt"/>
              </a:rPr>
            </a:br>
            <a:r>
              <a:rPr lang="en-US" sz="1400" dirty="0">
                <a:latin typeface="+mj-lt"/>
              </a:rPr>
              <a:t>Phone (805) 684-6614</a:t>
            </a:r>
            <a:br>
              <a:rPr lang="en-US" sz="1400" dirty="0">
                <a:latin typeface="+mj-lt"/>
              </a:rPr>
            </a:br>
            <a:r>
              <a:rPr lang="en-US" sz="1400" dirty="0">
                <a:latin typeface="+mj-lt"/>
              </a:rPr>
              <a:t>Fax (805) 684-1890</a:t>
            </a:r>
            <a:br>
              <a:rPr lang="en-US" sz="1400" dirty="0">
                <a:latin typeface="+mj-lt"/>
              </a:rPr>
            </a:br>
            <a:r>
              <a:rPr lang="en-US" sz="1400" dirty="0">
                <a:latin typeface="+mj-lt"/>
              </a:rPr>
              <a:t>http://www.qad.com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itle 73"/>
          <p:cNvSpPr>
            <a:spLocks noGrp="1"/>
          </p:cNvSpPr>
          <p:nvPr>
            <p:ph type="title"/>
          </p:nvPr>
        </p:nvSpPr>
        <p:spPr/>
        <p:txBody>
          <a:bodyPr/>
          <a:lstStyle/>
          <a:p>
            <a:r>
              <a:rPr lang="en-US" dirty="0" smtClean="0"/>
              <a:t>Facilities</a:t>
            </a:r>
            <a:endParaRPr lang="en-US" dirty="0"/>
          </a:p>
        </p:txBody>
      </p:sp>
      <p:sp>
        <p:nvSpPr>
          <p:cNvPr id="7170" name="Footer Placeholder 1"/>
          <p:cNvSpPr>
            <a:spLocks noGrp="1"/>
          </p:cNvSpPr>
          <p:nvPr>
            <p:ph type="ftr" sz="quarter" idx="10"/>
          </p:nvPr>
        </p:nvSpPr>
        <p:spPr>
          <a:noFill/>
        </p:spPr>
        <p:txBody>
          <a:bodyPr/>
          <a:lstStyle/>
          <a:p>
            <a:r>
              <a:rPr lang="en-US" altLang="zh-CN" smtClean="0">
                <a:ea typeface="宋体" pitchFamily="2" charset="-122"/>
              </a:rPr>
              <a:t>CS-IN-030</a:t>
            </a:r>
            <a:endParaRPr lang="en-US" altLang="zh-CN" smtClean="0">
              <a:ea typeface="宋体" pitchFamily="2" charset="-122"/>
            </a:endParaRPr>
          </a:p>
        </p:txBody>
      </p:sp>
      <p:grpSp>
        <p:nvGrpSpPr>
          <p:cNvPr id="7171" name="Group 19"/>
          <p:cNvGrpSpPr>
            <a:grpSpLocks/>
          </p:cNvGrpSpPr>
          <p:nvPr/>
        </p:nvGrpSpPr>
        <p:grpSpPr bwMode="auto">
          <a:xfrm>
            <a:off x="609003" y="906088"/>
            <a:ext cx="7931150" cy="5092700"/>
            <a:chOff x="314" y="729"/>
            <a:chExt cx="4996" cy="3208"/>
          </a:xfrm>
        </p:grpSpPr>
        <p:grpSp>
          <p:nvGrpSpPr>
            <p:cNvPr id="7178" name="Group 20"/>
            <p:cNvGrpSpPr>
              <a:grpSpLocks/>
            </p:cNvGrpSpPr>
            <p:nvPr/>
          </p:nvGrpSpPr>
          <p:grpSpPr bwMode="auto">
            <a:xfrm>
              <a:off x="314" y="729"/>
              <a:ext cx="1167" cy="1000"/>
              <a:chOff x="314" y="912"/>
              <a:chExt cx="1167" cy="1000"/>
            </a:xfrm>
          </p:grpSpPr>
          <p:pic>
            <p:nvPicPr>
              <p:cNvPr id="7240" name="Picture 21"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7241" name="Text Box 22"/>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Telephone/Fax</a:t>
                </a:r>
              </a:p>
            </p:txBody>
          </p:sp>
        </p:grpSp>
        <p:grpSp>
          <p:nvGrpSpPr>
            <p:cNvPr id="7179" name="Group 23"/>
            <p:cNvGrpSpPr>
              <a:grpSpLocks/>
            </p:cNvGrpSpPr>
            <p:nvPr/>
          </p:nvGrpSpPr>
          <p:grpSpPr bwMode="auto">
            <a:xfrm>
              <a:off x="2439" y="767"/>
              <a:ext cx="917" cy="962"/>
              <a:chOff x="2439" y="950"/>
              <a:chExt cx="917" cy="962"/>
            </a:xfrm>
          </p:grpSpPr>
          <p:pic>
            <p:nvPicPr>
              <p:cNvPr id="7238" name="Picture 24"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7239" name="Text Box 25"/>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Class Hours</a:t>
                </a:r>
              </a:p>
            </p:txBody>
          </p:sp>
        </p:grpSp>
        <p:sp>
          <p:nvSpPr>
            <p:cNvPr id="7180" name="Rectangle 26"/>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altLang="zh-CN" sz="4800" b="1">
                  <a:solidFill>
                    <a:srgbClr val="FF3300"/>
                  </a:solidFill>
                  <a:latin typeface="+mj-lt"/>
                  <a:ea typeface="宋体" pitchFamily="2" charset="-122"/>
                </a:rPr>
                <a:t>EXIT</a:t>
              </a:r>
            </a:p>
          </p:txBody>
        </p:sp>
        <p:grpSp>
          <p:nvGrpSpPr>
            <p:cNvPr id="7181" name="Group 27"/>
            <p:cNvGrpSpPr>
              <a:grpSpLocks/>
            </p:cNvGrpSpPr>
            <p:nvPr/>
          </p:nvGrpSpPr>
          <p:grpSpPr bwMode="auto">
            <a:xfrm>
              <a:off x="490" y="1872"/>
              <a:ext cx="816" cy="913"/>
              <a:chOff x="490" y="1872"/>
              <a:chExt cx="816" cy="913"/>
            </a:xfrm>
          </p:grpSpPr>
          <p:sp>
            <p:nvSpPr>
              <p:cNvPr id="7231" name="Text Box 28"/>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Messages</a:t>
                </a:r>
              </a:p>
            </p:txBody>
          </p:sp>
          <p:grpSp>
            <p:nvGrpSpPr>
              <p:cNvPr id="7232" name="Group 29"/>
              <p:cNvGrpSpPr>
                <a:grpSpLocks/>
              </p:cNvGrpSpPr>
              <p:nvPr/>
            </p:nvGrpSpPr>
            <p:grpSpPr bwMode="auto">
              <a:xfrm>
                <a:off x="567" y="1872"/>
                <a:ext cx="681" cy="679"/>
                <a:chOff x="567" y="1891"/>
                <a:chExt cx="681" cy="679"/>
              </a:xfrm>
            </p:grpSpPr>
            <p:sp>
              <p:nvSpPr>
                <p:cNvPr id="7233" name="AutoShape 30"/>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34" name="Group 31"/>
                <p:cNvGrpSpPr>
                  <a:grpSpLocks/>
                </p:cNvGrpSpPr>
                <p:nvPr/>
              </p:nvGrpSpPr>
              <p:grpSpPr bwMode="auto">
                <a:xfrm>
                  <a:off x="658" y="2064"/>
                  <a:ext cx="494" cy="366"/>
                  <a:chOff x="1581" y="2706"/>
                  <a:chExt cx="494" cy="366"/>
                </a:xfrm>
              </p:grpSpPr>
              <p:sp>
                <p:nvSpPr>
                  <p:cNvPr id="7235" name="Rectangle 3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latin typeface="+mj-lt"/>
                      <a:ea typeface="宋体" pitchFamily="2" charset="-122"/>
                    </a:endParaRPr>
                  </a:p>
                </p:txBody>
              </p:sp>
              <p:sp>
                <p:nvSpPr>
                  <p:cNvPr id="7236" name="Rectangle 3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latin typeface="+mj-lt"/>
                      <a:ea typeface="宋体" pitchFamily="2" charset="-122"/>
                    </a:endParaRPr>
                  </a:p>
                </p:txBody>
              </p:sp>
              <p:sp>
                <p:nvSpPr>
                  <p:cNvPr id="7237" name="Freeform 3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182" name="Group 35"/>
            <p:cNvGrpSpPr>
              <a:grpSpLocks/>
            </p:cNvGrpSpPr>
            <p:nvPr/>
          </p:nvGrpSpPr>
          <p:grpSpPr bwMode="auto">
            <a:xfrm>
              <a:off x="2535" y="1872"/>
              <a:ext cx="681" cy="908"/>
              <a:chOff x="2535" y="1872"/>
              <a:chExt cx="681" cy="908"/>
            </a:xfrm>
          </p:grpSpPr>
          <p:sp>
            <p:nvSpPr>
              <p:cNvPr id="7223" name="Text Box 36"/>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Breaks</a:t>
                </a:r>
              </a:p>
            </p:txBody>
          </p:sp>
          <p:grpSp>
            <p:nvGrpSpPr>
              <p:cNvPr id="7224" name="Group 37"/>
              <p:cNvGrpSpPr>
                <a:grpSpLocks/>
              </p:cNvGrpSpPr>
              <p:nvPr/>
            </p:nvGrpSpPr>
            <p:grpSpPr bwMode="auto">
              <a:xfrm>
                <a:off x="2535" y="1872"/>
                <a:ext cx="681" cy="679"/>
                <a:chOff x="2535" y="1872"/>
                <a:chExt cx="681" cy="679"/>
              </a:xfrm>
            </p:grpSpPr>
            <p:sp>
              <p:nvSpPr>
                <p:cNvPr id="7225" name="AutoShape 38"/>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26" name="Group 39"/>
                <p:cNvGrpSpPr>
                  <a:grpSpLocks/>
                </p:cNvGrpSpPr>
                <p:nvPr/>
              </p:nvGrpSpPr>
              <p:grpSpPr bwMode="auto">
                <a:xfrm>
                  <a:off x="2615" y="2064"/>
                  <a:ext cx="505" cy="295"/>
                  <a:chOff x="2643" y="2080"/>
                  <a:chExt cx="505" cy="295"/>
                </a:xfrm>
              </p:grpSpPr>
              <p:sp>
                <p:nvSpPr>
                  <p:cNvPr id="7227" name="Freeform 40"/>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7228" name="Group 41"/>
                  <p:cNvGrpSpPr>
                    <a:grpSpLocks/>
                  </p:cNvGrpSpPr>
                  <p:nvPr/>
                </p:nvGrpSpPr>
                <p:grpSpPr bwMode="auto">
                  <a:xfrm>
                    <a:off x="2754" y="2080"/>
                    <a:ext cx="373" cy="234"/>
                    <a:chOff x="2754" y="2080"/>
                    <a:chExt cx="373" cy="234"/>
                  </a:xfrm>
                </p:grpSpPr>
                <p:sp>
                  <p:nvSpPr>
                    <p:cNvPr id="7229" name="Freeform 42"/>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7230" name="Freeform 43"/>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183" name="Group 44"/>
            <p:cNvGrpSpPr>
              <a:grpSpLocks/>
            </p:cNvGrpSpPr>
            <p:nvPr/>
          </p:nvGrpSpPr>
          <p:grpSpPr bwMode="auto">
            <a:xfrm>
              <a:off x="4389" y="768"/>
              <a:ext cx="921" cy="961"/>
              <a:chOff x="4389" y="768"/>
              <a:chExt cx="921" cy="961"/>
            </a:xfrm>
          </p:grpSpPr>
          <p:sp>
            <p:nvSpPr>
              <p:cNvPr id="7219" name="Text Box 45"/>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Emergency</a:t>
                </a:r>
              </a:p>
            </p:txBody>
          </p:sp>
          <p:grpSp>
            <p:nvGrpSpPr>
              <p:cNvPr id="7220" name="Group 46"/>
              <p:cNvGrpSpPr>
                <a:grpSpLocks/>
              </p:cNvGrpSpPr>
              <p:nvPr/>
            </p:nvGrpSpPr>
            <p:grpSpPr bwMode="auto">
              <a:xfrm>
                <a:off x="4503" y="768"/>
                <a:ext cx="681" cy="679"/>
                <a:chOff x="3639" y="768"/>
                <a:chExt cx="681" cy="679"/>
              </a:xfrm>
            </p:grpSpPr>
            <p:sp>
              <p:nvSpPr>
                <p:cNvPr id="7221" name="AutoShape 47"/>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sp>
              <p:nvSpPr>
                <p:cNvPr id="7222" name="Freeform 4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7184" name="Group 49"/>
            <p:cNvGrpSpPr>
              <a:grpSpLocks/>
            </p:cNvGrpSpPr>
            <p:nvPr/>
          </p:nvGrpSpPr>
          <p:grpSpPr bwMode="auto">
            <a:xfrm>
              <a:off x="4488" y="3000"/>
              <a:ext cx="724" cy="935"/>
              <a:chOff x="4488" y="2928"/>
              <a:chExt cx="724" cy="935"/>
            </a:xfrm>
          </p:grpSpPr>
          <p:sp>
            <p:nvSpPr>
              <p:cNvPr id="7204" name="Text Box 50"/>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Smoking</a:t>
                </a:r>
              </a:p>
            </p:txBody>
          </p:sp>
          <p:grpSp>
            <p:nvGrpSpPr>
              <p:cNvPr id="7205" name="Group 51"/>
              <p:cNvGrpSpPr>
                <a:grpSpLocks/>
              </p:cNvGrpSpPr>
              <p:nvPr/>
            </p:nvGrpSpPr>
            <p:grpSpPr bwMode="auto">
              <a:xfrm>
                <a:off x="4512" y="2928"/>
                <a:ext cx="681" cy="679"/>
                <a:chOff x="3504" y="3024"/>
                <a:chExt cx="681" cy="679"/>
              </a:xfrm>
            </p:grpSpPr>
            <p:sp>
              <p:nvSpPr>
                <p:cNvPr id="7206" name="AutoShape 52"/>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07" name="Group 53"/>
                <p:cNvGrpSpPr>
                  <a:grpSpLocks/>
                </p:cNvGrpSpPr>
                <p:nvPr/>
              </p:nvGrpSpPr>
              <p:grpSpPr bwMode="auto">
                <a:xfrm>
                  <a:off x="3587" y="3100"/>
                  <a:ext cx="541" cy="548"/>
                  <a:chOff x="4578" y="3040"/>
                  <a:chExt cx="541" cy="548"/>
                </a:xfrm>
              </p:grpSpPr>
              <p:grpSp>
                <p:nvGrpSpPr>
                  <p:cNvPr id="7208" name="Group 54"/>
                  <p:cNvGrpSpPr>
                    <a:grpSpLocks/>
                  </p:cNvGrpSpPr>
                  <p:nvPr/>
                </p:nvGrpSpPr>
                <p:grpSpPr bwMode="auto">
                  <a:xfrm>
                    <a:off x="4682" y="3171"/>
                    <a:ext cx="337" cy="213"/>
                    <a:chOff x="4682" y="3171"/>
                    <a:chExt cx="337" cy="213"/>
                  </a:xfrm>
                </p:grpSpPr>
                <p:grpSp>
                  <p:nvGrpSpPr>
                    <p:cNvPr id="7212" name="Group 55"/>
                    <p:cNvGrpSpPr>
                      <a:grpSpLocks/>
                    </p:cNvGrpSpPr>
                    <p:nvPr/>
                  </p:nvGrpSpPr>
                  <p:grpSpPr bwMode="auto">
                    <a:xfrm>
                      <a:off x="4682" y="3335"/>
                      <a:ext cx="337" cy="49"/>
                      <a:chOff x="4682" y="3335"/>
                      <a:chExt cx="337" cy="49"/>
                    </a:xfrm>
                  </p:grpSpPr>
                  <p:sp>
                    <p:nvSpPr>
                      <p:cNvPr id="7216" name="Rectangle 5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sp>
                    <p:nvSpPr>
                      <p:cNvPr id="7217" name="Rectangle 5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sp>
                    <p:nvSpPr>
                      <p:cNvPr id="7218" name="Rectangle 5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grpSp>
                <p:grpSp>
                  <p:nvGrpSpPr>
                    <p:cNvPr id="7213" name="Group 59"/>
                    <p:cNvGrpSpPr>
                      <a:grpSpLocks/>
                    </p:cNvGrpSpPr>
                    <p:nvPr/>
                  </p:nvGrpSpPr>
                  <p:grpSpPr bwMode="auto">
                    <a:xfrm>
                      <a:off x="4822" y="3171"/>
                      <a:ext cx="197" cy="158"/>
                      <a:chOff x="4822" y="3171"/>
                      <a:chExt cx="197" cy="158"/>
                    </a:xfrm>
                  </p:grpSpPr>
                  <p:sp>
                    <p:nvSpPr>
                      <p:cNvPr id="7214" name="Freeform 6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7215" name="Freeform 6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7209" name="Group 62"/>
                  <p:cNvGrpSpPr>
                    <a:grpSpLocks/>
                  </p:cNvGrpSpPr>
                  <p:nvPr/>
                </p:nvGrpSpPr>
                <p:grpSpPr bwMode="auto">
                  <a:xfrm>
                    <a:off x="4578" y="3040"/>
                    <a:ext cx="541" cy="548"/>
                    <a:chOff x="4578" y="3040"/>
                    <a:chExt cx="541" cy="548"/>
                  </a:xfrm>
                </p:grpSpPr>
                <p:sp>
                  <p:nvSpPr>
                    <p:cNvPr id="7210" name="Line 63"/>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7211" name="Oval 64"/>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zh-CN" altLang="en-US">
                        <a:latin typeface="+mj-lt"/>
                        <a:ea typeface="宋体" pitchFamily="2" charset="-122"/>
                      </a:endParaRPr>
                    </a:p>
                  </p:txBody>
                </p:sp>
              </p:grpSp>
            </p:grpSp>
          </p:grpSp>
        </p:grpSp>
        <p:grpSp>
          <p:nvGrpSpPr>
            <p:cNvPr id="7185" name="Group 65"/>
            <p:cNvGrpSpPr>
              <a:grpSpLocks/>
            </p:cNvGrpSpPr>
            <p:nvPr/>
          </p:nvGrpSpPr>
          <p:grpSpPr bwMode="auto">
            <a:xfrm>
              <a:off x="2544" y="3017"/>
              <a:ext cx="681" cy="918"/>
              <a:chOff x="2544" y="3017"/>
              <a:chExt cx="681" cy="918"/>
            </a:xfrm>
          </p:grpSpPr>
          <p:sp>
            <p:nvSpPr>
              <p:cNvPr id="7198" name="Text Box 66"/>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Parking</a:t>
                </a:r>
              </a:p>
            </p:txBody>
          </p:sp>
          <p:grpSp>
            <p:nvGrpSpPr>
              <p:cNvPr id="7199" name="Group 67"/>
              <p:cNvGrpSpPr>
                <a:grpSpLocks/>
              </p:cNvGrpSpPr>
              <p:nvPr/>
            </p:nvGrpSpPr>
            <p:grpSpPr bwMode="auto">
              <a:xfrm>
                <a:off x="2544" y="3017"/>
                <a:ext cx="681" cy="679"/>
                <a:chOff x="2544" y="3017"/>
                <a:chExt cx="681" cy="679"/>
              </a:xfrm>
            </p:grpSpPr>
            <p:sp>
              <p:nvSpPr>
                <p:cNvPr id="7200" name="AutoShape 6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01" name="Group 69"/>
                <p:cNvGrpSpPr>
                  <a:grpSpLocks/>
                </p:cNvGrpSpPr>
                <p:nvPr/>
              </p:nvGrpSpPr>
              <p:grpSpPr bwMode="auto">
                <a:xfrm>
                  <a:off x="2697" y="3120"/>
                  <a:ext cx="375" cy="497"/>
                  <a:chOff x="2712" y="3093"/>
                  <a:chExt cx="375" cy="497"/>
                </a:xfrm>
              </p:grpSpPr>
              <p:sp>
                <p:nvSpPr>
                  <p:cNvPr id="7202" name="Freeform 70"/>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03" name="Freeform 71"/>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186" name="Group 72"/>
            <p:cNvGrpSpPr>
              <a:grpSpLocks/>
            </p:cNvGrpSpPr>
            <p:nvPr/>
          </p:nvGrpSpPr>
          <p:grpSpPr bwMode="auto">
            <a:xfrm>
              <a:off x="481" y="3024"/>
              <a:ext cx="833" cy="913"/>
              <a:chOff x="481" y="3024"/>
              <a:chExt cx="833" cy="913"/>
            </a:xfrm>
          </p:grpSpPr>
          <p:sp>
            <p:nvSpPr>
              <p:cNvPr id="7187" name="Text Box 73"/>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Restrooms</a:t>
                </a:r>
              </a:p>
            </p:txBody>
          </p:sp>
          <p:grpSp>
            <p:nvGrpSpPr>
              <p:cNvPr id="7188" name="Group 74"/>
              <p:cNvGrpSpPr>
                <a:grpSpLocks/>
              </p:cNvGrpSpPr>
              <p:nvPr/>
            </p:nvGrpSpPr>
            <p:grpSpPr bwMode="auto">
              <a:xfrm>
                <a:off x="567" y="3024"/>
                <a:ext cx="681" cy="679"/>
                <a:chOff x="1440" y="3024"/>
                <a:chExt cx="681" cy="679"/>
              </a:xfrm>
            </p:grpSpPr>
            <p:sp>
              <p:nvSpPr>
                <p:cNvPr id="7189" name="AutoShape 7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190" name="Group 76"/>
                <p:cNvGrpSpPr>
                  <a:grpSpLocks/>
                </p:cNvGrpSpPr>
                <p:nvPr/>
              </p:nvGrpSpPr>
              <p:grpSpPr bwMode="auto">
                <a:xfrm>
                  <a:off x="1505" y="3103"/>
                  <a:ext cx="559" cy="545"/>
                  <a:chOff x="625" y="3069"/>
                  <a:chExt cx="559" cy="545"/>
                </a:xfrm>
              </p:grpSpPr>
              <p:grpSp>
                <p:nvGrpSpPr>
                  <p:cNvPr id="7191" name="Group 77"/>
                  <p:cNvGrpSpPr>
                    <a:grpSpLocks/>
                  </p:cNvGrpSpPr>
                  <p:nvPr/>
                </p:nvGrpSpPr>
                <p:grpSpPr bwMode="auto">
                  <a:xfrm>
                    <a:off x="625" y="3075"/>
                    <a:ext cx="209" cy="539"/>
                    <a:chOff x="625" y="3075"/>
                    <a:chExt cx="209" cy="539"/>
                  </a:xfrm>
                </p:grpSpPr>
                <p:sp>
                  <p:nvSpPr>
                    <p:cNvPr id="7196" name="Freeform 78"/>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197" name="Oval 7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latin typeface="+mj-lt"/>
                        <a:ea typeface="宋体" pitchFamily="2" charset="-122"/>
                      </a:endParaRPr>
                    </a:p>
                  </p:txBody>
                </p:sp>
              </p:grpSp>
              <p:grpSp>
                <p:nvGrpSpPr>
                  <p:cNvPr id="7192" name="Group 80"/>
                  <p:cNvGrpSpPr>
                    <a:grpSpLocks/>
                  </p:cNvGrpSpPr>
                  <p:nvPr/>
                </p:nvGrpSpPr>
                <p:grpSpPr bwMode="auto">
                  <a:xfrm>
                    <a:off x="934" y="3075"/>
                    <a:ext cx="250" cy="538"/>
                    <a:chOff x="934" y="3075"/>
                    <a:chExt cx="250" cy="538"/>
                  </a:xfrm>
                </p:grpSpPr>
                <p:sp>
                  <p:nvSpPr>
                    <p:cNvPr id="7194" name="Freeform 81"/>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195" name="Oval 8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latin typeface="+mj-lt"/>
                        <a:ea typeface="宋体" pitchFamily="2" charset="-122"/>
                      </a:endParaRPr>
                    </a:p>
                  </p:txBody>
                </p:sp>
              </p:grpSp>
              <p:sp>
                <p:nvSpPr>
                  <p:cNvPr id="7193" name="Rectangle 8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altLang="zh-CN" smtClean="0">
                <a:ea typeface="宋体" pitchFamily="2" charset="-122"/>
              </a:rPr>
              <a:t>Introduction to Customer Schedules</a:t>
            </a:r>
          </a:p>
          <a:p>
            <a:pPr eaLnBrk="1" hangingPunct="1"/>
            <a:r>
              <a:rPr lang="en-US" altLang="zh-CN" smtClean="0">
                <a:ea typeface="宋体" pitchFamily="2" charset="-122"/>
              </a:rPr>
              <a:t>Business Considerations</a:t>
            </a:r>
          </a:p>
          <a:p>
            <a:pPr eaLnBrk="1" hangingPunct="1"/>
            <a:r>
              <a:rPr lang="en-US" altLang="zh-CN" smtClean="0">
                <a:ea typeface="宋体" pitchFamily="2" charset="-122"/>
              </a:rPr>
              <a:t>Set up Customer Schedules</a:t>
            </a:r>
          </a:p>
          <a:p>
            <a:pPr eaLnBrk="1" hangingPunct="1"/>
            <a:r>
              <a:rPr lang="en-US" altLang="zh-CN" smtClean="0">
                <a:ea typeface="宋体" pitchFamily="2" charset="-122"/>
              </a:rPr>
              <a:t>Process Customer Schedules</a:t>
            </a:r>
          </a:p>
          <a:p>
            <a:pPr eaLnBrk="1" hangingPunct="1"/>
            <a:r>
              <a:rPr lang="en-US" altLang="zh-CN" smtClean="0">
                <a:ea typeface="宋体" pitchFamily="2" charset="-122"/>
              </a:rPr>
              <a:t>Process Customer Schedule Shipments</a:t>
            </a:r>
          </a:p>
          <a:p>
            <a:pPr eaLnBrk="1" hangingPunct="1"/>
            <a:endParaRPr lang="zh-CN" altLang="en-US" smtClean="0">
              <a:ea typeface="宋体" pitchFamily="2" charset="-122"/>
            </a:endParaRPr>
          </a:p>
        </p:txBody>
      </p:sp>
      <p:sp>
        <p:nvSpPr>
          <p:cNvPr id="8195" name="Rectangle 2"/>
          <p:cNvSpPr>
            <a:spLocks noGrp="1" noChangeArrowheads="1"/>
          </p:cNvSpPr>
          <p:nvPr>
            <p:ph type="title"/>
          </p:nvPr>
        </p:nvSpPr>
        <p:spPr/>
        <p:txBody>
          <a:bodyPr/>
          <a:lstStyle/>
          <a:p>
            <a:pPr eaLnBrk="1" hangingPunct="1"/>
            <a:r>
              <a:rPr lang="en-US" altLang="zh-CN" smtClean="0">
                <a:ea typeface="宋体" pitchFamily="2" charset="-122"/>
              </a:rPr>
              <a:t>Course Overview</a:t>
            </a:r>
          </a:p>
        </p:txBody>
      </p:sp>
      <p:sp>
        <p:nvSpPr>
          <p:cNvPr id="8194" name="Footer Placeholder 3"/>
          <p:cNvSpPr>
            <a:spLocks noGrp="1"/>
          </p:cNvSpPr>
          <p:nvPr>
            <p:ph type="ftr" sz="quarter" idx="10"/>
          </p:nvPr>
        </p:nvSpPr>
        <p:spPr>
          <a:noFill/>
        </p:spPr>
        <p:txBody>
          <a:bodyPr/>
          <a:lstStyle/>
          <a:p>
            <a:r>
              <a:rPr lang="en-US" altLang="zh-CN" smtClean="0">
                <a:ea typeface="宋体" pitchFamily="2" charset="-122"/>
              </a:rPr>
              <a:t>CS-IN-040</a:t>
            </a:r>
            <a:endParaRPr lang="en-US" altLang="zh-CN" smtClean="0">
              <a:ea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p:txBody>
          <a:bodyPr/>
          <a:lstStyle/>
          <a:p>
            <a:pPr eaLnBrk="1" hangingPunct="1"/>
            <a:r>
              <a:rPr lang="en-US" altLang="zh-CN" smtClean="0">
                <a:ea typeface="宋体" pitchFamily="2" charset="-122"/>
              </a:rPr>
              <a:t>Customer Schedules</a:t>
            </a:r>
          </a:p>
        </p:txBody>
      </p:sp>
      <p:sp>
        <p:nvSpPr>
          <p:cNvPr id="1028" name="Footer Placeholder 3"/>
          <p:cNvSpPr>
            <a:spLocks noGrp="1"/>
          </p:cNvSpPr>
          <p:nvPr>
            <p:ph type="ftr" sz="quarter" idx="10"/>
          </p:nvPr>
        </p:nvSpPr>
        <p:spPr>
          <a:noFill/>
        </p:spPr>
        <p:txBody>
          <a:bodyPr/>
          <a:lstStyle/>
          <a:p>
            <a:r>
              <a:rPr lang="en-US" altLang="zh-CN" smtClean="0">
                <a:ea typeface="宋体" pitchFamily="2" charset="-122"/>
              </a:rPr>
              <a:t>CS-IN-050</a:t>
            </a:r>
            <a:endParaRPr lang="en-US" altLang="zh-CN" smtClean="0">
              <a:ea typeface="宋体" pitchFamily="2" charset="-122"/>
            </a:endParaRPr>
          </a:p>
        </p:txBody>
      </p:sp>
      <p:grpSp>
        <p:nvGrpSpPr>
          <p:cNvPr id="1030" name="Group 281"/>
          <p:cNvGrpSpPr>
            <a:grpSpLocks/>
          </p:cNvGrpSpPr>
          <p:nvPr/>
        </p:nvGrpSpPr>
        <p:grpSpPr bwMode="auto">
          <a:xfrm>
            <a:off x="492199" y="1143838"/>
            <a:ext cx="8120063" cy="4519612"/>
            <a:chOff x="386" y="1037"/>
            <a:chExt cx="5115" cy="2847"/>
          </a:xfrm>
        </p:grpSpPr>
        <p:sp>
          <p:nvSpPr>
            <p:cNvPr id="1031" name="Freeform 6"/>
            <p:cNvSpPr>
              <a:spLocks/>
            </p:cNvSpPr>
            <p:nvPr/>
          </p:nvSpPr>
          <p:spPr bwMode="auto">
            <a:xfrm rot="2438743" flipH="1" flipV="1">
              <a:off x="685" y="1572"/>
              <a:ext cx="795" cy="931"/>
            </a:xfrm>
            <a:custGeom>
              <a:avLst/>
              <a:gdLst>
                <a:gd name="T0" fmla="*/ 11 w 1503"/>
                <a:gd name="T1" fmla="*/ 20 h 2021"/>
                <a:gd name="T2" fmla="*/ 34 w 1503"/>
                <a:gd name="T3" fmla="*/ 12 h 2021"/>
                <a:gd name="T4" fmla="*/ 57 w 1503"/>
                <a:gd name="T5" fmla="*/ 6 h 2021"/>
                <a:gd name="T6" fmla="*/ 81 w 1503"/>
                <a:gd name="T7" fmla="*/ 3 h 2021"/>
                <a:gd name="T8" fmla="*/ 104 w 1503"/>
                <a:gd name="T9" fmla="*/ 0 h 2021"/>
                <a:gd name="T10" fmla="*/ 128 w 1503"/>
                <a:gd name="T11" fmla="*/ 0 h 2021"/>
                <a:gd name="T12" fmla="*/ 151 w 1503"/>
                <a:gd name="T13" fmla="*/ 1 h 2021"/>
                <a:gd name="T14" fmla="*/ 174 w 1503"/>
                <a:gd name="T15" fmla="*/ 4 h 2021"/>
                <a:gd name="T16" fmla="*/ 196 w 1503"/>
                <a:gd name="T17" fmla="*/ 8 h 2021"/>
                <a:gd name="T18" fmla="*/ 218 w 1503"/>
                <a:gd name="T19" fmla="*/ 14 h 2021"/>
                <a:gd name="T20" fmla="*/ 239 w 1503"/>
                <a:gd name="T21" fmla="*/ 22 h 2021"/>
                <a:gd name="T22" fmla="*/ 258 w 1503"/>
                <a:gd name="T23" fmla="*/ 31 h 2021"/>
                <a:gd name="T24" fmla="*/ 277 w 1503"/>
                <a:gd name="T25" fmla="*/ 41 h 2021"/>
                <a:gd name="T26" fmla="*/ 293 w 1503"/>
                <a:gd name="T27" fmla="*/ 53 h 2021"/>
                <a:gd name="T28" fmla="*/ 308 w 1503"/>
                <a:gd name="T29" fmla="*/ 67 h 2021"/>
                <a:gd name="T30" fmla="*/ 322 w 1503"/>
                <a:gd name="T31" fmla="*/ 82 h 2021"/>
                <a:gd name="T32" fmla="*/ 393 w 1503"/>
                <a:gd name="T33" fmla="*/ 178 h 2021"/>
                <a:gd name="T34" fmla="*/ 401 w 1503"/>
                <a:gd name="T35" fmla="*/ 191 h 2021"/>
                <a:gd name="T36" fmla="*/ 408 w 1503"/>
                <a:gd name="T37" fmla="*/ 203 h 2021"/>
                <a:gd name="T38" fmla="*/ 413 w 1503"/>
                <a:gd name="T39" fmla="*/ 217 h 2021"/>
                <a:gd name="T40" fmla="*/ 417 w 1503"/>
                <a:gd name="T41" fmla="*/ 230 h 2021"/>
                <a:gd name="T42" fmla="*/ 419 w 1503"/>
                <a:gd name="T43" fmla="*/ 243 h 2021"/>
                <a:gd name="T44" fmla="*/ 421 w 1503"/>
                <a:gd name="T45" fmla="*/ 257 h 2021"/>
                <a:gd name="T46" fmla="*/ 420 w 1503"/>
                <a:gd name="T47" fmla="*/ 270 h 2021"/>
                <a:gd name="T48" fmla="*/ 418 w 1503"/>
                <a:gd name="T49" fmla="*/ 284 h 2021"/>
                <a:gd name="T50" fmla="*/ 415 w 1503"/>
                <a:gd name="T51" fmla="*/ 298 h 2021"/>
                <a:gd name="T52" fmla="*/ 411 w 1503"/>
                <a:gd name="T53" fmla="*/ 311 h 2021"/>
                <a:gd name="T54" fmla="*/ 405 w 1503"/>
                <a:gd name="T55" fmla="*/ 324 h 2021"/>
                <a:gd name="T56" fmla="*/ 398 w 1503"/>
                <a:gd name="T57" fmla="*/ 337 h 2021"/>
                <a:gd name="T58" fmla="*/ 389 w 1503"/>
                <a:gd name="T59" fmla="*/ 350 h 2021"/>
                <a:gd name="T60" fmla="*/ 379 w 1503"/>
                <a:gd name="T61" fmla="*/ 362 h 2021"/>
                <a:gd name="T62" fmla="*/ 369 w 1503"/>
                <a:gd name="T63" fmla="*/ 374 h 2021"/>
                <a:gd name="T64" fmla="*/ 356 w 1503"/>
                <a:gd name="T65" fmla="*/ 385 h 2021"/>
                <a:gd name="T66" fmla="*/ 258 w 1503"/>
                <a:gd name="T67" fmla="*/ 379 h 2021"/>
                <a:gd name="T68" fmla="*/ 291 w 1503"/>
                <a:gd name="T69" fmla="*/ 296 h 2021"/>
                <a:gd name="T70" fmla="*/ 310 w 1503"/>
                <a:gd name="T71" fmla="*/ 279 h 2021"/>
                <a:gd name="T72" fmla="*/ 325 w 1503"/>
                <a:gd name="T73" fmla="*/ 260 h 2021"/>
                <a:gd name="T74" fmla="*/ 337 w 1503"/>
                <a:gd name="T75" fmla="*/ 241 h 2021"/>
                <a:gd name="T76" fmla="*/ 347 w 1503"/>
                <a:gd name="T77" fmla="*/ 221 h 2021"/>
                <a:gd name="T78" fmla="*/ 353 w 1503"/>
                <a:gd name="T79" fmla="*/ 200 h 2021"/>
                <a:gd name="T80" fmla="*/ 356 w 1503"/>
                <a:gd name="T81" fmla="*/ 180 h 2021"/>
                <a:gd name="T82" fmla="*/ 355 w 1503"/>
                <a:gd name="T83" fmla="*/ 158 h 2021"/>
                <a:gd name="T84" fmla="*/ 351 w 1503"/>
                <a:gd name="T85" fmla="*/ 137 h 2021"/>
                <a:gd name="T86" fmla="*/ 344 w 1503"/>
                <a:gd name="T87" fmla="*/ 132 h 2021"/>
                <a:gd name="T88" fmla="*/ 330 w 1503"/>
                <a:gd name="T89" fmla="*/ 123 h 2021"/>
                <a:gd name="T90" fmla="*/ 313 w 1503"/>
                <a:gd name="T91" fmla="*/ 115 h 2021"/>
                <a:gd name="T92" fmla="*/ 297 w 1503"/>
                <a:gd name="T93" fmla="*/ 108 h 2021"/>
                <a:gd name="T94" fmla="*/ 280 w 1503"/>
                <a:gd name="T95" fmla="*/ 102 h 2021"/>
                <a:gd name="T96" fmla="*/ 262 w 1503"/>
                <a:gd name="T97" fmla="*/ 97 h 2021"/>
                <a:gd name="T98" fmla="*/ 244 w 1503"/>
                <a:gd name="T99" fmla="*/ 94 h 2021"/>
                <a:gd name="T100" fmla="*/ 225 w 1503"/>
                <a:gd name="T101" fmla="*/ 91 h 2021"/>
                <a:gd name="T102" fmla="*/ 206 w 1503"/>
                <a:gd name="T103" fmla="*/ 89 h 2021"/>
                <a:gd name="T104" fmla="*/ 187 w 1503"/>
                <a:gd name="T105" fmla="*/ 89 h 2021"/>
                <a:gd name="T106" fmla="*/ 168 w 1503"/>
                <a:gd name="T107" fmla="*/ 89 h 2021"/>
                <a:gd name="T108" fmla="*/ 149 w 1503"/>
                <a:gd name="T109" fmla="*/ 91 h 2021"/>
                <a:gd name="T110" fmla="*/ 130 w 1503"/>
                <a:gd name="T111" fmla="*/ 94 h 2021"/>
                <a:gd name="T112" fmla="*/ 111 w 1503"/>
                <a:gd name="T113" fmla="*/ 98 h 2021"/>
                <a:gd name="T114" fmla="*/ 92 w 1503"/>
                <a:gd name="T115" fmla="*/ 103 h 2021"/>
                <a:gd name="T116" fmla="*/ 74 w 1503"/>
                <a:gd name="T117" fmla="*/ 109 h 2021"/>
                <a:gd name="T118" fmla="*/ 0 w 1503"/>
                <a:gd name="T119" fmla="*/ 2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1032" name="Freeform 7"/>
            <p:cNvSpPr>
              <a:spLocks/>
            </p:cNvSpPr>
            <p:nvPr/>
          </p:nvSpPr>
          <p:spPr bwMode="auto">
            <a:xfrm rot="2438743" flipH="1" flipV="1">
              <a:off x="546" y="2065"/>
              <a:ext cx="743" cy="386"/>
            </a:xfrm>
            <a:custGeom>
              <a:avLst/>
              <a:gdLst>
                <a:gd name="T0" fmla="*/ 11 w 1404"/>
                <a:gd name="T1" fmla="*/ 20 h 839"/>
                <a:gd name="T2" fmla="*/ 34 w 1404"/>
                <a:gd name="T3" fmla="*/ 12 h 839"/>
                <a:gd name="T4" fmla="*/ 57 w 1404"/>
                <a:gd name="T5" fmla="*/ 6 h 839"/>
                <a:gd name="T6" fmla="*/ 81 w 1404"/>
                <a:gd name="T7" fmla="*/ 3 h 839"/>
                <a:gd name="T8" fmla="*/ 104 w 1404"/>
                <a:gd name="T9" fmla="*/ 0 h 839"/>
                <a:gd name="T10" fmla="*/ 128 w 1404"/>
                <a:gd name="T11" fmla="*/ 0 h 839"/>
                <a:gd name="T12" fmla="*/ 151 w 1404"/>
                <a:gd name="T13" fmla="*/ 1 h 839"/>
                <a:gd name="T14" fmla="*/ 174 w 1404"/>
                <a:gd name="T15" fmla="*/ 4 h 839"/>
                <a:gd name="T16" fmla="*/ 197 w 1404"/>
                <a:gd name="T17" fmla="*/ 8 h 839"/>
                <a:gd name="T18" fmla="*/ 218 w 1404"/>
                <a:gd name="T19" fmla="*/ 14 h 839"/>
                <a:gd name="T20" fmla="*/ 239 w 1404"/>
                <a:gd name="T21" fmla="*/ 22 h 839"/>
                <a:gd name="T22" fmla="*/ 258 w 1404"/>
                <a:gd name="T23" fmla="*/ 31 h 839"/>
                <a:gd name="T24" fmla="*/ 277 w 1404"/>
                <a:gd name="T25" fmla="*/ 41 h 839"/>
                <a:gd name="T26" fmla="*/ 294 w 1404"/>
                <a:gd name="T27" fmla="*/ 53 h 839"/>
                <a:gd name="T28" fmla="*/ 309 w 1404"/>
                <a:gd name="T29" fmla="*/ 67 h 839"/>
                <a:gd name="T30" fmla="*/ 322 w 1404"/>
                <a:gd name="T31" fmla="*/ 81 h 839"/>
                <a:gd name="T32" fmla="*/ 393 w 1404"/>
                <a:gd name="T33" fmla="*/ 178 h 839"/>
                <a:gd name="T34" fmla="*/ 380 w 1404"/>
                <a:gd name="T35" fmla="*/ 162 h 839"/>
                <a:gd name="T36" fmla="*/ 366 w 1404"/>
                <a:gd name="T37" fmla="*/ 148 h 839"/>
                <a:gd name="T38" fmla="*/ 350 w 1404"/>
                <a:gd name="T39" fmla="*/ 136 h 839"/>
                <a:gd name="T40" fmla="*/ 332 w 1404"/>
                <a:gd name="T41" fmla="*/ 125 h 839"/>
                <a:gd name="T42" fmla="*/ 313 w 1404"/>
                <a:gd name="T43" fmla="*/ 115 h 839"/>
                <a:gd name="T44" fmla="*/ 293 w 1404"/>
                <a:gd name="T45" fmla="*/ 106 h 839"/>
                <a:gd name="T46" fmla="*/ 272 w 1404"/>
                <a:gd name="T47" fmla="*/ 99 h 839"/>
                <a:gd name="T48" fmla="*/ 250 w 1404"/>
                <a:gd name="T49" fmla="*/ 94 h 839"/>
                <a:gd name="T50" fmla="*/ 228 w 1404"/>
                <a:gd name="T51" fmla="*/ 91 h 839"/>
                <a:gd name="T52" fmla="*/ 204 w 1404"/>
                <a:gd name="T53" fmla="*/ 89 h 839"/>
                <a:gd name="T54" fmla="*/ 181 w 1404"/>
                <a:gd name="T55" fmla="*/ 88 h 839"/>
                <a:gd name="T56" fmla="*/ 157 w 1404"/>
                <a:gd name="T57" fmla="*/ 90 h 839"/>
                <a:gd name="T58" fmla="*/ 134 w 1404"/>
                <a:gd name="T59" fmla="*/ 93 h 839"/>
                <a:gd name="T60" fmla="*/ 111 w 1404"/>
                <a:gd name="T61" fmla="*/ 98 h 839"/>
                <a:gd name="T62" fmla="*/ 87 w 1404"/>
                <a:gd name="T63" fmla="*/ 104 h 839"/>
                <a:gd name="T64" fmla="*/ 65 w 1404"/>
                <a:gd name="T65" fmla="*/ 113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sp>
          <p:nvSpPr>
            <p:cNvPr id="1033" name="Freeform 8"/>
            <p:cNvSpPr>
              <a:spLocks/>
            </p:cNvSpPr>
            <p:nvPr/>
          </p:nvSpPr>
          <p:spPr bwMode="auto">
            <a:xfrm rot="2438743" flipH="1" flipV="1">
              <a:off x="685" y="1572"/>
              <a:ext cx="795" cy="931"/>
            </a:xfrm>
            <a:custGeom>
              <a:avLst/>
              <a:gdLst>
                <a:gd name="T0" fmla="*/ 11 w 1503"/>
                <a:gd name="T1" fmla="*/ 20 h 2021"/>
                <a:gd name="T2" fmla="*/ 34 w 1503"/>
                <a:gd name="T3" fmla="*/ 12 h 2021"/>
                <a:gd name="T4" fmla="*/ 57 w 1503"/>
                <a:gd name="T5" fmla="*/ 6 h 2021"/>
                <a:gd name="T6" fmla="*/ 81 w 1503"/>
                <a:gd name="T7" fmla="*/ 3 h 2021"/>
                <a:gd name="T8" fmla="*/ 104 w 1503"/>
                <a:gd name="T9" fmla="*/ 0 h 2021"/>
                <a:gd name="T10" fmla="*/ 128 w 1503"/>
                <a:gd name="T11" fmla="*/ 0 h 2021"/>
                <a:gd name="T12" fmla="*/ 151 w 1503"/>
                <a:gd name="T13" fmla="*/ 1 h 2021"/>
                <a:gd name="T14" fmla="*/ 174 w 1503"/>
                <a:gd name="T15" fmla="*/ 4 h 2021"/>
                <a:gd name="T16" fmla="*/ 196 w 1503"/>
                <a:gd name="T17" fmla="*/ 8 h 2021"/>
                <a:gd name="T18" fmla="*/ 218 w 1503"/>
                <a:gd name="T19" fmla="*/ 14 h 2021"/>
                <a:gd name="T20" fmla="*/ 239 w 1503"/>
                <a:gd name="T21" fmla="*/ 22 h 2021"/>
                <a:gd name="T22" fmla="*/ 258 w 1503"/>
                <a:gd name="T23" fmla="*/ 31 h 2021"/>
                <a:gd name="T24" fmla="*/ 277 w 1503"/>
                <a:gd name="T25" fmla="*/ 41 h 2021"/>
                <a:gd name="T26" fmla="*/ 293 w 1503"/>
                <a:gd name="T27" fmla="*/ 53 h 2021"/>
                <a:gd name="T28" fmla="*/ 308 w 1503"/>
                <a:gd name="T29" fmla="*/ 67 h 2021"/>
                <a:gd name="T30" fmla="*/ 322 w 1503"/>
                <a:gd name="T31" fmla="*/ 82 h 2021"/>
                <a:gd name="T32" fmla="*/ 393 w 1503"/>
                <a:gd name="T33" fmla="*/ 178 h 2021"/>
                <a:gd name="T34" fmla="*/ 401 w 1503"/>
                <a:gd name="T35" fmla="*/ 191 h 2021"/>
                <a:gd name="T36" fmla="*/ 408 w 1503"/>
                <a:gd name="T37" fmla="*/ 203 h 2021"/>
                <a:gd name="T38" fmla="*/ 413 w 1503"/>
                <a:gd name="T39" fmla="*/ 217 h 2021"/>
                <a:gd name="T40" fmla="*/ 417 w 1503"/>
                <a:gd name="T41" fmla="*/ 230 h 2021"/>
                <a:gd name="T42" fmla="*/ 419 w 1503"/>
                <a:gd name="T43" fmla="*/ 243 h 2021"/>
                <a:gd name="T44" fmla="*/ 421 w 1503"/>
                <a:gd name="T45" fmla="*/ 257 h 2021"/>
                <a:gd name="T46" fmla="*/ 420 w 1503"/>
                <a:gd name="T47" fmla="*/ 270 h 2021"/>
                <a:gd name="T48" fmla="*/ 418 w 1503"/>
                <a:gd name="T49" fmla="*/ 284 h 2021"/>
                <a:gd name="T50" fmla="*/ 415 w 1503"/>
                <a:gd name="T51" fmla="*/ 298 h 2021"/>
                <a:gd name="T52" fmla="*/ 411 w 1503"/>
                <a:gd name="T53" fmla="*/ 311 h 2021"/>
                <a:gd name="T54" fmla="*/ 405 w 1503"/>
                <a:gd name="T55" fmla="*/ 324 h 2021"/>
                <a:gd name="T56" fmla="*/ 398 w 1503"/>
                <a:gd name="T57" fmla="*/ 337 h 2021"/>
                <a:gd name="T58" fmla="*/ 389 w 1503"/>
                <a:gd name="T59" fmla="*/ 350 h 2021"/>
                <a:gd name="T60" fmla="*/ 379 w 1503"/>
                <a:gd name="T61" fmla="*/ 362 h 2021"/>
                <a:gd name="T62" fmla="*/ 369 w 1503"/>
                <a:gd name="T63" fmla="*/ 374 h 2021"/>
                <a:gd name="T64" fmla="*/ 356 w 1503"/>
                <a:gd name="T65" fmla="*/ 385 h 2021"/>
                <a:gd name="T66" fmla="*/ 258 w 1503"/>
                <a:gd name="T67" fmla="*/ 379 h 2021"/>
                <a:gd name="T68" fmla="*/ 291 w 1503"/>
                <a:gd name="T69" fmla="*/ 296 h 2021"/>
                <a:gd name="T70" fmla="*/ 310 w 1503"/>
                <a:gd name="T71" fmla="*/ 279 h 2021"/>
                <a:gd name="T72" fmla="*/ 325 w 1503"/>
                <a:gd name="T73" fmla="*/ 260 h 2021"/>
                <a:gd name="T74" fmla="*/ 337 w 1503"/>
                <a:gd name="T75" fmla="*/ 241 h 2021"/>
                <a:gd name="T76" fmla="*/ 347 w 1503"/>
                <a:gd name="T77" fmla="*/ 221 h 2021"/>
                <a:gd name="T78" fmla="*/ 353 w 1503"/>
                <a:gd name="T79" fmla="*/ 200 h 2021"/>
                <a:gd name="T80" fmla="*/ 356 w 1503"/>
                <a:gd name="T81" fmla="*/ 180 h 2021"/>
                <a:gd name="T82" fmla="*/ 355 w 1503"/>
                <a:gd name="T83" fmla="*/ 158 h 2021"/>
                <a:gd name="T84" fmla="*/ 351 w 1503"/>
                <a:gd name="T85" fmla="*/ 137 h 2021"/>
                <a:gd name="T86" fmla="*/ 344 w 1503"/>
                <a:gd name="T87" fmla="*/ 132 h 2021"/>
                <a:gd name="T88" fmla="*/ 330 w 1503"/>
                <a:gd name="T89" fmla="*/ 123 h 2021"/>
                <a:gd name="T90" fmla="*/ 313 w 1503"/>
                <a:gd name="T91" fmla="*/ 115 h 2021"/>
                <a:gd name="T92" fmla="*/ 297 w 1503"/>
                <a:gd name="T93" fmla="*/ 108 h 2021"/>
                <a:gd name="T94" fmla="*/ 280 w 1503"/>
                <a:gd name="T95" fmla="*/ 102 h 2021"/>
                <a:gd name="T96" fmla="*/ 262 w 1503"/>
                <a:gd name="T97" fmla="*/ 97 h 2021"/>
                <a:gd name="T98" fmla="*/ 244 w 1503"/>
                <a:gd name="T99" fmla="*/ 94 h 2021"/>
                <a:gd name="T100" fmla="*/ 225 w 1503"/>
                <a:gd name="T101" fmla="*/ 91 h 2021"/>
                <a:gd name="T102" fmla="*/ 206 w 1503"/>
                <a:gd name="T103" fmla="*/ 89 h 2021"/>
                <a:gd name="T104" fmla="*/ 187 w 1503"/>
                <a:gd name="T105" fmla="*/ 89 h 2021"/>
                <a:gd name="T106" fmla="*/ 168 w 1503"/>
                <a:gd name="T107" fmla="*/ 89 h 2021"/>
                <a:gd name="T108" fmla="*/ 149 w 1503"/>
                <a:gd name="T109" fmla="*/ 91 h 2021"/>
                <a:gd name="T110" fmla="*/ 130 w 1503"/>
                <a:gd name="T111" fmla="*/ 94 h 2021"/>
                <a:gd name="T112" fmla="*/ 111 w 1503"/>
                <a:gd name="T113" fmla="*/ 98 h 2021"/>
                <a:gd name="T114" fmla="*/ 92 w 1503"/>
                <a:gd name="T115" fmla="*/ 103 h 2021"/>
                <a:gd name="T116" fmla="*/ 74 w 1503"/>
                <a:gd name="T117" fmla="*/ 109 h 2021"/>
                <a:gd name="T118" fmla="*/ 0 w 1503"/>
                <a:gd name="T119" fmla="*/ 2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1034" name="Freeform 9"/>
            <p:cNvSpPr>
              <a:spLocks/>
            </p:cNvSpPr>
            <p:nvPr/>
          </p:nvSpPr>
          <p:spPr bwMode="auto">
            <a:xfrm rot="2438743" flipH="1" flipV="1">
              <a:off x="716" y="1917"/>
              <a:ext cx="79" cy="88"/>
            </a:xfrm>
            <a:custGeom>
              <a:avLst/>
              <a:gdLst>
                <a:gd name="T0" fmla="*/ 42 w 148"/>
                <a:gd name="T1" fmla="*/ 40 h 192"/>
                <a:gd name="T2" fmla="*/ 38 w 148"/>
                <a:gd name="T3" fmla="*/ 35 h 192"/>
                <a:gd name="T4" fmla="*/ 33 w 148"/>
                <a:gd name="T5" fmla="*/ 29 h 192"/>
                <a:gd name="T6" fmla="*/ 23 w 148"/>
                <a:gd name="T7" fmla="*/ 19 h 192"/>
                <a:gd name="T8" fmla="*/ 12 w 148"/>
                <a:gd name="T9" fmla="*/ 9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graphicFrame>
          <p:nvGraphicFramePr>
            <p:cNvPr id="1026" name="Object 10"/>
            <p:cNvGraphicFramePr>
              <a:graphicFrameLocks noChangeAspect="1"/>
            </p:cNvGraphicFramePr>
            <p:nvPr/>
          </p:nvGraphicFramePr>
          <p:xfrm>
            <a:off x="1525" y="1200"/>
            <a:ext cx="2371" cy="2451"/>
          </p:xfrm>
          <a:graphic>
            <a:graphicData uri="http://schemas.openxmlformats.org/presentationml/2006/ole">
              <p:oleObj spid="_x0000_s1026" name="Clip" r:id="rId4" imgW="2826720" imgH="3497040" progId="">
                <p:embed/>
              </p:oleObj>
            </a:graphicData>
          </a:graphic>
        </p:graphicFrame>
        <p:grpSp>
          <p:nvGrpSpPr>
            <p:cNvPr id="1035" name="Group 11"/>
            <p:cNvGrpSpPr>
              <a:grpSpLocks/>
            </p:cNvGrpSpPr>
            <p:nvPr/>
          </p:nvGrpSpPr>
          <p:grpSpPr bwMode="auto">
            <a:xfrm>
              <a:off x="1641" y="1037"/>
              <a:ext cx="1524" cy="1213"/>
              <a:chOff x="1641" y="525"/>
              <a:chExt cx="1524" cy="1425"/>
            </a:xfrm>
          </p:grpSpPr>
          <p:graphicFrame>
            <p:nvGraphicFramePr>
              <p:cNvPr id="1027" name="Object 12">
                <a:hlinkClick r:id="" action="ppaction://ole?verb=0"/>
              </p:cNvPr>
              <p:cNvGraphicFramePr>
                <a:graphicFrameLocks/>
              </p:cNvGraphicFramePr>
              <p:nvPr/>
            </p:nvGraphicFramePr>
            <p:xfrm>
              <a:off x="1641" y="525"/>
              <a:ext cx="1524" cy="951"/>
            </p:xfrm>
            <a:graphic>
              <a:graphicData uri="http://schemas.openxmlformats.org/presentationml/2006/ole">
                <p:oleObj spid="_x0000_s1027" name="Clip" r:id="rId5" imgW="5903640" imgH="3695400" progId="">
                  <p:embed/>
                </p:oleObj>
              </a:graphicData>
            </a:graphic>
          </p:graphicFrame>
          <p:sp>
            <p:nvSpPr>
              <p:cNvPr id="1301" name="Rectangle 13"/>
              <p:cNvSpPr>
                <a:spLocks noChangeArrowheads="1"/>
              </p:cNvSpPr>
              <p:nvPr/>
            </p:nvSpPr>
            <p:spPr bwMode="auto">
              <a:xfrm>
                <a:off x="1810" y="1517"/>
                <a:ext cx="1186" cy="433"/>
              </a:xfrm>
              <a:prstGeom prst="rect">
                <a:avLst/>
              </a:prstGeom>
              <a:noFill/>
              <a:ln w="12700">
                <a:noFill/>
                <a:miter lim="800000"/>
                <a:headEnd/>
                <a:tailEnd/>
              </a:ln>
            </p:spPr>
            <p:txBody>
              <a:bodyPr wrap="none" lIns="90488" tIns="44450" rIns="90488" bIns="44450">
                <a:spAutoFit/>
              </a:bodyPr>
              <a:lstStyle/>
              <a:p>
                <a:pPr eaLnBrk="0" hangingPunct="0">
                  <a:lnSpc>
                    <a:spcPct val="90000"/>
                  </a:lnSpc>
                </a:pPr>
                <a:r>
                  <a:rPr kumimoji="1" lang="en-GB" sz="1800" b="1">
                    <a:solidFill>
                      <a:srgbClr val="5A87C6"/>
                    </a:solidFill>
                    <a:latin typeface="+mj-lt"/>
                  </a:rPr>
                  <a:t>Customer’s</a:t>
                </a:r>
              </a:p>
              <a:p>
                <a:pPr eaLnBrk="0" hangingPunct="0">
                  <a:lnSpc>
                    <a:spcPct val="90000"/>
                  </a:lnSpc>
                </a:pPr>
                <a:r>
                  <a:rPr kumimoji="1" lang="en-GB" sz="1800" b="1">
                    <a:solidFill>
                      <a:srgbClr val="5A87C6"/>
                    </a:solidFill>
                    <a:latin typeface="+mj-lt"/>
                  </a:rPr>
                  <a:t>Assembly Plant</a:t>
                </a:r>
              </a:p>
            </p:txBody>
          </p:sp>
        </p:grpSp>
        <p:grpSp>
          <p:nvGrpSpPr>
            <p:cNvPr id="1036" name="Group 14"/>
            <p:cNvGrpSpPr>
              <a:grpSpLocks/>
            </p:cNvGrpSpPr>
            <p:nvPr/>
          </p:nvGrpSpPr>
          <p:grpSpPr bwMode="auto">
            <a:xfrm>
              <a:off x="3274" y="2912"/>
              <a:ext cx="1589" cy="863"/>
              <a:chOff x="3274" y="2727"/>
              <a:chExt cx="1589" cy="1013"/>
            </a:xfrm>
          </p:grpSpPr>
          <p:sp>
            <p:nvSpPr>
              <p:cNvPr id="1286" name="Rectangle 15"/>
              <p:cNvSpPr>
                <a:spLocks noChangeArrowheads="1"/>
              </p:cNvSpPr>
              <p:nvPr/>
            </p:nvSpPr>
            <p:spPr bwMode="auto">
              <a:xfrm>
                <a:off x="3703" y="3471"/>
                <a:ext cx="726" cy="269"/>
              </a:xfrm>
              <a:prstGeom prst="rect">
                <a:avLst/>
              </a:prstGeom>
              <a:noFill/>
              <a:ln w="12700">
                <a:noFill/>
                <a:miter lim="800000"/>
                <a:headEnd/>
                <a:tailEnd/>
              </a:ln>
            </p:spPr>
            <p:txBody>
              <a:bodyPr wrap="none" lIns="90488" tIns="44450" rIns="90488" bIns="44450">
                <a:spAutoFit/>
              </a:bodyPr>
              <a:lstStyle/>
              <a:p>
                <a:pPr algn="l" eaLnBrk="0" hangingPunct="0"/>
                <a:r>
                  <a:rPr kumimoji="1" lang="zh-CN" altLang="en-US" sz="1800" b="1">
                    <a:solidFill>
                      <a:srgbClr val="5A87C6"/>
                    </a:solidFill>
                    <a:latin typeface="+mj-lt"/>
                    <a:ea typeface="宋体" pitchFamily="2" charset="-122"/>
                  </a:rPr>
                  <a:t> </a:t>
                </a:r>
                <a:r>
                  <a:rPr kumimoji="1" lang="en-US" altLang="zh-CN" sz="1800" b="1">
                    <a:solidFill>
                      <a:srgbClr val="5A87C6"/>
                    </a:solidFill>
                    <a:latin typeface="+mj-lt"/>
                    <a:ea typeface="宋体" pitchFamily="2" charset="-122"/>
                  </a:rPr>
                  <a:t>Supplier</a:t>
                </a:r>
              </a:p>
            </p:txBody>
          </p:sp>
          <p:grpSp>
            <p:nvGrpSpPr>
              <p:cNvPr id="1287" name="Group 16"/>
              <p:cNvGrpSpPr>
                <a:grpSpLocks/>
              </p:cNvGrpSpPr>
              <p:nvPr/>
            </p:nvGrpSpPr>
            <p:grpSpPr bwMode="auto">
              <a:xfrm>
                <a:off x="3274" y="2727"/>
                <a:ext cx="1589" cy="651"/>
                <a:chOff x="3274" y="2727"/>
                <a:chExt cx="1589" cy="651"/>
              </a:xfrm>
            </p:grpSpPr>
            <p:sp>
              <p:nvSpPr>
                <p:cNvPr id="1288" name="Freeform 17"/>
                <p:cNvSpPr>
                  <a:spLocks/>
                </p:cNvSpPr>
                <p:nvPr/>
              </p:nvSpPr>
              <p:spPr bwMode="auto">
                <a:xfrm>
                  <a:off x="4244" y="3069"/>
                  <a:ext cx="619" cy="301"/>
                </a:xfrm>
                <a:custGeom>
                  <a:avLst/>
                  <a:gdLst>
                    <a:gd name="T0" fmla="*/ 0 w 470"/>
                    <a:gd name="T1" fmla="*/ 398 h 227"/>
                    <a:gd name="T2" fmla="*/ 158 w 470"/>
                    <a:gd name="T3" fmla="*/ 37 h 227"/>
                    <a:gd name="T4" fmla="*/ 814 w 470"/>
                    <a:gd name="T5" fmla="*/ 0 h 227"/>
                    <a:gd name="T6" fmla="*/ 814 w 470"/>
                    <a:gd name="T7" fmla="*/ 158 h 227"/>
                    <a:gd name="T8" fmla="*/ 130 w 470"/>
                    <a:gd name="T9" fmla="*/ 398 h 227"/>
                    <a:gd name="T10" fmla="*/ 0 w 470"/>
                    <a:gd name="T11" fmla="*/ 398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rgbClr val="C0C0C0"/>
                </a:solidFill>
                <a:ln w="12700" cap="rnd">
                  <a:noFill/>
                  <a:round/>
                  <a:headEnd/>
                  <a:tailEnd type="triangle" w="med" len="med"/>
                </a:ln>
              </p:spPr>
              <p:txBody>
                <a:bodyPr/>
                <a:lstStyle/>
                <a:p>
                  <a:endParaRPr lang="en-US">
                    <a:latin typeface="+mj-lt"/>
                  </a:endParaRPr>
                </a:p>
              </p:txBody>
            </p:sp>
            <p:sp>
              <p:nvSpPr>
                <p:cNvPr id="1289" name="AutoShape 18"/>
                <p:cNvSpPr>
                  <a:spLocks noChangeArrowheads="1"/>
                </p:cNvSpPr>
                <p:nvPr/>
              </p:nvSpPr>
              <p:spPr bwMode="auto">
                <a:xfrm>
                  <a:off x="3274" y="3114"/>
                  <a:ext cx="404" cy="192"/>
                </a:xfrm>
                <a:prstGeom prst="cube">
                  <a:avLst>
                    <a:gd name="adj" fmla="val 24995"/>
                  </a:avLst>
                </a:prstGeom>
                <a:solidFill>
                  <a:srgbClr val="FEEED4"/>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0" name="AutoShape 19"/>
                <p:cNvSpPr>
                  <a:spLocks noChangeArrowheads="1"/>
                </p:cNvSpPr>
                <p:nvPr/>
              </p:nvSpPr>
              <p:spPr bwMode="auto">
                <a:xfrm>
                  <a:off x="3601" y="2954"/>
                  <a:ext cx="850" cy="420"/>
                </a:xfrm>
                <a:prstGeom prst="cube">
                  <a:avLst>
                    <a:gd name="adj" fmla="val 24995"/>
                  </a:avLst>
                </a:prstGeom>
                <a:solidFill>
                  <a:srgbClr val="FEEED4"/>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1" name="AutoShape 20"/>
                <p:cNvSpPr>
                  <a:spLocks noChangeArrowheads="1"/>
                </p:cNvSpPr>
                <p:nvPr/>
              </p:nvSpPr>
              <p:spPr bwMode="auto">
                <a:xfrm>
                  <a:off x="4109" y="3115"/>
                  <a:ext cx="115" cy="40"/>
                </a:xfrm>
                <a:prstGeom prst="roundRect">
                  <a:avLst>
                    <a:gd name="adj" fmla="val 12495"/>
                  </a:avLst>
                </a:prstGeom>
                <a:solidFill>
                  <a:srgbClr val="627196"/>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92" name="AutoShape 21"/>
                <p:cNvSpPr>
                  <a:spLocks noChangeArrowheads="1"/>
                </p:cNvSpPr>
                <p:nvPr/>
              </p:nvSpPr>
              <p:spPr bwMode="auto">
                <a:xfrm>
                  <a:off x="3930" y="3115"/>
                  <a:ext cx="115" cy="40"/>
                </a:xfrm>
                <a:prstGeom prst="roundRect">
                  <a:avLst>
                    <a:gd name="adj" fmla="val 12495"/>
                  </a:avLst>
                </a:prstGeom>
                <a:solidFill>
                  <a:srgbClr val="627196"/>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93" name="Rectangle 22"/>
                <p:cNvSpPr>
                  <a:spLocks noChangeArrowheads="1"/>
                </p:cNvSpPr>
                <p:nvPr/>
              </p:nvSpPr>
              <p:spPr bwMode="auto">
                <a:xfrm>
                  <a:off x="3698" y="3244"/>
                  <a:ext cx="198" cy="126"/>
                </a:xfrm>
                <a:prstGeom prst="rect">
                  <a:avLst/>
                </a:prstGeom>
                <a:solidFill>
                  <a:srgbClr val="627196"/>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4" name="Rectangle 23"/>
                <p:cNvSpPr>
                  <a:spLocks noChangeArrowheads="1"/>
                </p:cNvSpPr>
                <p:nvPr/>
              </p:nvSpPr>
              <p:spPr bwMode="auto">
                <a:xfrm>
                  <a:off x="4050" y="3248"/>
                  <a:ext cx="198" cy="125"/>
                </a:xfrm>
                <a:prstGeom prst="rect">
                  <a:avLst/>
                </a:prstGeom>
                <a:solidFill>
                  <a:srgbClr val="627196"/>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5" name="AutoShape 24"/>
                <p:cNvSpPr>
                  <a:spLocks noChangeArrowheads="1"/>
                </p:cNvSpPr>
                <p:nvPr/>
              </p:nvSpPr>
              <p:spPr bwMode="auto">
                <a:xfrm>
                  <a:off x="3736" y="3121"/>
                  <a:ext cx="115" cy="38"/>
                </a:xfrm>
                <a:prstGeom prst="roundRect">
                  <a:avLst>
                    <a:gd name="adj" fmla="val 12495"/>
                  </a:avLst>
                </a:prstGeom>
                <a:solidFill>
                  <a:srgbClr val="627196"/>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96" name="Rectangle 25"/>
                <p:cNvSpPr>
                  <a:spLocks noChangeArrowheads="1"/>
                </p:cNvSpPr>
                <p:nvPr/>
              </p:nvSpPr>
              <p:spPr bwMode="auto">
                <a:xfrm>
                  <a:off x="3354" y="3222"/>
                  <a:ext cx="62" cy="84"/>
                </a:xfrm>
                <a:prstGeom prst="rect">
                  <a:avLst/>
                </a:prstGeom>
                <a:solidFill>
                  <a:srgbClr val="627196"/>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7" name="AutoShape 26" descr="Horizontal brick"/>
                <p:cNvSpPr>
                  <a:spLocks noChangeArrowheads="1"/>
                </p:cNvSpPr>
                <p:nvPr/>
              </p:nvSpPr>
              <p:spPr bwMode="auto">
                <a:xfrm>
                  <a:off x="3477" y="2727"/>
                  <a:ext cx="66" cy="411"/>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8" name="AutoShape 27"/>
                <p:cNvSpPr>
                  <a:spLocks noChangeArrowheads="1"/>
                </p:cNvSpPr>
                <p:nvPr/>
              </p:nvSpPr>
              <p:spPr bwMode="auto">
                <a:xfrm>
                  <a:off x="3893" y="2933"/>
                  <a:ext cx="141" cy="79"/>
                </a:xfrm>
                <a:prstGeom prst="cube">
                  <a:avLst>
                    <a:gd name="adj" fmla="val 24995"/>
                  </a:avLst>
                </a:prstGeom>
                <a:solidFill>
                  <a:schemeClr val="bg2"/>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9" name="AutoShape 28"/>
                <p:cNvSpPr>
                  <a:spLocks noChangeArrowheads="1"/>
                </p:cNvSpPr>
                <p:nvPr/>
              </p:nvSpPr>
              <p:spPr bwMode="auto">
                <a:xfrm>
                  <a:off x="4171" y="2891"/>
                  <a:ext cx="32" cy="97"/>
                </a:xfrm>
                <a:prstGeom prst="cube">
                  <a:avLst>
                    <a:gd name="adj" fmla="val 24995"/>
                  </a:avLst>
                </a:prstGeom>
                <a:solidFill>
                  <a:schemeClr val="bg2"/>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300" name="Freeform 29"/>
                <p:cNvSpPr>
                  <a:spLocks/>
                </p:cNvSpPr>
                <p:nvPr/>
              </p:nvSpPr>
              <p:spPr bwMode="auto">
                <a:xfrm>
                  <a:off x="4349" y="2950"/>
                  <a:ext cx="107" cy="428"/>
                </a:xfrm>
                <a:custGeom>
                  <a:avLst/>
                  <a:gdLst>
                    <a:gd name="T0" fmla="*/ 0 w 81"/>
                    <a:gd name="T1" fmla="*/ 566 h 323"/>
                    <a:gd name="T2" fmla="*/ 0 w 81"/>
                    <a:gd name="T3" fmla="*/ 140 h 323"/>
                    <a:gd name="T4" fmla="*/ 140 w 81"/>
                    <a:gd name="T5" fmla="*/ 0 h 323"/>
                    <a:gd name="T6" fmla="*/ 140 w 81"/>
                    <a:gd name="T7" fmla="*/ 431 h 323"/>
                    <a:gd name="T8" fmla="*/ 0 w 81"/>
                    <a:gd name="T9" fmla="*/ 566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grpSp>
        <p:grpSp>
          <p:nvGrpSpPr>
            <p:cNvPr id="1037" name="Group 30"/>
            <p:cNvGrpSpPr>
              <a:grpSpLocks/>
            </p:cNvGrpSpPr>
            <p:nvPr/>
          </p:nvGrpSpPr>
          <p:grpSpPr bwMode="auto">
            <a:xfrm>
              <a:off x="386" y="2658"/>
              <a:ext cx="1028" cy="530"/>
              <a:chOff x="386" y="2428"/>
              <a:chExt cx="1028" cy="623"/>
            </a:xfrm>
          </p:grpSpPr>
          <p:grpSp>
            <p:nvGrpSpPr>
              <p:cNvPr id="1274" name="Group 31"/>
              <p:cNvGrpSpPr>
                <a:grpSpLocks/>
              </p:cNvGrpSpPr>
              <p:nvPr/>
            </p:nvGrpSpPr>
            <p:grpSpPr bwMode="auto">
              <a:xfrm>
                <a:off x="386" y="2428"/>
                <a:ext cx="1028" cy="285"/>
                <a:chOff x="386" y="2428"/>
                <a:chExt cx="1028" cy="285"/>
              </a:xfrm>
            </p:grpSpPr>
            <p:sp>
              <p:nvSpPr>
                <p:cNvPr id="1276" name="Rectangle 32"/>
                <p:cNvSpPr>
                  <a:spLocks noChangeArrowheads="1"/>
                </p:cNvSpPr>
                <p:nvPr/>
              </p:nvSpPr>
              <p:spPr bwMode="auto">
                <a:xfrm>
                  <a:off x="386" y="2428"/>
                  <a:ext cx="834" cy="217"/>
                </a:xfrm>
                <a:prstGeom prst="rect">
                  <a:avLst/>
                </a:prstGeom>
                <a:solidFill>
                  <a:srgbClr val="99CCFF"/>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77" name="Rectangle 33"/>
                <p:cNvSpPr>
                  <a:spLocks noChangeArrowheads="1"/>
                </p:cNvSpPr>
                <p:nvPr/>
              </p:nvSpPr>
              <p:spPr bwMode="auto">
                <a:xfrm>
                  <a:off x="1242" y="2480"/>
                  <a:ext cx="172" cy="164"/>
                </a:xfrm>
                <a:prstGeom prst="rect">
                  <a:avLst/>
                </a:prstGeom>
                <a:solidFill>
                  <a:srgbClr val="99CCFF"/>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78" name="Oval 34"/>
                <p:cNvSpPr>
                  <a:spLocks noChangeArrowheads="1"/>
                </p:cNvSpPr>
                <p:nvPr/>
              </p:nvSpPr>
              <p:spPr bwMode="auto">
                <a:xfrm>
                  <a:off x="400"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79" name="Oval 35"/>
                <p:cNvSpPr>
                  <a:spLocks noChangeArrowheads="1"/>
                </p:cNvSpPr>
                <p:nvPr/>
              </p:nvSpPr>
              <p:spPr bwMode="auto">
                <a:xfrm>
                  <a:off x="510"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0" name="Oval 36"/>
                <p:cNvSpPr>
                  <a:spLocks noChangeArrowheads="1"/>
                </p:cNvSpPr>
                <p:nvPr/>
              </p:nvSpPr>
              <p:spPr bwMode="auto">
                <a:xfrm>
                  <a:off x="613"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1" name="Oval 37"/>
                <p:cNvSpPr>
                  <a:spLocks noChangeArrowheads="1"/>
                </p:cNvSpPr>
                <p:nvPr/>
              </p:nvSpPr>
              <p:spPr bwMode="auto">
                <a:xfrm>
                  <a:off x="1003"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2" name="Oval 38"/>
                <p:cNvSpPr>
                  <a:spLocks noChangeArrowheads="1"/>
                </p:cNvSpPr>
                <p:nvPr/>
              </p:nvSpPr>
              <p:spPr bwMode="auto">
                <a:xfrm>
                  <a:off x="1116"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3" name="Oval 39"/>
                <p:cNvSpPr>
                  <a:spLocks noChangeArrowheads="1"/>
                </p:cNvSpPr>
                <p:nvPr/>
              </p:nvSpPr>
              <p:spPr bwMode="auto">
                <a:xfrm>
                  <a:off x="1276"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4" name="Rectangle 40"/>
                <p:cNvSpPr>
                  <a:spLocks noChangeArrowheads="1"/>
                </p:cNvSpPr>
                <p:nvPr/>
              </p:nvSpPr>
              <p:spPr bwMode="auto">
                <a:xfrm>
                  <a:off x="447" y="2452"/>
                  <a:ext cx="697" cy="226"/>
                </a:xfrm>
                <a:prstGeom prst="rect">
                  <a:avLst/>
                </a:prstGeom>
                <a:noFill/>
                <a:ln w="12700">
                  <a:noFill/>
                  <a:miter lim="800000"/>
                  <a:headEnd/>
                  <a:tailEnd/>
                </a:ln>
              </p:spPr>
              <p:txBody>
                <a:bodyPr wrap="none" lIns="90488" tIns="44450" rIns="90488" bIns="44450">
                  <a:spAutoFit/>
                </a:bodyPr>
                <a:lstStyle/>
                <a:p>
                  <a:pPr algn="l" eaLnBrk="0" hangingPunct="0"/>
                  <a:r>
                    <a:rPr kumimoji="1" lang="zh-CN" altLang="en-US" sz="1400" b="1">
                      <a:solidFill>
                        <a:srgbClr val="5A87C6"/>
                      </a:solidFill>
                      <a:latin typeface="+mj-lt"/>
                      <a:ea typeface="宋体" pitchFamily="2" charset="-122"/>
                    </a:rPr>
                    <a:t>   </a:t>
                  </a:r>
                  <a:r>
                    <a:rPr kumimoji="1" lang="en-US" altLang="zh-CN" sz="1200" b="1">
                      <a:solidFill>
                        <a:srgbClr val="5A87C6"/>
                      </a:solidFill>
                      <a:latin typeface="+mj-lt"/>
                      <a:ea typeface="宋体" pitchFamily="2" charset="-122"/>
                    </a:rPr>
                    <a:t>JIT Express</a:t>
                  </a:r>
                </a:p>
              </p:txBody>
            </p:sp>
            <p:sp>
              <p:nvSpPr>
                <p:cNvPr id="1285" name="Rectangle 41"/>
                <p:cNvSpPr>
                  <a:spLocks noChangeArrowheads="1"/>
                </p:cNvSpPr>
                <p:nvPr/>
              </p:nvSpPr>
              <p:spPr bwMode="auto">
                <a:xfrm>
                  <a:off x="1329" y="2507"/>
                  <a:ext cx="49" cy="64"/>
                </a:xfrm>
                <a:prstGeom prst="rect">
                  <a:avLst/>
                </a:prstGeom>
                <a:solidFill>
                  <a:schemeClr val="bg1"/>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grpSp>
          <p:sp>
            <p:nvSpPr>
              <p:cNvPr id="1275" name="Text Box 42"/>
              <p:cNvSpPr txBox="1">
                <a:spLocks noChangeArrowheads="1"/>
              </p:cNvSpPr>
              <p:nvPr/>
            </p:nvSpPr>
            <p:spPr bwMode="auto">
              <a:xfrm>
                <a:off x="514" y="2779"/>
                <a:ext cx="772" cy="272"/>
              </a:xfrm>
              <a:prstGeom prst="rect">
                <a:avLst/>
              </a:prstGeom>
              <a:noFill/>
              <a:ln w="38100">
                <a:noFill/>
                <a:miter lim="800000"/>
                <a:headEnd/>
                <a:tailEnd/>
              </a:ln>
            </p:spPr>
            <p:txBody>
              <a:bodyPr wrap="none" anchor="ctr">
                <a:spAutoFit/>
              </a:bodyPr>
              <a:lstStyle/>
              <a:p>
                <a:pPr eaLnBrk="0" hangingPunct="0"/>
                <a:r>
                  <a:rPr kumimoji="1" lang="en-US" altLang="zh-CN" sz="1800" b="1">
                    <a:solidFill>
                      <a:srgbClr val="5A87C6"/>
                    </a:solidFill>
                    <a:latin typeface="+mj-lt"/>
                    <a:ea typeface="宋体" pitchFamily="2" charset="-122"/>
                  </a:rPr>
                  <a:t>Shipment</a:t>
                </a:r>
              </a:p>
            </p:txBody>
          </p:sp>
        </p:grpSp>
        <p:grpSp>
          <p:nvGrpSpPr>
            <p:cNvPr id="1038" name="Group 44"/>
            <p:cNvGrpSpPr>
              <a:grpSpLocks/>
            </p:cNvGrpSpPr>
            <p:nvPr/>
          </p:nvGrpSpPr>
          <p:grpSpPr bwMode="auto">
            <a:xfrm>
              <a:off x="3635" y="1877"/>
              <a:ext cx="1866" cy="599"/>
              <a:chOff x="3635" y="1510"/>
              <a:chExt cx="1866" cy="703"/>
            </a:xfrm>
          </p:grpSpPr>
          <p:sp>
            <p:nvSpPr>
              <p:cNvPr id="1272" name="Text Box 45"/>
              <p:cNvSpPr txBox="1">
                <a:spLocks noChangeArrowheads="1"/>
              </p:cNvSpPr>
              <p:nvPr/>
            </p:nvSpPr>
            <p:spPr bwMode="auto">
              <a:xfrm>
                <a:off x="3635" y="1735"/>
                <a:ext cx="1374" cy="478"/>
              </a:xfrm>
              <a:prstGeom prst="rect">
                <a:avLst/>
              </a:prstGeom>
              <a:noFill/>
              <a:ln w="38100">
                <a:noFill/>
                <a:miter lim="800000"/>
                <a:headEnd/>
                <a:tailEnd/>
              </a:ln>
            </p:spPr>
            <p:txBody>
              <a:bodyPr wrap="none" anchor="ctr">
                <a:spAutoFit/>
              </a:bodyPr>
              <a:lstStyle/>
              <a:p>
                <a:pPr eaLnBrk="0" hangingPunct="0"/>
                <a:r>
                  <a:rPr kumimoji="1" lang="en-US" altLang="zh-CN" sz="1800" b="1">
                    <a:solidFill>
                      <a:srgbClr val="5A87C6"/>
                    </a:solidFill>
                    <a:latin typeface="+mj-lt"/>
                    <a:ea typeface="宋体" pitchFamily="2" charset="-122"/>
                  </a:rPr>
                  <a:t>Schedule Release</a:t>
                </a:r>
              </a:p>
              <a:p>
                <a:pPr eaLnBrk="0" hangingPunct="0"/>
                <a:r>
                  <a:rPr kumimoji="1" lang="en-US" altLang="zh-CN" sz="1800" b="1">
                    <a:solidFill>
                      <a:srgbClr val="5A87C6"/>
                    </a:solidFill>
                    <a:latin typeface="+mj-lt"/>
                    <a:ea typeface="宋体" pitchFamily="2" charset="-122"/>
                  </a:rPr>
                  <a:t>(830/862)</a:t>
                </a:r>
              </a:p>
            </p:txBody>
          </p:sp>
          <p:sp>
            <p:nvSpPr>
              <p:cNvPr id="1273" name="Freeform 46"/>
              <p:cNvSpPr>
                <a:spLocks/>
              </p:cNvSpPr>
              <p:nvPr/>
            </p:nvSpPr>
            <p:spPr bwMode="auto">
              <a:xfrm rot="2438743">
                <a:off x="4629" y="1510"/>
                <a:ext cx="872" cy="533"/>
              </a:xfrm>
              <a:custGeom>
                <a:avLst/>
                <a:gdLst>
                  <a:gd name="T0" fmla="*/ 16 w 1404"/>
                  <a:gd name="T1" fmla="*/ 37 h 839"/>
                  <a:gd name="T2" fmla="*/ 47 w 1404"/>
                  <a:gd name="T3" fmla="*/ 24 h 839"/>
                  <a:gd name="T4" fmla="*/ 79 w 1404"/>
                  <a:gd name="T5" fmla="*/ 13 h 839"/>
                  <a:gd name="T6" fmla="*/ 111 w 1404"/>
                  <a:gd name="T7" fmla="*/ 5 h 839"/>
                  <a:gd name="T8" fmla="*/ 144 w 1404"/>
                  <a:gd name="T9" fmla="*/ 1 h 839"/>
                  <a:gd name="T10" fmla="*/ 176 w 1404"/>
                  <a:gd name="T11" fmla="*/ 0 h 839"/>
                  <a:gd name="T12" fmla="*/ 209 w 1404"/>
                  <a:gd name="T13" fmla="*/ 2 h 839"/>
                  <a:gd name="T14" fmla="*/ 240 w 1404"/>
                  <a:gd name="T15" fmla="*/ 7 h 839"/>
                  <a:gd name="T16" fmla="*/ 271 w 1404"/>
                  <a:gd name="T17" fmla="*/ 16 h 839"/>
                  <a:gd name="T18" fmla="*/ 301 w 1404"/>
                  <a:gd name="T19" fmla="*/ 27 h 839"/>
                  <a:gd name="T20" fmla="*/ 329 w 1404"/>
                  <a:gd name="T21" fmla="*/ 41 h 839"/>
                  <a:gd name="T22" fmla="*/ 356 w 1404"/>
                  <a:gd name="T23" fmla="*/ 59 h 839"/>
                  <a:gd name="T24" fmla="*/ 381 w 1404"/>
                  <a:gd name="T25" fmla="*/ 79 h 839"/>
                  <a:gd name="T26" fmla="*/ 404 w 1404"/>
                  <a:gd name="T27" fmla="*/ 102 h 839"/>
                  <a:gd name="T28" fmla="*/ 425 w 1404"/>
                  <a:gd name="T29" fmla="*/ 127 h 839"/>
                  <a:gd name="T30" fmla="*/ 444 w 1404"/>
                  <a:gd name="T31" fmla="*/ 155 h 839"/>
                  <a:gd name="T32" fmla="*/ 542 w 1404"/>
                  <a:gd name="T33" fmla="*/ 339 h 839"/>
                  <a:gd name="T34" fmla="*/ 524 w 1404"/>
                  <a:gd name="T35" fmla="*/ 309 h 839"/>
                  <a:gd name="T36" fmla="*/ 504 w 1404"/>
                  <a:gd name="T37" fmla="*/ 283 h 839"/>
                  <a:gd name="T38" fmla="*/ 482 w 1404"/>
                  <a:gd name="T39" fmla="*/ 259 h 839"/>
                  <a:gd name="T40" fmla="*/ 458 w 1404"/>
                  <a:gd name="T41" fmla="*/ 238 h 839"/>
                  <a:gd name="T42" fmla="*/ 432 w 1404"/>
                  <a:gd name="T43" fmla="*/ 219 h 839"/>
                  <a:gd name="T44" fmla="*/ 404 w 1404"/>
                  <a:gd name="T45" fmla="*/ 203 h 839"/>
                  <a:gd name="T46" fmla="*/ 375 w 1404"/>
                  <a:gd name="T47" fmla="*/ 190 h 839"/>
                  <a:gd name="T48" fmla="*/ 345 w 1404"/>
                  <a:gd name="T49" fmla="*/ 180 h 839"/>
                  <a:gd name="T50" fmla="*/ 314 w 1404"/>
                  <a:gd name="T51" fmla="*/ 173 h 839"/>
                  <a:gd name="T52" fmla="*/ 281 w 1404"/>
                  <a:gd name="T53" fmla="*/ 169 h 839"/>
                  <a:gd name="T54" fmla="*/ 249 w 1404"/>
                  <a:gd name="T55" fmla="*/ 169 h 839"/>
                  <a:gd name="T56" fmla="*/ 217 w 1404"/>
                  <a:gd name="T57" fmla="*/ 171 h 839"/>
                  <a:gd name="T58" fmla="*/ 184 w 1404"/>
                  <a:gd name="T59" fmla="*/ 177 h 839"/>
                  <a:gd name="T60" fmla="*/ 152 w 1404"/>
                  <a:gd name="T61" fmla="*/ 186 h 839"/>
                  <a:gd name="T62" fmla="*/ 120 w 1404"/>
                  <a:gd name="T63" fmla="*/ 199 h 839"/>
                  <a:gd name="T64" fmla="*/ 89 w 1404"/>
                  <a:gd name="T65" fmla="*/ 215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grpSp>
        <p:sp>
          <p:nvSpPr>
            <p:cNvPr id="1039" name="Freeform 48"/>
            <p:cNvSpPr>
              <a:spLocks/>
            </p:cNvSpPr>
            <p:nvPr/>
          </p:nvSpPr>
          <p:spPr bwMode="auto">
            <a:xfrm rot="2438743">
              <a:off x="4384" y="1816"/>
              <a:ext cx="933" cy="1094"/>
            </a:xfrm>
            <a:custGeom>
              <a:avLst/>
              <a:gdLst>
                <a:gd name="T0" fmla="*/ 16 w 1503"/>
                <a:gd name="T1" fmla="*/ 27 h 2021"/>
                <a:gd name="T2" fmla="*/ 47 w 1503"/>
                <a:gd name="T3" fmla="*/ 17 h 2021"/>
                <a:gd name="T4" fmla="*/ 79 w 1503"/>
                <a:gd name="T5" fmla="*/ 9 h 2021"/>
                <a:gd name="T6" fmla="*/ 111 w 1503"/>
                <a:gd name="T7" fmla="*/ 3 h 2021"/>
                <a:gd name="T8" fmla="*/ 144 w 1503"/>
                <a:gd name="T9" fmla="*/ 1 h 2021"/>
                <a:gd name="T10" fmla="*/ 176 w 1503"/>
                <a:gd name="T11" fmla="*/ 0 h 2021"/>
                <a:gd name="T12" fmla="*/ 209 w 1503"/>
                <a:gd name="T13" fmla="*/ 2 h 2021"/>
                <a:gd name="T14" fmla="*/ 240 w 1503"/>
                <a:gd name="T15" fmla="*/ 5 h 2021"/>
                <a:gd name="T16" fmla="*/ 271 w 1503"/>
                <a:gd name="T17" fmla="*/ 11 h 2021"/>
                <a:gd name="T18" fmla="*/ 300 w 1503"/>
                <a:gd name="T19" fmla="*/ 20 h 2021"/>
                <a:gd name="T20" fmla="*/ 328 w 1503"/>
                <a:gd name="T21" fmla="*/ 30 h 2021"/>
                <a:gd name="T22" fmla="*/ 355 w 1503"/>
                <a:gd name="T23" fmla="*/ 43 h 2021"/>
                <a:gd name="T24" fmla="*/ 381 w 1503"/>
                <a:gd name="T25" fmla="*/ 57 h 2021"/>
                <a:gd name="T26" fmla="*/ 404 w 1503"/>
                <a:gd name="T27" fmla="*/ 74 h 2021"/>
                <a:gd name="T28" fmla="*/ 425 w 1503"/>
                <a:gd name="T29" fmla="*/ 93 h 2021"/>
                <a:gd name="T30" fmla="*/ 443 w 1503"/>
                <a:gd name="T31" fmla="*/ 113 h 2021"/>
                <a:gd name="T32" fmla="*/ 541 w 1503"/>
                <a:gd name="T33" fmla="*/ 246 h 2021"/>
                <a:gd name="T34" fmla="*/ 552 w 1503"/>
                <a:gd name="T35" fmla="*/ 263 h 2021"/>
                <a:gd name="T36" fmla="*/ 562 w 1503"/>
                <a:gd name="T37" fmla="*/ 281 h 2021"/>
                <a:gd name="T38" fmla="*/ 569 w 1503"/>
                <a:gd name="T39" fmla="*/ 299 h 2021"/>
                <a:gd name="T40" fmla="*/ 575 w 1503"/>
                <a:gd name="T41" fmla="*/ 317 h 2021"/>
                <a:gd name="T42" fmla="*/ 578 w 1503"/>
                <a:gd name="T43" fmla="*/ 336 h 2021"/>
                <a:gd name="T44" fmla="*/ 579 w 1503"/>
                <a:gd name="T45" fmla="*/ 355 h 2021"/>
                <a:gd name="T46" fmla="*/ 579 w 1503"/>
                <a:gd name="T47" fmla="*/ 374 h 2021"/>
                <a:gd name="T48" fmla="*/ 577 w 1503"/>
                <a:gd name="T49" fmla="*/ 392 h 2021"/>
                <a:gd name="T50" fmla="*/ 572 w 1503"/>
                <a:gd name="T51" fmla="*/ 411 h 2021"/>
                <a:gd name="T52" fmla="*/ 566 w 1503"/>
                <a:gd name="T53" fmla="*/ 430 h 2021"/>
                <a:gd name="T54" fmla="*/ 558 w 1503"/>
                <a:gd name="T55" fmla="*/ 448 h 2021"/>
                <a:gd name="T56" fmla="*/ 548 w 1503"/>
                <a:gd name="T57" fmla="*/ 466 h 2021"/>
                <a:gd name="T58" fmla="*/ 536 w 1503"/>
                <a:gd name="T59" fmla="*/ 483 h 2021"/>
                <a:gd name="T60" fmla="*/ 523 w 1503"/>
                <a:gd name="T61" fmla="*/ 500 h 2021"/>
                <a:gd name="T62" fmla="*/ 508 w 1503"/>
                <a:gd name="T63" fmla="*/ 516 h 2021"/>
                <a:gd name="T64" fmla="*/ 490 w 1503"/>
                <a:gd name="T65" fmla="*/ 531 h 2021"/>
                <a:gd name="T66" fmla="*/ 356 w 1503"/>
                <a:gd name="T67" fmla="*/ 523 h 2021"/>
                <a:gd name="T68" fmla="*/ 401 w 1503"/>
                <a:gd name="T69" fmla="*/ 409 h 2021"/>
                <a:gd name="T70" fmla="*/ 426 w 1503"/>
                <a:gd name="T71" fmla="*/ 385 h 2021"/>
                <a:gd name="T72" fmla="*/ 448 w 1503"/>
                <a:gd name="T73" fmla="*/ 359 h 2021"/>
                <a:gd name="T74" fmla="*/ 465 w 1503"/>
                <a:gd name="T75" fmla="*/ 333 h 2021"/>
                <a:gd name="T76" fmla="*/ 478 w 1503"/>
                <a:gd name="T77" fmla="*/ 305 h 2021"/>
                <a:gd name="T78" fmla="*/ 486 w 1503"/>
                <a:gd name="T79" fmla="*/ 277 h 2021"/>
                <a:gd name="T80" fmla="*/ 490 w 1503"/>
                <a:gd name="T81" fmla="*/ 248 h 2021"/>
                <a:gd name="T82" fmla="*/ 489 w 1503"/>
                <a:gd name="T83" fmla="*/ 219 h 2021"/>
                <a:gd name="T84" fmla="*/ 484 w 1503"/>
                <a:gd name="T85" fmla="*/ 189 h 2021"/>
                <a:gd name="T86" fmla="*/ 474 w 1503"/>
                <a:gd name="T87" fmla="*/ 183 h 2021"/>
                <a:gd name="T88" fmla="*/ 454 w 1503"/>
                <a:gd name="T89" fmla="*/ 171 h 2021"/>
                <a:gd name="T90" fmla="*/ 431 w 1503"/>
                <a:gd name="T91" fmla="*/ 159 h 2021"/>
                <a:gd name="T92" fmla="*/ 409 w 1503"/>
                <a:gd name="T93" fmla="*/ 149 h 2021"/>
                <a:gd name="T94" fmla="*/ 385 w 1503"/>
                <a:gd name="T95" fmla="*/ 141 h 2021"/>
                <a:gd name="T96" fmla="*/ 361 w 1503"/>
                <a:gd name="T97" fmla="*/ 134 h 2021"/>
                <a:gd name="T98" fmla="*/ 336 w 1503"/>
                <a:gd name="T99" fmla="*/ 129 h 2021"/>
                <a:gd name="T100" fmla="*/ 310 w 1503"/>
                <a:gd name="T101" fmla="*/ 125 h 2021"/>
                <a:gd name="T102" fmla="*/ 284 w 1503"/>
                <a:gd name="T103" fmla="*/ 123 h 2021"/>
                <a:gd name="T104" fmla="*/ 258 w 1503"/>
                <a:gd name="T105" fmla="*/ 122 h 2021"/>
                <a:gd name="T106" fmla="*/ 231 w 1503"/>
                <a:gd name="T107" fmla="*/ 123 h 2021"/>
                <a:gd name="T108" fmla="*/ 205 w 1503"/>
                <a:gd name="T109" fmla="*/ 126 h 2021"/>
                <a:gd name="T110" fmla="*/ 178 w 1503"/>
                <a:gd name="T111" fmla="*/ 129 h 2021"/>
                <a:gd name="T112" fmla="*/ 152 w 1503"/>
                <a:gd name="T113" fmla="*/ 135 h 2021"/>
                <a:gd name="T114" fmla="*/ 127 w 1503"/>
                <a:gd name="T115" fmla="*/ 142 h 2021"/>
                <a:gd name="T116" fmla="*/ 101 w 1503"/>
                <a:gd name="T117" fmla="*/ 151 h 2021"/>
                <a:gd name="T118" fmla="*/ 0 w 1503"/>
                <a:gd name="T119" fmla="*/ 3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1040" name="Freeform 49"/>
            <p:cNvSpPr>
              <a:spLocks/>
            </p:cNvSpPr>
            <p:nvPr/>
          </p:nvSpPr>
          <p:spPr bwMode="auto">
            <a:xfrm rot="2438743">
              <a:off x="4390" y="1816"/>
              <a:ext cx="933" cy="1094"/>
            </a:xfrm>
            <a:custGeom>
              <a:avLst/>
              <a:gdLst>
                <a:gd name="T0" fmla="*/ 16 w 1503"/>
                <a:gd name="T1" fmla="*/ 27 h 2021"/>
                <a:gd name="T2" fmla="*/ 47 w 1503"/>
                <a:gd name="T3" fmla="*/ 17 h 2021"/>
                <a:gd name="T4" fmla="*/ 79 w 1503"/>
                <a:gd name="T5" fmla="*/ 9 h 2021"/>
                <a:gd name="T6" fmla="*/ 111 w 1503"/>
                <a:gd name="T7" fmla="*/ 3 h 2021"/>
                <a:gd name="T8" fmla="*/ 144 w 1503"/>
                <a:gd name="T9" fmla="*/ 1 h 2021"/>
                <a:gd name="T10" fmla="*/ 176 w 1503"/>
                <a:gd name="T11" fmla="*/ 0 h 2021"/>
                <a:gd name="T12" fmla="*/ 209 w 1503"/>
                <a:gd name="T13" fmla="*/ 2 h 2021"/>
                <a:gd name="T14" fmla="*/ 240 w 1503"/>
                <a:gd name="T15" fmla="*/ 5 h 2021"/>
                <a:gd name="T16" fmla="*/ 271 w 1503"/>
                <a:gd name="T17" fmla="*/ 11 h 2021"/>
                <a:gd name="T18" fmla="*/ 300 w 1503"/>
                <a:gd name="T19" fmla="*/ 20 h 2021"/>
                <a:gd name="T20" fmla="*/ 328 w 1503"/>
                <a:gd name="T21" fmla="*/ 30 h 2021"/>
                <a:gd name="T22" fmla="*/ 355 w 1503"/>
                <a:gd name="T23" fmla="*/ 43 h 2021"/>
                <a:gd name="T24" fmla="*/ 381 w 1503"/>
                <a:gd name="T25" fmla="*/ 57 h 2021"/>
                <a:gd name="T26" fmla="*/ 404 w 1503"/>
                <a:gd name="T27" fmla="*/ 74 h 2021"/>
                <a:gd name="T28" fmla="*/ 425 w 1503"/>
                <a:gd name="T29" fmla="*/ 93 h 2021"/>
                <a:gd name="T30" fmla="*/ 443 w 1503"/>
                <a:gd name="T31" fmla="*/ 113 h 2021"/>
                <a:gd name="T32" fmla="*/ 541 w 1503"/>
                <a:gd name="T33" fmla="*/ 246 h 2021"/>
                <a:gd name="T34" fmla="*/ 552 w 1503"/>
                <a:gd name="T35" fmla="*/ 263 h 2021"/>
                <a:gd name="T36" fmla="*/ 562 w 1503"/>
                <a:gd name="T37" fmla="*/ 281 h 2021"/>
                <a:gd name="T38" fmla="*/ 569 w 1503"/>
                <a:gd name="T39" fmla="*/ 299 h 2021"/>
                <a:gd name="T40" fmla="*/ 575 w 1503"/>
                <a:gd name="T41" fmla="*/ 317 h 2021"/>
                <a:gd name="T42" fmla="*/ 578 w 1503"/>
                <a:gd name="T43" fmla="*/ 336 h 2021"/>
                <a:gd name="T44" fmla="*/ 579 w 1503"/>
                <a:gd name="T45" fmla="*/ 355 h 2021"/>
                <a:gd name="T46" fmla="*/ 579 w 1503"/>
                <a:gd name="T47" fmla="*/ 374 h 2021"/>
                <a:gd name="T48" fmla="*/ 577 w 1503"/>
                <a:gd name="T49" fmla="*/ 392 h 2021"/>
                <a:gd name="T50" fmla="*/ 572 w 1503"/>
                <a:gd name="T51" fmla="*/ 411 h 2021"/>
                <a:gd name="T52" fmla="*/ 566 w 1503"/>
                <a:gd name="T53" fmla="*/ 430 h 2021"/>
                <a:gd name="T54" fmla="*/ 558 w 1503"/>
                <a:gd name="T55" fmla="*/ 448 h 2021"/>
                <a:gd name="T56" fmla="*/ 548 w 1503"/>
                <a:gd name="T57" fmla="*/ 466 h 2021"/>
                <a:gd name="T58" fmla="*/ 536 w 1503"/>
                <a:gd name="T59" fmla="*/ 483 h 2021"/>
                <a:gd name="T60" fmla="*/ 523 w 1503"/>
                <a:gd name="T61" fmla="*/ 500 h 2021"/>
                <a:gd name="T62" fmla="*/ 508 w 1503"/>
                <a:gd name="T63" fmla="*/ 516 h 2021"/>
                <a:gd name="T64" fmla="*/ 490 w 1503"/>
                <a:gd name="T65" fmla="*/ 531 h 2021"/>
                <a:gd name="T66" fmla="*/ 356 w 1503"/>
                <a:gd name="T67" fmla="*/ 523 h 2021"/>
                <a:gd name="T68" fmla="*/ 401 w 1503"/>
                <a:gd name="T69" fmla="*/ 409 h 2021"/>
                <a:gd name="T70" fmla="*/ 426 w 1503"/>
                <a:gd name="T71" fmla="*/ 385 h 2021"/>
                <a:gd name="T72" fmla="*/ 448 w 1503"/>
                <a:gd name="T73" fmla="*/ 359 h 2021"/>
                <a:gd name="T74" fmla="*/ 465 w 1503"/>
                <a:gd name="T75" fmla="*/ 333 h 2021"/>
                <a:gd name="T76" fmla="*/ 478 w 1503"/>
                <a:gd name="T77" fmla="*/ 305 h 2021"/>
                <a:gd name="T78" fmla="*/ 486 w 1503"/>
                <a:gd name="T79" fmla="*/ 277 h 2021"/>
                <a:gd name="T80" fmla="*/ 490 w 1503"/>
                <a:gd name="T81" fmla="*/ 248 h 2021"/>
                <a:gd name="T82" fmla="*/ 489 w 1503"/>
                <a:gd name="T83" fmla="*/ 219 h 2021"/>
                <a:gd name="T84" fmla="*/ 484 w 1503"/>
                <a:gd name="T85" fmla="*/ 189 h 2021"/>
                <a:gd name="T86" fmla="*/ 474 w 1503"/>
                <a:gd name="T87" fmla="*/ 183 h 2021"/>
                <a:gd name="T88" fmla="*/ 454 w 1503"/>
                <a:gd name="T89" fmla="*/ 171 h 2021"/>
                <a:gd name="T90" fmla="*/ 431 w 1503"/>
                <a:gd name="T91" fmla="*/ 159 h 2021"/>
                <a:gd name="T92" fmla="*/ 409 w 1503"/>
                <a:gd name="T93" fmla="*/ 149 h 2021"/>
                <a:gd name="T94" fmla="*/ 385 w 1503"/>
                <a:gd name="T95" fmla="*/ 141 h 2021"/>
                <a:gd name="T96" fmla="*/ 361 w 1503"/>
                <a:gd name="T97" fmla="*/ 134 h 2021"/>
                <a:gd name="T98" fmla="*/ 336 w 1503"/>
                <a:gd name="T99" fmla="*/ 129 h 2021"/>
                <a:gd name="T100" fmla="*/ 310 w 1503"/>
                <a:gd name="T101" fmla="*/ 125 h 2021"/>
                <a:gd name="T102" fmla="*/ 284 w 1503"/>
                <a:gd name="T103" fmla="*/ 123 h 2021"/>
                <a:gd name="T104" fmla="*/ 258 w 1503"/>
                <a:gd name="T105" fmla="*/ 122 h 2021"/>
                <a:gd name="T106" fmla="*/ 231 w 1503"/>
                <a:gd name="T107" fmla="*/ 123 h 2021"/>
                <a:gd name="T108" fmla="*/ 205 w 1503"/>
                <a:gd name="T109" fmla="*/ 126 h 2021"/>
                <a:gd name="T110" fmla="*/ 178 w 1503"/>
                <a:gd name="T111" fmla="*/ 129 h 2021"/>
                <a:gd name="T112" fmla="*/ 152 w 1503"/>
                <a:gd name="T113" fmla="*/ 135 h 2021"/>
                <a:gd name="T114" fmla="*/ 127 w 1503"/>
                <a:gd name="T115" fmla="*/ 142 h 2021"/>
                <a:gd name="T116" fmla="*/ 101 w 1503"/>
                <a:gd name="T117" fmla="*/ 151 h 2021"/>
                <a:gd name="T118" fmla="*/ 0 w 1503"/>
                <a:gd name="T119" fmla="*/ 3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1041" name="Freeform 50"/>
            <p:cNvSpPr>
              <a:spLocks/>
            </p:cNvSpPr>
            <p:nvPr/>
          </p:nvSpPr>
          <p:spPr bwMode="auto">
            <a:xfrm rot="2438743">
              <a:off x="5188" y="2400"/>
              <a:ext cx="92" cy="104"/>
            </a:xfrm>
            <a:custGeom>
              <a:avLst/>
              <a:gdLst>
                <a:gd name="T0" fmla="*/ 57 w 148"/>
                <a:gd name="T1" fmla="*/ 56 h 192"/>
                <a:gd name="T2" fmla="*/ 52 w 148"/>
                <a:gd name="T3" fmla="*/ 49 h 192"/>
                <a:gd name="T4" fmla="*/ 45 w 148"/>
                <a:gd name="T5" fmla="*/ 41 h 192"/>
                <a:gd name="T6" fmla="*/ 32 w 148"/>
                <a:gd name="T7" fmla="*/ 27 h 192"/>
                <a:gd name="T8" fmla="*/ 17 w 148"/>
                <a:gd name="T9" fmla="*/ 13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sp>
          <p:nvSpPr>
            <p:cNvPr id="1042" name="AutoShape 51"/>
            <p:cNvSpPr>
              <a:spLocks noChangeArrowheads="1"/>
            </p:cNvSpPr>
            <p:nvPr/>
          </p:nvSpPr>
          <p:spPr bwMode="auto">
            <a:xfrm rot="11814400">
              <a:off x="1192" y="3551"/>
              <a:ext cx="2119" cy="333"/>
            </a:xfrm>
            <a:prstGeom prst="curvedDownArrow">
              <a:avLst>
                <a:gd name="adj1" fmla="val 82451"/>
                <a:gd name="adj2" fmla="val 164903"/>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pitchFamily="2" charset="-122"/>
              </a:endParaRPr>
            </a:p>
          </p:txBody>
        </p:sp>
        <p:grpSp>
          <p:nvGrpSpPr>
            <p:cNvPr id="1043" name="Group 52"/>
            <p:cNvGrpSpPr>
              <a:grpSpLocks/>
            </p:cNvGrpSpPr>
            <p:nvPr/>
          </p:nvGrpSpPr>
          <p:grpSpPr bwMode="auto">
            <a:xfrm>
              <a:off x="3251" y="1510"/>
              <a:ext cx="2119" cy="105"/>
              <a:chOff x="3251" y="1081"/>
              <a:chExt cx="2119" cy="123"/>
            </a:xfrm>
          </p:grpSpPr>
          <p:grpSp>
            <p:nvGrpSpPr>
              <p:cNvPr id="1044" name="Group 53"/>
              <p:cNvGrpSpPr>
                <a:grpSpLocks/>
              </p:cNvGrpSpPr>
              <p:nvPr/>
            </p:nvGrpSpPr>
            <p:grpSpPr bwMode="auto">
              <a:xfrm>
                <a:off x="3251" y="1081"/>
                <a:ext cx="451" cy="117"/>
                <a:chOff x="3251" y="1081"/>
                <a:chExt cx="451" cy="117"/>
              </a:xfrm>
            </p:grpSpPr>
            <p:grpSp>
              <p:nvGrpSpPr>
                <p:cNvPr id="1216" name="Group 54"/>
                <p:cNvGrpSpPr>
                  <a:grpSpLocks/>
                </p:cNvGrpSpPr>
                <p:nvPr/>
              </p:nvGrpSpPr>
              <p:grpSpPr bwMode="auto">
                <a:xfrm>
                  <a:off x="3251" y="1081"/>
                  <a:ext cx="451" cy="105"/>
                  <a:chOff x="3251" y="1081"/>
                  <a:chExt cx="451" cy="105"/>
                </a:xfrm>
              </p:grpSpPr>
              <p:grpSp>
                <p:nvGrpSpPr>
                  <p:cNvPr id="1238" name="Group 55"/>
                  <p:cNvGrpSpPr>
                    <a:grpSpLocks/>
                  </p:cNvGrpSpPr>
                  <p:nvPr/>
                </p:nvGrpSpPr>
                <p:grpSpPr bwMode="auto">
                  <a:xfrm>
                    <a:off x="3275" y="1081"/>
                    <a:ext cx="309" cy="41"/>
                    <a:chOff x="3275" y="1081"/>
                    <a:chExt cx="309" cy="41"/>
                  </a:xfrm>
                </p:grpSpPr>
                <p:grpSp>
                  <p:nvGrpSpPr>
                    <p:cNvPr id="1266" name="Group 56"/>
                    <p:cNvGrpSpPr>
                      <a:grpSpLocks/>
                    </p:cNvGrpSpPr>
                    <p:nvPr/>
                  </p:nvGrpSpPr>
                  <p:grpSpPr bwMode="auto">
                    <a:xfrm>
                      <a:off x="3384" y="1085"/>
                      <a:ext cx="165" cy="36"/>
                      <a:chOff x="3384" y="1085"/>
                      <a:chExt cx="165" cy="36"/>
                    </a:xfrm>
                  </p:grpSpPr>
                  <p:grpSp>
                    <p:nvGrpSpPr>
                      <p:cNvPr id="1268" name="Group 57"/>
                      <p:cNvGrpSpPr>
                        <a:grpSpLocks/>
                      </p:cNvGrpSpPr>
                      <p:nvPr/>
                    </p:nvGrpSpPr>
                    <p:grpSpPr bwMode="auto">
                      <a:xfrm>
                        <a:off x="3420" y="1087"/>
                        <a:ext cx="105" cy="31"/>
                        <a:chOff x="3420" y="1087"/>
                        <a:chExt cx="105" cy="31"/>
                      </a:xfrm>
                    </p:grpSpPr>
                    <p:sp>
                      <p:nvSpPr>
                        <p:cNvPr id="1270" name="Freeform 58"/>
                        <p:cNvSpPr>
                          <a:spLocks/>
                        </p:cNvSpPr>
                        <p:nvPr/>
                      </p:nvSpPr>
                      <p:spPr bwMode="auto">
                        <a:xfrm>
                          <a:off x="3420"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271" name="Freeform 59"/>
                        <p:cNvSpPr>
                          <a:spLocks/>
                        </p:cNvSpPr>
                        <p:nvPr/>
                      </p:nvSpPr>
                      <p:spPr bwMode="auto">
                        <a:xfrm>
                          <a:off x="3509"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69" name="Freeform 60"/>
                      <p:cNvSpPr>
                        <a:spLocks/>
                      </p:cNvSpPr>
                      <p:nvPr/>
                    </p:nvSpPr>
                    <p:spPr bwMode="auto">
                      <a:xfrm>
                        <a:off x="3384"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67" name="Freeform 61"/>
                    <p:cNvSpPr>
                      <a:spLocks/>
                    </p:cNvSpPr>
                    <p:nvPr/>
                  </p:nvSpPr>
                  <p:spPr bwMode="auto">
                    <a:xfrm>
                      <a:off x="3275"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239" name="Freeform 62"/>
                  <p:cNvSpPr>
                    <a:spLocks/>
                  </p:cNvSpPr>
                  <p:nvPr/>
                </p:nvSpPr>
                <p:spPr bwMode="auto">
                  <a:xfrm>
                    <a:off x="3284"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240" name="Group 63"/>
                  <p:cNvGrpSpPr>
                    <a:grpSpLocks/>
                  </p:cNvGrpSpPr>
                  <p:nvPr/>
                </p:nvGrpSpPr>
                <p:grpSpPr bwMode="auto">
                  <a:xfrm>
                    <a:off x="3251" y="1094"/>
                    <a:ext cx="451" cy="82"/>
                    <a:chOff x="3251" y="1094"/>
                    <a:chExt cx="451" cy="82"/>
                  </a:xfrm>
                </p:grpSpPr>
                <p:grpSp>
                  <p:nvGrpSpPr>
                    <p:cNvPr id="1241" name="Group 64"/>
                    <p:cNvGrpSpPr>
                      <a:grpSpLocks/>
                    </p:cNvGrpSpPr>
                    <p:nvPr/>
                  </p:nvGrpSpPr>
                  <p:grpSpPr bwMode="auto">
                    <a:xfrm>
                      <a:off x="3251" y="1120"/>
                      <a:ext cx="28" cy="48"/>
                      <a:chOff x="3251" y="1120"/>
                      <a:chExt cx="28" cy="48"/>
                    </a:xfrm>
                  </p:grpSpPr>
                  <p:sp>
                    <p:nvSpPr>
                      <p:cNvPr id="1253" name="Rectangle 65"/>
                      <p:cNvSpPr>
                        <a:spLocks noChangeArrowheads="1"/>
                      </p:cNvSpPr>
                      <p:nvPr/>
                    </p:nvSpPr>
                    <p:spPr bwMode="auto">
                      <a:xfrm>
                        <a:off x="3253"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54" name="Rectangle 66"/>
                      <p:cNvSpPr>
                        <a:spLocks noChangeArrowheads="1"/>
                      </p:cNvSpPr>
                      <p:nvPr/>
                    </p:nvSpPr>
                    <p:spPr bwMode="auto">
                      <a:xfrm>
                        <a:off x="3253"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55" name="Rectangle 67"/>
                      <p:cNvSpPr>
                        <a:spLocks noChangeArrowheads="1"/>
                      </p:cNvSpPr>
                      <p:nvPr/>
                    </p:nvSpPr>
                    <p:spPr bwMode="auto">
                      <a:xfrm>
                        <a:off x="3253"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56" name="Arc 68"/>
                      <p:cNvSpPr>
                        <a:spLocks/>
                      </p:cNvSpPr>
                      <p:nvPr/>
                    </p:nvSpPr>
                    <p:spPr bwMode="auto">
                      <a:xfrm>
                        <a:off x="3253"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257" name="Group 69"/>
                      <p:cNvGrpSpPr>
                        <a:grpSpLocks/>
                      </p:cNvGrpSpPr>
                      <p:nvPr/>
                    </p:nvGrpSpPr>
                    <p:grpSpPr bwMode="auto">
                      <a:xfrm>
                        <a:off x="3251" y="1162"/>
                        <a:ext cx="28" cy="3"/>
                        <a:chOff x="3251" y="1162"/>
                        <a:chExt cx="28" cy="3"/>
                      </a:xfrm>
                    </p:grpSpPr>
                    <p:sp>
                      <p:nvSpPr>
                        <p:cNvPr id="1264" name="Rectangle 70"/>
                        <p:cNvSpPr>
                          <a:spLocks noChangeArrowheads="1"/>
                        </p:cNvSpPr>
                        <p:nvPr/>
                      </p:nvSpPr>
                      <p:spPr bwMode="auto">
                        <a:xfrm>
                          <a:off x="3252"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65" name="Oval 71"/>
                        <p:cNvSpPr>
                          <a:spLocks noChangeArrowheads="1"/>
                        </p:cNvSpPr>
                        <p:nvPr/>
                      </p:nvSpPr>
                      <p:spPr bwMode="auto">
                        <a:xfrm>
                          <a:off x="3251"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58" name="Group 72"/>
                      <p:cNvGrpSpPr>
                        <a:grpSpLocks/>
                      </p:cNvGrpSpPr>
                      <p:nvPr/>
                    </p:nvGrpSpPr>
                    <p:grpSpPr bwMode="auto">
                      <a:xfrm>
                        <a:off x="3251" y="1166"/>
                        <a:ext cx="28" cy="2"/>
                        <a:chOff x="3251" y="1166"/>
                        <a:chExt cx="28" cy="2"/>
                      </a:xfrm>
                    </p:grpSpPr>
                    <p:sp>
                      <p:nvSpPr>
                        <p:cNvPr id="1262" name="Rectangle 73"/>
                        <p:cNvSpPr>
                          <a:spLocks noChangeArrowheads="1"/>
                        </p:cNvSpPr>
                        <p:nvPr/>
                      </p:nvSpPr>
                      <p:spPr bwMode="auto">
                        <a:xfrm>
                          <a:off x="3252"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63" name="Oval 74"/>
                        <p:cNvSpPr>
                          <a:spLocks noChangeArrowheads="1"/>
                        </p:cNvSpPr>
                        <p:nvPr/>
                      </p:nvSpPr>
                      <p:spPr bwMode="auto">
                        <a:xfrm>
                          <a:off x="3251"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59" name="Group 75"/>
                      <p:cNvGrpSpPr>
                        <a:grpSpLocks/>
                      </p:cNvGrpSpPr>
                      <p:nvPr/>
                    </p:nvGrpSpPr>
                    <p:grpSpPr bwMode="auto">
                      <a:xfrm>
                        <a:off x="3251" y="1158"/>
                        <a:ext cx="28" cy="3"/>
                        <a:chOff x="3251" y="1158"/>
                        <a:chExt cx="28" cy="3"/>
                      </a:xfrm>
                    </p:grpSpPr>
                    <p:sp>
                      <p:nvSpPr>
                        <p:cNvPr id="1260" name="Rectangle 76"/>
                        <p:cNvSpPr>
                          <a:spLocks noChangeArrowheads="1"/>
                        </p:cNvSpPr>
                        <p:nvPr/>
                      </p:nvSpPr>
                      <p:spPr bwMode="auto">
                        <a:xfrm>
                          <a:off x="3252"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61" name="Oval 77"/>
                        <p:cNvSpPr>
                          <a:spLocks noChangeArrowheads="1"/>
                        </p:cNvSpPr>
                        <p:nvPr/>
                      </p:nvSpPr>
                      <p:spPr bwMode="auto">
                        <a:xfrm>
                          <a:off x="3251"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242" name="Freeform 78"/>
                    <p:cNvSpPr>
                      <a:spLocks/>
                    </p:cNvSpPr>
                    <p:nvPr/>
                  </p:nvSpPr>
                  <p:spPr bwMode="auto">
                    <a:xfrm>
                      <a:off x="3254"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43" name="Freeform 79"/>
                    <p:cNvSpPr>
                      <a:spLocks/>
                    </p:cNvSpPr>
                    <p:nvPr/>
                  </p:nvSpPr>
                  <p:spPr bwMode="auto">
                    <a:xfrm>
                      <a:off x="3434"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244" name="Group 80"/>
                    <p:cNvGrpSpPr>
                      <a:grpSpLocks/>
                    </p:cNvGrpSpPr>
                    <p:nvPr/>
                  </p:nvGrpSpPr>
                  <p:grpSpPr bwMode="auto">
                    <a:xfrm>
                      <a:off x="3361" y="1094"/>
                      <a:ext cx="152" cy="70"/>
                      <a:chOff x="3361" y="1094"/>
                      <a:chExt cx="152" cy="70"/>
                    </a:xfrm>
                  </p:grpSpPr>
                  <p:sp>
                    <p:nvSpPr>
                      <p:cNvPr id="1245" name="Oval 81"/>
                      <p:cNvSpPr>
                        <a:spLocks noChangeArrowheads="1"/>
                      </p:cNvSpPr>
                      <p:nvPr/>
                    </p:nvSpPr>
                    <p:spPr bwMode="auto">
                      <a:xfrm>
                        <a:off x="3361"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246" name="Oval 82"/>
                      <p:cNvSpPr>
                        <a:spLocks noChangeArrowheads="1"/>
                      </p:cNvSpPr>
                      <p:nvPr/>
                    </p:nvSpPr>
                    <p:spPr bwMode="auto">
                      <a:xfrm>
                        <a:off x="3364"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247" name="Group 83"/>
                      <p:cNvGrpSpPr>
                        <a:grpSpLocks/>
                      </p:cNvGrpSpPr>
                      <p:nvPr/>
                    </p:nvGrpSpPr>
                    <p:grpSpPr bwMode="auto">
                      <a:xfrm>
                        <a:off x="3417" y="1122"/>
                        <a:ext cx="96" cy="42"/>
                        <a:chOff x="3417" y="1122"/>
                        <a:chExt cx="96" cy="42"/>
                      </a:xfrm>
                    </p:grpSpPr>
                    <p:sp>
                      <p:nvSpPr>
                        <p:cNvPr id="1248" name="Freeform 84"/>
                        <p:cNvSpPr>
                          <a:spLocks/>
                        </p:cNvSpPr>
                        <p:nvPr/>
                      </p:nvSpPr>
                      <p:spPr bwMode="auto">
                        <a:xfrm>
                          <a:off x="3417"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49" name="Freeform 85"/>
                        <p:cNvSpPr>
                          <a:spLocks/>
                        </p:cNvSpPr>
                        <p:nvPr/>
                      </p:nvSpPr>
                      <p:spPr bwMode="auto">
                        <a:xfrm>
                          <a:off x="3417"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50" name="Freeform 86"/>
                        <p:cNvSpPr>
                          <a:spLocks/>
                        </p:cNvSpPr>
                        <p:nvPr/>
                      </p:nvSpPr>
                      <p:spPr bwMode="auto">
                        <a:xfrm>
                          <a:off x="3417"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51" name="Freeform 87"/>
                        <p:cNvSpPr>
                          <a:spLocks/>
                        </p:cNvSpPr>
                        <p:nvPr/>
                      </p:nvSpPr>
                      <p:spPr bwMode="auto">
                        <a:xfrm>
                          <a:off x="3417"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52" name="Freeform 88"/>
                        <p:cNvSpPr>
                          <a:spLocks/>
                        </p:cNvSpPr>
                        <p:nvPr/>
                      </p:nvSpPr>
                      <p:spPr bwMode="auto">
                        <a:xfrm>
                          <a:off x="3417"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217" name="Group 89"/>
                <p:cNvGrpSpPr>
                  <a:grpSpLocks/>
                </p:cNvGrpSpPr>
                <p:nvPr/>
              </p:nvGrpSpPr>
              <p:grpSpPr bwMode="auto">
                <a:xfrm>
                  <a:off x="3290" y="1125"/>
                  <a:ext cx="346" cy="73"/>
                  <a:chOff x="3290" y="1125"/>
                  <a:chExt cx="346" cy="73"/>
                </a:xfrm>
              </p:grpSpPr>
              <p:grpSp>
                <p:nvGrpSpPr>
                  <p:cNvPr id="1218" name="Group 90"/>
                  <p:cNvGrpSpPr>
                    <a:grpSpLocks/>
                  </p:cNvGrpSpPr>
                  <p:nvPr/>
                </p:nvGrpSpPr>
                <p:grpSpPr bwMode="auto">
                  <a:xfrm>
                    <a:off x="3565" y="1125"/>
                    <a:ext cx="71" cy="73"/>
                    <a:chOff x="3565" y="1125"/>
                    <a:chExt cx="71" cy="73"/>
                  </a:xfrm>
                </p:grpSpPr>
                <p:sp>
                  <p:nvSpPr>
                    <p:cNvPr id="1229" name="Oval 91"/>
                    <p:cNvSpPr>
                      <a:spLocks noChangeArrowheads="1"/>
                    </p:cNvSpPr>
                    <p:nvPr/>
                  </p:nvSpPr>
                  <p:spPr bwMode="auto">
                    <a:xfrm>
                      <a:off x="3565"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230" name="Freeform 92"/>
                    <p:cNvSpPr>
                      <a:spLocks/>
                    </p:cNvSpPr>
                    <p:nvPr/>
                  </p:nvSpPr>
                  <p:spPr bwMode="auto">
                    <a:xfrm>
                      <a:off x="3595"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1" name="Freeform 93"/>
                    <p:cNvSpPr>
                      <a:spLocks/>
                    </p:cNvSpPr>
                    <p:nvPr/>
                  </p:nvSpPr>
                  <p:spPr bwMode="auto">
                    <a:xfrm>
                      <a:off x="3594"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2" name="Freeform 94"/>
                    <p:cNvSpPr>
                      <a:spLocks/>
                    </p:cNvSpPr>
                    <p:nvPr/>
                  </p:nvSpPr>
                  <p:spPr bwMode="auto">
                    <a:xfrm>
                      <a:off x="3611"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3" name="Freeform 95"/>
                    <p:cNvSpPr>
                      <a:spLocks/>
                    </p:cNvSpPr>
                    <p:nvPr/>
                  </p:nvSpPr>
                  <p:spPr bwMode="auto">
                    <a:xfrm>
                      <a:off x="3575"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4" name="Oval 96"/>
                    <p:cNvSpPr>
                      <a:spLocks noChangeArrowheads="1"/>
                    </p:cNvSpPr>
                    <p:nvPr/>
                  </p:nvSpPr>
                  <p:spPr bwMode="auto">
                    <a:xfrm>
                      <a:off x="3575"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235" name="Group 97"/>
                    <p:cNvGrpSpPr>
                      <a:grpSpLocks/>
                    </p:cNvGrpSpPr>
                    <p:nvPr/>
                  </p:nvGrpSpPr>
                  <p:grpSpPr bwMode="auto">
                    <a:xfrm>
                      <a:off x="3591" y="1151"/>
                      <a:ext cx="19" cy="20"/>
                      <a:chOff x="3591" y="1151"/>
                      <a:chExt cx="19" cy="20"/>
                    </a:xfrm>
                  </p:grpSpPr>
                  <p:sp>
                    <p:nvSpPr>
                      <p:cNvPr id="1236" name="Oval 98"/>
                      <p:cNvSpPr>
                        <a:spLocks noChangeArrowheads="1"/>
                      </p:cNvSpPr>
                      <p:nvPr/>
                    </p:nvSpPr>
                    <p:spPr bwMode="auto">
                      <a:xfrm>
                        <a:off x="3591"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237" name="Oval 99"/>
                      <p:cNvSpPr>
                        <a:spLocks noChangeArrowheads="1"/>
                      </p:cNvSpPr>
                      <p:nvPr/>
                    </p:nvSpPr>
                    <p:spPr bwMode="auto">
                      <a:xfrm>
                        <a:off x="3595"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219" name="Group 100"/>
                  <p:cNvGrpSpPr>
                    <a:grpSpLocks/>
                  </p:cNvGrpSpPr>
                  <p:nvPr/>
                </p:nvGrpSpPr>
                <p:grpSpPr bwMode="auto">
                  <a:xfrm>
                    <a:off x="3290" y="1125"/>
                    <a:ext cx="72" cy="73"/>
                    <a:chOff x="3290" y="1125"/>
                    <a:chExt cx="72" cy="73"/>
                  </a:xfrm>
                </p:grpSpPr>
                <p:sp>
                  <p:nvSpPr>
                    <p:cNvPr id="1220" name="Oval 101"/>
                    <p:cNvSpPr>
                      <a:spLocks noChangeArrowheads="1"/>
                    </p:cNvSpPr>
                    <p:nvPr/>
                  </p:nvSpPr>
                  <p:spPr bwMode="auto">
                    <a:xfrm>
                      <a:off x="3290"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221" name="Freeform 102"/>
                    <p:cNvSpPr>
                      <a:spLocks/>
                    </p:cNvSpPr>
                    <p:nvPr/>
                  </p:nvSpPr>
                  <p:spPr bwMode="auto">
                    <a:xfrm>
                      <a:off x="3320"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2" name="Freeform 103"/>
                    <p:cNvSpPr>
                      <a:spLocks/>
                    </p:cNvSpPr>
                    <p:nvPr/>
                  </p:nvSpPr>
                  <p:spPr bwMode="auto">
                    <a:xfrm>
                      <a:off x="3320"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3" name="Freeform 104"/>
                    <p:cNvSpPr>
                      <a:spLocks/>
                    </p:cNvSpPr>
                    <p:nvPr/>
                  </p:nvSpPr>
                  <p:spPr bwMode="auto">
                    <a:xfrm>
                      <a:off x="3337"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4" name="Freeform 105"/>
                    <p:cNvSpPr>
                      <a:spLocks/>
                    </p:cNvSpPr>
                    <p:nvPr/>
                  </p:nvSpPr>
                  <p:spPr bwMode="auto">
                    <a:xfrm>
                      <a:off x="3300"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5" name="Oval 106"/>
                    <p:cNvSpPr>
                      <a:spLocks noChangeArrowheads="1"/>
                    </p:cNvSpPr>
                    <p:nvPr/>
                  </p:nvSpPr>
                  <p:spPr bwMode="auto">
                    <a:xfrm>
                      <a:off x="3300"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226" name="Group 107"/>
                    <p:cNvGrpSpPr>
                      <a:grpSpLocks/>
                    </p:cNvGrpSpPr>
                    <p:nvPr/>
                  </p:nvGrpSpPr>
                  <p:grpSpPr bwMode="auto">
                    <a:xfrm>
                      <a:off x="3316" y="1151"/>
                      <a:ext cx="19" cy="20"/>
                      <a:chOff x="3316" y="1151"/>
                      <a:chExt cx="19" cy="20"/>
                    </a:xfrm>
                  </p:grpSpPr>
                  <p:sp>
                    <p:nvSpPr>
                      <p:cNvPr id="1227" name="Oval 108"/>
                      <p:cNvSpPr>
                        <a:spLocks noChangeArrowheads="1"/>
                      </p:cNvSpPr>
                      <p:nvPr/>
                    </p:nvSpPr>
                    <p:spPr bwMode="auto">
                      <a:xfrm>
                        <a:off x="3316"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228" name="Oval 109"/>
                      <p:cNvSpPr>
                        <a:spLocks noChangeArrowheads="1"/>
                      </p:cNvSpPr>
                      <p:nvPr/>
                    </p:nvSpPr>
                    <p:spPr bwMode="auto">
                      <a:xfrm>
                        <a:off x="3320"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nvGrpSpPr>
              <p:cNvPr id="1045" name="Group 110"/>
              <p:cNvGrpSpPr>
                <a:grpSpLocks/>
              </p:cNvGrpSpPr>
              <p:nvPr/>
            </p:nvGrpSpPr>
            <p:grpSpPr bwMode="auto">
              <a:xfrm>
                <a:off x="3815" y="1081"/>
                <a:ext cx="451" cy="117"/>
                <a:chOff x="3815" y="1081"/>
                <a:chExt cx="451" cy="117"/>
              </a:xfrm>
            </p:grpSpPr>
            <p:grpSp>
              <p:nvGrpSpPr>
                <p:cNvPr id="1160" name="Group 111"/>
                <p:cNvGrpSpPr>
                  <a:grpSpLocks/>
                </p:cNvGrpSpPr>
                <p:nvPr/>
              </p:nvGrpSpPr>
              <p:grpSpPr bwMode="auto">
                <a:xfrm>
                  <a:off x="3815" y="1081"/>
                  <a:ext cx="451" cy="105"/>
                  <a:chOff x="3815" y="1081"/>
                  <a:chExt cx="451" cy="105"/>
                </a:xfrm>
              </p:grpSpPr>
              <p:grpSp>
                <p:nvGrpSpPr>
                  <p:cNvPr id="1182" name="Group 112"/>
                  <p:cNvGrpSpPr>
                    <a:grpSpLocks/>
                  </p:cNvGrpSpPr>
                  <p:nvPr/>
                </p:nvGrpSpPr>
                <p:grpSpPr bwMode="auto">
                  <a:xfrm>
                    <a:off x="3839" y="1081"/>
                    <a:ext cx="309" cy="41"/>
                    <a:chOff x="3839" y="1081"/>
                    <a:chExt cx="309" cy="41"/>
                  </a:xfrm>
                </p:grpSpPr>
                <p:grpSp>
                  <p:nvGrpSpPr>
                    <p:cNvPr id="1210" name="Group 113"/>
                    <p:cNvGrpSpPr>
                      <a:grpSpLocks/>
                    </p:cNvGrpSpPr>
                    <p:nvPr/>
                  </p:nvGrpSpPr>
                  <p:grpSpPr bwMode="auto">
                    <a:xfrm>
                      <a:off x="3948" y="1085"/>
                      <a:ext cx="165" cy="36"/>
                      <a:chOff x="3948" y="1085"/>
                      <a:chExt cx="165" cy="36"/>
                    </a:xfrm>
                  </p:grpSpPr>
                  <p:grpSp>
                    <p:nvGrpSpPr>
                      <p:cNvPr id="1212" name="Group 114"/>
                      <p:cNvGrpSpPr>
                        <a:grpSpLocks/>
                      </p:cNvGrpSpPr>
                      <p:nvPr/>
                    </p:nvGrpSpPr>
                    <p:grpSpPr bwMode="auto">
                      <a:xfrm>
                        <a:off x="3984" y="1087"/>
                        <a:ext cx="105" cy="31"/>
                        <a:chOff x="3984" y="1087"/>
                        <a:chExt cx="105" cy="31"/>
                      </a:xfrm>
                    </p:grpSpPr>
                    <p:sp>
                      <p:nvSpPr>
                        <p:cNvPr id="1214" name="Freeform 115"/>
                        <p:cNvSpPr>
                          <a:spLocks/>
                        </p:cNvSpPr>
                        <p:nvPr/>
                      </p:nvSpPr>
                      <p:spPr bwMode="auto">
                        <a:xfrm>
                          <a:off x="3984"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215" name="Freeform 116"/>
                        <p:cNvSpPr>
                          <a:spLocks/>
                        </p:cNvSpPr>
                        <p:nvPr/>
                      </p:nvSpPr>
                      <p:spPr bwMode="auto">
                        <a:xfrm>
                          <a:off x="4073"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13" name="Freeform 117"/>
                      <p:cNvSpPr>
                        <a:spLocks/>
                      </p:cNvSpPr>
                      <p:nvPr/>
                    </p:nvSpPr>
                    <p:spPr bwMode="auto">
                      <a:xfrm>
                        <a:off x="3948"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11" name="Freeform 118"/>
                    <p:cNvSpPr>
                      <a:spLocks/>
                    </p:cNvSpPr>
                    <p:nvPr/>
                  </p:nvSpPr>
                  <p:spPr bwMode="auto">
                    <a:xfrm>
                      <a:off x="3839"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183" name="Freeform 119"/>
                  <p:cNvSpPr>
                    <a:spLocks/>
                  </p:cNvSpPr>
                  <p:nvPr/>
                </p:nvSpPr>
                <p:spPr bwMode="auto">
                  <a:xfrm>
                    <a:off x="3848"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184" name="Group 120"/>
                  <p:cNvGrpSpPr>
                    <a:grpSpLocks/>
                  </p:cNvGrpSpPr>
                  <p:nvPr/>
                </p:nvGrpSpPr>
                <p:grpSpPr bwMode="auto">
                  <a:xfrm>
                    <a:off x="3815" y="1094"/>
                    <a:ext cx="451" cy="82"/>
                    <a:chOff x="3815" y="1094"/>
                    <a:chExt cx="451" cy="82"/>
                  </a:xfrm>
                </p:grpSpPr>
                <p:grpSp>
                  <p:nvGrpSpPr>
                    <p:cNvPr id="1185" name="Group 121"/>
                    <p:cNvGrpSpPr>
                      <a:grpSpLocks/>
                    </p:cNvGrpSpPr>
                    <p:nvPr/>
                  </p:nvGrpSpPr>
                  <p:grpSpPr bwMode="auto">
                    <a:xfrm>
                      <a:off x="3815" y="1120"/>
                      <a:ext cx="28" cy="48"/>
                      <a:chOff x="3815" y="1120"/>
                      <a:chExt cx="28" cy="48"/>
                    </a:xfrm>
                  </p:grpSpPr>
                  <p:sp>
                    <p:nvSpPr>
                      <p:cNvPr id="1197" name="Rectangle 122"/>
                      <p:cNvSpPr>
                        <a:spLocks noChangeArrowheads="1"/>
                      </p:cNvSpPr>
                      <p:nvPr/>
                    </p:nvSpPr>
                    <p:spPr bwMode="auto">
                      <a:xfrm>
                        <a:off x="3817"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98" name="Rectangle 123"/>
                      <p:cNvSpPr>
                        <a:spLocks noChangeArrowheads="1"/>
                      </p:cNvSpPr>
                      <p:nvPr/>
                    </p:nvSpPr>
                    <p:spPr bwMode="auto">
                      <a:xfrm>
                        <a:off x="3817"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99" name="Rectangle 124"/>
                      <p:cNvSpPr>
                        <a:spLocks noChangeArrowheads="1"/>
                      </p:cNvSpPr>
                      <p:nvPr/>
                    </p:nvSpPr>
                    <p:spPr bwMode="auto">
                      <a:xfrm>
                        <a:off x="3817"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0" name="Arc 125"/>
                      <p:cNvSpPr>
                        <a:spLocks/>
                      </p:cNvSpPr>
                      <p:nvPr/>
                    </p:nvSpPr>
                    <p:spPr bwMode="auto">
                      <a:xfrm>
                        <a:off x="3817"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201" name="Group 126"/>
                      <p:cNvGrpSpPr>
                        <a:grpSpLocks/>
                      </p:cNvGrpSpPr>
                      <p:nvPr/>
                    </p:nvGrpSpPr>
                    <p:grpSpPr bwMode="auto">
                      <a:xfrm>
                        <a:off x="3815" y="1162"/>
                        <a:ext cx="28" cy="3"/>
                        <a:chOff x="3815" y="1162"/>
                        <a:chExt cx="28" cy="3"/>
                      </a:xfrm>
                    </p:grpSpPr>
                    <p:sp>
                      <p:nvSpPr>
                        <p:cNvPr id="1208" name="Rectangle 127"/>
                        <p:cNvSpPr>
                          <a:spLocks noChangeArrowheads="1"/>
                        </p:cNvSpPr>
                        <p:nvPr/>
                      </p:nvSpPr>
                      <p:spPr bwMode="auto">
                        <a:xfrm>
                          <a:off x="3816"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9" name="Oval 128"/>
                        <p:cNvSpPr>
                          <a:spLocks noChangeArrowheads="1"/>
                        </p:cNvSpPr>
                        <p:nvPr/>
                      </p:nvSpPr>
                      <p:spPr bwMode="auto">
                        <a:xfrm>
                          <a:off x="3815"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02" name="Group 129"/>
                      <p:cNvGrpSpPr>
                        <a:grpSpLocks/>
                      </p:cNvGrpSpPr>
                      <p:nvPr/>
                    </p:nvGrpSpPr>
                    <p:grpSpPr bwMode="auto">
                      <a:xfrm>
                        <a:off x="3815" y="1166"/>
                        <a:ext cx="28" cy="2"/>
                        <a:chOff x="3815" y="1166"/>
                        <a:chExt cx="28" cy="2"/>
                      </a:xfrm>
                    </p:grpSpPr>
                    <p:sp>
                      <p:nvSpPr>
                        <p:cNvPr id="1206" name="Rectangle 130"/>
                        <p:cNvSpPr>
                          <a:spLocks noChangeArrowheads="1"/>
                        </p:cNvSpPr>
                        <p:nvPr/>
                      </p:nvSpPr>
                      <p:spPr bwMode="auto">
                        <a:xfrm>
                          <a:off x="3816"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7" name="Oval 131"/>
                        <p:cNvSpPr>
                          <a:spLocks noChangeArrowheads="1"/>
                        </p:cNvSpPr>
                        <p:nvPr/>
                      </p:nvSpPr>
                      <p:spPr bwMode="auto">
                        <a:xfrm>
                          <a:off x="3815"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03" name="Group 132"/>
                      <p:cNvGrpSpPr>
                        <a:grpSpLocks/>
                      </p:cNvGrpSpPr>
                      <p:nvPr/>
                    </p:nvGrpSpPr>
                    <p:grpSpPr bwMode="auto">
                      <a:xfrm>
                        <a:off x="3815" y="1158"/>
                        <a:ext cx="28" cy="3"/>
                        <a:chOff x="3815" y="1158"/>
                        <a:chExt cx="28" cy="3"/>
                      </a:xfrm>
                    </p:grpSpPr>
                    <p:sp>
                      <p:nvSpPr>
                        <p:cNvPr id="1204" name="Rectangle 133"/>
                        <p:cNvSpPr>
                          <a:spLocks noChangeArrowheads="1"/>
                        </p:cNvSpPr>
                        <p:nvPr/>
                      </p:nvSpPr>
                      <p:spPr bwMode="auto">
                        <a:xfrm>
                          <a:off x="3816"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5" name="Oval 134"/>
                        <p:cNvSpPr>
                          <a:spLocks noChangeArrowheads="1"/>
                        </p:cNvSpPr>
                        <p:nvPr/>
                      </p:nvSpPr>
                      <p:spPr bwMode="auto">
                        <a:xfrm>
                          <a:off x="3815"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186" name="Freeform 135"/>
                    <p:cNvSpPr>
                      <a:spLocks/>
                    </p:cNvSpPr>
                    <p:nvPr/>
                  </p:nvSpPr>
                  <p:spPr bwMode="auto">
                    <a:xfrm>
                      <a:off x="3818"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87" name="Freeform 136"/>
                    <p:cNvSpPr>
                      <a:spLocks/>
                    </p:cNvSpPr>
                    <p:nvPr/>
                  </p:nvSpPr>
                  <p:spPr bwMode="auto">
                    <a:xfrm>
                      <a:off x="3998"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188" name="Group 137"/>
                    <p:cNvGrpSpPr>
                      <a:grpSpLocks/>
                    </p:cNvGrpSpPr>
                    <p:nvPr/>
                  </p:nvGrpSpPr>
                  <p:grpSpPr bwMode="auto">
                    <a:xfrm>
                      <a:off x="3925" y="1094"/>
                      <a:ext cx="152" cy="70"/>
                      <a:chOff x="3925" y="1094"/>
                      <a:chExt cx="152" cy="70"/>
                    </a:xfrm>
                  </p:grpSpPr>
                  <p:sp>
                    <p:nvSpPr>
                      <p:cNvPr id="1189" name="Oval 138"/>
                      <p:cNvSpPr>
                        <a:spLocks noChangeArrowheads="1"/>
                      </p:cNvSpPr>
                      <p:nvPr/>
                    </p:nvSpPr>
                    <p:spPr bwMode="auto">
                      <a:xfrm>
                        <a:off x="3925"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190" name="Oval 139"/>
                      <p:cNvSpPr>
                        <a:spLocks noChangeArrowheads="1"/>
                      </p:cNvSpPr>
                      <p:nvPr/>
                    </p:nvSpPr>
                    <p:spPr bwMode="auto">
                      <a:xfrm>
                        <a:off x="3928"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191" name="Group 140"/>
                      <p:cNvGrpSpPr>
                        <a:grpSpLocks/>
                      </p:cNvGrpSpPr>
                      <p:nvPr/>
                    </p:nvGrpSpPr>
                    <p:grpSpPr bwMode="auto">
                      <a:xfrm>
                        <a:off x="3981" y="1122"/>
                        <a:ext cx="96" cy="42"/>
                        <a:chOff x="3981" y="1122"/>
                        <a:chExt cx="96" cy="42"/>
                      </a:xfrm>
                    </p:grpSpPr>
                    <p:sp>
                      <p:nvSpPr>
                        <p:cNvPr id="1192" name="Freeform 141"/>
                        <p:cNvSpPr>
                          <a:spLocks/>
                        </p:cNvSpPr>
                        <p:nvPr/>
                      </p:nvSpPr>
                      <p:spPr bwMode="auto">
                        <a:xfrm>
                          <a:off x="3981"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3" name="Freeform 142"/>
                        <p:cNvSpPr>
                          <a:spLocks/>
                        </p:cNvSpPr>
                        <p:nvPr/>
                      </p:nvSpPr>
                      <p:spPr bwMode="auto">
                        <a:xfrm>
                          <a:off x="3981"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4" name="Freeform 143"/>
                        <p:cNvSpPr>
                          <a:spLocks/>
                        </p:cNvSpPr>
                        <p:nvPr/>
                      </p:nvSpPr>
                      <p:spPr bwMode="auto">
                        <a:xfrm>
                          <a:off x="3981"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5" name="Freeform 144"/>
                        <p:cNvSpPr>
                          <a:spLocks/>
                        </p:cNvSpPr>
                        <p:nvPr/>
                      </p:nvSpPr>
                      <p:spPr bwMode="auto">
                        <a:xfrm>
                          <a:off x="3981"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6" name="Freeform 145"/>
                        <p:cNvSpPr>
                          <a:spLocks/>
                        </p:cNvSpPr>
                        <p:nvPr/>
                      </p:nvSpPr>
                      <p:spPr bwMode="auto">
                        <a:xfrm>
                          <a:off x="3981"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161" name="Group 146"/>
                <p:cNvGrpSpPr>
                  <a:grpSpLocks/>
                </p:cNvGrpSpPr>
                <p:nvPr/>
              </p:nvGrpSpPr>
              <p:grpSpPr bwMode="auto">
                <a:xfrm>
                  <a:off x="3854" y="1125"/>
                  <a:ext cx="346" cy="73"/>
                  <a:chOff x="3854" y="1125"/>
                  <a:chExt cx="346" cy="73"/>
                </a:xfrm>
              </p:grpSpPr>
              <p:grpSp>
                <p:nvGrpSpPr>
                  <p:cNvPr id="1162" name="Group 147"/>
                  <p:cNvGrpSpPr>
                    <a:grpSpLocks/>
                  </p:cNvGrpSpPr>
                  <p:nvPr/>
                </p:nvGrpSpPr>
                <p:grpSpPr bwMode="auto">
                  <a:xfrm>
                    <a:off x="4129" y="1125"/>
                    <a:ext cx="71" cy="73"/>
                    <a:chOff x="4129" y="1125"/>
                    <a:chExt cx="71" cy="73"/>
                  </a:xfrm>
                </p:grpSpPr>
                <p:sp>
                  <p:nvSpPr>
                    <p:cNvPr id="1173" name="Oval 148"/>
                    <p:cNvSpPr>
                      <a:spLocks noChangeArrowheads="1"/>
                    </p:cNvSpPr>
                    <p:nvPr/>
                  </p:nvSpPr>
                  <p:spPr bwMode="auto">
                    <a:xfrm>
                      <a:off x="4129"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74" name="Freeform 149"/>
                    <p:cNvSpPr>
                      <a:spLocks/>
                    </p:cNvSpPr>
                    <p:nvPr/>
                  </p:nvSpPr>
                  <p:spPr bwMode="auto">
                    <a:xfrm>
                      <a:off x="4159"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5" name="Freeform 150"/>
                    <p:cNvSpPr>
                      <a:spLocks/>
                    </p:cNvSpPr>
                    <p:nvPr/>
                  </p:nvSpPr>
                  <p:spPr bwMode="auto">
                    <a:xfrm>
                      <a:off x="4158"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6" name="Freeform 151"/>
                    <p:cNvSpPr>
                      <a:spLocks/>
                    </p:cNvSpPr>
                    <p:nvPr/>
                  </p:nvSpPr>
                  <p:spPr bwMode="auto">
                    <a:xfrm>
                      <a:off x="4175"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7" name="Freeform 152"/>
                    <p:cNvSpPr>
                      <a:spLocks/>
                    </p:cNvSpPr>
                    <p:nvPr/>
                  </p:nvSpPr>
                  <p:spPr bwMode="auto">
                    <a:xfrm>
                      <a:off x="4139"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8" name="Oval 153"/>
                    <p:cNvSpPr>
                      <a:spLocks noChangeArrowheads="1"/>
                    </p:cNvSpPr>
                    <p:nvPr/>
                  </p:nvSpPr>
                  <p:spPr bwMode="auto">
                    <a:xfrm>
                      <a:off x="4139"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79" name="Group 154"/>
                    <p:cNvGrpSpPr>
                      <a:grpSpLocks/>
                    </p:cNvGrpSpPr>
                    <p:nvPr/>
                  </p:nvGrpSpPr>
                  <p:grpSpPr bwMode="auto">
                    <a:xfrm>
                      <a:off x="4155" y="1151"/>
                      <a:ext cx="19" cy="20"/>
                      <a:chOff x="4155" y="1151"/>
                      <a:chExt cx="19" cy="20"/>
                    </a:xfrm>
                  </p:grpSpPr>
                  <p:sp>
                    <p:nvSpPr>
                      <p:cNvPr id="1180" name="Oval 155"/>
                      <p:cNvSpPr>
                        <a:spLocks noChangeArrowheads="1"/>
                      </p:cNvSpPr>
                      <p:nvPr/>
                    </p:nvSpPr>
                    <p:spPr bwMode="auto">
                      <a:xfrm>
                        <a:off x="4155"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81" name="Oval 156"/>
                      <p:cNvSpPr>
                        <a:spLocks noChangeArrowheads="1"/>
                      </p:cNvSpPr>
                      <p:nvPr/>
                    </p:nvSpPr>
                    <p:spPr bwMode="auto">
                      <a:xfrm>
                        <a:off x="4159"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163" name="Group 157"/>
                  <p:cNvGrpSpPr>
                    <a:grpSpLocks/>
                  </p:cNvGrpSpPr>
                  <p:nvPr/>
                </p:nvGrpSpPr>
                <p:grpSpPr bwMode="auto">
                  <a:xfrm>
                    <a:off x="3854" y="1125"/>
                    <a:ext cx="72" cy="73"/>
                    <a:chOff x="3854" y="1125"/>
                    <a:chExt cx="72" cy="73"/>
                  </a:xfrm>
                </p:grpSpPr>
                <p:sp>
                  <p:nvSpPr>
                    <p:cNvPr id="1164" name="Oval 158"/>
                    <p:cNvSpPr>
                      <a:spLocks noChangeArrowheads="1"/>
                    </p:cNvSpPr>
                    <p:nvPr/>
                  </p:nvSpPr>
                  <p:spPr bwMode="auto">
                    <a:xfrm>
                      <a:off x="3854"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65" name="Freeform 159"/>
                    <p:cNvSpPr>
                      <a:spLocks/>
                    </p:cNvSpPr>
                    <p:nvPr/>
                  </p:nvSpPr>
                  <p:spPr bwMode="auto">
                    <a:xfrm>
                      <a:off x="3884"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6" name="Freeform 160"/>
                    <p:cNvSpPr>
                      <a:spLocks/>
                    </p:cNvSpPr>
                    <p:nvPr/>
                  </p:nvSpPr>
                  <p:spPr bwMode="auto">
                    <a:xfrm>
                      <a:off x="3884"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7" name="Freeform 161"/>
                    <p:cNvSpPr>
                      <a:spLocks/>
                    </p:cNvSpPr>
                    <p:nvPr/>
                  </p:nvSpPr>
                  <p:spPr bwMode="auto">
                    <a:xfrm>
                      <a:off x="3901"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8" name="Freeform 162"/>
                    <p:cNvSpPr>
                      <a:spLocks/>
                    </p:cNvSpPr>
                    <p:nvPr/>
                  </p:nvSpPr>
                  <p:spPr bwMode="auto">
                    <a:xfrm>
                      <a:off x="3864"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9" name="Oval 163"/>
                    <p:cNvSpPr>
                      <a:spLocks noChangeArrowheads="1"/>
                    </p:cNvSpPr>
                    <p:nvPr/>
                  </p:nvSpPr>
                  <p:spPr bwMode="auto">
                    <a:xfrm>
                      <a:off x="3864"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70" name="Group 164"/>
                    <p:cNvGrpSpPr>
                      <a:grpSpLocks/>
                    </p:cNvGrpSpPr>
                    <p:nvPr/>
                  </p:nvGrpSpPr>
                  <p:grpSpPr bwMode="auto">
                    <a:xfrm>
                      <a:off x="3880" y="1151"/>
                      <a:ext cx="19" cy="20"/>
                      <a:chOff x="3880" y="1151"/>
                      <a:chExt cx="19" cy="20"/>
                    </a:xfrm>
                  </p:grpSpPr>
                  <p:sp>
                    <p:nvSpPr>
                      <p:cNvPr id="1171" name="Oval 165"/>
                      <p:cNvSpPr>
                        <a:spLocks noChangeArrowheads="1"/>
                      </p:cNvSpPr>
                      <p:nvPr/>
                    </p:nvSpPr>
                    <p:spPr bwMode="auto">
                      <a:xfrm>
                        <a:off x="3880"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72" name="Oval 166"/>
                      <p:cNvSpPr>
                        <a:spLocks noChangeArrowheads="1"/>
                      </p:cNvSpPr>
                      <p:nvPr/>
                    </p:nvSpPr>
                    <p:spPr bwMode="auto">
                      <a:xfrm>
                        <a:off x="3884"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nvGrpSpPr>
              <p:cNvPr id="1046" name="Group 167"/>
              <p:cNvGrpSpPr>
                <a:grpSpLocks/>
              </p:cNvGrpSpPr>
              <p:nvPr/>
            </p:nvGrpSpPr>
            <p:grpSpPr bwMode="auto">
              <a:xfrm>
                <a:off x="4355" y="1087"/>
                <a:ext cx="451" cy="117"/>
                <a:chOff x="3251" y="1081"/>
                <a:chExt cx="451" cy="117"/>
              </a:xfrm>
            </p:grpSpPr>
            <p:grpSp>
              <p:nvGrpSpPr>
                <p:cNvPr id="1104" name="Group 168"/>
                <p:cNvGrpSpPr>
                  <a:grpSpLocks/>
                </p:cNvGrpSpPr>
                <p:nvPr/>
              </p:nvGrpSpPr>
              <p:grpSpPr bwMode="auto">
                <a:xfrm>
                  <a:off x="3251" y="1081"/>
                  <a:ext cx="451" cy="105"/>
                  <a:chOff x="3251" y="1081"/>
                  <a:chExt cx="451" cy="105"/>
                </a:xfrm>
              </p:grpSpPr>
              <p:grpSp>
                <p:nvGrpSpPr>
                  <p:cNvPr id="1126" name="Group 169"/>
                  <p:cNvGrpSpPr>
                    <a:grpSpLocks/>
                  </p:cNvGrpSpPr>
                  <p:nvPr/>
                </p:nvGrpSpPr>
                <p:grpSpPr bwMode="auto">
                  <a:xfrm>
                    <a:off x="3275" y="1081"/>
                    <a:ext cx="309" cy="41"/>
                    <a:chOff x="3275" y="1081"/>
                    <a:chExt cx="309" cy="41"/>
                  </a:xfrm>
                </p:grpSpPr>
                <p:grpSp>
                  <p:nvGrpSpPr>
                    <p:cNvPr id="1154" name="Group 170"/>
                    <p:cNvGrpSpPr>
                      <a:grpSpLocks/>
                    </p:cNvGrpSpPr>
                    <p:nvPr/>
                  </p:nvGrpSpPr>
                  <p:grpSpPr bwMode="auto">
                    <a:xfrm>
                      <a:off x="3384" y="1085"/>
                      <a:ext cx="165" cy="36"/>
                      <a:chOff x="3384" y="1085"/>
                      <a:chExt cx="165" cy="36"/>
                    </a:xfrm>
                  </p:grpSpPr>
                  <p:grpSp>
                    <p:nvGrpSpPr>
                      <p:cNvPr id="1156" name="Group 171"/>
                      <p:cNvGrpSpPr>
                        <a:grpSpLocks/>
                      </p:cNvGrpSpPr>
                      <p:nvPr/>
                    </p:nvGrpSpPr>
                    <p:grpSpPr bwMode="auto">
                      <a:xfrm>
                        <a:off x="3420" y="1087"/>
                        <a:ext cx="105" cy="31"/>
                        <a:chOff x="3420" y="1087"/>
                        <a:chExt cx="105" cy="31"/>
                      </a:xfrm>
                    </p:grpSpPr>
                    <p:sp>
                      <p:nvSpPr>
                        <p:cNvPr id="1158" name="Freeform 172"/>
                        <p:cNvSpPr>
                          <a:spLocks/>
                        </p:cNvSpPr>
                        <p:nvPr/>
                      </p:nvSpPr>
                      <p:spPr bwMode="auto">
                        <a:xfrm>
                          <a:off x="3420"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159" name="Freeform 173"/>
                        <p:cNvSpPr>
                          <a:spLocks/>
                        </p:cNvSpPr>
                        <p:nvPr/>
                      </p:nvSpPr>
                      <p:spPr bwMode="auto">
                        <a:xfrm>
                          <a:off x="3509"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157" name="Freeform 174"/>
                      <p:cNvSpPr>
                        <a:spLocks/>
                      </p:cNvSpPr>
                      <p:nvPr/>
                    </p:nvSpPr>
                    <p:spPr bwMode="auto">
                      <a:xfrm>
                        <a:off x="3384"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155" name="Freeform 175"/>
                    <p:cNvSpPr>
                      <a:spLocks/>
                    </p:cNvSpPr>
                    <p:nvPr/>
                  </p:nvSpPr>
                  <p:spPr bwMode="auto">
                    <a:xfrm>
                      <a:off x="3275"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127" name="Freeform 176"/>
                  <p:cNvSpPr>
                    <a:spLocks/>
                  </p:cNvSpPr>
                  <p:nvPr/>
                </p:nvSpPr>
                <p:spPr bwMode="auto">
                  <a:xfrm>
                    <a:off x="3284"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128" name="Group 177"/>
                  <p:cNvGrpSpPr>
                    <a:grpSpLocks/>
                  </p:cNvGrpSpPr>
                  <p:nvPr/>
                </p:nvGrpSpPr>
                <p:grpSpPr bwMode="auto">
                  <a:xfrm>
                    <a:off x="3251" y="1094"/>
                    <a:ext cx="451" cy="82"/>
                    <a:chOff x="3251" y="1094"/>
                    <a:chExt cx="451" cy="82"/>
                  </a:xfrm>
                </p:grpSpPr>
                <p:grpSp>
                  <p:nvGrpSpPr>
                    <p:cNvPr id="1129" name="Group 178"/>
                    <p:cNvGrpSpPr>
                      <a:grpSpLocks/>
                    </p:cNvGrpSpPr>
                    <p:nvPr/>
                  </p:nvGrpSpPr>
                  <p:grpSpPr bwMode="auto">
                    <a:xfrm>
                      <a:off x="3251" y="1120"/>
                      <a:ext cx="28" cy="48"/>
                      <a:chOff x="3251" y="1120"/>
                      <a:chExt cx="28" cy="48"/>
                    </a:xfrm>
                  </p:grpSpPr>
                  <p:sp>
                    <p:nvSpPr>
                      <p:cNvPr id="1141" name="Rectangle 179"/>
                      <p:cNvSpPr>
                        <a:spLocks noChangeArrowheads="1"/>
                      </p:cNvSpPr>
                      <p:nvPr/>
                    </p:nvSpPr>
                    <p:spPr bwMode="auto">
                      <a:xfrm>
                        <a:off x="3253"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2" name="Rectangle 180"/>
                      <p:cNvSpPr>
                        <a:spLocks noChangeArrowheads="1"/>
                      </p:cNvSpPr>
                      <p:nvPr/>
                    </p:nvSpPr>
                    <p:spPr bwMode="auto">
                      <a:xfrm>
                        <a:off x="3253"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3" name="Rectangle 181"/>
                      <p:cNvSpPr>
                        <a:spLocks noChangeArrowheads="1"/>
                      </p:cNvSpPr>
                      <p:nvPr/>
                    </p:nvSpPr>
                    <p:spPr bwMode="auto">
                      <a:xfrm>
                        <a:off x="3253"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4" name="Arc 182"/>
                      <p:cNvSpPr>
                        <a:spLocks/>
                      </p:cNvSpPr>
                      <p:nvPr/>
                    </p:nvSpPr>
                    <p:spPr bwMode="auto">
                      <a:xfrm>
                        <a:off x="3253"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145" name="Group 183"/>
                      <p:cNvGrpSpPr>
                        <a:grpSpLocks/>
                      </p:cNvGrpSpPr>
                      <p:nvPr/>
                    </p:nvGrpSpPr>
                    <p:grpSpPr bwMode="auto">
                      <a:xfrm>
                        <a:off x="3251" y="1162"/>
                        <a:ext cx="28" cy="3"/>
                        <a:chOff x="3251" y="1162"/>
                        <a:chExt cx="28" cy="3"/>
                      </a:xfrm>
                    </p:grpSpPr>
                    <p:sp>
                      <p:nvSpPr>
                        <p:cNvPr id="1152" name="Rectangle 184"/>
                        <p:cNvSpPr>
                          <a:spLocks noChangeArrowheads="1"/>
                        </p:cNvSpPr>
                        <p:nvPr/>
                      </p:nvSpPr>
                      <p:spPr bwMode="auto">
                        <a:xfrm>
                          <a:off x="3252"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53" name="Oval 185"/>
                        <p:cNvSpPr>
                          <a:spLocks noChangeArrowheads="1"/>
                        </p:cNvSpPr>
                        <p:nvPr/>
                      </p:nvSpPr>
                      <p:spPr bwMode="auto">
                        <a:xfrm>
                          <a:off x="3251"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146" name="Group 186"/>
                      <p:cNvGrpSpPr>
                        <a:grpSpLocks/>
                      </p:cNvGrpSpPr>
                      <p:nvPr/>
                    </p:nvGrpSpPr>
                    <p:grpSpPr bwMode="auto">
                      <a:xfrm>
                        <a:off x="3251" y="1166"/>
                        <a:ext cx="28" cy="2"/>
                        <a:chOff x="3251" y="1166"/>
                        <a:chExt cx="28" cy="2"/>
                      </a:xfrm>
                    </p:grpSpPr>
                    <p:sp>
                      <p:nvSpPr>
                        <p:cNvPr id="1150" name="Rectangle 187"/>
                        <p:cNvSpPr>
                          <a:spLocks noChangeArrowheads="1"/>
                        </p:cNvSpPr>
                        <p:nvPr/>
                      </p:nvSpPr>
                      <p:spPr bwMode="auto">
                        <a:xfrm>
                          <a:off x="3252"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51" name="Oval 188"/>
                        <p:cNvSpPr>
                          <a:spLocks noChangeArrowheads="1"/>
                        </p:cNvSpPr>
                        <p:nvPr/>
                      </p:nvSpPr>
                      <p:spPr bwMode="auto">
                        <a:xfrm>
                          <a:off x="3251"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147" name="Group 189"/>
                      <p:cNvGrpSpPr>
                        <a:grpSpLocks/>
                      </p:cNvGrpSpPr>
                      <p:nvPr/>
                    </p:nvGrpSpPr>
                    <p:grpSpPr bwMode="auto">
                      <a:xfrm>
                        <a:off x="3251" y="1158"/>
                        <a:ext cx="28" cy="3"/>
                        <a:chOff x="3251" y="1158"/>
                        <a:chExt cx="28" cy="3"/>
                      </a:xfrm>
                    </p:grpSpPr>
                    <p:sp>
                      <p:nvSpPr>
                        <p:cNvPr id="1148" name="Rectangle 190"/>
                        <p:cNvSpPr>
                          <a:spLocks noChangeArrowheads="1"/>
                        </p:cNvSpPr>
                        <p:nvPr/>
                      </p:nvSpPr>
                      <p:spPr bwMode="auto">
                        <a:xfrm>
                          <a:off x="3252"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9" name="Oval 191"/>
                        <p:cNvSpPr>
                          <a:spLocks noChangeArrowheads="1"/>
                        </p:cNvSpPr>
                        <p:nvPr/>
                      </p:nvSpPr>
                      <p:spPr bwMode="auto">
                        <a:xfrm>
                          <a:off x="3251"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130" name="Freeform 192"/>
                    <p:cNvSpPr>
                      <a:spLocks/>
                    </p:cNvSpPr>
                    <p:nvPr/>
                  </p:nvSpPr>
                  <p:spPr bwMode="auto">
                    <a:xfrm>
                      <a:off x="3254"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31" name="Freeform 193"/>
                    <p:cNvSpPr>
                      <a:spLocks/>
                    </p:cNvSpPr>
                    <p:nvPr/>
                  </p:nvSpPr>
                  <p:spPr bwMode="auto">
                    <a:xfrm>
                      <a:off x="3434"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132" name="Group 194"/>
                    <p:cNvGrpSpPr>
                      <a:grpSpLocks/>
                    </p:cNvGrpSpPr>
                    <p:nvPr/>
                  </p:nvGrpSpPr>
                  <p:grpSpPr bwMode="auto">
                    <a:xfrm>
                      <a:off x="3361" y="1094"/>
                      <a:ext cx="152" cy="70"/>
                      <a:chOff x="3361" y="1094"/>
                      <a:chExt cx="152" cy="70"/>
                    </a:xfrm>
                  </p:grpSpPr>
                  <p:sp>
                    <p:nvSpPr>
                      <p:cNvPr id="1133" name="Oval 195"/>
                      <p:cNvSpPr>
                        <a:spLocks noChangeArrowheads="1"/>
                      </p:cNvSpPr>
                      <p:nvPr/>
                    </p:nvSpPr>
                    <p:spPr bwMode="auto">
                      <a:xfrm>
                        <a:off x="3361"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134" name="Oval 196"/>
                      <p:cNvSpPr>
                        <a:spLocks noChangeArrowheads="1"/>
                      </p:cNvSpPr>
                      <p:nvPr/>
                    </p:nvSpPr>
                    <p:spPr bwMode="auto">
                      <a:xfrm>
                        <a:off x="3364"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135" name="Group 197"/>
                      <p:cNvGrpSpPr>
                        <a:grpSpLocks/>
                      </p:cNvGrpSpPr>
                      <p:nvPr/>
                    </p:nvGrpSpPr>
                    <p:grpSpPr bwMode="auto">
                      <a:xfrm>
                        <a:off x="3417" y="1122"/>
                        <a:ext cx="96" cy="42"/>
                        <a:chOff x="3417" y="1122"/>
                        <a:chExt cx="96" cy="42"/>
                      </a:xfrm>
                    </p:grpSpPr>
                    <p:sp>
                      <p:nvSpPr>
                        <p:cNvPr id="1136" name="Freeform 198"/>
                        <p:cNvSpPr>
                          <a:spLocks/>
                        </p:cNvSpPr>
                        <p:nvPr/>
                      </p:nvSpPr>
                      <p:spPr bwMode="auto">
                        <a:xfrm>
                          <a:off x="3417"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37" name="Freeform 199"/>
                        <p:cNvSpPr>
                          <a:spLocks/>
                        </p:cNvSpPr>
                        <p:nvPr/>
                      </p:nvSpPr>
                      <p:spPr bwMode="auto">
                        <a:xfrm>
                          <a:off x="3417"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38" name="Freeform 200"/>
                        <p:cNvSpPr>
                          <a:spLocks/>
                        </p:cNvSpPr>
                        <p:nvPr/>
                      </p:nvSpPr>
                      <p:spPr bwMode="auto">
                        <a:xfrm>
                          <a:off x="3417"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39" name="Freeform 201"/>
                        <p:cNvSpPr>
                          <a:spLocks/>
                        </p:cNvSpPr>
                        <p:nvPr/>
                      </p:nvSpPr>
                      <p:spPr bwMode="auto">
                        <a:xfrm>
                          <a:off x="3417"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40" name="Freeform 202"/>
                        <p:cNvSpPr>
                          <a:spLocks/>
                        </p:cNvSpPr>
                        <p:nvPr/>
                      </p:nvSpPr>
                      <p:spPr bwMode="auto">
                        <a:xfrm>
                          <a:off x="3417"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105" name="Group 203"/>
                <p:cNvGrpSpPr>
                  <a:grpSpLocks/>
                </p:cNvGrpSpPr>
                <p:nvPr/>
              </p:nvGrpSpPr>
              <p:grpSpPr bwMode="auto">
                <a:xfrm>
                  <a:off x="3290" y="1125"/>
                  <a:ext cx="346" cy="73"/>
                  <a:chOff x="3290" y="1125"/>
                  <a:chExt cx="346" cy="73"/>
                </a:xfrm>
              </p:grpSpPr>
              <p:grpSp>
                <p:nvGrpSpPr>
                  <p:cNvPr id="1106" name="Group 204"/>
                  <p:cNvGrpSpPr>
                    <a:grpSpLocks/>
                  </p:cNvGrpSpPr>
                  <p:nvPr/>
                </p:nvGrpSpPr>
                <p:grpSpPr bwMode="auto">
                  <a:xfrm>
                    <a:off x="3565" y="1125"/>
                    <a:ext cx="71" cy="73"/>
                    <a:chOff x="3565" y="1125"/>
                    <a:chExt cx="71" cy="73"/>
                  </a:xfrm>
                </p:grpSpPr>
                <p:sp>
                  <p:nvSpPr>
                    <p:cNvPr id="1117" name="Oval 205"/>
                    <p:cNvSpPr>
                      <a:spLocks noChangeArrowheads="1"/>
                    </p:cNvSpPr>
                    <p:nvPr/>
                  </p:nvSpPr>
                  <p:spPr bwMode="auto">
                    <a:xfrm>
                      <a:off x="3565"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18" name="Freeform 206"/>
                    <p:cNvSpPr>
                      <a:spLocks/>
                    </p:cNvSpPr>
                    <p:nvPr/>
                  </p:nvSpPr>
                  <p:spPr bwMode="auto">
                    <a:xfrm>
                      <a:off x="3595"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9" name="Freeform 207"/>
                    <p:cNvSpPr>
                      <a:spLocks/>
                    </p:cNvSpPr>
                    <p:nvPr/>
                  </p:nvSpPr>
                  <p:spPr bwMode="auto">
                    <a:xfrm>
                      <a:off x="3594"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20" name="Freeform 208"/>
                    <p:cNvSpPr>
                      <a:spLocks/>
                    </p:cNvSpPr>
                    <p:nvPr/>
                  </p:nvSpPr>
                  <p:spPr bwMode="auto">
                    <a:xfrm>
                      <a:off x="3611"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21" name="Freeform 209"/>
                    <p:cNvSpPr>
                      <a:spLocks/>
                    </p:cNvSpPr>
                    <p:nvPr/>
                  </p:nvSpPr>
                  <p:spPr bwMode="auto">
                    <a:xfrm>
                      <a:off x="3575"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22" name="Oval 210"/>
                    <p:cNvSpPr>
                      <a:spLocks noChangeArrowheads="1"/>
                    </p:cNvSpPr>
                    <p:nvPr/>
                  </p:nvSpPr>
                  <p:spPr bwMode="auto">
                    <a:xfrm>
                      <a:off x="3575"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23" name="Group 211"/>
                    <p:cNvGrpSpPr>
                      <a:grpSpLocks/>
                    </p:cNvGrpSpPr>
                    <p:nvPr/>
                  </p:nvGrpSpPr>
                  <p:grpSpPr bwMode="auto">
                    <a:xfrm>
                      <a:off x="3591" y="1151"/>
                      <a:ext cx="19" cy="20"/>
                      <a:chOff x="3591" y="1151"/>
                      <a:chExt cx="19" cy="20"/>
                    </a:xfrm>
                  </p:grpSpPr>
                  <p:sp>
                    <p:nvSpPr>
                      <p:cNvPr id="1124" name="Oval 212"/>
                      <p:cNvSpPr>
                        <a:spLocks noChangeArrowheads="1"/>
                      </p:cNvSpPr>
                      <p:nvPr/>
                    </p:nvSpPr>
                    <p:spPr bwMode="auto">
                      <a:xfrm>
                        <a:off x="3591"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25" name="Oval 213"/>
                      <p:cNvSpPr>
                        <a:spLocks noChangeArrowheads="1"/>
                      </p:cNvSpPr>
                      <p:nvPr/>
                    </p:nvSpPr>
                    <p:spPr bwMode="auto">
                      <a:xfrm>
                        <a:off x="3595"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107" name="Group 214"/>
                  <p:cNvGrpSpPr>
                    <a:grpSpLocks/>
                  </p:cNvGrpSpPr>
                  <p:nvPr/>
                </p:nvGrpSpPr>
                <p:grpSpPr bwMode="auto">
                  <a:xfrm>
                    <a:off x="3290" y="1125"/>
                    <a:ext cx="72" cy="73"/>
                    <a:chOff x="3290" y="1125"/>
                    <a:chExt cx="72" cy="73"/>
                  </a:xfrm>
                </p:grpSpPr>
                <p:sp>
                  <p:nvSpPr>
                    <p:cNvPr id="1108" name="Oval 215"/>
                    <p:cNvSpPr>
                      <a:spLocks noChangeArrowheads="1"/>
                    </p:cNvSpPr>
                    <p:nvPr/>
                  </p:nvSpPr>
                  <p:spPr bwMode="auto">
                    <a:xfrm>
                      <a:off x="3290"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09" name="Freeform 216"/>
                    <p:cNvSpPr>
                      <a:spLocks/>
                    </p:cNvSpPr>
                    <p:nvPr/>
                  </p:nvSpPr>
                  <p:spPr bwMode="auto">
                    <a:xfrm>
                      <a:off x="3320"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0" name="Freeform 217"/>
                    <p:cNvSpPr>
                      <a:spLocks/>
                    </p:cNvSpPr>
                    <p:nvPr/>
                  </p:nvSpPr>
                  <p:spPr bwMode="auto">
                    <a:xfrm>
                      <a:off x="3320"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1" name="Freeform 218"/>
                    <p:cNvSpPr>
                      <a:spLocks/>
                    </p:cNvSpPr>
                    <p:nvPr/>
                  </p:nvSpPr>
                  <p:spPr bwMode="auto">
                    <a:xfrm>
                      <a:off x="3337"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2" name="Freeform 219"/>
                    <p:cNvSpPr>
                      <a:spLocks/>
                    </p:cNvSpPr>
                    <p:nvPr/>
                  </p:nvSpPr>
                  <p:spPr bwMode="auto">
                    <a:xfrm>
                      <a:off x="3300"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3" name="Oval 220"/>
                    <p:cNvSpPr>
                      <a:spLocks noChangeArrowheads="1"/>
                    </p:cNvSpPr>
                    <p:nvPr/>
                  </p:nvSpPr>
                  <p:spPr bwMode="auto">
                    <a:xfrm>
                      <a:off x="3300"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14" name="Group 221"/>
                    <p:cNvGrpSpPr>
                      <a:grpSpLocks/>
                    </p:cNvGrpSpPr>
                    <p:nvPr/>
                  </p:nvGrpSpPr>
                  <p:grpSpPr bwMode="auto">
                    <a:xfrm>
                      <a:off x="3316" y="1151"/>
                      <a:ext cx="19" cy="20"/>
                      <a:chOff x="3316" y="1151"/>
                      <a:chExt cx="19" cy="20"/>
                    </a:xfrm>
                  </p:grpSpPr>
                  <p:sp>
                    <p:nvSpPr>
                      <p:cNvPr id="1115" name="Oval 222"/>
                      <p:cNvSpPr>
                        <a:spLocks noChangeArrowheads="1"/>
                      </p:cNvSpPr>
                      <p:nvPr/>
                    </p:nvSpPr>
                    <p:spPr bwMode="auto">
                      <a:xfrm>
                        <a:off x="3316"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16" name="Oval 223"/>
                      <p:cNvSpPr>
                        <a:spLocks noChangeArrowheads="1"/>
                      </p:cNvSpPr>
                      <p:nvPr/>
                    </p:nvSpPr>
                    <p:spPr bwMode="auto">
                      <a:xfrm>
                        <a:off x="3320"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nvGrpSpPr>
              <p:cNvPr id="1047" name="Group 224"/>
              <p:cNvGrpSpPr>
                <a:grpSpLocks/>
              </p:cNvGrpSpPr>
              <p:nvPr/>
            </p:nvGrpSpPr>
            <p:grpSpPr bwMode="auto">
              <a:xfrm>
                <a:off x="4919" y="1087"/>
                <a:ext cx="451" cy="117"/>
                <a:chOff x="3815" y="1081"/>
                <a:chExt cx="451" cy="117"/>
              </a:xfrm>
            </p:grpSpPr>
            <p:grpSp>
              <p:nvGrpSpPr>
                <p:cNvPr id="1048" name="Group 225"/>
                <p:cNvGrpSpPr>
                  <a:grpSpLocks/>
                </p:cNvGrpSpPr>
                <p:nvPr/>
              </p:nvGrpSpPr>
              <p:grpSpPr bwMode="auto">
                <a:xfrm>
                  <a:off x="3815" y="1081"/>
                  <a:ext cx="451" cy="105"/>
                  <a:chOff x="3815" y="1081"/>
                  <a:chExt cx="451" cy="105"/>
                </a:xfrm>
              </p:grpSpPr>
              <p:grpSp>
                <p:nvGrpSpPr>
                  <p:cNvPr id="1070" name="Group 226"/>
                  <p:cNvGrpSpPr>
                    <a:grpSpLocks/>
                  </p:cNvGrpSpPr>
                  <p:nvPr/>
                </p:nvGrpSpPr>
                <p:grpSpPr bwMode="auto">
                  <a:xfrm>
                    <a:off x="3839" y="1081"/>
                    <a:ext cx="309" cy="41"/>
                    <a:chOff x="3839" y="1081"/>
                    <a:chExt cx="309" cy="41"/>
                  </a:xfrm>
                </p:grpSpPr>
                <p:grpSp>
                  <p:nvGrpSpPr>
                    <p:cNvPr id="1098" name="Group 227"/>
                    <p:cNvGrpSpPr>
                      <a:grpSpLocks/>
                    </p:cNvGrpSpPr>
                    <p:nvPr/>
                  </p:nvGrpSpPr>
                  <p:grpSpPr bwMode="auto">
                    <a:xfrm>
                      <a:off x="3948" y="1085"/>
                      <a:ext cx="165" cy="36"/>
                      <a:chOff x="3948" y="1085"/>
                      <a:chExt cx="165" cy="36"/>
                    </a:xfrm>
                  </p:grpSpPr>
                  <p:grpSp>
                    <p:nvGrpSpPr>
                      <p:cNvPr id="1100" name="Group 228"/>
                      <p:cNvGrpSpPr>
                        <a:grpSpLocks/>
                      </p:cNvGrpSpPr>
                      <p:nvPr/>
                    </p:nvGrpSpPr>
                    <p:grpSpPr bwMode="auto">
                      <a:xfrm>
                        <a:off x="3984" y="1087"/>
                        <a:ext cx="105" cy="31"/>
                        <a:chOff x="3984" y="1087"/>
                        <a:chExt cx="105" cy="31"/>
                      </a:xfrm>
                    </p:grpSpPr>
                    <p:sp>
                      <p:nvSpPr>
                        <p:cNvPr id="1102" name="Freeform 229"/>
                        <p:cNvSpPr>
                          <a:spLocks/>
                        </p:cNvSpPr>
                        <p:nvPr/>
                      </p:nvSpPr>
                      <p:spPr bwMode="auto">
                        <a:xfrm>
                          <a:off x="3984"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103" name="Freeform 230"/>
                        <p:cNvSpPr>
                          <a:spLocks/>
                        </p:cNvSpPr>
                        <p:nvPr/>
                      </p:nvSpPr>
                      <p:spPr bwMode="auto">
                        <a:xfrm>
                          <a:off x="4073"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101" name="Freeform 231"/>
                      <p:cNvSpPr>
                        <a:spLocks/>
                      </p:cNvSpPr>
                      <p:nvPr/>
                    </p:nvSpPr>
                    <p:spPr bwMode="auto">
                      <a:xfrm>
                        <a:off x="3948"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099" name="Freeform 232"/>
                    <p:cNvSpPr>
                      <a:spLocks/>
                    </p:cNvSpPr>
                    <p:nvPr/>
                  </p:nvSpPr>
                  <p:spPr bwMode="auto">
                    <a:xfrm>
                      <a:off x="3839"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071" name="Freeform 233"/>
                  <p:cNvSpPr>
                    <a:spLocks/>
                  </p:cNvSpPr>
                  <p:nvPr/>
                </p:nvSpPr>
                <p:spPr bwMode="auto">
                  <a:xfrm>
                    <a:off x="3848"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072" name="Group 234"/>
                  <p:cNvGrpSpPr>
                    <a:grpSpLocks/>
                  </p:cNvGrpSpPr>
                  <p:nvPr/>
                </p:nvGrpSpPr>
                <p:grpSpPr bwMode="auto">
                  <a:xfrm>
                    <a:off x="3815" y="1094"/>
                    <a:ext cx="451" cy="82"/>
                    <a:chOff x="3815" y="1094"/>
                    <a:chExt cx="451" cy="82"/>
                  </a:xfrm>
                </p:grpSpPr>
                <p:grpSp>
                  <p:nvGrpSpPr>
                    <p:cNvPr id="1073" name="Group 235"/>
                    <p:cNvGrpSpPr>
                      <a:grpSpLocks/>
                    </p:cNvGrpSpPr>
                    <p:nvPr/>
                  </p:nvGrpSpPr>
                  <p:grpSpPr bwMode="auto">
                    <a:xfrm>
                      <a:off x="3815" y="1120"/>
                      <a:ext cx="28" cy="48"/>
                      <a:chOff x="3815" y="1120"/>
                      <a:chExt cx="28" cy="48"/>
                    </a:xfrm>
                  </p:grpSpPr>
                  <p:sp>
                    <p:nvSpPr>
                      <p:cNvPr id="1085" name="Rectangle 236"/>
                      <p:cNvSpPr>
                        <a:spLocks noChangeArrowheads="1"/>
                      </p:cNvSpPr>
                      <p:nvPr/>
                    </p:nvSpPr>
                    <p:spPr bwMode="auto">
                      <a:xfrm>
                        <a:off x="3817"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86" name="Rectangle 237"/>
                      <p:cNvSpPr>
                        <a:spLocks noChangeArrowheads="1"/>
                      </p:cNvSpPr>
                      <p:nvPr/>
                    </p:nvSpPr>
                    <p:spPr bwMode="auto">
                      <a:xfrm>
                        <a:off x="3817"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87" name="Rectangle 238"/>
                      <p:cNvSpPr>
                        <a:spLocks noChangeArrowheads="1"/>
                      </p:cNvSpPr>
                      <p:nvPr/>
                    </p:nvSpPr>
                    <p:spPr bwMode="auto">
                      <a:xfrm>
                        <a:off x="3817"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88" name="Arc 239"/>
                      <p:cNvSpPr>
                        <a:spLocks/>
                      </p:cNvSpPr>
                      <p:nvPr/>
                    </p:nvSpPr>
                    <p:spPr bwMode="auto">
                      <a:xfrm>
                        <a:off x="3817"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089" name="Group 240"/>
                      <p:cNvGrpSpPr>
                        <a:grpSpLocks/>
                      </p:cNvGrpSpPr>
                      <p:nvPr/>
                    </p:nvGrpSpPr>
                    <p:grpSpPr bwMode="auto">
                      <a:xfrm>
                        <a:off x="3815" y="1162"/>
                        <a:ext cx="28" cy="3"/>
                        <a:chOff x="3815" y="1162"/>
                        <a:chExt cx="28" cy="3"/>
                      </a:xfrm>
                    </p:grpSpPr>
                    <p:sp>
                      <p:nvSpPr>
                        <p:cNvPr id="1096" name="Rectangle 241"/>
                        <p:cNvSpPr>
                          <a:spLocks noChangeArrowheads="1"/>
                        </p:cNvSpPr>
                        <p:nvPr/>
                      </p:nvSpPr>
                      <p:spPr bwMode="auto">
                        <a:xfrm>
                          <a:off x="3816"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97" name="Oval 242"/>
                        <p:cNvSpPr>
                          <a:spLocks noChangeArrowheads="1"/>
                        </p:cNvSpPr>
                        <p:nvPr/>
                      </p:nvSpPr>
                      <p:spPr bwMode="auto">
                        <a:xfrm>
                          <a:off x="3815"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090" name="Group 243"/>
                      <p:cNvGrpSpPr>
                        <a:grpSpLocks/>
                      </p:cNvGrpSpPr>
                      <p:nvPr/>
                    </p:nvGrpSpPr>
                    <p:grpSpPr bwMode="auto">
                      <a:xfrm>
                        <a:off x="3815" y="1166"/>
                        <a:ext cx="28" cy="2"/>
                        <a:chOff x="3815" y="1166"/>
                        <a:chExt cx="28" cy="2"/>
                      </a:xfrm>
                    </p:grpSpPr>
                    <p:sp>
                      <p:nvSpPr>
                        <p:cNvPr id="1094" name="Rectangle 244"/>
                        <p:cNvSpPr>
                          <a:spLocks noChangeArrowheads="1"/>
                        </p:cNvSpPr>
                        <p:nvPr/>
                      </p:nvSpPr>
                      <p:spPr bwMode="auto">
                        <a:xfrm>
                          <a:off x="3816"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95" name="Oval 245"/>
                        <p:cNvSpPr>
                          <a:spLocks noChangeArrowheads="1"/>
                        </p:cNvSpPr>
                        <p:nvPr/>
                      </p:nvSpPr>
                      <p:spPr bwMode="auto">
                        <a:xfrm>
                          <a:off x="3815"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091" name="Group 246"/>
                      <p:cNvGrpSpPr>
                        <a:grpSpLocks/>
                      </p:cNvGrpSpPr>
                      <p:nvPr/>
                    </p:nvGrpSpPr>
                    <p:grpSpPr bwMode="auto">
                      <a:xfrm>
                        <a:off x="3815" y="1158"/>
                        <a:ext cx="28" cy="3"/>
                        <a:chOff x="3815" y="1158"/>
                        <a:chExt cx="28" cy="3"/>
                      </a:xfrm>
                    </p:grpSpPr>
                    <p:sp>
                      <p:nvSpPr>
                        <p:cNvPr id="1092" name="Rectangle 247"/>
                        <p:cNvSpPr>
                          <a:spLocks noChangeArrowheads="1"/>
                        </p:cNvSpPr>
                        <p:nvPr/>
                      </p:nvSpPr>
                      <p:spPr bwMode="auto">
                        <a:xfrm>
                          <a:off x="3816"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93" name="Oval 248"/>
                        <p:cNvSpPr>
                          <a:spLocks noChangeArrowheads="1"/>
                        </p:cNvSpPr>
                        <p:nvPr/>
                      </p:nvSpPr>
                      <p:spPr bwMode="auto">
                        <a:xfrm>
                          <a:off x="3815"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074" name="Freeform 249"/>
                    <p:cNvSpPr>
                      <a:spLocks/>
                    </p:cNvSpPr>
                    <p:nvPr/>
                  </p:nvSpPr>
                  <p:spPr bwMode="auto">
                    <a:xfrm>
                      <a:off x="3818"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75" name="Freeform 250"/>
                    <p:cNvSpPr>
                      <a:spLocks/>
                    </p:cNvSpPr>
                    <p:nvPr/>
                  </p:nvSpPr>
                  <p:spPr bwMode="auto">
                    <a:xfrm>
                      <a:off x="3998"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076" name="Group 251"/>
                    <p:cNvGrpSpPr>
                      <a:grpSpLocks/>
                    </p:cNvGrpSpPr>
                    <p:nvPr/>
                  </p:nvGrpSpPr>
                  <p:grpSpPr bwMode="auto">
                    <a:xfrm>
                      <a:off x="3925" y="1094"/>
                      <a:ext cx="152" cy="70"/>
                      <a:chOff x="3925" y="1094"/>
                      <a:chExt cx="152" cy="70"/>
                    </a:xfrm>
                  </p:grpSpPr>
                  <p:sp>
                    <p:nvSpPr>
                      <p:cNvPr id="1077" name="Oval 252"/>
                      <p:cNvSpPr>
                        <a:spLocks noChangeArrowheads="1"/>
                      </p:cNvSpPr>
                      <p:nvPr/>
                    </p:nvSpPr>
                    <p:spPr bwMode="auto">
                      <a:xfrm>
                        <a:off x="3925"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078" name="Oval 253"/>
                      <p:cNvSpPr>
                        <a:spLocks noChangeArrowheads="1"/>
                      </p:cNvSpPr>
                      <p:nvPr/>
                    </p:nvSpPr>
                    <p:spPr bwMode="auto">
                      <a:xfrm>
                        <a:off x="3928"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079" name="Group 254"/>
                      <p:cNvGrpSpPr>
                        <a:grpSpLocks/>
                      </p:cNvGrpSpPr>
                      <p:nvPr/>
                    </p:nvGrpSpPr>
                    <p:grpSpPr bwMode="auto">
                      <a:xfrm>
                        <a:off x="3981" y="1122"/>
                        <a:ext cx="96" cy="42"/>
                        <a:chOff x="3981" y="1122"/>
                        <a:chExt cx="96" cy="42"/>
                      </a:xfrm>
                    </p:grpSpPr>
                    <p:sp>
                      <p:nvSpPr>
                        <p:cNvPr id="1080" name="Freeform 255"/>
                        <p:cNvSpPr>
                          <a:spLocks/>
                        </p:cNvSpPr>
                        <p:nvPr/>
                      </p:nvSpPr>
                      <p:spPr bwMode="auto">
                        <a:xfrm>
                          <a:off x="3981"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1" name="Freeform 256"/>
                        <p:cNvSpPr>
                          <a:spLocks/>
                        </p:cNvSpPr>
                        <p:nvPr/>
                      </p:nvSpPr>
                      <p:spPr bwMode="auto">
                        <a:xfrm>
                          <a:off x="3981"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2" name="Freeform 257"/>
                        <p:cNvSpPr>
                          <a:spLocks/>
                        </p:cNvSpPr>
                        <p:nvPr/>
                      </p:nvSpPr>
                      <p:spPr bwMode="auto">
                        <a:xfrm>
                          <a:off x="3981"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3" name="Freeform 258"/>
                        <p:cNvSpPr>
                          <a:spLocks/>
                        </p:cNvSpPr>
                        <p:nvPr/>
                      </p:nvSpPr>
                      <p:spPr bwMode="auto">
                        <a:xfrm>
                          <a:off x="3981"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4" name="Freeform 259"/>
                        <p:cNvSpPr>
                          <a:spLocks/>
                        </p:cNvSpPr>
                        <p:nvPr/>
                      </p:nvSpPr>
                      <p:spPr bwMode="auto">
                        <a:xfrm>
                          <a:off x="3981"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049" name="Group 260"/>
                <p:cNvGrpSpPr>
                  <a:grpSpLocks/>
                </p:cNvGrpSpPr>
                <p:nvPr/>
              </p:nvGrpSpPr>
              <p:grpSpPr bwMode="auto">
                <a:xfrm>
                  <a:off x="3854" y="1125"/>
                  <a:ext cx="346" cy="73"/>
                  <a:chOff x="3854" y="1125"/>
                  <a:chExt cx="346" cy="73"/>
                </a:xfrm>
              </p:grpSpPr>
              <p:grpSp>
                <p:nvGrpSpPr>
                  <p:cNvPr id="1050" name="Group 261"/>
                  <p:cNvGrpSpPr>
                    <a:grpSpLocks/>
                  </p:cNvGrpSpPr>
                  <p:nvPr/>
                </p:nvGrpSpPr>
                <p:grpSpPr bwMode="auto">
                  <a:xfrm>
                    <a:off x="4129" y="1125"/>
                    <a:ext cx="71" cy="73"/>
                    <a:chOff x="4129" y="1125"/>
                    <a:chExt cx="71" cy="73"/>
                  </a:xfrm>
                </p:grpSpPr>
                <p:sp>
                  <p:nvSpPr>
                    <p:cNvPr id="1061" name="Oval 262"/>
                    <p:cNvSpPr>
                      <a:spLocks noChangeArrowheads="1"/>
                    </p:cNvSpPr>
                    <p:nvPr/>
                  </p:nvSpPr>
                  <p:spPr bwMode="auto">
                    <a:xfrm>
                      <a:off x="4129"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062" name="Freeform 263"/>
                    <p:cNvSpPr>
                      <a:spLocks/>
                    </p:cNvSpPr>
                    <p:nvPr/>
                  </p:nvSpPr>
                  <p:spPr bwMode="auto">
                    <a:xfrm>
                      <a:off x="4159"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3" name="Freeform 264"/>
                    <p:cNvSpPr>
                      <a:spLocks/>
                    </p:cNvSpPr>
                    <p:nvPr/>
                  </p:nvSpPr>
                  <p:spPr bwMode="auto">
                    <a:xfrm>
                      <a:off x="4158"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4" name="Freeform 265"/>
                    <p:cNvSpPr>
                      <a:spLocks/>
                    </p:cNvSpPr>
                    <p:nvPr/>
                  </p:nvSpPr>
                  <p:spPr bwMode="auto">
                    <a:xfrm>
                      <a:off x="4175"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5" name="Freeform 266"/>
                    <p:cNvSpPr>
                      <a:spLocks/>
                    </p:cNvSpPr>
                    <p:nvPr/>
                  </p:nvSpPr>
                  <p:spPr bwMode="auto">
                    <a:xfrm>
                      <a:off x="4139"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6" name="Oval 267"/>
                    <p:cNvSpPr>
                      <a:spLocks noChangeArrowheads="1"/>
                    </p:cNvSpPr>
                    <p:nvPr/>
                  </p:nvSpPr>
                  <p:spPr bwMode="auto">
                    <a:xfrm>
                      <a:off x="4139"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067" name="Group 268"/>
                    <p:cNvGrpSpPr>
                      <a:grpSpLocks/>
                    </p:cNvGrpSpPr>
                    <p:nvPr/>
                  </p:nvGrpSpPr>
                  <p:grpSpPr bwMode="auto">
                    <a:xfrm>
                      <a:off x="4155" y="1151"/>
                      <a:ext cx="19" cy="20"/>
                      <a:chOff x="4155" y="1151"/>
                      <a:chExt cx="19" cy="20"/>
                    </a:xfrm>
                  </p:grpSpPr>
                  <p:sp>
                    <p:nvSpPr>
                      <p:cNvPr id="1068" name="Oval 269"/>
                      <p:cNvSpPr>
                        <a:spLocks noChangeArrowheads="1"/>
                      </p:cNvSpPr>
                      <p:nvPr/>
                    </p:nvSpPr>
                    <p:spPr bwMode="auto">
                      <a:xfrm>
                        <a:off x="4155"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069" name="Oval 270"/>
                      <p:cNvSpPr>
                        <a:spLocks noChangeArrowheads="1"/>
                      </p:cNvSpPr>
                      <p:nvPr/>
                    </p:nvSpPr>
                    <p:spPr bwMode="auto">
                      <a:xfrm>
                        <a:off x="4159"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051" name="Group 271"/>
                  <p:cNvGrpSpPr>
                    <a:grpSpLocks/>
                  </p:cNvGrpSpPr>
                  <p:nvPr/>
                </p:nvGrpSpPr>
                <p:grpSpPr bwMode="auto">
                  <a:xfrm>
                    <a:off x="3854" y="1125"/>
                    <a:ext cx="72" cy="73"/>
                    <a:chOff x="3854" y="1125"/>
                    <a:chExt cx="72" cy="73"/>
                  </a:xfrm>
                </p:grpSpPr>
                <p:sp>
                  <p:nvSpPr>
                    <p:cNvPr id="1052" name="Oval 272"/>
                    <p:cNvSpPr>
                      <a:spLocks noChangeArrowheads="1"/>
                    </p:cNvSpPr>
                    <p:nvPr/>
                  </p:nvSpPr>
                  <p:spPr bwMode="auto">
                    <a:xfrm>
                      <a:off x="3854"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053" name="Freeform 273"/>
                    <p:cNvSpPr>
                      <a:spLocks/>
                    </p:cNvSpPr>
                    <p:nvPr/>
                  </p:nvSpPr>
                  <p:spPr bwMode="auto">
                    <a:xfrm>
                      <a:off x="3884"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4" name="Freeform 274"/>
                    <p:cNvSpPr>
                      <a:spLocks/>
                    </p:cNvSpPr>
                    <p:nvPr/>
                  </p:nvSpPr>
                  <p:spPr bwMode="auto">
                    <a:xfrm>
                      <a:off x="3884"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5" name="Freeform 275"/>
                    <p:cNvSpPr>
                      <a:spLocks/>
                    </p:cNvSpPr>
                    <p:nvPr/>
                  </p:nvSpPr>
                  <p:spPr bwMode="auto">
                    <a:xfrm>
                      <a:off x="3901"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6" name="Freeform 276"/>
                    <p:cNvSpPr>
                      <a:spLocks/>
                    </p:cNvSpPr>
                    <p:nvPr/>
                  </p:nvSpPr>
                  <p:spPr bwMode="auto">
                    <a:xfrm>
                      <a:off x="3864"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7" name="Oval 277"/>
                    <p:cNvSpPr>
                      <a:spLocks noChangeArrowheads="1"/>
                    </p:cNvSpPr>
                    <p:nvPr/>
                  </p:nvSpPr>
                  <p:spPr bwMode="auto">
                    <a:xfrm>
                      <a:off x="3864"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058" name="Group 278"/>
                    <p:cNvGrpSpPr>
                      <a:grpSpLocks/>
                    </p:cNvGrpSpPr>
                    <p:nvPr/>
                  </p:nvGrpSpPr>
                  <p:grpSpPr bwMode="auto">
                    <a:xfrm>
                      <a:off x="3880" y="1151"/>
                      <a:ext cx="19" cy="20"/>
                      <a:chOff x="3880" y="1151"/>
                      <a:chExt cx="19" cy="20"/>
                    </a:xfrm>
                  </p:grpSpPr>
                  <p:sp>
                    <p:nvSpPr>
                      <p:cNvPr id="1059" name="Oval 279"/>
                      <p:cNvSpPr>
                        <a:spLocks noChangeArrowheads="1"/>
                      </p:cNvSpPr>
                      <p:nvPr/>
                    </p:nvSpPr>
                    <p:spPr bwMode="auto">
                      <a:xfrm>
                        <a:off x="3880"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060" name="Oval 280"/>
                      <p:cNvSpPr>
                        <a:spLocks noChangeArrowheads="1"/>
                      </p:cNvSpPr>
                      <p:nvPr/>
                    </p:nvSpPr>
                    <p:spPr bwMode="auto">
                      <a:xfrm>
                        <a:off x="3884"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altLang="zh-CN" smtClean="0">
                <a:ea typeface="宋体" pitchFamily="2" charset="-122"/>
              </a:rPr>
              <a:t>Today many businesses and industries use customer schedules. Companies using customer scheduling share a common profile:</a:t>
            </a:r>
          </a:p>
          <a:p>
            <a:pPr lvl="1" eaLnBrk="1" hangingPunct="1"/>
            <a:r>
              <a:rPr lang="en-US" altLang="zh-CN" smtClean="0">
                <a:ea typeface="宋体" pitchFamily="2" charset="-122"/>
              </a:rPr>
              <a:t>High production volumes</a:t>
            </a:r>
          </a:p>
          <a:p>
            <a:pPr lvl="1" eaLnBrk="1" hangingPunct="1"/>
            <a:r>
              <a:rPr lang="en-US" altLang="zh-CN" smtClean="0">
                <a:ea typeface="宋体" pitchFamily="2" charset="-122"/>
              </a:rPr>
              <a:t>Long term commitments with suppliers</a:t>
            </a:r>
          </a:p>
          <a:p>
            <a:pPr lvl="1" eaLnBrk="1" hangingPunct="1"/>
            <a:r>
              <a:rPr lang="en-US" altLang="zh-CN" smtClean="0">
                <a:ea typeface="宋体" pitchFamily="2" charset="-122"/>
              </a:rPr>
              <a:t>Frequent shipments from suppliers</a:t>
            </a:r>
          </a:p>
          <a:p>
            <a:pPr lvl="1" eaLnBrk="1" hangingPunct="1"/>
            <a:r>
              <a:rPr lang="en-US" altLang="zh-CN" smtClean="0">
                <a:ea typeface="宋体" pitchFamily="2" charset="-122"/>
              </a:rPr>
              <a:t>Normally use EDI or ECommerce</a:t>
            </a:r>
          </a:p>
        </p:txBody>
      </p:sp>
      <p:sp>
        <p:nvSpPr>
          <p:cNvPr id="9219" name="Rectangle 2"/>
          <p:cNvSpPr>
            <a:spLocks noGrp="1" noChangeArrowheads="1"/>
          </p:cNvSpPr>
          <p:nvPr>
            <p:ph type="title"/>
          </p:nvPr>
        </p:nvSpPr>
        <p:spPr/>
        <p:txBody>
          <a:bodyPr/>
          <a:lstStyle/>
          <a:p>
            <a:pPr eaLnBrk="1" hangingPunct="1"/>
            <a:r>
              <a:rPr lang="en-US" altLang="zh-CN" smtClean="0">
                <a:ea typeface="宋体" pitchFamily="2" charset="-122"/>
              </a:rPr>
              <a:t>Common Customer Schedules Profile</a:t>
            </a:r>
          </a:p>
        </p:txBody>
      </p:sp>
      <p:sp>
        <p:nvSpPr>
          <p:cNvPr id="9218" name="Footer Placeholder 3"/>
          <p:cNvSpPr>
            <a:spLocks noGrp="1"/>
          </p:cNvSpPr>
          <p:nvPr>
            <p:ph type="ftr" sz="quarter" idx="10"/>
          </p:nvPr>
        </p:nvSpPr>
        <p:spPr>
          <a:noFill/>
        </p:spPr>
        <p:txBody>
          <a:bodyPr/>
          <a:lstStyle/>
          <a:p>
            <a:r>
              <a:rPr lang="en-US" altLang="zh-CN" smtClean="0">
                <a:ea typeface="宋体" pitchFamily="2" charset="-122"/>
              </a:rPr>
              <a:t>CS-IN-060</a:t>
            </a:r>
            <a:endParaRPr lang="en-US" altLang="zh-CN" smtClean="0">
              <a:ea typeface="宋体"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altLang="zh-CN" smtClean="0">
                <a:ea typeface="宋体" pitchFamily="2" charset="-122"/>
              </a:rPr>
              <a:t>Customer</a:t>
            </a:r>
          </a:p>
          <a:p>
            <a:pPr lvl="1" eaLnBrk="1" hangingPunct="1"/>
            <a:r>
              <a:rPr lang="en-US" altLang="zh-CN" smtClean="0">
                <a:ea typeface="宋体" pitchFamily="2" charset="-122"/>
              </a:rPr>
              <a:t>Demand</a:t>
            </a:r>
          </a:p>
          <a:p>
            <a:pPr eaLnBrk="1" hangingPunct="1"/>
            <a:r>
              <a:rPr lang="en-US" altLang="zh-CN" smtClean="0">
                <a:ea typeface="宋体" pitchFamily="2" charset="-122"/>
              </a:rPr>
              <a:t>Supplier</a:t>
            </a:r>
          </a:p>
          <a:p>
            <a:pPr lvl="1" eaLnBrk="1" hangingPunct="1"/>
            <a:r>
              <a:rPr lang="en-US" altLang="zh-CN" smtClean="0">
                <a:ea typeface="宋体" pitchFamily="2" charset="-122"/>
              </a:rPr>
              <a:t>Allocation</a:t>
            </a:r>
          </a:p>
          <a:p>
            <a:pPr lvl="1" eaLnBrk="1" hangingPunct="1"/>
            <a:r>
              <a:rPr lang="en-US" altLang="zh-CN" smtClean="0">
                <a:ea typeface="宋体" pitchFamily="2" charset="-122"/>
              </a:rPr>
              <a:t>Picking</a:t>
            </a:r>
          </a:p>
          <a:p>
            <a:pPr lvl="1" eaLnBrk="1" hangingPunct="1"/>
            <a:r>
              <a:rPr lang="en-US" altLang="zh-CN" smtClean="0">
                <a:ea typeface="宋体" pitchFamily="2" charset="-122"/>
              </a:rPr>
              <a:t>Shipping</a:t>
            </a:r>
          </a:p>
          <a:p>
            <a:pPr lvl="1" eaLnBrk="1" hangingPunct="1"/>
            <a:r>
              <a:rPr lang="en-US" altLang="zh-CN" smtClean="0">
                <a:ea typeface="宋体" pitchFamily="2" charset="-122"/>
              </a:rPr>
              <a:t>Invoicing</a:t>
            </a:r>
          </a:p>
          <a:p>
            <a:pPr eaLnBrk="1" hangingPunct="1"/>
            <a:endParaRPr lang="zh-CN" altLang="en-US" smtClean="0">
              <a:ea typeface="宋体" pitchFamily="2" charset="-122"/>
            </a:endParaRPr>
          </a:p>
        </p:txBody>
      </p:sp>
      <p:sp>
        <p:nvSpPr>
          <p:cNvPr id="10243" name="Rectangle 2"/>
          <p:cNvSpPr>
            <a:spLocks noGrp="1" noChangeArrowheads="1"/>
          </p:cNvSpPr>
          <p:nvPr>
            <p:ph type="title"/>
          </p:nvPr>
        </p:nvSpPr>
        <p:spPr/>
        <p:txBody>
          <a:bodyPr/>
          <a:lstStyle/>
          <a:p>
            <a:pPr eaLnBrk="1" hangingPunct="1"/>
            <a:r>
              <a:rPr lang="en-US" altLang="zh-CN" smtClean="0">
                <a:ea typeface="宋体" pitchFamily="2" charset="-122"/>
              </a:rPr>
              <a:t>Key Events</a:t>
            </a:r>
          </a:p>
        </p:txBody>
      </p:sp>
      <p:sp>
        <p:nvSpPr>
          <p:cNvPr id="10242" name="Footer Placeholder 3"/>
          <p:cNvSpPr>
            <a:spLocks noGrp="1"/>
          </p:cNvSpPr>
          <p:nvPr>
            <p:ph type="ftr" sz="quarter" idx="10"/>
          </p:nvPr>
        </p:nvSpPr>
        <p:spPr>
          <a:noFill/>
        </p:spPr>
        <p:txBody>
          <a:bodyPr/>
          <a:lstStyle/>
          <a:p>
            <a:r>
              <a:rPr lang="en-US" altLang="zh-CN" smtClean="0">
                <a:ea typeface="宋体" pitchFamily="2" charset="-122"/>
              </a:rPr>
              <a:t>CS-IN-070</a:t>
            </a:r>
            <a:endParaRPr lang="en-US" altLang="zh-CN" smtClean="0">
              <a:ea typeface="宋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
          <p:cNvSpPr>
            <a:spLocks noGrp="1" noChangeArrowheads="1"/>
          </p:cNvSpPr>
          <p:nvPr>
            <p:ph idx="1"/>
          </p:nvPr>
        </p:nvSpPr>
        <p:spPr/>
        <p:txBody>
          <a:bodyPr/>
          <a:lstStyle/>
          <a:p>
            <a:pPr eaLnBrk="1" hangingPunct="1">
              <a:lnSpc>
                <a:spcPct val="80000"/>
              </a:lnSpc>
            </a:pPr>
            <a:r>
              <a:rPr lang="en-US" altLang="zh-CN" sz="1600" smtClean="0">
                <a:ea typeface="宋体" pitchFamily="2" charset="-122"/>
              </a:rPr>
              <a:t>Advance Ship Notice (ASN)</a:t>
            </a:r>
          </a:p>
          <a:p>
            <a:pPr eaLnBrk="1" hangingPunct="1">
              <a:lnSpc>
                <a:spcPct val="80000"/>
              </a:lnSpc>
            </a:pPr>
            <a:r>
              <a:rPr lang="en-US" altLang="zh-CN" sz="1600" smtClean="0">
                <a:ea typeface="宋体" pitchFamily="2" charset="-122"/>
              </a:rPr>
              <a:t>ANSI</a:t>
            </a:r>
          </a:p>
          <a:p>
            <a:pPr eaLnBrk="1" hangingPunct="1">
              <a:lnSpc>
                <a:spcPct val="80000"/>
              </a:lnSpc>
            </a:pPr>
            <a:r>
              <a:rPr lang="en-US" altLang="zh-CN" sz="1600" smtClean="0">
                <a:ea typeface="宋体" pitchFamily="2" charset="-122"/>
              </a:rPr>
              <a:t>ASC X12</a:t>
            </a:r>
          </a:p>
          <a:p>
            <a:pPr eaLnBrk="1" hangingPunct="1">
              <a:lnSpc>
                <a:spcPct val="80000"/>
              </a:lnSpc>
            </a:pPr>
            <a:r>
              <a:rPr lang="en-US" altLang="zh-CN" sz="1600" smtClean="0">
                <a:ea typeface="宋体" pitchFamily="2" charset="-122"/>
              </a:rPr>
              <a:t>Bill of Lading (BOL)</a:t>
            </a:r>
          </a:p>
          <a:p>
            <a:pPr eaLnBrk="1" hangingPunct="1">
              <a:lnSpc>
                <a:spcPct val="80000"/>
              </a:lnSpc>
            </a:pPr>
            <a:r>
              <a:rPr lang="en-US" altLang="zh-CN" sz="1600" smtClean="0">
                <a:ea typeface="宋体" pitchFamily="2" charset="-122"/>
              </a:rPr>
              <a:t>cumulative accounting</a:t>
            </a:r>
          </a:p>
          <a:p>
            <a:pPr eaLnBrk="1" hangingPunct="1">
              <a:lnSpc>
                <a:spcPct val="80000"/>
              </a:lnSpc>
            </a:pPr>
            <a:r>
              <a:rPr lang="en-US" altLang="zh-CN" sz="1600" smtClean="0">
                <a:ea typeface="宋体" pitchFamily="2" charset="-122"/>
              </a:rPr>
              <a:t>Electronic Data Interchange (EDI)</a:t>
            </a:r>
          </a:p>
          <a:p>
            <a:pPr eaLnBrk="1" hangingPunct="1">
              <a:lnSpc>
                <a:spcPct val="80000"/>
              </a:lnSpc>
            </a:pPr>
            <a:r>
              <a:rPr lang="en-US" altLang="zh-CN" sz="1600" smtClean="0">
                <a:ea typeface="宋体" pitchFamily="2" charset="-122"/>
              </a:rPr>
              <a:t>EDI eCommerce</a:t>
            </a:r>
          </a:p>
          <a:p>
            <a:pPr eaLnBrk="1" hangingPunct="1">
              <a:lnSpc>
                <a:spcPct val="80000"/>
              </a:lnSpc>
            </a:pPr>
            <a:r>
              <a:rPr lang="en-US" altLang="zh-CN" sz="1600" smtClean="0">
                <a:ea typeface="宋体" pitchFamily="2" charset="-122"/>
              </a:rPr>
              <a:t>firm days</a:t>
            </a:r>
          </a:p>
          <a:p>
            <a:pPr eaLnBrk="1" hangingPunct="1">
              <a:lnSpc>
                <a:spcPct val="80000"/>
              </a:lnSpc>
            </a:pPr>
            <a:r>
              <a:rPr lang="en-US" altLang="zh-CN" sz="1600" smtClean="0">
                <a:ea typeface="宋体" pitchFamily="2" charset="-122"/>
              </a:rPr>
              <a:t>netting</a:t>
            </a:r>
          </a:p>
          <a:p>
            <a:pPr eaLnBrk="1" hangingPunct="1">
              <a:lnSpc>
                <a:spcPct val="80000"/>
              </a:lnSpc>
            </a:pPr>
            <a:r>
              <a:rPr lang="en-US" altLang="zh-CN" sz="1600" smtClean="0">
                <a:ea typeface="宋体" pitchFamily="2" charset="-122"/>
              </a:rPr>
              <a:t>netting logic</a:t>
            </a:r>
          </a:p>
          <a:p>
            <a:pPr eaLnBrk="1" hangingPunct="1">
              <a:lnSpc>
                <a:spcPct val="80000"/>
              </a:lnSpc>
            </a:pPr>
            <a:r>
              <a:rPr lang="en-US" altLang="zh-CN" sz="1600" smtClean="0">
                <a:ea typeface="宋体" pitchFamily="2" charset="-122"/>
              </a:rPr>
              <a:t>ODETTE</a:t>
            </a:r>
          </a:p>
          <a:p>
            <a:pPr eaLnBrk="1" hangingPunct="1">
              <a:lnSpc>
                <a:spcPct val="80000"/>
              </a:lnSpc>
            </a:pPr>
            <a:r>
              <a:rPr lang="en-US" altLang="zh-CN" sz="1600" smtClean="0">
                <a:ea typeface="宋体" pitchFamily="2" charset="-122"/>
              </a:rPr>
              <a:t>planning schedule</a:t>
            </a:r>
          </a:p>
          <a:p>
            <a:pPr eaLnBrk="1" hangingPunct="1">
              <a:lnSpc>
                <a:spcPct val="80000"/>
              </a:lnSpc>
            </a:pPr>
            <a:r>
              <a:rPr lang="en-US" altLang="zh-CN" sz="1600" smtClean="0">
                <a:ea typeface="宋体" pitchFamily="2" charset="-122"/>
              </a:rPr>
              <a:t>Release</a:t>
            </a:r>
          </a:p>
          <a:p>
            <a:pPr eaLnBrk="1" hangingPunct="1">
              <a:lnSpc>
                <a:spcPct val="80000"/>
              </a:lnSpc>
            </a:pPr>
            <a:r>
              <a:rPr lang="en-US" altLang="zh-CN" sz="1600" smtClean="0">
                <a:ea typeface="宋体" pitchFamily="2" charset="-122"/>
              </a:rPr>
              <a:t>Required Ship Schedule (RSS)</a:t>
            </a:r>
          </a:p>
          <a:p>
            <a:pPr eaLnBrk="1" hangingPunct="1">
              <a:lnSpc>
                <a:spcPct val="80000"/>
              </a:lnSpc>
            </a:pPr>
            <a:r>
              <a:rPr lang="en-US" altLang="zh-CN" sz="1600" smtClean="0">
                <a:ea typeface="宋体" pitchFamily="2" charset="-122"/>
              </a:rPr>
              <a:t>retrobilling</a:t>
            </a:r>
          </a:p>
          <a:p>
            <a:pPr eaLnBrk="1" hangingPunct="1">
              <a:lnSpc>
                <a:spcPct val="80000"/>
              </a:lnSpc>
            </a:pPr>
            <a:r>
              <a:rPr lang="en-US" altLang="zh-CN" sz="1600" smtClean="0">
                <a:ea typeface="宋体" pitchFamily="2" charset="-122"/>
              </a:rPr>
              <a:t>scheduled order</a:t>
            </a:r>
          </a:p>
          <a:p>
            <a:pPr eaLnBrk="1" hangingPunct="1">
              <a:lnSpc>
                <a:spcPct val="80000"/>
              </a:lnSpc>
            </a:pPr>
            <a:r>
              <a:rPr lang="en-US" altLang="zh-CN" sz="1600" smtClean="0">
                <a:ea typeface="宋体" pitchFamily="2" charset="-122"/>
              </a:rPr>
              <a:t>shipping schedule</a:t>
            </a:r>
          </a:p>
          <a:p>
            <a:pPr eaLnBrk="1" hangingPunct="1">
              <a:lnSpc>
                <a:spcPct val="80000"/>
              </a:lnSpc>
            </a:pPr>
            <a:r>
              <a:rPr lang="en-US" altLang="zh-CN" sz="1600" smtClean="0">
                <a:ea typeface="宋体" pitchFamily="2" charset="-122"/>
              </a:rPr>
              <a:t>trading partner</a:t>
            </a:r>
          </a:p>
        </p:txBody>
      </p:sp>
      <p:sp>
        <p:nvSpPr>
          <p:cNvPr id="2052" name="Rectangle 2"/>
          <p:cNvSpPr>
            <a:spLocks noGrp="1" noChangeArrowheads="1"/>
          </p:cNvSpPr>
          <p:nvPr>
            <p:ph type="title"/>
          </p:nvPr>
        </p:nvSpPr>
        <p:spPr/>
        <p:txBody>
          <a:bodyPr/>
          <a:lstStyle/>
          <a:p>
            <a:pPr eaLnBrk="1" hangingPunct="1"/>
            <a:r>
              <a:rPr lang="en-US" altLang="zh-CN" smtClean="0">
                <a:ea typeface="宋体" pitchFamily="2" charset="-122"/>
              </a:rPr>
              <a:t>Terminology</a:t>
            </a:r>
          </a:p>
        </p:txBody>
      </p:sp>
      <p:sp>
        <p:nvSpPr>
          <p:cNvPr id="2051" name="Footer Placeholder 4"/>
          <p:cNvSpPr>
            <a:spLocks noGrp="1"/>
          </p:cNvSpPr>
          <p:nvPr>
            <p:ph type="ftr" sz="quarter" idx="10"/>
          </p:nvPr>
        </p:nvSpPr>
        <p:spPr>
          <a:noFill/>
        </p:spPr>
        <p:txBody>
          <a:bodyPr/>
          <a:lstStyle/>
          <a:p>
            <a:r>
              <a:rPr lang="en-US" altLang="zh-CN" smtClean="0">
                <a:ea typeface="宋体" pitchFamily="2" charset="-122"/>
              </a:rPr>
              <a:t>CS-IN-080</a:t>
            </a:r>
            <a:endParaRPr lang="en-US" altLang="zh-CN" smtClean="0">
              <a:ea typeface="宋体" pitchFamily="2" charset="-122"/>
            </a:endParaRPr>
          </a:p>
        </p:txBody>
      </p:sp>
      <p:grpSp>
        <p:nvGrpSpPr>
          <p:cNvPr id="7" name="Group 771"/>
          <p:cNvGrpSpPr>
            <a:grpSpLocks noChangeAspect="1"/>
          </p:cNvGrpSpPr>
          <p:nvPr/>
        </p:nvGrpSpPr>
        <p:grpSpPr bwMode="auto">
          <a:xfrm>
            <a:off x="5177238" y="4246231"/>
            <a:ext cx="3226247" cy="1431088"/>
            <a:chOff x="3744" y="2571"/>
            <a:chExt cx="652" cy="289"/>
          </a:xfrm>
        </p:grpSpPr>
        <p:sp>
          <p:nvSpPr>
            <p:cNvPr id="8" name="Freeform 772"/>
            <p:cNvSpPr>
              <a:spLocks noChangeAspect="1"/>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 name="Freeform 773"/>
            <p:cNvSpPr>
              <a:spLocks noChangeAspect="1"/>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 name="Freeform 774"/>
            <p:cNvSpPr>
              <a:spLocks noChangeAspect="1"/>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1" name="Freeform 775"/>
            <p:cNvSpPr>
              <a:spLocks noChangeAspect="1"/>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2" name="Freeform 776"/>
            <p:cNvSpPr>
              <a:spLocks noChangeAspect="1"/>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3" name="Freeform 777"/>
            <p:cNvSpPr>
              <a:spLocks noChangeAspect="1"/>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4" name="Freeform 778"/>
            <p:cNvSpPr>
              <a:spLocks noChangeAspect="1"/>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5" name="Freeform 779"/>
            <p:cNvSpPr>
              <a:spLocks noChangeAspect="1"/>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6" name="Freeform 780"/>
            <p:cNvSpPr>
              <a:spLocks noChangeAspect="1"/>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7" name="Freeform 781"/>
            <p:cNvSpPr>
              <a:spLocks noChangeAspect="1"/>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8" name="Freeform 782"/>
            <p:cNvSpPr>
              <a:spLocks noChangeAspect="1"/>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9" name="Freeform 783"/>
            <p:cNvSpPr>
              <a:spLocks noChangeAspect="1"/>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20" name="Freeform 784"/>
            <p:cNvSpPr>
              <a:spLocks noChangeAspect="1"/>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21" name="Freeform 785"/>
            <p:cNvSpPr>
              <a:spLocks noChangeAspect="1"/>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22" name="Freeform 786"/>
            <p:cNvSpPr>
              <a:spLocks noChangeAspect="1"/>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23" name="Freeform 787"/>
            <p:cNvSpPr>
              <a:spLocks noChangeAspect="1"/>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08702" y="891610"/>
            <a:ext cx="6878097" cy="5424523"/>
          </a:xfrm>
        </p:spPr>
        <p:txBody>
          <a:bodyPr/>
          <a:lstStyle/>
          <a:p>
            <a:r>
              <a:rPr lang="en-US" dirty="0" smtClean="0"/>
              <a:t>Customer Schedule Releases</a:t>
            </a:r>
          </a:p>
          <a:p>
            <a:r>
              <a:rPr lang="en-US" dirty="0" smtClean="0"/>
              <a:t>EDI/Ecommerce Enabling Software</a:t>
            </a:r>
          </a:p>
          <a:p>
            <a:r>
              <a:rPr lang="en-US" dirty="0" smtClean="0"/>
              <a:t>QAD Gateway Programs</a:t>
            </a:r>
          </a:p>
          <a:p>
            <a:r>
              <a:rPr lang="en-US" dirty="0" smtClean="0"/>
              <a:t>Customer Schedule</a:t>
            </a:r>
          </a:p>
          <a:p>
            <a:r>
              <a:rPr lang="en-US" dirty="0" smtClean="0"/>
              <a:t>RSS or MRP</a:t>
            </a:r>
          </a:p>
          <a:p>
            <a:endParaRPr lang="en-US" dirty="0"/>
          </a:p>
        </p:txBody>
      </p:sp>
      <p:sp>
        <p:nvSpPr>
          <p:cNvPr id="11268" name="Rectangle 2"/>
          <p:cNvSpPr>
            <a:spLocks noGrp="1" noChangeArrowheads="1"/>
          </p:cNvSpPr>
          <p:nvPr>
            <p:ph type="title"/>
          </p:nvPr>
        </p:nvSpPr>
        <p:spPr/>
        <p:txBody>
          <a:bodyPr/>
          <a:lstStyle/>
          <a:p>
            <a:pPr eaLnBrk="1" hangingPunct="1"/>
            <a:r>
              <a:rPr lang="en-US" altLang="zh-CN" smtClean="0">
                <a:ea typeface="宋体" pitchFamily="2" charset="-122"/>
              </a:rPr>
              <a:t>Incoming Information Flow</a:t>
            </a:r>
          </a:p>
        </p:txBody>
      </p:sp>
      <p:sp>
        <p:nvSpPr>
          <p:cNvPr id="11266" name="Footer Placeholder 3"/>
          <p:cNvSpPr>
            <a:spLocks noGrp="1"/>
          </p:cNvSpPr>
          <p:nvPr>
            <p:ph type="ftr" sz="quarter" idx="10"/>
          </p:nvPr>
        </p:nvSpPr>
        <p:spPr>
          <a:noFill/>
        </p:spPr>
        <p:txBody>
          <a:bodyPr/>
          <a:lstStyle/>
          <a:p>
            <a:r>
              <a:rPr lang="en-US" altLang="zh-CN" smtClean="0">
                <a:ea typeface="宋体" pitchFamily="2" charset="-122"/>
              </a:rPr>
              <a:t>CS-IN-090</a:t>
            </a:r>
            <a:endParaRPr lang="en-US" altLang="zh-CN" smtClean="0">
              <a:ea typeface="宋体" pitchFamily="2" charset="-122"/>
            </a:endParaRPr>
          </a:p>
        </p:txBody>
      </p:sp>
      <p:sp>
        <p:nvSpPr>
          <p:cNvPr id="47109" name="Line 5"/>
          <p:cNvSpPr>
            <a:spLocks noChangeShapeType="1"/>
          </p:cNvSpPr>
          <p:nvPr/>
        </p:nvSpPr>
        <p:spPr bwMode="auto">
          <a:xfrm>
            <a:off x="1104900" y="724437"/>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459</TotalTime>
  <Words>493</Words>
  <Application>Microsoft Office PowerPoint</Application>
  <PresentationFormat>On-screen Show (4:3)</PresentationFormat>
  <Paragraphs>112</Paragraphs>
  <Slides>13</Slides>
  <Notes>13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3" baseType="lpstr">
      <vt:lpstr>Arial</vt:lpstr>
      <vt:lpstr>Century Gothic</vt:lpstr>
      <vt:lpstr>宋体</vt:lpstr>
      <vt:lpstr>Tahoma</vt:lpstr>
      <vt:lpstr>Lucida Grande</vt:lpstr>
      <vt:lpstr>Webdings</vt:lpstr>
      <vt:lpstr>Wingdings</vt:lpstr>
      <vt:lpstr>Times New Roman</vt:lpstr>
      <vt:lpstr>QAD 2010 Template</vt:lpstr>
      <vt:lpstr>Clip</vt:lpstr>
      <vt:lpstr>Customer Schedules</vt:lpstr>
      <vt:lpstr>Slide 2</vt:lpstr>
      <vt:lpstr>Facilities</vt:lpstr>
      <vt:lpstr>Course Overview</vt:lpstr>
      <vt:lpstr>Customer Schedules</vt:lpstr>
      <vt:lpstr>Common Customer Schedules Profile</vt:lpstr>
      <vt:lpstr>Key Events</vt:lpstr>
      <vt:lpstr>Terminology</vt:lpstr>
      <vt:lpstr>Incoming Information Flow</vt:lpstr>
      <vt:lpstr>Outgoing Information Flow</vt:lpstr>
      <vt:lpstr>Customer Schedules Life Cycle</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mdf</cp:lastModifiedBy>
  <cp:revision>65</cp:revision>
  <cp:lastPrinted>2001-01-08T18:05:44Z</cp:lastPrinted>
  <dcterms:created xsi:type="dcterms:W3CDTF">2000-12-07T01:08:11Z</dcterms:created>
  <dcterms:modified xsi:type="dcterms:W3CDTF">2011-01-21T18:05:59Z</dcterms:modified>
</cp:coreProperties>
</file>