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8" r:id="rId1"/>
    <p:sldMasterId id="2147483718" r:id="rId2"/>
  </p:sldMasterIdLst>
  <p:notesMasterIdLst>
    <p:notesMasterId r:id="rId24"/>
  </p:notesMasterIdLst>
  <p:handoutMasterIdLst>
    <p:handoutMasterId r:id="rId25"/>
  </p:handoutMasterIdLst>
  <p:sldIdLst>
    <p:sldId id="257" r:id="rId3"/>
    <p:sldId id="258" r:id="rId4"/>
    <p:sldId id="316" r:id="rId5"/>
    <p:sldId id="299" r:id="rId6"/>
    <p:sldId id="298" r:id="rId7"/>
    <p:sldId id="315" r:id="rId8"/>
    <p:sldId id="300" r:id="rId9"/>
    <p:sldId id="301" r:id="rId10"/>
    <p:sldId id="302" r:id="rId11"/>
    <p:sldId id="303" r:id="rId12"/>
    <p:sldId id="304" r:id="rId13"/>
    <p:sldId id="305" r:id="rId14"/>
    <p:sldId id="306" r:id="rId15"/>
    <p:sldId id="307" r:id="rId16"/>
    <p:sldId id="308" r:id="rId17"/>
    <p:sldId id="309" r:id="rId18"/>
    <p:sldId id="310" r:id="rId19"/>
    <p:sldId id="311" r:id="rId20"/>
    <p:sldId id="312" r:id="rId21"/>
    <p:sldId id="317" r:id="rId22"/>
    <p:sldId id="313" r:id="rId23"/>
  </p:sldIdLst>
  <p:sldSz cx="9144000" cy="6858000" type="screen4x3"/>
  <p:notesSz cx="6991350" cy="9282113"/>
  <p:defaultTextStyle>
    <a:defPPr>
      <a:defRPr lang="en-US"/>
    </a:defPPr>
    <a:lvl1pPr algn="l" rtl="0" fontAlgn="base">
      <a:lnSpc>
        <a:spcPct val="90000"/>
      </a:lnSpc>
      <a:spcBef>
        <a:spcPct val="30000"/>
      </a:spcBef>
      <a:spcAft>
        <a:spcPct val="0"/>
      </a:spcAft>
      <a:buClr>
        <a:srgbClr val="890C4C"/>
      </a:buClr>
      <a:buFont typeface="Webdings" pitchFamily="18" charset="2"/>
      <a:buChar char="5"/>
      <a:defRPr sz="2800" kern="1200">
        <a:solidFill>
          <a:schemeClr val="tx1"/>
        </a:solidFill>
        <a:latin typeface="Tahoma" pitchFamily="34" charset="0"/>
        <a:ea typeface="+mn-ea"/>
        <a:cs typeface="+mn-cs"/>
      </a:defRPr>
    </a:lvl1pPr>
    <a:lvl2pPr marL="457200" algn="l" rtl="0" fontAlgn="base">
      <a:lnSpc>
        <a:spcPct val="90000"/>
      </a:lnSpc>
      <a:spcBef>
        <a:spcPct val="30000"/>
      </a:spcBef>
      <a:spcAft>
        <a:spcPct val="0"/>
      </a:spcAft>
      <a:buClr>
        <a:srgbClr val="890C4C"/>
      </a:buClr>
      <a:buFont typeface="Webdings" pitchFamily="18" charset="2"/>
      <a:buChar char="5"/>
      <a:defRPr sz="2800" kern="1200">
        <a:solidFill>
          <a:schemeClr val="tx1"/>
        </a:solidFill>
        <a:latin typeface="Tahoma" pitchFamily="34" charset="0"/>
        <a:ea typeface="+mn-ea"/>
        <a:cs typeface="+mn-cs"/>
      </a:defRPr>
    </a:lvl2pPr>
    <a:lvl3pPr marL="914400" algn="l" rtl="0" fontAlgn="base">
      <a:lnSpc>
        <a:spcPct val="90000"/>
      </a:lnSpc>
      <a:spcBef>
        <a:spcPct val="30000"/>
      </a:spcBef>
      <a:spcAft>
        <a:spcPct val="0"/>
      </a:spcAft>
      <a:buClr>
        <a:srgbClr val="890C4C"/>
      </a:buClr>
      <a:buFont typeface="Webdings" pitchFamily="18" charset="2"/>
      <a:buChar char="5"/>
      <a:defRPr sz="2800" kern="1200">
        <a:solidFill>
          <a:schemeClr val="tx1"/>
        </a:solidFill>
        <a:latin typeface="Tahoma" pitchFamily="34" charset="0"/>
        <a:ea typeface="+mn-ea"/>
        <a:cs typeface="+mn-cs"/>
      </a:defRPr>
    </a:lvl3pPr>
    <a:lvl4pPr marL="1371600" algn="l" rtl="0" fontAlgn="base">
      <a:lnSpc>
        <a:spcPct val="90000"/>
      </a:lnSpc>
      <a:spcBef>
        <a:spcPct val="30000"/>
      </a:spcBef>
      <a:spcAft>
        <a:spcPct val="0"/>
      </a:spcAft>
      <a:buClr>
        <a:srgbClr val="890C4C"/>
      </a:buClr>
      <a:buFont typeface="Webdings" pitchFamily="18" charset="2"/>
      <a:buChar char="5"/>
      <a:defRPr sz="2800" kern="1200">
        <a:solidFill>
          <a:schemeClr val="tx1"/>
        </a:solidFill>
        <a:latin typeface="Tahoma" pitchFamily="34" charset="0"/>
        <a:ea typeface="+mn-ea"/>
        <a:cs typeface="+mn-cs"/>
      </a:defRPr>
    </a:lvl4pPr>
    <a:lvl5pPr marL="1828800" algn="l" rtl="0" fontAlgn="base">
      <a:lnSpc>
        <a:spcPct val="90000"/>
      </a:lnSpc>
      <a:spcBef>
        <a:spcPct val="30000"/>
      </a:spcBef>
      <a:spcAft>
        <a:spcPct val="0"/>
      </a:spcAft>
      <a:buClr>
        <a:srgbClr val="890C4C"/>
      </a:buClr>
      <a:buFont typeface="Webdings" pitchFamily="18" charset="2"/>
      <a:buChar char="5"/>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F0FC7C"/>
    <a:srgbClr val="859303"/>
    <a:srgbClr val="33CCCC"/>
    <a:srgbClr val="00FFCC"/>
    <a:srgbClr val="E6E6E6"/>
    <a:srgbClr val="FFDBC3"/>
    <a:srgbClr val="F0F0F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30" autoAdjust="0"/>
    <p:restoredTop sz="97391" autoAdjust="0"/>
  </p:normalViewPr>
  <p:slideViewPr>
    <p:cSldViewPr snapToGrid="0">
      <p:cViewPr>
        <p:scale>
          <a:sx n="100" d="100"/>
          <a:sy n="100" d="100"/>
        </p:scale>
        <p:origin x="-474" y="-114"/>
      </p:cViewPr>
      <p:guideLst>
        <p:guide orient="horz" pos="19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85" d="100"/>
          <a:sy n="85" d="100"/>
        </p:scale>
        <p:origin x="-1902" y="-78"/>
      </p:cViewPr>
      <p:guideLst>
        <p:guide orient="horz" pos="2923"/>
        <p:guide pos="2202"/>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3048000" cy="457200"/>
          </a:xfrm>
          <a:prstGeom prst="rect">
            <a:avLst/>
          </a:prstGeom>
          <a:noFill/>
          <a:ln w="38100">
            <a:noFill/>
            <a:miter lim="800000"/>
            <a:headEnd/>
            <a:tailEnd/>
          </a:ln>
          <a:effectLst/>
        </p:spPr>
        <p:txBody>
          <a:bodyPr vert="horz" wrap="square" lIns="91440" tIns="45720" rIns="91440" bIns="45720" numCol="1" anchor="t" anchorCtr="0" compatLnSpc="1">
            <a:prstTxWarp prst="textNoShape">
              <a:avLst/>
            </a:prstTxWarp>
          </a:bodyPr>
          <a:lstStyle>
            <a:lvl1pPr eaLnBrk="0" hangingPunct="0">
              <a:lnSpc>
                <a:spcPct val="100000"/>
              </a:lnSpc>
              <a:spcBef>
                <a:spcPct val="0"/>
              </a:spcBef>
              <a:buClrTx/>
              <a:buFontTx/>
              <a:buNone/>
              <a:defRPr sz="1200">
                <a:latin typeface="Times New Roman" pitchFamily="18" charset="0"/>
              </a:defRPr>
            </a:lvl1pPr>
          </a:lstStyle>
          <a:p>
            <a:pPr>
              <a:defRPr/>
            </a:pPr>
            <a:endParaRPr lang="en-US"/>
          </a:p>
        </p:txBody>
      </p:sp>
      <p:sp>
        <p:nvSpPr>
          <p:cNvPr id="34819" name="Rectangle 3"/>
          <p:cNvSpPr>
            <a:spLocks noGrp="1" noChangeArrowheads="1"/>
          </p:cNvSpPr>
          <p:nvPr>
            <p:ph type="dt" sz="quarter" idx="1"/>
          </p:nvPr>
        </p:nvSpPr>
        <p:spPr bwMode="auto">
          <a:xfrm>
            <a:off x="3962400" y="0"/>
            <a:ext cx="3048000" cy="457200"/>
          </a:xfrm>
          <a:prstGeom prst="rect">
            <a:avLst/>
          </a:prstGeom>
          <a:noFill/>
          <a:ln w="38100">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lnSpc>
                <a:spcPct val="100000"/>
              </a:lnSpc>
              <a:spcBef>
                <a:spcPct val="0"/>
              </a:spcBef>
              <a:buClrTx/>
              <a:buFontTx/>
              <a:buNone/>
              <a:defRPr sz="1200">
                <a:latin typeface="Times New Roman" pitchFamily="18" charset="0"/>
              </a:defRPr>
            </a:lvl1pPr>
          </a:lstStyle>
          <a:p>
            <a:pPr>
              <a:defRPr/>
            </a:pPr>
            <a:endParaRPr lang="en-US"/>
          </a:p>
        </p:txBody>
      </p:sp>
      <p:sp>
        <p:nvSpPr>
          <p:cNvPr id="34820" name="Rectangle 4"/>
          <p:cNvSpPr>
            <a:spLocks noGrp="1" noChangeArrowheads="1"/>
          </p:cNvSpPr>
          <p:nvPr>
            <p:ph type="ftr" sz="quarter" idx="2"/>
          </p:nvPr>
        </p:nvSpPr>
        <p:spPr bwMode="auto">
          <a:xfrm>
            <a:off x="0" y="8839200"/>
            <a:ext cx="3048000" cy="457200"/>
          </a:xfrm>
          <a:prstGeom prst="rect">
            <a:avLst/>
          </a:prstGeom>
          <a:noFill/>
          <a:ln w="38100">
            <a:noFill/>
            <a:miter lim="800000"/>
            <a:headEnd/>
            <a:tailEnd/>
          </a:ln>
          <a:effectLst/>
        </p:spPr>
        <p:txBody>
          <a:bodyPr vert="horz" wrap="square" lIns="91440" tIns="45720" rIns="91440" bIns="45720" numCol="1" anchor="b" anchorCtr="0" compatLnSpc="1">
            <a:prstTxWarp prst="textNoShape">
              <a:avLst/>
            </a:prstTxWarp>
          </a:bodyPr>
          <a:lstStyle>
            <a:lvl1pPr eaLnBrk="0" hangingPunct="0">
              <a:lnSpc>
                <a:spcPct val="100000"/>
              </a:lnSpc>
              <a:spcBef>
                <a:spcPct val="0"/>
              </a:spcBef>
              <a:buClrTx/>
              <a:buFontTx/>
              <a:buNone/>
              <a:defRPr sz="1200">
                <a:latin typeface="Times New Roman" pitchFamily="18" charset="0"/>
              </a:defRPr>
            </a:lvl1pPr>
          </a:lstStyle>
          <a:p>
            <a:pPr>
              <a:defRPr/>
            </a:pPr>
            <a:endParaRPr lang="en-US"/>
          </a:p>
        </p:txBody>
      </p:sp>
      <p:sp>
        <p:nvSpPr>
          <p:cNvPr id="34821" name="Rectangle 5"/>
          <p:cNvSpPr>
            <a:spLocks noGrp="1" noChangeArrowheads="1"/>
          </p:cNvSpPr>
          <p:nvPr>
            <p:ph type="sldNum" sz="quarter" idx="3"/>
          </p:nvPr>
        </p:nvSpPr>
        <p:spPr bwMode="auto">
          <a:xfrm>
            <a:off x="3962400" y="8839200"/>
            <a:ext cx="3048000" cy="457200"/>
          </a:xfrm>
          <a:prstGeom prst="rect">
            <a:avLst/>
          </a:prstGeom>
          <a:noFill/>
          <a:ln w="38100">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lnSpc>
                <a:spcPct val="100000"/>
              </a:lnSpc>
              <a:spcBef>
                <a:spcPct val="0"/>
              </a:spcBef>
              <a:buClrTx/>
              <a:buFontTx/>
              <a:buNone/>
              <a:defRPr sz="1200">
                <a:latin typeface="Times New Roman" pitchFamily="18" charset="0"/>
              </a:defRPr>
            </a:lvl1pPr>
          </a:lstStyle>
          <a:p>
            <a:pPr>
              <a:defRPr/>
            </a:pPr>
            <a:fld id="{ECD40C53-6351-44AB-943A-5BE08E03A12D}"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3028950" cy="463550"/>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lvl1pPr defTabSz="930275" eaLnBrk="0" hangingPunct="0">
              <a:lnSpc>
                <a:spcPct val="100000"/>
              </a:lnSpc>
              <a:spcBef>
                <a:spcPct val="0"/>
              </a:spcBef>
              <a:buClrTx/>
              <a:buFontTx/>
              <a:buNone/>
              <a:defRPr sz="1200">
                <a:latin typeface="Times New Roman" pitchFamily="18" charset="0"/>
              </a:defRPr>
            </a:lvl1pPr>
          </a:lstStyle>
          <a:p>
            <a:pPr>
              <a:defRPr/>
            </a:pPr>
            <a:endParaRPr lang="en-US"/>
          </a:p>
        </p:txBody>
      </p:sp>
      <p:sp>
        <p:nvSpPr>
          <p:cNvPr id="33795" name="Rectangle 3"/>
          <p:cNvSpPr>
            <a:spLocks noGrp="1" noChangeArrowheads="1"/>
          </p:cNvSpPr>
          <p:nvPr>
            <p:ph type="dt" idx="1"/>
          </p:nvPr>
        </p:nvSpPr>
        <p:spPr bwMode="auto">
          <a:xfrm>
            <a:off x="3962400" y="0"/>
            <a:ext cx="3028950" cy="463550"/>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lnSpc>
                <a:spcPct val="100000"/>
              </a:lnSpc>
              <a:spcBef>
                <a:spcPct val="0"/>
              </a:spcBef>
              <a:buClrTx/>
              <a:buFontTx/>
              <a:buNone/>
              <a:defRPr sz="1200">
                <a:latin typeface="Times New Roman" pitchFamily="18" charset="0"/>
              </a:defRPr>
            </a:lvl1pPr>
          </a:lstStyle>
          <a:p>
            <a:pPr>
              <a:defRPr/>
            </a:pPr>
            <a:endParaRPr lang="en-US"/>
          </a:p>
        </p:txBody>
      </p:sp>
      <p:sp>
        <p:nvSpPr>
          <p:cNvPr id="25604" name="Rectangle 4"/>
          <p:cNvSpPr>
            <a:spLocks noGrp="1" noRot="1" noChangeAspect="1" noChangeArrowheads="1" noTextEdit="1"/>
          </p:cNvSpPr>
          <p:nvPr>
            <p:ph type="sldImg" idx="2"/>
          </p:nvPr>
        </p:nvSpPr>
        <p:spPr bwMode="auto">
          <a:xfrm>
            <a:off x="1176338" y="696913"/>
            <a:ext cx="4640262" cy="3479800"/>
          </a:xfrm>
          <a:prstGeom prst="rect">
            <a:avLst/>
          </a:prstGeom>
          <a:noFill/>
          <a:ln w="9525">
            <a:solidFill>
              <a:srgbClr val="000000"/>
            </a:solidFill>
            <a:miter lim="800000"/>
            <a:headEnd/>
            <a:tailEnd/>
          </a:ln>
        </p:spPr>
      </p:sp>
      <p:sp>
        <p:nvSpPr>
          <p:cNvPr id="33797" name="Rectangle 5"/>
          <p:cNvSpPr>
            <a:spLocks noGrp="1" noChangeArrowheads="1"/>
          </p:cNvSpPr>
          <p:nvPr>
            <p:ph type="body" sz="quarter" idx="3"/>
          </p:nvPr>
        </p:nvSpPr>
        <p:spPr bwMode="auto">
          <a:xfrm>
            <a:off x="931863" y="4408488"/>
            <a:ext cx="5127625" cy="4176712"/>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3798" name="Rectangle 6"/>
          <p:cNvSpPr>
            <a:spLocks noGrp="1" noChangeArrowheads="1"/>
          </p:cNvSpPr>
          <p:nvPr>
            <p:ph type="ftr" sz="quarter" idx="4"/>
          </p:nvPr>
        </p:nvSpPr>
        <p:spPr bwMode="auto">
          <a:xfrm>
            <a:off x="0" y="8818563"/>
            <a:ext cx="3028950" cy="463550"/>
          </a:xfrm>
          <a:prstGeom prst="rect">
            <a:avLst/>
          </a:prstGeom>
          <a:noFill/>
          <a:ln w="38100">
            <a:noFill/>
            <a:miter lim="800000"/>
            <a:headEnd/>
            <a:tailEnd/>
          </a:ln>
          <a:effectLst/>
        </p:spPr>
        <p:txBody>
          <a:bodyPr vert="horz" wrap="square" lIns="92985" tIns="46493" rIns="92985" bIns="46493" numCol="1" anchor="b" anchorCtr="0" compatLnSpc="1">
            <a:prstTxWarp prst="textNoShape">
              <a:avLst/>
            </a:prstTxWarp>
          </a:bodyPr>
          <a:lstStyle>
            <a:lvl1pPr defTabSz="930275" eaLnBrk="0" hangingPunct="0">
              <a:lnSpc>
                <a:spcPct val="100000"/>
              </a:lnSpc>
              <a:spcBef>
                <a:spcPct val="0"/>
              </a:spcBef>
              <a:buClrTx/>
              <a:buFontTx/>
              <a:buNone/>
              <a:defRPr sz="1200">
                <a:latin typeface="Times New Roman" pitchFamily="18" charset="0"/>
              </a:defRPr>
            </a:lvl1pPr>
          </a:lstStyle>
          <a:p>
            <a:pPr>
              <a:defRPr/>
            </a:pPr>
            <a:endParaRPr lang="en-US"/>
          </a:p>
        </p:txBody>
      </p:sp>
      <p:sp>
        <p:nvSpPr>
          <p:cNvPr id="33799" name="Rectangle 7"/>
          <p:cNvSpPr>
            <a:spLocks noGrp="1" noChangeArrowheads="1"/>
          </p:cNvSpPr>
          <p:nvPr>
            <p:ph type="sldNum" sz="quarter" idx="5"/>
          </p:nvPr>
        </p:nvSpPr>
        <p:spPr bwMode="auto">
          <a:xfrm>
            <a:off x="3962400" y="8818563"/>
            <a:ext cx="3028950" cy="463550"/>
          </a:xfrm>
          <a:prstGeom prst="rect">
            <a:avLst/>
          </a:prstGeom>
          <a:noFill/>
          <a:ln w="38100">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lnSpc>
                <a:spcPct val="100000"/>
              </a:lnSpc>
              <a:spcBef>
                <a:spcPct val="0"/>
              </a:spcBef>
              <a:buClrTx/>
              <a:buFontTx/>
              <a:buNone/>
              <a:defRPr sz="1200">
                <a:latin typeface="Times New Roman" pitchFamily="18" charset="0"/>
              </a:defRPr>
            </a:lvl1pPr>
          </a:lstStyle>
          <a:p>
            <a:pPr>
              <a:defRPr/>
            </a:pPr>
            <a:fld id="{62434432-DC16-421E-AB8C-E2EECD67B1A7}"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E578F9A0-FA8A-4A71-9277-7AB77A7C6B66}" type="slidenum">
              <a:rPr lang="en-US" smtClean="0"/>
              <a:pPr/>
              <a:t>11</a:t>
            </a:fld>
            <a:endParaRPr lang="en-US"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w="9525"/>
        </p:spPr>
        <p:txBody>
          <a:bodyPr/>
          <a:lstStyle/>
          <a:p>
            <a:pPr eaLnBrk="1" hangingPunct="1"/>
            <a:r>
              <a:rPr lang="en-US" smtClean="0"/>
              <a:t>Gary – Does “MFG/PRO” need to be changed to “QAD Enterprise Applications”? In Daisy, the terminology may not be found probably because it was changed to “QAD….”. </a:t>
            </a:r>
          </a:p>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F05CCA22-10BC-4650-B945-E8F2FFC4C93E}" type="slidenum">
              <a:rPr lang="en-US" smtClean="0"/>
              <a:pPr/>
              <a:t>12</a:t>
            </a:fld>
            <a:endParaRPr lang="en-US"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w="9525"/>
        </p:spPr>
        <p:txBody>
          <a:bodyPr/>
          <a:lstStyle/>
          <a:p>
            <a:pPr eaLnBrk="1" hangingPunct="1"/>
            <a:r>
              <a:rPr lang="en-US" smtClean="0"/>
              <a:t>Gary – Does “MFG/PRO” need to be changed to “QAD Enterprise Applications”?</a:t>
            </a:r>
          </a:p>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CEA1B628-2402-4A5A-97B1-EF9A6870B440}" type="slidenum">
              <a:rPr lang="en-US" smtClean="0"/>
              <a:pPr/>
              <a:t>13</a:t>
            </a:fld>
            <a:endParaRPr lang="en-US"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w="9525"/>
        </p:spPr>
        <p:txBody>
          <a:bodyPr/>
          <a:lstStyle/>
          <a:p>
            <a:pPr eaLnBrk="1" hangingPunct="1"/>
            <a:r>
              <a:rPr lang="en-US" smtClean="0">
                <a:solidFill>
                  <a:srgbClr val="FF3300"/>
                </a:solidFill>
              </a:rPr>
              <a:t>Gary - Do we need this slide? This slide is not in Daisy. Also, do we need to change “MFG/PRO” into “QAD Enterprise Applications”.</a:t>
            </a:r>
          </a:p>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425354E8-68AB-48CE-B826-CD870A977F00}" type="slidenum">
              <a:rPr lang="en-US" smtClean="0"/>
              <a:pPr/>
              <a:t>14</a:t>
            </a:fld>
            <a:endParaRPr 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w="9525"/>
        </p:spPr>
        <p:txBody>
          <a:bodyPr/>
          <a:lstStyle/>
          <a:p>
            <a:pPr eaLnBrk="1" hangingPunct="1"/>
            <a:r>
              <a:rPr lang="en-US" smtClean="0"/>
              <a:t>Gary – Do we need to change “MFG/PRO” to “QAD Enterprise Applications” in respect to program menu titles name? (You will see examples in later chapters)</a:t>
            </a:r>
          </a:p>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3144D7D3-CF12-420A-89E3-ADBA4FCEDEFA}" type="slidenum">
              <a:rPr lang="en-US" smtClean="0"/>
              <a:pPr/>
              <a:t>15</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w="9525"/>
        </p:spPr>
        <p:txBody>
          <a:bodyPr/>
          <a:lstStyle/>
          <a:p>
            <a:pPr eaLnBrk="1" hangingPunct="1"/>
            <a:r>
              <a:rPr lang="en-US" smtClean="0"/>
              <a:t>Gary – Do we need to change “MFG/PRO” to “QAD Enterprise Applications”?</a:t>
            </a:r>
          </a:p>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54B9FDAC-144A-44CA-A42C-8BFA1FB2F89E}" type="slidenum">
              <a:rPr lang="en-US" smtClean="0"/>
              <a:pPr/>
              <a:t>16</a:t>
            </a:fld>
            <a:endParaRPr lang="en-US"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w="9525"/>
        </p:spPr>
        <p:txBody>
          <a:bodyPr/>
          <a:lstStyle/>
          <a:p>
            <a:pPr eaLnBrk="1" hangingPunct="1"/>
            <a:r>
              <a:rPr lang="en-US" smtClean="0"/>
              <a:t>Gary – Do we need to change “MFG/PRO” to “QAD Enterprise Applications”?</a:t>
            </a:r>
          </a:p>
          <a:p>
            <a:pPr eaLnBrk="1" hangingPunct="1"/>
            <a:endParaRPr lang="en-US" smtClean="0"/>
          </a:p>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97D7F475-BD69-497F-AB85-1AA2FE831C89}" type="slidenum">
              <a:rPr lang="en-US" smtClean="0"/>
              <a:pPr/>
              <a:t>17</a:t>
            </a:fld>
            <a:endParaRPr lang="en-US"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w="9525"/>
        </p:spPr>
        <p:txBody>
          <a:bodyPr/>
          <a:lstStyle/>
          <a:p>
            <a:pPr eaLnBrk="1" hangingPunct="1"/>
            <a:r>
              <a:rPr lang="en-US" smtClean="0"/>
              <a:t>Gary - Need a new screen shot. Daisy contains the wrong screen shot. Also, do we need to change “MFG/PRO” to “QAD Enterprise Applications”?</a:t>
            </a:r>
          </a:p>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FA698478-FDF4-4E94-9A98-4A5875C28E48}" type="slidenum">
              <a:rPr lang="en-US" smtClean="0"/>
              <a:pPr/>
              <a:t>18</a:t>
            </a:fld>
            <a:endParaRPr lang="en-US"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w="9525"/>
        </p:spPr>
        <p:txBody>
          <a:bodyPr/>
          <a:lstStyle/>
          <a:p>
            <a:pPr eaLnBrk="1" hangingPunct="1"/>
            <a:r>
              <a:rPr lang="en-US" smtClean="0"/>
              <a:t>Gary - Need a new screen shot. Daisy contains the wrong screen shot. Also, do we need to change “MFG/PRO” to “QAD Enterprise Applications” in respect to screenshot program menu title?</a:t>
            </a:r>
          </a:p>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018758B7-C81F-4DCC-8E16-46E9F3511670}" type="slidenum">
              <a:rPr lang="en-US" smtClean="0"/>
              <a:pPr/>
              <a:t>19</a:t>
            </a:fld>
            <a:endParaRPr lang="en-US"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w="9525"/>
        </p:spPr>
        <p:txBody>
          <a:bodyPr/>
          <a:lstStyle/>
          <a:p>
            <a:pPr eaLnBrk="1" hangingPunct="1"/>
            <a:r>
              <a:rPr lang="en-US" smtClean="0"/>
              <a:t>Gary - Need a new screen shot. Daisy contains the wrong screen shot. Also, do we need to change “MFG/PRO” to “QAD Enterprise Applications”?</a:t>
            </a:r>
          </a:p>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4877D7DD-4820-422B-9576-919D4419748D}" type="slidenum">
              <a:rPr lang="en-US" smtClean="0"/>
              <a:pPr/>
              <a:t>5</a:t>
            </a:fld>
            <a:endParaRPr lang="en-US" smtClean="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w="9525"/>
        </p:spPr>
        <p:txBody>
          <a:bodyPr/>
          <a:lstStyle/>
          <a:p>
            <a:pPr marL="228600" indent="-228600" eaLnBrk="1" hangingPunct="1"/>
            <a:r>
              <a:rPr lang="en-US" smtClean="0"/>
              <a:t>Company purchased it… so now you have to use it… : )</a:t>
            </a:r>
          </a:p>
          <a:p>
            <a:pPr marL="228600" indent="-228600" eaLnBrk="1" hangingPunct="1"/>
            <a:endParaRPr lang="en-US" smtClean="0"/>
          </a:p>
          <a:p>
            <a:pPr marL="228600" indent="-228600" eaLnBrk="1" hangingPunct="1">
              <a:buFontTx/>
              <a:buAutoNum type="arabicParenBoth"/>
            </a:pPr>
            <a:r>
              <a:rPr lang="en-US" smtClean="0"/>
              <a:t> Your organization wants to move to EDI… sell-side and/or buy-side</a:t>
            </a:r>
          </a:p>
          <a:p>
            <a:pPr marL="228600" indent="-228600" eaLnBrk="1" hangingPunct="1"/>
            <a:r>
              <a:rPr lang="en-US" smtClean="0"/>
              <a:t>(2) Trading Partner requires EDI</a:t>
            </a:r>
          </a:p>
          <a:p>
            <a:pPr marL="228600" indent="-228600" eaLnBrk="1" hangingPunct="1"/>
            <a:r>
              <a:rPr lang="en-US" smtClean="0"/>
              <a:t>(3) Upgrading MFG/PRO</a:t>
            </a:r>
          </a:p>
          <a:p>
            <a:pPr marL="228600" indent="-228600" eaLnBrk="1" hangingPunct="1"/>
            <a:endParaRPr lang="en-US" smtClean="0"/>
          </a:p>
          <a:p>
            <a:pPr marL="228600" indent="-228600" eaLnBrk="1" hangingPunct="1"/>
            <a:r>
              <a:rPr lang="en-US" smtClean="0"/>
              <a:t>		version	Std EDI	EDI eCommerce</a:t>
            </a:r>
          </a:p>
          <a:p>
            <a:pPr marL="228600" indent="-228600" eaLnBrk="1" hangingPunct="1"/>
            <a:r>
              <a:rPr lang="en-US" smtClean="0"/>
              <a:t>		8.6E		   X</a:t>
            </a:r>
          </a:p>
          <a:p>
            <a:pPr marL="228600" indent="-228600" eaLnBrk="1" hangingPunct="1"/>
            <a:r>
              <a:rPr lang="en-US" smtClean="0"/>
              <a:t>		9.0		   X 			X</a:t>
            </a:r>
          </a:p>
          <a:p>
            <a:pPr marL="228600" indent="-228600" eaLnBrk="1" hangingPunct="1"/>
            <a:r>
              <a:rPr lang="en-US" smtClean="0"/>
              <a:t>		eB		   X			X</a:t>
            </a:r>
          </a:p>
          <a:p>
            <a:pPr marL="228600" indent="-228600" eaLnBrk="1" hangingPunct="1"/>
            <a:r>
              <a:rPr lang="en-US" smtClean="0"/>
              <a:t>		eB2		   			X</a:t>
            </a:r>
          </a:p>
          <a:p>
            <a:pPr marL="228600" indent="-228600" eaLnBrk="1" hangingPunct="1"/>
            <a:r>
              <a:rPr lang="en-US" smtClean="0"/>
              <a:t>		</a:t>
            </a:r>
          </a:p>
          <a:p>
            <a:pPr marL="228600" indent="-228600"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2D2BA7BC-2DA8-4495-83C4-D8468557D0C6}" type="slidenum">
              <a:rPr lang="en-US" smtClean="0"/>
              <a:pPr/>
              <a:t>6</a:t>
            </a:fld>
            <a:endParaRPr lang="en-US"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w="9525"/>
        </p:spPr>
        <p:txBody>
          <a:bodyPr/>
          <a:lstStyle/>
          <a:p>
            <a:pPr eaLnBrk="1" hangingPunct="1"/>
            <a:r>
              <a:rPr lang="en-US" smtClean="0"/>
              <a:t>EDI is an industry-wide tool… originated from the Automotive industry and adopted by many other industries.</a:t>
            </a:r>
          </a:p>
          <a:p>
            <a:pPr eaLnBrk="1" hangingPunct="1"/>
            <a:endParaRPr lang="en-US" smtClean="0"/>
          </a:p>
          <a:p>
            <a:pPr eaLnBrk="1" hangingPunct="1"/>
            <a:r>
              <a:rPr lang="en-US" smtClean="0"/>
              <a:t>Many documents that can be passed electronically…. Accounting documents (invoices, remittance advice) to inventory related documents (ASN’s, purchase orders, schedules)</a:t>
            </a:r>
          </a:p>
          <a:p>
            <a:pPr eaLnBrk="1" hangingPunct="1"/>
            <a:endParaRPr lang="en-US" smtClean="0"/>
          </a:p>
          <a:p>
            <a:pPr eaLnBrk="1" hangingPunct="1"/>
            <a:r>
              <a:rPr lang="en-US" smtClean="0"/>
              <a:t>Passed through email, VANs, internet</a:t>
            </a:r>
          </a:p>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0FD1CB9D-CC41-45F1-932A-35C6D966FB2B}" type="slidenum">
              <a:rPr lang="en-US" smtClean="0"/>
              <a:pPr/>
              <a:t>7</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w="9525"/>
        </p:spPr>
        <p:txBody>
          <a:bodyPr/>
          <a:lstStyle/>
          <a:p>
            <a:pPr eaLnBrk="1" hangingPunct="1"/>
            <a:r>
              <a:rPr lang="en-US" smtClean="0"/>
              <a:t>So many standards…. Not sure why they are called standards anymore… : )</a:t>
            </a:r>
          </a:p>
          <a:p>
            <a:pPr eaLnBrk="1" hangingPunct="1"/>
            <a:endParaRPr lang="en-US" smtClean="0"/>
          </a:p>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A5799553-BFB2-4D23-9871-B6818CB08E3C}" type="slidenum">
              <a:rPr lang="en-US" smtClean="0"/>
              <a:pPr/>
              <a:t>8</a:t>
            </a:fld>
            <a:endParaRPr lang="en-US"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w="9525"/>
        </p:spPr>
        <p:txBody>
          <a:bodyPr/>
          <a:lstStyle/>
          <a:p>
            <a:pPr eaLnBrk="1" hangingPunct="1"/>
            <a:r>
              <a:rPr lang="en-US" smtClean="0"/>
              <a:t>Should the fonts be 28 and 24????? (They don’t fit the slide if they are.)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A6CBCB7E-C723-4BFE-9F86-6CBC45A4CA53}" type="slidenum">
              <a:rPr lang="en-US" smtClean="0"/>
              <a:pPr/>
              <a:t>9</a:t>
            </a:fld>
            <a:endParaRPr lang="en-US"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w="9525"/>
        </p:spPr>
        <p:txBody>
          <a:bodyPr/>
          <a:lstStyle/>
          <a:p>
            <a:pPr eaLnBrk="1" hangingPunct="1"/>
            <a:r>
              <a:rPr lang="en-US" smtClean="0"/>
              <a:t>Single worldwide interface…. Same programs… same gateways…</a:t>
            </a:r>
          </a:p>
          <a:p>
            <a:pPr eaLnBrk="1" hangingPunct="1"/>
            <a:endParaRPr lang="en-US" smtClean="0"/>
          </a:p>
          <a:p>
            <a:pPr eaLnBrk="1" hangingPunct="1"/>
            <a:r>
              <a:rPr lang="en-US" smtClean="0"/>
              <a:t>Supported by the same team of people.</a:t>
            </a:r>
          </a:p>
          <a:p>
            <a:pPr eaLnBrk="1" hangingPunct="1"/>
            <a:endParaRPr lang="en-US" smtClean="0"/>
          </a:p>
          <a:p>
            <a:pPr eaLnBrk="1" hangingPunct="1"/>
            <a:r>
              <a:rPr lang="en-US" smtClean="0"/>
              <a:t>Fully configurable… flexible/easy to use…. Users with limited EDI experience and limited programming experience can now maintain the product</a:t>
            </a:r>
          </a:p>
          <a:p>
            <a:pPr eaLnBrk="1" hangingPunct="1"/>
            <a:endParaRPr lang="en-US" smtClean="0"/>
          </a:p>
          <a:p>
            <a:pPr eaLnBrk="1" hangingPunct="1"/>
            <a:r>
              <a:rPr lang="en-US" smtClean="0"/>
              <a:t>eCommerce Team… development team in Grand Rapids , MI</a:t>
            </a:r>
          </a:p>
          <a:p>
            <a:pPr eaLnBrk="1" hangingPunct="1"/>
            <a:endParaRPr lang="en-US" smtClean="0"/>
          </a:p>
          <a:p>
            <a:pPr eaLnBrk="1" hangingPunct="1"/>
            <a:r>
              <a:rPr lang="en-US" smtClean="0"/>
              <a:t>Good relationship…. Customers/partners….</a:t>
            </a:r>
          </a:p>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9091" name="Rectangle 3"/>
          <p:cNvSpPr>
            <a:spLocks noGrp="1" noChangeArrowheads="1"/>
          </p:cNvSpPr>
          <p:nvPr>
            <p:ph type="ctrTitle"/>
          </p:nvPr>
        </p:nvSpPr>
        <p:spPr>
          <a:xfrm>
            <a:off x="1258888" y="3429000"/>
            <a:ext cx="7467600" cy="762000"/>
          </a:xfrm>
        </p:spPr>
        <p:txBody>
          <a:bodyPr bIns="45720"/>
          <a:lstStyle>
            <a:lvl1pPr algn="r">
              <a:defRPr sz="2800">
                <a:solidFill>
                  <a:schemeClr val="bg1"/>
                </a:solidFill>
              </a:defRPr>
            </a:lvl1pPr>
          </a:lstStyle>
          <a:p>
            <a:r>
              <a:rPr lang="en-US"/>
              <a:t>Click to edit Master title style</a:t>
            </a:r>
          </a:p>
        </p:txBody>
      </p:sp>
      <p:sp>
        <p:nvSpPr>
          <p:cNvPr id="8909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EDI-EC-Intro-</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EDI-EC-Intro-</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EDI-EC-Intro-</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EDI-EC-Intro-</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EDI-EC-Intro-</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EDI-EC-Intro-</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EDI-EC-Intro-</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EDI-EC-Intro-</a:t>
            </a:r>
            <a:endParaRPr lang="en-US"/>
          </a:p>
        </p:txBody>
      </p:sp>
    </p:spTree>
    <p:extLst>
      <p:ext uri="{BB962C8B-B14F-4D97-AF65-F5344CB8AC3E}">
        <p14:creationId xmlns="" xmlns:p14="http://schemas.microsoft.com/office/powerpoint/2010/main" val="7067509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89091" name="Rectangle 3"/>
          <p:cNvSpPr>
            <a:spLocks noGrp="1" noChangeArrowheads="1"/>
          </p:cNvSpPr>
          <p:nvPr>
            <p:ph type="ctrTitle"/>
          </p:nvPr>
        </p:nvSpPr>
        <p:spPr>
          <a:xfrm>
            <a:off x="1258888" y="3429000"/>
            <a:ext cx="7467600" cy="762000"/>
          </a:xfrm>
        </p:spPr>
        <p:txBody>
          <a:bodyPr bIns="45720"/>
          <a:lstStyle>
            <a:lvl1pPr algn="r">
              <a:defRPr sz="2800">
                <a:solidFill>
                  <a:schemeClr val="bg1"/>
                </a:solidFill>
              </a:defRPr>
            </a:lvl1pPr>
          </a:lstStyle>
          <a:p>
            <a:r>
              <a:rPr lang="en-US"/>
              <a:t>Click to edit Master title style</a:t>
            </a:r>
          </a:p>
        </p:txBody>
      </p:sp>
      <p:sp>
        <p:nvSpPr>
          <p:cNvPr id="8909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EDI-EC-Intro-</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EDI-EC-Intro-</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EDI-EC-Intro-</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smtClean="0"/>
              <a:t>EDI-EC-Intro-</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smtClean="0"/>
              <a:t>EDI-EC-Intro-</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smtClean="0"/>
              <a:t>EDI-EC-Intro-</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EDI-EC-Intro-</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EDI-EC-Intro-</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8068" name="Text Box 4"/>
          <p:cNvSpPr txBox="1">
            <a:spLocks noChangeArrowheads="1"/>
          </p:cNvSpPr>
          <p:nvPr/>
        </p:nvSpPr>
        <p:spPr bwMode="auto">
          <a:xfrm>
            <a:off x="0" y="6604000"/>
            <a:ext cx="1143000" cy="244475"/>
          </a:xfrm>
          <a:prstGeom prst="rect">
            <a:avLst/>
          </a:prstGeom>
          <a:noFill/>
          <a:ln w="9525">
            <a:noFill/>
            <a:miter lim="800000"/>
            <a:headEnd/>
            <a:tailEnd/>
          </a:ln>
          <a:effectLst/>
        </p:spPr>
        <p:txBody>
          <a:bodyPr>
            <a:spAutoFit/>
          </a:bodyPr>
          <a:lstStyle/>
          <a:p>
            <a:pPr>
              <a:lnSpc>
                <a:spcPct val="100000"/>
              </a:lnSpc>
              <a:spcBef>
                <a:spcPct val="50000"/>
              </a:spcBef>
              <a:buClrTx/>
              <a:buFontTx/>
              <a:buNone/>
              <a:defRPr/>
            </a:pPr>
            <a:r>
              <a:rPr lang="en-US" sz="1000" dirty="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88070" name="Rectangle 6"/>
          <p:cNvSpPr>
            <a:spLocks noGrp="1" noChangeArrowheads="1"/>
          </p:cNvSpPr>
          <p:nvPr>
            <p:ph type="ftr" sz="quarter" idx="3"/>
          </p:nvPr>
        </p:nvSpPr>
        <p:spPr bwMode="auto">
          <a:xfrm>
            <a:off x="7418388" y="6638925"/>
            <a:ext cx="1720850"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lnSpc>
                <a:spcPct val="100000"/>
              </a:lnSpc>
              <a:spcBef>
                <a:spcPct val="0"/>
              </a:spcBef>
              <a:buClrTx/>
              <a:buFontTx/>
              <a:buNone/>
              <a:defRPr sz="800">
                <a:latin typeface="Arial" pitchFamily="34" charset="0"/>
                <a:cs typeface="Arial" pitchFamily="34" charset="0"/>
              </a:defRPr>
            </a:lvl1pPr>
          </a:lstStyle>
          <a:p>
            <a:pPr>
              <a:defRPr/>
            </a:pPr>
            <a:r>
              <a:rPr lang="en-US" smtClean="0"/>
              <a:t>EDI-EC-Intro-</a:t>
            </a:r>
            <a:endParaRPr lang="en-US"/>
          </a:p>
        </p:txBody>
      </p:sp>
    </p:spTree>
  </p:cSld>
  <p:clrMap bg1="lt1" tx1="dk1" bg2="lt2" tx2="dk2" accent1="accent1" accent2="accent2" accent3="accent3" accent4="accent4" accent5="accent5" accent6="accent6" hlink="hlink" folHlink="folHlink"/>
  <p:sldLayoutIdLst>
    <p:sldLayoutId id="2147483717" r:id="rId1"/>
    <p:sldLayoutId id="2147483716" r:id="rId2"/>
    <p:sldLayoutId id="2147483715" r:id="rId3"/>
    <p:sldLayoutId id="2147483714" r:id="rId4"/>
    <p:sldLayoutId id="2147483713" r:id="rId5"/>
    <p:sldLayoutId id="2147483712" r:id="rId6"/>
    <p:sldLayoutId id="2147483711" r:id="rId7"/>
    <p:sldLayoutId id="2147483710" r:id="rId8"/>
    <p:sldLayoutId id="2147483709" r:id="rId9"/>
    <p:sldLayoutId id="2147483708" r:id="rId10"/>
    <p:sldLayoutId id="2147483707"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924800" y="6638544"/>
            <a:ext cx="12192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EDI-EC-Intro-</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6.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8"/>
          <p:cNvSpPr>
            <a:spLocks noGrp="1" noChangeArrowheads="1"/>
          </p:cNvSpPr>
          <p:nvPr>
            <p:ph type="title"/>
          </p:nvPr>
        </p:nvSpPr>
        <p:spPr/>
        <p:txBody>
          <a:bodyPr/>
          <a:lstStyle/>
          <a:p>
            <a:pPr eaLnBrk="1" hangingPunct="1"/>
            <a:r>
              <a:rPr lang="en-US" smtClean="0"/>
              <a:t>EDI eCommerce</a:t>
            </a:r>
          </a:p>
        </p:txBody>
      </p:sp>
      <p:sp>
        <p:nvSpPr>
          <p:cNvPr id="3075" name="Rectangle 9"/>
          <p:cNvSpPr>
            <a:spLocks noGrp="1" noChangeArrowheads="1"/>
          </p:cNvSpPr>
          <p:nvPr>
            <p:ph type="body" sz="quarter" idx="10"/>
          </p:nvPr>
        </p:nvSpPr>
        <p:spPr/>
        <p:txBody>
          <a:bodyPr/>
          <a:lstStyle/>
          <a:p>
            <a:pPr eaLnBrk="1" hangingPunct="1"/>
            <a:r>
              <a:rPr lang="en-US" smtClean="0"/>
              <a:t>QAD Enterprise Applications</a:t>
            </a:r>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normAutofit lnSpcReduction="10000"/>
          </a:bodyPr>
          <a:lstStyle/>
          <a:p>
            <a:pPr eaLnBrk="1" hangingPunct="1"/>
            <a:r>
              <a:rPr lang="en-US" smtClean="0"/>
              <a:t>Customer EDI control</a:t>
            </a:r>
          </a:p>
          <a:p>
            <a:pPr eaLnBrk="1" hangingPunct="1"/>
            <a:r>
              <a:rPr lang="en-US" smtClean="0"/>
              <a:t>Reduced implementation and maintenance costs</a:t>
            </a:r>
          </a:p>
          <a:p>
            <a:pPr eaLnBrk="1" hangingPunct="1"/>
            <a:r>
              <a:rPr lang="en-US" smtClean="0"/>
              <a:t>Flexibility in EDI translators and service partners</a:t>
            </a:r>
          </a:p>
          <a:p>
            <a:pPr eaLnBrk="1" hangingPunct="1"/>
            <a:r>
              <a:rPr lang="en-US" smtClean="0"/>
              <a:t>Continually added Gateways</a:t>
            </a:r>
          </a:p>
          <a:p>
            <a:pPr eaLnBrk="1" hangingPunct="1"/>
            <a:r>
              <a:rPr lang="en-US" smtClean="0"/>
              <a:t>Global deployment</a:t>
            </a:r>
          </a:p>
          <a:p>
            <a:pPr eaLnBrk="1" hangingPunct="1"/>
            <a:r>
              <a:rPr lang="en-US" smtClean="0"/>
              <a:t>Forward migration compatibility with QAD Enterprise Applications</a:t>
            </a:r>
          </a:p>
          <a:p>
            <a:pPr eaLnBrk="1" hangingPunct="1"/>
            <a:r>
              <a:rPr lang="en-US" smtClean="0"/>
              <a:t>A standing EDI Team</a:t>
            </a:r>
          </a:p>
          <a:p>
            <a:pPr lvl="1" eaLnBrk="1" hangingPunct="1"/>
            <a:r>
              <a:rPr lang="en-US" smtClean="0">
                <a:solidFill>
                  <a:schemeClr val="tx2"/>
                </a:solidFill>
              </a:rPr>
              <a:t>Delivering continual enhancements </a:t>
            </a:r>
          </a:p>
          <a:p>
            <a:pPr eaLnBrk="1" hangingPunct="1"/>
            <a:r>
              <a:rPr lang="en-US" smtClean="0"/>
              <a:t>Support migrating customers</a:t>
            </a:r>
          </a:p>
          <a:p>
            <a:pPr eaLnBrk="1" hangingPunct="1"/>
            <a:endParaRPr lang="en-US" smtClean="0"/>
          </a:p>
        </p:txBody>
      </p:sp>
      <p:sp>
        <p:nvSpPr>
          <p:cNvPr id="12291" name="Rectangle 2"/>
          <p:cNvSpPr>
            <a:spLocks noGrp="1" noChangeArrowheads="1"/>
          </p:cNvSpPr>
          <p:nvPr>
            <p:ph type="title"/>
          </p:nvPr>
        </p:nvSpPr>
        <p:spPr/>
        <p:txBody>
          <a:bodyPr/>
          <a:lstStyle/>
          <a:p>
            <a:pPr eaLnBrk="1" hangingPunct="1"/>
            <a:r>
              <a:rPr lang="en-US" smtClean="0"/>
              <a:t>Product Value Elements</a:t>
            </a:r>
          </a:p>
        </p:txBody>
      </p:sp>
      <p:sp>
        <p:nvSpPr>
          <p:cNvPr id="12290" name="Footer Placeholder 3"/>
          <p:cNvSpPr>
            <a:spLocks noGrp="1"/>
          </p:cNvSpPr>
          <p:nvPr>
            <p:ph type="ftr" sz="quarter" idx="10"/>
          </p:nvPr>
        </p:nvSpPr>
        <p:spPr>
          <a:noFill/>
        </p:spPr>
        <p:txBody>
          <a:bodyPr/>
          <a:lstStyle/>
          <a:p>
            <a:r>
              <a:rPr lang="en-US" smtClean="0">
                <a:latin typeface="Arial" charset="0"/>
                <a:cs typeface="Arial" charset="0"/>
              </a:rPr>
              <a:t>EDI-EC-Intro-100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sz="half" idx="1"/>
          </p:nvPr>
        </p:nvSpPr>
        <p:spPr/>
        <p:txBody>
          <a:bodyPr>
            <a:normAutofit lnSpcReduction="10000"/>
          </a:bodyPr>
          <a:lstStyle/>
          <a:p>
            <a:pPr eaLnBrk="1" hangingPunct="1"/>
            <a:r>
              <a:rPr lang="en-US" sz="2400" smtClean="0"/>
              <a:t>Standards Neutral Format (SNF)</a:t>
            </a:r>
          </a:p>
          <a:p>
            <a:pPr eaLnBrk="1" hangingPunct="1"/>
            <a:r>
              <a:rPr lang="en-US" sz="2400" smtClean="0"/>
              <a:t>Document Type</a:t>
            </a:r>
          </a:p>
          <a:p>
            <a:pPr eaLnBrk="1" hangingPunct="1"/>
            <a:r>
              <a:rPr lang="en-US" sz="2400" smtClean="0"/>
              <a:t>Inbound and Outbound </a:t>
            </a:r>
          </a:p>
          <a:p>
            <a:pPr eaLnBrk="1" hangingPunct="1"/>
            <a:r>
              <a:rPr lang="en-US" sz="2400" smtClean="0"/>
              <a:t>Records and Fields</a:t>
            </a:r>
          </a:p>
          <a:p>
            <a:pPr eaLnBrk="1" hangingPunct="1"/>
            <a:r>
              <a:rPr lang="en-US" sz="2400" smtClean="0"/>
              <a:t>EC Subsystem (Translator)</a:t>
            </a:r>
          </a:p>
          <a:p>
            <a:pPr eaLnBrk="1" hangingPunct="1"/>
            <a:r>
              <a:rPr lang="en-US" sz="2400" smtClean="0"/>
              <a:t>Data Repositories</a:t>
            </a:r>
          </a:p>
          <a:p>
            <a:pPr eaLnBrk="1" hangingPunct="1"/>
            <a:r>
              <a:rPr lang="en-US" sz="2400" smtClean="0"/>
              <a:t>Data Definitions</a:t>
            </a:r>
          </a:p>
          <a:p>
            <a:pPr eaLnBrk="1" hangingPunct="1"/>
            <a:r>
              <a:rPr lang="en-US" sz="2400" smtClean="0"/>
              <a:t>Exchange-Side</a:t>
            </a:r>
          </a:p>
          <a:p>
            <a:pPr eaLnBrk="1" hangingPunct="1"/>
            <a:r>
              <a:rPr lang="en-US" sz="2400" smtClean="0"/>
              <a:t>QAD Enterprise Applications-Side</a:t>
            </a:r>
          </a:p>
          <a:p>
            <a:pPr eaLnBrk="1" hangingPunct="1"/>
            <a:endParaRPr lang="en-US" sz="2400" smtClean="0"/>
          </a:p>
        </p:txBody>
      </p:sp>
      <p:sp>
        <p:nvSpPr>
          <p:cNvPr id="13317" name="Rectangle 5"/>
          <p:cNvSpPr>
            <a:spLocks noGrp="1" noChangeArrowheads="1"/>
          </p:cNvSpPr>
          <p:nvPr>
            <p:ph sz="half" idx="2"/>
          </p:nvPr>
        </p:nvSpPr>
        <p:spPr/>
        <p:txBody>
          <a:bodyPr/>
          <a:lstStyle/>
          <a:p>
            <a:pPr eaLnBrk="1" hangingPunct="1"/>
            <a:r>
              <a:rPr lang="en-US" sz="2400" smtClean="0"/>
              <a:t>Gateways</a:t>
            </a:r>
          </a:p>
          <a:p>
            <a:pPr eaLnBrk="1" hangingPunct="1"/>
            <a:r>
              <a:rPr lang="en-US" sz="2400" smtClean="0"/>
              <a:t>Turnaround Data</a:t>
            </a:r>
          </a:p>
          <a:p>
            <a:pPr eaLnBrk="1" hangingPunct="1"/>
            <a:r>
              <a:rPr lang="en-US" sz="2400" smtClean="0"/>
              <a:t>Transformation Mapping</a:t>
            </a:r>
          </a:p>
          <a:p>
            <a:pPr eaLnBrk="1" hangingPunct="1"/>
            <a:r>
              <a:rPr lang="en-US" sz="2400" smtClean="0"/>
              <a:t>Tokens</a:t>
            </a:r>
          </a:p>
          <a:p>
            <a:pPr eaLnBrk="1" hangingPunct="1"/>
            <a:r>
              <a:rPr lang="en-US" sz="2400" smtClean="0"/>
              <a:t>Trading Partner</a:t>
            </a:r>
          </a:p>
          <a:p>
            <a:pPr eaLnBrk="1" hangingPunct="1">
              <a:buFont typeface="Webdings" pitchFamily="18" charset="2"/>
              <a:buNone/>
            </a:pPr>
            <a:endParaRPr lang="en-US" sz="2400" smtClean="0"/>
          </a:p>
        </p:txBody>
      </p:sp>
      <p:sp>
        <p:nvSpPr>
          <p:cNvPr id="13315" name="Rectangle 2"/>
          <p:cNvSpPr>
            <a:spLocks noGrp="1" noChangeArrowheads="1"/>
          </p:cNvSpPr>
          <p:nvPr>
            <p:ph type="title"/>
          </p:nvPr>
        </p:nvSpPr>
        <p:spPr/>
        <p:txBody>
          <a:bodyPr/>
          <a:lstStyle/>
          <a:p>
            <a:pPr eaLnBrk="1" hangingPunct="1"/>
            <a:r>
              <a:rPr lang="en-US" smtClean="0"/>
              <a:t>EDI eCommerce Terminology</a:t>
            </a:r>
          </a:p>
        </p:txBody>
      </p:sp>
      <p:sp>
        <p:nvSpPr>
          <p:cNvPr id="13314" name="Footer Placeholder 4"/>
          <p:cNvSpPr>
            <a:spLocks noGrp="1"/>
          </p:cNvSpPr>
          <p:nvPr>
            <p:ph type="ftr" sz="quarter" idx="10"/>
          </p:nvPr>
        </p:nvSpPr>
        <p:spPr>
          <a:noFill/>
        </p:spPr>
        <p:txBody>
          <a:bodyPr/>
          <a:lstStyle/>
          <a:p>
            <a:r>
              <a:rPr lang="en-US" smtClean="0">
                <a:latin typeface="Arial" charset="0"/>
                <a:cs typeface="Arial" charset="0"/>
              </a:rPr>
              <a:t>EDI-EC-Intro-110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pPr eaLnBrk="1" hangingPunct="1"/>
            <a:r>
              <a:rPr lang="en-US" smtClean="0"/>
              <a:t>Basic Architecture</a:t>
            </a:r>
          </a:p>
        </p:txBody>
      </p:sp>
      <p:sp>
        <p:nvSpPr>
          <p:cNvPr id="14338" name="Footer Placeholder 3"/>
          <p:cNvSpPr>
            <a:spLocks noGrp="1"/>
          </p:cNvSpPr>
          <p:nvPr>
            <p:ph type="ftr" sz="quarter" idx="10"/>
          </p:nvPr>
        </p:nvSpPr>
        <p:spPr>
          <a:noFill/>
        </p:spPr>
        <p:txBody>
          <a:bodyPr/>
          <a:lstStyle/>
          <a:p>
            <a:r>
              <a:rPr lang="en-US" smtClean="0">
                <a:latin typeface="Arial" charset="0"/>
                <a:cs typeface="Arial" charset="0"/>
              </a:rPr>
              <a:t>EDI-EC-Intro-120</a:t>
            </a:r>
          </a:p>
        </p:txBody>
      </p:sp>
      <p:grpSp>
        <p:nvGrpSpPr>
          <p:cNvPr id="11" name="Group 10"/>
          <p:cNvGrpSpPr/>
          <p:nvPr/>
        </p:nvGrpSpPr>
        <p:grpSpPr>
          <a:xfrm>
            <a:off x="447675" y="1304925"/>
            <a:ext cx="8239125" cy="4572000"/>
            <a:chOff x="590550" y="1733550"/>
            <a:chExt cx="8239125" cy="4572000"/>
          </a:xfrm>
        </p:grpSpPr>
        <p:sp>
          <p:nvSpPr>
            <p:cNvPr id="14340" name="Line 36"/>
            <p:cNvSpPr>
              <a:spLocks noChangeShapeType="1"/>
            </p:cNvSpPr>
            <p:nvPr/>
          </p:nvSpPr>
          <p:spPr bwMode="auto">
            <a:xfrm>
              <a:off x="2886075" y="1733550"/>
              <a:ext cx="0" cy="4572000"/>
            </a:xfrm>
            <a:prstGeom prst="line">
              <a:avLst/>
            </a:prstGeom>
            <a:noFill/>
            <a:ln w="25400">
              <a:solidFill>
                <a:schemeClr val="tx1"/>
              </a:solidFill>
              <a:prstDash val="dash"/>
              <a:round/>
              <a:headEnd type="none" w="sm" len="sm"/>
              <a:tailEnd type="none" w="sm" len="sm"/>
            </a:ln>
          </p:spPr>
          <p:txBody>
            <a:bodyPr anchor="ctr">
              <a:spAutoFit/>
            </a:bodyPr>
            <a:lstStyle/>
            <a:p>
              <a:endParaRPr lang="en-US">
                <a:latin typeface="+mj-lt"/>
              </a:endParaRPr>
            </a:p>
          </p:txBody>
        </p:sp>
        <p:sp>
          <p:nvSpPr>
            <p:cNvPr id="14341" name="Rectangle 39"/>
            <p:cNvSpPr>
              <a:spLocks noChangeArrowheads="1"/>
            </p:cNvSpPr>
            <p:nvPr/>
          </p:nvSpPr>
          <p:spPr bwMode="auto">
            <a:xfrm>
              <a:off x="3000375" y="3076575"/>
              <a:ext cx="4060825" cy="1905000"/>
            </a:xfrm>
            <a:prstGeom prst="rect">
              <a:avLst/>
            </a:prstGeom>
            <a:solidFill>
              <a:srgbClr val="B7CFFF"/>
            </a:solidFill>
            <a:ln w="9525">
              <a:solidFill>
                <a:schemeClr val="tx1"/>
              </a:solidFill>
              <a:miter lim="800000"/>
              <a:headEnd type="none" w="sm" len="sm"/>
              <a:tailEnd type="none" w="sm" len="sm"/>
            </a:ln>
          </p:spPr>
          <p:txBody>
            <a:bodyPr wrap="none" lIns="0" rIns="0" anchor="ctr"/>
            <a:lstStyle/>
            <a:p>
              <a:pPr algn="ctr" eaLnBrk="0" hangingPunct="0">
                <a:lnSpc>
                  <a:spcPct val="100000"/>
                </a:lnSpc>
                <a:spcBef>
                  <a:spcPct val="0"/>
                </a:spcBef>
                <a:buClrTx/>
                <a:buFontTx/>
                <a:buNone/>
              </a:pPr>
              <a:r>
                <a:rPr lang="en-US" sz="2000">
                  <a:latin typeface="+mj-lt"/>
                </a:rPr>
                <a:t>QAD</a:t>
              </a:r>
            </a:p>
            <a:p>
              <a:pPr algn="ctr" eaLnBrk="0" hangingPunct="0">
                <a:lnSpc>
                  <a:spcPct val="100000"/>
                </a:lnSpc>
                <a:spcBef>
                  <a:spcPct val="0"/>
                </a:spcBef>
                <a:buClrTx/>
                <a:buFontTx/>
                <a:buNone/>
              </a:pPr>
              <a:r>
                <a:rPr lang="en-US" sz="2000">
                  <a:latin typeface="+mj-lt"/>
                </a:rPr>
                <a:t>EDI eCommerce</a:t>
              </a:r>
            </a:p>
          </p:txBody>
        </p:sp>
        <p:sp>
          <p:nvSpPr>
            <p:cNvPr id="14342" name="AutoShape 42"/>
            <p:cNvSpPr>
              <a:spLocks noChangeArrowheads="1"/>
            </p:cNvSpPr>
            <p:nvPr/>
          </p:nvSpPr>
          <p:spPr bwMode="auto">
            <a:xfrm flipH="1">
              <a:off x="600075" y="5070475"/>
              <a:ext cx="8229600" cy="711200"/>
            </a:xfrm>
            <a:prstGeom prst="rightArrow">
              <a:avLst>
                <a:gd name="adj1" fmla="val 53130"/>
                <a:gd name="adj2" fmla="val 174161"/>
              </a:avLst>
            </a:prstGeom>
            <a:solidFill>
              <a:srgbClr val="FFDBC3"/>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2000" b="1">
                  <a:latin typeface="+mj-lt"/>
                </a:rPr>
                <a:t>Outbound</a:t>
              </a:r>
            </a:p>
          </p:txBody>
        </p:sp>
        <p:sp>
          <p:nvSpPr>
            <p:cNvPr id="14343" name="AutoShape 43"/>
            <p:cNvSpPr>
              <a:spLocks noChangeArrowheads="1"/>
            </p:cNvSpPr>
            <p:nvPr/>
          </p:nvSpPr>
          <p:spPr bwMode="auto">
            <a:xfrm>
              <a:off x="590550" y="2279650"/>
              <a:ext cx="8239125" cy="711200"/>
            </a:xfrm>
            <a:prstGeom prst="rightArrow">
              <a:avLst>
                <a:gd name="adj1" fmla="val 53130"/>
                <a:gd name="adj2" fmla="val 174362"/>
              </a:avLst>
            </a:prstGeom>
            <a:solidFill>
              <a:srgbClr val="FFDBC3"/>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2000" b="1">
                  <a:latin typeface="+mj-lt"/>
                </a:rPr>
                <a:t>Inbound</a:t>
              </a:r>
            </a:p>
          </p:txBody>
        </p:sp>
        <p:sp>
          <p:nvSpPr>
            <p:cNvPr id="14344" name="Rectangle 53"/>
            <p:cNvSpPr>
              <a:spLocks noChangeArrowheads="1"/>
            </p:cNvSpPr>
            <p:nvPr/>
          </p:nvSpPr>
          <p:spPr bwMode="auto">
            <a:xfrm>
              <a:off x="650875" y="3079750"/>
              <a:ext cx="2133600" cy="1901825"/>
            </a:xfrm>
            <a:prstGeom prst="rect">
              <a:avLst/>
            </a:prstGeom>
            <a:solidFill>
              <a:srgbClr val="DBFFC9"/>
            </a:solidFill>
            <a:ln w="9525">
              <a:solidFill>
                <a:schemeClr val="tx1"/>
              </a:solidFill>
              <a:miter lim="800000"/>
              <a:headEnd type="none" w="sm" len="sm"/>
              <a:tailEnd type="none" w="sm" len="sm"/>
            </a:ln>
          </p:spPr>
          <p:txBody>
            <a:bodyPr wrap="none" rIns="457200" anchor="ctr"/>
            <a:lstStyle/>
            <a:p>
              <a:pPr marL="342900" indent="-342900" algn="ctr" eaLnBrk="0" hangingPunct="0">
                <a:lnSpc>
                  <a:spcPct val="100000"/>
                </a:lnSpc>
                <a:spcBef>
                  <a:spcPct val="0"/>
                </a:spcBef>
                <a:buClrTx/>
                <a:buFontTx/>
                <a:buNone/>
              </a:pPr>
              <a:r>
                <a:rPr lang="en-US" sz="2000">
                  <a:latin typeface="+mj-lt"/>
                </a:rPr>
                <a:t>3rd Party</a:t>
              </a:r>
            </a:p>
            <a:p>
              <a:pPr marL="342900" indent="-342900" algn="ctr" eaLnBrk="0" hangingPunct="0">
                <a:lnSpc>
                  <a:spcPct val="100000"/>
                </a:lnSpc>
                <a:spcBef>
                  <a:spcPct val="0"/>
                </a:spcBef>
                <a:buClrTx/>
                <a:buFontTx/>
                <a:buNone/>
              </a:pPr>
              <a:r>
                <a:rPr lang="en-US" sz="2000">
                  <a:latin typeface="+mj-lt"/>
                </a:rPr>
                <a:t>Ecommerce</a:t>
              </a:r>
            </a:p>
            <a:p>
              <a:pPr marL="342900" indent="-342900" algn="ctr" eaLnBrk="0" hangingPunct="0">
                <a:lnSpc>
                  <a:spcPct val="100000"/>
                </a:lnSpc>
                <a:spcBef>
                  <a:spcPct val="0"/>
                </a:spcBef>
                <a:buClrTx/>
                <a:buFontTx/>
                <a:buNone/>
              </a:pPr>
              <a:r>
                <a:rPr lang="en-US" sz="2000">
                  <a:latin typeface="+mj-lt"/>
                </a:rPr>
                <a:t>Subsystem</a:t>
              </a:r>
            </a:p>
          </p:txBody>
        </p:sp>
        <p:sp>
          <p:nvSpPr>
            <p:cNvPr id="14345" name="Rectangle 54"/>
            <p:cNvSpPr>
              <a:spLocks noChangeArrowheads="1"/>
            </p:cNvSpPr>
            <p:nvPr/>
          </p:nvSpPr>
          <p:spPr bwMode="auto">
            <a:xfrm>
              <a:off x="7127874" y="3079750"/>
              <a:ext cx="1558925" cy="1901825"/>
            </a:xfrm>
            <a:prstGeom prst="rect">
              <a:avLst/>
            </a:prstGeom>
            <a:solidFill>
              <a:srgbClr val="FFFFC3"/>
            </a:solidFill>
            <a:ln w="9525">
              <a:solidFill>
                <a:schemeClr val="tx1"/>
              </a:solidFill>
              <a:miter lim="800000"/>
              <a:headEnd type="none" w="sm" len="sm"/>
              <a:tailEnd type="none" w="sm" len="sm"/>
            </a:ln>
          </p:spPr>
          <p:txBody>
            <a:bodyPr wrap="none" anchor="ctr"/>
            <a:lstStyle/>
            <a:p>
              <a:pPr marL="342900" indent="-342900" algn="ctr" eaLnBrk="0" hangingPunct="0">
                <a:lnSpc>
                  <a:spcPct val="100000"/>
                </a:lnSpc>
                <a:spcBef>
                  <a:spcPct val="0"/>
                </a:spcBef>
                <a:buClrTx/>
                <a:buFontTx/>
                <a:buNone/>
              </a:pPr>
              <a:r>
                <a:rPr lang="en-US" sz="2000">
                  <a:latin typeface="+mj-lt"/>
                </a:rPr>
                <a:t>QAD</a:t>
              </a:r>
            </a:p>
            <a:p>
              <a:pPr marL="342900" indent="-342900" algn="ctr" eaLnBrk="0" hangingPunct="0">
                <a:lnSpc>
                  <a:spcPct val="100000"/>
                </a:lnSpc>
                <a:spcBef>
                  <a:spcPct val="0"/>
                </a:spcBef>
                <a:buClrTx/>
                <a:buFontTx/>
                <a:buNone/>
              </a:pPr>
              <a:r>
                <a:rPr lang="en-US" sz="2000">
                  <a:latin typeface="+mj-lt"/>
                </a:rPr>
                <a:t>Enterprise</a:t>
              </a:r>
            </a:p>
            <a:p>
              <a:pPr marL="342900" indent="-342900" algn="ctr" eaLnBrk="0" hangingPunct="0">
                <a:lnSpc>
                  <a:spcPct val="100000"/>
                </a:lnSpc>
                <a:spcBef>
                  <a:spcPct val="0"/>
                </a:spcBef>
                <a:buClrTx/>
                <a:buFontTx/>
                <a:buNone/>
              </a:pPr>
              <a:r>
                <a:rPr lang="en-US" sz="2000">
                  <a:latin typeface="+mj-lt"/>
                </a:rPr>
                <a:t>Applications</a:t>
              </a:r>
            </a:p>
          </p:txBody>
        </p:sp>
        <p:sp>
          <p:nvSpPr>
            <p:cNvPr id="14346" name="AutoShape 41"/>
            <p:cNvSpPr>
              <a:spLocks noChangeArrowheads="1"/>
            </p:cNvSpPr>
            <p:nvPr/>
          </p:nvSpPr>
          <p:spPr bwMode="auto">
            <a:xfrm>
              <a:off x="2324100" y="3638550"/>
              <a:ext cx="1106488" cy="885825"/>
            </a:xfrm>
            <a:prstGeom prst="flowChartDocument">
              <a:avLst/>
            </a:prstGeom>
            <a:solidFill>
              <a:schemeClr val="tx1">
                <a:lumMod val="25000"/>
                <a:lumOff val="75000"/>
              </a:schemeClr>
            </a:solidFill>
            <a:ln w="317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2000">
                  <a:latin typeface="+mj-lt"/>
                </a:rPr>
                <a:t>SNF</a:t>
              </a:r>
            </a:p>
            <a:p>
              <a:pPr algn="ctr" eaLnBrk="0" hangingPunct="0">
                <a:lnSpc>
                  <a:spcPct val="100000"/>
                </a:lnSpc>
                <a:spcBef>
                  <a:spcPct val="0"/>
                </a:spcBef>
                <a:buClrTx/>
                <a:buFontTx/>
                <a:buNone/>
              </a:pPr>
              <a:r>
                <a:rPr lang="en-US" sz="2000">
                  <a:latin typeface="+mj-lt"/>
                </a:rPr>
                <a:t>File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pPr eaLnBrk="1" hangingPunct="1"/>
            <a:r>
              <a:rPr lang="en-US" smtClean="0"/>
              <a:t>Work Flow Overview</a:t>
            </a:r>
          </a:p>
        </p:txBody>
      </p:sp>
      <p:sp>
        <p:nvSpPr>
          <p:cNvPr id="15362" name="Footer Placeholder 3"/>
          <p:cNvSpPr>
            <a:spLocks noGrp="1"/>
          </p:cNvSpPr>
          <p:nvPr>
            <p:ph type="ftr" sz="quarter" idx="10"/>
          </p:nvPr>
        </p:nvSpPr>
        <p:spPr>
          <a:noFill/>
        </p:spPr>
        <p:txBody>
          <a:bodyPr/>
          <a:lstStyle/>
          <a:p>
            <a:r>
              <a:rPr lang="en-US" smtClean="0">
                <a:latin typeface="Arial" charset="0"/>
                <a:cs typeface="Arial" charset="0"/>
              </a:rPr>
              <a:t>EDI-EC-Intro-130</a:t>
            </a:r>
          </a:p>
        </p:txBody>
      </p:sp>
      <p:grpSp>
        <p:nvGrpSpPr>
          <p:cNvPr id="16" name="Group 15"/>
          <p:cNvGrpSpPr/>
          <p:nvPr/>
        </p:nvGrpSpPr>
        <p:grpSpPr>
          <a:xfrm>
            <a:off x="447675" y="1346200"/>
            <a:ext cx="8239125" cy="4340225"/>
            <a:chOff x="590550" y="1870075"/>
            <a:chExt cx="8239125" cy="4340225"/>
          </a:xfrm>
        </p:grpSpPr>
        <p:sp>
          <p:nvSpPr>
            <p:cNvPr id="15364" name="Rectangle 4"/>
            <p:cNvSpPr>
              <a:spLocks noChangeArrowheads="1"/>
            </p:cNvSpPr>
            <p:nvPr/>
          </p:nvSpPr>
          <p:spPr bwMode="auto">
            <a:xfrm>
              <a:off x="650875" y="2665413"/>
              <a:ext cx="2133600" cy="2286000"/>
            </a:xfrm>
            <a:prstGeom prst="rect">
              <a:avLst/>
            </a:prstGeom>
            <a:solidFill>
              <a:srgbClr val="DBFFC9"/>
            </a:solidFill>
            <a:ln w="9525">
              <a:solidFill>
                <a:schemeClr val="tx1"/>
              </a:solidFill>
              <a:miter lim="800000"/>
              <a:headEnd type="none" w="sm" len="sm"/>
              <a:tailEnd type="none" w="sm" len="sm"/>
            </a:ln>
          </p:spPr>
          <p:txBody>
            <a:bodyPr wrap="none" anchor="ctr"/>
            <a:lstStyle/>
            <a:p>
              <a:pPr marL="342900" indent="-342900" algn="ctr" eaLnBrk="0" hangingPunct="0">
                <a:lnSpc>
                  <a:spcPct val="100000"/>
                </a:lnSpc>
                <a:spcBef>
                  <a:spcPct val="0"/>
                </a:spcBef>
                <a:buClrTx/>
                <a:buFontTx/>
                <a:buNone/>
              </a:pPr>
              <a:r>
                <a:rPr lang="en-US" sz="2000">
                  <a:latin typeface="+mj-lt"/>
                </a:rPr>
                <a:t>3rd Party</a:t>
              </a:r>
            </a:p>
            <a:p>
              <a:pPr marL="342900" indent="-342900" algn="ctr" eaLnBrk="0" hangingPunct="0">
                <a:lnSpc>
                  <a:spcPct val="100000"/>
                </a:lnSpc>
                <a:spcBef>
                  <a:spcPct val="0"/>
                </a:spcBef>
                <a:buClrTx/>
                <a:buFontTx/>
                <a:buNone/>
              </a:pPr>
              <a:r>
                <a:rPr lang="en-US" sz="2000">
                  <a:latin typeface="+mj-lt"/>
                </a:rPr>
                <a:t>Ecommerce</a:t>
              </a:r>
            </a:p>
            <a:p>
              <a:pPr marL="342900" indent="-342900" algn="ctr" eaLnBrk="0" hangingPunct="0">
                <a:lnSpc>
                  <a:spcPct val="100000"/>
                </a:lnSpc>
                <a:spcBef>
                  <a:spcPct val="0"/>
                </a:spcBef>
                <a:buClrTx/>
                <a:buFontTx/>
                <a:buNone/>
              </a:pPr>
              <a:r>
                <a:rPr lang="en-US" sz="2000">
                  <a:latin typeface="+mj-lt"/>
                </a:rPr>
                <a:t>Subsystem</a:t>
              </a:r>
            </a:p>
          </p:txBody>
        </p:sp>
        <p:sp>
          <p:nvSpPr>
            <p:cNvPr id="15365" name="Rectangle 5"/>
            <p:cNvSpPr>
              <a:spLocks noChangeArrowheads="1"/>
            </p:cNvSpPr>
            <p:nvPr/>
          </p:nvSpPr>
          <p:spPr bwMode="auto">
            <a:xfrm>
              <a:off x="7127874" y="2665413"/>
              <a:ext cx="1597025" cy="2286000"/>
            </a:xfrm>
            <a:prstGeom prst="rect">
              <a:avLst/>
            </a:prstGeom>
            <a:solidFill>
              <a:srgbClr val="FFFFC3"/>
            </a:solidFill>
            <a:ln w="9525">
              <a:solidFill>
                <a:schemeClr val="tx1"/>
              </a:solidFill>
              <a:miter lim="800000"/>
              <a:headEnd type="none" w="sm" len="sm"/>
              <a:tailEnd type="none" w="sm" len="sm"/>
            </a:ln>
          </p:spPr>
          <p:txBody>
            <a:bodyPr wrap="none" anchor="ctr"/>
            <a:lstStyle/>
            <a:p>
              <a:pPr marL="342900" indent="-342900" algn="ctr" eaLnBrk="0" hangingPunct="0">
                <a:lnSpc>
                  <a:spcPct val="100000"/>
                </a:lnSpc>
                <a:spcBef>
                  <a:spcPct val="0"/>
                </a:spcBef>
                <a:buClrTx/>
                <a:buFontTx/>
                <a:buNone/>
              </a:pPr>
              <a:r>
                <a:rPr lang="en-US" sz="2000">
                  <a:latin typeface="+mj-lt"/>
                </a:rPr>
                <a:t>QAD</a:t>
              </a:r>
            </a:p>
            <a:p>
              <a:pPr marL="342900" indent="-342900" algn="ctr" eaLnBrk="0" hangingPunct="0">
                <a:lnSpc>
                  <a:spcPct val="100000"/>
                </a:lnSpc>
                <a:spcBef>
                  <a:spcPct val="0"/>
                </a:spcBef>
                <a:buClrTx/>
                <a:buFontTx/>
                <a:buNone/>
              </a:pPr>
              <a:r>
                <a:rPr lang="en-US" sz="2000">
                  <a:latin typeface="+mj-lt"/>
                </a:rPr>
                <a:t>Enterprise</a:t>
              </a:r>
            </a:p>
            <a:p>
              <a:pPr marL="342900" indent="-342900" algn="ctr" eaLnBrk="0" hangingPunct="0">
                <a:lnSpc>
                  <a:spcPct val="100000"/>
                </a:lnSpc>
                <a:spcBef>
                  <a:spcPct val="0"/>
                </a:spcBef>
                <a:buClrTx/>
                <a:buFontTx/>
                <a:buNone/>
              </a:pPr>
              <a:r>
                <a:rPr lang="en-US" sz="2000">
                  <a:latin typeface="+mj-lt"/>
                </a:rPr>
                <a:t>Applications</a:t>
              </a:r>
            </a:p>
          </p:txBody>
        </p:sp>
        <p:sp>
          <p:nvSpPr>
            <p:cNvPr id="15366" name="Rectangle 6"/>
            <p:cNvSpPr>
              <a:spLocks noChangeArrowheads="1"/>
            </p:cNvSpPr>
            <p:nvPr/>
          </p:nvSpPr>
          <p:spPr bwMode="auto">
            <a:xfrm>
              <a:off x="2860675" y="3568347"/>
              <a:ext cx="4191000" cy="480131"/>
            </a:xfrm>
            <a:prstGeom prst="rect">
              <a:avLst/>
            </a:prstGeom>
            <a:solidFill>
              <a:srgbClr val="B7CFFF"/>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15367" name="Text Box 7"/>
            <p:cNvSpPr txBox="1">
              <a:spLocks noChangeArrowheads="1"/>
            </p:cNvSpPr>
            <p:nvPr/>
          </p:nvSpPr>
          <p:spPr bwMode="auto">
            <a:xfrm>
              <a:off x="2936875" y="3529013"/>
              <a:ext cx="1027845" cy="400110"/>
            </a:xfrm>
            <a:prstGeom prst="rect">
              <a:avLst/>
            </a:prstGeom>
            <a:noFill/>
            <a:ln w="9525">
              <a:noFill/>
              <a:miter lim="800000"/>
              <a:headEnd type="none" w="sm" len="sm"/>
              <a:tailEnd type="none" w="sm" len="sm"/>
            </a:ln>
          </p:spPr>
          <p:txBody>
            <a:bodyPr wrap="none">
              <a:spAutoFit/>
            </a:bodyPr>
            <a:lstStyle/>
            <a:p>
              <a:pPr eaLnBrk="0" hangingPunct="0">
                <a:lnSpc>
                  <a:spcPct val="100000"/>
                </a:lnSpc>
                <a:spcBef>
                  <a:spcPct val="0"/>
                </a:spcBef>
                <a:buClrTx/>
                <a:buFontTx/>
                <a:buNone/>
              </a:pPr>
              <a:r>
                <a:rPr lang="en-US" sz="2000">
                  <a:latin typeface="+mj-lt"/>
                </a:rPr>
                <a:t>Engine</a:t>
              </a:r>
            </a:p>
          </p:txBody>
        </p:sp>
        <p:sp>
          <p:nvSpPr>
            <p:cNvPr id="15368" name="Text Box 8"/>
            <p:cNvSpPr txBox="1">
              <a:spLocks noChangeArrowheads="1"/>
            </p:cNvSpPr>
            <p:nvPr/>
          </p:nvSpPr>
          <p:spPr bwMode="auto">
            <a:xfrm>
              <a:off x="2936875" y="2690813"/>
              <a:ext cx="995785" cy="400110"/>
            </a:xfrm>
            <a:prstGeom prst="rect">
              <a:avLst/>
            </a:prstGeom>
            <a:noFill/>
            <a:ln w="9525">
              <a:noFill/>
              <a:miter lim="800000"/>
              <a:headEnd type="none" w="sm" len="sm"/>
              <a:tailEnd type="none" w="sm" len="sm"/>
            </a:ln>
          </p:spPr>
          <p:txBody>
            <a:bodyPr wrap="none">
              <a:spAutoFit/>
            </a:bodyPr>
            <a:lstStyle/>
            <a:p>
              <a:pPr eaLnBrk="0" hangingPunct="0">
                <a:lnSpc>
                  <a:spcPct val="100000"/>
                </a:lnSpc>
                <a:spcBef>
                  <a:spcPct val="0"/>
                </a:spcBef>
                <a:buClrTx/>
                <a:buFontTx/>
                <a:buNone/>
              </a:pPr>
              <a:r>
                <a:rPr lang="en-US" sz="2000">
                  <a:latin typeface="+mj-lt"/>
                </a:rPr>
                <a:t>Library</a:t>
              </a:r>
            </a:p>
          </p:txBody>
        </p:sp>
        <p:sp>
          <p:nvSpPr>
            <p:cNvPr id="15369" name="Line 11"/>
            <p:cNvSpPr>
              <a:spLocks noChangeShapeType="1"/>
            </p:cNvSpPr>
            <p:nvPr/>
          </p:nvSpPr>
          <p:spPr bwMode="auto">
            <a:xfrm>
              <a:off x="6213475" y="2665413"/>
              <a:ext cx="0" cy="2286000"/>
            </a:xfrm>
            <a:prstGeom prst="line">
              <a:avLst/>
            </a:prstGeom>
            <a:noFill/>
            <a:ln w="38100">
              <a:solidFill>
                <a:schemeClr val="tx1"/>
              </a:solidFill>
              <a:prstDash val="sysDot"/>
              <a:round/>
              <a:headEnd type="none" w="sm" len="sm"/>
              <a:tailEnd type="none" w="sm" len="sm"/>
            </a:ln>
          </p:spPr>
          <p:txBody>
            <a:bodyPr anchor="ctr">
              <a:spAutoFit/>
            </a:bodyPr>
            <a:lstStyle/>
            <a:p>
              <a:endParaRPr lang="en-US">
                <a:latin typeface="+mj-lt"/>
              </a:endParaRPr>
            </a:p>
          </p:txBody>
        </p:sp>
        <p:sp>
          <p:nvSpPr>
            <p:cNvPr id="15370" name="Line 13"/>
            <p:cNvSpPr>
              <a:spLocks noChangeShapeType="1"/>
            </p:cNvSpPr>
            <p:nvPr/>
          </p:nvSpPr>
          <p:spPr bwMode="auto">
            <a:xfrm rot="16200000">
              <a:off x="4537075" y="1598613"/>
              <a:ext cx="0" cy="3352800"/>
            </a:xfrm>
            <a:prstGeom prst="line">
              <a:avLst/>
            </a:prstGeom>
            <a:noFill/>
            <a:ln w="38100">
              <a:solidFill>
                <a:schemeClr val="tx1"/>
              </a:solidFill>
              <a:prstDash val="sysDot"/>
              <a:round/>
              <a:headEnd type="none" w="sm" len="sm"/>
              <a:tailEnd type="none" w="sm" len="sm"/>
            </a:ln>
          </p:spPr>
          <p:txBody>
            <a:bodyPr anchor="ctr">
              <a:spAutoFit/>
            </a:bodyPr>
            <a:lstStyle/>
            <a:p>
              <a:endParaRPr lang="en-US">
                <a:latin typeface="+mj-lt"/>
              </a:endParaRPr>
            </a:p>
          </p:txBody>
        </p:sp>
        <p:sp>
          <p:nvSpPr>
            <p:cNvPr id="15371" name="Text Box 14"/>
            <p:cNvSpPr txBox="1">
              <a:spLocks noChangeArrowheads="1"/>
            </p:cNvSpPr>
            <p:nvPr/>
          </p:nvSpPr>
          <p:spPr bwMode="auto">
            <a:xfrm rot="16200000">
              <a:off x="5936371" y="3205927"/>
              <a:ext cx="1462260" cy="400110"/>
            </a:xfrm>
            <a:prstGeom prst="rect">
              <a:avLst/>
            </a:prstGeom>
            <a:noFill/>
            <a:ln w="9525">
              <a:noFill/>
              <a:miter lim="800000"/>
              <a:headEnd type="none" w="sm" len="sm"/>
              <a:tailEnd type="none" w="sm" len="sm"/>
            </a:ln>
          </p:spPr>
          <p:txBody>
            <a:bodyPr wrap="none">
              <a:spAutoFit/>
            </a:bodyPr>
            <a:lstStyle/>
            <a:p>
              <a:pPr eaLnBrk="0" hangingPunct="0">
                <a:lnSpc>
                  <a:spcPct val="100000"/>
                </a:lnSpc>
                <a:spcBef>
                  <a:spcPct val="0"/>
                </a:spcBef>
                <a:buClrTx/>
                <a:buFontTx/>
                <a:buNone/>
              </a:pPr>
              <a:r>
                <a:rPr lang="en-US" sz="2000">
                  <a:latin typeface="+mj-lt"/>
                </a:rPr>
                <a:t>Gateways</a:t>
              </a:r>
            </a:p>
          </p:txBody>
        </p:sp>
        <p:sp>
          <p:nvSpPr>
            <p:cNvPr id="15372" name="AutoShape 15"/>
            <p:cNvSpPr>
              <a:spLocks/>
            </p:cNvSpPr>
            <p:nvPr/>
          </p:nvSpPr>
          <p:spPr bwMode="auto">
            <a:xfrm rot="5400000">
              <a:off x="4872831" y="4835391"/>
              <a:ext cx="149225" cy="559070"/>
            </a:xfrm>
            <a:prstGeom prst="rightBrace">
              <a:avLst>
                <a:gd name="adj1" fmla="val 229699"/>
                <a:gd name="adj2" fmla="val 50171"/>
              </a:avLst>
            </a:prstGeom>
            <a:noFill/>
            <a:ln w="9525">
              <a:solidFill>
                <a:schemeClr val="tx1"/>
              </a:solidFill>
              <a:round/>
              <a:headEnd type="none" w="sm" len="sm"/>
              <a:tailEnd type="none" w="sm" len="sm"/>
            </a:ln>
          </p:spPr>
          <p:txBody>
            <a:bodyPr anchor="ctr">
              <a:spAutoFit/>
            </a:bodyPr>
            <a:lstStyle/>
            <a:p>
              <a:endParaRPr lang="en-US">
                <a:latin typeface="+mj-lt"/>
              </a:endParaRPr>
            </a:p>
          </p:txBody>
        </p:sp>
        <p:sp>
          <p:nvSpPr>
            <p:cNvPr id="15373" name="Text Box 16"/>
            <p:cNvSpPr txBox="1">
              <a:spLocks noChangeArrowheads="1"/>
            </p:cNvSpPr>
            <p:nvPr/>
          </p:nvSpPr>
          <p:spPr bwMode="auto">
            <a:xfrm>
              <a:off x="3708400" y="5175250"/>
              <a:ext cx="2476500" cy="396875"/>
            </a:xfrm>
            <a:prstGeom prst="rect">
              <a:avLst/>
            </a:prstGeom>
            <a:noFill/>
            <a:ln w="9525">
              <a:noFill/>
              <a:miter lim="800000"/>
              <a:headEnd type="none" w="sm" len="sm"/>
              <a:tailEnd type="none" w="sm" len="sm"/>
            </a:ln>
          </p:spPr>
          <p:txBody>
            <a:bodyPr>
              <a:spAutoFit/>
            </a:bodyPr>
            <a:lstStyle/>
            <a:p>
              <a:pPr algn="ctr" eaLnBrk="0" hangingPunct="0">
                <a:lnSpc>
                  <a:spcPct val="100000"/>
                </a:lnSpc>
                <a:spcBef>
                  <a:spcPct val="0"/>
                </a:spcBef>
                <a:buClrTx/>
                <a:buFontTx/>
                <a:buNone/>
              </a:pPr>
              <a:r>
                <a:rPr lang="en-US" sz="2000" b="1">
                  <a:latin typeface="+mj-lt"/>
                </a:rPr>
                <a:t>EDI eCommerce</a:t>
              </a:r>
            </a:p>
          </p:txBody>
        </p:sp>
        <p:sp>
          <p:nvSpPr>
            <p:cNvPr id="15374" name="AutoShape 20"/>
            <p:cNvSpPr>
              <a:spLocks noChangeArrowheads="1"/>
            </p:cNvSpPr>
            <p:nvPr/>
          </p:nvSpPr>
          <p:spPr bwMode="auto">
            <a:xfrm flipH="1">
              <a:off x="600075" y="5499100"/>
              <a:ext cx="8229600" cy="711200"/>
            </a:xfrm>
            <a:prstGeom prst="rightArrow">
              <a:avLst>
                <a:gd name="adj1" fmla="val 53130"/>
                <a:gd name="adj2" fmla="val 174161"/>
              </a:avLst>
            </a:prstGeom>
            <a:solidFill>
              <a:srgbClr val="FFDBC3"/>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2000" b="1">
                  <a:latin typeface="+mj-lt"/>
                </a:rPr>
                <a:t>Outbound</a:t>
              </a:r>
            </a:p>
          </p:txBody>
        </p:sp>
        <p:sp>
          <p:nvSpPr>
            <p:cNvPr id="15375" name="AutoShape 21"/>
            <p:cNvSpPr>
              <a:spLocks noChangeArrowheads="1"/>
            </p:cNvSpPr>
            <p:nvPr/>
          </p:nvSpPr>
          <p:spPr bwMode="auto">
            <a:xfrm>
              <a:off x="590550" y="1870075"/>
              <a:ext cx="8239125" cy="711200"/>
            </a:xfrm>
            <a:prstGeom prst="rightArrow">
              <a:avLst>
                <a:gd name="adj1" fmla="val 53130"/>
                <a:gd name="adj2" fmla="val 174362"/>
              </a:avLst>
            </a:prstGeom>
            <a:solidFill>
              <a:srgbClr val="FFDBC3"/>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2000" b="1">
                  <a:latin typeface="+mj-lt"/>
                </a:rPr>
                <a:t>Inbound</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US" smtClean="0"/>
              <a:t>Work Flow Overview</a:t>
            </a:r>
          </a:p>
        </p:txBody>
      </p:sp>
      <p:sp>
        <p:nvSpPr>
          <p:cNvPr id="16386" name="Footer Placeholder 3"/>
          <p:cNvSpPr>
            <a:spLocks noGrp="1"/>
          </p:cNvSpPr>
          <p:nvPr>
            <p:ph type="ftr" sz="quarter" idx="10"/>
          </p:nvPr>
        </p:nvSpPr>
        <p:spPr>
          <a:noFill/>
        </p:spPr>
        <p:txBody>
          <a:bodyPr/>
          <a:lstStyle/>
          <a:p>
            <a:r>
              <a:rPr lang="en-US" smtClean="0">
                <a:latin typeface="Arial" charset="0"/>
                <a:cs typeface="Arial" charset="0"/>
              </a:rPr>
              <a:t>EDI-EC-Intro-140</a:t>
            </a:r>
          </a:p>
        </p:txBody>
      </p:sp>
      <p:grpSp>
        <p:nvGrpSpPr>
          <p:cNvPr id="26" name="Group 25"/>
          <p:cNvGrpSpPr/>
          <p:nvPr/>
        </p:nvGrpSpPr>
        <p:grpSpPr>
          <a:xfrm>
            <a:off x="447675" y="1317625"/>
            <a:ext cx="8239125" cy="4340225"/>
            <a:chOff x="590550" y="1870075"/>
            <a:chExt cx="8239125" cy="4340225"/>
          </a:xfrm>
        </p:grpSpPr>
        <p:sp>
          <p:nvSpPr>
            <p:cNvPr id="16388" name="Rectangle 30"/>
            <p:cNvSpPr>
              <a:spLocks noChangeArrowheads="1"/>
            </p:cNvSpPr>
            <p:nvPr/>
          </p:nvSpPr>
          <p:spPr bwMode="auto">
            <a:xfrm>
              <a:off x="650875" y="2665413"/>
              <a:ext cx="2133600" cy="2286000"/>
            </a:xfrm>
            <a:prstGeom prst="rect">
              <a:avLst/>
            </a:prstGeom>
            <a:solidFill>
              <a:srgbClr val="DBFFC9"/>
            </a:solidFill>
            <a:ln w="9525">
              <a:solidFill>
                <a:schemeClr val="tx1"/>
              </a:solidFill>
              <a:miter lim="800000"/>
              <a:headEnd type="none" w="sm" len="sm"/>
              <a:tailEnd type="none" w="sm" len="sm"/>
            </a:ln>
          </p:spPr>
          <p:txBody>
            <a:bodyPr wrap="none" anchor="ctr"/>
            <a:lstStyle/>
            <a:p>
              <a:pPr marL="342900" indent="-342900" algn="ctr" eaLnBrk="0" hangingPunct="0">
                <a:lnSpc>
                  <a:spcPct val="100000"/>
                </a:lnSpc>
                <a:spcBef>
                  <a:spcPct val="0"/>
                </a:spcBef>
                <a:buClrTx/>
                <a:buFontTx/>
                <a:buNone/>
              </a:pPr>
              <a:r>
                <a:rPr lang="en-US" sz="2000">
                  <a:latin typeface="+mj-lt"/>
                </a:rPr>
                <a:t>3rd Party</a:t>
              </a:r>
            </a:p>
            <a:p>
              <a:pPr marL="342900" indent="-342900" algn="ctr" eaLnBrk="0" hangingPunct="0">
                <a:lnSpc>
                  <a:spcPct val="100000"/>
                </a:lnSpc>
                <a:spcBef>
                  <a:spcPct val="0"/>
                </a:spcBef>
                <a:buClrTx/>
                <a:buFontTx/>
                <a:buNone/>
              </a:pPr>
              <a:r>
                <a:rPr lang="en-US" sz="2000">
                  <a:latin typeface="+mj-lt"/>
                </a:rPr>
                <a:t>Ecommerce</a:t>
              </a:r>
            </a:p>
            <a:p>
              <a:pPr marL="342900" indent="-342900" algn="ctr" eaLnBrk="0" hangingPunct="0">
                <a:lnSpc>
                  <a:spcPct val="100000"/>
                </a:lnSpc>
                <a:spcBef>
                  <a:spcPct val="0"/>
                </a:spcBef>
                <a:buClrTx/>
                <a:buFontTx/>
                <a:buNone/>
              </a:pPr>
              <a:r>
                <a:rPr lang="en-US" sz="2000">
                  <a:latin typeface="+mj-lt"/>
                </a:rPr>
                <a:t>Subsystem</a:t>
              </a:r>
            </a:p>
            <a:p>
              <a:pPr marL="342900" indent="-342900" algn="ctr" eaLnBrk="0" hangingPunct="0">
                <a:lnSpc>
                  <a:spcPct val="100000"/>
                </a:lnSpc>
                <a:spcBef>
                  <a:spcPct val="0"/>
                </a:spcBef>
                <a:buClrTx/>
                <a:buFontTx/>
                <a:buNone/>
              </a:pPr>
              <a:endParaRPr lang="en-US" sz="2000">
                <a:latin typeface="+mj-lt"/>
              </a:endParaRPr>
            </a:p>
          </p:txBody>
        </p:sp>
        <p:sp>
          <p:nvSpPr>
            <p:cNvPr id="16389" name="Rectangle 31"/>
            <p:cNvSpPr>
              <a:spLocks noChangeArrowheads="1"/>
            </p:cNvSpPr>
            <p:nvPr/>
          </p:nvSpPr>
          <p:spPr bwMode="auto">
            <a:xfrm>
              <a:off x="7127875" y="2665413"/>
              <a:ext cx="1606550" cy="2286000"/>
            </a:xfrm>
            <a:prstGeom prst="rect">
              <a:avLst/>
            </a:prstGeom>
            <a:solidFill>
              <a:srgbClr val="FFFFC3"/>
            </a:solidFill>
            <a:ln w="9525">
              <a:solidFill>
                <a:schemeClr val="tx1"/>
              </a:solidFill>
              <a:miter lim="800000"/>
              <a:headEnd type="none" w="sm" len="sm"/>
              <a:tailEnd type="none" w="sm" len="sm"/>
            </a:ln>
          </p:spPr>
          <p:txBody>
            <a:bodyPr wrap="none" anchor="ctr"/>
            <a:lstStyle/>
            <a:p>
              <a:pPr marL="342900" indent="-342900" algn="ctr" eaLnBrk="0" hangingPunct="0">
                <a:lnSpc>
                  <a:spcPct val="100000"/>
                </a:lnSpc>
                <a:spcBef>
                  <a:spcPct val="0"/>
                </a:spcBef>
                <a:buClrTx/>
                <a:buFontTx/>
                <a:buNone/>
              </a:pPr>
              <a:r>
                <a:rPr lang="en-US" sz="2000" dirty="0">
                  <a:latin typeface="+mj-lt"/>
                </a:rPr>
                <a:t>QAD</a:t>
              </a:r>
            </a:p>
            <a:p>
              <a:pPr marL="342900" indent="-342900" algn="ctr" eaLnBrk="0" hangingPunct="0">
                <a:lnSpc>
                  <a:spcPct val="100000"/>
                </a:lnSpc>
                <a:spcBef>
                  <a:spcPct val="0"/>
                </a:spcBef>
                <a:buClrTx/>
                <a:buFontTx/>
                <a:buNone/>
              </a:pPr>
              <a:r>
                <a:rPr lang="en-US" sz="2000" dirty="0">
                  <a:latin typeface="+mj-lt"/>
                </a:rPr>
                <a:t>Enterprise</a:t>
              </a:r>
            </a:p>
            <a:p>
              <a:pPr marL="342900" indent="-342900" algn="ctr" eaLnBrk="0" hangingPunct="0">
                <a:lnSpc>
                  <a:spcPct val="100000"/>
                </a:lnSpc>
                <a:spcBef>
                  <a:spcPct val="0"/>
                </a:spcBef>
                <a:buClrTx/>
                <a:buFontTx/>
                <a:buNone/>
              </a:pPr>
              <a:r>
                <a:rPr lang="en-US" sz="2000" dirty="0">
                  <a:latin typeface="+mj-lt"/>
                </a:rPr>
                <a:t>Applications</a:t>
              </a:r>
            </a:p>
            <a:p>
              <a:pPr marL="342900" indent="-342900" algn="ctr" eaLnBrk="0" hangingPunct="0">
                <a:lnSpc>
                  <a:spcPct val="100000"/>
                </a:lnSpc>
                <a:spcBef>
                  <a:spcPct val="0"/>
                </a:spcBef>
                <a:buClrTx/>
                <a:buFontTx/>
                <a:buNone/>
              </a:pPr>
              <a:endParaRPr lang="en-US" sz="2000" dirty="0">
                <a:latin typeface="+mj-lt"/>
              </a:endParaRPr>
            </a:p>
          </p:txBody>
        </p:sp>
        <p:sp>
          <p:nvSpPr>
            <p:cNvPr id="16390" name="Rectangle 32"/>
            <p:cNvSpPr>
              <a:spLocks noChangeArrowheads="1"/>
            </p:cNvSpPr>
            <p:nvPr/>
          </p:nvSpPr>
          <p:spPr bwMode="auto">
            <a:xfrm>
              <a:off x="2860675" y="3568347"/>
              <a:ext cx="4191000" cy="480131"/>
            </a:xfrm>
            <a:prstGeom prst="rect">
              <a:avLst/>
            </a:prstGeom>
            <a:solidFill>
              <a:srgbClr val="B7CFFF"/>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16391" name="Text Box 33"/>
            <p:cNvSpPr txBox="1">
              <a:spLocks noChangeArrowheads="1"/>
            </p:cNvSpPr>
            <p:nvPr/>
          </p:nvSpPr>
          <p:spPr bwMode="auto">
            <a:xfrm>
              <a:off x="2936875" y="3529013"/>
              <a:ext cx="1027845" cy="400110"/>
            </a:xfrm>
            <a:prstGeom prst="rect">
              <a:avLst/>
            </a:prstGeom>
            <a:noFill/>
            <a:ln w="9525">
              <a:noFill/>
              <a:miter lim="800000"/>
              <a:headEnd type="none" w="sm" len="sm"/>
              <a:tailEnd type="none" w="sm" len="sm"/>
            </a:ln>
          </p:spPr>
          <p:txBody>
            <a:bodyPr wrap="none">
              <a:spAutoFit/>
            </a:bodyPr>
            <a:lstStyle/>
            <a:p>
              <a:pPr eaLnBrk="0" hangingPunct="0">
                <a:lnSpc>
                  <a:spcPct val="100000"/>
                </a:lnSpc>
                <a:spcBef>
                  <a:spcPct val="0"/>
                </a:spcBef>
                <a:buClrTx/>
                <a:buFontTx/>
                <a:buNone/>
              </a:pPr>
              <a:r>
                <a:rPr lang="en-US" sz="2000">
                  <a:latin typeface="+mj-lt"/>
                </a:rPr>
                <a:t>Engine</a:t>
              </a:r>
            </a:p>
          </p:txBody>
        </p:sp>
        <p:sp>
          <p:nvSpPr>
            <p:cNvPr id="16392" name="Text Box 34"/>
            <p:cNvSpPr txBox="1">
              <a:spLocks noChangeArrowheads="1"/>
            </p:cNvSpPr>
            <p:nvPr/>
          </p:nvSpPr>
          <p:spPr bwMode="auto">
            <a:xfrm>
              <a:off x="2936875" y="2690813"/>
              <a:ext cx="995785" cy="400110"/>
            </a:xfrm>
            <a:prstGeom prst="rect">
              <a:avLst/>
            </a:prstGeom>
            <a:noFill/>
            <a:ln w="9525">
              <a:noFill/>
              <a:miter lim="800000"/>
              <a:headEnd type="none" w="sm" len="sm"/>
              <a:tailEnd type="none" w="sm" len="sm"/>
            </a:ln>
          </p:spPr>
          <p:txBody>
            <a:bodyPr wrap="none">
              <a:spAutoFit/>
            </a:bodyPr>
            <a:lstStyle/>
            <a:p>
              <a:pPr eaLnBrk="0" hangingPunct="0">
                <a:lnSpc>
                  <a:spcPct val="100000"/>
                </a:lnSpc>
                <a:spcBef>
                  <a:spcPct val="0"/>
                </a:spcBef>
                <a:buClrTx/>
                <a:buFontTx/>
                <a:buNone/>
              </a:pPr>
              <a:r>
                <a:rPr lang="en-US" sz="2000">
                  <a:latin typeface="+mj-lt"/>
                </a:rPr>
                <a:t>Library</a:t>
              </a:r>
            </a:p>
          </p:txBody>
        </p:sp>
        <p:sp>
          <p:nvSpPr>
            <p:cNvPr id="16393" name="Line 35"/>
            <p:cNvSpPr>
              <a:spLocks noChangeShapeType="1"/>
            </p:cNvSpPr>
            <p:nvPr/>
          </p:nvSpPr>
          <p:spPr bwMode="auto">
            <a:xfrm>
              <a:off x="6213475" y="2665413"/>
              <a:ext cx="0" cy="2286000"/>
            </a:xfrm>
            <a:prstGeom prst="line">
              <a:avLst/>
            </a:prstGeom>
            <a:noFill/>
            <a:ln w="38100">
              <a:solidFill>
                <a:schemeClr val="tx1"/>
              </a:solidFill>
              <a:prstDash val="sysDot"/>
              <a:round/>
              <a:headEnd type="none" w="sm" len="sm"/>
              <a:tailEnd type="none" w="sm" len="sm"/>
            </a:ln>
          </p:spPr>
          <p:txBody>
            <a:bodyPr anchor="ctr">
              <a:spAutoFit/>
            </a:bodyPr>
            <a:lstStyle/>
            <a:p>
              <a:endParaRPr lang="en-US">
                <a:latin typeface="+mj-lt"/>
              </a:endParaRPr>
            </a:p>
          </p:txBody>
        </p:sp>
        <p:sp>
          <p:nvSpPr>
            <p:cNvPr id="16394" name="Line 36"/>
            <p:cNvSpPr>
              <a:spLocks noChangeShapeType="1"/>
            </p:cNvSpPr>
            <p:nvPr/>
          </p:nvSpPr>
          <p:spPr bwMode="auto">
            <a:xfrm rot="16200000">
              <a:off x="4537075" y="1598613"/>
              <a:ext cx="0" cy="3352800"/>
            </a:xfrm>
            <a:prstGeom prst="line">
              <a:avLst/>
            </a:prstGeom>
            <a:noFill/>
            <a:ln w="38100">
              <a:solidFill>
                <a:schemeClr val="tx1"/>
              </a:solidFill>
              <a:prstDash val="sysDot"/>
              <a:round/>
              <a:headEnd type="none" w="sm" len="sm"/>
              <a:tailEnd type="none" w="sm" len="sm"/>
            </a:ln>
          </p:spPr>
          <p:txBody>
            <a:bodyPr anchor="ctr">
              <a:spAutoFit/>
            </a:bodyPr>
            <a:lstStyle/>
            <a:p>
              <a:endParaRPr lang="en-US">
                <a:latin typeface="+mj-lt"/>
              </a:endParaRPr>
            </a:p>
          </p:txBody>
        </p:sp>
        <p:sp>
          <p:nvSpPr>
            <p:cNvPr id="16395" name="Text Box 37"/>
            <p:cNvSpPr txBox="1">
              <a:spLocks noChangeArrowheads="1"/>
            </p:cNvSpPr>
            <p:nvPr/>
          </p:nvSpPr>
          <p:spPr bwMode="auto">
            <a:xfrm rot="16200000">
              <a:off x="5936371" y="3205927"/>
              <a:ext cx="1462260" cy="400110"/>
            </a:xfrm>
            <a:prstGeom prst="rect">
              <a:avLst/>
            </a:prstGeom>
            <a:noFill/>
            <a:ln w="9525">
              <a:noFill/>
              <a:miter lim="800000"/>
              <a:headEnd type="none" w="sm" len="sm"/>
              <a:tailEnd type="none" w="sm" len="sm"/>
            </a:ln>
          </p:spPr>
          <p:txBody>
            <a:bodyPr wrap="none">
              <a:spAutoFit/>
            </a:bodyPr>
            <a:lstStyle/>
            <a:p>
              <a:pPr eaLnBrk="0" hangingPunct="0">
                <a:lnSpc>
                  <a:spcPct val="100000"/>
                </a:lnSpc>
                <a:spcBef>
                  <a:spcPct val="0"/>
                </a:spcBef>
                <a:buClrTx/>
                <a:buFontTx/>
                <a:buNone/>
              </a:pPr>
              <a:r>
                <a:rPr lang="en-US" sz="2000">
                  <a:latin typeface="+mj-lt"/>
                </a:rPr>
                <a:t>Gateways</a:t>
              </a:r>
            </a:p>
          </p:txBody>
        </p:sp>
        <p:sp>
          <p:nvSpPr>
            <p:cNvPr id="16396" name="AutoShape 38"/>
            <p:cNvSpPr>
              <a:spLocks/>
            </p:cNvSpPr>
            <p:nvPr/>
          </p:nvSpPr>
          <p:spPr bwMode="auto">
            <a:xfrm rot="5400000">
              <a:off x="4872831" y="4835391"/>
              <a:ext cx="149225" cy="559070"/>
            </a:xfrm>
            <a:prstGeom prst="rightBrace">
              <a:avLst>
                <a:gd name="adj1" fmla="val 229699"/>
                <a:gd name="adj2" fmla="val 50171"/>
              </a:avLst>
            </a:prstGeom>
            <a:noFill/>
            <a:ln w="9525">
              <a:solidFill>
                <a:schemeClr val="tx1"/>
              </a:solidFill>
              <a:round/>
              <a:headEnd type="none" w="sm" len="sm"/>
              <a:tailEnd type="none" w="sm" len="sm"/>
            </a:ln>
          </p:spPr>
          <p:txBody>
            <a:bodyPr anchor="ctr">
              <a:spAutoFit/>
            </a:bodyPr>
            <a:lstStyle/>
            <a:p>
              <a:endParaRPr lang="en-US">
                <a:latin typeface="+mj-lt"/>
              </a:endParaRPr>
            </a:p>
          </p:txBody>
        </p:sp>
        <p:sp>
          <p:nvSpPr>
            <p:cNvPr id="16397" name="Text Box 39"/>
            <p:cNvSpPr txBox="1">
              <a:spLocks noChangeArrowheads="1"/>
            </p:cNvSpPr>
            <p:nvPr/>
          </p:nvSpPr>
          <p:spPr bwMode="auto">
            <a:xfrm>
              <a:off x="3708400" y="5175250"/>
              <a:ext cx="2476500" cy="396875"/>
            </a:xfrm>
            <a:prstGeom prst="rect">
              <a:avLst/>
            </a:prstGeom>
            <a:noFill/>
            <a:ln w="9525">
              <a:noFill/>
              <a:miter lim="800000"/>
              <a:headEnd type="none" w="sm" len="sm"/>
              <a:tailEnd type="none" w="sm" len="sm"/>
            </a:ln>
          </p:spPr>
          <p:txBody>
            <a:bodyPr>
              <a:spAutoFit/>
            </a:bodyPr>
            <a:lstStyle/>
            <a:p>
              <a:pPr algn="ctr" eaLnBrk="0" hangingPunct="0">
                <a:lnSpc>
                  <a:spcPct val="100000"/>
                </a:lnSpc>
                <a:spcBef>
                  <a:spcPct val="0"/>
                </a:spcBef>
                <a:buClrTx/>
                <a:buFontTx/>
                <a:buNone/>
              </a:pPr>
              <a:r>
                <a:rPr lang="en-US" sz="2000" b="1">
                  <a:latin typeface="+mj-lt"/>
                </a:rPr>
                <a:t>EDI eCommerce</a:t>
              </a:r>
            </a:p>
          </p:txBody>
        </p:sp>
        <p:sp>
          <p:nvSpPr>
            <p:cNvPr id="16398" name="AutoShape 40"/>
            <p:cNvSpPr>
              <a:spLocks noChangeArrowheads="1"/>
            </p:cNvSpPr>
            <p:nvPr/>
          </p:nvSpPr>
          <p:spPr bwMode="auto">
            <a:xfrm flipH="1">
              <a:off x="600075" y="5499100"/>
              <a:ext cx="8229600" cy="711200"/>
            </a:xfrm>
            <a:prstGeom prst="rightArrow">
              <a:avLst>
                <a:gd name="adj1" fmla="val 53130"/>
                <a:gd name="adj2" fmla="val 174161"/>
              </a:avLst>
            </a:prstGeom>
            <a:solidFill>
              <a:srgbClr val="FFDBC3"/>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2000" b="1">
                  <a:latin typeface="+mj-lt"/>
                </a:rPr>
                <a:t>Outbound</a:t>
              </a:r>
            </a:p>
          </p:txBody>
        </p:sp>
        <p:sp>
          <p:nvSpPr>
            <p:cNvPr id="16399" name="AutoShape 41"/>
            <p:cNvSpPr>
              <a:spLocks noChangeArrowheads="1"/>
            </p:cNvSpPr>
            <p:nvPr/>
          </p:nvSpPr>
          <p:spPr bwMode="auto">
            <a:xfrm>
              <a:off x="590550" y="1870075"/>
              <a:ext cx="8239125" cy="711200"/>
            </a:xfrm>
            <a:prstGeom prst="rightArrow">
              <a:avLst>
                <a:gd name="adj1" fmla="val 53130"/>
                <a:gd name="adj2" fmla="val 174362"/>
              </a:avLst>
            </a:prstGeom>
            <a:solidFill>
              <a:srgbClr val="FFDBC3"/>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2000" b="1">
                  <a:latin typeface="+mj-lt"/>
                </a:rPr>
                <a:t>Inbound</a:t>
              </a:r>
            </a:p>
          </p:txBody>
        </p:sp>
        <p:grpSp>
          <p:nvGrpSpPr>
            <p:cNvPr id="16400" name="Group 51"/>
            <p:cNvGrpSpPr>
              <a:grpSpLocks/>
            </p:cNvGrpSpPr>
            <p:nvPr/>
          </p:nvGrpSpPr>
          <p:grpSpPr bwMode="auto">
            <a:xfrm>
              <a:off x="763588" y="4233863"/>
              <a:ext cx="7597775" cy="685800"/>
              <a:chOff x="511" y="2691"/>
              <a:chExt cx="4786" cy="432"/>
            </a:xfrm>
          </p:grpSpPr>
          <p:sp>
            <p:nvSpPr>
              <p:cNvPr id="16401" name="AutoShape 42"/>
              <p:cNvSpPr>
                <a:spLocks noChangeArrowheads="1"/>
              </p:cNvSpPr>
              <p:nvPr/>
            </p:nvSpPr>
            <p:spPr bwMode="auto">
              <a:xfrm>
                <a:off x="511" y="2727"/>
                <a:ext cx="495" cy="396"/>
              </a:xfrm>
              <a:prstGeom prst="flowChartDocument">
                <a:avLst/>
              </a:prstGeom>
              <a:solidFill>
                <a:schemeClr val="bg1"/>
              </a:solidFill>
              <a:ln w="317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Raw</a:t>
                </a:r>
              </a:p>
              <a:p>
                <a:pPr algn="ctr" eaLnBrk="0" hangingPunct="0">
                  <a:lnSpc>
                    <a:spcPct val="100000"/>
                  </a:lnSpc>
                  <a:spcBef>
                    <a:spcPct val="0"/>
                  </a:spcBef>
                  <a:buClrTx/>
                  <a:buFontTx/>
                  <a:buNone/>
                </a:pPr>
                <a:r>
                  <a:rPr lang="en-US" sz="1100" b="1">
                    <a:latin typeface="+mj-lt"/>
                  </a:rPr>
                  <a:t>File</a:t>
                </a:r>
              </a:p>
            </p:txBody>
          </p:sp>
          <p:sp>
            <p:nvSpPr>
              <p:cNvPr id="16402" name="AutoShape 43"/>
              <p:cNvSpPr>
                <a:spLocks noChangeArrowheads="1"/>
              </p:cNvSpPr>
              <p:nvPr/>
            </p:nvSpPr>
            <p:spPr bwMode="auto">
              <a:xfrm>
                <a:off x="2657" y="2691"/>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Xdoc</a:t>
                </a:r>
              </a:p>
            </p:txBody>
          </p:sp>
          <p:sp>
            <p:nvSpPr>
              <p:cNvPr id="16403" name="Rectangle 44"/>
              <p:cNvSpPr>
                <a:spLocks noChangeArrowheads="1"/>
              </p:cNvSpPr>
              <p:nvPr/>
            </p:nvSpPr>
            <p:spPr bwMode="auto">
              <a:xfrm>
                <a:off x="1048" y="2787"/>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EC Sub</a:t>
                </a:r>
              </a:p>
            </p:txBody>
          </p:sp>
          <p:sp>
            <p:nvSpPr>
              <p:cNvPr id="16404" name="AutoShape 45"/>
              <p:cNvSpPr>
                <a:spLocks noChangeArrowheads="1"/>
              </p:cNvSpPr>
              <p:nvPr/>
            </p:nvSpPr>
            <p:spPr bwMode="auto">
              <a:xfrm>
                <a:off x="1584" y="2727"/>
                <a:ext cx="495" cy="396"/>
              </a:xfrm>
              <a:prstGeom prst="flowChartDocument">
                <a:avLst/>
              </a:prstGeom>
              <a:solidFill>
                <a:schemeClr val="bg1"/>
              </a:solidFill>
              <a:ln w="317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SNF</a:t>
                </a:r>
              </a:p>
              <a:p>
                <a:pPr algn="ctr" eaLnBrk="0" hangingPunct="0">
                  <a:lnSpc>
                    <a:spcPct val="100000"/>
                  </a:lnSpc>
                  <a:spcBef>
                    <a:spcPct val="0"/>
                  </a:spcBef>
                  <a:buClrTx/>
                  <a:buFontTx/>
                  <a:buNone/>
                </a:pPr>
                <a:r>
                  <a:rPr lang="en-US" sz="1100" b="1">
                    <a:latin typeface="+mj-lt"/>
                  </a:rPr>
                  <a:t>File</a:t>
                </a:r>
              </a:p>
            </p:txBody>
          </p:sp>
          <p:sp>
            <p:nvSpPr>
              <p:cNvPr id="16405" name="Rectangle 46"/>
              <p:cNvSpPr>
                <a:spLocks noChangeArrowheads="1"/>
              </p:cNvSpPr>
              <p:nvPr/>
            </p:nvSpPr>
            <p:spPr bwMode="auto">
              <a:xfrm>
                <a:off x="2120" y="2787"/>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Load</a:t>
                </a:r>
              </a:p>
            </p:txBody>
          </p:sp>
          <p:sp>
            <p:nvSpPr>
              <p:cNvPr id="16406" name="Rectangle 47"/>
              <p:cNvSpPr>
                <a:spLocks noChangeArrowheads="1"/>
              </p:cNvSpPr>
              <p:nvPr/>
            </p:nvSpPr>
            <p:spPr bwMode="auto">
              <a:xfrm>
                <a:off x="3193" y="2787"/>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Transform</a:t>
                </a:r>
              </a:p>
            </p:txBody>
          </p:sp>
          <p:sp>
            <p:nvSpPr>
              <p:cNvPr id="16407" name="Rectangle 48"/>
              <p:cNvSpPr>
                <a:spLocks noChangeArrowheads="1"/>
              </p:cNvSpPr>
              <p:nvPr/>
            </p:nvSpPr>
            <p:spPr bwMode="auto">
              <a:xfrm>
                <a:off x="4266" y="2787"/>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Gateway</a:t>
                </a:r>
              </a:p>
            </p:txBody>
          </p:sp>
          <p:sp>
            <p:nvSpPr>
              <p:cNvPr id="16408" name="AutoShape 49"/>
              <p:cNvSpPr>
                <a:spLocks noChangeArrowheads="1"/>
              </p:cNvSpPr>
              <p:nvPr/>
            </p:nvSpPr>
            <p:spPr bwMode="auto">
              <a:xfrm>
                <a:off x="4802" y="2691"/>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800" b="1">
                    <a:latin typeface="+mj-lt"/>
                  </a:rPr>
                  <a:t>QAD</a:t>
                </a:r>
              </a:p>
              <a:p>
                <a:pPr algn="ctr" eaLnBrk="0" hangingPunct="0">
                  <a:lnSpc>
                    <a:spcPct val="100000"/>
                  </a:lnSpc>
                  <a:spcBef>
                    <a:spcPct val="0"/>
                  </a:spcBef>
                  <a:buClrTx/>
                  <a:buFontTx/>
                  <a:buNone/>
                </a:pPr>
                <a:r>
                  <a:rPr lang="en-US" sz="800" b="1">
                    <a:latin typeface="+mj-lt"/>
                  </a:rPr>
                  <a:t>Enterprise</a:t>
                </a:r>
              </a:p>
              <a:p>
                <a:pPr algn="ctr" eaLnBrk="0" hangingPunct="0">
                  <a:lnSpc>
                    <a:spcPct val="100000"/>
                  </a:lnSpc>
                  <a:spcBef>
                    <a:spcPct val="0"/>
                  </a:spcBef>
                  <a:buClrTx/>
                  <a:buFontTx/>
                  <a:buNone/>
                </a:pPr>
                <a:r>
                  <a:rPr lang="en-US" sz="800" b="1">
                    <a:latin typeface="+mj-lt"/>
                  </a:rPr>
                  <a:t>Applications</a:t>
                </a:r>
              </a:p>
            </p:txBody>
          </p:sp>
          <p:sp>
            <p:nvSpPr>
              <p:cNvPr id="16409" name="AutoShape 50"/>
              <p:cNvSpPr>
                <a:spLocks noChangeArrowheads="1"/>
              </p:cNvSpPr>
              <p:nvPr/>
            </p:nvSpPr>
            <p:spPr bwMode="auto">
              <a:xfrm>
                <a:off x="3729" y="2691"/>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Application</a:t>
                </a:r>
                <a:br>
                  <a:rPr lang="en-US" sz="1100" b="1">
                    <a:latin typeface="+mj-lt"/>
                  </a:rPr>
                </a:br>
                <a:r>
                  <a:rPr lang="en-US" sz="1100" b="1">
                    <a:latin typeface="+mj-lt"/>
                  </a:rPr>
                  <a:t>doc</a:t>
                </a:r>
              </a:p>
            </p:txBody>
          </p:sp>
        </p:gr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2"/>
          <p:cNvSpPr>
            <a:spLocks noGrp="1" noChangeArrowheads="1"/>
          </p:cNvSpPr>
          <p:nvPr>
            <p:ph type="title"/>
          </p:nvPr>
        </p:nvSpPr>
        <p:spPr/>
        <p:txBody>
          <a:bodyPr/>
          <a:lstStyle/>
          <a:p>
            <a:pPr eaLnBrk="1" hangingPunct="1"/>
            <a:r>
              <a:rPr lang="en-US" smtClean="0"/>
              <a:t>Receipt of Raw File</a:t>
            </a:r>
          </a:p>
        </p:txBody>
      </p:sp>
      <p:sp>
        <p:nvSpPr>
          <p:cNvPr id="17410" name="Footer Placeholder 3"/>
          <p:cNvSpPr>
            <a:spLocks noGrp="1"/>
          </p:cNvSpPr>
          <p:nvPr>
            <p:ph type="ftr" sz="quarter" idx="10"/>
          </p:nvPr>
        </p:nvSpPr>
        <p:spPr>
          <a:noFill/>
        </p:spPr>
        <p:txBody>
          <a:bodyPr/>
          <a:lstStyle/>
          <a:p>
            <a:r>
              <a:rPr lang="en-US" smtClean="0">
                <a:latin typeface="Arial" charset="0"/>
                <a:cs typeface="Arial" charset="0"/>
              </a:rPr>
              <a:t>EDI-EC-Intro-150</a:t>
            </a:r>
          </a:p>
        </p:txBody>
      </p:sp>
      <p:grpSp>
        <p:nvGrpSpPr>
          <p:cNvPr id="26" name="Group 25"/>
          <p:cNvGrpSpPr/>
          <p:nvPr/>
        </p:nvGrpSpPr>
        <p:grpSpPr>
          <a:xfrm>
            <a:off x="81518" y="1262063"/>
            <a:ext cx="8981520" cy="4414838"/>
            <a:chOff x="148193" y="1262063"/>
            <a:chExt cx="8981520" cy="4414838"/>
          </a:xfrm>
        </p:grpSpPr>
        <p:grpSp>
          <p:nvGrpSpPr>
            <p:cNvPr id="17411" name="Group 41"/>
            <p:cNvGrpSpPr>
              <a:grpSpLocks/>
            </p:cNvGrpSpPr>
            <p:nvPr/>
          </p:nvGrpSpPr>
          <p:grpSpPr bwMode="auto">
            <a:xfrm>
              <a:off x="1627188" y="1262063"/>
              <a:ext cx="6940550" cy="2722562"/>
              <a:chOff x="689" y="1011"/>
              <a:chExt cx="4372" cy="1715"/>
            </a:xfrm>
          </p:grpSpPr>
          <p:pic>
            <p:nvPicPr>
              <p:cNvPr id="17430" name="Picture 4"/>
              <p:cNvPicPr>
                <a:picLocks noChangeAspect="1" noChangeArrowheads="1"/>
              </p:cNvPicPr>
              <p:nvPr/>
            </p:nvPicPr>
            <p:blipFill>
              <a:blip r:embed="rId3" cstate="print"/>
              <a:srcRect/>
              <a:stretch>
                <a:fillRect/>
              </a:stretch>
            </p:blipFill>
            <p:spPr bwMode="auto">
              <a:xfrm>
                <a:off x="689" y="1011"/>
                <a:ext cx="4372" cy="1715"/>
              </a:xfrm>
              <a:prstGeom prst="rect">
                <a:avLst/>
              </a:prstGeom>
              <a:noFill/>
              <a:ln w="3175">
                <a:solidFill>
                  <a:schemeClr val="tx1"/>
                </a:solidFill>
                <a:miter lim="800000"/>
                <a:headEnd type="none" w="sm" len="sm"/>
                <a:tailEnd type="none" w="sm" len="sm"/>
              </a:ln>
            </p:spPr>
          </p:pic>
          <p:sp>
            <p:nvSpPr>
              <p:cNvPr id="17431" name="Rectangle 18"/>
              <p:cNvSpPr>
                <a:spLocks noChangeArrowheads="1"/>
              </p:cNvSpPr>
              <p:nvPr/>
            </p:nvSpPr>
            <p:spPr bwMode="auto">
              <a:xfrm>
                <a:off x="4190" y="1423"/>
                <a:ext cx="672" cy="302"/>
              </a:xfrm>
              <a:prstGeom prst="rect">
                <a:avLst/>
              </a:prstGeom>
              <a:noFill/>
              <a:ln w="38100">
                <a:solidFill>
                  <a:srgbClr val="FF0000"/>
                </a:solidFill>
                <a:miter lim="800000"/>
                <a:headEnd type="none" w="sm" len="sm"/>
                <a:tailEnd type="none" w="sm" len="sm"/>
              </a:ln>
            </p:spPr>
            <p:txBody>
              <a:bodyPr anchor="ctr">
                <a:spAutoFit/>
              </a:bodyPr>
              <a:lstStyle/>
              <a:p>
                <a:endParaRPr lang="en-US">
                  <a:latin typeface="+mj-lt"/>
                </a:endParaRPr>
              </a:p>
            </p:txBody>
          </p:sp>
          <p:sp>
            <p:nvSpPr>
              <p:cNvPr id="17432" name="Rectangle 21"/>
              <p:cNvSpPr>
                <a:spLocks noChangeArrowheads="1"/>
              </p:cNvSpPr>
              <p:nvPr/>
            </p:nvSpPr>
            <p:spPr bwMode="auto">
              <a:xfrm>
                <a:off x="1502" y="1339"/>
                <a:ext cx="480" cy="302"/>
              </a:xfrm>
              <a:prstGeom prst="rect">
                <a:avLst/>
              </a:prstGeom>
              <a:noFill/>
              <a:ln w="38100">
                <a:solidFill>
                  <a:schemeClr val="accent2"/>
                </a:solidFill>
                <a:miter lim="800000"/>
                <a:headEnd type="none" w="sm" len="sm"/>
                <a:tailEnd type="none" w="sm" len="sm"/>
              </a:ln>
            </p:spPr>
            <p:txBody>
              <a:bodyPr anchor="ctr">
                <a:spAutoFit/>
              </a:bodyPr>
              <a:lstStyle/>
              <a:p>
                <a:endParaRPr lang="en-US">
                  <a:latin typeface="+mj-lt"/>
                </a:endParaRPr>
              </a:p>
            </p:txBody>
          </p:sp>
        </p:grpSp>
        <p:sp>
          <p:nvSpPr>
            <p:cNvPr id="17413" name="AutoShape 19"/>
            <p:cNvSpPr>
              <a:spLocks noChangeArrowheads="1"/>
            </p:cNvSpPr>
            <p:nvPr/>
          </p:nvSpPr>
          <p:spPr bwMode="auto">
            <a:xfrm>
              <a:off x="852488" y="2179638"/>
              <a:ext cx="2286000" cy="9144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DBC3"/>
            </a:solidFill>
            <a:ln w="9525">
              <a:solidFill>
                <a:schemeClr val="tx1"/>
              </a:solidFill>
              <a:miter lim="800000"/>
              <a:headEnd type="none" w="sm" len="sm"/>
              <a:tailEnd type="none" w="sm" len="sm"/>
            </a:ln>
          </p:spPr>
          <p:txBody>
            <a:bodyPr wrap="none" anchor="ctr" anchorCtr="1"/>
            <a:lstStyle/>
            <a:p>
              <a:pPr algn="ctr" eaLnBrk="0" hangingPunct="0">
                <a:lnSpc>
                  <a:spcPct val="100000"/>
                </a:lnSpc>
                <a:spcBef>
                  <a:spcPct val="0"/>
                </a:spcBef>
                <a:buClrTx/>
                <a:buFontTx/>
                <a:buNone/>
              </a:pPr>
              <a:r>
                <a:rPr lang="en-US">
                  <a:latin typeface="+mj-lt"/>
                </a:rPr>
                <a:t>Received</a:t>
              </a:r>
              <a:endParaRPr lang="en-US" sz="1600">
                <a:latin typeface="+mj-lt"/>
              </a:endParaRPr>
            </a:p>
          </p:txBody>
        </p:sp>
        <p:grpSp>
          <p:nvGrpSpPr>
            <p:cNvPr id="17415" name="Group 26"/>
            <p:cNvGrpSpPr>
              <a:grpSpLocks/>
            </p:cNvGrpSpPr>
            <p:nvPr/>
          </p:nvGrpSpPr>
          <p:grpSpPr bwMode="auto">
            <a:xfrm>
              <a:off x="1204912" y="5094288"/>
              <a:ext cx="7772401" cy="479425"/>
              <a:chOff x="381" y="3347"/>
              <a:chExt cx="4896" cy="302"/>
            </a:xfrm>
          </p:grpSpPr>
          <p:sp>
            <p:nvSpPr>
              <p:cNvPr id="17427" name="Rectangle 27"/>
              <p:cNvSpPr>
                <a:spLocks noChangeArrowheads="1"/>
              </p:cNvSpPr>
              <p:nvPr/>
            </p:nvSpPr>
            <p:spPr bwMode="auto">
              <a:xfrm>
                <a:off x="381" y="3347"/>
                <a:ext cx="1344" cy="302"/>
              </a:xfrm>
              <a:prstGeom prst="rect">
                <a:avLst/>
              </a:prstGeom>
              <a:solidFill>
                <a:srgbClr val="DBFFC9"/>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17428" name="Rectangle 28"/>
              <p:cNvSpPr>
                <a:spLocks noChangeArrowheads="1"/>
              </p:cNvSpPr>
              <p:nvPr/>
            </p:nvSpPr>
            <p:spPr bwMode="auto">
              <a:xfrm>
                <a:off x="4461" y="3347"/>
                <a:ext cx="816" cy="302"/>
              </a:xfrm>
              <a:prstGeom prst="rect">
                <a:avLst/>
              </a:prstGeom>
              <a:solidFill>
                <a:srgbClr val="FFFFC3"/>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17429" name="Rectangle 29"/>
              <p:cNvSpPr>
                <a:spLocks noChangeArrowheads="1"/>
              </p:cNvSpPr>
              <p:nvPr/>
            </p:nvSpPr>
            <p:spPr bwMode="auto">
              <a:xfrm>
                <a:off x="1773" y="3347"/>
                <a:ext cx="2640" cy="302"/>
              </a:xfrm>
              <a:prstGeom prst="rect">
                <a:avLst/>
              </a:prstGeom>
              <a:solidFill>
                <a:srgbClr val="B7CFFF"/>
              </a:solidFill>
              <a:ln w="9525">
                <a:solidFill>
                  <a:schemeClr val="tx1"/>
                </a:solidFill>
                <a:miter lim="800000"/>
                <a:headEnd type="none" w="sm" len="sm"/>
                <a:tailEnd type="none" w="sm" len="sm"/>
              </a:ln>
            </p:spPr>
            <p:txBody>
              <a:bodyPr anchor="ctr">
                <a:spAutoFit/>
              </a:bodyPr>
              <a:lstStyle/>
              <a:p>
                <a:endParaRPr lang="en-US">
                  <a:latin typeface="+mj-lt"/>
                </a:endParaRPr>
              </a:p>
            </p:txBody>
          </p:sp>
        </p:grpSp>
        <p:sp>
          <p:nvSpPr>
            <p:cNvPr id="17416" name="Line 30"/>
            <p:cNvSpPr>
              <a:spLocks noChangeShapeType="1"/>
            </p:cNvSpPr>
            <p:nvPr/>
          </p:nvSpPr>
          <p:spPr bwMode="auto">
            <a:xfrm flipV="1">
              <a:off x="1128712" y="5334001"/>
              <a:ext cx="8001001" cy="38100"/>
            </a:xfrm>
            <a:prstGeom prst="line">
              <a:avLst/>
            </a:prstGeom>
            <a:noFill/>
            <a:ln w="76200">
              <a:solidFill>
                <a:schemeClr val="tx1"/>
              </a:solidFill>
              <a:round/>
              <a:headEnd type="none" w="sm" len="sm"/>
              <a:tailEnd type="triangle" w="sm" len="sm"/>
            </a:ln>
          </p:spPr>
          <p:txBody>
            <a:bodyPr anchor="ctr">
              <a:spAutoFit/>
            </a:bodyPr>
            <a:lstStyle/>
            <a:p>
              <a:endParaRPr lang="en-US">
                <a:latin typeface="+mj-lt"/>
              </a:endParaRPr>
            </a:p>
          </p:txBody>
        </p:sp>
        <p:sp>
          <p:nvSpPr>
            <p:cNvPr id="17417" name="AutoShape 31"/>
            <p:cNvSpPr>
              <a:spLocks noChangeArrowheads="1"/>
            </p:cNvSpPr>
            <p:nvPr/>
          </p:nvSpPr>
          <p:spPr bwMode="auto">
            <a:xfrm>
              <a:off x="1270000" y="5084763"/>
              <a:ext cx="785813" cy="534988"/>
            </a:xfrm>
            <a:prstGeom prst="flowChartDocument">
              <a:avLst/>
            </a:prstGeom>
            <a:solidFill>
              <a:srgbClr val="FFDBC3"/>
            </a:solidFill>
            <a:ln w="9525">
              <a:solidFill>
                <a:schemeClr val="tx1"/>
              </a:solidFill>
              <a:miter lim="800000"/>
              <a:headEnd type="none" w="sm" len="sm"/>
              <a:tailEnd type="none" w="sm" len="sm"/>
            </a:ln>
          </p:spPr>
          <p:txBody>
            <a:bodyPr anchor="ctr">
              <a:spAutoFit/>
            </a:bodyPr>
            <a:lstStyle/>
            <a:p>
              <a:pPr algn="ctr" eaLnBrk="0" hangingPunct="0">
                <a:lnSpc>
                  <a:spcPct val="100000"/>
                </a:lnSpc>
                <a:spcBef>
                  <a:spcPct val="0"/>
                </a:spcBef>
                <a:buClrTx/>
                <a:buFontTx/>
                <a:buNone/>
              </a:pPr>
              <a:r>
                <a:rPr lang="en-US" sz="1100" b="1">
                  <a:latin typeface="+mj-lt"/>
                </a:rPr>
                <a:t>Raw</a:t>
              </a:r>
            </a:p>
            <a:p>
              <a:pPr algn="ctr" eaLnBrk="0" hangingPunct="0">
                <a:lnSpc>
                  <a:spcPct val="100000"/>
                </a:lnSpc>
                <a:spcBef>
                  <a:spcPct val="0"/>
                </a:spcBef>
                <a:buClrTx/>
                <a:buFontTx/>
                <a:buNone/>
              </a:pPr>
              <a:r>
                <a:rPr lang="en-US" sz="1100" b="1">
                  <a:latin typeface="+mj-lt"/>
                </a:rPr>
                <a:t>File</a:t>
              </a:r>
              <a:endParaRPr lang="en-US">
                <a:latin typeface="+mj-lt"/>
              </a:endParaRPr>
            </a:p>
          </p:txBody>
        </p:sp>
        <p:sp>
          <p:nvSpPr>
            <p:cNvPr id="17418" name="AutoShape 32"/>
            <p:cNvSpPr>
              <a:spLocks noChangeArrowheads="1"/>
            </p:cNvSpPr>
            <p:nvPr/>
          </p:nvSpPr>
          <p:spPr bwMode="auto">
            <a:xfrm>
              <a:off x="4676775" y="4991101"/>
              <a:ext cx="785813" cy="685800"/>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Xdoc</a:t>
              </a:r>
            </a:p>
          </p:txBody>
        </p:sp>
        <p:sp>
          <p:nvSpPr>
            <p:cNvPr id="17419" name="Rectangle 33"/>
            <p:cNvSpPr>
              <a:spLocks noChangeArrowheads="1"/>
            </p:cNvSpPr>
            <p:nvPr/>
          </p:nvSpPr>
          <p:spPr bwMode="auto">
            <a:xfrm>
              <a:off x="2122487" y="5143501"/>
              <a:ext cx="785813" cy="38100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EC Sub</a:t>
              </a:r>
            </a:p>
          </p:txBody>
        </p:sp>
        <p:sp>
          <p:nvSpPr>
            <p:cNvPr id="17420" name="AutoShape 34"/>
            <p:cNvSpPr>
              <a:spLocks noChangeArrowheads="1"/>
            </p:cNvSpPr>
            <p:nvPr/>
          </p:nvSpPr>
          <p:spPr bwMode="auto">
            <a:xfrm>
              <a:off x="2973387" y="5048251"/>
              <a:ext cx="785813" cy="628650"/>
            </a:xfrm>
            <a:prstGeom prst="flowChartDocument">
              <a:avLst/>
            </a:prstGeom>
            <a:solidFill>
              <a:schemeClr val="bg1"/>
            </a:solidFill>
            <a:ln w="317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SNF</a:t>
              </a:r>
            </a:p>
            <a:p>
              <a:pPr algn="ctr" eaLnBrk="0" hangingPunct="0">
                <a:lnSpc>
                  <a:spcPct val="100000"/>
                </a:lnSpc>
                <a:spcBef>
                  <a:spcPct val="0"/>
                </a:spcBef>
                <a:buClrTx/>
                <a:buFontTx/>
                <a:buNone/>
              </a:pPr>
              <a:r>
                <a:rPr lang="en-US" sz="1100" b="1">
                  <a:latin typeface="+mj-lt"/>
                </a:rPr>
                <a:t>File</a:t>
              </a:r>
            </a:p>
          </p:txBody>
        </p:sp>
        <p:sp>
          <p:nvSpPr>
            <p:cNvPr id="17421" name="Rectangle 35"/>
            <p:cNvSpPr>
              <a:spLocks noChangeArrowheads="1"/>
            </p:cNvSpPr>
            <p:nvPr/>
          </p:nvSpPr>
          <p:spPr bwMode="auto">
            <a:xfrm>
              <a:off x="3824287" y="5143501"/>
              <a:ext cx="785813" cy="38100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Load</a:t>
              </a:r>
            </a:p>
          </p:txBody>
        </p:sp>
        <p:sp>
          <p:nvSpPr>
            <p:cNvPr id="17422" name="Rectangle 36"/>
            <p:cNvSpPr>
              <a:spLocks noChangeArrowheads="1"/>
            </p:cNvSpPr>
            <p:nvPr/>
          </p:nvSpPr>
          <p:spPr bwMode="auto">
            <a:xfrm>
              <a:off x="5527675" y="5143501"/>
              <a:ext cx="785813" cy="38100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Transform</a:t>
              </a:r>
            </a:p>
          </p:txBody>
        </p:sp>
        <p:sp>
          <p:nvSpPr>
            <p:cNvPr id="17423" name="AutoShape 37"/>
            <p:cNvSpPr>
              <a:spLocks noChangeArrowheads="1"/>
            </p:cNvSpPr>
            <p:nvPr/>
          </p:nvSpPr>
          <p:spPr bwMode="auto">
            <a:xfrm>
              <a:off x="6378575" y="4991101"/>
              <a:ext cx="785813" cy="685800"/>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Application</a:t>
              </a:r>
              <a:br>
                <a:rPr lang="en-US" sz="1100" b="1">
                  <a:latin typeface="+mj-lt"/>
                </a:rPr>
              </a:br>
              <a:r>
                <a:rPr lang="en-US" sz="1100" b="1">
                  <a:latin typeface="+mj-lt"/>
                </a:rPr>
                <a:t>doc</a:t>
              </a:r>
            </a:p>
          </p:txBody>
        </p:sp>
        <p:sp>
          <p:nvSpPr>
            <p:cNvPr id="17424" name="Rectangle 38"/>
            <p:cNvSpPr>
              <a:spLocks noChangeArrowheads="1"/>
            </p:cNvSpPr>
            <p:nvPr/>
          </p:nvSpPr>
          <p:spPr bwMode="auto">
            <a:xfrm>
              <a:off x="7231063" y="5143501"/>
              <a:ext cx="785813" cy="38100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Gateway</a:t>
              </a:r>
            </a:p>
          </p:txBody>
        </p:sp>
        <p:sp>
          <p:nvSpPr>
            <p:cNvPr id="17425" name="AutoShape 39"/>
            <p:cNvSpPr>
              <a:spLocks noChangeArrowheads="1"/>
            </p:cNvSpPr>
            <p:nvPr/>
          </p:nvSpPr>
          <p:spPr bwMode="auto">
            <a:xfrm>
              <a:off x="8081963" y="4991101"/>
              <a:ext cx="785813" cy="685800"/>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800" b="1">
                  <a:latin typeface="+mj-lt"/>
                </a:rPr>
                <a:t>QAD</a:t>
              </a:r>
            </a:p>
            <a:p>
              <a:pPr algn="ctr" eaLnBrk="0" hangingPunct="0">
                <a:lnSpc>
                  <a:spcPct val="100000"/>
                </a:lnSpc>
                <a:spcBef>
                  <a:spcPct val="0"/>
                </a:spcBef>
                <a:buClrTx/>
                <a:buFontTx/>
                <a:buNone/>
              </a:pPr>
              <a:r>
                <a:rPr lang="en-US" sz="800" b="1">
                  <a:latin typeface="+mj-lt"/>
                </a:rPr>
                <a:t>Enterprise</a:t>
              </a:r>
            </a:p>
            <a:p>
              <a:pPr algn="ctr" eaLnBrk="0" hangingPunct="0">
                <a:lnSpc>
                  <a:spcPct val="100000"/>
                </a:lnSpc>
                <a:spcBef>
                  <a:spcPct val="0"/>
                </a:spcBef>
                <a:buClrTx/>
                <a:buFontTx/>
                <a:buNone/>
              </a:pPr>
              <a:r>
                <a:rPr lang="en-US" sz="800" b="1">
                  <a:latin typeface="+mj-lt"/>
                </a:rPr>
                <a:t>Applications</a:t>
              </a:r>
            </a:p>
          </p:txBody>
        </p:sp>
        <p:sp>
          <p:nvSpPr>
            <p:cNvPr id="17426" name="AutoShape 40"/>
            <p:cNvSpPr>
              <a:spLocks noChangeArrowheads="1"/>
            </p:cNvSpPr>
            <p:nvPr/>
          </p:nvSpPr>
          <p:spPr bwMode="auto">
            <a:xfrm rot="900000">
              <a:off x="148193" y="3755578"/>
              <a:ext cx="1313070" cy="1501688"/>
            </a:xfrm>
            <a:prstGeom prst="lightningBolt">
              <a:avLst/>
            </a:prstGeom>
            <a:solidFill>
              <a:srgbClr val="FF6600"/>
            </a:solidFill>
            <a:ln w="9525">
              <a:solidFill>
                <a:schemeClr val="tx1"/>
              </a:solidFill>
              <a:miter lim="800000"/>
              <a:headEnd type="none" w="sm" len="sm"/>
              <a:tailEnd type="none" w="sm" len="sm"/>
            </a:ln>
          </p:spPr>
          <p:txBody>
            <a:bodyPr wrap="square" anchor="ctr">
              <a:spAutoFit/>
            </a:bodyPr>
            <a:lstStyle/>
            <a:p>
              <a:endParaRPr lang="en-US">
                <a:latin typeface="+mj-lt"/>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2"/>
          <p:cNvSpPr>
            <a:spLocks noGrp="1" noChangeArrowheads="1"/>
          </p:cNvSpPr>
          <p:nvPr>
            <p:ph type="title"/>
          </p:nvPr>
        </p:nvSpPr>
        <p:spPr/>
        <p:txBody>
          <a:bodyPr/>
          <a:lstStyle/>
          <a:p>
            <a:pPr eaLnBrk="1" hangingPunct="1"/>
            <a:r>
              <a:rPr lang="en-US" smtClean="0"/>
              <a:t>Mapping to SNF File</a:t>
            </a:r>
          </a:p>
        </p:txBody>
      </p:sp>
      <p:sp>
        <p:nvSpPr>
          <p:cNvPr id="18434" name="Footer Placeholder 3"/>
          <p:cNvSpPr>
            <a:spLocks noGrp="1"/>
          </p:cNvSpPr>
          <p:nvPr>
            <p:ph type="ftr" sz="quarter" idx="10"/>
          </p:nvPr>
        </p:nvSpPr>
        <p:spPr>
          <a:noFill/>
        </p:spPr>
        <p:txBody>
          <a:bodyPr/>
          <a:lstStyle/>
          <a:p>
            <a:r>
              <a:rPr lang="en-US" smtClean="0">
                <a:latin typeface="Arial" charset="0"/>
                <a:cs typeface="Arial" charset="0"/>
              </a:rPr>
              <a:t>EDI-EC-Intro-160</a:t>
            </a:r>
          </a:p>
        </p:txBody>
      </p:sp>
      <p:grpSp>
        <p:nvGrpSpPr>
          <p:cNvPr id="24" name="Group 23"/>
          <p:cNvGrpSpPr/>
          <p:nvPr/>
        </p:nvGrpSpPr>
        <p:grpSpPr>
          <a:xfrm>
            <a:off x="433388" y="1158875"/>
            <a:ext cx="8277225" cy="4562475"/>
            <a:chOff x="319088" y="1901825"/>
            <a:chExt cx="8277225" cy="4562475"/>
          </a:xfrm>
        </p:grpSpPr>
        <p:grpSp>
          <p:nvGrpSpPr>
            <p:cNvPr id="18435" name="Group 22"/>
            <p:cNvGrpSpPr>
              <a:grpSpLocks/>
            </p:cNvGrpSpPr>
            <p:nvPr/>
          </p:nvGrpSpPr>
          <p:grpSpPr bwMode="auto">
            <a:xfrm>
              <a:off x="714375" y="1901825"/>
              <a:ext cx="7694613" cy="3017838"/>
              <a:chOff x="450" y="976"/>
              <a:chExt cx="4847" cy="1901"/>
            </a:xfrm>
          </p:grpSpPr>
          <p:pic>
            <p:nvPicPr>
              <p:cNvPr id="18453" name="Picture 4"/>
              <p:cNvPicPr>
                <a:picLocks noChangeAspect="1" noChangeArrowheads="1"/>
              </p:cNvPicPr>
              <p:nvPr/>
            </p:nvPicPr>
            <p:blipFill>
              <a:blip r:embed="rId3" cstate="print"/>
              <a:srcRect r="19444"/>
              <a:stretch>
                <a:fillRect/>
              </a:stretch>
            </p:blipFill>
            <p:spPr bwMode="auto">
              <a:xfrm>
                <a:off x="450" y="976"/>
                <a:ext cx="4847" cy="1901"/>
              </a:xfrm>
              <a:prstGeom prst="rect">
                <a:avLst/>
              </a:prstGeom>
              <a:noFill/>
              <a:ln w="3175">
                <a:solidFill>
                  <a:schemeClr val="tx1"/>
                </a:solidFill>
                <a:miter lim="800000"/>
                <a:headEnd type="none" w="sm" len="sm"/>
                <a:tailEnd type="none" w="sm" len="sm"/>
              </a:ln>
            </p:spPr>
          </p:pic>
          <p:sp>
            <p:nvSpPr>
              <p:cNvPr id="18454" name="Rectangle 5"/>
              <p:cNvSpPr>
                <a:spLocks noChangeArrowheads="1"/>
              </p:cNvSpPr>
              <p:nvPr/>
            </p:nvSpPr>
            <p:spPr bwMode="auto">
              <a:xfrm>
                <a:off x="748" y="1409"/>
                <a:ext cx="651" cy="302"/>
              </a:xfrm>
              <a:prstGeom prst="rect">
                <a:avLst/>
              </a:prstGeom>
              <a:noFill/>
              <a:ln w="38100">
                <a:solidFill>
                  <a:srgbClr val="FF0000"/>
                </a:solidFill>
                <a:miter lim="800000"/>
                <a:headEnd type="none" w="sm" len="sm"/>
                <a:tailEnd type="none" w="sm" len="sm"/>
              </a:ln>
            </p:spPr>
            <p:txBody>
              <a:bodyPr anchor="ctr">
                <a:spAutoFit/>
              </a:bodyPr>
              <a:lstStyle/>
              <a:p>
                <a:endParaRPr lang="en-US">
                  <a:latin typeface="+mj-lt"/>
                </a:endParaRPr>
              </a:p>
            </p:txBody>
          </p:sp>
          <p:sp>
            <p:nvSpPr>
              <p:cNvPr id="18455" name="Rectangle 7"/>
              <p:cNvSpPr>
                <a:spLocks noChangeArrowheads="1"/>
              </p:cNvSpPr>
              <p:nvPr/>
            </p:nvSpPr>
            <p:spPr bwMode="auto">
              <a:xfrm>
                <a:off x="3333" y="1410"/>
                <a:ext cx="480" cy="302"/>
              </a:xfrm>
              <a:prstGeom prst="rect">
                <a:avLst/>
              </a:prstGeom>
              <a:noFill/>
              <a:ln w="38100">
                <a:solidFill>
                  <a:schemeClr val="accent2"/>
                </a:solidFill>
                <a:miter lim="800000"/>
                <a:headEnd type="none" w="sm" len="sm"/>
                <a:tailEnd type="none" w="sm" len="sm"/>
              </a:ln>
            </p:spPr>
            <p:txBody>
              <a:bodyPr anchor="ctr">
                <a:spAutoFit/>
              </a:bodyPr>
              <a:lstStyle/>
              <a:p>
                <a:endParaRPr lang="en-US">
                  <a:latin typeface="+mj-lt"/>
                </a:endParaRPr>
              </a:p>
            </p:txBody>
          </p:sp>
        </p:grpSp>
        <p:sp>
          <p:nvSpPr>
            <p:cNvPr id="18437" name="AutoShape 6"/>
            <p:cNvSpPr>
              <a:spLocks noChangeArrowheads="1"/>
            </p:cNvSpPr>
            <p:nvPr/>
          </p:nvSpPr>
          <p:spPr bwMode="auto">
            <a:xfrm>
              <a:off x="319088" y="2960688"/>
              <a:ext cx="2286000" cy="9144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DBC3"/>
            </a:solidFill>
            <a:ln w="9525">
              <a:solidFill>
                <a:schemeClr val="tx1"/>
              </a:solidFill>
              <a:miter lim="800000"/>
              <a:headEnd type="none" w="sm" len="sm"/>
              <a:tailEnd type="none" w="sm" len="sm"/>
            </a:ln>
          </p:spPr>
          <p:txBody>
            <a:bodyPr wrap="none" anchor="ctr" anchorCtr="1"/>
            <a:lstStyle/>
            <a:p>
              <a:pPr algn="ctr" eaLnBrk="0" hangingPunct="0">
                <a:lnSpc>
                  <a:spcPct val="100000"/>
                </a:lnSpc>
                <a:spcBef>
                  <a:spcPct val="0"/>
                </a:spcBef>
                <a:buClrTx/>
                <a:buFontTx/>
                <a:buNone/>
              </a:pPr>
              <a:r>
                <a:rPr lang="en-US">
                  <a:latin typeface="+mj-lt"/>
                </a:rPr>
                <a:t>EC Sub</a:t>
              </a:r>
            </a:p>
          </p:txBody>
        </p:sp>
        <p:grpSp>
          <p:nvGrpSpPr>
            <p:cNvPr id="18438" name="Group 57"/>
            <p:cNvGrpSpPr>
              <a:grpSpLocks/>
            </p:cNvGrpSpPr>
            <p:nvPr/>
          </p:nvGrpSpPr>
          <p:grpSpPr bwMode="auto">
            <a:xfrm>
              <a:off x="595313" y="5778500"/>
              <a:ext cx="8001000" cy="685800"/>
              <a:chOff x="375" y="3636"/>
              <a:chExt cx="5040" cy="432"/>
            </a:xfrm>
          </p:grpSpPr>
          <p:grpSp>
            <p:nvGrpSpPr>
              <p:cNvPr id="18439" name="Group 42"/>
              <p:cNvGrpSpPr>
                <a:grpSpLocks/>
              </p:cNvGrpSpPr>
              <p:nvPr/>
            </p:nvGrpSpPr>
            <p:grpSpPr bwMode="auto">
              <a:xfrm>
                <a:off x="423" y="3701"/>
                <a:ext cx="4896" cy="302"/>
                <a:chOff x="381" y="3347"/>
                <a:chExt cx="4896" cy="302"/>
              </a:xfrm>
            </p:grpSpPr>
            <p:sp>
              <p:nvSpPr>
                <p:cNvPr id="18450" name="Rectangle 43"/>
                <p:cNvSpPr>
                  <a:spLocks noChangeArrowheads="1"/>
                </p:cNvSpPr>
                <p:nvPr/>
              </p:nvSpPr>
              <p:spPr bwMode="auto">
                <a:xfrm>
                  <a:off x="381" y="3347"/>
                  <a:ext cx="1344" cy="302"/>
                </a:xfrm>
                <a:prstGeom prst="rect">
                  <a:avLst/>
                </a:prstGeom>
                <a:solidFill>
                  <a:srgbClr val="DBFFC9"/>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18451" name="Rectangle 44"/>
                <p:cNvSpPr>
                  <a:spLocks noChangeArrowheads="1"/>
                </p:cNvSpPr>
                <p:nvPr/>
              </p:nvSpPr>
              <p:spPr bwMode="auto">
                <a:xfrm>
                  <a:off x="4461" y="3347"/>
                  <a:ext cx="816" cy="302"/>
                </a:xfrm>
                <a:prstGeom prst="rect">
                  <a:avLst/>
                </a:prstGeom>
                <a:solidFill>
                  <a:srgbClr val="FFFFC3"/>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18452" name="Rectangle 45"/>
                <p:cNvSpPr>
                  <a:spLocks noChangeArrowheads="1"/>
                </p:cNvSpPr>
                <p:nvPr/>
              </p:nvSpPr>
              <p:spPr bwMode="auto">
                <a:xfrm>
                  <a:off x="1773" y="3347"/>
                  <a:ext cx="2640" cy="302"/>
                </a:xfrm>
                <a:prstGeom prst="rect">
                  <a:avLst/>
                </a:prstGeom>
                <a:solidFill>
                  <a:srgbClr val="B7CFFF"/>
                </a:solidFill>
                <a:ln w="9525">
                  <a:solidFill>
                    <a:schemeClr val="tx1"/>
                  </a:solidFill>
                  <a:miter lim="800000"/>
                  <a:headEnd type="none" w="sm" len="sm"/>
                  <a:tailEnd type="none" w="sm" len="sm"/>
                </a:ln>
              </p:spPr>
              <p:txBody>
                <a:bodyPr anchor="ctr">
                  <a:spAutoFit/>
                </a:bodyPr>
                <a:lstStyle/>
                <a:p>
                  <a:endParaRPr lang="en-US">
                    <a:latin typeface="+mj-lt"/>
                  </a:endParaRPr>
                </a:p>
              </p:txBody>
            </p:sp>
          </p:grpSp>
          <p:sp>
            <p:nvSpPr>
              <p:cNvPr id="18440" name="Line 46"/>
              <p:cNvSpPr>
                <a:spLocks noChangeShapeType="1"/>
              </p:cNvSpPr>
              <p:nvPr/>
            </p:nvSpPr>
            <p:spPr bwMode="auto">
              <a:xfrm flipV="1">
                <a:off x="375" y="3852"/>
                <a:ext cx="5040" cy="24"/>
              </a:xfrm>
              <a:prstGeom prst="line">
                <a:avLst/>
              </a:prstGeom>
              <a:noFill/>
              <a:ln w="76200">
                <a:solidFill>
                  <a:schemeClr val="tx1"/>
                </a:solidFill>
                <a:round/>
                <a:headEnd type="none" w="sm" len="sm"/>
                <a:tailEnd type="triangle" w="sm" len="sm"/>
              </a:ln>
            </p:spPr>
            <p:txBody>
              <a:bodyPr anchor="ctr">
                <a:spAutoFit/>
              </a:bodyPr>
              <a:lstStyle/>
              <a:p>
                <a:endParaRPr lang="en-US">
                  <a:latin typeface="+mj-lt"/>
                </a:endParaRPr>
              </a:p>
            </p:txBody>
          </p:sp>
          <p:sp>
            <p:nvSpPr>
              <p:cNvPr id="18441" name="AutoShape 47"/>
              <p:cNvSpPr>
                <a:spLocks noChangeArrowheads="1"/>
              </p:cNvSpPr>
              <p:nvPr/>
            </p:nvSpPr>
            <p:spPr bwMode="auto">
              <a:xfrm>
                <a:off x="464" y="3695"/>
                <a:ext cx="495" cy="337"/>
              </a:xfrm>
              <a:prstGeom prst="flowChartDocument">
                <a:avLst/>
              </a:prstGeom>
              <a:solidFill>
                <a:srgbClr val="FFFFFF"/>
              </a:solidFill>
              <a:ln w="9525">
                <a:solidFill>
                  <a:schemeClr val="tx1"/>
                </a:solidFill>
                <a:miter lim="800000"/>
                <a:headEnd type="none" w="sm" len="sm"/>
                <a:tailEnd type="none" w="sm" len="sm"/>
              </a:ln>
            </p:spPr>
            <p:txBody>
              <a:bodyPr anchor="ctr">
                <a:spAutoFit/>
              </a:bodyPr>
              <a:lstStyle/>
              <a:p>
                <a:pPr algn="ctr" eaLnBrk="0" hangingPunct="0">
                  <a:lnSpc>
                    <a:spcPct val="100000"/>
                  </a:lnSpc>
                  <a:spcBef>
                    <a:spcPct val="0"/>
                  </a:spcBef>
                  <a:buClrTx/>
                  <a:buFontTx/>
                  <a:buNone/>
                </a:pPr>
                <a:r>
                  <a:rPr lang="en-US" sz="1100" b="1">
                    <a:latin typeface="+mj-lt"/>
                  </a:rPr>
                  <a:t>Raw</a:t>
                </a:r>
              </a:p>
              <a:p>
                <a:pPr algn="ctr" eaLnBrk="0" hangingPunct="0">
                  <a:lnSpc>
                    <a:spcPct val="100000"/>
                  </a:lnSpc>
                  <a:spcBef>
                    <a:spcPct val="0"/>
                  </a:spcBef>
                  <a:buClrTx/>
                  <a:buFontTx/>
                  <a:buNone/>
                </a:pPr>
                <a:r>
                  <a:rPr lang="en-US" sz="1100" b="1">
                    <a:latin typeface="+mj-lt"/>
                  </a:rPr>
                  <a:t>File</a:t>
                </a:r>
                <a:endParaRPr lang="en-US">
                  <a:latin typeface="+mj-lt"/>
                </a:endParaRPr>
              </a:p>
            </p:txBody>
          </p:sp>
          <p:sp>
            <p:nvSpPr>
              <p:cNvPr id="18442" name="AutoShape 48"/>
              <p:cNvSpPr>
                <a:spLocks noChangeArrowheads="1"/>
              </p:cNvSpPr>
              <p:nvPr/>
            </p:nvSpPr>
            <p:spPr bwMode="auto">
              <a:xfrm>
                <a:off x="2610" y="3636"/>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Xdoc</a:t>
                </a:r>
              </a:p>
            </p:txBody>
          </p:sp>
          <p:sp>
            <p:nvSpPr>
              <p:cNvPr id="18443" name="Rectangle 49"/>
              <p:cNvSpPr>
                <a:spLocks noChangeArrowheads="1"/>
              </p:cNvSpPr>
              <p:nvPr/>
            </p:nvSpPr>
            <p:spPr bwMode="auto">
              <a:xfrm>
                <a:off x="1001" y="3732"/>
                <a:ext cx="495" cy="240"/>
              </a:xfrm>
              <a:prstGeom prst="rect">
                <a:avLst/>
              </a:prstGeom>
              <a:solidFill>
                <a:srgbClr val="FFDBC3"/>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EC Sub</a:t>
                </a:r>
              </a:p>
            </p:txBody>
          </p:sp>
          <p:sp>
            <p:nvSpPr>
              <p:cNvPr id="18444" name="AutoShape 50"/>
              <p:cNvSpPr>
                <a:spLocks noChangeArrowheads="1"/>
              </p:cNvSpPr>
              <p:nvPr/>
            </p:nvSpPr>
            <p:spPr bwMode="auto">
              <a:xfrm>
                <a:off x="1537" y="3672"/>
                <a:ext cx="495" cy="396"/>
              </a:xfrm>
              <a:prstGeom prst="flowChartDocument">
                <a:avLst/>
              </a:prstGeom>
              <a:solidFill>
                <a:srgbClr val="FFDBC3"/>
              </a:solidFill>
              <a:ln w="317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SNF</a:t>
                </a:r>
              </a:p>
              <a:p>
                <a:pPr algn="ctr" eaLnBrk="0" hangingPunct="0">
                  <a:lnSpc>
                    <a:spcPct val="100000"/>
                  </a:lnSpc>
                  <a:spcBef>
                    <a:spcPct val="0"/>
                  </a:spcBef>
                  <a:buClrTx/>
                  <a:buFontTx/>
                  <a:buNone/>
                </a:pPr>
                <a:r>
                  <a:rPr lang="en-US" sz="1100" b="1">
                    <a:latin typeface="+mj-lt"/>
                  </a:rPr>
                  <a:t>File</a:t>
                </a:r>
              </a:p>
            </p:txBody>
          </p:sp>
          <p:sp>
            <p:nvSpPr>
              <p:cNvPr id="18445" name="Rectangle 51"/>
              <p:cNvSpPr>
                <a:spLocks noChangeArrowheads="1"/>
              </p:cNvSpPr>
              <p:nvPr/>
            </p:nvSpPr>
            <p:spPr bwMode="auto">
              <a:xfrm>
                <a:off x="2073" y="3732"/>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Load</a:t>
                </a:r>
              </a:p>
            </p:txBody>
          </p:sp>
          <p:sp>
            <p:nvSpPr>
              <p:cNvPr id="18446" name="Rectangle 52"/>
              <p:cNvSpPr>
                <a:spLocks noChangeArrowheads="1"/>
              </p:cNvSpPr>
              <p:nvPr/>
            </p:nvSpPr>
            <p:spPr bwMode="auto">
              <a:xfrm>
                <a:off x="3146" y="3732"/>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Transform</a:t>
                </a:r>
              </a:p>
            </p:txBody>
          </p:sp>
          <p:sp>
            <p:nvSpPr>
              <p:cNvPr id="18447" name="AutoShape 53"/>
              <p:cNvSpPr>
                <a:spLocks noChangeArrowheads="1"/>
              </p:cNvSpPr>
              <p:nvPr/>
            </p:nvSpPr>
            <p:spPr bwMode="auto">
              <a:xfrm>
                <a:off x="3682" y="3636"/>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Application</a:t>
                </a:r>
                <a:br>
                  <a:rPr lang="en-US" sz="1100" b="1">
                    <a:latin typeface="+mj-lt"/>
                  </a:rPr>
                </a:br>
                <a:r>
                  <a:rPr lang="en-US" sz="1100" b="1">
                    <a:latin typeface="+mj-lt"/>
                  </a:rPr>
                  <a:t>doc</a:t>
                </a:r>
              </a:p>
            </p:txBody>
          </p:sp>
          <p:sp>
            <p:nvSpPr>
              <p:cNvPr id="18448" name="Rectangle 54"/>
              <p:cNvSpPr>
                <a:spLocks noChangeArrowheads="1"/>
              </p:cNvSpPr>
              <p:nvPr/>
            </p:nvSpPr>
            <p:spPr bwMode="auto">
              <a:xfrm>
                <a:off x="4219" y="3732"/>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Gateway</a:t>
                </a:r>
              </a:p>
            </p:txBody>
          </p:sp>
          <p:sp>
            <p:nvSpPr>
              <p:cNvPr id="18449" name="AutoShape 55"/>
              <p:cNvSpPr>
                <a:spLocks noChangeArrowheads="1"/>
              </p:cNvSpPr>
              <p:nvPr/>
            </p:nvSpPr>
            <p:spPr bwMode="auto">
              <a:xfrm>
                <a:off x="4755" y="3636"/>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800" b="1">
                    <a:latin typeface="+mj-lt"/>
                  </a:rPr>
                  <a:t>QAD</a:t>
                </a:r>
              </a:p>
              <a:p>
                <a:pPr algn="ctr" eaLnBrk="0" hangingPunct="0">
                  <a:lnSpc>
                    <a:spcPct val="100000"/>
                  </a:lnSpc>
                  <a:spcBef>
                    <a:spcPct val="0"/>
                  </a:spcBef>
                  <a:buClrTx/>
                  <a:buFontTx/>
                  <a:buNone/>
                </a:pPr>
                <a:r>
                  <a:rPr lang="en-US" sz="800" b="1">
                    <a:latin typeface="+mj-lt"/>
                  </a:rPr>
                  <a:t>Enterprise</a:t>
                </a:r>
              </a:p>
              <a:p>
                <a:pPr algn="ctr" eaLnBrk="0" hangingPunct="0">
                  <a:lnSpc>
                    <a:spcPct val="100000"/>
                  </a:lnSpc>
                  <a:spcBef>
                    <a:spcPct val="0"/>
                  </a:spcBef>
                  <a:buClrTx/>
                  <a:buFontTx/>
                  <a:buNone/>
                </a:pPr>
                <a:r>
                  <a:rPr lang="en-US" sz="800" b="1">
                    <a:latin typeface="+mj-lt"/>
                  </a:rPr>
                  <a:t>Applications</a:t>
                </a:r>
              </a:p>
            </p:txBody>
          </p:sp>
        </p:gr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2"/>
          <p:cNvSpPr>
            <a:spLocks noGrp="1" noChangeArrowheads="1"/>
          </p:cNvSpPr>
          <p:nvPr>
            <p:ph type="title"/>
          </p:nvPr>
        </p:nvSpPr>
        <p:spPr/>
        <p:txBody>
          <a:bodyPr/>
          <a:lstStyle/>
          <a:p>
            <a:pPr eaLnBrk="1" hangingPunct="1"/>
            <a:r>
              <a:rPr lang="en-US" smtClean="0"/>
              <a:t>Load to Exchange File</a:t>
            </a:r>
          </a:p>
        </p:txBody>
      </p:sp>
      <p:sp>
        <p:nvSpPr>
          <p:cNvPr id="19459" name="Footer Placeholder 3"/>
          <p:cNvSpPr>
            <a:spLocks noGrp="1"/>
          </p:cNvSpPr>
          <p:nvPr>
            <p:ph type="ftr" sz="quarter" idx="10"/>
          </p:nvPr>
        </p:nvSpPr>
        <p:spPr>
          <a:noFill/>
        </p:spPr>
        <p:txBody>
          <a:bodyPr/>
          <a:lstStyle/>
          <a:p>
            <a:r>
              <a:rPr lang="en-US" smtClean="0">
                <a:latin typeface="Arial" charset="0"/>
                <a:cs typeface="Arial" charset="0"/>
              </a:rPr>
              <a:t>EDI-EC-Intro-170</a:t>
            </a:r>
          </a:p>
        </p:txBody>
      </p:sp>
      <p:grpSp>
        <p:nvGrpSpPr>
          <p:cNvPr id="21" name="Group 20"/>
          <p:cNvGrpSpPr/>
          <p:nvPr/>
        </p:nvGrpSpPr>
        <p:grpSpPr>
          <a:xfrm>
            <a:off x="420688" y="990600"/>
            <a:ext cx="8280400" cy="5022850"/>
            <a:chOff x="315913" y="952500"/>
            <a:chExt cx="8280400" cy="5022850"/>
          </a:xfrm>
        </p:grpSpPr>
        <p:pic>
          <p:nvPicPr>
            <p:cNvPr id="19458" name="Picture 23" descr="Region Capture.png"/>
            <p:cNvPicPr>
              <a:picLocks noChangeAspect="1"/>
            </p:cNvPicPr>
            <p:nvPr/>
          </p:nvPicPr>
          <p:blipFill>
            <a:blip r:embed="rId3" cstate="print"/>
            <a:srcRect/>
            <a:stretch>
              <a:fillRect/>
            </a:stretch>
          </p:blipFill>
          <p:spPr bwMode="auto">
            <a:xfrm>
              <a:off x="1042988" y="952500"/>
              <a:ext cx="7037387" cy="5022850"/>
            </a:xfrm>
            <a:prstGeom prst="rect">
              <a:avLst/>
            </a:prstGeom>
            <a:noFill/>
            <a:ln w="9525">
              <a:noFill/>
              <a:miter lim="800000"/>
              <a:headEnd/>
              <a:tailEnd/>
            </a:ln>
          </p:spPr>
        </p:pic>
        <p:sp>
          <p:nvSpPr>
            <p:cNvPr id="19461" name="AutoShape 6"/>
            <p:cNvSpPr>
              <a:spLocks noChangeArrowheads="1"/>
            </p:cNvSpPr>
            <p:nvPr/>
          </p:nvSpPr>
          <p:spPr bwMode="auto">
            <a:xfrm>
              <a:off x="315913" y="2417763"/>
              <a:ext cx="2286000" cy="9144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DBC3"/>
            </a:solidFill>
            <a:ln w="9525">
              <a:solidFill>
                <a:schemeClr val="tx1"/>
              </a:solidFill>
              <a:miter lim="800000"/>
              <a:headEnd type="none" w="sm" len="sm"/>
              <a:tailEnd type="none" w="sm" len="sm"/>
            </a:ln>
          </p:spPr>
          <p:txBody>
            <a:bodyPr wrap="none" anchor="ctr" anchorCtr="1"/>
            <a:lstStyle/>
            <a:p>
              <a:pPr algn="ctr" eaLnBrk="0" hangingPunct="0">
                <a:lnSpc>
                  <a:spcPct val="100000"/>
                </a:lnSpc>
                <a:spcBef>
                  <a:spcPct val="0"/>
                </a:spcBef>
                <a:buClrTx/>
                <a:buFontTx/>
                <a:buNone/>
              </a:pPr>
              <a:r>
                <a:rPr lang="en-US">
                  <a:latin typeface="+mj-lt"/>
                </a:rPr>
                <a:t>Load</a:t>
              </a:r>
            </a:p>
          </p:txBody>
        </p:sp>
        <p:grpSp>
          <p:nvGrpSpPr>
            <p:cNvPr id="19462" name="Group 99"/>
            <p:cNvGrpSpPr>
              <a:grpSpLocks/>
            </p:cNvGrpSpPr>
            <p:nvPr/>
          </p:nvGrpSpPr>
          <p:grpSpPr bwMode="auto">
            <a:xfrm>
              <a:off x="595313" y="5235575"/>
              <a:ext cx="8001000" cy="685800"/>
              <a:chOff x="375" y="3678"/>
              <a:chExt cx="5040" cy="432"/>
            </a:xfrm>
          </p:grpSpPr>
          <p:grpSp>
            <p:nvGrpSpPr>
              <p:cNvPr id="19463" name="Group 84"/>
              <p:cNvGrpSpPr>
                <a:grpSpLocks/>
              </p:cNvGrpSpPr>
              <p:nvPr/>
            </p:nvGrpSpPr>
            <p:grpSpPr bwMode="auto">
              <a:xfrm>
                <a:off x="423" y="3743"/>
                <a:ext cx="4896" cy="302"/>
                <a:chOff x="381" y="3347"/>
                <a:chExt cx="4896" cy="302"/>
              </a:xfrm>
            </p:grpSpPr>
            <p:sp>
              <p:nvSpPr>
                <p:cNvPr id="19474" name="Rectangle 85"/>
                <p:cNvSpPr>
                  <a:spLocks noChangeArrowheads="1"/>
                </p:cNvSpPr>
                <p:nvPr/>
              </p:nvSpPr>
              <p:spPr bwMode="auto">
                <a:xfrm>
                  <a:off x="381" y="3347"/>
                  <a:ext cx="1344" cy="302"/>
                </a:xfrm>
                <a:prstGeom prst="rect">
                  <a:avLst/>
                </a:prstGeom>
                <a:solidFill>
                  <a:srgbClr val="DBFFC9"/>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19475" name="Rectangle 86"/>
                <p:cNvSpPr>
                  <a:spLocks noChangeArrowheads="1"/>
                </p:cNvSpPr>
                <p:nvPr/>
              </p:nvSpPr>
              <p:spPr bwMode="auto">
                <a:xfrm>
                  <a:off x="4461" y="3347"/>
                  <a:ext cx="816" cy="302"/>
                </a:xfrm>
                <a:prstGeom prst="rect">
                  <a:avLst/>
                </a:prstGeom>
                <a:solidFill>
                  <a:srgbClr val="FFFFC3"/>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19476" name="Rectangle 87"/>
                <p:cNvSpPr>
                  <a:spLocks noChangeArrowheads="1"/>
                </p:cNvSpPr>
                <p:nvPr/>
              </p:nvSpPr>
              <p:spPr bwMode="auto">
                <a:xfrm>
                  <a:off x="1773" y="3347"/>
                  <a:ext cx="2640" cy="302"/>
                </a:xfrm>
                <a:prstGeom prst="rect">
                  <a:avLst/>
                </a:prstGeom>
                <a:solidFill>
                  <a:srgbClr val="B7CFFF"/>
                </a:solidFill>
                <a:ln w="9525">
                  <a:solidFill>
                    <a:schemeClr val="tx1"/>
                  </a:solidFill>
                  <a:miter lim="800000"/>
                  <a:headEnd type="none" w="sm" len="sm"/>
                  <a:tailEnd type="none" w="sm" len="sm"/>
                </a:ln>
              </p:spPr>
              <p:txBody>
                <a:bodyPr anchor="ctr">
                  <a:spAutoFit/>
                </a:bodyPr>
                <a:lstStyle/>
                <a:p>
                  <a:endParaRPr lang="en-US">
                    <a:latin typeface="+mj-lt"/>
                  </a:endParaRPr>
                </a:p>
              </p:txBody>
            </p:sp>
          </p:grpSp>
          <p:sp>
            <p:nvSpPr>
              <p:cNvPr id="19464" name="Line 88"/>
              <p:cNvSpPr>
                <a:spLocks noChangeShapeType="1"/>
              </p:cNvSpPr>
              <p:nvPr/>
            </p:nvSpPr>
            <p:spPr bwMode="auto">
              <a:xfrm flipV="1">
                <a:off x="375" y="3894"/>
                <a:ext cx="5040" cy="24"/>
              </a:xfrm>
              <a:prstGeom prst="line">
                <a:avLst/>
              </a:prstGeom>
              <a:noFill/>
              <a:ln w="76200">
                <a:solidFill>
                  <a:schemeClr val="tx1"/>
                </a:solidFill>
                <a:round/>
                <a:headEnd type="none" w="sm" len="sm"/>
                <a:tailEnd type="triangle" w="sm" len="sm"/>
              </a:ln>
            </p:spPr>
            <p:txBody>
              <a:bodyPr anchor="ctr">
                <a:spAutoFit/>
              </a:bodyPr>
              <a:lstStyle/>
              <a:p>
                <a:endParaRPr lang="en-US">
                  <a:latin typeface="+mj-lt"/>
                </a:endParaRPr>
              </a:p>
            </p:txBody>
          </p:sp>
          <p:sp>
            <p:nvSpPr>
              <p:cNvPr id="19465" name="AutoShape 89"/>
              <p:cNvSpPr>
                <a:spLocks noChangeArrowheads="1"/>
              </p:cNvSpPr>
              <p:nvPr/>
            </p:nvSpPr>
            <p:spPr bwMode="auto">
              <a:xfrm>
                <a:off x="464" y="3737"/>
                <a:ext cx="495" cy="337"/>
              </a:xfrm>
              <a:prstGeom prst="flowChartDocument">
                <a:avLst/>
              </a:prstGeom>
              <a:solidFill>
                <a:srgbClr val="FFFFFF"/>
              </a:solidFill>
              <a:ln w="9525">
                <a:solidFill>
                  <a:schemeClr val="tx1"/>
                </a:solidFill>
                <a:miter lim="800000"/>
                <a:headEnd type="none" w="sm" len="sm"/>
                <a:tailEnd type="none" w="sm" len="sm"/>
              </a:ln>
            </p:spPr>
            <p:txBody>
              <a:bodyPr anchor="ctr">
                <a:spAutoFit/>
              </a:bodyPr>
              <a:lstStyle/>
              <a:p>
                <a:pPr algn="ctr" eaLnBrk="0" hangingPunct="0">
                  <a:lnSpc>
                    <a:spcPct val="100000"/>
                  </a:lnSpc>
                  <a:spcBef>
                    <a:spcPct val="0"/>
                  </a:spcBef>
                  <a:buClrTx/>
                  <a:buFontTx/>
                  <a:buNone/>
                </a:pPr>
                <a:r>
                  <a:rPr lang="en-US" sz="1100" b="1">
                    <a:latin typeface="+mj-lt"/>
                  </a:rPr>
                  <a:t>Raw</a:t>
                </a:r>
              </a:p>
              <a:p>
                <a:pPr algn="ctr" eaLnBrk="0" hangingPunct="0">
                  <a:lnSpc>
                    <a:spcPct val="100000"/>
                  </a:lnSpc>
                  <a:spcBef>
                    <a:spcPct val="0"/>
                  </a:spcBef>
                  <a:buClrTx/>
                  <a:buFontTx/>
                  <a:buNone/>
                </a:pPr>
                <a:r>
                  <a:rPr lang="en-US" sz="1100" b="1">
                    <a:latin typeface="+mj-lt"/>
                  </a:rPr>
                  <a:t>File</a:t>
                </a:r>
                <a:endParaRPr lang="en-US">
                  <a:latin typeface="+mj-lt"/>
                </a:endParaRPr>
              </a:p>
            </p:txBody>
          </p:sp>
          <p:sp>
            <p:nvSpPr>
              <p:cNvPr id="19466" name="AutoShape 90"/>
              <p:cNvSpPr>
                <a:spLocks noChangeArrowheads="1"/>
              </p:cNvSpPr>
              <p:nvPr/>
            </p:nvSpPr>
            <p:spPr bwMode="auto">
              <a:xfrm>
                <a:off x="2610" y="3678"/>
                <a:ext cx="495" cy="432"/>
              </a:xfrm>
              <a:prstGeom prst="can">
                <a:avLst>
                  <a:gd name="adj" fmla="val 25000"/>
                </a:avLst>
              </a:prstGeom>
              <a:solidFill>
                <a:srgbClr val="FFDBC3"/>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Xdoc</a:t>
                </a:r>
              </a:p>
            </p:txBody>
          </p:sp>
          <p:sp>
            <p:nvSpPr>
              <p:cNvPr id="19467" name="Rectangle 91"/>
              <p:cNvSpPr>
                <a:spLocks noChangeArrowheads="1"/>
              </p:cNvSpPr>
              <p:nvPr/>
            </p:nvSpPr>
            <p:spPr bwMode="auto">
              <a:xfrm>
                <a:off x="1001" y="3774"/>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EC Sub</a:t>
                </a:r>
              </a:p>
            </p:txBody>
          </p:sp>
          <p:sp>
            <p:nvSpPr>
              <p:cNvPr id="19468" name="AutoShape 92"/>
              <p:cNvSpPr>
                <a:spLocks noChangeArrowheads="1"/>
              </p:cNvSpPr>
              <p:nvPr/>
            </p:nvSpPr>
            <p:spPr bwMode="auto">
              <a:xfrm>
                <a:off x="1537" y="3714"/>
                <a:ext cx="495" cy="396"/>
              </a:xfrm>
              <a:prstGeom prst="flowChartDocument">
                <a:avLst/>
              </a:prstGeom>
              <a:solidFill>
                <a:schemeClr val="bg1"/>
              </a:solidFill>
              <a:ln w="317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SNF</a:t>
                </a:r>
              </a:p>
              <a:p>
                <a:pPr algn="ctr" eaLnBrk="0" hangingPunct="0">
                  <a:lnSpc>
                    <a:spcPct val="100000"/>
                  </a:lnSpc>
                  <a:spcBef>
                    <a:spcPct val="0"/>
                  </a:spcBef>
                  <a:buClrTx/>
                  <a:buFontTx/>
                  <a:buNone/>
                </a:pPr>
                <a:r>
                  <a:rPr lang="en-US" sz="1100" b="1">
                    <a:latin typeface="+mj-lt"/>
                  </a:rPr>
                  <a:t>File</a:t>
                </a:r>
              </a:p>
            </p:txBody>
          </p:sp>
          <p:sp>
            <p:nvSpPr>
              <p:cNvPr id="19469" name="Rectangle 93"/>
              <p:cNvSpPr>
                <a:spLocks noChangeArrowheads="1"/>
              </p:cNvSpPr>
              <p:nvPr/>
            </p:nvSpPr>
            <p:spPr bwMode="auto">
              <a:xfrm>
                <a:off x="2073" y="3774"/>
                <a:ext cx="495" cy="240"/>
              </a:xfrm>
              <a:prstGeom prst="rect">
                <a:avLst/>
              </a:prstGeom>
              <a:solidFill>
                <a:srgbClr val="FFDBC3"/>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Load</a:t>
                </a:r>
              </a:p>
            </p:txBody>
          </p:sp>
          <p:sp>
            <p:nvSpPr>
              <p:cNvPr id="19470" name="Rectangle 94"/>
              <p:cNvSpPr>
                <a:spLocks noChangeArrowheads="1"/>
              </p:cNvSpPr>
              <p:nvPr/>
            </p:nvSpPr>
            <p:spPr bwMode="auto">
              <a:xfrm>
                <a:off x="3146" y="3774"/>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Transform</a:t>
                </a:r>
              </a:p>
            </p:txBody>
          </p:sp>
          <p:sp>
            <p:nvSpPr>
              <p:cNvPr id="19471" name="AutoShape 95"/>
              <p:cNvSpPr>
                <a:spLocks noChangeArrowheads="1"/>
              </p:cNvSpPr>
              <p:nvPr/>
            </p:nvSpPr>
            <p:spPr bwMode="auto">
              <a:xfrm>
                <a:off x="3682" y="3678"/>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Application</a:t>
                </a:r>
                <a:br>
                  <a:rPr lang="en-US" sz="1100" b="1">
                    <a:latin typeface="+mj-lt"/>
                  </a:rPr>
                </a:br>
                <a:r>
                  <a:rPr lang="en-US" sz="1100" b="1">
                    <a:latin typeface="+mj-lt"/>
                  </a:rPr>
                  <a:t>doc</a:t>
                </a:r>
              </a:p>
            </p:txBody>
          </p:sp>
          <p:sp>
            <p:nvSpPr>
              <p:cNvPr id="19472" name="Rectangle 96"/>
              <p:cNvSpPr>
                <a:spLocks noChangeArrowheads="1"/>
              </p:cNvSpPr>
              <p:nvPr/>
            </p:nvSpPr>
            <p:spPr bwMode="auto">
              <a:xfrm>
                <a:off x="4219" y="3774"/>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Gateway</a:t>
                </a:r>
              </a:p>
            </p:txBody>
          </p:sp>
          <p:sp>
            <p:nvSpPr>
              <p:cNvPr id="19473" name="AutoShape 97"/>
              <p:cNvSpPr>
                <a:spLocks noChangeArrowheads="1"/>
              </p:cNvSpPr>
              <p:nvPr/>
            </p:nvSpPr>
            <p:spPr bwMode="auto">
              <a:xfrm>
                <a:off x="4755" y="3678"/>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800" b="1">
                    <a:latin typeface="+mj-lt"/>
                  </a:rPr>
                  <a:t>QAD</a:t>
                </a:r>
              </a:p>
              <a:p>
                <a:pPr algn="ctr" eaLnBrk="0" hangingPunct="0">
                  <a:lnSpc>
                    <a:spcPct val="100000"/>
                  </a:lnSpc>
                  <a:spcBef>
                    <a:spcPct val="0"/>
                  </a:spcBef>
                  <a:buClrTx/>
                  <a:buFontTx/>
                  <a:buNone/>
                </a:pPr>
                <a:r>
                  <a:rPr lang="en-US" sz="800" b="1">
                    <a:latin typeface="+mj-lt"/>
                  </a:rPr>
                  <a:t>Enterprise</a:t>
                </a:r>
              </a:p>
              <a:p>
                <a:pPr algn="ctr" eaLnBrk="0" hangingPunct="0">
                  <a:lnSpc>
                    <a:spcPct val="100000"/>
                  </a:lnSpc>
                  <a:spcBef>
                    <a:spcPct val="0"/>
                  </a:spcBef>
                  <a:buClrTx/>
                  <a:buFontTx/>
                  <a:buNone/>
                </a:pPr>
                <a:r>
                  <a:rPr lang="en-US" sz="800" b="1">
                    <a:latin typeface="+mj-lt"/>
                  </a:rPr>
                  <a:t>Applications</a:t>
                </a:r>
              </a:p>
            </p:txBody>
          </p:sp>
        </p:gr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2"/>
          <p:cNvSpPr>
            <a:spLocks noGrp="1" noChangeArrowheads="1"/>
          </p:cNvSpPr>
          <p:nvPr>
            <p:ph type="title"/>
          </p:nvPr>
        </p:nvSpPr>
        <p:spPr/>
        <p:txBody>
          <a:bodyPr/>
          <a:lstStyle/>
          <a:p>
            <a:pPr eaLnBrk="1" hangingPunct="1"/>
            <a:r>
              <a:rPr lang="en-US" smtClean="0"/>
              <a:t>Transform to QAD Enterprise Applications</a:t>
            </a:r>
          </a:p>
        </p:txBody>
      </p:sp>
      <p:sp>
        <p:nvSpPr>
          <p:cNvPr id="20483" name="Footer Placeholder 3"/>
          <p:cNvSpPr>
            <a:spLocks noGrp="1"/>
          </p:cNvSpPr>
          <p:nvPr>
            <p:ph type="ftr" sz="quarter" idx="10"/>
          </p:nvPr>
        </p:nvSpPr>
        <p:spPr>
          <a:noFill/>
        </p:spPr>
        <p:txBody>
          <a:bodyPr/>
          <a:lstStyle/>
          <a:p>
            <a:r>
              <a:rPr lang="en-US" smtClean="0">
                <a:latin typeface="Arial" charset="0"/>
                <a:cs typeface="Arial" charset="0"/>
              </a:rPr>
              <a:t>EDI-EC-Intro-180</a:t>
            </a:r>
          </a:p>
        </p:txBody>
      </p:sp>
      <p:grpSp>
        <p:nvGrpSpPr>
          <p:cNvPr id="21" name="Group 20"/>
          <p:cNvGrpSpPr/>
          <p:nvPr/>
        </p:nvGrpSpPr>
        <p:grpSpPr>
          <a:xfrm>
            <a:off x="319088" y="962025"/>
            <a:ext cx="8277225" cy="5022850"/>
            <a:chOff x="319088" y="1247775"/>
            <a:chExt cx="8277225" cy="5022850"/>
          </a:xfrm>
        </p:grpSpPr>
        <p:pic>
          <p:nvPicPr>
            <p:cNvPr id="20482" name="Picture 23" descr="Region Capture.png"/>
            <p:cNvPicPr>
              <a:picLocks noChangeAspect="1"/>
            </p:cNvPicPr>
            <p:nvPr/>
          </p:nvPicPr>
          <p:blipFill>
            <a:blip r:embed="rId3" cstate="print"/>
            <a:srcRect/>
            <a:stretch>
              <a:fillRect/>
            </a:stretch>
          </p:blipFill>
          <p:spPr bwMode="auto">
            <a:xfrm>
              <a:off x="1042988" y="1247775"/>
              <a:ext cx="7037387" cy="5022850"/>
            </a:xfrm>
            <a:prstGeom prst="rect">
              <a:avLst/>
            </a:prstGeom>
            <a:noFill/>
            <a:ln w="9525">
              <a:noFill/>
              <a:miter lim="800000"/>
              <a:headEnd/>
              <a:tailEnd/>
            </a:ln>
          </p:spPr>
        </p:pic>
        <p:sp>
          <p:nvSpPr>
            <p:cNvPr id="20485" name="AutoShape 5"/>
            <p:cNvSpPr>
              <a:spLocks noChangeArrowheads="1"/>
            </p:cNvSpPr>
            <p:nvPr/>
          </p:nvSpPr>
          <p:spPr bwMode="auto">
            <a:xfrm>
              <a:off x="319088" y="2713038"/>
              <a:ext cx="2286000" cy="9144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DBC3"/>
            </a:solidFill>
            <a:ln w="9525">
              <a:solidFill>
                <a:schemeClr val="tx1"/>
              </a:solidFill>
              <a:miter lim="800000"/>
              <a:headEnd type="none" w="sm" len="sm"/>
              <a:tailEnd type="none" w="sm" len="sm"/>
            </a:ln>
          </p:spPr>
          <p:txBody>
            <a:bodyPr wrap="none" rIns="0" anchor="ctr"/>
            <a:lstStyle/>
            <a:p>
              <a:pPr algn="ctr" eaLnBrk="0" hangingPunct="0">
                <a:lnSpc>
                  <a:spcPct val="100000"/>
                </a:lnSpc>
                <a:spcBef>
                  <a:spcPct val="0"/>
                </a:spcBef>
                <a:buClrTx/>
                <a:buFontTx/>
                <a:buNone/>
              </a:pPr>
              <a:r>
                <a:rPr lang="en-US">
                  <a:latin typeface="+mj-lt"/>
                </a:rPr>
                <a:t>Transform</a:t>
              </a:r>
            </a:p>
          </p:txBody>
        </p:sp>
        <p:grpSp>
          <p:nvGrpSpPr>
            <p:cNvPr id="20486" name="Group 54"/>
            <p:cNvGrpSpPr>
              <a:grpSpLocks/>
            </p:cNvGrpSpPr>
            <p:nvPr/>
          </p:nvGrpSpPr>
          <p:grpSpPr bwMode="auto">
            <a:xfrm>
              <a:off x="595313" y="5530850"/>
              <a:ext cx="8001000" cy="685800"/>
              <a:chOff x="375" y="3666"/>
              <a:chExt cx="5040" cy="432"/>
            </a:xfrm>
          </p:grpSpPr>
          <p:grpSp>
            <p:nvGrpSpPr>
              <p:cNvPr id="20487" name="Group 40"/>
              <p:cNvGrpSpPr>
                <a:grpSpLocks/>
              </p:cNvGrpSpPr>
              <p:nvPr/>
            </p:nvGrpSpPr>
            <p:grpSpPr bwMode="auto">
              <a:xfrm>
                <a:off x="423" y="3731"/>
                <a:ext cx="4896" cy="302"/>
                <a:chOff x="381" y="3347"/>
                <a:chExt cx="4896" cy="302"/>
              </a:xfrm>
            </p:grpSpPr>
            <p:sp>
              <p:nvSpPr>
                <p:cNvPr id="20498" name="Rectangle 41"/>
                <p:cNvSpPr>
                  <a:spLocks noChangeArrowheads="1"/>
                </p:cNvSpPr>
                <p:nvPr/>
              </p:nvSpPr>
              <p:spPr bwMode="auto">
                <a:xfrm>
                  <a:off x="381" y="3347"/>
                  <a:ext cx="1344" cy="302"/>
                </a:xfrm>
                <a:prstGeom prst="rect">
                  <a:avLst/>
                </a:prstGeom>
                <a:solidFill>
                  <a:srgbClr val="DBFFC9"/>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20499" name="Rectangle 42"/>
                <p:cNvSpPr>
                  <a:spLocks noChangeArrowheads="1"/>
                </p:cNvSpPr>
                <p:nvPr/>
              </p:nvSpPr>
              <p:spPr bwMode="auto">
                <a:xfrm>
                  <a:off x="4461" y="3347"/>
                  <a:ext cx="816" cy="302"/>
                </a:xfrm>
                <a:prstGeom prst="rect">
                  <a:avLst/>
                </a:prstGeom>
                <a:solidFill>
                  <a:srgbClr val="FFFFC3"/>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20500" name="Rectangle 43"/>
                <p:cNvSpPr>
                  <a:spLocks noChangeArrowheads="1"/>
                </p:cNvSpPr>
                <p:nvPr/>
              </p:nvSpPr>
              <p:spPr bwMode="auto">
                <a:xfrm>
                  <a:off x="1773" y="3347"/>
                  <a:ext cx="2640" cy="302"/>
                </a:xfrm>
                <a:prstGeom prst="rect">
                  <a:avLst/>
                </a:prstGeom>
                <a:solidFill>
                  <a:srgbClr val="B7CFFF"/>
                </a:solidFill>
                <a:ln w="9525">
                  <a:solidFill>
                    <a:schemeClr val="tx1"/>
                  </a:solidFill>
                  <a:miter lim="800000"/>
                  <a:headEnd type="none" w="sm" len="sm"/>
                  <a:tailEnd type="none" w="sm" len="sm"/>
                </a:ln>
              </p:spPr>
              <p:txBody>
                <a:bodyPr anchor="ctr">
                  <a:spAutoFit/>
                </a:bodyPr>
                <a:lstStyle/>
                <a:p>
                  <a:endParaRPr lang="en-US">
                    <a:latin typeface="+mj-lt"/>
                  </a:endParaRPr>
                </a:p>
              </p:txBody>
            </p:sp>
          </p:grpSp>
          <p:sp>
            <p:nvSpPr>
              <p:cNvPr id="20488" name="Line 44"/>
              <p:cNvSpPr>
                <a:spLocks noChangeShapeType="1"/>
              </p:cNvSpPr>
              <p:nvPr/>
            </p:nvSpPr>
            <p:spPr bwMode="auto">
              <a:xfrm flipV="1">
                <a:off x="375" y="3882"/>
                <a:ext cx="5040" cy="24"/>
              </a:xfrm>
              <a:prstGeom prst="line">
                <a:avLst/>
              </a:prstGeom>
              <a:noFill/>
              <a:ln w="76200">
                <a:solidFill>
                  <a:schemeClr val="tx1"/>
                </a:solidFill>
                <a:round/>
                <a:headEnd type="none" w="sm" len="sm"/>
                <a:tailEnd type="triangle" w="sm" len="sm"/>
              </a:ln>
            </p:spPr>
            <p:txBody>
              <a:bodyPr anchor="ctr">
                <a:spAutoFit/>
              </a:bodyPr>
              <a:lstStyle/>
              <a:p>
                <a:endParaRPr lang="en-US">
                  <a:latin typeface="+mj-lt"/>
                </a:endParaRPr>
              </a:p>
            </p:txBody>
          </p:sp>
          <p:sp>
            <p:nvSpPr>
              <p:cNvPr id="20489" name="AutoShape 45"/>
              <p:cNvSpPr>
                <a:spLocks noChangeArrowheads="1"/>
              </p:cNvSpPr>
              <p:nvPr/>
            </p:nvSpPr>
            <p:spPr bwMode="auto">
              <a:xfrm>
                <a:off x="464" y="3725"/>
                <a:ext cx="495" cy="337"/>
              </a:xfrm>
              <a:prstGeom prst="flowChartDocument">
                <a:avLst/>
              </a:prstGeom>
              <a:solidFill>
                <a:srgbClr val="FFFFFF"/>
              </a:solidFill>
              <a:ln w="9525">
                <a:solidFill>
                  <a:schemeClr val="tx1"/>
                </a:solidFill>
                <a:miter lim="800000"/>
                <a:headEnd type="none" w="sm" len="sm"/>
                <a:tailEnd type="none" w="sm" len="sm"/>
              </a:ln>
            </p:spPr>
            <p:txBody>
              <a:bodyPr anchor="ctr">
                <a:spAutoFit/>
              </a:bodyPr>
              <a:lstStyle/>
              <a:p>
                <a:pPr algn="ctr" eaLnBrk="0" hangingPunct="0">
                  <a:lnSpc>
                    <a:spcPct val="100000"/>
                  </a:lnSpc>
                  <a:spcBef>
                    <a:spcPct val="0"/>
                  </a:spcBef>
                  <a:buClrTx/>
                  <a:buFontTx/>
                  <a:buNone/>
                </a:pPr>
                <a:r>
                  <a:rPr lang="en-US" sz="1100" b="1">
                    <a:latin typeface="+mj-lt"/>
                  </a:rPr>
                  <a:t>Raw</a:t>
                </a:r>
              </a:p>
              <a:p>
                <a:pPr algn="ctr" eaLnBrk="0" hangingPunct="0">
                  <a:lnSpc>
                    <a:spcPct val="100000"/>
                  </a:lnSpc>
                  <a:spcBef>
                    <a:spcPct val="0"/>
                  </a:spcBef>
                  <a:buClrTx/>
                  <a:buFontTx/>
                  <a:buNone/>
                </a:pPr>
                <a:r>
                  <a:rPr lang="en-US" sz="1100" b="1">
                    <a:latin typeface="+mj-lt"/>
                  </a:rPr>
                  <a:t>File</a:t>
                </a:r>
                <a:endParaRPr lang="en-US">
                  <a:latin typeface="+mj-lt"/>
                </a:endParaRPr>
              </a:p>
            </p:txBody>
          </p:sp>
          <p:sp>
            <p:nvSpPr>
              <p:cNvPr id="20490" name="AutoShape 46"/>
              <p:cNvSpPr>
                <a:spLocks noChangeArrowheads="1"/>
              </p:cNvSpPr>
              <p:nvPr/>
            </p:nvSpPr>
            <p:spPr bwMode="auto">
              <a:xfrm>
                <a:off x="2610" y="3666"/>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Xdoc</a:t>
                </a:r>
              </a:p>
            </p:txBody>
          </p:sp>
          <p:sp>
            <p:nvSpPr>
              <p:cNvPr id="20491" name="Rectangle 47"/>
              <p:cNvSpPr>
                <a:spLocks noChangeArrowheads="1"/>
              </p:cNvSpPr>
              <p:nvPr/>
            </p:nvSpPr>
            <p:spPr bwMode="auto">
              <a:xfrm>
                <a:off x="1001" y="3762"/>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EC Sub</a:t>
                </a:r>
              </a:p>
            </p:txBody>
          </p:sp>
          <p:sp>
            <p:nvSpPr>
              <p:cNvPr id="20492" name="AutoShape 48"/>
              <p:cNvSpPr>
                <a:spLocks noChangeArrowheads="1"/>
              </p:cNvSpPr>
              <p:nvPr/>
            </p:nvSpPr>
            <p:spPr bwMode="auto">
              <a:xfrm>
                <a:off x="1537" y="3702"/>
                <a:ext cx="495" cy="396"/>
              </a:xfrm>
              <a:prstGeom prst="flowChartDocument">
                <a:avLst/>
              </a:prstGeom>
              <a:solidFill>
                <a:schemeClr val="bg1"/>
              </a:solidFill>
              <a:ln w="317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SNF</a:t>
                </a:r>
              </a:p>
              <a:p>
                <a:pPr algn="ctr" eaLnBrk="0" hangingPunct="0">
                  <a:lnSpc>
                    <a:spcPct val="100000"/>
                  </a:lnSpc>
                  <a:spcBef>
                    <a:spcPct val="0"/>
                  </a:spcBef>
                  <a:buClrTx/>
                  <a:buFontTx/>
                  <a:buNone/>
                </a:pPr>
                <a:r>
                  <a:rPr lang="en-US" sz="1100" b="1">
                    <a:latin typeface="+mj-lt"/>
                  </a:rPr>
                  <a:t>File</a:t>
                </a:r>
              </a:p>
            </p:txBody>
          </p:sp>
          <p:sp>
            <p:nvSpPr>
              <p:cNvPr id="20493" name="Rectangle 49"/>
              <p:cNvSpPr>
                <a:spLocks noChangeArrowheads="1"/>
              </p:cNvSpPr>
              <p:nvPr/>
            </p:nvSpPr>
            <p:spPr bwMode="auto">
              <a:xfrm>
                <a:off x="2073" y="3762"/>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Load</a:t>
                </a:r>
              </a:p>
            </p:txBody>
          </p:sp>
          <p:sp>
            <p:nvSpPr>
              <p:cNvPr id="20494" name="Rectangle 50"/>
              <p:cNvSpPr>
                <a:spLocks noChangeArrowheads="1"/>
              </p:cNvSpPr>
              <p:nvPr/>
            </p:nvSpPr>
            <p:spPr bwMode="auto">
              <a:xfrm>
                <a:off x="3146" y="3762"/>
                <a:ext cx="495" cy="240"/>
              </a:xfrm>
              <a:prstGeom prst="rect">
                <a:avLst/>
              </a:prstGeom>
              <a:solidFill>
                <a:srgbClr val="FFDBC3"/>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Transform</a:t>
                </a:r>
              </a:p>
            </p:txBody>
          </p:sp>
          <p:sp>
            <p:nvSpPr>
              <p:cNvPr id="20495" name="AutoShape 51"/>
              <p:cNvSpPr>
                <a:spLocks noChangeArrowheads="1"/>
              </p:cNvSpPr>
              <p:nvPr/>
            </p:nvSpPr>
            <p:spPr bwMode="auto">
              <a:xfrm>
                <a:off x="3682" y="3666"/>
                <a:ext cx="495" cy="432"/>
              </a:xfrm>
              <a:prstGeom prst="can">
                <a:avLst>
                  <a:gd name="adj" fmla="val 25000"/>
                </a:avLst>
              </a:prstGeom>
              <a:solidFill>
                <a:srgbClr val="FFDBC3"/>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Application</a:t>
                </a:r>
                <a:br>
                  <a:rPr lang="en-US" sz="1100" b="1">
                    <a:latin typeface="+mj-lt"/>
                  </a:rPr>
                </a:br>
                <a:r>
                  <a:rPr lang="en-US" sz="1100" b="1">
                    <a:latin typeface="+mj-lt"/>
                  </a:rPr>
                  <a:t>doc</a:t>
                </a:r>
              </a:p>
            </p:txBody>
          </p:sp>
          <p:sp>
            <p:nvSpPr>
              <p:cNvPr id="20496" name="Rectangle 52"/>
              <p:cNvSpPr>
                <a:spLocks noChangeArrowheads="1"/>
              </p:cNvSpPr>
              <p:nvPr/>
            </p:nvSpPr>
            <p:spPr bwMode="auto">
              <a:xfrm>
                <a:off x="4219" y="3762"/>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Gateway</a:t>
                </a:r>
              </a:p>
            </p:txBody>
          </p:sp>
          <p:sp>
            <p:nvSpPr>
              <p:cNvPr id="20497" name="AutoShape 53"/>
              <p:cNvSpPr>
                <a:spLocks noChangeArrowheads="1"/>
              </p:cNvSpPr>
              <p:nvPr/>
            </p:nvSpPr>
            <p:spPr bwMode="auto">
              <a:xfrm>
                <a:off x="4755" y="3666"/>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800" b="1">
                    <a:latin typeface="+mj-lt"/>
                  </a:rPr>
                  <a:t>QAD</a:t>
                </a:r>
              </a:p>
              <a:p>
                <a:pPr algn="ctr" eaLnBrk="0" hangingPunct="0">
                  <a:lnSpc>
                    <a:spcPct val="100000"/>
                  </a:lnSpc>
                  <a:spcBef>
                    <a:spcPct val="0"/>
                  </a:spcBef>
                  <a:buClrTx/>
                  <a:buFontTx/>
                  <a:buNone/>
                </a:pPr>
                <a:r>
                  <a:rPr lang="en-US" sz="800" b="1">
                    <a:latin typeface="+mj-lt"/>
                  </a:rPr>
                  <a:t>Enterprise</a:t>
                </a:r>
              </a:p>
              <a:p>
                <a:pPr algn="ctr" eaLnBrk="0" hangingPunct="0">
                  <a:lnSpc>
                    <a:spcPct val="100000"/>
                  </a:lnSpc>
                  <a:spcBef>
                    <a:spcPct val="0"/>
                  </a:spcBef>
                  <a:buClrTx/>
                  <a:buFontTx/>
                  <a:buNone/>
                </a:pPr>
                <a:r>
                  <a:rPr lang="en-US" sz="800" b="1">
                    <a:latin typeface="+mj-lt"/>
                  </a:rPr>
                  <a:t>Applications</a:t>
                </a:r>
              </a:p>
            </p:txBody>
          </p:sp>
        </p:gr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2"/>
          <p:cNvSpPr>
            <a:spLocks noGrp="1" noChangeArrowheads="1"/>
          </p:cNvSpPr>
          <p:nvPr>
            <p:ph type="title"/>
          </p:nvPr>
        </p:nvSpPr>
        <p:spPr/>
        <p:txBody>
          <a:bodyPr>
            <a:normAutofit fontScale="90000"/>
          </a:bodyPr>
          <a:lstStyle/>
          <a:p>
            <a:pPr eaLnBrk="1" hangingPunct="1"/>
            <a:r>
              <a:rPr lang="en-US" sz="2800" smtClean="0"/>
              <a:t>Gateway Transfer to QAD Enterprise Applications</a:t>
            </a:r>
          </a:p>
        </p:txBody>
      </p:sp>
      <p:sp>
        <p:nvSpPr>
          <p:cNvPr id="21507" name="Footer Placeholder 3"/>
          <p:cNvSpPr>
            <a:spLocks noGrp="1"/>
          </p:cNvSpPr>
          <p:nvPr>
            <p:ph type="ftr" sz="quarter" idx="10"/>
          </p:nvPr>
        </p:nvSpPr>
        <p:spPr>
          <a:noFill/>
        </p:spPr>
        <p:txBody>
          <a:bodyPr/>
          <a:lstStyle/>
          <a:p>
            <a:r>
              <a:rPr lang="en-US" smtClean="0">
                <a:latin typeface="Arial" charset="0"/>
                <a:cs typeface="Arial" charset="0"/>
              </a:rPr>
              <a:t>EDI-EC-Intro-190</a:t>
            </a:r>
          </a:p>
        </p:txBody>
      </p:sp>
      <p:grpSp>
        <p:nvGrpSpPr>
          <p:cNvPr id="21" name="Group 20"/>
          <p:cNvGrpSpPr/>
          <p:nvPr/>
        </p:nvGrpSpPr>
        <p:grpSpPr>
          <a:xfrm>
            <a:off x="423863" y="914400"/>
            <a:ext cx="8277225" cy="5000625"/>
            <a:chOff x="319088" y="1219200"/>
            <a:chExt cx="8277225" cy="5000625"/>
          </a:xfrm>
        </p:grpSpPr>
        <p:pic>
          <p:nvPicPr>
            <p:cNvPr id="21506" name="Picture 23" descr="Region Capture.png"/>
            <p:cNvPicPr>
              <a:picLocks noChangeAspect="1"/>
            </p:cNvPicPr>
            <p:nvPr/>
          </p:nvPicPr>
          <p:blipFill>
            <a:blip r:embed="rId3" cstate="print"/>
            <a:srcRect/>
            <a:stretch>
              <a:fillRect/>
            </a:stretch>
          </p:blipFill>
          <p:spPr bwMode="auto">
            <a:xfrm>
              <a:off x="1443038" y="1219200"/>
              <a:ext cx="6256337" cy="4999038"/>
            </a:xfrm>
            <a:prstGeom prst="rect">
              <a:avLst/>
            </a:prstGeom>
            <a:noFill/>
            <a:ln w="9525">
              <a:noFill/>
              <a:miter lim="800000"/>
              <a:headEnd/>
              <a:tailEnd/>
            </a:ln>
          </p:spPr>
        </p:pic>
        <p:sp>
          <p:nvSpPr>
            <p:cNvPr id="21509" name="AutoShape 7"/>
            <p:cNvSpPr>
              <a:spLocks noChangeArrowheads="1"/>
            </p:cNvSpPr>
            <p:nvPr/>
          </p:nvSpPr>
          <p:spPr bwMode="auto">
            <a:xfrm>
              <a:off x="319088" y="2713038"/>
              <a:ext cx="2286000" cy="9144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DBC3"/>
            </a:solidFill>
            <a:ln w="9525">
              <a:solidFill>
                <a:schemeClr val="tx1"/>
              </a:solidFill>
              <a:miter lim="800000"/>
              <a:headEnd type="none" w="sm" len="sm"/>
              <a:tailEnd type="none" w="sm" len="sm"/>
            </a:ln>
          </p:spPr>
          <p:txBody>
            <a:bodyPr wrap="none" anchor="ctr" anchorCtr="1"/>
            <a:lstStyle/>
            <a:p>
              <a:pPr algn="ctr" eaLnBrk="0" hangingPunct="0">
                <a:lnSpc>
                  <a:spcPct val="100000"/>
                </a:lnSpc>
                <a:spcBef>
                  <a:spcPct val="0"/>
                </a:spcBef>
                <a:buClrTx/>
                <a:buFontTx/>
                <a:buNone/>
              </a:pPr>
              <a:r>
                <a:rPr lang="en-US">
                  <a:latin typeface="+mj-lt"/>
                </a:rPr>
                <a:t>Gateway</a:t>
              </a:r>
            </a:p>
          </p:txBody>
        </p:sp>
        <p:grpSp>
          <p:nvGrpSpPr>
            <p:cNvPr id="21510" name="Group 55"/>
            <p:cNvGrpSpPr>
              <a:grpSpLocks/>
            </p:cNvGrpSpPr>
            <p:nvPr/>
          </p:nvGrpSpPr>
          <p:grpSpPr bwMode="auto">
            <a:xfrm>
              <a:off x="595313" y="5534025"/>
              <a:ext cx="8001000" cy="685800"/>
              <a:chOff x="375" y="3648"/>
              <a:chExt cx="5040" cy="432"/>
            </a:xfrm>
          </p:grpSpPr>
          <p:grpSp>
            <p:nvGrpSpPr>
              <p:cNvPr id="21511" name="Group 41"/>
              <p:cNvGrpSpPr>
                <a:grpSpLocks/>
              </p:cNvGrpSpPr>
              <p:nvPr/>
            </p:nvGrpSpPr>
            <p:grpSpPr bwMode="auto">
              <a:xfrm>
                <a:off x="423" y="3713"/>
                <a:ext cx="4896" cy="302"/>
                <a:chOff x="381" y="3347"/>
                <a:chExt cx="4896" cy="302"/>
              </a:xfrm>
            </p:grpSpPr>
            <p:sp>
              <p:nvSpPr>
                <p:cNvPr id="21522" name="Rectangle 42"/>
                <p:cNvSpPr>
                  <a:spLocks noChangeArrowheads="1"/>
                </p:cNvSpPr>
                <p:nvPr/>
              </p:nvSpPr>
              <p:spPr bwMode="auto">
                <a:xfrm>
                  <a:off x="381" y="3347"/>
                  <a:ext cx="1344" cy="302"/>
                </a:xfrm>
                <a:prstGeom prst="rect">
                  <a:avLst/>
                </a:prstGeom>
                <a:solidFill>
                  <a:srgbClr val="DBFFC9"/>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21523" name="Rectangle 43"/>
                <p:cNvSpPr>
                  <a:spLocks noChangeArrowheads="1"/>
                </p:cNvSpPr>
                <p:nvPr/>
              </p:nvSpPr>
              <p:spPr bwMode="auto">
                <a:xfrm>
                  <a:off x="4461" y="3347"/>
                  <a:ext cx="816" cy="302"/>
                </a:xfrm>
                <a:prstGeom prst="rect">
                  <a:avLst/>
                </a:prstGeom>
                <a:solidFill>
                  <a:srgbClr val="FFFFC3"/>
                </a:solidFill>
                <a:ln w="9525">
                  <a:solidFill>
                    <a:schemeClr val="tx1"/>
                  </a:solidFill>
                  <a:miter lim="800000"/>
                  <a:headEnd type="none" w="sm" len="sm"/>
                  <a:tailEnd type="none" w="sm" len="sm"/>
                </a:ln>
              </p:spPr>
              <p:txBody>
                <a:bodyPr anchor="ctr">
                  <a:spAutoFit/>
                </a:bodyPr>
                <a:lstStyle/>
                <a:p>
                  <a:endParaRPr lang="en-US">
                    <a:latin typeface="+mj-lt"/>
                  </a:endParaRPr>
                </a:p>
              </p:txBody>
            </p:sp>
            <p:sp>
              <p:nvSpPr>
                <p:cNvPr id="21524" name="Rectangle 44"/>
                <p:cNvSpPr>
                  <a:spLocks noChangeArrowheads="1"/>
                </p:cNvSpPr>
                <p:nvPr/>
              </p:nvSpPr>
              <p:spPr bwMode="auto">
                <a:xfrm>
                  <a:off x="1773" y="3347"/>
                  <a:ext cx="2640" cy="302"/>
                </a:xfrm>
                <a:prstGeom prst="rect">
                  <a:avLst/>
                </a:prstGeom>
                <a:solidFill>
                  <a:srgbClr val="B7CFFF"/>
                </a:solidFill>
                <a:ln w="9525">
                  <a:solidFill>
                    <a:schemeClr val="tx1"/>
                  </a:solidFill>
                  <a:miter lim="800000"/>
                  <a:headEnd type="none" w="sm" len="sm"/>
                  <a:tailEnd type="none" w="sm" len="sm"/>
                </a:ln>
              </p:spPr>
              <p:txBody>
                <a:bodyPr anchor="ctr">
                  <a:spAutoFit/>
                </a:bodyPr>
                <a:lstStyle/>
                <a:p>
                  <a:endParaRPr lang="en-US">
                    <a:latin typeface="+mj-lt"/>
                  </a:endParaRPr>
                </a:p>
              </p:txBody>
            </p:sp>
          </p:grpSp>
          <p:sp>
            <p:nvSpPr>
              <p:cNvPr id="21512" name="Line 45"/>
              <p:cNvSpPr>
                <a:spLocks noChangeShapeType="1"/>
              </p:cNvSpPr>
              <p:nvPr/>
            </p:nvSpPr>
            <p:spPr bwMode="auto">
              <a:xfrm flipV="1">
                <a:off x="375" y="3864"/>
                <a:ext cx="5040" cy="24"/>
              </a:xfrm>
              <a:prstGeom prst="line">
                <a:avLst/>
              </a:prstGeom>
              <a:noFill/>
              <a:ln w="76200">
                <a:solidFill>
                  <a:schemeClr val="tx1"/>
                </a:solidFill>
                <a:round/>
                <a:headEnd type="none" w="sm" len="sm"/>
                <a:tailEnd type="triangle" w="sm" len="sm"/>
              </a:ln>
            </p:spPr>
            <p:txBody>
              <a:bodyPr anchor="ctr">
                <a:spAutoFit/>
              </a:bodyPr>
              <a:lstStyle/>
              <a:p>
                <a:endParaRPr lang="en-US">
                  <a:latin typeface="+mj-lt"/>
                </a:endParaRPr>
              </a:p>
            </p:txBody>
          </p:sp>
          <p:sp>
            <p:nvSpPr>
              <p:cNvPr id="21513" name="AutoShape 46"/>
              <p:cNvSpPr>
                <a:spLocks noChangeArrowheads="1"/>
              </p:cNvSpPr>
              <p:nvPr/>
            </p:nvSpPr>
            <p:spPr bwMode="auto">
              <a:xfrm>
                <a:off x="464" y="3707"/>
                <a:ext cx="495" cy="337"/>
              </a:xfrm>
              <a:prstGeom prst="flowChartDocument">
                <a:avLst/>
              </a:prstGeom>
              <a:solidFill>
                <a:srgbClr val="FFFFFF"/>
              </a:solidFill>
              <a:ln w="9525">
                <a:solidFill>
                  <a:schemeClr val="tx1"/>
                </a:solidFill>
                <a:miter lim="800000"/>
                <a:headEnd type="none" w="sm" len="sm"/>
                <a:tailEnd type="none" w="sm" len="sm"/>
              </a:ln>
            </p:spPr>
            <p:txBody>
              <a:bodyPr anchor="ctr">
                <a:spAutoFit/>
              </a:bodyPr>
              <a:lstStyle/>
              <a:p>
                <a:pPr algn="ctr" eaLnBrk="0" hangingPunct="0">
                  <a:lnSpc>
                    <a:spcPct val="100000"/>
                  </a:lnSpc>
                  <a:spcBef>
                    <a:spcPct val="0"/>
                  </a:spcBef>
                  <a:buClrTx/>
                  <a:buFontTx/>
                  <a:buNone/>
                </a:pPr>
                <a:r>
                  <a:rPr lang="en-US" sz="1100" b="1">
                    <a:latin typeface="+mj-lt"/>
                  </a:rPr>
                  <a:t>Raw</a:t>
                </a:r>
              </a:p>
              <a:p>
                <a:pPr algn="ctr" eaLnBrk="0" hangingPunct="0">
                  <a:lnSpc>
                    <a:spcPct val="100000"/>
                  </a:lnSpc>
                  <a:spcBef>
                    <a:spcPct val="0"/>
                  </a:spcBef>
                  <a:buClrTx/>
                  <a:buFontTx/>
                  <a:buNone/>
                </a:pPr>
                <a:r>
                  <a:rPr lang="en-US" sz="1100" b="1">
                    <a:latin typeface="+mj-lt"/>
                  </a:rPr>
                  <a:t>File</a:t>
                </a:r>
                <a:endParaRPr lang="en-US">
                  <a:latin typeface="+mj-lt"/>
                </a:endParaRPr>
              </a:p>
            </p:txBody>
          </p:sp>
          <p:sp>
            <p:nvSpPr>
              <p:cNvPr id="21514" name="AutoShape 47"/>
              <p:cNvSpPr>
                <a:spLocks noChangeArrowheads="1"/>
              </p:cNvSpPr>
              <p:nvPr/>
            </p:nvSpPr>
            <p:spPr bwMode="auto">
              <a:xfrm>
                <a:off x="2610" y="3648"/>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Xdoc</a:t>
                </a:r>
              </a:p>
            </p:txBody>
          </p:sp>
          <p:sp>
            <p:nvSpPr>
              <p:cNvPr id="21515" name="Rectangle 48"/>
              <p:cNvSpPr>
                <a:spLocks noChangeArrowheads="1"/>
              </p:cNvSpPr>
              <p:nvPr/>
            </p:nvSpPr>
            <p:spPr bwMode="auto">
              <a:xfrm>
                <a:off x="1001" y="3744"/>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EC Sub</a:t>
                </a:r>
              </a:p>
            </p:txBody>
          </p:sp>
          <p:sp>
            <p:nvSpPr>
              <p:cNvPr id="21516" name="AutoShape 49"/>
              <p:cNvSpPr>
                <a:spLocks noChangeArrowheads="1"/>
              </p:cNvSpPr>
              <p:nvPr/>
            </p:nvSpPr>
            <p:spPr bwMode="auto">
              <a:xfrm>
                <a:off x="1537" y="3684"/>
                <a:ext cx="495" cy="396"/>
              </a:xfrm>
              <a:prstGeom prst="flowChartDocument">
                <a:avLst/>
              </a:prstGeom>
              <a:solidFill>
                <a:schemeClr val="bg1"/>
              </a:solidFill>
              <a:ln w="317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SNF</a:t>
                </a:r>
              </a:p>
              <a:p>
                <a:pPr algn="ctr" eaLnBrk="0" hangingPunct="0">
                  <a:lnSpc>
                    <a:spcPct val="100000"/>
                  </a:lnSpc>
                  <a:spcBef>
                    <a:spcPct val="0"/>
                  </a:spcBef>
                  <a:buClrTx/>
                  <a:buFontTx/>
                  <a:buNone/>
                </a:pPr>
                <a:r>
                  <a:rPr lang="en-US" sz="1100" b="1">
                    <a:latin typeface="+mj-lt"/>
                  </a:rPr>
                  <a:t>File</a:t>
                </a:r>
              </a:p>
            </p:txBody>
          </p:sp>
          <p:sp>
            <p:nvSpPr>
              <p:cNvPr id="21517" name="Rectangle 50"/>
              <p:cNvSpPr>
                <a:spLocks noChangeArrowheads="1"/>
              </p:cNvSpPr>
              <p:nvPr/>
            </p:nvSpPr>
            <p:spPr bwMode="auto">
              <a:xfrm>
                <a:off x="2073" y="3744"/>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Load</a:t>
                </a:r>
              </a:p>
            </p:txBody>
          </p:sp>
          <p:sp>
            <p:nvSpPr>
              <p:cNvPr id="21518" name="Rectangle 51"/>
              <p:cNvSpPr>
                <a:spLocks noChangeArrowheads="1"/>
              </p:cNvSpPr>
              <p:nvPr/>
            </p:nvSpPr>
            <p:spPr bwMode="auto">
              <a:xfrm>
                <a:off x="3146" y="3744"/>
                <a:ext cx="495" cy="240"/>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Transform</a:t>
                </a:r>
              </a:p>
            </p:txBody>
          </p:sp>
          <p:sp>
            <p:nvSpPr>
              <p:cNvPr id="21519" name="AutoShape 52"/>
              <p:cNvSpPr>
                <a:spLocks noChangeArrowheads="1"/>
              </p:cNvSpPr>
              <p:nvPr/>
            </p:nvSpPr>
            <p:spPr bwMode="auto">
              <a:xfrm>
                <a:off x="3682" y="3648"/>
                <a:ext cx="495" cy="432"/>
              </a:xfrm>
              <a:prstGeom prst="can">
                <a:avLst>
                  <a:gd name="adj" fmla="val 25000"/>
                </a:avLst>
              </a:prstGeom>
              <a:solidFill>
                <a:schemeClr val="bg1"/>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Application</a:t>
                </a:r>
                <a:br>
                  <a:rPr lang="en-US" sz="1100" b="1">
                    <a:latin typeface="+mj-lt"/>
                  </a:rPr>
                </a:br>
                <a:r>
                  <a:rPr lang="en-US" sz="1100" b="1">
                    <a:latin typeface="+mj-lt"/>
                  </a:rPr>
                  <a:t>doc</a:t>
                </a:r>
              </a:p>
            </p:txBody>
          </p:sp>
          <p:sp>
            <p:nvSpPr>
              <p:cNvPr id="21520" name="Rectangle 53"/>
              <p:cNvSpPr>
                <a:spLocks noChangeArrowheads="1"/>
              </p:cNvSpPr>
              <p:nvPr/>
            </p:nvSpPr>
            <p:spPr bwMode="auto">
              <a:xfrm>
                <a:off x="4219" y="3744"/>
                <a:ext cx="495" cy="240"/>
              </a:xfrm>
              <a:prstGeom prst="rect">
                <a:avLst/>
              </a:prstGeom>
              <a:solidFill>
                <a:srgbClr val="FFDBC3"/>
              </a:solidFill>
              <a:ln w="9525">
                <a:solidFill>
                  <a:schemeClr val="tx1"/>
                </a:solidFill>
                <a:miter lim="800000"/>
                <a:headEnd type="none" w="sm" len="sm"/>
                <a:tailEnd type="none" w="sm" len="sm"/>
              </a:ln>
            </p:spPr>
            <p:txBody>
              <a:bodyPr wrap="none" anchor="ctr"/>
              <a:lstStyle/>
              <a:p>
                <a:pPr algn="ctr" eaLnBrk="0" hangingPunct="0">
                  <a:lnSpc>
                    <a:spcPct val="100000"/>
                  </a:lnSpc>
                  <a:spcBef>
                    <a:spcPct val="0"/>
                  </a:spcBef>
                  <a:buClrTx/>
                  <a:buFontTx/>
                  <a:buNone/>
                </a:pPr>
                <a:r>
                  <a:rPr lang="en-US" sz="1100" b="1">
                    <a:latin typeface="+mj-lt"/>
                  </a:rPr>
                  <a:t>Gateway</a:t>
                </a:r>
              </a:p>
            </p:txBody>
          </p:sp>
          <p:sp>
            <p:nvSpPr>
              <p:cNvPr id="21521" name="AutoShape 54"/>
              <p:cNvSpPr>
                <a:spLocks noChangeArrowheads="1"/>
              </p:cNvSpPr>
              <p:nvPr/>
            </p:nvSpPr>
            <p:spPr bwMode="auto">
              <a:xfrm>
                <a:off x="4755" y="3648"/>
                <a:ext cx="495" cy="432"/>
              </a:xfrm>
              <a:prstGeom prst="can">
                <a:avLst>
                  <a:gd name="adj" fmla="val 25000"/>
                </a:avLst>
              </a:prstGeom>
              <a:solidFill>
                <a:srgbClr val="FFDBC3"/>
              </a:solidFill>
              <a:ln w="9525">
                <a:solidFill>
                  <a:schemeClr val="tx1"/>
                </a:solidFill>
                <a:round/>
                <a:headEnd type="none" w="sm" len="sm"/>
                <a:tailEnd type="none" w="sm" len="sm"/>
              </a:ln>
            </p:spPr>
            <p:txBody>
              <a:bodyPr wrap="none" anchor="ctr"/>
              <a:lstStyle/>
              <a:p>
                <a:pPr algn="ctr" eaLnBrk="0" hangingPunct="0">
                  <a:lnSpc>
                    <a:spcPct val="100000"/>
                  </a:lnSpc>
                  <a:spcBef>
                    <a:spcPct val="0"/>
                  </a:spcBef>
                  <a:buClrTx/>
                  <a:buFontTx/>
                  <a:buNone/>
                </a:pPr>
                <a:r>
                  <a:rPr lang="en-US" sz="800" b="1">
                    <a:latin typeface="+mj-lt"/>
                  </a:rPr>
                  <a:t>QAD</a:t>
                </a:r>
              </a:p>
              <a:p>
                <a:pPr algn="ctr" eaLnBrk="0" hangingPunct="0">
                  <a:lnSpc>
                    <a:spcPct val="100000"/>
                  </a:lnSpc>
                  <a:spcBef>
                    <a:spcPct val="0"/>
                  </a:spcBef>
                  <a:buClrTx/>
                  <a:buFontTx/>
                  <a:buNone/>
                </a:pPr>
                <a:r>
                  <a:rPr lang="en-US" sz="800" b="1">
                    <a:latin typeface="+mj-lt"/>
                  </a:rPr>
                  <a:t>Enterprise</a:t>
                </a:r>
              </a:p>
              <a:p>
                <a:pPr algn="ctr" eaLnBrk="0" hangingPunct="0">
                  <a:lnSpc>
                    <a:spcPct val="100000"/>
                  </a:lnSpc>
                  <a:spcBef>
                    <a:spcPct val="0"/>
                  </a:spcBef>
                  <a:buClrTx/>
                  <a:buFontTx/>
                  <a:buNone/>
                </a:pPr>
                <a:r>
                  <a:rPr lang="en-US" sz="800" b="1">
                    <a:latin typeface="+mj-lt"/>
                  </a:rPr>
                  <a:t>Applications</a:t>
                </a:r>
              </a:p>
            </p:txBody>
          </p:sp>
        </p:gr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ooter Placeholder 1"/>
          <p:cNvSpPr>
            <a:spLocks noGrp="1"/>
          </p:cNvSpPr>
          <p:nvPr>
            <p:ph type="ftr" sz="quarter" idx="10"/>
          </p:nvPr>
        </p:nvSpPr>
        <p:spPr>
          <a:noFill/>
        </p:spPr>
        <p:txBody>
          <a:bodyPr/>
          <a:lstStyle/>
          <a:p>
            <a:r>
              <a:rPr lang="en-US" smtClean="0">
                <a:latin typeface="Arial" charset="0"/>
                <a:cs typeface="Arial" charset="0"/>
              </a:rPr>
              <a:t>EDI-EC-Intro-020</a:t>
            </a:r>
          </a:p>
        </p:txBody>
      </p:sp>
      <p:sp>
        <p:nvSpPr>
          <p:cNvPr id="4099" name="Rectangle 6"/>
          <p:cNvSpPr>
            <a:spLocks noChangeArrowheads="1"/>
          </p:cNvSpPr>
          <p:nvPr/>
        </p:nvSpPr>
        <p:spPr bwMode="auto">
          <a:xfrm>
            <a:off x="485775" y="19050"/>
            <a:ext cx="8153400" cy="6096000"/>
          </a:xfrm>
          <a:prstGeom prst="rect">
            <a:avLst/>
          </a:prstGeom>
          <a:noFill/>
          <a:ln w="9525">
            <a:noFill/>
            <a:miter lim="800000"/>
            <a:headEnd/>
            <a:tailEnd/>
          </a:ln>
        </p:spPr>
        <p:txBody>
          <a:bodyPr lIns="92075" tIns="46038" rIns="92075" bIns="46038"/>
          <a:lstStyle/>
          <a:p>
            <a:pPr marL="342900" indent="-342900">
              <a:lnSpc>
                <a:spcPct val="70000"/>
              </a:lnSpc>
            </a:pPr>
            <a:endParaRPr lang="en-US" sz="1600" dirty="0">
              <a:latin typeface="+mj-lt"/>
            </a:endParaRPr>
          </a:p>
          <a:p>
            <a:pPr marL="342900" indent="-342900">
              <a:buClr>
                <a:schemeClr val="accent6"/>
              </a:buClr>
              <a:buFont typeface="Arial" pitchFamily="34" charset="0"/>
              <a:buChar char="•"/>
            </a:pPr>
            <a:r>
              <a:rPr lang="en-US" sz="1600" dirty="0">
                <a:latin typeface="+mj-lt"/>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342900" indent="-342900">
              <a:buClr>
                <a:schemeClr val="accent6"/>
              </a:buClr>
              <a:buFont typeface="Arial" pitchFamily="34" charset="0"/>
              <a:buChar char="•"/>
            </a:pPr>
            <a:r>
              <a:rPr lang="en-US" sz="160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342900" indent="-342900">
              <a:buClr>
                <a:schemeClr val="accent6"/>
              </a:buClr>
              <a:buFont typeface="Arial" pitchFamily="34" charset="0"/>
              <a:buChar char="•"/>
            </a:pPr>
            <a:r>
              <a:rPr lang="en-US" sz="1600" dirty="0">
                <a:latin typeface="+mj-lt"/>
              </a:rPr>
              <a:t>QAD and MFG/PRO are registered trademarks of QAD Inc. The QAD logo is a trademark of QAD Inc.</a:t>
            </a:r>
          </a:p>
          <a:p>
            <a:pPr marL="342900" indent="-342900">
              <a:buClr>
                <a:schemeClr val="accent6"/>
              </a:buClr>
              <a:buFont typeface="Arial" pitchFamily="34" charset="0"/>
              <a:buChar char="•"/>
            </a:pPr>
            <a:r>
              <a:rPr lang="en-US" sz="1600" dirty="0">
                <a:latin typeface="+mj-lt"/>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342900" indent="-342900">
              <a:buClr>
                <a:schemeClr val="accent6"/>
              </a:buClr>
              <a:buFont typeface="Arial" pitchFamily="34" charset="0"/>
              <a:buChar char="•"/>
            </a:pPr>
            <a:r>
              <a:rPr lang="en-US" sz="1600" dirty="0">
                <a:latin typeface="+mj-lt"/>
              </a:rPr>
              <a:t>Copyright © 2010 by QAD Inc.</a:t>
            </a:r>
          </a:p>
          <a:p>
            <a:pPr marL="342900" indent="-342900">
              <a:buClr>
                <a:schemeClr val="accent6"/>
              </a:buClr>
              <a:buFont typeface="Arial" pitchFamily="34" charset="0"/>
              <a:buChar char="•"/>
            </a:pPr>
            <a:endParaRPr lang="en-US" sz="1600" b="1" dirty="0">
              <a:latin typeface="+mj-lt"/>
            </a:endParaRPr>
          </a:p>
          <a:p>
            <a:pPr marL="342900" indent="-342900">
              <a:buClr>
                <a:schemeClr val="accent6"/>
              </a:buClr>
              <a:buFont typeface="Arial" pitchFamily="34" charset="0"/>
              <a:buChar char="•"/>
            </a:pPr>
            <a:r>
              <a:rPr lang="en-US" sz="1600" b="1" dirty="0">
                <a:latin typeface="+mj-lt"/>
              </a:rPr>
              <a:t>QAD Inc.</a:t>
            </a:r>
            <a:br>
              <a:rPr lang="en-US" sz="1600" b="1" dirty="0">
                <a:latin typeface="+mj-lt"/>
              </a:rPr>
            </a:br>
            <a:r>
              <a:rPr lang="en-US" sz="1600" dirty="0">
                <a:latin typeface="+mj-lt"/>
              </a:rPr>
              <a:t>100 Innovation Place</a:t>
            </a:r>
            <a:br>
              <a:rPr lang="en-US" sz="1600" dirty="0">
                <a:latin typeface="+mj-lt"/>
              </a:rPr>
            </a:br>
            <a:r>
              <a:rPr lang="en-US" sz="1600" dirty="0">
                <a:latin typeface="+mj-lt"/>
              </a:rPr>
              <a:t>Santa Barbara, California 93108</a:t>
            </a:r>
            <a:br>
              <a:rPr lang="en-US" sz="1600" dirty="0">
                <a:latin typeface="+mj-lt"/>
              </a:rPr>
            </a:br>
            <a:r>
              <a:rPr lang="en-US" sz="1600" dirty="0">
                <a:latin typeface="+mj-lt"/>
              </a:rPr>
              <a:t>Phone (805) 684-6614</a:t>
            </a:r>
            <a:br>
              <a:rPr lang="en-US" sz="1600" dirty="0">
                <a:latin typeface="+mj-lt"/>
              </a:rPr>
            </a:br>
            <a:r>
              <a:rPr lang="en-US" sz="1600" dirty="0">
                <a:latin typeface="+mj-lt"/>
              </a:rPr>
              <a:t>Fax (805) 684-1890</a:t>
            </a:r>
            <a:br>
              <a:rPr lang="en-US" sz="1600" dirty="0">
                <a:latin typeface="+mj-lt"/>
              </a:rPr>
            </a:br>
            <a:r>
              <a:rPr lang="en-US" sz="1600" dirty="0">
                <a:latin typeface="+mj-lt"/>
              </a:rPr>
              <a:t>http://www.qad.com</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Content Placeholder 2"/>
          <p:cNvSpPr>
            <a:spLocks noGrp="1"/>
          </p:cNvSpPr>
          <p:nvPr>
            <p:ph idx="1"/>
          </p:nvPr>
        </p:nvSpPr>
        <p:spPr/>
        <p:txBody>
          <a:bodyPr/>
          <a:lstStyle/>
          <a:p>
            <a:pPr eaLnBrk="1" hangingPunct="1">
              <a:lnSpc>
                <a:spcPct val="100000"/>
              </a:lnSpc>
              <a:buFont typeface="Webdings" pitchFamily="18" charset="2"/>
              <a:buNone/>
            </a:pPr>
            <a:r>
              <a:rPr lang="en-US" smtClean="0"/>
              <a:t>In this class you learn how to:</a:t>
            </a:r>
          </a:p>
          <a:p>
            <a:pPr eaLnBrk="1" hangingPunct="1">
              <a:lnSpc>
                <a:spcPct val="100000"/>
              </a:lnSpc>
            </a:pPr>
            <a:r>
              <a:rPr lang="en-US" smtClean="0"/>
              <a:t>Identify key business considerations before setting up EDI eCommerce in QAD Enterprise Applications</a:t>
            </a:r>
          </a:p>
          <a:p>
            <a:pPr eaLnBrk="1" hangingPunct="1">
              <a:lnSpc>
                <a:spcPct val="100000"/>
              </a:lnSpc>
            </a:pPr>
            <a:r>
              <a:rPr lang="en-US" smtClean="0"/>
              <a:t>Set up EDI eCommerce in QAD Enterprise Applications</a:t>
            </a:r>
          </a:p>
          <a:p>
            <a:pPr eaLnBrk="1" hangingPunct="1">
              <a:lnSpc>
                <a:spcPct val="100000"/>
              </a:lnSpc>
            </a:pPr>
            <a:r>
              <a:rPr lang="en-US" smtClean="0"/>
              <a:t>Process EDI eCommerce in QAD Enterprise Applications</a:t>
            </a:r>
          </a:p>
          <a:p>
            <a:pPr eaLnBrk="1" hangingPunct="1"/>
            <a:endParaRPr lang="en-US" smtClean="0"/>
          </a:p>
        </p:txBody>
      </p:sp>
      <p:sp>
        <p:nvSpPr>
          <p:cNvPr id="23554" name="Title 1"/>
          <p:cNvSpPr>
            <a:spLocks noGrp="1"/>
          </p:cNvSpPr>
          <p:nvPr>
            <p:ph type="title"/>
          </p:nvPr>
        </p:nvSpPr>
        <p:spPr/>
        <p:txBody>
          <a:bodyPr/>
          <a:lstStyle/>
          <a:p>
            <a:pPr eaLnBrk="1" hangingPunct="1"/>
            <a:r>
              <a:rPr lang="en-US" smtClean="0"/>
              <a:t>Course Objectives</a:t>
            </a:r>
          </a:p>
        </p:txBody>
      </p:sp>
      <p:sp>
        <p:nvSpPr>
          <p:cNvPr id="23556" name="Footer Placeholder 3"/>
          <p:cNvSpPr>
            <a:spLocks noGrp="1"/>
          </p:cNvSpPr>
          <p:nvPr>
            <p:ph type="ftr" sz="quarter" idx="10"/>
          </p:nvPr>
        </p:nvSpPr>
        <p:spPr>
          <a:noFill/>
        </p:spPr>
        <p:txBody>
          <a:bodyPr/>
          <a:lstStyle/>
          <a:p>
            <a:r>
              <a:rPr lang="en-US" smtClean="0">
                <a:latin typeface="Arial" charset="0"/>
                <a:cs typeface="Arial" charset="0"/>
              </a:rPr>
              <a:t>EDI-EC-Intro-200</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lstStyle/>
          <a:p>
            <a:pPr eaLnBrk="1" hangingPunct="1">
              <a:lnSpc>
                <a:spcPct val="100000"/>
              </a:lnSpc>
              <a:buClr>
                <a:srgbClr val="FFCC00"/>
              </a:buClr>
              <a:buFont typeface="Wingdings" pitchFamily="2" charset="2"/>
              <a:buChar char="ü"/>
            </a:pPr>
            <a:r>
              <a:rPr lang="en-US" smtClean="0"/>
              <a:t>Introduction to EDI eCommerce</a:t>
            </a:r>
          </a:p>
          <a:p>
            <a:pPr eaLnBrk="1" hangingPunct="1">
              <a:lnSpc>
                <a:spcPct val="100000"/>
              </a:lnSpc>
            </a:pPr>
            <a:r>
              <a:rPr lang="en-US" smtClean="0"/>
              <a:t>Business Considerations</a:t>
            </a:r>
          </a:p>
          <a:p>
            <a:pPr eaLnBrk="1" hangingPunct="1">
              <a:lnSpc>
                <a:spcPct val="100000"/>
              </a:lnSpc>
            </a:pPr>
            <a:r>
              <a:rPr lang="en-US" smtClean="0"/>
              <a:t>Set up EDI eCommerce</a:t>
            </a:r>
          </a:p>
          <a:p>
            <a:pPr eaLnBrk="1" hangingPunct="1">
              <a:lnSpc>
                <a:spcPct val="100000"/>
              </a:lnSpc>
            </a:pPr>
            <a:r>
              <a:rPr lang="en-US" smtClean="0"/>
              <a:t>Process EDI eCommerce</a:t>
            </a:r>
          </a:p>
          <a:p>
            <a:pPr eaLnBrk="1" hangingPunct="1"/>
            <a:endParaRPr lang="en-US" smtClean="0"/>
          </a:p>
          <a:p>
            <a:pPr eaLnBrk="1" hangingPunct="1"/>
            <a:endParaRPr lang="en-US" smtClean="0"/>
          </a:p>
        </p:txBody>
      </p:sp>
      <p:sp>
        <p:nvSpPr>
          <p:cNvPr id="24579" name="Rectangle 2"/>
          <p:cNvSpPr>
            <a:spLocks noGrp="1" noChangeArrowheads="1"/>
          </p:cNvSpPr>
          <p:nvPr>
            <p:ph type="title"/>
          </p:nvPr>
        </p:nvSpPr>
        <p:spPr/>
        <p:txBody>
          <a:bodyPr/>
          <a:lstStyle/>
          <a:p>
            <a:pPr eaLnBrk="1" hangingPunct="1"/>
            <a:r>
              <a:rPr lang="en-US" smtClean="0"/>
              <a:t>Course Overview</a:t>
            </a:r>
          </a:p>
        </p:txBody>
      </p:sp>
      <p:sp>
        <p:nvSpPr>
          <p:cNvPr id="24578" name="Footer Placeholder 3"/>
          <p:cNvSpPr>
            <a:spLocks noGrp="1"/>
          </p:cNvSpPr>
          <p:nvPr>
            <p:ph type="ftr" sz="quarter" idx="10"/>
          </p:nvPr>
        </p:nvSpPr>
        <p:spPr>
          <a:noFill/>
        </p:spPr>
        <p:txBody>
          <a:bodyPr/>
          <a:lstStyle/>
          <a:p>
            <a:r>
              <a:rPr lang="en-US" smtClean="0">
                <a:latin typeface="Arial" charset="0"/>
                <a:cs typeface="Arial" charset="0"/>
              </a:rPr>
              <a:t>EDI-EC-Intro-210</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61"/>
          <p:cNvSpPr>
            <a:spLocks noGrp="1" noChangeArrowheads="1"/>
          </p:cNvSpPr>
          <p:nvPr>
            <p:ph type="title"/>
          </p:nvPr>
        </p:nvSpPr>
        <p:spPr/>
        <p:txBody>
          <a:bodyPr/>
          <a:lstStyle/>
          <a:p>
            <a:pPr eaLnBrk="1" hangingPunct="1"/>
            <a:r>
              <a:rPr lang="en-US" smtClean="0"/>
              <a:t>Facilities</a:t>
            </a:r>
          </a:p>
        </p:txBody>
      </p:sp>
      <p:sp>
        <p:nvSpPr>
          <p:cNvPr id="5122" name="Footer Placeholder 3"/>
          <p:cNvSpPr>
            <a:spLocks noGrp="1"/>
          </p:cNvSpPr>
          <p:nvPr>
            <p:ph type="ftr" sz="quarter" idx="10"/>
          </p:nvPr>
        </p:nvSpPr>
        <p:spPr>
          <a:noFill/>
        </p:spPr>
        <p:txBody>
          <a:bodyPr/>
          <a:lstStyle/>
          <a:p>
            <a:r>
              <a:rPr lang="en-US" smtClean="0">
                <a:latin typeface="Arial" charset="0"/>
                <a:cs typeface="Arial" charset="0"/>
              </a:rPr>
              <a:t>EDI-EC-Intro-030</a:t>
            </a:r>
          </a:p>
        </p:txBody>
      </p:sp>
      <p:grpSp>
        <p:nvGrpSpPr>
          <p:cNvPr id="5123" name="Group 2"/>
          <p:cNvGrpSpPr>
            <a:grpSpLocks/>
          </p:cNvGrpSpPr>
          <p:nvPr/>
        </p:nvGrpSpPr>
        <p:grpSpPr bwMode="auto">
          <a:xfrm>
            <a:off x="792978" y="1085850"/>
            <a:ext cx="7535133" cy="4740157"/>
            <a:chOff x="275" y="729"/>
            <a:chExt cx="5066" cy="3226"/>
          </a:xfrm>
        </p:grpSpPr>
        <p:grpSp>
          <p:nvGrpSpPr>
            <p:cNvPr id="5125" name="Group 3"/>
            <p:cNvGrpSpPr>
              <a:grpSpLocks/>
            </p:cNvGrpSpPr>
            <p:nvPr/>
          </p:nvGrpSpPr>
          <p:grpSpPr bwMode="auto">
            <a:xfrm>
              <a:off x="275" y="729"/>
              <a:ext cx="1246" cy="1018"/>
              <a:chOff x="275" y="912"/>
              <a:chExt cx="1246" cy="1018"/>
            </a:xfrm>
          </p:grpSpPr>
          <p:pic>
            <p:nvPicPr>
              <p:cNvPr id="5181" name="Picture 4"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5182" name="Text Box 5"/>
              <p:cNvSpPr txBox="1">
                <a:spLocks noChangeArrowheads="1"/>
              </p:cNvSpPr>
              <p:nvPr/>
            </p:nvSpPr>
            <p:spPr bwMode="auto">
              <a:xfrm>
                <a:off x="275" y="1679"/>
                <a:ext cx="1246" cy="251"/>
              </a:xfrm>
              <a:prstGeom prst="rect">
                <a:avLst/>
              </a:prstGeom>
              <a:noFill/>
              <a:ln w="12700">
                <a:noFill/>
                <a:miter lim="800000"/>
                <a:headEnd/>
                <a:tailEnd/>
              </a:ln>
            </p:spPr>
            <p:txBody>
              <a:bodyPr wrap="none">
                <a:spAutoFit/>
              </a:bodyPr>
              <a:lstStyle/>
              <a:p>
                <a:pPr algn="ctr" eaLnBrk="0" hangingPunct="0">
                  <a:lnSpc>
                    <a:spcPct val="100000"/>
                  </a:lnSpc>
                  <a:spcBef>
                    <a:spcPct val="0"/>
                  </a:spcBef>
                  <a:buClrTx/>
                  <a:buFontTx/>
                  <a:buNone/>
                </a:pPr>
                <a:r>
                  <a:rPr lang="en-US" sz="1800" b="1">
                    <a:latin typeface="+mj-lt"/>
                  </a:rPr>
                  <a:t>Telephone/Fax</a:t>
                </a:r>
              </a:p>
            </p:txBody>
          </p:sp>
        </p:grpSp>
        <p:grpSp>
          <p:nvGrpSpPr>
            <p:cNvPr id="5126" name="Group 6"/>
            <p:cNvGrpSpPr>
              <a:grpSpLocks/>
            </p:cNvGrpSpPr>
            <p:nvPr/>
          </p:nvGrpSpPr>
          <p:grpSpPr bwMode="auto">
            <a:xfrm>
              <a:off x="2409" y="767"/>
              <a:ext cx="979" cy="980"/>
              <a:chOff x="2409" y="950"/>
              <a:chExt cx="979" cy="980"/>
            </a:xfrm>
          </p:grpSpPr>
          <p:pic>
            <p:nvPicPr>
              <p:cNvPr id="5179" name="Picture 7"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5180" name="Text Box 8"/>
              <p:cNvSpPr txBox="1">
                <a:spLocks noChangeArrowheads="1"/>
              </p:cNvSpPr>
              <p:nvPr/>
            </p:nvSpPr>
            <p:spPr bwMode="auto">
              <a:xfrm>
                <a:off x="2409" y="1679"/>
                <a:ext cx="979" cy="251"/>
              </a:xfrm>
              <a:prstGeom prst="rect">
                <a:avLst/>
              </a:prstGeom>
              <a:noFill/>
              <a:ln w="12700">
                <a:noFill/>
                <a:miter lim="800000"/>
                <a:headEnd/>
                <a:tailEnd/>
              </a:ln>
            </p:spPr>
            <p:txBody>
              <a:bodyPr wrap="none">
                <a:spAutoFit/>
              </a:bodyPr>
              <a:lstStyle/>
              <a:p>
                <a:pPr algn="ctr" eaLnBrk="0" hangingPunct="0">
                  <a:lnSpc>
                    <a:spcPct val="100000"/>
                  </a:lnSpc>
                  <a:spcBef>
                    <a:spcPct val="0"/>
                  </a:spcBef>
                  <a:buClrTx/>
                  <a:buFontTx/>
                  <a:buNone/>
                </a:pPr>
                <a:r>
                  <a:rPr lang="en-US" sz="1800" b="1">
                    <a:latin typeface="+mj-lt"/>
                  </a:rPr>
                  <a:t>Class Hours</a:t>
                </a:r>
              </a:p>
            </p:txBody>
          </p:sp>
        </p:grpSp>
        <p:sp>
          <p:nvSpPr>
            <p:cNvPr id="5127" name="Rectangle 9"/>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algn="ctr" eaLnBrk="0" hangingPunct="0">
                <a:lnSpc>
                  <a:spcPct val="100000"/>
                </a:lnSpc>
                <a:spcBef>
                  <a:spcPct val="0"/>
                </a:spcBef>
                <a:buClrTx/>
                <a:buFontTx/>
                <a:buNone/>
              </a:pPr>
              <a:r>
                <a:rPr lang="en-US" sz="4400" b="1">
                  <a:solidFill>
                    <a:srgbClr val="FF3300"/>
                  </a:solidFill>
                  <a:latin typeface="+mj-lt"/>
                </a:rPr>
                <a:t>EXIT</a:t>
              </a:r>
            </a:p>
          </p:txBody>
        </p:sp>
        <p:grpSp>
          <p:nvGrpSpPr>
            <p:cNvPr id="5128" name="Group 10"/>
            <p:cNvGrpSpPr>
              <a:grpSpLocks/>
            </p:cNvGrpSpPr>
            <p:nvPr/>
          </p:nvGrpSpPr>
          <p:grpSpPr bwMode="auto">
            <a:xfrm>
              <a:off x="463" y="1872"/>
              <a:ext cx="871" cy="931"/>
              <a:chOff x="463" y="1872"/>
              <a:chExt cx="871" cy="931"/>
            </a:xfrm>
          </p:grpSpPr>
          <p:sp>
            <p:nvSpPr>
              <p:cNvPr id="5172" name="Text Box 11"/>
              <p:cNvSpPr txBox="1">
                <a:spLocks noChangeArrowheads="1"/>
              </p:cNvSpPr>
              <p:nvPr/>
            </p:nvSpPr>
            <p:spPr bwMode="auto">
              <a:xfrm>
                <a:off x="463" y="2552"/>
                <a:ext cx="871" cy="251"/>
              </a:xfrm>
              <a:prstGeom prst="rect">
                <a:avLst/>
              </a:prstGeom>
              <a:noFill/>
              <a:ln w="12700">
                <a:noFill/>
                <a:miter lim="800000"/>
                <a:headEnd/>
                <a:tailEnd/>
              </a:ln>
            </p:spPr>
            <p:txBody>
              <a:bodyPr wrap="none">
                <a:spAutoFit/>
              </a:bodyPr>
              <a:lstStyle/>
              <a:p>
                <a:pPr algn="ctr" eaLnBrk="0" hangingPunct="0">
                  <a:lnSpc>
                    <a:spcPct val="100000"/>
                  </a:lnSpc>
                  <a:spcBef>
                    <a:spcPct val="0"/>
                  </a:spcBef>
                  <a:buClrTx/>
                  <a:buFontTx/>
                  <a:buNone/>
                </a:pPr>
                <a:r>
                  <a:rPr lang="en-US" sz="1800" b="1">
                    <a:latin typeface="+mj-lt"/>
                  </a:rPr>
                  <a:t>Messages</a:t>
                </a:r>
              </a:p>
            </p:txBody>
          </p:sp>
          <p:grpSp>
            <p:nvGrpSpPr>
              <p:cNvPr id="5173" name="Group 12"/>
              <p:cNvGrpSpPr>
                <a:grpSpLocks/>
              </p:cNvGrpSpPr>
              <p:nvPr/>
            </p:nvGrpSpPr>
            <p:grpSpPr bwMode="auto">
              <a:xfrm>
                <a:off x="567" y="1872"/>
                <a:ext cx="681" cy="679"/>
                <a:chOff x="567" y="1891"/>
                <a:chExt cx="681" cy="679"/>
              </a:xfrm>
            </p:grpSpPr>
            <p:sp>
              <p:nvSpPr>
                <p:cNvPr id="5174"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175" name="Group 14"/>
                <p:cNvGrpSpPr>
                  <a:grpSpLocks/>
                </p:cNvGrpSpPr>
                <p:nvPr/>
              </p:nvGrpSpPr>
              <p:grpSpPr bwMode="auto">
                <a:xfrm>
                  <a:off x="658" y="2064"/>
                  <a:ext cx="494" cy="366"/>
                  <a:chOff x="1581" y="2706"/>
                  <a:chExt cx="494" cy="366"/>
                </a:xfrm>
              </p:grpSpPr>
              <p:sp>
                <p:nvSpPr>
                  <p:cNvPr id="5176"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5177"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5178" name="Freeform 17"/>
                  <p:cNvSpPr>
                    <a:spLocks/>
                  </p:cNvSpPr>
                  <p:nvPr/>
                </p:nvSpPr>
                <p:spPr bwMode="auto">
                  <a:xfrm>
                    <a:off x="1609" y="2733"/>
                    <a:ext cx="438" cy="311"/>
                  </a:xfrm>
                  <a:custGeom>
                    <a:avLst/>
                    <a:gdLst>
                      <a:gd name="T0" fmla="*/ 2 w 1755"/>
                      <a:gd name="T1" fmla="*/ 0 h 1242"/>
                      <a:gd name="T2" fmla="*/ 11 w 1755"/>
                      <a:gd name="T3" fmla="*/ 10 h 1242"/>
                      <a:gd name="T4" fmla="*/ 12 w 1755"/>
                      <a:gd name="T5" fmla="*/ 10 h 1242"/>
                      <a:gd name="T6" fmla="*/ 12 w 1755"/>
                      <a:gd name="T7" fmla="*/ 11 h 1242"/>
                      <a:gd name="T8" fmla="*/ 12 w 1755"/>
                      <a:gd name="T9" fmla="*/ 11 h 1242"/>
                      <a:gd name="T10" fmla="*/ 13 w 1755"/>
                      <a:gd name="T11" fmla="*/ 11 h 1242"/>
                      <a:gd name="T12" fmla="*/ 13 w 1755"/>
                      <a:gd name="T13" fmla="*/ 11 h 1242"/>
                      <a:gd name="T14" fmla="*/ 14 w 1755"/>
                      <a:gd name="T15" fmla="*/ 11 h 1242"/>
                      <a:gd name="T16" fmla="*/ 14 w 1755"/>
                      <a:gd name="T17" fmla="*/ 11 h 1242"/>
                      <a:gd name="T18" fmla="*/ 14 w 1755"/>
                      <a:gd name="T19" fmla="*/ 11 h 1242"/>
                      <a:gd name="T20" fmla="*/ 15 w 1755"/>
                      <a:gd name="T21" fmla="*/ 11 h 1242"/>
                      <a:gd name="T22" fmla="*/ 15 w 1755"/>
                      <a:gd name="T23" fmla="*/ 11 h 1242"/>
                      <a:gd name="T24" fmla="*/ 15 w 1755"/>
                      <a:gd name="T25" fmla="*/ 10 h 1242"/>
                      <a:gd name="T26" fmla="*/ 16 w 1755"/>
                      <a:gd name="T27" fmla="*/ 10 h 1242"/>
                      <a:gd name="T28" fmla="*/ 25 w 1755"/>
                      <a:gd name="T29" fmla="*/ 0 h 1242"/>
                      <a:gd name="T30" fmla="*/ 27 w 1755"/>
                      <a:gd name="T31" fmla="*/ 0 h 1242"/>
                      <a:gd name="T32" fmla="*/ 27 w 1755"/>
                      <a:gd name="T33" fmla="*/ 2 h 1242"/>
                      <a:gd name="T34" fmla="*/ 19 w 1755"/>
                      <a:gd name="T35" fmla="*/ 10 h 1242"/>
                      <a:gd name="T36" fmla="*/ 27 w 1755"/>
                      <a:gd name="T37" fmla="*/ 18 h 1242"/>
                      <a:gd name="T38" fmla="*/ 27 w 1755"/>
                      <a:gd name="T39" fmla="*/ 20 h 1242"/>
                      <a:gd name="T40" fmla="*/ 25 w 1755"/>
                      <a:gd name="T41" fmla="*/ 20 h 1242"/>
                      <a:gd name="T42" fmla="*/ 17 w 1755"/>
                      <a:gd name="T43" fmla="*/ 12 h 1242"/>
                      <a:gd name="T44" fmla="*/ 17 w 1755"/>
                      <a:gd name="T45" fmla="*/ 12 h 1242"/>
                      <a:gd name="T46" fmla="*/ 17 w 1755"/>
                      <a:gd name="T47" fmla="*/ 12 h 1242"/>
                      <a:gd name="T48" fmla="*/ 16 w 1755"/>
                      <a:gd name="T49" fmla="*/ 13 h 1242"/>
                      <a:gd name="T50" fmla="*/ 16 w 1755"/>
                      <a:gd name="T51" fmla="*/ 13 h 1242"/>
                      <a:gd name="T52" fmla="*/ 15 w 1755"/>
                      <a:gd name="T53" fmla="*/ 13 h 1242"/>
                      <a:gd name="T54" fmla="*/ 15 w 1755"/>
                      <a:gd name="T55" fmla="*/ 14 h 1242"/>
                      <a:gd name="T56" fmla="*/ 14 w 1755"/>
                      <a:gd name="T57" fmla="*/ 14 h 1242"/>
                      <a:gd name="T58" fmla="*/ 14 w 1755"/>
                      <a:gd name="T59" fmla="*/ 14 h 1242"/>
                      <a:gd name="T60" fmla="*/ 13 w 1755"/>
                      <a:gd name="T61" fmla="*/ 14 h 1242"/>
                      <a:gd name="T62" fmla="*/ 12 w 1755"/>
                      <a:gd name="T63" fmla="*/ 14 h 1242"/>
                      <a:gd name="T64" fmla="*/ 12 w 1755"/>
                      <a:gd name="T65" fmla="*/ 13 h 1242"/>
                      <a:gd name="T66" fmla="*/ 11 w 1755"/>
                      <a:gd name="T67" fmla="*/ 13 h 1242"/>
                      <a:gd name="T68" fmla="*/ 11 w 1755"/>
                      <a:gd name="T69" fmla="*/ 13 h 1242"/>
                      <a:gd name="T70" fmla="*/ 10 w 1755"/>
                      <a:gd name="T71" fmla="*/ 12 h 1242"/>
                      <a:gd name="T72" fmla="*/ 10 w 1755"/>
                      <a:gd name="T73" fmla="*/ 12 h 1242"/>
                      <a:gd name="T74" fmla="*/ 10 w 1755"/>
                      <a:gd name="T75" fmla="*/ 12 h 1242"/>
                      <a:gd name="T76" fmla="*/ 2 w 1755"/>
                      <a:gd name="T77" fmla="*/ 20 h 1242"/>
                      <a:gd name="T78" fmla="*/ 0 w 1755"/>
                      <a:gd name="T79" fmla="*/ 20 h 1242"/>
                      <a:gd name="T80" fmla="*/ 0 w 1755"/>
                      <a:gd name="T81" fmla="*/ 18 h 1242"/>
                      <a:gd name="T82" fmla="*/ 8 w 1755"/>
                      <a:gd name="T83" fmla="*/ 10 h 1242"/>
                      <a:gd name="T84" fmla="*/ 0 w 1755"/>
                      <a:gd name="T85" fmla="*/ 2 h 1242"/>
                      <a:gd name="T86" fmla="*/ 0 w 1755"/>
                      <a:gd name="T87" fmla="*/ 0 h 1242"/>
                      <a:gd name="T88" fmla="*/ 2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5129" name="Group 18"/>
            <p:cNvGrpSpPr>
              <a:grpSpLocks/>
            </p:cNvGrpSpPr>
            <p:nvPr/>
          </p:nvGrpSpPr>
          <p:grpSpPr bwMode="auto">
            <a:xfrm>
              <a:off x="2535" y="1872"/>
              <a:ext cx="681" cy="926"/>
              <a:chOff x="2535" y="1872"/>
              <a:chExt cx="681" cy="926"/>
            </a:xfrm>
          </p:grpSpPr>
          <p:sp>
            <p:nvSpPr>
              <p:cNvPr id="5164" name="Text Box 19"/>
              <p:cNvSpPr txBox="1">
                <a:spLocks noChangeArrowheads="1"/>
              </p:cNvSpPr>
              <p:nvPr/>
            </p:nvSpPr>
            <p:spPr bwMode="auto">
              <a:xfrm>
                <a:off x="2572" y="2549"/>
                <a:ext cx="637" cy="249"/>
              </a:xfrm>
              <a:prstGeom prst="rect">
                <a:avLst/>
              </a:prstGeom>
              <a:noFill/>
              <a:ln w="12700">
                <a:noFill/>
                <a:miter lim="800000"/>
                <a:headEnd/>
                <a:tailEnd/>
              </a:ln>
            </p:spPr>
            <p:txBody>
              <a:bodyPr wrap="none">
                <a:spAutoFit/>
              </a:bodyPr>
              <a:lstStyle/>
              <a:p>
                <a:pPr algn="ctr" eaLnBrk="0" hangingPunct="0">
                  <a:lnSpc>
                    <a:spcPct val="100000"/>
                  </a:lnSpc>
                  <a:spcBef>
                    <a:spcPct val="0"/>
                  </a:spcBef>
                  <a:buClrTx/>
                  <a:buFontTx/>
                  <a:buNone/>
                </a:pPr>
                <a:r>
                  <a:rPr lang="en-US" sz="1800" b="1">
                    <a:latin typeface="+mj-lt"/>
                  </a:rPr>
                  <a:t>Breaks</a:t>
                </a:r>
              </a:p>
            </p:txBody>
          </p:sp>
          <p:grpSp>
            <p:nvGrpSpPr>
              <p:cNvPr id="5165" name="Group 20"/>
              <p:cNvGrpSpPr>
                <a:grpSpLocks/>
              </p:cNvGrpSpPr>
              <p:nvPr/>
            </p:nvGrpSpPr>
            <p:grpSpPr bwMode="auto">
              <a:xfrm>
                <a:off x="2535" y="1872"/>
                <a:ext cx="681" cy="679"/>
                <a:chOff x="2535" y="1872"/>
                <a:chExt cx="681" cy="679"/>
              </a:xfrm>
            </p:grpSpPr>
            <p:sp>
              <p:nvSpPr>
                <p:cNvPr id="5166"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167" name="Group 22"/>
                <p:cNvGrpSpPr>
                  <a:grpSpLocks/>
                </p:cNvGrpSpPr>
                <p:nvPr/>
              </p:nvGrpSpPr>
              <p:grpSpPr bwMode="auto">
                <a:xfrm>
                  <a:off x="2615" y="2064"/>
                  <a:ext cx="505" cy="295"/>
                  <a:chOff x="2643" y="2080"/>
                  <a:chExt cx="505" cy="295"/>
                </a:xfrm>
              </p:grpSpPr>
              <p:sp>
                <p:nvSpPr>
                  <p:cNvPr id="5168" name="Freeform 23"/>
                  <p:cNvSpPr>
                    <a:spLocks/>
                  </p:cNvSpPr>
                  <p:nvPr/>
                </p:nvSpPr>
                <p:spPr bwMode="auto">
                  <a:xfrm>
                    <a:off x="2643" y="2326"/>
                    <a:ext cx="505" cy="49"/>
                  </a:xfrm>
                  <a:custGeom>
                    <a:avLst/>
                    <a:gdLst>
                      <a:gd name="T0" fmla="*/ 0 w 2021"/>
                      <a:gd name="T1" fmla="*/ 0 h 196"/>
                      <a:gd name="T2" fmla="*/ 31 w 2021"/>
                      <a:gd name="T3" fmla="*/ 0 h 196"/>
                      <a:gd name="T4" fmla="*/ 31 w 2021"/>
                      <a:gd name="T5" fmla="*/ 2 h 196"/>
                      <a:gd name="T6" fmla="*/ 31 w 2021"/>
                      <a:gd name="T7" fmla="*/ 2 h 196"/>
                      <a:gd name="T8" fmla="*/ 31 w 2021"/>
                      <a:gd name="T9" fmla="*/ 2 h 196"/>
                      <a:gd name="T10" fmla="*/ 31 w 2021"/>
                      <a:gd name="T11" fmla="*/ 2 h 196"/>
                      <a:gd name="T12" fmla="*/ 31 w 2021"/>
                      <a:gd name="T13" fmla="*/ 2 h 196"/>
                      <a:gd name="T14" fmla="*/ 31 w 2021"/>
                      <a:gd name="T15" fmla="*/ 3 h 196"/>
                      <a:gd name="T16" fmla="*/ 31 w 2021"/>
                      <a:gd name="T17" fmla="*/ 3 h 196"/>
                      <a:gd name="T18" fmla="*/ 31 w 2021"/>
                      <a:gd name="T19" fmla="*/ 3 h 196"/>
                      <a:gd name="T20" fmla="*/ 30 w 2021"/>
                      <a:gd name="T21" fmla="*/ 3 h 196"/>
                      <a:gd name="T22" fmla="*/ 30 w 2021"/>
                      <a:gd name="T23" fmla="*/ 3 h 196"/>
                      <a:gd name="T24" fmla="*/ 30 w 2021"/>
                      <a:gd name="T25" fmla="*/ 3 h 196"/>
                      <a:gd name="T26" fmla="*/ 30 w 2021"/>
                      <a:gd name="T27" fmla="*/ 3 h 196"/>
                      <a:gd name="T28" fmla="*/ 30 w 2021"/>
                      <a:gd name="T29" fmla="*/ 3 h 196"/>
                      <a:gd name="T30" fmla="*/ 29 w 2021"/>
                      <a:gd name="T31" fmla="*/ 3 h 196"/>
                      <a:gd name="T32" fmla="*/ 29 w 2021"/>
                      <a:gd name="T33" fmla="*/ 3 h 196"/>
                      <a:gd name="T34" fmla="*/ 2 w 2021"/>
                      <a:gd name="T35" fmla="*/ 3 h 196"/>
                      <a:gd name="T36" fmla="*/ 2 w 2021"/>
                      <a:gd name="T37" fmla="*/ 3 h 196"/>
                      <a:gd name="T38" fmla="*/ 2 w 2021"/>
                      <a:gd name="T39" fmla="*/ 3 h 196"/>
                      <a:gd name="T40" fmla="*/ 1 w 2021"/>
                      <a:gd name="T41" fmla="*/ 3 h 196"/>
                      <a:gd name="T42" fmla="*/ 1 w 2021"/>
                      <a:gd name="T43" fmla="*/ 3 h 196"/>
                      <a:gd name="T44" fmla="*/ 1 w 2021"/>
                      <a:gd name="T45" fmla="*/ 3 h 196"/>
                      <a:gd name="T46" fmla="*/ 1 w 2021"/>
                      <a:gd name="T47" fmla="*/ 3 h 196"/>
                      <a:gd name="T48" fmla="*/ 0 w 2021"/>
                      <a:gd name="T49" fmla="*/ 3 h 196"/>
                      <a:gd name="T50" fmla="*/ 0 w 2021"/>
                      <a:gd name="T51" fmla="*/ 3 h 196"/>
                      <a:gd name="T52" fmla="*/ 0 w 2021"/>
                      <a:gd name="T53" fmla="*/ 2 h 196"/>
                      <a:gd name="T54" fmla="*/ 0 w 2021"/>
                      <a:gd name="T55" fmla="*/ 2 h 196"/>
                      <a:gd name="T56" fmla="*/ 0 w 2021"/>
                      <a:gd name="T57" fmla="*/ 2 h 196"/>
                      <a:gd name="T58" fmla="*/ 0 w 2021"/>
                      <a:gd name="T59" fmla="*/ 2 h 196"/>
                      <a:gd name="T60" fmla="*/ 0 w 2021"/>
                      <a:gd name="T61" fmla="*/ 2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5169" name="Group 24"/>
                  <p:cNvGrpSpPr>
                    <a:grpSpLocks/>
                  </p:cNvGrpSpPr>
                  <p:nvPr/>
                </p:nvGrpSpPr>
                <p:grpSpPr bwMode="auto">
                  <a:xfrm>
                    <a:off x="2754" y="2080"/>
                    <a:ext cx="373" cy="234"/>
                    <a:chOff x="2754" y="2080"/>
                    <a:chExt cx="373" cy="234"/>
                  </a:xfrm>
                </p:grpSpPr>
                <p:sp>
                  <p:nvSpPr>
                    <p:cNvPr id="5170" name="Freeform 25"/>
                    <p:cNvSpPr>
                      <a:spLocks/>
                    </p:cNvSpPr>
                    <p:nvPr/>
                  </p:nvSpPr>
                  <p:spPr bwMode="auto">
                    <a:xfrm>
                      <a:off x="2754" y="2080"/>
                      <a:ext cx="283" cy="234"/>
                    </a:xfrm>
                    <a:custGeom>
                      <a:avLst/>
                      <a:gdLst>
                        <a:gd name="T0" fmla="*/ 0 w 1132"/>
                        <a:gd name="T1" fmla="*/ 0 h 935"/>
                        <a:gd name="T2" fmla="*/ 18 w 1132"/>
                        <a:gd name="T3" fmla="*/ 0 h 935"/>
                        <a:gd name="T4" fmla="*/ 18 w 1132"/>
                        <a:gd name="T5" fmla="*/ 13 h 935"/>
                        <a:gd name="T6" fmla="*/ 18 w 1132"/>
                        <a:gd name="T7" fmla="*/ 13 h 935"/>
                        <a:gd name="T8" fmla="*/ 18 w 1132"/>
                        <a:gd name="T9" fmla="*/ 14 h 935"/>
                        <a:gd name="T10" fmla="*/ 18 w 1132"/>
                        <a:gd name="T11" fmla="*/ 14 h 935"/>
                        <a:gd name="T12" fmla="*/ 18 w 1132"/>
                        <a:gd name="T13" fmla="*/ 14 h 935"/>
                        <a:gd name="T14" fmla="*/ 18 w 1132"/>
                        <a:gd name="T15" fmla="*/ 14 h 935"/>
                        <a:gd name="T16" fmla="*/ 17 w 1132"/>
                        <a:gd name="T17" fmla="*/ 14 h 935"/>
                        <a:gd name="T18" fmla="*/ 17 w 1132"/>
                        <a:gd name="T19" fmla="*/ 14 h 935"/>
                        <a:gd name="T20" fmla="*/ 17 w 1132"/>
                        <a:gd name="T21" fmla="*/ 15 h 935"/>
                        <a:gd name="T22" fmla="*/ 17 w 1132"/>
                        <a:gd name="T23" fmla="*/ 15 h 935"/>
                        <a:gd name="T24" fmla="*/ 17 w 1132"/>
                        <a:gd name="T25" fmla="*/ 15 h 935"/>
                        <a:gd name="T26" fmla="*/ 16 w 1132"/>
                        <a:gd name="T27" fmla="*/ 15 h 935"/>
                        <a:gd name="T28" fmla="*/ 16 w 1132"/>
                        <a:gd name="T29" fmla="*/ 15 h 935"/>
                        <a:gd name="T30" fmla="*/ 1 w 1132"/>
                        <a:gd name="T31" fmla="*/ 15 h 935"/>
                        <a:gd name="T32" fmla="*/ 1 w 1132"/>
                        <a:gd name="T33" fmla="*/ 15 h 935"/>
                        <a:gd name="T34" fmla="*/ 1 w 1132"/>
                        <a:gd name="T35" fmla="*/ 15 h 935"/>
                        <a:gd name="T36" fmla="*/ 1 w 1132"/>
                        <a:gd name="T37" fmla="*/ 15 h 935"/>
                        <a:gd name="T38" fmla="*/ 1 w 1132"/>
                        <a:gd name="T39" fmla="*/ 15 h 935"/>
                        <a:gd name="T40" fmla="*/ 1 w 1132"/>
                        <a:gd name="T41" fmla="*/ 15 h 935"/>
                        <a:gd name="T42" fmla="*/ 1 w 1132"/>
                        <a:gd name="T43" fmla="*/ 14 h 935"/>
                        <a:gd name="T44" fmla="*/ 1 w 1132"/>
                        <a:gd name="T45" fmla="*/ 14 h 935"/>
                        <a:gd name="T46" fmla="*/ 0 w 1132"/>
                        <a:gd name="T47" fmla="*/ 14 h 935"/>
                        <a:gd name="T48" fmla="*/ 0 w 1132"/>
                        <a:gd name="T49" fmla="*/ 14 h 935"/>
                        <a:gd name="T50" fmla="*/ 0 w 1132"/>
                        <a:gd name="T51" fmla="*/ 14 h 935"/>
                        <a:gd name="T52" fmla="*/ 0 w 1132"/>
                        <a:gd name="T53" fmla="*/ 14 h 935"/>
                        <a:gd name="T54" fmla="*/ 0 w 1132"/>
                        <a:gd name="T55" fmla="*/ 14 h 935"/>
                        <a:gd name="T56" fmla="*/ 0 w 1132"/>
                        <a:gd name="T57" fmla="*/ 14 h 935"/>
                        <a:gd name="T58" fmla="*/ 0 w 1132"/>
                        <a:gd name="T59" fmla="*/ 13 h 935"/>
                        <a:gd name="T60" fmla="*/ 0 w 1132"/>
                        <a:gd name="T61" fmla="*/ 13 h 935"/>
                        <a:gd name="T62" fmla="*/ 0 w 1132"/>
                        <a:gd name="T63" fmla="*/ 13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5171" name="Freeform 26"/>
                    <p:cNvSpPr>
                      <a:spLocks/>
                    </p:cNvSpPr>
                    <p:nvPr/>
                  </p:nvSpPr>
                  <p:spPr bwMode="auto">
                    <a:xfrm>
                      <a:off x="3036" y="2080"/>
                      <a:ext cx="91" cy="172"/>
                    </a:xfrm>
                    <a:custGeom>
                      <a:avLst/>
                      <a:gdLst>
                        <a:gd name="T0" fmla="*/ 1 w 364"/>
                        <a:gd name="T1" fmla="*/ 0 h 689"/>
                        <a:gd name="T2" fmla="*/ 2 w 364"/>
                        <a:gd name="T3" fmla="*/ 0 h 689"/>
                        <a:gd name="T4" fmla="*/ 3 w 364"/>
                        <a:gd name="T5" fmla="*/ 1 h 689"/>
                        <a:gd name="T6" fmla="*/ 4 w 364"/>
                        <a:gd name="T7" fmla="*/ 1 h 689"/>
                        <a:gd name="T8" fmla="*/ 5 w 364"/>
                        <a:gd name="T9" fmla="*/ 2 h 689"/>
                        <a:gd name="T10" fmla="*/ 5 w 364"/>
                        <a:gd name="T11" fmla="*/ 3 h 689"/>
                        <a:gd name="T12" fmla="*/ 6 w 364"/>
                        <a:gd name="T13" fmla="*/ 4 h 689"/>
                        <a:gd name="T14" fmla="*/ 6 w 364"/>
                        <a:gd name="T15" fmla="*/ 5 h 689"/>
                        <a:gd name="T16" fmla="*/ 6 w 364"/>
                        <a:gd name="T17" fmla="*/ 6 h 689"/>
                        <a:gd name="T18" fmla="*/ 6 w 364"/>
                        <a:gd name="T19" fmla="*/ 6 h 689"/>
                        <a:gd name="T20" fmla="*/ 6 w 364"/>
                        <a:gd name="T21" fmla="*/ 7 h 689"/>
                        <a:gd name="T22" fmla="*/ 5 w 364"/>
                        <a:gd name="T23" fmla="*/ 7 h 689"/>
                        <a:gd name="T24" fmla="*/ 5 w 364"/>
                        <a:gd name="T25" fmla="*/ 8 h 689"/>
                        <a:gd name="T26" fmla="*/ 5 w 364"/>
                        <a:gd name="T27" fmla="*/ 8 h 689"/>
                        <a:gd name="T28" fmla="*/ 4 w 364"/>
                        <a:gd name="T29" fmla="*/ 9 h 689"/>
                        <a:gd name="T30" fmla="*/ 4 w 364"/>
                        <a:gd name="T31" fmla="*/ 9 h 689"/>
                        <a:gd name="T32" fmla="*/ 3 w 364"/>
                        <a:gd name="T33" fmla="*/ 10 h 689"/>
                        <a:gd name="T34" fmla="*/ 3 w 364"/>
                        <a:gd name="T35" fmla="*/ 10 h 689"/>
                        <a:gd name="T36" fmla="*/ 2 w 364"/>
                        <a:gd name="T37" fmla="*/ 10 h 689"/>
                        <a:gd name="T38" fmla="*/ 1 w 364"/>
                        <a:gd name="T39" fmla="*/ 10 h 689"/>
                        <a:gd name="T40" fmla="*/ 1 w 364"/>
                        <a:gd name="T41" fmla="*/ 11 h 689"/>
                        <a:gd name="T42" fmla="*/ 0 w 364"/>
                        <a:gd name="T43" fmla="*/ 11 h 689"/>
                        <a:gd name="T44" fmla="*/ 0 w 364"/>
                        <a:gd name="T45" fmla="*/ 8 h 689"/>
                        <a:gd name="T46" fmla="*/ 1 w 364"/>
                        <a:gd name="T47" fmla="*/ 8 h 689"/>
                        <a:gd name="T48" fmla="*/ 1 w 364"/>
                        <a:gd name="T49" fmla="*/ 8 h 689"/>
                        <a:gd name="T50" fmla="*/ 1 w 364"/>
                        <a:gd name="T51" fmla="*/ 8 h 689"/>
                        <a:gd name="T52" fmla="*/ 2 w 364"/>
                        <a:gd name="T53" fmla="*/ 8 h 689"/>
                        <a:gd name="T54" fmla="*/ 3 w 364"/>
                        <a:gd name="T55" fmla="*/ 7 h 689"/>
                        <a:gd name="T56" fmla="*/ 3 w 364"/>
                        <a:gd name="T57" fmla="*/ 7 h 689"/>
                        <a:gd name="T58" fmla="*/ 3 w 364"/>
                        <a:gd name="T59" fmla="*/ 7 h 689"/>
                        <a:gd name="T60" fmla="*/ 3 w 364"/>
                        <a:gd name="T61" fmla="*/ 6 h 689"/>
                        <a:gd name="T62" fmla="*/ 3 w 364"/>
                        <a:gd name="T63" fmla="*/ 6 h 689"/>
                        <a:gd name="T64" fmla="*/ 3 w 364"/>
                        <a:gd name="T65" fmla="*/ 5 h 689"/>
                        <a:gd name="T66" fmla="*/ 3 w 364"/>
                        <a:gd name="T67" fmla="*/ 5 h 689"/>
                        <a:gd name="T68" fmla="*/ 3 w 364"/>
                        <a:gd name="T69" fmla="*/ 4 h 689"/>
                        <a:gd name="T70" fmla="*/ 3 w 364"/>
                        <a:gd name="T71" fmla="*/ 4 h 689"/>
                        <a:gd name="T72" fmla="*/ 3 w 364"/>
                        <a:gd name="T73" fmla="*/ 3 h 689"/>
                        <a:gd name="T74" fmla="*/ 2 w 364"/>
                        <a:gd name="T75" fmla="*/ 3 h 689"/>
                        <a:gd name="T76" fmla="*/ 2 w 364"/>
                        <a:gd name="T77" fmla="*/ 3 h 689"/>
                        <a:gd name="T78" fmla="*/ 1 w 364"/>
                        <a:gd name="T79" fmla="*/ 2 h 689"/>
                        <a:gd name="T80" fmla="*/ 0 w 364"/>
                        <a:gd name="T81" fmla="*/ 2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5130" name="Group 27"/>
            <p:cNvGrpSpPr>
              <a:grpSpLocks/>
            </p:cNvGrpSpPr>
            <p:nvPr/>
          </p:nvGrpSpPr>
          <p:grpSpPr bwMode="auto">
            <a:xfrm>
              <a:off x="4358" y="768"/>
              <a:ext cx="983" cy="979"/>
              <a:chOff x="4358" y="768"/>
              <a:chExt cx="983" cy="979"/>
            </a:xfrm>
          </p:grpSpPr>
          <p:sp>
            <p:nvSpPr>
              <p:cNvPr id="5160" name="Text Box 28"/>
              <p:cNvSpPr txBox="1">
                <a:spLocks noChangeArrowheads="1"/>
              </p:cNvSpPr>
              <p:nvPr/>
            </p:nvSpPr>
            <p:spPr bwMode="auto">
              <a:xfrm>
                <a:off x="4358" y="1496"/>
                <a:ext cx="983" cy="251"/>
              </a:xfrm>
              <a:prstGeom prst="rect">
                <a:avLst/>
              </a:prstGeom>
              <a:noFill/>
              <a:ln w="12700">
                <a:noFill/>
                <a:miter lim="800000"/>
                <a:headEnd/>
                <a:tailEnd/>
              </a:ln>
            </p:spPr>
            <p:txBody>
              <a:bodyPr wrap="none">
                <a:spAutoFit/>
              </a:bodyPr>
              <a:lstStyle/>
              <a:p>
                <a:pPr algn="ctr" eaLnBrk="0" hangingPunct="0">
                  <a:lnSpc>
                    <a:spcPct val="100000"/>
                  </a:lnSpc>
                  <a:spcBef>
                    <a:spcPct val="0"/>
                  </a:spcBef>
                  <a:buClrTx/>
                  <a:buFontTx/>
                  <a:buNone/>
                </a:pPr>
                <a:r>
                  <a:rPr lang="en-US" sz="1800" b="1">
                    <a:latin typeface="+mj-lt"/>
                  </a:rPr>
                  <a:t>Emergency</a:t>
                </a:r>
              </a:p>
            </p:txBody>
          </p:sp>
          <p:grpSp>
            <p:nvGrpSpPr>
              <p:cNvPr id="5161" name="Group 29"/>
              <p:cNvGrpSpPr>
                <a:grpSpLocks/>
              </p:cNvGrpSpPr>
              <p:nvPr/>
            </p:nvGrpSpPr>
            <p:grpSpPr bwMode="auto">
              <a:xfrm>
                <a:off x="4503" y="768"/>
                <a:ext cx="681" cy="679"/>
                <a:chOff x="3639" y="768"/>
                <a:chExt cx="681" cy="679"/>
              </a:xfrm>
            </p:grpSpPr>
            <p:sp>
              <p:nvSpPr>
                <p:cNvPr id="5162"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5163" name="Freeform 31"/>
                <p:cNvSpPr>
                  <a:spLocks/>
                </p:cNvSpPr>
                <p:nvPr/>
              </p:nvSpPr>
              <p:spPr bwMode="auto">
                <a:xfrm>
                  <a:off x="3696" y="816"/>
                  <a:ext cx="573" cy="573"/>
                </a:xfrm>
                <a:custGeom>
                  <a:avLst/>
                  <a:gdLst>
                    <a:gd name="T0" fmla="*/ 12 w 2290"/>
                    <a:gd name="T1" fmla="*/ 0 h 2290"/>
                    <a:gd name="T2" fmla="*/ 24 w 2290"/>
                    <a:gd name="T3" fmla="*/ 0 h 2290"/>
                    <a:gd name="T4" fmla="*/ 24 w 2290"/>
                    <a:gd name="T5" fmla="*/ 12 h 2290"/>
                    <a:gd name="T6" fmla="*/ 36 w 2290"/>
                    <a:gd name="T7" fmla="*/ 12 h 2290"/>
                    <a:gd name="T8" fmla="*/ 36 w 2290"/>
                    <a:gd name="T9" fmla="*/ 24 h 2290"/>
                    <a:gd name="T10" fmla="*/ 24 w 2290"/>
                    <a:gd name="T11" fmla="*/ 24 h 2290"/>
                    <a:gd name="T12" fmla="*/ 24 w 2290"/>
                    <a:gd name="T13" fmla="*/ 36 h 2290"/>
                    <a:gd name="T14" fmla="*/ 12 w 2290"/>
                    <a:gd name="T15" fmla="*/ 36 h 2290"/>
                    <a:gd name="T16" fmla="*/ 12 w 2290"/>
                    <a:gd name="T17" fmla="*/ 24 h 2290"/>
                    <a:gd name="T18" fmla="*/ 0 w 2290"/>
                    <a:gd name="T19" fmla="*/ 24 h 2290"/>
                    <a:gd name="T20" fmla="*/ 0 w 2290"/>
                    <a:gd name="T21" fmla="*/ 12 h 2290"/>
                    <a:gd name="T22" fmla="*/ 12 w 2290"/>
                    <a:gd name="T23" fmla="*/ 12 h 2290"/>
                    <a:gd name="T24" fmla="*/ 12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sp>
          <p:nvSpPr>
            <p:cNvPr id="5131" name="Text Box 32"/>
            <p:cNvSpPr txBox="1">
              <a:spLocks noChangeArrowheads="1"/>
            </p:cNvSpPr>
            <p:nvPr/>
          </p:nvSpPr>
          <p:spPr bwMode="auto">
            <a:xfrm>
              <a:off x="4464" y="3705"/>
              <a:ext cx="773" cy="249"/>
            </a:xfrm>
            <a:prstGeom prst="rect">
              <a:avLst/>
            </a:prstGeom>
            <a:noFill/>
            <a:ln w="12700">
              <a:noFill/>
              <a:miter lim="800000"/>
              <a:headEnd/>
              <a:tailEnd/>
            </a:ln>
          </p:spPr>
          <p:txBody>
            <a:bodyPr wrap="none">
              <a:spAutoFit/>
            </a:bodyPr>
            <a:lstStyle/>
            <a:p>
              <a:pPr algn="ctr" eaLnBrk="0" hangingPunct="0">
                <a:lnSpc>
                  <a:spcPct val="100000"/>
                </a:lnSpc>
                <a:spcBef>
                  <a:spcPct val="0"/>
                </a:spcBef>
                <a:buClrTx/>
                <a:buFontTx/>
                <a:buNone/>
              </a:pPr>
              <a:r>
                <a:rPr lang="en-US" sz="1800" b="1">
                  <a:latin typeface="+mj-lt"/>
                </a:rPr>
                <a:t>Smoking</a:t>
              </a:r>
            </a:p>
          </p:txBody>
        </p:sp>
        <p:sp>
          <p:nvSpPr>
            <p:cNvPr id="5132" name="AutoShape 33"/>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133" name="Group 34"/>
            <p:cNvGrpSpPr>
              <a:grpSpLocks/>
            </p:cNvGrpSpPr>
            <p:nvPr/>
          </p:nvGrpSpPr>
          <p:grpSpPr bwMode="auto">
            <a:xfrm>
              <a:off x="4699" y="3207"/>
              <a:ext cx="337" cy="213"/>
              <a:chOff x="4682" y="3171"/>
              <a:chExt cx="337" cy="213"/>
            </a:xfrm>
          </p:grpSpPr>
          <p:grpSp>
            <p:nvGrpSpPr>
              <p:cNvPr id="5153" name="Group 35"/>
              <p:cNvGrpSpPr>
                <a:grpSpLocks/>
              </p:cNvGrpSpPr>
              <p:nvPr/>
            </p:nvGrpSpPr>
            <p:grpSpPr bwMode="auto">
              <a:xfrm>
                <a:off x="4682" y="3335"/>
                <a:ext cx="337" cy="49"/>
                <a:chOff x="4682" y="3335"/>
                <a:chExt cx="337" cy="49"/>
              </a:xfrm>
            </p:grpSpPr>
            <p:sp>
              <p:nvSpPr>
                <p:cNvPr id="5157" name="Rectangle 36"/>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5158" name="Rectangle 37"/>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5159" name="Rectangle 38"/>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5154" name="Group 39"/>
              <p:cNvGrpSpPr>
                <a:grpSpLocks/>
              </p:cNvGrpSpPr>
              <p:nvPr/>
            </p:nvGrpSpPr>
            <p:grpSpPr bwMode="auto">
              <a:xfrm>
                <a:off x="4822" y="3171"/>
                <a:ext cx="197" cy="158"/>
                <a:chOff x="4822" y="3171"/>
                <a:chExt cx="197" cy="158"/>
              </a:xfrm>
            </p:grpSpPr>
            <p:sp>
              <p:nvSpPr>
                <p:cNvPr id="5155" name="Freeform 40"/>
                <p:cNvSpPr>
                  <a:spLocks/>
                </p:cNvSpPr>
                <p:nvPr/>
              </p:nvSpPr>
              <p:spPr bwMode="auto">
                <a:xfrm>
                  <a:off x="4907" y="3177"/>
                  <a:ext cx="112" cy="152"/>
                </a:xfrm>
                <a:custGeom>
                  <a:avLst/>
                  <a:gdLst>
                    <a:gd name="T0" fmla="*/ 0 w 336"/>
                    <a:gd name="T1" fmla="*/ 0 h 456"/>
                    <a:gd name="T2" fmla="*/ 2 w 336"/>
                    <a:gd name="T3" fmla="*/ 0 h 456"/>
                    <a:gd name="T4" fmla="*/ 3 w 336"/>
                    <a:gd name="T5" fmla="*/ 1 h 456"/>
                    <a:gd name="T6" fmla="*/ 4 w 336"/>
                    <a:gd name="T7" fmla="*/ 2 h 456"/>
                    <a:gd name="T8" fmla="*/ 4 w 336"/>
                    <a:gd name="T9" fmla="*/ 2 h 456"/>
                    <a:gd name="T10" fmla="*/ 5 w 336"/>
                    <a:gd name="T11" fmla="*/ 3 h 456"/>
                    <a:gd name="T12" fmla="*/ 5 w 336"/>
                    <a:gd name="T13" fmla="*/ 4 h 456"/>
                    <a:gd name="T14" fmla="*/ 5 w 336"/>
                    <a:gd name="T15" fmla="*/ 5 h 456"/>
                    <a:gd name="T16" fmla="*/ 5 w 336"/>
                    <a:gd name="T17" fmla="*/ 6 h 456"/>
                    <a:gd name="T18" fmla="*/ 8 w 336"/>
                    <a:gd name="T19" fmla="*/ 6 h 456"/>
                    <a:gd name="T20" fmla="*/ 8 w 336"/>
                    <a:gd name="T21" fmla="*/ 6 h 456"/>
                    <a:gd name="T22" fmla="*/ 10 w 336"/>
                    <a:gd name="T23" fmla="*/ 6 h 456"/>
                    <a:gd name="T24" fmla="*/ 11 w 336"/>
                    <a:gd name="T25" fmla="*/ 7 h 456"/>
                    <a:gd name="T26" fmla="*/ 12 w 336"/>
                    <a:gd name="T27" fmla="*/ 8 h 456"/>
                    <a:gd name="T28" fmla="*/ 12 w 336"/>
                    <a:gd name="T29" fmla="*/ 9 h 456"/>
                    <a:gd name="T30" fmla="*/ 12 w 336"/>
                    <a:gd name="T31" fmla="*/ 10 h 456"/>
                    <a:gd name="T32" fmla="*/ 12 w 336"/>
                    <a:gd name="T33" fmla="*/ 11 h 456"/>
                    <a:gd name="T34" fmla="*/ 10 w 336"/>
                    <a:gd name="T35" fmla="*/ 17 h 456"/>
                    <a:gd name="T36" fmla="*/ 10 w 336"/>
                    <a:gd name="T37" fmla="*/ 10 h 456"/>
                    <a:gd name="T38" fmla="*/ 10 w 336"/>
                    <a:gd name="T39" fmla="*/ 10 h 456"/>
                    <a:gd name="T40" fmla="*/ 10 w 336"/>
                    <a:gd name="T41" fmla="*/ 9 h 456"/>
                    <a:gd name="T42" fmla="*/ 9 w 336"/>
                    <a:gd name="T43" fmla="*/ 8 h 456"/>
                    <a:gd name="T44" fmla="*/ 9 w 336"/>
                    <a:gd name="T45" fmla="*/ 8 h 456"/>
                    <a:gd name="T46" fmla="*/ 8 w 336"/>
                    <a:gd name="T47" fmla="*/ 8 h 456"/>
                    <a:gd name="T48" fmla="*/ 7 w 336"/>
                    <a:gd name="T49" fmla="*/ 8 h 456"/>
                    <a:gd name="T50" fmla="*/ 2 w 336"/>
                    <a:gd name="T51" fmla="*/ 8 h 456"/>
                    <a:gd name="T52" fmla="*/ 2 w 336"/>
                    <a:gd name="T53" fmla="*/ 7 h 456"/>
                    <a:gd name="T54" fmla="*/ 3 w 336"/>
                    <a:gd name="T55" fmla="*/ 6 h 456"/>
                    <a:gd name="T56" fmla="*/ 3 w 336"/>
                    <a:gd name="T57" fmla="*/ 6 h 456"/>
                    <a:gd name="T58" fmla="*/ 3 w 336"/>
                    <a:gd name="T59" fmla="*/ 5 h 456"/>
                    <a:gd name="T60" fmla="*/ 3 w 336"/>
                    <a:gd name="T61" fmla="*/ 4 h 456"/>
                    <a:gd name="T62" fmla="*/ 2 w 336"/>
                    <a:gd name="T63" fmla="*/ 3 h 456"/>
                    <a:gd name="T64" fmla="*/ 1 w 336"/>
                    <a:gd name="T65" fmla="*/ 2 h 456"/>
                    <a:gd name="T66" fmla="*/ 1 w 336"/>
                    <a:gd name="T67" fmla="*/ 2 h 456"/>
                    <a:gd name="T68" fmla="*/ 0 w 336"/>
                    <a:gd name="T69" fmla="*/ 2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5156" name="Freeform 41"/>
                <p:cNvSpPr>
                  <a:spLocks/>
                </p:cNvSpPr>
                <p:nvPr/>
              </p:nvSpPr>
              <p:spPr bwMode="auto">
                <a:xfrm>
                  <a:off x="4822" y="3171"/>
                  <a:ext cx="169" cy="158"/>
                </a:xfrm>
                <a:custGeom>
                  <a:avLst/>
                  <a:gdLst>
                    <a:gd name="T0" fmla="*/ 5 w 507"/>
                    <a:gd name="T1" fmla="*/ 2 h 474"/>
                    <a:gd name="T2" fmla="*/ 4 w 507"/>
                    <a:gd name="T3" fmla="*/ 2 h 474"/>
                    <a:gd name="T4" fmla="*/ 4 w 507"/>
                    <a:gd name="T5" fmla="*/ 2 h 474"/>
                    <a:gd name="T6" fmla="*/ 3 w 507"/>
                    <a:gd name="T7" fmla="*/ 3 h 474"/>
                    <a:gd name="T8" fmla="*/ 2 w 507"/>
                    <a:gd name="T9" fmla="*/ 3 h 474"/>
                    <a:gd name="T10" fmla="*/ 2 w 507"/>
                    <a:gd name="T11" fmla="*/ 4 h 474"/>
                    <a:gd name="T12" fmla="*/ 2 w 507"/>
                    <a:gd name="T13" fmla="*/ 4 h 474"/>
                    <a:gd name="T14" fmla="*/ 2 w 507"/>
                    <a:gd name="T15" fmla="*/ 5 h 474"/>
                    <a:gd name="T16" fmla="*/ 2 w 507"/>
                    <a:gd name="T17" fmla="*/ 6 h 474"/>
                    <a:gd name="T18" fmla="*/ 2 w 507"/>
                    <a:gd name="T19" fmla="*/ 6 h 474"/>
                    <a:gd name="T20" fmla="*/ 2 w 507"/>
                    <a:gd name="T21" fmla="*/ 7 h 474"/>
                    <a:gd name="T22" fmla="*/ 3 w 507"/>
                    <a:gd name="T23" fmla="*/ 7 h 474"/>
                    <a:gd name="T24" fmla="*/ 3 w 507"/>
                    <a:gd name="T25" fmla="*/ 8 h 474"/>
                    <a:gd name="T26" fmla="*/ 4 w 507"/>
                    <a:gd name="T27" fmla="*/ 8 h 474"/>
                    <a:gd name="T28" fmla="*/ 5 w 507"/>
                    <a:gd name="T29" fmla="*/ 8 h 474"/>
                    <a:gd name="T30" fmla="*/ 8 w 507"/>
                    <a:gd name="T31" fmla="*/ 8 h 474"/>
                    <a:gd name="T32" fmla="*/ 7 w 507"/>
                    <a:gd name="T33" fmla="*/ 9 h 474"/>
                    <a:gd name="T34" fmla="*/ 7 w 507"/>
                    <a:gd name="T35" fmla="*/ 9 h 474"/>
                    <a:gd name="T36" fmla="*/ 7 w 507"/>
                    <a:gd name="T37" fmla="*/ 10 h 474"/>
                    <a:gd name="T38" fmla="*/ 8 w 507"/>
                    <a:gd name="T39" fmla="*/ 10 h 474"/>
                    <a:gd name="T40" fmla="*/ 8 w 507"/>
                    <a:gd name="T41" fmla="*/ 11 h 474"/>
                    <a:gd name="T42" fmla="*/ 16 w 507"/>
                    <a:gd name="T43" fmla="*/ 11 h 474"/>
                    <a:gd name="T44" fmla="*/ 17 w 507"/>
                    <a:gd name="T45" fmla="*/ 11 h 474"/>
                    <a:gd name="T46" fmla="*/ 17 w 507"/>
                    <a:gd name="T47" fmla="*/ 11 h 474"/>
                    <a:gd name="T48" fmla="*/ 18 w 507"/>
                    <a:gd name="T49" fmla="*/ 11 h 474"/>
                    <a:gd name="T50" fmla="*/ 18 w 507"/>
                    <a:gd name="T51" fmla="*/ 12 h 474"/>
                    <a:gd name="T52" fmla="*/ 18 w 507"/>
                    <a:gd name="T53" fmla="*/ 12 h 474"/>
                    <a:gd name="T54" fmla="*/ 19 w 507"/>
                    <a:gd name="T55" fmla="*/ 13 h 474"/>
                    <a:gd name="T56" fmla="*/ 19 w 507"/>
                    <a:gd name="T57" fmla="*/ 14 h 474"/>
                    <a:gd name="T58" fmla="*/ 17 w 507"/>
                    <a:gd name="T59" fmla="*/ 18 h 474"/>
                    <a:gd name="T60" fmla="*/ 17 w 507"/>
                    <a:gd name="T61" fmla="*/ 13 h 474"/>
                    <a:gd name="T62" fmla="*/ 17 w 507"/>
                    <a:gd name="T63" fmla="*/ 13 h 474"/>
                    <a:gd name="T64" fmla="*/ 16 w 507"/>
                    <a:gd name="T65" fmla="*/ 13 h 474"/>
                    <a:gd name="T66" fmla="*/ 16 w 507"/>
                    <a:gd name="T67" fmla="*/ 13 h 474"/>
                    <a:gd name="T68" fmla="*/ 16 w 507"/>
                    <a:gd name="T69" fmla="*/ 13 h 474"/>
                    <a:gd name="T70" fmla="*/ 8 w 507"/>
                    <a:gd name="T71" fmla="*/ 13 h 474"/>
                    <a:gd name="T72" fmla="*/ 7 w 507"/>
                    <a:gd name="T73" fmla="*/ 12 h 474"/>
                    <a:gd name="T74" fmla="*/ 7 w 507"/>
                    <a:gd name="T75" fmla="*/ 12 h 474"/>
                    <a:gd name="T76" fmla="*/ 6 w 507"/>
                    <a:gd name="T77" fmla="*/ 11 h 474"/>
                    <a:gd name="T78" fmla="*/ 6 w 507"/>
                    <a:gd name="T79" fmla="*/ 11 h 474"/>
                    <a:gd name="T80" fmla="*/ 6 w 507"/>
                    <a:gd name="T81" fmla="*/ 10 h 474"/>
                    <a:gd name="T82" fmla="*/ 5 w 507"/>
                    <a:gd name="T83" fmla="*/ 10 h 474"/>
                    <a:gd name="T84" fmla="*/ 4 w 507"/>
                    <a:gd name="T85" fmla="*/ 10 h 474"/>
                    <a:gd name="T86" fmla="*/ 4 w 507"/>
                    <a:gd name="T87" fmla="*/ 10 h 474"/>
                    <a:gd name="T88" fmla="*/ 3 w 507"/>
                    <a:gd name="T89" fmla="*/ 10 h 474"/>
                    <a:gd name="T90" fmla="*/ 2 w 507"/>
                    <a:gd name="T91" fmla="*/ 9 h 474"/>
                    <a:gd name="T92" fmla="*/ 2 w 507"/>
                    <a:gd name="T93" fmla="*/ 9 h 474"/>
                    <a:gd name="T94" fmla="*/ 1 w 507"/>
                    <a:gd name="T95" fmla="*/ 8 h 474"/>
                    <a:gd name="T96" fmla="*/ 1 w 507"/>
                    <a:gd name="T97" fmla="*/ 8 h 474"/>
                    <a:gd name="T98" fmla="*/ 1 w 507"/>
                    <a:gd name="T99" fmla="*/ 7 h 474"/>
                    <a:gd name="T100" fmla="*/ 0 w 507"/>
                    <a:gd name="T101" fmla="*/ 7 h 474"/>
                    <a:gd name="T102" fmla="*/ 0 w 507"/>
                    <a:gd name="T103" fmla="*/ 6 h 474"/>
                    <a:gd name="T104" fmla="*/ 0 w 507"/>
                    <a:gd name="T105" fmla="*/ 5 h 474"/>
                    <a:gd name="T106" fmla="*/ 0 w 507"/>
                    <a:gd name="T107" fmla="*/ 5 h 474"/>
                    <a:gd name="T108" fmla="*/ 0 w 507"/>
                    <a:gd name="T109" fmla="*/ 4 h 474"/>
                    <a:gd name="T110" fmla="*/ 0 w 507"/>
                    <a:gd name="T111" fmla="*/ 3 h 474"/>
                    <a:gd name="T112" fmla="*/ 1 w 507"/>
                    <a:gd name="T113" fmla="*/ 2 h 474"/>
                    <a:gd name="T114" fmla="*/ 1 w 507"/>
                    <a:gd name="T115" fmla="*/ 2 h 474"/>
                    <a:gd name="T116" fmla="*/ 2 w 507"/>
                    <a:gd name="T117" fmla="*/ 1 h 474"/>
                    <a:gd name="T118" fmla="*/ 3 w 507"/>
                    <a:gd name="T119" fmla="*/ 1 h 474"/>
                    <a:gd name="T120" fmla="*/ 3 w 507"/>
                    <a:gd name="T121" fmla="*/ 0 h 474"/>
                    <a:gd name="T122" fmla="*/ 4 w 507"/>
                    <a:gd name="T123" fmla="*/ 0 h 474"/>
                    <a:gd name="T124" fmla="*/ 5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5134" name="Group 42"/>
            <p:cNvGrpSpPr>
              <a:grpSpLocks/>
            </p:cNvGrpSpPr>
            <p:nvPr/>
          </p:nvGrpSpPr>
          <p:grpSpPr bwMode="auto">
            <a:xfrm>
              <a:off x="2544" y="3017"/>
              <a:ext cx="698" cy="936"/>
              <a:chOff x="2544" y="3017"/>
              <a:chExt cx="698" cy="936"/>
            </a:xfrm>
          </p:grpSpPr>
          <p:sp>
            <p:nvSpPr>
              <p:cNvPr id="5147" name="Text Box 43"/>
              <p:cNvSpPr txBox="1">
                <a:spLocks noChangeArrowheads="1"/>
              </p:cNvSpPr>
              <p:nvPr/>
            </p:nvSpPr>
            <p:spPr bwMode="auto">
              <a:xfrm>
                <a:off x="2554" y="3704"/>
                <a:ext cx="688" cy="249"/>
              </a:xfrm>
              <a:prstGeom prst="rect">
                <a:avLst/>
              </a:prstGeom>
              <a:noFill/>
              <a:ln w="12700">
                <a:noFill/>
                <a:miter lim="800000"/>
                <a:headEnd/>
                <a:tailEnd/>
              </a:ln>
            </p:spPr>
            <p:txBody>
              <a:bodyPr wrap="none">
                <a:spAutoFit/>
              </a:bodyPr>
              <a:lstStyle/>
              <a:p>
                <a:pPr algn="ctr" eaLnBrk="0" hangingPunct="0">
                  <a:lnSpc>
                    <a:spcPct val="100000"/>
                  </a:lnSpc>
                  <a:spcBef>
                    <a:spcPct val="0"/>
                  </a:spcBef>
                  <a:buClrTx/>
                  <a:buFontTx/>
                  <a:buNone/>
                </a:pPr>
                <a:r>
                  <a:rPr lang="en-US" sz="1800" b="1">
                    <a:latin typeface="+mj-lt"/>
                  </a:rPr>
                  <a:t>Parking</a:t>
                </a:r>
              </a:p>
            </p:txBody>
          </p:sp>
          <p:grpSp>
            <p:nvGrpSpPr>
              <p:cNvPr id="5148" name="Group 44"/>
              <p:cNvGrpSpPr>
                <a:grpSpLocks/>
              </p:cNvGrpSpPr>
              <p:nvPr/>
            </p:nvGrpSpPr>
            <p:grpSpPr bwMode="auto">
              <a:xfrm>
                <a:off x="2544" y="3017"/>
                <a:ext cx="681" cy="679"/>
                <a:chOff x="2544" y="3017"/>
                <a:chExt cx="681" cy="679"/>
              </a:xfrm>
            </p:grpSpPr>
            <p:sp>
              <p:nvSpPr>
                <p:cNvPr id="5149" name="AutoShape 45"/>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150" name="Group 46"/>
                <p:cNvGrpSpPr>
                  <a:grpSpLocks/>
                </p:cNvGrpSpPr>
                <p:nvPr/>
              </p:nvGrpSpPr>
              <p:grpSpPr bwMode="auto">
                <a:xfrm>
                  <a:off x="2697" y="3120"/>
                  <a:ext cx="375" cy="497"/>
                  <a:chOff x="2712" y="3093"/>
                  <a:chExt cx="375" cy="497"/>
                </a:xfrm>
              </p:grpSpPr>
              <p:sp>
                <p:nvSpPr>
                  <p:cNvPr id="5151" name="Freeform 47"/>
                  <p:cNvSpPr>
                    <a:spLocks/>
                  </p:cNvSpPr>
                  <p:nvPr/>
                </p:nvSpPr>
                <p:spPr bwMode="auto">
                  <a:xfrm>
                    <a:off x="2712" y="3093"/>
                    <a:ext cx="375" cy="497"/>
                  </a:xfrm>
                  <a:custGeom>
                    <a:avLst/>
                    <a:gdLst>
                      <a:gd name="T0" fmla="*/ 0 w 1503"/>
                      <a:gd name="T1" fmla="*/ 0 h 1989"/>
                      <a:gd name="T2" fmla="*/ 15 w 1503"/>
                      <a:gd name="T3" fmla="*/ 0 h 1989"/>
                      <a:gd name="T4" fmla="*/ 17 w 1503"/>
                      <a:gd name="T5" fmla="*/ 0 h 1989"/>
                      <a:gd name="T6" fmla="*/ 18 w 1503"/>
                      <a:gd name="T7" fmla="*/ 0 h 1989"/>
                      <a:gd name="T8" fmla="*/ 19 w 1503"/>
                      <a:gd name="T9" fmla="*/ 1 h 1989"/>
                      <a:gd name="T10" fmla="*/ 20 w 1503"/>
                      <a:gd name="T11" fmla="*/ 1 h 1989"/>
                      <a:gd name="T12" fmla="*/ 20 w 1503"/>
                      <a:gd name="T13" fmla="*/ 2 h 1989"/>
                      <a:gd name="T14" fmla="*/ 21 w 1503"/>
                      <a:gd name="T15" fmla="*/ 3 h 1989"/>
                      <a:gd name="T16" fmla="*/ 22 w 1503"/>
                      <a:gd name="T17" fmla="*/ 4 h 1989"/>
                      <a:gd name="T18" fmla="*/ 22 w 1503"/>
                      <a:gd name="T19" fmla="*/ 5 h 1989"/>
                      <a:gd name="T20" fmla="*/ 23 w 1503"/>
                      <a:gd name="T21" fmla="*/ 6 h 1989"/>
                      <a:gd name="T22" fmla="*/ 23 w 1503"/>
                      <a:gd name="T23" fmla="*/ 7 h 1989"/>
                      <a:gd name="T24" fmla="*/ 23 w 1503"/>
                      <a:gd name="T25" fmla="*/ 8 h 1989"/>
                      <a:gd name="T26" fmla="*/ 23 w 1503"/>
                      <a:gd name="T27" fmla="*/ 8 h 1989"/>
                      <a:gd name="T28" fmla="*/ 23 w 1503"/>
                      <a:gd name="T29" fmla="*/ 9 h 1989"/>
                      <a:gd name="T30" fmla="*/ 23 w 1503"/>
                      <a:gd name="T31" fmla="*/ 10 h 1989"/>
                      <a:gd name="T32" fmla="*/ 23 w 1503"/>
                      <a:gd name="T33" fmla="*/ 11 h 1989"/>
                      <a:gd name="T34" fmla="*/ 23 w 1503"/>
                      <a:gd name="T35" fmla="*/ 12 h 1989"/>
                      <a:gd name="T36" fmla="*/ 23 w 1503"/>
                      <a:gd name="T37" fmla="*/ 13 h 1989"/>
                      <a:gd name="T38" fmla="*/ 23 w 1503"/>
                      <a:gd name="T39" fmla="*/ 14 h 1989"/>
                      <a:gd name="T40" fmla="*/ 22 w 1503"/>
                      <a:gd name="T41" fmla="*/ 15 h 1989"/>
                      <a:gd name="T42" fmla="*/ 22 w 1503"/>
                      <a:gd name="T43" fmla="*/ 16 h 1989"/>
                      <a:gd name="T44" fmla="*/ 21 w 1503"/>
                      <a:gd name="T45" fmla="*/ 17 h 1989"/>
                      <a:gd name="T46" fmla="*/ 20 w 1503"/>
                      <a:gd name="T47" fmla="*/ 17 h 1989"/>
                      <a:gd name="T48" fmla="*/ 20 w 1503"/>
                      <a:gd name="T49" fmla="*/ 18 h 1989"/>
                      <a:gd name="T50" fmla="*/ 19 w 1503"/>
                      <a:gd name="T51" fmla="*/ 19 h 1989"/>
                      <a:gd name="T52" fmla="*/ 18 w 1503"/>
                      <a:gd name="T53" fmla="*/ 19 h 1989"/>
                      <a:gd name="T54" fmla="*/ 17 w 1503"/>
                      <a:gd name="T55" fmla="*/ 19 h 1989"/>
                      <a:gd name="T56" fmla="*/ 16 w 1503"/>
                      <a:gd name="T57" fmla="*/ 20 h 1989"/>
                      <a:gd name="T58" fmla="*/ 15 w 1503"/>
                      <a:gd name="T59" fmla="*/ 20 h 1989"/>
                      <a:gd name="T60" fmla="*/ 15 w 1503"/>
                      <a:gd name="T61" fmla="*/ 20 h 1989"/>
                      <a:gd name="T62" fmla="*/ 6 w 1503"/>
                      <a:gd name="T63" fmla="*/ 20 h 1989"/>
                      <a:gd name="T64" fmla="*/ 6 w 1503"/>
                      <a:gd name="T65" fmla="*/ 31 h 1989"/>
                      <a:gd name="T66" fmla="*/ 0 w 1503"/>
                      <a:gd name="T67" fmla="*/ 31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5152" name="Freeform 48"/>
                  <p:cNvSpPr>
                    <a:spLocks/>
                  </p:cNvSpPr>
                  <p:nvPr/>
                </p:nvSpPr>
                <p:spPr bwMode="auto">
                  <a:xfrm>
                    <a:off x="2812" y="3175"/>
                    <a:ext cx="175" cy="142"/>
                  </a:xfrm>
                  <a:custGeom>
                    <a:avLst/>
                    <a:gdLst>
                      <a:gd name="T0" fmla="*/ 0 w 702"/>
                      <a:gd name="T1" fmla="*/ 0 h 569"/>
                      <a:gd name="T2" fmla="*/ 0 w 702"/>
                      <a:gd name="T3" fmla="*/ 9 h 569"/>
                      <a:gd name="T4" fmla="*/ 8 w 702"/>
                      <a:gd name="T5" fmla="*/ 9 h 569"/>
                      <a:gd name="T6" fmla="*/ 8 w 702"/>
                      <a:gd name="T7" fmla="*/ 9 h 569"/>
                      <a:gd name="T8" fmla="*/ 8 w 702"/>
                      <a:gd name="T9" fmla="*/ 9 h 569"/>
                      <a:gd name="T10" fmla="*/ 9 w 702"/>
                      <a:gd name="T11" fmla="*/ 9 h 569"/>
                      <a:gd name="T12" fmla="*/ 9 w 702"/>
                      <a:gd name="T13" fmla="*/ 8 h 569"/>
                      <a:gd name="T14" fmla="*/ 9 w 702"/>
                      <a:gd name="T15" fmla="*/ 8 h 569"/>
                      <a:gd name="T16" fmla="*/ 10 w 702"/>
                      <a:gd name="T17" fmla="*/ 8 h 569"/>
                      <a:gd name="T18" fmla="*/ 10 w 702"/>
                      <a:gd name="T19" fmla="*/ 7 h 569"/>
                      <a:gd name="T20" fmla="*/ 10 w 702"/>
                      <a:gd name="T21" fmla="*/ 7 h 569"/>
                      <a:gd name="T22" fmla="*/ 10 w 702"/>
                      <a:gd name="T23" fmla="*/ 7 h 569"/>
                      <a:gd name="T24" fmla="*/ 10 w 702"/>
                      <a:gd name="T25" fmla="*/ 6 h 569"/>
                      <a:gd name="T26" fmla="*/ 11 w 702"/>
                      <a:gd name="T27" fmla="*/ 6 h 569"/>
                      <a:gd name="T28" fmla="*/ 11 w 702"/>
                      <a:gd name="T29" fmla="*/ 6 h 569"/>
                      <a:gd name="T30" fmla="*/ 11 w 702"/>
                      <a:gd name="T31" fmla="*/ 5 h 569"/>
                      <a:gd name="T32" fmla="*/ 11 w 702"/>
                      <a:gd name="T33" fmla="*/ 5 h 569"/>
                      <a:gd name="T34" fmla="*/ 11 w 702"/>
                      <a:gd name="T35" fmla="*/ 4 h 569"/>
                      <a:gd name="T36" fmla="*/ 11 w 702"/>
                      <a:gd name="T37" fmla="*/ 4 h 569"/>
                      <a:gd name="T38" fmla="*/ 11 w 702"/>
                      <a:gd name="T39" fmla="*/ 3 h 569"/>
                      <a:gd name="T40" fmla="*/ 11 w 702"/>
                      <a:gd name="T41" fmla="*/ 3 h 569"/>
                      <a:gd name="T42" fmla="*/ 10 w 702"/>
                      <a:gd name="T43" fmla="*/ 3 h 569"/>
                      <a:gd name="T44" fmla="*/ 10 w 702"/>
                      <a:gd name="T45" fmla="*/ 2 h 569"/>
                      <a:gd name="T46" fmla="*/ 10 w 702"/>
                      <a:gd name="T47" fmla="*/ 2 h 569"/>
                      <a:gd name="T48" fmla="*/ 10 w 702"/>
                      <a:gd name="T49" fmla="*/ 1 h 569"/>
                      <a:gd name="T50" fmla="*/ 10 w 702"/>
                      <a:gd name="T51" fmla="*/ 1 h 569"/>
                      <a:gd name="T52" fmla="*/ 9 w 702"/>
                      <a:gd name="T53" fmla="*/ 1 h 569"/>
                      <a:gd name="T54" fmla="*/ 9 w 702"/>
                      <a:gd name="T55" fmla="*/ 1 h 569"/>
                      <a:gd name="T56" fmla="*/ 9 w 702"/>
                      <a:gd name="T57" fmla="*/ 0 h 569"/>
                      <a:gd name="T58" fmla="*/ 8 w 702"/>
                      <a:gd name="T59" fmla="*/ 0 h 569"/>
                      <a:gd name="T60" fmla="*/ 8 w 702"/>
                      <a:gd name="T61" fmla="*/ 0 h 569"/>
                      <a:gd name="T62" fmla="*/ 8 w 702"/>
                      <a:gd name="T63" fmla="*/ 0 h 569"/>
                      <a:gd name="T64" fmla="*/ 7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5135" name="Group 49"/>
            <p:cNvGrpSpPr>
              <a:grpSpLocks/>
            </p:cNvGrpSpPr>
            <p:nvPr/>
          </p:nvGrpSpPr>
          <p:grpSpPr bwMode="auto">
            <a:xfrm>
              <a:off x="454" y="3024"/>
              <a:ext cx="889" cy="931"/>
              <a:chOff x="454" y="3024"/>
              <a:chExt cx="889" cy="931"/>
            </a:xfrm>
          </p:grpSpPr>
          <p:sp>
            <p:nvSpPr>
              <p:cNvPr id="5136" name="Text Box 50"/>
              <p:cNvSpPr txBox="1">
                <a:spLocks noChangeArrowheads="1"/>
              </p:cNvSpPr>
              <p:nvPr/>
            </p:nvSpPr>
            <p:spPr bwMode="auto">
              <a:xfrm>
                <a:off x="454" y="3704"/>
                <a:ext cx="889" cy="251"/>
              </a:xfrm>
              <a:prstGeom prst="rect">
                <a:avLst/>
              </a:prstGeom>
              <a:noFill/>
              <a:ln w="12700">
                <a:noFill/>
                <a:miter lim="800000"/>
                <a:headEnd/>
                <a:tailEnd/>
              </a:ln>
            </p:spPr>
            <p:txBody>
              <a:bodyPr wrap="none">
                <a:spAutoFit/>
              </a:bodyPr>
              <a:lstStyle/>
              <a:p>
                <a:pPr algn="ctr" eaLnBrk="0" hangingPunct="0">
                  <a:lnSpc>
                    <a:spcPct val="100000"/>
                  </a:lnSpc>
                  <a:spcBef>
                    <a:spcPct val="0"/>
                  </a:spcBef>
                  <a:buClrTx/>
                  <a:buFontTx/>
                  <a:buNone/>
                </a:pPr>
                <a:r>
                  <a:rPr lang="en-US" sz="1800" b="1">
                    <a:latin typeface="+mj-lt"/>
                  </a:rPr>
                  <a:t>Restrooms</a:t>
                </a:r>
              </a:p>
            </p:txBody>
          </p:sp>
          <p:grpSp>
            <p:nvGrpSpPr>
              <p:cNvPr id="5137" name="Group 51"/>
              <p:cNvGrpSpPr>
                <a:grpSpLocks/>
              </p:cNvGrpSpPr>
              <p:nvPr/>
            </p:nvGrpSpPr>
            <p:grpSpPr bwMode="auto">
              <a:xfrm>
                <a:off x="567" y="3024"/>
                <a:ext cx="681" cy="679"/>
                <a:chOff x="1440" y="3024"/>
                <a:chExt cx="681" cy="679"/>
              </a:xfrm>
            </p:grpSpPr>
            <p:sp>
              <p:nvSpPr>
                <p:cNvPr id="5138" name="AutoShape 52"/>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5139" name="Group 53"/>
                <p:cNvGrpSpPr>
                  <a:grpSpLocks/>
                </p:cNvGrpSpPr>
                <p:nvPr/>
              </p:nvGrpSpPr>
              <p:grpSpPr bwMode="auto">
                <a:xfrm>
                  <a:off x="1505" y="3103"/>
                  <a:ext cx="559" cy="545"/>
                  <a:chOff x="625" y="3069"/>
                  <a:chExt cx="559" cy="545"/>
                </a:xfrm>
              </p:grpSpPr>
              <p:grpSp>
                <p:nvGrpSpPr>
                  <p:cNvPr id="5140" name="Group 54"/>
                  <p:cNvGrpSpPr>
                    <a:grpSpLocks/>
                  </p:cNvGrpSpPr>
                  <p:nvPr/>
                </p:nvGrpSpPr>
                <p:grpSpPr bwMode="auto">
                  <a:xfrm>
                    <a:off x="625" y="3075"/>
                    <a:ext cx="209" cy="539"/>
                    <a:chOff x="625" y="3075"/>
                    <a:chExt cx="209" cy="539"/>
                  </a:xfrm>
                </p:grpSpPr>
                <p:sp>
                  <p:nvSpPr>
                    <p:cNvPr id="5145" name="Freeform 55"/>
                    <p:cNvSpPr>
                      <a:spLocks/>
                    </p:cNvSpPr>
                    <p:nvPr/>
                  </p:nvSpPr>
                  <p:spPr bwMode="auto">
                    <a:xfrm>
                      <a:off x="625" y="3177"/>
                      <a:ext cx="209" cy="437"/>
                    </a:xfrm>
                    <a:custGeom>
                      <a:avLst/>
                      <a:gdLst>
                        <a:gd name="T0" fmla="*/ 10 w 837"/>
                        <a:gd name="T1" fmla="*/ 0 h 1747"/>
                        <a:gd name="T2" fmla="*/ 11 w 837"/>
                        <a:gd name="T3" fmla="*/ 0 h 1747"/>
                        <a:gd name="T4" fmla="*/ 11 w 837"/>
                        <a:gd name="T5" fmla="*/ 0 h 1747"/>
                        <a:gd name="T6" fmla="*/ 12 w 837"/>
                        <a:gd name="T7" fmla="*/ 1 h 1747"/>
                        <a:gd name="T8" fmla="*/ 12 w 837"/>
                        <a:gd name="T9" fmla="*/ 1 h 1747"/>
                        <a:gd name="T10" fmla="*/ 13 w 837"/>
                        <a:gd name="T11" fmla="*/ 1 h 1747"/>
                        <a:gd name="T12" fmla="*/ 13 w 837"/>
                        <a:gd name="T13" fmla="*/ 2 h 1747"/>
                        <a:gd name="T14" fmla="*/ 13 w 837"/>
                        <a:gd name="T15" fmla="*/ 13 h 1747"/>
                        <a:gd name="T16" fmla="*/ 13 w 837"/>
                        <a:gd name="T17" fmla="*/ 13 h 1747"/>
                        <a:gd name="T18" fmla="*/ 13 w 837"/>
                        <a:gd name="T19" fmla="*/ 13 h 1747"/>
                        <a:gd name="T20" fmla="*/ 12 w 837"/>
                        <a:gd name="T21" fmla="*/ 14 h 1747"/>
                        <a:gd name="T22" fmla="*/ 12 w 837"/>
                        <a:gd name="T23" fmla="*/ 14 h 1747"/>
                        <a:gd name="T24" fmla="*/ 11 w 837"/>
                        <a:gd name="T25" fmla="*/ 13 h 1747"/>
                        <a:gd name="T26" fmla="*/ 11 w 837"/>
                        <a:gd name="T27" fmla="*/ 13 h 1747"/>
                        <a:gd name="T28" fmla="*/ 11 w 837"/>
                        <a:gd name="T29" fmla="*/ 13 h 1747"/>
                        <a:gd name="T30" fmla="*/ 11 w 837"/>
                        <a:gd name="T31" fmla="*/ 13 h 1747"/>
                        <a:gd name="T32" fmla="*/ 10 w 837"/>
                        <a:gd name="T33" fmla="*/ 26 h 1747"/>
                        <a:gd name="T34" fmla="*/ 10 w 837"/>
                        <a:gd name="T35" fmla="*/ 27 h 1747"/>
                        <a:gd name="T36" fmla="*/ 9 w 837"/>
                        <a:gd name="T37" fmla="*/ 27 h 1747"/>
                        <a:gd name="T38" fmla="*/ 9 w 837"/>
                        <a:gd name="T39" fmla="*/ 27 h 1747"/>
                        <a:gd name="T40" fmla="*/ 8 w 837"/>
                        <a:gd name="T41" fmla="*/ 27 h 1747"/>
                        <a:gd name="T42" fmla="*/ 8 w 837"/>
                        <a:gd name="T43" fmla="*/ 27 h 1747"/>
                        <a:gd name="T44" fmla="*/ 7 w 837"/>
                        <a:gd name="T45" fmla="*/ 27 h 1747"/>
                        <a:gd name="T46" fmla="*/ 7 w 837"/>
                        <a:gd name="T47" fmla="*/ 27 h 1747"/>
                        <a:gd name="T48" fmla="*/ 7 w 837"/>
                        <a:gd name="T49" fmla="*/ 26 h 1747"/>
                        <a:gd name="T50" fmla="*/ 6 w 837"/>
                        <a:gd name="T51" fmla="*/ 13 h 1747"/>
                        <a:gd name="T52" fmla="*/ 6 w 837"/>
                        <a:gd name="T53" fmla="*/ 26 h 1747"/>
                        <a:gd name="T54" fmla="*/ 6 w 837"/>
                        <a:gd name="T55" fmla="*/ 27 h 1747"/>
                        <a:gd name="T56" fmla="*/ 5 w 837"/>
                        <a:gd name="T57" fmla="*/ 27 h 1747"/>
                        <a:gd name="T58" fmla="*/ 4 w 837"/>
                        <a:gd name="T59" fmla="*/ 27 h 1747"/>
                        <a:gd name="T60" fmla="*/ 4 w 837"/>
                        <a:gd name="T61" fmla="*/ 27 h 1747"/>
                        <a:gd name="T62" fmla="*/ 3 w 837"/>
                        <a:gd name="T63" fmla="*/ 27 h 1747"/>
                        <a:gd name="T64" fmla="*/ 3 w 837"/>
                        <a:gd name="T65" fmla="*/ 27 h 1747"/>
                        <a:gd name="T66" fmla="*/ 3 w 837"/>
                        <a:gd name="T67" fmla="*/ 26 h 1747"/>
                        <a:gd name="T68" fmla="*/ 2 w 837"/>
                        <a:gd name="T69" fmla="*/ 13 h 1747"/>
                        <a:gd name="T70" fmla="*/ 2 w 837"/>
                        <a:gd name="T71" fmla="*/ 13 h 1747"/>
                        <a:gd name="T72" fmla="*/ 2 w 837"/>
                        <a:gd name="T73" fmla="*/ 13 h 1747"/>
                        <a:gd name="T74" fmla="*/ 2 w 837"/>
                        <a:gd name="T75" fmla="*/ 13 h 1747"/>
                        <a:gd name="T76" fmla="*/ 1 w 837"/>
                        <a:gd name="T77" fmla="*/ 14 h 1747"/>
                        <a:gd name="T78" fmla="*/ 1 w 837"/>
                        <a:gd name="T79" fmla="*/ 14 h 1747"/>
                        <a:gd name="T80" fmla="*/ 1 w 837"/>
                        <a:gd name="T81" fmla="*/ 13 h 1747"/>
                        <a:gd name="T82" fmla="*/ 0 w 837"/>
                        <a:gd name="T83" fmla="*/ 13 h 1747"/>
                        <a:gd name="T84" fmla="*/ 0 w 837"/>
                        <a:gd name="T85" fmla="*/ 13 h 1747"/>
                        <a:gd name="T86" fmla="*/ 0 w 837"/>
                        <a:gd name="T87" fmla="*/ 13 h 1747"/>
                        <a:gd name="T88" fmla="*/ 0 w 837"/>
                        <a:gd name="T89" fmla="*/ 2 h 1747"/>
                        <a:gd name="T90" fmla="*/ 0 w 837"/>
                        <a:gd name="T91" fmla="*/ 2 h 1747"/>
                        <a:gd name="T92" fmla="*/ 1 w 837"/>
                        <a:gd name="T93" fmla="*/ 1 h 1747"/>
                        <a:gd name="T94" fmla="*/ 1 w 837"/>
                        <a:gd name="T95" fmla="*/ 0 h 1747"/>
                        <a:gd name="T96" fmla="*/ 2 w 837"/>
                        <a:gd name="T97" fmla="*/ 0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5146" name="Oval 56"/>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5141" name="Group 57"/>
                  <p:cNvGrpSpPr>
                    <a:grpSpLocks/>
                  </p:cNvGrpSpPr>
                  <p:nvPr/>
                </p:nvGrpSpPr>
                <p:grpSpPr bwMode="auto">
                  <a:xfrm>
                    <a:off x="934" y="3075"/>
                    <a:ext cx="250" cy="538"/>
                    <a:chOff x="934" y="3075"/>
                    <a:chExt cx="250" cy="538"/>
                  </a:xfrm>
                </p:grpSpPr>
                <p:sp>
                  <p:nvSpPr>
                    <p:cNvPr id="5143" name="Freeform 58"/>
                    <p:cNvSpPr>
                      <a:spLocks/>
                    </p:cNvSpPr>
                    <p:nvPr/>
                  </p:nvSpPr>
                  <p:spPr bwMode="auto">
                    <a:xfrm>
                      <a:off x="934" y="3177"/>
                      <a:ext cx="250" cy="436"/>
                    </a:xfrm>
                    <a:custGeom>
                      <a:avLst/>
                      <a:gdLst>
                        <a:gd name="T0" fmla="*/ 11 w 1002"/>
                        <a:gd name="T1" fmla="*/ 0 h 1744"/>
                        <a:gd name="T2" fmla="*/ 12 w 1002"/>
                        <a:gd name="T3" fmla="*/ 0 h 1744"/>
                        <a:gd name="T4" fmla="*/ 12 w 1002"/>
                        <a:gd name="T5" fmla="*/ 1 h 1744"/>
                        <a:gd name="T6" fmla="*/ 13 w 1002"/>
                        <a:gd name="T7" fmla="*/ 1 h 1744"/>
                        <a:gd name="T8" fmla="*/ 13 w 1002"/>
                        <a:gd name="T9" fmla="*/ 2 h 1744"/>
                        <a:gd name="T10" fmla="*/ 13 w 1002"/>
                        <a:gd name="T11" fmla="*/ 2 h 1744"/>
                        <a:gd name="T12" fmla="*/ 15 w 1002"/>
                        <a:gd name="T13" fmla="*/ 10 h 1744"/>
                        <a:gd name="T14" fmla="*/ 15 w 1002"/>
                        <a:gd name="T15" fmla="*/ 11 h 1744"/>
                        <a:gd name="T16" fmla="*/ 15 w 1002"/>
                        <a:gd name="T17" fmla="*/ 11 h 1744"/>
                        <a:gd name="T18" fmla="*/ 15 w 1002"/>
                        <a:gd name="T19" fmla="*/ 12 h 1744"/>
                        <a:gd name="T20" fmla="*/ 14 w 1002"/>
                        <a:gd name="T21" fmla="*/ 12 h 1744"/>
                        <a:gd name="T22" fmla="*/ 14 w 1002"/>
                        <a:gd name="T23" fmla="*/ 12 h 1744"/>
                        <a:gd name="T24" fmla="*/ 13 w 1002"/>
                        <a:gd name="T25" fmla="*/ 11 h 1744"/>
                        <a:gd name="T26" fmla="*/ 13 w 1002"/>
                        <a:gd name="T27" fmla="*/ 11 h 1744"/>
                        <a:gd name="T28" fmla="*/ 14 w 1002"/>
                        <a:gd name="T29" fmla="*/ 17 h 1744"/>
                        <a:gd name="T30" fmla="*/ 11 w 1002"/>
                        <a:gd name="T31" fmla="*/ 26 h 1744"/>
                        <a:gd name="T32" fmla="*/ 11 w 1002"/>
                        <a:gd name="T33" fmla="*/ 27 h 1744"/>
                        <a:gd name="T34" fmla="*/ 11 w 1002"/>
                        <a:gd name="T35" fmla="*/ 27 h 1744"/>
                        <a:gd name="T36" fmla="*/ 10 w 1002"/>
                        <a:gd name="T37" fmla="*/ 27 h 1744"/>
                        <a:gd name="T38" fmla="*/ 10 w 1002"/>
                        <a:gd name="T39" fmla="*/ 27 h 1744"/>
                        <a:gd name="T40" fmla="*/ 9 w 1002"/>
                        <a:gd name="T41" fmla="*/ 27 h 1744"/>
                        <a:gd name="T42" fmla="*/ 9 w 1002"/>
                        <a:gd name="T43" fmla="*/ 27 h 1744"/>
                        <a:gd name="T44" fmla="*/ 9 w 1002"/>
                        <a:gd name="T45" fmla="*/ 27 h 1744"/>
                        <a:gd name="T46" fmla="*/ 8 w 1002"/>
                        <a:gd name="T47" fmla="*/ 26 h 1744"/>
                        <a:gd name="T48" fmla="*/ 7 w 1002"/>
                        <a:gd name="T49" fmla="*/ 26 h 1744"/>
                        <a:gd name="T50" fmla="*/ 7 w 1002"/>
                        <a:gd name="T51" fmla="*/ 27 h 1744"/>
                        <a:gd name="T52" fmla="*/ 7 w 1002"/>
                        <a:gd name="T53" fmla="*/ 27 h 1744"/>
                        <a:gd name="T54" fmla="*/ 6 w 1002"/>
                        <a:gd name="T55" fmla="*/ 27 h 1744"/>
                        <a:gd name="T56" fmla="*/ 6 w 1002"/>
                        <a:gd name="T57" fmla="*/ 27 h 1744"/>
                        <a:gd name="T58" fmla="*/ 5 w 1002"/>
                        <a:gd name="T59" fmla="*/ 27 h 1744"/>
                        <a:gd name="T60" fmla="*/ 5 w 1002"/>
                        <a:gd name="T61" fmla="*/ 27 h 1744"/>
                        <a:gd name="T62" fmla="*/ 4 w 1002"/>
                        <a:gd name="T63" fmla="*/ 27 h 1744"/>
                        <a:gd name="T64" fmla="*/ 4 w 1002"/>
                        <a:gd name="T65" fmla="*/ 26 h 1744"/>
                        <a:gd name="T66" fmla="*/ 4 w 1002"/>
                        <a:gd name="T67" fmla="*/ 17 h 1744"/>
                        <a:gd name="T68" fmla="*/ 4 w 1002"/>
                        <a:gd name="T69" fmla="*/ 4 h 1744"/>
                        <a:gd name="T70" fmla="*/ 2 w 1002"/>
                        <a:gd name="T71" fmla="*/ 11 h 1744"/>
                        <a:gd name="T72" fmla="*/ 2 w 1002"/>
                        <a:gd name="T73" fmla="*/ 12 h 1744"/>
                        <a:gd name="T74" fmla="*/ 1 w 1002"/>
                        <a:gd name="T75" fmla="*/ 12 h 1744"/>
                        <a:gd name="T76" fmla="*/ 1 w 1002"/>
                        <a:gd name="T77" fmla="*/ 12 h 1744"/>
                        <a:gd name="T78" fmla="*/ 0 w 1002"/>
                        <a:gd name="T79" fmla="*/ 12 h 1744"/>
                        <a:gd name="T80" fmla="*/ 0 w 1002"/>
                        <a:gd name="T81" fmla="*/ 11 h 1744"/>
                        <a:gd name="T82" fmla="*/ 0 w 1002"/>
                        <a:gd name="T83" fmla="*/ 11 h 1744"/>
                        <a:gd name="T84" fmla="*/ 2 w 1002"/>
                        <a:gd name="T85" fmla="*/ 2 h 1744"/>
                        <a:gd name="T86" fmla="*/ 2 w 1002"/>
                        <a:gd name="T87" fmla="*/ 2 h 1744"/>
                        <a:gd name="T88" fmla="*/ 2 w 1002"/>
                        <a:gd name="T89" fmla="*/ 1 h 1744"/>
                        <a:gd name="T90" fmla="*/ 3 w 1002"/>
                        <a:gd name="T91" fmla="*/ 1 h 1744"/>
                        <a:gd name="T92" fmla="*/ 3 w 1002"/>
                        <a:gd name="T93" fmla="*/ 1 h 1744"/>
                        <a:gd name="T94" fmla="*/ 4 w 1002"/>
                        <a:gd name="T95" fmla="*/ 0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5144" name="Oval 59"/>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5142" name="Rectangle 60"/>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pPr eaLnBrk="1" hangingPunct="1">
              <a:lnSpc>
                <a:spcPct val="100000"/>
              </a:lnSpc>
            </a:pPr>
            <a:r>
              <a:rPr lang="en-US" smtClean="0"/>
              <a:t>Introduction to EDI eCommerce</a:t>
            </a:r>
          </a:p>
          <a:p>
            <a:pPr eaLnBrk="1" hangingPunct="1">
              <a:lnSpc>
                <a:spcPct val="100000"/>
              </a:lnSpc>
            </a:pPr>
            <a:r>
              <a:rPr lang="en-US" smtClean="0"/>
              <a:t>Business Considerations</a:t>
            </a:r>
          </a:p>
          <a:p>
            <a:pPr eaLnBrk="1" hangingPunct="1">
              <a:lnSpc>
                <a:spcPct val="100000"/>
              </a:lnSpc>
            </a:pPr>
            <a:r>
              <a:rPr lang="en-US" smtClean="0"/>
              <a:t>Set up EDI eCommerce</a:t>
            </a:r>
          </a:p>
          <a:p>
            <a:pPr eaLnBrk="1" hangingPunct="1">
              <a:lnSpc>
                <a:spcPct val="100000"/>
              </a:lnSpc>
            </a:pPr>
            <a:r>
              <a:rPr lang="en-US" smtClean="0"/>
              <a:t>Process EDI eCommerce</a:t>
            </a:r>
          </a:p>
          <a:p>
            <a:pPr eaLnBrk="1" hangingPunct="1"/>
            <a:endParaRPr lang="en-US" smtClean="0"/>
          </a:p>
        </p:txBody>
      </p:sp>
      <p:sp>
        <p:nvSpPr>
          <p:cNvPr id="6147" name="Rectangle 2"/>
          <p:cNvSpPr>
            <a:spLocks noGrp="1" noChangeArrowheads="1"/>
          </p:cNvSpPr>
          <p:nvPr>
            <p:ph type="title"/>
          </p:nvPr>
        </p:nvSpPr>
        <p:spPr/>
        <p:txBody>
          <a:bodyPr/>
          <a:lstStyle/>
          <a:p>
            <a:pPr eaLnBrk="1" hangingPunct="1"/>
            <a:r>
              <a:rPr lang="en-US" smtClean="0"/>
              <a:t>Course Overview</a:t>
            </a:r>
          </a:p>
        </p:txBody>
      </p:sp>
      <p:sp>
        <p:nvSpPr>
          <p:cNvPr id="6146" name="Footer Placeholder 3"/>
          <p:cNvSpPr>
            <a:spLocks noGrp="1"/>
          </p:cNvSpPr>
          <p:nvPr>
            <p:ph type="ftr" sz="quarter" idx="10"/>
          </p:nvPr>
        </p:nvSpPr>
        <p:spPr>
          <a:noFill/>
        </p:spPr>
        <p:txBody>
          <a:bodyPr/>
          <a:lstStyle/>
          <a:p>
            <a:r>
              <a:rPr lang="en-US" smtClean="0">
                <a:latin typeface="Arial" charset="0"/>
                <a:cs typeface="Arial" charset="0"/>
              </a:rPr>
              <a:t>EDI-EC-Intro-040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4"/>
          <p:cNvSpPr>
            <a:spLocks noGrp="1" noChangeArrowheads="1"/>
          </p:cNvSpPr>
          <p:nvPr>
            <p:ph type="title"/>
          </p:nvPr>
        </p:nvSpPr>
        <p:spPr/>
        <p:txBody>
          <a:bodyPr/>
          <a:lstStyle/>
          <a:p>
            <a:pPr eaLnBrk="1" hangingPunct="1"/>
            <a:r>
              <a:rPr lang="en-US" smtClean="0"/>
              <a:t>EDI eCommerce</a:t>
            </a:r>
            <a:endParaRPr lang="en-US" sz="2400" smtClean="0">
              <a:solidFill>
                <a:schemeClr val="tx1"/>
              </a:solidFill>
            </a:endParaRPr>
          </a:p>
        </p:txBody>
      </p:sp>
      <p:sp>
        <p:nvSpPr>
          <p:cNvPr id="7170" name="Footer Placeholder 2"/>
          <p:cNvSpPr>
            <a:spLocks noGrp="1"/>
          </p:cNvSpPr>
          <p:nvPr>
            <p:ph type="ftr" sz="quarter" idx="10"/>
          </p:nvPr>
        </p:nvSpPr>
        <p:spPr>
          <a:noFill/>
        </p:spPr>
        <p:txBody>
          <a:bodyPr/>
          <a:lstStyle/>
          <a:p>
            <a:r>
              <a:rPr lang="en-US" smtClean="0">
                <a:latin typeface="Arial" charset="0"/>
                <a:cs typeface="Arial" charset="0"/>
              </a:rPr>
              <a:t>EDI-EC-Intro-050</a:t>
            </a:r>
          </a:p>
        </p:txBody>
      </p:sp>
      <p:grpSp>
        <p:nvGrpSpPr>
          <p:cNvPr id="64" name="Group 63"/>
          <p:cNvGrpSpPr/>
          <p:nvPr/>
        </p:nvGrpSpPr>
        <p:grpSpPr>
          <a:xfrm>
            <a:off x="1457325" y="1057275"/>
            <a:ext cx="6219825" cy="5086350"/>
            <a:chOff x="819150" y="1685925"/>
            <a:chExt cx="6219825" cy="5086350"/>
          </a:xfrm>
        </p:grpSpPr>
        <p:grpSp>
          <p:nvGrpSpPr>
            <p:cNvPr id="7172" name="Group 187"/>
            <p:cNvGrpSpPr>
              <a:grpSpLocks/>
            </p:cNvGrpSpPr>
            <p:nvPr/>
          </p:nvGrpSpPr>
          <p:grpSpPr bwMode="auto">
            <a:xfrm>
              <a:off x="2286000" y="3500438"/>
              <a:ext cx="4511675" cy="3271837"/>
              <a:chOff x="5604" y="1598"/>
              <a:chExt cx="3221" cy="2395"/>
            </a:xfrm>
          </p:grpSpPr>
          <p:sp>
            <p:nvSpPr>
              <p:cNvPr id="7226" name="Freeform 188"/>
              <p:cNvSpPr>
                <a:spLocks/>
              </p:cNvSpPr>
              <p:nvPr/>
            </p:nvSpPr>
            <p:spPr bwMode="auto">
              <a:xfrm>
                <a:off x="5604" y="1598"/>
                <a:ext cx="3221" cy="2395"/>
              </a:xfrm>
              <a:custGeom>
                <a:avLst/>
                <a:gdLst>
                  <a:gd name="T0" fmla="*/ 0 w 2842"/>
                  <a:gd name="T1" fmla="*/ 430 h 2061"/>
                  <a:gd name="T2" fmla="*/ 0 w 2842"/>
                  <a:gd name="T3" fmla="*/ 2423 h 2061"/>
                  <a:gd name="T4" fmla="*/ 80 w 2842"/>
                  <a:gd name="T5" fmla="*/ 2101 h 2061"/>
                  <a:gd name="T6" fmla="*/ 788 w 2842"/>
                  <a:gd name="T7" fmla="*/ 1758 h 2061"/>
                  <a:gd name="T8" fmla="*/ 771 w 2842"/>
                  <a:gd name="T9" fmla="*/ 1974 h 2061"/>
                  <a:gd name="T10" fmla="*/ 911 w 2842"/>
                  <a:gd name="T11" fmla="*/ 1009 h 2061"/>
                  <a:gd name="T12" fmla="*/ 2563 w 2842"/>
                  <a:gd name="T13" fmla="*/ 1351 h 2061"/>
                  <a:gd name="T14" fmla="*/ 2563 w 2842"/>
                  <a:gd name="T15" fmla="*/ 2934 h 2061"/>
                  <a:gd name="T16" fmla="*/ 2703 w 2842"/>
                  <a:gd name="T17" fmla="*/ 2698 h 2061"/>
                  <a:gd name="T18" fmla="*/ 3109 w 2842"/>
                  <a:gd name="T19" fmla="*/ 2848 h 2061"/>
                  <a:gd name="T20" fmla="*/ 3249 w 2842"/>
                  <a:gd name="T21" fmla="*/ 3234 h 2061"/>
                  <a:gd name="T22" fmla="*/ 3312 w 2842"/>
                  <a:gd name="T23" fmla="*/ 2827 h 2061"/>
                  <a:gd name="T24" fmla="*/ 3934 w 2842"/>
                  <a:gd name="T25" fmla="*/ 2188 h 2061"/>
                  <a:gd name="T26" fmla="*/ 4138 w 2842"/>
                  <a:gd name="T27" fmla="*/ 2443 h 2061"/>
                  <a:gd name="T28" fmla="*/ 4138 w 2842"/>
                  <a:gd name="T29" fmla="*/ 492 h 2061"/>
                  <a:gd name="T30" fmla="*/ 1495 w 2842"/>
                  <a:gd name="T31" fmla="*/ 0 h 2061"/>
                  <a:gd name="T32" fmla="*/ 84 w 2842"/>
                  <a:gd name="T33" fmla="*/ 519 h 2061"/>
                  <a:gd name="T34" fmla="*/ 0 w 2842"/>
                  <a:gd name="T35" fmla="*/ 430 h 20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42"/>
                  <a:gd name="T55" fmla="*/ 0 h 2061"/>
                  <a:gd name="T56" fmla="*/ 2842 w 2842"/>
                  <a:gd name="T57" fmla="*/ 2061 h 206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42" h="2061">
                    <a:moveTo>
                      <a:pt x="0" y="274"/>
                    </a:moveTo>
                    <a:lnTo>
                      <a:pt x="0" y="1544"/>
                    </a:lnTo>
                    <a:lnTo>
                      <a:pt x="56" y="1339"/>
                    </a:lnTo>
                    <a:lnTo>
                      <a:pt x="541" y="1120"/>
                    </a:lnTo>
                    <a:lnTo>
                      <a:pt x="529" y="1258"/>
                    </a:lnTo>
                    <a:lnTo>
                      <a:pt x="626" y="643"/>
                    </a:lnTo>
                    <a:lnTo>
                      <a:pt x="1760" y="861"/>
                    </a:lnTo>
                    <a:lnTo>
                      <a:pt x="1760" y="1870"/>
                    </a:lnTo>
                    <a:lnTo>
                      <a:pt x="1856" y="1719"/>
                    </a:lnTo>
                    <a:lnTo>
                      <a:pt x="2135" y="1815"/>
                    </a:lnTo>
                    <a:lnTo>
                      <a:pt x="2232" y="2061"/>
                    </a:lnTo>
                    <a:lnTo>
                      <a:pt x="2275" y="1802"/>
                    </a:lnTo>
                    <a:lnTo>
                      <a:pt x="2703" y="1394"/>
                    </a:lnTo>
                    <a:lnTo>
                      <a:pt x="2842" y="1557"/>
                    </a:lnTo>
                    <a:lnTo>
                      <a:pt x="2842" y="313"/>
                    </a:lnTo>
                    <a:lnTo>
                      <a:pt x="1027" y="0"/>
                    </a:lnTo>
                    <a:lnTo>
                      <a:pt x="57" y="331"/>
                    </a:lnTo>
                    <a:lnTo>
                      <a:pt x="0" y="274"/>
                    </a:lnTo>
                    <a:close/>
                  </a:path>
                </a:pathLst>
              </a:custGeom>
              <a:solidFill>
                <a:srgbClr val="DFBE9D"/>
              </a:solidFill>
              <a:ln w="9525">
                <a:noFill/>
                <a:round/>
                <a:headEnd/>
                <a:tailEnd/>
              </a:ln>
            </p:spPr>
            <p:txBody>
              <a:bodyPr/>
              <a:lstStyle/>
              <a:p>
                <a:endParaRPr lang="en-US">
                  <a:latin typeface="+mj-lt"/>
                </a:endParaRPr>
              </a:p>
            </p:txBody>
          </p:sp>
          <p:sp>
            <p:nvSpPr>
              <p:cNvPr id="7227" name="Freeform 189"/>
              <p:cNvSpPr>
                <a:spLocks/>
              </p:cNvSpPr>
              <p:nvPr/>
            </p:nvSpPr>
            <p:spPr bwMode="auto">
              <a:xfrm>
                <a:off x="8036" y="2424"/>
                <a:ext cx="105" cy="1465"/>
              </a:xfrm>
              <a:custGeom>
                <a:avLst/>
                <a:gdLst>
                  <a:gd name="T0" fmla="*/ 26 w 105"/>
                  <a:gd name="T1" fmla="*/ 14 h 1465"/>
                  <a:gd name="T2" fmla="*/ 52 w 105"/>
                  <a:gd name="T3" fmla="*/ 1335 h 1465"/>
                  <a:gd name="T4" fmla="*/ 58 w 105"/>
                  <a:gd name="T5" fmla="*/ 1457 h 1465"/>
                  <a:gd name="T6" fmla="*/ 71 w 105"/>
                  <a:gd name="T7" fmla="*/ 1438 h 1465"/>
                  <a:gd name="T8" fmla="*/ 84 w 105"/>
                  <a:gd name="T9" fmla="*/ 1386 h 1465"/>
                  <a:gd name="T10" fmla="*/ 65 w 105"/>
                  <a:gd name="T11" fmla="*/ 1106 h 1465"/>
                  <a:gd name="T12" fmla="*/ 58 w 105"/>
                  <a:gd name="T13" fmla="*/ 365 h 1465"/>
                  <a:gd name="T14" fmla="*/ 26 w 105"/>
                  <a:gd name="T15" fmla="*/ 14 h 1465"/>
                  <a:gd name="T16" fmla="*/ 0 60000 65536"/>
                  <a:gd name="T17" fmla="*/ 0 60000 65536"/>
                  <a:gd name="T18" fmla="*/ 0 60000 65536"/>
                  <a:gd name="T19" fmla="*/ 0 60000 65536"/>
                  <a:gd name="T20" fmla="*/ 0 60000 65536"/>
                  <a:gd name="T21" fmla="*/ 0 60000 65536"/>
                  <a:gd name="T22" fmla="*/ 0 60000 65536"/>
                  <a:gd name="T23" fmla="*/ 0 60000 65536"/>
                  <a:gd name="T24" fmla="*/ 0 w 105"/>
                  <a:gd name="T25" fmla="*/ 0 h 1465"/>
                  <a:gd name="T26" fmla="*/ 105 w 105"/>
                  <a:gd name="T27" fmla="*/ 1465 h 14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5" h="1465">
                    <a:moveTo>
                      <a:pt x="26" y="14"/>
                    </a:moveTo>
                    <a:cubicBezTo>
                      <a:pt x="28" y="242"/>
                      <a:pt x="0" y="1099"/>
                      <a:pt x="52" y="1335"/>
                    </a:cubicBezTo>
                    <a:cubicBezTo>
                      <a:pt x="54" y="1376"/>
                      <a:pt x="51" y="1417"/>
                      <a:pt x="58" y="1457"/>
                    </a:cubicBezTo>
                    <a:cubicBezTo>
                      <a:pt x="59" y="1465"/>
                      <a:pt x="68" y="1445"/>
                      <a:pt x="71" y="1438"/>
                    </a:cubicBezTo>
                    <a:cubicBezTo>
                      <a:pt x="75" y="1429"/>
                      <a:pt x="83" y="1391"/>
                      <a:pt x="84" y="1386"/>
                    </a:cubicBezTo>
                    <a:cubicBezTo>
                      <a:pt x="80" y="1288"/>
                      <a:pt x="74" y="1201"/>
                      <a:pt x="65" y="1106"/>
                    </a:cubicBezTo>
                    <a:cubicBezTo>
                      <a:pt x="67" y="988"/>
                      <a:pt x="105" y="541"/>
                      <a:pt x="58" y="365"/>
                    </a:cubicBezTo>
                    <a:cubicBezTo>
                      <a:pt x="51" y="0"/>
                      <a:pt x="95" y="152"/>
                      <a:pt x="26" y="14"/>
                    </a:cubicBezTo>
                    <a:close/>
                  </a:path>
                </a:pathLst>
              </a:custGeom>
              <a:solidFill>
                <a:srgbClr val="C58B51"/>
              </a:solidFill>
              <a:ln w="9525">
                <a:noFill/>
                <a:round/>
                <a:headEnd/>
                <a:tailEnd/>
              </a:ln>
            </p:spPr>
            <p:txBody>
              <a:bodyPr wrap="none" anchor="ctr"/>
              <a:lstStyle/>
              <a:p>
                <a:endParaRPr lang="en-US">
                  <a:latin typeface="+mj-lt"/>
                </a:endParaRPr>
              </a:p>
            </p:txBody>
          </p:sp>
          <p:sp>
            <p:nvSpPr>
              <p:cNvPr id="7228" name="Freeform 190"/>
              <p:cNvSpPr>
                <a:spLocks/>
              </p:cNvSpPr>
              <p:nvPr/>
            </p:nvSpPr>
            <p:spPr bwMode="auto">
              <a:xfrm>
                <a:off x="7001" y="2247"/>
                <a:ext cx="1154" cy="190"/>
              </a:xfrm>
              <a:custGeom>
                <a:avLst/>
                <a:gdLst>
                  <a:gd name="T0" fmla="*/ 371 w 1154"/>
                  <a:gd name="T1" fmla="*/ 52 h 190"/>
                  <a:gd name="T2" fmla="*/ 530 w 1154"/>
                  <a:gd name="T3" fmla="*/ 77 h 190"/>
                  <a:gd name="T4" fmla="*/ 690 w 1154"/>
                  <a:gd name="T5" fmla="*/ 103 h 190"/>
                  <a:gd name="T6" fmla="*/ 818 w 1154"/>
                  <a:gd name="T7" fmla="*/ 134 h 190"/>
                  <a:gd name="T8" fmla="*/ 926 w 1154"/>
                  <a:gd name="T9" fmla="*/ 141 h 190"/>
                  <a:gd name="T10" fmla="*/ 1035 w 1154"/>
                  <a:gd name="T11" fmla="*/ 166 h 190"/>
                  <a:gd name="T12" fmla="*/ 926 w 1154"/>
                  <a:gd name="T13" fmla="*/ 166 h 190"/>
                  <a:gd name="T14" fmla="*/ 869 w 1154"/>
                  <a:gd name="T15" fmla="*/ 147 h 190"/>
                  <a:gd name="T16" fmla="*/ 760 w 1154"/>
                  <a:gd name="T17" fmla="*/ 141 h 190"/>
                  <a:gd name="T18" fmla="*/ 575 w 1154"/>
                  <a:gd name="T19" fmla="*/ 109 h 190"/>
                  <a:gd name="T20" fmla="*/ 377 w 1154"/>
                  <a:gd name="T21" fmla="*/ 96 h 190"/>
                  <a:gd name="T22" fmla="*/ 224 w 1154"/>
                  <a:gd name="T23" fmla="*/ 71 h 190"/>
                  <a:gd name="T24" fmla="*/ 135 w 1154"/>
                  <a:gd name="T25" fmla="*/ 52 h 190"/>
                  <a:gd name="T26" fmla="*/ 45 w 1154"/>
                  <a:gd name="T27" fmla="*/ 13 h 190"/>
                  <a:gd name="T28" fmla="*/ 26 w 1154"/>
                  <a:gd name="T29" fmla="*/ 7 h 190"/>
                  <a:gd name="T30" fmla="*/ 7 w 1154"/>
                  <a:gd name="T31" fmla="*/ 0 h 190"/>
                  <a:gd name="T32" fmla="*/ 141 w 1154"/>
                  <a:gd name="T33" fmla="*/ 7 h 190"/>
                  <a:gd name="T34" fmla="*/ 269 w 1154"/>
                  <a:gd name="T35" fmla="*/ 58 h 190"/>
                  <a:gd name="T36" fmla="*/ 371 w 1154"/>
                  <a:gd name="T37" fmla="*/ 52 h 1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54"/>
                  <a:gd name="T58" fmla="*/ 0 h 190"/>
                  <a:gd name="T59" fmla="*/ 1154 w 1154"/>
                  <a:gd name="T60" fmla="*/ 190 h 19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54" h="190">
                    <a:moveTo>
                      <a:pt x="371" y="52"/>
                    </a:moveTo>
                    <a:cubicBezTo>
                      <a:pt x="424" y="62"/>
                      <a:pt x="477" y="70"/>
                      <a:pt x="530" y="77"/>
                    </a:cubicBezTo>
                    <a:cubicBezTo>
                      <a:pt x="581" y="93"/>
                      <a:pt x="637" y="95"/>
                      <a:pt x="690" y="103"/>
                    </a:cubicBezTo>
                    <a:cubicBezTo>
                      <a:pt x="732" y="109"/>
                      <a:pt x="776" y="130"/>
                      <a:pt x="818" y="134"/>
                    </a:cubicBezTo>
                    <a:cubicBezTo>
                      <a:pt x="854" y="137"/>
                      <a:pt x="890" y="139"/>
                      <a:pt x="926" y="141"/>
                    </a:cubicBezTo>
                    <a:cubicBezTo>
                      <a:pt x="983" y="159"/>
                      <a:pt x="948" y="159"/>
                      <a:pt x="1035" y="166"/>
                    </a:cubicBezTo>
                    <a:cubicBezTo>
                      <a:pt x="1095" y="179"/>
                      <a:pt x="1154" y="190"/>
                      <a:pt x="926" y="166"/>
                    </a:cubicBezTo>
                    <a:cubicBezTo>
                      <a:pt x="906" y="164"/>
                      <a:pt x="889" y="149"/>
                      <a:pt x="869" y="147"/>
                    </a:cubicBezTo>
                    <a:cubicBezTo>
                      <a:pt x="833" y="143"/>
                      <a:pt x="796" y="143"/>
                      <a:pt x="760" y="141"/>
                    </a:cubicBezTo>
                    <a:cubicBezTo>
                      <a:pt x="695" y="127"/>
                      <a:pt x="643" y="114"/>
                      <a:pt x="575" y="109"/>
                    </a:cubicBezTo>
                    <a:cubicBezTo>
                      <a:pt x="488" y="89"/>
                      <a:pt x="588" y="110"/>
                      <a:pt x="377" y="96"/>
                    </a:cubicBezTo>
                    <a:cubicBezTo>
                      <a:pt x="328" y="93"/>
                      <a:pt x="274" y="75"/>
                      <a:pt x="224" y="71"/>
                    </a:cubicBezTo>
                    <a:cubicBezTo>
                      <a:pt x="194" y="63"/>
                      <a:pt x="164" y="61"/>
                      <a:pt x="135" y="52"/>
                    </a:cubicBezTo>
                    <a:cubicBezTo>
                      <a:pt x="98" y="27"/>
                      <a:pt x="85" y="27"/>
                      <a:pt x="45" y="13"/>
                    </a:cubicBezTo>
                    <a:cubicBezTo>
                      <a:pt x="39" y="11"/>
                      <a:pt x="32" y="9"/>
                      <a:pt x="26" y="7"/>
                    </a:cubicBezTo>
                    <a:cubicBezTo>
                      <a:pt x="20" y="5"/>
                      <a:pt x="0" y="0"/>
                      <a:pt x="7" y="0"/>
                    </a:cubicBezTo>
                    <a:cubicBezTo>
                      <a:pt x="52" y="0"/>
                      <a:pt x="96" y="5"/>
                      <a:pt x="141" y="7"/>
                    </a:cubicBezTo>
                    <a:cubicBezTo>
                      <a:pt x="184" y="17"/>
                      <a:pt x="231" y="52"/>
                      <a:pt x="269" y="58"/>
                    </a:cubicBezTo>
                    <a:cubicBezTo>
                      <a:pt x="364" y="73"/>
                      <a:pt x="349" y="90"/>
                      <a:pt x="371" y="52"/>
                    </a:cubicBezTo>
                    <a:close/>
                  </a:path>
                </a:pathLst>
              </a:custGeom>
              <a:solidFill>
                <a:srgbClr val="C58B51"/>
              </a:solidFill>
              <a:ln w="9525">
                <a:noFill/>
                <a:round/>
                <a:headEnd/>
                <a:tailEnd/>
              </a:ln>
            </p:spPr>
            <p:txBody>
              <a:bodyPr wrap="none" anchor="ctr"/>
              <a:lstStyle/>
              <a:p>
                <a:endParaRPr lang="en-US">
                  <a:latin typeface="+mj-lt"/>
                </a:endParaRPr>
              </a:p>
            </p:txBody>
          </p:sp>
          <p:sp>
            <p:nvSpPr>
              <p:cNvPr id="7229" name="Freeform 191"/>
              <p:cNvSpPr>
                <a:spLocks/>
              </p:cNvSpPr>
              <p:nvPr/>
            </p:nvSpPr>
            <p:spPr bwMode="auto">
              <a:xfrm rot="-2855786">
                <a:off x="8036" y="2098"/>
                <a:ext cx="866" cy="190"/>
              </a:xfrm>
              <a:custGeom>
                <a:avLst/>
                <a:gdLst>
                  <a:gd name="T0" fmla="*/ 157 w 1154"/>
                  <a:gd name="T1" fmla="*/ 52 h 190"/>
                  <a:gd name="T2" fmla="*/ 224 w 1154"/>
                  <a:gd name="T3" fmla="*/ 77 h 190"/>
                  <a:gd name="T4" fmla="*/ 292 w 1154"/>
                  <a:gd name="T5" fmla="*/ 103 h 190"/>
                  <a:gd name="T6" fmla="*/ 346 w 1154"/>
                  <a:gd name="T7" fmla="*/ 134 h 190"/>
                  <a:gd name="T8" fmla="*/ 392 w 1154"/>
                  <a:gd name="T9" fmla="*/ 141 h 190"/>
                  <a:gd name="T10" fmla="*/ 438 w 1154"/>
                  <a:gd name="T11" fmla="*/ 166 h 190"/>
                  <a:gd name="T12" fmla="*/ 392 w 1154"/>
                  <a:gd name="T13" fmla="*/ 166 h 190"/>
                  <a:gd name="T14" fmla="*/ 367 w 1154"/>
                  <a:gd name="T15" fmla="*/ 147 h 190"/>
                  <a:gd name="T16" fmla="*/ 321 w 1154"/>
                  <a:gd name="T17" fmla="*/ 141 h 190"/>
                  <a:gd name="T18" fmla="*/ 242 w 1154"/>
                  <a:gd name="T19" fmla="*/ 109 h 190"/>
                  <a:gd name="T20" fmla="*/ 159 w 1154"/>
                  <a:gd name="T21" fmla="*/ 96 h 190"/>
                  <a:gd name="T22" fmla="*/ 95 w 1154"/>
                  <a:gd name="T23" fmla="*/ 71 h 190"/>
                  <a:gd name="T24" fmla="*/ 57 w 1154"/>
                  <a:gd name="T25" fmla="*/ 52 h 190"/>
                  <a:gd name="T26" fmla="*/ 20 w 1154"/>
                  <a:gd name="T27" fmla="*/ 13 h 190"/>
                  <a:gd name="T28" fmla="*/ 11 w 1154"/>
                  <a:gd name="T29" fmla="*/ 7 h 190"/>
                  <a:gd name="T30" fmla="*/ 3 w 1154"/>
                  <a:gd name="T31" fmla="*/ 0 h 190"/>
                  <a:gd name="T32" fmla="*/ 60 w 1154"/>
                  <a:gd name="T33" fmla="*/ 7 h 190"/>
                  <a:gd name="T34" fmla="*/ 114 w 1154"/>
                  <a:gd name="T35" fmla="*/ 58 h 190"/>
                  <a:gd name="T36" fmla="*/ 157 w 1154"/>
                  <a:gd name="T37" fmla="*/ 52 h 1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54"/>
                  <a:gd name="T58" fmla="*/ 0 h 190"/>
                  <a:gd name="T59" fmla="*/ 1154 w 1154"/>
                  <a:gd name="T60" fmla="*/ 190 h 19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54" h="190">
                    <a:moveTo>
                      <a:pt x="371" y="52"/>
                    </a:moveTo>
                    <a:cubicBezTo>
                      <a:pt x="424" y="62"/>
                      <a:pt x="477" y="70"/>
                      <a:pt x="530" y="77"/>
                    </a:cubicBezTo>
                    <a:cubicBezTo>
                      <a:pt x="581" y="93"/>
                      <a:pt x="637" y="95"/>
                      <a:pt x="690" y="103"/>
                    </a:cubicBezTo>
                    <a:cubicBezTo>
                      <a:pt x="732" y="109"/>
                      <a:pt x="776" y="130"/>
                      <a:pt x="818" y="134"/>
                    </a:cubicBezTo>
                    <a:cubicBezTo>
                      <a:pt x="854" y="137"/>
                      <a:pt x="890" y="139"/>
                      <a:pt x="926" y="141"/>
                    </a:cubicBezTo>
                    <a:cubicBezTo>
                      <a:pt x="983" y="159"/>
                      <a:pt x="948" y="159"/>
                      <a:pt x="1035" y="166"/>
                    </a:cubicBezTo>
                    <a:cubicBezTo>
                      <a:pt x="1095" y="179"/>
                      <a:pt x="1154" y="190"/>
                      <a:pt x="926" y="166"/>
                    </a:cubicBezTo>
                    <a:cubicBezTo>
                      <a:pt x="906" y="164"/>
                      <a:pt x="889" y="149"/>
                      <a:pt x="869" y="147"/>
                    </a:cubicBezTo>
                    <a:cubicBezTo>
                      <a:pt x="833" y="143"/>
                      <a:pt x="796" y="143"/>
                      <a:pt x="760" y="141"/>
                    </a:cubicBezTo>
                    <a:cubicBezTo>
                      <a:pt x="695" y="127"/>
                      <a:pt x="643" y="114"/>
                      <a:pt x="575" y="109"/>
                    </a:cubicBezTo>
                    <a:cubicBezTo>
                      <a:pt x="488" y="89"/>
                      <a:pt x="588" y="110"/>
                      <a:pt x="377" y="96"/>
                    </a:cubicBezTo>
                    <a:cubicBezTo>
                      <a:pt x="328" y="93"/>
                      <a:pt x="274" y="75"/>
                      <a:pt x="224" y="71"/>
                    </a:cubicBezTo>
                    <a:cubicBezTo>
                      <a:pt x="194" y="63"/>
                      <a:pt x="164" y="61"/>
                      <a:pt x="135" y="52"/>
                    </a:cubicBezTo>
                    <a:cubicBezTo>
                      <a:pt x="98" y="27"/>
                      <a:pt x="85" y="27"/>
                      <a:pt x="45" y="13"/>
                    </a:cubicBezTo>
                    <a:cubicBezTo>
                      <a:pt x="39" y="11"/>
                      <a:pt x="32" y="9"/>
                      <a:pt x="26" y="7"/>
                    </a:cubicBezTo>
                    <a:cubicBezTo>
                      <a:pt x="20" y="5"/>
                      <a:pt x="0" y="0"/>
                      <a:pt x="7" y="0"/>
                    </a:cubicBezTo>
                    <a:cubicBezTo>
                      <a:pt x="52" y="0"/>
                      <a:pt x="96" y="5"/>
                      <a:pt x="141" y="7"/>
                    </a:cubicBezTo>
                    <a:cubicBezTo>
                      <a:pt x="184" y="17"/>
                      <a:pt x="231" y="52"/>
                      <a:pt x="269" y="58"/>
                    </a:cubicBezTo>
                    <a:cubicBezTo>
                      <a:pt x="364" y="73"/>
                      <a:pt x="349" y="90"/>
                      <a:pt x="371" y="52"/>
                    </a:cubicBezTo>
                    <a:close/>
                  </a:path>
                </a:pathLst>
              </a:custGeom>
              <a:solidFill>
                <a:srgbClr val="C58B51"/>
              </a:solidFill>
              <a:ln w="9525">
                <a:noFill/>
                <a:round/>
                <a:headEnd/>
                <a:tailEnd/>
              </a:ln>
            </p:spPr>
            <p:txBody>
              <a:bodyPr wrap="none" anchor="ctr"/>
              <a:lstStyle/>
              <a:p>
                <a:endParaRPr lang="en-US">
                  <a:latin typeface="+mj-lt"/>
                </a:endParaRPr>
              </a:p>
            </p:txBody>
          </p:sp>
          <p:sp>
            <p:nvSpPr>
              <p:cNvPr id="7230" name="Freeform 192"/>
              <p:cNvSpPr>
                <a:spLocks/>
              </p:cNvSpPr>
              <p:nvPr/>
            </p:nvSpPr>
            <p:spPr bwMode="auto">
              <a:xfrm>
                <a:off x="5657" y="1986"/>
                <a:ext cx="962" cy="171"/>
              </a:xfrm>
              <a:custGeom>
                <a:avLst/>
                <a:gdLst>
                  <a:gd name="T0" fmla="*/ 215 w 1154"/>
                  <a:gd name="T1" fmla="*/ 38 h 190"/>
                  <a:gd name="T2" fmla="*/ 307 w 1154"/>
                  <a:gd name="T3" fmla="*/ 56 h 190"/>
                  <a:gd name="T4" fmla="*/ 399 w 1154"/>
                  <a:gd name="T5" fmla="*/ 76 h 190"/>
                  <a:gd name="T6" fmla="*/ 474 w 1154"/>
                  <a:gd name="T7" fmla="*/ 98 h 190"/>
                  <a:gd name="T8" fmla="*/ 537 w 1154"/>
                  <a:gd name="T9" fmla="*/ 103 h 190"/>
                  <a:gd name="T10" fmla="*/ 599 w 1154"/>
                  <a:gd name="T11" fmla="*/ 121 h 190"/>
                  <a:gd name="T12" fmla="*/ 537 w 1154"/>
                  <a:gd name="T13" fmla="*/ 121 h 190"/>
                  <a:gd name="T14" fmla="*/ 504 w 1154"/>
                  <a:gd name="T15" fmla="*/ 107 h 190"/>
                  <a:gd name="T16" fmla="*/ 441 w 1154"/>
                  <a:gd name="T17" fmla="*/ 103 h 190"/>
                  <a:gd name="T18" fmla="*/ 333 w 1154"/>
                  <a:gd name="T19" fmla="*/ 79 h 190"/>
                  <a:gd name="T20" fmla="*/ 218 w 1154"/>
                  <a:gd name="T21" fmla="*/ 69 h 190"/>
                  <a:gd name="T22" fmla="*/ 130 w 1154"/>
                  <a:gd name="T23" fmla="*/ 52 h 190"/>
                  <a:gd name="T24" fmla="*/ 78 w 1154"/>
                  <a:gd name="T25" fmla="*/ 38 h 190"/>
                  <a:gd name="T26" fmla="*/ 27 w 1154"/>
                  <a:gd name="T27" fmla="*/ 10 h 190"/>
                  <a:gd name="T28" fmla="*/ 15 w 1154"/>
                  <a:gd name="T29" fmla="*/ 5 h 190"/>
                  <a:gd name="T30" fmla="*/ 4 w 1154"/>
                  <a:gd name="T31" fmla="*/ 0 h 190"/>
                  <a:gd name="T32" fmla="*/ 82 w 1154"/>
                  <a:gd name="T33" fmla="*/ 5 h 190"/>
                  <a:gd name="T34" fmla="*/ 156 w 1154"/>
                  <a:gd name="T35" fmla="*/ 42 h 190"/>
                  <a:gd name="T36" fmla="*/ 215 w 1154"/>
                  <a:gd name="T37" fmla="*/ 38 h 1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54"/>
                  <a:gd name="T58" fmla="*/ 0 h 190"/>
                  <a:gd name="T59" fmla="*/ 1154 w 1154"/>
                  <a:gd name="T60" fmla="*/ 190 h 19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54" h="190">
                    <a:moveTo>
                      <a:pt x="371" y="52"/>
                    </a:moveTo>
                    <a:cubicBezTo>
                      <a:pt x="424" y="62"/>
                      <a:pt x="477" y="70"/>
                      <a:pt x="530" y="77"/>
                    </a:cubicBezTo>
                    <a:cubicBezTo>
                      <a:pt x="581" y="93"/>
                      <a:pt x="637" y="95"/>
                      <a:pt x="690" y="103"/>
                    </a:cubicBezTo>
                    <a:cubicBezTo>
                      <a:pt x="732" y="109"/>
                      <a:pt x="776" y="130"/>
                      <a:pt x="818" y="134"/>
                    </a:cubicBezTo>
                    <a:cubicBezTo>
                      <a:pt x="854" y="137"/>
                      <a:pt x="890" y="139"/>
                      <a:pt x="926" y="141"/>
                    </a:cubicBezTo>
                    <a:cubicBezTo>
                      <a:pt x="983" y="159"/>
                      <a:pt x="948" y="159"/>
                      <a:pt x="1035" y="166"/>
                    </a:cubicBezTo>
                    <a:cubicBezTo>
                      <a:pt x="1095" y="179"/>
                      <a:pt x="1154" y="190"/>
                      <a:pt x="926" y="166"/>
                    </a:cubicBezTo>
                    <a:cubicBezTo>
                      <a:pt x="906" y="164"/>
                      <a:pt x="889" y="149"/>
                      <a:pt x="869" y="147"/>
                    </a:cubicBezTo>
                    <a:cubicBezTo>
                      <a:pt x="833" y="143"/>
                      <a:pt x="796" y="143"/>
                      <a:pt x="760" y="141"/>
                    </a:cubicBezTo>
                    <a:cubicBezTo>
                      <a:pt x="695" y="127"/>
                      <a:pt x="643" y="114"/>
                      <a:pt x="575" y="109"/>
                    </a:cubicBezTo>
                    <a:cubicBezTo>
                      <a:pt x="488" y="89"/>
                      <a:pt x="588" y="110"/>
                      <a:pt x="377" y="96"/>
                    </a:cubicBezTo>
                    <a:cubicBezTo>
                      <a:pt x="328" y="93"/>
                      <a:pt x="274" y="75"/>
                      <a:pt x="224" y="71"/>
                    </a:cubicBezTo>
                    <a:cubicBezTo>
                      <a:pt x="194" y="63"/>
                      <a:pt x="164" y="61"/>
                      <a:pt x="135" y="52"/>
                    </a:cubicBezTo>
                    <a:cubicBezTo>
                      <a:pt x="98" y="27"/>
                      <a:pt x="85" y="27"/>
                      <a:pt x="45" y="13"/>
                    </a:cubicBezTo>
                    <a:cubicBezTo>
                      <a:pt x="39" y="11"/>
                      <a:pt x="32" y="9"/>
                      <a:pt x="26" y="7"/>
                    </a:cubicBezTo>
                    <a:cubicBezTo>
                      <a:pt x="20" y="5"/>
                      <a:pt x="0" y="0"/>
                      <a:pt x="7" y="0"/>
                    </a:cubicBezTo>
                    <a:cubicBezTo>
                      <a:pt x="52" y="0"/>
                      <a:pt x="96" y="5"/>
                      <a:pt x="141" y="7"/>
                    </a:cubicBezTo>
                    <a:cubicBezTo>
                      <a:pt x="184" y="17"/>
                      <a:pt x="231" y="52"/>
                      <a:pt x="269" y="58"/>
                    </a:cubicBezTo>
                    <a:cubicBezTo>
                      <a:pt x="364" y="73"/>
                      <a:pt x="349" y="90"/>
                      <a:pt x="371" y="52"/>
                    </a:cubicBezTo>
                    <a:close/>
                  </a:path>
                </a:pathLst>
              </a:custGeom>
              <a:solidFill>
                <a:srgbClr val="C58B51"/>
              </a:solidFill>
              <a:ln w="9525">
                <a:noFill/>
                <a:round/>
                <a:headEnd/>
                <a:tailEnd/>
              </a:ln>
            </p:spPr>
            <p:txBody>
              <a:bodyPr wrap="none" anchor="ctr"/>
              <a:lstStyle/>
              <a:p>
                <a:endParaRPr lang="en-US">
                  <a:latin typeface="+mj-lt"/>
                </a:endParaRPr>
              </a:p>
            </p:txBody>
          </p:sp>
        </p:grpSp>
        <p:grpSp>
          <p:nvGrpSpPr>
            <p:cNvPr id="63" name="Group 62"/>
            <p:cNvGrpSpPr/>
            <p:nvPr/>
          </p:nvGrpSpPr>
          <p:grpSpPr>
            <a:xfrm>
              <a:off x="819150" y="1685925"/>
              <a:ext cx="6219825" cy="2971800"/>
              <a:chOff x="628650" y="1685925"/>
              <a:chExt cx="6219825" cy="2971800"/>
            </a:xfrm>
          </p:grpSpPr>
          <p:grpSp>
            <p:nvGrpSpPr>
              <p:cNvPr id="7173" name="Group 193"/>
              <p:cNvGrpSpPr>
                <a:grpSpLocks/>
              </p:cNvGrpSpPr>
              <p:nvPr/>
            </p:nvGrpSpPr>
            <p:grpSpPr bwMode="auto">
              <a:xfrm>
                <a:off x="3384550" y="2105025"/>
                <a:ext cx="1873250" cy="1987550"/>
                <a:chOff x="2171" y="888"/>
                <a:chExt cx="1180" cy="1252"/>
              </a:xfrm>
            </p:grpSpPr>
            <p:sp>
              <p:nvSpPr>
                <p:cNvPr id="7214" name="Freeform 194"/>
                <p:cNvSpPr>
                  <a:spLocks/>
                </p:cNvSpPr>
                <p:nvPr/>
              </p:nvSpPr>
              <p:spPr bwMode="auto">
                <a:xfrm rot="412926">
                  <a:off x="2215" y="905"/>
                  <a:ext cx="1136" cy="1221"/>
                </a:xfrm>
                <a:custGeom>
                  <a:avLst/>
                  <a:gdLst>
                    <a:gd name="T0" fmla="*/ 354 w 883"/>
                    <a:gd name="T1" fmla="*/ 1359 h 946"/>
                    <a:gd name="T2" fmla="*/ 208 w 883"/>
                    <a:gd name="T3" fmla="*/ 1489 h 946"/>
                    <a:gd name="T4" fmla="*/ 28 w 883"/>
                    <a:gd name="T5" fmla="*/ 1650 h 946"/>
                    <a:gd name="T6" fmla="*/ 28 w 883"/>
                    <a:gd name="T7" fmla="*/ 1784 h 946"/>
                    <a:gd name="T8" fmla="*/ 58 w 883"/>
                    <a:gd name="T9" fmla="*/ 2034 h 946"/>
                    <a:gd name="T10" fmla="*/ 363 w 883"/>
                    <a:gd name="T11" fmla="*/ 2024 h 946"/>
                    <a:gd name="T12" fmla="*/ 704 w 883"/>
                    <a:gd name="T13" fmla="*/ 1988 h 946"/>
                    <a:gd name="T14" fmla="*/ 1209 w 883"/>
                    <a:gd name="T15" fmla="*/ 1976 h 946"/>
                    <a:gd name="T16" fmla="*/ 1590 w 883"/>
                    <a:gd name="T17" fmla="*/ 1988 h 946"/>
                    <a:gd name="T18" fmla="*/ 1723 w 883"/>
                    <a:gd name="T19" fmla="*/ 1739 h 946"/>
                    <a:gd name="T20" fmla="*/ 1880 w 883"/>
                    <a:gd name="T21" fmla="*/ 1257 h 946"/>
                    <a:gd name="T22" fmla="*/ 1850 w 883"/>
                    <a:gd name="T23" fmla="*/ 1111 h 946"/>
                    <a:gd name="T24" fmla="*/ 1792 w 883"/>
                    <a:gd name="T25" fmla="*/ 1053 h 946"/>
                    <a:gd name="T26" fmla="*/ 1622 w 883"/>
                    <a:gd name="T27" fmla="*/ 1065 h 946"/>
                    <a:gd name="T28" fmla="*/ 1702 w 883"/>
                    <a:gd name="T29" fmla="*/ 698 h 946"/>
                    <a:gd name="T30" fmla="*/ 1711 w 883"/>
                    <a:gd name="T31" fmla="*/ 585 h 946"/>
                    <a:gd name="T32" fmla="*/ 1671 w 883"/>
                    <a:gd name="T33" fmla="*/ 302 h 946"/>
                    <a:gd name="T34" fmla="*/ 1630 w 883"/>
                    <a:gd name="T35" fmla="*/ 90 h 946"/>
                    <a:gd name="T36" fmla="*/ 1561 w 883"/>
                    <a:gd name="T37" fmla="*/ 0 h 946"/>
                    <a:gd name="T38" fmla="*/ 1508 w 883"/>
                    <a:gd name="T39" fmla="*/ 0 h 946"/>
                    <a:gd name="T40" fmla="*/ 1369 w 883"/>
                    <a:gd name="T41" fmla="*/ 23 h 946"/>
                    <a:gd name="T42" fmla="*/ 1148 w 883"/>
                    <a:gd name="T43" fmla="*/ 35 h 946"/>
                    <a:gd name="T44" fmla="*/ 1003 w 883"/>
                    <a:gd name="T45" fmla="*/ 13 h 946"/>
                    <a:gd name="T46" fmla="*/ 845 w 883"/>
                    <a:gd name="T47" fmla="*/ 5 h 946"/>
                    <a:gd name="T48" fmla="*/ 786 w 883"/>
                    <a:gd name="T49" fmla="*/ 19 h 946"/>
                    <a:gd name="T50" fmla="*/ 652 w 883"/>
                    <a:gd name="T51" fmla="*/ 81 h 946"/>
                    <a:gd name="T52" fmla="*/ 454 w 883"/>
                    <a:gd name="T53" fmla="*/ 136 h 946"/>
                    <a:gd name="T54" fmla="*/ 202 w 883"/>
                    <a:gd name="T55" fmla="*/ 223 h 946"/>
                    <a:gd name="T56" fmla="*/ 105 w 883"/>
                    <a:gd name="T57" fmla="*/ 280 h 946"/>
                    <a:gd name="T58" fmla="*/ 19 w 883"/>
                    <a:gd name="T59" fmla="*/ 374 h 946"/>
                    <a:gd name="T60" fmla="*/ 0 w 883"/>
                    <a:gd name="T61" fmla="*/ 514 h 946"/>
                    <a:gd name="T62" fmla="*/ 0 w 883"/>
                    <a:gd name="T63" fmla="*/ 746 h 946"/>
                    <a:gd name="T64" fmla="*/ 10 w 883"/>
                    <a:gd name="T65" fmla="*/ 1021 h 946"/>
                    <a:gd name="T66" fmla="*/ 30 w 883"/>
                    <a:gd name="T67" fmla="*/ 1182 h 946"/>
                    <a:gd name="T68" fmla="*/ 68 w 883"/>
                    <a:gd name="T69" fmla="*/ 1278 h 946"/>
                    <a:gd name="T70" fmla="*/ 127 w 883"/>
                    <a:gd name="T71" fmla="*/ 1324 h 946"/>
                    <a:gd name="T72" fmla="*/ 198 w 883"/>
                    <a:gd name="T73" fmla="*/ 1345 h 946"/>
                    <a:gd name="T74" fmla="*/ 354 w 883"/>
                    <a:gd name="T75" fmla="*/ 1359 h 9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83"/>
                    <a:gd name="T115" fmla="*/ 0 h 946"/>
                    <a:gd name="T116" fmla="*/ 883 w 883"/>
                    <a:gd name="T117" fmla="*/ 946 h 9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83" h="946">
                      <a:moveTo>
                        <a:pt x="166" y="632"/>
                      </a:moveTo>
                      <a:lnTo>
                        <a:pt x="98" y="693"/>
                      </a:lnTo>
                      <a:lnTo>
                        <a:pt x="13" y="767"/>
                      </a:lnTo>
                      <a:lnTo>
                        <a:pt x="13" y="830"/>
                      </a:lnTo>
                      <a:lnTo>
                        <a:pt x="27" y="946"/>
                      </a:lnTo>
                      <a:lnTo>
                        <a:pt x="170" y="941"/>
                      </a:lnTo>
                      <a:lnTo>
                        <a:pt x="330" y="924"/>
                      </a:lnTo>
                      <a:lnTo>
                        <a:pt x="568" y="919"/>
                      </a:lnTo>
                      <a:lnTo>
                        <a:pt x="747" y="924"/>
                      </a:lnTo>
                      <a:lnTo>
                        <a:pt x="809" y="809"/>
                      </a:lnTo>
                      <a:lnTo>
                        <a:pt x="883" y="585"/>
                      </a:lnTo>
                      <a:lnTo>
                        <a:pt x="869" y="517"/>
                      </a:lnTo>
                      <a:lnTo>
                        <a:pt x="842" y="490"/>
                      </a:lnTo>
                      <a:lnTo>
                        <a:pt x="762" y="495"/>
                      </a:lnTo>
                      <a:lnTo>
                        <a:pt x="799" y="325"/>
                      </a:lnTo>
                      <a:lnTo>
                        <a:pt x="804" y="272"/>
                      </a:lnTo>
                      <a:lnTo>
                        <a:pt x="785" y="140"/>
                      </a:lnTo>
                      <a:lnTo>
                        <a:pt x="766" y="42"/>
                      </a:lnTo>
                      <a:lnTo>
                        <a:pt x="733" y="0"/>
                      </a:lnTo>
                      <a:lnTo>
                        <a:pt x="708" y="0"/>
                      </a:lnTo>
                      <a:lnTo>
                        <a:pt x="643" y="11"/>
                      </a:lnTo>
                      <a:lnTo>
                        <a:pt x="539" y="16"/>
                      </a:lnTo>
                      <a:lnTo>
                        <a:pt x="471" y="6"/>
                      </a:lnTo>
                      <a:lnTo>
                        <a:pt x="397" y="2"/>
                      </a:lnTo>
                      <a:lnTo>
                        <a:pt x="369" y="9"/>
                      </a:lnTo>
                      <a:lnTo>
                        <a:pt x="306" y="38"/>
                      </a:lnTo>
                      <a:lnTo>
                        <a:pt x="213" y="63"/>
                      </a:lnTo>
                      <a:lnTo>
                        <a:pt x="95" y="104"/>
                      </a:lnTo>
                      <a:lnTo>
                        <a:pt x="50" y="130"/>
                      </a:lnTo>
                      <a:lnTo>
                        <a:pt x="9" y="174"/>
                      </a:lnTo>
                      <a:lnTo>
                        <a:pt x="0" y="239"/>
                      </a:lnTo>
                      <a:lnTo>
                        <a:pt x="0" y="347"/>
                      </a:lnTo>
                      <a:lnTo>
                        <a:pt x="5" y="475"/>
                      </a:lnTo>
                      <a:lnTo>
                        <a:pt x="14" y="550"/>
                      </a:lnTo>
                      <a:lnTo>
                        <a:pt x="32" y="594"/>
                      </a:lnTo>
                      <a:lnTo>
                        <a:pt x="60" y="616"/>
                      </a:lnTo>
                      <a:lnTo>
                        <a:pt x="93" y="625"/>
                      </a:lnTo>
                      <a:lnTo>
                        <a:pt x="166" y="632"/>
                      </a:lnTo>
                      <a:close/>
                    </a:path>
                  </a:pathLst>
                </a:custGeom>
                <a:solidFill>
                  <a:srgbClr val="DDDDDD"/>
                </a:solidFill>
                <a:ln w="9525">
                  <a:noFill/>
                  <a:round/>
                  <a:headEnd/>
                  <a:tailEnd/>
                </a:ln>
              </p:spPr>
              <p:txBody>
                <a:bodyPr/>
                <a:lstStyle/>
                <a:p>
                  <a:endParaRPr lang="en-US">
                    <a:latin typeface="+mj-lt"/>
                  </a:endParaRPr>
                </a:p>
              </p:txBody>
            </p:sp>
            <p:sp>
              <p:nvSpPr>
                <p:cNvPr id="7215" name="Freeform 195"/>
                <p:cNvSpPr>
                  <a:spLocks/>
                </p:cNvSpPr>
                <p:nvPr/>
              </p:nvSpPr>
              <p:spPr bwMode="auto">
                <a:xfrm rot="412926">
                  <a:off x="2171" y="1521"/>
                  <a:ext cx="1143" cy="619"/>
                </a:xfrm>
                <a:custGeom>
                  <a:avLst/>
                  <a:gdLst>
                    <a:gd name="T0" fmla="*/ 0 w 888"/>
                    <a:gd name="T1" fmla="*/ 622 h 480"/>
                    <a:gd name="T2" fmla="*/ 236 w 888"/>
                    <a:gd name="T3" fmla="*/ 418 h 480"/>
                    <a:gd name="T4" fmla="*/ 241 w 888"/>
                    <a:gd name="T5" fmla="*/ 466 h 480"/>
                    <a:gd name="T6" fmla="*/ 81 w 888"/>
                    <a:gd name="T7" fmla="*/ 613 h 480"/>
                    <a:gd name="T8" fmla="*/ 363 w 888"/>
                    <a:gd name="T9" fmla="*/ 598 h 480"/>
                    <a:gd name="T10" fmla="*/ 958 w 888"/>
                    <a:gd name="T11" fmla="*/ 601 h 480"/>
                    <a:gd name="T12" fmla="*/ 1273 w 888"/>
                    <a:gd name="T13" fmla="*/ 576 h 480"/>
                    <a:gd name="T14" fmla="*/ 1471 w 888"/>
                    <a:gd name="T15" fmla="*/ 540 h 480"/>
                    <a:gd name="T16" fmla="*/ 1521 w 888"/>
                    <a:gd name="T17" fmla="*/ 527 h 480"/>
                    <a:gd name="T18" fmla="*/ 1753 w 888"/>
                    <a:gd name="T19" fmla="*/ 58 h 480"/>
                    <a:gd name="T20" fmla="*/ 1644 w 888"/>
                    <a:gd name="T21" fmla="*/ 28 h 480"/>
                    <a:gd name="T22" fmla="*/ 1806 w 888"/>
                    <a:gd name="T23" fmla="*/ 0 h 480"/>
                    <a:gd name="T24" fmla="*/ 1865 w 888"/>
                    <a:gd name="T25" fmla="*/ 52 h 480"/>
                    <a:gd name="T26" fmla="*/ 1893 w 888"/>
                    <a:gd name="T27" fmla="*/ 224 h 480"/>
                    <a:gd name="T28" fmla="*/ 1847 w 888"/>
                    <a:gd name="T29" fmla="*/ 368 h 480"/>
                    <a:gd name="T30" fmla="*/ 1695 w 888"/>
                    <a:gd name="T31" fmla="*/ 825 h 480"/>
                    <a:gd name="T32" fmla="*/ 1626 w 888"/>
                    <a:gd name="T33" fmla="*/ 968 h 480"/>
                    <a:gd name="T34" fmla="*/ 1561 w 888"/>
                    <a:gd name="T35" fmla="*/ 984 h 480"/>
                    <a:gd name="T36" fmla="*/ 1083 w 888"/>
                    <a:gd name="T37" fmla="*/ 976 h 480"/>
                    <a:gd name="T38" fmla="*/ 578 w 888"/>
                    <a:gd name="T39" fmla="*/ 988 h 480"/>
                    <a:gd name="T40" fmla="*/ 99 w 888"/>
                    <a:gd name="T41" fmla="*/ 1024 h 480"/>
                    <a:gd name="T42" fmla="*/ 30 w 888"/>
                    <a:gd name="T43" fmla="*/ 1029 h 480"/>
                    <a:gd name="T44" fmla="*/ 23 w 888"/>
                    <a:gd name="T45" fmla="*/ 895 h 480"/>
                    <a:gd name="T46" fmla="*/ 13 w 888"/>
                    <a:gd name="T47" fmla="*/ 762 h 480"/>
                    <a:gd name="T48" fmla="*/ 10 w 888"/>
                    <a:gd name="T49" fmla="*/ 690 h 480"/>
                    <a:gd name="T50" fmla="*/ 51 w 888"/>
                    <a:gd name="T51" fmla="*/ 734 h 480"/>
                    <a:gd name="T52" fmla="*/ 59 w 888"/>
                    <a:gd name="T53" fmla="*/ 843 h 480"/>
                    <a:gd name="T54" fmla="*/ 75 w 888"/>
                    <a:gd name="T55" fmla="*/ 958 h 480"/>
                    <a:gd name="T56" fmla="*/ 210 w 888"/>
                    <a:gd name="T57" fmla="*/ 978 h 480"/>
                    <a:gd name="T58" fmla="*/ 525 w 888"/>
                    <a:gd name="T59" fmla="*/ 948 h 480"/>
                    <a:gd name="T60" fmla="*/ 789 w 888"/>
                    <a:gd name="T61" fmla="*/ 926 h 480"/>
                    <a:gd name="T62" fmla="*/ 1010 w 888"/>
                    <a:gd name="T63" fmla="*/ 926 h 480"/>
                    <a:gd name="T64" fmla="*/ 1344 w 888"/>
                    <a:gd name="T65" fmla="*/ 926 h 480"/>
                    <a:gd name="T66" fmla="*/ 1554 w 888"/>
                    <a:gd name="T67" fmla="*/ 925 h 480"/>
                    <a:gd name="T68" fmla="*/ 1561 w 888"/>
                    <a:gd name="T69" fmla="*/ 861 h 480"/>
                    <a:gd name="T70" fmla="*/ 1542 w 888"/>
                    <a:gd name="T71" fmla="*/ 731 h 480"/>
                    <a:gd name="T72" fmla="*/ 1524 w 888"/>
                    <a:gd name="T73" fmla="*/ 587 h 480"/>
                    <a:gd name="T74" fmla="*/ 1554 w 888"/>
                    <a:gd name="T75" fmla="*/ 622 h 480"/>
                    <a:gd name="T76" fmla="*/ 1584 w 888"/>
                    <a:gd name="T77" fmla="*/ 780 h 480"/>
                    <a:gd name="T78" fmla="*/ 1612 w 888"/>
                    <a:gd name="T79" fmla="*/ 861 h 480"/>
                    <a:gd name="T80" fmla="*/ 1644 w 888"/>
                    <a:gd name="T81" fmla="*/ 821 h 480"/>
                    <a:gd name="T82" fmla="*/ 1702 w 888"/>
                    <a:gd name="T83" fmla="*/ 662 h 480"/>
                    <a:gd name="T84" fmla="*/ 1788 w 888"/>
                    <a:gd name="T85" fmla="*/ 437 h 480"/>
                    <a:gd name="T86" fmla="*/ 1847 w 888"/>
                    <a:gd name="T87" fmla="*/ 254 h 480"/>
                    <a:gd name="T88" fmla="*/ 1857 w 888"/>
                    <a:gd name="T89" fmla="*/ 200 h 480"/>
                    <a:gd name="T90" fmla="*/ 1828 w 888"/>
                    <a:gd name="T91" fmla="*/ 71 h 480"/>
                    <a:gd name="T92" fmla="*/ 1796 w 888"/>
                    <a:gd name="T93" fmla="*/ 62 h 480"/>
                    <a:gd name="T94" fmla="*/ 1731 w 888"/>
                    <a:gd name="T95" fmla="*/ 214 h 480"/>
                    <a:gd name="T96" fmla="*/ 1621 w 888"/>
                    <a:gd name="T97" fmla="*/ 414 h 480"/>
                    <a:gd name="T98" fmla="*/ 1542 w 888"/>
                    <a:gd name="T99" fmla="*/ 569 h 480"/>
                    <a:gd name="T100" fmla="*/ 1461 w 888"/>
                    <a:gd name="T101" fmla="*/ 592 h 480"/>
                    <a:gd name="T102" fmla="*/ 1171 w 888"/>
                    <a:gd name="T103" fmla="*/ 628 h 480"/>
                    <a:gd name="T104" fmla="*/ 830 w 888"/>
                    <a:gd name="T105" fmla="*/ 650 h 480"/>
                    <a:gd name="T106" fmla="*/ 492 w 888"/>
                    <a:gd name="T107" fmla="*/ 650 h 480"/>
                    <a:gd name="T108" fmla="*/ 111 w 888"/>
                    <a:gd name="T109" fmla="*/ 653 h 480"/>
                    <a:gd name="T110" fmla="*/ 0 w 888"/>
                    <a:gd name="T111" fmla="*/ 622 h 48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88"/>
                    <a:gd name="T169" fmla="*/ 0 h 480"/>
                    <a:gd name="T170" fmla="*/ 888 w 888"/>
                    <a:gd name="T171" fmla="*/ 480 h 48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88" h="480">
                      <a:moveTo>
                        <a:pt x="0" y="290"/>
                      </a:moveTo>
                      <a:lnTo>
                        <a:pt x="110" y="195"/>
                      </a:lnTo>
                      <a:lnTo>
                        <a:pt x="113" y="217"/>
                      </a:lnTo>
                      <a:lnTo>
                        <a:pt x="38" y="285"/>
                      </a:lnTo>
                      <a:lnTo>
                        <a:pt x="170" y="279"/>
                      </a:lnTo>
                      <a:lnTo>
                        <a:pt x="449" y="280"/>
                      </a:lnTo>
                      <a:lnTo>
                        <a:pt x="597" y="269"/>
                      </a:lnTo>
                      <a:lnTo>
                        <a:pt x="690" y="252"/>
                      </a:lnTo>
                      <a:lnTo>
                        <a:pt x="713" y="246"/>
                      </a:lnTo>
                      <a:lnTo>
                        <a:pt x="822" y="27"/>
                      </a:lnTo>
                      <a:lnTo>
                        <a:pt x="771" y="13"/>
                      </a:lnTo>
                      <a:lnTo>
                        <a:pt x="847" y="0"/>
                      </a:lnTo>
                      <a:lnTo>
                        <a:pt x="875" y="24"/>
                      </a:lnTo>
                      <a:lnTo>
                        <a:pt x="888" y="105"/>
                      </a:lnTo>
                      <a:lnTo>
                        <a:pt x="866" y="171"/>
                      </a:lnTo>
                      <a:lnTo>
                        <a:pt x="795" y="385"/>
                      </a:lnTo>
                      <a:lnTo>
                        <a:pt x="762" y="451"/>
                      </a:lnTo>
                      <a:lnTo>
                        <a:pt x="732" y="459"/>
                      </a:lnTo>
                      <a:lnTo>
                        <a:pt x="507" y="455"/>
                      </a:lnTo>
                      <a:lnTo>
                        <a:pt x="271" y="461"/>
                      </a:lnTo>
                      <a:lnTo>
                        <a:pt x="47" y="478"/>
                      </a:lnTo>
                      <a:lnTo>
                        <a:pt x="14" y="480"/>
                      </a:lnTo>
                      <a:lnTo>
                        <a:pt x="11" y="417"/>
                      </a:lnTo>
                      <a:lnTo>
                        <a:pt x="6" y="355"/>
                      </a:lnTo>
                      <a:lnTo>
                        <a:pt x="5" y="322"/>
                      </a:lnTo>
                      <a:lnTo>
                        <a:pt x="24" y="342"/>
                      </a:lnTo>
                      <a:lnTo>
                        <a:pt x="28" y="393"/>
                      </a:lnTo>
                      <a:lnTo>
                        <a:pt x="35" y="447"/>
                      </a:lnTo>
                      <a:lnTo>
                        <a:pt x="99" y="456"/>
                      </a:lnTo>
                      <a:lnTo>
                        <a:pt x="246" y="442"/>
                      </a:lnTo>
                      <a:lnTo>
                        <a:pt x="370" y="432"/>
                      </a:lnTo>
                      <a:lnTo>
                        <a:pt x="474" y="432"/>
                      </a:lnTo>
                      <a:lnTo>
                        <a:pt x="630" y="432"/>
                      </a:lnTo>
                      <a:lnTo>
                        <a:pt x="729" y="431"/>
                      </a:lnTo>
                      <a:lnTo>
                        <a:pt x="732" y="402"/>
                      </a:lnTo>
                      <a:lnTo>
                        <a:pt x="723" y="341"/>
                      </a:lnTo>
                      <a:lnTo>
                        <a:pt x="715" y="274"/>
                      </a:lnTo>
                      <a:lnTo>
                        <a:pt x="729" y="290"/>
                      </a:lnTo>
                      <a:lnTo>
                        <a:pt x="743" y="364"/>
                      </a:lnTo>
                      <a:lnTo>
                        <a:pt x="756" y="402"/>
                      </a:lnTo>
                      <a:lnTo>
                        <a:pt x="771" y="383"/>
                      </a:lnTo>
                      <a:lnTo>
                        <a:pt x="798" y="309"/>
                      </a:lnTo>
                      <a:lnTo>
                        <a:pt x="838" y="204"/>
                      </a:lnTo>
                      <a:lnTo>
                        <a:pt x="866" y="119"/>
                      </a:lnTo>
                      <a:lnTo>
                        <a:pt x="871" y="93"/>
                      </a:lnTo>
                      <a:lnTo>
                        <a:pt x="857" y="33"/>
                      </a:lnTo>
                      <a:lnTo>
                        <a:pt x="842" y="29"/>
                      </a:lnTo>
                      <a:lnTo>
                        <a:pt x="812" y="100"/>
                      </a:lnTo>
                      <a:lnTo>
                        <a:pt x="760" y="193"/>
                      </a:lnTo>
                      <a:lnTo>
                        <a:pt x="723" y="265"/>
                      </a:lnTo>
                      <a:lnTo>
                        <a:pt x="685" y="276"/>
                      </a:lnTo>
                      <a:lnTo>
                        <a:pt x="549" y="293"/>
                      </a:lnTo>
                      <a:lnTo>
                        <a:pt x="389" y="303"/>
                      </a:lnTo>
                      <a:lnTo>
                        <a:pt x="231" y="303"/>
                      </a:lnTo>
                      <a:lnTo>
                        <a:pt x="52" y="304"/>
                      </a:lnTo>
                      <a:lnTo>
                        <a:pt x="0" y="290"/>
                      </a:lnTo>
                      <a:close/>
                    </a:path>
                  </a:pathLst>
                </a:custGeom>
                <a:solidFill>
                  <a:srgbClr val="969696"/>
                </a:solidFill>
                <a:ln w="9525">
                  <a:noFill/>
                  <a:round/>
                  <a:headEnd/>
                  <a:tailEnd/>
                </a:ln>
              </p:spPr>
              <p:txBody>
                <a:bodyPr/>
                <a:lstStyle/>
                <a:p>
                  <a:endParaRPr lang="en-US">
                    <a:latin typeface="+mj-lt"/>
                  </a:endParaRPr>
                </a:p>
              </p:txBody>
            </p:sp>
            <p:sp>
              <p:nvSpPr>
                <p:cNvPr id="7216" name="Freeform 196"/>
                <p:cNvSpPr>
                  <a:spLocks/>
                </p:cNvSpPr>
                <p:nvPr/>
              </p:nvSpPr>
              <p:spPr bwMode="auto">
                <a:xfrm rot="412926">
                  <a:off x="2388" y="1724"/>
                  <a:ext cx="590" cy="137"/>
                </a:xfrm>
                <a:custGeom>
                  <a:avLst/>
                  <a:gdLst>
                    <a:gd name="T0" fmla="*/ 23 w 459"/>
                    <a:gd name="T1" fmla="*/ 43 h 105"/>
                    <a:gd name="T2" fmla="*/ 91 w 459"/>
                    <a:gd name="T3" fmla="*/ 0 h 105"/>
                    <a:gd name="T4" fmla="*/ 126 w 459"/>
                    <a:gd name="T5" fmla="*/ 12 h 105"/>
                    <a:gd name="T6" fmla="*/ 104 w 459"/>
                    <a:gd name="T7" fmla="*/ 65 h 105"/>
                    <a:gd name="T8" fmla="*/ 53 w 459"/>
                    <a:gd name="T9" fmla="*/ 97 h 105"/>
                    <a:gd name="T10" fmla="*/ 150 w 459"/>
                    <a:gd name="T11" fmla="*/ 146 h 105"/>
                    <a:gd name="T12" fmla="*/ 297 w 459"/>
                    <a:gd name="T13" fmla="*/ 153 h 105"/>
                    <a:gd name="T14" fmla="*/ 424 w 459"/>
                    <a:gd name="T15" fmla="*/ 144 h 105"/>
                    <a:gd name="T16" fmla="*/ 515 w 459"/>
                    <a:gd name="T17" fmla="*/ 130 h 105"/>
                    <a:gd name="T18" fmla="*/ 688 w 459"/>
                    <a:gd name="T19" fmla="*/ 114 h 105"/>
                    <a:gd name="T20" fmla="*/ 798 w 459"/>
                    <a:gd name="T21" fmla="*/ 102 h 105"/>
                    <a:gd name="T22" fmla="*/ 870 w 459"/>
                    <a:gd name="T23" fmla="*/ 80 h 105"/>
                    <a:gd name="T24" fmla="*/ 940 w 459"/>
                    <a:gd name="T25" fmla="*/ 34 h 105"/>
                    <a:gd name="T26" fmla="*/ 936 w 459"/>
                    <a:gd name="T27" fmla="*/ 0 h 105"/>
                    <a:gd name="T28" fmla="*/ 974 w 459"/>
                    <a:gd name="T29" fmla="*/ 12 h 105"/>
                    <a:gd name="T30" fmla="*/ 965 w 459"/>
                    <a:gd name="T31" fmla="*/ 124 h 105"/>
                    <a:gd name="T32" fmla="*/ 861 w 459"/>
                    <a:gd name="T33" fmla="*/ 177 h 105"/>
                    <a:gd name="T34" fmla="*/ 631 w 459"/>
                    <a:gd name="T35" fmla="*/ 190 h 105"/>
                    <a:gd name="T36" fmla="*/ 396 w 459"/>
                    <a:gd name="T37" fmla="*/ 217 h 105"/>
                    <a:gd name="T38" fmla="*/ 262 w 459"/>
                    <a:gd name="T39" fmla="*/ 234 h 105"/>
                    <a:gd name="T40" fmla="*/ 103 w 459"/>
                    <a:gd name="T41" fmla="*/ 190 h 105"/>
                    <a:gd name="T42" fmla="*/ 23 w 459"/>
                    <a:gd name="T43" fmla="*/ 167 h 105"/>
                    <a:gd name="T44" fmla="*/ 0 w 459"/>
                    <a:gd name="T45" fmla="*/ 102 h 105"/>
                    <a:gd name="T46" fmla="*/ 23 w 459"/>
                    <a:gd name="T47" fmla="*/ 43 h 10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59"/>
                    <a:gd name="T73" fmla="*/ 0 h 105"/>
                    <a:gd name="T74" fmla="*/ 459 w 459"/>
                    <a:gd name="T75" fmla="*/ 105 h 10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59" h="105">
                      <a:moveTo>
                        <a:pt x="11" y="19"/>
                      </a:moveTo>
                      <a:lnTo>
                        <a:pt x="43" y="0"/>
                      </a:lnTo>
                      <a:lnTo>
                        <a:pt x="59" y="5"/>
                      </a:lnTo>
                      <a:lnTo>
                        <a:pt x="49" y="29"/>
                      </a:lnTo>
                      <a:lnTo>
                        <a:pt x="25" y="44"/>
                      </a:lnTo>
                      <a:lnTo>
                        <a:pt x="71" y="66"/>
                      </a:lnTo>
                      <a:lnTo>
                        <a:pt x="140" y="69"/>
                      </a:lnTo>
                      <a:lnTo>
                        <a:pt x="200" y="64"/>
                      </a:lnTo>
                      <a:lnTo>
                        <a:pt x="243" y="59"/>
                      </a:lnTo>
                      <a:lnTo>
                        <a:pt x="324" y="51"/>
                      </a:lnTo>
                      <a:lnTo>
                        <a:pt x="376" y="46"/>
                      </a:lnTo>
                      <a:lnTo>
                        <a:pt x="410" y="36"/>
                      </a:lnTo>
                      <a:lnTo>
                        <a:pt x="443" y="15"/>
                      </a:lnTo>
                      <a:lnTo>
                        <a:pt x="440" y="0"/>
                      </a:lnTo>
                      <a:lnTo>
                        <a:pt x="459" y="5"/>
                      </a:lnTo>
                      <a:lnTo>
                        <a:pt x="454" y="56"/>
                      </a:lnTo>
                      <a:lnTo>
                        <a:pt x="405" y="80"/>
                      </a:lnTo>
                      <a:lnTo>
                        <a:pt x="297" y="86"/>
                      </a:lnTo>
                      <a:lnTo>
                        <a:pt x="187" y="97"/>
                      </a:lnTo>
                      <a:lnTo>
                        <a:pt x="124" y="105"/>
                      </a:lnTo>
                      <a:lnTo>
                        <a:pt x="48" y="86"/>
                      </a:lnTo>
                      <a:lnTo>
                        <a:pt x="11" y="75"/>
                      </a:lnTo>
                      <a:lnTo>
                        <a:pt x="0" y="46"/>
                      </a:lnTo>
                      <a:lnTo>
                        <a:pt x="11" y="19"/>
                      </a:lnTo>
                      <a:close/>
                    </a:path>
                  </a:pathLst>
                </a:custGeom>
                <a:solidFill>
                  <a:srgbClr val="969696"/>
                </a:solidFill>
                <a:ln w="9525">
                  <a:noFill/>
                  <a:round/>
                  <a:headEnd/>
                  <a:tailEnd/>
                </a:ln>
              </p:spPr>
              <p:txBody>
                <a:bodyPr/>
                <a:lstStyle/>
                <a:p>
                  <a:endParaRPr lang="en-US">
                    <a:latin typeface="+mj-lt"/>
                  </a:endParaRPr>
                </a:p>
              </p:txBody>
            </p:sp>
            <p:sp>
              <p:nvSpPr>
                <p:cNvPr id="7217" name="Freeform 197"/>
                <p:cNvSpPr>
                  <a:spLocks/>
                </p:cNvSpPr>
                <p:nvPr/>
              </p:nvSpPr>
              <p:spPr bwMode="auto">
                <a:xfrm rot="412926">
                  <a:off x="2273" y="1915"/>
                  <a:ext cx="63" cy="54"/>
                </a:xfrm>
                <a:custGeom>
                  <a:avLst/>
                  <a:gdLst>
                    <a:gd name="T0" fmla="*/ 5 w 48"/>
                    <a:gd name="T1" fmla="*/ 5 h 42"/>
                    <a:gd name="T2" fmla="*/ 104 w 48"/>
                    <a:gd name="T3" fmla="*/ 0 h 42"/>
                    <a:gd name="T4" fmla="*/ 109 w 48"/>
                    <a:gd name="T5" fmla="*/ 89 h 42"/>
                    <a:gd name="T6" fmla="*/ 0 w 48"/>
                    <a:gd name="T7" fmla="*/ 89 h 42"/>
                    <a:gd name="T8" fmla="*/ 5 w 48"/>
                    <a:gd name="T9" fmla="*/ 5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18" name="Freeform 198"/>
                <p:cNvSpPr>
                  <a:spLocks/>
                </p:cNvSpPr>
                <p:nvPr/>
              </p:nvSpPr>
              <p:spPr bwMode="auto">
                <a:xfrm rot="412926">
                  <a:off x="2388" y="1920"/>
                  <a:ext cx="62" cy="54"/>
                </a:xfrm>
                <a:custGeom>
                  <a:avLst/>
                  <a:gdLst>
                    <a:gd name="T0" fmla="*/ 5 w 48"/>
                    <a:gd name="T1" fmla="*/ 5 h 42"/>
                    <a:gd name="T2" fmla="*/ 98 w 48"/>
                    <a:gd name="T3" fmla="*/ 0 h 42"/>
                    <a:gd name="T4" fmla="*/ 103 w 48"/>
                    <a:gd name="T5" fmla="*/ 89 h 42"/>
                    <a:gd name="T6" fmla="*/ 0 w 48"/>
                    <a:gd name="T7" fmla="*/ 89 h 42"/>
                    <a:gd name="T8" fmla="*/ 5 w 48"/>
                    <a:gd name="T9" fmla="*/ 5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19" name="Freeform 199"/>
                <p:cNvSpPr>
                  <a:spLocks/>
                </p:cNvSpPr>
                <p:nvPr/>
              </p:nvSpPr>
              <p:spPr bwMode="auto">
                <a:xfrm rot="412926">
                  <a:off x="2761" y="1953"/>
                  <a:ext cx="250" cy="62"/>
                </a:xfrm>
                <a:custGeom>
                  <a:avLst/>
                  <a:gdLst>
                    <a:gd name="T0" fmla="*/ 0 w 195"/>
                    <a:gd name="T1" fmla="*/ 30 h 49"/>
                    <a:gd name="T2" fmla="*/ 401 w 195"/>
                    <a:gd name="T3" fmla="*/ 0 h 49"/>
                    <a:gd name="T4" fmla="*/ 412 w 195"/>
                    <a:gd name="T5" fmla="*/ 65 h 49"/>
                    <a:gd name="T6" fmla="*/ 0 w 195"/>
                    <a:gd name="T7" fmla="*/ 99 h 49"/>
                    <a:gd name="T8" fmla="*/ 0 w 195"/>
                    <a:gd name="T9" fmla="*/ 30 h 49"/>
                    <a:gd name="T10" fmla="*/ 0 60000 65536"/>
                    <a:gd name="T11" fmla="*/ 0 60000 65536"/>
                    <a:gd name="T12" fmla="*/ 0 60000 65536"/>
                    <a:gd name="T13" fmla="*/ 0 60000 65536"/>
                    <a:gd name="T14" fmla="*/ 0 60000 65536"/>
                    <a:gd name="T15" fmla="*/ 0 w 195"/>
                    <a:gd name="T16" fmla="*/ 0 h 49"/>
                    <a:gd name="T17" fmla="*/ 195 w 195"/>
                    <a:gd name="T18" fmla="*/ 49 h 49"/>
                  </a:gdLst>
                  <a:ahLst/>
                  <a:cxnLst>
                    <a:cxn ang="T10">
                      <a:pos x="T0" y="T1"/>
                    </a:cxn>
                    <a:cxn ang="T11">
                      <a:pos x="T2" y="T3"/>
                    </a:cxn>
                    <a:cxn ang="T12">
                      <a:pos x="T4" y="T5"/>
                    </a:cxn>
                    <a:cxn ang="T13">
                      <a:pos x="T6" y="T7"/>
                    </a:cxn>
                    <a:cxn ang="T14">
                      <a:pos x="T8" y="T9"/>
                    </a:cxn>
                  </a:cxnLst>
                  <a:rect l="T15" t="T16" r="T17" b="T18"/>
                  <a:pathLst>
                    <a:path w="195" h="49">
                      <a:moveTo>
                        <a:pt x="0" y="15"/>
                      </a:moveTo>
                      <a:lnTo>
                        <a:pt x="190" y="0"/>
                      </a:lnTo>
                      <a:lnTo>
                        <a:pt x="195" y="32"/>
                      </a:lnTo>
                      <a:lnTo>
                        <a:pt x="0" y="49"/>
                      </a:lnTo>
                      <a:lnTo>
                        <a:pt x="0" y="15"/>
                      </a:lnTo>
                      <a:close/>
                    </a:path>
                  </a:pathLst>
                </a:custGeom>
                <a:solidFill>
                  <a:srgbClr val="969696"/>
                </a:solidFill>
                <a:ln w="9525">
                  <a:noFill/>
                  <a:round/>
                  <a:headEnd/>
                  <a:tailEnd/>
                </a:ln>
              </p:spPr>
              <p:txBody>
                <a:bodyPr/>
                <a:lstStyle/>
                <a:p>
                  <a:endParaRPr lang="en-US">
                    <a:latin typeface="+mj-lt"/>
                  </a:endParaRPr>
                </a:p>
              </p:txBody>
            </p:sp>
            <p:sp>
              <p:nvSpPr>
                <p:cNvPr id="7220" name="Freeform 200"/>
                <p:cNvSpPr>
                  <a:spLocks/>
                </p:cNvSpPr>
                <p:nvPr/>
              </p:nvSpPr>
              <p:spPr bwMode="auto">
                <a:xfrm rot="412926">
                  <a:off x="2234" y="888"/>
                  <a:ext cx="1056" cy="834"/>
                </a:xfrm>
                <a:custGeom>
                  <a:avLst/>
                  <a:gdLst>
                    <a:gd name="T0" fmla="*/ 147 w 821"/>
                    <a:gd name="T1" fmla="*/ 1325 h 646"/>
                    <a:gd name="T2" fmla="*/ 98 w 821"/>
                    <a:gd name="T3" fmla="*/ 1273 h 646"/>
                    <a:gd name="T4" fmla="*/ 68 w 821"/>
                    <a:gd name="T5" fmla="*/ 1185 h 646"/>
                    <a:gd name="T6" fmla="*/ 58 w 821"/>
                    <a:gd name="T7" fmla="*/ 990 h 646"/>
                    <a:gd name="T8" fmla="*/ 58 w 821"/>
                    <a:gd name="T9" fmla="*/ 665 h 646"/>
                    <a:gd name="T10" fmla="*/ 68 w 821"/>
                    <a:gd name="T11" fmla="*/ 420 h 646"/>
                    <a:gd name="T12" fmla="*/ 98 w 821"/>
                    <a:gd name="T13" fmla="*/ 363 h 646"/>
                    <a:gd name="T14" fmla="*/ 150 w 821"/>
                    <a:gd name="T15" fmla="*/ 293 h 646"/>
                    <a:gd name="T16" fmla="*/ 282 w 821"/>
                    <a:gd name="T17" fmla="*/ 241 h 646"/>
                    <a:gd name="T18" fmla="*/ 511 w 821"/>
                    <a:gd name="T19" fmla="*/ 172 h 646"/>
                    <a:gd name="T20" fmla="*/ 700 w 821"/>
                    <a:gd name="T21" fmla="*/ 124 h 646"/>
                    <a:gd name="T22" fmla="*/ 786 w 821"/>
                    <a:gd name="T23" fmla="*/ 72 h 646"/>
                    <a:gd name="T24" fmla="*/ 936 w 821"/>
                    <a:gd name="T25" fmla="*/ 58 h 646"/>
                    <a:gd name="T26" fmla="*/ 1204 w 821"/>
                    <a:gd name="T27" fmla="*/ 81 h 646"/>
                    <a:gd name="T28" fmla="*/ 1426 w 821"/>
                    <a:gd name="T29" fmla="*/ 68 h 646"/>
                    <a:gd name="T30" fmla="*/ 1519 w 821"/>
                    <a:gd name="T31" fmla="*/ 46 h 646"/>
                    <a:gd name="T32" fmla="*/ 1596 w 821"/>
                    <a:gd name="T33" fmla="*/ 68 h 646"/>
                    <a:gd name="T34" fmla="*/ 1648 w 821"/>
                    <a:gd name="T35" fmla="*/ 205 h 646"/>
                    <a:gd name="T36" fmla="*/ 1680 w 821"/>
                    <a:gd name="T37" fmla="*/ 452 h 646"/>
                    <a:gd name="T38" fmla="*/ 1711 w 821"/>
                    <a:gd name="T39" fmla="*/ 648 h 646"/>
                    <a:gd name="T40" fmla="*/ 1695 w 821"/>
                    <a:gd name="T41" fmla="*/ 738 h 646"/>
                    <a:gd name="T42" fmla="*/ 1636 w 821"/>
                    <a:gd name="T43" fmla="*/ 961 h 646"/>
                    <a:gd name="T44" fmla="*/ 1560 w 821"/>
                    <a:gd name="T45" fmla="*/ 1184 h 646"/>
                    <a:gd name="T46" fmla="*/ 1509 w 821"/>
                    <a:gd name="T47" fmla="*/ 1266 h 646"/>
                    <a:gd name="T48" fmla="*/ 1474 w 821"/>
                    <a:gd name="T49" fmla="*/ 1308 h 646"/>
                    <a:gd name="T50" fmla="*/ 1525 w 821"/>
                    <a:gd name="T51" fmla="*/ 1339 h 646"/>
                    <a:gd name="T52" fmla="*/ 1578 w 821"/>
                    <a:gd name="T53" fmla="*/ 1243 h 646"/>
                    <a:gd name="T54" fmla="*/ 1659 w 821"/>
                    <a:gd name="T55" fmla="*/ 1043 h 646"/>
                    <a:gd name="T56" fmla="*/ 1718 w 821"/>
                    <a:gd name="T57" fmla="*/ 830 h 646"/>
                    <a:gd name="T58" fmla="*/ 1740 w 821"/>
                    <a:gd name="T59" fmla="*/ 726 h 646"/>
                    <a:gd name="T60" fmla="*/ 1747 w 821"/>
                    <a:gd name="T61" fmla="*/ 626 h 646"/>
                    <a:gd name="T62" fmla="*/ 1727 w 821"/>
                    <a:gd name="T63" fmla="*/ 460 h 646"/>
                    <a:gd name="T64" fmla="*/ 1695 w 821"/>
                    <a:gd name="T65" fmla="*/ 213 h 646"/>
                    <a:gd name="T66" fmla="*/ 1649 w 821"/>
                    <a:gd name="T67" fmla="*/ 76 h 646"/>
                    <a:gd name="T68" fmla="*/ 1607 w 821"/>
                    <a:gd name="T69" fmla="*/ 17 h 646"/>
                    <a:gd name="T70" fmla="*/ 1537 w 821"/>
                    <a:gd name="T71" fmla="*/ 0 h 646"/>
                    <a:gd name="T72" fmla="*/ 1444 w 821"/>
                    <a:gd name="T73" fmla="*/ 28 h 646"/>
                    <a:gd name="T74" fmla="*/ 1308 w 821"/>
                    <a:gd name="T75" fmla="*/ 36 h 646"/>
                    <a:gd name="T76" fmla="*/ 1134 w 821"/>
                    <a:gd name="T77" fmla="*/ 36 h 646"/>
                    <a:gd name="T78" fmla="*/ 953 w 821"/>
                    <a:gd name="T79" fmla="*/ 10 h 646"/>
                    <a:gd name="T80" fmla="*/ 832 w 821"/>
                    <a:gd name="T81" fmla="*/ 17 h 646"/>
                    <a:gd name="T82" fmla="*/ 770 w 821"/>
                    <a:gd name="T83" fmla="*/ 41 h 646"/>
                    <a:gd name="T84" fmla="*/ 634 w 821"/>
                    <a:gd name="T85" fmla="*/ 108 h 646"/>
                    <a:gd name="T86" fmla="*/ 372 w 821"/>
                    <a:gd name="T87" fmla="*/ 179 h 646"/>
                    <a:gd name="T88" fmla="*/ 121 w 821"/>
                    <a:gd name="T89" fmla="*/ 265 h 646"/>
                    <a:gd name="T90" fmla="*/ 51 w 821"/>
                    <a:gd name="T91" fmla="*/ 354 h 646"/>
                    <a:gd name="T92" fmla="*/ 6 w 821"/>
                    <a:gd name="T93" fmla="*/ 471 h 646"/>
                    <a:gd name="T94" fmla="*/ 0 w 821"/>
                    <a:gd name="T95" fmla="*/ 709 h 646"/>
                    <a:gd name="T96" fmla="*/ 10 w 821"/>
                    <a:gd name="T97" fmla="*/ 932 h 646"/>
                    <a:gd name="T98" fmla="*/ 19 w 821"/>
                    <a:gd name="T99" fmla="*/ 1162 h 646"/>
                    <a:gd name="T100" fmla="*/ 59 w 821"/>
                    <a:gd name="T101" fmla="*/ 1295 h 646"/>
                    <a:gd name="T102" fmla="*/ 99 w 821"/>
                    <a:gd name="T103" fmla="*/ 1367 h 646"/>
                    <a:gd name="T104" fmla="*/ 170 w 821"/>
                    <a:gd name="T105" fmla="*/ 1390 h 646"/>
                    <a:gd name="T106" fmla="*/ 210 w 821"/>
                    <a:gd name="T107" fmla="*/ 1376 h 646"/>
                    <a:gd name="T108" fmla="*/ 147 w 821"/>
                    <a:gd name="T109" fmla="*/ 1325 h 6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21"/>
                    <a:gd name="T166" fmla="*/ 0 h 646"/>
                    <a:gd name="T167" fmla="*/ 821 w 821"/>
                    <a:gd name="T168" fmla="*/ 646 h 64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21" h="646">
                      <a:moveTo>
                        <a:pt x="69" y="616"/>
                      </a:moveTo>
                      <a:lnTo>
                        <a:pt x="46" y="592"/>
                      </a:lnTo>
                      <a:lnTo>
                        <a:pt x="32" y="551"/>
                      </a:lnTo>
                      <a:lnTo>
                        <a:pt x="27" y="460"/>
                      </a:lnTo>
                      <a:lnTo>
                        <a:pt x="27" y="309"/>
                      </a:lnTo>
                      <a:lnTo>
                        <a:pt x="32" y="195"/>
                      </a:lnTo>
                      <a:lnTo>
                        <a:pt x="46" y="169"/>
                      </a:lnTo>
                      <a:lnTo>
                        <a:pt x="71" y="136"/>
                      </a:lnTo>
                      <a:lnTo>
                        <a:pt x="132" y="112"/>
                      </a:lnTo>
                      <a:lnTo>
                        <a:pt x="240" y="80"/>
                      </a:lnTo>
                      <a:lnTo>
                        <a:pt x="329" y="57"/>
                      </a:lnTo>
                      <a:lnTo>
                        <a:pt x="369" y="33"/>
                      </a:lnTo>
                      <a:lnTo>
                        <a:pt x="440" y="27"/>
                      </a:lnTo>
                      <a:lnTo>
                        <a:pt x="566" y="38"/>
                      </a:lnTo>
                      <a:lnTo>
                        <a:pt x="670" y="32"/>
                      </a:lnTo>
                      <a:lnTo>
                        <a:pt x="714" y="22"/>
                      </a:lnTo>
                      <a:lnTo>
                        <a:pt x="750" y="32"/>
                      </a:lnTo>
                      <a:lnTo>
                        <a:pt x="774" y="95"/>
                      </a:lnTo>
                      <a:lnTo>
                        <a:pt x="789" y="210"/>
                      </a:lnTo>
                      <a:lnTo>
                        <a:pt x="804" y="301"/>
                      </a:lnTo>
                      <a:lnTo>
                        <a:pt x="797" y="343"/>
                      </a:lnTo>
                      <a:lnTo>
                        <a:pt x="769" y="446"/>
                      </a:lnTo>
                      <a:lnTo>
                        <a:pt x="733" y="550"/>
                      </a:lnTo>
                      <a:lnTo>
                        <a:pt x="709" y="589"/>
                      </a:lnTo>
                      <a:lnTo>
                        <a:pt x="693" y="608"/>
                      </a:lnTo>
                      <a:lnTo>
                        <a:pt x="717" y="622"/>
                      </a:lnTo>
                      <a:lnTo>
                        <a:pt x="742" y="578"/>
                      </a:lnTo>
                      <a:lnTo>
                        <a:pt x="780" y="485"/>
                      </a:lnTo>
                      <a:lnTo>
                        <a:pt x="808" y="386"/>
                      </a:lnTo>
                      <a:lnTo>
                        <a:pt x="818" y="337"/>
                      </a:lnTo>
                      <a:lnTo>
                        <a:pt x="821" y="291"/>
                      </a:lnTo>
                      <a:lnTo>
                        <a:pt x="812" y="214"/>
                      </a:lnTo>
                      <a:lnTo>
                        <a:pt x="797" y="99"/>
                      </a:lnTo>
                      <a:lnTo>
                        <a:pt x="775" y="36"/>
                      </a:lnTo>
                      <a:lnTo>
                        <a:pt x="755" y="8"/>
                      </a:lnTo>
                      <a:lnTo>
                        <a:pt x="722" y="0"/>
                      </a:lnTo>
                      <a:lnTo>
                        <a:pt x="679" y="13"/>
                      </a:lnTo>
                      <a:lnTo>
                        <a:pt x="615" y="17"/>
                      </a:lnTo>
                      <a:lnTo>
                        <a:pt x="533" y="17"/>
                      </a:lnTo>
                      <a:lnTo>
                        <a:pt x="448" y="5"/>
                      </a:lnTo>
                      <a:lnTo>
                        <a:pt x="391" y="8"/>
                      </a:lnTo>
                      <a:lnTo>
                        <a:pt x="362" y="19"/>
                      </a:lnTo>
                      <a:lnTo>
                        <a:pt x="298" y="50"/>
                      </a:lnTo>
                      <a:lnTo>
                        <a:pt x="175" y="84"/>
                      </a:lnTo>
                      <a:lnTo>
                        <a:pt x="57" y="123"/>
                      </a:lnTo>
                      <a:lnTo>
                        <a:pt x="24" y="164"/>
                      </a:lnTo>
                      <a:lnTo>
                        <a:pt x="3" y="219"/>
                      </a:lnTo>
                      <a:lnTo>
                        <a:pt x="0" y="329"/>
                      </a:lnTo>
                      <a:lnTo>
                        <a:pt x="5" y="433"/>
                      </a:lnTo>
                      <a:lnTo>
                        <a:pt x="9" y="540"/>
                      </a:lnTo>
                      <a:lnTo>
                        <a:pt x="28" y="602"/>
                      </a:lnTo>
                      <a:lnTo>
                        <a:pt x="47" y="635"/>
                      </a:lnTo>
                      <a:lnTo>
                        <a:pt x="80" y="646"/>
                      </a:lnTo>
                      <a:lnTo>
                        <a:pt x="99" y="640"/>
                      </a:lnTo>
                      <a:lnTo>
                        <a:pt x="69" y="616"/>
                      </a:lnTo>
                      <a:close/>
                    </a:path>
                  </a:pathLst>
                </a:custGeom>
                <a:solidFill>
                  <a:srgbClr val="969696"/>
                </a:solidFill>
                <a:ln w="9525">
                  <a:noFill/>
                  <a:round/>
                  <a:headEnd/>
                  <a:tailEnd/>
                </a:ln>
              </p:spPr>
              <p:txBody>
                <a:bodyPr/>
                <a:lstStyle/>
                <a:p>
                  <a:endParaRPr lang="en-US">
                    <a:latin typeface="+mj-lt"/>
                  </a:endParaRPr>
                </a:p>
              </p:txBody>
            </p:sp>
            <p:sp>
              <p:nvSpPr>
                <p:cNvPr id="7221" name="Freeform 201"/>
                <p:cNvSpPr>
                  <a:spLocks/>
                </p:cNvSpPr>
                <p:nvPr/>
              </p:nvSpPr>
              <p:spPr bwMode="auto">
                <a:xfrm rot="412926">
                  <a:off x="2302" y="903"/>
                  <a:ext cx="910" cy="831"/>
                </a:xfrm>
                <a:custGeom>
                  <a:avLst/>
                  <a:gdLst>
                    <a:gd name="T0" fmla="*/ 23 w 707"/>
                    <a:gd name="T1" fmla="*/ 1312 h 644"/>
                    <a:gd name="T2" fmla="*/ 275 w 707"/>
                    <a:gd name="T3" fmla="*/ 1330 h 644"/>
                    <a:gd name="T4" fmla="*/ 627 w 707"/>
                    <a:gd name="T5" fmla="*/ 1338 h 644"/>
                    <a:gd name="T6" fmla="*/ 907 w 707"/>
                    <a:gd name="T7" fmla="*/ 1338 h 644"/>
                    <a:gd name="T8" fmla="*/ 1160 w 707"/>
                    <a:gd name="T9" fmla="*/ 1308 h 644"/>
                    <a:gd name="T10" fmla="*/ 1327 w 707"/>
                    <a:gd name="T11" fmla="*/ 1283 h 644"/>
                    <a:gd name="T12" fmla="*/ 1373 w 707"/>
                    <a:gd name="T13" fmla="*/ 1259 h 644"/>
                    <a:gd name="T14" fmla="*/ 1373 w 707"/>
                    <a:gd name="T15" fmla="*/ 1137 h 644"/>
                    <a:gd name="T16" fmla="*/ 1312 w 707"/>
                    <a:gd name="T17" fmla="*/ 809 h 644"/>
                    <a:gd name="T18" fmla="*/ 1241 w 707"/>
                    <a:gd name="T19" fmla="*/ 414 h 644"/>
                    <a:gd name="T20" fmla="*/ 1205 w 707"/>
                    <a:gd name="T21" fmla="*/ 271 h 644"/>
                    <a:gd name="T22" fmla="*/ 1171 w 707"/>
                    <a:gd name="T23" fmla="*/ 217 h 644"/>
                    <a:gd name="T24" fmla="*/ 738 w 707"/>
                    <a:gd name="T25" fmla="*/ 265 h 644"/>
                    <a:gd name="T26" fmla="*/ 313 w 707"/>
                    <a:gd name="T27" fmla="*/ 275 h 644"/>
                    <a:gd name="T28" fmla="*/ 81 w 707"/>
                    <a:gd name="T29" fmla="*/ 281 h 644"/>
                    <a:gd name="T30" fmla="*/ 0 w 707"/>
                    <a:gd name="T31" fmla="*/ 292 h 644"/>
                    <a:gd name="T32" fmla="*/ 45 w 707"/>
                    <a:gd name="T33" fmla="*/ 235 h 644"/>
                    <a:gd name="T34" fmla="*/ 145 w 707"/>
                    <a:gd name="T35" fmla="*/ 245 h 644"/>
                    <a:gd name="T36" fmla="*/ 436 w 707"/>
                    <a:gd name="T37" fmla="*/ 235 h 644"/>
                    <a:gd name="T38" fmla="*/ 710 w 707"/>
                    <a:gd name="T39" fmla="*/ 217 h 644"/>
                    <a:gd name="T40" fmla="*/ 952 w 707"/>
                    <a:gd name="T41" fmla="*/ 199 h 644"/>
                    <a:gd name="T42" fmla="*/ 1187 w 707"/>
                    <a:gd name="T43" fmla="*/ 177 h 644"/>
                    <a:gd name="T44" fmla="*/ 1367 w 707"/>
                    <a:gd name="T45" fmla="*/ 92 h 644"/>
                    <a:gd name="T46" fmla="*/ 1467 w 707"/>
                    <a:gd name="T47" fmla="*/ 0 h 644"/>
                    <a:gd name="T48" fmla="*/ 1507 w 707"/>
                    <a:gd name="T49" fmla="*/ 45 h 644"/>
                    <a:gd name="T50" fmla="*/ 1413 w 707"/>
                    <a:gd name="T51" fmla="*/ 102 h 644"/>
                    <a:gd name="T52" fmla="*/ 1276 w 707"/>
                    <a:gd name="T53" fmla="*/ 194 h 644"/>
                    <a:gd name="T54" fmla="*/ 1233 w 707"/>
                    <a:gd name="T55" fmla="*/ 223 h 644"/>
                    <a:gd name="T56" fmla="*/ 1282 w 707"/>
                    <a:gd name="T57" fmla="*/ 435 h 644"/>
                    <a:gd name="T58" fmla="*/ 1322 w 707"/>
                    <a:gd name="T59" fmla="*/ 637 h 644"/>
                    <a:gd name="T60" fmla="*/ 1357 w 707"/>
                    <a:gd name="T61" fmla="*/ 826 h 644"/>
                    <a:gd name="T62" fmla="*/ 1386 w 707"/>
                    <a:gd name="T63" fmla="*/ 1004 h 644"/>
                    <a:gd name="T64" fmla="*/ 1413 w 707"/>
                    <a:gd name="T65" fmla="*/ 1137 h 644"/>
                    <a:gd name="T66" fmla="*/ 1426 w 707"/>
                    <a:gd name="T67" fmla="*/ 1250 h 644"/>
                    <a:gd name="T68" fmla="*/ 1408 w 707"/>
                    <a:gd name="T69" fmla="*/ 1312 h 644"/>
                    <a:gd name="T70" fmla="*/ 1216 w 707"/>
                    <a:gd name="T71" fmla="*/ 1360 h 644"/>
                    <a:gd name="T72" fmla="*/ 878 w 707"/>
                    <a:gd name="T73" fmla="*/ 1383 h 644"/>
                    <a:gd name="T74" fmla="*/ 525 w 707"/>
                    <a:gd name="T75" fmla="*/ 1370 h 644"/>
                    <a:gd name="T76" fmla="*/ 266 w 707"/>
                    <a:gd name="T77" fmla="*/ 1370 h 644"/>
                    <a:gd name="T78" fmla="*/ 53 w 707"/>
                    <a:gd name="T79" fmla="*/ 1364 h 644"/>
                    <a:gd name="T80" fmla="*/ 23 w 707"/>
                    <a:gd name="T81" fmla="*/ 1312 h 64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07"/>
                    <a:gd name="T124" fmla="*/ 0 h 644"/>
                    <a:gd name="T125" fmla="*/ 707 w 707"/>
                    <a:gd name="T126" fmla="*/ 644 h 64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07" h="644">
                      <a:moveTo>
                        <a:pt x="11" y="611"/>
                      </a:moveTo>
                      <a:lnTo>
                        <a:pt x="129" y="619"/>
                      </a:lnTo>
                      <a:lnTo>
                        <a:pt x="294" y="623"/>
                      </a:lnTo>
                      <a:lnTo>
                        <a:pt x="426" y="623"/>
                      </a:lnTo>
                      <a:lnTo>
                        <a:pt x="544" y="609"/>
                      </a:lnTo>
                      <a:lnTo>
                        <a:pt x="622" y="597"/>
                      </a:lnTo>
                      <a:lnTo>
                        <a:pt x="644" y="586"/>
                      </a:lnTo>
                      <a:lnTo>
                        <a:pt x="644" y="529"/>
                      </a:lnTo>
                      <a:lnTo>
                        <a:pt x="615" y="377"/>
                      </a:lnTo>
                      <a:lnTo>
                        <a:pt x="582" y="193"/>
                      </a:lnTo>
                      <a:lnTo>
                        <a:pt x="565" y="126"/>
                      </a:lnTo>
                      <a:lnTo>
                        <a:pt x="549" y="101"/>
                      </a:lnTo>
                      <a:lnTo>
                        <a:pt x="346" y="123"/>
                      </a:lnTo>
                      <a:lnTo>
                        <a:pt x="147" y="128"/>
                      </a:lnTo>
                      <a:lnTo>
                        <a:pt x="38" y="131"/>
                      </a:lnTo>
                      <a:lnTo>
                        <a:pt x="0" y="136"/>
                      </a:lnTo>
                      <a:lnTo>
                        <a:pt x="21" y="109"/>
                      </a:lnTo>
                      <a:lnTo>
                        <a:pt x="68" y="114"/>
                      </a:lnTo>
                      <a:lnTo>
                        <a:pt x="204" y="109"/>
                      </a:lnTo>
                      <a:lnTo>
                        <a:pt x="333" y="101"/>
                      </a:lnTo>
                      <a:lnTo>
                        <a:pt x="447" y="92"/>
                      </a:lnTo>
                      <a:lnTo>
                        <a:pt x="556" y="82"/>
                      </a:lnTo>
                      <a:lnTo>
                        <a:pt x="641" y="43"/>
                      </a:lnTo>
                      <a:lnTo>
                        <a:pt x="688" y="0"/>
                      </a:lnTo>
                      <a:lnTo>
                        <a:pt x="707" y="21"/>
                      </a:lnTo>
                      <a:lnTo>
                        <a:pt x="663" y="47"/>
                      </a:lnTo>
                      <a:lnTo>
                        <a:pt x="598" y="90"/>
                      </a:lnTo>
                      <a:lnTo>
                        <a:pt x="578" y="104"/>
                      </a:lnTo>
                      <a:lnTo>
                        <a:pt x="601" y="202"/>
                      </a:lnTo>
                      <a:lnTo>
                        <a:pt x="620" y="297"/>
                      </a:lnTo>
                      <a:lnTo>
                        <a:pt x="636" y="384"/>
                      </a:lnTo>
                      <a:lnTo>
                        <a:pt x="650" y="467"/>
                      </a:lnTo>
                      <a:lnTo>
                        <a:pt x="663" y="529"/>
                      </a:lnTo>
                      <a:lnTo>
                        <a:pt x="669" y="582"/>
                      </a:lnTo>
                      <a:lnTo>
                        <a:pt x="660" y="611"/>
                      </a:lnTo>
                      <a:lnTo>
                        <a:pt x="570" y="633"/>
                      </a:lnTo>
                      <a:lnTo>
                        <a:pt x="412" y="644"/>
                      </a:lnTo>
                      <a:lnTo>
                        <a:pt x="246" y="638"/>
                      </a:lnTo>
                      <a:lnTo>
                        <a:pt x="125" y="638"/>
                      </a:lnTo>
                      <a:lnTo>
                        <a:pt x="25" y="635"/>
                      </a:lnTo>
                      <a:lnTo>
                        <a:pt x="11" y="611"/>
                      </a:lnTo>
                      <a:close/>
                    </a:path>
                  </a:pathLst>
                </a:custGeom>
                <a:solidFill>
                  <a:srgbClr val="969696"/>
                </a:solidFill>
                <a:ln w="9525">
                  <a:noFill/>
                  <a:round/>
                  <a:headEnd/>
                  <a:tailEnd/>
                </a:ln>
              </p:spPr>
              <p:txBody>
                <a:bodyPr/>
                <a:lstStyle/>
                <a:p>
                  <a:endParaRPr lang="en-US">
                    <a:latin typeface="+mj-lt"/>
                  </a:endParaRPr>
                </a:p>
              </p:txBody>
            </p:sp>
            <p:sp>
              <p:nvSpPr>
                <p:cNvPr id="7222" name="Freeform 202"/>
                <p:cNvSpPr>
                  <a:spLocks/>
                </p:cNvSpPr>
                <p:nvPr/>
              </p:nvSpPr>
              <p:spPr bwMode="auto">
                <a:xfrm>
                  <a:off x="2342" y="1099"/>
                  <a:ext cx="643" cy="550"/>
                </a:xfrm>
                <a:custGeom>
                  <a:avLst/>
                  <a:gdLst>
                    <a:gd name="T0" fmla="*/ 534 w 699"/>
                    <a:gd name="T1" fmla="*/ 465 h 598"/>
                    <a:gd name="T2" fmla="*/ 544 w 699"/>
                    <a:gd name="T3" fmla="*/ 381 h 598"/>
                    <a:gd name="T4" fmla="*/ 529 w 699"/>
                    <a:gd name="T5" fmla="*/ 94 h 598"/>
                    <a:gd name="T6" fmla="*/ 521 w 699"/>
                    <a:gd name="T7" fmla="*/ 62 h 598"/>
                    <a:gd name="T8" fmla="*/ 481 w 699"/>
                    <a:gd name="T9" fmla="*/ 40 h 598"/>
                    <a:gd name="T10" fmla="*/ 150 w 699"/>
                    <a:gd name="T11" fmla="*/ 1 h 598"/>
                    <a:gd name="T12" fmla="*/ 44 w 699"/>
                    <a:gd name="T13" fmla="*/ 0 h 598"/>
                    <a:gd name="T14" fmla="*/ 7 w 699"/>
                    <a:gd name="T15" fmla="*/ 156 h 598"/>
                    <a:gd name="T16" fmla="*/ 0 w 699"/>
                    <a:gd name="T17" fmla="*/ 334 h 598"/>
                    <a:gd name="T18" fmla="*/ 24 w 699"/>
                    <a:gd name="T19" fmla="*/ 387 h 5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99"/>
                    <a:gd name="T31" fmla="*/ 0 h 598"/>
                    <a:gd name="T32" fmla="*/ 699 w 699"/>
                    <a:gd name="T33" fmla="*/ 598 h 59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99" h="598">
                      <a:moveTo>
                        <a:pt x="685" y="598"/>
                      </a:moveTo>
                      <a:lnTo>
                        <a:pt x="699" y="489"/>
                      </a:lnTo>
                      <a:lnTo>
                        <a:pt x="679" y="121"/>
                      </a:lnTo>
                      <a:lnTo>
                        <a:pt x="669" y="79"/>
                      </a:lnTo>
                      <a:lnTo>
                        <a:pt x="619" y="52"/>
                      </a:lnTo>
                      <a:lnTo>
                        <a:pt x="192" y="1"/>
                      </a:lnTo>
                      <a:lnTo>
                        <a:pt x="57" y="0"/>
                      </a:lnTo>
                      <a:lnTo>
                        <a:pt x="10" y="201"/>
                      </a:lnTo>
                      <a:lnTo>
                        <a:pt x="0" y="429"/>
                      </a:lnTo>
                      <a:lnTo>
                        <a:pt x="30" y="498"/>
                      </a:lnTo>
                    </a:path>
                  </a:pathLst>
                </a:custGeom>
                <a:solidFill>
                  <a:srgbClr val="C8D8EA"/>
                </a:solidFill>
                <a:ln w="9525">
                  <a:noFill/>
                  <a:round/>
                  <a:headEnd/>
                  <a:tailEnd/>
                </a:ln>
              </p:spPr>
              <p:txBody>
                <a:bodyPr/>
                <a:lstStyle/>
                <a:p>
                  <a:endParaRPr lang="en-US">
                    <a:latin typeface="+mj-lt"/>
                  </a:endParaRPr>
                </a:p>
              </p:txBody>
            </p:sp>
            <p:sp>
              <p:nvSpPr>
                <p:cNvPr id="7223" name="Freeform 203"/>
                <p:cNvSpPr>
                  <a:spLocks/>
                </p:cNvSpPr>
                <p:nvPr/>
              </p:nvSpPr>
              <p:spPr bwMode="auto">
                <a:xfrm rot="412926">
                  <a:off x="2396" y="1108"/>
                  <a:ext cx="628" cy="531"/>
                </a:xfrm>
                <a:custGeom>
                  <a:avLst/>
                  <a:gdLst>
                    <a:gd name="T0" fmla="*/ 0 w 488"/>
                    <a:gd name="T1" fmla="*/ 23 h 412"/>
                    <a:gd name="T2" fmla="*/ 345 w 488"/>
                    <a:gd name="T3" fmla="*/ 10 h 412"/>
                    <a:gd name="T4" fmla="*/ 582 w 488"/>
                    <a:gd name="T5" fmla="*/ 0 h 412"/>
                    <a:gd name="T6" fmla="*/ 847 w 488"/>
                    <a:gd name="T7" fmla="*/ 5 h 412"/>
                    <a:gd name="T8" fmla="*/ 885 w 488"/>
                    <a:gd name="T9" fmla="*/ 35 h 412"/>
                    <a:gd name="T10" fmla="*/ 919 w 488"/>
                    <a:gd name="T11" fmla="*/ 81 h 412"/>
                    <a:gd name="T12" fmla="*/ 975 w 488"/>
                    <a:gd name="T13" fmla="*/ 329 h 412"/>
                    <a:gd name="T14" fmla="*/ 1018 w 488"/>
                    <a:gd name="T15" fmla="*/ 613 h 412"/>
                    <a:gd name="T16" fmla="*/ 1040 w 488"/>
                    <a:gd name="T17" fmla="*/ 807 h 412"/>
                    <a:gd name="T18" fmla="*/ 1018 w 488"/>
                    <a:gd name="T19" fmla="*/ 869 h 412"/>
                    <a:gd name="T20" fmla="*/ 965 w 488"/>
                    <a:gd name="T21" fmla="*/ 882 h 412"/>
                    <a:gd name="T22" fmla="*/ 660 w 488"/>
                    <a:gd name="T23" fmla="*/ 847 h 412"/>
                    <a:gd name="T24" fmla="*/ 979 w 488"/>
                    <a:gd name="T25" fmla="*/ 821 h 412"/>
                    <a:gd name="T26" fmla="*/ 995 w 488"/>
                    <a:gd name="T27" fmla="*/ 811 h 412"/>
                    <a:gd name="T28" fmla="*/ 988 w 488"/>
                    <a:gd name="T29" fmla="*/ 679 h 412"/>
                    <a:gd name="T30" fmla="*/ 965 w 488"/>
                    <a:gd name="T31" fmla="*/ 490 h 412"/>
                    <a:gd name="T32" fmla="*/ 914 w 488"/>
                    <a:gd name="T33" fmla="*/ 236 h 412"/>
                    <a:gd name="T34" fmla="*/ 874 w 488"/>
                    <a:gd name="T35" fmla="*/ 75 h 412"/>
                    <a:gd name="T36" fmla="*/ 833 w 488"/>
                    <a:gd name="T37" fmla="*/ 52 h 412"/>
                    <a:gd name="T38" fmla="*/ 645 w 488"/>
                    <a:gd name="T39" fmla="*/ 40 h 412"/>
                    <a:gd name="T40" fmla="*/ 386 w 488"/>
                    <a:gd name="T41" fmla="*/ 52 h 412"/>
                    <a:gd name="T42" fmla="*/ 172 w 488"/>
                    <a:gd name="T43" fmla="*/ 45 h 412"/>
                    <a:gd name="T44" fmla="*/ 0 w 488"/>
                    <a:gd name="T45" fmla="*/ 23 h 41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88"/>
                    <a:gd name="T70" fmla="*/ 0 h 412"/>
                    <a:gd name="T71" fmla="*/ 488 w 488"/>
                    <a:gd name="T72" fmla="*/ 412 h 41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88" h="412">
                      <a:moveTo>
                        <a:pt x="0" y="11"/>
                      </a:moveTo>
                      <a:lnTo>
                        <a:pt x="162" y="5"/>
                      </a:lnTo>
                      <a:lnTo>
                        <a:pt x="273" y="0"/>
                      </a:lnTo>
                      <a:lnTo>
                        <a:pt x="397" y="2"/>
                      </a:lnTo>
                      <a:lnTo>
                        <a:pt x="416" y="16"/>
                      </a:lnTo>
                      <a:lnTo>
                        <a:pt x="431" y="38"/>
                      </a:lnTo>
                      <a:lnTo>
                        <a:pt x="458" y="154"/>
                      </a:lnTo>
                      <a:lnTo>
                        <a:pt x="478" y="286"/>
                      </a:lnTo>
                      <a:lnTo>
                        <a:pt x="488" y="377"/>
                      </a:lnTo>
                      <a:lnTo>
                        <a:pt x="478" y="406"/>
                      </a:lnTo>
                      <a:lnTo>
                        <a:pt x="453" y="412"/>
                      </a:lnTo>
                      <a:lnTo>
                        <a:pt x="310" y="396"/>
                      </a:lnTo>
                      <a:lnTo>
                        <a:pt x="459" y="383"/>
                      </a:lnTo>
                      <a:lnTo>
                        <a:pt x="467" y="379"/>
                      </a:lnTo>
                      <a:lnTo>
                        <a:pt x="464" y="317"/>
                      </a:lnTo>
                      <a:lnTo>
                        <a:pt x="453" y="229"/>
                      </a:lnTo>
                      <a:lnTo>
                        <a:pt x="429" y="110"/>
                      </a:lnTo>
                      <a:lnTo>
                        <a:pt x="410" y="35"/>
                      </a:lnTo>
                      <a:lnTo>
                        <a:pt x="391" y="24"/>
                      </a:lnTo>
                      <a:lnTo>
                        <a:pt x="302" y="19"/>
                      </a:lnTo>
                      <a:lnTo>
                        <a:pt x="181" y="24"/>
                      </a:lnTo>
                      <a:lnTo>
                        <a:pt x="81" y="21"/>
                      </a:lnTo>
                      <a:lnTo>
                        <a:pt x="0" y="11"/>
                      </a:lnTo>
                      <a:close/>
                    </a:path>
                  </a:pathLst>
                </a:custGeom>
                <a:solidFill>
                  <a:srgbClr val="969696"/>
                </a:solidFill>
                <a:ln w="9525">
                  <a:noFill/>
                  <a:round/>
                  <a:headEnd/>
                  <a:tailEnd/>
                </a:ln>
              </p:spPr>
              <p:txBody>
                <a:bodyPr/>
                <a:lstStyle/>
                <a:p>
                  <a:endParaRPr lang="en-US">
                    <a:latin typeface="+mj-lt"/>
                  </a:endParaRPr>
                </a:p>
              </p:txBody>
            </p:sp>
            <p:sp>
              <p:nvSpPr>
                <p:cNvPr id="7224" name="Freeform 204"/>
                <p:cNvSpPr>
                  <a:spLocks/>
                </p:cNvSpPr>
                <p:nvPr/>
              </p:nvSpPr>
              <p:spPr bwMode="auto">
                <a:xfrm rot="412926">
                  <a:off x="2331" y="1108"/>
                  <a:ext cx="625" cy="517"/>
                </a:xfrm>
                <a:custGeom>
                  <a:avLst/>
                  <a:gdLst>
                    <a:gd name="T0" fmla="*/ 479 w 485"/>
                    <a:gd name="T1" fmla="*/ 0 h 401"/>
                    <a:gd name="T2" fmla="*/ 143 w 485"/>
                    <a:gd name="T3" fmla="*/ 0 h 401"/>
                    <a:gd name="T4" fmla="*/ 46 w 485"/>
                    <a:gd name="T5" fmla="*/ 10 h 401"/>
                    <a:gd name="T6" fmla="*/ 30 w 485"/>
                    <a:gd name="T7" fmla="*/ 46 h 401"/>
                    <a:gd name="T8" fmla="*/ 10 w 485"/>
                    <a:gd name="T9" fmla="*/ 121 h 401"/>
                    <a:gd name="T10" fmla="*/ 0 w 485"/>
                    <a:gd name="T11" fmla="*/ 324 h 401"/>
                    <a:gd name="T12" fmla="*/ 10 w 485"/>
                    <a:gd name="T13" fmla="*/ 521 h 401"/>
                    <a:gd name="T14" fmla="*/ 36 w 485"/>
                    <a:gd name="T15" fmla="*/ 717 h 401"/>
                    <a:gd name="T16" fmla="*/ 80 w 485"/>
                    <a:gd name="T17" fmla="*/ 794 h 401"/>
                    <a:gd name="T18" fmla="*/ 98 w 485"/>
                    <a:gd name="T19" fmla="*/ 815 h 401"/>
                    <a:gd name="T20" fmla="*/ 312 w 485"/>
                    <a:gd name="T21" fmla="*/ 837 h 401"/>
                    <a:gd name="T22" fmla="*/ 588 w 485"/>
                    <a:gd name="T23" fmla="*/ 846 h 401"/>
                    <a:gd name="T24" fmla="*/ 794 w 485"/>
                    <a:gd name="T25" fmla="*/ 850 h 401"/>
                    <a:gd name="T26" fmla="*/ 1037 w 485"/>
                    <a:gd name="T27" fmla="*/ 860 h 401"/>
                    <a:gd name="T28" fmla="*/ 1028 w 485"/>
                    <a:gd name="T29" fmla="*/ 829 h 401"/>
                    <a:gd name="T30" fmla="*/ 836 w 485"/>
                    <a:gd name="T31" fmla="*/ 815 h 401"/>
                    <a:gd name="T32" fmla="*/ 588 w 485"/>
                    <a:gd name="T33" fmla="*/ 798 h 401"/>
                    <a:gd name="T34" fmla="*/ 244 w 485"/>
                    <a:gd name="T35" fmla="*/ 794 h 401"/>
                    <a:gd name="T36" fmla="*/ 120 w 485"/>
                    <a:gd name="T37" fmla="*/ 757 h 401"/>
                    <a:gd name="T38" fmla="*/ 81 w 485"/>
                    <a:gd name="T39" fmla="*/ 726 h 401"/>
                    <a:gd name="T40" fmla="*/ 68 w 485"/>
                    <a:gd name="T41" fmla="*/ 672 h 401"/>
                    <a:gd name="T42" fmla="*/ 52 w 485"/>
                    <a:gd name="T43" fmla="*/ 509 h 401"/>
                    <a:gd name="T44" fmla="*/ 46 w 485"/>
                    <a:gd name="T45" fmla="*/ 304 h 401"/>
                    <a:gd name="T46" fmla="*/ 62 w 485"/>
                    <a:gd name="T47" fmla="*/ 98 h 401"/>
                    <a:gd name="T48" fmla="*/ 81 w 485"/>
                    <a:gd name="T49" fmla="*/ 52 h 401"/>
                    <a:gd name="T50" fmla="*/ 305 w 485"/>
                    <a:gd name="T51" fmla="*/ 22 h 401"/>
                    <a:gd name="T52" fmla="*/ 479 w 485"/>
                    <a:gd name="T53" fmla="*/ 0 h 40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85"/>
                    <a:gd name="T82" fmla="*/ 0 h 401"/>
                    <a:gd name="T83" fmla="*/ 485 w 485"/>
                    <a:gd name="T84" fmla="*/ 401 h 40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85" h="401">
                      <a:moveTo>
                        <a:pt x="224" y="0"/>
                      </a:moveTo>
                      <a:lnTo>
                        <a:pt x="67" y="0"/>
                      </a:lnTo>
                      <a:lnTo>
                        <a:pt x="22" y="5"/>
                      </a:lnTo>
                      <a:lnTo>
                        <a:pt x="14" y="22"/>
                      </a:lnTo>
                      <a:lnTo>
                        <a:pt x="5" y="57"/>
                      </a:lnTo>
                      <a:lnTo>
                        <a:pt x="0" y="151"/>
                      </a:lnTo>
                      <a:lnTo>
                        <a:pt x="5" y="243"/>
                      </a:lnTo>
                      <a:lnTo>
                        <a:pt x="17" y="334"/>
                      </a:lnTo>
                      <a:lnTo>
                        <a:pt x="37" y="371"/>
                      </a:lnTo>
                      <a:lnTo>
                        <a:pt x="46" y="380"/>
                      </a:lnTo>
                      <a:lnTo>
                        <a:pt x="146" y="390"/>
                      </a:lnTo>
                      <a:lnTo>
                        <a:pt x="275" y="395"/>
                      </a:lnTo>
                      <a:lnTo>
                        <a:pt x="371" y="396"/>
                      </a:lnTo>
                      <a:lnTo>
                        <a:pt x="485" y="401"/>
                      </a:lnTo>
                      <a:lnTo>
                        <a:pt x="480" y="387"/>
                      </a:lnTo>
                      <a:lnTo>
                        <a:pt x="391" y="380"/>
                      </a:lnTo>
                      <a:lnTo>
                        <a:pt x="275" y="372"/>
                      </a:lnTo>
                      <a:lnTo>
                        <a:pt x="114" y="371"/>
                      </a:lnTo>
                      <a:lnTo>
                        <a:pt x="56" y="353"/>
                      </a:lnTo>
                      <a:lnTo>
                        <a:pt x="38" y="339"/>
                      </a:lnTo>
                      <a:lnTo>
                        <a:pt x="32" y="313"/>
                      </a:lnTo>
                      <a:lnTo>
                        <a:pt x="24" y="237"/>
                      </a:lnTo>
                      <a:lnTo>
                        <a:pt x="22" y="142"/>
                      </a:lnTo>
                      <a:lnTo>
                        <a:pt x="29" y="46"/>
                      </a:lnTo>
                      <a:lnTo>
                        <a:pt x="38" y="24"/>
                      </a:lnTo>
                      <a:lnTo>
                        <a:pt x="143" y="10"/>
                      </a:lnTo>
                      <a:lnTo>
                        <a:pt x="224" y="0"/>
                      </a:lnTo>
                      <a:close/>
                    </a:path>
                  </a:pathLst>
                </a:custGeom>
                <a:solidFill>
                  <a:srgbClr val="969696"/>
                </a:solidFill>
                <a:ln w="9525">
                  <a:noFill/>
                  <a:round/>
                  <a:headEnd/>
                  <a:tailEnd/>
                </a:ln>
              </p:spPr>
              <p:txBody>
                <a:bodyPr/>
                <a:lstStyle/>
                <a:p>
                  <a:endParaRPr lang="en-US">
                    <a:latin typeface="+mj-lt"/>
                  </a:endParaRPr>
                </a:p>
              </p:txBody>
            </p:sp>
            <p:sp>
              <p:nvSpPr>
                <p:cNvPr id="108749" name="Rectangle 205"/>
                <p:cNvSpPr>
                  <a:spLocks noChangeArrowheads="1"/>
                </p:cNvSpPr>
                <p:nvPr/>
              </p:nvSpPr>
              <p:spPr bwMode="auto">
                <a:xfrm rot="427698">
                  <a:off x="2362" y="1121"/>
                  <a:ext cx="605" cy="441"/>
                </a:xfrm>
                <a:prstGeom prst="rect">
                  <a:avLst/>
                </a:prstGeom>
                <a:noFill/>
                <a:ln w="19050">
                  <a:noFill/>
                  <a:miter lim="800000"/>
                  <a:headEnd/>
                  <a:tailEnd/>
                </a:ln>
                <a:effectLst/>
              </p:spPr>
              <p:txBody>
                <a:bodyPr wrap="none" anchor="ctr"/>
                <a:lstStyle/>
                <a:p>
                  <a:pPr algn="ctr" eaLnBrk="0" hangingPunct="0">
                    <a:lnSpc>
                      <a:spcPct val="100000"/>
                    </a:lnSpc>
                    <a:spcBef>
                      <a:spcPct val="0"/>
                    </a:spcBef>
                    <a:buClrTx/>
                    <a:buFontTx/>
                    <a:buNone/>
                    <a:defRPr/>
                  </a:pPr>
                  <a:r>
                    <a:rPr lang="en-US" sz="1800" b="1" dirty="0">
                      <a:solidFill>
                        <a:srgbClr val="39699C"/>
                      </a:solidFill>
                      <a:latin typeface="+mj-lt"/>
                    </a:rPr>
                    <a:t>EDI</a:t>
                  </a:r>
                </a:p>
                <a:p>
                  <a:pPr algn="ctr" eaLnBrk="0" hangingPunct="0">
                    <a:lnSpc>
                      <a:spcPct val="100000"/>
                    </a:lnSpc>
                    <a:spcBef>
                      <a:spcPct val="0"/>
                    </a:spcBef>
                    <a:buClrTx/>
                    <a:buFontTx/>
                    <a:buNone/>
                    <a:defRPr/>
                  </a:pPr>
                  <a:r>
                    <a:rPr lang="en-US" sz="1800" b="1" dirty="0">
                      <a:solidFill>
                        <a:srgbClr val="39699C"/>
                      </a:solidFill>
                      <a:latin typeface="+mj-lt"/>
                    </a:rPr>
                    <a:t>Data</a:t>
                  </a:r>
                </a:p>
              </p:txBody>
            </p:sp>
          </p:grpSp>
          <p:grpSp>
            <p:nvGrpSpPr>
              <p:cNvPr id="7174" name="Group 206"/>
              <p:cNvGrpSpPr>
                <a:grpSpLocks/>
              </p:cNvGrpSpPr>
              <p:nvPr/>
            </p:nvGrpSpPr>
            <p:grpSpPr bwMode="auto">
              <a:xfrm>
                <a:off x="2751138" y="3814763"/>
                <a:ext cx="2058987" cy="501650"/>
                <a:chOff x="1778" y="1962"/>
                <a:chExt cx="1297" cy="316"/>
              </a:xfrm>
            </p:grpSpPr>
            <p:sp>
              <p:nvSpPr>
                <p:cNvPr id="7196" name="Freeform 207"/>
                <p:cNvSpPr>
                  <a:spLocks/>
                </p:cNvSpPr>
                <p:nvPr/>
              </p:nvSpPr>
              <p:spPr bwMode="auto">
                <a:xfrm>
                  <a:off x="1794" y="1962"/>
                  <a:ext cx="1273" cy="316"/>
                </a:xfrm>
                <a:custGeom>
                  <a:avLst/>
                  <a:gdLst>
                    <a:gd name="T0" fmla="*/ 69 w 1913"/>
                    <a:gd name="T1" fmla="*/ 27 h 560"/>
                    <a:gd name="T2" fmla="*/ 87 w 1913"/>
                    <a:gd name="T3" fmla="*/ 21 h 560"/>
                    <a:gd name="T4" fmla="*/ 114 w 1913"/>
                    <a:gd name="T5" fmla="*/ 14 h 560"/>
                    <a:gd name="T6" fmla="*/ 175 w 1913"/>
                    <a:gd name="T7" fmla="*/ 0 h 560"/>
                    <a:gd name="T8" fmla="*/ 333 w 1913"/>
                    <a:gd name="T9" fmla="*/ 7 h 560"/>
                    <a:gd name="T10" fmla="*/ 374 w 1913"/>
                    <a:gd name="T11" fmla="*/ 12 h 560"/>
                    <a:gd name="T12" fmla="*/ 419 w 1913"/>
                    <a:gd name="T13" fmla="*/ 16 h 560"/>
                    <a:gd name="T14" fmla="*/ 504 w 1913"/>
                    <a:gd name="T15" fmla="*/ 21 h 560"/>
                    <a:gd name="T16" fmla="*/ 538 w 1913"/>
                    <a:gd name="T17" fmla="*/ 25 h 560"/>
                    <a:gd name="T18" fmla="*/ 558 w 1913"/>
                    <a:gd name="T19" fmla="*/ 30 h 560"/>
                    <a:gd name="T20" fmla="*/ 560 w 1913"/>
                    <a:gd name="T21" fmla="*/ 49 h 560"/>
                    <a:gd name="T22" fmla="*/ 540 w 1913"/>
                    <a:gd name="T23" fmla="*/ 58 h 560"/>
                    <a:gd name="T24" fmla="*/ 530 w 1913"/>
                    <a:gd name="T25" fmla="*/ 76 h 560"/>
                    <a:gd name="T26" fmla="*/ 501 w 1913"/>
                    <a:gd name="T27" fmla="*/ 84 h 560"/>
                    <a:gd name="T28" fmla="*/ 470 w 1913"/>
                    <a:gd name="T29" fmla="*/ 99 h 560"/>
                    <a:gd name="T30" fmla="*/ 431 w 1913"/>
                    <a:gd name="T31" fmla="*/ 100 h 560"/>
                    <a:gd name="T32" fmla="*/ 346 w 1913"/>
                    <a:gd name="T33" fmla="*/ 96 h 560"/>
                    <a:gd name="T34" fmla="*/ 307 w 1913"/>
                    <a:gd name="T35" fmla="*/ 89 h 560"/>
                    <a:gd name="T36" fmla="*/ 250 w 1913"/>
                    <a:gd name="T37" fmla="*/ 85 h 560"/>
                    <a:gd name="T38" fmla="*/ 191 w 1913"/>
                    <a:gd name="T39" fmla="*/ 83 h 560"/>
                    <a:gd name="T40" fmla="*/ 172 w 1913"/>
                    <a:gd name="T41" fmla="*/ 79 h 560"/>
                    <a:gd name="T42" fmla="*/ 146 w 1913"/>
                    <a:gd name="T43" fmla="*/ 78 h 560"/>
                    <a:gd name="T44" fmla="*/ 96 w 1913"/>
                    <a:gd name="T45" fmla="*/ 76 h 560"/>
                    <a:gd name="T46" fmla="*/ 63 w 1913"/>
                    <a:gd name="T47" fmla="*/ 69 h 560"/>
                    <a:gd name="T48" fmla="*/ 22 w 1913"/>
                    <a:gd name="T49" fmla="*/ 68 h 560"/>
                    <a:gd name="T50" fmla="*/ 4 w 1913"/>
                    <a:gd name="T51" fmla="*/ 63 h 560"/>
                    <a:gd name="T52" fmla="*/ 6 w 1913"/>
                    <a:gd name="T53" fmla="*/ 47 h 560"/>
                    <a:gd name="T54" fmla="*/ 18 w 1913"/>
                    <a:gd name="T55" fmla="*/ 43 h 560"/>
                    <a:gd name="T56" fmla="*/ 24 w 1913"/>
                    <a:gd name="T57" fmla="*/ 36 h 560"/>
                    <a:gd name="T58" fmla="*/ 30 w 1913"/>
                    <a:gd name="T59" fmla="*/ 35 h 560"/>
                    <a:gd name="T60" fmla="*/ 69 w 1913"/>
                    <a:gd name="T61" fmla="*/ 27 h 56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13"/>
                    <a:gd name="T94" fmla="*/ 0 h 560"/>
                    <a:gd name="T95" fmla="*/ 1913 w 1913"/>
                    <a:gd name="T96" fmla="*/ 560 h 56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13" h="560">
                      <a:moveTo>
                        <a:pt x="234" y="147"/>
                      </a:moveTo>
                      <a:cubicBezTo>
                        <a:pt x="255" y="139"/>
                        <a:pt x="273" y="128"/>
                        <a:pt x="294" y="120"/>
                      </a:cubicBezTo>
                      <a:cubicBezTo>
                        <a:pt x="319" y="97"/>
                        <a:pt x="355" y="87"/>
                        <a:pt x="388" y="80"/>
                      </a:cubicBezTo>
                      <a:cubicBezTo>
                        <a:pt x="455" y="47"/>
                        <a:pt x="527" y="33"/>
                        <a:pt x="594" y="0"/>
                      </a:cubicBezTo>
                      <a:cubicBezTo>
                        <a:pt x="776" y="5"/>
                        <a:pt x="948" y="21"/>
                        <a:pt x="1128" y="40"/>
                      </a:cubicBezTo>
                      <a:cubicBezTo>
                        <a:pt x="1171" y="55"/>
                        <a:pt x="1223" y="60"/>
                        <a:pt x="1268" y="67"/>
                      </a:cubicBezTo>
                      <a:cubicBezTo>
                        <a:pt x="1316" y="82"/>
                        <a:pt x="1371" y="87"/>
                        <a:pt x="1421" y="93"/>
                      </a:cubicBezTo>
                      <a:cubicBezTo>
                        <a:pt x="1510" y="124"/>
                        <a:pt x="1617" y="116"/>
                        <a:pt x="1708" y="120"/>
                      </a:cubicBezTo>
                      <a:cubicBezTo>
                        <a:pt x="1752" y="135"/>
                        <a:pt x="1774" y="135"/>
                        <a:pt x="1828" y="140"/>
                      </a:cubicBezTo>
                      <a:cubicBezTo>
                        <a:pt x="1856" y="146"/>
                        <a:pt x="1874" y="146"/>
                        <a:pt x="1894" y="167"/>
                      </a:cubicBezTo>
                      <a:cubicBezTo>
                        <a:pt x="1907" y="204"/>
                        <a:pt x="1913" y="232"/>
                        <a:pt x="1901" y="273"/>
                      </a:cubicBezTo>
                      <a:cubicBezTo>
                        <a:pt x="1894" y="297"/>
                        <a:pt x="1852" y="308"/>
                        <a:pt x="1834" y="320"/>
                      </a:cubicBezTo>
                      <a:cubicBezTo>
                        <a:pt x="1829" y="336"/>
                        <a:pt x="1813" y="406"/>
                        <a:pt x="1801" y="420"/>
                      </a:cubicBezTo>
                      <a:cubicBezTo>
                        <a:pt x="1782" y="444"/>
                        <a:pt x="1729" y="457"/>
                        <a:pt x="1701" y="467"/>
                      </a:cubicBezTo>
                      <a:cubicBezTo>
                        <a:pt x="1686" y="489"/>
                        <a:pt x="1620" y="550"/>
                        <a:pt x="1594" y="553"/>
                      </a:cubicBezTo>
                      <a:cubicBezTo>
                        <a:pt x="1550" y="559"/>
                        <a:pt x="1505" y="558"/>
                        <a:pt x="1461" y="560"/>
                      </a:cubicBezTo>
                      <a:cubicBezTo>
                        <a:pt x="1361" y="552"/>
                        <a:pt x="1277" y="538"/>
                        <a:pt x="1174" y="533"/>
                      </a:cubicBezTo>
                      <a:cubicBezTo>
                        <a:pt x="1128" y="525"/>
                        <a:pt x="1086" y="501"/>
                        <a:pt x="1041" y="493"/>
                      </a:cubicBezTo>
                      <a:cubicBezTo>
                        <a:pt x="977" y="481"/>
                        <a:pt x="913" y="478"/>
                        <a:pt x="848" y="473"/>
                      </a:cubicBezTo>
                      <a:cubicBezTo>
                        <a:pt x="737" y="456"/>
                        <a:pt x="893" y="478"/>
                        <a:pt x="648" y="460"/>
                      </a:cubicBezTo>
                      <a:cubicBezTo>
                        <a:pt x="625" y="458"/>
                        <a:pt x="604" y="443"/>
                        <a:pt x="581" y="440"/>
                      </a:cubicBezTo>
                      <a:cubicBezTo>
                        <a:pt x="552" y="436"/>
                        <a:pt x="523" y="435"/>
                        <a:pt x="494" y="433"/>
                      </a:cubicBezTo>
                      <a:cubicBezTo>
                        <a:pt x="402" y="416"/>
                        <a:pt x="534" y="439"/>
                        <a:pt x="328" y="420"/>
                      </a:cubicBezTo>
                      <a:cubicBezTo>
                        <a:pt x="290" y="417"/>
                        <a:pt x="253" y="390"/>
                        <a:pt x="214" y="387"/>
                      </a:cubicBezTo>
                      <a:cubicBezTo>
                        <a:pt x="167" y="383"/>
                        <a:pt x="121" y="382"/>
                        <a:pt x="74" y="380"/>
                      </a:cubicBezTo>
                      <a:cubicBezTo>
                        <a:pt x="49" y="373"/>
                        <a:pt x="38" y="361"/>
                        <a:pt x="14" y="353"/>
                      </a:cubicBezTo>
                      <a:cubicBezTo>
                        <a:pt x="6" y="327"/>
                        <a:pt x="0" y="281"/>
                        <a:pt x="21" y="260"/>
                      </a:cubicBezTo>
                      <a:cubicBezTo>
                        <a:pt x="32" y="249"/>
                        <a:pt x="49" y="248"/>
                        <a:pt x="61" y="240"/>
                      </a:cubicBezTo>
                      <a:cubicBezTo>
                        <a:pt x="69" y="228"/>
                        <a:pt x="70" y="211"/>
                        <a:pt x="81" y="200"/>
                      </a:cubicBezTo>
                      <a:cubicBezTo>
                        <a:pt x="86" y="195"/>
                        <a:pt x="95" y="196"/>
                        <a:pt x="101" y="193"/>
                      </a:cubicBezTo>
                      <a:cubicBezTo>
                        <a:pt x="145" y="171"/>
                        <a:pt x="185" y="159"/>
                        <a:pt x="234" y="147"/>
                      </a:cubicBezTo>
                      <a:close/>
                    </a:path>
                  </a:pathLst>
                </a:custGeom>
                <a:solidFill>
                  <a:srgbClr val="DDDDDD"/>
                </a:solidFill>
                <a:ln w="9525">
                  <a:solidFill>
                    <a:srgbClr val="969696"/>
                  </a:solidFill>
                  <a:round/>
                  <a:headEnd/>
                  <a:tailEnd/>
                </a:ln>
              </p:spPr>
              <p:txBody>
                <a:bodyPr wrap="none" anchor="ctr"/>
                <a:lstStyle/>
                <a:p>
                  <a:endParaRPr lang="en-US">
                    <a:latin typeface="+mj-lt"/>
                  </a:endParaRPr>
                </a:p>
              </p:txBody>
            </p:sp>
            <p:sp>
              <p:nvSpPr>
                <p:cNvPr id="7197" name="Freeform 208"/>
                <p:cNvSpPr>
                  <a:spLocks/>
                </p:cNvSpPr>
                <p:nvPr/>
              </p:nvSpPr>
              <p:spPr bwMode="auto">
                <a:xfrm rot="412926">
                  <a:off x="1778" y="1966"/>
                  <a:ext cx="1297" cy="290"/>
                </a:xfrm>
                <a:custGeom>
                  <a:avLst/>
                  <a:gdLst>
                    <a:gd name="T0" fmla="*/ 0 w 888"/>
                    <a:gd name="T1" fmla="*/ 64 h 480"/>
                    <a:gd name="T2" fmla="*/ 343 w 888"/>
                    <a:gd name="T3" fmla="*/ 43 h 480"/>
                    <a:gd name="T4" fmla="*/ 352 w 888"/>
                    <a:gd name="T5" fmla="*/ 48 h 480"/>
                    <a:gd name="T6" fmla="*/ 120 w 888"/>
                    <a:gd name="T7" fmla="*/ 63 h 480"/>
                    <a:gd name="T8" fmla="*/ 529 w 888"/>
                    <a:gd name="T9" fmla="*/ 62 h 480"/>
                    <a:gd name="T10" fmla="*/ 1399 w 888"/>
                    <a:gd name="T11" fmla="*/ 62 h 480"/>
                    <a:gd name="T12" fmla="*/ 1861 w 888"/>
                    <a:gd name="T13" fmla="*/ 59 h 480"/>
                    <a:gd name="T14" fmla="*/ 2150 w 888"/>
                    <a:gd name="T15" fmla="*/ 56 h 480"/>
                    <a:gd name="T16" fmla="*/ 2220 w 888"/>
                    <a:gd name="T17" fmla="*/ 54 h 480"/>
                    <a:gd name="T18" fmla="*/ 2562 w 888"/>
                    <a:gd name="T19" fmla="*/ 6 h 480"/>
                    <a:gd name="T20" fmla="*/ 2403 w 888"/>
                    <a:gd name="T21" fmla="*/ 3 h 480"/>
                    <a:gd name="T22" fmla="*/ 2639 w 888"/>
                    <a:gd name="T23" fmla="*/ 0 h 480"/>
                    <a:gd name="T24" fmla="*/ 2727 w 888"/>
                    <a:gd name="T25" fmla="*/ 5 h 480"/>
                    <a:gd name="T26" fmla="*/ 2766 w 888"/>
                    <a:gd name="T27" fmla="*/ 23 h 480"/>
                    <a:gd name="T28" fmla="*/ 2699 w 888"/>
                    <a:gd name="T29" fmla="*/ 37 h 480"/>
                    <a:gd name="T30" fmla="*/ 2477 w 888"/>
                    <a:gd name="T31" fmla="*/ 85 h 480"/>
                    <a:gd name="T32" fmla="*/ 2375 w 888"/>
                    <a:gd name="T33" fmla="*/ 99 h 480"/>
                    <a:gd name="T34" fmla="*/ 2280 w 888"/>
                    <a:gd name="T35" fmla="*/ 101 h 480"/>
                    <a:gd name="T36" fmla="*/ 1580 w 888"/>
                    <a:gd name="T37" fmla="*/ 100 h 480"/>
                    <a:gd name="T38" fmla="*/ 844 w 888"/>
                    <a:gd name="T39" fmla="*/ 102 h 480"/>
                    <a:gd name="T40" fmla="*/ 148 w 888"/>
                    <a:gd name="T41" fmla="*/ 106 h 480"/>
                    <a:gd name="T42" fmla="*/ 42 w 888"/>
                    <a:gd name="T43" fmla="*/ 106 h 480"/>
                    <a:gd name="T44" fmla="*/ 34 w 888"/>
                    <a:gd name="T45" fmla="*/ 92 h 480"/>
                    <a:gd name="T46" fmla="*/ 19 w 888"/>
                    <a:gd name="T47" fmla="*/ 78 h 480"/>
                    <a:gd name="T48" fmla="*/ 15 w 888"/>
                    <a:gd name="T49" fmla="*/ 71 h 480"/>
                    <a:gd name="T50" fmla="*/ 74 w 888"/>
                    <a:gd name="T51" fmla="*/ 76 h 480"/>
                    <a:gd name="T52" fmla="*/ 88 w 888"/>
                    <a:gd name="T53" fmla="*/ 86 h 480"/>
                    <a:gd name="T54" fmla="*/ 108 w 888"/>
                    <a:gd name="T55" fmla="*/ 98 h 480"/>
                    <a:gd name="T56" fmla="*/ 310 w 888"/>
                    <a:gd name="T57" fmla="*/ 101 h 480"/>
                    <a:gd name="T58" fmla="*/ 765 w 888"/>
                    <a:gd name="T59" fmla="*/ 97 h 480"/>
                    <a:gd name="T60" fmla="*/ 1152 w 888"/>
                    <a:gd name="T61" fmla="*/ 95 h 480"/>
                    <a:gd name="T62" fmla="*/ 1477 w 888"/>
                    <a:gd name="T63" fmla="*/ 95 h 480"/>
                    <a:gd name="T64" fmla="*/ 1963 w 888"/>
                    <a:gd name="T65" fmla="*/ 95 h 480"/>
                    <a:gd name="T66" fmla="*/ 2273 w 888"/>
                    <a:gd name="T67" fmla="*/ 95 h 480"/>
                    <a:gd name="T68" fmla="*/ 2280 w 888"/>
                    <a:gd name="T69" fmla="*/ 89 h 480"/>
                    <a:gd name="T70" fmla="*/ 2252 w 888"/>
                    <a:gd name="T71" fmla="*/ 75 h 480"/>
                    <a:gd name="T72" fmla="*/ 2227 w 888"/>
                    <a:gd name="T73" fmla="*/ 60 h 480"/>
                    <a:gd name="T74" fmla="*/ 2273 w 888"/>
                    <a:gd name="T75" fmla="*/ 64 h 480"/>
                    <a:gd name="T76" fmla="*/ 2315 w 888"/>
                    <a:gd name="T77" fmla="*/ 80 h 480"/>
                    <a:gd name="T78" fmla="*/ 2354 w 888"/>
                    <a:gd name="T79" fmla="*/ 89 h 480"/>
                    <a:gd name="T80" fmla="*/ 2403 w 888"/>
                    <a:gd name="T81" fmla="*/ 85 h 480"/>
                    <a:gd name="T82" fmla="*/ 2487 w 888"/>
                    <a:gd name="T83" fmla="*/ 68 h 480"/>
                    <a:gd name="T84" fmla="*/ 2612 w 888"/>
                    <a:gd name="T85" fmla="*/ 45 h 480"/>
                    <a:gd name="T86" fmla="*/ 2699 w 888"/>
                    <a:gd name="T87" fmla="*/ 27 h 480"/>
                    <a:gd name="T88" fmla="*/ 2714 w 888"/>
                    <a:gd name="T89" fmla="*/ 21 h 480"/>
                    <a:gd name="T90" fmla="*/ 2671 w 888"/>
                    <a:gd name="T91" fmla="*/ 7 h 480"/>
                    <a:gd name="T92" fmla="*/ 2625 w 888"/>
                    <a:gd name="T93" fmla="*/ 7 h 480"/>
                    <a:gd name="T94" fmla="*/ 2530 w 888"/>
                    <a:gd name="T95" fmla="*/ 22 h 480"/>
                    <a:gd name="T96" fmla="*/ 2368 w 888"/>
                    <a:gd name="T97" fmla="*/ 43 h 480"/>
                    <a:gd name="T98" fmla="*/ 2252 w 888"/>
                    <a:gd name="T99" fmla="*/ 59 h 480"/>
                    <a:gd name="T100" fmla="*/ 2135 w 888"/>
                    <a:gd name="T101" fmla="*/ 61 h 480"/>
                    <a:gd name="T102" fmla="*/ 1710 w 888"/>
                    <a:gd name="T103" fmla="*/ 65 h 480"/>
                    <a:gd name="T104" fmla="*/ 1212 w 888"/>
                    <a:gd name="T105" fmla="*/ 67 h 480"/>
                    <a:gd name="T106" fmla="*/ 719 w 888"/>
                    <a:gd name="T107" fmla="*/ 67 h 480"/>
                    <a:gd name="T108" fmla="*/ 162 w 888"/>
                    <a:gd name="T109" fmla="*/ 67 h 480"/>
                    <a:gd name="T110" fmla="*/ 0 w 888"/>
                    <a:gd name="T111" fmla="*/ 64 h 48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88"/>
                    <a:gd name="T169" fmla="*/ 0 h 480"/>
                    <a:gd name="T170" fmla="*/ 888 w 888"/>
                    <a:gd name="T171" fmla="*/ 480 h 48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88" h="480">
                      <a:moveTo>
                        <a:pt x="0" y="290"/>
                      </a:moveTo>
                      <a:lnTo>
                        <a:pt x="110" y="195"/>
                      </a:lnTo>
                      <a:lnTo>
                        <a:pt x="113" y="217"/>
                      </a:lnTo>
                      <a:lnTo>
                        <a:pt x="38" y="285"/>
                      </a:lnTo>
                      <a:lnTo>
                        <a:pt x="170" y="279"/>
                      </a:lnTo>
                      <a:lnTo>
                        <a:pt x="449" y="280"/>
                      </a:lnTo>
                      <a:lnTo>
                        <a:pt x="597" y="269"/>
                      </a:lnTo>
                      <a:lnTo>
                        <a:pt x="690" y="252"/>
                      </a:lnTo>
                      <a:lnTo>
                        <a:pt x="713" y="246"/>
                      </a:lnTo>
                      <a:lnTo>
                        <a:pt x="822" y="27"/>
                      </a:lnTo>
                      <a:lnTo>
                        <a:pt x="771" y="13"/>
                      </a:lnTo>
                      <a:lnTo>
                        <a:pt x="847" y="0"/>
                      </a:lnTo>
                      <a:lnTo>
                        <a:pt x="875" y="24"/>
                      </a:lnTo>
                      <a:lnTo>
                        <a:pt x="888" y="105"/>
                      </a:lnTo>
                      <a:lnTo>
                        <a:pt x="866" y="171"/>
                      </a:lnTo>
                      <a:lnTo>
                        <a:pt x="795" y="385"/>
                      </a:lnTo>
                      <a:lnTo>
                        <a:pt x="762" y="451"/>
                      </a:lnTo>
                      <a:lnTo>
                        <a:pt x="732" y="459"/>
                      </a:lnTo>
                      <a:lnTo>
                        <a:pt x="507" y="455"/>
                      </a:lnTo>
                      <a:lnTo>
                        <a:pt x="271" y="461"/>
                      </a:lnTo>
                      <a:lnTo>
                        <a:pt x="47" y="478"/>
                      </a:lnTo>
                      <a:lnTo>
                        <a:pt x="14" y="480"/>
                      </a:lnTo>
                      <a:lnTo>
                        <a:pt x="11" y="417"/>
                      </a:lnTo>
                      <a:lnTo>
                        <a:pt x="6" y="355"/>
                      </a:lnTo>
                      <a:lnTo>
                        <a:pt x="5" y="322"/>
                      </a:lnTo>
                      <a:lnTo>
                        <a:pt x="24" y="342"/>
                      </a:lnTo>
                      <a:lnTo>
                        <a:pt x="28" y="393"/>
                      </a:lnTo>
                      <a:lnTo>
                        <a:pt x="35" y="447"/>
                      </a:lnTo>
                      <a:lnTo>
                        <a:pt x="99" y="456"/>
                      </a:lnTo>
                      <a:lnTo>
                        <a:pt x="246" y="442"/>
                      </a:lnTo>
                      <a:lnTo>
                        <a:pt x="370" y="432"/>
                      </a:lnTo>
                      <a:lnTo>
                        <a:pt x="474" y="432"/>
                      </a:lnTo>
                      <a:lnTo>
                        <a:pt x="630" y="432"/>
                      </a:lnTo>
                      <a:lnTo>
                        <a:pt x="729" y="431"/>
                      </a:lnTo>
                      <a:lnTo>
                        <a:pt x="732" y="402"/>
                      </a:lnTo>
                      <a:lnTo>
                        <a:pt x="723" y="341"/>
                      </a:lnTo>
                      <a:lnTo>
                        <a:pt x="715" y="274"/>
                      </a:lnTo>
                      <a:lnTo>
                        <a:pt x="729" y="290"/>
                      </a:lnTo>
                      <a:lnTo>
                        <a:pt x="743" y="364"/>
                      </a:lnTo>
                      <a:lnTo>
                        <a:pt x="756" y="402"/>
                      </a:lnTo>
                      <a:lnTo>
                        <a:pt x="771" y="383"/>
                      </a:lnTo>
                      <a:lnTo>
                        <a:pt x="798" y="309"/>
                      </a:lnTo>
                      <a:lnTo>
                        <a:pt x="838" y="204"/>
                      </a:lnTo>
                      <a:lnTo>
                        <a:pt x="866" y="119"/>
                      </a:lnTo>
                      <a:lnTo>
                        <a:pt x="871" y="93"/>
                      </a:lnTo>
                      <a:lnTo>
                        <a:pt x="857" y="33"/>
                      </a:lnTo>
                      <a:lnTo>
                        <a:pt x="842" y="29"/>
                      </a:lnTo>
                      <a:lnTo>
                        <a:pt x="812" y="100"/>
                      </a:lnTo>
                      <a:lnTo>
                        <a:pt x="760" y="193"/>
                      </a:lnTo>
                      <a:lnTo>
                        <a:pt x="723" y="265"/>
                      </a:lnTo>
                      <a:lnTo>
                        <a:pt x="685" y="276"/>
                      </a:lnTo>
                      <a:lnTo>
                        <a:pt x="549" y="293"/>
                      </a:lnTo>
                      <a:lnTo>
                        <a:pt x="389" y="303"/>
                      </a:lnTo>
                      <a:lnTo>
                        <a:pt x="231" y="303"/>
                      </a:lnTo>
                      <a:lnTo>
                        <a:pt x="52" y="304"/>
                      </a:lnTo>
                      <a:lnTo>
                        <a:pt x="0" y="290"/>
                      </a:lnTo>
                      <a:close/>
                    </a:path>
                  </a:pathLst>
                </a:custGeom>
                <a:solidFill>
                  <a:srgbClr val="969696"/>
                </a:solidFill>
                <a:ln w="9525">
                  <a:noFill/>
                  <a:round/>
                  <a:headEnd/>
                  <a:tailEnd/>
                </a:ln>
              </p:spPr>
              <p:txBody>
                <a:bodyPr/>
                <a:lstStyle/>
                <a:p>
                  <a:endParaRPr lang="en-US">
                    <a:latin typeface="+mj-lt"/>
                  </a:endParaRPr>
                </a:p>
              </p:txBody>
            </p:sp>
            <p:grpSp>
              <p:nvGrpSpPr>
                <p:cNvPr id="7198" name="Group 209"/>
                <p:cNvGrpSpPr>
                  <a:grpSpLocks/>
                </p:cNvGrpSpPr>
                <p:nvPr/>
              </p:nvGrpSpPr>
              <p:grpSpPr bwMode="auto">
                <a:xfrm>
                  <a:off x="2109" y="1972"/>
                  <a:ext cx="715" cy="154"/>
                  <a:chOff x="2109" y="1972"/>
                  <a:chExt cx="715" cy="154"/>
                </a:xfrm>
              </p:grpSpPr>
              <p:sp>
                <p:nvSpPr>
                  <p:cNvPr id="7199" name="Freeform 210"/>
                  <p:cNvSpPr>
                    <a:spLocks/>
                  </p:cNvSpPr>
                  <p:nvPr/>
                </p:nvSpPr>
                <p:spPr bwMode="auto">
                  <a:xfrm rot="612767">
                    <a:off x="2504" y="2049"/>
                    <a:ext cx="57" cy="39"/>
                  </a:xfrm>
                  <a:custGeom>
                    <a:avLst/>
                    <a:gdLst>
                      <a:gd name="T0" fmla="*/ 2 w 48"/>
                      <a:gd name="T1" fmla="*/ 2 h 42"/>
                      <a:gd name="T2" fmla="*/ 77 w 48"/>
                      <a:gd name="T3" fmla="*/ 0 h 42"/>
                      <a:gd name="T4" fmla="*/ 81 w 48"/>
                      <a:gd name="T5" fmla="*/ 33 h 42"/>
                      <a:gd name="T6" fmla="*/ 0 w 48"/>
                      <a:gd name="T7" fmla="*/ 33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00" name="Freeform 211"/>
                  <p:cNvSpPr>
                    <a:spLocks/>
                  </p:cNvSpPr>
                  <p:nvPr/>
                </p:nvSpPr>
                <p:spPr bwMode="auto">
                  <a:xfrm rot="612767">
                    <a:off x="2608" y="2059"/>
                    <a:ext cx="58" cy="39"/>
                  </a:xfrm>
                  <a:custGeom>
                    <a:avLst/>
                    <a:gdLst>
                      <a:gd name="T0" fmla="*/ 2 w 48"/>
                      <a:gd name="T1" fmla="*/ 2 h 42"/>
                      <a:gd name="T2" fmla="*/ 82 w 48"/>
                      <a:gd name="T3" fmla="*/ 0 h 42"/>
                      <a:gd name="T4" fmla="*/ 85 w 48"/>
                      <a:gd name="T5" fmla="*/ 33 h 42"/>
                      <a:gd name="T6" fmla="*/ 0 w 48"/>
                      <a:gd name="T7" fmla="*/ 33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01" name="Freeform 212"/>
                  <p:cNvSpPr>
                    <a:spLocks/>
                  </p:cNvSpPr>
                  <p:nvPr/>
                </p:nvSpPr>
                <p:spPr bwMode="auto">
                  <a:xfrm rot="612767">
                    <a:off x="2145" y="2080"/>
                    <a:ext cx="398" cy="46"/>
                  </a:xfrm>
                  <a:custGeom>
                    <a:avLst/>
                    <a:gdLst>
                      <a:gd name="T0" fmla="*/ 0 w 195"/>
                      <a:gd name="T1" fmla="*/ 12 h 49"/>
                      <a:gd name="T2" fmla="*/ 1616 w 195"/>
                      <a:gd name="T3" fmla="*/ 0 h 49"/>
                      <a:gd name="T4" fmla="*/ 1657 w 195"/>
                      <a:gd name="T5" fmla="*/ 26 h 49"/>
                      <a:gd name="T6" fmla="*/ 0 w 195"/>
                      <a:gd name="T7" fmla="*/ 40 h 49"/>
                      <a:gd name="T8" fmla="*/ 0 w 195"/>
                      <a:gd name="T9" fmla="*/ 12 h 49"/>
                      <a:gd name="T10" fmla="*/ 0 60000 65536"/>
                      <a:gd name="T11" fmla="*/ 0 60000 65536"/>
                      <a:gd name="T12" fmla="*/ 0 60000 65536"/>
                      <a:gd name="T13" fmla="*/ 0 60000 65536"/>
                      <a:gd name="T14" fmla="*/ 0 60000 65536"/>
                      <a:gd name="T15" fmla="*/ 0 w 195"/>
                      <a:gd name="T16" fmla="*/ 0 h 49"/>
                      <a:gd name="T17" fmla="*/ 195 w 195"/>
                      <a:gd name="T18" fmla="*/ 49 h 49"/>
                    </a:gdLst>
                    <a:ahLst/>
                    <a:cxnLst>
                      <a:cxn ang="T10">
                        <a:pos x="T0" y="T1"/>
                      </a:cxn>
                      <a:cxn ang="T11">
                        <a:pos x="T2" y="T3"/>
                      </a:cxn>
                      <a:cxn ang="T12">
                        <a:pos x="T4" y="T5"/>
                      </a:cxn>
                      <a:cxn ang="T13">
                        <a:pos x="T6" y="T7"/>
                      </a:cxn>
                      <a:cxn ang="T14">
                        <a:pos x="T8" y="T9"/>
                      </a:cxn>
                    </a:cxnLst>
                    <a:rect l="T15" t="T16" r="T17" b="T18"/>
                    <a:pathLst>
                      <a:path w="195" h="49">
                        <a:moveTo>
                          <a:pt x="0" y="15"/>
                        </a:moveTo>
                        <a:lnTo>
                          <a:pt x="190" y="0"/>
                        </a:lnTo>
                        <a:lnTo>
                          <a:pt x="195" y="32"/>
                        </a:lnTo>
                        <a:lnTo>
                          <a:pt x="0" y="49"/>
                        </a:lnTo>
                        <a:lnTo>
                          <a:pt x="0" y="15"/>
                        </a:lnTo>
                        <a:close/>
                      </a:path>
                    </a:pathLst>
                  </a:custGeom>
                  <a:solidFill>
                    <a:srgbClr val="969696"/>
                  </a:solidFill>
                  <a:ln w="9525">
                    <a:noFill/>
                    <a:round/>
                    <a:headEnd/>
                    <a:tailEnd/>
                  </a:ln>
                </p:spPr>
                <p:txBody>
                  <a:bodyPr/>
                  <a:lstStyle/>
                  <a:p>
                    <a:endParaRPr lang="en-US">
                      <a:latin typeface="+mj-lt"/>
                    </a:endParaRPr>
                  </a:p>
                </p:txBody>
              </p:sp>
              <p:sp>
                <p:nvSpPr>
                  <p:cNvPr id="7202" name="Freeform 213"/>
                  <p:cNvSpPr>
                    <a:spLocks/>
                  </p:cNvSpPr>
                  <p:nvPr/>
                </p:nvSpPr>
                <p:spPr bwMode="auto">
                  <a:xfrm rot="612767">
                    <a:off x="2109" y="2012"/>
                    <a:ext cx="57" cy="39"/>
                  </a:xfrm>
                  <a:custGeom>
                    <a:avLst/>
                    <a:gdLst>
                      <a:gd name="T0" fmla="*/ 2 w 48"/>
                      <a:gd name="T1" fmla="*/ 2 h 42"/>
                      <a:gd name="T2" fmla="*/ 77 w 48"/>
                      <a:gd name="T3" fmla="*/ 0 h 42"/>
                      <a:gd name="T4" fmla="*/ 81 w 48"/>
                      <a:gd name="T5" fmla="*/ 33 h 42"/>
                      <a:gd name="T6" fmla="*/ 0 w 48"/>
                      <a:gd name="T7" fmla="*/ 33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03" name="Freeform 214"/>
                  <p:cNvSpPr>
                    <a:spLocks/>
                  </p:cNvSpPr>
                  <p:nvPr/>
                </p:nvSpPr>
                <p:spPr bwMode="auto">
                  <a:xfrm rot="612767">
                    <a:off x="2215" y="2022"/>
                    <a:ext cx="56" cy="39"/>
                  </a:xfrm>
                  <a:custGeom>
                    <a:avLst/>
                    <a:gdLst>
                      <a:gd name="T0" fmla="*/ 2 w 48"/>
                      <a:gd name="T1" fmla="*/ 2 h 42"/>
                      <a:gd name="T2" fmla="*/ 73 w 48"/>
                      <a:gd name="T3" fmla="*/ 0 h 42"/>
                      <a:gd name="T4" fmla="*/ 76 w 48"/>
                      <a:gd name="T5" fmla="*/ 33 h 42"/>
                      <a:gd name="T6" fmla="*/ 0 w 48"/>
                      <a:gd name="T7" fmla="*/ 33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04" name="Freeform 215"/>
                  <p:cNvSpPr>
                    <a:spLocks/>
                  </p:cNvSpPr>
                  <p:nvPr/>
                </p:nvSpPr>
                <p:spPr bwMode="auto">
                  <a:xfrm rot="612767">
                    <a:off x="2301" y="2032"/>
                    <a:ext cx="57" cy="38"/>
                  </a:xfrm>
                  <a:custGeom>
                    <a:avLst/>
                    <a:gdLst>
                      <a:gd name="T0" fmla="*/ 2 w 48"/>
                      <a:gd name="T1" fmla="*/ 2 h 42"/>
                      <a:gd name="T2" fmla="*/ 77 w 48"/>
                      <a:gd name="T3" fmla="*/ 0 h 42"/>
                      <a:gd name="T4" fmla="*/ 81 w 48"/>
                      <a:gd name="T5" fmla="*/ 31 h 42"/>
                      <a:gd name="T6" fmla="*/ 0 w 48"/>
                      <a:gd name="T7" fmla="*/ 31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05" name="Freeform 216"/>
                  <p:cNvSpPr>
                    <a:spLocks/>
                  </p:cNvSpPr>
                  <p:nvPr/>
                </p:nvSpPr>
                <p:spPr bwMode="auto">
                  <a:xfrm rot="612767">
                    <a:off x="2406" y="2042"/>
                    <a:ext cx="58" cy="39"/>
                  </a:xfrm>
                  <a:custGeom>
                    <a:avLst/>
                    <a:gdLst>
                      <a:gd name="T0" fmla="*/ 2 w 48"/>
                      <a:gd name="T1" fmla="*/ 2 h 42"/>
                      <a:gd name="T2" fmla="*/ 82 w 48"/>
                      <a:gd name="T3" fmla="*/ 0 h 42"/>
                      <a:gd name="T4" fmla="*/ 85 w 48"/>
                      <a:gd name="T5" fmla="*/ 33 h 42"/>
                      <a:gd name="T6" fmla="*/ 0 w 48"/>
                      <a:gd name="T7" fmla="*/ 33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06" name="Freeform 217"/>
                  <p:cNvSpPr>
                    <a:spLocks/>
                  </p:cNvSpPr>
                  <p:nvPr/>
                </p:nvSpPr>
                <p:spPr bwMode="auto">
                  <a:xfrm rot="612767">
                    <a:off x="2570" y="2009"/>
                    <a:ext cx="56" cy="39"/>
                  </a:xfrm>
                  <a:custGeom>
                    <a:avLst/>
                    <a:gdLst>
                      <a:gd name="T0" fmla="*/ 2 w 48"/>
                      <a:gd name="T1" fmla="*/ 2 h 42"/>
                      <a:gd name="T2" fmla="*/ 73 w 48"/>
                      <a:gd name="T3" fmla="*/ 0 h 42"/>
                      <a:gd name="T4" fmla="*/ 76 w 48"/>
                      <a:gd name="T5" fmla="*/ 33 h 42"/>
                      <a:gd name="T6" fmla="*/ 0 w 48"/>
                      <a:gd name="T7" fmla="*/ 33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07" name="Freeform 218"/>
                  <p:cNvSpPr>
                    <a:spLocks/>
                  </p:cNvSpPr>
                  <p:nvPr/>
                </p:nvSpPr>
                <p:spPr bwMode="auto">
                  <a:xfrm rot="612767">
                    <a:off x="2674" y="2020"/>
                    <a:ext cx="58" cy="38"/>
                  </a:xfrm>
                  <a:custGeom>
                    <a:avLst/>
                    <a:gdLst>
                      <a:gd name="T0" fmla="*/ 2 w 48"/>
                      <a:gd name="T1" fmla="*/ 2 h 42"/>
                      <a:gd name="T2" fmla="*/ 82 w 48"/>
                      <a:gd name="T3" fmla="*/ 0 h 42"/>
                      <a:gd name="T4" fmla="*/ 85 w 48"/>
                      <a:gd name="T5" fmla="*/ 31 h 42"/>
                      <a:gd name="T6" fmla="*/ 0 w 48"/>
                      <a:gd name="T7" fmla="*/ 31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08" name="Freeform 219"/>
                  <p:cNvSpPr>
                    <a:spLocks/>
                  </p:cNvSpPr>
                  <p:nvPr/>
                </p:nvSpPr>
                <p:spPr bwMode="auto">
                  <a:xfrm rot="612767">
                    <a:off x="2175" y="1972"/>
                    <a:ext cx="56" cy="38"/>
                  </a:xfrm>
                  <a:custGeom>
                    <a:avLst/>
                    <a:gdLst>
                      <a:gd name="T0" fmla="*/ 2 w 48"/>
                      <a:gd name="T1" fmla="*/ 2 h 42"/>
                      <a:gd name="T2" fmla="*/ 73 w 48"/>
                      <a:gd name="T3" fmla="*/ 0 h 42"/>
                      <a:gd name="T4" fmla="*/ 76 w 48"/>
                      <a:gd name="T5" fmla="*/ 31 h 42"/>
                      <a:gd name="T6" fmla="*/ 0 w 48"/>
                      <a:gd name="T7" fmla="*/ 31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09" name="Freeform 220"/>
                  <p:cNvSpPr>
                    <a:spLocks/>
                  </p:cNvSpPr>
                  <p:nvPr/>
                </p:nvSpPr>
                <p:spPr bwMode="auto">
                  <a:xfrm rot="612767">
                    <a:off x="2281" y="1982"/>
                    <a:ext cx="56" cy="39"/>
                  </a:xfrm>
                  <a:custGeom>
                    <a:avLst/>
                    <a:gdLst>
                      <a:gd name="T0" fmla="*/ 2 w 48"/>
                      <a:gd name="T1" fmla="*/ 2 h 42"/>
                      <a:gd name="T2" fmla="*/ 73 w 48"/>
                      <a:gd name="T3" fmla="*/ 0 h 42"/>
                      <a:gd name="T4" fmla="*/ 76 w 48"/>
                      <a:gd name="T5" fmla="*/ 33 h 42"/>
                      <a:gd name="T6" fmla="*/ 0 w 48"/>
                      <a:gd name="T7" fmla="*/ 33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10" name="Freeform 221"/>
                  <p:cNvSpPr>
                    <a:spLocks/>
                  </p:cNvSpPr>
                  <p:nvPr/>
                </p:nvSpPr>
                <p:spPr bwMode="auto">
                  <a:xfrm rot="612767">
                    <a:off x="2367" y="1992"/>
                    <a:ext cx="56" cy="39"/>
                  </a:xfrm>
                  <a:custGeom>
                    <a:avLst/>
                    <a:gdLst>
                      <a:gd name="T0" fmla="*/ 2 w 48"/>
                      <a:gd name="T1" fmla="*/ 2 h 42"/>
                      <a:gd name="T2" fmla="*/ 73 w 48"/>
                      <a:gd name="T3" fmla="*/ 0 h 42"/>
                      <a:gd name="T4" fmla="*/ 76 w 48"/>
                      <a:gd name="T5" fmla="*/ 33 h 42"/>
                      <a:gd name="T6" fmla="*/ 0 w 48"/>
                      <a:gd name="T7" fmla="*/ 33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11" name="Freeform 222"/>
                  <p:cNvSpPr>
                    <a:spLocks/>
                  </p:cNvSpPr>
                  <p:nvPr/>
                </p:nvSpPr>
                <p:spPr bwMode="auto">
                  <a:xfrm rot="612767">
                    <a:off x="2472" y="2002"/>
                    <a:ext cx="57" cy="39"/>
                  </a:xfrm>
                  <a:custGeom>
                    <a:avLst/>
                    <a:gdLst>
                      <a:gd name="T0" fmla="*/ 2 w 48"/>
                      <a:gd name="T1" fmla="*/ 2 h 42"/>
                      <a:gd name="T2" fmla="*/ 77 w 48"/>
                      <a:gd name="T3" fmla="*/ 0 h 42"/>
                      <a:gd name="T4" fmla="*/ 81 w 48"/>
                      <a:gd name="T5" fmla="*/ 33 h 42"/>
                      <a:gd name="T6" fmla="*/ 0 w 48"/>
                      <a:gd name="T7" fmla="*/ 33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12" name="Freeform 223"/>
                  <p:cNvSpPr>
                    <a:spLocks/>
                  </p:cNvSpPr>
                  <p:nvPr/>
                </p:nvSpPr>
                <p:spPr bwMode="auto">
                  <a:xfrm rot="612767">
                    <a:off x="2702" y="2076"/>
                    <a:ext cx="56" cy="38"/>
                  </a:xfrm>
                  <a:custGeom>
                    <a:avLst/>
                    <a:gdLst>
                      <a:gd name="T0" fmla="*/ 2 w 48"/>
                      <a:gd name="T1" fmla="*/ 2 h 42"/>
                      <a:gd name="T2" fmla="*/ 73 w 48"/>
                      <a:gd name="T3" fmla="*/ 0 h 42"/>
                      <a:gd name="T4" fmla="*/ 76 w 48"/>
                      <a:gd name="T5" fmla="*/ 31 h 42"/>
                      <a:gd name="T6" fmla="*/ 0 w 48"/>
                      <a:gd name="T7" fmla="*/ 31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sp>
                <p:nvSpPr>
                  <p:cNvPr id="7213" name="Freeform 224"/>
                  <p:cNvSpPr>
                    <a:spLocks/>
                  </p:cNvSpPr>
                  <p:nvPr/>
                </p:nvSpPr>
                <p:spPr bwMode="auto">
                  <a:xfrm rot="612767">
                    <a:off x="2768" y="2036"/>
                    <a:ext cx="56" cy="39"/>
                  </a:xfrm>
                  <a:custGeom>
                    <a:avLst/>
                    <a:gdLst>
                      <a:gd name="T0" fmla="*/ 2 w 48"/>
                      <a:gd name="T1" fmla="*/ 2 h 42"/>
                      <a:gd name="T2" fmla="*/ 73 w 48"/>
                      <a:gd name="T3" fmla="*/ 0 h 42"/>
                      <a:gd name="T4" fmla="*/ 76 w 48"/>
                      <a:gd name="T5" fmla="*/ 33 h 42"/>
                      <a:gd name="T6" fmla="*/ 0 w 48"/>
                      <a:gd name="T7" fmla="*/ 33 h 42"/>
                      <a:gd name="T8" fmla="*/ 2 w 48"/>
                      <a:gd name="T9" fmla="*/ 2 h 42"/>
                      <a:gd name="T10" fmla="*/ 0 60000 65536"/>
                      <a:gd name="T11" fmla="*/ 0 60000 65536"/>
                      <a:gd name="T12" fmla="*/ 0 60000 65536"/>
                      <a:gd name="T13" fmla="*/ 0 60000 65536"/>
                      <a:gd name="T14" fmla="*/ 0 60000 65536"/>
                      <a:gd name="T15" fmla="*/ 0 w 48"/>
                      <a:gd name="T16" fmla="*/ 0 h 42"/>
                      <a:gd name="T17" fmla="*/ 48 w 48"/>
                      <a:gd name="T18" fmla="*/ 42 h 42"/>
                    </a:gdLst>
                    <a:ahLst/>
                    <a:cxnLst>
                      <a:cxn ang="T10">
                        <a:pos x="T0" y="T1"/>
                      </a:cxn>
                      <a:cxn ang="T11">
                        <a:pos x="T2" y="T3"/>
                      </a:cxn>
                      <a:cxn ang="T12">
                        <a:pos x="T4" y="T5"/>
                      </a:cxn>
                      <a:cxn ang="T13">
                        <a:pos x="T6" y="T7"/>
                      </a:cxn>
                      <a:cxn ang="T14">
                        <a:pos x="T8" y="T9"/>
                      </a:cxn>
                    </a:cxnLst>
                    <a:rect l="T15" t="T16" r="T17" b="T18"/>
                    <a:pathLst>
                      <a:path w="48" h="42">
                        <a:moveTo>
                          <a:pt x="2" y="2"/>
                        </a:moveTo>
                        <a:lnTo>
                          <a:pt x="46" y="0"/>
                        </a:lnTo>
                        <a:lnTo>
                          <a:pt x="48" y="42"/>
                        </a:lnTo>
                        <a:lnTo>
                          <a:pt x="0" y="42"/>
                        </a:lnTo>
                        <a:lnTo>
                          <a:pt x="2" y="2"/>
                        </a:lnTo>
                        <a:close/>
                      </a:path>
                    </a:pathLst>
                  </a:custGeom>
                  <a:solidFill>
                    <a:srgbClr val="969696"/>
                  </a:solidFill>
                  <a:ln w="9525">
                    <a:noFill/>
                    <a:round/>
                    <a:headEnd/>
                    <a:tailEnd/>
                  </a:ln>
                </p:spPr>
                <p:txBody>
                  <a:bodyPr/>
                  <a:lstStyle/>
                  <a:p>
                    <a:endParaRPr lang="en-US">
                      <a:latin typeface="+mj-lt"/>
                    </a:endParaRPr>
                  </a:p>
                </p:txBody>
              </p:sp>
            </p:grpSp>
          </p:grpSp>
          <p:grpSp>
            <p:nvGrpSpPr>
              <p:cNvPr id="7175" name="Group 231"/>
              <p:cNvGrpSpPr>
                <a:grpSpLocks/>
              </p:cNvGrpSpPr>
              <p:nvPr/>
            </p:nvGrpSpPr>
            <p:grpSpPr bwMode="auto">
              <a:xfrm>
                <a:off x="4924425" y="3422650"/>
                <a:ext cx="1054100" cy="749300"/>
                <a:chOff x="2890" y="3848"/>
                <a:chExt cx="664" cy="472"/>
              </a:xfrm>
            </p:grpSpPr>
            <p:sp>
              <p:nvSpPr>
                <p:cNvPr id="7192" name="Freeform 232"/>
                <p:cNvSpPr>
                  <a:spLocks/>
                </p:cNvSpPr>
                <p:nvPr/>
              </p:nvSpPr>
              <p:spPr bwMode="auto">
                <a:xfrm rot="9513812" flipH="1" flipV="1">
                  <a:off x="2940" y="3922"/>
                  <a:ext cx="614" cy="398"/>
                </a:xfrm>
                <a:custGeom>
                  <a:avLst/>
                  <a:gdLst>
                    <a:gd name="T0" fmla="*/ 66 w 1362"/>
                    <a:gd name="T1" fmla="*/ 93 h 824"/>
                    <a:gd name="T2" fmla="*/ 67 w 1362"/>
                    <a:gd name="T3" fmla="*/ 91 h 824"/>
                    <a:gd name="T4" fmla="*/ 69 w 1362"/>
                    <a:gd name="T5" fmla="*/ 88 h 824"/>
                    <a:gd name="T6" fmla="*/ 72 w 1362"/>
                    <a:gd name="T7" fmla="*/ 85 h 824"/>
                    <a:gd name="T8" fmla="*/ 76 w 1362"/>
                    <a:gd name="T9" fmla="*/ 80 h 824"/>
                    <a:gd name="T10" fmla="*/ 81 w 1362"/>
                    <a:gd name="T11" fmla="*/ 75 h 824"/>
                    <a:gd name="T12" fmla="*/ 87 w 1362"/>
                    <a:gd name="T13" fmla="*/ 70 h 824"/>
                    <a:gd name="T14" fmla="*/ 92 w 1362"/>
                    <a:gd name="T15" fmla="*/ 65 h 824"/>
                    <a:gd name="T16" fmla="*/ 98 w 1362"/>
                    <a:gd name="T17" fmla="*/ 59 h 824"/>
                    <a:gd name="T18" fmla="*/ 104 w 1362"/>
                    <a:gd name="T19" fmla="*/ 54 h 824"/>
                    <a:gd name="T20" fmla="*/ 109 w 1362"/>
                    <a:gd name="T21" fmla="*/ 49 h 824"/>
                    <a:gd name="T22" fmla="*/ 114 w 1362"/>
                    <a:gd name="T23" fmla="*/ 44 h 824"/>
                    <a:gd name="T24" fmla="*/ 118 w 1362"/>
                    <a:gd name="T25" fmla="*/ 41 h 824"/>
                    <a:gd name="T26" fmla="*/ 122 w 1362"/>
                    <a:gd name="T27" fmla="*/ 37 h 824"/>
                    <a:gd name="T28" fmla="*/ 124 w 1362"/>
                    <a:gd name="T29" fmla="*/ 35 h 824"/>
                    <a:gd name="T30" fmla="*/ 125 w 1362"/>
                    <a:gd name="T31" fmla="*/ 34 h 824"/>
                    <a:gd name="T32" fmla="*/ 124 w 1362"/>
                    <a:gd name="T33" fmla="*/ 33 h 824"/>
                    <a:gd name="T34" fmla="*/ 121 w 1362"/>
                    <a:gd name="T35" fmla="*/ 31 h 824"/>
                    <a:gd name="T36" fmla="*/ 114 w 1362"/>
                    <a:gd name="T37" fmla="*/ 28 h 824"/>
                    <a:gd name="T38" fmla="*/ 105 w 1362"/>
                    <a:gd name="T39" fmla="*/ 22 h 824"/>
                    <a:gd name="T40" fmla="*/ 95 w 1362"/>
                    <a:gd name="T41" fmla="*/ 16 h 824"/>
                    <a:gd name="T42" fmla="*/ 85 w 1362"/>
                    <a:gd name="T43" fmla="*/ 11 h 824"/>
                    <a:gd name="T44" fmla="*/ 77 w 1362"/>
                    <a:gd name="T45" fmla="*/ 5 h 824"/>
                    <a:gd name="T46" fmla="*/ 71 w 1362"/>
                    <a:gd name="T47" fmla="*/ 1 h 824"/>
                    <a:gd name="T48" fmla="*/ 69 w 1362"/>
                    <a:gd name="T49" fmla="*/ 1 h 824"/>
                    <a:gd name="T50" fmla="*/ 66 w 1362"/>
                    <a:gd name="T51" fmla="*/ 3 h 824"/>
                    <a:gd name="T52" fmla="*/ 64 w 1362"/>
                    <a:gd name="T53" fmla="*/ 6 h 824"/>
                    <a:gd name="T54" fmla="*/ 60 w 1362"/>
                    <a:gd name="T55" fmla="*/ 8 h 824"/>
                    <a:gd name="T56" fmla="*/ 55 w 1362"/>
                    <a:gd name="T57" fmla="*/ 11 h 824"/>
                    <a:gd name="T58" fmla="*/ 49 w 1362"/>
                    <a:gd name="T59" fmla="*/ 14 h 824"/>
                    <a:gd name="T60" fmla="*/ 43 w 1362"/>
                    <a:gd name="T61" fmla="*/ 17 h 824"/>
                    <a:gd name="T62" fmla="*/ 37 w 1362"/>
                    <a:gd name="T63" fmla="*/ 21 h 824"/>
                    <a:gd name="T64" fmla="*/ 32 w 1362"/>
                    <a:gd name="T65" fmla="*/ 24 h 824"/>
                    <a:gd name="T66" fmla="*/ 25 w 1362"/>
                    <a:gd name="T67" fmla="*/ 27 h 824"/>
                    <a:gd name="T68" fmla="*/ 20 w 1362"/>
                    <a:gd name="T69" fmla="*/ 29 h 824"/>
                    <a:gd name="T70" fmla="*/ 14 w 1362"/>
                    <a:gd name="T71" fmla="*/ 31 h 824"/>
                    <a:gd name="T72" fmla="*/ 10 w 1362"/>
                    <a:gd name="T73" fmla="*/ 34 h 824"/>
                    <a:gd name="T74" fmla="*/ 6 w 1362"/>
                    <a:gd name="T75" fmla="*/ 35 h 824"/>
                    <a:gd name="T76" fmla="*/ 3 w 1362"/>
                    <a:gd name="T77" fmla="*/ 36 h 824"/>
                    <a:gd name="T78" fmla="*/ 1 w 1362"/>
                    <a:gd name="T79" fmla="*/ 37 h 824"/>
                    <a:gd name="T80" fmla="*/ 0 w 1362"/>
                    <a:gd name="T81" fmla="*/ 38 h 824"/>
                    <a:gd name="T82" fmla="*/ 0 w 1362"/>
                    <a:gd name="T83" fmla="*/ 39 h 824"/>
                    <a:gd name="T84" fmla="*/ 2 w 1362"/>
                    <a:gd name="T85" fmla="*/ 42 h 824"/>
                    <a:gd name="T86" fmla="*/ 5 w 1362"/>
                    <a:gd name="T87" fmla="*/ 45 h 824"/>
                    <a:gd name="T88" fmla="*/ 9 w 1362"/>
                    <a:gd name="T89" fmla="*/ 49 h 824"/>
                    <a:gd name="T90" fmla="*/ 14 w 1362"/>
                    <a:gd name="T91" fmla="*/ 54 h 824"/>
                    <a:gd name="T92" fmla="*/ 19 w 1362"/>
                    <a:gd name="T93" fmla="*/ 58 h 824"/>
                    <a:gd name="T94" fmla="*/ 25 w 1362"/>
                    <a:gd name="T95" fmla="*/ 64 h 824"/>
                    <a:gd name="T96" fmla="*/ 32 w 1362"/>
                    <a:gd name="T97" fmla="*/ 69 h 824"/>
                    <a:gd name="T98" fmla="*/ 38 w 1362"/>
                    <a:gd name="T99" fmla="*/ 74 h 824"/>
                    <a:gd name="T100" fmla="*/ 44 w 1362"/>
                    <a:gd name="T101" fmla="*/ 79 h 824"/>
                    <a:gd name="T102" fmla="*/ 50 w 1362"/>
                    <a:gd name="T103" fmla="*/ 83 h 824"/>
                    <a:gd name="T104" fmla="*/ 55 w 1362"/>
                    <a:gd name="T105" fmla="*/ 86 h 824"/>
                    <a:gd name="T106" fmla="*/ 60 w 1362"/>
                    <a:gd name="T107" fmla="*/ 89 h 824"/>
                    <a:gd name="T108" fmla="*/ 64 w 1362"/>
                    <a:gd name="T109" fmla="*/ 92 h 824"/>
                    <a:gd name="T110" fmla="*/ 66 w 1362"/>
                    <a:gd name="T111" fmla="*/ 93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w="12700">
                  <a:solidFill>
                    <a:schemeClr val="tx1"/>
                  </a:solidFill>
                  <a:round/>
                  <a:headEnd/>
                  <a:tailEnd/>
                </a:ln>
              </p:spPr>
              <p:txBody>
                <a:bodyPr/>
                <a:lstStyle/>
                <a:p>
                  <a:endParaRPr lang="en-US">
                    <a:latin typeface="+mj-lt"/>
                  </a:endParaRPr>
                </a:p>
              </p:txBody>
            </p:sp>
            <p:sp>
              <p:nvSpPr>
                <p:cNvPr id="7193" name="Freeform 233"/>
                <p:cNvSpPr>
                  <a:spLocks/>
                </p:cNvSpPr>
                <p:nvPr/>
              </p:nvSpPr>
              <p:spPr bwMode="auto">
                <a:xfrm rot="9513812" flipH="1" flipV="1">
                  <a:off x="2915" y="3886"/>
                  <a:ext cx="615" cy="397"/>
                </a:xfrm>
                <a:custGeom>
                  <a:avLst/>
                  <a:gdLst>
                    <a:gd name="T0" fmla="*/ 66 w 1362"/>
                    <a:gd name="T1" fmla="*/ 92 h 824"/>
                    <a:gd name="T2" fmla="*/ 67 w 1362"/>
                    <a:gd name="T3" fmla="*/ 90 h 824"/>
                    <a:gd name="T4" fmla="*/ 69 w 1362"/>
                    <a:gd name="T5" fmla="*/ 88 h 824"/>
                    <a:gd name="T6" fmla="*/ 72 w 1362"/>
                    <a:gd name="T7" fmla="*/ 84 h 824"/>
                    <a:gd name="T8" fmla="*/ 76 w 1362"/>
                    <a:gd name="T9" fmla="*/ 80 h 824"/>
                    <a:gd name="T10" fmla="*/ 81 w 1362"/>
                    <a:gd name="T11" fmla="*/ 75 h 824"/>
                    <a:gd name="T12" fmla="*/ 87 w 1362"/>
                    <a:gd name="T13" fmla="*/ 70 h 824"/>
                    <a:gd name="T14" fmla="*/ 93 w 1362"/>
                    <a:gd name="T15" fmla="*/ 65 h 824"/>
                    <a:gd name="T16" fmla="*/ 98 w 1362"/>
                    <a:gd name="T17" fmla="*/ 59 h 824"/>
                    <a:gd name="T18" fmla="*/ 104 w 1362"/>
                    <a:gd name="T19" fmla="*/ 53 h 824"/>
                    <a:gd name="T20" fmla="*/ 110 w 1362"/>
                    <a:gd name="T21" fmla="*/ 49 h 824"/>
                    <a:gd name="T22" fmla="*/ 115 w 1362"/>
                    <a:gd name="T23" fmla="*/ 44 h 824"/>
                    <a:gd name="T24" fmla="*/ 119 w 1362"/>
                    <a:gd name="T25" fmla="*/ 40 h 824"/>
                    <a:gd name="T26" fmla="*/ 122 w 1362"/>
                    <a:gd name="T27" fmla="*/ 37 h 824"/>
                    <a:gd name="T28" fmla="*/ 125 w 1362"/>
                    <a:gd name="T29" fmla="*/ 35 h 824"/>
                    <a:gd name="T30" fmla="*/ 126 w 1362"/>
                    <a:gd name="T31" fmla="*/ 33 h 824"/>
                    <a:gd name="T32" fmla="*/ 125 w 1362"/>
                    <a:gd name="T33" fmla="*/ 33 h 824"/>
                    <a:gd name="T34" fmla="*/ 121 w 1362"/>
                    <a:gd name="T35" fmla="*/ 31 h 824"/>
                    <a:gd name="T36" fmla="*/ 115 w 1362"/>
                    <a:gd name="T37" fmla="*/ 27 h 824"/>
                    <a:gd name="T38" fmla="*/ 105 w 1362"/>
                    <a:gd name="T39" fmla="*/ 22 h 824"/>
                    <a:gd name="T40" fmla="*/ 95 w 1362"/>
                    <a:gd name="T41" fmla="*/ 16 h 824"/>
                    <a:gd name="T42" fmla="*/ 85 w 1362"/>
                    <a:gd name="T43" fmla="*/ 11 h 824"/>
                    <a:gd name="T44" fmla="*/ 77 w 1362"/>
                    <a:gd name="T45" fmla="*/ 5 h 824"/>
                    <a:gd name="T46" fmla="*/ 71 w 1362"/>
                    <a:gd name="T47" fmla="*/ 1 h 824"/>
                    <a:gd name="T48" fmla="*/ 69 w 1362"/>
                    <a:gd name="T49" fmla="*/ 1 h 824"/>
                    <a:gd name="T50" fmla="*/ 67 w 1362"/>
                    <a:gd name="T51" fmla="*/ 3 h 824"/>
                    <a:gd name="T52" fmla="*/ 64 w 1362"/>
                    <a:gd name="T53" fmla="*/ 6 h 824"/>
                    <a:gd name="T54" fmla="*/ 60 w 1362"/>
                    <a:gd name="T55" fmla="*/ 8 h 824"/>
                    <a:gd name="T56" fmla="*/ 55 w 1362"/>
                    <a:gd name="T57" fmla="*/ 11 h 824"/>
                    <a:gd name="T58" fmla="*/ 49 w 1362"/>
                    <a:gd name="T59" fmla="*/ 14 h 824"/>
                    <a:gd name="T60" fmla="*/ 44 w 1362"/>
                    <a:gd name="T61" fmla="*/ 17 h 824"/>
                    <a:gd name="T62" fmla="*/ 38 w 1362"/>
                    <a:gd name="T63" fmla="*/ 20 h 824"/>
                    <a:gd name="T64" fmla="*/ 32 w 1362"/>
                    <a:gd name="T65" fmla="*/ 24 h 824"/>
                    <a:gd name="T66" fmla="*/ 26 w 1362"/>
                    <a:gd name="T67" fmla="*/ 26 h 824"/>
                    <a:gd name="T68" fmla="*/ 20 w 1362"/>
                    <a:gd name="T69" fmla="*/ 29 h 824"/>
                    <a:gd name="T70" fmla="*/ 15 w 1362"/>
                    <a:gd name="T71" fmla="*/ 31 h 824"/>
                    <a:gd name="T72" fmla="*/ 10 w 1362"/>
                    <a:gd name="T73" fmla="*/ 33 h 824"/>
                    <a:gd name="T74" fmla="*/ 6 w 1362"/>
                    <a:gd name="T75" fmla="*/ 35 h 824"/>
                    <a:gd name="T76" fmla="*/ 3 w 1362"/>
                    <a:gd name="T77" fmla="*/ 36 h 824"/>
                    <a:gd name="T78" fmla="*/ 1 w 1362"/>
                    <a:gd name="T79" fmla="*/ 37 h 824"/>
                    <a:gd name="T80" fmla="*/ 0 w 1362"/>
                    <a:gd name="T81" fmla="*/ 37 h 824"/>
                    <a:gd name="T82" fmla="*/ 0 w 1362"/>
                    <a:gd name="T83" fmla="*/ 39 h 824"/>
                    <a:gd name="T84" fmla="*/ 2 w 1362"/>
                    <a:gd name="T85" fmla="*/ 41 h 824"/>
                    <a:gd name="T86" fmla="*/ 5 w 1362"/>
                    <a:gd name="T87" fmla="*/ 45 h 824"/>
                    <a:gd name="T88" fmla="*/ 9 w 1362"/>
                    <a:gd name="T89" fmla="*/ 49 h 824"/>
                    <a:gd name="T90" fmla="*/ 14 w 1362"/>
                    <a:gd name="T91" fmla="*/ 53 h 824"/>
                    <a:gd name="T92" fmla="*/ 19 w 1362"/>
                    <a:gd name="T93" fmla="*/ 58 h 824"/>
                    <a:gd name="T94" fmla="*/ 25 w 1362"/>
                    <a:gd name="T95" fmla="*/ 63 h 824"/>
                    <a:gd name="T96" fmla="*/ 32 w 1362"/>
                    <a:gd name="T97" fmla="*/ 68 h 824"/>
                    <a:gd name="T98" fmla="*/ 38 w 1362"/>
                    <a:gd name="T99" fmla="*/ 73 h 824"/>
                    <a:gd name="T100" fmla="*/ 44 w 1362"/>
                    <a:gd name="T101" fmla="*/ 78 h 824"/>
                    <a:gd name="T102" fmla="*/ 50 w 1362"/>
                    <a:gd name="T103" fmla="*/ 82 h 824"/>
                    <a:gd name="T104" fmla="*/ 56 w 1362"/>
                    <a:gd name="T105" fmla="*/ 86 h 824"/>
                    <a:gd name="T106" fmla="*/ 60 w 1362"/>
                    <a:gd name="T107" fmla="*/ 89 h 824"/>
                    <a:gd name="T108" fmla="*/ 64 w 1362"/>
                    <a:gd name="T109" fmla="*/ 91 h 824"/>
                    <a:gd name="T110" fmla="*/ 66 w 1362"/>
                    <a:gd name="T111" fmla="*/ 92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w="12700">
                  <a:solidFill>
                    <a:schemeClr val="tx1"/>
                  </a:solidFill>
                  <a:round/>
                  <a:headEnd/>
                  <a:tailEnd/>
                </a:ln>
              </p:spPr>
              <p:txBody>
                <a:bodyPr/>
                <a:lstStyle/>
                <a:p>
                  <a:endParaRPr lang="en-US">
                    <a:latin typeface="+mj-lt"/>
                  </a:endParaRPr>
                </a:p>
              </p:txBody>
            </p:sp>
            <p:sp>
              <p:nvSpPr>
                <p:cNvPr id="7194" name="Freeform 234"/>
                <p:cNvSpPr>
                  <a:spLocks/>
                </p:cNvSpPr>
                <p:nvPr/>
              </p:nvSpPr>
              <p:spPr bwMode="auto">
                <a:xfrm rot="9513812" flipH="1" flipV="1">
                  <a:off x="2890" y="3848"/>
                  <a:ext cx="614" cy="398"/>
                </a:xfrm>
                <a:custGeom>
                  <a:avLst/>
                  <a:gdLst>
                    <a:gd name="T0" fmla="*/ 66 w 1362"/>
                    <a:gd name="T1" fmla="*/ 93 h 824"/>
                    <a:gd name="T2" fmla="*/ 67 w 1362"/>
                    <a:gd name="T3" fmla="*/ 91 h 824"/>
                    <a:gd name="T4" fmla="*/ 69 w 1362"/>
                    <a:gd name="T5" fmla="*/ 88 h 824"/>
                    <a:gd name="T6" fmla="*/ 72 w 1362"/>
                    <a:gd name="T7" fmla="*/ 85 h 824"/>
                    <a:gd name="T8" fmla="*/ 76 w 1362"/>
                    <a:gd name="T9" fmla="*/ 80 h 824"/>
                    <a:gd name="T10" fmla="*/ 81 w 1362"/>
                    <a:gd name="T11" fmla="*/ 75 h 824"/>
                    <a:gd name="T12" fmla="*/ 87 w 1362"/>
                    <a:gd name="T13" fmla="*/ 70 h 824"/>
                    <a:gd name="T14" fmla="*/ 92 w 1362"/>
                    <a:gd name="T15" fmla="*/ 65 h 824"/>
                    <a:gd name="T16" fmla="*/ 98 w 1362"/>
                    <a:gd name="T17" fmla="*/ 59 h 824"/>
                    <a:gd name="T18" fmla="*/ 104 w 1362"/>
                    <a:gd name="T19" fmla="*/ 54 h 824"/>
                    <a:gd name="T20" fmla="*/ 109 w 1362"/>
                    <a:gd name="T21" fmla="*/ 49 h 824"/>
                    <a:gd name="T22" fmla="*/ 114 w 1362"/>
                    <a:gd name="T23" fmla="*/ 44 h 824"/>
                    <a:gd name="T24" fmla="*/ 118 w 1362"/>
                    <a:gd name="T25" fmla="*/ 41 h 824"/>
                    <a:gd name="T26" fmla="*/ 122 w 1362"/>
                    <a:gd name="T27" fmla="*/ 37 h 824"/>
                    <a:gd name="T28" fmla="*/ 124 w 1362"/>
                    <a:gd name="T29" fmla="*/ 35 h 824"/>
                    <a:gd name="T30" fmla="*/ 125 w 1362"/>
                    <a:gd name="T31" fmla="*/ 34 h 824"/>
                    <a:gd name="T32" fmla="*/ 124 w 1362"/>
                    <a:gd name="T33" fmla="*/ 33 h 824"/>
                    <a:gd name="T34" fmla="*/ 121 w 1362"/>
                    <a:gd name="T35" fmla="*/ 31 h 824"/>
                    <a:gd name="T36" fmla="*/ 114 w 1362"/>
                    <a:gd name="T37" fmla="*/ 28 h 824"/>
                    <a:gd name="T38" fmla="*/ 105 w 1362"/>
                    <a:gd name="T39" fmla="*/ 22 h 824"/>
                    <a:gd name="T40" fmla="*/ 95 w 1362"/>
                    <a:gd name="T41" fmla="*/ 16 h 824"/>
                    <a:gd name="T42" fmla="*/ 85 w 1362"/>
                    <a:gd name="T43" fmla="*/ 11 h 824"/>
                    <a:gd name="T44" fmla="*/ 77 w 1362"/>
                    <a:gd name="T45" fmla="*/ 5 h 824"/>
                    <a:gd name="T46" fmla="*/ 71 w 1362"/>
                    <a:gd name="T47" fmla="*/ 1 h 824"/>
                    <a:gd name="T48" fmla="*/ 69 w 1362"/>
                    <a:gd name="T49" fmla="*/ 1 h 824"/>
                    <a:gd name="T50" fmla="*/ 66 w 1362"/>
                    <a:gd name="T51" fmla="*/ 3 h 824"/>
                    <a:gd name="T52" fmla="*/ 64 w 1362"/>
                    <a:gd name="T53" fmla="*/ 6 h 824"/>
                    <a:gd name="T54" fmla="*/ 60 w 1362"/>
                    <a:gd name="T55" fmla="*/ 8 h 824"/>
                    <a:gd name="T56" fmla="*/ 55 w 1362"/>
                    <a:gd name="T57" fmla="*/ 11 h 824"/>
                    <a:gd name="T58" fmla="*/ 49 w 1362"/>
                    <a:gd name="T59" fmla="*/ 14 h 824"/>
                    <a:gd name="T60" fmla="*/ 43 w 1362"/>
                    <a:gd name="T61" fmla="*/ 17 h 824"/>
                    <a:gd name="T62" fmla="*/ 37 w 1362"/>
                    <a:gd name="T63" fmla="*/ 21 h 824"/>
                    <a:gd name="T64" fmla="*/ 32 w 1362"/>
                    <a:gd name="T65" fmla="*/ 24 h 824"/>
                    <a:gd name="T66" fmla="*/ 25 w 1362"/>
                    <a:gd name="T67" fmla="*/ 27 h 824"/>
                    <a:gd name="T68" fmla="*/ 20 w 1362"/>
                    <a:gd name="T69" fmla="*/ 29 h 824"/>
                    <a:gd name="T70" fmla="*/ 14 w 1362"/>
                    <a:gd name="T71" fmla="*/ 31 h 824"/>
                    <a:gd name="T72" fmla="*/ 10 w 1362"/>
                    <a:gd name="T73" fmla="*/ 34 h 824"/>
                    <a:gd name="T74" fmla="*/ 6 w 1362"/>
                    <a:gd name="T75" fmla="*/ 35 h 824"/>
                    <a:gd name="T76" fmla="*/ 3 w 1362"/>
                    <a:gd name="T77" fmla="*/ 36 h 824"/>
                    <a:gd name="T78" fmla="*/ 1 w 1362"/>
                    <a:gd name="T79" fmla="*/ 37 h 824"/>
                    <a:gd name="T80" fmla="*/ 0 w 1362"/>
                    <a:gd name="T81" fmla="*/ 38 h 824"/>
                    <a:gd name="T82" fmla="*/ 0 w 1362"/>
                    <a:gd name="T83" fmla="*/ 39 h 824"/>
                    <a:gd name="T84" fmla="*/ 2 w 1362"/>
                    <a:gd name="T85" fmla="*/ 42 h 824"/>
                    <a:gd name="T86" fmla="*/ 5 w 1362"/>
                    <a:gd name="T87" fmla="*/ 45 h 824"/>
                    <a:gd name="T88" fmla="*/ 9 w 1362"/>
                    <a:gd name="T89" fmla="*/ 49 h 824"/>
                    <a:gd name="T90" fmla="*/ 14 w 1362"/>
                    <a:gd name="T91" fmla="*/ 54 h 824"/>
                    <a:gd name="T92" fmla="*/ 19 w 1362"/>
                    <a:gd name="T93" fmla="*/ 58 h 824"/>
                    <a:gd name="T94" fmla="*/ 25 w 1362"/>
                    <a:gd name="T95" fmla="*/ 64 h 824"/>
                    <a:gd name="T96" fmla="*/ 32 w 1362"/>
                    <a:gd name="T97" fmla="*/ 69 h 824"/>
                    <a:gd name="T98" fmla="*/ 38 w 1362"/>
                    <a:gd name="T99" fmla="*/ 74 h 824"/>
                    <a:gd name="T100" fmla="*/ 44 w 1362"/>
                    <a:gd name="T101" fmla="*/ 79 h 824"/>
                    <a:gd name="T102" fmla="*/ 50 w 1362"/>
                    <a:gd name="T103" fmla="*/ 83 h 824"/>
                    <a:gd name="T104" fmla="*/ 55 w 1362"/>
                    <a:gd name="T105" fmla="*/ 86 h 824"/>
                    <a:gd name="T106" fmla="*/ 60 w 1362"/>
                    <a:gd name="T107" fmla="*/ 89 h 824"/>
                    <a:gd name="T108" fmla="*/ 64 w 1362"/>
                    <a:gd name="T109" fmla="*/ 92 h 824"/>
                    <a:gd name="T110" fmla="*/ 66 w 1362"/>
                    <a:gd name="T111" fmla="*/ 93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w="12700">
                  <a:solidFill>
                    <a:schemeClr val="tx1"/>
                  </a:solidFill>
                  <a:round/>
                  <a:headEnd/>
                  <a:tailEnd/>
                </a:ln>
              </p:spPr>
              <p:txBody>
                <a:bodyPr/>
                <a:lstStyle/>
                <a:p>
                  <a:endParaRPr lang="en-US">
                    <a:latin typeface="+mj-lt"/>
                  </a:endParaRPr>
                </a:p>
              </p:txBody>
            </p:sp>
            <p:sp>
              <p:nvSpPr>
                <p:cNvPr id="7195" name="Text Box 235"/>
                <p:cNvSpPr txBox="1">
                  <a:spLocks noChangeArrowheads="1"/>
                </p:cNvSpPr>
                <p:nvPr/>
              </p:nvSpPr>
              <p:spPr bwMode="auto">
                <a:xfrm rot="1347097">
                  <a:off x="2964" y="3916"/>
                  <a:ext cx="561" cy="135"/>
                </a:xfrm>
                <a:prstGeom prst="rect">
                  <a:avLst/>
                </a:prstGeom>
                <a:noFill/>
                <a:ln w="9525">
                  <a:noFill/>
                  <a:miter lim="800000"/>
                  <a:headEnd/>
                  <a:tailEnd/>
                </a:ln>
              </p:spPr>
              <p:txBody>
                <a:bodyPr>
                  <a:spAutoFit/>
                </a:bodyPr>
                <a:lstStyle/>
                <a:p>
                  <a:pPr algn="ctr" eaLnBrk="0" hangingPunct="0">
                    <a:lnSpc>
                      <a:spcPct val="100000"/>
                    </a:lnSpc>
                    <a:spcBef>
                      <a:spcPct val="0"/>
                    </a:spcBef>
                    <a:buClrTx/>
                    <a:buFontTx/>
                    <a:buNone/>
                  </a:pPr>
                  <a:r>
                    <a:rPr lang="en-US" sz="800" b="1">
                      <a:latin typeface="+mj-lt"/>
                    </a:rPr>
                    <a:t>ASNs</a:t>
                  </a:r>
                </a:p>
              </p:txBody>
            </p:sp>
          </p:grpSp>
          <p:grpSp>
            <p:nvGrpSpPr>
              <p:cNvPr id="7176" name="Group 236"/>
              <p:cNvGrpSpPr>
                <a:grpSpLocks/>
              </p:cNvGrpSpPr>
              <p:nvPr/>
            </p:nvGrpSpPr>
            <p:grpSpPr bwMode="auto">
              <a:xfrm>
                <a:off x="5621338" y="3409950"/>
                <a:ext cx="1227137" cy="831850"/>
                <a:chOff x="3293" y="3792"/>
                <a:chExt cx="773" cy="524"/>
              </a:xfrm>
            </p:grpSpPr>
            <p:sp>
              <p:nvSpPr>
                <p:cNvPr id="7188" name="Freeform 237"/>
                <p:cNvSpPr>
                  <a:spLocks/>
                </p:cNvSpPr>
                <p:nvPr/>
              </p:nvSpPr>
              <p:spPr bwMode="auto">
                <a:xfrm rot="9037421" flipH="1" flipV="1">
                  <a:off x="3362" y="3861"/>
                  <a:ext cx="704" cy="455"/>
                </a:xfrm>
                <a:custGeom>
                  <a:avLst/>
                  <a:gdLst>
                    <a:gd name="T0" fmla="*/ 100 w 1362"/>
                    <a:gd name="T1" fmla="*/ 138 h 824"/>
                    <a:gd name="T2" fmla="*/ 100 w 1362"/>
                    <a:gd name="T3" fmla="*/ 136 h 824"/>
                    <a:gd name="T4" fmla="*/ 103 w 1362"/>
                    <a:gd name="T5" fmla="*/ 132 h 824"/>
                    <a:gd name="T6" fmla="*/ 108 w 1362"/>
                    <a:gd name="T7" fmla="*/ 126 h 824"/>
                    <a:gd name="T8" fmla="*/ 114 w 1362"/>
                    <a:gd name="T9" fmla="*/ 120 h 824"/>
                    <a:gd name="T10" fmla="*/ 122 w 1362"/>
                    <a:gd name="T11" fmla="*/ 113 h 824"/>
                    <a:gd name="T12" fmla="*/ 130 w 1362"/>
                    <a:gd name="T13" fmla="*/ 105 h 824"/>
                    <a:gd name="T14" fmla="*/ 139 w 1362"/>
                    <a:gd name="T15" fmla="*/ 97 h 824"/>
                    <a:gd name="T16" fmla="*/ 148 w 1362"/>
                    <a:gd name="T17" fmla="*/ 89 h 824"/>
                    <a:gd name="T18" fmla="*/ 156 w 1362"/>
                    <a:gd name="T19" fmla="*/ 81 h 824"/>
                    <a:gd name="T20" fmla="*/ 164 w 1362"/>
                    <a:gd name="T21" fmla="*/ 73 h 824"/>
                    <a:gd name="T22" fmla="*/ 172 w 1362"/>
                    <a:gd name="T23" fmla="*/ 66 h 824"/>
                    <a:gd name="T24" fmla="*/ 178 w 1362"/>
                    <a:gd name="T25" fmla="*/ 60 h 824"/>
                    <a:gd name="T26" fmla="*/ 183 w 1362"/>
                    <a:gd name="T27" fmla="*/ 55 h 824"/>
                    <a:gd name="T28" fmla="*/ 187 w 1362"/>
                    <a:gd name="T29" fmla="*/ 52 h 824"/>
                    <a:gd name="T30" fmla="*/ 188 w 1362"/>
                    <a:gd name="T31" fmla="*/ 50 h 824"/>
                    <a:gd name="T32" fmla="*/ 188 w 1362"/>
                    <a:gd name="T33" fmla="*/ 50 h 824"/>
                    <a:gd name="T34" fmla="*/ 182 w 1362"/>
                    <a:gd name="T35" fmla="*/ 47 h 824"/>
                    <a:gd name="T36" fmla="*/ 172 w 1362"/>
                    <a:gd name="T37" fmla="*/ 41 h 824"/>
                    <a:gd name="T38" fmla="*/ 158 w 1362"/>
                    <a:gd name="T39" fmla="*/ 33 h 824"/>
                    <a:gd name="T40" fmla="*/ 143 w 1362"/>
                    <a:gd name="T41" fmla="*/ 24 h 824"/>
                    <a:gd name="T42" fmla="*/ 128 w 1362"/>
                    <a:gd name="T43" fmla="*/ 15 h 824"/>
                    <a:gd name="T44" fmla="*/ 115 w 1362"/>
                    <a:gd name="T45" fmla="*/ 8 h 824"/>
                    <a:gd name="T46" fmla="*/ 106 w 1362"/>
                    <a:gd name="T47" fmla="*/ 2 h 824"/>
                    <a:gd name="T48" fmla="*/ 103 w 1362"/>
                    <a:gd name="T49" fmla="*/ 1 h 824"/>
                    <a:gd name="T50" fmla="*/ 100 w 1362"/>
                    <a:gd name="T51" fmla="*/ 4 h 824"/>
                    <a:gd name="T52" fmla="*/ 96 w 1362"/>
                    <a:gd name="T53" fmla="*/ 8 h 824"/>
                    <a:gd name="T54" fmla="*/ 89 w 1362"/>
                    <a:gd name="T55" fmla="*/ 12 h 824"/>
                    <a:gd name="T56" fmla="*/ 82 w 1362"/>
                    <a:gd name="T57" fmla="*/ 17 h 824"/>
                    <a:gd name="T58" fmla="*/ 74 w 1362"/>
                    <a:gd name="T59" fmla="*/ 22 h 824"/>
                    <a:gd name="T60" fmla="*/ 66 w 1362"/>
                    <a:gd name="T61" fmla="*/ 26 h 824"/>
                    <a:gd name="T62" fmla="*/ 57 w 1362"/>
                    <a:gd name="T63" fmla="*/ 30 h 824"/>
                    <a:gd name="T64" fmla="*/ 48 w 1362"/>
                    <a:gd name="T65" fmla="*/ 35 h 824"/>
                    <a:gd name="T66" fmla="*/ 38 w 1362"/>
                    <a:gd name="T67" fmla="*/ 39 h 824"/>
                    <a:gd name="T68" fmla="*/ 30 w 1362"/>
                    <a:gd name="T69" fmla="*/ 43 h 824"/>
                    <a:gd name="T70" fmla="*/ 22 w 1362"/>
                    <a:gd name="T71" fmla="*/ 47 h 824"/>
                    <a:gd name="T72" fmla="*/ 15 w 1362"/>
                    <a:gd name="T73" fmla="*/ 50 h 824"/>
                    <a:gd name="T74" fmla="*/ 9 w 1362"/>
                    <a:gd name="T75" fmla="*/ 52 h 824"/>
                    <a:gd name="T76" fmla="*/ 5 w 1362"/>
                    <a:gd name="T77" fmla="*/ 55 h 824"/>
                    <a:gd name="T78" fmla="*/ 2 w 1362"/>
                    <a:gd name="T79" fmla="*/ 55 h 824"/>
                    <a:gd name="T80" fmla="*/ 1 w 1362"/>
                    <a:gd name="T81" fmla="*/ 56 h 824"/>
                    <a:gd name="T82" fmla="*/ 1 w 1362"/>
                    <a:gd name="T83" fmla="*/ 59 h 824"/>
                    <a:gd name="T84" fmla="*/ 3 w 1362"/>
                    <a:gd name="T85" fmla="*/ 62 h 824"/>
                    <a:gd name="T86" fmla="*/ 7 w 1362"/>
                    <a:gd name="T87" fmla="*/ 67 h 824"/>
                    <a:gd name="T88" fmla="*/ 13 w 1362"/>
                    <a:gd name="T89" fmla="*/ 73 h 824"/>
                    <a:gd name="T90" fmla="*/ 20 w 1362"/>
                    <a:gd name="T91" fmla="*/ 80 h 824"/>
                    <a:gd name="T92" fmla="*/ 29 w 1362"/>
                    <a:gd name="T93" fmla="*/ 87 h 824"/>
                    <a:gd name="T94" fmla="*/ 38 w 1362"/>
                    <a:gd name="T95" fmla="*/ 95 h 824"/>
                    <a:gd name="T96" fmla="*/ 47 w 1362"/>
                    <a:gd name="T97" fmla="*/ 103 h 824"/>
                    <a:gd name="T98" fmla="*/ 57 w 1362"/>
                    <a:gd name="T99" fmla="*/ 110 h 824"/>
                    <a:gd name="T100" fmla="*/ 67 w 1362"/>
                    <a:gd name="T101" fmla="*/ 118 h 824"/>
                    <a:gd name="T102" fmla="*/ 75 w 1362"/>
                    <a:gd name="T103" fmla="*/ 124 h 824"/>
                    <a:gd name="T104" fmla="*/ 83 w 1362"/>
                    <a:gd name="T105" fmla="*/ 129 h 824"/>
                    <a:gd name="T106" fmla="*/ 90 w 1362"/>
                    <a:gd name="T107" fmla="*/ 134 h 824"/>
                    <a:gd name="T108" fmla="*/ 96 w 1362"/>
                    <a:gd name="T109" fmla="*/ 137 h 824"/>
                    <a:gd name="T110" fmla="*/ 99 w 1362"/>
                    <a:gd name="T111" fmla="*/ 139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CFFFF"/>
                </a:solidFill>
                <a:ln w="12700">
                  <a:solidFill>
                    <a:schemeClr val="tx1"/>
                  </a:solidFill>
                  <a:round/>
                  <a:headEnd/>
                  <a:tailEnd/>
                </a:ln>
              </p:spPr>
              <p:txBody>
                <a:bodyPr/>
                <a:lstStyle/>
                <a:p>
                  <a:endParaRPr lang="en-US">
                    <a:latin typeface="+mj-lt"/>
                  </a:endParaRPr>
                </a:p>
              </p:txBody>
            </p:sp>
            <p:sp>
              <p:nvSpPr>
                <p:cNvPr id="7189" name="Freeform 238"/>
                <p:cNvSpPr>
                  <a:spLocks/>
                </p:cNvSpPr>
                <p:nvPr/>
              </p:nvSpPr>
              <p:spPr bwMode="auto">
                <a:xfrm rot="9037421" flipH="1" flipV="1">
                  <a:off x="3328" y="3824"/>
                  <a:ext cx="704" cy="455"/>
                </a:xfrm>
                <a:custGeom>
                  <a:avLst/>
                  <a:gdLst>
                    <a:gd name="T0" fmla="*/ 100 w 1362"/>
                    <a:gd name="T1" fmla="*/ 138 h 824"/>
                    <a:gd name="T2" fmla="*/ 100 w 1362"/>
                    <a:gd name="T3" fmla="*/ 136 h 824"/>
                    <a:gd name="T4" fmla="*/ 103 w 1362"/>
                    <a:gd name="T5" fmla="*/ 132 h 824"/>
                    <a:gd name="T6" fmla="*/ 108 w 1362"/>
                    <a:gd name="T7" fmla="*/ 126 h 824"/>
                    <a:gd name="T8" fmla="*/ 114 w 1362"/>
                    <a:gd name="T9" fmla="*/ 120 h 824"/>
                    <a:gd name="T10" fmla="*/ 122 w 1362"/>
                    <a:gd name="T11" fmla="*/ 113 h 824"/>
                    <a:gd name="T12" fmla="*/ 130 w 1362"/>
                    <a:gd name="T13" fmla="*/ 105 h 824"/>
                    <a:gd name="T14" fmla="*/ 139 w 1362"/>
                    <a:gd name="T15" fmla="*/ 97 h 824"/>
                    <a:gd name="T16" fmla="*/ 148 w 1362"/>
                    <a:gd name="T17" fmla="*/ 89 h 824"/>
                    <a:gd name="T18" fmla="*/ 156 w 1362"/>
                    <a:gd name="T19" fmla="*/ 81 h 824"/>
                    <a:gd name="T20" fmla="*/ 164 w 1362"/>
                    <a:gd name="T21" fmla="*/ 73 h 824"/>
                    <a:gd name="T22" fmla="*/ 172 w 1362"/>
                    <a:gd name="T23" fmla="*/ 66 h 824"/>
                    <a:gd name="T24" fmla="*/ 178 w 1362"/>
                    <a:gd name="T25" fmla="*/ 60 h 824"/>
                    <a:gd name="T26" fmla="*/ 183 w 1362"/>
                    <a:gd name="T27" fmla="*/ 55 h 824"/>
                    <a:gd name="T28" fmla="*/ 187 w 1362"/>
                    <a:gd name="T29" fmla="*/ 52 h 824"/>
                    <a:gd name="T30" fmla="*/ 188 w 1362"/>
                    <a:gd name="T31" fmla="*/ 50 h 824"/>
                    <a:gd name="T32" fmla="*/ 188 w 1362"/>
                    <a:gd name="T33" fmla="*/ 50 h 824"/>
                    <a:gd name="T34" fmla="*/ 182 w 1362"/>
                    <a:gd name="T35" fmla="*/ 47 h 824"/>
                    <a:gd name="T36" fmla="*/ 172 w 1362"/>
                    <a:gd name="T37" fmla="*/ 41 h 824"/>
                    <a:gd name="T38" fmla="*/ 158 w 1362"/>
                    <a:gd name="T39" fmla="*/ 33 h 824"/>
                    <a:gd name="T40" fmla="*/ 143 w 1362"/>
                    <a:gd name="T41" fmla="*/ 24 h 824"/>
                    <a:gd name="T42" fmla="*/ 128 w 1362"/>
                    <a:gd name="T43" fmla="*/ 15 h 824"/>
                    <a:gd name="T44" fmla="*/ 115 w 1362"/>
                    <a:gd name="T45" fmla="*/ 8 h 824"/>
                    <a:gd name="T46" fmla="*/ 106 w 1362"/>
                    <a:gd name="T47" fmla="*/ 2 h 824"/>
                    <a:gd name="T48" fmla="*/ 103 w 1362"/>
                    <a:gd name="T49" fmla="*/ 1 h 824"/>
                    <a:gd name="T50" fmla="*/ 100 w 1362"/>
                    <a:gd name="T51" fmla="*/ 4 h 824"/>
                    <a:gd name="T52" fmla="*/ 96 w 1362"/>
                    <a:gd name="T53" fmla="*/ 8 h 824"/>
                    <a:gd name="T54" fmla="*/ 89 w 1362"/>
                    <a:gd name="T55" fmla="*/ 12 h 824"/>
                    <a:gd name="T56" fmla="*/ 82 w 1362"/>
                    <a:gd name="T57" fmla="*/ 17 h 824"/>
                    <a:gd name="T58" fmla="*/ 74 w 1362"/>
                    <a:gd name="T59" fmla="*/ 22 h 824"/>
                    <a:gd name="T60" fmla="*/ 66 w 1362"/>
                    <a:gd name="T61" fmla="*/ 26 h 824"/>
                    <a:gd name="T62" fmla="*/ 57 w 1362"/>
                    <a:gd name="T63" fmla="*/ 30 h 824"/>
                    <a:gd name="T64" fmla="*/ 48 w 1362"/>
                    <a:gd name="T65" fmla="*/ 35 h 824"/>
                    <a:gd name="T66" fmla="*/ 38 w 1362"/>
                    <a:gd name="T67" fmla="*/ 39 h 824"/>
                    <a:gd name="T68" fmla="*/ 30 w 1362"/>
                    <a:gd name="T69" fmla="*/ 43 h 824"/>
                    <a:gd name="T70" fmla="*/ 22 w 1362"/>
                    <a:gd name="T71" fmla="*/ 47 h 824"/>
                    <a:gd name="T72" fmla="*/ 15 w 1362"/>
                    <a:gd name="T73" fmla="*/ 50 h 824"/>
                    <a:gd name="T74" fmla="*/ 9 w 1362"/>
                    <a:gd name="T75" fmla="*/ 52 h 824"/>
                    <a:gd name="T76" fmla="*/ 5 w 1362"/>
                    <a:gd name="T77" fmla="*/ 55 h 824"/>
                    <a:gd name="T78" fmla="*/ 2 w 1362"/>
                    <a:gd name="T79" fmla="*/ 55 h 824"/>
                    <a:gd name="T80" fmla="*/ 1 w 1362"/>
                    <a:gd name="T81" fmla="*/ 56 h 824"/>
                    <a:gd name="T82" fmla="*/ 1 w 1362"/>
                    <a:gd name="T83" fmla="*/ 59 h 824"/>
                    <a:gd name="T84" fmla="*/ 3 w 1362"/>
                    <a:gd name="T85" fmla="*/ 62 h 824"/>
                    <a:gd name="T86" fmla="*/ 7 w 1362"/>
                    <a:gd name="T87" fmla="*/ 67 h 824"/>
                    <a:gd name="T88" fmla="*/ 13 w 1362"/>
                    <a:gd name="T89" fmla="*/ 73 h 824"/>
                    <a:gd name="T90" fmla="*/ 20 w 1362"/>
                    <a:gd name="T91" fmla="*/ 80 h 824"/>
                    <a:gd name="T92" fmla="*/ 29 w 1362"/>
                    <a:gd name="T93" fmla="*/ 87 h 824"/>
                    <a:gd name="T94" fmla="*/ 38 w 1362"/>
                    <a:gd name="T95" fmla="*/ 95 h 824"/>
                    <a:gd name="T96" fmla="*/ 47 w 1362"/>
                    <a:gd name="T97" fmla="*/ 103 h 824"/>
                    <a:gd name="T98" fmla="*/ 57 w 1362"/>
                    <a:gd name="T99" fmla="*/ 110 h 824"/>
                    <a:gd name="T100" fmla="*/ 67 w 1362"/>
                    <a:gd name="T101" fmla="*/ 118 h 824"/>
                    <a:gd name="T102" fmla="*/ 75 w 1362"/>
                    <a:gd name="T103" fmla="*/ 124 h 824"/>
                    <a:gd name="T104" fmla="*/ 83 w 1362"/>
                    <a:gd name="T105" fmla="*/ 129 h 824"/>
                    <a:gd name="T106" fmla="*/ 90 w 1362"/>
                    <a:gd name="T107" fmla="*/ 134 h 824"/>
                    <a:gd name="T108" fmla="*/ 96 w 1362"/>
                    <a:gd name="T109" fmla="*/ 137 h 824"/>
                    <a:gd name="T110" fmla="*/ 99 w 1362"/>
                    <a:gd name="T111" fmla="*/ 139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CFFFF"/>
                </a:solidFill>
                <a:ln w="12700">
                  <a:solidFill>
                    <a:schemeClr val="tx1"/>
                  </a:solidFill>
                  <a:round/>
                  <a:headEnd/>
                  <a:tailEnd/>
                </a:ln>
              </p:spPr>
              <p:txBody>
                <a:bodyPr/>
                <a:lstStyle/>
                <a:p>
                  <a:endParaRPr lang="en-US">
                    <a:latin typeface="+mj-lt"/>
                  </a:endParaRPr>
                </a:p>
              </p:txBody>
            </p:sp>
            <p:sp>
              <p:nvSpPr>
                <p:cNvPr id="7190" name="Freeform 239"/>
                <p:cNvSpPr>
                  <a:spLocks/>
                </p:cNvSpPr>
                <p:nvPr/>
              </p:nvSpPr>
              <p:spPr bwMode="auto">
                <a:xfrm rot="9037421" flipH="1" flipV="1">
                  <a:off x="3293" y="3792"/>
                  <a:ext cx="704" cy="455"/>
                </a:xfrm>
                <a:custGeom>
                  <a:avLst/>
                  <a:gdLst>
                    <a:gd name="T0" fmla="*/ 100 w 1362"/>
                    <a:gd name="T1" fmla="*/ 138 h 824"/>
                    <a:gd name="T2" fmla="*/ 100 w 1362"/>
                    <a:gd name="T3" fmla="*/ 136 h 824"/>
                    <a:gd name="T4" fmla="*/ 103 w 1362"/>
                    <a:gd name="T5" fmla="*/ 132 h 824"/>
                    <a:gd name="T6" fmla="*/ 108 w 1362"/>
                    <a:gd name="T7" fmla="*/ 126 h 824"/>
                    <a:gd name="T8" fmla="*/ 114 w 1362"/>
                    <a:gd name="T9" fmla="*/ 120 h 824"/>
                    <a:gd name="T10" fmla="*/ 122 w 1362"/>
                    <a:gd name="T11" fmla="*/ 113 h 824"/>
                    <a:gd name="T12" fmla="*/ 130 w 1362"/>
                    <a:gd name="T13" fmla="*/ 105 h 824"/>
                    <a:gd name="T14" fmla="*/ 139 w 1362"/>
                    <a:gd name="T15" fmla="*/ 97 h 824"/>
                    <a:gd name="T16" fmla="*/ 148 w 1362"/>
                    <a:gd name="T17" fmla="*/ 89 h 824"/>
                    <a:gd name="T18" fmla="*/ 156 w 1362"/>
                    <a:gd name="T19" fmla="*/ 81 h 824"/>
                    <a:gd name="T20" fmla="*/ 164 w 1362"/>
                    <a:gd name="T21" fmla="*/ 73 h 824"/>
                    <a:gd name="T22" fmla="*/ 172 w 1362"/>
                    <a:gd name="T23" fmla="*/ 66 h 824"/>
                    <a:gd name="T24" fmla="*/ 178 w 1362"/>
                    <a:gd name="T25" fmla="*/ 60 h 824"/>
                    <a:gd name="T26" fmla="*/ 183 w 1362"/>
                    <a:gd name="T27" fmla="*/ 55 h 824"/>
                    <a:gd name="T28" fmla="*/ 187 w 1362"/>
                    <a:gd name="T29" fmla="*/ 52 h 824"/>
                    <a:gd name="T30" fmla="*/ 188 w 1362"/>
                    <a:gd name="T31" fmla="*/ 50 h 824"/>
                    <a:gd name="T32" fmla="*/ 188 w 1362"/>
                    <a:gd name="T33" fmla="*/ 50 h 824"/>
                    <a:gd name="T34" fmla="*/ 182 w 1362"/>
                    <a:gd name="T35" fmla="*/ 47 h 824"/>
                    <a:gd name="T36" fmla="*/ 172 w 1362"/>
                    <a:gd name="T37" fmla="*/ 41 h 824"/>
                    <a:gd name="T38" fmla="*/ 158 w 1362"/>
                    <a:gd name="T39" fmla="*/ 33 h 824"/>
                    <a:gd name="T40" fmla="*/ 143 w 1362"/>
                    <a:gd name="T41" fmla="*/ 24 h 824"/>
                    <a:gd name="T42" fmla="*/ 128 w 1362"/>
                    <a:gd name="T43" fmla="*/ 15 h 824"/>
                    <a:gd name="T44" fmla="*/ 115 w 1362"/>
                    <a:gd name="T45" fmla="*/ 8 h 824"/>
                    <a:gd name="T46" fmla="*/ 106 w 1362"/>
                    <a:gd name="T47" fmla="*/ 2 h 824"/>
                    <a:gd name="T48" fmla="*/ 103 w 1362"/>
                    <a:gd name="T49" fmla="*/ 1 h 824"/>
                    <a:gd name="T50" fmla="*/ 100 w 1362"/>
                    <a:gd name="T51" fmla="*/ 4 h 824"/>
                    <a:gd name="T52" fmla="*/ 96 w 1362"/>
                    <a:gd name="T53" fmla="*/ 8 h 824"/>
                    <a:gd name="T54" fmla="*/ 89 w 1362"/>
                    <a:gd name="T55" fmla="*/ 12 h 824"/>
                    <a:gd name="T56" fmla="*/ 82 w 1362"/>
                    <a:gd name="T57" fmla="*/ 17 h 824"/>
                    <a:gd name="T58" fmla="*/ 74 w 1362"/>
                    <a:gd name="T59" fmla="*/ 22 h 824"/>
                    <a:gd name="T60" fmla="*/ 66 w 1362"/>
                    <a:gd name="T61" fmla="*/ 26 h 824"/>
                    <a:gd name="T62" fmla="*/ 57 w 1362"/>
                    <a:gd name="T63" fmla="*/ 30 h 824"/>
                    <a:gd name="T64" fmla="*/ 48 w 1362"/>
                    <a:gd name="T65" fmla="*/ 35 h 824"/>
                    <a:gd name="T66" fmla="*/ 38 w 1362"/>
                    <a:gd name="T67" fmla="*/ 39 h 824"/>
                    <a:gd name="T68" fmla="*/ 30 w 1362"/>
                    <a:gd name="T69" fmla="*/ 43 h 824"/>
                    <a:gd name="T70" fmla="*/ 22 w 1362"/>
                    <a:gd name="T71" fmla="*/ 47 h 824"/>
                    <a:gd name="T72" fmla="*/ 15 w 1362"/>
                    <a:gd name="T73" fmla="*/ 50 h 824"/>
                    <a:gd name="T74" fmla="*/ 9 w 1362"/>
                    <a:gd name="T75" fmla="*/ 52 h 824"/>
                    <a:gd name="T76" fmla="*/ 5 w 1362"/>
                    <a:gd name="T77" fmla="*/ 55 h 824"/>
                    <a:gd name="T78" fmla="*/ 2 w 1362"/>
                    <a:gd name="T79" fmla="*/ 55 h 824"/>
                    <a:gd name="T80" fmla="*/ 1 w 1362"/>
                    <a:gd name="T81" fmla="*/ 56 h 824"/>
                    <a:gd name="T82" fmla="*/ 1 w 1362"/>
                    <a:gd name="T83" fmla="*/ 59 h 824"/>
                    <a:gd name="T84" fmla="*/ 3 w 1362"/>
                    <a:gd name="T85" fmla="*/ 62 h 824"/>
                    <a:gd name="T86" fmla="*/ 7 w 1362"/>
                    <a:gd name="T87" fmla="*/ 67 h 824"/>
                    <a:gd name="T88" fmla="*/ 13 w 1362"/>
                    <a:gd name="T89" fmla="*/ 73 h 824"/>
                    <a:gd name="T90" fmla="*/ 20 w 1362"/>
                    <a:gd name="T91" fmla="*/ 80 h 824"/>
                    <a:gd name="T92" fmla="*/ 29 w 1362"/>
                    <a:gd name="T93" fmla="*/ 87 h 824"/>
                    <a:gd name="T94" fmla="*/ 38 w 1362"/>
                    <a:gd name="T95" fmla="*/ 95 h 824"/>
                    <a:gd name="T96" fmla="*/ 47 w 1362"/>
                    <a:gd name="T97" fmla="*/ 103 h 824"/>
                    <a:gd name="T98" fmla="*/ 57 w 1362"/>
                    <a:gd name="T99" fmla="*/ 110 h 824"/>
                    <a:gd name="T100" fmla="*/ 67 w 1362"/>
                    <a:gd name="T101" fmla="*/ 118 h 824"/>
                    <a:gd name="T102" fmla="*/ 75 w 1362"/>
                    <a:gd name="T103" fmla="*/ 124 h 824"/>
                    <a:gd name="T104" fmla="*/ 83 w 1362"/>
                    <a:gd name="T105" fmla="*/ 129 h 824"/>
                    <a:gd name="T106" fmla="*/ 90 w 1362"/>
                    <a:gd name="T107" fmla="*/ 134 h 824"/>
                    <a:gd name="T108" fmla="*/ 96 w 1362"/>
                    <a:gd name="T109" fmla="*/ 137 h 824"/>
                    <a:gd name="T110" fmla="*/ 99 w 1362"/>
                    <a:gd name="T111" fmla="*/ 139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CFFFF"/>
                </a:solidFill>
                <a:ln w="12700">
                  <a:solidFill>
                    <a:schemeClr val="tx1"/>
                  </a:solidFill>
                  <a:round/>
                  <a:headEnd/>
                  <a:tailEnd/>
                </a:ln>
              </p:spPr>
              <p:txBody>
                <a:bodyPr/>
                <a:lstStyle/>
                <a:p>
                  <a:endParaRPr lang="en-US">
                    <a:latin typeface="+mj-lt"/>
                  </a:endParaRPr>
                </a:p>
              </p:txBody>
            </p:sp>
            <p:sp>
              <p:nvSpPr>
                <p:cNvPr id="7191" name="Text Box 240"/>
                <p:cNvSpPr txBox="1">
                  <a:spLocks noChangeArrowheads="1"/>
                </p:cNvSpPr>
                <p:nvPr/>
              </p:nvSpPr>
              <p:spPr bwMode="auto">
                <a:xfrm rot="870706">
                  <a:off x="3449" y="3908"/>
                  <a:ext cx="406" cy="212"/>
                </a:xfrm>
                <a:prstGeom prst="rect">
                  <a:avLst/>
                </a:prstGeom>
                <a:noFill/>
                <a:ln w="9525">
                  <a:noFill/>
                  <a:miter lim="800000"/>
                  <a:headEnd/>
                  <a:tailEnd/>
                </a:ln>
              </p:spPr>
              <p:txBody>
                <a:bodyPr wrap="none">
                  <a:spAutoFit/>
                </a:bodyPr>
                <a:lstStyle/>
                <a:p>
                  <a:pPr algn="ctr" eaLnBrk="0" hangingPunct="0">
                    <a:lnSpc>
                      <a:spcPct val="100000"/>
                    </a:lnSpc>
                    <a:spcBef>
                      <a:spcPct val="0"/>
                    </a:spcBef>
                    <a:buClrTx/>
                    <a:buFontTx/>
                    <a:buNone/>
                  </a:pPr>
                  <a:r>
                    <a:rPr lang="en-US" sz="800" b="1">
                      <a:latin typeface="+mj-lt"/>
                    </a:rPr>
                    <a:t>Purchase</a:t>
                  </a:r>
                </a:p>
                <a:p>
                  <a:pPr algn="ctr" eaLnBrk="0" hangingPunct="0">
                    <a:lnSpc>
                      <a:spcPct val="100000"/>
                    </a:lnSpc>
                    <a:spcBef>
                      <a:spcPct val="0"/>
                    </a:spcBef>
                    <a:buClrTx/>
                    <a:buFontTx/>
                    <a:buNone/>
                  </a:pPr>
                  <a:r>
                    <a:rPr lang="en-US" sz="800" b="1">
                      <a:latin typeface="+mj-lt"/>
                    </a:rPr>
                    <a:t>Orders</a:t>
                  </a:r>
                </a:p>
              </p:txBody>
            </p:sp>
          </p:grpSp>
          <p:grpSp>
            <p:nvGrpSpPr>
              <p:cNvPr id="7177" name="Group 241"/>
              <p:cNvGrpSpPr>
                <a:grpSpLocks/>
              </p:cNvGrpSpPr>
              <p:nvPr/>
            </p:nvGrpSpPr>
            <p:grpSpPr bwMode="auto">
              <a:xfrm>
                <a:off x="4525963" y="3790950"/>
                <a:ext cx="1055687" cy="749300"/>
                <a:chOff x="4290" y="3848"/>
                <a:chExt cx="665" cy="472"/>
              </a:xfrm>
            </p:grpSpPr>
            <p:sp>
              <p:nvSpPr>
                <p:cNvPr id="7184" name="Freeform 242"/>
                <p:cNvSpPr>
                  <a:spLocks/>
                </p:cNvSpPr>
                <p:nvPr/>
              </p:nvSpPr>
              <p:spPr bwMode="auto">
                <a:xfrm rot="9513812" flipH="1" flipV="1">
                  <a:off x="4340" y="3922"/>
                  <a:ext cx="615" cy="398"/>
                </a:xfrm>
                <a:custGeom>
                  <a:avLst/>
                  <a:gdLst>
                    <a:gd name="T0" fmla="*/ 66 w 1362"/>
                    <a:gd name="T1" fmla="*/ 93 h 824"/>
                    <a:gd name="T2" fmla="*/ 67 w 1362"/>
                    <a:gd name="T3" fmla="*/ 91 h 824"/>
                    <a:gd name="T4" fmla="*/ 69 w 1362"/>
                    <a:gd name="T5" fmla="*/ 88 h 824"/>
                    <a:gd name="T6" fmla="*/ 72 w 1362"/>
                    <a:gd name="T7" fmla="*/ 85 h 824"/>
                    <a:gd name="T8" fmla="*/ 76 w 1362"/>
                    <a:gd name="T9" fmla="*/ 80 h 824"/>
                    <a:gd name="T10" fmla="*/ 81 w 1362"/>
                    <a:gd name="T11" fmla="*/ 75 h 824"/>
                    <a:gd name="T12" fmla="*/ 87 w 1362"/>
                    <a:gd name="T13" fmla="*/ 70 h 824"/>
                    <a:gd name="T14" fmla="*/ 93 w 1362"/>
                    <a:gd name="T15" fmla="*/ 65 h 824"/>
                    <a:gd name="T16" fmla="*/ 98 w 1362"/>
                    <a:gd name="T17" fmla="*/ 59 h 824"/>
                    <a:gd name="T18" fmla="*/ 104 w 1362"/>
                    <a:gd name="T19" fmla="*/ 54 h 824"/>
                    <a:gd name="T20" fmla="*/ 110 w 1362"/>
                    <a:gd name="T21" fmla="*/ 49 h 824"/>
                    <a:gd name="T22" fmla="*/ 115 w 1362"/>
                    <a:gd name="T23" fmla="*/ 44 h 824"/>
                    <a:gd name="T24" fmla="*/ 119 w 1362"/>
                    <a:gd name="T25" fmla="*/ 41 h 824"/>
                    <a:gd name="T26" fmla="*/ 122 w 1362"/>
                    <a:gd name="T27" fmla="*/ 37 h 824"/>
                    <a:gd name="T28" fmla="*/ 125 w 1362"/>
                    <a:gd name="T29" fmla="*/ 35 h 824"/>
                    <a:gd name="T30" fmla="*/ 126 w 1362"/>
                    <a:gd name="T31" fmla="*/ 34 h 824"/>
                    <a:gd name="T32" fmla="*/ 125 w 1362"/>
                    <a:gd name="T33" fmla="*/ 33 h 824"/>
                    <a:gd name="T34" fmla="*/ 121 w 1362"/>
                    <a:gd name="T35" fmla="*/ 31 h 824"/>
                    <a:gd name="T36" fmla="*/ 115 w 1362"/>
                    <a:gd name="T37" fmla="*/ 28 h 824"/>
                    <a:gd name="T38" fmla="*/ 105 w 1362"/>
                    <a:gd name="T39" fmla="*/ 22 h 824"/>
                    <a:gd name="T40" fmla="*/ 95 w 1362"/>
                    <a:gd name="T41" fmla="*/ 16 h 824"/>
                    <a:gd name="T42" fmla="*/ 85 w 1362"/>
                    <a:gd name="T43" fmla="*/ 11 h 824"/>
                    <a:gd name="T44" fmla="*/ 77 w 1362"/>
                    <a:gd name="T45" fmla="*/ 5 h 824"/>
                    <a:gd name="T46" fmla="*/ 71 w 1362"/>
                    <a:gd name="T47" fmla="*/ 1 h 824"/>
                    <a:gd name="T48" fmla="*/ 69 w 1362"/>
                    <a:gd name="T49" fmla="*/ 1 h 824"/>
                    <a:gd name="T50" fmla="*/ 67 w 1362"/>
                    <a:gd name="T51" fmla="*/ 3 h 824"/>
                    <a:gd name="T52" fmla="*/ 64 w 1362"/>
                    <a:gd name="T53" fmla="*/ 6 h 824"/>
                    <a:gd name="T54" fmla="*/ 60 w 1362"/>
                    <a:gd name="T55" fmla="*/ 8 h 824"/>
                    <a:gd name="T56" fmla="*/ 55 w 1362"/>
                    <a:gd name="T57" fmla="*/ 11 h 824"/>
                    <a:gd name="T58" fmla="*/ 49 w 1362"/>
                    <a:gd name="T59" fmla="*/ 14 h 824"/>
                    <a:gd name="T60" fmla="*/ 44 w 1362"/>
                    <a:gd name="T61" fmla="*/ 17 h 824"/>
                    <a:gd name="T62" fmla="*/ 38 w 1362"/>
                    <a:gd name="T63" fmla="*/ 21 h 824"/>
                    <a:gd name="T64" fmla="*/ 32 w 1362"/>
                    <a:gd name="T65" fmla="*/ 24 h 824"/>
                    <a:gd name="T66" fmla="*/ 26 w 1362"/>
                    <a:gd name="T67" fmla="*/ 27 h 824"/>
                    <a:gd name="T68" fmla="*/ 20 w 1362"/>
                    <a:gd name="T69" fmla="*/ 29 h 824"/>
                    <a:gd name="T70" fmla="*/ 15 w 1362"/>
                    <a:gd name="T71" fmla="*/ 31 h 824"/>
                    <a:gd name="T72" fmla="*/ 10 w 1362"/>
                    <a:gd name="T73" fmla="*/ 34 h 824"/>
                    <a:gd name="T74" fmla="*/ 6 w 1362"/>
                    <a:gd name="T75" fmla="*/ 35 h 824"/>
                    <a:gd name="T76" fmla="*/ 3 w 1362"/>
                    <a:gd name="T77" fmla="*/ 36 h 824"/>
                    <a:gd name="T78" fmla="*/ 1 w 1362"/>
                    <a:gd name="T79" fmla="*/ 37 h 824"/>
                    <a:gd name="T80" fmla="*/ 0 w 1362"/>
                    <a:gd name="T81" fmla="*/ 38 h 824"/>
                    <a:gd name="T82" fmla="*/ 0 w 1362"/>
                    <a:gd name="T83" fmla="*/ 39 h 824"/>
                    <a:gd name="T84" fmla="*/ 2 w 1362"/>
                    <a:gd name="T85" fmla="*/ 42 h 824"/>
                    <a:gd name="T86" fmla="*/ 5 w 1362"/>
                    <a:gd name="T87" fmla="*/ 45 h 824"/>
                    <a:gd name="T88" fmla="*/ 9 w 1362"/>
                    <a:gd name="T89" fmla="*/ 49 h 824"/>
                    <a:gd name="T90" fmla="*/ 14 w 1362"/>
                    <a:gd name="T91" fmla="*/ 54 h 824"/>
                    <a:gd name="T92" fmla="*/ 19 w 1362"/>
                    <a:gd name="T93" fmla="*/ 58 h 824"/>
                    <a:gd name="T94" fmla="*/ 25 w 1362"/>
                    <a:gd name="T95" fmla="*/ 64 h 824"/>
                    <a:gd name="T96" fmla="*/ 32 w 1362"/>
                    <a:gd name="T97" fmla="*/ 69 h 824"/>
                    <a:gd name="T98" fmla="*/ 38 w 1362"/>
                    <a:gd name="T99" fmla="*/ 74 h 824"/>
                    <a:gd name="T100" fmla="*/ 44 w 1362"/>
                    <a:gd name="T101" fmla="*/ 79 h 824"/>
                    <a:gd name="T102" fmla="*/ 50 w 1362"/>
                    <a:gd name="T103" fmla="*/ 83 h 824"/>
                    <a:gd name="T104" fmla="*/ 56 w 1362"/>
                    <a:gd name="T105" fmla="*/ 86 h 824"/>
                    <a:gd name="T106" fmla="*/ 60 w 1362"/>
                    <a:gd name="T107" fmla="*/ 89 h 824"/>
                    <a:gd name="T108" fmla="*/ 64 w 1362"/>
                    <a:gd name="T109" fmla="*/ 92 h 824"/>
                    <a:gd name="T110" fmla="*/ 66 w 1362"/>
                    <a:gd name="T111" fmla="*/ 93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w="12700">
                  <a:solidFill>
                    <a:schemeClr val="tx1"/>
                  </a:solidFill>
                  <a:round/>
                  <a:headEnd/>
                  <a:tailEnd/>
                </a:ln>
              </p:spPr>
              <p:txBody>
                <a:bodyPr/>
                <a:lstStyle/>
                <a:p>
                  <a:endParaRPr lang="en-US">
                    <a:latin typeface="+mj-lt"/>
                  </a:endParaRPr>
                </a:p>
              </p:txBody>
            </p:sp>
            <p:sp>
              <p:nvSpPr>
                <p:cNvPr id="7185" name="Freeform 243"/>
                <p:cNvSpPr>
                  <a:spLocks/>
                </p:cNvSpPr>
                <p:nvPr/>
              </p:nvSpPr>
              <p:spPr bwMode="auto">
                <a:xfrm rot="9513812" flipH="1" flipV="1">
                  <a:off x="4315" y="3886"/>
                  <a:ext cx="616" cy="397"/>
                </a:xfrm>
                <a:custGeom>
                  <a:avLst/>
                  <a:gdLst>
                    <a:gd name="T0" fmla="*/ 66 w 1362"/>
                    <a:gd name="T1" fmla="*/ 92 h 824"/>
                    <a:gd name="T2" fmla="*/ 67 w 1362"/>
                    <a:gd name="T3" fmla="*/ 90 h 824"/>
                    <a:gd name="T4" fmla="*/ 69 w 1362"/>
                    <a:gd name="T5" fmla="*/ 88 h 824"/>
                    <a:gd name="T6" fmla="*/ 73 w 1362"/>
                    <a:gd name="T7" fmla="*/ 84 h 824"/>
                    <a:gd name="T8" fmla="*/ 77 w 1362"/>
                    <a:gd name="T9" fmla="*/ 80 h 824"/>
                    <a:gd name="T10" fmla="*/ 81 w 1362"/>
                    <a:gd name="T11" fmla="*/ 75 h 824"/>
                    <a:gd name="T12" fmla="*/ 87 w 1362"/>
                    <a:gd name="T13" fmla="*/ 70 h 824"/>
                    <a:gd name="T14" fmla="*/ 93 w 1362"/>
                    <a:gd name="T15" fmla="*/ 65 h 824"/>
                    <a:gd name="T16" fmla="*/ 99 w 1362"/>
                    <a:gd name="T17" fmla="*/ 59 h 824"/>
                    <a:gd name="T18" fmla="*/ 105 w 1362"/>
                    <a:gd name="T19" fmla="*/ 53 h 824"/>
                    <a:gd name="T20" fmla="*/ 110 w 1362"/>
                    <a:gd name="T21" fmla="*/ 49 h 824"/>
                    <a:gd name="T22" fmla="*/ 115 w 1362"/>
                    <a:gd name="T23" fmla="*/ 44 h 824"/>
                    <a:gd name="T24" fmla="*/ 119 w 1362"/>
                    <a:gd name="T25" fmla="*/ 40 h 824"/>
                    <a:gd name="T26" fmla="*/ 123 w 1362"/>
                    <a:gd name="T27" fmla="*/ 37 h 824"/>
                    <a:gd name="T28" fmla="*/ 125 w 1362"/>
                    <a:gd name="T29" fmla="*/ 35 h 824"/>
                    <a:gd name="T30" fmla="*/ 126 w 1362"/>
                    <a:gd name="T31" fmla="*/ 33 h 824"/>
                    <a:gd name="T32" fmla="*/ 126 w 1362"/>
                    <a:gd name="T33" fmla="*/ 33 h 824"/>
                    <a:gd name="T34" fmla="*/ 122 w 1362"/>
                    <a:gd name="T35" fmla="*/ 31 h 824"/>
                    <a:gd name="T36" fmla="*/ 115 w 1362"/>
                    <a:gd name="T37" fmla="*/ 27 h 824"/>
                    <a:gd name="T38" fmla="*/ 106 w 1362"/>
                    <a:gd name="T39" fmla="*/ 22 h 824"/>
                    <a:gd name="T40" fmla="*/ 96 w 1362"/>
                    <a:gd name="T41" fmla="*/ 16 h 824"/>
                    <a:gd name="T42" fmla="*/ 86 w 1362"/>
                    <a:gd name="T43" fmla="*/ 11 h 824"/>
                    <a:gd name="T44" fmla="*/ 77 w 1362"/>
                    <a:gd name="T45" fmla="*/ 5 h 824"/>
                    <a:gd name="T46" fmla="*/ 71 w 1362"/>
                    <a:gd name="T47" fmla="*/ 1 h 824"/>
                    <a:gd name="T48" fmla="*/ 69 w 1362"/>
                    <a:gd name="T49" fmla="*/ 1 h 824"/>
                    <a:gd name="T50" fmla="*/ 67 w 1362"/>
                    <a:gd name="T51" fmla="*/ 3 h 824"/>
                    <a:gd name="T52" fmla="*/ 64 w 1362"/>
                    <a:gd name="T53" fmla="*/ 6 h 824"/>
                    <a:gd name="T54" fmla="*/ 60 w 1362"/>
                    <a:gd name="T55" fmla="*/ 8 h 824"/>
                    <a:gd name="T56" fmla="*/ 55 w 1362"/>
                    <a:gd name="T57" fmla="*/ 11 h 824"/>
                    <a:gd name="T58" fmla="*/ 50 w 1362"/>
                    <a:gd name="T59" fmla="*/ 14 h 824"/>
                    <a:gd name="T60" fmla="*/ 44 w 1362"/>
                    <a:gd name="T61" fmla="*/ 17 h 824"/>
                    <a:gd name="T62" fmla="*/ 38 w 1362"/>
                    <a:gd name="T63" fmla="*/ 20 h 824"/>
                    <a:gd name="T64" fmla="*/ 32 w 1362"/>
                    <a:gd name="T65" fmla="*/ 24 h 824"/>
                    <a:gd name="T66" fmla="*/ 26 w 1362"/>
                    <a:gd name="T67" fmla="*/ 26 h 824"/>
                    <a:gd name="T68" fmla="*/ 20 w 1362"/>
                    <a:gd name="T69" fmla="*/ 29 h 824"/>
                    <a:gd name="T70" fmla="*/ 15 w 1362"/>
                    <a:gd name="T71" fmla="*/ 31 h 824"/>
                    <a:gd name="T72" fmla="*/ 10 w 1362"/>
                    <a:gd name="T73" fmla="*/ 33 h 824"/>
                    <a:gd name="T74" fmla="*/ 6 w 1362"/>
                    <a:gd name="T75" fmla="*/ 35 h 824"/>
                    <a:gd name="T76" fmla="*/ 3 w 1362"/>
                    <a:gd name="T77" fmla="*/ 36 h 824"/>
                    <a:gd name="T78" fmla="*/ 1 w 1362"/>
                    <a:gd name="T79" fmla="*/ 37 h 824"/>
                    <a:gd name="T80" fmla="*/ 0 w 1362"/>
                    <a:gd name="T81" fmla="*/ 37 h 824"/>
                    <a:gd name="T82" fmla="*/ 0 w 1362"/>
                    <a:gd name="T83" fmla="*/ 39 h 824"/>
                    <a:gd name="T84" fmla="*/ 2 w 1362"/>
                    <a:gd name="T85" fmla="*/ 41 h 824"/>
                    <a:gd name="T86" fmla="*/ 5 w 1362"/>
                    <a:gd name="T87" fmla="*/ 45 h 824"/>
                    <a:gd name="T88" fmla="*/ 9 w 1362"/>
                    <a:gd name="T89" fmla="*/ 49 h 824"/>
                    <a:gd name="T90" fmla="*/ 14 w 1362"/>
                    <a:gd name="T91" fmla="*/ 53 h 824"/>
                    <a:gd name="T92" fmla="*/ 19 w 1362"/>
                    <a:gd name="T93" fmla="*/ 58 h 824"/>
                    <a:gd name="T94" fmla="*/ 25 w 1362"/>
                    <a:gd name="T95" fmla="*/ 63 h 824"/>
                    <a:gd name="T96" fmla="*/ 32 w 1362"/>
                    <a:gd name="T97" fmla="*/ 68 h 824"/>
                    <a:gd name="T98" fmla="*/ 38 w 1362"/>
                    <a:gd name="T99" fmla="*/ 73 h 824"/>
                    <a:gd name="T100" fmla="*/ 45 w 1362"/>
                    <a:gd name="T101" fmla="*/ 78 h 824"/>
                    <a:gd name="T102" fmla="*/ 50 w 1362"/>
                    <a:gd name="T103" fmla="*/ 82 h 824"/>
                    <a:gd name="T104" fmla="*/ 56 w 1362"/>
                    <a:gd name="T105" fmla="*/ 86 h 824"/>
                    <a:gd name="T106" fmla="*/ 60 w 1362"/>
                    <a:gd name="T107" fmla="*/ 89 h 824"/>
                    <a:gd name="T108" fmla="*/ 64 w 1362"/>
                    <a:gd name="T109" fmla="*/ 91 h 824"/>
                    <a:gd name="T110" fmla="*/ 66 w 1362"/>
                    <a:gd name="T111" fmla="*/ 92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w="12700">
                  <a:solidFill>
                    <a:schemeClr val="tx1"/>
                  </a:solidFill>
                  <a:round/>
                  <a:headEnd/>
                  <a:tailEnd/>
                </a:ln>
              </p:spPr>
              <p:txBody>
                <a:bodyPr/>
                <a:lstStyle/>
                <a:p>
                  <a:endParaRPr lang="en-US">
                    <a:latin typeface="+mj-lt"/>
                  </a:endParaRPr>
                </a:p>
              </p:txBody>
            </p:sp>
            <p:sp>
              <p:nvSpPr>
                <p:cNvPr id="7186" name="Freeform 244"/>
                <p:cNvSpPr>
                  <a:spLocks/>
                </p:cNvSpPr>
                <p:nvPr/>
              </p:nvSpPr>
              <p:spPr bwMode="auto">
                <a:xfrm rot="9513812" flipH="1" flipV="1">
                  <a:off x="4290" y="3848"/>
                  <a:ext cx="615" cy="398"/>
                </a:xfrm>
                <a:custGeom>
                  <a:avLst/>
                  <a:gdLst>
                    <a:gd name="T0" fmla="*/ 66 w 1362"/>
                    <a:gd name="T1" fmla="*/ 93 h 824"/>
                    <a:gd name="T2" fmla="*/ 67 w 1362"/>
                    <a:gd name="T3" fmla="*/ 91 h 824"/>
                    <a:gd name="T4" fmla="*/ 69 w 1362"/>
                    <a:gd name="T5" fmla="*/ 88 h 824"/>
                    <a:gd name="T6" fmla="*/ 72 w 1362"/>
                    <a:gd name="T7" fmla="*/ 85 h 824"/>
                    <a:gd name="T8" fmla="*/ 76 w 1362"/>
                    <a:gd name="T9" fmla="*/ 80 h 824"/>
                    <a:gd name="T10" fmla="*/ 81 w 1362"/>
                    <a:gd name="T11" fmla="*/ 75 h 824"/>
                    <a:gd name="T12" fmla="*/ 87 w 1362"/>
                    <a:gd name="T13" fmla="*/ 70 h 824"/>
                    <a:gd name="T14" fmla="*/ 93 w 1362"/>
                    <a:gd name="T15" fmla="*/ 65 h 824"/>
                    <a:gd name="T16" fmla="*/ 98 w 1362"/>
                    <a:gd name="T17" fmla="*/ 59 h 824"/>
                    <a:gd name="T18" fmla="*/ 104 w 1362"/>
                    <a:gd name="T19" fmla="*/ 54 h 824"/>
                    <a:gd name="T20" fmla="*/ 110 w 1362"/>
                    <a:gd name="T21" fmla="*/ 49 h 824"/>
                    <a:gd name="T22" fmla="*/ 115 w 1362"/>
                    <a:gd name="T23" fmla="*/ 44 h 824"/>
                    <a:gd name="T24" fmla="*/ 119 w 1362"/>
                    <a:gd name="T25" fmla="*/ 41 h 824"/>
                    <a:gd name="T26" fmla="*/ 122 w 1362"/>
                    <a:gd name="T27" fmla="*/ 37 h 824"/>
                    <a:gd name="T28" fmla="*/ 125 w 1362"/>
                    <a:gd name="T29" fmla="*/ 35 h 824"/>
                    <a:gd name="T30" fmla="*/ 126 w 1362"/>
                    <a:gd name="T31" fmla="*/ 34 h 824"/>
                    <a:gd name="T32" fmla="*/ 125 w 1362"/>
                    <a:gd name="T33" fmla="*/ 33 h 824"/>
                    <a:gd name="T34" fmla="*/ 121 w 1362"/>
                    <a:gd name="T35" fmla="*/ 31 h 824"/>
                    <a:gd name="T36" fmla="*/ 115 w 1362"/>
                    <a:gd name="T37" fmla="*/ 28 h 824"/>
                    <a:gd name="T38" fmla="*/ 105 w 1362"/>
                    <a:gd name="T39" fmla="*/ 22 h 824"/>
                    <a:gd name="T40" fmla="*/ 95 w 1362"/>
                    <a:gd name="T41" fmla="*/ 16 h 824"/>
                    <a:gd name="T42" fmla="*/ 85 w 1362"/>
                    <a:gd name="T43" fmla="*/ 11 h 824"/>
                    <a:gd name="T44" fmla="*/ 77 w 1362"/>
                    <a:gd name="T45" fmla="*/ 5 h 824"/>
                    <a:gd name="T46" fmla="*/ 71 w 1362"/>
                    <a:gd name="T47" fmla="*/ 1 h 824"/>
                    <a:gd name="T48" fmla="*/ 69 w 1362"/>
                    <a:gd name="T49" fmla="*/ 1 h 824"/>
                    <a:gd name="T50" fmla="*/ 67 w 1362"/>
                    <a:gd name="T51" fmla="*/ 3 h 824"/>
                    <a:gd name="T52" fmla="*/ 64 w 1362"/>
                    <a:gd name="T53" fmla="*/ 6 h 824"/>
                    <a:gd name="T54" fmla="*/ 60 w 1362"/>
                    <a:gd name="T55" fmla="*/ 8 h 824"/>
                    <a:gd name="T56" fmla="*/ 55 w 1362"/>
                    <a:gd name="T57" fmla="*/ 11 h 824"/>
                    <a:gd name="T58" fmla="*/ 49 w 1362"/>
                    <a:gd name="T59" fmla="*/ 14 h 824"/>
                    <a:gd name="T60" fmla="*/ 44 w 1362"/>
                    <a:gd name="T61" fmla="*/ 17 h 824"/>
                    <a:gd name="T62" fmla="*/ 38 w 1362"/>
                    <a:gd name="T63" fmla="*/ 21 h 824"/>
                    <a:gd name="T64" fmla="*/ 32 w 1362"/>
                    <a:gd name="T65" fmla="*/ 24 h 824"/>
                    <a:gd name="T66" fmla="*/ 26 w 1362"/>
                    <a:gd name="T67" fmla="*/ 27 h 824"/>
                    <a:gd name="T68" fmla="*/ 20 w 1362"/>
                    <a:gd name="T69" fmla="*/ 29 h 824"/>
                    <a:gd name="T70" fmla="*/ 15 w 1362"/>
                    <a:gd name="T71" fmla="*/ 31 h 824"/>
                    <a:gd name="T72" fmla="*/ 10 w 1362"/>
                    <a:gd name="T73" fmla="*/ 34 h 824"/>
                    <a:gd name="T74" fmla="*/ 6 w 1362"/>
                    <a:gd name="T75" fmla="*/ 35 h 824"/>
                    <a:gd name="T76" fmla="*/ 3 w 1362"/>
                    <a:gd name="T77" fmla="*/ 36 h 824"/>
                    <a:gd name="T78" fmla="*/ 1 w 1362"/>
                    <a:gd name="T79" fmla="*/ 37 h 824"/>
                    <a:gd name="T80" fmla="*/ 0 w 1362"/>
                    <a:gd name="T81" fmla="*/ 38 h 824"/>
                    <a:gd name="T82" fmla="*/ 0 w 1362"/>
                    <a:gd name="T83" fmla="*/ 39 h 824"/>
                    <a:gd name="T84" fmla="*/ 2 w 1362"/>
                    <a:gd name="T85" fmla="*/ 42 h 824"/>
                    <a:gd name="T86" fmla="*/ 5 w 1362"/>
                    <a:gd name="T87" fmla="*/ 45 h 824"/>
                    <a:gd name="T88" fmla="*/ 9 w 1362"/>
                    <a:gd name="T89" fmla="*/ 49 h 824"/>
                    <a:gd name="T90" fmla="*/ 14 w 1362"/>
                    <a:gd name="T91" fmla="*/ 54 h 824"/>
                    <a:gd name="T92" fmla="*/ 19 w 1362"/>
                    <a:gd name="T93" fmla="*/ 58 h 824"/>
                    <a:gd name="T94" fmla="*/ 25 w 1362"/>
                    <a:gd name="T95" fmla="*/ 64 h 824"/>
                    <a:gd name="T96" fmla="*/ 32 w 1362"/>
                    <a:gd name="T97" fmla="*/ 69 h 824"/>
                    <a:gd name="T98" fmla="*/ 38 w 1362"/>
                    <a:gd name="T99" fmla="*/ 74 h 824"/>
                    <a:gd name="T100" fmla="*/ 44 w 1362"/>
                    <a:gd name="T101" fmla="*/ 79 h 824"/>
                    <a:gd name="T102" fmla="*/ 50 w 1362"/>
                    <a:gd name="T103" fmla="*/ 83 h 824"/>
                    <a:gd name="T104" fmla="*/ 56 w 1362"/>
                    <a:gd name="T105" fmla="*/ 86 h 824"/>
                    <a:gd name="T106" fmla="*/ 60 w 1362"/>
                    <a:gd name="T107" fmla="*/ 89 h 824"/>
                    <a:gd name="T108" fmla="*/ 64 w 1362"/>
                    <a:gd name="T109" fmla="*/ 92 h 824"/>
                    <a:gd name="T110" fmla="*/ 66 w 1362"/>
                    <a:gd name="T111" fmla="*/ 93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w="12700">
                  <a:solidFill>
                    <a:schemeClr val="tx1"/>
                  </a:solidFill>
                  <a:round/>
                  <a:headEnd/>
                  <a:tailEnd/>
                </a:ln>
              </p:spPr>
              <p:txBody>
                <a:bodyPr/>
                <a:lstStyle/>
                <a:p>
                  <a:endParaRPr lang="en-US">
                    <a:latin typeface="+mj-lt"/>
                  </a:endParaRPr>
                </a:p>
              </p:txBody>
            </p:sp>
            <p:sp>
              <p:nvSpPr>
                <p:cNvPr id="7187" name="Text Box 245"/>
                <p:cNvSpPr txBox="1">
                  <a:spLocks noChangeArrowheads="1"/>
                </p:cNvSpPr>
                <p:nvPr/>
              </p:nvSpPr>
              <p:spPr bwMode="auto">
                <a:xfrm rot="944507">
                  <a:off x="4346" y="3942"/>
                  <a:ext cx="566" cy="135"/>
                </a:xfrm>
                <a:prstGeom prst="rect">
                  <a:avLst/>
                </a:prstGeom>
                <a:noFill/>
                <a:ln w="9525">
                  <a:noFill/>
                  <a:miter lim="800000"/>
                  <a:headEnd/>
                  <a:tailEnd/>
                </a:ln>
              </p:spPr>
              <p:txBody>
                <a:bodyPr>
                  <a:spAutoFit/>
                </a:bodyPr>
                <a:lstStyle/>
                <a:p>
                  <a:pPr algn="ctr" eaLnBrk="0" hangingPunct="0">
                    <a:lnSpc>
                      <a:spcPct val="100000"/>
                    </a:lnSpc>
                    <a:spcBef>
                      <a:spcPct val="0"/>
                    </a:spcBef>
                    <a:buClrTx/>
                    <a:buFontTx/>
                    <a:buNone/>
                  </a:pPr>
                  <a:r>
                    <a:rPr lang="en-US" sz="800" b="1">
                      <a:latin typeface="+mj-lt"/>
                    </a:rPr>
                    <a:t>Invoices</a:t>
                  </a:r>
                </a:p>
              </p:txBody>
            </p:sp>
          </p:grpSp>
          <p:grpSp>
            <p:nvGrpSpPr>
              <p:cNvPr id="7178" name="Group 246"/>
              <p:cNvGrpSpPr>
                <a:grpSpLocks/>
              </p:cNvGrpSpPr>
              <p:nvPr/>
            </p:nvGrpSpPr>
            <p:grpSpPr bwMode="auto">
              <a:xfrm>
                <a:off x="5153025" y="3814763"/>
                <a:ext cx="1133475" cy="842962"/>
                <a:chOff x="4709" y="3785"/>
                <a:chExt cx="714" cy="531"/>
              </a:xfrm>
            </p:grpSpPr>
            <p:sp>
              <p:nvSpPr>
                <p:cNvPr id="7180" name="Freeform 247"/>
                <p:cNvSpPr>
                  <a:spLocks/>
                </p:cNvSpPr>
                <p:nvPr/>
              </p:nvSpPr>
              <p:spPr bwMode="auto">
                <a:xfrm rot="9037421" flipH="1" flipV="1">
                  <a:off x="4772" y="3860"/>
                  <a:ext cx="651" cy="456"/>
                </a:xfrm>
                <a:custGeom>
                  <a:avLst/>
                  <a:gdLst>
                    <a:gd name="T0" fmla="*/ 79 w 1362"/>
                    <a:gd name="T1" fmla="*/ 139 h 824"/>
                    <a:gd name="T2" fmla="*/ 79 w 1362"/>
                    <a:gd name="T3" fmla="*/ 137 h 824"/>
                    <a:gd name="T4" fmla="*/ 82 w 1362"/>
                    <a:gd name="T5" fmla="*/ 133 h 824"/>
                    <a:gd name="T6" fmla="*/ 86 w 1362"/>
                    <a:gd name="T7" fmla="*/ 127 h 824"/>
                    <a:gd name="T8" fmla="*/ 90 w 1362"/>
                    <a:gd name="T9" fmla="*/ 121 h 824"/>
                    <a:gd name="T10" fmla="*/ 97 w 1362"/>
                    <a:gd name="T11" fmla="*/ 113 h 824"/>
                    <a:gd name="T12" fmla="*/ 103 w 1362"/>
                    <a:gd name="T13" fmla="*/ 106 h 824"/>
                    <a:gd name="T14" fmla="*/ 109 w 1362"/>
                    <a:gd name="T15" fmla="*/ 98 h 824"/>
                    <a:gd name="T16" fmla="*/ 117 w 1362"/>
                    <a:gd name="T17" fmla="*/ 90 h 824"/>
                    <a:gd name="T18" fmla="*/ 124 w 1362"/>
                    <a:gd name="T19" fmla="*/ 81 h 824"/>
                    <a:gd name="T20" fmla="*/ 130 w 1362"/>
                    <a:gd name="T21" fmla="*/ 74 h 824"/>
                    <a:gd name="T22" fmla="*/ 136 w 1362"/>
                    <a:gd name="T23" fmla="*/ 66 h 824"/>
                    <a:gd name="T24" fmla="*/ 141 w 1362"/>
                    <a:gd name="T25" fmla="*/ 61 h 824"/>
                    <a:gd name="T26" fmla="*/ 145 w 1362"/>
                    <a:gd name="T27" fmla="*/ 56 h 824"/>
                    <a:gd name="T28" fmla="*/ 148 w 1362"/>
                    <a:gd name="T29" fmla="*/ 53 h 824"/>
                    <a:gd name="T30" fmla="*/ 149 w 1362"/>
                    <a:gd name="T31" fmla="*/ 50 h 824"/>
                    <a:gd name="T32" fmla="*/ 149 w 1362"/>
                    <a:gd name="T33" fmla="*/ 50 h 824"/>
                    <a:gd name="T34" fmla="*/ 144 w 1362"/>
                    <a:gd name="T35" fmla="*/ 47 h 824"/>
                    <a:gd name="T36" fmla="*/ 136 w 1362"/>
                    <a:gd name="T37" fmla="*/ 42 h 824"/>
                    <a:gd name="T38" fmla="*/ 125 w 1362"/>
                    <a:gd name="T39" fmla="*/ 33 h 824"/>
                    <a:gd name="T40" fmla="*/ 113 w 1362"/>
                    <a:gd name="T41" fmla="*/ 24 h 824"/>
                    <a:gd name="T42" fmla="*/ 101 w 1362"/>
                    <a:gd name="T43" fmla="*/ 15 h 824"/>
                    <a:gd name="T44" fmla="*/ 91 w 1362"/>
                    <a:gd name="T45" fmla="*/ 8 h 824"/>
                    <a:gd name="T46" fmla="*/ 84 w 1362"/>
                    <a:gd name="T47" fmla="*/ 2 h 824"/>
                    <a:gd name="T48" fmla="*/ 82 w 1362"/>
                    <a:gd name="T49" fmla="*/ 1 h 824"/>
                    <a:gd name="T50" fmla="*/ 79 w 1362"/>
                    <a:gd name="T51" fmla="*/ 4 h 824"/>
                    <a:gd name="T52" fmla="*/ 76 w 1362"/>
                    <a:gd name="T53" fmla="*/ 8 h 824"/>
                    <a:gd name="T54" fmla="*/ 71 w 1362"/>
                    <a:gd name="T55" fmla="*/ 12 h 824"/>
                    <a:gd name="T56" fmla="*/ 65 w 1362"/>
                    <a:gd name="T57" fmla="*/ 17 h 824"/>
                    <a:gd name="T58" fmla="*/ 59 w 1362"/>
                    <a:gd name="T59" fmla="*/ 22 h 824"/>
                    <a:gd name="T60" fmla="*/ 52 w 1362"/>
                    <a:gd name="T61" fmla="*/ 26 h 824"/>
                    <a:gd name="T62" fmla="*/ 45 w 1362"/>
                    <a:gd name="T63" fmla="*/ 31 h 824"/>
                    <a:gd name="T64" fmla="*/ 37 w 1362"/>
                    <a:gd name="T65" fmla="*/ 35 h 824"/>
                    <a:gd name="T66" fmla="*/ 31 w 1362"/>
                    <a:gd name="T67" fmla="*/ 39 h 824"/>
                    <a:gd name="T68" fmla="*/ 24 w 1362"/>
                    <a:gd name="T69" fmla="*/ 44 h 824"/>
                    <a:gd name="T70" fmla="*/ 17 w 1362"/>
                    <a:gd name="T71" fmla="*/ 47 h 824"/>
                    <a:gd name="T72" fmla="*/ 12 w 1362"/>
                    <a:gd name="T73" fmla="*/ 50 h 824"/>
                    <a:gd name="T74" fmla="*/ 7 w 1362"/>
                    <a:gd name="T75" fmla="*/ 53 h 824"/>
                    <a:gd name="T76" fmla="*/ 4 w 1362"/>
                    <a:gd name="T77" fmla="*/ 55 h 824"/>
                    <a:gd name="T78" fmla="*/ 1 w 1362"/>
                    <a:gd name="T79" fmla="*/ 56 h 824"/>
                    <a:gd name="T80" fmla="*/ 0 w 1362"/>
                    <a:gd name="T81" fmla="*/ 56 h 824"/>
                    <a:gd name="T82" fmla="*/ 0 w 1362"/>
                    <a:gd name="T83" fmla="*/ 59 h 824"/>
                    <a:gd name="T84" fmla="*/ 2 w 1362"/>
                    <a:gd name="T85" fmla="*/ 63 h 824"/>
                    <a:gd name="T86" fmla="*/ 5 w 1362"/>
                    <a:gd name="T87" fmla="*/ 68 h 824"/>
                    <a:gd name="T88" fmla="*/ 10 w 1362"/>
                    <a:gd name="T89" fmla="*/ 74 h 824"/>
                    <a:gd name="T90" fmla="*/ 16 w 1362"/>
                    <a:gd name="T91" fmla="*/ 81 h 824"/>
                    <a:gd name="T92" fmla="*/ 22 w 1362"/>
                    <a:gd name="T93" fmla="*/ 88 h 824"/>
                    <a:gd name="T94" fmla="*/ 30 w 1362"/>
                    <a:gd name="T95" fmla="*/ 96 h 824"/>
                    <a:gd name="T96" fmla="*/ 37 w 1362"/>
                    <a:gd name="T97" fmla="*/ 103 h 824"/>
                    <a:gd name="T98" fmla="*/ 45 w 1362"/>
                    <a:gd name="T99" fmla="*/ 111 h 824"/>
                    <a:gd name="T100" fmla="*/ 53 w 1362"/>
                    <a:gd name="T101" fmla="*/ 118 h 824"/>
                    <a:gd name="T102" fmla="*/ 59 w 1362"/>
                    <a:gd name="T103" fmla="*/ 125 h 824"/>
                    <a:gd name="T104" fmla="*/ 66 w 1362"/>
                    <a:gd name="T105" fmla="*/ 130 h 824"/>
                    <a:gd name="T106" fmla="*/ 71 w 1362"/>
                    <a:gd name="T107" fmla="*/ 134 h 824"/>
                    <a:gd name="T108" fmla="*/ 76 w 1362"/>
                    <a:gd name="T109" fmla="*/ 138 h 824"/>
                    <a:gd name="T110" fmla="*/ 78 w 1362"/>
                    <a:gd name="T111" fmla="*/ 139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w="12700">
                  <a:solidFill>
                    <a:schemeClr val="tx1"/>
                  </a:solidFill>
                  <a:round/>
                  <a:headEnd/>
                  <a:tailEnd/>
                </a:ln>
              </p:spPr>
              <p:txBody>
                <a:bodyPr/>
                <a:lstStyle/>
                <a:p>
                  <a:endParaRPr lang="en-US">
                    <a:latin typeface="+mj-lt"/>
                  </a:endParaRPr>
                </a:p>
              </p:txBody>
            </p:sp>
            <p:sp>
              <p:nvSpPr>
                <p:cNvPr id="7181" name="Freeform 248"/>
                <p:cNvSpPr>
                  <a:spLocks/>
                </p:cNvSpPr>
                <p:nvPr/>
              </p:nvSpPr>
              <p:spPr bwMode="auto">
                <a:xfrm rot="9037421" flipH="1" flipV="1">
                  <a:off x="4741" y="3823"/>
                  <a:ext cx="651" cy="456"/>
                </a:xfrm>
                <a:custGeom>
                  <a:avLst/>
                  <a:gdLst>
                    <a:gd name="T0" fmla="*/ 79 w 1362"/>
                    <a:gd name="T1" fmla="*/ 139 h 824"/>
                    <a:gd name="T2" fmla="*/ 79 w 1362"/>
                    <a:gd name="T3" fmla="*/ 137 h 824"/>
                    <a:gd name="T4" fmla="*/ 82 w 1362"/>
                    <a:gd name="T5" fmla="*/ 133 h 824"/>
                    <a:gd name="T6" fmla="*/ 86 w 1362"/>
                    <a:gd name="T7" fmla="*/ 127 h 824"/>
                    <a:gd name="T8" fmla="*/ 90 w 1362"/>
                    <a:gd name="T9" fmla="*/ 121 h 824"/>
                    <a:gd name="T10" fmla="*/ 97 w 1362"/>
                    <a:gd name="T11" fmla="*/ 113 h 824"/>
                    <a:gd name="T12" fmla="*/ 103 w 1362"/>
                    <a:gd name="T13" fmla="*/ 106 h 824"/>
                    <a:gd name="T14" fmla="*/ 109 w 1362"/>
                    <a:gd name="T15" fmla="*/ 98 h 824"/>
                    <a:gd name="T16" fmla="*/ 117 w 1362"/>
                    <a:gd name="T17" fmla="*/ 90 h 824"/>
                    <a:gd name="T18" fmla="*/ 124 w 1362"/>
                    <a:gd name="T19" fmla="*/ 81 h 824"/>
                    <a:gd name="T20" fmla="*/ 130 w 1362"/>
                    <a:gd name="T21" fmla="*/ 74 h 824"/>
                    <a:gd name="T22" fmla="*/ 136 w 1362"/>
                    <a:gd name="T23" fmla="*/ 66 h 824"/>
                    <a:gd name="T24" fmla="*/ 141 w 1362"/>
                    <a:gd name="T25" fmla="*/ 61 h 824"/>
                    <a:gd name="T26" fmla="*/ 145 w 1362"/>
                    <a:gd name="T27" fmla="*/ 56 h 824"/>
                    <a:gd name="T28" fmla="*/ 148 w 1362"/>
                    <a:gd name="T29" fmla="*/ 53 h 824"/>
                    <a:gd name="T30" fmla="*/ 149 w 1362"/>
                    <a:gd name="T31" fmla="*/ 50 h 824"/>
                    <a:gd name="T32" fmla="*/ 149 w 1362"/>
                    <a:gd name="T33" fmla="*/ 50 h 824"/>
                    <a:gd name="T34" fmla="*/ 144 w 1362"/>
                    <a:gd name="T35" fmla="*/ 47 h 824"/>
                    <a:gd name="T36" fmla="*/ 136 w 1362"/>
                    <a:gd name="T37" fmla="*/ 42 h 824"/>
                    <a:gd name="T38" fmla="*/ 125 w 1362"/>
                    <a:gd name="T39" fmla="*/ 33 h 824"/>
                    <a:gd name="T40" fmla="*/ 113 w 1362"/>
                    <a:gd name="T41" fmla="*/ 24 h 824"/>
                    <a:gd name="T42" fmla="*/ 101 w 1362"/>
                    <a:gd name="T43" fmla="*/ 15 h 824"/>
                    <a:gd name="T44" fmla="*/ 91 w 1362"/>
                    <a:gd name="T45" fmla="*/ 8 h 824"/>
                    <a:gd name="T46" fmla="*/ 84 w 1362"/>
                    <a:gd name="T47" fmla="*/ 2 h 824"/>
                    <a:gd name="T48" fmla="*/ 82 w 1362"/>
                    <a:gd name="T49" fmla="*/ 1 h 824"/>
                    <a:gd name="T50" fmla="*/ 79 w 1362"/>
                    <a:gd name="T51" fmla="*/ 4 h 824"/>
                    <a:gd name="T52" fmla="*/ 76 w 1362"/>
                    <a:gd name="T53" fmla="*/ 8 h 824"/>
                    <a:gd name="T54" fmla="*/ 71 w 1362"/>
                    <a:gd name="T55" fmla="*/ 12 h 824"/>
                    <a:gd name="T56" fmla="*/ 65 w 1362"/>
                    <a:gd name="T57" fmla="*/ 17 h 824"/>
                    <a:gd name="T58" fmla="*/ 59 w 1362"/>
                    <a:gd name="T59" fmla="*/ 22 h 824"/>
                    <a:gd name="T60" fmla="*/ 52 w 1362"/>
                    <a:gd name="T61" fmla="*/ 26 h 824"/>
                    <a:gd name="T62" fmla="*/ 45 w 1362"/>
                    <a:gd name="T63" fmla="*/ 31 h 824"/>
                    <a:gd name="T64" fmla="*/ 37 w 1362"/>
                    <a:gd name="T65" fmla="*/ 35 h 824"/>
                    <a:gd name="T66" fmla="*/ 31 w 1362"/>
                    <a:gd name="T67" fmla="*/ 39 h 824"/>
                    <a:gd name="T68" fmla="*/ 24 w 1362"/>
                    <a:gd name="T69" fmla="*/ 44 h 824"/>
                    <a:gd name="T70" fmla="*/ 17 w 1362"/>
                    <a:gd name="T71" fmla="*/ 47 h 824"/>
                    <a:gd name="T72" fmla="*/ 12 w 1362"/>
                    <a:gd name="T73" fmla="*/ 50 h 824"/>
                    <a:gd name="T74" fmla="*/ 7 w 1362"/>
                    <a:gd name="T75" fmla="*/ 53 h 824"/>
                    <a:gd name="T76" fmla="*/ 4 w 1362"/>
                    <a:gd name="T77" fmla="*/ 55 h 824"/>
                    <a:gd name="T78" fmla="*/ 1 w 1362"/>
                    <a:gd name="T79" fmla="*/ 56 h 824"/>
                    <a:gd name="T80" fmla="*/ 0 w 1362"/>
                    <a:gd name="T81" fmla="*/ 56 h 824"/>
                    <a:gd name="T82" fmla="*/ 0 w 1362"/>
                    <a:gd name="T83" fmla="*/ 59 h 824"/>
                    <a:gd name="T84" fmla="*/ 2 w 1362"/>
                    <a:gd name="T85" fmla="*/ 63 h 824"/>
                    <a:gd name="T86" fmla="*/ 5 w 1362"/>
                    <a:gd name="T87" fmla="*/ 68 h 824"/>
                    <a:gd name="T88" fmla="*/ 10 w 1362"/>
                    <a:gd name="T89" fmla="*/ 74 h 824"/>
                    <a:gd name="T90" fmla="*/ 16 w 1362"/>
                    <a:gd name="T91" fmla="*/ 81 h 824"/>
                    <a:gd name="T92" fmla="*/ 22 w 1362"/>
                    <a:gd name="T93" fmla="*/ 88 h 824"/>
                    <a:gd name="T94" fmla="*/ 30 w 1362"/>
                    <a:gd name="T95" fmla="*/ 96 h 824"/>
                    <a:gd name="T96" fmla="*/ 37 w 1362"/>
                    <a:gd name="T97" fmla="*/ 103 h 824"/>
                    <a:gd name="T98" fmla="*/ 45 w 1362"/>
                    <a:gd name="T99" fmla="*/ 111 h 824"/>
                    <a:gd name="T100" fmla="*/ 53 w 1362"/>
                    <a:gd name="T101" fmla="*/ 118 h 824"/>
                    <a:gd name="T102" fmla="*/ 59 w 1362"/>
                    <a:gd name="T103" fmla="*/ 125 h 824"/>
                    <a:gd name="T104" fmla="*/ 66 w 1362"/>
                    <a:gd name="T105" fmla="*/ 130 h 824"/>
                    <a:gd name="T106" fmla="*/ 71 w 1362"/>
                    <a:gd name="T107" fmla="*/ 134 h 824"/>
                    <a:gd name="T108" fmla="*/ 76 w 1362"/>
                    <a:gd name="T109" fmla="*/ 138 h 824"/>
                    <a:gd name="T110" fmla="*/ 78 w 1362"/>
                    <a:gd name="T111" fmla="*/ 139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w="12700">
                  <a:solidFill>
                    <a:schemeClr val="tx1"/>
                  </a:solidFill>
                  <a:round/>
                  <a:headEnd/>
                  <a:tailEnd/>
                </a:ln>
              </p:spPr>
              <p:txBody>
                <a:bodyPr/>
                <a:lstStyle/>
                <a:p>
                  <a:endParaRPr lang="en-US">
                    <a:latin typeface="+mj-lt"/>
                  </a:endParaRPr>
                </a:p>
              </p:txBody>
            </p:sp>
            <p:sp>
              <p:nvSpPr>
                <p:cNvPr id="7182" name="Freeform 249"/>
                <p:cNvSpPr>
                  <a:spLocks/>
                </p:cNvSpPr>
                <p:nvPr/>
              </p:nvSpPr>
              <p:spPr bwMode="auto">
                <a:xfrm rot="9037421" flipH="1" flipV="1">
                  <a:off x="4709" y="3785"/>
                  <a:ext cx="651" cy="456"/>
                </a:xfrm>
                <a:custGeom>
                  <a:avLst/>
                  <a:gdLst>
                    <a:gd name="T0" fmla="*/ 79 w 1362"/>
                    <a:gd name="T1" fmla="*/ 139 h 824"/>
                    <a:gd name="T2" fmla="*/ 79 w 1362"/>
                    <a:gd name="T3" fmla="*/ 137 h 824"/>
                    <a:gd name="T4" fmla="*/ 82 w 1362"/>
                    <a:gd name="T5" fmla="*/ 133 h 824"/>
                    <a:gd name="T6" fmla="*/ 86 w 1362"/>
                    <a:gd name="T7" fmla="*/ 127 h 824"/>
                    <a:gd name="T8" fmla="*/ 90 w 1362"/>
                    <a:gd name="T9" fmla="*/ 121 h 824"/>
                    <a:gd name="T10" fmla="*/ 97 w 1362"/>
                    <a:gd name="T11" fmla="*/ 113 h 824"/>
                    <a:gd name="T12" fmla="*/ 103 w 1362"/>
                    <a:gd name="T13" fmla="*/ 106 h 824"/>
                    <a:gd name="T14" fmla="*/ 109 w 1362"/>
                    <a:gd name="T15" fmla="*/ 98 h 824"/>
                    <a:gd name="T16" fmla="*/ 117 w 1362"/>
                    <a:gd name="T17" fmla="*/ 90 h 824"/>
                    <a:gd name="T18" fmla="*/ 124 w 1362"/>
                    <a:gd name="T19" fmla="*/ 81 h 824"/>
                    <a:gd name="T20" fmla="*/ 130 w 1362"/>
                    <a:gd name="T21" fmla="*/ 74 h 824"/>
                    <a:gd name="T22" fmla="*/ 136 w 1362"/>
                    <a:gd name="T23" fmla="*/ 66 h 824"/>
                    <a:gd name="T24" fmla="*/ 141 w 1362"/>
                    <a:gd name="T25" fmla="*/ 61 h 824"/>
                    <a:gd name="T26" fmla="*/ 145 w 1362"/>
                    <a:gd name="T27" fmla="*/ 56 h 824"/>
                    <a:gd name="T28" fmla="*/ 148 w 1362"/>
                    <a:gd name="T29" fmla="*/ 53 h 824"/>
                    <a:gd name="T30" fmla="*/ 149 w 1362"/>
                    <a:gd name="T31" fmla="*/ 50 h 824"/>
                    <a:gd name="T32" fmla="*/ 149 w 1362"/>
                    <a:gd name="T33" fmla="*/ 50 h 824"/>
                    <a:gd name="T34" fmla="*/ 144 w 1362"/>
                    <a:gd name="T35" fmla="*/ 47 h 824"/>
                    <a:gd name="T36" fmla="*/ 136 w 1362"/>
                    <a:gd name="T37" fmla="*/ 42 h 824"/>
                    <a:gd name="T38" fmla="*/ 125 w 1362"/>
                    <a:gd name="T39" fmla="*/ 33 h 824"/>
                    <a:gd name="T40" fmla="*/ 113 w 1362"/>
                    <a:gd name="T41" fmla="*/ 24 h 824"/>
                    <a:gd name="T42" fmla="*/ 101 w 1362"/>
                    <a:gd name="T43" fmla="*/ 15 h 824"/>
                    <a:gd name="T44" fmla="*/ 91 w 1362"/>
                    <a:gd name="T45" fmla="*/ 8 h 824"/>
                    <a:gd name="T46" fmla="*/ 84 w 1362"/>
                    <a:gd name="T47" fmla="*/ 2 h 824"/>
                    <a:gd name="T48" fmla="*/ 82 w 1362"/>
                    <a:gd name="T49" fmla="*/ 1 h 824"/>
                    <a:gd name="T50" fmla="*/ 79 w 1362"/>
                    <a:gd name="T51" fmla="*/ 4 h 824"/>
                    <a:gd name="T52" fmla="*/ 76 w 1362"/>
                    <a:gd name="T53" fmla="*/ 8 h 824"/>
                    <a:gd name="T54" fmla="*/ 71 w 1362"/>
                    <a:gd name="T55" fmla="*/ 12 h 824"/>
                    <a:gd name="T56" fmla="*/ 65 w 1362"/>
                    <a:gd name="T57" fmla="*/ 17 h 824"/>
                    <a:gd name="T58" fmla="*/ 59 w 1362"/>
                    <a:gd name="T59" fmla="*/ 22 h 824"/>
                    <a:gd name="T60" fmla="*/ 52 w 1362"/>
                    <a:gd name="T61" fmla="*/ 26 h 824"/>
                    <a:gd name="T62" fmla="*/ 45 w 1362"/>
                    <a:gd name="T63" fmla="*/ 31 h 824"/>
                    <a:gd name="T64" fmla="*/ 37 w 1362"/>
                    <a:gd name="T65" fmla="*/ 35 h 824"/>
                    <a:gd name="T66" fmla="*/ 31 w 1362"/>
                    <a:gd name="T67" fmla="*/ 39 h 824"/>
                    <a:gd name="T68" fmla="*/ 24 w 1362"/>
                    <a:gd name="T69" fmla="*/ 44 h 824"/>
                    <a:gd name="T70" fmla="*/ 17 w 1362"/>
                    <a:gd name="T71" fmla="*/ 47 h 824"/>
                    <a:gd name="T72" fmla="*/ 12 w 1362"/>
                    <a:gd name="T73" fmla="*/ 50 h 824"/>
                    <a:gd name="T74" fmla="*/ 7 w 1362"/>
                    <a:gd name="T75" fmla="*/ 53 h 824"/>
                    <a:gd name="T76" fmla="*/ 4 w 1362"/>
                    <a:gd name="T77" fmla="*/ 55 h 824"/>
                    <a:gd name="T78" fmla="*/ 1 w 1362"/>
                    <a:gd name="T79" fmla="*/ 56 h 824"/>
                    <a:gd name="T80" fmla="*/ 0 w 1362"/>
                    <a:gd name="T81" fmla="*/ 56 h 824"/>
                    <a:gd name="T82" fmla="*/ 0 w 1362"/>
                    <a:gd name="T83" fmla="*/ 59 h 824"/>
                    <a:gd name="T84" fmla="*/ 2 w 1362"/>
                    <a:gd name="T85" fmla="*/ 63 h 824"/>
                    <a:gd name="T86" fmla="*/ 5 w 1362"/>
                    <a:gd name="T87" fmla="*/ 68 h 824"/>
                    <a:gd name="T88" fmla="*/ 10 w 1362"/>
                    <a:gd name="T89" fmla="*/ 74 h 824"/>
                    <a:gd name="T90" fmla="*/ 16 w 1362"/>
                    <a:gd name="T91" fmla="*/ 81 h 824"/>
                    <a:gd name="T92" fmla="*/ 22 w 1362"/>
                    <a:gd name="T93" fmla="*/ 88 h 824"/>
                    <a:gd name="T94" fmla="*/ 30 w 1362"/>
                    <a:gd name="T95" fmla="*/ 96 h 824"/>
                    <a:gd name="T96" fmla="*/ 37 w 1362"/>
                    <a:gd name="T97" fmla="*/ 103 h 824"/>
                    <a:gd name="T98" fmla="*/ 45 w 1362"/>
                    <a:gd name="T99" fmla="*/ 111 h 824"/>
                    <a:gd name="T100" fmla="*/ 53 w 1362"/>
                    <a:gd name="T101" fmla="*/ 118 h 824"/>
                    <a:gd name="T102" fmla="*/ 59 w 1362"/>
                    <a:gd name="T103" fmla="*/ 125 h 824"/>
                    <a:gd name="T104" fmla="*/ 66 w 1362"/>
                    <a:gd name="T105" fmla="*/ 130 h 824"/>
                    <a:gd name="T106" fmla="*/ 71 w 1362"/>
                    <a:gd name="T107" fmla="*/ 134 h 824"/>
                    <a:gd name="T108" fmla="*/ 76 w 1362"/>
                    <a:gd name="T109" fmla="*/ 138 h 824"/>
                    <a:gd name="T110" fmla="*/ 78 w 1362"/>
                    <a:gd name="T111" fmla="*/ 139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w="12700">
                  <a:solidFill>
                    <a:schemeClr val="tx1"/>
                  </a:solidFill>
                  <a:round/>
                  <a:headEnd/>
                  <a:tailEnd/>
                </a:ln>
              </p:spPr>
              <p:txBody>
                <a:bodyPr/>
                <a:lstStyle/>
                <a:p>
                  <a:endParaRPr lang="en-US">
                    <a:latin typeface="+mj-lt"/>
                  </a:endParaRPr>
                </a:p>
              </p:txBody>
            </p:sp>
            <p:sp>
              <p:nvSpPr>
                <p:cNvPr id="7183" name="Text Box 250"/>
                <p:cNvSpPr txBox="1">
                  <a:spLocks noChangeArrowheads="1"/>
                </p:cNvSpPr>
                <p:nvPr/>
              </p:nvSpPr>
              <p:spPr bwMode="auto">
                <a:xfrm rot="870706">
                  <a:off x="4746" y="3865"/>
                  <a:ext cx="597" cy="289"/>
                </a:xfrm>
                <a:prstGeom prst="rect">
                  <a:avLst/>
                </a:prstGeom>
                <a:noFill/>
                <a:ln w="9525">
                  <a:noFill/>
                  <a:miter lim="800000"/>
                  <a:headEnd/>
                  <a:tailEnd/>
                </a:ln>
              </p:spPr>
              <p:txBody>
                <a:bodyPr>
                  <a:spAutoFit/>
                </a:bodyPr>
                <a:lstStyle/>
                <a:p>
                  <a:pPr algn="ctr" eaLnBrk="0" hangingPunct="0">
                    <a:lnSpc>
                      <a:spcPct val="100000"/>
                    </a:lnSpc>
                    <a:spcBef>
                      <a:spcPct val="0"/>
                    </a:spcBef>
                    <a:buClrTx/>
                    <a:buFontTx/>
                    <a:buNone/>
                  </a:pPr>
                  <a:r>
                    <a:rPr lang="en-US" sz="800" b="1">
                      <a:latin typeface="+mj-lt"/>
                    </a:rPr>
                    <a:t>Customer/</a:t>
                  </a:r>
                </a:p>
                <a:p>
                  <a:pPr algn="ctr" eaLnBrk="0" hangingPunct="0">
                    <a:lnSpc>
                      <a:spcPct val="100000"/>
                    </a:lnSpc>
                    <a:spcBef>
                      <a:spcPct val="0"/>
                    </a:spcBef>
                    <a:buClrTx/>
                    <a:buFontTx/>
                    <a:buNone/>
                  </a:pPr>
                  <a:r>
                    <a:rPr lang="en-US" sz="800" b="1">
                      <a:latin typeface="+mj-lt"/>
                    </a:rPr>
                    <a:t>Shipping</a:t>
                  </a:r>
                </a:p>
                <a:p>
                  <a:pPr algn="ctr" eaLnBrk="0" hangingPunct="0">
                    <a:lnSpc>
                      <a:spcPct val="100000"/>
                    </a:lnSpc>
                    <a:spcBef>
                      <a:spcPct val="0"/>
                    </a:spcBef>
                    <a:buClrTx/>
                    <a:buFontTx/>
                    <a:buNone/>
                  </a:pPr>
                  <a:r>
                    <a:rPr lang="en-US" sz="800" b="1">
                      <a:latin typeface="+mj-lt"/>
                    </a:rPr>
                    <a:t>Schedules</a:t>
                  </a:r>
                </a:p>
              </p:txBody>
            </p:sp>
          </p:grpSp>
          <p:sp>
            <p:nvSpPr>
              <p:cNvPr id="7179" name="TextBox 69"/>
              <p:cNvSpPr txBox="1">
                <a:spLocks noChangeArrowheads="1"/>
              </p:cNvSpPr>
              <p:nvPr/>
            </p:nvSpPr>
            <p:spPr bwMode="auto">
              <a:xfrm>
                <a:off x="628650" y="1685925"/>
                <a:ext cx="5638082" cy="480131"/>
              </a:xfrm>
              <a:prstGeom prst="rect">
                <a:avLst/>
              </a:prstGeom>
              <a:noFill/>
              <a:ln w="9525">
                <a:noFill/>
                <a:miter lim="800000"/>
                <a:headEnd/>
                <a:tailEnd/>
              </a:ln>
            </p:spPr>
            <p:txBody>
              <a:bodyPr wrap="none">
                <a:spAutoFit/>
              </a:bodyPr>
              <a:lstStyle/>
              <a:p>
                <a:pPr>
                  <a:buFont typeface="Webdings" pitchFamily="18" charset="2"/>
                  <a:buNone/>
                </a:pPr>
                <a:r>
                  <a:rPr lang="en-US">
                    <a:latin typeface="+mj-lt"/>
                  </a:rPr>
                  <a:t>What is it and why do I need it?</a:t>
                </a:r>
              </a:p>
            </p:txBody>
          </p:sp>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noFill/>
        </p:spPr>
        <p:txBody>
          <a:bodyPr/>
          <a:lstStyle/>
          <a:p>
            <a:pPr eaLnBrk="1" hangingPunct="1"/>
            <a:r>
              <a:rPr lang="en-US" smtClean="0"/>
              <a:t>Electronic Data Interchange (EDI)</a:t>
            </a:r>
          </a:p>
        </p:txBody>
      </p:sp>
      <p:sp>
        <p:nvSpPr>
          <p:cNvPr id="8194" name="Footer Placeholder 2"/>
          <p:cNvSpPr>
            <a:spLocks noGrp="1"/>
          </p:cNvSpPr>
          <p:nvPr>
            <p:ph type="ftr" sz="quarter" idx="10"/>
          </p:nvPr>
        </p:nvSpPr>
        <p:spPr>
          <a:noFill/>
        </p:spPr>
        <p:txBody>
          <a:bodyPr/>
          <a:lstStyle/>
          <a:p>
            <a:r>
              <a:rPr lang="en-US" smtClean="0">
                <a:latin typeface="Arial" charset="0"/>
                <a:cs typeface="Arial" charset="0"/>
              </a:rPr>
              <a:t>EDI-EC-Intro-060</a:t>
            </a:r>
          </a:p>
        </p:txBody>
      </p:sp>
      <p:grpSp>
        <p:nvGrpSpPr>
          <p:cNvPr id="8196" name="Group 168"/>
          <p:cNvGrpSpPr>
            <a:grpSpLocks/>
          </p:cNvGrpSpPr>
          <p:nvPr/>
        </p:nvGrpSpPr>
        <p:grpSpPr bwMode="auto">
          <a:xfrm>
            <a:off x="673100" y="1525588"/>
            <a:ext cx="7802563" cy="3957637"/>
            <a:chOff x="274" y="1141"/>
            <a:chExt cx="4915" cy="2493"/>
          </a:xfrm>
        </p:grpSpPr>
        <p:sp>
          <p:nvSpPr>
            <p:cNvPr id="8197" name="Text Box 105"/>
            <p:cNvSpPr txBox="1">
              <a:spLocks noChangeArrowheads="1"/>
            </p:cNvSpPr>
            <p:nvPr/>
          </p:nvSpPr>
          <p:spPr bwMode="auto">
            <a:xfrm>
              <a:off x="3516" y="3211"/>
              <a:ext cx="1662" cy="288"/>
            </a:xfrm>
            <a:prstGeom prst="rect">
              <a:avLst/>
            </a:prstGeom>
            <a:noFill/>
            <a:ln w="9525">
              <a:noFill/>
              <a:miter lim="800000"/>
              <a:headEnd/>
              <a:tailEnd/>
            </a:ln>
          </p:spPr>
          <p:txBody>
            <a:bodyPr>
              <a:spAutoFit/>
            </a:bodyPr>
            <a:lstStyle/>
            <a:p>
              <a:pPr eaLnBrk="0" hangingPunct="0">
                <a:lnSpc>
                  <a:spcPct val="100000"/>
                </a:lnSpc>
                <a:spcBef>
                  <a:spcPct val="0"/>
                </a:spcBef>
                <a:buClrTx/>
                <a:buFontTx/>
                <a:buNone/>
              </a:pPr>
              <a:r>
                <a:rPr lang="en-US" sz="2400" b="1">
                  <a:latin typeface="+mj-lt"/>
                </a:rPr>
                <a:t>Trading Partner</a:t>
              </a:r>
            </a:p>
          </p:txBody>
        </p:sp>
        <p:sp>
          <p:nvSpPr>
            <p:cNvPr id="8198" name="Text Box 108"/>
            <p:cNvSpPr txBox="1">
              <a:spLocks noChangeArrowheads="1"/>
            </p:cNvSpPr>
            <p:nvPr/>
          </p:nvSpPr>
          <p:spPr bwMode="auto">
            <a:xfrm>
              <a:off x="567" y="1141"/>
              <a:ext cx="1848" cy="288"/>
            </a:xfrm>
            <a:prstGeom prst="rect">
              <a:avLst/>
            </a:prstGeom>
            <a:noFill/>
            <a:ln w="9525">
              <a:noFill/>
              <a:miter lim="800000"/>
              <a:headEnd/>
              <a:tailEnd/>
            </a:ln>
          </p:spPr>
          <p:txBody>
            <a:bodyPr>
              <a:spAutoFit/>
            </a:bodyPr>
            <a:lstStyle/>
            <a:p>
              <a:pPr eaLnBrk="0" hangingPunct="0">
                <a:lnSpc>
                  <a:spcPct val="100000"/>
                </a:lnSpc>
                <a:spcBef>
                  <a:spcPct val="0"/>
                </a:spcBef>
                <a:buClrTx/>
                <a:buFontTx/>
                <a:buNone/>
              </a:pPr>
              <a:r>
                <a:rPr lang="en-US" sz="2400" b="1">
                  <a:latin typeface="+mj-lt"/>
                </a:rPr>
                <a:t>Trading Partner</a:t>
              </a:r>
            </a:p>
          </p:txBody>
        </p:sp>
        <p:grpSp>
          <p:nvGrpSpPr>
            <p:cNvPr id="8199" name="Group 167"/>
            <p:cNvGrpSpPr>
              <a:grpSpLocks/>
            </p:cNvGrpSpPr>
            <p:nvPr/>
          </p:nvGrpSpPr>
          <p:grpSpPr bwMode="auto">
            <a:xfrm>
              <a:off x="274" y="1478"/>
              <a:ext cx="4915" cy="2156"/>
              <a:chOff x="274" y="1478"/>
              <a:chExt cx="4915" cy="2156"/>
            </a:xfrm>
          </p:grpSpPr>
          <p:sp>
            <p:nvSpPr>
              <p:cNvPr id="8200" name="Freeform 5"/>
              <p:cNvSpPr>
                <a:spLocks/>
              </p:cNvSpPr>
              <p:nvPr/>
            </p:nvSpPr>
            <p:spPr bwMode="auto">
              <a:xfrm>
                <a:off x="4859" y="2212"/>
                <a:ext cx="123" cy="42"/>
              </a:xfrm>
              <a:custGeom>
                <a:avLst/>
                <a:gdLst>
                  <a:gd name="T0" fmla="*/ 0 w 320"/>
                  <a:gd name="T1" fmla="*/ 21 h 40"/>
                  <a:gd name="T2" fmla="*/ 18 w 320"/>
                  <a:gd name="T3" fmla="*/ 0 h 40"/>
                  <a:gd name="T4" fmla="*/ 17 w 320"/>
                  <a:gd name="T5" fmla="*/ 27 h 40"/>
                  <a:gd name="T6" fmla="*/ 0 w 320"/>
                  <a:gd name="T7" fmla="*/ 46 h 40"/>
                  <a:gd name="T8" fmla="*/ 0 w 320"/>
                  <a:gd name="T9" fmla="*/ 21 h 40"/>
                  <a:gd name="T10" fmla="*/ 0 60000 65536"/>
                  <a:gd name="T11" fmla="*/ 0 60000 65536"/>
                  <a:gd name="T12" fmla="*/ 0 60000 65536"/>
                  <a:gd name="T13" fmla="*/ 0 60000 65536"/>
                  <a:gd name="T14" fmla="*/ 0 60000 65536"/>
                  <a:gd name="T15" fmla="*/ 0 w 320"/>
                  <a:gd name="T16" fmla="*/ 0 h 40"/>
                  <a:gd name="T17" fmla="*/ 320 w 320"/>
                  <a:gd name="T18" fmla="*/ 40 h 40"/>
                </a:gdLst>
                <a:ahLst/>
                <a:cxnLst>
                  <a:cxn ang="T10">
                    <a:pos x="T0" y="T1"/>
                  </a:cxn>
                  <a:cxn ang="T11">
                    <a:pos x="T2" y="T3"/>
                  </a:cxn>
                  <a:cxn ang="T12">
                    <a:pos x="T4" y="T5"/>
                  </a:cxn>
                  <a:cxn ang="T13">
                    <a:pos x="T6" y="T7"/>
                  </a:cxn>
                  <a:cxn ang="T14">
                    <a:pos x="T8" y="T9"/>
                  </a:cxn>
                </a:cxnLst>
                <a:rect l="T15" t="T16" r="T17" b="T18"/>
                <a:pathLst>
                  <a:path w="320" h="40">
                    <a:moveTo>
                      <a:pt x="0" y="18"/>
                    </a:moveTo>
                    <a:lnTo>
                      <a:pt x="320" y="0"/>
                    </a:lnTo>
                    <a:lnTo>
                      <a:pt x="292" y="24"/>
                    </a:lnTo>
                    <a:lnTo>
                      <a:pt x="0" y="40"/>
                    </a:lnTo>
                    <a:lnTo>
                      <a:pt x="0" y="18"/>
                    </a:lnTo>
                    <a:close/>
                  </a:path>
                </a:pathLst>
              </a:custGeom>
              <a:solidFill>
                <a:srgbClr val="2F1D00"/>
              </a:solidFill>
              <a:ln w="9525">
                <a:noFill/>
                <a:round/>
                <a:headEnd/>
                <a:tailEnd/>
              </a:ln>
            </p:spPr>
            <p:txBody>
              <a:bodyPr/>
              <a:lstStyle/>
              <a:p>
                <a:endParaRPr lang="en-US">
                  <a:latin typeface="+mj-lt"/>
                </a:endParaRPr>
              </a:p>
            </p:txBody>
          </p:sp>
          <p:grpSp>
            <p:nvGrpSpPr>
              <p:cNvPr id="8201" name="Group 6"/>
              <p:cNvGrpSpPr>
                <a:grpSpLocks/>
              </p:cNvGrpSpPr>
              <p:nvPr/>
            </p:nvGrpSpPr>
            <p:grpSpPr bwMode="auto">
              <a:xfrm>
                <a:off x="3183" y="1571"/>
                <a:ext cx="1004" cy="1607"/>
                <a:chOff x="3548" y="2994"/>
                <a:chExt cx="869" cy="529"/>
              </a:xfrm>
            </p:grpSpPr>
            <p:sp>
              <p:nvSpPr>
                <p:cNvPr id="8300" name="Freeform 7"/>
                <p:cNvSpPr>
                  <a:spLocks/>
                </p:cNvSpPr>
                <p:nvPr/>
              </p:nvSpPr>
              <p:spPr bwMode="auto">
                <a:xfrm>
                  <a:off x="3548" y="2994"/>
                  <a:ext cx="869" cy="529"/>
                </a:xfrm>
                <a:custGeom>
                  <a:avLst/>
                  <a:gdLst>
                    <a:gd name="T0" fmla="*/ 97 w 2606"/>
                    <a:gd name="T1" fmla="*/ 0 h 1588"/>
                    <a:gd name="T2" fmla="*/ 97 w 2606"/>
                    <a:gd name="T3" fmla="*/ 59 h 1588"/>
                    <a:gd name="T4" fmla="*/ 0 w 2606"/>
                    <a:gd name="T5" fmla="*/ 35 h 1588"/>
                    <a:gd name="T6" fmla="*/ 0 w 2606"/>
                    <a:gd name="T7" fmla="*/ 11 h 1588"/>
                    <a:gd name="T8" fmla="*/ 97 w 2606"/>
                    <a:gd name="T9" fmla="*/ 0 h 1588"/>
                    <a:gd name="T10" fmla="*/ 0 60000 65536"/>
                    <a:gd name="T11" fmla="*/ 0 60000 65536"/>
                    <a:gd name="T12" fmla="*/ 0 60000 65536"/>
                    <a:gd name="T13" fmla="*/ 0 60000 65536"/>
                    <a:gd name="T14" fmla="*/ 0 60000 65536"/>
                    <a:gd name="T15" fmla="*/ 0 w 2606"/>
                    <a:gd name="T16" fmla="*/ 0 h 1588"/>
                    <a:gd name="T17" fmla="*/ 2606 w 2606"/>
                    <a:gd name="T18" fmla="*/ 1588 h 1588"/>
                  </a:gdLst>
                  <a:ahLst/>
                  <a:cxnLst>
                    <a:cxn ang="T10">
                      <a:pos x="T0" y="T1"/>
                    </a:cxn>
                    <a:cxn ang="T11">
                      <a:pos x="T2" y="T3"/>
                    </a:cxn>
                    <a:cxn ang="T12">
                      <a:pos x="T4" y="T5"/>
                    </a:cxn>
                    <a:cxn ang="T13">
                      <a:pos x="T6" y="T7"/>
                    </a:cxn>
                    <a:cxn ang="T14">
                      <a:pos x="T8" y="T9"/>
                    </a:cxn>
                  </a:cxnLst>
                  <a:rect l="T15" t="T16" r="T17" b="T18"/>
                  <a:pathLst>
                    <a:path w="2606" h="1588">
                      <a:moveTo>
                        <a:pt x="2606" y="0"/>
                      </a:moveTo>
                      <a:lnTo>
                        <a:pt x="2606" y="1588"/>
                      </a:lnTo>
                      <a:lnTo>
                        <a:pt x="0" y="936"/>
                      </a:lnTo>
                      <a:lnTo>
                        <a:pt x="0" y="285"/>
                      </a:lnTo>
                      <a:lnTo>
                        <a:pt x="2606" y="0"/>
                      </a:lnTo>
                      <a:close/>
                    </a:path>
                  </a:pathLst>
                </a:custGeom>
                <a:solidFill>
                  <a:srgbClr val="DDDDDD"/>
                </a:solidFill>
                <a:ln w="9525">
                  <a:noFill/>
                  <a:round/>
                  <a:headEnd/>
                  <a:tailEnd/>
                </a:ln>
              </p:spPr>
              <p:txBody>
                <a:bodyPr/>
                <a:lstStyle/>
                <a:p>
                  <a:endParaRPr lang="en-US">
                    <a:latin typeface="+mj-lt"/>
                  </a:endParaRPr>
                </a:p>
              </p:txBody>
            </p:sp>
            <p:grpSp>
              <p:nvGrpSpPr>
                <p:cNvPr id="8301" name="Group 8"/>
                <p:cNvGrpSpPr>
                  <a:grpSpLocks/>
                </p:cNvGrpSpPr>
                <p:nvPr/>
              </p:nvGrpSpPr>
              <p:grpSpPr bwMode="auto">
                <a:xfrm>
                  <a:off x="3570" y="3054"/>
                  <a:ext cx="790" cy="342"/>
                  <a:chOff x="3570" y="3054"/>
                  <a:chExt cx="790" cy="342"/>
                </a:xfrm>
              </p:grpSpPr>
              <p:sp>
                <p:nvSpPr>
                  <p:cNvPr id="8302" name="Freeform 9"/>
                  <p:cNvSpPr>
                    <a:spLocks/>
                  </p:cNvSpPr>
                  <p:nvPr/>
                </p:nvSpPr>
                <p:spPr bwMode="auto">
                  <a:xfrm>
                    <a:off x="3570" y="3054"/>
                    <a:ext cx="790" cy="342"/>
                  </a:xfrm>
                  <a:custGeom>
                    <a:avLst/>
                    <a:gdLst>
                      <a:gd name="T0" fmla="*/ 0 w 2370"/>
                      <a:gd name="T1" fmla="*/ 6 h 1026"/>
                      <a:gd name="T2" fmla="*/ 0 w 2370"/>
                      <a:gd name="T3" fmla="*/ 23 h 1026"/>
                      <a:gd name="T4" fmla="*/ 88 w 2370"/>
                      <a:gd name="T5" fmla="*/ 38 h 1026"/>
                      <a:gd name="T6" fmla="*/ 88 w 2370"/>
                      <a:gd name="T7" fmla="*/ 0 h 1026"/>
                      <a:gd name="T8" fmla="*/ 0 w 2370"/>
                      <a:gd name="T9" fmla="*/ 6 h 1026"/>
                      <a:gd name="T10" fmla="*/ 0 60000 65536"/>
                      <a:gd name="T11" fmla="*/ 0 60000 65536"/>
                      <a:gd name="T12" fmla="*/ 0 60000 65536"/>
                      <a:gd name="T13" fmla="*/ 0 60000 65536"/>
                      <a:gd name="T14" fmla="*/ 0 60000 65536"/>
                      <a:gd name="T15" fmla="*/ 0 w 2370"/>
                      <a:gd name="T16" fmla="*/ 0 h 1026"/>
                      <a:gd name="T17" fmla="*/ 2370 w 2370"/>
                      <a:gd name="T18" fmla="*/ 1026 h 1026"/>
                    </a:gdLst>
                    <a:ahLst/>
                    <a:cxnLst>
                      <a:cxn ang="T10">
                        <a:pos x="T0" y="T1"/>
                      </a:cxn>
                      <a:cxn ang="T11">
                        <a:pos x="T2" y="T3"/>
                      </a:cxn>
                      <a:cxn ang="T12">
                        <a:pos x="T4" y="T5"/>
                      </a:cxn>
                      <a:cxn ang="T13">
                        <a:pos x="T6" y="T7"/>
                      </a:cxn>
                      <a:cxn ang="T14">
                        <a:pos x="T8" y="T9"/>
                      </a:cxn>
                    </a:cxnLst>
                    <a:rect l="T15" t="T16" r="T17" b="T18"/>
                    <a:pathLst>
                      <a:path w="2370" h="1026">
                        <a:moveTo>
                          <a:pt x="0" y="167"/>
                        </a:moveTo>
                        <a:lnTo>
                          <a:pt x="0" y="617"/>
                        </a:lnTo>
                        <a:lnTo>
                          <a:pt x="2370" y="1026"/>
                        </a:lnTo>
                        <a:lnTo>
                          <a:pt x="2370" y="0"/>
                        </a:lnTo>
                        <a:lnTo>
                          <a:pt x="0" y="167"/>
                        </a:lnTo>
                        <a:close/>
                      </a:path>
                    </a:pathLst>
                  </a:custGeom>
                  <a:solidFill>
                    <a:srgbClr val="DDDDDD"/>
                  </a:solidFill>
                  <a:ln w="9525">
                    <a:noFill/>
                    <a:round/>
                    <a:headEnd/>
                    <a:tailEnd/>
                  </a:ln>
                </p:spPr>
                <p:txBody>
                  <a:bodyPr/>
                  <a:lstStyle/>
                  <a:p>
                    <a:endParaRPr lang="en-US">
                      <a:latin typeface="+mj-lt"/>
                    </a:endParaRPr>
                  </a:p>
                </p:txBody>
              </p:sp>
              <p:sp>
                <p:nvSpPr>
                  <p:cNvPr id="8303" name="Line 10"/>
                  <p:cNvSpPr>
                    <a:spLocks noChangeShapeType="1"/>
                  </p:cNvSpPr>
                  <p:nvPr/>
                </p:nvSpPr>
                <p:spPr bwMode="auto">
                  <a:xfrm flipH="1">
                    <a:off x="3570" y="3112"/>
                    <a:ext cx="790" cy="23"/>
                  </a:xfrm>
                  <a:prstGeom prst="line">
                    <a:avLst/>
                  </a:prstGeom>
                  <a:noFill/>
                  <a:ln w="7938">
                    <a:solidFill>
                      <a:srgbClr val="404040"/>
                    </a:solidFill>
                    <a:round/>
                    <a:headEnd/>
                    <a:tailEnd/>
                  </a:ln>
                </p:spPr>
                <p:txBody>
                  <a:bodyPr/>
                  <a:lstStyle/>
                  <a:p>
                    <a:endParaRPr lang="en-US">
                      <a:latin typeface="+mj-lt"/>
                    </a:endParaRPr>
                  </a:p>
                </p:txBody>
              </p:sp>
              <p:sp>
                <p:nvSpPr>
                  <p:cNvPr id="8304" name="Line 11"/>
                  <p:cNvSpPr>
                    <a:spLocks noChangeShapeType="1"/>
                  </p:cNvSpPr>
                  <p:nvPr/>
                </p:nvSpPr>
                <p:spPr bwMode="auto">
                  <a:xfrm flipH="1" flipV="1">
                    <a:off x="3570" y="3160"/>
                    <a:ext cx="790" cy="8"/>
                  </a:xfrm>
                  <a:prstGeom prst="line">
                    <a:avLst/>
                  </a:prstGeom>
                  <a:noFill/>
                  <a:ln w="7938">
                    <a:solidFill>
                      <a:srgbClr val="404040"/>
                    </a:solidFill>
                    <a:round/>
                    <a:headEnd/>
                    <a:tailEnd/>
                  </a:ln>
                </p:spPr>
                <p:txBody>
                  <a:bodyPr/>
                  <a:lstStyle/>
                  <a:p>
                    <a:endParaRPr lang="en-US">
                      <a:latin typeface="+mj-lt"/>
                    </a:endParaRPr>
                  </a:p>
                </p:txBody>
              </p:sp>
              <p:sp>
                <p:nvSpPr>
                  <p:cNvPr id="8305" name="Line 12"/>
                  <p:cNvSpPr>
                    <a:spLocks noChangeShapeType="1"/>
                  </p:cNvSpPr>
                  <p:nvPr/>
                </p:nvSpPr>
                <p:spPr bwMode="auto">
                  <a:xfrm flipH="1" flipV="1">
                    <a:off x="3570" y="3186"/>
                    <a:ext cx="790" cy="40"/>
                  </a:xfrm>
                  <a:prstGeom prst="line">
                    <a:avLst/>
                  </a:prstGeom>
                  <a:noFill/>
                  <a:ln w="7938">
                    <a:solidFill>
                      <a:srgbClr val="404040"/>
                    </a:solidFill>
                    <a:round/>
                    <a:headEnd/>
                    <a:tailEnd/>
                  </a:ln>
                </p:spPr>
                <p:txBody>
                  <a:bodyPr/>
                  <a:lstStyle/>
                  <a:p>
                    <a:endParaRPr lang="en-US">
                      <a:latin typeface="+mj-lt"/>
                    </a:endParaRPr>
                  </a:p>
                </p:txBody>
              </p:sp>
              <p:sp>
                <p:nvSpPr>
                  <p:cNvPr id="8306" name="Line 13"/>
                  <p:cNvSpPr>
                    <a:spLocks noChangeShapeType="1"/>
                  </p:cNvSpPr>
                  <p:nvPr/>
                </p:nvSpPr>
                <p:spPr bwMode="auto">
                  <a:xfrm flipH="1" flipV="1">
                    <a:off x="3570" y="3211"/>
                    <a:ext cx="790" cy="71"/>
                  </a:xfrm>
                  <a:prstGeom prst="line">
                    <a:avLst/>
                  </a:prstGeom>
                  <a:noFill/>
                  <a:ln w="7938">
                    <a:solidFill>
                      <a:srgbClr val="404040"/>
                    </a:solidFill>
                    <a:round/>
                    <a:headEnd/>
                    <a:tailEnd/>
                  </a:ln>
                </p:spPr>
                <p:txBody>
                  <a:bodyPr/>
                  <a:lstStyle/>
                  <a:p>
                    <a:endParaRPr lang="en-US">
                      <a:latin typeface="+mj-lt"/>
                    </a:endParaRPr>
                  </a:p>
                </p:txBody>
              </p:sp>
              <p:sp>
                <p:nvSpPr>
                  <p:cNvPr id="8307" name="Line 14"/>
                  <p:cNvSpPr>
                    <a:spLocks noChangeShapeType="1"/>
                  </p:cNvSpPr>
                  <p:nvPr/>
                </p:nvSpPr>
                <p:spPr bwMode="auto">
                  <a:xfrm flipH="1" flipV="1">
                    <a:off x="3570" y="3236"/>
                    <a:ext cx="790" cy="103"/>
                  </a:xfrm>
                  <a:prstGeom prst="line">
                    <a:avLst/>
                  </a:prstGeom>
                  <a:noFill/>
                  <a:ln w="7938">
                    <a:solidFill>
                      <a:srgbClr val="404040"/>
                    </a:solidFill>
                    <a:round/>
                    <a:headEnd/>
                    <a:tailEnd/>
                  </a:ln>
                </p:spPr>
                <p:txBody>
                  <a:bodyPr/>
                  <a:lstStyle/>
                  <a:p>
                    <a:endParaRPr lang="en-US">
                      <a:latin typeface="+mj-lt"/>
                    </a:endParaRPr>
                  </a:p>
                </p:txBody>
              </p:sp>
              <p:sp>
                <p:nvSpPr>
                  <p:cNvPr id="8308" name="Line 15"/>
                  <p:cNvSpPr>
                    <a:spLocks noChangeShapeType="1"/>
                  </p:cNvSpPr>
                  <p:nvPr/>
                </p:nvSpPr>
                <p:spPr bwMode="auto">
                  <a:xfrm>
                    <a:off x="4286" y="3062"/>
                    <a:ext cx="1" cy="320"/>
                  </a:xfrm>
                  <a:prstGeom prst="line">
                    <a:avLst/>
                  </a:prstGeom>
                  <a:noFill/>
                  <a:ln w="7938">
                    <a:solidFill>
                      <a:srgbClr val="404040"/>
                    </a:solidFill>
                    <a:round/>
                    <a:headEnd/>
                    <a:tailEnd/>
                  </a:ln>
                </p:spPr>
                <p:txBody>
                  <a:bodyPr/>
                  <a:lstStyle/>
                  <a:p>
                    <a:endParaRPr lang="en-US">
                      <a:latin typeface="+mj-lt"/>
                    </a:endParaRPr>
                  </a:p>
                </p:txBody>
              </p:sp>
              <p:sp>
                <p:nvSpPr>
                  <p:cNvPr id="8309" name="Line 16"/>
                  <p:cNvSpPr>
                    <a:spLocks noChangeShapeType="1"/>
                  </p:cNvSpPr>
                  <p:nvPr/>
                </p:nvSpPr>
                <p:spPr bwMode="auto">
                  <a:xfrm>
                    <a:off x="4221" y="3066"/>
                    <a:ext cx="1" cy="307"/>
                  </a:xfrm>
                  <a:prstGeom prst="line">
                    <a:avLst/>
                  </a:prstGeom>
                  <a:noFill/>
                  <a:ln w="7938">
                    <a:solidFill>
                      <a:srgbClr val="404040"/>
                    </a:solidFill>
                    <a:round/>
                    <a:headEnd/>
                    <a:tailEnd/>
                  </a:ln>
                </p:spPr>
                <p:txBody>
                  <a:bodyPr/>
                  <a:lstStyle/>
                  <a:p>
                    <a:endParaRPr lang="en-US">
                      <a:latin typeface="+mj-lt"/>
                    </a:endParaRPr>
                  </a:p>
                </p:txBody>
              </p:sp>
              <p:sp>
                <p:nvSpPr>
                  <p:cNvPr id="8310" name="Line 17"/>
                  <p:cNvSpPr>
                    <a:spLocks noChangeShapeType="1"/>
                  </p:cNvSpPr>
                  <p:nvPr/>
                </p:nvSpPr>
                <p:spPr bwMode="auto">
                  <a:xfrm>
                    <a:off x="4167" y="3069"/>
                    <a:ext cx="1" cy="295"/>
                  </a:xfrm>
                  <a:prstGeom prst="line">
                    <a:avLst/>
                  </a:prstGeom>
                  <a:noFill/>
                  <a:ln w="7938">
                    <a:solidFill>
                      <a:srgbClr val="404040"/>
                    </a:solidFill>
                    <a:round/>
                    <a:headEnd/>
                    <a:tailEnd/>
                  </a:ln>
                </p:spPr>
                <p:txBody>
                  <a:bodyPr/>
                  <a:lstStyle/>
                  <a:p>
                    <a:endParaRPr lang="en-US">
                      <a:latin typeface="+mj-lt"/>
                    </a:endParaRPr>
                  </a:p>
                </p:txBody>
              </p:sp>
              <p:sp>
                <p:nvSpPr>
                  <p:cNvPr id="8311" name="Line 18"/>
                  <p:cNvSpPr>
                    <a:spLocks noChangeShapeType="1"/>
                  </p:cNvSpPr>
                  <p:nvPr/>
                </p:nvSpPr>
                <p:spPr bwMode="auto">
                  <a:xfrm>
                    <a:off x="4112" y="3073"/>
                    <a:ext cx="1" cy="281"/>
                  </a:xfrm>
                  <a:prstGeom prst="line">
                    <a:avLst/>
                  </a:prstGeom>
                  <a:noFill/>
                  <a:ln w="7938">
                    <a:solidFill>
                      <a:srgbClr val="404040"/>
                    </a:solidFill>
                    <a:round/>
                    <a:headEnd/>
                    <a:tailEnd/>
                  </a:ln>
                </p:spPr>
                <p:txBody>
                  <a:bodyPr/>
                  <a:lstStyle/>
                  <a:p>
                    <a:endParaRPr lang="en-US">
                      <a:latin typeface="+mj-lt"/>
                    </a:endParaRPr>
                  </a:p>
                </p:txBody>
              </p:sp>
              <p:sp>
                <p:nvSpPr>
                  <p:cNvPr id="8312" name="Line 19"/>
                  <p:cNvSpPr>
                    <a:spLocks noChangeShapeType="1"/>
                  </p:cNvSpPr>
                  <p:nvPr/>
                </p:nvSpPr>
                <p:spPr bwMode="auto">
                  <a:xfrm>
                    <a:off x="4061" y="3076"/>
                    <a:ext cx="1" cy="270"/>
                  </a:xfrm>
                  <a:prstGeom prst="line">
                    <a:avLst/>
                  </a:prstGeom>
                  <a:noFill/>
                  <a:ln w="7938">
                    <a:solidFill>
                      <a:srgbClr val="404040"/>
                    </a:solidFill>
                    <a:round/>
                    <a:headEnd/>
                    <a:tailEnd/>
                  </a:ln>
                </p:spPr>
                <p:txBody>
                  <a:bodyPr/>
                  <a:lstStyle/>
                  <a:p>
                    <a:endParaRPr lang="en-US">
                      <a:latin typeface="+mj-lt"/>
                    </a:endParaRPr>
                  </a:p>
                </p:txBody>
              </p:sp>
              <p:sp>
                <p:nvSpPr>
                  <p:cNvPr id="8313" name="Line 20"/>
                  <p:cNvSpPr>
                    <a:spLocks noChangeShapeType="1"/>
                  </p:cNvSpPr>
                  <p:nvPr/>
                </p:nvSpPr>
                <p:spPr bwMode="auto">
                  <a:xfrm>
                    <a:off x="4020" y="3078"/>
                    <a:ext cx="1" cy="259"/>
                  </a:xfrm>
                  <a:prstGeom prst="line">
                    <a:avLst/>
                  </a:prstGeom>
                  <a:noFill/>
                  <a:ln w="7938">
                    <a:solidFill>
                      <a:srgbClr val="404040"/>
                    </a:solidFill>
                    <a:round/>
                    <a:headEnd/>
                    <a:tailEnd/>
                  </a:ln>
                </p:spPr>
                <p:txBody>
                  <a:bodyPr/>
                  <a:lstStyle/>
                  <a:p>
                    <a:endParaRPr lang="en-US">
                      <a:latin typeface="+mj-lt"/>
                    </a:endParaRPr>
                  </a:p>
                </p:txBody>
              </p:sp>
              <p:sp>
                <p:nvSpPr>
                  <p:cNvPr id="8314" name="Line 21"/>
                  <p:cNvSpPr>
                    <a:spLocks noChangeShapeType="1"/>
                  </p:cNvSpPr>
                  <p:nvPr/>
                </p:nvSpPr>
                <p:spPr bwMode="auto">
                  <a:xfrm>
                    <a:off x="3979" y="3081"/>
                    <a:ext cx="1" cy="250"/>
                  </a:xfrm>
                  <a:prstGeom prst="line">
                    <a:avLst/>
                  </a:prstGeom>
                  <a:noFill/>
                  <a:ln w="7938">
                    <a:solidFill>
                      <a:srgbClr val="404040"/>
                    </a:solidFill>
                    <a:round/>
                    <a:headEnd/>
                    <a:tailEnd/>
                  </a:ln>
                </p:spPr>
                <p:txBody>
                  <a:bodyPr/>
                  <a:lstStyle/>
                  <a:p>
                    <a:endParaRPr lang="en-US">
                      <a:latin typeface="+mj-lt"/>
                    </a:endParaRPr>
                  </a:p>
                </p:txBody>
              </p:sp>
              <p:sp>
                <p:nvSpPr>
                  <p:cNvPr id="8315" name="Line 22"/>
                  <p:cNvSpPr>
                    <a:spLocks noChangeShapeType="1"/>
                  </p:cNvSpPr>
                  <p:nvPr/>
                </p:nvSpPr>
                <p:spPr bwMode="auto">
                  <a:xfrm>
                    <a:off x="3943" y="3085"/>
                    <a:ext cx="1" cy="240"/>
                  </a:xfrm>
                  <a:prstGeom prst="line">
                    <a:avLst/>
                  </a:prstGeom>
                  <a:noFill/>
                  <a:ln w="7938">
                    <a:solidFill>
                      <a:srgbClr val="404040"/>
                    </a:solidFill>
                    <a:round/>
                    <a:headEnd/>
                    <a:tailEnd/>
                  </a:ln>
                </p:spPr>
                <p:txBody>
                  <a:bodyPr/>
                  <a:lstStyle/>
                  <a:p>
                    <a:endParaRPr lang="en-US">
                      <a:latin typeface="+mj-lt"/>
                    </a:endParaRPr>
                  </a:p>
                </p:txBody>
              </p:sp>
              <p:sp>
                <p:nvSpPr>
                  <p:cNvPr id="8316" name="Line 23"/>
                  <p:cNvSpPr>
                    <a:spLocks noChangeShapeType="1"/>
                  </p:cNvSpPr>
                  <p:nvPr/>
                </p:nvSpPr>
                <p:spPr bwMode="auto">
                  <a:xfrm>
                    <a:off x="3906" y="3087"/>
                    <a:ext cx="1" cy="231"/>
                  </a:xfrm>
                  <a:prstGeom prst="line">
                    <a:avLst/>
                  </a:prstGeom>
                  <a:noFill/>
                  <a:ln w="7938">
                    <a:solidFill>
                      <a:srgbClr val="404040"/>
                    </a:solidFill>
                    <a:round/>
                    <a:headEnd/>
                    <a:tailEnd/>
                  </a:ln>
                </p:spPr>
                <p:txBody>
                  <a:bodyPr/>
                  <a:lstStyle/>
                  <a:p>
                    <a:endParaRPr lang="en-US">
                      <a:latin typeface="+mj-lt"/>
                    </a:endParaRPr>
                  </a:p>
                </p:txBody>
              </p:sp>
              <p:sp>
                <p:nvSpPr>
                  <p:cNvPr id="8317" name="Line 24"/>
                  <p:cNvSpPr>
                    <a:spLocks noChangeShapeType="1"/>
                  </p:cNvSpPr>
                  <p:nvPr/>
                </p:nvSpPr>
                <p:spPr bwMode="auto">
                  <a:xfrm>
                    <a:off x="3869" y="3090"/>
                    <a:ext cx="1" cy="222"/>
                  </a:xfrm>
                  <a:prstGeom prst="line">
                    <a:avLst/>
                  </a:prstGeom>
                  <a:noFill/>
                  <a:ln w="7938">
                    <a:solidFill>
                      <a:srgbClr val="404040"/>
                    </a:solidFill>
                    <a:round/>
                    <a:headEnd/>
                    <a:tailEnd/>
                  </a:ln>
                </p:spPr>
                <p:txBody>
                  <a:bodyPr/>
                  <a:lstStyle/>
                  <a:p>
                    <a:endParaRPr lang="en-US">
                      <a:latin typeface="+mj-lt"/>
                    </a:endParaRPr>
                  </a:p>
                </p:txBody>
              </p:sp>
              <p:sp>
                <p:nvSpPr>
                  <p:cNvPr id="8318" name="Line 25"/>
                  <p:cNvSpPr>
                    <a:spLocks noChangeShapeType="1"/>
                  </p:cNvSpPr>
                  <p:nvPr/>
                </p:nvSpPr>
                <p:spPr bwMode="auto">
                  <a:xfrm>
                    <a:off x="3836" y="3091"/>
                    <a:ext cx="1" cy="215"/>
                  </a:xfrm>
                  <a:prstGeom prst="line">
                    <a:avLst/>
                  </a:prstGeom>
                  <a:noFill/>
                  <a:ln w="7938">
                    <a:solidFill>
                      <a:srgbClr val="404040"/>
                    </a:solidFill>
                    <a:round/>
                    <a:headEnd/>
                    <a:tailEnd/>
                  </a:ln>
                </p:spPr>
                <p:txBody>
                  <a:bodyPr/>
                  <a:lstStyle/>
                  <a:p>
                    <a:endParaRPr lang="en-US">
                      <a:latin typeface="+mj-lt"/>
                    </a:endParaRPr>
                  </a:p>
                </p:txBody>
              </p:sp>
              <p:sp>
                <p:nvSpPr>
                  <p:cNvPr id="8319" name="Line 26"/>
                  <p:cNvSpPr>
                    <a:spLocks noChangeShapeType="1"/>
                  </p:cNvSpPr>
                  <p:nvPr/>
                </p:nvSpPr>
                <p:spPr bwMode="auto">
                  <a:xfrm>
                    <a:off x="3802" y="3094"/>
                    <a:ext cx="1" cy="206"/>
                  </a:xfrm>
                  <a:prstGeom prst="line">
                    <a:avLst/>
                  </a:prstGeom>
                  <a:noFill/>
                  <a:ln w="7938">
                    <a:solidFill>
                      <a:srgbClr val="404040"/>
                    </a:solidFill>
                    <a:round/>
                    <a:headEnd/>
                    <a:tailEnd/>
                  </a:ln>
                </p:spPr>
                <p:txBody>
                  <a:bodyPr/>
                  <a:lstStyle/>
                  <a:p>
                    <a:endParaRPr lang="en-US">
                      <a:latin typeface="+mj-lt"/>
                    </a:endParaRPr>
                  </a:p>
                </p:txBody>
              </p:sp>
              <p:sp>
                <p:nvSpPr>
                  <p:cNvPr id="8320" name="Line 27"/>
                  <p:cNvSpPr>
                    <a:spLocks noChangeShapeType="1"/>
                  </p:cNvSpPr>
                  <p:nvPr/>
                </p:nvSpPr>
                <p:spPr bwMode="auto">
                  <a:xfrm>
                    <a:off x="3733" y="3099"/>
                    <a:ext cx="1" cy="190"/>
                  </a:xfrm>
                  <a:prstGeom prst="line">
                    <a:avLst/>
                  </a:prstGeom>
                  <a:noFill/>
                  <a:ln w="7938">
                    <a:solidFill>
                      <a:srgbClr val="404040"/>
                    </a:solidFill>
                    <a:round/>
                    <a:headEnd/>
                    <a:tailEnd/>
                  </a:ln>
                </p:spPr>
                <p:txBody>
                  <a:bodyPr/>
                  <a:lstStyle/>
                  <a:p>
                    <a:endParaRPr lang="en-US">
                      <a:latin typeface="+mj-lt"/>
                    </a:endParaRPr>
                  </a:p>
                </p:txBody>
              </p:sp>
              <p:sp>
                <p:nvSpPr>
                  <p:cNvPr id="8321" name="Line 28"/>
                  <p:cNvSpPr>
                    <a:spLocks noChangeShapeType="1"/>
                  </p:cNvSpPr>
                  <p:nvPr/>
                </p:nvSpPr>
                <p:spPr bwMode="auto">
                  <a:xfrm>
                    <a:off x="3706" y="3101"/>
                    <a:ext cx="1" cy="183"/>
                  </a:xfrm>
                  <a:prstGeom prst="line">
                    <a:avLst/>
                  </a:prstGeom>
                  <a:noFill/>
                  <a:ln w="7938">
                    <a:solidFill>
                      <a:srgbClr val="404040"/>
                    </a:solidFill>
                    <a:round/>
                    <a:headEnd/>
                    <a:tailEnd/>
                  </a:ln>
                </p:spPr>
                <p:txBody>
                  <a:bodyPr/>
                  <a:lstStyle/>
                  <a:p>
                    <a:endParaRPr lang="en-US">
                      <a:latin typeface="+mj-lt"/>
                    </a:endParaRPr>
                  </a:p>
                </p:txBody>
              </p:sp>
              <p:sp>
                <p:nvSpPr>
                  <p:cNvPr id="8322" name="Line 29"/>
                  <p:cNvSpPr>
                    <a:spLocks noChangeShapeType="1"/>
                  </p:cNvSpPr>
                  <p:nvPr/>
                </p:nvSpPr>
                <p:spPr bwMode="auto">
                  <a:xfrm>
                    <a:off x="3679" y="3103"/>
                    <a:ext cx="1" cy="176"/>
                  </a:xfrm>
                  <a:prstGeom prst="line">
                    <a:avLst/>
                  </a:prstGeom>
                  <a:noFill/>
                  <a:ln w="7938">
                    <a:solidFill>
                      <a:srgbClr val="404040"/>
                    </a:solidFill>
                    <a:round/>
                    <a:headEnd/>
                    <a:tailEnd/>
                  </a:ln>
                </p:spPr>
                <p:txBody>
                  <a:bodyPr/>
                  <a:lstStyle/>
                  <a:p>
                    <a:endParaRPr lang="en-US">
                      <a:latin typeface="+mj-lt"/>
                    </a:endParaRPr>
                  </a:p>
                </p:txBody>
              </p:sp>
              <p:sp>
                <p:nvSpPr>
                  <p:cNvPr id="8323" name="Line 30"/>
                  <p:cNvSpPr>
                    <a:spLocks noChangeShapeType="1"/>
                  </p:cNvSpPr>
                  <p:nvPr/>
                </p:nvSpPr>
                <p:spPr bwMode="auto">
                  <a:xfrm>
                    <a:off x="3652" y="3105"/>
                    <a:ext cx="1" cy="169"/>
                  </a:xfrm>
                  <a:prstGeom prst="line">
                    <a:avLst/>
                  </a:prstGeom>
                  <a:noFill/>
                  <a:ln w="7938">
                    <a:solidFill>
                      <a:srgbClr val="404040"/>
                    </a:solidFill>
                    <a:round/>
                    <a:headEnd/>
                    <a:tailEnd/>
                  </a:ln>
                </p:spPr>
                <p:txBody>
                  <a:bodyPr/>
                  <a:lstStyle/>
                  <a:p>
                    <a:endParaRPr lang="en-US">
                      <a:latin typeface="+mj-lt"/>
                    </a:endParaRPr>
                  </a:p>
                </p:txBody>
              </p:sp>
              <p:sp>
                <p:nvSpPr>
                  <p:cNvPr id="8324" name="Line 31"/>
                  <p:cNvSpPr>
                    <a:spLocks noChangeShapeType="1"/>
                  </p:cNvSpPr>
                  <p:nvPr/>
                </p:nvSpPr>
                <p:spPr bwMode="auto">
                  <a:xfrm>
                    <a:off x="3624" y="3106"/>
                    <a:ext cx="1" cy="164"/>
                  </a:xfrm>
                  <a:prstGeom prst="line">
                    <a:avLst/>
                  </a:prstGeom>
                  <a:noFill/>
                  <a:ln w="7938">
                    <a:solidFill>
                      <a:srgbClr val="404040"/>
                    </a:solidFill>
                    <a:round/>
                    <a:headEnd/>
                    <a:tailEnd/>
                  </a:ln>
                </p:spPr>
                <p:txBody>
                  <a:bodyPr/>
                  <a:lstStyle/>
                  <a:p>
                    <a:endParaRPr lang="en-US">
                      <a:latin typeface="+mj-lt"/>
                    </a:endParaRPr>
                  </a:p>
                </p:txBody>
              </p:sp>
              <p:sp>
                <p:nvSpPr>
                  <p:cNvPr id="8325" name="Line 32"/>
                  <p:cNvSpPr>
                    <a:spLocks noChangeShapeType="1"/>
                  </p:cNvSpPr>
                  <p:nvPr/>
                </p:nvSpPr>
                <p:spPr bwMode="auto">
                  <a:xfrm>
                    <a:off x="3598" y="3108"/>
                    <a:ext cx="1" cy="158"/>
                  </a:xfrm>
                  <a:prstGeom prst="line">
                    <a:avLst/>
                  </a:prstGeom>
                  <a:noFill/>
                  <a:ln w="7938">
                    <a:solidFill>
                      <a:srgbClr val="404040"/>
                    </a:solidFill>
                    <a:round/>
                    <a:headEnd/>
                    <a:tailEnd/>
                  </a:ln>
                </p:spPr>
                <p:txBody>
                  <a:bodyPr/>
                  <a:lstStyle/>
                  <a:p>
                    <a:endParaRPr lang="en-US">
                      <a:latin typeface="+mj-lt"/>
                    </a:endParaRPr>
                  </a:p>
                </p:txBody>
              </p:sp>
              <p:sp>
                <p:nvSpPr>
                  <p:cNvPr id="8326" name="Freeform 33"/>
                  <p:cNvSpPr>
                    <a:spLocks/>
                  </p:cNvSpPr>
                  <p:nvPr/>
                </p:nvSpPr>
                <p:spPr bwMode="auto">
                  <a:xfrm>
                    <a:off x="3570" y="3054"/>
                    <a:ext cx="790" cy="342"/>
                  </a:xfrm>
                  <a:custGeom>
                    <a:avLst/>
                    <a:gdLst>
                      <a:gd name="T0" fmla="*/ 0 w 2370"/>
                      <a:gd name="T1" fmla="*/ 6 h 1026"/>
                      <a:gd name="T2" fmla="*/ 0 w 2370"/>
                      <a:gd name="T3" fmla="*/ 23 h 1026"/>
                      <a:gd name="T4" fmla="*/ 88 w 2370"/>
                      <a:gd name="T5" fmla="*/ 38 h 1026"/>
                      <a:gd name="T6" fmla="*/ 88 w 2370"/>
                      <a:gd name="T7" fmla="*/ 0 h 1026"/>
                      <a:gd name="T8" fmla="*/ 0 w 2370"/>
                      <a:gd name="T9" fmla="*/ 6 h 1026"/>
                      <a:gd name="T10" fmla="*/ 0 60000 65536"/>
                      <a:gd name="T11" fmla="*/ 0 60000 65536"/>
                      <a:gd name="T12" fmla="*/ 0 60000 65536"/>
                      <a:gd name="T13" fmla="*/ 0 60000 65536"/>
                      <a:gd name="T14" fmla="*/ 0 60000 65536"/>
                      <a:gd name="T15" fmla="*/ 0 w 2370"/>
                      <a:gd name="T16" fmla="*/ 0 h 1026"/>
                      <a:gd name="T17" fmla="*/ 2370 w 2370"/>
                      <a:gd name="T18" fmla="*/ 1026 h 1026"/>
                    </a:gdLst>
                    <a:ahLst/>
                    <a:cxnLst>
                      <a:cxn ang="T10">
                        <a:pos x="T0" y="T1"/>
                      </a:cxn>
                      <a:cxn ang="T11">
                        <a:pos x="T2" y="T3"/>
                      </a:cxn>
                      <a:cxn ang="T12">
                        <a:pos x="T4" y="T5"/>
                      </a:cxn>
                      <a:cxn ang="T13">
                        <a:pos x="T6" y="T7"/>
                      </a:cxn>
                      <a:cxn ang="T14">
                        <a:pos x="T8" y="T9"/>
                      </a:cxn>
                    </a:cxnLst>
                    <a:rect l="T15" t="T16" r="T17" b="T18"/>
                    <a:pathLst>
                      <a:path w="2370" h="1026">
                        <a:moveTo>
                          <a:pt x="0" y="167"/>
                        </a:moveTo>
                        <a:lnTo>
                          <a:pt x="0" y="617"/>
                        </a:lnTo>
                        <a:lnTo>
                          <a:pt x="2370" y="1026"/>
                        </a:lnTo>
                        <a:lnTo>
                          <a:pt x="2370" y="0"/>
                        </a:lnTo>
                        <a:lnTo>
                          <a:pt x="0" y="167"/>
                        </a:lnTo>
                      </a:path>
                    </a:pathLst>
                  </a:custGeom>
                  <a:solidFill>
                    <a:srgbClr val="DDDDDD"/>
                  </a:solidFill>
                  <a:ln w="7938">
                    <a:solidFill>
                      <a:srgbClr val="202020"/>
                    </a:solidFill>
                    <a:round/>
                    <a:headEnd/>
                    <a:tailEnd/>
                  </a:ln>
                </p:spPr>
                <p:txBody>
                  <a:bodyPr/>
                  <a:lstStyle/>
                  <a:p>
                    <a:endParaRPr lang="en-US">
                      <a:latin typeface="+mj-lt"/>
                    </a:endParaRPr>
                  </a:p>
                </p:txBody>
              </p:sp>
              <p:grpSp>
                <p:nvGrpSpPr>
                  <p:cNvPr id="8327" name="Group 34"/>
                  <p:cNvGrpSpPr>
                    <a:grpSpLocks/>
                  </p:cNvGrpSpPr>
                  <p:nvPr/>
                </p:nvGrpSpPr>
                <p:grpSpPr bwMode="auto">
                  <a:xfrm>
                    <a:off x="3610" y="3097"/>
                    <a:ext cx="706" cy="199"/>
                    <a:chOff x="3610" y="3097"/>
                    <a:chExt cx="706" cy="199"/>
                  </a:xfrm>
                </p:grpSpPr>
                <p:sp>
                  <p:nvSpPr>
                    <p:cNvPr id="8329" name="Line 35"/>
                    <p:cNvSpPr>
                      <a:spLocks noChangeShapeType="1"/>
                    </p:cNvSpPr>
                    <p:nvPr/>
                  </p:nvSpPr>
                  <p:spPr bwMode="auto">
                    <a:xfrm flipV="1">
                      <a:off x="3610" y="3158"/>
                      <a:ext cx="26" cy="25"/>
                    </a:xfrm>
                    <a:prstGeom prst="line">
                      <a:avLst/>
                    </a:prstGeom>
                    <a:noFill/>
                    <a:ln w="6350">
                      <a:solidFill>
                        <a:srgbClr val="C0C0FF"/>
                      </a:solidFill>
                      <a:round/>
                      <a:headEnd/>
                      <a:tailEnd/>
                    </a:ln>
                  </p:spPr>
                  <p:txBody>
                    <a:bodyPr/>
                    <a:lstStyle/>
                    <a:p>
                      <a:endParaRPr lang="en-US">
                        <a:latin typeface="+mj-lt"/>
                      </a:endParaRPr>
                    </a:p>
                  </p:txBody>
                </p:sp>
                <p:sp>
                  <p:nvSpPr>
                    <p:cNvPr id="8330" name="Line 36"/>
                    <p:cNvSpPr>
                      <a:spLocks noChangeShapeType="1"/>
                    </p:cNvSpPr>
                    <p:nvPr/>
                  </p:nvSpPr>
                  <p:spPr bwMode="auto">
                    <a:xfrm flipV="1">
                      <a:off x="3644" y="3128"/>
                      <a:ext cx="43" cy="40"/>
                    </a:xfrm>
                    <a:prstGeom prst="line">
                      <a:avLst/>
                    </a:prstGeom>
                    <a:noFill/>
                    <a:ln w="6350">
                      <a:solidFill>
                        <a:srgbClr val="C0C0FF"/>
                      </a:solidFill>
                      <a:round/>
                      <a:headEnd/>
                      <a:tailEnd/>
                    </a:ln>
                  </p:spPr>
                  <p:txBody>
                    <a:bodyPr/>
                    <a:lstStyle/>
                    <a:p>
                      <a:endParaRPr lang="en-US">
                        <a:latin typeface="+mj-lt"/>
                      </a:endParaRPr>
                    </a:p>
                  </p:txBody>
                </p:sp>
                <p:sp>
                  <p:nvSpPr>
                    <p:cNvPr id="8331" name="Line 37"/>
                    <p:cNvSpPr>
                      <a:spLocks noChangeShapeType="1"/>
                    </p:cNvSpPr>
                    <p:nvPr/>
                  </p:nvSpPr>
                  <p:spPr bwMode="auto">
                    <a:xfrm flipV="1">
                      <a:off x="3612" y="3194"/>
                      <a:ext cx="32" cy="29"/>
                    </a:xfrm>
                    <a:prstGeom prst="line">
                      <a:avLst/>
                    </a:prstGeom>
                    <a:noFill/>
                    <a:ln w="6350">
                      <a:solidFill>
                        <a:srgbClr val="C0C0FF"/>
                      </a:solidFill>
                      <a:round/>
                      <a:headEnd/>
                      <a:tailEnd/>
                    </a:ln>
                  </p:spPr>
                  <p:txBody>
                    <a:bodyPr/>
                    <a:lstStyle/>
                    <a:p>
                      <a:endParaRPr lang="en-US">
                        <a:latin typeface="+mj-lt"/>
                      </a:endParaRPr>
                    </a:p>
                  </p:txBody>
                </p:sp>
                <p:sp>
                  <p:nvSpPr>
                    <p:cNvPr id="8332" name="Line 38"/>
                    <p:cNvSpPr>
                      <a:spLocks noChangeShapeType="1"/>
                    </p:cNvSpPr>
                    <p:nvPr/>
                  </p:nvSpPr>
                  <p:spPr bwMode="auto">
                    <a:xfrm flipV="1">
                      <a:off x="3648" y="3179"/>
                      <a:ext cx="31" cy="28"/>
                    </a:xfrm>
                    <a:prstGeom prst="line">
                      <a:avLst/>
                    </a:prstGeom>
                    <a:noFill/>
                    <a:ln w="6350">
                      <a:solidFill>
                        <a:srgbClr val="C0C0FF"/>
                      </a:solidFill>
                      <a:round/>
                      <a:headEnd/>
                      <a:tailEnd/>
                    </a:ln>
                  </p:spPr>
                  <p:txBody>
                    <a:bodyPr/>
                    <a:lstStyle/>
                    <a:p>
                      <a:endParaRPr lang="en-US">
                        <a:latin typeface="+mj-lt"/>
                      </a:endParaRPr>
                    </a:p>
                  </p:txBody>
                </p:sp>
                <p:sp>
                  <p:nvSpPr>
                    <p:cNvPr id="8333" name="Line 39"/>
                    <p:cNvSpPr>
                      <a:spLocks noChangeShapeType="1"/>
                    </p:cNvSpPr>
                    <p:nvPr/>
                  </p:nvSpPr>
                  <p:spPr bwMode="auto">
                    <a:xfrm flipV="1">
                      <a:off x="3764" y="3113"/>
                      <a:ext cx="69" cy="60"/>
                    </a:xfrm>
                    <a:prstGeom prst="line">
                      <a:avLst/>
                    </a:prstGeom>
                    <a:noFill/>
                    <a:ln w="6350">
                      <a:solidFill>
                        <a:srgbClr val="C0C0FF"/>
                      </a:solidFill>
                      <a:round/>
                      <a:headEnd/>
                      <a:tailEnd/>
                    </a:ln>
                  </p:spPr>
                  <p:txBody>
                    <a:bodyPr/>
                    <a:lstStyle/>
                    <a:p>
                      <a:endParaRPr lang="en-US">
                        <a:latin typeface="+mj-lt"/>
                      </a:endParaRPr>
                    </a:p>
                  </p:txBody>
                </p:sp>
                <p:sp>
                  <p:nvSpPr>
                    <p:cNvPr id="8334" name="Line 40"/>
                    <p:cNvSpPr>
                      <a:spLocks noChangeShapeType="1"/>
                    </p:cNvSpPr>
                    <p:nvPr/>
                  </p:nvSpPr>
                  <p:spPr bwMode="auto">
                    <a:xfrm flipV="1">
                      <a:off x="3720" y="3160"/>
                      <a:ext cx="88" cy="80"/>
                    </a:xfrm>
                    <a:prstGeom prst="line">
                      <a:avLst/>
                    </a:prstGeom>
                    <a:noFill/>
                    <a:ln w="6350">
                      <a:solidFill>
                        <a:srgbClr val="C0C0FF"/>
                      </a:solidFill>
                      <a:round/>
                      <a:headEnd/>
                      <a:tailEnd/>
                    </a:ln>
                  </p:spPr>
                  <p:txBody>
                    <a:bodyPr/>
                    <a:lstStyle/>
                    <a:p>
                      <a:endParaRPr lang="en-US">
                        <a:latin typeface="+mj-lt"/>
                      </a:endParaRPr>
                    </a:p>
                  </p:txBody>
                </p:sp>
                <p:sp>
                  <p:nvSpPr>
                    <p:cNvPr id="8335" name="Line 41"/>
                    <p:cNvSpPr>
                      <a:spLocks noChangeShapeType="1"/>
                    </p:cNvSpPr>
                    <p:nvPr/>
                  </p:nvSpPr>
                  <p:spPr bwMode="auto">
                    <a:xfrm flipV="1">
                      <a:off x="3781" y="3138"/>
                      <a:ext cx="66" cy="61"/>
                    </a:xfrm>
                    <a:prstGeom prst="line">
                      <a:avLst/>
                    </a:prstGeom>
                    <a:noFill/>
                    <a:ln w="6350">
                      <a:solidFill>
                        <a:srgbClr val="C0C0FF"/>
                      </a:solidFill>
                      <a:round/>
                      <a:headEnd/>
                      <a:tailEnd/>
                    </a:ln>
                  </p:spPr>
                  <p:txBody>
                    <a:bodyPr/>
                    <a:lstStyle/>
                    <a:p>
                      <a:endParaRPr lang="en-US">
                        <a:latin typeface="+mj-lt"/>
                      </a:endParaRPr>
                    </a:p>
                  </p:txBody>
                </p:sp>
                <p:sp>
                  <p:nvSpPr>
                    <p:cNvPr id="8336" name="Line 42"/>
                    <p:cNvSpPr>
                      <a:spLocks noChangeShapeType="1"/>
                    </p:cNvSpPr>
                    <p:nvPr/>
                  </p:nvSpPr>
                  <p:spPr bwMode="auto">
                    <a:xfrm flipV="1">
                      <a:off x="3684" y="3185"/>
                      <a:ext cx="36" cy="33"/>
                    </a:xfrm>
                    <a:prstGeom prst="line">
                      <a:avLst/>
                    </a:prstGeom>
                    <a:noFill/>
                    <a:ln w="6350">
                      <a:solidFill>
                        <a:srgbClr val="C0C0FF"/>
                      </a:solidFill>
                      <a:round/>
                      <a:headEnd/>
                      <a:tailEnd/>
                    </a:ln>
                  </p:spPr>
                  <p:txBody>
                    <a:bodyPr/>
                    <a:lstStyle/>
                    <a:p>
                      <a:endParaRPr lang="en-US">
                        <a:latin typeface="+mj-lt"/>
                      </a:endParaRPr>
                    </a:p>
                  </p:txBody>
                </p:sp>
                <p:sp>
                  <p:nvSpPr>
                    <p:cNvPr id="8337" name="Line 43"/>
                    <p:cNvSpPr>
                      <a:spLocks noChangeShapeType="1"/>
                    </p:cNvSpPr>
                    <p:nvPr/>
                  </p:nvSpPr>
                  <p:spPr bwMode="auto">
                    <a:xfrm flipV="1">
                      <a:off x="3899" y="3097"/>
                      <a:ext cx="60" cy="48"/>
                    </a:xfrm>
                    <a:prstGeom prst="line">
                      <a:avLst/>
                    </a:prstGeom>
                    <a:noFill/>
                    <a:ln w="6350">
                      <a:solidFill>
                        <a:srgbClr val="C0C0FF"/>
                      </a:solidFill>
                      <a:round/>
                      <a:headEnd/>
                      <a:tailEnd/>
                    </a:ln>
                  </p:spPr>
                  <p:txBody>
                    <a:bodyPr/>
                    <a:lstStyle/>
                    <a:p>
                      <a:endParaRPr lang="en-US">
                        <a:latin typeface="+mj-lt"/>
                      </a:endParaRPr>
                    </a:p>
                  </p:txBody>
                </p:sp>
                <p:sp>
                  <p:nvSpPr>
                    <p:cNvPr id="8338" name="Line 44"/>
                    <p:cNvSpPr>
                      <a:spLocks noChangeShapeType="1"/>
                    </p:cNvSpPr>
                    <p:nvPr/>
                  </p:nvSpPr>
                  <p:spPr bwMode="auto">
                    <a:xfrm flipV="1">
                      <a:off x="3825" y="3187"/>
                      <a:ext cx="51" cy="49"/>
                    </a:xfrm>
                    <a:prstGeom prst="line">
                      <a:avLst/>
                    </a:prstGeom>
                    <a:noFill/>
                    <a:ln w="6350">
                      <a:solidFill>
                        <a:srgbClr val="C0C0FF"/>
                      </a:solidFill>
                      <a:round/>
                      <a:headEnd/>
                      <a:tailEnd/>
                    </a:ln>
                  </p:spPr>
                  <p:txBody>
                    <a:bodyPr/>
                    <a:lstStyle/>
                    <a:p>
                      <a:endParaRPr lang="en-US">
                        <a:latin typeface="+mj-lt"/>
                      </a:endParaRPr>
                    </a:p>
                  </p:txBody>
                </p:sp>
                <p:sp>
                  <p:nvSpPr>
                    <p:cNvPr id="8339" name="Line 45"/>
                    <p:cNvSpPr>
                      <a:spLocks noChangeShapeType="1"/>
                    </p:cNvSpPr>
                    <p:nvPr/>
                  </p:nvSpPr>
                  <p:spPr bwMode="auto">
                    <a:xfrm flipV="1">
                      <a:off x="3877" y="3138"/>
                      <a:ext cx="76" cy="69"/>
                    </a:xfrm>
                    <a:prstGeom prst="line">
                      <a:avLst/>
                    </a:prstGeom>
                    <a:noFill/>
                    <a:ln w="6350">
                      <a:solidFill>
                        <a:srgbClr val="C0C0FF"/>
                      </a:solidFill>
                      <a:round/>
                      <a:headEnd/>
                      <a:tailEnd/>
                    </a:ln>
                  </p:spPr>
                  <p:txBody>
                    <a:bodyPr/>
                    <a:lstStyle/>
                    <a:p>
                      <a:endParaRPr lang="en-US">
                        <a:latin typeface="+mj-lt"/>
                      </a:endParaRPr>
                    </a:p>
                  </p:txBody>
                </p:sp>
                <p:sp>
                  <p:nvSpPr>
                    <p:cNvPr id="8340" name="Line 46"/>
                    <p:cNvSpPr>
                      <a:spLocks noChangeShapeType="1"/>
                    </p:cNvSpPr>
                    <p:nvPr/>
                  </p:nvSpPr>
                  <p:spPr bwMode="auto">
                    <a:xfrm flipV="1">
                      <a:off x="3888" y="3222"/>
                      <a:ext cx="46" cy="40"/>
                    </a:xfrm>
                    <a:prstGeom prst="line">
                      <a:avLst/>
                    </a:prstGeom>
                    <a:noFill/>
                    <a:ln w="6350">
                      <a:solidFill>
                        <a:srgbClr val="C0C0FF"/>
                      </a:solidFill>
                      <a:round/>
                      <a:headEnd/>
                      <a:tailEnd/>
                    </a:ln>
                  </p:spPr>
                  <p:txBody>
                    <a:bodyPr/>
                    <a:lstStyle/>
                    <a:p>
                      <a:endParaRPr lang="en-US">
                        <a:latin typeface="+mj-lt"/>
                      </a:endParaRPr>
                    </a:p>
                  </p:txBody>
                </p:sp>
                <p:sp>
                  <p:nvSpPr>
                    <p:cNvPr id="8341" name="Line 47"/>
                    <p:cNvSpPr>
                      <a:spLocks noChangeShapeType="1"/>
                    </p:cNvSpPr>
                    <p:nvPr/>
                  </p:nvSpPr>
                  <p:spPr bwMode="auto">
                    <a:xfrm flipV="1">
                      <a:off x="3955" y="3157"/>
                      <a:ext cx="75" cy="69"/>
                    </a:xfrm>
                    <a:prstGeom prst="line">
                      <a:avLst/>
                    </a:prstGeom>
                    <a:noFill/>
                    <a:ln w="6350">
                      <a:solidFill>
                        <a:srgbClr val="C0C0FF"/>
                      </a:solidFill>
                      <a:round/>
                      <a:headEnd/>
                      <a:tailEnd/>
                    </a:ln>
                  </p:spPr>
                  <p:txBody>
                    <a:bodyPr/>
                    <a:lstStyle/>
                    <a:p>
                      <a:endParaRPr lang="en-US">
                        <a:latin typeface="+mj-lt"/>
                      </a:endParaRPr>
                    </a:p>
                  </p:txBody>
                </p:sp>
                <p:sp>
                  <p:nvSpPr>
                    <p:cNvPr id="8342" name="Line 48"/>
                    <p:cNvSpPr>
                      <a:spLocks noChangeShapeType="1"/>
                    </p:cNvSpPr>
                    <p:nvPr/>
                  </p:nvSpPr>
                  <p:spPr bwMode="auto">
                    <a:xfrm flipV="1">
                      <a:off x="4030" y="3110"/>
                      <a:ext cx="68" cy="65"/>
                    </a:xfrm>
                    <a:prstGeom prst="line">
                      <a:avLst/>
                    </a:prstGeom>
                    <a:noFill/>
                    <a:ln w="6350">
                      <a:solidFill>
                        <a:srgbClr val="C0C0FF"/>
                      </a:solidFill>
                      <a:round/>
                      <a:headEnd/>
                      <a:tailEnd/>
                    </a:ln>
                  </p:spPr>
                  <p:txBody>
                    <a:bodyPr/>
                    <a:lstStyle/>
                    <a:p>
                      <a:endParaRPr lang="en-US">
                        <a:latin typeface="+mj-lt"/>
                      </a:endParaRPr>
                    </a:p>
                  </p:txBody>
                </p:sp>
                <p:sp>
                  <p:nvSpPr>
                    <p:cNvPr id="8343" name="Line 49"/>
                    <p:cNvSpPr>
                      <a:spLocks noChangeShapeType="1"/>
                    </p:cNvSpPr>
                    <p:nvPr/>
                  </p:nvSpPr>
                  <p:spPr bwMode="auto">
                    <a:xfrm flipV="1">
                      <a:off x="3970" y="3132"/>
                      <a:ext cx="66" cy="62"/>
                    </a:xfrm>
                    <a:prstGeom prst="line">
                      <a:avLst/>
                    </a:prstGeom>
                    <a:noFill/>
                    <a:ln w="6350">
                      <a:solidFill>
                        <a:srgbClr val="C0C0FF"/>
                      </a:solidFill>
                      <a:round/>
                      <a:headEnd/>
                      <a:tailEnd/>
                    </a:ln>
                  </p:spPr>
                  <p:txBody>
                    <a:bodyPr/>
                    <a:lstStyle/>
                    <a:p>
                      <a:endParaRPr lang="en-US">
                        <a:latin typeface="+mj-lt"/>
                      </a:endParaRPr>
                    </a:p>
                  </p:txBody>
                </p:sp>
                <p:sp>
                  <p:nvSpPr>
                    <p:cNvPr id="8344" name="Line 50"/>
                    <p:cNvSpPr>
                      <a:spLocks noChangeShapeType="1"/>
                    </p:cNvSpPr>
                    <p:nvPr/>
                  </p:nvSpPr>
                  <p:spPr bwMode="auto">
                    <a:xfrm flipV="1">
                      <a:off x="3931" y="3215"/>
                      <a:ext cx="64" cy="55"/>
                    </a:xfrm>
                    <a:prstGeom prst="line">
                      <a:avLst/>
                    </a:prstGeom>
                    <a:noFill/>
                    <a:ln w="6350">
                      <a:solidFill>
                        <a:srgbClr val="C0C0FF"/>
                      </a:solidFill>
                      <a:round/>
                      <a:headEnd/>
                      <a:tailEnd/>
                    </a:ln>
                  </p:spPr>
                  <p:txBody>
                    <a:bodyPr/>
                    <a:lstStyle/>
                    <a:p>
                      <a:endParaRPr lang="en-US">
                        <a:latin typeface="+mj-lt"/>
                      </a:endParaRPr>
                    </a:p>
                  </p:txBody>
                </p:sp>
                <p:sp>
                  <p:nvSpPr>
                    <p:cNvPr id="8345" name="Line 51"/>
                    <p:cNvSpPr>
                      <a:spLocks noChangeShapeType="1"/>
                    </p:cNvSpPr>
                    <p:nvPr/>
                  </p:nvSpPr>
                  <p:spPr bwMode="auto">
                    <a:xfrm flipV="1">
                      <a:off x="4087" y="3098"/>
                      <a:ext cx="78" cy="77"/>
                    </a:xfrm>
                    <a:prstGeom prst="line">
                      <a:avLst/>
                    </a:prstGeom>
                    <a:noFill/>
                    <a:ln w="6350">
                      <a:solidFill>
                        <a:srgbClr val="C0C0FF"/>
                      </a:solidFill>
                      <a:round/>
                      <a:headEnd/>
                      <a:tailEnd/>
                    </a:ln>
                  </p:spPr>
                  <p:txBody>
                    <a:bodyPr/>
                    <a:lstStyle/>
                    <a:p>
                      <a:endParaRPr lang="en-US">
                        <a:latin typeface="+mj-lt"/>
                      </a:endParaRPr>
                    </a:p>
                  </p:txBody>
                </p:sp>
                <p:sp>
                  <p:nvSpPr>
                    <p:cNvPr id="8346" name="Line 52"/>
                    <p:cNvSpPr>
                      <a:spLocks noChangeShapeType="1"/>
                    </p:cNvSpPr>
                    <p:nvPr/>
                  </p:nvSpPr>
                  <p:spPr bwMode="auto">
                    <a:xfrm flipV="1">
                      <a:off x="4052" y="3150"/>
                      <a:ext cx="89" cy="89"/>
                    </a:xfrm>
                    <a:prstGeom prst="line">
                      <a:avLst/>
                    </a:prstGeom>
                    <a:noFill/>
                    <a:ln w="6350">
                      <a:solidFill>
                        <a:srgbClr val="C0C0FF"/>
                      </a:solidFill>
                      <a:round/>
                      <a:headEnd/>
                      <a:tailEnd/>
                    </a:ln>
                  </p:spPr>
                  <p:txBody>
                    <a:bodyPr/>
                    <a:lstStyle/>
                    <a:p>
                      <a:endParaRPr lang="en-US">
                        <a:latin typeface="+mj-lt"/>
                      </a:endParaRPr>
                    </a:p>
                  </p:txBody>
                </p:sp>
                <p:sp>
                  <p:nvSpPr>
                    <p:cNvPr id="8347" name="Line 53"/>
                    <p:cNvSpPr>
                      <a:spLocks noChangeShapeType="1"/>
                    </p:cNvSpPr>
                    <p:nvPr/>
                  </p:nvSpPr>
                  <p:spPr bwMode="auto">
                    <a:xfrm flipV="1">
                      <a:off x="4027" y="3222"/>
                      <a:ext cx="78" cy="74"/>
                    </a:xfrm>
                    <a:prstGeom prst="line">
                      <a:avLst/>
                    </a:prstGeom>
                    <a:noFill/>
                    <a:ln w="6350">
                      <a:solidFill>
                        <a:srgbClr val="C0C0FF"/>
                      </a:solidFill>
                      <a:round/>
                      <a:headEnd/>
                      <a:tailEnd/>
                    </a:ln>
                  </p:spPr>
                  <p:txBody>
                    <a:bodyPr/>
                    <a:lstStyle/>
                    <a:p>
                      <a:endParaRPr lang="en-US">
                        <a:latin typeface="+mj-lt"/>
                      </a:endParaRPr>
                    </a:p>
                  </p:txBody>
                </p:sp>
                <p:sp>
                  <p:nvSpPr>
                    <p:cNvPr id="8348" name="Line 54"/>
                    <p:cNvSpPr>
                      <a:spLocks noChangeShapeType="1"/>
                    </p:cNvSpPr>
                    <p:nvPr/>
                  </p:nvSpPr>
                  <p:spPr bwMode="auto">
                    <a:xfrm flipV="1">
                      <a:off x="4100" y="3179"/>
                      <a:ext cx="69" cy="64"/>
                    </a:xfrm>
                    <a:prstGeom prst="line">
                      <a:avLst/>
                    </a:prstGeom>
                    <a:noFill/>
                    <a:ln w="6350">
                      <a:solidFill>
                        <a:srgbClr val="C0C0FF"/>
                      </a:solidFill>
                      <a:round/>
                      <a:headEnd/>
                      <a:tailEnd/>
                    </a:ln>
                  </p:spPr>
                  <p:txBody>
                    <a:bodyPr/>
                    <a:lstStyle/>
                    <a:p>
                      <a:endParaRPr lang="en-US">
                        <a:latin typeface="+mj-lt"/>
                      </a:endParaRPr>
                    </a:p>
                  </p:txBody>
                </p:sp>
                <p:sp>
                  <p:nvSpPr>
                    <p:cNvPr id="8349" name="Line 55"/>
                    <p:cNvSpPr>
                      <a:spLocks noChangeShapeType="1"/>
                    </p:cNvSpPr>
                    <p:nvPr/>
                  </p:nvSpPr>
                  <p:spPr bwMode="auto">
                    <a:xfrm flipV="1">
                      <a:off x="4212" y="3133"/>
                      <a:ext cx="59" cy="59"/>
                    </a:xfrm>
                    <a:prstGeom prst="line">
                      <a:avLst/>
                    </a:prstGeom>
                    <a:noFill/>
                    <a:ln w="6350">
                      <a:solidFill>
                        <a:srgbClr val="C0C0FF"/>
                      </a:solidFill>
                      <a:round/>
                      <a:headEnd/>
                      <a:tailEnd/>
                    </a:ln>
                  </p:spPr>
                  <p:txBody>
                    <a:bodyPr/>
                    <a:lstStyle/>
                    <a:p>
                      <a:endParaRPr lang="en-US">
                        <a:latin typeface="+mj-lt"/>
                      </a:endParaRPr>
                    </a:p>
                  </p:txBody>
                </p:sp>
                <p:sp>
                  <p:nvSpPr>
                    <p:cNvPr id="8350" name="Line 56"/>
                    <p:cNvSpPr>
                      <a:spLocks noChangeShapeType="1"/>
                    </p:cNvSpPr>
                    <p:nvPr/>
                  </p:nvSpPr>
                  <p:spPr bwMode="auto">
                    <a:xfrm flipV="1">
                      <a:off x="4192" y="3237"/>
                      <a:ext cx="55" cy="52"/>
                    </a:xfrm>
                    <a:prstGeom prst="line">
                      <a:avLst/>
                    </a:prstGeom>
                    <a:noFill/>
                    <a:ln w="6350">
                      <a:solidFill>
                        <a:srgbClr val="C0C0FF"/>
                      </a:solidFill>
                      <a:round/>
                      <a:headEnd/>
                      <a:tailEnd/>
                    </a:ln>
                  </p:spPr>
                  <p:txBody>
                    <a:bodyPr/>
                    <a:lstStyle/>
                    <a:p>
                      <a:endParaRPr lang="en-US">
                        <a:latin typeface="+mj-lt"/>
                      </a:endParaRPr>
                    </a:p>
                  </p:txBody>
                </p:sp>
                <p:sp>
                  <p:nvSpPr>
                    <p:cNvPr id="8351" name="Line 57"/>
                    <p:cNvSpPr>
                      <a:spLocks noChangeShapeType="1"/>
                    </p:cNvSpPr>
                    <p:nvPr/>
                  </p:nvSpPr>
                  <p:spPr bwMode="auto">
                    <a:xfrm flipV="1">
                      <a:off x="4253" y="3188"/>
                      <a:ext cx="63" cy="64"/>
                    </a:xfrm>
                    <a:prstGeom prst="line">
                      <a:avLst/>
                    </a:prstGeom>
                    <a:noFill/>
                    <a:ln w="6350">
                      <a:solidFill>
                        <a:srgbClr val="C0C0FF"/>
                      </a:solidFill>
                      <a:round/>
                      <a:headEnd/>
                      <a:tailEnd/>
                    </a:ln>
                  </p:spPr>
                  <p:txBody>
                    <a:bodyPr/>
                    <a:lstStyle/>
                    <a:p>
                      <a:endParaRPr lang="en-US">
                        <a:latin typeface="+mj-lt"/>
                      </a:endParaRPr>
                    </a:p>
                  </p:txBody>
                </p:sp>
              </p:grpSp>
              <p:sp>
                <p:nvSpPr>
                  <p:cNvPr id="8328" name="Line 58"/>
                  <p:cNvSpPr>
                    <a:spLocks noChangeShapeType="1"/>
                  </p:cNvSpPr>
                  <p:nvPr/>
                </p:nvSpPr>
                <p:spPr bwMode="auto">
                  <a:xfrm>
                    <a:off x="3768" y="3096"/>
                    <a:ext cx="1" cy="199"/>
                  </a:xfrm>
                  <a:prstGeom prst="line">
                    <a:avLst/>
                  </a:prstGeom>
                  <a:noFill/>
                  <a:ln w="7938">
                    <a:solidFill>
                      <a:srgbClr val="404040"/>
                    </a:solidFill>
                    <a:round/>
                    <a:headEnd/>
                    <a:tailEnd/>
                  </a:ln>
                </p:spPr>
                <p:txBody>
                  <a:bodyPr/>
                  <a:lstStyle/>
                  <a:p>
                    <a:endParaRPr lang="en-US">
                      <a:latin typeface="+mj-lt"/>
                    </a:endParaRPr>
                  </a:p>
                </p:txBody>
              </p:sp>
            </p:grpSp>
          </p:grpSp>
          <p:grpSp>
            <p:nvGrpSpPr>
              <p:cNvPr id="8202" name="Group 59"/>
              <p:cNvGrpSpPr>
                <a:grpSpLocks/>
              </p:cNvGrpSpPr>
              <p:nvPr/>
            </p:nvGrpSpPr>
            <p:grpSpPr bwMode="auto">
              <a:xfrm>
                <a:off x="4187" y="1571"/>
                <a:ext cx="1002" cy="1607"/>
                <a:chOff x="4417" y="2994"/>
                <a:chExt cx="868" cy="529"/>
              </a:xfrm>
            </p:grpSpPr>
            <p:sp>
              <p:nvSpPr>
                <p:cNvPr id="8258" name="Freeform 60"/>
                <p:cNvSpPr>
                  <a:spLocks/>
                </p:cNvSpPr>
                <p:nvPr/>
              </p:nvSpPr>
              <p:spPr bwMode="auto">
                <a:xfrm>
                  <a:off x="4417" y="2994"/>
                  <a:ext cx="868" cy="529"/>
                </a:xfrm>
                <a:custGeom>
                  <a:avLst/>
                  <a:gdLst>
                    <a:gd name="T0" fmla="*/ 0 w 2606"/>
                    <a:gd name="T1" fmla="*/ 0 h 1588"/>
                    <a:gd name="T2" fmla="*/ 0 w 2606"/>
                    <a:gd name="T3" fmla="*/ 59 h 1588"/>
                    <a:gd name="T4" fmla="*/ 96 w 2606"/>
                    <a:gd name="T5" fmla="*/ 35 h 1588"/>
                    <a:gd name="T6" fmla="*/ 96 w 2606"/>
                    <a:gd name="T7" fmla="*/ 11 h 1588"/>
                    <a:gd name="T8" fmla="*/ 0 w 2606"/>
                    <a:gd name="T9" fmla="*/ 0 h 1588"/>
                    <a:gd name="T10" fmla="*/ 0 60000 65536"/>
                    <a:gd name="T11" fmla="*/ 0 60000 65536"/>
                    <a:gd name="T12" fmla="*/ 0 60000 65536"/>
                    <a:gd name="T13" fmla="*/ 0 60000 65536"/>
                    <a:gd name="T14" fmla="*/ 0 60000 65536"/>
                    <a:gd name="T15" fmla="*/ 0 w 2606"/>
                    <a:gd name="T16" fmla="*/ 0 h 1588"/>
                    <a:gd name="T17" fmla="*/ 2606 w 2606"/>
                    <a:gd name="T18" fmla="*/ 1588 h 1588"/>
                  </a:gdLst>
                  <a:ahLst/>
                  <a:cxnLst>
                    <a:cxn ang="T10">
                      <a:pos x="T0" y="T1"/>
                    </a:cxn>
                    <a:cxn ang="T11">
                      <a:pos x="T2" y="T3"/>
                    </a:cxn>
                    <a:cxn ang="T12">
                      <a:pos x="T4" y="T5"/>
                    </a:cxn>
                    <a:cxn ang="T13">
                      <a:pos x="T6" y="T7"/>
                    </a:cxn>
                    <a:cxn ang="T14">
                      <a:pos x="T8" y="T9"/>
                    </a:cxn>
                  </a:cxnLst>
                  <a:rect l="T15" t="T16" r="T17" b="T18"/>
                  <a:pathLst>
                    <a:path w="2606" h="1588">
                      <a:moveTo>
                        <a:pt x="0" y="0"/>
                      </a:moveTo>
                      <a:lnTo>
                        <a:pt x="0" y="1588"/>
                      </a:lnTo>
                      <a:lnTo>
                        <a:pt x="2606" y="936"/>
                      </a:lnTo>
                      <a:lnTo>
                        <a:pt x="2606" y="285"/>
                      </a:lnTo>
                      <a:lnTo>
                        <a:pt x="0" y="0"/>
                      </a:lnTo>
                      <a:close/>
                    </a:path>
                  </a:pathLst>
                </a:custGeom>
                <a:solidFill>
                  <a:srgbClr val="DDDDDD"/>
                </a:solidFill>
                <a:ln w="9525">
                  <a:noFill/>
                  <a:round/>
                  <a:headEnd/>
                  <a:tailEnd/>
                </a:ln>
              </p:spPr>
              <p:txBody>
                <a:bodyPr/>
                <a:lstStyle/>
                <a:p>
                  <a:endParaRPr lang="en-US">
                    <a:latin typeface="+mj-lt"/>
                  </a:endParaRPr>
                </a:p>
              </p:txBody>
            </p:sp>
            <p:sp>
              <p:nvSpPr>
                <p:cNvPr id="8259" name="Freeform 61"/>
                <p:cNvSpPr>
                  <a:spLocks/>
                </p:cNvSpPr>
                <p:nvPr/>
              </p:nvSpPr>
              <p:spPr bwMode="auto">
                <a:xfrm>
                  <a:off x="4999" y="3205"/>
                  <a:ext cx="107" cy="164"/>
                </a:xfrm>
                <a:custGeom>
                  <a:avLst/>
                  <a:gdLst>
                    <a:gd name="T0" fmla="*/ 0 w 320"/>
                    <a:gd name="T1" fmla="*/ 18 h 491"/>
                    <a:gd name="T2" fmla="*/ 0 w 320"/>
                    <a:gd name="T3" fmla="*/ 1 h 491"/>
                    <a:gd name="T4" fmla="*/ 12 w 320"/>
                    <a:gd name="T5" fmla="*/ 0 h 491"/>
                    <a:gd name="T6" fmla="*/ 12 w 320"/>
                    <a:gd name="T7" fmla="*/ 15 h 491"/>
                    <a:gd name="T8" fmla="*/ 0 w 320"/>
                    <a:gd name="T9" fmla="*/ 18 h 491"/>
                    <a:gd name="T10" fmla="*/ 0 60000 65536"/>
                    <a:gd name="T11" fmla="*/ 0 60000 65536"/>
                    <a:gd name="T12" fmla="*/ 0 60000 65536"/>
                    <a:gd name="T13" fmla="*/ 0 60000 65536"/>
                    <a:gd name="T14" fmla="*/ 0 60000 65536"/>
                    <a:gd name="T15" fmla="*/ 0 w 320"/>
                    <a:gd name="T16" fmla="*/ 0 h 491"/>
                    <a:gd name="T17" fmla="*/ 320 w 320"/>
                    <a:gd name="T18" fmla="*/ 491 h 491"/>
                  </a:gdLst>
                  <a:ahLst/>
                  <a:cxnLst>
                    <a:cxn ang="T10">
                      <a:pos x="T0" y="T1"/>
                    </a:cxn>
                    <a:cxn ang="T11">
                      <a:pos x="T2" y="T3"/>
                    </a:cxn>
                    <a:cxn ang="T12">
                      <a:pos x="T4" y="T5"/>
                    </a:cxn>
                    <a:cxn ang="T13">
                      <a:pos x="T6" y="T7"/>
                    </a:cxn>
                    <a:cxn ang="T14">
                      <a:pos x="T8" y="T9"/>
                    </a:cxn>
                  </a:cxnLst>
                  <a:rect l="T15" t="T16" r="T17" b="T18"/>
                  <a:pathLst>
                    <a:path w="320" h="491">
                      <a:moveTo>
                        <a:pt x="0" y="491"/>
                      </a:moveTo>
                      <a:lnTo>
                        <a:pt x="0" y="18"/>
                      </a:lnTo>
                      <a:lnTo>
                        <a:pt x="320" y="0"/>
                      </a:lnTo>
                      <a:lnTo>
                        <a:pt x="320" y="414"/>
                      </a:lnTo>
                      <a:lnTo>
                        <a:pt x="0" y="491"/>
                      </a:lnTo>
                      <a:close/>
                    </a:path>
                  </a:pathLst>
                </a:custGeom>
                <a:solidFill>
                  <a:srgbClr val="DDDDDD"/>
                </a:solidFill>
                <a:ln w="9525">
                  <a:noFill/>
                  <a:round/>
                  <a:headEnd/>
                  <a:tailEnd/>
                </a:ln>
              </p:spPr>
              <p:txBody>
                <a:bodyPr/>
                <a:lstStyle/>
                <a:p>
                  <a:endParaRPr lang="en-US">
                    <a:latin typeface="+mj-lt"/>
                  </a:endParaRPr>
                </a:p>
              </p:txBody>
            </p:sp>
            <p:grpSp>
              <p:nvGrpSpPr>
                <p:cNvPr id="8260" name="Group 62"/>
                <p:cNvGrpSpPr>
                  <a:grpSpLocks/>
                </p:cNvGrpSpPr>
                <p:nvPr/>
              </p:nvGrpSpPr>
              <p:grpSpPr bwMode="auto">
                <a:xfrm>
                  <a:off x="5142" y="3124"/>
                  <a:ext cx="51" cy="109"/>
                  <a:chOff x="5142" y="3124"/>
                  <a:chExt cx="51" cy="109"/>
                </a:xfrm>
              </p:grpSpPr>
              <p:sp>
                <p:nvSpPr>
                  <p:cNvPr id="8292" name="Freeform 63"/>
                  <p:cNvSpPr>
                    <a:spLocks/>
                  </p:cNvSpPr>
                  <p:nvPr/>
                </p:nvSpPr>
                <p:spPr bwMode="auto">
                  <a:xfrm>
                    <a:off x="5142" y="3124"/>
                    <a:ext cx="51" cy="109"/>
                  </a:xfrm>
                  <a:custGeom>
                    <a:avLst/>
                    <a:gdLst>
                      <a:gd name="T0" fmla="*/ 0 w 152"/>
                      <a:gd name="T1" fmla="*/ 0 h 327"/>
                      <a:gd name="T2" fmla="*/ 6 w 152"/>
                      <a:gd name="T3" fmla="*/ 0 h 327"/>
                      <a:gd name="T4" fmla="*/ 6 w 152"/>
                      <a:gd name="T5" fmla="*/ 12 h 327"/>
                      <a:gd name="T6" fmla="*/ 0 w 152"/>
                      <a:gd name="T7" fmla="*/ 12 h 327"/>
                      <a:gd name="T8" fmla="*/ 0 w 152"/>
                      <a:gd name="T9" fmla="*/ 0 h 327"/>
                      <a:gd name="T10" fmla="*/ 0 60000 65536"/>
                      <a:gd name="T11" fmla="*/ 0 60000 65536"/>
                      <a:gd name="T12" fmla="*/ 0 60000 65536"/>
                      <a:gd name="T13" fmla="*/ 0 60000 65536"/>
                      <a:gd name="T14" fmla="*/ 0 60000 65536"/>
                      <a:gd name="T15" fmla="*/ 0 w 152"/>
                      <a:gd name="T16" fmla="*/ 0 h 327"/>
                      <a:gd name="T17" fmla="*/ 152 w 152"/>
                      <a:gd name="T18" fmla="*/ 327 h 327"/>
                    </a:gdLst>
                    <a:ahLst/>
                    <a:cxnLst>
                      <a:cxn ang="T10">
                        <a:pos x="T0" y="T1"/>
                      </a:cxn>
                      <a:cxn ang="T11">
                        <a:pos x="T2" y="T3"/>
                      </a:cxn>
                      <a:cxn ang="T12">
                        <a:pos x="T4" y="T5"/>
                      </a:cxn>
                      <a:cxn ang="T13">
                        <a:pos x="T6" y="T7"/>
                      </a:cxn>
                      <a:cxn ang="T14">
                        <a:pos x="T8" y="T9"/>
                      </a:cxn>
                    </a:cxnLst>
                    <a:rect l="T15" t="T16" r="T17" b="T18"/>
                    <a:pathLst>
                      <a:path w="152" h="327">
                        <a:moveTo>
                          <a:pt x="0" y="0"/>
                        </a:moveTo>
                        <a:lnTo>
                          <a:pt x="152" y="9"/>
                        </a:lnTo>
                        <a:lnTo>
                          <a:pt x="152" y="320"/>
                        </a:lnTo>
                        <a:lnTo>
                          <a:pt x="0" y="327"/>
                        </a:lnTo>
                        <a:lnTo>
                          <a:pt x="0" y="0"/>
                        </a:lnTo>
                        <a:close/>
                      </a:path>
                    </a:pathLst>
                  </a:custGeom>
                  <a:solidFill>
                    <a:srgbClr val="DDDDDD"/>
                  </a:solidFill>
                  <a:ln w="9525">
                    <a:noFill/>
                    <a:round/>
                    <a:headEnd/>
                    <a:tailEnd/>
                  </a:ln>
                </p:spPr>
                <p:txBody>
                  <a:bodyPr/>
                  <a:lstStyle/>
                  <a:p>
                    <a:endParaRPr lang="en-US">
                      <a:latin typeface="+mj-lt"/>
                    </a:endParaRPr>
                  </a:p>
                </p:txBody>
              </p:sp>
              <p:sp>
                <p:nvSpPr>
                  <p:cNvPr id="8293" name="Line 64"/>
                  <p:cNvSpPr>
                    <a:spLocks noChangeShapeType="1"/>
                  </p:cNvSpPr>
                  <p:nvPr/>
                </p:nvSpPr>
                <p:spPr bwMode="auto">
                  <a:xfrm flipV="1">
                    <a:off x="5156" y="3169"/>
                    <a:ext cx="17" cy="19"/>
                  </a:xfrm>
                  <a:prstGeom prst="line">
                    <a:avLst/>
                  </a:prstGeom>
                  <a:noFill/>
                  <a:ln w="1588">
                    <a:solidFill>
                      <a:srgbClr val="7485A4"/>
                    </a:solidFill>
                    <a:round/>
                    <a:headEnd/>
                    <a:tailEnd/>
                  </a:ln>
                </p:spPr>
                <p:txBody>
                  <a:bodyPr/>
                  <a:lstStyle/>
                  <a:p>
                    <a:endParaRPr lang="en-US">
                      <a:latin typeface="+mj-lt"/>
                    </a:endParaRPr>
                  </a:p>
                </p:txBody>
              </p:sp>
              <p:sp>
                <p:nvSpPr>
                  <p:cNvPr id="8294" name="Line 65"/>
                  <p:cNvSpPr>
                    <a:spLocks noChangeShapeType="1"/>
                  </p:cNvSpPr>
                  <p:nvPr/>
                </p:nvSpPr>
                <p:spPr bwMode="auto">
                  <a:xfrm flipV="1">
                    <a:off x="5151" y="3185"/>
                    <a:ext cx="22" cy="24"/>
                  </a:xfrm>
                  <a:prstGeom prst="line">
                    <a:avLst/>
                  </a:prstGeom>
                  <a:noFill/>
                  <a:ln w="1588">
                    <a:solidFill>
                      <a:srgbClr val="7485A4"/>
                    </a:solidFill>
                    <a:round/>
                    <a:headEnd/>
                    <a:tailEnd/>
                  </a:ln>
                </p:spPr>
                <p:txBody>
                  <a:bodyPr/>
                  <a:lstStyle/>
                  <a:p>
                    <a:endParaRPr lang="en-US">
                      <a:latin typeface="+mj-lt"/>
                    </a:endParaRPr>
                  </a:p>
                </p:txBody>
              </p:sp>
              <p:sp>
                <p:nvSpPr>
                  <p:cNvPr id="8295" name="Line 66"/>
                  <p:cNvSpPr>
                    <a:spLocks noChangeShapeType="1"/>
                  </p:cNvSpPr>
                  <p:nvPr/>
                </p:nvSpPr>
                <p:spPr bwMode="auto">
                  <a:xfrm flipV="1">
                    <a:off x="5173" y="3166"/>
                    <a:ext cx="12" cy="14"/>
                  </a:xfrm>
                  <a:prstGeom prst="line">
                    <a:avLst/>
                  </a:prstGeom>
                  <a:noFill/>
                  <a:ln w="1588">
                    <a:solidFill>
                      <a:srgbClr val="7485A4"/>
                    </a:solidFill>
                    <a:round/>
                    <a:headEnd/>
                    <a:tailEnd/>
                  </a:ln>
                </p:spPr>
                <p:txBody>
                  <a:bodyPr/>
                  <a:lstStyle/>
                  <a:p>
                    <a:endParaRPr lang="en-US">
                      <a:latin typeface="+mj-lt"/>
                    </a:endParaRPr>
                  </a:p>
                </p:txBody>
              </p:sp>
              <p:sp>
                <p:nvSpPr>
                  <p:cNvPr id="8296" name="Line 67"/>
                  <p:cNvSpPr>
                    <a:spLocks noChangeShapeType="1"/>
                  </p:cNvSpPr>
                  <p:nvPr/>
                </p:nvSpPr>
                <p:spPr bwMode="auto">
                  <a:xfrm>
                    <a:off x="5142" y="3160"/>
                    <a:ext cx="51" cy="1"/>
                  </a:xfrm>
                  <a:prstGeom prst="line">
                    <a:avLst/>
                  </a:prstGeom>
                  <a:noFill/>
                  <a:ln w="4763">
                    <a:solidFill>
                      <a:srgbClr val="272B36"/>
                    </a:solidFill>
                    <a:round/>
                    <a:headEnd/>
                    <a:tailEnd/>
                  </a:ln>
                </p:spPr>
                <p:txBody>
                  <a:bodyPr/>
                  <a:lstStyle/>
                  <a:p>
                    <a:endParaRPr lang="en-US">
                      <a:latin typeface="+mj-lt"/>
                    </a:endParaRPr>
                  </a:p>
                </p:txBody>
              </p:sp>
              <p:sp>
                <p:nvSpPr>
                  <p:cNvPr id="8297" name="Line 68"/>
                  <p:cNvSpPr>
                    <a:spLocks noChangeShapeType="1"/>
                  </p:cNvSpPr>
                  <p:nvPr/>
                </p:nvSpPr>
                <p:spPr bwMode="auto">
                  <a:xfrm flipV="1">
                    <a:off x="5142" y="3195"/>
                    <a:ext cx="51" cy="1"/>
                  </a:xfrm>
                  <a:prstGeom prst="line">
                    <a:avLst/>
                  </a:prstGeom>
                  <a:noFill/>
                  <a:ln w="4763">
                    <a:solidFill>
                      <a:srgbClr val="272B36"/>
                    </a:solidFill>
                    <a:round/>
                    <a:headEnd/>
                    <a:tailEnd/>
                  </a:ln>
                </p:spPr>
                <p:txBody>
                  <a:bodyPr/>
                  <a:lstStyle/>
                  <a:p>
                    <a:endParaRPr lang="en-US">
                      <a:latin typeface="+mj-lt"/>
                    </a:endParaRPr>
                  </a:p>
                </p:txBody>
              </p:sp>
              <p:sp>
                <p:nvSpPr>
                  <p:cNvPr id="8298" name="Line 69"/>
                  <p:cNvSpPr>
                    <a:spLocks noChangeShapeType="1"/>
                  </p:cNvSpPr>
                  <p:nvPr/>
                </p:nvSpPr>
                <p:spPr bwMode="auto">
                  <a:xfrm>
                    <a:off x="5167" y="3125"/>
                    <a:ext cx="1" cy="106"/>
                  </a:xfrm>
                  <a:prstGeom prst="line">
                    <a:avLst/>
                  </a:prstGeom>
                  <a:noFill/>
                  <a:ln w="4763">
                    <a:solidFill>
                      <a:srgbClr val="272B36"/>
                    </a:solidFill>
                    <a:round/>
                    <a:headEnd/>
                    <a:tailEnd/>
                  </a:ln>
                </p:spPr>
                <p:txBody>
                  <a:bodyPr/>
                  <a:lstStyle/>
                  <a:p>
                    <a:endParaRPr lang="en-US">
                      <a:latin typeface="+mj-lt"/>
                    </a:endParaRPr>
                  </a:p>
                </p:txBody>
              </p:sp>
              <p:sp>
                <p:nvSpPr>
                  <p:cNvPr id="8299" name="Freeform 70"/>
                  <p:cNvSpPr>
                    <a:spLocks/>
                  </p:cNvSpPr>
                  <p:nvPr/>
                </p:nvSpPr>
                <p:spPr bwMode="auto">
                  <a:xfrm>
                    <a:off x="5142" y="3124"/>
                    <a:ext cx="51" cy="109"/>
                  </a:xfrm>
                  <a:custGeom>
                    <a:avLst/>
                    <a:gdLst>
                      <a:gd name="T0" fmla="*/ 0 w 152"/>
                      <a:gd name="T1" fmla="*/ 0 h 327"/>
                      <a:gd name="T2" fmla="*/ 6 w 152"/>
                      <a:gd name="T3" fmla="*/ 0 h 327"/>
                      <a:gd name="T4" fmla="*/ 6 w 152"/>
                      <a:gd name="T5" fmla="*/ 12 h 327"/>
                      <a:gd name="T6" fmla="*/ 0 w 152"/>
                      <a:gd name="T7" fmla="*/ 12 h 327"/>
                      <a:gd name="T8" fmla="*/ 0 w 152"/>
                      <a:gd name="T9" fmla="*/ 0 h 327"/>
                      <a:gd name="T10" fmla="*/ 0 60000 65536"/>
                      <a:gd name="T11" fmla="*/ 0 60000 65536"/>
                      <a:gd name="T12" fmla="*/ 0 60000 65536"/>
                      <a:gd name="T13" fmla="*/ 0 60000 65536"/>
                      <a:gd name="T14" fmla="*/ 0 60000 65536"/>
                      <a:gd name="T15" fmla="*/ 0 w 152"/>
                      <a:gd name="T16" fmla="*/ 0 h 327"/>
                      <a:gd name="T17" fmla="*/ 152 w 152"/>
                      <a:gd name="T18" fmla="*/ 327 h 327"/>
                    </a:gdLst>
                    <a:ahLst/>
                    <a:cxnLst>
                      <a:cxn ang="T10">
                        <a:pos x="T0" y="T1"/>
                      </a:cxn>
                      <a:cxn ang="T11">
                        <a:pos x="T2" y="T3"/>
                      </a:cxn>
                      <a:cxn ang="T12">
                        <a:pos x="T4" y="T5"/>
                      </a:cxn>
                      <a:cxn ang="T13">
                        <a:pos x="T6" y="T7"/>
                      </a:cxn>
                      <a:cxn ang="T14">
                        <a:pos x="T8" y="T9"/>
                      </a:cxn>
                    </a:cxnLst>
                    <a:rect l="T15" t="T16" r="T17" b="T18"/>
                    <a:pathLst>
                      <a:path w="152" h="327">
                        <a:moveTo>
                          <a:pt x="0" y="0"/>
                        </a:moveTo>
                        <a:lnTo>
                          <a:pt x="152" y="9"/>
                        </a:lnTo>
                        <a:lnTo>
                          <a:pt x="152" y="320"/>
                        </a:lnTo>
                        <a:lnTo>
                          <a:pt x="0" y="327"/>
                        </a:lnTo>
                        <a:lnTo>
                          <a:pt x="0" y="0"/>
                        </a:lnTo>
                      </a:path>
                    </a:pathLst>
                  </a:custGeom>
                  <a:solidFill>
                    <a:srgbClr val="DDDDDD"/>
                  </a:solidFill>
                  <a:ln w="7938">
                    <a:solidFill>
                      <a:srgbClr val="212121"/>
                    </a:solidFill>
                    <a:round/>
                    <a:headEnd/>
                    <a:tailEnd/>
                  </a:ln>
                </p:spPr>
                <p:txBody>
                  <a:bodyPr/>
                  <a:lstStyle/>
                  <a:p>
                    <a:endParaRPr lang="en-US">
                      <a:latin typeface="+mj-lt"/>
                    </a:endParaRPr>
                  </a:p>
                </p:txBody>
              </p:sp>
            </p:grpSp>
            <p:grpSp>
              <p:nvGrpSpPr>
                <p:cNvPr id="8261" name="Group 71"/>
                <p:cNvGrpSpPr>
                  <a:grpSpLocks/>
                </p:cNvGrpSpPr>
                <p:nvPr/>
              </p:nvGrpSpPr>
              <p:grpSpPr bwMode="auto">
                <a:xfrm>
                  <a:off x="4464" y="3054"/>
                  <a:ext cx="475" cy="342"/>
                  <a:chOff x="4464" y="3054"/>
                  <a:chExt cx="475" cy="342"/>
                </a:xfrm>
              </p:grpSpPr>
              <p:sp>
                <p:nvSpPr>
                  <p:cNvPr id="8262" name="Freeform 72"/>
                  <p:cNvSpPr>
                    <a:spLocks/>
                  </p:cNvSpPr>
                  <p:nvPr/>
                </p:nvSpPr>
                <p:spPr bwMode="auto">
                  <a:xfrm>
                    <a:off x="4464" y="3054"/>
                    <a:ext cx="475" cy="342"/>
                  </a:xfrm>
                  <a:custGeom>
                    <a:avLst/>
                    <a:gdLst>
                      <a:gd name="T0" fmla="*/ 53 w 1425"/>
                      <a:gd name="T1" fmla="*/ 3 h 1026"/>
                      <a:gd name="T2" fmla="*/ 53 w 1425"/>
                      <a:gd name="T3" fmla="*/ 29 h 1026"/>
                      <a:gd name="T4" fmla="*/ 0 w 1425"/>
                      <a:gd name="T5" fmla="*/ 38 h 1026"/>
                      <a:gd name="T6" fmla="*/ 0 w 1425"/>
                      <a:gd name="T7" fmla="*/ 0 h 1026"/>
                      <a:gd name="T8" fmla="*/ 53 w 1425"/>
                      <a:gd name="T9" fmla="*/ 3 h 1026"/>
                      <a:gd name="T10" fmla="*/ 0 60000 65536"/>
                      <a:gd name="T11" fmla="*/ 0 60000 65536"/>
                      <a:gd name="T12" fmla="*/ 0 60000 65536"/>
                      <a:gd name="T13" fmla="*/ 0 60000 65536"/>
                      <a:gd name="T14" fmla="*/ 0 60000 65536"/>
                      <a:gd name="T15" fmla="*/ 0 w 1425"/>
                      <a:gd name="T16" fmla="*/ 0 h 1026"/>
                      <a:gd name="T17" fmla="*/ 1425 w 1425"/>
                      <a:gd name="T18" fmla="*/ 1026 h 1026"/>
                    </a:gdLst>
                    <a:ahLst/>
                    <a:cxnLst>
                      <a:cxn ang="T10">
                        <a:pos x="T0" y="T1"/>
                      </a:cxn>
                      <a:cxn ang="T11">
                        <a:pos x="T2" y="T3"/>
                      </a:cxn>
                      <a:cxn ang="T12">
                        <a:pos x="T4" y="T5"/>
                      </a:cxn>
                      <a:cxn ang="T13">
                        <a:pos x="T6" y="T7"/>
                      </a:cxn>
                      <a:cxn ang="T14">
                        <a:pos x="T8" y="T9"/>
                      </a:cxn>
                    </a:cxnLst>
                    <a:rect l="T15" t="T16" r="T17" b="T18"/>
                    <a:pathLst>
                      <a:path w="1425" h="1026">
                        <a:moveTo>
                          <a:pt x="1425" y="79"/>
                        </a:moveTo>
                        <a:lnTo>
                          <a:pt x="1425" y="772"/>
                        </a:lnTo>
                        <a:lnTo>
                          <a:pt x="0" y="1026"/>
                        </a:lnTo>
                        <a:lnTo>
                          <a:pt x="0" y="0"/>
                        </a:lnTo>
                        <a:lnTo>
                          <a:pt x="1425" y="79"/>
                        </a:lnTo>
                        <a:close/>
                      </a:path>
                    </a:pathLst>
                  </a:custGeom>
                  <a:solidFill>
                    <a:srgbClr val="DDDDDD"/>
                  </a:solidFill>
                  <a:ln w="9525">
                    <a:noFill/>
                    <a:round/>
                    <a:headEnd/>
                    <a:tailEnd/>
                  </a:ln>
                </p:spPr>
                <p:txBody>
                  <a:bodyPr/>
                  <a:lstStyle/>
                  <a:p>
                    <a:endParaRPr lang="en-US">
                      <a:latin typeface="+mj-lt"/>
                    </a:endParaRPr>
                  </a:p>
                </p:txBody>
              </p:sp>
              <p:sp>
                <p:nvSpPr>
                  <p:cNvPr id="8263" name="Line 73"/>
                  <p:cNvSpPr>
                    <a:spLocks noChangeShapeType="1"/>
                  </p:cNvSpPr>
                  <p:nvPr/>
                </p:nvSpPr>
                <p:spPr bwMode="auto">
                  <a:xfrm>
                    <a:off x="4657" y="3066"/>
                    <a:ext cx="1" cy="299"/>
                  </a:xfrm>
                  <a:prstGeom prst="line">
                    <a:avLst/>
                  </a:prstGeom>
                  <a:noFill/>
                  <a:ln w="7938">
                    <a:solidFill>
                      <a:srgbClr val="303543"/>
                    </a:solidFill>
                    <a:round/>
                    <a:headEnd/>
                    <a:tailEnd/>
                  </a:ln>
                </p:spPr>
                <p:txBody>
                  <a:bodyPr/>
                  <a:lstStyle/>
                  <a:p>
                    <a:endParaRPr lang="en-US">
                      <a:latin typeface="+mj-lt"/>
                    </a:endParaRPr>
                  </a:p>
                </p:txBody>
              </p:sp>
              <p:sp>
                <p:nvSpPr>
                  <p:cNvPr id="8264" name="Line 74"/>
                  <p:cNvSpPr>
                    <a:spLocks noChangeShapeType="1"/>
                  </p:cNvSpPr>
                  <p:nvPr/>
                </p:nvSpPr>
                <p:spPr bwMode="auto">
                  <a:xfrm>
                    <a:off x="4710" y="3070"/>
                    <a:ext cx="1" cy="286"/>
                  </a:xfrm>
                  <a:prstGeom prst="line">
                    <a:avLst/>
                  </a:prstGeom>
                  <a:noFill/>
                  <a:ln w="7938">
                    <a:solidFill>
                      <a:srgbClr val="303543"/>
                    </a:solidFill>
                    <a:round/>
                    <a:headEnd/>
                    <a:tailEnd/>
                  </a:ln>
                </p:spPr>
                <p:txBody>
                  <a:bodyPr/>
                  <a:lstStyle/>
                  <a:p>
                    <a:endParaRPr lang="en-US">
                      <a:latin typeface="+mj-lt"/>
                    </a:endParaRPr>
                  </a:p>
                </p:txBody>
              </p:sp>
              <p:sp>
                <p:nvSpPr>
                  <p:cNvPr id="8265" name="Line 75"/>
                  <p:cNvSpPr>
                    <a:spLocks noChangeShapeType="1"/>
                  </p:cNvSpPr>
                  <p:nvPr/>
                </p:nvSpPr>
                <p:spPr bwMode="auto">
                  <a:xfrm>
                    <a:off x="4761" y="3073"/>
                    <a:ext cx="1" cy="274"/>
                  </a:xfrm>
                  <a:prstGeom prst="line">
                    <a:avLst/>
                  </a:prstGeom>
                  <a:noFill/>
                  <a:ln w="7938">
                    <a:solidFill>
                      <a:srgbClr val="303543"/>
                    </a:solidFill>
                    <a:round/>
                    <a:headEnd/>
                    <a:tailEnd/>
                  </a:ln>
                </p:spPr>
                <p:txBody>
                  <a:bodyPr/>
                  <a:lstStyle/>
                  <a:p>
                    <a:endParaRPr lang="en-US">
                      <a:latin typeface="+mj-lt"/>
                    </a:endParaRPr>
                  </a:p>
                </p:txBody>
              </p:sp>
              <p:sp>
                <p:nvSpPr>
                  <p:cNvPr id="8266" name="Freeform 76"/>
                  <p:cNvSpPr>
                    <a:spLocks/>
                  </p:cNvSpPr>
                  <p:nvPr/>
                </p:nvSpPr>
                <p:spPr bwMode="auto">
                  <a:xfrm>
                    <a:off x="4472" y="3054"/>
                    <a:ext cx="467" cy="342"/>
                  </a:xfrm>
                  <a:custGeom>
                    <a:avLst/>
                    <a:gdLst>
                      <a:gd name="T0" fmla="*/ 0 w 1400"/>
                      <a:gd name="T1" fmla="*/ 0 h 1026"/>
                      <a:gd name="T2" fmla="*/ 0 w 1400"/>
                      <a:gd name="T3" fmla="*/ 38 h 1026"/>
                      <a:gd name="T4" fmla="*/ 52 w 1400"/>
                      <a:gd name="T5" fmla="*/ 29 h 1026"/>
                      <a:gd name="T6" fmla="*/ 52 w 1400"/>
                      <a:gd name="T7" fmla="*/ 3 h 1026"/>
                      <a:gd name="T8" fmla="*/ 0 w 1400"/>
                      <a:gd name="T9" fmla="*/ 0 h 1026"/>
                      <a:gd name="T10" fmla="*/ 0 60000 65536"/>
                      <a:gd name="T11" fmla="*/ 0 60000 65536"/>
                      <a:gd name="T12" fmla="*/ 0 60000 65536"/>
                      <a:gd name="T13" fmla="*/ 0 60000 65536"/>
                      <a:gd name="T14" fmla="*/ 0 60000 65536"/>
                      <a:gd name="T15" fmla="*/ 0 w 1400"/>
                      <a:gd name="T16" fmla="*/ 0 h 1026"/>
                      <a:gd name="T17" fmla="*/ 1400 w 1400"/>
                      <a:gd name="T18" fmla="*/ 1026 h 1026"/>
                    </a:gdLst>
                    <a:ahLst/>
                    <a:cxnLst>
                      <a:cxn ang="T10">
                        <a:pos x="T0" y="T1"/>
                      </a:cxn>
                      <a:cxn ang="T11">
                        <a:pos x="T2" y="T3"/>
                      </a:cxn>
                      <a:cxn ang="T12">
                        <a:pos x="T4" y="T5"/>
                      </a:cxn>
                      <a:cxn ang="T13">
                        <a:pos x="T6" y="T7"/>
                      </a:cxn>
                      <a:cxn ang="T14">
                        <a:pos x="T8" y="T9"/>
                      </a:cxn>
                    </a:cxnLst>
                    <a:rect l="T15" t="T16" r="T17" b="T18"/>
                    <a:pathLst>
                      <a:path w="1400" h="1026">
                        <a:moveTo>
                          <a:pt x="0" y="0"/>
                        </a:moveTo>
                        <a:lnTo>
                          <a:pt x="0" y="1026"/>
                        </a:lnTo>
                        <a:lnTo>
                          <a:pt x="1400" y="772"/>
                        </a:lnTo>
                        <a:lnTo>
                          <a:pt x="1400" y="79"/>
                        </a:lnTo>
                        <a:lnTo>
                          <a:pt x="0" y="0"/>
                        </a:lnTo>
                      </a:path>
                    </a:pathLst>
                  </a:custGeom>
                  <a:solidFill>
                    <a:srgbClr val="DDDDDD"/>
                  </a:solidFill>
                  <a:ln w="7938">
                    <a:solidFill>
                      <a:srgbClr val="212121"/>
                    </a:solidFill>
                    <a:round/>
                    <a:headEnd/>
                    <a:tailEnd/>
                  </a:ln>
                </p:spPr>
                <p:txBody>
                  <a:bodyPr/>
                  <a:lstStyle/>
                  <a:p>
                    <a:endParaRPr lang="en-US">
                      <a:latin typeface="+mj-lt"/>
                    </a:endParaRPr>
                  </a:p>
                </p:txBody>
              </p:sp>
              <p:sp>
                <p:nvSpPr>
                  <p:cNvPr id="8267" name="Line 77"/>
                  <p:cNvSpPr>
                    <a:spLocks noChangeShapeType="1"/>
                  </p:cNvSpPr>
                  <p:nvPr/>
                </p:nvSpPr>
                <p:spPr bwMode="auto">
                  <a:xfrm>
                    <a:off x="4538" y="3062"/>
                    <a:ext cx="1" cy="320"/>
                  </a:xfrm>
                  <a:prstGeom prst="line">
                    <a:avLst/>
                  </a:prstGeom>
                  <a:noFill/>
                  <a:ln w="7938">
                    <a:solidFill>
                      <a:srgbClr val="404040"/>
                    </a:solidFill>
                    <a:round/>
                    <a:headEnd/>
                    <a:tailEnd/>
                  </a:ln>
                </p:spPr>
                <p:txBody>
                  <a:bodyPr/>
                  <a:lstStyle/>
                  <a:p>
                    <a:endParaRPr lang="en-US">
                      <a:latin typeface="+mj-lt"/>
                    </a:endParaRPr>
                  </a:p>
                </p:txBody>
              </p:sp>
              <p:sp>
                <p:nvSpPr>
                  <p:cNvPr id="8268" name="Line 78"/>
                  <p:cNvSpPr>
                    <a:spLocks noChangeShapeType="1"/>
                  </p:cNvSpPr>
                  <p:nvPr/>
                </p:nvSpPr>
                <p:spPr bwMode="auto">
                  <a:xfrm>
                    <a:off x="4657" y="3069"/>
                    <a:ext cx="1" cy="295"/>
                  </a:xfrm>
                  <a:prstGeom prst="line">
                    <a:avLst/>
                  </a:prstGeom>
                  <a:noFill/>
                  <a:ln w="7938">
                    <a:solidFill>
                      <a:srgbClr val="404040"/>
                    </a:solidFill>
                    <a:round/>
                    <a:headEnd/>
                    <a:tailEnd/>
                  </a:ln>
                </p:spPr>
                <p:txBody>
                  <a:bodyPr/>
                  <a:lstStyle/>
                  <a:p>
                    <a:endParaRPr lang="en-US">
                      <a:latin typeface="+mj-lt"/>
                    </a:endParaRPr>
                  </a:p>
                </p:txBody>
              </p:sp>
              <p:sp>
                <p:nvSpPr>
                  <p:cNvPr id="8269" name="Line 79"/>
                  <p:cNvSpPr>
                    <a:spLocks noChangeShapeType="1"/>
                  </p:cNvSpPr>
                  <p:nvPr/>
                </p:nvSpPr>
                <p:spPr bwMode="auto">
                  <a:xfrm>
                    <a:off x="4712" y="3073"/>
                    <a:ext cx="1" cy="281"/>
                  </a:xfrm>
                  <a:prstGeom prst="line">
                    <a:avLst/>
                  </a:prstGeom>
                  <a:noFill/>
                  <a:ln w="7938">
                    <a:solidFill>
                      <a:srgbClr val="404040"/>
                    </a:solidFill>
                    <a:round/>
                    <a:headEnd/>
                    <a:tailEnd/>
                  </a:ln>
                </p:spPr>
                <p:txBody>
                  <a:bodyPr/>
                  <a:lstStyle/>
                  <a:p>
                    <a:endParaRPr lang="en-US">
                      <a:latin typeface="+mj-lt"/>
                    </a:endParaRPr>
                  </a:p>
                </p:txBody>
              </p:sp>
              <p:sp>
                <p:nvSpPr>
                  <p:cNvPr id="8270" name="Line 80"/>
                  <p:cNvSpPr>
                    <a:spLocks noChangeShapeType="1"/>
                  </p:cNvSpPr>
                  <p:nvPr/>
                </p:nvSpPr>
                <p:spPr bwMode="auto">
                  <a:xfrm>
                    <a:off x="4804" y="3078"/>
                    <a:ext cx="1" cy="259"/>
                  </a:xfrm>
                  <a:prstGeom prst="line">
                    <a:avLst/>
                  </a:prstGeom>
                  <a:noFill/>
                  <a:ln w="7938">
                    <a:solidFill>
                      <a:srgbClr val="404040"/>
                    </a:solidFill>
                    <a:round/>
                    <a:headEnd/>
                    <a:tailEnd/>
                  </a:ln>
                </p:spPr>
                <p:txBody>
                  <a:bodyPr/>
                  <a:lstStyle/>
                  <a:p>
                    <a:endParaRPr lang="en-US">
                      <a:latin typeface="+mj-lt"/>
                    </a:endParaRPr>
                  </a:p>
                </p:txBody>
              </p:sp>
              <p:sp>
                <p:nvSpPr>
                  <p:cNvPr id="8271" name="Line 81"/>
                  <p:cNvSpPr>
                    <a:spLocks noChangeShapeType="1"/>
                  </p:cNvSpPr>
                  <p:nvPr/>
                </p:nvSpPr>
                <p:spPr bwMode="auto">
                  <a:xfrm>
                    <a:off x="4845" y="3081"/>
                    <a:ext cx="1" cy="250"/>
                  </a:xfrm>
                  <a:prstGeom prst="line">
                    <a:avLst/>
                  </a:prstGeom>
                  <a:noFill/>
                  <a:ln w="7938">
                    <a:solidFill>
                      <a:srgbClr val="404040"/>
                    </a:solidFill>
                    <a:round/>
                    <a:headEnd/>
                    <a:tailEnd/>
                  </a:ln>
                </p:spPr>
                <p:txBody>
                  <a:bodyPr/>
                  <a:lstStyle/>
                  <a:p>
                    <a:endParaRPr lang="en-US">
                      <a:latin typeface="+mj-lt"/>
                    </a:endParaRPr>
                  </a:p>
                </p:txBody>
              </p:sp>
              <p:sp>
                <p:nvSpPr>
                  <p:cNvPr id="8272" name="Line 82"/>
                  <p:cNvSpPr>
                    <a:spLocks noChangeShapeType="1"/>
                  </p:cNvSpPr>
                  <p:nvPr/>
                </p:nvSpPr>
                <p:spPr bwMode="auto">
                  <a:xfrm>
                    <a:off x="4881" y="3085"/>
                    <a:ext cx="1" cy="240"/>
                  </a:xfrm>
                  <a:prstGeom prst="line">
                    <a:avLst/>
                  </a:prstGeom>
                  <a:noFill/>
                  <a:ln w="7938">
                    <a:solidFill>
                      <a:srgbClr val="404040"/>
                    </a:solidFill>
                    <a:round/>
                    <a:headEnd/>
                    <a:tailEnd/>
                  </a:ln>
                </p:spPr>
                <p:txBody>
                  <a:bodyPr/>
                  <a:lstStyle/>
                  <a:p>
                    <a:endParaRPr lang="en-US">
                      <a:latin typeface="+mj-lt"/>
                    </a:endParaRPr>
                  </a:p>
                </p:txBody>
              </p:sp>
              <p:sp>
                <p:nvSpPr>
                  <p:cNvPr id="8273" name="Line 83"/>
                  <p:cNvSpPr>
                    <a:spLocks noChangeShapeType="1"/>
                  </p:cNvSpPr>
                  <p:nvPr/>
                </p:nvSpPr>
                <p:spPr bwMode="auto">
                  <a:xfrm>
                    <a:off x="4919" y="3087"/>
                    <a:ext cx="1" cy="230"/>
                  </a:xfrm>
                  <a:prstGeom prst="line">
                    <a:avLst/>
                  </a:prstGeom>
                  <a:noFill/>
                  <a:ln w="7938">
                    <a:solidFill>
                      <a:srgbClr val="404040"/>
                    </a:solidFill>
                    <a:round/>
                    <a:headEnd/>
                    <a:tailEnd/>
                  </a:ln>
                </p:spPr>
                <p:txBody>
                  <a:bodyPr/>
                  <a:lstStyle/>
                  <a:p>
                    <a:endParaRPr lang="en-US">
                      <a:latin typeface="+mj-lt"/>
                    </a:endParaRPr>
                  </a:p>
                </p:txBody>
              </p:sp>
              <p:grpSp>
                <p:nvGrpSpPr>
                  <p:cNvPr id="8274" name="Group 84"/>
                  <p:cNvGrpSpPr>
                    <a:grpSpLocks/>
                  </p:cNvGrpSpPr>
                  <p:nvPr/>
                </p:nvGrpSpPr>
                <p:grpSpPr bwMode="auto">
                  <a:xfrm>
                    <a:off x="4507" y="3097"/>
                    <a:ext cx="429" cy="225"/>
                    <a:chOff x="4507" y="3097"/>
                    <a:chExt cx="429" cy="225"/>
                  </a:xfrm>
                </p:grpSpPr>
                <p:sp>
                  <p:nvSpPr>
                    <p:cNvPr id="8281" name="Line 85"/>
                    <p:cNvSpPr>
                      <a:spLocks noChangeShapeType="1"/>
                    </p:cNvSpPr>
                    <p:nvPr/>
                  </p:nvSpPr>
                  <p:spPr bwMode="auto">
                    <a:xfrm flipH="1" flipV="1">
                      <a:off x="4864" y="3097"/>
                      <a:ext cx="61" cy="48"/>
                    </a:xfrm>
                    <a:prstGeom prst="line">
                      <a:avLst/>
                    </a:prstGeom>
                    <a:noFill/>
                    <a:ln w="6350">
                      <a:solidFill>
                        <a:srgbClr val="E0E0E0"/>
                      </a:solidFill>
                      <a:round/>
                      <a:headEnd/>
                      <a:tailEnd/>
                    </a:ln>
                  </p:spPr>
                  <p:txBody>
                    <a:bodyPr/>
                    <a:lstStyle/>
                    <a:p>
                      <a:endParaRPr lang="en-US">
                        <a:latin typeface="+mj-lt"/>
                      </a:endParaRPr>
                    </a:p>
                  </p:txBody>
                </p:sp>
                <p:sp>
                  <p:nvSpPr>
                    <p:cNvPr id="8282" name="Line 86"/>
                    <p:cNvSpPr>
                      <a:spLocks noChangeShapeType="1"/>
                    </p:cNvSpPr>
                    <p:nvPr/>
                  </p:nvSpPr>
                  <p:spPr bwMode="auto">
                    <a:xfrm flipH="1" flipV="1">
                      <a:off x="4890" y="3222"/>
                      <a:ext cx="46" cy="40"/>
                    </a:xfrm>
                    <a:prstGeom prst="line">
                      <a:avLst/>
                    </a:prstGeom>
                    <a:noFill/>
                    <a:ln w="6350">
                      <a:solidFill>
                        <a:srgbClr val="E0E0E0"/>
                      </a:solidFill>
                      <a:round/>
                      <a:headEnd/>
                      <a:tailEnd/>
                    </a:ln>
                  </p:spPr>
                  <p:txBody>
                    <a:bodyPr/>
                    <a:lstStyle/>
                    <a:p>
                      <a:endParaRPr lang="en-US">
                        <a:latin typeface="+mj-lt"/>
                      </a:endParaRPr>
                    </a:p>
                  </p:txBody>
                </p:sp>
                <p:sp>
                  <p:nvSpPr>
                    <p:cNvPr id="8283" name="Line 87"/>
                    <p:cNvSpPr>
                      <a:spLocks noChangeShapeType="1"/>
                    </p:cNvSpPr>
                    <p:nvPr/>
                  </p:nvSpPr>
                  <p:spPr bwMode="auto">
                    <a:xfrm flipH="1" flipV="1">
                      <a:off x="4794" y="3157"/>
                      <a:ext cx="75" cy="69"/>
                    </a:xfrm>
                    <a:prstGeom prst="line">
                      <a:avLst/>
                    </a:prstGeom>
                    <a:noFill/>
                    <a:ln w="6350">
                      <a:solidFill>
                        <a:srgbClr val="E0E0E0"/>
                      </a:solidFill>
                      <a:round/>
                      <a:headEnd/>
                      <a:tailEnd/>
                    </a:ln>
                  </p:spPr>
                  <p:txBody>
                    <a:bodyPr/>
                    <a:lstStyle/>
                    <a:p>
                      <a:endParaRPr lang="en-US">
                        <a:latin typeface="+mj-lt"/>
                      </a:endParaRPr>
                    </a:p>
                  </p:txBody>
                </p:sp>
                <p:sp>
                  <p:nvSpPr>
                    <p:cNvPr id="8284" name="Line 88"/>
                    <p:cNvSpPr>
                      <a:spLocks noChangeShapeType="1"/>
                    </p:cNvSpPr>
                    <p:nvPr/>
                  </p:nvSpPr>
                  <p:spPr bwMode="auto">
                    <a:xfrm flipH="1" flipV="1">
                      <a:off x="4513" y="3113"/>
                      <a:ext cx="67" cy="65"/>
                    </a:xfrm>
                    <a:prstGeom prst="line">
                      <a:avLst/>
                    </a:prstGeom>
                    <a:noFill/>
                    <a:ln w="6350">
                      <a:solidFill>
                        <a:srgbClr val="E0E0E0"/>
                      </a:solidFill>
                      <a:round/>
                      <a:headEnd/>
                      <a:tailEnd/>
                    </a:ln>
                  </p:spPr>
                  <p:txBody>
                    <a:bodyPr/>
                    <a:lstStyle/>
                    <a:p>
                      <a:endParaRPr lang="en-US">
                        <a:latin typeface="+mj-lt"/>
                      </a:endParaRPr>
                    </a:p>
                  </p:txBody>
                </p:sp>
                <p:sp>
                  <p:nvSpPr>
                    <p:cNvPr id="8285" name="Line 89"/>
                    <p:cNvSpPr>
                      <a:spLocks noChangeShapeType="1"/>
                    </p:cNvSpPr>
                    <p:nvPr/>
                  </p:nvSpPr>
                  <p:spPr bwMode="auto">
                    <a:xfrm flipH="1" flipV="1">
                      <a:off x="4788" y="3132"/>
                      <a:ext cx="66" cy="62"/>
                    </a:xfrm>
                    <a:prstGeom prst="line">
                      <a:avLst/>
                    </a:prstGeom>
                    <a:noFill/>
                    <a:ln w="6350">
                      <a:solidFill>
                        <a:srgbClr val="E0E0E0"/>
                      </a:solidFill>
                      <a:round/>
                      <a:headEnd/>
                      <a:tailEnd/>
                    </a:ln>
                  </p:spPr>
                  <p:txBody>
                    <a:bodyPr/>
                    <a:lstStyle/>
                    <a:p>
                      <a:endParaRPr lang="en-US">
                        <a:latin typeface="+mj-lt"/>
                      </a:endParaRPr>
                    </a:p>
                  </p:txBody>
                </p:sp>
                <p:sp>
                  <p:nvSpPr>
                    <p:cNvPr id="8286" name="Line 90"/>
                    <p:cNvSpPr>
                      <a:spLocks noChangeShapeType="1"/>
                    </p:cNvSpPr>
                    <p:nvPr/>
                  </p:nvSpPr>
                  <p:spPr bwMode="auto">
                    <a:xfrm flipH="1" flipV="1">
                      <a:off x="4829" y="3215"/>
                      <a:ext cx="64" cy="55"/>
                    </a:xfrm>
                    <a:prstGeom prst="line">
                      <a:avLst/>
                    </a:prstGeom>
                    <a:noFill/>
                    <a:ln w="6350">
                      <a:solidFill>
                        <a:srgbClr val="E0E0E0"/>
                      </a:solidFill>
                      <a:round/>
                      <a:headEnd/>
                      <a:tailEnd/>
                    </a:ln>
                  </p:spPr>
                  <p:txBody>
                    <a:bodyPr/>
                    <a:lstStyle/>
                    <a:p>
                      <a:endParaRPr lang="en-US">
                        <a:latin typeface="+mj-lt"/>
                      </a:endParaRPr>
                    </a:p>
                  </p:txBody>
                </p:sp>
                <p:sp>
                  <p:nvSpPr>
                    <p:cNvPr id="8287" name="Line 91"/>
                    <p:cNvSpPr>
                      <a:spLocks noChangeShapeType="1"/>
                    </p:cNvSpPr>
                    <p:nvPr/>
                  </p:nvSpPr>
                  <p:spPr bwMode="auto">
                    <a:xfrm flipH="1" flipV="1">
                      <a:off x="4658" y="3098"/>
                      <a:ext cx="79" cy="77"/>
                    </a:xfrm>
                    <a:prstGeom prst="line">
                      <a:avLst/>
                    </a:prstGeom>
                    <a:noFill/>
                    <a:ln w="6350">
                      <a:solidFill>
                        <a:srgbClr val="E0E0E0"/>
                      </a:solidFill>
                      <a:round/>
                      <a:headEnd/>
                      <a:tailEnd/>
                    </a:ln>
                  </p:spPr>
                  <p:txBody>
                    <a:bodyPr/>
                    <a:lstStyle/>
                    <a:p>
                      <a:endParaRPr lang="en-US">
                        <a:latin typeface="+mj-lt"/>
                      </a:endParaRPr>
                    </a:p>
                  </p:txBody>
                </p:sp>
                <p:sp>
                  <p:nvSpPr>
                    <p:cNvPr id="8288" name="Line 92"/>
                    <p:cNvSpPr>
                      <a:spLocks noChangeShapeType="1"/>
                    </p:cNvSpPr>
                    <p:nvPr/>
                  </p:nvSpPr>
                  <p:spPr bwMode="auto">
                    <a:xfrm flipH="1" flipV="1">
                      <a:off x="4683" y="3150"/>
                      <a:ext cx="89" cy="89"/>
                    </a:xfrm>
                    <a:prstGeom prst="line">
                      <a:avLst/>
                    </a:prstGeom>
                    <a:noFill/>
                    <a:ln w="6350">
                      <a:solidFill>
                        <a:srgbClr val="E0E0E0"/>
                      </a:solidFill>
                      <a:round/>
                      <a:headEnd/>
                      <a:tailEnd/>
                    </a:ln>
                  </p:spPr>
                  <p:txBody>
                    <a:bodyPr/>
                    <a:lstStyle/>
                    <a:p>
                      <a:endParaRPr lang="en-US">
                        <a:latin typeface="+mj-lt"/>
                      </a:endParaRPr>
                    </a:p>
                  </p:txBody>
                </p:sp>
                <p:sp>
                  <p:nvSpPr>
                    <p:cNvPr id="8289" name="Line 93"/>
                    <p:cNvSpPr>
                      <a:spLocks noChangeShapeType="1"/>
                    </p:cNvSpPr>
                    <p:nvPr/>
                  </p:nvSpPr>
                  <p:spPr bwMode="auto">
                    <a:xfrm flipH="1" flipV="1">
                      <a:off x="4593" y="3147"/>
                      <a:ext cx="78" cy="74"/>
                    </a:xfrm>
                    <a:prstGeom prst="line">
                      <a:avLst/>
                    </a:prstGeom>
                    <a:noFill/>
                    <a:ln w="6350">
                      <a:solidFill>
                        <a:srgbClr val="E0E0E0"/>
                      </a:solidFill>
                      <a:round/>
                      <a:headEnd/>
                      <a:tailEnd/>
                    </a:ln>
                  </p:spPr>
                  <p:txBody>
                    <a:bodyPr/>
                    <a:lstStyle/>
                    <a:p>
                      <a:endParaRPr lang="en-US">
                        <a:latin typeface="+mj-lt"/>
                      </a:endParaRPr>
                    </a:p>
                  </p:txBody>
                </p:sp>
                <p:sp>
                  <p:nvSpPr>
                    <p:cNvPr id="8290" name="Line 94"/>
                    <p:cNvSpPr>
                      <a:spLocks noChangeShapeType="1"/>
                    </p:cNvSpPr>
                    <p:nvPr/>
                  </p:nvSpPr>
                  <p:spPr bwMode="auto">
                    <a:xfrm flipH="1" flipV="1">
                      <a:off x="4626" y="3258"/>
                      <a:ext cx="69" cy="64"/>
                    </a:xfrm>
                    <a:prstGeom prst="line">
                      <a:avLst/>
                    </a:prstGeom>
                    <a:noFill/>
                    <a:ln w="6350">
                      <a:solidFill>
                        <a:srgbClr val="E0E0E0"/>
                      </a:solidFill>
                      <a:round/>
                      <a:headEnd/>
                      <a:tailEnd/>
                    </a:ln>
                  </p:spPr>
                  <p:txBody>
                    <a:bodyPr/>
                    <a:lstStyle/>
                    <a:p>
                      <a:endParaRPr lang="en-US">
                        <a:latin typeface="+mj-lt"/>
                      </a:endParaRPr>
                    </a:p>
                  </p:txBody>
                </p:sp>
                <p:sp>
                  <p:nvSpPr>
                    <p:cNvPr id="8291" name="Line 95"/>
                    <p:cNvSpPr>
                      <a:spLocks noChangeShapeType="1"/>
                    </p:cNvSpPr>
                    <p:nvPr/>
                  </p:nvSpPr>
                  <p:spPr bwMode="auto">
                    <a:xfrm flipH="1" flipV="1">
                      <a:off x="4507" y="3188"/>
                      <a:ext cx="64" cy="64"/>
                    </a:xfrm>
                    <a:prstGeom prst="line">
                      <a:avLst/>
                    </a:prstGeom>
                    <a:noFill/>
                    <a:ln w="6350">
                      <a:solidFill>
                        <a:srgbClr val="E0E0E0"/>
                      </a:solidFill>
                      <a:round/>
                      <a:headEnd/>
                      <a:tailEnd/>
                    </a:ln>
                  </p:spPr>
                  <p:txBody>
                    <a:bodyPr/>
                    <a:lstStyle/>
                    <a:p>
                      <a:endParaRPr lang="en-US">
                        <a:latin typeface="+mj-lt"/>
                      </a:endParaRPr>
                    </a:p>
                  </p:txBody>
                </p:sp>
              </p:grpSp>
              <p:sp>
                <p:nvSpPr>
                  <p:cNvPr id="8275" name="Line 96"/>
                  <p:cNvSpPr>
                    <a:spLocks noChangeShapeType="1"/>
                  </p:cNvSpPr>
                  <p:nvPr/>
                </p:nvSpPr>
                <p:spPr bwMode="auto">
                  <a:xfrm>
                    <a:off x="4596" y="3072"/>
                    <a:ext cx="1" cy="295"/>
                  </a:xfrm>
                  <a:prstGeom prst="line">
                    <a:avLst/>
                  </a:prstGeom>
                  <a:noFill/>
                  <a:ln w="7938">
                    <a:solidFill>
                      <a:srgbClr val="404040"/>
                    </a:solidFill>
                    <a:round/>
                    <a:headEnd/>
                    <a:tailEnd/>
                  </a:ln>
                </p:spPr>
                <p:txBody>
                  <a:bodyPr/>
                  <a:lstStyle/>
                  <a:p>
                    <a:endParaRPr lang="en-US">
                      <a:latin typeface="+mj-lt"/>
                    </a:endParaRPr>
                  </a:p>
                </p:txBody>
              </p:sp>
              <p:sp>
                <p:nvSpPr>
                  <p:cNvPr id="8276" name="Line 97"/>
                  <p:cNvSpPr>
                    <a:spLocks noChangeShapeType="1"/>
                  </p:cNvSpPr>
                  <p:nvPr/>
                </p:nvSpPr>
                <p:spPr bwMode="auto">
                  <a:xfrm>
                    <a:off x="4471" y="3107"/>
                    <a:ext cx="462" cy="15"/>
                  </a:xfrm>
                  <a:prstGeom prst="line">
                    <a:avLst/>
                  </a:prstGeom>
                  <a:noFill/>
                  <a:ln w="7938">
                    <a:solidFill>
                      <a:srgbClr val="404040"/>
                    </a:solidFill>
                    <a:round/>
                    <a:headEnd/>
                    <a:tailEnd/>
                  </a:ln>
                </p:spPr>
                <p:txBody>
                  <a:bodyPr/>
                  <a:lstStyle/>
                  <a:p>
                    <a:endParaRPr lang="en-US">
                      <a:latin typeface="+mj-lt"/>
                    </a:endParaRPr>
                  </a:p>
                </p:txBody>
              </p:sp>
              <p:sp>
                <p:nvSpPr>
                  <p:cNvPr id="8277" name="Line 98"/>
                  <p:cNvSpPr>
                    <a:spLocks noChangeShapeType="1"/>
                  </p:cNvSpPr>
                  <p:nvPr/>
                </p:nvSpPr>
                <p:spPr bwMode="auto">
                  <a:xfrm flipV="1">
                    <a:off x="4474" y="3163"/>
                    <a:ext cx="462" cy="2"/>
                  </a:xfrm>
                  <a:prstGeom prst="line">
                    <a:avLst/>
                  </a:prstGeom>
                  <a:noFill/>
                  <a:ln w="7938">
                    <a:solidFill>
                      <a:srgbClr val="404040"/>
                    </a:solidFill>
                    <a:round/>
                    <a:headEnd/>
                    <a:tailEnd/>
                  </a:ln>
                </p:spPr>
                <p:txBody>
                  <a:bodyPr/>
                  <a:lstStyle/>
                  <a:p>
                    <a:endParaRPr lang="en-US">
                      <a:latin typeface="+mj-lt"/>
                    </a:endParaRPr>
                  </a:p>
                </p:txBody>
              </p:sp>
              <p:sp>
                <p:nvSpPr>
                  <p:cNvPr id="8278" name="Line 99"/>
                  <p:cNvSpPr>
                    <a:spLocks noChangeShapeType="1"/>
                  </p:cNvSpPr>
                  <p:nvPr/>
                </p:nvSpPr>
                <p:spPr bwMode="auto">
                  <a:xfrm flipV="1">
                    <a:off x="4477" y="3206"/>
                    <a:ext cx="456" cy="24"/>
                  </a:xfrm>
                  <a:prstGeom prst="line">
                    <a:avLst/>
                  </a:prstGeom>
                  <a:noFill/>
                  <a:ln w="7938">
                    <a:solidFill>
                      <a:srgbClr val="404040"/>
                    </a:solidFill>
                    <a:round/>
                    <a:headEnd/>
                    <a:tailEnd/>
                  </a:ln>
                </p:spPr>
                <p:txBody>
                  <a:bodyPr/>
                  <a:lstStyle/>
                  <a:p>
                    <a:endParaRPr lang="en-US">
                      <a:latin typeface="+mj-lt"/>
                    </a:endParaRPr>
                  </a:p>
                </p:txBody>
              </p:sp>
              <p:sp>
                <p:nvSpPr>
                  <p:cNvPr id="8279" name="Line 100"/>
                  <p:cNvSpPr>
                    <a:spLocks noChangeShapeType="1"/>
                  </p:cNvSpPr>
                  <p:nvPr/>
                </p:nvSpPr>
                <p:spPr bwMode="auto">
                  <a:xfrm flipV="1">
                    <a:off x="4474" y="3282"/>
                    <a:ext cx="465" cy="56"/>
                  </a:xfrm>
                  <a:prstGeom prst="line">
                    <a:avLst/>
                  </a:prstGeom>
                  <a:noFill/>
                  <a:ln w="7938">
                    <a:solidFill>
                      <a:srgbClr val="404040"/>
                    </a:solidFill>
                    <a:round/>
                    <a:headEnd/>
                    <a:tailEnd/>
                  </a:ln>
                </p:spPr>
                <p:txBody>
                  <a:bodyPr/>
                  <a:lstStyle/>
                  <a:p>
                    <a:endParaRPr lang="en-US">
                      <a:latin typeface="+mj-lt"/>
                    </a:endParaRPr>
                  </a:p>
                </p:txBody>
              </p:sp>
              <p:sp>
                <p:nvSpPr>
                  <p:cNvPr id="8280" name="Line 101"/>
                  <p:cNvSpPr>
                    <a:spLocks noChangeShapeType="1"/>
                  </p:cNvSpPr>
                  <p:nvPr/>
                </p:nvSpPr>
                <p:spPr bwMode="auto">
                  <a:xfrm flipV="1">
                    <a:off x="4477" y="3244"/>
                    <a:ext cx="462" cy="41"/>
                  </a:xfrm>
                  <a:prstGeom prst="line">
                    <a:avLst/>
                  </a:prstGeom>
                  <a:noFill/>
                  <a:ln w="7938">
                    <a:solidFill>
                      <a:srgbClr val="404040"/>
                    </a:solidFill>
                    <a:round/>
                    <a:headEnd/>
                    <a:tailEnd/>
                  </a:ln>
                </p:spPr>
                <p:txBody>
                  <a:bodyPr/>
                  <a:lstStyle/>
                  <a:p>
                    <a:endParaRPr lang="en-US">
                      <a:latin typeface="+mj-lt"/>
                    </a:endParaRPr>
                  </a:p>
                </p:txBody>
              </p:sp>
            </p:grpSp>
          </p:grpSp>
          <p:pic>
            <p:nvPicPr>
              <p:cNvPr id="8203" name="Picture 103" descr="PHONLINE"/>
              <p:cNvPicPr>
                <a:picLocks noChangeAspect="1" noChangeArrowheads="1"/>
              </p:cNvPicPr>
              <p:nvPr/>
            </p:nvPicPr>
            <p:blipFill>
              <a:blip r:embed="rId3" cstate="print"/>
              <a:srcRect/>
              <a:stretch>
                <a:fillRect/>
              </a:stretch>
            </p:blipFill>
            <p:spPr bwMode="auto">
              <a:xfrm>
                <a:off x="1387" y="2312"/>
                <a:ext cx="1365" cy="1127"/>
              </a:xfrm>
              <a:prstGeom prst="rect">
                <a:avLst/>
              </a:prstGeom>
              <a:noFill/>
              <a:ln w="9525">
                <a:noFill/>
                <a:miter lim="800000"/>
                <a:headEnd/>
                <a:tailEnd/>
              </a:ln>
            </p:spPr>
          </p:pic>
          <p:pic>
            <p:nvPicPr>
              <p:cNvPr id="8204" name="Picture 104" descr="PHONLINE"/>
              <p:cNvPicPr>
                <a:picLocks noChangeAspect="1" noChangeArrowheads="1"/>
              </p:cNvPicPr>
              <p:nvPr/>
            </p:nvPicPr>
            <p:blipFill>
              <a:blip r:embed="rId3" cstate="print"/>
              <a:srcRect/>
              <a:stretch>
                <a:fillRect/>
              </a:stretch>
            </p:blipFill>
            <p:spPr bwMode="auto">
              <a:xfrm>
                <a:off x="2405" y="1929"/>
                <a:ext cx="1365" cy="1127"/>
              </a:xfrm>
              <a:prstGeom prst="rect">
                <a:avLst/>
              </a:prstGeom>
              <a:noFill/>
              <a:ln w="9525">
                <a:noFill/>
                <a:miter lim="800000"/>
                <a:headEnd/>
                <a:tailEnd/>
              </a:ln>
            </p:spPr>
          </p:pic>
          <p:sp>
            <p:nvSpPr>
              <p:cNvPr id="8205" name="AutoShape 106"/>
              <p:cNvSpPr>
                <a:spLocks noChangeArrowheads="1"/>
              </p:cNvSpPr>
              <p:nvPr/>
            </p:nvSpPr>
            <p:spPr bwMode="auto">
              <a:xfrm rot="-9726594">
                <a:off x="3476" y="2094"/>
                <a:ext cx="665" cy="166"/>
              </a:xfrm>
              <a:prstGeom prst="lightningBolt">
                <a:avLst/>
              </a:prstGeom>
              <a:solidFill>
                <a:schemeClr val="folHlink"/>
              </a:solidFill>
              <a:ln w="9525">
                <a:solidFill>
                  <a:schemeClr val="tx1"/>
                </a:solidFill>
                <a:miter lim="800000"/>
                <a:headEnd/>
                <a:tailEnd/>
              </a:ln>
            </p:spPr>
            <p:txBody>
              <a:bodyPr wrap="none" anchor="ctr"/>
              <a:lstStyle/>
              <a:p>
                <a:endParaRPr lang="en-US">
                  <a:latin typeface="+mj-lt"/>
                </a:endParaRPr>
              </a:p>
            </p:txBody>
          </p:sp>
          <p:grpSp>
            <p:nvGrpSpPr>
              <p:cNvPr id="8206" name="Group 109"/>
              <p:cNvGrpSpPr>
                <a:grpSpLocks/>
              </p:cNvGrpSpPr>
              <p:nvPr/>
            </p:nvGrpSpPr>
            <p:grpSpPr bwMode="auto">
              <a:xfrm>
                <a:off x="551" y="1478"/>
                <a:ext cx="1175" cy="2156"/>
                <a:chOff x="720" y="1903"/>
                <a:chExt cx="687" cy="1261"/>
              </a:xfrm>
            </p:grpSpPr>
            <p:sp>
              <p:nvSpPr>
                <p:cNvPr id="8230" name="Freeform 110"/>
                <p:cNvSpPr>
                  <a:spLocks/>
                </p:cNvSpPr>
                <p:nvPr/>
              </p:nvSpPr>
              <p:spPr bwMode="auto">
                <a:xfrm>
                  <a:off x="720" y="1978"/>
                  <a:ext cx="686" cy="138"/>
                </a:xfrm>
                <a:custGeom>
                  <a:avLst/>
                  <a:gdLst>
                    <a:gd name="T0" fmla="*/ 0 w 728"/>
                    <a:gd name="T1" fmla="*/ 56 h 167"/>
                    <a:gd name="T2" fmla="*/ 347 w 728"/>
                    <a:gd name="T3" fmla="*/ 94 h 167"/>
                    <a:gd name="T4" fmla="*/ 609 w 728"/>
                    <a:gd name="T5" fmla="*/ 27 h 167"/>
                    <a:gd name="T6" fmla="*/ 289 w 728"/>
                    <a:gd name="T7" fmla="*/ 0 h 167"/>
                    <a:gd name="T8" fmla="*/ 0 w 728"/>
                    <a:gd name="T9" fmla="*/ 56 h 167"/>
                    <a:gd name="T10" fmla="*/ 0 60000 65536"/>
                    <a:gd name="T11" fmla="*/ 0 60000 65536"/>
                    <a:gd name="T12" fmla="*/ 0 60000 65536"/>
                    <a:gd name="T13" fmla="*/ 0 60000 65536"/>
                    <a:gd name="T14" fmla="*/ 0 60000 65536"/>
                    <a:gd name="T15" fmla="*/ 0 w 728"/>
                    <a:gd name="T16" fmla="*/ 0 h 167"/>
                    <a:gd name="T17" fmla="*/ 728 w 728"/>
                    <a:gd name="T18" fmla="*/ 167 h 167"/>
                  </a:gdLst>
                  <a:ahLst/>
                  <a:cxnLst>
                    <a:cxn ang="T10">
                      <a:pos x="T0" y="T1"/>
                    </a:cxn>
                    <a:cxn ang="T11">
                      <a:pos x="T2" y="T3"/>
                    </a:cxn>
                    <a:cxn ang="T12">
                      <a:pos x="T4" y="T5"/>
                    </a:cxn>
                    <a:cxn ang="T13">
                      <a:pos x="T6" y="T7"/>
                    </a:cxn>
                    <a:cxn ang="T14">
                      <a:pos x="T8" y="T9"/>
                    </a:cxn>
                  </a:cxnLst>
                  <a:rect l="T15" t="T16" r="T17" b="T18"/>
                  <a:pathLst>
                    <a:path w="728" h="167">
                      <a:moveTo>
                        <a:pt x="0" y="99"/>
                      </a:moveTo>
                      <a:lnTo>
                        <a:pt x="415" y="167"/>
                      </a:lnTo>
                      <a:lnTo>
                        <a:pt x="728" y="49"/>
                      </a:lnTo>
                      <a:lnTo>
                        <a:pt x="346" y="0"/>
                      </a:lnTo>
                      <a:lnTo>
                        <a:pt x="0" y="99"/>
                      </a:lnTo>
                      <a:close/>
                    </a:path>
                  </a:pathLst>
                </a:custGeom>
                <a:solidFill>
                  <a:srgbClr val="FFD5AB"/>
                </a:solidFill>
                <a:ln w="9525">
                  <a:solidFill>
                    <a:srgbClr val="CC9900"/>
                  </a:solidFill>
                  <a:round/>
                  <a:headEnd/>
                  <a:tailEnd/>
                </a:ln>
              </p:spPr>
              <p:txBody>
                <a:bodyPr/>
                <a:lstStyle/>
                <a:p>
                  <a:endParaRPr lang="en-US">
                    <a:latin typeface="+mj-lt"/>
                  </a:endParaRPr>
                </a:p>
              </p:txBody>
            </p:sp>
            <p:sp>
              <p:nvSpPr>
                <p:cNvPr id="8231" name="Freeform 111"/>
                <p:cNvSpPr>
                  <a:spLocks/>
                </p:cNvSpPr>
                <p:nvPr/>
              </p:nvSpPr>
              <p:spPr bwMode="auto">
                <a:xfrm>
                  <a:off x="720" y="2058"/>
                  <a:ext cx="391" cy="1105"/>
                </a:xfrm>
                <a:custGeom>
                  <a:avLst/>
                  <a:gdLst>
                    <a:gd name="T0" fmla="*/ 0 w 415"/>
                    <a:gd name="T1" fmla="*/ 0 h 1334"/>
                    <a:gd name="T2" fmla="*/ 347 w 415"/>
                    <a:gd name="T3" fmla="*/ 39 h 1334"/>
                    <a:gd name="T4" fmla="*/ 347 w 415"/>
                    <a:gd name="T5" fmla="*/ 758 h 1334"/>
                    <a:gd name="T6" fmla="*/ 273 w 415"/>
                    <a:gd name="T7" fmla="*/ 741 h 1334"/>
                    <a:gd name="T8" fmla="*/ 274 w 415"/>
                    <a:gd name="T9" fmla="*/ 650 h 1334"/>
                    <a:gd name="T10" fmla="*/ 176 w 415"/>
                    <a:gd name="T11" fmla="*/ 625 h 1334"/>
                    <a:gd name="T12" fmla="*/ 176 w 415"/>
                    <a:gd name="T13" fmla="*/ 706 h 1334"/>
                    <a:gd name="T14" fmla="*/ 122 w 415"/>
                    <a:gd name="T15" fmla="*/ 689 h 1334"/>
                    <a:gd name="T16" fmla="*/ 122 w 415"/>
                    <a:gd name="T17" fmla="*/ 608 h 1334"/>
                    <a:gd name="T18" fmla="*/ 43 w 415"/>
                    <a:gd name="T19" fmla="*/ 585 h 1334"/>
                    <a:gd name="T20" fmla="*/ 43 w 415"/>
                    <a:gd name="T21" fmla="*/ 666 h 1334"/>
                    <a:gd name="T22" fmla="*/ 0 w 415"/>
                    <a:gd name="T23" fmla="*/ 654 h 1334"/>
                    <a:gd name="T24" fmla="*/ 0 w 415"/>
                    <a:gd name="T25" fmla="*/ 0 h 13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5"/>
                    <a:gd name="T40" fmla="*/ 0 h 1334"/>
                    <a:gd name="T41" fmla="*/ 415 w 415"/>
                    <a:gd name="T42" fmla="*/ 1334 h 13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5" h="1334">
                      <a:moveTo>
                        <a:pt x="0" y="0"/>
                      </a:moveTo>
                      <a:lnTo>
                        <a:pt x="415" y="69"/>
                      </a:lnTo>
                      <a:lnTo>
                        <a:pt x="415" y="1334"/>
                      </a:lnTo>
                      <a:lnTo>
                        <a:pt x="327" y="1305"/>
                      </a:lnTo>
                      <a:lnTo>
                        <a:pt x="328" y="1145"/>
                      </a:lnTo>
                      <a:lnTo>
                        <a:pt x="211" y="1099"/>
                      </a:lnTo>
                      <a:lnTo>
                        <a:pt x="211" y="1242"/>
                      </a:lnTo>
                      <a:lnTo>
                        <a:pt x="145" y="1212"/>
                      </a:lnTo>
                      <a:lnTo>
                        <a:pt x="145" y="1070"/>
                      </a:lnTo>
                      <a:lnTo>
                        <a:pt x="52" y="1028"/>
                      </a:lnTo>
                      <a:lnTo>
                        <a:pt x="52" y="1172"/>
                      </a:lnTo>
                      <a:lnTo>
                        <a:pt x="0" y="1149"/>
                      </a:lnTo>
                      <a:lnTo>
                        <a:pt x="0" y="0"/>
                      </a:lnTo>
                      <a:close/>
                    </a:path>
                  </a:pathLst>
                </a:custGeom>
                <a:solidFill>
                  <a:srgbClr val="FFD5AB"/>
                </a:solidFill>
                <a:ln w="9525">
                  <a:solidFill>
                    <a:srgbClr val="CC9900"/>
                  </a:solidFill>
                  <a:round/>
                  <a:headEnd/>
                  <a:tailEnd/>
                </a:ln>
              </p:spPr>
              <p:txBody>
                <a:bodyPr/>
                <a:lstStyle/>
                <a:p>
                  <a:endParaRPr lang="en-US">
                    <a:latin typeface="+mj-lt"/>
                  </a:endParaRPr>
                </a:p>
              </p:txBody>
            </p:sp>
            <p:grpSp>
              <p:nvGrpSpPr>
                <p:cNvPr id="8232" name="Group 112"/>
                <p:cNvGrpSpPr>
                  <a:grpSpLocks/>
                </p:cNvGrpSpPr>
                <p:nvPr/>
              </p:nvGrpSpPr>
              <p:grpSpPr bwMode="auto">
                <a:xfrm>
                  <a:off x="733" y="1903"/>
                  <a:ext cx="674" cy="1261"/>
                  <a:chOff x="397" y="1289"/>
                  <a:chExt cx="715" cy="1522"/>
                </a:xfrm>
              </p:grpSpPr>
              <p:sp>
                <p:nvSpPr>
                  <p:cNvPr id="8233" name="Freeform 113"/>
                  <p:cNvSpPr>
                    <a:spLocks/>
                  </p:cNvSpPr>
                  <p:nvPr/>
                </p:nvSpPr>
                <p:spPr bwMode="auto">
                  <a:xfrm>
                    <a:off x="798" y="1427"/>
                    <a:ext cx="314" cy="1384"/>
                  </a:xfrm>
                  <a:custGeom>
                    <a:avLst/>
                    <a:gdLst>
                      <a:gd name="T0" fmla="*/ 0 w 314"/>
                      <a:gd name="T1" fmla="*/ 117 h 1384"/>
                      <a:gd name="T2" fmla="*/ 310 w 314"/>
                      <a:gd name="T3" fmla="*/ 0 h 1384"/>
                      <a:gd name="T4" fmla="*/ 314 w 314"/>
                      <a:gd name="T5" fmla="*/ 1070 h 1384"/>
                      <a:gd name="T6" fmla="*/ 0 w 314"/>
                      <a:gd name="T7" fmla="*/ 1384 h 1384"/>
                      <a:gd name="T8" fmla="*/ 0 w 314"/>
                      <a:gd name="T9" fmla="*/ 117 h 1384"/>
                      <a:gd name="T10" fmla="*/ 0 60000 65536"/>
                      <a:gd name="T11" fmla="*/ 0 60000 65536"/>
                      <a:gd name="T12" fmla="*/ 0 60000 65536"/>
                      <a:gd name="T13" fmla="*/ 0 60000 65536"/>
                      <a:gd name="T14" fmla="*/ 0 60000 65536"/>
                      <a:gd name="T15" fmla="*/ 0 w 314"/>
                      <a:gd name="T16" fmla="*/ 0 h 1384"/>
                      <a:gd name="T17" fmla="*/ 314 w 314"/>
                      <a:gd name="T18" fmla="*/ 1384 h 1384"/>
                    </a:gdLst>
                    <a:ahLst/>
                    <a:cxnLst>
                      <a:cxn ang="T10">
                        <a:pos x="T0" y="T1"/>
                      </a:cxn>
                      <a:cxn ang="T11">
                        <a:pos x="T2" y="T3"/>
                      </a:cxn>
                      <a:cxn ang="T12">
                        <a:pos x="T4" y="T5"/>
                      </a:cxn>
                      <a:cxn ang="T13">
                        <a:pos x="T6" y="T7"/>
                      </a:cxn>
                      <a:cxn ang="T14">
                        <a:pos x="T8" y="T9"/>
                      </a:cxn>
                    </a:cxnLst>
                    <a:rect l="T15" t="T16" r="T17" b="T18"/>
                    <a:pathLst>
                      <a:path w="314" h="1384">
                        <a:moveTo>
                          <a:pt x="0" y="117"/>
                        </a:moveTo>
                        <a:lnTo>
                          <a:pt x="310" y="0"/>
                        </a:lnTo>
                        <a:lnTo>
                          <a:pt x="314" y="1070"/>
                        </a:lnTo>
                        <a:lnTo>
                          <a:pt x="0" y="1384"/>
                        </a:lnTo>
                        <a:lnTo>
                          <a:pt x="0" y="117"/>
                        </a:lnTo>
                        <a:close/>
                      </a:path>
                    </a:pathLst>
                  </a:custGeom>
                  <a:solidFill>
                    <a:srgbClr val="FFD5AB"/>
                  </a:solidFill>
                  <a:ln w="9525">
                    <a:solidFill>
                      <a:srgbClr val="CC9900"/>
                    </a:solidFill>
                    <a:round/>
                    <a:headEnd/>
                    <a:tailEnd/>
                  </a:ln>
                </p:spPr>
                <p:txBody>
                  <a:bodyPr/>
                  <a:lstStyle/>
                  <a:p>
                    <a:endParaRPr lang="en-US">
                      <a:latin typeface="+mj-lt"/>
                    </a:endParaRPr>
                  </a:p>
                </p:txBody>
              </p:sp>
              <p:grpSp>
                <p:nvGrpSpPr>
                  <p:cNvPr id="8234" name="Group 114"/>
                  <p:cNvGrpSpPr>
                    <a:grpSpLocks/>
                  </p:cNvGrpSpPr>
                  <p:nvPr/>
                </p:nvGrpSpPr>
                <p:grpSpPr bwMode="auto">
                  <a:xfrm>
                    <a:off x="594" y="2570"/>
                    <a:ext cx="121" cy="148"/>
                    <a:chOff x="594" y="2570"/>
                    <a:chExt cx="121" cy="148"/>
                  </a:xfrm>
                </p:grpSpPr>
                <p:sp>
                  <p:nvSpPr>
                    <p:cNvPr id="8256" name="Freeform 115"/>
                    <p:cNvSpPr>
                      <a:spLocks/>
                    </p:cNvSpPr>
                    <p:nvPr/>
                  </p:nvSpPr>
                  <p:spPr bwMode="auto">
                    <a:xfrm>
                      <a:off x="661" y="2598"/>
                      <a:ext cx="54" cy="104"/>
                    </a:xfrm>
                    <a:custGeom>
                      <a:avLst/>
                      <a:gdLst>
                        <a:gd name="T0" fmla="*/ 0 w 54"/>
                        <a:gd name="T1" fmla="*/ 0 h 104"/>
                        <a:gd name="T2" fmla="*/ 0 w 54"/>
                        <a:gd name="T3" fmla="*/ 79 h 104"/>
                        <a:gd name="T4" fmla="*/ 54 w 54"/>
                        <a:gd name="T5" fmla="*/ 104 h 104"/>
                        <a:gd name="T6" fmla="*/ 54 w 54"/>
                        <a:gd name="T7" fmla="*/ 23 h 104"/>
                        <a:gd name="T8" fmla="*/ 0 w 54"/>
                        <a:gd name="T9" fmla="*/ 0 h 104"/>
                        <a:gd name="T10" fmla="*/ 0 60000 65536"/>
                        <a:gd name="T11" fmla="*/ 0 60000 65536"/>
                        <a:gd name="T12" fmla="*/ 0 60000 65536"/>
                        <a:gd name="T13" fmla="*/ 0 60000 65536"/>
                        <a:gd name="T14" fmla="*/ 0 60000 65536"/>
                        <a:gd name="T15" fmla="*/ 0 w 54"/>
                        <a:gd name="T16" fmla="*/ 0 h 104"/>
                        <a:gd name="T17" fmla="*/ 54 w 54"/>
                        <a:gd name="T18" fmla="*/ 104 h 104"/>
                      </a:gdLst>
                      <a:ahLst/>
                      <a:cxnLst>
                        <a:cxn ang="T10">
                          <a:pos x="T0" y="T1"/>
                        </a:cxn>
                        <a:cxn ang="T11">
                          <a:pos x="T2" y="T3"/>
                        </a:cxn>
                        <a:cxn ang="T12">
                          <a:pos x="T4" y="T5"/>
                        </a:cxn>
                        <a:cxn ang="T13">
                          <a:pos x="T6" y="T7"/>
                        </a:cxn>
                        <a:cxn ang="T14">
                          <a:pos x="T8" y="T9"/>
                        </a:cxn>
                      </a:cxnLst>
                      <a:rect l="T15" t="T16" r="T17" b="T18"/>
                      <a:pathLst>
                        <a:path w="54" h="104">
                          <a:moveTo>
                            <a:pt x="0" y="0"/>
                          </a:moveTo>
                          <a:lnTo>
                            <a:pt x="0" y="79"/>
                          </a:lnTo>
                          <a:lnTo>
                            <a:pt x="54" y="104"/>
                          </a:lnTo>
                          <a:lnTo>
                            <a:pt x="54" y="23"/>
                          </a:lnTo>
                          <a:lnTo>
                            <a:pt x="0" y="0"/>
                          </a:lnTo>
                          <a:close/>
                        </a:path>
                      </a:pathLst>
                    </a:custGeom>
                    <a:solidFill>
                      <a:srgbClr val="FFD5AB"/>
                    </a:solidFill>
                    <a:ln w="9525">
                      <a:solidFill>
                        <a:srgbClr val="CC9900"/>
                      </a:solidFill>
                      <a:round/>
                      <a:headEnd/>
                      <a:tailEnd/>
                    </a:ln>
                  </p:spPr>
                  <p:txBody>
                    <a:bodyPr/>
                    <a:lstStyle/>
                    <a:p>
                      <a:endParaRPr lang="en-US">
                        <a:latin typeface="+mj-lt"/>
                      </a:endParaRPr>
                    </a:p>
                  </p:txBody>
                </p:sp>
                <p:sp>
                  <p:nvSpPr>
                    <p:cNvPr id="8257" name="Freeform 116"/>
                    <p:cNvSpPr>
                      <a:spLocks/>
                    </p:cNvSpPr>
                    <p:nvPr/>
                  </p:nvSpPr>
                  <p:spPr bwMode="auto">
                    <a:xfrm>
                      <a:off x="594" y="2570"/>
                      <a:ext cx="70" cy="148"/>
                    </a:xfrm>
                    <a:custGeom>
                      <a:avLst/>
                      <a:gdLst>
                        <a:gd name="T0" fmla="*/ 0 w 70"/>
                        <a:gd name="T1" fmla="*/ 0 h 148"/>
                        <a:gd name="T2" fmla="*/ 0 w 70"/>
                        <a:gd name="T3" fmla="*/ 148 h 148"/>
                        <a:gd name="T4" fmla="*/ 70 w 70"/>
                        <a:gd name="T5" fmla="*/ 105 h 148"/>
                        <a:gd name="T6" fmla="*/ 70 w 70"/>
                        <a:gd name="T7" fmla="*/ 30 h 148"/>
                        <a:gd name="T8" fmla="*/ 0 w 70"/>
                        <a:gd name="T9" fmla="*/ 0 h 148"/>
                        <a:gd name="T10" fmla="*/ 0 60000 65536"/>
                        <a:gd name="T11" fmla="*/ 0 60000 65536"/>
                        <a:gd name="T12" fmla="*/ 0 60000 65536"/>
                        <a:gd name="T13" fmla="*/ 0 60000 65536"/>
                        <a:gd name="T14" fmla="*/ 0 60000 65536"/>
                        <a:gd name="T15" fmla="*/ 0 w 70"/>
                        <a:gd name="T16" fmla="*/ 0 h 148"/>
                        <a:gd name="T17" fmla="*/ 70 w 70"/>
                        <a:gd name="T18" fmla="*/ 148 h 148"/>
                      </a:gdLst>
                      <a:ahLst/>
                      <a:cxnLst>
                        <a:cxn ang="T10">
                          <a:pos x="T0" y="T1"/>
                        </a:cxn>
                        <a:cxn ang="T11">
                          <a:pos x="T2" y="T3"/>
                        </a:cxn>
                        <a:cxn ang="T12">
                          <a:pos x="T4" y="T5"/>
                        </a:cxn>
                        <a:cxn ang="T13">
                          <a:pos x="T6" y="T7"/>
                        </a:cxn>
                        <a:cxn ang="T14">
                          <a:pos x="T8" y="T9"/>
                        </a:cxn>
                      </a:cxnLst>
                      <a:rect l="T15" t="T16" r="T17" b="T18"/>
                      <a:pathLst>
                        <a:path w="70" h="148">
                          <a:moveTo>
                            <a:pt x="0" y="0"/>
                          </a:moveTo>
                          <a:lnTo>
                            <a:pt x="0" y="148"/>
                          </a:lnTo>
                          <a:lnTo>
                            <a:pt x="70" y="105"/>
                          </a:lnTo>
                          <a:lnTo>
                            <a:pt x="70" y="30"/>
                          </a:lnTo>
                          <a:lnTo>
                            <a:pt x="0" y="0"/>
                          </a:lnTo>
                          <a:close/>
                        </a:path>
                      </a:pathLst>
                    </a:custGeom>
                    <a:solidFill>
                      <a:srgbClr val="FFD5AB"/>
                    </a:solidFill>
                    <a:ln w="9525">
                      <a:solidFill>
                        <a:srgbClr val="CC9900"/>
                      </a:solidFill>
                      <a:round/>
                      <a:headEnd/>
                      <a:tailEnd/>
                    </a:ln>
                  </p:spPr>
                  <p:txBody>
                    <a:bodyPr/>
                    <a:lstStyle/>
                    <a:p>
                      <a:endParaRPr lang="en-US">
                        <a:latin typeface="+mj-lt"/>
                      </a:endParaRPr>
                    </a:p>
                  </p:txBody>
                </p:sp>
              </p:grpSp>
              <p:grpSp>
                <p:nvGrpSpPr>
                  <p:cNvPr id="8235" name="Group 117"/>
                  <p:cNvGrpSpPr>
                    <a:grpSpLocks/>
                  </p:cNvGrpSpPr>
                  <p:nvPr/>
                </p:nvGrpSpPr>
                <p:grpSpPr bwMode="auto">
                  <a:xfrm>
                    <a:off x="434" y="2499"/>
                    <a:ext cx="123" cy="150"/>
                    <a:chOff x="434" y="2499"/>
                    <a:chExt cx="123" cy="150"/>
                  </a:xfrm>
                </p:grpSpPr>
                <p:sp>
                  <p:nvSpPr>
                    <p:cNvPr id="8254" name="Freeform 118"/>
                    <p:cNvSpPr>
                      <a:spLocks/>
                    </p:cNvSpPr>
                    <p:nvPr/>
                  </p:nvSpPr>
                  <p:spPr bwMode="auto">
                    <a:xfrm>
                      <a:off x="503" y="2527"/>
                      <a:ext cx="54" cy="104"/>
                    </a:xfrm>
                    <a:custGeom>
                      <a:avLst/>
                      <a:gdLst>
                        <a:gd name="T0" fmla="*/ 0 w 54"/>
                        <a:gd name="T1" fmla="*/ 0 h 104"/>
                        <a:gd name="T2" fmla="*/ 0 w 54"/>
                        <a:gd name="T3" fmla="*/ 80 h 104"/>
                        <a:gd name="T4" fmla="*/ 54 w 54"/>
                        <a:gd name="T5" fmla="*/ 104 h 104"/>
                        <a:gd name="T6" fmla="*/ 54 w 54"/>
                        <a:gd name="T7" fmla="*/ 23 h 104"/>
                        <a:gd name="T8" fmla="*/ 0 w 54"/>
                        <a:gd name="T9" fmla="*/ 0 h 104"/>
                        <a:gd name="T10" fmla="*/ 0 60000 65536"/>
                        <a:gd name="T11" fmla="*/ 0 60000 65536"/>
                        <a:gd name="T12" fmla="*/ 0 60000 65536"/>
                        <a:gd name="T13" fmla="*/ 0 60000 65536"/>
                        <a:gd name="T14" fmla="*/ 0 60000 65536"/>
                        <a:gd name="T15" fmla="*/ 0 w 54"/>
                        <a:gd name="T16" fmla="*/ 0 h 104"/>
                        <a:gd name="T17" fmla="*/ 54 w 54"/>
                        <a:gd name="T18" fmla="*/ 104 h 104"/>
                      </a:gdLst>
                      <a:ahLst/>
                      <a:cxnLst>
                        <a:cxn ang="T10">
                          <a:pos x="T0" y="T1"/>
                        </a:cxn>
                        <a:cxn ang="T11">
                          <a:pos x="T2" y="T3"/>
                        </a:cxn>
                        <a:cxn ang="T12">
                          <a:pos x="T4" y="T5"/>
                        </a:cxn>
                        <a:cxn ang="T13">
                          <a:pos x="T6" y="T7"/>
                        </a:cxn>
                        <a:cxn ang="T14">
                          <a:pos x="T8" y="T9"/>
                        </a:cxn>
                      </a:cxnLst>
                      <a:rect l="T15" t="T16" r="T17" b="T18"/>
                      <a:pathLst>
                        <a:path w="54" h="104">
                          <a:moveTo>
                            <a:pt x="0" y="0"/>
                          </a:moveTo>
                          <a:lnTo>
                            <a:pt x="0" y="80"/>
                          </a:lnTo>
                          <a:lnTo>
                            <a:pt x="54" y="104"/>
                          </a:lnTo>
                          <a:lnTo>
                            <a:pt x="54" y="23"/>
                          </a:lnTo>
                          <a:lnTo>
                            <a:pt x="0" y="0"/>
                          </a:lnTo>
                          <a:close/>
                        </a:path>
                      </a:pathLst>
                    </a:custGeom>
                    <a:solidFill>
                      <a:srgbClr val="FFD5AB"/>
                    </a:solidFill>
                    <a:ln w="9525">
                      <a:solidFill>
                        <a:srgbClr val="CC9900"/>
                      </a:solidFill>
                      <a:round/>
                      <a:headEnd/>
                      <a:tailEnd/>
                    </a:ln>
                  </p:spPr>
                  <p:txBody>
                    <a:bodyPr/>
                    <a:lstStyle/>
                    <a:p>
                      <a:endParaRPr lang="en-US">
                        <a:latin typeface="+mj-lt"/>
                      </a:endParaRPr>
                    </a:p>
                  </p:txBody>
                </p:sp>
                <p:sp>
                  <p:nvSpPr>
                    <p:cNvPr id="8255" name="Freeform 119"/>
                    <p:cNvSpPr>
                      <a:spLocks/>
                    </p:cNvSpPr>
                    <p:nvPr/>
                  </p:nvSpPr>
                  <p:spPr bwMode="auto">
                    <a:xfrm>
                      <a:off x="434" y="2499"/>
                      <a:ext cx="70" cy="150"/>
                    </a:xfrm>
                    <a:custGeom>
                      <a:avLst/>
                      <a:gdLst>
                        <a:gd name="T0" fmla="*/ 0 w 70"/>
                        <a:gd name="T1" fmla="*/ 0 h 150"/>
                        <a:gd name="T2" fmla="*/ 0 w 70"/>
                        <a:gd name="T3" fmla="*/ 150 h 150"/>
                        <a:gd name="T4" fmla="*/ 70 w 70"/>
                        <a:gd name="T5" fmla="*/ 108 h 150"/>
                        <a:gd name="T6" fmla="*/ 70 w 70"/>
                        <a:gd name="T7" fmla="*/ 33 h 150"/>
                        <a:gd name="T8" fmla="*/ 0 w 70"/>
                        <a:gd name="T9" fmla="*/ 0 h 150"/>
                        <a:gd name="T10" fmla="*/ 0 60000 65536"/>
                        <a:gd name="T11" fmla="*/ 0 60000 65536"/>
                        <a:gd name="T12" fmla="*/ 0 60000 65536"/>
                        <a:gd name="T13" fmla="*/ 0 60000 65536"/>
                        <a:gd name="T14" fmla="*/ 0 60000 65536"/>
                        <a:gd name="T15" fmla="*/ 0 w 70"/>
                        <a:gd name="T16" fmla="*/ 0 h 150"/>
                        <a:gd name="T17" fmla="*/ 70 w 70"/>
                        <a:gd name="T18" fmla="*/ 150 h 150"/>
                      </a:gdLst>
                      <a:ahLst/>
                      <a:cxnLst>
                        <a:cxn ang="T10">
                          <a:pos x="T0" y="T1"/>
                        </a:cxn>
                        <a:cxn ang="T11">
                          <a:pos x="T2" y="T3"/>
                        </a:cxn>
                        <a:cxn ang="T12">
                          <a:pos x="T4" y="T5"/>
                        </a:cxn>
                        <a:cxn ang="T13">
                          <a:pos x="T6" y="T7"/>
                        </a:cxn>
                        <a:cxn ang="T14">
                          <a:pos x="T8" y="T9"/>
                        </a:cxn>
                      </a:cxnLst>
                      <a:rect l="T15" t="T16" r="T17" b="T18"/>
                      <a:pathLst>
                        <a:path w="70" h="150">
                          <a:moveTo>
                            <a:pt x="0" y="0"/>
                          </a:moveTo>
                          <a:lnTo>
                            <a:pt x="0" y="150"/>
                          </a:lnTo>
                          <a:lnTo>
                            <a:pt x="70" y="108"/>
                          </a:lnTo>
                          <a:lnTo>
                            <a:pt x="70" y="33"/>
                          </a:lnTo>
                          <a:lnTo>
                            <a:pt x="0" y="0"/>
                          </a:lnTo>
                          <a:close/>
                        </a:path>
                      </a:pathLst>
                    </a:custGeom>
                    <a:solidFill>
                      <a:srgbClr val="FFD5AB"/>
                    </a:solidFill>
                    <a:ln w="9525">
                      <a:solidFill>
                        <a:srgbClr val="CC9900"/>
                      </a:solidFill>
                      <a:round/>
                      <a:headEnd/>
                      <a:tailEnd/>
                    </a:ln>
                  </p:spPr>
                  <p:txBody>
                    <a:bodyPr/>
                    <a:lstStyle/>
                    <a:p>
                      <a:endParaRPr lang="en-US">
                        <a:latin typeface="+mj-lt"/>
                      </a:endParaRPr>
                    </a:p>
                  </p:txBody>
                </p:sp>
              </p:grpSp>
              <p:grpSp>
                <p:nvGrpSpPr>
                  <p:cNvPr id="8236" name="Group 120"/>
                  <p:cNvGrpSpPr>
                    <a:grpSpLocks/>
                  </p:cNvGrpSpPr>
                  <p:nvPr/>
                </p:nvGrpSpPr>
                <p:grpSpPr bwMode="auto">
                  <a:xfrm>
                    <a:off x="397" y="1507"/>
                    <a:ext cx="374" cy="1055"/>
                    <a:chOff x="397" y="1507"/>
                    <a:chExt cx="374" cy="1055"/>
                  </a:xfrm>
                </p:grpSpPr>
                <p:sp>
                  <p:nvSpPr>
                    <p:cNvPr id="8243" name="Freeform 121"/>
                    <p:cNvSpPr>
                      <a:spLocks/>
                    </p:cNvSpPr>
                    <p:nvPr/>
                  </p:nvSpPr>
                  <p:spPr bwMode="auto">
                    <a:xfrm>
                      <a:off x="412" y="1510"/>
                      <a:ext cx="339" cy="1052"/>
                    </a:xfrm>
                    <a:custGeom>
                      <a:avLst/>
                      <a:gdLst>
                        <a:gd name="T0" fmla="*/ 0 w 339"/>
                        <a:gd name="T1" fmla="*/ 0 h 1052"/>
                        <a:gd name="T2" fmla="*/ 339 w 339"/>
                        <a:gd name="T3" fmla="*/ 56 h 1052"/>
                        <a:gd name="T4" fmla="*/ 339 w 339"/>
                        <a:gd name="T5" fmla="*/ 1052 h 1052"/>
                        <a:gd name="T6" fmla="*/ 2 w 339"/>
                        <a:gd name="T7" fmla="*/ 910 h 1052"/>
                        <a:gd name="T8" fmla="*/ 0 w 339"/>
                        <a:gd name="T9" fmla="*/ 0 h 1052"/>
                        <a:gd name="T10" fmla="*/ 0 60000 65536"/>
                        <a:gd name="T11" fmla="*/ 0 60000 65536"/>
                        <a:gd name="T12" fmla="*/ 0 60000 65536"/>
                        <a:gd name="T13" fmla="*/ 0 60000 65536"/>
                        <a:gd name="T14" fmla="*/ 0 60000 65536"/>
                        <a:gd name="T15" fmla="*/ 0 w 339"/>
                        <a:gd name="T16" fmla="*/ 0 h 1052"/>
                        <a:gd name="T17" fmla="*/ 339 w 339"/>
                        <a:gd name="T18" fmla="*/ 1052 h 1052"/>
                      </a:gdLst>
                      <a:ahLst/>
                      <a:cxnLst>
                        <a:cxn ang="T10">
                          <a:pos x="T0" y="T1"/>
                        </a:cxn>
                        <a:cxn ang="T11">
                          <a:pos x="T2" y="T3"/>
                        </a:cxn>
                        <a:cxn ang="T12">
                          <a:pos x="T4" y="T5"/>
                        </a:cxn>
                        <a:cxn ang="T13">
                          <a:pos x="T6" y="T7"/>
                        </a:cxn>
                        <a:cxn ang="T14">
                          <a:pos x="T8" y="T9"/>
                        </a:cxn>
                      </a:cxnLst>
                      <a:rect l="T15" t="T16" r="T17" b="T18"/>
                      <a:pathLst>
                        <a:path w="339" h="1052">
                          <a:moveTo>
                            <a:pt x="0" y="0"/>
                          </a:moveTo>
                          <a:lnTo>
                            <a:pt x="339" y="56"/>
                          </a:lnTo>
                          <a:lnTo>
                            <a:pt x="339" y="1052"/>
                          </a:lnTo>
                          <a:lnTo>
                            <a:pt x="2" y="910"/>
                          </a:lnTo>
                          <a:lnTo>
                            <a:pt x="0" y="0"/>
                          </a:lnTo>
                          <a:close/>
                        </a:path>
                      </a:pathLst>
                    </a:custGeom>
                    <a:solidFill>
                      <a:srgbClr val="FFD5AB"/>
                    </a:solidFill>
                    <a:ln w="9525">
                      <a:solidFill>
                        <a:srgbClr val="CC9900"/>
                      </a:solidFill>
                      <a:round/>
                      <a:headEnd/>
                      <a:tailEnd/>
                    </a:ln>
                  </p:spPr>
                  <p:txBody>
                    <a:bodyPr/>
                    <a:lstStyle/>
                    <a:p>
                      <a:endParaRPr lang="en-US">
                        <a:latin typeface="+mj-lt"/>
                      </a:endParaRPr>
                    </a:p>
                  </p:txBody>
                </p:sp>
                <p:grpSp>
                  <p:nvGrpSpPr>
                    <p:cNvPr id="8244" name="Group 122"/>
                    <p:cNvGrpSpPr>
                      <a:grpSpLocks/>
                    </p:cNvGrpSpPr>
                    <p:nvPr/>
                  </p:nvGrpSpPr>
                  <p:grpSpPr bwMode="auto">
                    <a:xfrm>
                      <a:off x="397" y="1507"/>
                      <a:ext cx="374" cy="1033"/>
                      <a:chOff x="397" y="1507"/>
                      <a:chExt cx="374" cy="1033"/>
                    </a:xfrm>
                  </p:grpSpPr>
                  <p:sp>
                    <p:nvSpPr>
                      <p:cNvPr id="8245" name="Line 123"/>
                      <p:cNvSpPr>
                        <a:spLocks noChangeShapeType="1"/>
                      </p:cNvSpPr>
                      <p:nvPr/>
                    </p:nvSpPr>
                    <p:spPr bwMode="auto">
                      <a:xfrm>
                        <a:off x="400" y="2298"/>
                        <a:ext cx="371" cy="125"/>
                      </a:xfrm>
                      <a:prstGeom prst="line">
                        <a:avLst/>
                      </a:prstGeom>
                      <a:noFill/>
                      <a:ln w="12700">
                        <a:solidFill>
                          <a:srgbClr val="CC9900"/>
                        </a:solidFill>
                        <a:round/>
                        <a:headEnd/>
                        <a:tailEnd/>
                      </a:ln>
                    </p:spPr>
                    <p:txBody>
                      <a:bodyPr/>
                      <a:lstStyle/>
                      <a:p>
                        <a:endParaRPr lang="en-US">
                          <a:latin typeface="+mj-lt"/>
                        </a:endParaRPr>
                      </a:p>
                    </p:txBody>
                  </p:sp>
                  <p:sp>
                    <p:nvSpPr>
                      <p:cNvPr id="8246" name="Line 124"/>
                      <p:cNvSpPr>
                        <a:spLocks noChangeShapeType="1"/>
                      </p:cNvSpPr>
                      <p:nvPr/>
                    </p:nvSpPr>
                    <p:spPr bwMode="auto">
                      <a:xfrm>
                        <a:off x="397" y="2165"/>
                        <a:ext cx="371" cy="108"/>
                      </a:xfrm>
                      <a:prstGeom prst="line">
                        <a:avLst/>
                      </a:prstGeom>
                      <a:noFill/>
                      <a:ln w="12700">
                        <a:solidFill>
                          <a:srgbClr val="CC9900"/>
                        </a:solidFill>
                        <a:round/>
                        <a:headEnd/>
                        <a:tailEnd/>
                      </a:ln>
                    </p:spPr>
                    <p:txBody>
                      <a:bodyPr/>
                      <a:lstStyle/>
                      <a:p>
                        <a:endParaRPr lang="en-US">
                          <a:latin typeface="+mj-lt"/>
                        </a:endParaRPr>
                      </a:p>
                    </p:txBody>
                  </p:sp>
                  <p:sp>
                    <p:nvSpPr>
                      <p:cNvPr id="8247" name="Line 125"/>
                      <p:cNvSpPr>
                        <a:spLocks noChangeShapeType="1"/>
                      </p:cNvSpPr>
                      <p:nvPr/>
                    </p:nvSpPr>
                    <p:spPr bwMode="auto">
                      <a:xfrm>
                        <a:off x="405" y="2029"/>
                        <a:ext cx="363" cy="96"/>
                      </a:xfrm>
                      <a:prstGeom prst="line">
                        <a:avLst/>
                      </a:prstGeom>
                      <a:noFill/>
                      <a:ln w="12700">
                        <a:solidFill>
                          <a:srgbClr val="CC9900"/>
                        </a:solidFill>
                        <a:round/>
                        <a:headEnd/>
                        <a:tailEnd/>
                      </a:ln>
                    </p:spPr>
                    <p:txBody>
                      <a:bodyPr/>
                      <a:lstStyle/>
                      <a:p>
                        <a:endParaRPr lang="en-US">
                          <a:latin typeface="+mj-lt"/>
                        </a:endParaRPr>
                      </a:p>
                    </p:txBody>
                  </p:sp>
                  <p:sp>
                    <p:nvSpPr>
                      <p:cNvPr id="8248" name="Line 126"/>
                      <p:cNvSpPr>
                        <a:spLocks noChangeShapeType="1"/>
                      </p:cNvSpPr>
                      <p:nvPr/>
                    </p:nvSpPr>
                    <p:spPr bwMode="auto">
                      <a:xfrm>
                        <a:off x="402" y="1887"/>
                        <a:ext cx="363" cy="88"/>
                      </a:xfrm>
                      <a:prstGeom prst="line">
                        <a:avLst/>
                      </a:prstGeom>
                      <a:noFill/>
                      <a:ln w="12700">
                        <a:solidFill>
                          <a:srgbClr val="CC9900"/>
                        </a:solidFill>
                        <a:round/>
                        <a:headEnd/>
                        <a:tailEnd/>
                      </a:ln>
                    </p:spPr>
                    <p:txBody>
                      <a:bodyPr/>
                      <a:lstStyle/>
                      <a:p>
                        <a:endParaRPr lang="en-US">
                          <a:latin typeface="+mj-lt"/>
                        </a:endParaRPr>
                      </a:p>
                    </p:txBody>
                  </p:sp>
                  <p:sp>
                    <p:nvSpPr>
                      <p:cNvPr id="8249" name="Line 127"/>
                      <p:cNvSpPr>
                        <a:spLocks noChangeShapeType="1"/>
                      </p:cNvSpPr>
                      <p:nvPr/>
                    </p:nvSpPr>
                    <p:spPr bwMode="auto">
                      <a:xfrm>
                        <a:off x="409" y="1751"/>
                        <a:ext cx="356" cy="73"/>
                      </a:xfrm>
                      <a:prstGeom prst="line">
                        <a:avLst/>
                      </a:prstGeom>
                      <a:noFill/>
                      <a:ln w="12700">
                        <a:solidFill>
                          <a:srgbClr val="CC9900"/>
                        </a:solidFill>
                        <a:round/>
                        <a:headEnd/>
                        <a:tailEnd/>
                      </a:ln>
                    </p:spPr>
                    <p:txBody>
                      <a:bodyPr/>
                      <a:lstStyle/>
                      <a:p>
                        <a:endParaRPr lang="en-US">
                          <a:latin typeface="+mj-lt"/>
                        </a:endParaRPr>
                      </a:p>
                    </p:txBody>
                  </p:sp>
                  <p:sp>
                    <p:nvSpPr>
                      <p:cNvPr id="8250" name="Line 128"/>
                      <p:cNvSpPr>
                        <a:spLocks noChangeShapeType="1"/>
                      </p:cNvSpPr>
                      <p:nvPr/>
                    </p:nvSpPr>
                    <p:spPr bwMode="auto">
                      <a:xfrm>
                        <a:off x="397" y="1626"/>
                        <a:ext cx="364" cy="62"/>
                      </a:xfrm>
                      <a:prstGeom prst="line">
                        <a:avLst/>
                      </a:prstGeom>
                      <a:noFill/>
                      <a:ln w="12700">
                        <a:solidFill>
                          <a:srgbClr val="CC9900"/>
                        </a:solidFill>
                        <a:round/>
                        <a:headEnd/>
                        <a:tailEnd/>
                      </a:ln>
                    </p:spPr>
                    <p:txBody>
                      <a:bodyPr/>
                      <a:lstStyle/>
                      <a:p>
                        <a:endParaRPr lang="en-US">
                          <a:latin typeface="+mj-lt"/>
                        </a:endParaRPr>
                      </a:p>
                    </p:txBody>
                  </p:sp>
                  <p:sp>
                    <p:nvSpPr>
                      <p:cNvPr id="8251" name="Line 129"/>
                      <p:cNvSpPr>
                        <a:spLocks noChangeShapeType="1"/>
                      </p:cNvSpPr>
                      <p:nvPr/>
                    </p:nvSpPr>
                    <p:spPr bwMode="auto">
                      <a:xfrm>
                        <a:off x="484" y="1507"/>
                        <a:ext cx="1" cy="962"/>
                      </a:xfrm>
                      <a:prstGeom prst="line">
                        <a:avLst/>
                      </a:prstGeom>
                      <a:noFill/>
                      <a:ln w="12700">
                        <a:solidFill>
                          <a:srgbClr val="CC9900"/>
                        </a:solidFill>
                        <a:round/>
                        <a:headEnd/>
                        <a:tailEnd/>
                      </a:ln>
                    </p:spPr>
                    <p:txBody>
                      <a:bodyPr/>
                      <a:lstStyle/>
                      <a:p>
                        <a:endParaRPr lang="en-US">
                          <a:latin typeface="+mj-lt"/>
                        </a:endParaRPr>
                      </a:p>
                    </p:txBody>
                  </p:sp>
                  <p:sp>
                    <p:nvSpPr>
                      <p:cNvPr id="8252" name="Line 130"/>
                      <p:cNvSpPr>
                        <a:spLocks noChangeShapeType="1"/>
                      </p:cNvSpPr>
                      <p:nvPr/>
                    </p:nvSpPr>
                    <p:spPr bwMode="auto">
                      <a:xfrm>
                        <a:off x="568" y="1524"/>
                        <a:ext cx="1" cy="985"/>
                      </a:xfrm>
                      <a:prstGeom prst="line">
                        <a:avLst/>
                      </a:prstGeom>
                      <a:noFill/>
                      <a:ln w="12700">
                        <a:solidFill>
                          <a:srgbClr val="CC9900"/>
                        </a:solidFill>
                        <a:round/>
                        <a:headEnd/>
                        <a:tailEnd/>
                      </a:ln>
                    </p:spPr>
                    <p:txBody>
                      <a:bodyPr/>
                      <a:lstStyle/>
                      <a:p>
                        <a:endParaRPr lang="en-US">
                          <a:latin typeface="+mj-lt"/>
                        </a:endParaRPr>
                      </a:p>
                    </p:txBody>
                  </p:sp>
                  <p:sp>
                    <p:nvSpPr>
                      <p:cNvPr id="8253" name="Line 131"/>
                      <p:cNvSpPr>
                        <a:spLocks noChangeShapeType="1"/>
                      </p:cNvSpPr>
                      <p:nvPr/>
                    </p:nvSpPr>
                    <p:spPr bwMode="auto">
                      <a:xfrm>
                        <a:off x="658" y="1538"/>
                        <a:ext cx="1" cy="1002"/>
                      </a:xfrm>
                      <a:prstGeom prst="line">
                        <a:avLst/>
                      </a:prstGeom>
                      <a:noFill/>
                      <a:ln w="12700">
                        <a:solidFill>
                          <a:srgbClr val="CC9900"/>
                        </a:solidFill>
                        <a:round/>
                        <a:headEnd/>
                        <a:tailEnd/>
                      </a:ln>
                    </p:spPr>
                    <p:txBody>
                      <a:bodyPr/>
                      <a:lstStyle/>
                      <a:p>
                        <a:endParaRPr lang="en-US">
                          <a:latin typeface="+mj-lt"/>
                        </a:endParaRPr>
                      </a:p>
                    </p:txBody>
                  </p:sp>
                </p:grpSp>
              </p:grpSp>
              <p:grpSp>
                <p:nvGrpSpPr>
                  <p:cNvPr id="8237" name="Group 132"/>
                  <p:cNvGrpSpPr>
                    <a:grpSpLocks/>
                  </p:cNvGrpSpPr>
                  <p:nvPr/>
                </p:nvGrpSpPr>
                <p:grpSpPr bwMode="auto">
                  <a:xfrm>
                    <a:off x="538" y="1289"/>
                    <a:ext cx="435" cy="214"/>
                    <a:chOff x="538" y="1289"/>
                    <a:chExt cx="435" cy="214"/>
                  </a:xfrm>
                </p:grpSpPr>
                <p:grpSp>
                  <p:nvGrpSpPr>
                    <p:cNvPr id="8238" name="Group 133"/>
                    <p:cNvGrpSpPr>
                      <a:grpSpLocks/>
                    </p:cNvGrpSpPr>
                    <p:nvPr/>
                  </p:nvGrpSpPr>
                  <p:grpSpPr bwMode="auto">
                    <a:xfrm>
                      <a:off x="538" y="1289"/>
                      <a:ext cx="435" cy="214"/>
                      <a:chOff x="538" y="1289"/>
                      <a:chExt cx="435" cy="214"/>
                    </a:xfrm>
                  </p:grpSpPr>
                  <p:sp>
                    <p:nvSpPr>
                      <p:cNvPr id="8240" name="Freeform 134"/>
                      <p:cNvSpPr>
                        <a:spLocks/>
                      </p:cNvSpPr>
                      <p:nvPr/>
                    </p:nvSpPr>
                    <p:spPr bwMode="auto">
                      <a:xfrm>
                        <a:off x="538" y="1289"/>
                        <a:ext cx="435" cy="85"/>
                      </a:xfrm>
                      <a:custGeom>
                        <a:avLst/>
                        <a:gdLst>
                          <a:gd name="T0" fmla="*/ 0 w 435"/>
                          <a:gd name="T1" fmla="*/ 55 h 85"/>
                          <a:gd name="T2" fmla="*/ 253 w 435"/>
                          <a:gd name="T3" fmla="*/ 85 h 85"/>
                          <a:gd name="T4" fmla="*/ 435 w 435"/>
                          <a:gd name="T5" fmla="*/ 28 h 85"/>
                          <a:gd name="T6" fmla="*/ 189 w 435"/>
                          <a:gd name="T7" fmla="*/ 0 h 85"/>
                          <a:gd name="T8" fmla="*/ 0 w 435"/>
                          <a:gd name="T9" fmla="*/ 55 h 85"/>
                          <a:gd name="T10" fmla="*/ 0 60000 65536"/>
                          <a:gd name="T11" fmla="*/ 0 60000 65536"/>
                          <a:gd name="T12" fmla="*/ 0 60000 65536"/>
                          <a:gd name="T13" fmla="*/ 0 60000 65536"/>
                          <a:gd name="T14" fmla="*/ 0 60000 65536"/>
                          <a:gd name="T15" fmla="*/ 0 w 435"/>
                          <a:gd name="T16" fmla="*/ 0 h 85"/>
                          <a:gd name="T17" fmla="*/ 435 w 435"/>
                          <a:gd name="T18" fmla="*/ 85 h 85"/>
                        </a:gdLst>
                        <a:ahLst/>
                        <a:cxnLst>
                          <a:cxn ang="T10">
                            <a:pos x="T0" y="T1"/>
                          </a:cxn>
                          <a:cxn ang="T11">
                            <a:pos x="T2" y="T3"/>
                          </a:cxn>
                          <a:cxn ang="T12">
                            <a:pos x="T4" y="T5"/>
                          </a:cxn>
                          <a:cxn ang="T13">
                            <a:pos x="T6" y="T7"/>
                          </a:cxn>
                          <a:cxn ang="T14">
                            <a:pos x="T8" y="T9"/>
                          </a:cxn>
                        </a:cxnLst>
                        <a:rect l="T15" t="T16" r="T17" b="T18"/>
                        <a:pathLst>
                          <a:path w="435" h="85">
                            <a:moveTo>
                              <a:pt x="0" y="55"/>
                            </a:moveTo>
                            <a:lnTo>
                              <a:pt x="253" y="85"/>
                            </a:lnTo>
                            <a:lnTo>
                              <a:pt x="435" y="28"/>
                            </a:lnTo>
                            <a:lnTo>
                              <a:pt x="189" y="0"/>
                            </a:lnTo>
                            <a:lnTo>
                              <a:pt x="0" y="55"/>
                            </a:lnTo>
                            <a:close/>
                          </a:path>
                        </a:pathLst>
                      </a:custGeom>
                      <a:solidFill>
                        <a:srgbClr val="FFD5AB"/>
                      </a:solidFill>
                      <a:ln w="9525">
                        <a:solidFill>
                          <a:srgbClr val="CC9900"/>
                        </a:solidFill>
                        <a:round/>
                        <a:headEnd/>
                        <a:tailEnd/>
                      </a:ln>
                    </p:spPr>
                    <p:txBody>
                      <a:bodyPr/>
                      <a:lstStyle/>
                      <a:p>
                        <a:endParaRPr lang="en-US">
                          <a:latin typeface="+mj-lt"/>
                        </a:endParaRPr>
                      </a:p>
                    </p:txBody>
                  </p:sp>
                  <p:sp>
                    <p:nvSpPr>
                      <p:cNvPr id="8241" name="Freeform 135"/>
                      <p:cNvSpPr>
                        <a:spLocks/>
                      </p:cNvSpPr>
                      <p:nvPr/>
                    </p:nvSpPr>
                    <p:spPr bwMode="auto">
                      <a:xfrm>
                        <a:off x="790" y="1317"/>
                        <a:ext cx="180" cy="186"/>
                      </a:xfrm>
                      <a:custGeom>
                        <a:avLst/>
                        <a:gdLst>
                          <a:gd name="T0" fmla="*/ 0 w 180"/>
                          <a:gd name="T1" fmla="*/ 57 h 186"/>
                          <a:gd name="T2" fmla="*/ 180 w 180"/>
                          <a:gd name="T3" fmla="*/ 0 h 186"/>
                          <a:gd name="T4" fmla="*/ 180 w 180"/>
                          <a:gd name="T5" fmla="*/ 118 h 186"/>
                          <a:gd name="T6" fmla="*/ 0 w 180"/>
                          <a:gd name="T7" fmla="*/ 186 h 186"/>
                          <a:gd name="T8" fmla="*/ 0 w 180"/>
                          <a:gd name="T9" fmla="*/ 57 h 186"/>
                          <a:gd name="T10" fmla="*/ 0 60000 65536"/>
                          <a:gd name="T11" fmla="*/ 0 60000 65536"/>
                          <a:gd name="T12" fmla="*/ 0 60000 65536"/>
                          <a:gd name="T13" fmla="*/ 0 60000 65536"/>
                          <a:gd name="T14" fmla="*/ 0 60000 65536"/>
                          <a:gd name="T15" fmla="*/ 0 w 180"/>
                          <a:gd name="T16" fmla="*/ 0 h 186"/>
                          <a:gd name="T17" fmla="*/ 180 w 180"/>
                          <a:gd name="T18" fmla="*/ 186 h 186"/>
                        </a:gdLst>
                        <a:ahLst/>
                        <a:cxnLst>
                          <a:cxn ang="T10">
                            <a:pos x="T0" y="T1"/>
                          </a:cxn>
                          <a:cxn ang="T11">
                            <a:pos x="T2" y="T3"/>
                          </a:cxn>
                          <a:cxn ang="T12">
                            <a:pos x="T4" y="T5"/>
                          </a:cxn>
                          <a:cxn ang="T13">
                            <a:pos x="T6" y="T7"/>
                          </a:cxn>
                          <a:cxn ang="T14">
                            <a:pos x="T8" y="T9"/>
                          </a:cxn>
                        </a:cxnLst>
                        <a:rect l="T15" t="T16" r="T17" b="T18"/>
                        <a:pathLst>
                          <a:path w="180" h="186">
                            <a:moveTo>
                              <a:pt x="0" y="57"/>
                            </a:moveTo>
                            <a:lnTo>
                              <a:pt x="180" y="0"/>
                            </a:lnTo>
                            <a:lnTo>
                              <a:pt x="180" y="118"/>
                            </a:lnTo>
                            <a:lnTo>
                              <a:pt x="0" y="186"/>
                            </a:lnTo>
                            <a:lnTo>
                              <a:pt x="0" y="57"/>
                            </a:lnTo>
                            <a:close/>
                          </a:path>
                        </a:pathLst>
                      </a:custGeom>
                      <a:solidFill>
                        <a:srgbClr val="FFD5AB"/>
                      </a:solidFill>
                      <a:ln w="9525">
                        <a:solidFill>
                          <a:srgbClr val="CC9900"/>
                        </a:solidFill>
                        <a:round/>
                        <a:headEnd/>
                        <a:tailEnd/>
                      </a:ln>
                    </p:spPr>
                    <p:txBody>
                      <a:bodyPr/>
                      <a:lstStyle/>
                      <a:p>
                        <a:endParaRPr lang="en-US">
                          <a:latin typeface="+mj-lt"/>
                        </a:endParaRPr>
                      </a:p>
                    </p:txBody>
                  </p:sp>
                  <p:sp>
                    <p:nvSpPr>
                      <p:cNvPr id="8242" name="Freeform 136"/>
                      <p:cNvSpPr>
                        <a:spLocks/>
                      </p:cNvSpPr>
                      <p:nvPr/>
                    </p:nvSpPr>
                    <p:spPr bwMode="auto">
                      <a:xfrm>
                        <a:off x="538" y="1344"/>
                        <a:ext cx="252" cy="159"/>
                      </a:xfrm>
                      <a:custGeom>
                        <a:avLst/>
                        <a:gdLst>
                          <a:gd name="T0" fmla="*/ 252 w 252"/>
                          <a:gd name="T1" fmla="*/ 30 h 159"/>
                          <a:gd name="T2" fmla="*/ 252 w 252"/>
                          <a:gd name="T3" fmla="*/ 159 h 159"/>
                          <a:gd name="T4" fmla="*/ 0 w 252"/>
                          <a:gd name="T5" fmla="*/ 123 h 159"/>
                          <a:gd name="T6" fmla="*/ 0 w 252"/>
                          <a:gd name="T7" fmla="*/ 0 h 159"/>
                          <a:gd name="T8" fmla="*/ 252 w 252"/>
                          <a:gd name="T9" fmla="*/ 30 h 159"/>
                          <a:gd name="T10" fmla="*/ 0 60000 65536"/>
                          <a:gd name="T11" fmla="*/ 0 60000 65536"/>
                          <a:gd name="T12" fmla="*/ 0 60000 65536"/>
                          <a:gd name="T13" fmla="*/ 0 60000 65536"/>
                          <a:gd name="T14" fmla="*/ 0 60000 65536"/>
                          <a:gd name="T15" fmla="*/ 0 w 252"/>
                          <a:gd name="T16" fmla="*/ 0 h 159"/>
                          <a:gd name="T17" fmla="*/ 252 w 252"/>
                          <a:gd name="T18" fmla="*/ 159 h 159"/>
                        </a:gdLst>
                        <a:ahLst/>
                        <a:cxnLst>
                          <a:cxn ang="T10">
                            <a:pos x="T0" y="T1"/>
                          </a:cxn>
                          <a:cxn ang="T11">
                            <a:pos x="T2" y="T3"/>
                          </a:cxn>
                          <a:cxn ang="T12">
                            <a:pos x="T4" y="T5"/>
                          </a:cxn>
                          <a:cxn ang="T13">
                            <a:pos x="T6" y="T7"/>
                          </a:cxn>
                          <a:cxn ang="T14">
                            <a:pos x="T8" y="T9"/>
                          </a:cxn>
                        </a:cxnLst>
                        <a:rect l="T15" t="T16" r="T17" b="T18"/>
                        <a:pathLst>
                          <a:path w="252" h="159">
                            <a:moveTo>
                              <a:pt x="252" y="30"/>
                            </a:moveTo>
                            <a:lnTo>
                              <a:pt x="252" y="159"/>
                            </a:lnTo>
                            <a:lnTo>
                              <a:pt x="0" y="123"/>
                            </a:lnTo>
                            <a:lnTo>
                              <a:pt x="0" y="0"/>
                            </a:lnTo>
                            <a:lnTo>
                              <a:pt x="252" y="30"/>
                            </a:lnTo>
                            <a:close/>
                          </a:path>
                        </a:pathLst>
                      </a:custGeom>
                      <a:solidFill>
                        <a:srgbClr val="FFD5AB"/>
                      </a:solidFill>
                      <a:ln w="9525">
                        <a:solidFill>
                          <a:srgbClr val="CC9900"/>
                        </a:solidFill>
                        <a:round/>
                        <a:headEnd/>
                        <a:tailEnd/>
                      </a:ln>
                    </p:spPr>
                    <p:txBody>
                      <a:bodyPr/>
                      <a:lstStyle/>
                      <a:p>
                        <a:endParaRPr lang="en-US">
                          <a:latin typeface="+mj-lt"/>
                        </a:endParaRPr>
                      </a:p>
                    </p:txBody>
                  </p:sp>
                </p:grpSp>
                <p:sp>
                  <p:nvSpPr>
                    <p:cNvPr id="8239" name="Freeform 137"/>
                    <p:cNvSpPr>
                      <a:spLocks/>
                    </p:cNvSpPr>
                    <p:nvPr/>
                  </p:nvSpPr>
                  <p:spPr bwMode="auto">
                    <a:xfrm>
                      <a:off x="571" y="1370"/>
                      <a:ext cx="145" cy="38"/>
                    </a:xfrm>
                    <a:custGeom>
                      <a:avLst/>
                      <a:gdLst>
                        <a:gd name="T0" fmla="*/ 1 w 145"/>
                        <a:gd name="T1" fmla="*/ 0 h 38"/>
                        <a:gd name="T2" fmla="*/ 145 w 145"/>
                        <a:gd name="T3" fmla="*/ 15 h 38"/>
                        <a:gd name="T4" fmla="*/ 145 w 145"/>
                        <a:gd name="T5" fmla="*/ 38 h 38"/>
                        <a:gd name="T6" fmla="*/ 0 w 145"/>
                        <a:gd name="T7" fmla="*/ 24 h 38"/>
                        <a:gd name="T8" fmla="*/ 1 w 145"/>
                        <a:gd name="T9" fmla="*/ 0 h 38"/>
                        <a:gd name="T10" fmla="*/ 0 60000 65536"/>
                        <a:gd name="T11" fmla="*/ 0 60000 65536"/>
                        <a:gd name="T12" fmla="*/ 0 60000 65536"/>
                        <a:gd name="T13" fmla="*/ 0 60000 65536"/>
                        <a:gd name="T14" fmla="*/ 0 60000 65536"/>
                        <a:gd name="T15" fmla="*/ 0 w 145"/>
                        <a:gd name="T16" fmla="*/ 0 h 38"/>
                        <a:gd name="T17" fmla="*/ 145 w 145"/>
                        <a:gd name="T18" fmla="*/ 38 h 38"/>
                      </a:gdLst>
                      <a:ahLst/>
                      <a:cxnLst>
                        <a:cxn ang="T10">
                          <a:pos x="T0" y="T1"/>
                        </a:cxn>
                        <a:cxn ang="T11">
                          <a:pos x="T2" y="T3"/>
                        </a:cxn>
                        <a:cxn ang="T12">
                          <a:pos x="T4" y="T5"/>
                        </a:cxn>
                        <a:cxn ang="T13">
                          <a:pos x="T6" y="T7"/>
                        </a:cxn>
                        <a:cxn ang="T14">
                          <a:pos x="T8" y="T9"/>
                        </a:cxn>
                      </a:cxnLst>
                      <a:rect l="T15" t="T16" r="T17" b="T18"/>
                      <a:pathLst>
                        <a:path w="145" h="38">
                          <a:moveTo>
                            <a:pt x="1" y="0"/>
                          </a:moveTo>
                          <a:lnTo>
                            <a:pt x="145" y="15"/>
                          </a:lnTo>
                          <a:lnTo>
                            <a:pt x="145" y="38"/>
                          </a:lnTo>
                          <a:lnTo>
                            <a:pt x="0" y="24"/>
                          </a:lnTo>
                          <a:lnTo>
                            <a:pt x="1" y="0"/>
                          </a:lnTo>
                          <a:close/>
                        </a:path>
                      </a:pathLst>
                    </a:custGeom>
                    <a:solidFill>
                      <a:srgbClr val="FFD5AB"/>
                    </a:solidFill>
                    <a:ln w="9525">
                      <a:solidFill>
                        <a:srgbClr val="CC9900"/>
                      </a:solidFill>
                      <a:round/>
                      <a:headEnd/>
                      <a:tailEnd/>
                    </a:ln>
                  </p:spPr>
                  <p:txBody>
                    <a:bodyPr/>
                    <a:lstStyle/>
                    <a:p>
                      <a:endParaRPr lang="en-US">
                        <a:latin typeface="+mj-lt"/>
                      </a:endParaRPr>
                    </a:p>
                  </p:txBody>
                </p:sp>
              </p:grpSp>
            </p:grpSp>
          </p:grpSp>
          <p:sp>
            <p:nvSpPr>
              <p:cNvPr id="8207" name="AutoShape 138"/>
              <p:cNvSpPr>
                <a:spLocks noChangeArrowheads="1"/>
              </p:cNvSpPr>
              <p:nvPr/>
            </p:nvSpPr>
            <p:spPr bwMode="auto">
              <a:xfrm rot="-720073">
                <a:off x="932" y="2288"/>
                <a:ext cx="1111" cy="415"/>
              </a:xfrm>
              <a:prstGeom prst="lightningBolt">
                <a:avLst/>
              </a:prstGeom>
              <a:solidFill>
                <a:schemeClr val="folHlink"/>
              </a:solidFill>
              <a:ln w="9525">
                <a:solidFill>
                  <a:srgbClr val="000000"/>
                </a:solidFill>
                <a:miter lim="800000"/>
                <a:headEnd/>
                <a:tailEnd/>
              </a:ln>
            </p:spPr>
            <p:txBody>
              <a:bodyPr wrap="none" anchor="ctr"/>
              <a:lstStyle/>
              <a:p>
                <a:endParaRPr lang="en-US">
                  <a:latin typeface="+mj-lt"/>
                </a:endParaRPr>
              </a:p>
            </p:txBody>
          </p:sp>
          <p:grpSp>
            <p:nvGrpSpPr>
              <p:cNvPr id="8208" name="Group 165"/>
              <p:cNvGrpSpPr>
                <a:grpSpLocks/>
              </p:cNvGrpSpPr>
              <p:nvPr/>
            </p:nvGrpSpPr>
            <p:grpSpPr bwMode="auto">
              <a:xfrm>
                <a:off x="523" y="1635"/>
                <a:ext cx="1215" cy="975"/>
                <a:chOff x="523" y="1635"/>
                <a:chExt cx="1215" cy="975"/>
              </a:xfrm>
            </p:grpSpPr>
            <p:grpSp>
              <p:nvGrpSpPr>
                <p:cNvPr id="8225" name="Group 140"/>
                <p:cNvGrpSpPr>
                  <a:grpSpLocks/>
                </p:cNvGrpSpPr>
                <p:nvPr/>
              </p:nvGrpSpPr>
              <p:grpSpPr bwMode="auto">
                <a:xfrm rot="-599789">
                  <a:off x="523" y="1635"/>
                  <a:ext cx="1215" cy="975"/>
                  <a:chOff x="3312" y="2976"/>
                  <a:chExt cx="1008" cy="722"/>
                </a:xfrm>
              </p:grpSpPr>
              <p:sp>
                <p:nvSpPr>
                  <p:cNvPr id="8227" name="Freeform 141"/>
                  <p:cNvSpPr>
                    <a:spLocks/>
                  </p:cNvSpPr>
                  <p:nvPr/>
                </p:nvSpPr>
                <p:spPr bwMode="auto">
                  <a:xfrm rot="8764881" flipH="1" flipV="1">
                    <a:off x="3408" y="3072"/>
                    <a:ext cx="912" cy="626"/>
                  </a:xfrm>
                  <a:custGeom>
                    <a:avLst/>
                    <a:gdLst>
                      <a:gd name="T0" fmla="*/ 216 w 1362"/>
                      <a:gd name="T1" fmla="*/ 360 h 824"/>
                      <a:gd name="T2" fmla="*/ 218 w 1362"/>
                      <a:gd name="T3" fmla="*/ 354 h 824"/>
                      <a:gd name="T4" fmla="*/ 225 w 1362"/>
                      <a:gd name="T5" fmla="*/ 343 h 824"/>
                      <a:gd name="T6" fmla="*/ 236 w 1362"/>
                      <a:gd name="T7" fmla="*/ 330 h 824"/>
                      <a:gd name="T8" fmla="*/ 249 w 1362"/>
                      <a:gd name="T9" fmla="*/ 313 h 824"/>
                      <a:gd name="T10" fmla="*/ 265 w 1362"/>
                      <a:gd name="T11" fmla="*/ 294 h 824"/>
                      <a:gd name="T12" fmla="*/ 283 w 1362"/>
                      <a:gd name="T13" fmla="*/ 273 h 824"/>
                      <a:gd name="T14" fmla="*/ 302 w 1362"/>
                      <a:gd name="T15" fmla="*/ 253 h 824"/>
                      <a:gd name="T16" fmla="*/ 321 w 1362"/>
                      <a:gd name="T17" fmla="*/ 232 h 824"/>
                      <a:gd name="T18" fmla="*/ 340 w 1362"/>
                      <a:gd name="T19" fmla="*/ 210 h 824"/>
                      <a:gd name="T20" fmla="*/ 358 w 1362"/>
                      <a:gd name="T21" fmla="*/ 191 h 824"/>
                      <a:gd name="T22" fmla="*/ 374 w 1362"/>
                      <a:gd name="T23" fmla="*/ 172 h 824"/>
                      <a:gd name="T24" fmla="*/ 388 w 1362"/>
                      <a:gd name="T25" fmla="*/ 157 h 824"/>
                      <a:gd name="T26" fmla="*/ 398 w 1362"/>
                      <a:gd name="T27" fmla="*/ 145 h 824"/>
                      <a:gd name="T28" fmla="*/ 406 w 1362"/>
                      <a:gd name="T29" fmla="*/ 136 h 824"/>
                      <a:gd name="T30" fmla="*/ 409 w 1362"/>
                      <a:gd name="T31" fmla="*/ 131 h 824"/>
                      <a:gd name="T32" fmla="*/ 408 w 1362"/>
                      <a:gd name="T33" fmla="*/ 131 h 824"/>
                      <a:gd name="T34" fmla="*/ 396 w 1362"/>
                      <a:gd name="T35" fmla="*/ 122 h 824"/>
                      <a:gd name="T36" fmla="*/ 374 w 1362"/>
                      <a:gd name="T37" fmla="*/ 107 h 824"/>
                      <a:gd name="T38" fmla="*/ 344 w 1362"/>
                      <a:gd name="T39" fmla="*/ 87 h 824"/>
                      <a:gd name="T40" fmla="*/ 311 w 1362"/>
                      <a:gd name="T41" fmla="*/ 64 h 824"/>
                      <a:gd name="T42" fmla="*/ 279 w 1362"/>
                      <a:gd name="T43" fmla="*/ 41 h 824"/>
                      <a:gd name="T44" fmla="*/ 250 w 1362"/>
                      <a:gd name="T45" fmla="*/ 21 h 824"/>
                      <a:gd name="T46" fmla="*/ 232 w 1362"/>
                      <a:gd name="T47" fmla="*/ 5 h 824"/>
                      <a:gd name="T48" fmla="*/ 224 w 1362"/>
                      <a:gd name="T49" fmla="*/ 4 h 824"/>
                      <a:gd name="T50" fmla="*/ 218 w 1362"/>
                      <a:gd name="T51" fmla="*/ 12 h 824"/>
                      <a:gd name="T52" fmla="*/ 208 w 1362"/>
                      <a:gd name="T53" fmla="*/ 21 h 824"/>
                      <a:gd name="T54" fmla="*/ 195 w 1362"/>
                      <a:gd name="T55" fmla="*/ 32 h 824"/>
                      <a:gd name="T56" fmla="*/ 179 w 1362"/>
                      <a:gd name="T57" fmla="*/ 43 h 824"/>
                      <a:gd name="T58" fmla="*/ 161 w 1362"/>
                      <a:gd name="T59" fmla="*/ 55 h 824"/>
                      <a:gd name="T60" fmla="*/ 142 w 1362"/>
                      <a:gd name="T61" fmla="*/ 68 h 824"/>
                      <a:gd name="T62" fmla="*/ 123 w 1362"/>
                      <a:gd name="T63" fmla="*/ 80 h 824"/>
                      <a:gd name="T64" fmla="*/ 103 w 1362"/>
                      <a:gd name="T65" fmla="*/ 92 h 824"/>
                      <a:gd name="T66" fmla="*/ 84 w 1362"/>
                      <a:gd name="T67" fmla="*/ 103 h 824"/>
                      <a:gd name="T68" fmla="*/ 65 w 1362"/>
                      <a:gd name="T69" fmla="*/ 113 h 824"/>
                      <a:gd name="T70" fmla="*/ 48 w 1362"/>
                      <a:gd name="T71" fmla="*/ 122 h 824"/>
                      <a:gd name="T72" fmla="*/ 33 w 1362"/>
                      <a:gd name="T73" fmla="*/ 131 h 824"/>
                      <a:gd name="T74" fmla="*/ 19 w 1362"/>
                      <a:gd name="T75" fmla="*/ 137 h 824"/>
                      <a:gd name="T76" fmla="*/ 10 w 1362"/>
                      <a:gd name="T77" fmla="*/ 142 h 824"/>
                      <a:gd name="T78" fmla="*/ 5 w 1362"/>
                      <a:gd name="T79" fmla="*/ 144 h 824"/>
                      <a:gd name="T80" fmla="*/ 1 w 1362"/>
                      <a:gd name="T81" fmla="*/ 146 h 824"/>
                      <a:gd name="T82" fmla="*/ 1 w 1362"/>
                      <a:gd name="T83" fmla="*/ 153 h 824"/>
                      <a:gd name="T84" fmla="*/ 6 w 1362"/>
                      <a:gd name="T85" fmla="*/ 162 h 824"/>
                      <a:gd name="T86" fmla="*/ 15 w 1362"/>
                      <a:gd name="T87" fmla="*/ 175 h 824"/>
                      <a:gd name="T88" fmla="*/ 28 w 1362"/>
                      <a:gd name="T89" fmla="*/ 191 h 824"/>
                      <a:gd name="T90" fmla="*/ 44 w 1362"/>
                      <a:gd name="T91" fmla="*/ 209 h 824"/>
                      <a:gd name="T92" fmla="*/ 62 w 1362"/>
                      <a:gd name="T93" fmla="*/ 227 h 824"/>
                      <a:gd name="T94" fmla="*/ 82 w 1362"/>
                      <a:gd name="T95" fmla="*/ 248 h 824"/>
                      <a:gd name="T96" fmla="*/ 103 w 1362"/>
                      <a:gd name="T97" fmla="*/ 267 h 824"/>
                      <a:gd name="T98" fmla="*/ 124 w 1362"/>
                      <a:gd name="T99" fmla="*/ 287 h 824"/>
                      <a:gd name="T100" fmla="*/ 145 w 1362"/>
                      <a:gd name="T101" fmla="*/ 306 h 824"/>
                      <a:gd name="T102" fmla="*/ 163 w 1362"/>
                      <a:gd name="T103" fmla="*/ 322 h 824"/>
                      <a:gd name="T104" fmla="*/ 181 w 1362"/>
                      <a:gd name="T105" fmla="*/ 337 h 824"/>
                      <a:gd name="T106" fmla="*/ 196 w 1362"/>
                      <a:gd name="T107" fmla="*/ 348 h 824"/>
                      <a:gd name="T108" fmla="*/ 208 w 1362"/>
                      <a:gd name="T109" fmla="*/ 357 h 824"/>
                      <a:gd name="T110" fmla="*/ 215 w 1362"/>
                      <a:gd name="T111" fmla="*/ 361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w="9525">
                    <a:solidFill>
                      <a:srgbClr val="663300"/>
                    </a:solidFill>
                    <a:round/>
                    <a:headEnd/>
                    <a:tailEnd/>
                  </a:ln>
                </p:spPr>
                <p:txBody>
                  <a:bodyPr/>
                  <a:lstStyle/>
                  <a:p>
                    <a:endParaRPr lang="en-US">
                      <a:latin typeface="+mj-lt"/>
                    </a:endParaRPr>
                  </a:p>
                </p:txBody>
              </p:sp>
              <p:sp>
                <p:nvSpPr>
                  <p:cNvPr id="8228" name="Freeform 142"/>
                  <p:cNvSpPr>
                    <a:spLocks/>
                  </p:cNvSpPr>
                  <p:nvPr/>
                </p:nvSpPr>
                <p:spPr bwMode="auto">
                  <a:xfrm rot="8764881" flipH="1" flipV="1">
                    <a:off x="3360" y="3024"/>
                    <a:ext cx="912" cy="626"/>
                  </a:xfrm>
                  <a:custGeom>
                    <a:avLst/>
                    <a:gdLst>
                      <a:gd name="T0" fmla="*/ 216 w 1362"/>
                      <a:gd name="T1" fmla="*/ 360 h 824"/>
                      <a:gd name="T2" fmla="*/ 218 w 1362"/>
                      <a:gd name="T3" fmla="*/ 354 h 824"/>
                      <a:gd name="T4" fmla="*/ 225 w 1362"/>
                      <a:gd name="T5" fmla="*/ 343 h 824"/>
                      <a:gd name="T6" fmla="*/ 236 w 1362"/>
                      <a:gd name="T7" fmla="*/ 330 h 824"/>
                      <a:gd name="T8" fmla="*/ 249 w 1362"/>
                      <a:gd name="T9" fmla="*/ 313 h 824"/>
                      <a:gd name="T10" fmla="*/ 265 w 1362"/>
                      <a:gd name="T11" fmla="*/ 294 h 824"/>
                      <a:gd name="T12" fmla="*/ 283 w 1362"/>
                      <a:gd name="T13" fmla="*/ 273 h 824"/>
                      <a:gd name="T14" fmla="*/ 302 w 1362"/>
                      <a:gd name="T15" fmla="*/ 253 h 824"/>
                      <a:gd name="T16" fmla="*/ 321 w 1362"/>
                      <a:gd name="T17" fmla="*/ 232 h 824"/>
                      <a:gd name="T18" fmla="*/ 340 w 1362"/>
                      <a:gd name="T19" fmla="*/ 210 h 824"/>
                      <a:gd name="T20" fmla="*/ 358 w 1362"/>
                      <a:gd name="T21" fmla="*/ 191 h 824"/>
                      <a:gd name="T22" fmla="*/ 374 w 1362"/>
                      <a:gd name="T23" fmla="*/ 172 h 824"/>
                      <a:gd name="T24" fmla="*/ 388 w 1362"/>
                      <a:gd name="T25" fmla="*/ 157 h 824"/>
                      <a:gd name="T26" fmla="*/ 398 w 1362"/>
                      <a:gd name="T27" fmla="*/ 145 h 824"/>
                      <a:gd name="T28" fmla="*/ 406 w 1362"/>
                      <a:gd name="T29" fmla="*/ 136 h 824"/>
                      <a:gd name="T30" fmla="*/ 409 w 1362"/>
                      <a:gd name="T31" fmla="*/ 131 h 824"/>
                      <a:gd name="T32" fmla="*/ 408 w 1362"/>
                      <a:gd name="T33" fmla="*/ 131 h 824"/>
                      <a:gd name="T34" fmla="*/ 396 w 1362"/>
                      <a:gd name="T35" fmla="*/ 122 h 824"/>
                      <a:gd name="T36" fmla="*/ 374 w 1362"/>
                      <a:gd name="T37" fmla="*/ 107 h 824"/>
                      <a:gd name="T38" fmla="*/ 344 w 1362"/>
                      <a:gd name="T39" fmla="*/ 87 h 824"/>
                      <a:gd name="T40" fmla="*/ 311 w 1362"/>
                      <a:gd name="T41" fmla="*/ 64 h 824"/>
                      <a:gd name="T42" fmla="*/ 279 w 1362"/>
                      <a:gd name="T43" fmla="*/ 41 h 824"/>
                      <a:gd name="T44" fmla="*/ 250 w 1362"/>
                      <a:gd name="T45" fmla="*/ 21 h 824"/>
                      <a:gd name="T46" fmla="*/ 232 w 1362"/>
                      <a:gd name="T47" fmla="*/ 5 h 824"/>
                      <a:gd name="T48" fmla="*/ 224 w 1362"/>
                      <a:gd name="T49" fmla="*/ 4 h 824"/>
                      <a:gd name="T50" fmla="*/ 218 w 1362"/>
                      <a:gd name="T51" fmla="*/ 12 h 824"/>
                      <a:gd name="T52" fmla="*/ 208 w 1362"/>
                      <a:gd name="T53" fmla="*/ 21 h 824"/>
                      <a:gd name="T54" fmla="*/ 195 w 1362"/>
                      <a:gd name="T55" fmla="*/ 32 h 824"/>
                      <a:gd name="T56" fmla="*/ 179 w 1362"/>
                      <a:gd name="T57" fmla="*/ 43 h 824"/>
                      <a:gd name="T58" fmla="*/ 161 w 1362"/>
                      <a:gd name="T59" fmla="*/ 55 h 824"/>
                      <a:gd name="T60" fmla="*/ 142 w 1362"/>
                      <a:gd name="T61" fmla="*/ 68 h 824"/>
                      <a:gd name="T62" fmla="*/ 123 w 1362"/>
                      <a:gd name="T63" fmla="*/ 80 h 824"/>
                      <a:gd name="T64" fmla="*/ 103 w 1362"/>
                      <a:gd name="T65" fmla="*/ 92 h 824"/>
                      <a:gd name="T66" fmla="*/ 84 w 1362"/>
                      <a:gd name="T67" fmla="*/ 103 h 824"/>
                      <a:gd name="T68" fmla="*/ 65 w 1362"/>
                      <a:gd name="T69" fmla="*/ 113 h 824"/>
                      <a:gd name="T70" fmla="*/ 48 w 1362"/>
                      <a:gd name="T71" fmla="*/ 122 h 824"/>
                      <a:gd name="T72" fmla="*/ 33 w 1362"/>
                      <a:gd name="T73" fmla="*/ 131 h 824"/>
                      <a:gd name="T74" fmla="*/ 19 w 1362"/>
                      <a:gd name="T75" fmla="*/ 137 h 824"/>
                      <a:gd name="T76" fmla="*/ 10 w 1362"/>
                      <a:gd name="T77" fmla="*/ 142 h 824"/>
                      <a:gd name="T78" fmla="*/ 5 w 1362"/>
                      <a:gd name="T79" fmla="*/ 144 h 824"/>
                      <a:gd name="T80" fmla="*/ 1 w 1362"/>
                      <a:gd name="T81" fmla="*/ 146 h 824"/>
                      <a:gd name="T82" fmla="*/ 1 w 1362"/>
                      <a:gd name="T83" fmla="*/ 153 h 824"/>
                      <a:gd name="T84" fmla="*/ 6 w 1362"/>
                      <a:gd name="T85" fmla="*/ 162 h 824"/>
                      <a:gd name="T86" fmla="*/ 15 w 1362"/>
                      <a:gd name="T87" fmla="*/ 175 h 824"/>
                      <a:gd name="T88" fmla="*/ 28 w 1362"/>
                      <a:gd name="T89" fmla="*/ 191 h 824"/>
                      <a:gd name="T90" fmla="*/ 44 w 1362"/>
                      <a:gd name="T91" fmla="*/ 209 h 824"/>
                      <a:gd name="T92" fmla="*/ 62 w 1362"/>
                      <a:gd name="T93" fmla="*/ 227 h 824"/>
                      <a:gd name="T94" fmla="*/ 82 w 1362"/>
                      <a:gd name="T95" fmla="*/ 248 h 824"/>
                      <a:gd name="T96" fmla="*/ 103 w 1362"/>
                      <a:gd name="T97" fmla="*/ 267 h 824"/>
                      <a:gd name="T98" fmla="*/ 124 w 1362"/>
                      <a:gd name="T99" fmla="*/ 287 h 824"/>
                      <a:gd name="T100" fmla="*/ 145 w 1362"/>
                      <a:gd name="T101" fmla="*/ 306 h 824"/>
                      <a:gd name="T102" fmla="*/ 163 w 1362"/>
                      <a:gd name="T103" fmla="*/ 322 h 824"/>
                      <a:gd name="T104" fmla="*/ 181 w 1362"/>
                      <a:gd name="T105" fmla="*/ 337 h 824"/>
                      <a:gd name="T106" fmla="*/ 196 w 1362"/>
                      <a:gd name="T107" fmla="*/ 348 h 824"/>
                      <a:gd name="T108" fmla="*/ 208 w 1362"/>
                      <a:gd name="T109" fmla="*/ 357 h 824"/>
                      <a:gd name="T110" fmla="*/ 215 w 1362"/>
                      <a:gd name="T111" fmla="*/ 361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w="9525">
                    <a:solidFill>
                      <a:srgbClr val="663300"/>
                    </a:solidFill>
                    <a:round/>
                    <a:headEnd/>
                    <a:tailEnd/>
                  </a:ln>
                </p:spPr>
                <p:txBody>
                  <a:bodyPr/>
                  <a:lstStyle/>
                  <a:p>
                    <a:endParaRPr lang="en-US">
                      <a:latin typeface="+mj-lt"/>
                    </a:endParaRPr>
                  </a:p>
                </p:txBody>
              </p:sp>
              <p:sp>
                <p:nvSpPr>
                  <p:cNvPr id="8229" name="Freeform 143"/>
                  <p:cNvSpPr>
                    <a:spLocks/>
                  </p:cNvSpPr>
                  <p:nvPr/>
                </p:nvSpPr>
                <p:spPr bwMode="auto">
                  <a:xfrm rot="8764881" flipH="1" flipV="1">
                    <a:off x="3312" y="2976"/>
                    <a:ext cx="912" cy="626"/>
                  </a:xfrm>
                  <a:custGeom>
                    <a:avLst/>
                    <a:gdLst>
                      <a:gd name="T0" fmla="*/ 216 w 1362"/>
                      <a:gd name="T1" fmla="*/ 360 h 824"/>
                      <a:gd name="T2" fmla="*/ 218 w 1362"/>
                      <a:gd name="T3" fmla="*/ 354 h 824"/>
                      <a:gd name="T4" fmla="*/ 225 w 1362"/>
                      <a:gd name="T5" fmla="*/ 343 h 824"/>
                      <a:gd name="T6" fmla="*/ 236 w 1362"/>
                      <a:gd name="T7" fmla="*/ 330 h 824"/>
                      <a:gd name="T8" fmla="*/ 249 w 1362"/>
                      <a:gd name="T9" fmla="*/ 313 h 824"/>
                      <a:gd name="T10" fmla="*/ 265 w 1362"/>
                      <a:gd name="T11" fmla="*/ 294 h 824"/>
                      <a:gd name="T12" fmla="*/ 283 w 1362"/>
                      <a:gd name="T13" fmla="*/ 273 h 824"/>
                      <a:gd name="T14" fmla="*/ 302 w 1362"/>
                      <a:gd name="T15" fmla="*/ 253 h 824"/>
                      <a:gd name="T16" fmla="*/ 321 w 1362"/>
                      <a:gd name="T17" fmla="*/ 232 h 824"/>
                      <a:gd name="T18" fmla="*/ 340 w 1362"/>
                      <a:gd name="T19" fmla="*/ 210 h 824"/>
                      <a:gd name="T20" fmla="*/ 358 w 1362"/>
                      <a:gd name="T21" fmla="*/ 191 h 824"/>
                      <a:gd name="T22" fmla="*/ 374 w 1362"/>
                      <a:gd name="T23" fmla="*/ 172 h 824"/>
                      <a:gd name="T24" fmla="*/ 388 w 1362"/>
                      <a:gd name="T25" fmla="*/ 157 h 824"/>
                      <a:gd name="T26" fmla="*/ 398 w 1362"/>
                      <a:gd name="T27" fmla="*/ 145 h 824"/>
                      <a:gd name="T28" fmla="*/ 406 w 1362"/>
                      <a:gd name="T29" fmla="*/ 136 h 824"/>
                      <a:gd name="T30" fmla="*/ 409 w 1362"/>
                      <a:gd name="T31" fmla="*/ 131 h 824"/>
                      <a:gd name="T32" fmla="*/ 408 w 1362"/>
                      <a:gd name="T33" fmla="*/ 131 h 824"/>
                      <a:gd name="T34" fmla="*/ 396 w 1362"/>
                      <a:gd name="T35" fmla="*/ 122 h 824"/>
                      <a:gd name="T36" fmla="*/ 374 w 1362"/>
                      <a:gd name="T37" fmla="*/ 107 h 824"/>
                      <a:gd name="T38" fmla="*/ 344 w 1362"/>
                      <a:gd name="T39" fmla="*/ 87 h 824"/>
                      <a:gd name="T40" fmla="*/ 311 w 1362"/>
                      <a:gd name="T41" fmla="*/ 64 h 824"/>
                      <a:gd name="T42" fmla="*/ 279 w 1362"/>
                      <a:gd name="T43" fmla="*/ 41 h 824"/>
                      <a:gd name="T44" fmla="*/ 250 w 1362"/>
                      <a:gd name="T45" fmla="*/ 21 h 824"/>
                      <a:gd name="T46" fmla="*/ 232 w 1362"/>
                      <a:gd name="T47" fmla="*/ 5 h 824"/>
                      <a:gd name="T48" fmla="*/ 224 w 1362"/>
                      <a:gd name="T49" fmla="*/ 4 h 824"/>
                      <a:gd name="T50" fmla="*/ 218 w 1362"/>
                      <a:gd name="T51" fmla="*/ 12 h 824"/>
                      <a:gd name="T52" fmla="*/ 208 w 1362"/>
                      <a:gd name="T53" fmla="*/ 21 h 824"/>
                      <a:gd name="T54" fmla="*/ 195 w 1362"/>
                      <a:gd name="T55" fmla="*/ 32 h 824"/>
                      <a:gd name="T56" fmla="*/ 179 w 1362"/>
                      <a:gd name="T57" fmla="*/ 43 h 824"/>
                      <a:gd name="T58" fmla="*/ 161 w 1362"/>
                      <a:gd name="T59" fmla="*/ 55 h 824"/>
                      <a:gd name="T60" fmla="*/ 142 w 1362"/>
                      <a:gd name="T61" fmla="*/ 68 h 824"/>
                      <a:gd name="T62" fmla="*/ 123 w 1362"/>
                      <a:gd name="T63" fmla="*/ 80 h 824"/>
                      <a:gd name="T64" fmla="*/ 103 w 1362"/>
                      <a:gd name="T65" fmla="*/ 92 h 824"/>
                      <a:gd name="T66" fmla="*/ 84 w 1362"/>
                      <a:gd name="T67" fmla="*/ 103 h 824"/>
                      <a:gd name="T68" fmla="*/ 65 w 1362"/>
                      <a:gd name="T69" fmla="*/ 113 h 824"/>
                      <a:gd name="T70" fmla="*/ 48 w 1362"/>
                      <a:gd name="T71" fmla="*/ 122 h 824"/>
                      <a:gd name="T72" fmla="*/ 33 w 1362"/>
                      <a:gd name="T73" fmla="*/ 131 h 824"/>
                      <a:gd name="T74" fmla="*/ 19 w 1362"/>
                      <a:gd name="T75" fmla="*/ 137 h 824"/>
                      <a:gd name="T76" fmla="*/ 10 w 1362"/>
                      <a:gd name="T77" fmla="*/ 142 h 824"/>
                      <a:gd name="T78" fmla="*/ 5 w 1362"/>
                      <a:gd name="T79" fmla="*/ 144 h 824"/>
                      <a:gd name="T80" fmla="*/ 1 w 1362"/>
                      <a:gd name="T81" fmla="*/ 146 h 824"/>
                      <a:gd name="T82" fmla="*/ 1 w 1362"/>
                      <a:gd name="T83" fmla="*/ 153 h 824"/>
                      <a:gd name="T84" fmla="*/ 6 w 1362"/>
                      <a:gd name="T85" fmla="*/ 162 h 824"/>
                      <a:gd name="T86" fmla="*/ 15 w 1362"/>
                      <a:gd name="T87" fmla="*/ 175 h 824"/>
                      <a:gd name="T88" fmla="*/ 28 w 1362"/>
                      <a:gd name="T89" fmla="*/ 191 h 824"/>
                      <a:gd name="T90" fmla="*/ 44 w 1362"/>
                      <a:gd name="T91" fmla="*/ 209 h 824"/>
                      <a:gd name="T92" fmla="*/ 62 w 1362"/>
                      <a:gd name="T93" fmla="*/ 227 h 824"/>
                      <a:gd name="T94" fmla="*/ 82 w 1362"/>
                      <a:gd name="T95" fmla="*/ 248 h 824"/>
                      <a:gd name="T96" fmla="*/ 103 w 1362"/>
                      <a:gd name="T97" fmla="*/ 267 h 824"/>
                      <a:gd name="T98" fmla="*/ 124 w 1362"/>
                      <a:gd name="T99" fmla="*/ 287 h 824"/>
                      <a:gd name="T100" fmla="*/ 145 w 1362"/>
                      <a:gd name="T101" fmla="*/ 306 h 824"/>
                      <a:gd name="T102" fmla="*/ 163 w 1362"/>
                      <a:gd name="T103" fmla="*/ 322 h 824"/>
                      <a:gd name="T104" fmla="*/ 181 w 1362"/>
                      <a:gd name="T105" fmla="*/ 337 h 824"/>
                      <a:gd name="T106" fmla="*/ 196 w 1362"/>
                      <a:gd name="T107" fmla="*/ 348 h 824"/>
                      <a:gd name="T108" fmla="*/ 208 w 1362"/>
                      <a:gd name="T109" fmla="*/ 357 h 824"/>
                      <a:gd name="T110" fmla="*/ 215 w 1362"/>
                      <a:gd name="T111" fmla="*/ 361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FFC3"/>
                  </a:solidFill>
                  <a:ln w="9525">
                    <a:solidFill>
                      <a:srgbClr val="663300"/>
                    </a:solidFill>
                    <a:round/>
                    <a:headEnd/>
                    <a:tailEnd/>
                  </a:ln>
                </p:spPr>
                <p:txBody>
                  <a:bodyPr/>
                  <a:lstStyle/>
                  <a:p>
                    <a:endParaRPr lang="en-US">
                      <a:latin typeface="+mj-lt"/>
                    </a:endParaRPr>
                  </a:p>
                </p:txBody>
              </p:sp>
            </p:grpSp>
            <p:sp>
              <p:nvSpPr>
                <p:cNvPr id="8226" name="Text Box 144"/>
                <p:cNvSpPr txBox="1">
                  <a:spLocks noChangeArrowheads="1"/>
                </p:cNvSpPr>
                <p:nvPr/>
              </p:nvSpPr>
              <p:spPr bwMode="auto">
                <a:xfrm rot="21388382">
                  <a:off x="680" y="1795"/>
                  <a:ext cx="793" cy="465"/>
                </a:xfrm>
                <a:prstGeom prst="rect">
                  <a:avLst/>
                </a:prstGeom>
                <a:noFill/>
                <a:ln w="9525">
                  <a:noFill/>
                  <a:miter lim="800000"/>
                  <a:headEnd/>
                  <a:tailEnd/>
                </a:ln>
              </p:spPr>
              <p:txBody>
                <a:bodyPr>
                  <a:spAutoFit/>
                </a:bodyPr>
                <a:lstStyle/>
                <a:p>
                  <a:pPr algn="ctr" eaLnBrk="0" hangingPunct="0">
                    <a:lnSpc>
                      <a:spcPct val="100000"/>
                    </a:lnSpc>
                    <a:spcBef>
                      <a:spcPct val="0"/>
                    </a:spcBef>
                    <a:buClrTx/>
                    <a:buFontTx/>
                    <a:buNone/>
                  </a:pPr>
                  <a:r>
                    <a:rPr lang="en-US" sz="1400" b="1">
                      <a:latin typeface="+mj-lt"/>
                    </a:rPr>
                    <a:t>Customer/</a:t>
                  </a:r>
                </a:p>
                <a:p>
                  <a:pPr algn="ctr" eaLnBrk="0" hangingPunct="0">
                    <a:lnSpc>
                      <a:spcPct val="100000"/>
                    </a:lnSpc>
                    <a:spcBef>
                      <a:spcPct val="0"/>
                    </a:spcBef>
                    <a:buClrTx/>
                    <a:buFontTx/>
                    <a:buNone/>
                  </a:pPr>
                  <a:r>
                    <a:rPr lang="en-US" sz="1400" b="1">
                      <a:latin typeface="+mj-lt"/>
                    </a:rPr>
                    <a:t>Shipping</a:t>
                  </a:r>
                </a:p>
                <a:p>
                  <a:pPr algn="ctr" eaLnBrk="0" hangingPunct="0">
                    <a:lnSpc>
                      <a:spcPct val="100000"/>
                    </a:lnSpc>
                    <a:spcBef>
                      <a:spcPct val="0"/>
                    </a:spcBef>
                    <a:buClrTx/>
                    <a:buFontTx/>
                    <a:buNone/>
                  </a:pPr>
                  <a:r>
                    <a:rPr lang="en-US" sz="1400" b="1">
                      <a:latin typeface="+mj-lt"/>
                    </a:rPr>
                    <a:t>Schedules</a:t>
                  </a:r>
                </a:p>
              </p:txBody>
            </p:sp>
          </p:grpSp>
          <p:grpSp>
            <p:nvGrpSpPr>
              <p:cNvPr id="8209" name="Group 166"/>
              <p:cNvGrpSpPr>
                <a:grpSpLocks/>
              </p:cNvGrpSpPr>
              <p:nvPr/>
            </p:nvGrpSpPr>
            <p:grpSpPr bwMode="auto">
              <a:xfrm>
                <a:off x="274" y="2270"/>
                <a:ext cx="1031" cy="955"/>
                <a:chOff x="274" y="2270"/>
                <a:chExt cx="1031" cy="955"/>
              </a:xfrm>
            </p:grpSpPr>
            <p:grpSp>
              <p:nvGrpSpPr>
                <p:cNvPr id="8220" name="Group 146"/>
                <p:cNvGrpSpPr>
                  <a:grpSpLocks/>
                </p:cNvGrpSpPr>
                <p:nvPr/>
              </p:nvGrpSpPr>
              <p:grpSpPr bwMode="auto">
                <a:xfrm rot="-599789">
                  <a:off x="274" y="2270"/>
                  <a:ext cx="1031" cy="955"/>
                  <a:chOff x="3312" y="2976"/>
                  <a:chExt cx="1008" cy="722"/>
                </a:xfrm>
              </p:grpSpPr>
              <p:sp>
                <p:nvSpPr>
                  <p:cNvPr id="8222" name="Freeform 147"/>
                  <p:cNvSpPr>
                    <a:spLocks/>
                  </p:cNvSpPr>
                  <p:nvPr/>
                </p:nvSpPr>
                <p:spPr bwMode="auto">
                  <a:xfrm rot="8764881" flipH="1" flipV="1">
                    <a:off x="3408" y="3072"/>
                    <a:ext cx="912" cy="626"/>
                  </a:xfrm>
                  <a:custGeom>
                    <a:avLst/>
                    <a:gdLst>
                      <a:gd name="T0" fmla="*/ 216 w 1362"/>
                      <a:gd name="T1" fmla="*/ 360 h 824"/>
                      <a:gd name="T2" fmla="*/ 218 w 1362"/>
                      <a:gd name="T3" fmla="*/ 354 h 824"/>
                      <a:gd name="T4" fmla="*/ 225 w 1362"/>
                      <a:gd name="T5" fmla="*/ 343 h 824"/>
                      <a:gd name="T6" fmla="*/ 236 w 1362"/>
                      <a:gd name="T7" fmla="*/ 330 h 824"/>
                      <a:gd name="T8" fmla="*/ 249 w 1362"/>
                      <a:gd name="T9" fmla="*/ 313 h 824"/>
                      <a:gd name="T10" fmla="*/ 265 w 1362"/>
                      <a:gd name="T11" fmla="*/ 294 h 824"/>
                      <a:gd name="T12" fmla="*/ 283 w 1362"/>
                      <a:gd name="T13" fmla="*/ 273 h 824"/>
                      <a:gd name="T14" fmla="*/ 302 w 1362"/>
                      <a:gd name="T15" fmla="*/ 253 h 824"/>
                      <a:gd name="T16" fmla="*/ 321 w 1362"/>
                      <a:gd name="T17" fmla="*/ 232 h 824"/>
                      <a:gd name="T18" fmla="*/ 340 w 1362"/>
                      <a:gd name="T19" fmla="*/ 210 h 824"/>
                      <a:gd name="T20" fmla="*/ 358 w 1362"/>
                      <a:gd name="T21" fmla="*/ 191 h 824"/>
                      <a:gd name="T22" fmla="*/ 374 w 1362"/>
                      <a:gd name="T23" fmla="*/ 172 h 824"/>
                      <a:gd name="T24" fmla="*/ 388 w 1362"/>
                      <a:gd name="T25" fmla="*/ 157 h 824"/>
                      <a:gd name="T26" fmla="*/ 398 w 1362"/>
                      <a:gd name="T27" fmla="*/ 145 h 824"/>
                      <a:gd name="T28" fmla="*/ 406 w 1362"/>
                      <a:gd name="T29" fmla="*/ 136 h 824"/>
                      <a:gd name="T30" fmla="*/ 409 w 1362"/>
                      <a:gd name="T31" fmla="*/ 131 h 824"/>
                      <a:gd name="T32" fmla="*/ 408 w 1362"/>
                      <a:gd name="T33" fmla="*/ 131 h 824"/>
                      <a:gd name="T34" fmla="*/ 396 w 1362"/>
                      <a:gd name="T35" fmla="*/ 122 h 824"/>
                      <a:gd name="T36" fmla="*/ 374 w 1362"/>
                      <a:gd name="T37" fmla="*/ 107 h 824"/>
                      <a:gd name="T38" fmla="*/ 344 w 1362"/>
                      <a:gd name="T39" fmla="*/ 87 h 824"/>
                      <a:gd name="T40" fmla="*/ 311 w 1362"/>
                      <a:gd name="T41" fmla="*/ 64 h 824"/>
                      <a:gd name="T42" fmla="*/ 279 w 1362"/>
                      <a:gd name="T43" fmla="*/ 41 h 824"/>
                      <a:gd name="T44" fmla="*/ 250 w 1362"/>
                      <a:gd name="T45" fmla="*/ 21 h 824"/>
                      <a:gd name="T46" fmla="*/ 232 w 1362"/>
                      <a:gd name="T47" fmla="*/ 5 h 824"/>
                      <a:gd name="T48" fmla="*/ 224 w 1362"/>
                      <a:gd name="T49" fmla="*/ 4 h 824"/>
                      <a:gd name="T50" fmla="*/ 218 w 1362"/>
                      <a:gd name="T51" fmla="*/ 12 h 824"/>
                      <a:gd name="T52" fmla="*/ 208 w 1362"/>
                      <a:gd name="T53" fmla="*/ 21 h 824"/>
                      <a:gd name="T54" fmla="*/ 195 w 1362"/>
                      <a:gd name="T55" fmla="*/ 32 h 824"/>
                      <a:gd name="T56" fmla="*/ 179 w 1362"/>
                      <a:gd name="T57" fmla="*/ 43 h 824"/>
                      <a:gd name="T58" fmla="*/ 161 w 1362"/>
                      <a:gd name="T59" fmla="*/ 55 h 824"/>
                      <a:gd name="T60" fmla="*/ 142 w 1362"/>
                      <a:gd name="T61" fmla="*/ 68 h 824"/>
                      <a:gd name="T62" fmla="*/ 123 w 1362"/>
                      <a:gd name="T63" fmla="*/ 80 h 824"/>
                      <a:gd name="T64" fmla="*/ 103 w 1362"/>
                      <a:gd name="T65" fmla="*/ 92 h 824"/>
                      <a:gd name="T66" fmla="*/ 84 w 1362"/>
                      <a:gd name="T67" fmla="*/ 103 h 824"/>
                      <a:gd name="T68" fmla="*/ 65 w 1362"/>
                      <a:gd name="T69" fmla="*/ 113 h 824"/>
                      <a:gd name="T70" fmla="*/ 48 w 1362"/>
                      <a:gd name="T71" fmla="*/ 122 h 824"/>
                      <a:gd name="T72" fmla="*/ 33 w 1362"/>
                      <a:gd name="T73" fmla="*/ 131 h 824"/>
                      <a:gd name="T74" fmla="*/ 19 w 1362"/>
                      <a:gd name="T75" fmla="*/ 137 h 824"/>
                      <a:gd name="T76" fmla="*/ 10 w 1362"/>
                      <a:gd name="T77" fmla="*/ 142 h 824"/>
                      <a:gd name="T78" fmla="*/ 5 w 1362"/>
                      <a:gd name="T79" fmla="*/ 144 h 824"/>
                      <a:gd name="T80" fmla="*/ 1 w 1362"/>
                      <a:gd name="T81" fmla="*/ 146 h 824"/>
                      <a:gd name="T82" fmla="*/ 1 w 1362"/>
                      <a:gd name="T83" fmla="*/ 153 h 824"/>
                      <a:gd name="T84" fmla="*/ 6 w 1362"/>
                      <a:gd name="T85" fmla="*/ 162 h 824"/>
                      <a:gd name="T86" fmla="*/ 15 w 1362"/>
                      <a:gd name="T87" fmla="*/ 175 h 824"/>
                      <a:gd name="T88" fmla="*/ 28 w 1362"/>
                      <a:gd name="T89" fmla="*/ 191 h 824"/>
                      <a:gd name="T90" fmla="*/ 44 w 1362"/>
                      <a:gd name="T91" fmla="*/ 209 h 824"/>
                      <a:gd name="T92" fmla="*/ 62 w 1362"/>
                      <a:gd name="T93" fmla="*/ 227 h 824"/>
                      <a:gd name="T94" fmla="*/ 82 w 1362"/>
                      <a:gd name="T95" fmla="*/ 248 h 824"/>
                      <a:gd name="T96" fmla="*/ 103 w 1362"/>
                      <a:gd name="T97" fmla="*/ 267 h 824"/>
                      <a:gd name="T98" fmla="*/ 124 w 1362"/>
                      <a:gd name="T99" fmla="*/ 287 h 824"/>
                      <a:gd name="T100" fmla="*/ 145 w 1362"/>
                      <a:gd name="T101" fmla="*/ 306 h 824"/>
                      <a:gd name="T102" fmla="*/ 163 w 1362"/>
                      <a:gd name="T103" fmla="*/ 322 h 824"/>
                      <a:gd name="T104" fmla="*/ 181 w 1362"/>
                      <a:gd name="T105" fmla="*/ 337 h 824"/>
                      <a:gd name="T106" fmla="*/ 196 w 1362"/>
                      <a:gd name="T107" fmla="*/ 348 h 824"/>
                      <a:gd name="T108" fmla="*/ 208 w 1362"/>
                      <a:gd name="T109" fmla="*/ 357 h 824"/>
                      <a:gd name="T110" fmla="*/ 215 w 1362"/>
                      <a:gd name="T111" fmla="*/ 361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CFFFF"/>
                  </a:solidFill>
                  <a:ln w="9525">
                    <a:solidFill>
                      <a:schemeClr val="accent2"/>
                    </a:solidFill>
                    <a:round/>
                    <a:headEnd/>
                    <a:tailEnd/>
                  </a:ln>
                </p:spPr>
                <p:txBody>
                  <a:bodyPr/>
                  <a:lstStyle/>
                  <a:p>
                    <a:endParaRPr lang="en-US">
                      <a:latin typeface="+mj-lt"/>
                    </a:endParaRPr>
                  </a:p>
                </p:txBody>
              </p:sp>
              <p:sp>
                <p:nvSpPr>
                  <p:cNvPr id="8223" name="Freeform 148"/>
                  <p:cNvSpPr>
                    <a:spLocks/>
                  </p:cNvSpPr>
                  <p:nvPr/>
                </p:nvSpPr>
                <p:spPr bwMode="auto">
                  <a:xfrm rot="8764881" flipH="1" flipV="1">
                    <a:off x="3360" y="3024"/>
                    <a:ext cx="912" cy="626"/>
                  </a:xfrm>
                  <a:custGeom>
                    <a:avLst/>
                    <a:gdLst>
                      <a:gd name="T0" fmla="*/ 216 w 1362"/>
                      <a:gd name="T1" fmla="*/ 360 h 824"/>
                      <a:gd name="T2" fmla="*/ 218 w 1362"/>
                      <a:gd name="T3" fmla="*/ 354 h 824"/>
                      <a:gd name="T4" fmla="*/ 225 w 1362"/>
                      <a:gd name="T5" fmla="*/ 343 h 824"/>
                      <a:gd name="T6" fmla="*/ 236 w 1362"/>
                      <a:gd name="T7" fmla="*/ 330 h 824"/>
                      <a:gd name="T8" fmla="*/ 249 w 1362"/>
                      <a:gd name="T9" fmla="*/ 313 h 824"/>
                      <a:gd name="T10" fmla="*/ 265 w 1362"/>
                      <a:gd name="T11" fmla="*/ 294 h 824"/>
                      <a:gd name="T12" fmla="*/ 283 w 1362"/>
                      <a:gd name="T13" fmla="*/ 273 h 824"/>
                      <a:gd name="T14" fmla="*/ 302 w 1362"/>
                      <a:gd name="T15" fmla="*/ 253 h 824"/>
                      <a:gd name="T16" fmla="*/ 321 w 1362"/>
                      <a:gd name="T17" fmla="*/ 232 h 824"/>
                      <a:gd name="T18" fmla="*/ 340 w 1362"/>
                      <a:gd name="T19" fmla="*/ 210 h 824"/>
                      <a:gd name="T20" fmla="*/ 358 w 1362"/>
                      <a:gd name="T21" fmla="*/ 191 h 824"/>
                      <a:gd name="T22" fmla="*/ 374 w 1362"/>
                      <a:gd name="T23" fmla="*/ 172 h 824"/>
                      <a:gd name="T24" fmla="*/ 388 w 1362"/>
                      <a:gd name="T25" fmla="*/ 157 h 824"/>
                      <a:gd name="T26" fmla="*/ 398 w 1362"/>
                      <a:gd name="T27" fmla="*/ 145 h 824"/>
                      <a:gd name="T28" fmla="*/ 406 w 1362"/>
                      <a:gd name="T29" fmla="*/ 136 h 824"/>
                      <a:gd name="T30" fmla="*/ 409 w 1362"/>
                      <a:gd name="T31" fmla="*/ 131 h 824"/>
                      <a:gd name="T32" fmla="*/ 408 w 1362"/>
                      <a:gd name="T33" fmla="*/ 131 h 824"/>
                      <a:gd name="T34" fmla="*/ 396 w 1362"/>
                      <a:gd name="T35" fmla="*/ 122 h 824"/>
                      <a:gd name="T36" fmla="*/ 374 w 1362"/>
                      <a:gd name="T37" fmla="*/ 107 h 824"/>
                      <a:gd name="T38" fmla="*/ 344 w 1362"/>
                      <a:gd name="T39" fmla="*/ 87 h 824"/>
                      <a:gd name="T40" fmla="*/ 311 w 1362"/>
                      <a:gd name="T41" fmla="*/ 64 h 824"/>
                      <a:gd name="T42" fmla="*/ 279 w 1362"/>
                      <a:gd name="T43" fmla="*/ 41 h 824"/>
                      <a:gd name="T44" fmla="*/ 250 w 1362"/>
                      <a:gd name="T45" fmla="*/ 21 h 824"/>
                      <a:gd name="T46" fmla="*/ 232 w 1362"/>
                      <a:gd name="T47" fmla="*/ 5 h 824"/>
                      <a:gd name="T48" fmla="*/ 224 w 1362"/>
                      <a:gd name="T49" fmla="*/ 4 h 824"/>
                      <a:gd name="T50" fmla="*/ 218 w 1362"/>
                      <a:gd name="T51" fmla="*/ 12 h 824"/>
                      <a:gd name="T52" fmla="*/ 208 w 1362"/>
                      <a:gd name="T53" fmla="*/ 21 h 824"/>
                      <a:gd name="T54" fmla="*/ 195 w 1362"/>
                      <a:gd name="T55" fmla="*/ 32 h 824"/>
                      <a:gd name="T56" fmla="*/ 179 w 1362"/>
                      <a:gd name="T57" fmla="*/ 43 h 824"/>
                      <a:gd name="T58" fmla="*/ 161 w 1362"/>
                      <a:gd name="T59" fmla="*/ 55 h 824"/>
                      <a:gd name="T60" fmla="*/ 142 w 1362"/>
                      <a:gd name="T61" fmla="*/ 68 h 824"/>
                      <a:gd name="T62" fmla="*/ 123 w 1362"/>
                      <a:gd name="T63" fmla="*/ 80 h 824"/>
                      <a:gd name="T64" fmla="*/ 103 w 1362"/>
                      <a:gd name="T65" fmla="*/ 92 h 824"/>
                      <a:gd name="T66" fmla="*/ 84 w 1362"/>
                      <a:gd name="T67" fmla="*/ 103 h 824"/>
                      <a:gd name="T68" fmla="*/ 65 w 1362"/>
                      <a:gd name="T69" fmla="*/ 113 h 824"/>
                      <a:gd name="T70" fmla="*/ 48 w 1362"/>
                      <a:gd name="T71" fmla="*/ 122 h 824"/>
                      <a:gd name="T72" fmla="*/ 33 w 1362"/>
                      <a:gd name="T73" fmla="*/ 131 h 824"/>
                      <a:gd name="T74" fmla="*/ 19 w 1362"/>
                      <a:gd name="T75" fmla="*/ 137 h 824"/>
                      <a:gd name="T76" fmla="*/ 10 w 1362"/>
                      <a:gd name="T77" fmla="*/ 142 h 824"/>
                      <a:gd name="T78" fmla="*/ 5 w 1362"/>
                      <a:gd name="T79" fmla="*/ 144 h 824"/>
                      <a:gd name="T80" fmla="*/ 1 w 1362"/>
                      <a:gd name="T81" fmla="*/ 146 h 824"/>
                      <a:gd name="T82" fmla="*/ 1 w 1362"/>
                      <a:gd name="T83" fmla="*/ 153 h 824"/>
                      <a:gd name="T84" fmla="*/ 6 w 1362"/>
                      <a:gd name="T85" fmla="*/ 162 h 824"/>
                      <a:gd name="T86" fmla="*/ 15 w 1362"/>
                      <a:gd name="T87" fmla="*/ 175 h 824"/>
                      <a:gd name="T88" fmla="*/ 28 w 1362"/>
                      <a:gd name="T89" fmla="*/ 191 h 824"/>
                      <a:gd name="T90" fmla="*/ 44 w 1362"/>
                      <a:gd name="T91" fmla="*/ 209 h 824"/>
                      <a:gd name="T92" fmla="*/ 62 w 1362"/>
                      <a:gd name="T93" fmla="*/ 227 h 824"/>
                      <a:gd name="T94" fmla="*/ 82 w 1362"/>
                      <a:gd name="T95" fmla="*/ 248 h 824"/>
                      <a:gd name="T96" fmla="*/ 103 w 1362"/>
                      <a:gd name="T97" fmla="*/ 267 h 824"/>
                      <a:gd name="T98" fmla="*/ 124 w 1362"/>
                      <a:gd name="T99" fmla="*/ 287 h 824"/>
                      <a:gd name="T100" fmla="*/ 145 w 1362"/>
                      <a:gd name="T101" fmla="*/ 306 h 824"/>
                      <a:gd name="T102" fmla="*/ 163 w 1362"/>
                      <a:gd name="T103" fmla="*/ 322 h 824"/>
                      <a:gd name="T104" fmla="*/ 181 w 1362"/>
                      <a:gd name="T105" fmla="*/ 337 h 824"/>
                      <a:gd name="T106" fmla="*/ 196 w 1362"/>
                      <a:gd name="T107" fmla="*/ 348 h 824"/>
                      <a:gd name="T108" fmla="*/ 208 w 1362"/>
                      <a:gd name="T109" fmla="*/ 357 h 824"/>
                      <a:gd name="T110" fmla="*/ 215 w 1362"/>
                      <a:gd name="T111" fmla="*/ 361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CFFFF"/>
                  </a:solidFill>
                  <a:ln w="9525">
                    <a:solidFill>
                      <a:schemeClr val="accent2"/>
                    </a:solidFill>
                    <a:round/>
                    <a:headEnd/>
                    <a:tailEnd/>
                  </a:ln>
                </p:spPr>
                <p:txBody>
                  <a:bodyPr/>
                  <a:lstStyle/>
                  <a:p>
                    <a:endParaRPr lang="en-US">
                      <a:latin typeface="+mj-lt"/>
                    </a:endParaRPr>
                  </a:p>
                </p:txBody>
              </p:sp>
              <p:sp>
                <p:nvSpPr>
                  <p:cNvPr id="8224" name="Freeform 149"/>
                  <p:cNvSpPr>
                    <a:spLocks/>
                  </p:cNvSpPr>
                  <p:nvPr/>
                </p:nvSpPr>
                <p:spPr bwMode="auto">
                  <a:xfrm rot="8764881" flipH="1" flipV="1">
                    <a:off x="3312" y="2976"/>
                    <a:ext cx="912" cy="626"/>
                  </a:xfrm>
                  <a:custGeom>
                    <a:avLst/>
                    <a:gdLst>
                      <a:gd name="T0" fmla="*/ 216 w 1362"/>
                      <a:gd name="T1" fmla="*/ 360 h 824"/>
                      <a:gd name="T2" fmla="*/ 218 w 1362"/>
                      <a:gd name="T3" fmla="*/ 354 h 824"/>
                      <a:gd name="T4" fmla="*/ 225 w 1362"/>
                      <a:gd name="T5" fmla="*/ 343 h 824"/>
                      <a:gd name="T6" fmla="*/ 236 w 1362"/>
                      <a:gd name="T7" fmla="*/ 330 h 824"/>
                      <a:gd name="T8" fmla="*/ 249 w 1362"/>
                      <a:gd name="T9" fmla="*/ 313 h 824"/>
                      <a:gd name="T10" fmla="*/ 265 w 1362"/>
                      <a:gd name="T11" fmla="*/ 294 h 824"/>
                      <a:gd name="T12" fmla="*/ 283 w 1362"/>
                      <a:gd name="T13" fmla="*/ 273 h 824"/>
                      <a:gd name="T14" fmla="*/ 302 w 1362"/>
                      <a:gd name="T15" fmla="*/ 253 h 824"/>
                      <a:gd name="T16" fmla="*/ 321 w 1362"/>
                      <a:gd name="T17" fmla="*/ 232 h 824"/>
                      <a:gd name="T18" fmla="*/ 340 w 1362"/>
                      <a:gd name="T19" fmla="*/ 210 h 824"/>
                      <a:gd name="T20" fmla="*/ 358 w 1362"/>
                      <a:gd name="T21" fmla="*/ 191 h 824"/>
                      <a:gd name="T22" fmla="*/ 374 w 1362"/>
                      <a:gd name="T23" fmla="*/ 172 h 824"/>
                      <a:gd name="T24" fmla="*/ 388 w 1362"/>
                      <a:gd name="T25" fmla="*/ 157 h 824"/>
                      <a:gd name="T26" fmla="*/ 398 w 1362"/>
                      <a:gd name="T27" fmla="*/ 145 h 824"/>
                      <a:gd name="T28" fmla="*/ 406 w 1362"/>
                      <a:gd name="T29" fmla="*/ 136 h 824"/>
                      <a:gd name="T30" fmla="*/ 409 w 1362"/>
                      <a:gd name="T31" fmla="*/ 131 h 824"/>
                      <a:gd name="T32" fmla="*/ 408 w 1362"/>
                      <a:gd name="T33" fmla="*/ 131 h 824"/>
                      <a:gd name="T34" fmla="*/ 396 w 1362"/>
                      <a:gd name="T35" fmla="*/ 122 h 824"/>
                      <a:gd name="T36" fmla="*/ 374 w 1362"/>
                      <a:gd name="T37" fmla="*/ 107 h 824"/>
                      <a:gd name="T38" fmla="*/ 344 w 1362"/>
                      <a:gd name="T39" fmla="*/ 87 h 824"/>
                      <a:gd name="T40" fmla="*/ 311 w 1362"/>
                      <a:gd name="T41" fmla="*/ 64 h 824"/>
                      <a:gd name="T42" fmla="*/ 279 w 1362"/>
                      <a:gd name="T43" fmla="*/ 41 h 824"/>
                      <a:gd name="T44" fmla="*/ 250 w 1362"/>
                      <a:gd name="T45" fmla="*/ 21 h 824"/>
                      <a:gd name="T46" fmla="*/ 232 w 1362"/>
                      <a:gd name="T47" fmla="*/ 5 h 824"/>
                      <a:gd name="T48" fmla="*/ 224 w 1362"/>
                      <a:gd name="T49" fmla="*/ 4 h 824"/>
                      <a:gd name="T50" fmla="*/ 218 w 1362"/>
                      <a:gd name="T51" fmla="*/ 12 h 824"/>
                      <a:gd name="T52" fmla="*/ 208 w 1362"/>
                      <a:gd name="T53" fmla="*/ 21 h 824"/>
                      <a:gd name="T54" fmla="*/ 195 w 1362"/>
                      <a:gd name="T55" fmla="*/ 32 h 824"/>
                      <a:gd name="T56" fmla="*/ 179 w 1362"/>
                      <a:gd name="T57" fmla="*/ 43 h 824"/>
                      <a:gd name="T58" fmla="*/ 161 w 1362"/>
                      <a:gd name="T59" fmla="*/ 55 h 824"/>
                      <a:gd name="T60" fmla="*/ 142 w 1362"/>
                      <a:gd name="T61" fmla="*/ 68 h 824"/>
                      <a:gd name="T62" fmla="*/ 123 w 1362"/>
                      <a:gd name="T63" fmla="*/ 80 h 824"/>
                      <a:gd name="T64" fmla="*/ 103 w 1362"/>
                      <a:gd name="T65" fmla="*/ 92 h 824"/>
                      <a:gd name="T66" fmla="*/ 84 w 1362"/>
                      <a:gd name="T67" fmla="*/ 103 h 824"/>
                      <a:gd name="T68" fmla="*/ 65 w 1362"/>
                      <a:gd name="T69" fmla="*/ 113 h 824"/>
                      <a:gd name="T70" fmla="*/ 48 w 1362"/>
                      <a:gd name="T71" fmla="*/ 122 h 824"/>
                      <a:gd name="T72" fmla="*/ 33 w 1362"/>
                      <a:gd name="T73" fmla="*/ 131 h 824"/>
                      <a:gd name="T74" fmla="*/ 19 w 1362"/>
                      <a:gd name="T75" fmla="*/ 137 h 824"/>
                      <a:gd name="T76" fmla="*/ 10 w 1362"/>
                      <a:gd name="T77" fmla="*/ 142 h 824"/>
                      <a:gd name="T78" fmla="*/ 5 w 1362"/>
                      <a:gd name="T79" fmla="*/ 144 h 824"/>
                      <a:gd name="T80" fmla="*/ 1 w 1362"/>
                      <a:gd name="T81" fmla="*/ 146 h 824"/>
                      <a:gd name="T82" fmla="*/ 1 w 1362"/>
                      <a:gd name="T83" fmla="*/ 153 h 824"/>
                      <a:gd name="T84" fmla="*/ 6 w 1362"/>
                      <a:gd name="T85" fmla="*/ 162 h 824"/>
                      <a:gd name="T86" fmla="*/ 15 w 1362"/>
                      <a:gd name="T87" fmla="*/ 175 h 824"/>
                      <a:gd name="T88" fmla="*/ 28 w 1362"/>
                      <a:gd name="T89" fmla="*/ 191 h 824"/>
                      <a:gd name="T90" fmla="*/ 44 w 1362"/>
                      <a:gd name="T91" fmla="*/ 209 h 824"/>
                      <a:gd name="T92" fmla="*/ 62 w 1362"/>
                      <a:gd name="T93" fmla="*/ 227 h 824"/>
                      <a:gd name="T94" fmla="*/ 82 w 1362"/>
                      <a:gd name="T95" fmla="*/ 248 h 824"/>
                      <a:gd name="T96" fmla="*/ 103 w 1362"/>
                      <a:gd name="T97" fmla="*/ 267 h 824"/>
                      <a:gd name="T98" fmla="*/ 124 w 1362"/>
                      <a:gd name="T99" fmla="*/ 287 h 824"/>
                      <a:gd name="T100" fmla="*/ 145 w 1362"/>
                      <a:gd name="T101" fmla="*/ 306 h 824"/>
                      <a:gd name="T102" fmla="*/ 163 w 1362"/>
                      <a:gd name="T103" fmla="*/ 322 h 824"/>
                      <a:gd name="T104" fmla="*/ 181 w 1362"/>
                      <a:gd name="T105" fmla="*/ 337 h 824"/>
                      <a:gd name="T106" fmla="*/ 196 w 1362"/>
                      <a:gd name="T107" fmla="*/ 348 h 824"/>
                      <a:gd name="T108" fmla="*/ 208 w 1362"/>
                      <a:gd name="T109" fmla="*/ 357 h 824"/>
                      <a:gd name="T110" fmla="*/ 215 w 1362"/>
                      <a:gd name="T111" fmla="*/ 361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CFFFF"/>
                  </a:solidFill>
                  <a:ln w="9525">
                    <a:solidFill>
                      <a:schemeClr val="accent2"/>
                    </a:solidFill>
                    <a:round/>
                    <a:headEnd/>
                    <a:tailEnd/>
                  </a:ln>
                </p:spPr>
                <p:txBody>
                  <a:bodyPr/>
                  <a:lstStyle/>
                  <a:p>
                    <a:endParaRPr lang="en-US">
                      <a:latin typeface="+mj-lt"/>
                    </a:endParaRPr>
                  </a:p>
                </p:txBody>
              </p:sp>
            </p:grpSp>
            <p:sp>
              <p:nvSpPr>
                <p:cNvPr id="8221" name="Text Box 150"/>
                <p:cNvSpPr txBox="1">
                  <a:spLocks noChangeArrowheads="1"/>
                </p:cNvSpPr>
                <p:nvPr/>
              </p:nvSpPr>
              <p:spPr bwMode="auto">
                <a:xfrm rot="21598376">
                  <a:off x="437" y="2489"/>
                  <a:ext cx="621" cy="330"/>
                </a:xfrm>
                <a:prstGeom prst="rect">
                  <a:avLst/>
                </a:prstGeom>
                <a:noFill/>
                <a:ln w="9525">
                  <a:noFill/>
                  <a:miter lim="800000"/>
                  <a:headEnd/>
                  <a:tailEnd/>
                </a:ln>
              </p:spPr>
              <p:txBody>
                <a:bodyPr wrap="none">
                  <a:spAutoFit/>
                </a:bodyPr>
                <a:lstStyle/>
                <a:p>
                  <a:pPr algn="ctr" eaLnBrk="0" hangingPunct="0">
                    <a:lnSpc>
                      <a:spcPct val="100000"/>
                    </a:lnSpc>
                    <a:spcBef>
                      <a:spcPct val="0"/>
                    </a:spcBef>
                    <a:buClrTx/>
                    <a:buFontTx/>
                    <a:buNone/>
                  </a:pPr>
                  <a:r>
                    <a:rPr lang="en-US" sz="1400" b="1">
                      <a:latin typeface="+mj-lt"/>
                    </a:rPr>
                    <a:t>Purchase</a:t>
                  </a:r>
                </a:p>
                <a:p>
                  <a:pPr algn="ctr" eaLnBrk="0" hangingPunct="0">
                    <a:lnSpc>
                      <a:spcPct val="100000"/>
                    </a:lnSpc>
                    <a:spcBef>
                      <a:spcPct val="0"/>
                    </a:spcBef>
                    <a:buClrTx/>
                    <a:buFontTx/>
                    <a:buNone/>
                  </a:pPr>
                  <a:r>
                    <a:rPr lang="en-US" sz="1400" b="1">
                      <a:latin typeface="+mj-lt"/>
                    </a:rPr>
                    <a:t>Orders</a:t>
                  </a:r>
                </a:p>
              </p:txBody>
            </p:sp>
          </p:grpSp>
          <p:grpSp>
            <p:nvGrpSpPr>
              <p:cNvPr id="8210" name="Group 164"/>
              <p:cNvGrpSpPr>
                <a:grpSpLocks/>
              </p:cNvGrpSpPr>
              <p:nvPr/>
            </p:nvGrpSpPr>
            <p:grpSpPr bwMode="auto">
              <a:xfrm>
                <a:off x="3599" y="1898"/>
                <a:ext cx="1337" cy="700"/>
                <a:chOff x="3599" y="1898"/>
                <a:chExt cx="1337" cy="700"/>
              </a:xfrm>
            </p:grpSpPr>
            <p:sp>
              <p:nvSpPr>
                <p:cNvPr id="8216" name="Freeform 153"/>
                <p:cNvSpPr>
                  <a:spLocks/>
                </p:cNvSpPr>
                <p:nvPr/>
              </p:nvSpPr>
              <p:spPr bwMode="auto">
                <a:xfrm rot="8641482" flipH="1" flipV="1">
                  <a:off x="3729" y="1987"/>
                  <a:ext cx="1207" cy="611"/>
                </a:xfrm>
                <a:custGeom>
                  <a:avLst/>
                  <a:gdLst>
                    <a:gd name="T0" fmla="*/ 502 w 1362"/>
                    <a:gd name="T1" fmla="*/ 335 h 824"/>
                    <a:gd name="T2" fmla="*/ 507 w 1362"/>
                    <a:gd name="T3" fmla="*/ 328 h 824"/>
                    <a:gd name="T4" fmla="*/ 521 w 1362"/>
                    <a:gd name="T5" fmla="*/ 320 h 824"/>
                    <a:gd name="T6" fmla="*/ 546 w 1362"/>
                    <a:gd name="T7" fmla="*/ 306 h 824"/>
                    <a:gd name="T8" fmla="*/ 577 w 1362"/>
                    <a:gd name="T9" fmla="*/ 291 h 824"/>
                    <a:gd name="T10" fmla="*/ 615 w 1362"/>
                    <a:gd name="T11" fmla="*/ 274 h 824"/>
                    <a:gd name="T12" fmla="*/ 656 w 1362"/>
                    <a:gd name="T13" fmla="*/ 254 h 824"/>
                    <a:gd name="T14" fmla="*/ 700 w 1362"/>
                    <a:gd name="T15" fmla="*/ 235 h 824"/>
                    <a:gd name="T16" fmla="*/ 744 w 1362"/>
                    <a:gd name="T17" fmla="*/ 216 h 824"/>
                    <a:gd name="T18" fmla="*/ 788 w 1362"/>
                    <a:gd name="T19" fmla="*/ 195 h 824"/>
                    <a:gd name="T20" fmla="*/ 829 w 1362"/>
                    <a:gd name="T21" fmla="*/ 178 h 824"/>
                    <a:gd name="T22" fmla="*/ 867 w 1362"/>
                    <a:gd name="T23" fmla="*/ 160 h 824"/>
                    <a:gd name="T24" fmla="*/ 899 w 1362"/>
                    <a:gd name="T25" fmla="*/ 145 h 824"/>
                    <a:gd name="T26" fmla="*/ 924 w 1362"/>
                    <a:gd name="T27" fmla="*/ 135 h 824"/>
                    <a:gd name="T28" fmla="*/ 942 w 1362"/>
                    <a:gd name="T29" fmla="*/ 126 h 824"/>
                    <a:gd name="T30" fmla="*/ 948 w 1362"/>
                    <a:gd name="T31" fmla="*/ 122 h 824"/>
                    <a:gd name="T32" fmla="*/ 946 w 1362"/>
                    <a:gd name="T33" fmla="*/ 121 h 824"/>
                    <a:gd name="T34" fmla="*/ 919 w 1362"/>
                    <a:gd name="T35" fmla="*/ 113 h 824"/>
                    <a:gd name="T36" fmla="*/ 866 w 1362"/>
                    <a:gd name="T37" fmla="*/ 100 h 824"/>
                    <a:gd name="T38" fmla="*/ 797 w 1362"/>
                    <a:gd name="T39" fmla="*/ 80 h 824"/>
                    <a:gd name="T40" fmla="*/ 720 w 1362"/>
                    <a:gd name="T41" fmla="*/ 59 h 824"/>
                    <a:gd name="T42" fmla="*/ 645 w 1362"/>
                    <a:gd name="T43" fmla="*/ 38 h 824"/>
                    <a:gd name="T44" fmla="*/ 581 w 1362"/>
                    <a:gd name="T45" fmla="*/ 19 h 824"/>
                    <a:gd name="T46" fmla="*/ 536 w 1362"/>
                    <a:gd name="T47" fmla="*/ 4 h 824"/>
                    <a:gd name="T48" fmla="*/ 520 w 1362"/>
                    <a:gd name="T49" fmla="*/ 3 h 824"/>
                    <a:gd name="T50" fmla="*/ 504 w 1362"/>
                    <a:gd name="T51" fmla="*/ 11 h 824"/>
                    <a:gd name="T52" fmla="*/ 480 w 1362"/>
                    <a:gd name="T53" fmla="*/ 20 h 824"/>
                    <a:gd name="T54" fmla="*/ 451 w 1362"/>
                    <a:gd name="T55" fmla="*/ 30 h 824"/>
                    <a:gd name="T56" fmla="*/ 414 w 1362"/>
                    <a:gd name="T57" fmla="*/ 40 h 824"/>
                    <a:gd name="T58" fmla="*/ 374 w 1362"/>
                    <a:gd name="T59" fmla="*/ 52 h 824"/>
                    <a:gd name="T60" fmla="*/ 330 w 1362"/>
                    <a:gd name="T61" fmla="*/ 63 h 824"/>
                    <a:gd name="T62" fmla="*/ 285 w 1362"/>
                    <a:gd name="T63" fmla="*/ 74 h 824"/>
                    <a:gd name="T64" fmla="*/ 239 w 1362"/>
                    <a:gd name="T65" fmla="*/ 85 h 824"/>
                    <a:gd name="T66" fmla="*/ 193 w 1362"/>
                    <a:gd name="T67" fmla="*/ 96 h 824"/>
                    <a:gd name="T68" fmla="*/ 151 w 1362"/>
                    <a:gd name="T69" fmla="*/ 105 h 824"/>
                    <a:gd name="T70" fmla="*/ 111 w 1362"/>
                    <a:gd name="T71" fmla="*/ 113 h 824"/>
                    <a:gd name="T72" fmla="*/ 76 w 1362"/>
                    <a:gd name="T73" fmla="*/ 122 h 824"/>
                    <a:gd name="T74" fmla="*/ 45 w 1362"/>
                    <a:gd name="T75" fmla="*/ 127 h 824"/>
                    <a:gd name="T76" fmla="*/ 24 w 1362"/>
                    <a:gd name="T77" fmla="*/ 132 h 824"/>
                    <a:gd name="T78" fmla="*/ 11 w 1362"/>
                    <a:gd name="T79" fmla="*/ 134 h 824"/>
                    <a:gd name="T80" fmla="*/ 2 w 1362"/>
                    <a:gd name="T81" fmla="*/ 136 h 824"/>
                    <a:gd name="T82" fmla="*/ 2 w 1362"/>
                    <a:gd name="T83" fmla="*/ 142 h 824"/>
                    <a:gd name="T84" fmla="*/ 13 w 1362"/>
                    <a:gd name="T85" fmla="*/ 151 h 824"/>
                    <a:gd name="T86" fmla="*/ 34 w 1362"/>
                    <a:gd name="T87" fmla="*/ 162 h 824"/>
                    <a:gd name="T88" fmla="*/ 65 w 1362"/>
                    <a:gd name="T89" fmla="*/ 178 h 824"/>
                    <a:gd name="T90" fmla="*/ 101 w 1362"/>
                    <a:gd name="T91" fmla="*/ 194 h 824"/>
                    <a:gd name="T92" fmla="*/ 144 w 1362"/>
                    <a:gd name="T93" fmla="*/ 211 h 824"/>
                    <a:gd name="T94" fmla="*/ 190 w 1362"/>
                    <a:gd name="T95" fmla="*/ 231 h 824"/>
                    <a:gd name="T96" fmla="*/ 238 w 1362"/>
                    <a:gd name="T97" fmla="*/ 248 h 824"/>
                    <a:gd name="T98" fmla="*/ 287 w 1362"/>
                    <a:gd name="T99" fmla="*/ 267 h 824"/>
                    <a:gd name="T100" fmla="*/ 335 w 1362"/>
                    <a:gd name="T101" fmla="*/ 284 h 824"/>
                    <a:gd name="T102" fmla="*/ 379 w 1362"/>
                    <a:gd name="T103" fmla="*/ 300 h 824"/>
                    <a:gd name="T104" fmla="*/ 420 w 1362"/>
                    <a:gd name="T105" fmla="*/ 313 h 824"/>
                    <a:gd name="T106" fmla="*/ 455 w 1362"/>
                    <a:gd name="T107" fmla="*/ 324 h 824"/>
                    <a:gd name="T108" fmla="*/ 481 w 1362"/>
                    <a:gd name="T109" fmla="*/ 332 h 824"/>
                    <a:gd name="T110" fmla="*/ 499 w 1362"/>
                    <a:gd name="T111" fmla="*/ 33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w="9525">
                  <a:solidFill>
                    <a:schemeClr val="tx1"/>
                  </a:solidFill>
                  <a:round/>
                  <a:headEnd/>
                  <a:tailEnd/>
                </a:ln>
              </p:spPr>
              <p:txBody>
                <a:bodyPr/>
                <a:lstStyle/>
                <a:p>
                  <a:endParaRPr lang="en-US">
                    <a:latin typeface="+mj-lt"/>
                  </a:endParaRPr>
                </a:p>
              </p:txBody>
            </p:sp>
            <p:sp>
              <p:nvSpPr>
                <p:cNvPr id="8217" name="Freeform 154"/>
                <p:cNvSpPr>
                  <a:spLocks/>
                </p:cNvSpPr>
                <p:nvPr/>
              </p:nvSpPr>
              <p:spPr bwMode="auto">
                <a:xfrm rot="8641482" flipH="1" flipV="1">
                  <a:off x="3665" y="1943"/>
                  <a:ext cx="1206" cy="611"/>
                </a:xfrm>
                <a:custGeom>
                  <a:avLst/>
                  <a:gdLst>
                    <a:gd name="T0" fmla="*/ 500 w 1362"/>
                    <a:gd name="T1" fmla="*/ 335 h 824"/>
                    <a:gd name="T2" fmla="*/ 506 w 1362"/>
                    <a:gd name="T3" fmla="*/ 328 h 824"/>
                    <a:gd name="T4" fmla="*/ 520 w 1362"/>
                    <a:gd name="T5" fmla="*/ 320 h 824"/>
                    <a:gd name="T6" fmla="*/ 545 w 1362"/>
                    <a:gd name="T7" fmla="*/ 306 h 824"/>
                    <a:gd name="T8" fmla="*/ 576 w 1362"/>
                    <a:gd name="T9" fmla="*/ 291 h 824"/>
                    <a:gd name="T10" fmla="*/ 613 w 1362"/>
                    <a:gd name="T11" fmla="*/ 274 h 824"/>
                    <a:gd name="T12" fmla="*/ 653 w 1362"/>
                    <a:gd name="T13" fmla="*/ 254 h 824"/>
                    <a:gd name="T14" fmla="*/ 698 w 1362"/>
                    <a:gd name="T15" fmla="*/ 235 h 824"/>
                    <a:gd name="T16" fmla="*/ 743 w 1362"/>
                    <a:gd name="T17" fmla="*/ 216 h 824"/>
                    <a:gd name="T18" fmla="*/ 785 w 1362"/>
                    <a:gd name="T19" fmla="*/ 195 h 824"/>
                    <a:gd name="T20" fmla="*/ 827 w 1362"/>
                    <a:gd name="T21" fmla="*/ 178 h 824"/>
                    <a:gd name="T22" fmla="*/ 865 w 1362"/>
                    <a:gd name="T23" fmla="*/ 160 h 824"/>
                    <a:gd name="T24" fmla="*/ 897 w 1362"/>
                    <a:gd name="T25" fmla="*/ 145 h 824"/>
                    <a:gd name="T26" fmla="*/ 922 w 1362"/>
                    <a:gd name="T27" fmla="*/ 135 h 824"/>
                    <a:gd name="T28" fmla="*/ 939 w 1362"/>
                    <a:gd name="T29" fmla="*/ 126 h 824"/>
                    <a:gd name="T30" fmla="*/ 946 w 1362"/>
                    <a:gd name="T31" fmla="*/ 122 h 824"/>
                    <a:gd name="T32" fmla="*/ 943 w 1362"/>
                    <a:gd name="T33" fmla="*/ 121 h 824"/>
                    <a:gd name="T34" fmla="*/ 916 w 1362"/>
                    <a:gd name="T35" fmla="*/ 113 h 824"/>
                    <a:gd name="T36" fmla="*/ 864 w 1362"/>
                    <a:gd name="T37" fmla="*/ 100 h 824"/>
                    <a:gd name="T38" fmla="*/ 795 w 1362"/>
                    <a:gd name="T39" fmla="*/ 80 h 824"/>
                    <a:gd name="T40" fmla="*/ 718 w 1362"/>
                    <a:gd name="T41" fmla="*/ 59 h 824"/>
                    <a:gd name="T42" fmla="*/ 644 w 1362"/>
                    <a:gd name="T43" fmla="*/ 38 h 824"/>
                    <a:gd name="T44" fmla="*/ 579 w 1362"/>
                    <a:gd name="T45" fmla="*/ 19 h 824"/>
                    <a:gd name="T46" fmla="*/ 536 w 1362"/>
                    <a:gd name="T47" fmla="*/ 4 h 824"/>
                    <a:gd name="T48" fmla="*/ 518 w 1362"/>
                    <a:gd name="T49" fmla="*/ 3 h 824"/>
                    <a:gd name="T50" fmla="*/ 503 w 1362"/>
                    <a:gd name="T51" fmla="*/ 11 h 824"/>
                    <a:gd name="T52" fmla="*/ 480 w 1362"/>
                    <a:gd name="T53" fmla="*/ 20 h 824"/>
                    <a:gd name="T54" fmla="*/ 450 w 1362"/>
                    <a:gd name="T55" fmla="*/ 30 h 824"/>
                    <a:gd name="T56" fmla="*/ 414 w 1362"/>
                    <a:gd name="T57" fmla="*/ 40 h 824"/>
                    <a:gd name="T58" fmla="*/ 373 w 1362"/>
                    <a:gd name="T59" fmla="*/ 52 h 824"/>
                    <a:gd name="T60" fmla="*/ 329 w 1362"/>
                    <a:gd name="T61" fmla="*/ 63 h 824"/>
                    <a:gd name="T62" fmla="*/ 284 w 1362"/>
                    <a:gd name="T63" fmla="*/ 74 h 824"/>
                    <a:gd name="T64" fmla="*/ 239 w 1362"/>
                    <a:gd name="T65" fmla="*/ 85 h 824"/>
                    <a:gd name="T66" fmla="*/ 193 w 1362"/>
                    <a:gd name="T67" fmla="*/ 96 h 824"/>
                    <a:gd name="T68" fmla="*/ 151 w 1362"/>
                    <a:gd name="T69" fmla="*/ 105 h 824"/>
                    <a:gd name="T70" fmla="*/ 111 w 1362"/>
                    <a:gd name="T71" fmla="*/ 113 h 824"/>
                    <a:gd name="T72" fmla="*/ 76 w 1362"/>
                    <a:gd name="T73" fmla="*/ 122 h 824"/>
                    <a:gd name="T74" fmla="*/ 45 w 1362"/>
                    <a:gd name="T75" fmla="*/ 127 h 824"/>
                    <a:gd name="T76" fmla="*/ 24 w 1362"/>
                    <a:gd name="T77" fmla="*/ 132 h 824"/>
                    <a:gd name="T78" fmla="*/ 11 w 1362"/>
                    <a:gd name="T79" fmla="*/ 134 h 824"/>
                    <a:gd name="T80" fmla="*/ 2 w 1362"/>
                    <a:gd name="T81" fmla="*/ 136 h 824"/>
                    <a:gd name="T82" fmla="*/ 2 w 1362"/>
                    <a:gd name="T83" fmla="*/ 142 h 824"/>
                    <a:gd name="T84" fmla="*/ 13 w 1362"/>
                    <a:gd name="T85" fmla="*/ 151 h 824"/>
                    <a:gd name="T86" fmla="*/ 34 w 1362"/>
                    <a:gd name="T87" fmla="*/ 162 h 824"/>
                    <a:gd name="T88" fmla="*/ 65 w 1362"/>
                    <a:gd name="T89" fmla="*/ 178 h 824"/>
                    <a:gd name="T90" fmla="*/ 101 w 1362"/>
                    <a:gd name="T91" fmla="*/ 194 h 824"/>
                    <a:gd name="T92" fmla="*/ 144 w 1362"/>
                    <a:gd name="T93" fmla="*/ 211 h 824"/>
                    <a:gd name="T94" fmla="*/ 189 w 1362"/>
                    <a:gd name="T95" fmla="*/ 231 h 824"/>
                    <a:gd name="T96" fmla="*/ 238 w 1362"/>
                    <a:gd name="T97" fmla="*/ 248 h 824"/>
                    <a:gd name="T98" fmla="*/ 287 w 1362"/>
                    <a:gd name="T99" fmla="*/ 267 h 824"/>
                    <a:gd name="T100" fmla="*/ 335 w 1362"/>
                    <a:gd name="T101" fmla="*/ 284 h 824"/>
                    <a:gd name="T102" fmla="*/ 379 w 1362"/>
                    <a:gd name="T103" fmla="*/ 300 h 824"/>
                    <a:gd name="T104" fmla="*/ 420 w 1362"/>
                    <a:gd name="T105" fmla="*/ 313 h 824"/>
                    <a:gd name="T106" fmla="*/ 453 w 1362"/>
                    <a:gd name="T107" fmla="*/ 324 h 824"/>
                    <a:gd name="T108" fmla="*/ 481 w 1362"/>
                    <a:gd name="T109" fmla="*/ 332 h 824"/>
                    <a:gd name="T110" fmla="*/ 498 w 1362"/>
                    <a:gd name="T111" fmla="*/ 33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w="9525">
                  <a:solidFill>
                    <a:schemeClr val="tx1"/>
                  </a:solidFill>
                  <a:round/>
                  <a:headEnd/>
                  <a:tailEnd/>
                </a:ln>
              </p:spPr>
              <p:txBody>
                <a:bodyPr/>
                <a:lstStyle/>
                <a:p>
                  <a:endParaRPr lang="en-US">
                    <a:latin typeface="+mj-lt"/>
                  </a:endParaRPr>
                </a:p>
              </p:txBody>
            </p:sp>
            <p:sp>
              <p:nvSpPr>
                <p:cNvPr id="8218" name="Freeform 155"/>
                <p:cNvSpPr>
                  <a:spLocks/>
                </p:cNvSpPr>
                <p:nvPr/>
              </p:nvSpPr>
              <p:spPr bwMode="auto">
                <a:xfrm rot="8641482" flipH="1" flipV="1">
                  <a:off x="3599" y="1898"/>
                  <a:ext cx="1207" cy="611"/>
                </a:xfrm>
                <a:custGeom>
                  <a:avLst/>
                  <a:gdLst>
                    <a:gd name="T0" fmla="*/ 502 w 1362"/>
                    <a:gd name="T1" fmla="*/ 335 h 824"/>
                    <a:gd name="T2" fmla="*/ 507 w 1362"/>
                    <a:gd name="T3" fmla="*/ 328 h 824"/>
                    <a:gd name="T4" fmla="*/ 521 w 1362"/>
                    <a:gd name="T5" fmla="*/ 320 h 824"/>
                    <a:gd name="T6" fmla="*/ 546 w 1362"/>
                    <a:gd name="T7" fmla="*/ 306 h 824"/>
                    <a:gd name="T8" fmla="*/ 577 w 1362"/>
                    <a:gd name="T9" fmla="*/ 291 h 824"/>
                    <a:gd name="T10" fmla="*/ 615 w 1362"/>
                    <a:gd name="T11" fmla="*/ 274 h 824"/>
                    <a:gd name="T12" fmla="*/ 656 w 1362"/>
                    <a:gd name="T13" fmla="*/ 254 h 824"/>
                    <a:gd name="T14" fmla="*/ 700 w 1362"/>
                    <a:gd name="T15" fmla="*/ 235 h 824"/>
                    <a:gd name="T16" fmla="*/ 744 w 1362"/>
                    <a:gd name="T17" fmla="*/ 216 h 824"/>
                    <a:gd name="T18" fmla="*/ 788 w 1362"/>
                    <a:gd name="T19" fmla="*/ 195 h 824"/>
                    <a:gd name="T20" fmla="*/ 829 w 1362"/>
                    <a:gd name="T21" fmla="*/ 178 h 824"/>
                    <a:gd name="T22" fmla="*/ 867 w 1362"/>
                    <a:gd name="T23" fmla="*/ 160 h 824"/>
                    <a:gd name="T24" fmla="*/ 899 w 1362"/>
                    <a:gd name="T25" fmla="*/ 145 h 824"/>
                    <a:gd name="T26" fmla="*/ 924 w 1362"/>
                    <a:gd name="T27" fmla="*/ 135 h 824"/>
                    <a:gd name="T28" fmla="*/ 942 w 1362"/>
                    <a:gd name="T29" fmla="*/ 126 h 824"/>
                    <a:gd name="T30" fmla="*/ 948 w 1362"/>
                    <a:gd name="T31" fmla="*/ 122 h 824"/>
                    <a:gd name="T32" fmla="*/ 946 w 1362"/>
                    <a:gd name="T33" fmla="*/ 121 h 824"/>
                    <a:gd name="T34" fmla="*/ 919 w 1362"/>
                    <a:gd name="T35" fmla="*/ 113 h 824"/>
                    <a:gd name="T36" fmla="*/ 866 w 1362"/>
                    <a:gd name="T37" fmla="*/ 100 h 824"/>
                    <a:gd name="T38" fmla="*/ 797 w 1362"/>
                    <a:gd name="T39" fmla="*/ 80 h 824"/>
                    <a:gd name="T40" fmla="*/ 720 w 1362"/>
                    <a:gd name="T41" fmla="*/ 59 h 824"/>
                    <a:gd name="T42" fmla="*/ 645 w 1362"/>
                    <a:gd name="T43" fmla="*/ 38 h 824"/>
                    <a:gd name="T44" fmla="*/ 581 w 1362"/>
                    <a:gd name="T45" fmla="*/ 19 h 824"/>
                    <a:gd name="T46" fmla="*/ 536 w 1362"/>
                    <a:gd name="T47" fmla="*/ 4 h 824"/>
                    <a:gd name="T48" fmla="*/ 520 w 1362"/>
                    <a:gd name="T49" fmla="*/ 3 h 824"/>
                    <a:gd name="T50" fmla="*/ 504 w 1362"/>
                    <a:gd name="T51" fmla="*/ 11 h 824"/>
                    <a:gd name="T52" fmla="*/ 480 w 1362"/>
                    <a:gd name="T53" fmla="*/ 20 h 824"/>
                    <a:gd name="T54" fmla="*/ 451 w 1362"/>
                    <a:gd name="T55" fmla="*/ 30 h 824"/>
                    <a:gd name="T56" fmla="*/ 414 w 1362"/>
                    <a:gd name="T57" fmla="*/ 40 h 824"/>
                    <a:gd name="T58" fmla="*/ 374 w 1362"/>
                    <a:gd name="T59" fmla="*/ 52 h 824"/>
                    <a:gd name="T60" fmla="*/ 330 w 1362"/>
                    <a:gd name="T61" fmla="*/ 63 h 824"/>
                    <a:gd name="T62" fmla="*/ 285 w 1362"/>
                    <a:gd name="T63" fmla="*/ 74 h 824"/>
                    <a:gd name="T64" fmla="*/ 239 w 1362"/>
                    <a:gd name="T65" fmla="*/ 85 h 824"/>
                    <a:gd name="T66" fmla="*/ 193 w 1362"/>
                    <a:gd name="T67" fmla="*/ 96 h 824"/>
                    <a:gd name="T68" fmla="*/ 151 w 1362"/>
                    <a:gd name="T69" fmla="*/ 105 h 824"/>
                    <a:gd name="T70" fmla="*/ 111 w 1362"/>
                    <a:gd name="T71" fmla="*/ 113 h 824"/>
                    <a:gd name="T72" fmla="*/ 76 w 1362"/>
                    <a:gd name="T73" fmla="*/ 122 h 824"/>
                    <a:gd name="T74" fmla="*/ 45 w 1362"/>
                    <a:gd name="T75" fmla="*/ 127 h 824"/>
                    <a:gd name="T76" fmla="*/ 24 w 1362"/>
                    <a:gd name="T77" fmla="*/ 132 h 824"/>
                    <a:gd name="T78" fmla="*/ 11 w 1362"/>
                    <a:gd name="T79" fmla="*/ 134 h 824"/>
                    <a:gd name="T80" fmla="*/ 2 w 1362"/>
                    <a:gd name="T81" fmla="*/ 136 h 824"/>
                    <a:gd name="T82" fmla="*/ 2 w 1362"/>
                    <a:gd name="T83" fmla="*/ 142 h 824"/>
                    <a:gd name="T84" fmla="*/ 13 w 1362"/>
                    <a:gd name="T85" fmla="*/ 151 h 824"/>
                    <a:gd name="T86" fmla="*/ 34 w 1362"/>
                    <a:gd name="T87" fmla="*/ 162 h 824"/>
                    <a:gd name="T88" fmla="*/ 65 w 1362"/>
                    <a:gd name="T89" fmla="*/ 178 h 824"/>
                    <a:gd name="T90" fmla="*/ 101 w 1362"/>
                    <a:gd name="T91" fmla="*/ 194 h 824"/>
                    <a:gd name="T92" fmla="*/ 144 w 1362"/>
                    <a:gd name="T93" fmla="*/ 211 h 824"/>
                    <a:gd name="T94" fmla="*/ 190 w 1362"/>
                    <a:gd name="T95" fmla="*/ 231 h 824"/>
                    <a:gd name="T96" fmla="*/ 238 w 1362"/>
                    <a:gd name="T97" fmla="*/ 248 h 824"/>
                    <a:gd name="T98" fmla="*/ 287 w 1362"/>
                    <a:gd name="T99" fmla="*/ 267 h 824"/>
                    <a:gd name="T100" fmla="*/ 335 w 1362"/>
                    <a:gd name="T101" fmla="*/ 284 h 824"/>
                    <a:gd name="T102" fmla="*/ 379 w 1362"/>
                    <a:gd name="T103" fmla="*/ 300 h 824"/>
                    <a:gd name="T104" fmla="*/ 420 w 1362"/>
                    <a:gd name="T105" fmla="*/ 313 h 824"/>
                    <a:gd name="T106" fmla="*/ 455 w 1362"/>
                    <a:gd name="T107" fmla="*/ 324 h 824"/>
                    <a:gd name="T108" fmla="*/ 481 w 1362"/>
                    <a:gd name="T109" fmla="*/ 332 h 824"/>
                    <a:gd name="T110" fmla="*/ 499 w 1362"/>
                    <a:gd name="T111" fmla="*/ 335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FFE5E5"/>
                </a:solidFill>
                <a:ln w="9525">
                  <a:solidFill>
                    <a:schemeClr val="tx1"/>
                  </a:solidFill>
                  <a:round/>
                  <a:headEnd/>
                  <a:tailEnd/>
                </a:ln>
              </p:spPr>
              <p:txBody>
                <a:bodyPr/>
                <a:lstStyle/>
                <a:p>
                  <a:endParaRPr lang="en-US">
                    <a:latin typeface="+mj-lt"/>
                  </a:endParaRPr>
                </a:p>
              </p:txBody>
            </p:sp>
            <p:sp>
              <p:nvSpPr>
                <p:cNvPr id="8219" name="Text Box 156"/>
                <p:cNvSpPr txBox="1">
                  <a:spLocks noChangeArrowheads="1"/>
                </p:cNvSpPr>
                <p:nvPr/>
              </p:nvSpPr>
              <p:spPr bwMode="auto">
                <a:xfrm rot="474767">
                  <a:off x="3955" y="1988"/>
                  <a:ext cx="627" cy="192"/>
                </a:xfrm>
                <a:prstGeom prst="rect">
                  <a:avLst/>
                </a:prstGeom>
                <a:noFill/>
                <a:ln w="9525">
                  <a:noFill/>
                  <a:miter lim="800000"/>
                  <a:headEnd/>
                  <a:tailEnd/>
                </a:ln>
              </p:spPr>
              <p:txBody>
                <a:bodyPr>
                  <a:spAutoFit/>
                </a:bodyPr>
                <a:lstStyle/>
                <a:p>
                  <a:pPr algn="ctr" eaLnBrk="0" hangingPunct="0">
                    <a:lnSpc>
                      <a:spcPct val="100000"/>
                    </a:lnSpc>
                    <a:spcBef>
                      <a:spcPct val="0"/>
                    </a:spcBef>
                    <a:buClrTx/>
                    <a:buFontTx/>
                    <a:buNone/>
                  </a:pPr>
                  <a:r>
                    <a:rPr lang="en-US" sz="1400" b="1">
                      <a:latin typeface="+mj-lt"/>
                    </a:rPr>
                    <a:t>Invoices</a:t>
                  </a:r>
                  <a:endParaRPr lang="en-US" sz="1400">
                    <a:latin typeface="+mj-lt"/>
                  </a:endParaRPr>
                </a:p>
              </p:txBody>
            </p:sp>
          </p:grpSp>
          <p:grpSp>
            <p:nvGrpSpPr>
              <p:cNvPr id="8211" name="Group 163"/>
              <p:cNvGrpSpPr>
                <a:grpSpLocks/>
              </p:cNvGrpSpPr>
              <p:nvPr/>
            </p:nvGrpSpPr>
            <p:grpSpPr bwMode="auto">
              <a:xfrm>
                <a:off x="3432" y="2213"/>
                <a:ext cx="1066" cy="945"/>
                <a:chOff x="3432" y="2213"/>
                <a:chExt cx="1066" cy="945"/>
              </a:xfrm>
            </p:grpSpPr>
            <p:sp>
              <p:nvSpPr>
                <p:cNvPr id="8212" name="Freeform 159"/>
                <p:cNvSpPr>
                  <a:spLocks/>
                </p:cNvSpPr>
                <p:nvPr/>
              </p:nvSpPr>
              <p:spPr bwMode="auto">
                <a:xfrm rot="8641482" flipH="1" flipV="1">
                  <a:off x="3538" y="2336"/>
                  <a:ext cx="960" cy="822"/>
                </a:xfrm>
                <a:custGeom>
                  <a:avLst/>
                  <a:gdLst>
                    <a:gd name="T0" fmla="*/ 252 w 1362"/>
                    <a:gd name="T1" fmla="*/ 815 h 824"/>
                    <a:gd name="T2" fmla="*/ 255 w 1362"/>
                    <a:gd name="T3" fmla="*/ 801 h 824"/>
                    <a:gd name="T4" fmla="*/ 262 w 1362"/>
                    <a:gd name="T5" fmla="*/ 777 h 824"/>
                    <a:gd name="T6" fmla="*/ 275 w 1362"/>
                    <a:gd name="T7" fmla="*/ 745 h 824"/>
                    <a:gd name="T8" fmla="*/ 290 w 1362"/>
                    <a:gd name="T9" fmla="*/ 707 h 824"/>
                    <a:gd name="T10" fmla="*/ 309 w 1362"/>
                    <a:gd name="T11" fmla="*/ 664 h 824"/>
                    <a:gd name="T12" fmla="*/ 330 w 1362"/>
                    <a:gd name="T13" fmla="*/ 618 h 824"/>
                    <a:gd name="T14" fmla="*/ 352 w 1362"/>
                    <a:gd name="T15" fmla="*/ 573 h 824"/>
                    <a:gd name="T16" fmla="*/ 374 w 1362"/>
                    <a:gd name="T17" fmla="*/ 525 h 824"/>
                    <a:gd name="T18" fmla="*/ 396 w 1362"/>
                    <a:gd name="T19" fmla="*/ 476 h 824"/>
                    <a:gd name="T20" fmla="*/ 417 w 1362"/>
                    <a:gd name="T21" fmla="*/ 432 h 824"/>
                    <a:gd name="T22" fmla="*/ 436 w 1362"/>
                    <a:gd name="T23" fmla="*/ 390 h 824"/>
                    <a:gd name="T24" fmla="*/ 453 w 1362"/>
                    <a:gd name="T25" fmla="*/ 355 h 824"/>
                    <a:gd name="T26" fmla="*/ 465 w 1362"/>
                    <a:gd name="T27" fmla="*/ 327 h 824"/>
                    <a:gd name="T28" fmla="*/ 474 w 1362"/>
                    <a:gd name="T29" fmla="*/ 306 h 824"/>
                    <a:gd name="T30" fmla="*/ 477 w 1362"/>
                    <a:gd name="T31" fmla="*/ 296 h 824"/>
                    <a:gd name="T32" fmla="*/ 476 w 1362"/>
                    <a:gd name="T33" fmla="*/ 294 h 824"/>
                    <a:gd name="T34" fmla="*/ 462 w 1362"/>
                    <a:gd name="T35" fmla="*/ 276 h 824"/>
                    <a:gd name="T36" fmla="*/ 436 w 1362"/>
                    <a:gd name="T37" fmla="*/ 242 h 824"/>
                    <a:gd name="T38" fmla="*/ 401 w 1362"/>
                    <a:gd name="T39" fmla="*/ 197 h 824"/>
                    <a:gd name="T40" fmla="*/ 363 w 1362"/>
                    <a:gd name="T41" fmla="*/ 145 h 824"/>
                    <a:gd name="T42" fmla="*/ 324 w 1362"/>
                    <a:gd name="T43" fmla="*/ 93 h 824"/>
                    <a:gd name="T44" fmla="*/ 293 w 1362"/>
                    <a:gd name="T45" fmla="*/ 46 h 824"/>
                    <a:gd name="T46" fmla="*/ 270 w 1362"/>
                    <a:gd name="T47" fmla="*/ 11 h 824"/>
                    <a:gd name="T48" fmla="*/ 261 w 1362"/>
                    <a:gd name="T49" fmla="*/ 8 h 824"/>
                    <a:gd name="T50" fmla="*/ 254 w 1362"/>
                    <a:gd name="T51" fmla="*/ 27 h 824"/>
                    <a:gd name="T52" fmla="*/ 242 w 1362"/>
                    <a:gd name="T53" fmla="*/ 49 h 824"/>
                    <a:gd name="T54" fmla="*/ 227 w 1362"/>
                    <a:gd name="T55" fmla="*/ 73 h 824"/>
                    <a:gd name="T56" fmla="*/ 208 w 1362"/>
                    <a:gd name="T57" fmla="*/ 99 h 824"/>
                    <a:gd name="T58" fmla="*/ 188 w 1362"/>
                    <a:gd name="T59" fmla="*/ 127 h 824"/>
                    <a:gd name="T60" fmla="*/ 166 w 1362"/>
                    <a:gd name="T61" fmla="*/ 154 h 824"/>
                    <a:gd name="T62" fmla="*/ 144 w 1362"/>
                    <a:gd name="T63" fmla="*/ 182 h 824"/>
                    <a:gd name="T64" fmla="*/ 121 w 1362"/>
                    <a:gd name="T65" fmla="*/ 206 h 824"/>
                    <a:gd name="T66" fmla="*/ 97 w 1362"/>
                    <a:gd name="T67" fmla="*/ 231 h 824"/>
                    <a:gd name="T68" fmla="*/ 76 w 1362"/>
                    <a:gd name="T69" fmla="*/ 255 h 824"/>
                    <a:gd name="T70" fmla="*/ 56 w 1362"/>
                    <a:gd name="T71" fmla="*/ 276 h 824"/>
                    <a:gd name="T72" fmla="*/ 38 w 1362"/>
                    <a:gd name="T73" fmla="*/ 295 h 824"/>
                    <a:gd name="T74" fmla="*/ 23 w 1362"/>
                    <a:gd name="T75" fmla="*/ 309 h 824"/>
                    <a:gd name="T76" fmla="*/ 12 w 1362"/>
                    <a:gd name="T77" fmla="*/ 321 h 824"/>
                    <a:gd name="T78" fmla="*/ 6 w 1362"/>
                    <a:gd name="T79" fmla="*/ 326 h 824"/>
                    <a:gd name="T80" fmla="*/ 1 w 1362"/>
                    <a:gd name="T81" fmla="*/ 330 h 824"/>
                    <a:gd name="T82" fmla="*/ 1 w 1362"/>
                    <a:gd name="T83" fmla="*/ 344 h 824"/>
                    <a:gd name="T84" fmla="*/ 6 w 1362"/>
                    <a:gd name="T85" fmla="*/ 367 h 824"/>
                    <a:gd name="T86" fmla="*/ 18 w 1362"/>
                    <a:gd name="T87" fmla="*/ 396 h 824"/>
                    <a:gd name="T88" fmla="*/ 33 w 1362"/>
                    <a:gd name="T89" fmla="*/ 432 h 824"/>
                    <a:gd name="T90" fmla="*/ 51 w 1362"/>
                    <a:gd name="T91" fmla="*/ 473 h 824"/>
                    <a:gd name="T92" fmla="*/ 73 w 1362"/>
                    <a:gd name="T93" fmla="*/ 516 h 824"/>
                    <a:gd name="T94" fmla="*/ 95 w 1362"/>
                    <a:gd name="T95" fmla="*/ 562 h 824"/>
                    <a:gd name="T96" fmla="*/ 121 w 1362"/>
                    <a:gd name="T97" fmla="*/ 607 h 824"/>
                    <a:gd name="T98" fmla="*/ 144 w 1362"/>
                    <a:gd name="T99" fmla="*/ 649 h 824"/>
                    <a:gd name="T100" fmla="*/ 169 w 1362"/>
                    <a:gd name="T101" fmla="*/ 691 h 824"/>
                    <a:gd name="T102" fmla="*/ 191 w 1362"/>
                    <a:gd name="T103" fmla="*/ 729 h 824"/>
                    <a:gd name="T104" fmla="*/ 211 w 1362"/>
                    <a:gd name="T105" fmla="*/ 762 h 824"/>
                    <a:gd name="T106" fmla="*/ 228 w 1362"/>
                    <a:gd name="T107" fmla="*/ 788 h 824"/>
                    <a:gd name="T108" fmla="*/ 242 w 1362"/>
                    <a:gd name="T109" fmla="*/ 808 h 824"/>
                    <a:gd name="T110" fmla="*/ 251 w 1362"/>
                    <a:gd name="T111" fmla="*/ 817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w="9525">
                  <a:solidFill>
                    <a:schemeClr val="tx1"/>
                  </a:solidFill>
                  <a:round/>
                  <a:headEnd/>
                  <a:tailEnd/>
                </a:ln>
              </p:spPr>
              <p:txBody>
                <a:bodyPr/>
                <a:lstStyle/>
                <a:p>
                  <a:endParaRPr lang="en-US">
                    <a:latin typeface="+mj-lt"/>
                  </a:endParaRPr>
                </a:p>
              </p:txBody>
            </p:sp>
            <p:sp>
              <p:nvSpPr>
                <p:cNvPr id="8213" name="Freeform 160"/>
                <p:cNvSpPr>
                  <a:spLocks/>
                </p:cNvSpPr>
                <p:nvPr/>
              </p:nvSpPr>
              <p:spPr bwMode="auto">
                <a:xfrm rot="8641482" flipH="1" flipV="1">
                  <a:off x="3486" y="2275"/>
                  <a:ext cx="959" cy="822"/>
                </a:xfrm>
                <a:custGeom>
                  <a:avLst/>
                  <a:gdLst>
                    <a:gd name="T0" fmla="*/ 252 w 1362"/>
                    <a:gd name="T1" fmla="*/ 815 h 824"/>
                    <a:gd name="T2" fmla="*/ 254 w 1362"/>
                    <a:gd name="T3" fmla="*/ 801 h 824"/>
                    <a:gd name="T4" fmla="*/ 261 w 1362"/>
                    <a:gd name="T5" fmla="*/ 777 h 824"/>
                    <a:gd name="T6" fmla="*/ 274 w 1362"/>
                    <a:gd name="T7" fmla="*/ 745 h 824"/>
                    <a:gd name="T8" fmla="*/ 289 w 1362"/>
                    <a:gd name="T9" fmla="*/ 707 h 824"/>
                    <a:gd name="T10" fmla="*/ 308 w 1362"/>
                    <a:gd name="T11" fmla="*/ 664 h 824"/>
                    <a:gd name="T12" fmla="*/ 329 w 1362"/>
                    <a:gd name="T13" fmla="*/ 618 h 824"/>
                    <a:gd name="T14" fmla="*/ 351 w 1362"/>
                    <a:gd name="T15" fmla="*/ 573 h 824"/>
                    <a:gd name="T16" fmla="*/ 373 w 1362"/>
                    <a:gd name="T17" fmla="*/ 525 h 824"/>
                    <a:gd name="T18" fmla="*/ 395 w 1362"/>
                    <a:gd name="T19" fmla="*/ 476 h 824"/>
                    <a:gd name="T20" fmla="*/ 416 w 1362"/>
                    <a:gd name="T21" fmla="*/ 432 h 824"/>
                    <a:gd name="T22" fmla="*/ 435 w 1362"/>
                    <a:gd name="T23" fmla="*/ 390 h 824"/>
                    <a:gd name="T24" fmla="*/ 451 w 1362"/>
                    <a:gd name="T25" fmla="*/ 355 h 824"/>
                    <a:gd name="T26" fmla="*/ 463 w 1362"/>
                    <a:gd name="T27" fmla="*/ 327 h 824"/>
                    <a:gd name="T28" fmla="*/ 472 w 1362"/>
                    <a:gd name="T29" fmla="*/ 306 h 824"/>
                    <a:gd name="T30" fmla="*/ 475 w 1362"/>
                    <a:gd name="T31" fmla="*/ 296 h 824"/>
                    <a:gd name="T32" fmla="*/ 475 w 1362"/>
                    <a:gd name="T33" fmla="*/ 294 h 824"/>
                    <a:gd name="T34" fmla="*/ 460 w 1362"/>
                    <a:gd name="T35" fmla="*/ 276 h 824"/>
                    <a:gd name="T36" fmla="*/ 434 w 1362"/>
                    <a:gd name="T37" fmla="*/ 242 h 824"/>
                    <a:gd name="T38" fmla="*/ 400 w 1362"/>
                    <a:gd name="T39" fmla="*/ 197 h 824"/>
                    <a:gd name="T40" fmla="*/ 361 w 1362"/>
                    <a:gd name="T41" fmla="*/ 145 h 824"/>
                    <a:gd name="T42" fmla="*/ 324 w 1362"/>
                    <a:gd name="T43" fmla="*/ 93 h 824"/>
                    <a:gd name="T44" fmla="*/ 292 w 1362"/>
                    <a:gd name="T45" fmla="*/ 46 h 824"/>
                    <a:gd name="T46" fmla="*/ 269 w 1362"/>
                    <a:gd name="T47" fmla="*/ 11 h 824"/>
                    <a:gd name="T48" fmla="*/ 261 w 1362"/>
                    <a:gd name="T49" fmla="*/ 8 h 824"/>
                    <a:gd name="T50" fmla="*/ 253 w 1362"/>
                    <a:gd name="T51" fmla="*/ 27 h 824"/>
                    <a:gd name="T52" fmla="*/ 242 w 1362"/>
                    <a:gd name="T53" fmla="*/ 49 h 824"/>
                    <a:gd name="T54" fmla="*/ 226 w 1362"/>
                    <a:gd name="T55" fmla="*/ 73 h 824"/>
                    <a:gd name="T56" fmla="*/ 208 w 1362"/>
                    <a:gd name="T57" fmla="*/ 99 h 824"/>
                    <a:gd name="T58" fmla="*/ 187 w 1362"/>
                    <a:gd name="T59" fmla="*/ 127 h 824"/>
                    <a:gd name="T60" fmla="*/ 165 w 1362"/>
                    <a:gd name="T61" fmla="*/ 154 h 824"/>
                    <a:gd name="T62" fmla="*/ 143 w 1362"/>
                    <a:gd name="T63" fmla="*/ 182 h 824"/>
                    <a:gd name="T64" fmla="*/ 120 w 1362"/>
                    <a:gd name="T65" fmla="*/ 206 h 824"/>
                    <a:gd name="T66" fmla="*/ 97 w 1362"/>
                    <a:gd name="T67" fmla="*/ 231 h 824"/>
                    <a:gd name="T68" fmla="*/ 76 w 1362"/>
                    <a:gd name="T69" fmla="*/ 255 h 824"/>
                    <a:gd name="T70" fmla="*/ 56 w 1362"/>
                    <a:gd name="T71" fmla="*/ 276 h 824"/>
                    <a:gd name="T72" fmla="*/ 38 w 1362"/>
                    <a:gd name="T73" fmla="*/ 295 h 824"/>
                    <a:gd name="T74" fmla="*/ 23 w 1362"/>
                    <a:gd name="T75" fmla="*/ 309 h 824"/>
                    <a:gd name="T76" fmla="*/ 12 w 1362"/>
                    <a:gd name="T77" fmla="*/ 321 h 824"/>
                    <a:gd name="T78" fmla="*/ 6 w 1362"/>
                    <a:gd name="T79" fmla="*/ 326 h 824"/>
                    <a:gd name="T80" fmla="*/ 1 w 1362"/>
                    <a:gd name="T81" fmla="*/ 330 h 824"/>
                    <a:gd name="T82" fmla="*/ 1 w 1362"/>
                    <a:gd name="T83" fmla="*/ 344 h 824"/>
                    <a:gd name="T84" fmla="*/ 6 w 1362"/>
                    <a:gd name="T85" fmla="*/ 367 h 824"/>
                    <a:gd name="T86" fmla="*/ 18 w 1362"/>
                    <a:gd name="T87" fmla="*/ 396 h 824"/>
                    <a:gd name="T88" fmla="*/ 32 w 1362"/>
                    <a:gd name="T89" fmla="*/ 432 h 824"/>
                    <a:gd name="T90" fmla="*/ 51 w 1362"/>
                    <a:gd name="T91" fmla="*/ 473 h 824"/>
                    <a:gd name="T92" fmla="*/ 73 w 1362"/>
                    <a:gd name="T93" fmla="*/ 516 h 824"/>
                    <a:gd name="T94" fmla="*/ 95 w 1362"/>
                    <a:gd name="T95" fmla="*/ 562 h 824"/>
                    <a:gd name="T96" fmla="*/ 120 w 1362"/>
                    <a:gd name="T97" fmla="*/ 607 h 824"/>
                    <a:gd name="T98" fmla="*/ 144 w 1362"/>
                    <a:gd name="T99" fmla="*/ 649 h 824"/>
                    <a:gd name="T100" fmla="*/ 168 w 1362"/>
                    <a:gd name="T101" fmla="*/ 691 h 824"/>
                    <a:gd name="T102" fmla="*/ 190 w 1362"/>
                    <a:gd name="T103" fmla="*/ 729 h 824"/>
                    <a:gd name="T104" fmla="*/ 211 w 1362"/>
                    <a:gd name="T105" fmla="*/ 762 h 824"/>
                    <a:gd name="T106" fmla="*/ 228 w 1362"/>
                    <a:gd name="T107" fmla="*/ 788 h 824"/>
                    <a:gd name="T108" fmla="*/ 242 w 1362"/>
                    <a:gd name="T109" fmla="*/ 808 h 824"/>
                    <a:gd name="T110" fmla="*/ 251 w 1362"/>
                    <a:gd name="T111" fmla="*/ 817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w="9525">
                  <a:solidFill>
                    <a:schemeClr val="tx1"/>
                  </a:solidFill>
                  <a:round/>
                  <a:headEnd/>
                  <a:tailEnd/>
                </a:ln>
              </p:spPr>
              <p:txBody>
                <a:bodyPr/>
                <a:lstStyle/>
                <a:p>
                  <a:endParaRPr lang="en-US">
                    <a:latin typeface="+mj-lt"/>
                  </a:endParaRPr>
                </a:p>
              </p:txBody>
            </p:sp>
            <p:sp>
              <p:nvSpPr>
                <p:cNvPr id="8214" name="Freeform 161"/>
                <p:cNvSpPr>
                  <a:spLocks/>
                </p:cNvSpPr>
                <p:nvPr/>
              </p:nvSpPr>
              <p:spPr bwMode="auto">
                <a:xfrm rot="8641482" flipH="1" flipV="1">
                  <a:off x="3432" y="2213"/>
                  <a:ext cx="960" cy="822"/>
                </a:xfrm>
                <a:custGeom>
                  <a:avLst/>
                  <a:gdLst>
                    <a:gd name="T0" fmla="*/ 252 w 1362"/>
                    <a:gd name="T1" fmla="*/ 815 h 824"/>
                    <a:gd name="T2" fmla="*/ 255 w 1362"/>
                    <a:gd name="T3" fmla="*/ 801 h 824"/>
                    <a:gd name="T4" fmla="*/ 262 w 1362"/>
                    <a:gd name="T5" fmla="*/ 777 h 824"/>
                    <a:gd name="T6" fmla="*/ 275 w 1362"/>
                    <a:gd name="T7" fmla="*/ 745 h 824"/>
                    <a:gd name="T8" fmla="*/ 290 w 1362"/>
                    <a:gd name="T9" fmla="*/ 707 h 824"/>
                    <a:gd name="T10" fmla="*/ 309 w 1362"/>
                    <a:gd name="T11" fmla="*/ 664 h 824"/>
                    <a:gd name="T12" fmla="*/ 330 w 1362"/>
                    <a:gd name="T13" fmla="*/ 618 h 824"/>
                    <a:gd name="T14" fmla="*/ 352 w 1362"/>
                    <a:gd name="T15" fmla="*/ 573 h 824"/>
                    <a:gd name="T16" fmla="*/ 374 w 1362"/>
                    <a:gd name="T17" fmla="*/ 525 h 824"/>
                    <a:gd name="T18" fmla="*/ 396 w 1362"/>
                    <a:gd name="T19" fmla="*/ 476 h 824"/>
                    <a:gd name="T20" fmla="*/ 417 w 1362"/>
                    <a:gd name="T21" fmla="*/ 432 h 824"/>
                    <a:gd name="T22" fmla="*/ 436 w 1362"/>
                    <a:gd name="T23" fmla="*/ 390 h 824"/>
                    <a:gd name="T24" fmla="*/ 453 w 1362"/>
                    <a:gd name="T25" fmla="*/ 355 h 824"/>
                    <a:gd name="T26" fmla="*/ 465 w 1362"/>
                    <a:gd name="T27" fmla="*/ 327 h 824"/>
                    <a:gd name="T28" fmla="*/ 474 w 1362"/>
                    <a:gd name="T29" fmla="*/ 306 h 824"/>
                    <a:gd name="T30" fmla="*/ 477 w 1362"/>
                    <a:gd name="T31" fmla="*/ 296 h 824"/>
                    <a:gd name="T32" fmla="*/ 476 w 1362"/>
                    <a:gd name="T33" fmla="*/ 294 h 824"/>
                    <a:gd name="T34" fmla="*/ 462 w 1362"/>
                    <a:gd name="T35" fmla="*/ 276 h 824"/>
                    <a:gd name="T36" fmla="*/ 436 w 1362"/>
                    <a:gd name="T37" fmla="*/ 242 h 824"/>
                    <a:gd name="T38" fmla="*/ 401 w 1362"/>
                    <a:gd name="T39" fmla="*/ 197 h 824"/>
                    <a:gd name="T40" fmla="*/ 363 w 1362"/>
                    <a:gd name="T41" fmla="*/ 145 h 824"/>
                    <a:gd name="T42" fmla="*/ 324 w 1362"/>
                    <a:gd name="T43" fmla="*/ 93 h 824"/>
                    <a:gd name="T44" fmla="*/ 293 w 1362"/>
                    <a:gd name="T45" fmla="*/ 46 h 824"/>
                    <a:gd name="T46" fmla="*/ 270 w 1362"/>
                    <a:gd name="T47" fmla="*/ 11 h 824"/>
                    <a:gd name="T48" fmla="*/ 261 w 1362"/>
                    <a:gd name="T49" fmla="*/ 8 h 824"/>
                    <a:gd name="T50" fmla="*/ 254 w 1362"/>
                    <a:gd name="T51" fmla="*/ 27 h 824"/>
                    <a:gd name="T52" fmla="*/ 242 w 1362"/>
                    <a:gd name="T53" fmla="*/ 49 h 824"/>
                    <a:gd name="T54" fmla="*/ 227 w 1362"/>
                    <a:gd name="T55" fmla="*/ 73 h 824"/>
                    <a:gd name="T56" fmla="*/ 208 w 1362"/>
                    <a:gd name="T57" fmla="*/ 99 h 824"/>
                    <a:gd name="T58" fmla="*/ 188 w 1362"/>
                    <a:gd name="T59" fmla="*/ 127 h 824"/>
                    <a:gd name="T60" fmla="*/ 166 w 1362"/>
                    <a:gd name="T61" fmla="*/ 154 h 824"/>
                    <a:gd name="T62" fmla="*/ 144 w 1362"/>
                    <a:gd name="T63" fmla="*/ 182 h 824"/>
                    <a:gd name="T64" fmla="*/ 121 w 1362"/>
                    <a:gd name="T65" fmla="*/ 206 h 824"/>
                    <a:gd name="T66" fmla="*/ 97 w 1362"/>
                    <a:gd name="T67" fmla="*/ 231 h 824"/>
                    <a:gd name="T68" fmla="*/ 76 w 1362"/>
                    <a:gd name="T69" fmla="*/ 255 h 824"/>
                    <a:gd name="T70" fmla="*/ 56 w 1362"/>
                    <a:gd name="T71" fmla="*/ 276 h 824"/>
                    <a:gd name="T72" fmla="*/ 38 w 1362"/>
                    <a:gd name="T73" fmla="*/ 295 h 824"/>
                    <a:gd name="T74" fmla="*/ 23 w 1362"/>
                    <a:gd name="T75" fmla="*/ 309 h 824"/>
                    <a:gd name="T76" fmla="*/ 12 w 1362"/>
                    <a:gd name="T77" fmla="*/ 321 h 824"/>
                    <a:gd name="T78" fmla="*/ 6 w 1362"/>
                    <a:gd name="T79" fmla="*/ 326 h 824"/>
                    <a:gd name="T80" fmla="*/ 1 w 1362"/>
                    <a:gd name="T81" fmla="*/ 330 h 824"/>
                    <a:gd name="T82" fmla="*/ 1 w 1362"/>
                    <a:gd name="T83" fmla="*/ 344 h 824"/>
                    <a:gd name="T84" fmla="*/ 6 w 1362"/>
                    <a:gd name="T85" fmla="*/ 367 h 824"/>
                    <a:gd name="T86" fmla="*/ 18 w 1362"/>
                    <a:gd name="T87" fmla="*/ 396 h 824"/>
                    <a:gd name="T88" fmla="*/ 33 w 1362"/>
                    <a:gd name="T89" fmla="*/ 432 h 824"/>
                    <a:gd name="T90" fmla="*/ 51 w 1362"/>
                    <a:gd name="T91" fmla="*/ 473 h 824"/>
                    <a:gd name="T92" fmla="*/ 73 w 1362"/>
                    <a:gd name="T93" fmla="*/ 516 h 824"/>
                    <a:gd name="T94" fmla="*/ 95 w 1362"/>
                    <a:gd name="T95" fmla="*/ 562 h 824"/>
                    <a:gd name="T96" fmla="*/ 121 w 1362"/>
                    <a:gd name="T97" fmla="*/ 607 h 824"/>
                    <a:gd name="T98" fmla="*/ 144 w 1362"/>
                    <a:gd name="T99" fmla="*/ 649 h 824"/>
                    <a:gd name="T100" fmla="*/ 169 w 1362"/>
                    <a:gd name="T101" fmla="*/ 691 h 824"/>
                    <a:gd name="T102" fmla="*/ 191 w 1362"/>
                    <a:gd name="T103" fmla="*/ 729 h 824"/>
                    <a:gd name="T104" fmla="*/ 211 w 1362"/>
                    <a:gd name="T105" fmla="*/ 762 h 824"/>
                    <a:gd name="T106" fmla="*/ 228 w 1362"/>
                    <a:gd name="T107" fmla="*/ 788 h 824"/>
                    <a:gd name="T108" fmla="*/ 242 w 1362"/>
                    <a:gd name="T109" fmla="*/ 808 h 824"/>
                    <a:gd name="T110" fmla="*/ 251 w 1362"/>
                    <a:gd name="T111" fmla="*/ 817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rgbClr val="C5FFE2"/>
                </a:solidFill>
                <a:ln w="9525">
                  <a:solidFill>
                    <a:schemeClr val="tx1"/>
                  </a:solidFill>
                  <a:round/>
                  <a:headEnd/>
                  <a:tailEnd/>
                </a:ln>
              </p:spPr>
              <p:txBody>
                <a:bodyPr/>
                <a:lstStyle/>
                <a:p>
                  <a:endParaRPr lang="en-US">
                    <a:latin typeface="+mj-lt"/>
                  </a:endParaRPr>
                </a:p>
              </p:txBody>
            </p:sp>
            <p:sp>
              <p:nvSpPr>
                <p:cNvPr id="8215" name="Text Box 162"/>
                <p:cNvSpPr txBox="1">
                  <a:spLocks noChangeArrowheads="1"/>
                </p:cNvSpPr>
                <p:nvPr/>
              </p:nvSpPr>
              <p:spPr bwMode="auto">
                <a:xfrm rot="474767">
                  <a:off x="3596" y="2348"/>
                  <a:ext cx="687" cy="465"/>
                </a:xfrm>
                <a:prstGeom prst="rect">
                  <a:avLst/>
                </a:prstGeom>
                <a:noFill/>
                <a:ln w="9525">
                  <a:noFill/>
                  <a:miter lim="800000"/>
                  <a:headEnd/>
                  <a:tailEnd/>
                </a:ln>
              </p:spPr>
              <p:txBody>
                <a:bodyPr>
                  <a:spAutoFit/>
                </a:bodyPr>
                <a:lstStyle/>
                <a:p>
                  <a:pPr algn="ctr" eaLnBrk="0" hangingPunct="0">
                    <a:lnSpc>
                      <a:spcPct val="100000"/>
                    </a:lnSpc>
                    <a:spcBef>
                      <a:spcPct val="0"/>
                    </a:spcBef>
                    <a:buClrTx/>
                    <a:buFontTx/>
                    <a:buNone/>
                  </a:pPr>
                  <a:r>
                    <a:rPr lang="en-US" sz="1400" b="1">
                      <a:latin typeface="+mj-lt"/>
                    </a:rPr>
                    <a:t>Advance</a:t>
                  </a:r>
                </a:p>
                <a:p>
                  <a:pPr algn="ctr" eaLnBrk="0" hangingPunct="0">
                    <a:lnSpc>
                      <a:spcPct val="100000"/>
                    </a:lnSpc>
                    <a:spcBef>
                      <a:spcPct val="0"/>
                    </a:spcBef>
                    <a:buClrTx/>
                    <a:buFontTx/>
                    <a:buNone/>
                  </a:pPr>
                  <a:r>
                    <a:rPr lang="en-US" sz="1400" b="1">
                      <a:latin typeface="+mj-lt"/>
                    </a:rPr>
                    <a:t>Ship</a:t>
                  </a:r>
                </a:p>
                <a:p>
                  <a:pPr algn="ctr" eaLnBrk="0" hangingPunct="0">
                    <a:lnSpc>
                      <a:spcPct val="100000"/>
                    </a:lnSpc>
                    <a:spcBef>
                      <a:spcPct val="0"/>
                    </a:spcBef>
                    <a:buClrTx/>
                    <a:buFontTx/>
                    <a:buNone/>
                  </a:pPr>
                  <a:r>
                    <a:rPr lang="en-US" sz="1400" b="1">
                      <a:latin typeface="+mj-lt"/>
                    </a:rPr>
                    <a:t>Notices</a:t>
                  </a:r>
                </a:p>
              </p:txBody>
            </p:sp>
          </p:grpSp>
        </p:gr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lnSpc>
                <a:spcPct val="100000"/>
              </a:lnSpc>
            </a:pPr>
            <a:r>
              <a:rPr lang="en-US" b="1" smtClean="0">
                <a:solidFill>
                  <a:schemeClr val="tx2"/>
                </a:solidFill>
              </a:rPr>
              <a:t>ANSI (ASC X12)</a:t>
            </a:r>
          </a:p>
          <a:p>
            <a:pPr lvl="1" eaLnBrk="1" hangingPunct="1">
              <a:lnSpc>
                <a:spcPct val="100000"/>
              </a:lnSpc>
            </a:pPr>
            <a:r>
              <a:rPr lang="en-US" smtClean="0"/>
              <a:t>American National Standards Institute</a:t>
            </a:r>
          </a:p>
          <a:p>
            <a:pPr eaLnBrk="1" hangingPunct="1">
              <a:lnSpc>
                <a:spcPct val="100000"/>
              </a:lnSpc>
            </a:pPr>
            <a:r>
              <a:rPr lang="en-US" b="1" smtClean="0">
                <a:solidFill>
                  <a:schemeClr val="tx2"/>
                </a:solidFill>
              </a:rPr>
              <a:t>EDIFACT</a:t>
            </a:r>
          </a:p>
          <a:p>
            <a:pPr lvl="1" eaLnBrk="1" hangingPunct="1">
              <a:lnSpc>
                <a:spcPct val="100000"/>
              </a:lnSpc>
            </a:pPr>
            <a:r>
              <a:rPr lang="en-US" smtClean="0"/>
              <a:t>Electronic Data Interchange for Administration, Commerce, and Transport</a:t>
            </a:r>
          </a:p>
          <a:p>
            <a:pPr eaLnBrk="1" hangingPunct="1">
              <a:lnSpc>
                <a:spcPct val="100000"/>
              </a:lnSpc>
            </a:pPr>
            <a:r>
              <a:rPr lang="en-US" b="1" smtClean="0">
                <a:solidFill>
                  <a:schemeClr val="tx2"/>
                </a:solidFill>
              </a:rPr>
              <a:t>ODETTE</a:t>
            </a:r>
          </a:p>
          <a:p>
            <a:pPr lvl="1" eaLnBrk="1" hangingPunct="1">
              <a:lnSpc>
                <a:spcPct val="100000"/>
              </a:lnSpc>
            </a:pPr>
            <a:r>
              <a:rPr lang="en-US" smtClean="0"/>
              <a:t>Organization for Data Exchange Through Teletransmission in Europe</a:t>
            </a:r>
          </a:p>
          <a:p>
            <a:pPr eaLnBrk="1" hangingPunct="1">
              <a:lnSpc>
                <a:spcPct val="100000"/>
              </a:lnSpc>
            </a:pPr>
            <a:r>
              <a:rPr lang="en-US" b="1" smtClean="0">
                <a:solidFill>
                  <a:schemeClr val="tx2"/>
                </a:solidFill>
              </a:rPr>
              <a:t>VDA</a:t>
            </a:r>
          </a:p>
          <a:p>
            <a:pPr lvl="1" eaLnBrk="1" hangingPunct="1">
              <a:lnSpc>
                <a:spcPct val="100000"/>
              </a:lnSpc>
            </a:pPr>
            <a:r>
              <a:rPr lang="en-US" smtClean="0"/>
              <a:t>Verband der Automobilindustrie e.V.</a:t>
            </a:r>
          </a:p>
          <a:p>
            <a:pPr eaLnBrk="1" hangingPunct="1"/>
            <a:endParaRPr lang="en-US" sz="2400" smtClean="0"/>
          </a:p>
        </p:txBody>
      </p:sp>
      <p:sp>
        <p:nvSpPr>
          <p:cNvPr id="9219" name="Rectangle 2"/>
          <p:cNvSpPr>
            <a:spLocks noGrp="1" noChangeArrowheads="1"/>
          </p:cNvSpPr>
          <p:nvPr>
            <p:ph type="title"/>
          </p:nvPr>
        </p:nvSpPr>
        <p:spPr/>
        <p:txBody>
          <a:bodyPr/>
          <a:lstStyle/>
          <a:p>
            <a:pPr eaLnBrk="1" hangingPunct="1"/>
            <a:r>
              <a:rPr lang="en-US" smtClean="0"/>
              <a:t>EDI Standards Supported</a:t>
            </a:r>
          </a:p>
        </p:txBody>
      </p:sp>
      <p:sp>
        <p:nvSpPr>
          <p:cNvPr id="9218" name="Footer Placeholder 3"/>
          <p:cNvSpPr>
            <a:spLocks noGrp="1"/>
          </p:cNvSpPr>
          <p:nvPr>
            <p:ph type="ftr" sz="quarter" idx="10"/>
          </p:nvPr>
        </p:nvSpPr>
        <p:spPr>
          <a:noFill/>
        </p:spPr>
        <p:txBody>
          <a:bodyPr/>
          <a:lstStyle/>
          <a:p>
            <a:r>
              <a:rPr lang="en-US" smtClean="0">
                <a:latin typeface="Arial" charset="0"/>
                <a:cs typeface="Arial" charset="0"/>
              </a:rPr>
              <a:t>EDI-EC-Intro-070</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sz="half" idx="1"/>
          </p:nvPr>
        </p:nvSpPr>
        <p:spPr>
          <a:xfrm>
            <a:off x="457200" y="1624013"/>
            <a:ext cx="4000500" cy="5053012"/>
          </a:xfrm>
        </p:spPr>
        <p:txBody>
          <a:bodyPr/>
          <a:lstStyle/>
          <a:p>
            <a:pPr eaLnBrk="1" hangingPunct="1">
              <a:lnSpc>
                <a:spcPct val="70000"/>
              </a:lnSpc>
            </a:pPr>
            <a:r>
              <a:rPr lang="en-US" sz="2400" smtClean="0"/>
              <a:t>Purchase Orders (in and out)</a:t>
            </a:r>
          </a:p>
          <a:p>
            <a:pPr lvl="1" eaLnBrk="1" hangingPunct="1">
              <a:lnSpc>
                <a:spcPct val="70000"/>
              </a:lnSpc>
            </a:pPr>
            <a:r>
              <a:rPr lang="en-US" sz="1800" smtClean="0"/>
              <a:t>Grocery (UCS) enabled</a:t>
            </a:r>
          </a:p>
          <a:p>
            <a:pPr eaLnBrk="1" hangingPunct="1">
              <a:lnSpc>
                <a:spcPct val="70000"/>
              </a:lnSpc>
            </a:pPr>
            <a:r>
              <a:rPr lang="en-US" sz="2400" smtClean="0"/>
              <a:t>PO Acknowledgment (in and out)</a:t>
            </a:r>
          </a:p>
          <a:p>
            <a:pPr eaLnBrk="1" hangingPunct="1">
              <a:lnSpc>
                <a:spcPct val="70000"/>
              </a:lnSpc>
            </a:pPr>
            <a:r>
              <a:rPr lang="en-US" sz="2400" smtClean="0"/>
              <a:t>PO Change (in)</a:t>
            </a:r>
          </a:p>
          <a:p>
            <a:pPr eaLnBrk="1" hangingPunct="1">
              <a:lnSpc>
                <a:spcPct val="70000"/>
              </a:lnSpc>
            </a:pPr>
            <a:r>
              <a:rPr lang="en-US" sz="2400" smtClean="0"/>
              <a:t>Schedules (in and out)</a:t>
            </a:r>
          </a:p>
          <a:p>
            <a:pPr lvl="1" eaLnBrk="1" hangingPunct="1">
              <a:lnSpc>
                <a:spcPct val="70000"/>
              </a:lnSpc>
            </a:pPr>
            <a:r>
              <a:rPr lang="en-US" sz="1800" smtClean="0"/>
              <a:t>Planning, Shipping, and Sequenced</a:t>
            </a:r>
          </a:p>
          <a:p>
            <a:pPr eaLnBrk="1" hangingPunct="1">
              <a:lnSpc>
                <a:spcPct val="70000"/>
              </a:lnSpc>
            </a:pPr>
            <a:r>
              <a:rPr lang="en-US" sz="2400" smtClean="0"/>
              <a:t>Advance Shipping Notice (in and out)</a:t>
            </a:r>
          </a:p>
          <a:p>
            <a:pPr eaLnBrk="1" hangingPunct="1">
              <a:lnSpc>
                <a:spcPct val="70000"/>
              </a:lnSpc>
            </a:pPr>
            <a:r>
              <a:rPr lang="en-US" sz="2400" smtClean="0"/>
              <a:t>Invoice (out)</a:t>
            </a:r>
          </a:p>
          <a:p>
            <a:pPr lvl="1" eaLnBrk="1" hangingPunct="1">
              <a:lnSpc>
                <a:spcPct val="70000"/>
              </a:lnSpc>
            </a:pPr>
            <a:r>
              <a:rPr lang="en-US" sz="1800" smtClean="0"/>
              <a:t>Grocery (UCS) enabled</a:t>
            </a:r>
          </a:p>
          <a:p>
            <a:pPr eaLnBrk="1" hangingPunct="1">
              <a:lnSpc>
                <a:spcPct val="70000"/>
              </a:lnSpc>
            </a:pPr>
            <a:r>
              <a:rPr lang="en-US" sz="2400" smtClean="0"/>
              <a:t>Remittance Advice (in)</a:t>
            </a:r>
          </a:p>
          <a:p>
            <a:pPr eaLnBrk="1" hangingPunct="1">
              <a:lnSpc>
                <a:spcPct val="70000"/>
              </a:lnSpc>
            </a:pPr>
            <a:r>
              <a:rPr lang="en-US" sz="2400" smtClean="0"/>
              <a:t>Inventory Advice (in)</a:t>
            </a:r>
          </a:p>
          <a:p>
            <a:pPr eaLnBrk="1" hangingPunct="1">
              <a:lnSpc>
                <a:spcPct val="70000"/>
              </a:lnSpc>
            </a:pPr>
            <a:endParaRPr lang="en-US" sz="2400" smtClean="0"/>
          </a:p>
          <a:p>
            <a:pPr lvl="1" eaLnBrk="1" hangingPunct="1">
              <a:lnSpc>
                <a:spcPct val="70000"/>
              </a:lnSpc>
              <a:buFont typeface="Times New Roman" pitchFamily="18" charset="0"/>
              <a:buNone/>
            </a:pPr>
            <a:endParaRPr lang="en-US" sz="1600" smtClean="0"/>
          </a:p>
        </p:txBody>
      </p:sp>
      <p:sp>
        <p:nvSpPr>
          <p:cNvPr id="10245" name="Rectangle 5"/>
          <p:cNvSpPr>
            <a:spLocks noGrp="1" noChangeArrowheads="1"/>
          </p:cNvSpPr>
          <p:nvPr>
            <p:ph sz="half" idx="2"/>
          </p:nvPr>
        </p:nvSpPr>
        <p:spPr>
          <a:xfrm>
            <a:off x="4610100" y="1538288"/>
            <a:ext cx="4000500" cy="4071937"/>
          </a:xfrm>
        </p:spPr>
        <p:txBody>
          <a:bodyPr/>
          <a:lstStyle/>
          <a:p>
            <a:pPr eaLnBrk="1" hangingPunct="1"/>
            <a:r>
              <a:rPr lang="en-US" sz="2400" smtClean="0"/>
              <a:t>Distributed Order Receipt (in)</a:t>
            </a:r>
          </a:p>
          <a:p>
            <a:pPr eaLnBrk="1" hangingPunct="1"/>
            <a:r>
              <a:rPr lang="en-US" sz="2400" smtClean="0"/>
              <a:t>Sales Order Shipment (in)</a:t>
            </a:r>
          </a:p>
          <a:p>
            <a:pPr eaLnBrk="1" hangingPunct="1"/>
            <a:r>
              <a:rPr lang="en-US" sz="2400" smtClean="0"/>
              <a:t>Consignment Usage (in and out)</a:t>
            </a:r>
          </a:p>
          <a:p>
            <a:pPr eaLnBrk="1" hangingPunct="1"/>
            <a:r>
              <a:rPr lang="en-US" sz="2400" smtClean="0"/>
              <a:t>Self-Billing (in and out)</a:t>
            </a:r>
          </a:p>
          <a:p>
            <a:pPr eaLnBrk="1" hangingPunct="1"/>
            <a:r>
              <a:rPr lang="en-US" sz="2400" smtClean="0"/>
              <a:t>Generic Gateway (in and out)</a:t>
            </a:r>
          </a:p>
          <a:p>
            <a:pPr eaLnBrk="1" hangingPunct="1"/>
            <a:endParaRPr lang="en-US" sz="2400" smtClean="0"/>
          </a:p>
          <a:p>
            <a:pPr eaLnBrk="1" hangingPunct="1"/>
            <a:endParaRPr lang="en-US" sz="2400" smtClean="0"/>
          </a:p>
        </p:txBody>
      </p:sp>
      <p:sp>
        <p:nvSpPr>
          <p:cNvPr id="10243" name="Rectangle 2"/>
          <p:cNvSpPr>
            <a:spLocks noGrp="1" noChangeArrowheads="1"/>
          </p:cNvSpPr>
          <p:nvPr>
            <p:ph type="title"/>
          </p:nvPr>
        </p:nvSpPr>
        <p:spPr/>
        <p:txBody>
          <a:bodyPr/>
          <a:lstStyle/>
          <a:p>
            <a:pPr eaLnBrk="1" hangingPunct="1"/>
            <a:r>
              <a:rPr lang="en-US" smtClean="0"/>
              <a:t>Available Gateways</a:t>
            </a:r>
          </a:p>
        </p:txBody>
      </p:sp>
      <p:sp>
        <p:nvSpPr>
          <p:cNvPr id="10242" name="Footer Placeholder 4"/>
          <p:cNvSpPr>
            <a:spLocks noGrp="1"/>
          </p:cNvSpPr>
          <p:nvPr>
            <p:ph type="ftr" sz="quarter" idx="10"/>
          </p:nvPr>
        </p:nvSpPr>
        <p:spPr>
          <a:noFill/>
        </p:spPr>
        <p:txBody>
          <a:bodyPr/>
          <a:lstStyle/>
          <a:p>
            <a:r>
              <a:rPr lang="en-US" smtClean="0">
                <a:latin typeface="Arial" charset="0"/>
                <a:cs typeface="Arial" charset="0"/>
              </a:rPr>
              <a:t>EDI-EC-Intro-080</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a:xfrm>
            <a:off x="457200" y="1500188"/>
            <a:ext cx="8153400" cy="3395662"/>
          </a:xfrm>
        </p:spPr>
        <p:txBody>
          <a:bodyPr>
            <a:normAutofit fontScale="92500"/>
          </a:bodyPr>
          <a:lstStyle/>
          <a:p>
            <a:pPr eaLnBrk="1" hangingPunct="1">
              <a:lnSpc>
                <a:spcPct val="100000"/>
              </a:lnSpc>
            </a:pPr>
            <a:r>
              <a:rPr lang="en-US" smtClean="0"/>
              <a:t>Supportable by QAD, Partners, and Expert Users</a:t>
            </a:r>
          </a:p>
          <a:p>
            <a:pPr eaLnBrk="1" hangingPunct="1">
              <a:lnSpc>
                <a:spcPct val="100000"/>
              </a:lnSpc>
            </a:pPr>
            <a:r>
              <a:rPr lang="en-US" smtClean="0"/>
              <a:t>Fully Configurable</a:t>
            </a:r>
          </a:p>
          <a:p>
            <a:pPr lvl="1" eaLnBrk="1" hangingPunct="1">
              <a:lnSpc>
                <a:spcPct val="100000"/>
              </a:lnSpc>
            </a:pPr>
            <a:r>
              <a:rPr lang="en-US" smtClean="0"/>
              <a:t>A powerful tool set</a:t>
            </a:r>
          </a:p>
          <a:p>
            <a:pPr eaLnBrk="1" hangingPunct="1">
              <a:lnSpc>
                <a:spcPct val="100000"/>
              </a:lnSpc>
            </a:pPr>
            <a:r>
              <a:rPr lang="en-US" smtClean="0"/>
              <a:t>Standing Team</a:t>
            </a:r>
          </a:p>
          <a:p>
            <a:pPr lvl="1" eaLnBrk="1" hangingPunct="1">
              <a:lnSpc>
                <a:spcPct val="100000"/>
              </a:lnSpc>
            </a:pPr>
            <a:r>
              <a:rPr lang="en-US" smtClean="0"/>
              <a:t>Provides ongoing development </a:t>
            </a:r>
          </a:p>
          <a:p>
            <a:pPr eaLnBrk="1" hangingPunct="1">
              <a:lnSpc>
                <a:spcPct val="100000"/>
              </a:lnSpc>
            </a:pPr>
            <a:r>
              <a:rPr lang="en-US" smtClean="0"/>
              <a:t> Good customer/partner reaction and interaction</a:t>
            </a:r>
          </a:p>
        </p:txBody>
      </p:sp>
      <p:sp>
        <p:nvSpPr>
          <p:cNvPr id="11267" name="Rectangle 2"/>
          <p:cNvSpPr>
            <a:spLocks noGrp="1" noChangeArrowheads="1"/>
          </p:cNvSpPr>
          <p:nvPr>
            <p:ph type="title"/>
          </p:nvPr>
        </p:nvSpPr>
        <p:spPr/>
        <p:txBody>
          <a:bodyPr/>
          <a:lstStyle/>
          <a:p>
            <a:pPr eaLnBrk="1" hangingPunct="1"/>
            <a:r>
              <a:rPr lang="en-US" smtClean="0"/>
              <a:t>A Single Worldwide EDI Interface</a:t>
            </a:r>
          </a:p>
        </p:txBody>
      </p:sp>
      <p:sp>
        <p:nvSpPr>
          <p:cNvPr id="11266" name="Footer Placeholder 3"/>
          <p:cNvSpPr>
            <a:spLocks noGrp="1"/>
          </p:cNvSpPr>
          <p:nvPr>
            <p:ph type="ftr" sz="quarter" idx="10"/>
          </p:nvPr>
        </p:nvSpPr>
        <p:spPr>
          <a:noFill/>
        </p:spPr>
        <p:txBody>
          <a:bodyPr/>
          <a:lstStyle/>
          <a:p>
            <a:r>
              <a:rPr lang="en-US" smtClean="0">
                <a:latin typeface="Arial" charset="0"/>
                <a:cs typeface="Arial" charset="0"/>
              </a:rPr>
              <a:t>EDI-EC-Intro-090</a:t>
            </a:r>
          </a:p>
        </p:txBody>
      </p:sp>
      <p:sp>
        <p:nvSpPr>
          <p:cNvPr id="11269" name="Rectangle 5"/>
          <p:cNvSpPr>
            <a:spLocks noChangeArrowheads="1"/>
          </p:cNvSpPr>
          <p:nvPr/>
        </p:nvSpPr>
        <p:spPr bwMode="auto">
          <a:xfrm>
            <a:off x="447675" y="4872038"/>
            <a:ext cx="8220075" cy="1127125"/>
          </a:xfrm>
          <a:prstGeom prst="rect">
            <a:avLst/>
          </a:prstGeom>
          <a:solidFill>
            <a:srgbClr val="E6E6E6"/>
          </a:solidFill>
          <a:ln w="38100">
            <a:solidFill>
              <a:srgbClr val="FF3300"/>
            </a:solidFill>
            <a:miter lim="800000"/>
            <a:headEnd/>
            <a:tailEnd/>
          </a:ln>
        </p:spPr>
        <p:txBody>
          <a:bodyPr wrap="none" anchor="ctr"/>
          <a:lstStyle/>
          <a:p>
            <a:pPr lvl="2" algn="r">
              <a:buFont typeface="Webdings" pitchFamily="18" charset="2"/>
              <a:buNone/>
            </a:pPr>
            <a:r>
              <a:rPr lang="en-US" sz="2600" b="1" i="1">
                <a:solidFill>
                  <a:srgbClr val="FF3300"/>
                </a:solidFill>
                <a:latin typeface="+mj-lt"/>
              </a:rPr>
              <a:t>“Better than Oracle, equivalent or better than SAP”</a:t>
            </a:r>
          </a:p>
          <a:p>
            <a:pPr marL="342900" indent="-342900" algn="r">
              <a:buFont typeface="Webdings" pitchFamily="18" charset="2"/>
              <a:buNone/>
            </a:pPr>
            <a:r>
              <a:rPr lang="en-US" sz="2000" i="1">
                <a:solidFill>
                  <a:srgbClr val="000000"/>
                </a:solidFill>
                <a:latin typeface="+mj-lt"/>
              </a:rPr>
              <a:t>Quote from a top global EDI engine supplier</a:t>
            </a:r>
            <a:endParaRPr lang="en-US" sz="2000" i="1">
              <a:latin typeface="+mj-lt"/>
            </a:endParaRPr>
          </a:p>
        </p:txBody>
      </p:sp>
    </p:spTree>
  </p:cSld>
  <p:clrMapOvr>
    <a:masterClrMapping/>
  </p:clrMapOvr>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91440" rIns="91440" bIns="91440" numCol="1" anchor="t" anchorCtr="0" compatLnSpc="1">
        <a:prstTxWarp prst="textNoShape">
          <a:avLst/>
        </a:prstTxWarp>
      </a:bodyPr>
      <a:lstStyle>
        <a:defPPr marL="342900" marR="0" indent="-342900" algn="l" defTabSz="914400" rtl="0" eaLnBrk="1" fontAlgn="base" latinLnBrk="0" hangingPunct="1">
          <a:lnSpc>
            <a:spcPct val="90000"/>
          </a:lnSpc>
          <a:spcBef>
            <a:spcPct val="30000"/>
          </a:spcBef>
          <a:spcAft>
            <a:spcPct val="0"/>
          </a:spcAft>
          <a:buClr>
            <a:srgbClr val="890C4C"/>
          </a:buClr>
          <a:buSzTx/>
          <a:buFont typeface="Webdings" pitchFamily="18" charset="2"/>
          <a:buChar char="5"/>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91440" rIns="91440" bIns="91440" numCol="1" anchor="t" anchorCtr="0" compatLnSpc="1">
        <a:prstTxWarp prst="textNoShape">
          <a:avLst/>
        </a:prstTxWarp>
      </a:bodyPr>
      <a:lstStyle>
        <a:defPPr marL="342900" marR="0" indent="-342900" algn="l" defTabSz="914400" rtl="0" eaLnBrk="1" fontAlgn="base" latinLnBrk="0" hangingPunct="1">
          <a:lnSpc>
            <a:spcPct val="90000"/>
          </a:lnSpc>
          <a:spcBef>
            <a:spcPct val="30000"/>
          </a:spcBef>
          <a:spcAft>
            <a:spcPct val="0"/>
          </a:spcAft>
          <a:buClr>
            <a:srgbClr val="890C4C"/>
          </a:buClr>
          <a:buSzTx/>
          <a:buFont typeface="Webdings" pitchFamily="18" charset="2"/>
          <a:buChar char="5"/>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1726</TotalTime>
  <Words>1213</Words>
  <Application>Microsoft Office PowerPoint</Application>
  <PresentationFormat>On-screen Show (4:3)</PresentationFormat>
  <Paragraphs>316</Paragraphs>
  <Slides>21</Slides>
  <Notes>21</Notes>
  <HiddenSlides>0</HiddenSlides>
  <MMClips>0</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1_EX06PP_template</vt:lpstr>
      <vt:lpstr>QAD 2010 Template</vt:lpstr>
      <vt:lpstr>EDI eCommerce</vt:lpstr>
      <vt:lpstr>Slide 2</vt:lpstr>
      <vt:lpstr>Facilities</vt:lpstr>
      <vt:lpstr>Course Overview</vt:lpstr>
      <vt:lpstr>EDI eCommerce</vt:lpstr>
      <vt:lpstr>Electronic Data Interchange (EDI)</vt:lpstr>
      <vt:lpstr>EDI Standards Supported</vt:lpstr>
      <vt:lpstr>Available Gateways</vt:lpstr>
      <vt:lpstr>A Single Worldwide EDI Interface</vt:lpstr>
      <vt:lpstr>Product Value Elements</vt:lpstr>
      <vt:lpstr>EDI eCommerce Terminology</vt:lpstr>
      <vt:lpstr>Basic Architecture</vt:lpstr>
      <vt:lpstr>Work Flow Overview</vt:lpstr>
      <vt:lpstr>Work Flow Overview</vt:lpstr>
      <vt:lpstr>Receipt of Raw File</vt:lpstr>
      <vt:lpstr>Mapping to SNF File</vt:lpstr>
      <vt:lpstr>Load to Exchange File</vt:lpstr>
      <vt:lpstr>Transform to QAD Enterprise Applications</vt:lpstr>
      <vt:lpstr>Gateway Transfer to QAD Enterprise Applications</vt:lpstr>
      <vt:lpstr>Course Objectives</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gzr</dc:creator>
  <cp:lastModifiedBy>mdf</cp:lastModifiedBy>
  <cp:revision>217</cp:revision>
  <cp:lastPrinted>2001-04-10T19:14:35Z</cp:lastPrinted>
  <dcterms:created xsi:type="dcterms:W3CDTF">2001-04-10T17:41:52Z</dcterms:created>
  <dcterms:modified xsi:type="dcterms:W3CDTF">2011-01-27T18:11:04Z</dcterms:modified>
</cp:coreProperties>
</file>