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1"/>
  </p:notesMasterIdLst>
  <p:handoutMasterIdLst>
    <p:handoutMasterId r:id="rId22"/>
  </p:handoutMasterIdLst>
  <p:sldIdLst>
    <p:sldId id="264" r:id="rId2"/>
    <p:sldId id="356" r:id="rId3"/>
    <p:sldId id="273" r:id="rId4"/>
    <p:sldId id="274" r:id="rId5"/>
    <p:sldId id="275" r:id="rId6"/>
    <p:sldId id="337" r:id="rId7"/>
    <p:sldId id="338" r:id="rId8"/>
    <p:sldId id="339" r:id="rId9"/>
    <p:sldId id="340" r:id="rId10"/>
    <p:sldId id="341" r:id="rId11"/>
    <p:sldId id="358" r:id="rId12"/>
    <p:sldId id="343" r:id="rId13"/>
    <p:sldId id="344" r:id="rId14"/>
    <p:sldId id="353" r:id="rId15"/>
    <p:sldId id="354" r:id="rId16"/>
    <p:sldId id="355" r:id="rId17"/>
    <p:sldId id="360" r:id="rId18"/>
    <p:sldId id="359" r:id="rId19"/>
    <p:sldId id="361" r:id="rId20"/>
  </p:sldIdLst>
  <p:sldSz cx="9144000" cy="6858000" type="screen4x3"/>
  <p:notesSz cx="6856413" cy="9083675"/>
  <p:custDataLst>
    <p:tags r:id="rId2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22" autoAdjust="0"/>
    <p:restoredTop sz="86778" autoAdjust="0"/>
  </p:normalViewPr>
  <p:slideViewPr>
    <p:cSldViewPr snapToGrid="0">
      <p:cViewPr>
        <p:scale>
          <a:sx n="100" d="100"/>
          <a:sy n="100" d="100"/>
        </p:scale>
        <p:origin x="-52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E6186F8C-E786-4077-8C1F-57A1119C5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940721A0-38EE-46B8-B012-19663EF2FD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9AAB7-2EDB-42EF-8F39-930D7890373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B5C37-09B6-498C-94BB-7F93D0C199A5}" type="slidenum">
              <a:rPr lang="en-US"/>
              <a:pPr/>
              <a:t>3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Reports on open items, transactions, history, and summary are supported</a:t>
            </a:r>
          </a:p>
          <a:p>
            <a:r>
              <a:rPr lang="en-US"/>
              <a:t>with extensive selection criteria. Aging lists can be drawn per customer,</a:t>
            </a:r>
          </a:p>
          <a:p>
            <a:r>
              <a:rPr lang="en-US"/>
              <a:t>agent, group, or sub-account. Statements of account and different levels</a:t>
            </a:r>
          </a:p>
          <a:p>
            <a:r>
              <a:rPr lang="en-US"/>
              <a:t>of reminder letters are supported.</a:t>
            </a:r>
          </a:p>
          <a:p>
            <a:r>
              <a:rPr lang="en-US"/>
              <a:t>AP browses let you view multiple details at the same time. In this way,</a:t>
            </a:r>
          </a:p>
          <a:p>
            <a:r>
              <a:rPr lang="en-US"/>
              <a:t>you can, for example, view whether an invoice is matched, the receipt</a:t>
            </a:r>
          </a:p>
          <a:p>
            <a:r>
              <a:rPr lang="en-US"/>
              <a:t>with which it is matched, the purchase order to which it refers, and if and</a:t>
            </a:r>
          </a:p>
          <a:p>
            <a:r>
              <a:rPr lang="en-US"/>
              <a:t>how it is to be paid.</a:t>
            </a:r>
          </a:p>
          <a:p>
            <a:r>
              <a:rPr lang="en-US"/>
              <a:t>You can generate reports on open items, transactions, history, and</a:t>
            </a:r>
          </a:p>
          <a:p>
            <a:r>
              <a:rPr lang="en-US"/>
              <a:t>summary. Aging lists can be generated for supplier, group, or subaccount.</a:t>
            </a:r>
          </a:p>
          <a:p>
            <a:r>
              <a:rPr lang="en-US"/>
              <a:t>You can easily select held invoices by supplier or approval status</a:t>
            </a:r>
          </a:p>
          <a:p>
            <a:r>
              <a:rPr lang="en-US"/>
              <a:t>and due date, providing complete control of the invoice approval process</a:t>
            </a:r>
          </a:p>
          <a:p>
            <a:r>
              <a:rPr lang="en-US"/>
              <a:t>in your organization.</a:t>
            </a:r>
          </a:p>
          <a:p>
            <a:endParaRPr lang="en-US"/>
          </a:p>
          <a:p>
            <a:r>
              <a:rPr lang="en-US"/>
              <a:t>The system provides a variety of reports to let you analyze general ledger</a:t>
            </a:r>
          </a:p>
          <a:p>
            <a:r>
              <a:rPr lang="en-US"/>
              <a:t>transactions, supplier and customer details and activity, banking and cash</a:t>
            </a:r>
          </a:p>
          <a:p>
            <a:r>
              <a:rPr lang="en-US"/>
              <a:t>transactions, and other specialized areas:</a:t>
            </a:r>
          </a:p>
          <a:p>
            <a:r>
              <a:rPr lang="en-US" b="1"/>
              <a:t>• </a:t>
            </a:r>
            <a:r>
              <a:rPr lang="en-US"/>
              <a:t>GL transaction reports</a:t>
            </a:r>
          </a:p>
          <a:p>
            <a:r>
              <a:rPr lang="en-US" b="1"/>
              <a:t>• </a:t>
            </a:r>
            <a:r>
              <a:rPr lang="en-US"/>
              <a:t>Customer and supplier reports</a:t>
            </a:r>
          </a:p>
          <a:p>
            <a:r>
              <a:rPr lang="en-US" b="1"/>
              <a:t>• </a:t>
            </a:r>
            <a:r>
              <a:rPr lang="en-US"/>
              <a:t>Bank and cash reports</a:t>
            </a:r>
          </a:p>
          <a:p>
            <a:r>
              <a:rPr lang="en-US" b="1"/>
              <a:t>• </a:t>
            </a:r>
            <a:r>
              <a:rPr lang="en-US"/>
              <a:t>Financial reports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AD102-9CA1-4821-BDB7-097F0765A57F}" type="slidenum">
              <a:rPr lang="en-US"/>
              <a:pPr/>
              <a:t>5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000"/>
              <a:t>Viewing and printing the report: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Each report result = new window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Run multiple reports simultaneously 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Report viewed with the Crystal Reports client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Standard report layout is used by default (.rpt)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Language of user (can be changed)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For documents in language of business relation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 Viewing on the screen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Paging, go to page …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Search strings in the report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Table of contents, zoom in on a section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Selection criteria on separate page (begin/end)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Report template with company identity &amp; style</a:t>
            </a:r>
            <a:endParaRPr lang="nl-BE" sz="1000"/>
          </a:p>
          <a:p>
            <a:pPr>
              <a:lnSpc>
                <a:spcPct val="80000"/>
              </a:lnSpc>
            </a:pPr>
            <a:endParaRPr lang="en-US" sz="1000"/>
          </a:p>
          <a:p>
            <a:pPr>
              <a:lnSpc>
                <a:spcPct val="80000"/>
              </a:lnSpc>
            </a:pPr>
            <a:r>
              <a:rPr lang="en-US" sz="1000"/>
              <a:t>Report Output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Export file formats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PDF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Excel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data only (only rows and columns)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Full report (including headers and footers and style)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Word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RTF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Printing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FE67EB-3E05-420A-A9E2-A4E2D61BB60D}" type="slidenum">
              <a:rPr lang="en-US"/>
              <a:pPr/>
              <a:t>6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BBA95-FF67-4213-8F8E-C14E23FEDC06}" type="slidenum">
              <a:rPr lang="en-US"/>
              <a:pPr/>
              <a:t>9</a:t>
            </a:fld>
            <a:endParaRPr lang="en-US"/>
          </a:p>
        </p:txBody>
      </p:sp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nl-NL"/>
              <a:t>No separate entries on the menu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Reporting Overview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  <a:p>
            <a:pPr>
              <a:lnSpc>
                <a:spcPct val="80000"/>
              </a:lnSpc>
            </a:pPr>
            <a:endParaRPr lang="en-US" sz="1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Report Variants – Standard Reports</a:t>
            </a:r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EF-RO-100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95300" y="1228725"/>
            <a:ext cx="8148638" cy="4625975"/>
            <a:chOff x="476250" y="1628775"/>
            <a:chExt cx="8148638" cy="4625975"/>
          </a:xfrm>
        </p:grpSpPr>
        <p:pic>
          <p:nvPicPr>
            <p:cNvPr id="328710" name="Picture 6" descr="ReportVariant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6250" y="1628775"/>
              <a:ext cx="6496050" cy="4086225"/>
            </a:xfrm>
            <a:prstGeom prst="rect">
              <a:avLst/>
            </a:prstGeom>
            <a:noFill/>
          </p:spPr>
        </p:pic>
        <p:pic>
          <p:nvPicPr>
            <p:cNvPr id="328709" name="Picture 5" descr="ReportVariant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0350" y="3152775"/>
              <a:ext cx="4554538" cy="3101975"/>
            </a:xfrm>
            <a:prstGeom prst="rect">
              <a:avLst/>
            </a:prstGeom>
            <a:noFill/>
          </p:spPr>
        </p:pic>
        <p:sp>
          <p:nvSpPr>
            <p:cNvPr id="328711" name="Oval 7"/>
            <p:cNvSpPr>
              <a:spLocks noChangeArrowheads="1"/>
            </p:cNvSpPr>
            <p:nvPr/>
          </p:nvSpPr>
          <p:spPr bwMode="auto">
            <a:xfrm>
              <a:off x="2259013" y="1735138"/>
              <a:ext cx="1519237" cy="1062037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Report Usage Customization </a:t>
            </a:r>
          </a:p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Open Cost Center Trans Summary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Reorder and add or remove selection criteria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Add initial values (check variables on drop-down list)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Store as variant to use again</a:t>
            </a:r>
          </a:p>
          <a:p>
            <a:endParaRPr lang="en-US" dirty="0"/>
          </a:p>
        </p:txBody>
      </p:sp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EF-RO-110</a:t>
            </a:r>
            <a:endParaRPr lang="en-US"/>
          </a:p>
        </p:txBody>
      </p:sp>
      <p:sp>
        <p:nvSpPr>
          <p:cNvPr id="373765" name="Text Box 5"/>
          <p:cNvSpPr txBox="1">
            <a:spLocks noChangeArrowheads="1"/>
          </p:cNvSpPr>
          <p:nvPr/>
        </p:nvSpPr>
        <p:spPr bwMode="auto">
          <a:xfrm>
            <a:off x="552450" y="1847850"/>
            <a:ext cx="815340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Cost Center Trans Summary</a:t>
            </a:r>
          </a:p>
          <a:p>
            <a:r>
              <a:rPr lang="en-US"/>
              <a:t>Scenario :</a:t>
            </a:r>
          </a:p>
          <a:p>
            <a:pPr lvl="1"/>
            <a:r>
              <a:rPr lang="en-US"/>
              <a:t>Reorder and add or remove selection criteria </a:t>
            </a:r>
          </a:p>
          <a:p>
            <a:pPr lvl="1"/>
            <a:r>
              <a:rPr lang="en-US"/>
              <a:t>Add initial values </a:t>
            </a:r>
            <a:r>
              <a:rPr lang="en-US" sz="2000"/>
              <a:t>(check variables on dropdown list)</a:t>
            </a:r>
          </a:p>
          <a:p>
            <a:pPr lvl="1"/>
            <a:r>
              <a:rPr lang="en-US"/>
              <a:t>Store as variant</a:t>
            </a:r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Exercise: Usage Customization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Associated with standard report or variant</a:t>
            </a:r>
          </a:p>
          <a:p>
            <a:r>
              <a:rPr lang="en-US"/>
              <a:t>Crystal Report design skills required</a:t>
            </a:r>
            <a:endParaRPr lang="en-US" sz="2400"/>
          </a:p>
          <a:p>
            <a:r>
              <a:rPr lang="en-US"/>
              <a:t>Examples :</a:t>
            </a:r>
          </a:p>
          <a:p>
            <a:pPr lvl="1"/>
            <a:r>
              <a:rPr lang="en-US"/>
              <a:t>Change sort order</a:t>
            </a:r>
          </a:p>
          <a:p>
            <a:pPr lvl="1"/>
            <a:r>
              <a:rPr lang="en-US"/>
              <a:t>Add or remove columns</a:t>
            </a:r>
          </a:p>
          <a:p>
            <a:pPr lvl="2"/>
            <a:r>
              <a:rPr lang="en-US"/>
              <a:t>Other business fields of the objects in the report</a:t>
            </a:r>
          </a:p>
          <a:p>
            <a:pPr lvl="2"/>
            <a:r>
              <a:rPr lang="en-US"/>
              <a:t>User-Defined Fields (UDF) of the objects in the report</a:t>
            </a:r>
          </a:p>
          <a:p>
            <a:pPr lvl="2"/>
            <a:r>
              <a:rPr lang="en-US"/>
              <a:t>Calculated fields </a:t>
            </a:r>
          </a:p>
          <a:p>
            <a:pPr lvl="1"/>
            <a:r>
              <a:rPr lang="en-US"/>
              <a:t>Add or remove break levels (subtotals)</a:t>
            </a:r>
          </a:p>
          <a:p>
            <a:pPr lvl="1"/>
            <a:r>
              <a:rPr lang="en-US"/>
              <a:t>Change fonts, logo, other graphics</a:t>
            </a:r>
          </a:p>
          <a:p>
            <a:pPr lvl="1">
              <a:buFontTx/>
              <a:buNone/>
            </a:pPr>
            <a:endParaRPr lang="nl-BE"/>
          </a:p>
        </p:txBody>
      </p:sp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Layout Customization</a:t>
            </a:r>
            <a:r>
              <a:rPr lang="nl-NL" sz="2000"/>
              <a:t> (Crystal Report Designer)</a:t>
            </a:r>
            <a:endParaRPr lang="en-US" sz="20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Report : Customer Statement of Account</a:t>
            </a:r>
          </a:p>
          <a:p>
            <a:r>
              <a:rPr lang="en-US"/>
              <a:t>Scenario :</a:t>
            </a:r>
          </a:p>
          <a:p>
            <a:pPr lvl="1"/>
            <a:r>
              <a:rPr lang="en-US"/>
              <a:t>Make a UDF ‘Transaction Type’ available for a report</a:t>
            </a:r>
          </a:p>
          <a:p>
            <a:pPr lvl="1"/>
            <a:r>
              <a:rPr lang="en-US"/>
              <a:t>Edit layout</a:t>
            </a:r>
          </a:p>
          <a:p>
            <a:pPr lvl="2"/>
            <a:r>
              <a:rPr lang="en-US"/>
              <a:t>Data formatting : suppress leading zero’s</a:t>
            </a:r>
          </a:p>
          <a:p>
            <a:pPr lvl="2"/>
            <a:r>
              <a:rPr lang="en-US"/>
              <a:t>Position address info</a:t>
            </a:r>
          </a:p>
          <a:p>
            <a:pPr lvl="2"/>
            <a:r>
              <a:rPr lang="en-US"/>
              <a:t>Add the UDF to layout</a:t>
            </a:r>
          </a:p>
          <a:p>
            <a:pPr lvl="2"/>
            <a:r>
              <a:rPr lang="en-US"/>
              <a:t>Add logo</a:t>
            </a:r>
          </a:p>
          <a:p>
            <a:pPr lvl="2"/>
            <a:endParaRPr lang="en-US"/>
          </a:p>
        </p:txBody>
      </p:sp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Example: Report Layout Customization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EF-RO-150</a:t>
            </a:r>
            <a:endParaRPr lang="en-US"/>
          </a:p>
        </p:txBody>
      </p:sp>
      <p:pic>
        <p:nvPicPr>
          <p:cNvPr id="342018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3497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2019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36563"/>
            <a:ext cx="4333875" cy="5724525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342020" name="Text Box 4"/>
          <p:cNvSpPr txBox="1">
            <a:spLocks noChangeArrowheads="1"/>
          </p:cNvSpPr>
          <p:nvPr/>
        </p:nvSpPr>
        <p:spPr bwMode="auto">
          <a:xfrm>
            <a:off x="1857168" y="88900"/>
            <a:ext cx="8306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BEFORE</a:t>
            </a:r>
          </a:p>
        </p:txBody>
      </p:sp>
      <p:sp>
        <p:nvSpPr>
          <p:cNvPr id="342021" name="Text Box 5"/>
          <p:cNvSpPr txBox="1">
            <a:spLocks noChangeArrowheads="1"/>
          </p:cNvSpPr>
          <p:nvPr/>
        </p:nvSpPr>
        <p:spPr bwMode="auto">
          <a:xfrm>
            <a:off x="6581775" y="103188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AFTER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EF-RO-160</a:t>
            </a:r>
            <a:endParaRPr lang="en-US"/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5402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3043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55613"/>
            <a:ext cx="4333875" cy="5724525"/>
          </a:xfrm>
          <a:prstGeom prst="rect">
            <a:avLst/>
          </a:prstGeom>
          <a:noFill/>
          <a:ln w="9525" algn="ctr">
            <a:solidFill>
              <a:schemeClr val="accent6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343044" name="Text Box 4"/>
          <p:cNvSpPr txBox="1">
            <a:spLocks noChangeArrowheads="1"/>
          </p:cNvSpPr>
          <p:nvPr/>
        </p:nvSpPr>
        <p:spPr bwMode="auto">
          <a:xfrm>
            <a:off x="1857168" y="107950"/>
            <a:ext cx="83067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BEFORE</a:t>
            </a:r>
          </a:p>
        </p:txBody>
      </p:sp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6581775" y="122238"/>
            <a:ext cx="6969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en-US" sz="1400" b="1">
                <a:solidFill>
                  <a:srgbClr val="FF9933"/>
                </a:solidFill>
                <a:latin typeface="+mj-lt"/>
              </a:rPr>
              <a:t>AFTER</a:t>
            </a:r>
          </a:p>
        </p:txBody>
      </p:sp>
      <p:sp>
        <p:nvSpPr>
          <p:cNvPr id="343046" name="AutoShape 6"/>
          <p:cNvSpPr>
            <a:spLocks/>
          </p:cNvSpPr>
          <p:nvPr/>
        </p:nvSpPr>
        <p:spPr bwMode="auto">
          <a:xfrm>
            <a:off x="7583488" y="233363"/>
            <a:ext cx="617537" cy="344487"/>
          </a:xfrm>
          <a:prstGeom prst="borderCallout1">
            <a:avLst>
              <a:gd name="adj1" fmla="val 33181"/>
              <a:gd name="adj2" fmla="val 112338"/>
              <a:gd name="adj3" fmla="val 68204"/>
              <a:gd name="adj4" fmla="val 148329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>
                <a:latin typeface="+mj-lt"/>
              </a:rPr>
              <a:t>Added logo</a:t>
            </a:r>
          </a:p>
        </p:txBody>
      </p:sp>
      <p:sp>
        <p:nvSpPr>
          <p:cNvPr id="343047" name="AutoShape 7"/>
          <p:cNvSpPr>
            <a:spLocks/>
          </p:cNvSpPr>
          <p:nvPr/>
        </p:nvSpPr>
        <p:spPr bwMode="auto">
          <a:xfrm>
            <a:off x="6637338" y="838200"/>
            <a:ext cx="1069975" cy="571500"/>
          </a:xfrm>
          <a:prstGeom prst="borderCallout1">
            <a:avLst>
              <a:gd name="adj1" fmla="val 20000"/>
              <a:gd name="adj2" fmla="val 107120"/>
              <a:gd name="adj3" fmla="val 66944"/>
              <a:gd name="adj4" fmla="val 141245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>
                <a:latin typeface="+mj-lt"/>
              </a:rPr>
              <a:t>Swapped address boxes</a:t>
            </a:r>
          </a:p>
        </p:txBody>
      </p:sp>
      <p:sp>
        <p:nvSpPr>
          <p:cNvPr id="343048" name="AutoShape 8"/>
          <p:cNvSpPr>
            <a:spLocks/>
          </p:cNvSpPr>
          <p:nvPr/>
        </p:nvSpPr>
        <p:spPr bwMode="auto">
          <a:xfrm>
            <a:off x="5897563" y="2209800"/>
            <a:ext cx="1069975" cy="571500"/>
          </a:xfrm>
          <a:prstGeom prst="borderCallout1">
            <a:avLst>
              <a:gd name="adj1" fmla="val 20000"/>
              <a:gd name="adj2" fmla="val -7120"/>
              <a:gd name="adj3" fmla="val 267500"/>
              <a:gd name="adj4" fmla="val -36500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>
                <a:latin typeface="+mj-lt"/>
              </a:rPr>
              <a:t>Suppressed leading zero’s</a:t>
            </a:r>
          </a:p>
        </p:txBody>
      </p:sp>
      <p:sp>
        <p:nvSpPr>
          <p:cNvPr id="343049" name="AutoShape 9"/>
          <p:cNvSpPr>
            <a:spLocks/>
          </p:cNvSpPr>
          <p:nvPr/>
        </p:nvSpPr>
        <p:spPr bwMode="auto">
          <a:xfrm>
            <a:off x="7935913" y="2519363"/>
            <a:ext cx="695325" cy="344487"/>
          </a:xfrm>
          <a:prstGeom prst="borderCallout1">
            <a:avLst>
              <a:gd name="adj1" fmla="val 33181"/>
              <a:gd name="adj2" fmla="val -10958"/>
              <a:gd name="adj3" fmla="val 452532"/>
              <a:gd name="adj4" fmla="val -44977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 dirty="0">
                <a:latin typeface="+mj-lt"/>
              </a:rPr>
              <a:t>Added column </a:t>
            </a:r>
          </a:p>
        </p:txBody>
      </p:sp>
      <p:sp>
        <p:nvSpPr>
          <p:cNvPr id="343050" name="AutoShape 10"/>
          <p:cNvSpPr>
            <a:spLocks/>
          </p:cNvSpPr>
          <p:nvPr/>
        </p:nvSpPr>
        <p:spPr bwMode="auto">
          <a:xfrm>
            <a:off x="7931150" y="2082800"/>
            <a:ext cx="695325" cy="344488"/>
          </a:xfrm>
          <a:prstGeom prst="borderCallout1">
            <a:avLst>
              <a:gd name="adj1" fmla="val 33181"/>
              <a:gd name="adj2" fmla="val -10958"/>
              <a:gd name="adj3" fmla="val 281565"/>
              <a:gd name="adj4" fmla="val -89727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000" b="1">
                <a:latin typeface="+mj-lt"/>
              </a:rPr>
              <a:t>Changed color</a:t>
            </a:r>
          </a:p>
        </p:txBody>
      </p:sp>
      <p:sp>
        <p:nvSpPr>
          <p:cNvPr id="343051" name="Line 11"/>
          <p:cNvSpPr>
            <a:spLocks noChangeShapeType="1"/>
          </p:cNvSpPr>
          <p:nvPr/>
        </p:nvSpPr>
        <p:spPr bwMode="auto">
          <a:xfrm flipV="1">
            <a:off x="6162675" y="925513"/>
            <a:ext cx="369888" cy="436562"/>
          </a:xfrm>
          <a:prstGeom prst="line">
            <a:avLst/>
          </a:prstGeom>
          <a:noFill/>
          <a:ln w="19050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5000"/>
              </a:spcAft>
            </a:pPr>
            <a:r>
              <a:rPr lang="en-US" sz="2400" dirty="0"/>
              <a:t>As of QAD 2009.1, </a:t>
            </a:r>
            <a:r>
              <a:rPr lang="en-US" sz="2400" dirty="0" smtClean="0"/>
              <a:t>the QRF is </a:t>
            </a:r>
            <a:r>
              <a:rPr lang="en-US" sz="2400" dirty="0"/>
              <a:t>used</a:t>
            </a:r>
          </a:p>
          <a:p>
            <a:pPr>
              <a:spcAft>
                <a:spcPct val="55000"/>
              </a:spcAft>
            </a:pPr>
            <a:r>
              <a:rPr lang="en-US" sz="2400" dirty="0"/>
              <a:t>All new reports </a:t>
            </a:r>
            <a:r>
              <a:rPr lang="en-US" sz="2400" dirty="0" smtClean="0"/>
              <a:t>from QAD </a:t>
            </a:r>
            <a:r>
              <a:rPr lang="en-US" sz="2400" dirty="0"/>
              <a:t>2009.1 EE </a:t>
            </a:r>
            <a:r>
              <a:rPr lang="en-US" sz="2400" dirty="0" smtClean="0"/>
              <a:t>onwards were created using QRF.</a:t>
            </a:r>
            <a:endParaRPr lang="en-US" sz="2400" dirty="0"/>
          </a:p>
        </p:txBody>
      </p: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Reporting Framework (QRF)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EF-RO-052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P-Tax-Register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862" y="1590675"/>
            <a:ext cx="6770139" cy="3848100"/>
          </a:xfrm>
          <a:prstGeom prst="rect">
            <a:avLst/>
          </a:prstGeom>
        </p:spPr>
      </p:pic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QRF Reports </a:t>
            </a:r>
            <a:r>
              <a:rPr lang="en-US" sz="2800" dirty="0"/>
              <a:t>– Selection Criteria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29019"/>
            <a:ext cx="914400" cy="219456"/>
          </a:xfrm>
        </p:spPr>
        <p:txBody>
          <a:bodyPr/>
          <a:lstStyle/>
          <a:p>
            <a:r>
              <a:rPr lang="en-US" smtClean="0"/>
              <a:t>EF-RO-054</a:t>
            </a:r>
            <a:endParaRPr lang="en-US"/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4829175" y="2084388"/>
            <a:ext cx="1027113" cy="22383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4790" name="Text Box 6"/>
          <p:cNvSpPr txBox="1">
            <a:spLocks noChangeArrowheads="1"/>
          </p:cNvSpPr>
          <p:nvPr/>
        </p:nvSpPr>
        <p:spPr bwMode="auto">
          <a:xfrm>
            <a:off x="7058024" y="2038350"/>
            <a:ext cx="1533525" cy="11271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+mj-lt"/>
              </a:rPr>
              <a:t>Select output type</a:t>
            </a:r>
          </a:p>
        </p:txBody>
      </p:sp>
      <p:cxnSp>
        <p:nvCxnSpPr>
          <p:cNvPr id="374791" name="AutoShape 7"/>
          <p:cNvCxnSpPr>
            <a:cxnSpLocks noChangeShapeType="1"/>
            <a:stCxn id="374790" idx="1"/>
            <a:endCxn id="374789" idx="3"/>
          </p:cNvCxnSpPr>
          <p:nvPr/>
        </p:nvCxnSpPr>
        <p:spPr bwMode="auto">
          <a:xfrm rot="10800000">
            <a:off x="5856288" y="2196307"/>
            <a:ext cx="1201736" cy="40560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2" name="Rectangle 8"/>
          <p:cNvSpPr>
            <a:spLocks noChangeArrowheads="1"/>
          </p:cNvSpPr>
          <p:nvPr/>
        </p:nvSpPr>
        <p:spPr bwMode="auto">
          <a:xfrm>
            <a:off x="5248275" y="3289300"/>
            <a:ext cx="103188" cy="11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4" name="AutoShape 10"/>
          <p:cNvCxnSpPr>
            <a:cxnSpLocks noChangeShapeType="1"/>
          </p:cNvCxnSpPr>
          <p:nvPr/>
        </p:nvCxnSpPr>
        <p:spPr bwMode="auto">
          <a:xfrm rot="10800000">
            <a:off x="5484814" y="3402013"/>
            <a:ext cx="1685925" cy="3746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6" name="Rectangle 12"/>
          <p:cNvSpPr>
            <a:spLocks noChangeArrowheads="1"/>
          </p:cNvSpPr>
          <p:nvPr/>
        </p:nvSpPr>
        <p:spPr bwMode="auto">
          <a:xfrm>
            <a:off x="5472113" y="4832350"/>
            <a:ext cx="152400" cy="20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7" name="AutoShape 13"/>
          <p:cNvCxnSpPr>
            <a:cxnSpLocks noChangeShapeType="1"/>
          </p:cNvCxnSpPr>
          <p:nvPr/>
        </p:nvCxnSpPr>
        <p:spPr bwMode="auto">
          <a:xfrm rot="10800000" flipV="1">
            <a:off x="5738813" y="4646613"/>
            <a:ext cx="1422400" cy="239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5" name="Text Box 11"/>
          <p:cNvSpPr txBox="1">
            <a:spLocks noChangeArrowheads="1"/>
          </p:cNvSpPr>
          <p:nvPr/>
        </p:nvSpPr>
        <p:spPr bwMode="auto">
          <a:xfrm>
            <a:off x="7046913" y="4283075"/>
            <a:ext cx="1533524" cy="8223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+mj-lt"/>
              </a:rPr>
              <a:t>Remove criteria</a:t>
            </a:r>
          </a:p>
        </p:txBody>
      </p:sp>
      <p:sp>
        <p:nvSpPr>
          <p:cNvPr id="374793" name="Text Box 9"/>
          <p:cNvSpPr txBox="1">
            <a:spLocks noChangeArrowheads="1"/>
          </p:cNvSpPr>
          <p:nvPr/>
        </p:nvSpPr>
        <p:spPr bwMode="auto">
          <a:xfrm>
            <a:off x="7037388" y="3308350"/>
            <a:ext cx="1533524" cy="82232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latin typeface="+mj-lt"/>
              </a:rPr>
              <a:t>Add criteria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QRF Reports </a:t>
            </a:r>
            <a:r>
              <a:rPr lang="en-US" dirty="0"/>
              <a:t>– Viewer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EF-RO-056</a:t>
            </a:r>
            <a:endParaRPr lang="en-US"/>
          </a:p>
        </p:txBody>
      </p:sp>
      <p:pic>
        <p:nvPicPr>
          <p:cNvPr id="376836" name="Picture 4" descr="Comp1-Outp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1195388"/>
            <a:ext cx="7107238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Reporting features</a:t>
            </a:r>
          </a:p>
          <a:p>
            <a:r>
              <a:rPr lang="en-US" dirty="0"/>
              <a:t>Customization options</a:t>
            </a:r>
          </a:p>
          <a:p>
            <a:r>
              <a:rPr lang="en-US" dirty="0" smtClean="0"/>
              <a:t>QAD Reporting Framework (QRF)</a:t>
            </a:r>
            <a:endParaRPr lang="en-US" dirty="0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/>
              <a:t>Cover all areas of the QAD Enterprise Financials</a:t>
            </a:r>
          </a:p>
          <a:p>
            <a:r>
              <a:rPr lang="en-US" sz="2200"/>
              <a:t>Extensive functionality in report creation &amp; management</a:t>
            </a:r>
          </a:p>
          <a:p>
            <a:r>
              <a:rPr lang="en-US" sz="2200"/>
              <a:t>Accessible</a:t>
            </a:r>
          </a:p>
          <a:p>
            <a:pPr lvl="1"/>
            <a:r>
              <a:rPr lang="en-US" sz="2000"/>
              <a:t>From the main menu </a:t>
            </a:r>
          </a:p>
          <a:p>
            <a:pPr lvl="1"/>
            <a:r>
              <a:rPr lang="en-US" sz="2000"/>
              <a:t>Via GoTo</a:t>
            </a:r>
            <a:endParaRPr lang="nl-BE" sz="1500"/>
          </a:p>
        </p:txBody>
      </p:sp>
      <p:sp>
        <p:nvSpPr>
          <p:cNvPr id="25908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nl-NL"/>
              <a:t>Standard Reports</a:t>
            </a:r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EF-RO-030</a:t>
            </a:r>
            <a:endParaRPr lang="en-US"/>
          </a:p>
        </p:txBody>
      </p:sp>
      <p:pic>
        <p:nvPicPr>
          <p:cNvPr id="259081" name="Picture 9" descr="op item by credito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13" y="2778125"/>
            <a:ext cx="4811712" cy="3452813"/>
          </a:xfrm>
          <a:prstGeom prst="rect">
            <a:avLst/>
          </a:prstGeom>
          <a:noFill/>
        </p:spPr>
      </p:pic>
      <p:pic>
        <p:nvPicPr>
          <p:cNvPr id="259085" name="Picture 13" descr="ReportF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7550" y="2060575"/>
            <a:ext cx="2381250" cy="4162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Standard Reports Selection</a:t>
            </a:r>
            <a:endParaRPr lang="nl-BE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EF-RO-040</a:t>
            </a:r>
            <a:endParaRPr lang="en-US"/>
          </a:p>
        </p:txBody>
      </p:sp>
      <p:pic>
        <p:nvPicPr>
          <p:cNvPr id="260103" name="Picture 7" descr="ReportSe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2700338"/>
            <a:ext cx="5057775" cy="3381375"/>
          </a:xfrm>
          <a:prstGeom prst="rect">
            <a:avLst/>
          </a:prstGeom>
          <a:noFill/>
        </p:spPr>
      </p:pic>
      <p:sp>
        <p:nvSpPr>
          <p:cNvPr id="260109" name="Text Box 13"/>
          <p:cNvSpPr txBox="1">
            <a:spLocks noChangeArrowheads="1"/>
          </p:cNvSpPr>
          <p:nvPr/>
        </p:nvSpPr>
        <p:spPr bwMode="auto">
          <a:xfrm>
            <a:off x="1042988" y="4954588"/>
            <a:ext cx="189547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260114" name="Rectangle 18"/>
          <p:cNvSpPr>
            <a:spLocks noChangeArrowheads="1"/>
          </p:cNvSpPr>
          <p:nvPr/>
        </p:nvSpPr>
        <p:spPr bwMode="auto">
          <a:xfrm>
            <a:off x="1439862" y="1358900"/>
            <a:ext cx="2293937" cy="1036638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en-US" sz="2000">
                <a:latin typeface="+mj-lt"/>
              </a:rPr>
              <a:t>Relevant user defined fields are included</a:t>
            </a:r>
          </a:p>
        </p:txBody>
      </p:sp>
      <p:pic>
        <p:nvPicPr>
          <p:cNvPr id="260118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9175" y="1114425"/>
            <a:ext cx="3492500" cy="270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0123" name="Text Box 27"/>
          <p:cNvSpPr txBox="1">
            <a:spLocks noChangeArrowheads="1"/>
          </p:cNvSpPr>
          <p:nvPr/>
        </p:nvSpPr>
        <p:spPr bwMode="auto">
          <a:xfrm>
            <a:off x="6180396" y="4703763"/>
            <a:ext cx="2573079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en-US" sz="2000">
                <a:latin typeface="+mj-lt"/>
              </a:rPr>
              <a:t>Execute now or</a:t>
            </a:r>
          </a:p>
          <a:p>
            <a:r>
              <a:rPr lang="en-US" sz="2000">
                <a:latin typeface="+mj-lt"/>
              </a:rPr>
              <a:t>Schedule for later</a:t>
            </a:r>
          </a:p>
        </p:txBody>
      </p:sp>
      <p:sp>
        <p:nvSpPr>
          <p:cNvPr id="260124" name="Rectangle 28"/>
          <p:cNvSpPr>
            <a:spLocks noChangeArrowheads="1"/>
          </p:cNvSpPr>
          <p:nvPr/>
        </p:nvSpPr>
        <p:spPr bwMode="auto">
          <a:xfrm>
            <a:off x="4114800" y="5781675"/>
            <a:ext cx="733425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5" name="AutoShape 29"/>
          <p:cNvCxnSpPr>
            <a:cxnSpLocks noChangeShapeType="1"/>
            <a:stCxn id="260123" idx="1"/>
            <a:endCxn id="260124" idx="0"/>
          </p:cNvCxnSpPr>
          <p:nvPr/>
        </p:nvCxnSpPr>
        <p:spPr bwMode="auto">
          <a:xfrm rot="10800000" flipV="1">
            <a:off x="4481514" y="5103873"/>
            <a:ext cx="1698883" cy="677802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60126" name="Rectangle 30"/>
          <p:cNvSpPr>
            <a:spLocks noChangeArrowheads="1"/>
          </p:cNvSpPr>
          <p:nvPr/>
        </p:nvSpPr>
        <p:spPr bwMode="auto">
          <a:xfrm>
            <a:off x="3400425" y="5791200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0127" name="Rectangle 31"/>
          <p:cNvSpPr>
            <a:spLocks noChangeArrowheads="1"/>
          </p:cNvSpPr>
          <p:nvPr/>
        </p:nvSpPr>
        <p:spPr bwMode="auto">
          <a:xfrm>
            <a:off x="5133975" y="3152775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8" name="AutoShape 32"/>
          <p:cNvCxnSpPr>
            <a:cxnSpLocks noChangeShapeType="1"/>
            <a:stCxn id="260126" idx="0"/>
            <a:endCxn id="260127" idx="1"/>
          </p:cNvCxnSpPr>
          <p:nvPr/>
        </p:nvCxnSpPr>
        <p:spPr bwMode="auto">
          <a:xfrm rot="16200000">
            <a:off x="3155156" y="3812382"/>
            <a:ext cx="2547937" cy="1409700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7" name="Rectangle 7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sz="2400"/>
              <a:t>View in new window</a:t>
            </a:r>
          </a:p>
          <a:p>
            <a:r>
              <a:rPr lang="en-US" sz="2400"/>
              <a:t>Print, export, email</a:t>
            </a:r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Standard Reports Output</a:t>
            </a:r>
            <a:endParaRPr lang="nl-B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49238" y="2039938"/>
            <a:ext cx="8629650" cy="3943350"/>
            <a:chOff x="277813" y="2401888"/>
            <a:chExt cx="8629650" cy="3943350"/>
          </a:xfrm>
        </p:grpSpPr>
        <p:pic>
          <p:nvPicPr>
            <p:cNvPr id="261128" name="Picture 8" descr="ReportOutpu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8488" y="2401888"/>
              <a:ext cx="7650162" cy="3879850"/>
            </a:xfrm>
            <a:prstGeom prst="rect">
              <a:avLst/>
            </a:prstGeom>
            <a:noFill/>
          </p:spPr>
        </p:pic>
        <p:pic>
          <p:nvPicPr>
            <p:cNvPr id="261126" name="Picture 6" descr="cc trans sum rep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0663" y="3797300"/>
              <a:ext cx="4876800" cy="2547938"/>
            </a:xfrm>
            <a:prstGeom prst="rect">
              <a:avLst/>
            </a:prstGeom>
            <a:noFill/>
          </p:spPr>
        </p:pic>
        <p:sp>
          <p:nvSpPr>
            <p:cNvPr id="261129" name="Oval 9"/>
            <p:cNvSpPr>
              <a:spLocks noChangeArrowheads="1"/>
            </p:cNvSpPr>
            <p:nvPr/>
          </p:nvSpPr>
          <p:spPr bwMode="auto">
            <a:xfrm>
              <a:off x="277813" y="3513138"/>
              <a:ext cx="2359025" cy="2622550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/>
              <a:t>Usage</a:t>
            </a:r>
          </a:p>
          <a:p>
            <a:pPr marL="914400" lvl="1" indent="-457200"/>
            <a:r>
              <a:rPr lang="en-US"/>
              <a:t>Filter fields management, report options, variants</a:t>
            </a:r>
          </a:p>
          <a:p>
            <a:pPr marL="914400" lvl="1" indent="-457200"/>
            <a:r>
              <a:rPr lang="en-US"/>
              <a:t>Using QAD .Net UI</a:t>
            </a:r>
          </a:p>
          <a:p>
            <a:pPr marL="533400" indent="-533400"/>
            <a:r>
              <a:rPr lang="en-US"/>
              <a:t>Layout</a:t>
            </a:r>
          </a:p>
          <a:p>
            <a:pPr marL="914400" lvl="1" indent="-457200"/>
            <a:r>
              <a:rPr lang="en-US"/>
              <a:t>Using Crystal reports designer</a:t>
            </a:r>
          </a:p>
          <a:p>
            <a:pPr marL="533400" indent="-533400"/>
            <a:r>
              <a:rPr lang="en-US"/>
              <a:t>Business Logic</a:t>
            </a:r>
          </a:p>
          <a:p>
            <a:pPr marL="914400" lvl="1" indent="-457200"/>
            <a:r>
              <a:rPr lang="en-US"/>
              <a:t>Requires source code customization</a:t>
            </a:r>
          </a:p>
          <a:p>
            <a:pPr marL="533400" indent="-533400"/>
            <a:endParaRPr lang="en-US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 Customization Levels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/>
              <a:t>Use filter fields</a:t>
            </a:r>
          </a:p>
          <a:p>
            <a:pPr lvl="1"/>
            <a:r>
              <a:rPr lang="en-US" sz="2000"/>
              <a:t>Define how data is filtered</a:t>
            </a:r>
          </a:p>
          <a:p>
            <a:r>
              <a:rPr lang="en-US" sz="2400"/>
              <a:t>Manage filter fields</a:t>
            </a:r>
          </a:p>
          <a:p>
            <a:pPr lvl="1"/>
            <a:r>
              <a:rPr lang="en-US" sz="2000"/>
              <a:t>Select from the list of available filter fields </a:t>
            </a:r>
          </a:p>
          <a:p>
            <a:pPr lvl="1"/>
            <a:r>
              <a:rPr lang="en-US" sz="2000"/>
              <a:t>Set the sequence of the fields on the UI </a:t>
            </a:r>
          </a:p>
          <a:p>
            <a:pPr lvl="1"/>
            <a:r>
              <a:rPr lang="en-US" sz="2000"/>
              <a:t>Set initial values</a:t>
            </a:r>
          </a:p>
          <a:p>
            <a:pPr>
              <a:buFont typeface="Webdings" pitchFamily="18" charset="2"/>
              <a:buNone/>
            </a:pPr>
            <a:endParaRPr lang="nl-BE" sz="2000"/>
          </a:p>
        </p:txBody>
      </p:sp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/>
              <a:t>Usage </a:t>
            </a:r>
            <a:r>
              <a:rPr lang="en-US" sz="2800"/>
              <a:t>Customization – Standard Reports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EF-RO-070</a:t>
            </a:r>
            <a:endParaRPr lang="en-US"/>
          </a:p>
        </p:txBody>
      </p:sp>
      <p:grpSp>
        <p:nvGrpSpPr>
          <p:cNvPr id="325638" name="Group 6"/>
          <p:cNvGrpSpPr>
            <a:grpSpLocks/>
          </p:cNvGrpSpPr>
          <p:nvPr/>
        </p:nvGrpSpPr>
        <p:grpSpPr bwMode="auto">
          <a:xfrm>
            <a:off x="6234113" y="4170363"/>
            <a:ext cx="2662237" cy="1909762"/>
            <a:chOff x="3744" y="280"/>
            <a:chExt cx="1677" cy="1517"/>
          </a:xfrm>
        </p:grpSpPr>
        <p:pic>
          <p:nvPicPr>
            <p:cNvPr id="325639" name="Picture 7" descr="ReportsManageFilters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72" y="297"/>
              <a:ext cx="1549" cy="1500"/>
            </a:xfrm>
            <a:prstGeom prst="rect">
              <a:avLst/>
            </a:prstGeom>
            <a:noFill/>
          </p:spPr>
        </p:pic>
        <p:sp>
          <p:nvSpPr>
            <p:cNvPr id="325640" name="Oval 8"/>
            <p:cNvSpPr>
              <a:spLocks noChangeArrowheads="1"/>
            </p:cNvSpPr>
            <p:nvPr/>
          </p:nvSpPr>
          <p:spPr bwMode="auto">
            <a:xfrm>
              <a:off x="3744" y="280"/>
              <a:ext cx="1008" cy="474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solidFill>
                  <a:srgbClr val="CC3300"/>
                </a:solidFill>
              </a:endParaRPr>
            </a:p>
          </p:txBody>
        </p:sp>
      </p:grpSp>
      <p:pic>
        <p:nvPicPr>
          <p:cNvPr id="325641" name="Picture 9" descr="ReportsManageFilter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8" y="3440113"/>
            <a:ext cx="5545137" cy="2720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tabLst>
                <a:tab pos="3600450" algn="r"/>
              </a:tabLst>
            </a:pPr>
            <a:r>
              <a:rPr lang="en-US"/>
              <a:t>Report options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en-US"/>
              <a:t>date format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en-US"/>
              <a:t>language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en-US"/>
              <a:t>numeric format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en-US"/>
              <a:t>filter data on report y/n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en-US"/>
              <a:t>alternate shading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en-US"/>
              <a:t>user defined fields</a:t>
            </a:r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/>
              <a:t>Usage Customization – Standard Reports</a:t>
            </a:r>
            <a:endParaRPr lang="en-US" sz="280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EF-RO-080</a:t>
            </a:r>
            <a:endParaRPr lang="en-US"/>
          </a:p>
        </p:txBody>
      </p:sp>
      <p:pic>
        <p:nvPicPr>
          <p:cNvPr id="326663" name="Picture 7" descr="ReportOption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2941638"/>
            <a:ext cx="4629150" cy="338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Specific selection criteria can be stored</a:t>
            </a:r>
          </a:p>
          <a:p>
            <a:pPr lvl="1"/>
            <a:r>
              <a:rPr lang="en-US"/>
              <a:t>Available next time the report is started</a:t>
            </a:r>
          </a:p>
          <a:p>
            <a:pPr lvl="1"/>
            <a:r>
              <a:rPr lang="en-US"/>
              <a:t>Unlimited number of variants</a:t>
            </a:r>
          </a:p>
          <a:p>
            <a:pPr lvl="1"/>
            <a:r>
              <a:rPr lang="en-US"/>
              <a:t>Saved for personal usage or shared with other users</a:t>
            </a:r>
          </a:p>
          <a:p>
            <a:endParaRPr lang="nl-NL"/>
          </a:p>
          <a:p>
            <a:r>
              <a:rPr lang="nl-NL"/>
              <a:t>All variants</a:t>
            </a:r>
          </a:p>
          <a:p>
            <a:pPr lvl="1"/>
            <a:r>
              <a:rPr lang="nl-NL"/>
              <a:t>are based on the same data</a:t>
            </a:r>
          </a:p>
          <a:p>
            <a:pPr lvl="1"/>
            <a:r>
              <a:rPr lang="nl-NL"/>
              <a:t>use different filter criteria</a:t>
            </a:r>
          </a:p>
          <a:p>
            <a:pPr lvl="1"/>
            <a:r>
              <a:rPr lang="nl-NL"/>
              <a:t>can use a different report layout</a:t>
            </a:r>
            <a:endParaRPr lang="en-US" sz="1800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Report Variants – Standard Reports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Reporting Overview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56&quot;/&gt;&lt;/object&gt;&lt;object type=&quot;3&quot; unique_id=&quot;10006&quot;&gt;&lt;property id=&quot;20148&quot; value=&quot;5&quot;/&gt;&lt;property id=&quot;20300&quot; value=&quot;Slide 3 - &amp;quot;Standard Reports&amp;quot;&quot;/&gt;&lt;property id=&quot;20307&quot; value=&quot;273&quot;/&gt;&lt;/object&gt;&lt;object type=&quot;3&quot; unique_id=&quot;10007&quot;&gt;&lt;property id=&quot;20148&quot; value=&quot;5&quot;/&gt;&lt;property id=&quot;20300&quot; value=&quot;Slide 4 - &amp;quot;Standard Reports Selection&amp;quot;&quot;/&gt;&lt;property id=&quot;20307&quot; value=&quot;274&quot;/&gt;&lt;/object&gt;&lt;object type=&quot;3&quot; unique_id=&quot;10008&quot;&gt;&lt;property id=&quot;20148&quot; value=&quot;5&quot;/&gt;&lt;property id=&quot;20300&quot; value=&quot;Slide 5 - &amp;quot;Standard Reports Output&amp;quot;&quot;/&gt;&lt;property id=&quot;20307&quot; value=&quot;275&quot;/&gt;&lt;/object&gt;&lt;object type=&quot;3&quot; unique_id=&quot;10009&quot;&gt;&lt;property id=&quot;20148&quot; value=&quot;5&quot;/&gt;&lt;property id=&quot;20300&quot; value=&quot;Slide 6 - &amp;quot;Report Customization Levels&amp;quot;&quot;/&gt;&lt;property id=&quot;20307&quot; value=&quot;337&quot;/&gt;&lt;/object&gt;&lt;object type=&quot;3&quot; unique_id=&quot;10010&quot;&gt;&lt;property id=&quot;20148&quot; value=&quot;5&quot;/&gt;&lt;property id=&quot;20300&quot; value=&quot;Slide 7 - &amp;quot;Usage Customization – Standard Reports&amp;quot;&quot;/&gt;&lt;property id=&quot;20307&quot; value=&quot;338&quot;/&gt;&lt;/object&gt;&lt;object type=&quot;3&quot; unique_id=&quot;10011&quot;&gt;&lt;property id=&quot;20148&quot; value=&quot;5&quot;/&gt;&lt;property id=&quot;20300&quot; value=&quot;Slide 8 - &amp;quot;Usage Customization – Standard Reports&amp;quot;&quot;/&gt;&lt;property id=&quot;20307&quot; value=&quot;339&quot;/&gt;&lt;/object&gt;&lt;object type=&quot;3&quot; unique_id=&quot;10012&quot;&gt;&lt;property id=&quot;20148&quot; value=&quot;5&quot;/&gt;&lt;property id=&quot;20300&quot; value=&quot;Slide 9 - &amp;quot;Report Variants – Standard Reports&amp;quot;&quot;/&gt;&lt;property id=&quot;20307&quot; value=&quot;340&quot;/&gt;&lt;/object&gt;&lt;object type=&quot;3&quot; unique_id=&quot;10013&quot;&gt;&lt;property id=&quot;20148&quot; value=&quot;5&quot;/&gt;&lt;property id=&quot;20300&quot; value=&quot;Slide 10 - &amp;quot;Report Variants – Standard Reports&amp;quot;&quot;/&gt;&lt;property id=&quot;20307&quot; value=&quot;341&quot;/&gt;&lt;/object&gt;&lt;object type=&quot;3&quot; unique_id=&quot;10014&quot;&gt;&lt;property id=&quot;20148&quot; value=&quot;5&quot;/&gt;&lt;property id=&quot;20300&quot; value=&quot;Slide 11 - &amp;quot;Exercise&amp;quot;&quot;/&gt;&lt;property id=&quot;20307&quot; value=&quot;358&quot;/&gt;&lt;/object&gt;&lt;object type=&quot;3&quot; unique_id=&quot;10015&quot;&gt;&lt;property id=&quot;20148&quot; value=&quot;5&quot;/&gt;&lt;property id=&quot;20300&quot; value=&quot;Slide 12 - &amp;quot;Exercise: Usage Customization&amp;quot;&quot;/&gt;&lt;property id=&quot;20307&quot; value=&quot;343&quot;/&gt;&lt;/object&gt;&lt;object type=&quot;3&quot; unique_id=&quot;10016&quot;&gt;&lt;property id=&quot;20148&quot; value=&quot;5&quot;/&gt;&lt;property id=&quot;20300&quot; value=&quot;Slide 13 - &amp;quot;Layout Customization (Crystal Report Designer)&amp;quot;&quot;/&gt;&lt;property id=&quot;20307&quot; value=&quot;344&quot;/&gt;&lt;/object&gt;&lt;object type=&quot;3&quot; unique_id=&quot;10017&quot;&gt;&lt;property id=&quot;20148&quot; value=&quot;5&quot;/&gt;&lt;property id=&quot;20300&quot; value=&quot;Slide 14 - &amp;quot;Example: Report Layout Customization&amp;quot;&quot;/&gt;&lt;property id=&quot;20307&quot; value=&quot;353&quot;/&gt;&lt;/object&gt;&lt;object type=&quot;3&quot; unique_id=&quot;10018&quot;&gt;&lt;property id=&quot;20148&quot; value=&quot;5&quot;/&gt;&lt;property id=&quot;20300&quot; value=&quot;Slide 15&quot;/&gt;&lt;property id=&quot;20307&quot; value=&quot;354&quot;/&gt;&lt;/object&gt;&lt;object type=&quot;3&quot; unique_id=&quot;10019&quot;&gt;&lt;property id=&quot;20148&quot; value=&quot;5&quot;/&gt;&lt;property id=&quot;20300&quot; value=&quot;Slide 16&quot;/&gt;&lt;property id=&quot;20307&quot; value=&quot;355&quot;/&gt;&lt;/object&gt;&lt;object type=&quot;3&quot; unique_id=&quot;10020&quot;&gt;&lt;property id=&quot;20148&quot; value=&quot;5&quot;/&gt;&lt;property id=&quot;20300&quot; value=&quot;Slide 17 - &amp;quot;Component 1 Framework&amp;quot;&quot;/&gt;&lt;property id=&quot;20307&quot; value=&quot;360&quot;/&gt;&lt;/object&gt;&lt;object type=&quot;3&quot; unique_id=&quot;10021&quot;&gt;&lt;property id=&quot;20148&quot; value=&quot;5&quot;/&gt;&lt;property id=&quot;20300&quot; value=&quot;Slide 18 - &amp;quot;Component 1 Reports – Selection Criteria&amp;quot;&quot;/&gt;&lt;property id=&quot;20307&quot; value=&quot;359&quot;/&gt;&lt;/object&gt;&lt;object type=&quot;3&quot; unique_id=&quot;10022&quot;&gt;&lt;property id=&quot;20148&quot; value=&quot;5&quot;/&gt;&lt;property id=&quot;20300&quot; value=&quot;Slide 19 - &amp;quot;Component 1 Reports – Viewer&amp;quot;&quot;/&gt;&lt;property id=&quot;20307&quot; value=&quot;36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7883</TotalTime>
  <Words>791</Words>
  <Application>Microsoft Office PowerPoint</Application>
  <PresentationFormat>On-screen Show (4:3)</PresentationFormat>
  <Paragraphs>172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Reporting Overview</vt:lpstr>
      <vt:lpstr>Overview</vt:lpstr>
      <vt:lpstr>Standard Reports</vt:lpstr>
      <vt:lpstr>Standard Reports Selection</vt:lpstr>
      <vt:lpstr>Standard Reports Output</vt:lpstr>
      <vt:lpstr>Report Customization Levels</vt:lpstr>
      <vt:lpstr>Usage Customization – Standard Reports</vt:lpstr>
      <vt:lpstr>Usage Customization – Standard Reports</vt:lpstr>
      <vt:lpstr>Report Variants – Standard Reports</vt:lpstr>
      <vt:lpstr>Report Variants – Standard Reports</vt:lpstr>
      <vt:lpstr>Exercise</vt:lpstr>
      <vt:lpstr>Exercise: Usage Customization</vt:lpstr>
      <vt:lpstr>Layout Customization (Crystal Report Designer)</vt:lpstr>
      <vt:lpstr>Example: Report Layout Customization</vt:lpstr>
      <vt:lpstr>Slide 15</vt:lpstr>
      <vt:lpstr>Slide 16</vt:lpstr>
      <vt:lpstr>QAD Reporting Framework (QRF)</vt:lpstr>
      <vt:lpstr>QRF Reports – Selection Criteria</vt:lpstr>
      <vt:lpstr>QRF Reports – Viewer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132</cp:revision>
  <dcterms:created xsi:type="dcterms:W3CDTF">2006-05-18T22:11:08Z</dcterms:created>
  <dcterms:modified xsi:type="dcterms:W3CDTF">2011-03-21T16:32:30Z</dcterms:modified>
</cp:coreProperties>
</file>