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1"/>
  </p:notesMasterIdLst>
  <p:handoutMasterIdLst>
    <p:handoutMasterId r:id="rId12"/>
  </p:handoutMasterIdLst>
  <p:sldIdLst>
    <p:sldId id="264" r:id="rId2"/>
    <p:sldId id="265" r:id="rId3"/>
    <p:sldId id="266" r:id="rId4"/>
    <p:sldId id="272" r:id="rId5"/>
    <p:sldId id="267" r:id="rId6"/>
    <p:sldId id="273" r:id="rId7"/>
    <p:sldId id="274" r:id="rId8"/>
    <p:sldId id="268" r:id="rId9"/>
    <p:sldId id="270" r:id="rId10"/>
  </p:sldIdLst>
  <p:sldSz cx="9144000" cy="6858000" type="screen4x3"/>
  <p:notesSz cx="6856413" cy="9083675"/>
  <p:custDataLst>
    <p:tags r:id="rId13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9" autoAdjust="0"/>
    <p:restoredTop sz="96111" autoAdjust="0"/>
  </p:normalViewPr>
  <p:slideViewPr>
    <p:cSldViewPr snapToGrid="0">
      <p:cViewPr varScale="1">
        <p:scale>
          <a:sx n="80" d="100"/>
          <a:sy n="80" d="100"/>
        </p:scale>
        <p:origin x="-121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r>
              <a:rPr lang="en-US"/>
              <a:t>2.1.1_posting je</a:t>
            </a: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fld id="{5532A461-BE70-49E5-AA34-081AFED42B7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7288" y="681038"/>
            <a:ext cx="4541837" cy="3406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14825"/>
            <a:ext cx="5484813" cy="40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r>
              <a:rPr lang="en-US"/>
              <a:t>2.1.1_posting je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fld id="{A5BD36EF-CEC0-456B-B6F5-149E8B41CDD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2.1.1_posting je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349EE9-BB02-4D29-85FA-7254E257835E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2.1.1_posting je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FF7E37-7405-43E1-B828-C5F8989BA4F4}" type="slidenum">
              <a:rPr lang="en-US"/>
              <a:pPr/>
              <a:t>2</a:t>
            </a:fld>
            <a:endParaRPr lang="en-US"/>
          </a:p>
        </p:txBody>
      </p:sp>
      <p:sp>
        <p:nvSpPr>
          <p:cNvPr id="260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Other financial postings:</a:t>
            </a:r>
          </a:p>
          <a:p>
            <a:pPr lvl="1"/>
            <a:r>
              <a:rPr lang="en-US"/>
              <a:t>Posting Templates</a:t>
            </a:r>
          </a:p>
          <a:p>
            <a:pPr lvl="1"/>
            <a:r>
              <a:rPr lang="en-US"/>
              <a:t>Reversing Transactions</a:t>
            </a:r>
          </a:p>
          <a:p>
            <a:pPr lvl="1"/>
            <a:r>
              <a:rPr lang="en-US"/>
              <a:t>Recurring Entry</a:t>
            </a:r>
          </a:p>
          <a:p>
            <a:pPr lvl="1"/>
            <a:r>
              <a:rPr lang="en-US"/>
              <a:t>Mass Layer Transfer</a:t>
            </a:r>
          </a:p>
          <a:p>
            <a:pPr lvl="1"/>
            <a:r>
              <a:rPr lang="en-US"/>
              <a:t>Open Item Adjustment</a:t>
            </a:r>
          </a:p>
          <a:p>
            <a:pPr lvl="1"/>
            <a:r>
              <a:rPr lang="en-US"/>
              <a:t>Revaluation posting</a:t>
            </a:r>
          </a:p>
          <a:p>
            <a:pPr lvl="1"/>
            <a:r>
              <a:rPr lang="en-US"/>
              <a:t>Cross company posting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2.1.1_posting je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5EE241-8A97-411B-B214-B8287EA495C8}" type="slidenum">
              <a:rPr lang="en-US"/>
              <a:pPr/>
              <a:t>6</a:t>
            </a:fld>
            <a:endParaRPr lang="en-US"/>
          </a:p>
        </p:txBody>
      </p:sp>
      <p:sp>
        <p:nvSpPr>
          <p:cNvPr id="258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Replacement:</a:t>
            </a:r>
          </a:p>
          <a:p>
            <a:pPr lvl="1"/>
            <a:r>
              <a:rPr lang="en-US"/>
              <a:t>JE is replacement posting for correction (reversal posting + correct posting)</a:t>
            </a:r>
          </a:p>
          <a:p>
            <a:r>
              <a:rPr lang="en-US"/>
              <a:t>Posting lines</a:t>
            </a:r>
          </a:p>
          <a:p>
            <a:pPr lvl="1"/>
            <a:r>
              <a:rPr lang="en-US"/>
              <a:t>Level 1</a:t>
            </a:r>
          </a:p>
          <a:p>
            <a:pPr lvl="1"/>
            <a:r>
              <a:rPr lang="en-US"/>
              <a:t>Sub-levels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2.1.1_posting je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1527AA-6944-4DA5-AD21-576D5F67FD2B}" type="slidenum">
              <a:rPr lang="en-US"/>
              <a:pPr/>
              <a:t>9</a:t>
            </a:fld>
            <a:endParaRPr lang="en-US"/>
          </a:p>
        </p:txBody>
      </p:sp>
      <p:sp>
        <p:nvSpPr>
          <p:cNvPr id="259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9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ebdings" pitchFamily="18" charset="2"/>
              <a:buNone/>
            </a:pPr>
            <a:r>
              <a:rPr lang="en-US"/>
              <a:t>Review unposted transactions</a:t>
            </a:r>
          </a:p>
          <a:p>
            <a:pPr lvl="1"/>
            <a:r>
              <a:rPr lang="en-US"/>
              <a:t>Unposted transactions inquiry (25.13.13)</a:t>
            </a:r>
          </a:p>
          <a:p>
            <a:pPr lvl="1"/>
            <a:r>
              <a:rPr lang="en-US"/>
              <a:t>Unposted transactions register (25.13.14)</a:t>
            </a:r>
          </a:p>
          <a:p>
            <a:pPr lvl="2"/>
            <a:r>
              <a:rPr lang="en-US"/>
              <a:t>Unbalanced only can be selected</a:t>
            </a:r>
          </a:p>
          <a:p>
            <a:pPr>
              <a:buFont typeface="Webdings" pitchFamily="18" charset="2"/>
              <a:buNone/>
            </a:pPr>
            <a:r>
              <a:rPr lang="en-US"/>
              <a:t>Post operation transactions to GL</a:t>
            </a:r>
          </a:p>
          <a:p>
            <a:pPr lvl="1"/>
            <a:r>
              <a:rPr lang="en-US"/>
              <a:t>Operational transaction post (25.13.7)</a:t>
            </a:r>
          </a:p>
          <a:p>
            <a:pPr lvl="2"/>
            <a:r>
              <a:rPr lang="en-US"/>
              <a:t>Selection by: entity, date, daybook</a:t>
            </a:r>
          </a:p>
          <a:p>
            <a:pPr>
              <a:buFont typeface="Webdings" pitchFamily="18" charset="2"/>
              <a:buNone/>
            </a:pPr>
            <a:r>
              <a:rPr lang="en-US"/>
              <a:t>Correct invalid data</a:t>
            </a:r>
          </a:p>
          <a:p>
            <a:pPr lvl="1"/>
            <a:r>
              <a:rPr lang="en-US"/>
              <a:t>Unposted GL transaction correction (25.13.16)</a:t>
            </a:r>
          </a:p>
          <a:p>
            <a:pPr lvl="2"/>
            <a:r>
              <a:rPr lang="en-US"/>
              <a:t>Update account, sub-account, cost center, project</a:t>
            </a:r>
          </a:p>
          <a:p>
            <a:pPr lvl="2"/>
            <a:r>
              <a:rPr lang="en-US"/>
              <a:t>Audit trail on changes (opt)</a:t>
            </a:r>
          </a:p>
          <a:p>
            <a:pPr lvl="3"/>
            <a:r>
              <a:rPr lang="en-US"/>
              <a:t>Set GL Transaction Audit Trail to Yes in  GL Op Transaction Control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251" name="Rectangle 1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EF-TPB-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Transactions Posting Basics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Transactions posting flow</a:t>
            </a:r>
          </a:p>
          <a:p>
            <a:r>
              <a:rPr lang="en-US"/>
              <a:t>Journal Entries</a:t>
            </a:r>
          </a:p>
          <a:p>
            <a:pPr lvl="1"/>
            <a:r>
              <a:rPr lang="en-US"/>
              <a:t>Process flow</a:t>
            </a:r>
          </a:p>
          <a:p>
            <a:pPr lvl="1"/>
            <a:r>
              <a:rPr lang="en-US"/>
              <a:t>Highlights</a:t>
            </a:r>
          </a:p>
          <a:p>
            <a:r>
              <a:rPr lang="en-US"/>
              <a:t>Posting transactions from other modules</a:t>
            </a:r>
          </a:p>
          <a:p>
            <a:pPr lvl="1"/>
            <a:r>
              <a:rPr lang="en-US"/>
              <a:t>Setup prerequisites</a:t>
            </a:r>
          </a:p>
          <a:p>
            <a:pPr lvl="1"/>
            <a:r>
              <a:rPr lang="en-US"/>
              <a:t>Process flow</a:t>
            </a:r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Transactions Posting Flow</a:t>
            </a:r>
          </a:p>
        </p:txBody>
      </p:sp>
      <p:sp>
        <p:nvSpPr>
          <p:cNvPr id="3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EF-TPB-030</a:t>
            </a:r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590191" y="1289979"/>
            <a:ext cx="7939087" cy="4452938"/>
            <a:chOff x="550863" y="1565275"/>
            <a:chExt cx="7939087" cy="4452938"/>
          </a:xfrm>
        </p:grpSpPr>
        <p:sp>
          <p:nvSpPr>
            <p:cNvPr id="197663" name="Line 31"/>
            <p:cNvSpPr>
              <a:spLocks noChangeShapeType="1"/>
            </p:cNvSpPr>
            <p:nvPr/>
          </p:nvSpPr>
          <p:spPr bwMode="auto">
            <a:xfrm>
              <a:off x="5259388" y="3606800"/>
              <a:ext cx="342900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40" name="Line 8"/>
            <p:cNvSpPr>
              <a:spLocks noChangeShapeType="1"/>
            </p:cNvSpPr>
            <p:nvPr/>
          </p:nvSpPr>
          <p:spPr bwMode="auto">
            <a:xfrm>
              <a:off x="5991225" y="2709863"/>
              <a:ext cx="0" cy="619125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41" name="Rectangle 9"/>
            <p:cNvSpPr>
              <a:spLocks noChangeArrowheads="1"/>
            </p:cNvSpPr>
            <p:nvPr/>
          </p:nvSpPr>
          <p:spPr bwMode="auto">
            <a:xfrm>
              <a:off x="1766888" y="4075113"/>
              <a:ext cx="987425" cy="701675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Invoice Post</a:t>
              </a:r>
            </a:p>
          </p:txBody>
        </p:sp>
        <p:sp>
          <p:nvSpPr>
            <p:cNvPr id="197642" name="Rectangle 10"/>
            <p:cNvSpPr>
              <a:spLocks noChangeArrowheads="1"/>
            </p:cNvSpPr>
            <p:nvPr/>
          </p:nvSpPr>
          <p:spPr bwMode="auto">
            <a:xfrm>
              <a:off x="1744663" y="3005138"/>
              <a:ext cx="1016000" cy="744537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Financial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Transactions</a:t>
              </a:r>
            </a:p>
          </p:txBody>
        </p:sp>
        <p:sp>
          <p:nvSpPr>
            <p:cNvPr id="197643" name="Rectangle 11"/>
            <p:cNvSpPr>
              <a:spLocks noChangeArrowheads="1"/>
            </p:cNvSpPr>
            <p:nvPr/>
          </p:nvSpPr>
          <p:spPr bwMode="auto">
            <a:xfrm>
              <a:off x="4270375" y="4297363"/>
              <a:ext cx="1039813" cy="742950"/>
            </a:xfrm>
            <a:prstGeom prst="rect">
              <a:avLst/>
            </a:prstGeom>
            <a:solidFill>
              <a:srgbClr val="C0D3CE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Primary Layer</a:t>
              </a:r>
            </a:p>
          </p:txBody>
        </p:sp>
        <p:sp>
          <p:nvSpPr>
            <p:cNvPr id="197644" name="Rectangle 12"/>
            <p:cNvSpPr>
              <a:spLocks noChangeArrowheads="1"/>
            </p:cNvSpPr>
            <p:nvPr/>
          </p:nvSpPr>
          <p:spPr bwMode="auto">
            <a:xfrm>
              <a:off x="4270375" y="3217863"/>
              <a:ext cx="1041400" cy="744537"/>
            </a:xfrm>
            <a:prstGeom prst="rect">
              <a:avLst/>
            </a:prstGeom>
            <a:solidFill>
              <a:srgbClr val="EDD1C5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Transient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Layer</a:t>
              </a:r>
            </a:p>
          </p:txBody>
        </p:sp>
        <p:sp>
          <p:nvSpPr>
            <p:cNvPr id="197645" name="Rectangle 13"/>
            <p:cNvSpPr>
              <a:spLocks noChangeArrowheads="1"/>
            </p:cNvSpPr>
            <p:nvPr/>
          </p:nvSpPr>
          <p:spPr bwMode="auto">
            <a:xfrm>
              <a:off x="4257675" y="2274888"/>
              <a:ext cx="1039813" cy="744537"/>
            </a:xfrm>
            <a:prstGeom prst="rect">
              <a:avLst/>
            </a:prstGeom>
            <a:solidFill>
              <a:srgbClr val="C0C0C0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Secondary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Layer</a:t>
              </a:r>
            </a:p>
          </p:txBody>
        </p:sp>
        <p:sp>
          <p:nvSpPr>
            <p:cNvPr id="197646" name="Rectangle 14" descr="Wide upward diagonal"/>
            <p:cNvSpPr>
              <a:spLocks noChangeArrowheads="1"/>
            </p:cNvSpPr>
            <p:nvPr/>
          </p:nvSpPr>
          <p:spPr bwMode="auto">
            <a:xfrm>
              <a:off x="3135313" y="5018088"/>
              <a:ext cx="958850" cy="685800"/>
            </a:xfrm>
            <a:prstGeom prst="rect">
              <a:avLst/>
            </a:prstGeom>
            <a:pattFill prst="wdUpDiag">
              <a:fgClr>
                <a:srgbClr val="B5C5CF"/>
              </a:fgClr>
              <a:bgClr>
                <a:srgbClr val="FFFFFF"/>
              </a:bgClr>
            </a:patt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Posting</a:t>
              </a:r>
            </a:p>
          </p:txBody>
        </p:sp>
        <p:sp>
          <p:nvSpPr>
            <p:cNvPr id="197647" name="Rectangle 15"/>
            <p:cNvSpPr>
              <a:spLocks noChangeArrowheads="1"/>
            </p:cNvSpPr>
            <p:nvPr/>
          </p:nvSpPr>
          <p:spPr bwMode="auto">
            <a:xfrm>
              <a:off x="1766888" y="5018088"/>
              <a:ext cx="958850" cy="685800"/>
            </a:xfrm>
            <a:prstGeom prst="rect">
              <a:avLst/>
            </a:prstGeom>
            <a:solidFill>
              <a:srgbClr val="B5C5CF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Unposted </a:t>
              </a:r>
              <a:br>
                <a:rPr lang="en-US" sz="1000" b="1">
                  <a:latin typeface="+mj-lt"/>
                </a:rPr>
              </a:br>
              <a:r>
                <a:rPr lang="en-US" sz="1000" b="1">
                  <a:latin typeface="+mj-lt"/>
                </a:rPr>
                <a:t>Transactions</a:t>
              </a:r>
              <a:br>
                <a:rPr lang="en-US" sz="1000" b="1">
                  <a:latin typeface="+mj-lt"/>
                </a:rPr>
              </a:br>
              <a:r>
                <a:rPr lang="en-US" sz="1000" b="1">
                  <a:latin typeface="+mj-lt"/>
                </a:rPr>
                <a:t>Table</a:t>
              </a:r>
            </a:p>
          </p:txBody>
        </p:sp>
        <p:sp>
          <p:nvSpPr>
            <p:cNvPr id="197648" name="Rectangle 16"/>
            <p:cNvSpPr>
              <a:spLocks noChangeArrowheads="1"/>
            </p:cNvSpPr>
            <p:nvPr/>
          </p:nvSpPr>
          <p:spPr bwMode="auto">
            <a:xfrm>
              <a:off x="550863" y="5018088"/>
              <a:ext cx="958850" cy="685800"/>
            </a:xfrm>
            <a:prstGeom prst="rect">
              <a:avLst/>
            </a:prstGeom>
            <a:solidFill>
              <a:srgbClr val="CFD9DF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>
                <a:spcBef>
                  <a:spcPct val="100000"/>
                </a:spcBef>
              </a:pPr>
              <a:r>
                <a:rPr lang="en-US" sz="1000" b="1">
                  <a:latin typeface="+mj-lt"/>
                </a:rPr>
                <a:t/>
              </a:r>
              <a:br>
                <a:rPr lang="en-US" sz="1000" b="1">
                  <a:latin typeface="+mj-lt"/>
                </a:rPr>
              </a:br>
              <a:r>
                <a:rPr lang="en-US" sz="1000" b="1">
                  <a:latin typeface="+mj-lt"/>
                </a:rPr>
                <a:t>Unposted </a:t>
              </a:r>
              <a:br>
                <a:rPr lang="en-US" sz="1000" b="1">
                  <a:latin typeface="+mj-lt"/>
                </a:rPr>
              </a:br>
              <a:r>
                <a:rPr lang="en-US" sz="1000" b="1">
                  <a:latin typeface="+mj-lt"/>
                </a:rPr>
                <a:t>Operational</a:t>
              </a:r>
              <a:br>
                <a:rPr lang="en-US" sz="1000" b="1">
                  <a:latin typeface="+mj-lt"/>
                </a:rPr>
              </a:br>
              <a:r>
                <a:rPr lang="en-US" sz="1000" b="1">
                  <a:latin typeface="+mj-lt"/>
                </a:rPr>
                <a:t>Transactions</a:t>
              </a:r>
              <a:br>
                <a:rPr lang="en-US" sz="1000" b="1">
                  <a:latin typeface="+mj-lt"/>
                </a:rPr>
              </a:br>
              <a:endParaRPr lang="en-US" sz="1000" b="1">
                <a:latin typeface="+mj-lt"/>
              </a:endParaRPr>
            </a:p>
          </p:txBody>
        </p:sp>
        <p:sp>
          <p:nvSpPr>
            <p:cNvPr id="197649" name="Rectangle 17"/>
            <p:cNvSpPr>
              <a:spLocks noChangeAspect="1" noChangeArrowheads="1"/>
            </p:cNvSpPr>
            <p:nvPr/>
          </p:nvSpPr>
          <p:spPr bwMode="auto">
            <a:xfrm>
              <a:off x="7229475" y="5103813"/>
              <a:ext cx="1233488" cy="914400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Cum. Account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Balance Detail</a:t>
              </a:r>
            </a:p>
          </p:txBody>
        </p:sp>
        <p:sp>
          <p:nvSpPr>
            <p:cNvPr id="197650" name="Rectangle 18"/>
            <p:cNvSpPr>
              <a:spLocks noChangeAspect="1" noChangeArrowheads="1"/>
            </p:cNvSpPr>
            <p:nvPr/>
          </p:nvSpPr>
          <p:spPr bwMode="auto">
            <a:xfrm>
              <a:off x="7210425" y="3917950"/>
              <a:ext cx="1279525" cy="915988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Financial 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Statements and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 Summary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Reports</a:t>
              </a:r>
            </a:p>
          </p:txBody>
        </p:sp>
        <p:sp>
          <p:nvSpPr>
            <p:cNvPr id="197651" name="Rectangle 19"/>
            <p:cNvSpPr>
              <a:spLocks noChangeAspect="1" noChangeArrowheads="1"/>
            </p:cNvSpPr>
            <p:nvPr/>
          </p:nvSpPr>
          <p:spPr bwMode="auto">
            <a:xfrm>
              <a:off x="7210425" y="1565275"/>
              <a:ext cx="1279525" cy="914400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Posted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Transactions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Detail</a:t>
              </a:r>
            </a:p>
          </p:txBody>
        </p:sp>
        <p:sp>
          <p:nvSpPr>
            <p:cNvPr id="197652" name="Rectangle 20"/>
            <p:cNvSpPr>
              <a:spLocks noChangeAspect="1" noChangeArrowheads="1"/>
            </p:cNvSpPr>
            <p:nvPr/>
          </p:nvSpPr>
          <p:spPr bwMode="auto">
            <a:xfrm>
              <a:off x="7210425" y="2754313"/>
              <a:ext cx="1279525" cy="914400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>
                  <a:latin typeface="+mj-lt"/>
                </a:rPr>
                <a:t>Detail</a:t>
              </a:r>
            </a:p>
            <a:p>
              <a:pPr defTabSz="739775" eaLnBrk="0" hangingPunct="0"/>
              <a:r>
                <a:rPr lang="en-US" sz="1000" b="1">
                  <a:latin typeface="+mj-lt"/>
                </a:rPr>
                <a:t>Reports</a:t>
              </a:r>
            </a:p>
          </p:txBody>
        </p:sp>
        <p:sp>
          <p:nvSpPr>
            <p:cNvPr id="197653" name="Rectangle 21"/>
            <p:cNvSpPr>
              <a:spLocks noChangeArrowheads="1"/>
            </p:cNvSpPr>
            <p:nvPr/>
          </p:nvSpPr>
          <p:spPr bwMode="auto">
            <a:xfrm>
              <a:off x="5575300" y="3227388"/>
              <a:ext cx="1039813" cy="744537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en-US" sz="1000" b="1" i="1">
                  <a:latin typeface="+mj-lt"/>
                </a:rPr>
                <a:t>Review or </a:t>
              </a:r>
            </a:p>
            <a:p>
              <a:pPr defTabSz="739775" eaLnBrk="0" hangingPunct="0"/>
              <a:r>
                <a:rPr lang="en-US" sz="1000" b="1" i="1">
                  <a:latin typeface="+mj-lt"/>
                </a:rPr>
                <a:t>Analyze</a:t>
              </a:r>
            </a:p>
            <a:p>
              <a:pPr defTabSz="739775" eaLnBrk="0" hangingPunct="0"/>
              <a:r>
                <a:rPr lang="en-US" sz="1000" b="1" i="1">
                  <a:latin typeface="+mj-lt"/>
                </a:rPr>
                <a:t>Transactions</a:t>
              </a:r>
            </a:p>
            <a:p>
              <a:pPr defTabSz="739775" eaLnBrk="0" hangingPunct="0"/>
              <a:r>
                <a:rPr lang="en-US" sz="1000" b="1" i="1">
                  <a:latin typeface="+mj-lt"/>
                </a:rPr>
                <a:t>Detail</a:t>
              </a:r>
            </a:p>
          </p:txBody>
        </p:sp>
        <p:sp>
          <p:nvSpPr>
            <p:cNvPr id="197654" name="Line 22"/>
            <p:cNvSpPr>
              <a:spLocks noChangeShapeType="1"/>
            </p:cNvSpPr>
            <p:nvPr/>
          </p:nvSpPr>
          <p:spPr bwMode="auto">
            <a:xfrm>
              <a:off x="1516063" y="5400675"/>
              <a:ext cx="250825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55" name="Line 23"/>
            <p:cNvSpPr>
              <a:spLocks noChangeShapeType="1"/>
            </p:cNvSpPr>
            <p:nvPr/>
          </p:nvSpPr>
          <p:spPr bwMode="auto">
            <a:xfrm>
              <a:off x="2720975" y="5400675"/>
              <a:ext cx="414338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56" name="Line 24"/>
            <p:cNvSpPr>
              <a:spLocks noChangeShapeType="1"/>
            </p:cNvSpPr>
            <p:nvPr/>
          </p:nvSpPr>
          <p:spPr bwMode="auto">
            <a:xfrm>
              <a:off x="2757488" y="4597400"/>
              <a:ext cx="1524000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57" name="Line 25"/>
            <p:cNvSpPr>
              <a:spLocks noChangeShapeType="1"/>
            </p:cNvSpPr>
            <p:nvPr/>
          </p:nvSpPr>
          <p:spPr bwMode="auto">
            <a:xfrm>
              <a:off x="4087813" y="5368925"/>
              <a:ext cx="685800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58" name="Line 26"/>
            <p:cNvSpPr>
              <a:spLocks noChangeShapeType="1"/>
            </p:cNvSpPr>
            <p:nvPr/>
          </p:nvSpPr>
          <p:spPr bwMode="auto">
            <a:xfrm flipV="1">
              <a:off x="4773613" y="5041900"/>
              <a:ext cx="0" cy="333375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59" name="Line 27"/>
            <p:cNvSpPr>
              <a:spLocks noChangeShapeType="1"/>
            </p:cNvSpPr>
            <p:nvPr/>
          </p:nvSpPr>
          <p:spPr bwMode="auto">
            <a:xfrm>
              <a:off x="2754313" y="3473450"/>
              <a:ext cx="1504950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0" name="Line 28"/>
            <p:cNvSpPr>
              <a:spLocks noChangeShapeType="1"/>
            </p:cNvSpPr>
            <p:nvPr/>
          </p:nvSpPr>
          <p:spPr bwMode="auto">
            <a:xfrm flipV="1">
              <a:off x="3849688" y="2692400"/>
              <a:ext cx="0" cy="1722438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1" name="Line 29"/>
            <p:cNvSpPr>
              <a:spLocks noChangeShapeType="1"/>
            </p:cNvSpPr>
            <p:nvPr/>
          </p:nvSpPr>
          <p:spPr bwMode="auto">
            <a:xfrm>
              <a:off x="3849688" y="4410075"/>
              <a:ext cx="419100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2" name="Line 30"/>
            <p:cNvSpPr>
              <a:spLocks noChangeShapeType="1"/>
            </p:cNvSpPr>
            <p:nvPr/>
          </p:nvSpPr>
          <p:spPr bwMode="auto">
            <a:xfrm>
              <a:off x="3849688" y="2692400"/>
              <a:ext cx="409575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4" name="Line 32"/>
            <p:cNvSpPr>
              <a:spLocks noChangeShapeType="1"/>
            </p:cNvSpPr>
            <p:nvPr/>
          </p:nvSpPr>
          <p:spPr bwMode="auto">
            <a:xfrm>
              <a:off x="5997575" y="3973513"/>
              <a:ext cx="0" cy="619125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5" name="Line 33"/>
            <p:cNvSpPr>
              <a:spLocks noChangeShapeType="1"/>
            </p:cNvSpPr>
            <p:nvPr/>
          </p:nvSpPr>
          <p:spPr bwMode="auto">
            <a:xfrm flipH="1">
              <a:off x="5464175" y="4589463"/>
              <a:ext cx="538163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6" name="Line 34"/>
            <p:cNvSpPr>
              <a:spLocks noChangeShapeType="1"/>
            </p:cNvSpPr>
            <p:nvPr/>
          </p:nvSpPr>
          <p:spPr bwMode="auto">
            <a:xfrm>
              <a:off x="7027863" y="2006600"/>
              <a:ext cx="190500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7" name="Line 35"/>
            <p:cNvSpPr>
              <a:spLocks noChangeShapeType="1"/>
            </p:cNvSpPr>
            <p:nvPr/>
          </p:nvSpPr>
          <p:spPr bwMode="auto">
            <a:xfrm>
              <a:off x="7035800" y="5581650"/>
              <a:ext cx="204788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8" name="Line 36"/>
            <p:cNvSpPr>
              <a:spLocks noChangeShapeType="1"/>
            </p:cNvSpPr>
            <p:nvPr/>
          </p:nvSpPr>
          <p:spPr bwMode="auto">
            <a:xfrm flipH="1">
              <a:off x="5456238" y="2714625"/>
              <a:ext cx="538162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9" name="Rectangle 37"/>
            <p:cNvSpPr>
              <a:spLocks noChangeArrowheads="1"/>
            </p:cNvSpPr>
            <p:nvPr/>
          </p:nvSpPr>
          <p:spPr bwMode="auto">
            <a:xfrm>
              <a:off x="5926138" y="2751138"/>
              <a:ext cx="855662" cy="26035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en-US" sz="1100" b="1" i="1">
                  <a:latin typeface="+mj-lt"/>
                </a:rPr>
                <a:t>Transfer </a:t>
              </a:r>
            </a:p>
          </p:txBody>
        </p:sp>
        <p:sp>
          <p:nvSpPr>
            <p:cNvPr id="197670" name="Rectangle 38"/>
            <p:cNvSpPr>
              <a:spLocks noChangeArrowheads="1"/>
            </p:cNvSpPr>
            <p:nvPr/>
          </p:nvSpPr>
          <p:spPr bwMode="auto">
            <a:xfrm>
              <a:off x="5945188" y="4130675"/>
              <a:ext cx="855662" cy="26035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en-US" sz="1100" b="1" i="1">
                  <a:latin typeface="+mj-lt"/>
                </a:rPr>
                <a:t>Transfer </a:t>
              </a:r>
            </a:p>
          </p:txBody>
        </p:sp>
        <p:sp>
          <p:nvSpPr>
            <p:cNvPr id="197671" name="Line 39"/>
            <p:cNvSpPr>
              <a:spLocks noChangeShapeType="1"/>
            </p:cNvSpPr>
            <p:nvPr/>
          </p:nvSpPr>
          <p:spPr bwMode="auto">
            <a:xfrm flipH="1">
              <a:off x="7032625" y="2001838"/>
              <a:ext cx="1588" cy="3582987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Journal Entry Posting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EF-TPB-040</a:t>
            </a:r>
            <a:endParaRPr lang="en-US"/>
          </a:p>
        </p:txBody>
      </p:sp>
      <p:pic>
        <p:nvPicPr>
          <p:cNvPr id="256006" name="Picture 6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55384" y="851530"/>
            <a:ext cx="1568450" cy="5053013"/>
          </a:xfrm>
        </p:spPr>
      </p:pic>
      <p:pic>
        <p:nvPicPr>
          <p:cNvPr id="25600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5099" y="1441054"/>
            <a:ext cx="5276850" cy="4648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56007" name="Line 7"/>
          <p:cNvSpPr>
            <a:spLocks noChangeShapeType="1"/>
          </p:cNvSpPr>
          <p:nvPr/>
        </p:nvSpPr>
        <p:spPr bwMode="auto">
          <a:xfrm flipV="1">
            <a:off x="2215686" y="1928417"/>
            <a:ext cx="3108325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/>
              <a:t>Import or export with Excel integration</a:t>
            </a:r>
          </a:p>
          <a:p>
            <a:r>
              <a:rPr lang="en-US"/>
              <a:t>Modify or delete only in transient layer</a:t>
            </a:r>
          </a:p>
          <a:p>
            <a:r>
              <a:rPr lang="en-US"/>
              <a:t>Reverse only in official and management layers</a:t>
            </a:r>
          </a:p>
          <a:p>
            <a:r>
              <a:rPr lang="en-US"/>
              <a:t>Save as draft option</a:t>
            </a:r>
          </a:p>
          <a:p>
            <a:r>
              <a:rPr lang="en-US"/>
              <a:t>Templates</a:t>
            </a:r>
          </a:p>
          <a:p>
            <a:r>
              <a:rPr lang="en-US"/>
              <a:t>Journal Entry View (25.13.3.1)</a:t>
            </a:r>
          </a:p>
          <a:p>
            <a:pPr lvl="1"/>
            <a:r>
              <a:rPr lang="en-US"/>
              <a:t>View transactions posted to financial, operations and external daybooks</a:t>
            </a:r>
          </a:p>
        </p:txBody>
      </p:sp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Journal Entry Posting Highlights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EF-TPB-050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Journal Entry Create</a:t>
            </a:r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EF-TPB-060</a:t>
            </a:r>
            <a:endParaRPr lang="en-US"/>
          </a:p>
        </p:txBody>
      </p:sp>
      <p:pic>
        <p:nvPicPr>
          <p:cNvPr id="9" name="Picture 8" descr="JE-PD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0550" y="1590675"/>
            <a:ext cx="7962900" cy="367665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65018" y="3158836"/>
            <a:ext cx="3194463" cy="24938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80165" y="2897579"/>
            <a:ext cx="1626921" cy="28302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/>
              <a:t>Posting Transactions from Other Modules: Areas of Operational Transactions</a:t>
            </a:r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EF-TPB-070</a:t>
            </a:r>
            <a:endParaRPr lang="en-US"/>
          </a:p>
        </p:txBody>
      </p:sp>
      <p:sp>
        <p:nvSpPr>
          <p:cNvPr id="263174" name="Oval 6"/>
          <p:cNvSpPr>
            <a:spLocks noChangeArrowheads="1"/>
          </p:cNvSpPr>
          <p:nvPr/>
        </p:nvSpPr>
        <p:spPr bwMode="auto">
          <a:xfrm>
            <a:off x="709815" y="1216550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800">
                <a:latin typeface="+mj-lt"/>
              </a:rPr>
              <a:t>Inventory Control</a:t>
            </a:r>
          </a:p>
          <a:p>
            <a:r>
              <a:rPr lang="en-US" sz="1800">
                <a:latin typeface="+mj-lt"/>
              </a:rPr>
              <a:t>(IC)</a:t>
            </a:r>
          </a:p>
        </p:txBody>
      </p:sp>
      <p:sp>
        <p:nvSpPr>
          <p:cNvPr id="263180" name="Oval 12"/>
          <p:cNvSpPr>
            <a:spLocks noChangeArrowheads="1"/>
          </p:cNvSpPr>
          <p:nvPr/>
        </p:nvSpPr>
        <p:spPr bwMode="auto">
          <a:xfrm>
            <a:off x="708219" y="4318323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800">
                <a:latin typeface="+mj-lt"/>
              </a:rPr>
              <a:t>Fixed Assets</a:t>
            </a:r>
          </a:p>
          <a:p>
            <a:r>
              <a:rPr lang="en-US" sz="1800">
                <a:latin typeface="+mj-lt"/>
              </a:rPr>
              <a:t>(FA)</a:t>
            </a:r>
          </a:p>
        </p:txBody>
      </p:sp>
      <p:sp>
        <p:nvSpPr>
          <p:cNvPr id="263181" name="Oval 13"/>
          <p:cNvSpPr>
            <a:spLocks noChangeArrowheads="1"/>
          </p:cNvSpPr>
          <p:nvPr/>
        </p:nvSpPr>
        <p:spPr bwMode="auto">
          <a:xfrm>
            <a:off x="6629909" y="4318166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800">
                <a:latin typeface="+mj-lt"/>
              </a:rPr>
              <a:t>Sales Orders</a:t>
            </a:r>
          </a:p>
          <a:p>
            <a:r>
              <a:rPr lang="en-US" sz="1800">
                <a:latin typeface="+mj-lt"/>
              </a:rPr>
              <a:t>(SO - limited)</a:t>
            </a:r>
          </a:p>
        </p:txBody>
      </p:sp>
      <p:sp>
        <p:nvSpPr>
          <p:cNvPr id="263182" name="Oval 14"/>
          <p:cNvSpPr>
            <a:spLocks noChangeArrowheads="1"/>
          </p:cNvSpPr>
          <p:nvPr/>
        </p:nvSpPr>
        <p:spPr bwMode="auto">
          <a:xfrm>
            <a:off x="6629602" y="1209841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800">
                <a:latin typeface="+mj-lt"/>
              </a:rPr>
              <a:t>Work Orders</a:t>
            </a:r>
          </a:p>
          <a:p>
            <a:r>
              <a:rPr lang="en-US" sz="1800">
                <a:latin typeface="+mj-lt"/>
              </a:rPr>
              <a:t>(WO)</a:t>
            </a:r>
          </a:p>
        </p:txBody>
      </p:sp>
      <p:sp>
        <p:nvSpPr>
          <p:cNvPr id="263183" name="Oval 15"/>
          <p:cNvSpPr>
            <a:spLocks noChangeArrowheads="1"/>
          </p:cNvSpPr>
          <p:nvPr/>
        </p:nvSpPr>
        <p:spPr bwMode="auto">
          <a:xfrm>
            <a:off x="3581602" y="2733841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2461AA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b="1" dirty="0">
                <a:solidFill>
                  <a:schemeClr val="bg1"/>
                </a:solidFill>
                <a:latin typeface="+mj-lt"/>
              </a:rPr>
              <a:t>General</a:t>
            </a:r>
          </a:p>
          <a:p>
            <a:r>
              <a:rPr lang="en-US" b="1" dirty="0">
                <a:solidFill>
                  <a:schemeClr val="bg1"/>
                </a:solidFill>
                <a:latin typeface="+mj-lt"/>
              </a:rPr>
              <a:t>Ledger</a:t>
            </a:r>
          </a:p>
        </p:txBody>
      </p:sp>
      <p:sp>
        <p:nvSpPr>
          <p:cNvPr id="263185" name="AutoShape 17"/>
          <p:cNvSpPr>
            <a:spLocks noChangeArrowheads="1"/>
          </p:cNvSpPr>
          <p:nvPr/>
        </p:nvSpPr>
        <p:spPr bwMode="auto">
          <a:xfrm rot="2358167">
            <a:off x="2736430" y="2316643"/>
            <a:ext cx="1133475" cy="3968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3186" name="AutoShape 18"/>
          <p:cNvSpPr>
            <a:spLocks noChangeArrowheads="1"/>
          </p:cNvSpPr>
          <p:nvPr/>
        </p:nvSpPr>
        <p:spPr bwMode="auto">
          <a:xfrm rot="19407039">
            <a:off x="2721739" y="4086241"/>
            <a:ext cx="1133475" cy="3968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3187" name="AutoShape 19"/>
          <p:cNvSpPr>
            <a:spLocks noChangeArrowheads="1"/>
          </p:cNvSpPr>
          <p:nvPr/>
        </p:nvSpPr>
        <p:spPr bwMode="auto">
          <a:xfrm rot="12565367">
            <a:off x="5659640" y="4040353"/>
            <a:ext cx="1133475" cy="3968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3188" name="AutoShape 20"/>
          <p:cNvSpPr>
            <a:spLocks noChangeArrowheads="1"/>
          </p:cNvSpPr>
          <p:nvPr/>
        </p:nvSpPr>
        <p:spPr bwMode="auto">
          <a:xfrm rot="8387428">
            <a:off x="5588202" y="2473491"/>
            <a:ext cx="1133475" cy="3968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3189" name="Rectangle 21"/>
          <p:cNvSpPr>
            <a:spLocks noChangeArrowheads="1"/>
          </p:cNvSpPr>
          <p:nvPr/>
        </p:nvSpPr>
        <p:spPr bwMode="auto">
          <a:xfrm>
            <a:off x="3884815" y="5277016"/>
            <a:ext cx="2876550" cy="830262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lvl="1">
              <a:spcBef>
                <a:spcPct val="20000"/>
              </a:spcBef>
              <a:buClr>
                <a:srgbClr val="1A7BB2"/>
              </a:buClr>
            </a:pPr>
            <a:r>
              <a:rPr lang="en-US" sz="1400">
                <a:solidFill>
                  <a:schemeClr val="tx2"/>
                </a:solidFill>
                <a:latin typeface="+mj-lt"/>
              </a:rPr>
              <a:t>Invoicing sales order using</a:t>
            </a:r>
          </a:p>
          <a:p>
            <a:pPr lvl="1">
              <a:spcBef>
                <a:spcPct val="20000"/>
              </a:spcBef>
              <a:buClr>
                <a:srgbClr val="1A7BB2"/>
              </a:buClr>
            </a:pPr>
            <a:r>
              <a:rPr lang="en-US" sz="1400">
                <a:solidFill>
                  <a:schemeClr val="tx2"/>
                </a:solidFill>
                <a:latin typeface="+mj-lt"/>
              </a:rPr>
              <a:t>Invoice Post and Print </a:t>
            </a:r>
          </a:p>
          <a:p>
            <a:pPr lvl="1">
              <a:spcBef>
                <a:spcPct val="20000"/>
              </a:spcBef>
              <a:buClr>
                <a:srgbClr val="1A7BB2"/>
              </a:buClr>
            </a:pPr>
            <a:r>
              <a:rPr lang="en-US" sz="1400">
                <a:solidFill>
                  <a:schemeClr val="tx2"/>
                </a:solidFill>
                <a:latin typeface="+mj-lt"/>
              </a:rPr>
              <a:t>directly updates the GL</a:t>
            </a:r>
          </a:p>
          <a:p>
            <a:endParaRPr lang="en-US" sz="140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Validated GL accounts</a:t>
            </a:r>
          </a:p>
          <a:p>
            <a:pPr lvl="1"/>
            <a:r>
              <a:rPr lang="en-US"/>
              <a:t>Domain/Account control: Verify GL Accounts = Yes</a:t>
            </a:r>
          </a:p>
          <a:p>
            <a:r>
              <a:rPr lang="en-US"/>
              <a:t>Daybooks</a:t>
            </a:r>
          </a:p>
          <a:p>
            <a:pPr lvl="1"/>
            <a:r>
              <a:rPr lang="en-US"/>
              <a:t>Default Daybook Maintenance</a:t>
            </a:r>
          </a:p>
          <a:p>
            <a:r>
              <a:rPr lang="en-US"/>
              <a:t>Currency and exchange rate</a:t>
            </a:r>
          </a:p>
          <a:p>
            <a:pPr lvl="1"/>
            <a:r>
              <a:rPr lang="en-US"/>
              <a:t>IC &amp; WO transactions: Inventory Exchange Rate Type</a:t>
            </a:r>
          </a:p>
        </p:txBody>
      </p:sp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/>
              <a:t>Posting Transactions from Other Modules: Setup Prerequisites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EF-TPB-080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Posting Transactions from Other Modules: Process Flow</a:t>
            </a:r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EF-TPB-090</a:t>
            </a:r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413744" y="1834447"/>
            <a:ext cx="6315075" cy="3365500"/>
            <a:chOff x="1335088" y="2365375"/>
            <a:chExt cx="6315075" cy="3365500"/>
          </a:xfrm>
        </p:grpSpPr>
        <p:sp>
          <p:nvSpPr>
            <p:cNvPr id="249865" name="Freeform 9"/>
            <p:cNvSpPr>
              <a:spLocks/>
            </p:cNvSpPr>
            <p:nvPr/>
          </p:nvSpPr>
          <p:spPr bwMode="auto">
            <a:xfrm>
              <a:off x="4110038" y="3297238"/>
              <a:ext cx="2265362" cy="1947862"/>
            </a:xfrm>
            <a:custGeom>
              <a:avLst/>
              <a:gdLst/>
              <a:ahLst/>
              <a:cxnLst>
                <a:cxn ang="0">
                  <a:pos x="0" y="1227"/>
                </a:cxn>
                <a:cxn ang="0">
                  <a:pos x="291" y="1227"/>
                </a:cxn>
                <a:cxn ang="0">
                  <a:pos x="291" y="0"/>
                </a:cxn>
                <a:cxn ang="0">
                  <a:pos x="1427" y="0"/>
                </a:cxn>
                <a:cxn ang="0">
                  <a:pos x="1427" y="218"/>
                </a:cxn>
              </a:cxnLst>
              <a:rect l="0" t="0" r="r" b="b"/>
              <a:pathLst>
                <a:path w="1427" h="1227">
                  <a:moveTo>
                    <a:pt x="0" y="1227"/>
                  </a:moveTo>
                  <a:lnTo>
                    <a:pt x="291" y="1227"/>
                  </a:lnTo>
                  <a:lnTo>
                    <a:pt x="291" y="0"/>
                  </a:lnTo>
                  <a:lnTo>
                    <a:pt x="1427" y="0"/>
                  </a:lnTo>
                  <a:lnTo>
                    <a:pt x="1427" y="218"/>
                  </a:lnTo>
                </a:path>
              </a:pathLst>
            </a:custGeom>
            <a:noFill/>
            <a:ln w="28575" cap="flat" cmpd="sng">
              <a:solidFill>
                <a:srgbClr val="5A87C6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249866" name="Group 10"/>
            <p:cNvGrpSpPr>
              <a:grpSpLocks/>
            </p:cNvGrpSpPr>
            <p:nvPr/>
          </p:nvGrpSpPr>
          <p:grpSpPr bwMode="auto">
            <a:xfrm>
              <a:off x="1335088" y="3605213"/>
              <a:ext cx="2797175" cy="1243012"/>
              <a:chOff x="647" y="2011"/>
              <a:chExt cx="1762" cy="783"/>
            </a:xfrm>
          </p:grpSpPr>
          <p:sp>
            <p:nvSpPr>
              <p:cNvPr id="249859" name="Rectangle 3"/>
              <p:cNvSpPr>
                <a:spLocks noChangeArrowheads="1"/>
              </p:cNvSpPr>
              <p:nvPr/>
            </p:nvSpPr>
            <p:spPr bwMode="auto">
              <a:xfrm>
                <a:off x="647" y="2011"/>
                <a:ext cx="1762" cy="508"/>
              </a:xfrm>
              <a:prstGeom prst="rect">
                <a:avLst/>
              </a:prstGeom>
              <a:solidFill>
                <a:srgbClr val="D8DAC9"/>
              </a:solidFill>
              <a:ln w="28575">
                <a:solidFill>
                  <a:srgbClr val="5A87C6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l" eaLnBrk="0" hangingPunct="0"/>
                <a:r>
                  <a:rPr lang="en-US" sz="1400">
                    <a:latin typeface="+mj-lt"/>
                  </a:rPr>
                  <a:t>Review unposted operational transactions.</a:t>
                </a:r>
              </a:p>
            </p:txBody>
          </p:sp>
          <p:sp>
            <p:nvSpPr>
              <p:cNvPr id="249860" name="Line 4"/>
              <p:cNvSpPr>
                <a:spLocks noChangeShapeType="1"/>
              </p:cNvSpPr>
              <p:nvPr/>
            </p:nvSpPr>
            <p:spPr bwMode="auto">
              <a:xfrm>
                <a:off x="1511" y="2540"/>
                <a:ext cx="0" cy="254"/>
              </a:xfrm>
              <a:prstGeom prst="line">
                <a:avLst/>
              </a:prstGeom>
              <a:noFill/>
              <a:ln w="28575">
                <a:solidFill>
                  <a:srgbClr val="5A87C6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249861" name="Rectangle 5"/>
            <p:cNvSpPr>
              <a:spLocks noChangeArrowheads="1"/>
            </p:cNvSpPr>
            <p:nvPr/>
          </p:nvSpPr>
          <p:spPr bwMode="auto">
            <a:xfrm>
              <a:off x="1347788" y="4849813"/>
              <a:ext cx="2797175" cy="806450"/>
            </a:xfrm>
            <a:prstGeom prst="rect">
              <a:avLst/>
            </a:prstGeom>
            <a:solidFill>
              <a:srgbClr val="D8DAC9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l" eaLnBrk="0" hangingPunct="0"/>
              <a:r>
                <a:rPr lang="en-US" sz="1400">
                  <a:latin typeface="+mj-lt"/>
                </a:rPr>
                <a:t>Post operational transactions.</a:t>
              </a:r>
            </a:p>
          </p:txBody>
        </p:sp>
        <p:sp>
          <p:nvSpPr>
            <p:cNvPr id="249862" name="Rectangle 6"/>
            <p:cNvSpPr>
              <a:spLocks noChangeArrowheads="1"/>
            </p:cNvSpPr>
            <p:nvPr/>
          </p:nvSpPr>
          <p:spPr bwMode="auto">
            <a:xfrm>
              <a:off x="4789488" y="3667125"/>
              <a:ext cx="2797175" cy="857250"/>
            </a:xfrm>
            <a:prstGeom prst="rect">
              <a:avLst/>
            </a:prstGeom>
            <a:solidFill>
              <a:srgbClr val="D8DAC9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l" eaLnBrk="0" hangingPunct="0"/>
              <a:r>
                <a:rPr lang="en-US" sz="1400">
                  <a:latin typeface="+mj-lt"/>
                </a:rPr>
                <a:t>Review and correct invalid account data that caused posting to fail. (opt.)</a:t>
              </a:r>
            </a:p>
          </p:txBody>
        </p:sp>
        <p:sp>
          <p:nvSpPr>
            <p:cNvPr id="249863" name="Line 7"/>
            <p:cNvSpPr>
              <a:spLocks noChangeShapeType="1"/>
            </p:cNvSpPr>
            <p:nvPr/>
          </p:nvSpPr>
          <p:spPr bwMode="auto">
            <a:xfrm>
              <a:off x="6361113" y="4521200"/>
              <a:ext cx="0" cy="403225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49864" name="Rectangle 8"/>
            <p:cNvSpPr>
              <a:spLocks noChangeArrowheads="1"/>
            </p:cNvSpPr>
            <p:nvPr/>
          </p:nvSpPr>
          <p:spPr bwMode="auto">
            <a:xfrm>
              <a:off x="4852988" y="4924425"/>
              <a:ext cx="2797175" cy="806450"/>
            </a:xfrm>
            <a:prstGeom prst="rect">
              <a:avLst/>
            </a:prstGeom>
            <a:solidFill>
              <a:srgbClr val="D8DAC9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l" eaLnBrk="0" hangingPunct="0"/>
              <a:r>
                <a:rPr lang="en-US" sz="1400">
                  <a:latin typeface="+mj-lt"/>
                </a:rPr>
                <a:t>Repost corrected transactions.</a:t>
              </a:r>
            </a:p>
          </p:txBody>
        </p:sp>
        <p:grpSp>
          <p:nvGrpSpPr>
            <p:cNvPr id="249867" name="Group 11"/>
            <p:cNvGrpSpPr>
              <a:grpSpLocks/>
            </p:cNvGrpSpPr>
            <p:nvPr/>
          </p:nvGrpSpPr>
          <p:grpSpPr bwMode="auto">
            <a:xfrm>
              <a:off x="1344613" y="2365375"/>
              <a:ext cx="2797175" cy="1243013"/>
              <a:chOff x="647" y="2011"/>
              <a:chExt cx="1762" cy="783"/>
            </a:xfrm>
          </p:grpSpPr>
          <p:sp>
            <p:nvSpPr>
              <p:cNvPr id="249868" name="Rectangle 12"/>
              <p:cNvSpPr>
                <a:spLocks noChangeArrowheads="1"/>
              </p:cNvSpPr>
              <p:nvPr/>
            </p:nvSpPr>
            <p:spPr bwMode="auto">
              <a:xfrm>
                <a:off x="647" y="2011"/>
                <a:ext cx="1762" cy="508"/>
              </a:xfrm>
              <a:prstGeom prst="rect">
                <a:avLst/>
              </a:prstGeom>
              <a:solidFill>
                <a:srgbClr val="D8DAC9"/>
              </a:solidFill>
              <a:ln w="28575">
                <a:solidFill>
                  <a:srgbClr val="5A87C6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l" eaLnBrk="0" hangingPunct="0"/>
                <a:r>
                  <a:rPr lang="en-US" sz="1400">
                    <a:latin typeface="+mj-lt"/>
                  </a:rPr>
                  <a:t>Unposted transactions created during  operations.</a:t>
                </a:r>
              </a:p>
            </p:txBody>
          </p:sp>
          <p:sp>
            <p:nvSpPr>
              <p:cNvPr id="249869" name="Line 13"/>
              <p:cNvSpPr>
                <a:spLocks noChangeShapeType="1"/>
              </p:cNvSpPr>
              <p:nvPr/>
            </p:nvSpPr>
            <p:spPr bwMode="auto">
              <a:xfrm>
                <a:off x="1511" y="2540"/>
                <a:ext cx="0" cy="254"/>
              </a:xfrm>
              <a:prstGeom prst="line">
                <a:avLst/>
              </a:prstGeom>
              <a:noFill/>
              <a:ln w="28575">
                <a:solidFill>
                  <a:srgbClr val="5A87C6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Transactions Posting Basics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265&quot;/&gt;&lt;/object&gt;&lt;object type=&quot;3&quot; unique_id=&quot;10006&quot;&gt;&lt;property id=&quot;20148&quot; value=&quot;5&quot;/&gt;&lt;property id=&quot;20300&quot; value=&quot;Slide 3 - &amp;quot;Transactions Posting Flow&amp;quot;&quot;/&gt;&lt;property id=&quot;20307&quot; value=&quot;266&quot;/&gt;&lt;/object&gt;&lt;object type=&quot;3&quot; unique_id=&quot;10007&quot;&gt;&lt;property id=&quot;20148&quot; value=&quot;5&quot;/&gt;&lt;property id=&quot;20300&quot; value=&quot;Slide 4 - &amp;quot;Journal Entry Posting&amp;quot;&quot;/&gt;&lt;property id=&quot;20307&quot; value=&quot;272&quot;/&gt;&lt;/object&gt;&lt;object type=&quot;3&quot; unique_id=&quot;10008&quot;&gt;&lt;property id=&quot;20148&quot; value=&quot;5&quot;/&gt;&lt;property id=&quot;20300&quot; value=&quot;Slide 5 - &amp;quot;Journal Entry Posting Highlights&amp;quot;&quot;/&gt;&lt;property id=&quot;20307&quot; value=&quot;267&quot;/&gt;&lt;/object&gt;&lt;object type=&quot;3&quot; unique_id=&quot;10009&quot;&gt;&lt;property id=&quot;20148&quot; value=&quot;5&quot;/&gt;&lt;property id=&quot;20300&quot; value=&quot;Slide 6 - &amp;quot;Journal Entry Create&amp;quot;&quot;/&gt;&lt;property id=&quot;20307&quot; value=&quot;273&quot;/&gt;&lt;/object&gt;&lt;object type=&quot;3&quot; unique_id=&quot;10010&quot;&gt;&lt;property id=&quot;20148&quot; value=&quot;5&quot;/&gt;&lt;property id=&quot;20300&quot; value=&quot;Slide 7 - &amp;quot;Posting Transactions from Other Modules: Areas of Operational Transactions&amp;quot;&quot;/&gt;&lt;property id=&quot;20307&quot; value=&quot;274&quot;/&gt;&lt;/object&gt;&lt;object type=&quot;3&quot; unique_id=&quot;10011&quot;&gt;&lt;property id=&quot;20148&quot; value=&quot;5&quot;/&gt;&lt;property id=&quot;20300&quot; value=&quot;Slide 8 - &amp;quot;Posting Transactions from Other Modules: Setup Prerequisites&amp;quot;&quot;/&gt;&lt;property id=&quot;20307&quot; value=&quot;268&quot;/&gt;&lt;/object&gt;&lt;object type=&quot;3&quot; unique_id=&quot;10012&quot;&gt;&lt;property id=&quot;20148&quot; value=&quot;5&quot;/&gt;&lt;property id=&quot;20300&quot; value=&quot;Slide 9 - &amp;quot;Posting Transactions from Other Modules: Process Flow&amp;quot;&quot;/&gt;&lt;property id=&quot;20307&quot; value=&quot;270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1727</TotalTime>
  <Words>375</Words>
  <Application>Microsoft Office PowerPoint</Application>
  <PresentationFormat>On-screen Show (4:3)</PresentationFormat>
  <Paragraphs>117</Paragraphs>
  <Slides>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QAD 2010 Template</vt:lpstr>
      <vt:lpstr>Transactions Posting Basics</vt:lpstr>
      <vt:lpstr>Overview</vt:lpstr>
      <vt:lpstr>Transactions Posting Flow</vt:lpstr>
      <vt:lpstr>Journal Entry Posting</vt:lpstr>
      <vt:lpstr>Journal Entry Posting Highlights</vt:lpstr>
      <vt:lpstr>Journal Entry Create</vt:lpstr>
      <vt:lpstr>Posting Transactions from Other Modules: Areas of Operational Transactions</vt:lpstr>
      <vt:lpstr>Posting Transactions from Other Modules: Setup Prerequisites</vt:lpstr>
      <vt:lpstr>Posting Transactions from Other Modules: Process Flow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95</cp:revision>
  <dcterms:created xsi:type="dcterms:W3CDTF">2006-05-18T22:11:08Z</dcterms:created>
  <dcterms:modified xsi:type="dcterms:W3CDTF">2011-01-28T09:44:57Z</dcterms:modified>
</cp:coreProperties>
</file>