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notesMasterIdLst>
    <p:notesMasterId r:id="rId35"/>
  </p:notesMasterIdLst>
  <p:handoutMasterIdLst>
    <p:handoutMasterId r:id="rId36"/>
  </p:handoutMasterIdLst>
  <p:sldIdLst>
    <p:sldId id="343" r:id="rId2"/>
    <p:sldId id="265" r:id="rId3"/>
    <p:sldId id="307" r:id="rId4"/>
    <p:sldId id="314" r:id="rId5"/>
    <p:sldId id="308" r:id="rId6"/>
    <p:sldId id="309" r:id="rId7"/>
    <p:sldId id="310" r:id="rId8"/>
    <p:sldId id="311" r:id="rId9"/>
    <p:sldId id="315" r:id="rId10"/>
    <p:sldId id="316" r:id="rId11"/>
    <p:sldId id="317" r:id="rId12"/>
    <p:sldId id="319" r:id="rId13"/>
    <p:sldId id="320" r:id="rId14"/>
    <p:sldId id="339" r:id="rId15"/>
    <p:sldId id="325" r:id="rId16"/>
    <p:sldId id="321" r:id="rId17"/>
    <p:sldId id="322" r:id="rId18"/>
    <p:sldId id="323" r:id="rId19"/>
    <p:sldId id="324" r:id="rId20"/>
    <p:sldId id="335" r:id="rId21"/>
    <p:sldId id="326" r:id="rId22"/>
    <p:sldId id="328" r:id="rId23"/>
    <p:sldId id="340" r:id="rId24"/>
    <p:sldId id="341" r:id="rId25"/>
    <p:sldId id="342" r:id="rId26"/>
    <p:sldId id="330" r:id="rId27"/>
    <p:sldId id="331" r:id="rId28"/>
    <p:sldId id="332" r:id="rId29"/>
    <p:sldId id="333" r:id="rId30"/>
    <p:sldId id="334" r:id="rId31"/>
    <p:sldId id="336" r:id="rId32"/>
    <p:sldId id="338" r:id="rId33"/>
    <p:sldId id="337" r:id="rId34"/>
  </p:sldIdLst>
  <p:sldSz cx="9144000" cy="6858000" type="screen4x3"/>
  <p:notesSz cx="7019925" cy="9305925"/>
  <p:custDataLst>
    <p:tags r:id="rId37"/>
  </p:custDataLst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A46A"/>
    <a:srgbClr val="FF8500"/>
    <a:srgbClr val="FFE354"/>
    <a:srgbClr val="6A9913"/>
    <a:srgbClr val="4BB69D"/>
    <a:srgbClr val="2461AA"/>
    <a:srgbClr val="5A87C6"/>
    <a:srgbClr val="80808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402" autoAdjust="0"/>
    <p:restoredTop sz="97359" autoAdjust="0"/>
  </p:normalViewPr>
  <p:slideViewPr>
    <p:cSldViewPr snapToGrid="0">
      <p:cViewPr>
        <p:scale>
          <a:sx n="100" d="100"/>
          <a:sy n="100" d="100"/>
        </p:scale>
        <p:origin x="-654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4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4165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287" tIns="46644" rIns="93287" bIns="46644" numCol="1" anchor="t" anchorCtr="0" compatLnSpc="1">
            <a:prstTxWarp prst="textNoShape">
              <a:avLst/>
            </a:prstTxWarp>
          </a:bodyPr>
          <a:lstStyle>
            <a:lvl1pPr algn="l" defTabSz="933450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19046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6688" y="0"/>
            <a:ext cx="304165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287" tIns="46644" rIns="93287" bIns="46644" numCol="1" anchor="t" anchorCtr="0" compatLnSpc="1">
            <a:prstTxWarp prst="textNoShape">
              <a:avLst/>
            </a:prstTxWarp>
          </a:bodyPr>
          <a:lstStyle>
            <a:lvl1pPr algn="r" defTabSz="933450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19046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9200"/>
            <a:ext cx="304165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287" tIns="46644" rIns="93287" bIns="46644" numCol="1" anchor="b" anchorCtr="0" compatLnSpc="1">
            <a:prstTxWarp prst="textNoShape">
              <a:avLst/>
            </a:prstTxWarp>
          </a:bodyPr>
          <a:lstStyle>
            <a:lvl1pPr algn="l" defTabSz="933450">
              <a:defRPr sz="1200">
                <a:latin typeface="Arial" charset="0"/>
              </a:defRPr>
            </a:lvl1pPr>
          </a:lstStyle>
          <a:p>
            <a:r>
              <a:rPr lang="en-US"/>
              <a:t>4.1_1_quote to cash</a:t>
            </a:r>
          </a:p>
        </p:txBody>
      </p:sp>
      <p:sp>
        <p:nvSpPr>
          <p:cNvPr id="19046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6688" y="8839200"/>
            <a:ext cx="304165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287" tIns="46644" rIns="93287" bIns="46644" numCol="1" anchor="b" anchorCtr="0" compatLnSpc="1">
            <a:prstTxWarp prst="textNoShape">
              <a:avLst/>
            </a:prstTxWarp>
          </a:bodyPr>
          <a:lstStyle>
            <a:lvl1pPr algn="r" defTabSz="933450">
              <a:defRPr sz="1200">
                <a:latin typeface="Arial" charset="0"/>
              </a:defRPr>
            </a:lvl1pPr>
          </a:lstStyle>
          <a:p>
            <a:fld id="{C2EC34BE-5BEA-492A-8FFD-CD137C559C55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4165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287" tIns="46644" rIns="93287" bIns="46644" numCol="1" anchor="t" anchorCtr="0" compatLnSpc="1">
            <a:prstTxWarp prst="textNoShape">
              <a:avLst/>
            </a:prstTxWarp>
          </a:bodyPr>
          <a:lstStyle>
            <a:lvl1pPr algn="l" defTabSz="933450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6688" y="0"/>
            <a:ext cx="304165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287" tIns="46644" rIns="93287" bIns="46644" numCol="1" anchor="t" anchorCtr="0" compatLnSpc="1">
            <a:prstTxWarp prst="textNoShape">
              <a:avLst/>
            </a:prstTxWarp>
          </a:bodyPr>
          <a:lstStyle>
            <a:lvl1pPr algn="r" defTabSz="933450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399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4275" y="698500"/>
            <a:ext cx="4652963" cy="34893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994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1675" y="4419600"/>
            <a:ext cx="5616575" cy="418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287" tIns="46644" rIns="93287" bIns="466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3994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9200"/>
            <a:ext cx="304165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287" tIns="46644" rIns="93287" bIns="46644" numCol="1" anchor="b" anchorCtr="0" compatLnSpc="1">
            <a:prstTxWarp prst="textNoShape">
              <a:avLst/>
            </a:prstTxWarp>
          </a:bodyPr>
          <a:lstStyle>
            <a:lvl1pPr algn="l" defTabSz="933450">
              <a:defRPr sz="1200">
                <a:latin typeface="Arial" charset="0"/>
              </a:defRPr>
            </a:lvl1pPr>
          </a:lstStyle>
          <a:p>
            <a:r>
              <a:rPr lang="en-US"/>
              <a:t>4.1_1_quote to cash</a:t>
            </a:r>
          </a:p>
        </p:txBody>
      </p:sp>
      <p:sp>
        <p:nvSpPr>
          <p:cNvPr id="3994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6688" y="8839200"/>
            <a:ext cx="304165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287" tIns="46644" rIns="93287" bIns="46644" numCol="1" anchor="b" anchorCtr="0" compatLnSpc="1">
            <a:prstTxWarp prst="textNoShape">
              <a:avLst/>
            </a:prstTxWarp>
          </a:bodyPr>
          <a:lstStyle>
            <a:lvl1pPr algn="r" defTabSz="933450">
              <a:defRPr sz="1200">
                <a:latin typeface="Arial" charset="0"/>
              </a:defRPr>
            </a:lvl1pPr>
          </a:lstStyle>
          <a:p>
            <a:fld id="{DE2B03DA-2458-4E06-879C-50D9003B263B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4.1_1_quote to cash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0ACC8E8-6559-424E-95EB-C643FC09A22B}" type="slidenum">
              <a:rPr lang="en-US"/>
              <a:pPr/>
              <a:t>1</a:t>
            </a:fld>
            <a:endParaRPr lang="en-US"/>
          </a:p>
        </p:txBody>
      </p:sp>
      <p:sp>
        <p:nvSpPr>
          <p:cNvPr id="3358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58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4.1_1_quote to cash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05F338A-19C1-4C0B-8096-49043533CCF2}" type="slidenum">
              <a:rPr lang="en-US"/>
              <a:pPr/>
              <a:t>2</a:t>
            </a:fld>
            <a:endParaRPr lang="en-US"/>
          </a:p>
        </p:txBody>
      </p:sp>
      <p:sp>
        <p:nvSpPr>
          <p:cNvPr id="2539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39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4.1_1_quote to cash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317D09B-4276-4B2D-BFDB-5203267AC6A5}" type="slidenum">
              <a:rPr lang="en-US"/>
              <a:pPr/>
              <a:t>5</a:t>
            </a:fld>
            <a:endParaRPr lang="en-US"/>
          </a:p>
        </p:txBody>
      </p:sp>
      <p:sp>
        <p:nvSpPr>
          <p:cNvPr id="2641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41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Base Currency Invoice Amount (BC Invoice) </a:t>
            </a:r>
          </a:p>
          <a:p>
            <a:pPr lvl="1"/>
            <a:r>
              <a:rPr lang="en-US"/>
              <a:t>automatically calculated using the correct Accounting Type Exchange Rate</a:t>
            </a:r>
          </a:p>
          <a:p>
            <a:pPr lvl="1"/>
            <a:r>
              <a:rPr lang="en-US"/>
              <a:t>scale Factor: Calculate actual exchange rate by multiplying defined exchange rate by scale factor (for use with a greatly inflated currency)</a:t>
            </a:r>
          </a:p>
          <a:p>
            <a:r>
              <a:rPr lang="en-US"/>
              <a:t>Daybook type</a:t>
            </a:r>
          </a:p>
          <a:p>
            <a:pPr lvl="1"/>
            <a:r>
              <a:rPr lang="en-US"/>
              <a:t>Specific types must be Customer Invoice, Customer Invoice Correction, Customer Credit Note, or Customer Credit Note Correction (matches Type above). Posts to Official Layer </a:t>
            </a:r>
          </a:p>
          <a:p>
            <a:r>
              <a:rPr lang="en-US"/>
              <a:t>Link to Invoice</a:t>
            </a:r>
          </a:p>
          <a:p>
            <a:pPr lvl="1"/>
            <a:r>
              <a:rPr lang="en-US"/>
              <a:t>Use with credit notes (to link to existing invoice). When you link to an invoice, the system creates an automatic invoice adjustment of the invoice</a:t>
            </a:r>
          </a:p>
          <a:p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4.1_1_quote to cash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DDA5043-445D-4986-AD3A-366165FA73C2}" type="slidenum">
              <a:rPr lang="en-US"/>
              <a:pPr/>
              <a:t>7</a:t>
            </a:fld>
            <a:endParaRPr lang="en-US"/>
          </a:p>
        </p:txBody>
      </p:sp>
      <p:sp>
        <p:nvSpPr>
          <p:cNvPr id="2652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52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1"/>
            <a:r>
              <a:rPr lang="en-US"/>
              <a:t>CN Payment Allowed: Indicates if credit notes can be selected for payment</a:t>
            </a:r>
          </a:p>
          <a:p>
            <a:pPr lvl="1"/>
            <a:r>
              <a:rPr lang="en-US"/>
              <a:t>TSM Number: Select to include a unique structured message in the customer payment</a:t>
            </a:r>
          </a:p>
          <a:p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4.1_1_quote to cash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0954E34-D992-42CD-9960-939048BB8455}" type="slidenum">
              <a:rPr lang="en-US"/>
              <a:pPr/>
              <a:t>11</a:t>
            </a:fld>
            <a:endParaRPr lang="en-US"/>
          </a:p>
        </p:txBody>
      </p:sp>
      <p:sp>
        <p:nvSpPr>
          <p:cNvPr id="2703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03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4.1_1_quote to cash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58A9380-2331-4872-80F5-326F5A979B48}" type="slidenum">
              <a:rPr lang="en-US"/>
              <a:pPr/>
              <a:t>13</a:t>
            </a:fld>
            <a:endParaRPr lang="en-US"/>
          </a:p>
        </p:txBody>
      </p:sp>
      <p:sp>
        <p:nvSpPr>
          <p:cNvPr id="2744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44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Maintained in financials, replicated to all domains in operational modules</a:t>
            </a:r>
          </a:p>
          <a:p>
            <a:pPr lvl="1"/>
            <a:r>
              <a:rPr lang="en-US"/>
              <a:t>Credit limits maintained against customer in financials (=shared set) implies sharing the credit limit</a:t>
            </a:r>
          </a:p>
          <a:p>
            <a:pPr lvl="1"/>
            <a:endParaRPr lang="en-US"/>
          </a:p>
          <a:p>
            <a:r>
              <a:rPr lang="en-US"/>
              <a:t>All SO credit functions/checking look at credit limit in customer in shared set: consider open order balances and combined AR balances in all domains using the same shared set</a:t>
            </a:r>
          </a:p>
          <a:p>
            <a:pPr lvl="1"/>
            <a:endParaRPr lang="en-US"/>
          </a:p>
          <a:p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4.1_1_quote to cash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0EDD516-F8DC-492B-89A6-19D1E81857B8}" type="slidenum">
              <a:rPr lang="en-US"/>
              <a:pPr/>
              <a:t>21</a:t>
            </a:fld>
            <a:endParaRPr lang="en-US"/>
          </a:p>
        </p:txBody>
      </p:sp>
      <p:sp>
        <p:nvSpPr>
          <p:cNvPr id="2897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97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3 alternatives for AR Payments:</a:t>
            </a:r>
          </a:p>
          <a:p>
            <a:pPr>
              <a:buFontTx/>
              <a:buChar char="-"/>
            </a:pPr>
            <a:r>
              <a:rPr lang="en-US"/>
              <a:t>No payment instrument: Banking entry</a:t>
            </a:r>
          </a:p>
          <a:p>
            <a:pPr>
              <a:buFontTx/>
              <a:buChar char="-"/>
            </a:pPr>
            <a:r>
              <a:rPr lang="en-US"/>
              <a:t>Payment instrument without PIP account: payment with status paid: posted directly to bank GL account</a:t>
            </a:r>
          </a:p>
          <a:p>
            <a:r>
              <a:rPr lang="en-US"/>
              <a:t>Create payment instrument with status “for collection”, PIP account is used:</a:t>
            </a:r>
          </a:p>
          <a:p>
            <a:pPr lvl="1"/>
            <a:r>
              <a:rPr lang="en-US"/>
              <a:t>Or Change status to “Paid” -&gt; posted to bank GL account</a:t>
            </a:r>
          </a:p>
          <a:p>
            <a:pPr lvl="1"/>
            <a:r>
              <a:rPr lang="en-US"/>
              <a:t>Or Use Banking entry and allocate to Payment</a:t>
            </a:r>
          </a:p>
          <a:p>
            <a:pPr>
              <a:buFontTx/>
              <a:buChar char="-"/>
            </a:pPr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4.1_1_quote to cash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5E71F8C-BA26-44C8-B3A5-9CB2C0F3A114}" type="slidenum">
              <a:rPr lang="en-US"/>
              <a:pPr/>
              <a:t>25</a:t>
            </a:fld>
            <a:endParaRPr lang="en-US"/>
          </a:p>
        </p:txBody>
      </p:sp>
      <p:sp>
        <p:nvSpPr>
          <p:cNvPr id="3338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38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Use the Customer Payment Status activities (27.6.2) to create, modify,</a:t>
            </a:r>
          </a:p>
          <a:p>
            <a:r>
              <a:rPr lang="en-US"/>
              <a:t>view, and delete payment statuses.</a:t>
            </a:r>
          </a:p>
          <a:p>
            <a:r>
              <a:rPr lang="en-US"/>
              <a:t>The payment status is the transition state through which you process the</a:t>
            </a:r>
          </a:p>
          <a:p>
            <a:r>
              <a:rPr lang="en-US"/>
              <a:t>customer payment, and contains the posting details for the transitions.</a:t>
            </a:r>
          </a:p>
          <a:p>
            <a:r>
              <a:rPr lang="en-US"/>
              <a:t>For each of the different payment statuses, a specific GL account</a:t>
            </a:r>
          </a:p>
          <a:p>
            <a:r>
              <a:rPr lang="en-US"/>
              <a:t>representing the status can be defined.</a:t>
            </a:r>
          </a:p>
          <a:p>
            <a:endParaRPr lang="en-US"/>
          </a:p>
          <a:p>
            <a:r>
              <a:rPr lang="en-US"/>
              <a:t>Setting the status of a payment directly to Paid is available for</a:t>
            </a:r>
          </a:p>
          <a:p>
            <a:r>
              <a:rPr lang="en-US"/>
              <a:t>payments in the base currency of the account only. You cannot change a</a:t>
            </a:r>
          </a:p>
          <a:p>
            <a:r>
              <a:rPr lang="en-US"/>
              <a:t>payment status directly to the Paid status if the payment currency is</a:t>
            </a:r>
          </a:p>
          <a:p>
            <a:r>
              <a:rPr lang="en-US"/>
              <a:t>different than the base currency. In this case, you must use Banking Entry</a:t>
            </a:r>
          </a:p>
          <a:p>
            <a:r>
              <a:rPr lang="en-US"/>
              <a:t>to complete the payment.</a:t>
            </a:r>
          </a:p>
          <a:p>
            <a:endParaRPr lang="en-US"/>
          </a:p>
          <a:p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4.1_1_quote to cash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E42E8C8-BA9B-4AAA-AA4A-497F8B5C1E6B}" type="slidenum">
              <a:rPr lang="en-US"/>
              <a:pPr/>
              <a:t>32</a:t>
            </a:fld>
            <a:endParaRPr lang="en-US"/>
          </a:p>
        </p:txBody>
      </p:sp>
      <p:sp>
        <p:nvSpPr>
          <p:cNvPr id="2949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49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Applied to overdue open items</a:t>
            </a:r>
          </a:p>
          <a:p>
            <a:pPr lvl="1"/>
            <a:r>
              <a:rPr lang="en-US"/>
              <a:t>Invoice, adjustment, previous finance charge</a:t>
            </a:r>
          </a:p>
          <a:p>
            <a:r>
              <a:rPr lang="en-US"/>
              <a:t>Contested invoices optional </a:t>
            </a:r>
          </a:p>
          <a:p>
            <a:pPr lvl="1"/>
            <a:r>
              <a:rPr lang="en-US"/>
              <a:t>Based on Invoice Status Code</a:t>
            </a:r>
          </a:p>
          <a:p>
            <a:r>
              <a:rPr lang="en-US"/>
              <a:t>Enable by selecting Finance Charge and Statement Cycle fields on Payment tab of customer</a:t>
            </a:r>
          </a:p>
          <a:p>
            <a:endParaRPr lang="en-US"/>
          </a:p>
          <a:p>
            <a:r>
              <a:rPr lang="en-US"/>
              <a:t>Results in finance charge invoice</a:t>
            </a:r>
          </a:p>
          <a:p>
            <a:pPr lvl="1"/>
            <a:r>
              <a:rPr lang="en-US"/>
              <a:t>DR: Customer Control Account</a:t>
            </a:r>
          </a:p>
          <a:p>
            <a:pPr lvl="1"/>
            <a:r>
              <a:rPr lang="en-US"/>
              <a:t>CR: Sales Finance Account from finance charge profile (Accounting tab in Customer record) </a:t>
            </a:r>
          </a:p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EF-ARP-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EF-ARP-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EF-ARP-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719271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EF-ARP-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236924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EF-ARP-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295535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EF-ARP-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706750990"/>
      </p:ext>
    </p:extLst>
  </p:cSld>
  <p:clrMapOvr>
    <a:masterClrMapping/>
  </p:clrMapOvr>
  <p:hf sldNum="0" hd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19200" y="4648200"/>
            <a:ext cx="7467600" cy="762000"/>
          </a:xfrm>
        </p:spPr>
        <p:txBody>
          <a:bodyPr/>
          <a:lstStyle>
            <a:lvl1pPr algn="r">
              <a:defRPr sz="2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024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19200" y="5410200"/>
            <a:ext cx="7467600" cy="762000"/>
          </a:xfrm>
        </p:spPr>
        <p:txBody>
          <a:bodyPr tIns="45720" bIns="45720"/>
          <a:lstStyle>
            <a:lvl1pPr marL="0" indent="0" algn="r">
              <a:buFont typeface="Webdings" pitchFamily="18" charset="2"/>
              <a:buNone/>
              <a:defRPr sz="2000" b="1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EF-ARP-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48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b="0">
                <a:solidFill>
                  <a:schemeClr val="tx1"/>
                </a:solidFill>
              </a:rPr>
              <a:t>AR Process</a:t>
            </a:r>
          </a:p>
        </p:txBody>
      </p:sp>
      <p:sp>
        <p:nvSpPr>
          <p:cNvPr id="334851" name="Rectangle 3"/>
          <p:cNvSpPr>
            <a:spLocks noGrp="1" noChangeArrowheads="1"/>
          </p:cNvSpPr>
          <p:nvPr>
            <p:ph type="body" sz="quarter" idx="10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endParaRPr lang="en-US">
              <a:latin typeface="Arial" charset="0"/>
            </a:endParaRPr>
          </a:p>
          <a:p>
            <a:pPr>
              <a:lnSpc>
                <a:spcPct val="80000"/>
              </a:lnSpc>
            </a:pPr>
            <a:endParaRPr lang="en-US">
              <a:latin typeface="Arial" charset="0"/>
            </a:endParaRPr>
          </a:p>
          <a:p>
            <a:pPr>
              <a:lnSpc>
                <a:spcPct val="80000"/>
              </a:lnSpc>
            </a:pPr>
            <a:endParaRPr lang="en-US">
              <a:latin typeface="Arial" charset="0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IE" dirty="0" smtClean="0"/>
              <a:t>Enterprise </a:t>
            </a:r>
            <a:r>
              <a:rPr lang="en-IE" smtClean="0"/>
              <a:t>Financials Fundamentals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29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General tab</a:t>
            </a:r>
          </a:p>
          <a:p>
            <a:pPr lvl="1"/>
            <a:r>
              <a:rPr lang="en-US"/>
              <a:t>Description</a:t>
            </a:r>
          </a:p>
          <a:p>
            <a:pPr lvl="1"/>
            <a:r>
              <a:rPr lang="en-US"/>
              <a:t>Invoice status code</a:t>
            </a:r>
          </a:p>
          <a:p>
            <a:pPr lvl="1"/>
            <a:r>
              <a:rPr lang="en-US"/>
              <a:t>Contact</a:t>
            </a:r>
          </a:p>
          <a:p>
            <a:pPr lvl="1"/>
            <a:r>
              <a:rPr lang="en-US"/>
              <a:t>Credit note: link to invoice, adjustment</a:t>
            </a:r>
          </a:p>
          <a:p>
            <a:r>
              <a:rPr lang="en-US"/>
              <a:t>Addresses: sold-to customer code</a:t>
            </a:r>
          </a:p>
          <a:p>
            <a:r>
              <a:rPr lang="en-US"/>
              <a:t>Financial info</a:t>
            </a:r>
          </a:p>
          <a:p>
            <a:pPr lvl="1"/>
            <a:r>
              <a:rPr lang="en-US"/>
              <a:t>Credit terms, due date</a:t>
            </a:r>
          </a:p>
          <a:p>
            <a:pPr lvl="1"/>
            <a:r>
              <a:rPr lang="en-US"/>
              <a:t>Banking</a:t>
            </a:r>
          </a:p>
          <a:p>
            <a:r>
              <a:rPr lang="en-US"/>
              <a:t>Comments</a:t>
            </a:r>
          </a:p>
        </p:txBody>
      </p:sp>
      <p:sp>
        <p:nvSpPr>
          <p:cNvPr id="268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Modifiable Fields in Customer Invoice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EF-ARP-090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31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Basic sales flow		</a:t>
            </a:r>
            <a:r>
              <a:rPr lang="en-US">
                <a:sym typeface="Wingdings" pitchFamily="2" charset="2"/>
              </a:rPr>
              <a:t></a:t>
            </a:r>
            <a:r>
              <a:rPr lang="en-US"/>
              <a:t>		</a:t>
            </a:r>
          </a:p>
          <a:p>
            <a:r>
              <a:rPr lang="en-US"/>
              <a:t>Sales flow variants		</a:t>
            </a:r>
            <a:r>
              <a:rPr lang="en-US">
                <a:sym typeface="Wingdings" pitchFamily="2" charset="2"/>
              </a:rPr>
              <a:t></a:t>
            </a:r>
            <a:endParaRPr lang="en-US"/>
          </a:p>
          <a:p>
            <a:r>
              <a:rPr lang="en-US"/>
              <a:t>AR Management</a:t>
            </a:r>
          </a:p>
        </p:txBody>
      </p:sp>
      <p:sp>
        <p:nvSpPr>
          <p:cNvPr id="269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AR Process Overview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EF-ARP-100</a:t>
            </a:r>
            <a:endParaRPr 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38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Credit Management</a:t>
            </a:r>
          </a:p>
          <a:p>
            <a:r>
              <a:rPr lang="en-US">
                <a:solidFill>
                  <a:schemeClr val="folHlink"/>
                </a:solidFill>
              </a:rPr>
              <a:t>Views and reports</a:t>
            </a:r>
          </a:p>
          <a:p>
            <a:r>
              <a:rPr lang="en-US">
                <a:solidFill>
                  <a:schemeClr val="folHlink"/>
                </a:solidFill>
              </a:rPr>
              <a:t>AR Payment</a:t>
            </a:r>
          </a:p>
          <a:p>
            <a:pPr lvl="1"/>
            <a:r>
              <a:rPr lang="en-US">
                <a:solidFill>
                  <a:schemeClr val="folHlink"/>
                </a:solidFill>
              </a:rPr>
              <a:t>Using payment instruments</a:t>
            </a:r>
          </a:p>
          <a:p>
            <a:pPr lvl="1"/>
            <a:r>
              <a:rPr lang="en-US">
                <a:solidFill>
                  <a:schemeClr val="folHlink"/>
                </a:solidFill>
              </a:rPr>
              <a:t>Finance charges</a:t>
            </a:r>
          </a:p>
          <a:p>
            <a:pPr lvl="1"/>
            <a:endParaRPr lang="en-US">
              <a:solidFill>
                <a:schemeClr val="folHlink"/>
              </a:solidFill>
            </a:endParaRPr>
          </a:p>
        </p:txBody>
      </p:sp>
      <p:sp>
        <p:nvSpPr>
          <p:cNvPr id="272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AR Management Overview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EF-ARP-110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41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Maintained in financials</a:t>
            </a:r>
          </a:p>
          <a:p>
            <a:pPr lvl="1"/>
            <a:r>
              <a:rPr lang="en-US"/>
              <a:t>Replicated to operations</a:t>
            </a:r>
          </a:p>
          <a:p>
            <a:r>
              <a:rPr lang="en-US"/>
              <a:t>Referred to by sales order functionality</a:t>
            </a:r>
          </a:p>
          <a:p>
            <a:r>
              <a:rPr lang="en-US"/>
              <a:t>Shared across domains</a:t>
            </a:r>
          </a:p>
          <a:p>
            <a:pPr>
              <a:buFont typeface="Webdings" pitchFamily="18" charset="2"/>
              <a:buNone/>
            </a:pPr>
            <a:endParaRPr lang="en-US"/>
          </a:p>
        </p:txBody>
      </p:sp>
      <p:sp>
        <p:nvSpPr>
          <p:cNvPr id="273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Credit Management Highlights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EF-ARP-120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6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Credit Management			 </a:t>
            </a:r>
            <a:r>
              <a:rPr lang="en-US">
                <a:sym typeface="Wingdings" pitchFamily="2" charset="2"/>
              </a:rPr>
              <a:t></a:t>
            </a:r>
            <a:endParaRPr lang="en-US"/>
          </a:p>
          <a:p>
            <a:r>
              <a:rPr lang="en-US"/>
              <a:t>Views and reports</a:t>
            </a:r>
          </a:p>
          <a:p>
            <a:r>
              <a:rPr lang="en-US">
                <a:solidFill>
                  <a:schemeClr val="folHlink"/>
                </a:solidFill>
              </a:rPr>
              <a:t>AR Payment</a:t>
            </a:r>
          </a:p>
          <a:p>
            <a:pPr lvl="1"/>
            <a:r>
              <a:rPr lang="en-US">
                <a:solidFill>
                  <a:schemeClr val="folHlink"/>
                </a:solidFill>
              </a:rPr>
              <a:t>Using payment instruments</a:t>
            </a:r>
          </a:p>
          <a:p>
            <a:pPr lvl="1"/>
            <a:r>
              <a:rPr lang="en-US">
                <a:solidFill>
                  <a:schemeClr val="folHlink"/>
                </a:solidFill>
              </a:rPr>
              <a:t>Finance charges</a:t>
            </a:r>
          </a:p>
          <a:p>
            <a:pPr lvl="1"/>
            <a:endParaRPr lang="en-US">
              <a:solidFill>
                <a:schemeClr val="folHlink"/>
              </a:solidFill>
            </a:endParaRPr>
          </a:p>
        </p:txBody>
      </p:sp>
      <p:sp>
        <p:nvSpPr>
          <p:cNvPr id="2969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AR Management Overview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EF-ARP-130</a:t>
            </a:r>
            <a:endParaRPr 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55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Customer Activity Dashboard</a:t>
            </a:r>
          </a:p>
          <a:p>
            <a:r>
              <a:rPr lang="en-US"/>
              <a:t>Customer Aging Analysis Current</a:t>
            </a:r>
          </a:p>
          <a:p>
            <a:r>
              <a:rPr lang="en-US"/>
              <a:t>Customer Statement of Account</a:t>
            </a:r>
          </a:p>
          <a:p>
            <a:r>
              <a:rPr lang="en-US"/>
              <a:t>Reminders</a:t>
            </a:r>
          </a:p>
        </p:txBody>
      </p:sp>
      <p:sp>
        <p:nvSpPr>
          <p:cNvPr id="279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Views and Reports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EF-ARP-140</a:t>
            </a:r>
            <a:endParaRPr lang="en-US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45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Comprehensive overview of all customer activity</a:t>
            </a:r>
          </a:p>
          <a:p>
            <a:r>
              <a:rPr lang="en-US"/>
              <a:t>Single entity or multiple entities</a:t>
            </a:r>
          </a:p>
          <a:p>
            <a:r>
              <a:rPr lang="en-US"/>
              <a:t>Credit information</a:t>
            </a:r>
          </a:p>
          <a:p>
            <a:r>
              <a:rPr lang="en-US"/>
              <a:t>Invoices &amp; associated payments</a:t>
            </a:r>
          </a:p>
          <a:p>
            <a:r>
              <a:rPr lang="en-US"/>
              <a:t>Grid features to group &amp; sort information</a:t>
            </a:r>
          </a:p>
          <a:p>
            <a:endParaRPr lang="en-US"/>
          </a:p>
        </p:txBody>
      </p:sp>
      <p:sp>
        <p:nvSpPr>
          <p:cNvPr id="275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/>
              <a:t>Customer Activity Dashboard Highlights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EF-ARP-150</a:t>
            </a:r>
            <a:endParaRPr lang="en-US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8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Offset periods in days or months</a:t>
            </a:r>
          </a:p>
          <a:p>
            <a:r>
              <a:rPr lang="en-US"/>
              <a:t>At a specific date or at end of a specific period</a:t>
            </a:r>
          </a:p>
          <a:p>
            <a:r>
              <a:rPr lang="en-US"/>
              <a:t>Aging analysis data grouped by: sub-account, sales account, GL profile or project</a:t>
            </a:r>
          </a:p>
          <a:p>
            <a:r>
              <a:rPr lang="en-US"/>
              <a:t>Current or backwards</a:t>
            </a:r>
          </a:p>
          <a:p>
            <a:r>
              <a:rPr lang="en-US"/>
              <a:t>Detail level:</a:t>
            </a:r>
          </a:p>
          <a:p>
            <a:pPr lvl="1"/>
            <a:r>
              <a:rPr lang="en-US"/>
              <a:t>Customer Totals Only</a:t>
            </a:r>
          </a:p>
          <a:p>
            <a:pPr lvl="1"/>
            <a:r>
              <a:rPr lang="en-US"/>
              <a:t>Full Details</a:t>
            </a:r>
          </a:p>
          <a:p>
            <a:pPr lvl="1"/>
            <a:r>
              <a:rPr lang="en-US"/>
              <a:t>Transactions Summary by Customer </a:t>
            </a:r>
          </a:p>
        </p:txBody>
      </p:sp>
      <p:sp>
        <p:nvSpPr>
          <p:cNvPr id="276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/>
              <a:t>Customer Aging Analysis Current Highlights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EF-ARP-160</a:t>
            </a:r>
            <a:endParaRPr lang="en-US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50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Enabled in master data</a:t>
            </a:r>
          </a:p>
          <a:p>
            <a:r>
              <a:rPr lang="en-US"/>
              <a:t>Statement cycle to print statements in batch</a:t>
            </a:r>
          </a:p>
          <a:p>
            <a:r>
              <a:rPr lang="en-US"/>
              <a:t>Selected or all entities in a domain</a:t>
            </a:r>
          </a:p>
          <a:p>
            <a:r>
              <a:rPr lang="en-US"/>
              <a:t>As of date criterion equals past effective date for report</a:t>
            </a:r>
          </a:p>
          <a:p>
            <a:endParaRPr lang="en-US"/>
          </a:p>
        </p:txBody>
      </p:sp>
      <p:sp>
        <p:nvSpPr>
          <p:cNvPr id="277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/>
              <a:t>Customer Statement of Account Highlights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EF-ARP-170</a:t>
            </a:r>
            <a:endParaRPr lang="en-US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53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Enabled in customer master data</a:t>
            </a:r>
          </a:p>
          <a:p>
            <a:r>
              <a:rPr lang="en-US"/>
              <a:t>Can be printed for one or more entities</a:t>
            </a:r>
          </a:p>
          <a:p>
            <a:r>
              <a:rPr lang="en-US"/>
              <a:t>Text depends on reminder level </a:t>
            </a:r>
          </a:p>
          <a:p>
            <a:r>
              <a:rPr lang="en-US"/>
              <a:t>Three reminder levels</a:t>
            </a:r>
          </a:p>
          <a:p>
            <a:r>
              <a:rPr lang="en-US"/>
              <a:t>Reminder level for each invoice</a:t>
            </a:r>
          </a:p>
          <a:p>
            <a:r>
              <a:rPr lang="en-US"/>
              <a:t>Customer reminder overview report</a:t>
            </a:r>
          </a:p>
          <a:p>
            <a:pPr lvl="1"/>
            <a:r>
              <a:rPr lang="en-US"/>
              <a:t>Details for all customers</a:t>
            </a:r>
          </a:p>
          <a:p>
            <a:pPr lvl="1">
              <a:buFontTx/>
              <a:buNone/>
            </a:pPr>
            <a:r>
              <a:rPr lang="en-US"/>
              <a:t> </a:t>
            </a:r>
          </a:p>
          <a:p>
            <a:endParaRPr lang="en-US"/>
          </a:p>
        </p:txBody>
      </p:sp>
      <p:sp>
        <p:nvSpPr>
          <p:cNvPr id="278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Reminder Highlights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EF-ARP-180</a:t>
            </a:r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61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Basic sales flow 		</a:t>
            </a:r>
            <a:r>
              <a:rPr lang="en-US">
                <a:sym typeface="Wingdings" pitchFamily="2" charset="2"/>
              </a:rPr>
              <a:t></a:t>
            </a:r>
            <a:r>
              <a:rPr lang="en-US"/>
              <a:t>		</a:t>
            </a:r>
          </a:p>
          <a:p>
            <a:r>
              <a:rPr lang="en-US"/>
              <a:t>Sales flow variants</a:t>
            </a:r>
          </a:p>
          <a:p>
            <a:r>
              <a:rPr lang="en-US">
                <a:solidFill>
                  <a:schemeClr val="folHlink"/>
                </a:solidFill>
              </a:rPr>
              <a:t>AR management</a:t>
            </a:r>
          </a:p>
        </p:txBody>
      </p:sp>
      <p:sp>
        <p:nvSpPr>
          <p:cNvPr id="1966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AR Process Overview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EF-ARP-010</a:t>
            </a:r>
            <a:endParaRPr lang="en-US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81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Credit Management			 </a:t>
            </a:r>
            <a:r>
              <a:rPr lang="en-US">
                <a:sym typeface="Wingdings" pitchFamily="2" charset="2"/>
              </a:rPr>
              <a:t></a:t>
            </a:r>
            <a:endParaRPr lang="en-US"/>
          </a:p>
          <a:p>
            <a:r>
              <a:rPr lang="en-US"/>
              <a:t>Views and reports			 </a:t>
            </a:r>
            <a:r>
              <a:rPr lang="en-US">
                <a:sym typeface="Wingdings" pitchFamily="2" charset="2"/>
              </a:rPr>
              <a:t></a:t>
            </a:r>
            <a:endParaRPr lang="en-US"/>
          </a:p>
          <a:p>
            <a:r>
              <a:rPr lang="en-US"/>
              <a:t>AR Payment</a:t>
            </a:r>
          </a:p>
          <a:p>
            <a:pPr lvl="1"/>
            <a:r>
              <a:rPr lang="en-US"/>
              <a:t>Using payment instruments</a:t>
            </a:r>
          </a:p>
          <a:p>
            <a:pPr lvl="1"/>
            <a:r>
              <a:rPr lang="en-US"/>
              <a:t>Finance charges</a:t>
            </a:r>
          </a:p>
          <a:p>
            <a:pPr lvl="1"/>
            <a:endParaRPr lang="en-US"/>
          </a:p>
        </p:txBody>
      </p:sp>
      <p:sp>
        <p:nvSpPr>
          <p:cNvPr id="2908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AR Management Overview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EF-ARP-190</a:t>
            </a:r>
            <a:endParaRPr lang="en-US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57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Banking entry</a:t>
            </a:r>
          </a:p>
          <a:p>
            <a:r>
              <a:rPr lang="en-US"/>
              <a:t>Payment instrument without PIP account</a:t>
            </a:r>
          </a:p>
          <a:p>
            <a:pPr lvl="1"/>
            <a:r>
              <a:rPr lang="en-US"/>
              <a:t>Posted directly to GL</a:t>
            </a:r>
          </a:p>
          <a:p>
            <a:r>
              <a:rPr lang="en-US"/>
              <a:t>Payment instrument with PIP account</a:t>
            </a:r>
          </a:p>
          <a:p>
            <a:pPr lvl="1"/>
            <a:r>
              <a:rPr lang="en-US"/>
              <a:t>Use payment status to control GL posting</a:t>
            </a:r>
          </a:p>
        </p:txBody>
      </p:sp>
      <p:sp>
        <p:nvSpPr>
          <p:cNvPr id="280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AR Management: AR Payment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EF-ARP-200</a:t>
            </a:r>
            <a:endParaRPr lang="en-US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62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Checks</a:t>
            </a:r>
          </a:p>
          <a:p>
            <a:r>
              <a:rPr lang="en-US"/>
              <a:t>Drafts </a:t>
            </a:r>
          </a:p>
          <a:p>
            <a:pPr lvl="1"/>
            <a:r>
              <a:rPr lang="en-US"/>
              <a:t>Initiated by customer or supplier</a:t>
            </a:r>
          </a:p>
          <a:p>
            <a:r>
              <a:rPr lang="en-US"/>
              <a:t>Direct Debit</a:t>
            </a:r>
          </a:p>
          <a:p>
            <a:r>
              <a:rPr lang="en-US"/>
              <a:t>Promissory notes</a:t>
            </a:r>
          </a:p>
          <a:p>
            <a:r>
              <a:rPr lang="en-US"/>
              <a:t>Summary statements</a:t>
            </a:r>
          </a:p>
          <a:p>
            <a:r>
              <a:rPr lang="en-US"/>
              <a:t>Transfer</a:t>
            </a:r>
          </a:p>
          <a:p>
            <a:r>
              <a:rPr lang="en-US"/>
              <a:t>Cash</a:t>
            </a:r>
          </a:p>
        </p:txBody>
      </p:sp>
      <p:sp>
        <p:nvSpPr>
          <p:cNvPr id="282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Customer Payment Instruments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EF-ARP-210</a:t>
            </a:r>
            <a:endParaRPr lang="en-US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75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For each payment instrument</a:t>
            </a:r>
          </a:p>
          <a:p>
            <a:r>
              <a:rPr lang="en-US"/>
              <a:t>For each bank account</a:t>
            </a:r>
          </a:p>
          <a:p>
            <a:r>
              <a:rPr lang="en-US"/>
              <a:t>PIP (Payment in process) account</a:t>
            </a:r>
          </a:p>
          <a:p>
            <a:r>
              <a:rPr lang="en-US"/>
              <a:t>Payment daybook(s)</a:t>
            </a:r>
          </a:p>
          <a:p>
            <a:r>
              <a:rPr lang="en-US"/>
              <a:t>Payment status change in batch possible</a:t>
            </a:r>
          </a:p>
          <a:p>
            <a:r>
              <a:rPr lang="en-US"/>
              <a:t>Follow up by status</a:t>
            </a:r>
          </a:p>
          <a:p>
            <a:r>
              <a:rPr lang="en-US"/>
              <a:t>Minimum  recommended setup:</a:t>
            </a:r>
          </a:p>
          <a:p>
            <a:pPr lvl="1"/>
            <a:r>
              <a:rPr lang="en-US"/>
              <a:t>Initial</a:t>
            </a:r>
          </a:p>
          <a:p>
            <a:pPr lvl="1"/>
            <a:r>
              <a:rPr lang="en-US"/>
              <a:t>For collection</a:t>
            </a:r>
          </a:p>
          <a:p>
            <a:pPr lvl="1"/>
            <a:r>
              <a:rPr lang="en-US"/>
              <a:t>Paid</a:t>
            </a:r>
          </a:p>
        </p:txBody>
      </p:sp>
      <p:sp>
        <p:nvSpPr>
          <p:cNvPr id="3307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Customer Payment Status Codes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EF-CSS-070</a:t>
            </a:r>
            <a:endParaRPr lang="en-US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7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Customer Payment Status Flow</a:t>
            </a:r>
          </a:p>
        </p:txBody>
      </p:sp>
      <p:sp>
        <p:nvSpPr>
          <p:cNvPr id="22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EF-CSS-080</a:t>
            </a:r>
            <a:endParaRPr lang="en-US"/>
          </a:p>
        </p:txBody>
      </p:sp>
      <p:grpSp>
        <p:nvGrpSpPr>
          <p:cNvPr id="23" name="Group 22"/>
          <p:cNvGrpSpPr/>
          <p:nvPr/>
        </p:nvGrpSpPr>
        <p:grpSpPr>
          <a:xfrm>
            <a:off x="1209675" y="1038225"/>
            <a:ext cx="6705600" cy="4946710"/>
            <a:chOff x="1143000" y="1524000"/>
            <a:chExt cx="6705600" cy="4946710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331779" name="Text Box 3"/>
            <p:cNvSpPr txBox="1">
              <a:spLocks noChangeArrowheads="1"/>
            </p:cNvSpPr>
            <p:nvPr/>
          </p:nvSpPr>
          <p:spPr bwMode="auto">
            <a:xfrm>
              <a:off x="1143000" y="1524000"/>
              <a:ext cx="1981200" cy="400110"/>
            </a:xfrm>
            <a:prstGeom prst="rect">
              <a:avLst/>
            </a:prstGeom>
            <a:grpFill/>
            <a:ln w="28575" algn="ctr">
              <a:solidFill>
                <a:schemeClr val="hlink"/>
              </a:solidFill>
              <a:miter lim="800000"/>
              <a:headEnd/>
              <a:tailEnd/>
            </a:ln>
            <a:effectLst>
              <a:outerShdw dist="53882" dir="2700000" algn="ctr" rotWithShape="0">
                <a:srgbClr val="808080"/>
              </a:outerShdw>
            </a:effectLst>
          </p:spPr>
          <p:txBody>
            <a:bodyPr tIns="91440" bIns="9144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400" b="1">
                  <a:latin typeface="+mj-lt"/>
                </a:rPr>
                <a:t>Initial</a:t>
              </a:r>
            </a:p>
          </p:txBody>
        </p:sp>
        <p:sp>
          <p:nvSpPr>
            <p:cNvPr id="331780" name="Text Box 4"/>
            <p:cNvSpPr txBox="1">
              <a:spLocks noChangeArrowheads="1"/>
            </p:cNvSpPr>
            <p:nvPr/>
          </p:nvSpPr>
          <p:spPr bwMode="auto">
            <a:xfrm>
              <a:off x="1143000" y="2260600"/>
              <a:ext cx="1981200" cy="400110"/>
            </a:xfrm>
            <a:prstGeom prst="rect">
              <a:avLst/>
            </a:prstGeom>
            <a:grpFill/>
            <a:ln w="28575" algn="ctr">
              <a:solidFill>
                <a:schemeClr val="hlink"/>
              </a:solidFill>
              <a:miter lim="800000"/>
              <a:headEnd/>
              <a:tailEnd/>
            </a:ln>
            <a:effectLst>
              <a:outerShdw dist="53882" dir="2700000" algn="ctr" rotWithShape="0">
                <a:srgbClr val="808080"/>
              </a:outerShdw>
            </a:effectLst>
          </p:spPr>
          <p:txBody>
            <a:bodyPr tIns="91440" bIns="9144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400" b="1">
                  <a:latin typeface="+mj-lt"/>
                </a:rPr>
                <a:t>Allocated</a:t>
              </a:r>
            </a:p>
          </p:txBody>
        </p:sp>
        <p:sp>
          <p:nvSpPr>
            <p:cNvPr id="331781" name="Text Box 5"/>
            <p:cNvSpPr txBox="1">
              <a:spLocks noChangeArrowheads="1"/>
            </p:cNvSpPr>
            <p:nvPr/>
          </p:nvSpPr>
          <p:spPr bwMode="auto">
            <a:xfrm>
              <a:off x="1143000" y="3022600"/>
              <a:ext cx="1981200" cy="400110"/>
            </a:xfrm>
            <a:prstGeom prst="rect">
              <a:avLst/>
            </a:prstGeom>
            <a:grpFill/>
            <a:ln w="28575" algn="ctr">
              <a:solidFill>
                <a:schemeClr val="hlink"/>
              </a:solidFill>
              <a:miter lim="800000"/>
              <a:headEnd/>
              <a:tailEnd/>
            </a:ln>
            <a:effectLst>
              <a:outerShdw dist="53882" dir="2700000" algn="ctr" rotWithShape="0">
                <a:srgbClr val="808080"/>
              </a:outerShdw>
            </a:effectLst>
          </p:spPr>
          <p:txBody>
            <a:bodyPr tIns="91440" bIns="9144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400" b="1">
                  <a:latin typeface="+mj-lt"/>
                </a:rPr>
                <a:t>Accepted</a:t>
              </a:r>
            </a:p>
          </p:txBody>
        </p:sp>
        <p:sp>
          <p:nvSpPr>
            <p:cNvPr id="331782" name="Text Box 6"/>
            <p:cNvSpPr txBox="1">
              <a:spLocks noChangeArrowheads="1"/>
            </p:cNvSpPr>
            <p:nvPr/>
          </p:nvSpPr>
          <p:spPr bwMode="auto">
            <a:xfrm>
              <a:off x="1143000" y="3784600"/>
              <a:ext cx="1981200" cy="400110"/>
            </a:xfrm>
            <a:prstGeom prst="rect">
              <a:avLst/>
            </a:prstGeom>
            <a:grpFill/>
            <a:ln w="28575" algn="ctr">
              <a:solidFill>
                <a:schemeClr val="hlink"/>
              </a:solidFill>
              <a:miter lim="800000"/>
              <a:headEnd/>
              <a:tailEnd/>
            </a:ln>
            <a:effectLst>
              <a:outerShdw dist="53882" dir="2700000" algn="ctr" rotWithShape="0">
                <a:srgbClr val="808080"/>
              </a:outerShdw>
            </a:effectLst>
          </p:spPr>
          <p:txBody>
            <a:bodyPr tIns="91440" bIns="9144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400" b="1">
                  <a:latin typeface="+mj-lt"/>
                </a:rPr>
                <a:t>For Collection</a:t>
              </a:r>
            </a:p>
          </p:txBody>
        </p:sp>
        <p:sp>
          <p:nvSpPr>
            <p:cNvPr id="331783" name="Text Box 7"/>
            <p:cNvSpPr txBox="1">
              <a:spLocks noChangeArrowheads="1"/>
            </p:cNvSpPr>
            <p:nvPr/>
          </p:nvSpPr>
          <p:spPr bwMode="auto">
            <a:xfrm>
              <a:off x="3981449" y="3789363"/>
              <a:ext cx="2409825" cy="400110"/>
            </a:xfrm>
            <a:prstGeom prst="rect">
              <a:avLst/>
            </a:prstGeom>
            <a:grpFill/>
            <a:ln w="28575" algn="ctr">
              <a:solidFill>
                <a:schemeClr val="hlink"/>
              </a:solidFill>
              <a:miter lim="800000"/>
              <a:headEnd/>
              <a:tailEnd/>
            </a:ln>
            <a:effectLst>
              <a:outerShdw dist="53882" dir="2700000" algn="ctr" rotWithShape="0">
                <a:srgbClr val="808080"/>
              </a:outerShdw>
            </a:effectLst>
          </p:spPr>
          <p:txBody>
            <a:bodyPr wrap="square" lIns="0" tIns="91440" rIns="0" bIns="9144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400" b="1">
                  <a:latin typeface="+mj-lt"/>
                </a:rPr>
                <a:t>Conditional Collection</a:t>
              </a:r>
            </a:p>
          </p:txBody>
        </p:sp>
        <p:sp>
          <p:nvSpPr>
            <p:cNvPr id="331784" name="Text Box 8"/>
            <p:cNvSpPr txBox="1">
              <a:spLocks noChangeArrowheads="1"/>
            </p:cNvSpPr>
            <p:nvPr/>
          </p:nvSpPr>
          <p:spPr bwMode="auto">
            <a:xfrm>
              <a:off x="4114800" y="4525963"/>
              <a:ext cx="1981200" cy="400110"/>
            </a:xfrm>
            <a:prstGeom prst="rect">
              <a:avLst/>
            </a:prstGeom>
            <a:grpFill/>
            <a:ln w="28575" algn="ctr">
              <a:solidFill>
                <a:schemeClr val="hlink"/>
              </a:solidFill>
              <a:miter lim="800000"/>
              <a:headEnd/>
              <a:tailEnd/>
            </a:ln>
            <a:effectLst>
              <a:outerShdw dist="53882" dir="2700000" algn="ctr" rotWithShape="0">
                <a:srgbClr val="808080"/>
              </a:outerShdw>
            </a:effectLst>
          </p:spPr>
          <p:txBody>
            <a:bodyPr tIns="91440" bIns="9144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400" b="1">
                  <a:latin typeface="+mj-lt"/>
                </a:rPr>
                <a:t>Paid Conditionally</a:t>
              </a:r>
            </a:p>
          </p:txBody>
        </p:sp>
        <p:sp>
          <p:nvSpPr>
            <p:cNvPr id="331785" name="Text Box 9"/>
            <p:cNvSpPr txBox="1">
              <a:spLocks noChangeArrowheads="1"/>
            </p:cNvSpPr>
            <p:nvPr/>
          </p:nvSpPr>
          <p:spPr bwMode="auto">
            <a:xfrm>
              <a:off x="2362200" y="5308600"/>
              <a:ext cx="1981200" cy="400110"/>
            </a:xfrm>
            <a:prstGeom prst="rect">
              <a:avLst/>
            </a:prstGeom>
            <a:grpFill/>
            <a:ln w="28575" algn="ctr">
              <a:solidFill>
                <a:schemeClr val="hlink"/>
              </a:solidFill>
              <a:miter lim="800000"/>
              <a:headEnd/>
              <a:tailEnd/>
            </a:ln>
            <a:effectLst>
              <a:outerShdw dist="53882" dir="2700000" algn="ctr" rotWithShape="0">
                <a:srgbClr val="808080"/>
              </a:outerShdw>
            </a:effectLst>
          </p:spPr>
          <p:txBody>
            <a:bodyPr tIns="91440" bIns="9144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400" b="1">
                  <a:latin typeface="+mj-lt"/>
                </a:rPr>
                <a:t>Paid</a:t>
              </a:r>
            </a:p>
          </p:txBody>
        </p:sp>
        <p:sp>
          <p:nvSpPr>
            <p:cNvPr id="331786" name="Text Box 10"/>
            <p:cNvSpPr txBox="1">
              <a:spLocks noChangeArrowheads="1"/>
            </p:cNvSpPr>
            <p:nvPr/>
          </p:nvSpPr>
          <p:spPr bwMode="auto">
            <a:xfrm>
              <a:off x="5867400" y="5310188"/>
              <a:ext cx="1981200" cy="400110"/>
            </a:xfrm>
            <a:prstGeom prst="rect">
              <a:avLst/>
            </a:prstGeom>
            <a:grpFill/>
            <a:ln w="28575" algn="ctr">
              <a:solidFill>
                <a:schemeClr val="hlink"/>
              </a:solidFill>
              <a:miter lim="800000"/>
              <a:headEnd/>
              <a:tailEnd/>
            </a:ln>
            <a:effectLst>
              <a:outerShdw dist="53882" dir="2700000" algn="ctr" rotWithShape="0">
                <a:srgbClr val="808080"/>
              </a:outerShdw>
            </a:effectLst>
          </p:spPr>
          <p:txBody>
            <a:bodyPr tIns="91440" bIns="9144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400" b="1">
                  <a:latin typeface="+mj-lt"/>
                </a:rPr>
                <a:t>Bounced</a:t>
              </a:r>
            </a:p>
          </p:txBody>
        </p:sp>
        <p:sp>
          <p:nvSpPr>
            <p:cNvPr id="331787" name="Text Box 11"/>
            <p:cNvSpPr txBox="1">
              <a:spLocks noChangeArrowheads="1"/>
            </p:cNvSpPr>
            <p:nvPr/>
          </p:nvSpPr>
          <p:spPr bwMode="auto">
            <a:xfrm>
              <a:off x="4114800" y="6070600"/>
              <a:ext cx="1981200" cy="400110"/>
            </a:xfrm>
            <a:prstGeom prst="rect">
              <a:avLst/>
            </a:prstGeom>
            <a:grpFill/>
            <a:ln w="28575" algn="ctr">
              <a:solidFill>
                <a:schemeClr val="hlink"/>
              </a:solidFill>
              <a:miter lim="800000"/>
              <a:headEnd/>
              <a:tailEnd/>
            </a:ln>
            <a:effectLst>
              <a:outerShdw dist="53882" dir="2700000" algn="ctr" rotWithShape="0">
                <a:srgbClr val="808080"/>
              </a:outerShdw>
            </a:effectLst>
          </p:spPr>
          <p:txBody>
            <a:bodyPr tIns="91440" bIns="9144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400" b="1">
                  <a:latin typeface="+mj-lt"/>
                </a:rPr>
                <a:t>Banking Entry</a:t>
              </a:r>
            </a:p>
          </p:txBody>
        </p:sp>
        <p:cxnSp>
          <p:nvCxnSpPr>
            <p:cNvPr id="331789" name="AutoShape 13"/>
            <p:cNvCxnSpPr>
              <a:cxnSpLocks noChangeShapeType="1"/>
              <a:stCxn id="331780" idx="2"/>
              <a:endCxn id="331781" idx="0"/>
            </p:cNvCxnSpPr>
            <p:nvPr/>
          </p:nvCxnSpPr>
          <p:spPr bwMode="auto">
            <a:xfrm rot="5400000">
              <a:off x="1952655" y="2841655"/>
              <a:ext cx="361890" cy="1588"/>
            </a:xfrm>
            <a:prstGeom prst="straightConnector1">
              <a:avLst/>
            </a:prstGeom>
            <a:grpFill/>
            <a:ln w="28575">
              <a:solidFill>
                <a:schemeClr val="hlink"/>
              </a:solidFill>
              <a:round/>
              <a:headEnd/>
              <a:tailEnd type="triangle" w="med" len="med"/>
            </a:ln>
            <a:effectLst/>
          </p:spPr>
        </p:cxnSp>
        <p:cxnSp>
          <p:nvCxnSpPr>
            <p:cNvPr id="331790" name="AutoShape 14"/>
            <p:cNvCxnSpPr>
              <a:cxnSpLocks noChangeShapeType="1"/>
              <a:stCxn id="331781" idx="2"/>
              <a:endCxn id="331782" idx="0"/>
            </p:cNvCxnSpPr>
            <p:nvPr/>
          </p:nvCxnSpPr>
          <p:spPr bwMode="auto">
            <a:xfrm rot="5400000">
              <a:off x="1952655" y="3603655"/>
              <a:ext cx="361890" cy="1588"/>
            </a:xfrm>
            <a:prstGeom prst="straightConnector1">
              <a:avLst/>
            </a:prstGeom>
            <a:grpFill/>
            <a:ln w="28575">
              <a:solidFill>
                <a:schemeClr val="hlink"/>
              </a:solidFill>
              <a:round/>
              <a:headEnd/>
              <a:tailEnd type="triangle" w="med" len="med"/>
            </a:ln>
            <a:effectLst/>
          </p:spPr>
        </p:cxnSp>
        <p:cxnSp>
          <p:nvCxnSpPr>
            <p:cNvPr id="331791" name="AutoShape 15"/>
            <p:cNvCxnSpPr>
              <a:cxnSpLocks noChangeShapeType="1"/>
              <a:stCxn id="331781" idx="3"/>
              <a:endCxn id="331783" idx="0"/>
            </p:cNvCxnSpPr>
            <p:nvPr/>
          </p:nvCxnSpPr>
          <p:spPr bwMode="auto">
            <a:xfrm>
              <a:off x="3124200" y="3222655"/>
              <a:ext cx="2062162" cy="566708"/>
            </a:xfrm>
            <a:prstGeom prst="bentConnector2">
              <a:avLst/>
            </a:prstGeom>
            <a:grpFill/>
            <a:ln w="28575">
              <a:solidFill>
                <a:schemeClr val="hlink"/>
              </a:solidFill>
              <a:miter lim="800000"/>
              <a:headEnd/>
              <a:tailEnd type="triangle" w="med" len="med"/>
            </a:ln>
            <a:effectLst/>
          </p:spPr>
        </p:cxnSp>
        <p:cxnSp>
          <p:nvCxnSpPr>
            <p:cNvPr id="331793" name="AutoShape 17"/>
            <p:cNvCxnSpPr>
              <a:cxnSpLocks noChangeShapeType="1"/>
              <a:stCxn id="331782" idx="2"/>
              <a:endCxn id="331785" idx="0"/>
            </p:cNvCxnSpPr>
            <p:nvPr/>
          </p:nvCxnSpPr>
          <p:spPr bwMode="auto">
            <a:xfrm rot="16200000" flipH="1">
              <a:off x="2181255" y="4137055"/>
              <a:ext cx="1123890" cy="1219200"/>
            </a:xfrm>
            <a:prstGeom prst="bentConnector3">
              <a:avLst>
                <a:gd name="adj1" fmla="val 50000"/>
              </a:avLst>
            </a:prstGeom>
            <a:grpFill/>
            <a:ln w="28575">
              <a:solidFill>
                <a:schemeClr val="hlink"/>
              </a:solidFill>
              <a:miter lim="800000"/>
              <a:headEnd/>
              <a:tailEnd type="triangle" w="med" len="med"/>
            </a:ln>
            <a:effectLst/>
          </p:spPr>
        </p:cxnSp>
        <p:cxnSp>
          <p:nvCxnSpPr>
            <p:cNvPr id="331794" name="AutoShape 18"/>
            <p:cNvCxnSpPr>
              <a:cxnSpLocks noChangeShapeType="1"/>
              <a:stCxn id="331784" idx="2"/>
              <a:endCxn id="331785" idx="0"/>
            </p:cNvCxnSpPr>
            <p:nvPr/>
          </p:nvCxnSpPr>
          <p:spPr bwMode="auto">
            <a:xfrm rot="5400000">
              <a:off x="4037837" y="4241036"/>
              <a:ext cx="382527" cy="1752600"/>
            </a:xfrm>
            <a:prstGeom prst="bentConnector3">
              <a:avLst>
                <a:gd name="adj1" fmla="val 50000"/>
              </a:avLst>
            </a:prstGeom>
            <a:grpFill/>
            <a:ln w="28575">
              <a:solidFill>
                <a:schemeClr val="hlink"/>
              </a:solidFill>
              <a:miter lim="800000"/>
              <a:headEnd/>
              <a:tailEnd type="triangle" w="med" len="med"/>
            </a:ln>
            <a:effectLst/>
          </p:spPr>
        </p:cxnSp>
        <p:cxnSp>
          <p:nvCxnSpPr>
            <p:cNvPr id="331795" name="AutoShape 19"/>
            <p:cNvCxnSpPr>
              <a:cxnSpLocks noChangeShapeType="1"/>
              <a:stCxn id="331784" idx="3"/>
              <a:endCxn id="331786" idx="0"/>
            </p:cNvCxnSpPr>
            <p:nvPr/>
          </p:nvCxnSpPr>
          <p:spPr bwMode="auto">
            <a:xfrm>
              <a:off x="6096000" y="4726018"/>
              <a:ext cx="762000" cy="584170"/>
            </a:xfrm>
            <a:prstGeom prst="bentConnector2">
              <a:avLst/>
            </a:prstGeom>
            <a:grpFill/>
            <a:ln w="28575">
              <a:solidFill>
                <a:schemeClr val="hlink"/>
              </a:solidFill>
              <a:miter lim="800000"/>
              <a:headEnd/>
              <a:tailEnd type="triangle" w="med" len="med"/>
            </a:ln>
            <a:effectLst/>
          </p:spPr>
        </p:cxnSp>
        <p:cxnSp>
          <p:nvCxnSpPr>
            <p:cNvPr id="331796" name="AutoShape 20"/>
            <p:cNvCxnSpPr>
              <a:cxnSpLocks noChangeShapeType="1"/>
              <a:stCxn id="331785" idx="2"/>
              <a:endCxn id="331787" idx="0"/>
            </p:cNvCxnSpPr>
            <p:nvPr/>
          </p:nvCxnSpPr>
          <p:spPr bwMode="auto">
            <a:xfrm rot="16200000" flipH="1">
              <a:off x="4048155" y="5013355"/>
              <a:ext cx="361890" cy="1752600"/>
            </a:xfrm>
            <a:prstGeom prst="bentConnector3">
              <a:avLst>
                <a:gd name="adj1" fmla="val 50000"/>
              </a:avLst>
            </a:prstGeom>
            <a:grpFill/>
            <a:ln w="28575">
              <a:solidFill>
                <a:schemeClr val="hlink"/>
              </a:solidFill>
              <a:miter lim="800000"/>
              <a:headEnd/>
              <a:tailEnd type="triangle" w="med" len="med"/>
            </a:ln>
            <a:effectLst/>
          </p:spPr>
        </p:cxnSp>
        <p:cxnSp>
          <p:nvCxnSpPr>
            <p:cNvPr id="331797" name="AutoShape 21"/>
            <p:cNvCxnSpPr>
              <a:cxnSpLocks noChangeShapeType="1"/>
              <a:stCxn id="331786" idx="2"/>
              <a:endCxn id="331787" idx="0"/>
            </p:cNvCxnSpPr>
            <p:nvPr/>
          </p:nvCxnSpPr>
          <p:spPr bwMode="auto">
            <a:xfrm rot="5400000">
              <a:off x="5801549" y="5014149"/>
              <a:ext cx="360302" cy="1752600"/>
            </a:xfrm>
            <a:prstGeom prst="bentConnector3">
              <a:avLst>
                <a:gd name="adj1" fmla="val 50000"/>
              </a:avLst>
            </a:prstGeom>
            <a:grpFill/>
            <a:ln w="28575">
              <a:solidFill>
                <a:schemeClr val="hlink"/>
              </a:solidFill>
              <a:miter lim="800000"/>
              <a:headEnd/>
              <a:tailEnd type="triangle" w="med" len="med"/>
            </a:ln>
            <a:effectLst/>
          </p:spPr>
        </p:cxnSp>
        <p:cxnSp>
          <p:nvCxnSpPr>
            <p:cNvPr id="331799" name="AutoShape 23"/>
            <p:cNvCxnSpPr>
              <a:cxnSpLocks noChangeShapeType="1"/>
            </p:cNvCxnSpPr>
            <p:nvPr/>
          </p:nvCxnSpPr>
          <p:spPr bwMode="auto">
            <a:xfrm rot="5400000">
              <a:off x="5003800" y="4356100"/>
              <a:ext cx="330200" cy="0"/>
            </a:xfrm>
            <a:prstGeom prst="straightConnector1">
              <a:avLst/>
            </a:prstGeom>
            <a:grpFill/>
            <a:ln w="28575">
              <a:solidFill>
                <a:schemeClr val="hlink"/>
              </a:solidFill>
              <a:round/>
              <a:headEnd/>
              <a:tailEnd type="triangle" w="med" len="med"/>
            </a:ln>
            <a:effectLst/>
          </p:spPr>
        </p:cxnSp>
        <p:cxnSp>
          <p:nvCxnSpPr>
            <p:cNvPr id="331800" name="AutoShape 24"/>
            <p:cNvCxnSpPr>
              <a:cxnSpLocks noChangeShapeType="1"/>
              <a:stCxn id="331779" idx="2"/>
              <a:endCxn id="331780" idx="0"/>
            </p:cNvCxnSpPr>
            <p:nvPr/>
          </p:nvCxnSpPr>
          <p:spPr bwMode="auto">
            <a:xfrm rot="5400000">
              <a:off x="1965355" y="2092355"/>
              <a:ext cx="336490" cy="1588"/>
            </a:xfrm>
            <a:prstGeom prst="straightConnector1">
              <a:avLst/>
            </a:prstGeom>
            <a:grpFill/>
            <a:ln w="28575">
              <a:solidFill>
                <a:srgbClr val="5A87C6"/>
              </a:solidFill>
              <a:round/>
              <a:headEnd/>
              <a:tailEnd type="triangle" w="med" len="med"/>
            </a:ln>
            <a:effectLst/>
          </p:spPr>
        </p:cxnSp>
      </p:grp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80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Link to GL account</a:t>
            </a:r>
          </a:p>
        </p:txBody>
      </p:sp>
      <p:sp>
        <p:nvSpPr>
          <p:cNvPr id="3328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Customer Payment Status Create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EF-ARP-215</a:t>
            </a:r>
            <a:endParaRPr lang="en-US"/>
          </a:p>
        </p:txBody>
      </p:sp>
      <p:pic>
        <p:nvPicPr>
          <p:cNvPr id="332804" name="Picture 4" descr="Customer Payment Status Creat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57388" y="2160588"/>
            <a:ext cx="5207000" cy="34861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676" name="Rectangle 4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anchor="ctr"/>
          <a:lstStyle/>
          <a:p>
            <a:r>
              <a:rPr lang="en-US"/>
              <a:t>Check Payment (Short Flow)</a:t>
            </a:r>
          </a:p>
        </p:txBody>
      </p:sp>
      <p:sp>
        <p:nvSpPr>
          <p:cNvPr id="17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EF-ARP-220</a:t>
            </a:r>
            <a:endParaRPr lang="en-US"/>
          </a:p>
        </p:txBody>
      </p:sp>
      <p:grpSp>
        <p:nvGrpSpPr>
          <p:cNvPr id="20" name="Group 19"/>
          <p:cNvGrpSpPr/>
          <p:nvPr/>
        </p:nvGrpSpPr>
        <p:grpSpPr>
          <a:xfrm>
            <a:off x="787423" y="1187450"/>
            <a:ext cx="7746977" cy="4719638"/>
            <a:chOff x="739798" y="1568450"/>
            <a:chExt cx="7746977" cy="4719638"/>
          </a:xfrm>
        </p:grpSpPr>
        <p:sp>
          <p:nvSpPr>
            <p:cNvPr id="284688" name="AutoShape 16"/>
            <p:cNvSpPr>
              <a:spLocks noChangeArrowheads="1"/>
            </p:cNvSpPr>
            <p:nvPr/>
          </p:nvSpPr>
          <p:spPr bwMode="auto">
            <a:xfrm>
              <a:off x="6689644" y="4292600"/>
              <a:ext cx="1797131" cy="792163"/>
            </a:xfrm>
            <a:prstGeom prst="flowChartProcess">
              <a:avLst/>
            </a:prstGeom>
            <a:noFill/>
            <a:ln w="317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l"/>
              <a:r>
                <a:rPr lang="en-US" sz="1400" b="1" dirty="0">
                  <a:latin typeface="+mj-lt"/>
                </a:rPr>
                <a:t>DR Bank account </a:t>
              </a:r>
            </a:p>
            <a:p>
              <a:pPr algn="l"/>
              <a:r>
                <a:rPr lang="en-US" sz="1400" b="1" dirty="0">
                  <a:latin typeface="+mj-lt"/>
                </a:rPr>
                <a:t>CR PIP account </a:t>
              </a:r>
            </a:p>
          </p:txBody>
        </p:sp>
        <p:grpSp>
          <p:nvGrpSpPr>
            <p:cNvPr id="18" name="Group 17"/>
            <p:cNvGrpSpPr/>
            <p:nvPr/>
          </p:nvGrpSpPr>
          <p:grpSpPr>
            <a:xfrm>
              <a:off x="739798" y="1568450"/>
              <a:ext cx="6057788" cy="4719638"/>
              <a:chOff x="977991" y="1568450"/>
              <a:chExt cx="6054395" cy="4719638"/>
            </a:xfrm>
          </p:grpSpPr>
          <p:sp>
            <p:nvSpPr>
              <p:cNvPr id="284674" name="AutoShape 2"/>
              <p:cNvSpPr>
                <a:spLocks noChangeArrowheads="1"/>
              </p:cNvSpPr>
              <p:nvPr/>
            </p:nvSpPr>
            <p:spPr bwMode="auto">
              <a:xfrm>
                <a:off x="977991" y="1568450"/>
                <a:ext cx="2773373" cy="1085850"/>
              </a:xfrm>
              <a:prstGeom prst="flowChartProcess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 w="28575" algn="ctr">
                <a:solidFill>
                  <a:schemeClr val="hlink"/>
                </a:solidFill>
                <a:miter lim="800000"/>
                <a:headEnd/>
                <a:tailEnd/>
              </a:ln>
              <a:effectLst>
                <a:outerShdw dist="35921" dir="2700000" algn="ctr" rotWithShape="0">
                  <a:srgbClr val="808080"/>
                </a:outerShdw>
              </a:effectLst>
            </p:spPr>
            <p:txBody>
              <a:bodyPr wrap="none" anchor="ctr"/>
              <a:lstStyle/>
              <a:p>
                <a:r>
                  <a:rPr lang="en-US" sz="1800" b="1">
                    <a:latin typeface="+mj-lt"/>
                  </a:rPr>
                  <a:t>Create Customer </a:t>
                </a:r>
              </a:p>
              <a:p>
                <a:r>
                  <a:rPr lang="en-US" sz="1800" b="1">
                    <a:latin typeface="+mj-lt"/>
                  </a:rPr>
                  <a:t>Payment</a:t>
                </a:r>
                <a:br>
                  <a:rPr lang="en-US" sz="1800" b="1">
                    <a:latin typeface="+mj-lt"/>
                  </a:rPr>
                </a:br>
                <a:r>
                  <a:rPr lang="en-US" sz="1800" b="1">
                    <a:latin typeface="+mj-lt"/>
                  </a:rPr>
                  <a:t>Status </a:t>
                </a:r>
                <a:r>
                  <a:rPr lang="en-US" sz="1800" b="1" i="1">
                    <a:latin typeface="+mj-lt"/>
                  </a:rPr>
                  <a:t>For Collection</a:t>
                </a:r>
              </a:p>
            </p:txBody>
          </p:sp>
          <p:sp>
            <p:nvSpPr>
              <p:cNvPr id="284675" name="AutoShape 3"/>
              <p:cNvSpPr>
                <a:spLocks noChangeArrowheads="1"/>
              </p:cNvSpPr>
              <p:nvPr/>
            </p:nvSpPr>
            <p:spPr bwMode="auto">
              <a:xfrm>
                <a:off x="4065346" y="1717675"/>
                <a:ext cx="2967040" cy="792163"/>
              </a:xfrm>
              <a:prstGeom prst="flowChartProcess">
                <a:avLst/>
              </a:prstGeom>
              <a:noFill/>
              <a:ln w="317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l"/>
                <a:r>
                  <a:rPr lang="en-US" sz="1400" b="1" dirty="0">
                    <a:latin typeface="+mj-lt"/>
                  </a:rPr>
                  <a:t>DR PIP account </a:t>
                </a:r>
              </a:p>
              <a:p>
                <a:pPr algn="l"/>
                <a:r>
                  <a:rPr lang="en-US" sz="1400" b="1" dirty="0">
                    <a:latin typeface="+mj-lt"/>
                  </a:rPr>
                  <a:t>CR Sub-ledger and AR account   </a:t>
                </a:r>
              </a:p>
            </p:txBody>
          </p:sp>
          <p:sp>
            <p:nvSpPr>
              <p:cNvPr id="284677" name="AutoShape 5"/>
              <p:cNvSpPr>
                <a:spLocks noChangeArrowheads="1"/>
              </p:cNvSpPr>
              <p:nvPr/>
            </p:nvSpPr>
            <p:spPr bwMode="auto">
              <a:xfrm>
                <a:off x="3916362" y="4330700"/>
                <a:ext cx="2900328" cy="631825"/>
              </a:xfrm>
              <a:prstGeom prst="flowChartProcess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 w="28575">
                <a:solidFill>
                  <a:srgbClr val="716FB0"/>
                </a:solidFill>
                <a:miter lim="800000"/>
                <a:headEnd/>
                <a:tailEnd/>
              </a:ln>
              <a:effectLst>
                <a:outerShdw dist="35921" dir="2700000" algn="ctr" rotWithShape="0">
                  <a:srgbClr val="808080"/>
                </a:outerShdw>
              </a:effectLst>
            </p:spPr>
            <p:txBody>
              <a:bodyPr wrap="none" anchor="ctr"/>
              <a:lstStyle/>
              <a:p>
                <a:r>
                  <a:rPr lang="en-US" sz="1800" b="1">
                    <a:latin typeface="+mj-lt"/>
                  </a:rPr>
                  <a:t>Change status to </a:t>
                </a:r>
                <a:r>
                  <a:rPr lang="en-US" sz="1800" b="1" i="1">
                    <a:latin typeface="+mj-lt"/>
                  </a:rPr>
                  <a:t>Paid</a:t>
                </a:r>
              </a:p>
            </p:txBody>
          </p:sp>
          <p:sp>
            <p:nvSpPr>
              <p:cNvPr id="284678" name="AutoShape 6"/>
              <p:cNvSpPr>
                <a:spLocks noChangeArrowheads="1"/>
              </p:cNvSpPr>
              <p:nvPr/>
            </p:nvSpPr>
            <p:spPr bwMode="auto">
              <a:xfrm>
                <a:off x="1136650" y="3000375"/>
                <a:ext cx="2459043" cy="649288"/>
              </a:xfrm>
              <a:prstGeom prst="flowChartProcess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 w="28575" algn="ctr">
                <a:solidFill>
                  <a:schemeClr val="hlink"/>
                </a:solidFill>
                <a:miter lim="800000"/>
                <a:headEnd/>
                <a:tailEnd/>
              </a:ln>
              <a:effectLst>
                <a:outerShdw dist="35921" dir="2700000" algn="ctr" rotWithShape="0">
                  <a:srgbClr val="808080"/>
                </a:outerShdw>
              </a:effectLst>
            </p:spPr>
            <p:txBody>
              <a:bodyPr wrap="none" anchor="ctr"/>
              <a:lstStyle/>
              <a:p>
                <a:r>
                  <a:rPr lang="en-US" sz="1800" b="1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</a:rPr>
                  <a:t>Send checks</a:t>
                </a:r>
                <a:br>
                  <a:rPr lang="en-US" sz="1800" b="1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</a:rPr>
                </a:br>
                <a:r>
                  <a:rPr lang="en-US" sz="1800" b="1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</a:rPr>
                  <a:t>to bank</a:t>
                </a:r>
              </a:p>
            </p:txBody>
          </p:sp>
          <p:cxnSp>
            <p:nvCxnSpPr>
              <p:cNvPr id="284679" name="AutoShape 7"/>
              <p:cNvCxnSpPr>
                <a:cxnSpLocks noChangeShapeType="1"/>
                <a:stCxn id="284674" idx="2"/>
                <a:endCxn id="284678" idx="0"/>
              </p:cNvCxnSpPr>
              <p:nvPr/>
            </p:nvCxnSpPr>
            <p:spPr bwMode="auto">
              <a:xfrm rot="16200000" flipH="1">
                <a:off x="2192387" y="2826589"/>
                <a:ext cx="346075" cy="1494"/>
              </a:xfrm>
              <a:prstGeom prst="straightConnector1">
                <a:avLst/>
              </a:prstGeom>
              <a:noFill/>
              <a:ln w="28575">
                <a:solidFill>
                  <a:schemeClr val="hlink"/>
                </a:solidFill>
                <a:round/>
                <a:headEnd/>
                <a:tailEnd type="triangle" w="med" len="med"/>
              </a:ln>
              <a:effectLst/>
            </p:spPr>
          </p:cxnSp>
          <p:sp>
            <p:nvSpPr>
              <p:cNvPr id="284681" name="Text Box 9"/>
              <p:cNvSpPr txBox="1">
                <a:spLocks noChangeArrowheads="1"/>
              </p:cNvSpPr>
              <p:nvPr/>
            </p:nvSpPr>
            <p:spPr bwMode="auto">
              <a:xfrm>
                <a:off x="3195638" y="4200525"/>
                <a:ext cx="720725" cy="3365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1600" b="1">
                    <a:latin typeface="+mj-lt"/>
                  </a:rPr>
                  <a:t>Yes</a:t>
                </a:r>
              </a:p>
            </p:txBody>
          </p:sp>
          <p:sp>
            <p:nvSpPr>
              <p:cNvPr id="284682" name="Text Box 10"/>
              <p:cNvSpPr txBox="1">
                <a:spLocks noChangeArrowheads="1"/>
              </p:cNvSpPr>
              <p:nvPr/>
            </p:nvSpPr>
            <p:spPr bwMode="auto">
              <a:xfrm>
                <a:off x="1539875" y="5064125"/>
                <a:ext cx="720725" cy="336550"/>
              </a:xfrm>
              <a:prstGeom prst="rect">
                <a:avLst/>
              </a:prstGeom>
              <a:noFill/>
              <a:ln w="2857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1600" b="1">
                    <a:latin typeface="+mj-lt"/>
                  </a:rPr>
                  <a:t>No</a:t>
                </a:r>
              </a:p>
            </p:txBody>
          </p:sp>
          <p:sp>
            <p:nvSpPr>
              <p:cNvPr id="284683" name="AutoShape 11"/>
              <p:cNvSpPr>
                <a:spLocks noChangeArrowheads="1"/>
              </p:cNvSpPr>
              <p:nvPr/>
            </p:nvSpPr>
            <p:spPr bwMode="auto">
              <a:xfrm>
                <a:off x="1128713" y="5572125"/>
                <a:ext cx="2459037" cy="631825"/>
              </a:xfrm>
              <a:prstGeom prst="flowChartProcess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 w="28575">
                <a:solidFill>
                  <a:schemeClr val="hlink"/>
                </a:solidFill>
                <a:miter lim="800000"/>
                <a:headEnd/>
                <a:tailEnd/>
              </a:ln>
              <a:effectLst>
                <a:outerShdw dist="35921" dir="2700000" algn="ctr" rotWithShape="0">
                  <a:srgbClr val="808080"/>
                </a:outerShdw>
              </a:effectLst>
            </p:spPr>
            <p:txBody>
              <a:bodyPr wrap="none" anchor="ctr"/>
              <a:lstStyle/>
              <a:p>
                <a:r>
                  <a:rPr lang="en-US" sz="1800" b="1">
                    <a:latin typeface="+mj-lt"/>
                  </a:rPr>
                  <a:t>Change status to</a:t>
                </a:r>
                <a:br>
                  <a:rPr lang="en-US" sz="1800" b="1">
                    <a:latin typeface="+mj-lt"/>
                  </a:rPr>
                </a:br>
                <a:r>
                  <a:rPr lang="en-US" sz="1800" b="1" i="1">
                    <a:latin typeface="+mj-lt"/>
                  </a:rPr>
                  <a:t>Bounced</a:t>
                </a:r>
              </a:p>
            </p:txBody>
          </p:sp>
          <p:cxnSp>
            <p:nvCxnSpPr>
              <p:cNvPr id="284684" name="AutoShape 12"/>
              <p:cNvCxnSpPr>
                <a:cxnSpLocks noChangeShapeType="1"/>
                <a:stCxn id="284680" idx="2"/>
                <a:endCxn id="284683" idx="0"/>
              </p:cNvCxnSpPr>
              <p:nvPr/>
            </p:nvCxnSpPr>
            <p:spPr bwMode="auto">
              <a:xfrm flipH="1">
                <a:off x="2359025" y="5259388"/>
                <a:ext cx="9525" cy="298450"/>
              </a:xfrm>
              <a:prstGeom prst="straightConnector1">
                <a:avLst/>
              </a:prstGeom>
              <a:noFill/>
              <a:ln w="28575">
                <a:solidFill>
                  <a:schemeClr val="hlink"/>
                </a:solidFill>
                <a:round/>
                <a:headEnd/>
                <a:tailEnd type="triangle" w="med" len="med"/>
              </a:ln>
              <a:effectLst/>
            </p:spPr>
          </p:cxnSp>
          <p:cxnSp>
            <p:nvCxnSpPr>
              <p:cNvPr id="284685" name="AutoShape 13"/>
              <p:cNvCxnSpPr>
                <a:cxnSpLocks noChangeShapeType="1"/>
                <a:stCxn id="284678" idx="2"/>
                <a:endCxn id="284680" idx="0"/>
              </p:cNvCxnSpPr>
              <p:nvPr/>
            </p:nvCxnSpPr>
            <p:spPr bwMode="auto">
              <a:xfrm rot="16200000" flipH="1">
                <a:off x="2174479" y="3841356"/>
                <a:ext cx="385762" cy="2376"/>
              </a:xfrm>
              <a:prstGeom prst="straightConnector1">
                <a:avLst/>
              </a:prstGeom>
              <a:noFill/>
              <a:ln w="28575">
                <a:solidFill>
                  <a:schemeClr val="hlink"/>
                </a:solidFill>
                <a:round/>
                <a:headEnd/>
                <a:tailEnd type="triangle" w="med" len="med"/>
              </a:ln>
              <a:effectLst/>
            </p:spPr>
          </p:cxnSp>
          <p:cxnSp>
            <p:nvCxnSpPr>
              <p:cNvPr id="284686" name="AutoShape 14"/>
              <p:cNvCxnSpPr>
                <a:cxnSpLocks noChangeShapeType="1"/>
                <a:stCxn id="284680" idx="3"/>
                <a:endCxn id="284677" idx="1"/>
              </p:cNvCxnSpPr>
              <p:nvPr/>
            </p:nvCxnSpPr>
            <p:spPr bwMode="auto">
              <a:xfrm flipV="1">
                <a:off x="3629025" y="4646613"/>
                <a:ext cx="287336" cy="794"/>
              </a:xfrm>
              <a:prstGeom prst="straightConnector1">
                <a:avLst/>
              </a:prstGeom>
              <a:noFill/>
              <a:ln w="28575">
                <a:solidFill>
                  <a:srgbClr val="716FB0"/>
                </a:solidFill>
                <a:round/>
                <a:headEnd/>
                <a:tailEnd type="triangle" w="med" len="med"/>
              </a:ln>
              <a:effectLst/>
            </p:spPr>
          </p:cxnSp>
          <p:sp>
            <p:nvSpPr>
              <p:cNvPr id="284687" name="AutoShape 15"/>
              <p:cNvSpPr>
                <a:spLocks noChangeArrowheads="1"/>
              </p:cNvSpPr>
              <p:nvPr/>
            </p:nvSpPr>
            <p:spPr bwMode="auto">
              <a:xfrm>
                <a:off x="3627438" y="5495925"/>
                <a:ext cx="2967037" cy="792163"/>
              </a:xfrm>
              <a:prstGeom prst="flowChartProcess">
                <a:avLst/>
              </a:prstGeom>
              <a:noFill/>
              <a:ln w="317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l"/>
                <a:r>
                  <a:rPr lang="en-US" sz="1400" b="1">
                    <a:latin typeface="+mj-lt"/>
                  </a:rPr>
                  <a:t>DR Sub-ledger and AR account</a:t>
                </a:r>
                <a:br>
                  <a:rPr lang="en-US" sz="1400" b="1">
                    <a:latin typeface="+mj-lt"/>
                  </a:rPr>
                </a:br>
                <a:r>
                  <a:rPr lang="en-US" sz="1400" b="1">
                    <a:latin typeface="+mj-lt"/>
                  </a:rPr>
                  <a:t>CR PIP account</a:t>
                </a:r>
              </a:p>
              <a:p>
                <a:pPr algn="l"/>
                <a:r>
                  <a:rPr lang="en-US" sz="1400" b="1">
                    <a:latin typeface="+mj-lt"/>
                  </a:rPr>
                  <a:t>Invoices reopened   </a:t>
                </a:r>
              </a:p>
            </p:txBody>
          </p:sp>
          <p:sp>
            <p:nvSpPr>
              <p:cNvPr id="284680" name="AutoShape 8"/>
              <p:cNvSpPr>
                <a:spLocks noChangeArrowheads="1"/>
              </p:cNvSpPr>
              <p:nvPr/>
            </p:nvSpPr>
            <p:spPr bwMode="auto">
              <a:xfrm>
                <a:off x="1108075" y="4035425"/>
                <a:ext cx="2520950" cy="1223963"/>
              </a:xfrm>
              <a:prstGeom prst="flowChartDecision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r>
                  <a:rPr lang="en-US" sz="1800" b="1" dirty="0">
                    <a:solidFill>
                      <a:schemeClr val="accent6">
                        <a:lumMod val="50000"/>
                      </a:schemeClr>
                    </a:solidFill>
                    <a:latin typeface="+mj-lt"/>
                  </a:rPr>
                  <a:t>Bank clears check</a:t>
                </a:r>
              </a:p>
            </p:txBody>
          </p:sp>
        </p:grpSp>
      </p:grp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700" name="Rectangle 4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anchor="ctr"/>
          <a:lstStyle/>
          <a:p>
            <a:r>
              <a:rPr lang="en-US"/>
              <a:t>Check Payment (Multiple PIP)</a:t>
            </a:r>
          </a:p>
        </p:txBody>
      </p:sp>
      <p:sp>
        <p:nvSpPr>
          <p:cNvPr id="19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EF-ARP-230</a:t>
            </a:r>
            <a:endParaRPr lang="en-US"/>
          </a:p>
        </p:txBody>
      </p:sp>
      <p:sp>
        <p:nvSpPr>
          <p:cNvPr id="285709" name="AutoShape 13"/>
          <p:cNvSpPr>
            <a:spLocks noChangeArrowheads="1"/>
          </p:cNvSpPr>
          <p:nvPr/>
        </p:nvSpPr>
        <p:spPr bwMode="auto">
          <a:xfrm>
            <a:off x="3617913" y="5280025"/>
            <a:ext cx="2967037" cy="792163"/>
          </a:xfrm>
          <a:prstGeom prst="flowChartProcess">
            <a:avLst/>
          </a:prstGeom>
          <a:noFill/>
          <a:ln w="317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400" b="1">
                <a:latin typeface="+mj-lt"/>
              </a:rPr>
              <a:t>DR Sub-ledger and AR account </a:t>
            </a:r>
          </a:p>
          <a:p>
            <a:pPr algn="l"/>
            <a:r>
              <a:rPr lang="en-US" sz="1400" b="1">
                <a:latin typeface="+mj-lt"/>
              </a:rPr>
              <a:t>CR PIP2 account </a:t>
            </a:r>
          </a:p>
          <a:p>
            <a:pPr algn="l"/>
            <a:r>
              <a:rPr lang="en-US" sz="1400" b="1">
                <a:latin typeface="+mj-lt"/>
              </a:rPr>
              <a:t>Invoices Reopened</a:t>
            </a:r>
          </a:p>
        </p:txBody>
      </p:sp>
      <p:sp>
        <p:nvSpPr>
          <p:cNvPr id="285698" name="AutoShape 2"/>
          <p:cNvSpPr>
            <a:spLocks noChangeArrowheads="1"/>
          </p:cNvSpPr>
          <p:nvPr/>
        </p:nvSpPr>
        <p:spPr bwMode="auto">
          <a:xfrm>
            <a:off x="1101725" y="1095375"/>
            <a:ext cx="2459038" cy="1085850"/>
          </a:xfrm>
          <a:prstGeom prst="flowChartProcess">
            <a:avLst/>
          </a:prstGeom>
          <a:solidFill>
            <a:schemeClr val="accent1">
              <a:lumMod val="20000"/>
              <a:lumOff val="80000"/>
            </a:schemeClr>
          </a:solidFill>
          <a:ln w="28575" algn="ctr">
            <a:solidFill>
              <a:srgbClr val="5A87C6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none" anchor="ctr"/>
          <a:lstStyle/>
          <a:p>
            <a:r>
              <a:rPr lang="en-US" sz="1800" b="1" dirty="0">
                <a:latin typeface="+mj-lt"/>
              </a:rPr>
              <a:t>Create Customer </a:t>
            </a:r>
            <a:br>
              <a:rPr lang="en-US" sz="1800" b="1" dirty="0">
                <a:latin typeface="+mj-lt"/>
              </a:rPr>
            </a:br>
            <a:r>
              <a:rPr lang="en-US" sz="1800" b="1" dirty="0">
                <a:latin typeface="+mj-lt"/>
              </a:rPr>
              <a:t>Payment</a:t>
            </a:r>
            <a:br>
              <a:rPr lang="en-US" sz="1800" b="1" dirty="0">
                <a:latin typeface="+mj-lt"/>
              </a:rPr>
            </a:br>
            <a:r>
              <a:rPr lang="en-US" sz="1800" b="1" dirty="0">
                <a:latin typeface="+mj-lt"/>
              </a:rPr>
              <a:t>Status </a:t>
            </a:r>
            <a:r>
              <a:rPr lang="en-US" sz="1800" b="1" i="1" dirty="0">
                <a:latin typeface="+mj-lt"/>
              </a:rPr>
              <a:t>Allocated</a:t>
            </a:r>
          </a:p>
        </p:txBody>
      </p:sp>
      <p:sp>
        <p:nvSpPr>
          <p:cNvPr id="285699" name="AutoShape 3"/>
          <p:cNvSpPr>
            <a:spLocks noChangeArrowheads="1"/>
          </p:cNvSpPr>
          <p:nvPr/>
        </p:nvSpPr>
        <p:spPr bwMode="auto">
          <a:xfrm>
            <a:off x="3579813" y="1214438"/>
            <a:ext cx="2967037" cy="792162"/>
          </a:xfrm>
          <a:prstGeom prst="flowChartProcess">
            <a:avLst/>
          </a:prstGeom>
          <a:noFill/>
          <a:ln w="317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400" b="1">
                <a:latin typeface="+mj-lt"/>
              </a:rPr>
              <a:t>DR PIP1 account </a:t>
            </a:r>
          </a:p>
          <a:p>
            <a:pPr algn="l"/>
            <a:r>
              <a:rPr lang="en-US" sz="1400" b="1">
                <a:latin typeface="+mj-lt"/>
              </a:rPr>
              <a:t>CR Sub-ledger and AR account    </a:t>
            </a:r>
          </a:p>
        </p:txBody>
      </p:sp>
      <p:sp>
        <p:nvSpPr>
          <p:cNvPr id="285701" name="AutoShape 5"/>
          <p:cNvSpPr>
            <a:spLocks noChangeArrowheads="1"/>
          </p:cNvSpPr>
          <p:nvPr/>
        </p:nvSpPr>
        <p:spPr bwMode="auto">
          <a:xfrm>
            <a:off x="3868738" y="4124325"/>
            <a:ext cx="2459037" cy="631825"/>
          </a:xfrm>
          <a:prstGeom prst="flowChartProcess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rgbClr val="5A87C6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none" anchor="ctr"/>
          <a:lstStyle/>
          <a:p>
            <a:r>
              <a:rPr lang="en-US" sz="1800" b="1">
                <a:latin typeface="+mj-lt"/>
              </a:rPr>
              <a:t>Banking Entry set</a:t>
            </a:r>
            <a:br>
              <a:rPr lang="en-US" sz="1800" b="1">
                <a:latin typeface="+mj-lt"/>
              </a:rPr>
            </a:br>
            <a:r>
              <a:rPr lang="en-US" sz="1800" b="1">
                <a:latin typeface="+mj-lt"/>
              </a:rPr>
              <a:t> status to </a:t>
            </a:r>
            <a:r>
              <a:rPr lang="en-US" sz="1800" b="1" i="1">
                <a:latin typeface="+mj-lt"/>
              </a:rPr>
              <a:t>Paid</a:t>
            </a:r>
          </a:p>
        </p:txBody>
      </p:sp>
      <p:sp>
        <p:nvSpPr>
          <p:cNvPr id="285702" name="AutoShape 6"/>
          <p:cNvSpPr>
            <a:spLocks noChangeArrowheads="1"/>
          </p:cNvSpPr>
          <p:nvPr/>
        </p:nvSpPr>
        <p:spPr bwMode="auto">
          <a:xfrm>
            <a:off x="6342063" y="4052888"/>
            <a:ext cx="1725612" cy="792162"/>
          </a:xfrm>
          <a:prstGeom prst="flowChartProcess">
            <a:avLst/>
          </a:prstGeom>
          <a:noFill/>
          <a:ln w="317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400" b="1" dirty="0">
                <a:latin typeface="+mj-lt"/>
              </a:rPr>
              <a:t>DR Bank account</a:t>
            </a:r>
            <a:br>
              <a:rPr lang="en-US" sz="1400" b="1" dirty="0">
                <a:latin typeface="+mj-lt"/>
              </a:rPr>
            </a:br>
            <a:r>
              <a:rPr lang="en-US" sz="1400" b="1" dirty="0">
                <a:latin typeface="+mj-lt"/>
              </a:rPr>
              <a:t>CR PIP2 account</a:t>
            </a:r>
          </a:p>
        </p:txBody>
      </p:sp>
      <p:sp>
        <p:nvSpPr>
          <p:cNvPr id="285703" name="AutoShape 7"/>
          <p:cNvSpPr>
            <a:spLocks noChangeArrowheads="1"/>
          </p:cNvSpPr>
          <p:nvPr/>
        </p:nvSpPr>
        <p:spPr bwMode="auto">
          <a:xfrm>
            <a:off x="1060450" y="3829050"/>
            <a:ext cx="2520950" cy="1223963"/>
          </a:xfrm>
          <a:prstGeom prst="flowChartDecision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rgbClr val="5A87C6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en-US" sz="1800" b="1">
                <a:solidFill>
                  <a:schemeClr val="accent6">
                    <a:lumMod val="50000"/>
                  </a:schemeClr>
                </a:solidFill>
                <a:latin typeface="+mj-lt"/>
              </a:rPr>
              <a:t>Bank clears check</a:t>
            </a:r>
          </a:p>
        </p:txBody>
      </p:sp>
      <p:sp>
        <p:nvSpPr>
          <p:cNvPr id="285704" name="Text Box 8"/>
          <p:cNvSpPr txBox="1">
            <a:spLocks noChangeArrowheads="1"/>
          </p:cNvSpPr>
          <p:nvPr/>
        </p:nvSpPr>
        <p:spPr bwMode="auto">
          <a:xfrm>
            <a:off x="3148013" y="3994150"/>
            <a:ext cx="7207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1">
                <a:latin typeface="+mj-lt"/>
              </a:rPr>
              <a:t>Yes</a:t>
            </a:r>
          </a:p>
        </p:txBody>
      </p:sp>
      <p:sp>
        <p:nvSpPr>
          <p:cNvPr id="285705" name="Text Box 9"/>
          <p:cNvSpPr txBox="1">
            <a:spLocks noChangeArrowheads="1"/>
          </p:cNvSpPr>
          <p:nvPr/>
        </p:nvSpPr>
        <p:spPr bwMode="auto">
          <a:xfrm>
            <a:off x="1492250" y="4857750"/>
            <a:ext cx="720725" cy="336550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1">
                <a:latin typeface="+mj-lt"/>
              </a:rPr>
              <a:t>No</a:t>
            </a:r>
          </a:p>
        </p:txBody>
      </p:sp>
      <p:sp>
        <p:nvSpPr>
          <p:cNvPr id="285706" name="AutoShape 10"/>
          <p:cNvSpPr>
            <a:spLocks noChangeArrowheads="1"/>
          </p:cNvSpPr>
          <p:nvPr/>
        </p:nvSpPr>
        <p:spPr bwMode="auto">
          <a:xfrm>
            <a:off x="1081088" y="5365750"/>
            <a:ext cx="2459037" cy="631825"/>
          </a:xfrm>
          <a:prstGeom prst="flowChartProcess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rgbClr val="5A87C6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none" anchor="ctr"/>
          <a:lstStyle/>
          <a:p>
            <a:r>
              <a:rPr lang="en-US" sz="1800" b="1">
                <a:latin typeface="+mj-lt"/>
              </a:rPr>
              <a:t>Banking Entry </a:t>
            </a:r>
            <a:br>
              <a:rPr lang="en-US" sz="1800" b="1">
                <a:latin typeface="+mj-lt"/>
              </a:rPr>
            </a:br>
            <a:r>
              <a:rPr lang="en-US" sz="1800" b="1" i="1">
                <a:latin typeface="+mj-lt"/>
              </a:rPr>
              <a:t>Bounced</a:t>
            </a:r>
          </a:p>
        </p:txBody>
      </p:sp>
      <p:cxnSp>
        <p:nvCxnSpPr>
          <p:cNvPr id="285707" name="AutoShape 11"/>
          <p:cNvCxnSpPr>
            <a:cxnSpLocks noChangeShapeType="1"/>
            <a:stCxn id="285703" idx="2"/>
            <a:endCxn id="285706" idx="0"/>
          </p:cNvCxnSpPr>
          <p:nvPr/>
        </p:nvCxnSpPr>
        <p:spPr bwMode="auto">
          <a:xfrm flipH="1">
            <a:off x="2311400" y="5067300"/>
            <a:ext cx="9525" cy="284163"/>
          </a:xfrm>
          <a:prstGeom prst="straightConnector1">
            <a:avLst/>
          </a:prstGeom>
          <a:noFill/>
          <a:ln w="28575">
            <a:solidFill>
              <a:srgbClr val="5A87C6"/>
            </a:solidFill>
            <a:round/>
            <a:headEnd/>
            <a:tailEnd type="triangle" w="med" len="med"/>
          </a:ln>
          <a:effectLst/>
        </p:spPr>
      </p:cxnSp>
      <p:cxnSp>
        <p:nvCxnSpPr>
          <p:cNvPr id="285708" name="AutoShape 12"/>
          <p:cNvCxnSpPr>
            <a:cxnSpLocks noChangeShapeType="1"/>
            <a:stCxn id="285703" idx="3"/>
            <a:endCxn id="285701" idx="1"/>
          </p:cNvCxnSpPr>
          <p:nvPr/>
        </p:nvCxnSpPr>
        <p:spPr bwMode="auto">
          <a:xfrm flipV="1">
            <a:off x="3595688" y="4440238"/>
            <a:ext cx="258762" cy="1587"/>
          </a:xfrm>
          <a:prstGeom prst="straightConnector1">
            <a:avLst/>
          </a:prstGeom>
          <a:noFill/>
          <a:ln w="28575">
            <a:solidFill>
              <a:srgbClr val="5A87C6"/>
            </a:solidFill>
            <a:round/>
            <a:headEnd/>
            <a:tailEnd type="triangle" w="med" len="med"/>
          </a:ln>
          <a:effectLst/>
        </p:spPr>
      </p:cxnSp>
      <p:sp>
        <p:nvSpPr>
          <p:cNvPr id="285710" name="AutoShape 14"/>
          <p:cNvSpPr>
            <a:spLocks noChangeArrowheads="1"/>
          </p:cNvSpPr>
          <p:nvPr/>
        </p:nvSpPr>
        <p:spPr bwMode="auto">
          <a:xfrm>
            <a:off x="1093788" y="2379663"/>
            <a:ext cx="2459037" cy="631825"/>
          </a:xfrm>
          <a:prstGeom prst="flowChartProcess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rgbClr val="5A87C6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none" anchor="ctr"/>
          <a:lstStyle/>
          <a:p>
            <a:r>
              <a:rPr lang="en-US" sz="1800" b="1" dirty="0">
                <a:latin typeface="+mj-lt"/>
              </a:rPr>
              <a:t>Change status to </a:t>
            </a:r>
            <a:br>
              <a:rPr lang="en-US" sz="1800" b="1" dirty="0">
                <a:latin typeface="+mj-lt"/>
              </a:rPr>
            </a:br>
            <a:r>
              <a:rPr lang="en-US" sz="1800" b="1" i="1" dirty="0">
                <a:latin typeface="+mj-lt"/>
              </a:rPr>
              <a:t>For Collection</a:t>
            </a:r>
          </a:p>
        </p:txBody>
      </p:sp>
      <p:cxnSp>
        <p:nvCxnSpPr>
          <p:cNvPr id="285711" name="AutoShape 15"/>
          <p:cNvCxnSpPr>
            <a:cxnSpLocks noChangeShapeType="1"/>
            <a:stCxn id="285698" idx="2"/>
            <a:endCxn id="285710" idx="0"/>
          </p:cNvCxnSpPr>
          <p:nvPr/>
        </p:nvCxnSpPr>
        <p:spPr bwMode="auto">
          <a:xfrm flipH="1">
            <a:off x="2324100" y="2195513"/>
            <a:ext cx="7938" cy="169862"/>
          </a:xfrm>
          <a:prstGeom prst="straightConnector1">
            <a:avLst/>
          </a:prstGeom>
          <a:noFill/>
          <a:ln w="28575">
            <a:solidFill>
              <a:srgbClr val="5A87C6"/>
            </a:solidFill>
            <a:round/>
            <a:headEnd/>
            <a:tailEnd type="triangle" w="med" len="med"/>
          </a:ln>
          <a:effectLst/>
        </p:spPr>
      </p:cxnSp>
      <p:sp>
        <p:nvSpPr>
          <p:cNvPr id="285712" name="AutoShape 16"/>
          <p:cNvSpPr>
            <a:spLocks noChangeArrowheads="1"/>
          </p:cNvSpPr>
          <p:nvPr/>
        </p:nvSpPr>
        <p:spPr bwMode="auto">
          <a:xfrm>
            <a:off x="1093788" y="3011488"/>
            <a:ext cx="2459037" cy="649287"/>
          </a:xfrm>
          <a:prstGeom prst="flowChartProcess">
            <a:avLst/>
          </a:prstGeom>
          <a:solidFill>
            <a:schemeClr val="accent1">
              <a:lumMod val="20000"/>
              <a:lumOff val="80000"/>
            </a:schemeClr>
          </a:solidFill>
          <a:ln w="28575" algn="ctr">
            <a:solidFill>
              <a:srgbClr val="5A87C6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none" anchor="ctr"/>
          <a:lstStyle/>
          <a:p>
            <a:r>
              <a:rPr lang="en-US" sz="1800" b="1">
                <a:latin typeface="+mj-lt"/>
              </a:rPr>
              <a:t>Send checks</a:t>
            </a:r>
            <a:br>
              <a:rPr lang="en-US" sz="1800" b="1">
                <a:latin typeface="+mj-lt"/>
              </a:rPr>
            </a:br>
            <a:r>
              <a:rPr lang="en-US" sz="1800" b="1">
                <a:latin typeface="+mj-lt"/>
              </a:rPr>
              <a:t>to bank</a:t>
            </a:r>
          </a:p>
        </p:txBody>
      </p:sp>
      <p:sp>
        <p:nvSpPr>
          <p:cNvPr id="285713" name="AutoShape 17"/>
          <p:cNvSpPr>
            <a:spLocks noChangeArrowheads="1"/>
          </p:cNvSpPr>
          <p:nvPr/>
        </p:nvSpPr>
        <p:spPr bwMode="auto">
          <a:xfrm>
            <a:off x="3579813" y="2667000"/>
            <a:ext cx="2967037" cy="792163"/>
          </a:xfrm>
          <a:prstGeom prst="flowChartProcess">
            <a:avLst/>
          </a:prstGeom>
          <a:noFill/>
          <a:ln w="317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400" b="1">
                <a:latin typeface="+mj-lt"/>
              </a:rPr>
              <a:t>DR PIP2 account </a:t>
            </a:r>
            <a:br>
              <a:rPr lang="en-US" sz="1400" b="1">
                <a:latin typeface="+mj-lt"/>
              </a:rPr>
            </a:br>
            <a:r>
              <a:rPr lang="en-US" sz="1400" b="1">
                <a:latin typeface="+mj-lt"/>
              </a:rPr>
              <a:t>CR PIP1 account    </a:t>
            </a:r>
          </a:p>
        </p:txBody>
      </p:sp>
      <p:cxnSp>
        <p:nvCxnSpPr>
          <p:cNvPr id="285714" name="AutoShape 18"/>
          <p:cNvCxnSpPr>
            <a:cxnSpLocks noChangeShapeType="1"/>
            <a:stCxn id="285712" idx="2"/>
            <a:endCxn id="285703" idx="0"/>
          </p:cNvCxnSpPr>
          <p:nvPr/>
        </p:nvCxnSpPr>
        <p:spPr bwMode="auto">
          <a:xfrm flipH="1">
            <a:off x="2320925" y="3675063"/>
            <a:ext cx="3175" cy="139700"/>
          </a:xfrm>
          <a:prstGeom prst="straightConnector1">
            <a:avLst/>
          </a:prstGeom>
          <a:noFill/>
          <a:ln w="28575">
            <a:solidFill>
              <a:srgbClr val="5A87C6"/>
            </a:solidFill>
            <a:round/>
            <a:headEnd/>
            <a:tailEnd type="triangle" w="med" len="med"/>
          </a:ln>
          <a:effectLst/>
        </p:spPr>
      </p:cxn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25" name="Rectangle 5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anchor="ctr"/>
          <a:lstStyle/>
          <a:p>
            <a:r>
              <a:rPr lang="en-US"/>
              <a:t>Supplier-Initiated Drafts</a:t>
            </a:r>
          </a:p>
        </p:txBody>
      </p:sp>
      <p:sp>
        <p:nvSpPr>
          <p:cNvPr id="31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EF-ARP-240</a:t>
            </a:r>
            <a:endParaRPr lang="en-US"/>
          </a:p>
        </p:txBody>
      </p:sp>
      <p:sp>
        <p:nvSpPr>
          <p:cNvPr id="286722" name="AutoShape 2"/>
          <p:cNvSpPr>
            <a:spLocks noChangeArrowheads="1"/>
          </p:cNvSpPr>
          <p:nvPr/>
        </p:nvSpPr>
        <p:spPr bwMode="auto">
          <a:xfrm>
            <a:off x="122238" y="841375"/>
            <a:ext cx="2697162" cy="821052"/>
          </a:xfrm>
          <a:prstGeom prst="flowChartProcess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rgbClr val="5A87C6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none" anchor="ctr"/>
          <a:lstStyle/>
          <a:p>
            <a:r>
              <a:rPr lang="en-US" sz="1800" b="1">
                <a:latin typeface="+mj-lt"/>
              </a:rPr>
              <a:t>Create </a:t>
            </a:r>
            <a:br>
              <a:rPr lang="en-US" sz="1800" b="1">
                <a:latin typeface="+mj-lt"/>
              </a:rPr>
            </a:br>
            <a:r>
              <a:rPr lang="en-US" sz="1800" b="1">
                <a:latin typeface="+mj-lt"/>
              </a:rPr>
              <a:t>Customer Payment </a:t>
            </a:r>
            <a:br>
              <a:rPr lang="en-US" sz="1800" b="1">
                <a:latin typeface="+mj-lt"/>
              </a:rPr>
            </a:br>
            <a:r>
              <a:rPr lang="en-US" sz="1800" b="1">
                <a:latin typeface="+mj-lt"/>
              </a:rPr>
              <a:t>Selection</a:t>
            </a:r>
          </a:p>
        </p:txBody>
      </p:sp>
      <p:sp>
        <p:nvSpPr>
          <p:cNvPr id="286723" name="AutoShape 3"/>
          <p:cNvSpPr>
            <a:spLocks noChangeArrowheads="1"/>
          </p:cNvSpPr>
          <p:nvPr/>
        </p:nvSpPr>
        <p:spPr bwMode="auto">
          <a:xfrm>
            <a:off x="2995407" y="956048"/>
            <a:ext cx="3940052" cy="762951"/>
          </a:xfrm>
          <a:prstGeom prst="flowChartProcess">
            <a:avLst/>
          </a:prstGeom>
          <a:noFill/>
          <a:ln w="317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400" b="1" dirty="0">
                <a:latin typeface="+mj-lt"/>
              </a:rPr>
              <a:t>Create drafts with status </a:t>
            </a:r>
            <a:r>
              <a:rPr lang="en-US" sz="1400" b="1" i="1" dirty="0">
                <a:latin typeface="+mj-lt"/>
              </a:rPr>
              <a:t>Allocated</a:t>
            </a:r>
            <a:r>
              <a:rPr lang="en-US" sz="1400" b="1" dirty="0">
                <a:latin typeface="+mj-lt"/>
              </a:rPr>
              <a:t> based on due invoices</a:t>
            </a:r>
          </a:p>
          <a:p>
            <a:pPr algn="l"/>
            <a:r>
              <a:rPr lang="en-US" sz="1400" b="1" dirty="0">
                <a:latin typeface="+mj-lt"/>
              </a:rPr>
              <a:t>DR PIP1 account </a:t>
            </a:r>
            <a:br>
              <a:rPr lang="en-US" sz="1400" b="1" dirty="0">
                <a:latin typeface="+mj-lt"/>
              </a:rPr>
            </a:br>
            <a:r>
              <a:rPr lang="en-US" sz="1400" b="1" dirty="0">
                <a:latin typeface="+mj-lt"/>
              </a:rPr>
              <a:t>CR Sub-ledger and AR account </a:t>
            </a:r>
          </a:p>
        </p:txBody>
      </p:sp>
      <p:sp>
        <p:nvSpPr>
          <p:cNvPr id="286724" name="Text Box 4"/>
          <p:cNvSpPr txBox="1">
            <a:spLocks noChangeArrowheads="1"/>
          </p:cNvSpPr>
          <p:nvPr/>
        </p:nvSpPr>
        <p:spPr bwMode="auto">
          <a:xfrm>
            <a:off x="5653646" y="1882598"/>
            <a:ext cx="697654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1">
                <a:latin typeface="+mj-lt"/>
              </a:rPr>
              <a:t>No</a:t>
            </a:r>
          </a:p>
        </p:txBody>
      </p:sp>
      <p:sp>
        <p:nvSpPr>
          <p:cNvPr id="286726" name="AutoShape 6"/>
          <p:cNvSpPr>
            <a:spLocks noChangeArrowheads="1"/>
          </p:cNvSpPr>
          <p:nvPr/>
        </p:nvSpPr>
        <p:spPr bwMode="auto">
          <a:xfrm>
            <a:off x="3563759" y="3036962"/>
            <a:ext cx="2380321" cy="694148"/>
          </a:xfrm>
          <a:prstGeom prst="flowChartProcess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rgbClr val="5A87C6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none" anchor="ctr"/>
          <a:lstStyle/>
          <a:p>
            <a:r>
              <a:rPr lang="en-US" sz="1800" b="1">
                <a:latin typeface="+mj-lt"/>
              </a:rPr>
              <a:t>Change status to</a:t>
            </a:r>
            <a:br>
              <a:rPr lang="en-US" sz="1800" b="1">
                <a:latin typeface="+mj-lt"/>
              </a:rPr>
            </a:br>
            <a:r>
              <a:rPr lang="en-US" sz="1800" b="1">
                <a:latin typeface="+mj-lt"/>
              </a:rPr>
              <a:t> </a:t>
            </a:r>
            <a:r>
              <a:rPr lang="en-US" sz="1800" b="1" i="1">
                <a:latin typeface="+mj-lt"/>
              </a:rPr>
              <a:t>Accepted</a:t>
            </a:r>
          </a:p>
        </p:txBody>
      </p:sp>
      <p:sp>
        <p:nvSpPr>
          <p:cNvPr id="286727" name="AutoShape 7"/>
          <p:cNvSpPr>
            <a:spLocks noChangeArrowheads="1"/>
          </p:cNvSpPr>
          <p:nvPr/>
        </p:nvSpPr>
        <p:spPr bwMode="auto">
          <a:xfrm>
            <a:off x="246063" y="1951400"/>
            <a:ext cx="2440251" cy="623816"/>
          </a:xfrm>
          <a:prstGeom prst="flowChartProcess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rgbClr val="5A87C6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none" anchor="ctr"/>
          <a:lstStyle/>
          <a:p>
            <a:r>
              <a:rPr lang="en-US" sz="1800" b="1">
                <a:latin typeface="+mj-lt"/>
              </a:rPr>
              <a:t>Print drafts and</a:t>
            </a:r>
            <a:br>
              <a:rPr lang="en-US" sz="1800" b="1">
                <a:latin typeface="+mj-lt"/>
              </a:rPr>
            </a:br>
            <a:r>
              <a:rPr lang="en-US" sz="1800" b="1">
                <a:latin typeface="+mj-lt"/>
              </a:rPr>
              <a:t>mail to customer</a:t>
            </a:r>
          </a:p>
        </p:txBody>
      </p:sp>
      <p:sp>
        <p:nvSpPr>
          <p:cNvPr id="286728" name="AutoShape 8"/>
          <p:cNvSpPr>
            <a:spLocks noChangeArrowheads="1"/>
          </p:cNvSpPr>
          <p:nvPr/>
        </p:nvSpPr>
        <p:spPr bwMode="auto">
          <a:xfrm>
            <a:off x="3526878" y="1674659"/>
            <a:ext cx="2440251" cy="1178828"/>
          </a:xfrm>
          <a:prstGeom prst="flowChartDecision">
            <a:avLst/>
          </a:prstGeom>
          <a:solidFill>
            <a:srgbClr val="EDF6F7"/>
          </a:solidFill>
          <a:ln w="28575" algn="ctr">
            <a:solidFill>
              <a:srgbClr val="5A87C6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en-US" sz="1600" b="1" dirty="0">
                <a:solidFill>
                  <a:schemeClr val="accent6">
                    <a:lumMod val="50000"/>
                  </a:schemeClr>
                </a:solidFill>
                <a:latin typeface="+mj-lt"/>
              </a:rPr>
              <a:t>Customer signs</a:t>
            </a:r>
            <a:br>
              <a:rPr lang="en-US" sz="1600" b="1" dirty="0">
                <a:solidFill>
                  <a:schemeClr val="accent6">
                    <a:lumMod val="50000"/>
                  </a:schemeClr>
                </a:solidFill>
                <a:latin typeface="+mj-lt"/>
              </a:rPr>
            </a:br>
            <a:r>
              <a:rPr lang="en-US" sz="1600" b="1" dirty="0">
                <a:solidFill>
                  <a:schemeClr val="accent6">
                    <a:lumMod val="50000"/>
                  </a:schemeClr>
                </a:solidFill>
                <a:latin typeface="+mj-lt"/>
              </a:rPr>
              <a:t>for acceptance</a:t>
            </a:r>
          </a:p>
        </p:txBody>
      </p:sp>
      <p:sp>
        <p:nvSpPr>
          <p:cNvPr id="286729" name="Text Box 9"/>
          <p:cNvSpPr txBox="1">
            <a:spLocks noChangeArrowheads="1"/>
          </p:cNvSpPr>
          <p:nvPr/>
        </p:nvSpPr>
        <p:spPr bwMode="auto">
          <a:xfrm>
            <a:off x="4866865" y="2670012"/>
            <a:ext cx="697654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1">
                <a:latin typeface="+mj-lt"/>
              </a:rPr>
              <a:t>Yes</a:t>
            </a:r>
          </a:p>
        </p:txBody>
      </p:sp>
      <p:cxnSp>
        <p:nvCxnSpPr>
          <p:cNvPr id="286730" name="AutoShape 10"/>
          <p:cNvCxnSpPr>
            <a:cxnSpLocks noChangeShapeType="1"/>
            <a:stCxn id="286727" idx="3"/>
            <a:endCxn id="286728" idx="1"/>
          </p:cNvCxnSpPr>
          <p:nvPr/>
        </p:nvCxnSpPr>
        <p:spPr bwMode="auto">
          <a:xfrm>
            <a:off x="2700144" y="2263308"/>
            <a:ext cx="812905" cy="1529"/>
          </a:xfrm>
          <a:prstGeom prst="straightConnector1">
            <a:avLst/>
          </a:prstGeom>
          <a:noFill/>
          <a:ln w="28575">
            <a:solidFill>
              <a:srgbClr val="5A87C6"/>
            </a:solidFill>
            <a:round/>
            <a:headEnd/>
            <a:tailEnd type="triangle" w="med" len="med"/>
          </a:ln>
          <a:effectLst/>
        </p:spPr>
      </p:cxnSp>
      <p:sp>
        <p:nvSpPr>
          <p:cNvPr id="286731" name="AutoShape 11"/>
          <p:cNvSpPr>
            <a:spLocks noChangeArrowheads="1"/>
          </p:cNvSpPr>
          <p:nvPr/>
        </p:nvSpPr>
        <p:spPr bwMode="auto">
          <a:xfrm>
            <a:off x="3150392" y="4871715"/>
            <a:ext cx="2380320" cy="608526"/>
          </a:xfrm>
          <a:prstGeom prst="flowChartProcess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rgbClr val="5A87C6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none" anchor="ctr"/>
          <a:lstStyle/>
          <a:p>
            <a:r>
              <a:rPr lang="en-US" sz="1800" b="1">
                <a:latin typeface="+mj-lt"/>
              </a:rPr>
              <a:t>Banking Entry</a:t>
            </a:r>
            <a:br>
              <a:rPr lang="en-US" sz="1800" b="1">
                <a:latin typeface="+mj-lt"/>
              </a:rPr>
            </a:br>
            <a:r>
              <a:rPr lang="en-US" sz="1800" b="1">
                <a:latin typeface="+mj-lt"/>
              </a:rPr>
              <a:t> status </a:t>
            </a:r>
            <a:r>
              <a:rPr lang="en-US" sz="1800" b="1" i="1">
                <a:latin typeface="+mj-lt"/>
              </a:rPr>
              <a:t>Paid</a:t>
            </a:r>
          </a:p>
        </p:txBody>
      </p:sp>
      <p:sp>
        <p:nvSpPr>
          <p:cNvPr id="286732" name="AutoShape 12"/>
          <p:cNvSpPr>
            <a:spLocks noChangeArrowheads="1"/>
          </p:cNvSpPr>
          <p:nvPr/>
        </p:nvSpPr>
        <p:spPr bwMode="auto">
          <a:xfrm>
            <a:off x="5544542" y="4802912"/>
            <a:ext cx="2872058" cy="762951"/>
          </a:xfrm>
          <a:prstGeom prst="flowChartProcess">
            <a:avLst/>
          </a:prstGeom>
          <a:noFill/>
          <a:ln w="317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400" b="1">
                <a:latin typeface="+mj-lt"/>
              </a:rPr>
              <a:t>DR Bank account</a:t>
            </a:r>
          </a:p>
          <a:p>
            <a:pPr algn="l"/>
            <a:r>
              <a:rPr lang="en-US" sz="1400" b="1">
                <a:latin typeface="+mj-lt"/>
              </a:rPr>
              <a:t>CR PIP3 account</a:t>
            </a:r>
          </a:p>
        </p:txBody>
      </p:sp>
      <p:sp>
        <p:nvSpPr>
          <p:cNvPr id="286733" name="AutoShape 13"/>
          <p:cNvSpPr>
            <a:spLocks noChangeArrowheads="1"/>
          </p:cNvSpPr>
          <p:nvPr/>
        </p:nvSpPr>
        <p:spPr bwMode="auto">
          <a:xfrm>
            <a:off x="259893" y="4587328"/>
            <a:ext cx="2440251" cy="1178829"/>
          </a:xfrm>
          <a:prstGeom prst="flowChartDecision">
            <a:avLst/>
          </a:prstGeom>
          <a:solidFill>
            <a:srgbClr val="EDF6F7"/>
          </a:solidFill>
          <a:ln w="28575" algn="ctr">
            <a:solidFill>
              <a:srgbClr val="5A87C6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none" anchor="ctr"/>
          <a:lstStyle/>
          <a:p>
            <a:r>
              <a:rPr lang="en-US" sz="1800" b="1">
                <a:solidFill>
                  <a:schemeClr val="accent6">
                    <a:lumMod val="50000"/>
                  </a:schemeClr>
                </a:solidFill>
                <a:latin typeface="+mj-lt"/>
              </a:rPr>
              <a:t>Bank clears draft</a:t>
            </a:r>
          </a:p>
        </p:txBody>
      </p:sp>
      <p:sp>
        <p:nvSpPr>
          <p:cNvPr id="286734" name="Text Box 14"/>
          <p:cNvSpPr txBox="1">
            <a:spLocks noChangeArrowheads="1"/>
          </p:cNvSpPr>
          <p:nvPr/>
        </p:nvSpPr>
        <p:spPr bwMode="auto">
          <a:xfrm>
            <a:off x="968304" y="5697354"/>
            <a:ext cx="697654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1" dirty="0">
                <a:latin typeface="+mj-lt"/>
              </a:rPr>
              <a:t>No</a:t>
            </a:r>
          </a:p>
        </p:txBody>
      </p:sp>
      <p:sp>
        <p:nvSpPr>
          <p:cNvPr id="286735" name="AutoShape 15"/>
          <p:cNvSpPr>
            <a:spLocks noChangeArrowheads="1"/>
          </p:cNvSpPr>
          <p:nvPr/>
        </p:nvSpPr>
        <p:spPr bwMode="auto">
          <a:xfrm>
            <a:off x="3164221" y="5749338"/>
            <a:ext cx="2380321" cy="608526"/>
          </a:xfrm>
          <a:prstGeom prst="flowChartProcess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rgbClr val="5A87C6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none" anchor="ctr"/>
          <a:lstStyle/>
          <a:p>
            <a:r>
              <a:rPr lang="en-US" sz="1800" b="1" dirty="0">
                <a:latin typeface="+mj-lt"/>
              </a:rPr>
              <a:t>Banking Entry</a:t>
            </a:r>
            <a:br>
              <a:rPr lang="en-US" sz="1800" b="1" dirty="0">
                <a:latin typeface="+mj-lt"/>
              </a:rPr>
            </a:br>
            <a:r>
              <a:rPr lang="en-US" sz="1800" b="1" dirty="0">
                <a:latin typeface="+mj-lt"/>
              </a:rPr>
              <a:t>status </a:t>
            </a:r>
            <a:r>
              <a:rPr lang="en-US" sz="1800" b="1" i="1" dirty="0">
                <a:latin typeface="+mj-lt"/>
              </a:rPr>
              <a:t>Bounced</a:t>
            </a:r>
          </a:p>
        </p:txBody>
      </p:sp>
      <p:cxnSp>
        <p:nvCxnSpPr>
          <p:cNvPr id="286736" name="AutoShape 16"/>
          <p:cNvCxnSpPr>
            <a:cxnSpLocks noChangeShapeType="1"/>
            <a:stCxn id="286733" idx="3"/>
            <a:endCxn id="286731" idx="1"/>
          </p:cNvCxnSpPr>
          <p:nvPr/>
        </p:nvCxnSpPr>
        <p:spPr bwMode="auto">
          <a:xfrm flipV="1">
            <a:off x="2713974" y="5175979"/>
            <a:ext cx="422587" cy="1528"/>
          </a:xfrm>
          <a:prstGeom prst="straightConnector1">
            <a:avLst/>
          </a:prstGeom>
          <a:noFill/>
          <a:ln w="28575">
            <a:solidFill>
              <a:srgbClr val="5A87C6"/>
            </a:solidFill>
            <a:round/>
            <a:headEnd/>
            <a:tailEnd type="triangle" w="med" len="med"/>
          </a:ln>
          <a:effectLst/>
        </p:spPr>
      </p:cxnSp>
      <p:sp>
        <p:nvSpPr>
          <p:cNvPr id="286737" name="AutoShape 17"/>
          <p:cNvSpPr>
            <a:spLocks noChangeArrowheads="1"/>
          </p:cNvSpPr>
          <p:nvPr/>
        </p:nvSpPr>
        <p:spPr bwMode="auto">
          <a:xfrm>
            <a:off x="5582959" y="5675948"/>
            <a:ext cx="2872059" cy="762952"/>
          </a:xfrm>
          <a:prstGeom prst="flowChartProcess">
            <a:avLst/>
          </a:prstGeom>
          <a:noFill/>
          <a:ln w="317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400" b="1">
                <a:latin typeface="+mj-lt"/>
              </a:rPr>
              <a:t>DR Sub-ledger and AR account </a:t>
            </a:r>
            <a:br>
              <a:rPr lang="en-US" sz="1400" b="1">
                <a:latin typeface="+mj-lt"/>
              </a:rPr>
            </a:br>
            <a:r>
              <a:rPr lang="en-US" sz="1400" b="1">
                <a:latin typeface="+mj-lt"/>
              </a:rPr>
              <a:t>CR PIP3 account CR</a:t>
            </a:r>
          </a:p>
          <a:p>
            <a:pPr algn="l"/>
            <a:r>
              <a:rPr lang="en-US" sz="1400" b="1">
                <a:latin typeface="+mj-lt"/>
              </a:rPr>
              <a:t>Invoices reopened   </a:t>
            </a:r>
          </a:p>
        </p:txBody>
      </p:sp>
      <p:sp>
        <p:nvSpPr>
          <p:cNvPr id="286738" name="AutoShape 18"/>
          <p:cNvSpPr>
            <a:spLocks noChangeArrowheads="1"/>
          </p:cNvSpPr>
          <p:nvPr/>
        </p:nvSpPr>
        <p:spPr bwMode="auto">
          <a:xfrm>
            <a:off x="295237" y="3069071"/>
            <a:ext cx="2380320" cy="625344"/>
          </a:xfrm>
          <a:prstGeom prst="flowChartProcess">
            <a:avLst/>
          </a:prstGeom>
          <a:solidFill>
            <a:schemeClr val="accent1">
              <a:lumMod val="20000"/>
              <a:lumOff val="80000"/>
            </a:schemeClr>
          </a:solidFill>
          <a:ln w="28575" algn="ctr">
            <a:solidFill>
              <a:srgbClr val="5A87C6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none" anchor="ctr"/>
          <a:lstStyle/>
          <a:p>
            <a:r>
              <a:rPr lang="en-US" sz="1800" b="1" dirty="0">
                <a:latin typeface="+mj-lt"/>
              </a:rPr>
              <a:t>Change status</a:t>
            </a:r>
            <a:br>
              <a:rPr lang="en-US" sz="1800" b="1" dirty="0">
                <a:latin typeface="+mj-lt"/>
              </a:rPr>
            </a:br>
            <a:r>
              <a:rPr lang="en-US" sz="1800" b="1" dirty="0">
                <a:latin typeface="+mj-lt"/>
              </a:rPr>
              <a:t> to </a:t>
            </a:r>
            <a:r>
              <a:rPr lang="en-US" sz="1800" b="1" i="1" dirty="0">
                <a:latin typeface="+mj-lt"/>
              </a:rPr>
              <a:t>For Collection</a:t>
            </a:r>
          </a:p>
        </p:txBody>
      </p:sp>
      <p:cxnSp>
        <p:nvCxnSpPr>
          <p:cNvPr id="286739" name="AutoShape 19"/>
          <p:cNvCxnSpPr>
            <a:cxnSpLocks noChangeShapeType="1"/>
            <a:stCxn id="286733" idx="2"/>
            <a:endCxn id="286735" idx="1"/>
          </p:cNvCxnSpPr>
          <p:nvPr/>
        </p:nvCxnSpPr>
        <p:spPr bwMode="auto">
          <a:xfrm rot="16200000" flipH="1">
            <a:off x="2178363" y="5081573"/>
            <a:ext cx="273684" cy="1670374"/>
          </a:xfrm>
          <a:prstGeom prst="bentConnector2">
            <a:avLst/>
          </a:prstGeom>
          <a:noFill/>
          <a:ln w="28575">
            <a:solidFill>
              <a:srgbClr val="5A87C6"/>
            </a:solidFill>
            <a:miter lim="800000"/>
            <a:headEnd/>
            <a:tailEnd type="triangle" w="med" len="med"/>
          </a:ln>
          <a:effectLst/>
        </p:spPr>
      </p:cxnSp>
      <p:sp>
        <p:nvSpPr>
          <p:cNvPr id="286740" name="Text Box 20"/>
          <p:cNvSpPr txBox="1">
            <a:spLocks noChangeArrowheads="1"/>
          </p:cNvSpPr>
          <p:nvPr/>
        </p:nvSpPr>
        <p:spPr bwMode="auto">
          <a:xfrm>
            <a:off x="2386660" y="4795267"/>
            <a:ext cx="697654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1">
                <a:latin typeface="+mj-lt"/>
              </a:rPr>
              <a:t>Yes</a:t>
            </a:r>
          </a:p>
        </p:txBody>
      </p:sp>
      <p:sp>
        <p:nvSpPr>
          <p:cNvPr id="286741" name="AutoShape 21"/>
          <p:cNvSpPr>
            <a:spLocks noChangeArrowheads="1"/>
          </p:cNvSpPr>
          <p:nvPr/>
        </p:nvSpPr>
        <p:spPr bwMode="auto">
          <a:xfrm>
            <a:off x="6257563" y="1951400"/>
            <a:ext cx="2380320" cy="608526"/>
          </a:xfrm>
          <a:prstGeom prst="flowChartProcess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rgbClr val="5A87C6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none" anchor="ctr"/>
          <a:lstStyle/>
          <a:p>
            <a:r>
              <a:rPr lang="en-US" sz="1800" b="1">
                <a:latin typeface="+mj-lt"/>
              </a:rPr>
              <a:t>Change status to </a:t>
            </a:r>
            <a:br>
              <a:rPr lang="en-US" sz="1800" b="1">
                <a:latin typeface="+mj-lt"/>
              </a:rPr>
            </a:br>
            <a:r>
              <a:rPr lang="en-US" sz="1800" b="1" i="1">
                <a:latin typeface="+mj-lt"/>
              </a:rPr>
              <a:t>Bounced</a:t>
            </a:r>
          </a:p>
        </p:txBody>
      </p:sp>
      <p:sp>
        <p:nvSpPr>
          <p:cNvPr id="286742" name="AutoShape 22"/>
          <p:cNvSpPr>
            <a:spLocks noChangeArrowheads="1"/>
          </p:cNvSpPr>
          <p:nvPr/>
        </p:nvSpPr>
        <p:spPr bwMode="auto">
          <a:xfrm>
            <a:off x="5908735" y="3147047"/>
            <a:ext cx="2872059" cy="762952"/>
          </a:xfrm>
          <a:prstGeom prst="flowChartProcess">
            <a:avLst/>
          </a:prstGeom>
          <a:noFill/>
          <a:ln w="317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400" b="1">
                <a:latin typeface="+mj-lt"/>
              </a:rPr>
              <a:t>DR PIP2 account </a:t>
            </a:r>
          </a:p>
          <a:p>
            <a:pPr algn="l"/>
            <a:r>
              <a:rPr lang="en-US" sz="1400" b="1">
                <a:latin typeface="+mj-lt"/>
              </a:rPr>
              <a:t>CR PIP1 account</a:t>
            </a:r>
          </a:p>
        </p:txBody>
      </p:sp>
      <p:sp>
        <p:nvSpPr>
          <p:cNvPr id="286743" name="AutoShape 23"/>
          <p:cNvSpPr>
            <a:spLocks noChangeArrowheads="1"/>
          </p:cNvSpPr>
          <p:nvPr/>
        </p:nvSpPr>
        <p:spPr bwMode="auto">
          <a:xfrm>
            <a:off x="6285223" y="2552282"/>
            <a:ext cx="2601602" cy="762951"/>
          </a:xfrm>
          <a:prstGeom prst="flowChartProcess">
            <a:avLst/>
          </a:prstGeom>
          <a:noFill/>
          <a:ln w="317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400" b="1">
                <a:latin typeface="+mj-lt"/>
              </a:rPr>
              <a:t>DR Sub-ledger and AR account </a:t>
            </a:r>
            <a:br>
              <a:rPr lang="en-US" sz="1400" b="1">
                <a:latin typeface="+mj-lt"/>
              </a:rPr>
            </a:br>
            <a:r>
              <a:rPr lang="en-US" sz="1400" b="1">
                <a:latin typeface="+mj-lt"/>
              </a:rPr>
              <a:t>CR PIP1 account </a:t>
            </a:r>
          </a:p>
          <a:p>
            <a:pPr algn="l"/>
            <a:r>
              <a:rPr lang="en-US" sz="1400" b="1">
                <a:latin typeface="+mj-lt"/>
              </a:rPr>
              <a:t>Invoices reopened   </a:t>
            </a:r>
          </a:p>
        </p:txBody>
      </p:sp>
      <p:cxnSp>
        <p:nvCxnSpPr>
          <p:cNvPr id="286744" name="AutoShape 24"/>
          <p:cNvCxnSpPr>
            <a:cxnSpLocks noChangeShapeType="1"/>
          </p:cNvCxnSpPr>
          <p:nvPr/>
        </p:nvCxnSpPr>
        <p:spPr bwMode="auto">
          <a:xfrm flipV="1">
            <a:off x="5980960" y="2264838"/>
            <a:ext cx="262772" cy="9174"/>
          </a:xfrm>
          <a:prstGeom prst="straightConnector1">
            <a:avLst/>
          </a:prstGeom>
          <a:noFill/>
          <a:ln w="28575">
            <a:solidFill>
              <a:srgbClr val="5A87C6"/>
            </a:solidFill>
            <a:round/>
            <a:headEnd/>
            <a:tailEnd type="triangle" w="med" len="med"/>
          </a:ln>
          <a:effectLst/>
        </p:spPr>
      </p:cxnSp>
      <p:cxnSp>
        <p:nvCxnSpPr>
          <p:cNvPr id="286745" name="AutoShape 25"/>
          <p:cNvCxnSpPr>
            <a:cxnSpLocks noChangeShapeType="1"/>
            <a:stCxn id="286728" idx="2"/>
            <a:endCxn id="286726" idx="0"/>
          </p:cNvCxnSpPr>
          <p:nvPr/>
        </p:nvCxnSpPr>
        <p:spPr bwMode="auto">
          <a:xfrm>
            <a:off x="4747004" y="2867248"/>
            <a:ext cx="7684" cy="155954"/>
          </a:xfrm>
          <a:prstGeom prst="straightConnector1">
            <a:avLst/>
          </a:prstGeom>
          <a:noFill/>
          <a:ln w="28575">
            <a:solidFill>
              <a:srgbClr val="5A87C6"/>
            </a:solidFill>
            <a:round/>
            <a:headEnd/>
            <a:tailEnd type="triangle" w="med" len="med"/>
          </a:ln>
          <a:effectLst/>
        </p:spPr>
      </p:cxnSp>
      <p:sp>
        <p:nvSpPr>
          <p:cNvPr id="286746" name="AutoShape 26"/>
          <p:cNvSpPr>
            <a:spLocks noChangeArrowheads="1"/>
          </p:cNvSpPr>
          <p:nvPr/>
        </p:nvSpPr>
        <p:spPr bwMode="auto">
          <a:xfrm>
            <a:off x="295237" y="3692887"/>
            <a:ext cx="2380320" cy="694148"/>
          </a:xfrm>
          <a:prstGeom prst="flowChartProcess">
            <a:avLst/>
          </a:prstGeom>
          <a:solidFill>
            <a:schemeClr val="accent1">
              <a:lumMod val="20000"/>
              <a:lumOff val="80000"/>
            </a:schemeClr>
          </a:solidFill>
          <a:ln w="28575" algn="ctr">
            <a:solidFill>
              <a:srgbClr val="5A87C6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none" anchor="ctr"/>
          <a:lstStyle/>
          <a:p>
            <a:r>
              <a:rPr lang="en-US" sz="1800" b="1" dirty="0">
                <a:latin typeface="+mj-lt"/>
              </a:rPr>
              <a:t>Send drafts</a:t>
            </a:r>
            <a:br>
              <a:rPr lang="en-US" sz="1800" b="1" dirty="0">
                <a:latin typeface="+mj-lt"/>
              </a:rPr>
            </a:br>
            <a:r>
              <a:rPr lang="en-US" sz="1800" b="1" dirty="0">
                <a:latin typeface="+mj-lt"/>
              </a:rPr>
              <a:t>to bank</a:t>
            </a:r>
          </a:p>
        </p:txBody>
      </p:sp>
      <p:cxnSp>
        <p:nvCxnSpPr>
          <p:cNvPr id="286747" name="AutoShape 27"/>
          <p:cNvCxnSpPr>
            <a:cxnSpLocks noChangeShapeType="1"/>
            <a:stCxn id="286726" idx="1"/>
            <a:endCxn id="286738" idx="3"/>
          </p:cNvCxnSpPr>
          <p:nvPr/>
        </p:nvCxnSpPr>
        <p:spPr bwMode="auto">
          <a:xfrm flipH="1" flipV="1">
            <a:off x="2689387" y="3382507"/>
            <a:ext cx="860542" cy="1529"/>
          </a:xfrm>
          <a:prstGeom prst="straightConnector1">
            <a:avLst/>
          </a:prstGeom>
          <a:noFill/>
          <a:ln w="28575">
            <a:solidFill>
              <a:srgbClr val="5A87C6"/>
            </a:solidFill>
            <a:round/>
            <a:headEnd/>
            <a:tailEnd type="triangle" w="med" len="med"/>
          </a:ln>
          <a:effectLst/>
        </p:spPr>
      </p:cxnSp>
      <p:sp>
        <p:nvSpPr>
          <p:cNvPr id="286748" name="AutoShape 28"/>
          <p:cNvSpPr>
            <a:spLocks noChangeArrowheads="1"/>
          </p:cNvSpPr>
          <p:nvPr/>
        </p:nvSpPr>
        <p:spPr bwMode="auto">
          <a:xfrm>
            <a:off x="2663263" y="3729582"/>
            <a:ext cx="2872059" cy="762951"/>
          </a:xfrm>
          <a:prstGeom prst="flowChartProcess">
            <a:avLst/>
          </a:prstGeom>
          <a:noFill/>
          <a:ln w="317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400" b="1">
                <a:latin typeface="+mj-lt"/>
              </a:rPr>
              <a:t>DR PIP3 account</a:t>
            </a:r>
          </a:p>
          <a:p>
            <a:pPr algn="l"/>
            <a:r>
              <a:rPr lang="en-US" sz="1400" b="1">
                <a:latin typeface="+mj-lt"/>
              </a:rPr>
              <a:t>CR PIP2 account </a:t>
            </a:r>
          </a:p>
        </p:txBody>
      </p:sp>
      <p:cxnSp>
        <p:nvCxnSpPr>
          <p:cNvPr id="286749" name="AutoShape 29"/>
          <p:cNvCxnSpPr>
            <a:cxnSpLocks noChangeShapeType="1"/>
            <a:stCxn id="286746" idx="2"/>
            <a:endCxn id="286733" idx="0"/>
          </p:cNvCxnSpPr>
          <p:nvPr/>
        </p:nvCxnSpPr>
        <p:spPr bwMode="auto">
          <a:xfrm flipH="1">
            <a:off x="1480018" y="4400795"/>
            <a:ext cx="6147" cy="172773"/>
          </a:xfrm>
          <a:prstGeom prst="straightConnector1">
            <a:avLst/>
          </a:prstGeom>
          <a:noFill/>
          <a:ln w="28575">
            <a:solidFill>
              <a:srgbClr val="5A87C6"/>
            </a:solidFill>
            <a:round/>
            <a:headEnd/>
            <a:tailEnd type="triangle" w="med" len="med"/>
          </a:ln>
          <a:effectLst/>
        </p:spPr>
      </p:cxnSp>
      <p:cxnSp>
        <p:nvCxnSpPr>
          <p:cNvPr id="286750" name="AutoShape 30"/>
          <p:cNvCxnSpPr>
            <a:cxnSpLocks noChangeShapeType="1"/>
            <a:stCxn id="286722" idx="2"/>
            <a:endCxn id="286727" idx="0"/>
          </p:cNvCxnSpPr>
          <p:nvPr/>
        </p:nvCxnSpPr>
        <p:spPr bwMode="auto">
          <a:xfrm rot="5400000">
            <a:off x="1324018" y="1804598"/>
            <a:ext cx="288973" cy="4630"/>
          </a:xfrm>
          <a:prstGeom prst="straightConnector1">
            <a:avLst/>
          </a:prstGeom>
          <a:noFill/>
          <a:ln w="28575">
            <a:solidFill>
              <a:srgbClr val="5A87C6"/>
            </a:solidFill>
            <a:round/>
            <a:headEnd/>
            <a:tailEnd type="triangle" w="med" len="med"/>
          </a:ln>
          <a:effectLst/>
        </p:spPr>
      </p:cxn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747" name="Rectangle 3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anchor="ctr"/>
          <a:lstStyle/>
          <a:p>
            <a:r>
              <a:rPr lang="en-US"/>
              <a:t>Direct Debit</a:t>
            </a:r>
          </a:p>
        </p:txBody>
      </p:sp>
      <p:sp>
        <p:nvSpPr>
          <p:cNvPr id="19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EF-ARP-250</a:t>
            </a:r>
            <a:endParaRPr lang="en-US"/>
          </a:p>
        </p:txBody>
      </p:sp>
      <p:sp>
        <p:nvSpPr>
          <p:cNvPr id="287746" name="AutoShape 2"/>
          <p:cNvSpPr>
            <a:spLocks noChangeArrowheads="1"/>
          </p:cNvSpPr>
          <p:nvPr/>
        </p:nvSpPr>
        <p:spPr bwMode="auto">
          <a:xfrm>
            <a:off x="414338" y="869950"/>
            <a:ext cx="2516187" cy="852488"/>
          </a:xfrm>
          <a:prstGeom prst="flowChartProcess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rgbClr val="5A87C6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none" anchor="ctr"/>
          <a:lstStyle/>
          <a:p>
            <a:r>
              <a:rPr lang="en-US" sz="1800" b="1">
                <a:latin typeface="+mj-lt"/>
              </a:rPr>
              <a:t>Create </a:t>
            </a:r>
            <a:br>
              <a:rPr lang="en-US" sz="1800" b="1">
                <a:latin typeface="+mj-lt"/>
              </a:rPr>
            </a:br>
            <a:r>
              <a:rPr lang="en-US" sz="1800" b="1">
                <a:latin typeface="+mj-lt"/>
              </a:rPr>
              <a:t>Customer Payment </a:t>
            </a:r>
            <a:br>
              <a:rPr lang="en-US" sz="1800" b="1">
                <a:latin typeface="+mj-lt"/>
              </a:rPr>
            </a:br>
            <a:r>
              <a:rPr lang="en-US" sz="1800" b="1">
                <a:latin typeface="+mj-lt"/>
              </a:rPr>
              <a:t>Selection</a:t>
            </a:r>
          </a:p>
        </p:txBody>
      </p:sp>
      <p:sp>
        <p:nvSpPr>
          <p:cNvPr id="287748" name="AutoShape 4"/>
          <p:cNvSpPr>
            <a:spLocks noChangeArrowheads="1"/>
          </p:cNvSpPr>
          <p:nvPr/>
        </p:nvSpPr>
        <p:spPr bwMode="auto">
          <a:xfrm>
            <a:off x="3268663" y="4635500"/>
            <a:ext cx="2459037" cy="631825"/>
          </a:xfrm>
          <a:prstGeom prst="flowChartProcess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rgbClr val="5A87C6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none" anchor="ctr"/>
          <a:lstStyle/>
          <a:p>
            <a:r>
              <a:rPr lang="en-US" sz="1800" b="1" dirty="0">
                <a:latin typeface="+mj-lt"/>
              </a:rPr>
              <a:t>Banking Entry</a:t>
            </a:r>
            <a:br>
              <a:rPr lang="en-US" sz="1800" b="1" dirty="0">
                <a:latin typeface="+mj-lt"/>
              </a:rPr>
            </a:br>
            <a:r>
              <a:rPr lang="en-US" sz="1800" b="1" dirty="0">
                <a:latin typeface="+mj-lt"/>
              </a:rPr>
              <a:t> status Paid</a:t>
            </a:r>
          </a:p>
        </p:txBody>
      </p:sp>
      <p:sp>
        <p:nvSpPr>
          <p:cNvPr id="287749" name="AutoShape 5"/>
          <p:cNvSpPr>
            <a:spLocks noChangeArrowheads="1"/>
          </p:cNvSpPr>
          <p:nvPr/>
        </p:nvSpPr>
        <p:spPr bwMode="auto">
          <a:xfrm>
            <a:off x="5741989" y="4564063"/>
            <a:ext cx="1916112" cy="792162"/>
          </a:xfrm>
          <a:prstGeom prst="flowChartProcess">
            <a:avLst/>
          </a:prstGeom>
          <a:noFill/>
          <a:ln w="317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400" b="1" dirty="0">
                <a:latin typeface="+mj-lt"/>
              </a:rPr>
              <a:t>DR Bank account </a:t>
            </a:r>
          </a:p>
          <a:p>
            <a:pPr algn="l"/>
            <a:r>
              <a:rPr lang="en-US" sz="1400" b="1" dirty="0">
                <a:latin typeface="+mj-lt"/>
              </a:rPr>
              <a:t>CR PIP account </a:t>
            </a:r>
          </a:p>
        </p:txBody>
      </p:sp>
      <p:sp>
        <p:nvSpPr>
          <p:cNvPr id="287750" name="AutoShape 6"/>
          <p:cNvSpPr>
            <a:spLocks noChangeArrowheads="1"/>
          </p:cNvSpPr>
          <p:nvPr/>
        </p:nvSpPr>
        <p:spPr bwMode="auto">
          <a:xfrm>
            <a:off x="409575" y="4340225"/>
            <a:ext cx="2520950" cy="1223963"/>
          </a:xfrm>
          <a:prstGeom prst="flowChartDecision">
            <a:avLst/>
          </a:prstGeom>
          <a:solidFill>
            <a:srgbClr val="EDF6F7"/>
          </a:solidFill>
          <a:ln w="28575" algn="ctr">
            <a:solidFill>
              <a:srgbClr val="5A87C6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en-US" sz="1800" b="1">
                <a:solidFill>
                  <a:schemeClr val="accent6">
                    <a:lumMod val="50000"/>
                  </a:schemeClr>
                </a:solidFill>
                <a:latin typeface="+mj-lt"/>
              </a:rPr>
              <a:t>Bank confirms </a:t>
            </a:r>
            <a:br>
              <a:rPr lang="en-US" sz="1800" b="1">
                <a:solidFill>
                  <a:schemeClr val="accent6">
                    <a:lumMod val="50000"/>
                  </a:schemeClr>
                </a:solidFill>
                <a:latin typeface="+mj-lt"/>
              </a:rPr>
            </a:br>
            <a:r>
              <a:rPr lang="en-US" sz="1800" b="1">
                <a:solidFill>
                  <a:schemeClr val="accent6">
                    <a:lumMod val="50000"/>
                  </a:schemeClr>
                </a:solidFill>
                <a:latin typeface="+mj-lt"/>
              </a:rPr>
              <a:t>payment</a:t>
            </a:r>
          </a:p>
        </p:txBody>
      </p:sp>
      <p:sp>
        <p:nvSpPr>
          <p:cNvPr id="287751" name="Text Box 7"/>
          <p:cNvSpPr txBox="1">
            <a:spLocks noChangeArrowheads="1"/>
          </p:cNvSpPr>
          <p:nvPr/>
        </p:nvSpPr>
        <p:spPr bwMode="auto">
          <a:xfrm>
            <a:off x="1141413" y="5492750"/>
            <a:ext cx="720725" cy="336550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1">
                <a:latin typeface="+mj-lt"/>
              </a:rPr>
              <a:t>No</a:t>
            </a:r>
          </a:p>
        </p:txBody>
      </p:sp>
      <p:sp>
        <p:nvSpPr>
          <p:cNvPr id="287752" name="AutoShape 8"/>
          <p:cNvSpPr>
            <a:spLocks noChangeArrowheads="1"/>
          </p:cNvSpPr>
          <p:nvPr/>
        </p:nvSpPr>
        <p:spPr bwMode="auto">
          <a:xfrm>
            <a:off x="3282950" y="5546725"/>
            <a:ext cx="2459038" cy="631825"/>
          </a:xfrm>
          <a:prstGeom prst="flowChartProcess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rgbClr val="5A87C6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none" anchor="ctr"/>
          <a:lstStyle/>
          <a:p>
            <a:r>
              <a:rPr lang="en-US" sz="1800" b="1" dirty="0">
                <a:latin typeface="+mj-lt"/>
              </a:rPr>
              <a:t>Banking Entry</a:t>
            </a:r>
            <a:br>
              <a:rPr lang="en-US" sz="1800" b="1" dirty="0">
                <a:latin typeface="+mj-lt"/>
              </a:rPr>
            </a:br>
            <a:r>
              <a:rPr lang="en-US" sz="1800" b="1" dirty="0">
                <a:latin typeface="+mj-lt"/>
              </a:rPr>
              <a:t>status Bounced</a:t>
            </a:r>
          </a:p>
        </p:txBody>
      </p:sp>
      <p:cxnSp>
        <p:nvCxnSpPr>
          <p:cNvPr id="287753" name="AutoShape 9"/>
          <p:cNvCxnSpPr>
            <a:cxnSpLocks noChangeShapeType="1"/>
            <a:stCxn id="287750" idx="3"/>
            <a:endCxn id="287748" idx="1"/>
          </p:cNvCxnSpPr>
          <p:nvPr/>
        </p:nvCxnSpPr>
        <p:spPr bwMode="auto">
          <a:xfrm flipV="1">
            <a:off x="2944813" y="4951413"/>
            <a:ext cx="309562" cy="1587"/>
          </a:xfrm>
          <a:prstGeom prst="straightConnector1">
            <a:avLst/>
          </a:prstGeom>
          <a:noFill/>
          <a:ln w="28575">
            <a:solidFill>
              <a:srgbClr val="5A87C6"/>
            </a:solidFill>
            <a:round/>
            <a:headEnd/>
            <a:tailEnd type="triangle" w="med" len="med"/>
          </a:ln>
          <a:effectLst/>
        </p:spPr>
      </p:cxnSp>
      <p:sp>
        <p:nvSpPr>
          <p:cNvPr id="287754" name="AutoShape 10"/>
          <p:cNvSpPr>
            <a:spLocks noChangeArrowheads="1"/>
          </p:cNvSpPr>
          <p:nvPr/>
        </p:nvSpPr>
        <p:spPr bwMode="auto">
          <a:xfrm>
            <a:off x="5781675" y="5470525"/>
            <a:ext cx="2967038" cy="792163"/>
          </a:xfrm>
          <a:prstGeom prst="flowChartProcess">
            <a:avLst/>
          </a:prstGeom>
          <a:noFill/>
          <a:ln w="317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400" b="1" dirty="0">
                <a:latin typeface="+mj-lt"/>
              </a:rPr>
              <a:t>DR Sub-ledger and AR account </a:t>
            </a:r>
          </a:p>
          <a:p>
            <a:pPr algn="l"/>
            <a:r>
              <a:rPr lang="en-US" sz="1400" b="1" dirty="0">
                <a:latin typeface="+mj-lt"/>
              </a:rPr>
              <a:t>CR PIP account </a:t>
            </a:r>
          </a:p>
          <a:p>
            <a:pPr algn="l"/>
            <a:r>
              <a:rPr lang="en-US" sz="1400" b="1" dirty="0">
                <a:latin typeface="+mj-lt"/>
              </a:rPr>
              <a:t>Invoices reopened   </a:t>
            </a:r>
          </a:p>
        </p:txBody>
      </p:sp>
      <p:sp>
        <p:nvSpPr>
          <p:cNvPr id="287755" name="AutoShape 11"/>
          <p:cNvSpPr>
            <a:spLocks noChangeArrowheads="1"/>
          </p:cNvSpPr>
          <p:nvPr/>
        </p:nvSpPr>
        <p:spPr bwMode="auto">
          <a:xfrm>
            <a:off x="263524" y="2228535"/>
            <a:ext cx="2803525" cy="646428"/>
          </a:xfrm>
          <a:prstGeom prst="flowChartProcess">
            <a:avLst/>
          </a:prstGeom>
          <a:solidFill>
            <a:schemeClr val="accent1">
              <a:lumMod val="20000"/>
              <a:lumOff val="80000"/>
            </a:schemeClr>
          </a:solidFill>
          <a:ln w="28575" algn="ctr">
            <a:solidFill>
              <a:srgbClr val="5A87C6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none" anchor="ctr"/>
          <a:lstStyle/>
          <a:p>
            <a:r>
              <a:rPr lang="en-US" sz="1800" b="1" dirty="0">
                <a:latin typeface="+mj-lt"/>
              </a:rPr>
              <a:t>Customer Selection </a:t>
            </a:r>
            <a:br>
              <a:rPr lang="en-US" sz="1800" b="1" dirty="0">
                <a:latin typeface="+mj-lt"/>
              </a:rPr>
            </a:br>
            <a:r>
              <a:rPr lang="en-US" sz="1800" b="1" dirty="0">
                <a:latin typeface="+mj-lt"/>
              </a:rPr>
              <a:t>Execute (creates file)</a:t>
            </a:r>
          </a:p>
        </p:txBody>
      </p:sp>
      <p:cxnSp>
        <p:nvCxnSpPr>
          <p:cNvPr id="287756" name="AutoShape 12"/>
          <p:cNvCxnSpPr>
            <a:cxnSpLocks noChangeShapeType="1"/>
            <a:stCxn id="287750" idx="2"/>
            <a:endCxn id="287752" idx="1"/>
          </p:cNvCxnSpPr>
          <p:nvPr/>
        </p:nvCxnSpPr>
        <p:spPr bwMode="auto">
          <a:xfrm rot="16200000" flipH="1">
            <a:off x="2327275" y="4921250"/>
            <a:ext cx="284163" cy="1598613"/>
          </a:xfrm>
          <a:prstGeom prst="bentConnector2">
            <a:avLst/>
          </a:prstGeom>
          <a:noFill/>
          <a:ln w="28575">
            <a:solidFill>
              <a:srgbClr val="5A87C6"/>
            </a:solidFill>
            <a:miter lim="800000"/>
            <a:headEnd/>
            <a:tailEnd type="triangle" w="med" len="med"/>
          </a:ln>
          <a:effectLst/>
        </p:spPr>
      </p:cxnSp>
      <p:sp>
        <p:nvSpPr>
          <p:cNvPr id="287757" name="Text Box 13"/>
          <p:cNvSpPr txBox="1">
            <a:spLocks noChangeArrowheads="1"/>
          </p:cNvSpPr>
          <p:nvPr/>
        </p:nvSpPr>
        <p:spPr bwMode="auto">
          <a:xfrm>
            <a:off x="2606675" y="4556125"/>
            <a:ext cx="720725" cy="336550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1">
                <a:latin typeface="+mj-lt"/>
              </a:rPr>
              <a:t>Yes</a:t>
            </a:r>
          </a:p>
        </p:txBody>
      </p:sp>
      <p:sp>
        <p:nvSpPr>
          <p:cNvPr id="287758" name="AutoShape 14"/>
          <p:cNvSpPr>
            <a:spLocks noChangeArrowheads="1"/>
          </p:cNvSpPr>
          <p:nvPr/>
        </p:nvSpPr>
        <p:spPr bwMode="auto">
          <a:xfrm>
            <a:off x="263524" y="2876550"/>
            <a:ext cx="2803525" cy="717550"/>
          </a:xfrm>
          <a:prstGeom prst="flowChartProcess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rgbClr val="5A87C6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none" anchor="ctr"/>
          <a:lstStyle/>
          <a:p>
            <a:r>
              <a:rPr lang="en-US" sz="1800" b="1">
                <a:latin typeface="+mj-lt"/>
              </a:rPr>
              <a:t>Send file to bank</a:t>
            </a:r>
          </a:p>
        </p:txBody>
      </p:sp>
      <p:sp>
        <p:nvSpPr>
          <p:cNvPr id="287759" name="AutoShape 15"/>
          <p:cNvSpPr>
            <a:spLocks noChangeArrowheads="1"/>
          </p:cNvSpPr>
          <p:nvPr/>
        </p:nvSpPr>
        <p:spPr bwMode="auto">
          <a:xfrm>
            <a:off x="3416300" y="2154238"/>
            <a:ext cx="2967038" cy="792162"/>
          </a:xfrm>
          <a:prstGeom prst="flowChartProcess">
            <a:avLst/>
          </a:prstGeom>
          <a:noFill/>
          <a:ln w="317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400" b="1" dirty="0">
                <a:latin typeface="+mj-lt"/>
              </a:rPr>
              <a:t>No GL effect</a:t>
            </a:r>
          </a:p>
        </p:txBody>
      </p:sp>
      <p:cxnSp>
        <p:nvCxnSpPr>
          <p:cNvPr id="287760" name="AutoShape 16"/>
          <p:cNvCxnSpPr>
            <a:cxnSpLocks noChangeShapeType="1"/>
            <a:stCxn id="287758" idx="2"/>
            <a:endCxn id="287750" idx="0"/>
          </p:cNvCxnSpPr>
          <p:nvPr/>
        </p:nvCxnSpPr>
        <p:spPr bwMode="auto">
          <a:xfrm rot="16200000" flipH="1">
            <a:off x="1294606" y="3964780"/>
            <a:ext cx="746125" cy="4763"/>
          </a:xfrm>
          <a:prstGeom prst="straightConnector1">
            <a:avLst/>
          </a:prstGeom>
          <a:noFill/>
          <a:ln w="28575">
            <a:solidFill>
              <a:srgbClr val="5A87C6"/>
            </a:solidFill>
            <a:round/>
            <a:headEnd/>
            <a:tailEnd type="triangle" w="med" len="med"/>
          </a:ln>
          <a:effectLst/>
        </p:spPr>
      </p:cxnSp>
      <p:cxnSp>
        <p:nvCxnSpPr>
          <p:cNvPr id="287761" name="AutoShape 17"/>
          <p:cNvCxnSpPr>
            <a:cxnSpLocks noChangeShapeType="1"/>
            <a:stCxn id="287746" idx="2"/>
            <a:endCxn id="287755" idx="0"/>
          </p:cNvCxnSpPr>
          <p:nvPr/>
        </p:nvCxnSpPr>
        <p:spPr bwMode="auto">
          <a:xfrm rot="5400000">
            <a:off x="1415812" y="1971914"/>
            <a:ext cx="506097" cy="7145"/>
          </a:xfrm>
          <a:prstGeom prst="straightConnector1">
            <a:avLst/>
          </a:prstGeom>
          <a:noFill/>
          <a:ln w="28575">
            <a:solidFill>
              <a:srgbClr val="5A87C6"/>
            </a:solidFill>
            <a:round/>
            <a:headEnd/>
            <a:tailEnd type="triangle" w="med" len="med"/>
          </a:ln>
          <a:effectLst/>
        </p:spPr>
      </p:cxnSp>
      <p:sp>
        <p:nvSpPr>
          <p:cNvPr id="287762" name="Text Box 18"/>
          <p:cNvSpPr txBox="1">
            <a:spLocks noChangeArrowheads="1"/>
          </p:cNvSpPr>
          <p:nvPr/>
        </p:nvSpPr>
        <p:spPr bwMode="auto">
          <a:xfrm>
            <a:off x="3298825" y="947738"/>
            <a:ext cx="3984625" cy="83099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200" b="1">
                <a:latin typeface="+mj-lt"/>
              </a:rPr>
              <a:t>Create direct debit payments based on due invoices</a:t>
            </a:r>
            <a:br>
              <a:rPr lang="en-US" sz="1200" b="1">
                <a:latin typeface="+mj-lt"/>
              </a:rPr>
            </a:br>
            <a:r>
              <a:rPr lang="en-US" sz="1200" b="1">
                <a:latin typeface="+mj-lt"/>
              </a:rPr>
              <a:t>DR PIP  account</a:t>
            </a:r>
            <a:br>
              <a:rPr lang="en-US" sz="1200" b="1">
                <a:latin typeface="+mj-lt"/>
              </a:rPr>
            </a:br>
            <a:r>
              <a:rPr lang="en-US" sz="1200" b="1">
                <a:latin typeface="+mj-lt"/>
              </a:rPr>
              <a:t>CR Sub-ledger and AR account 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71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Additional invoice for price increase</a:t>
            </a:r>
          </a:p>
          <a:p>
            <a:pPr lvl="1"/>
            <a:r>
              <a:rPr lang="en-US"/>
              <a:t>Demo and hands-on exercise</a:t>
            </a:r>
          </a:p>
          <a:p>
            <a:r>
              <a:rPr lang="en-US"/>
              <a:t>Correction for overcharged price</a:t>
            </a:r>
          </a:p>
          <a:p>
            <a:pPr lvl="1"/>
            <a:r>
              <a:rPr lang="en-US"/>
              <a:t>Demo and hands-on exercise</a:t>
            </a:r>
          </a:p>
          <a:p>
            <a:r>
              <a:rPr lang="en-US"/>
              <a:t>Using pending invoices</a:t>
            </a:r>
          </a:p>
          <a:p>
            <a:pPr lvl="1"/>
            <a:r>
              <a:rPr lang="en-US"/>
              <a:t>Demo and hands-on exercise</a:t>
            </a:r>
          </a:p>
          <a:p>
            <a:r>
              <a:rPr lang="en-US"/>
              <a:t>Manual customer invoices</a:t>
            </a:r>
          </a:p>
          <a:p>
            <a:pPr lvl="1"/>
            <a:r>
              <a:rPr lang="en-US"/>
              <a:t>details</a:t>
            </a:r>
          </a:p>
          <a:p>
            <a:pPr>
              <a:buFont typeface="Webdings" pitchFamily="18" charset="2"/>
              <a:buNone/>
            </a:pPr>
            <a:endParaRPr lang="en-US"/>
          </a:p>
        </p:txBody>
      </p:sp>
      <p:sp>
        <p:nvSpPr>
          <p:cNvPr id="2437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Sales Flow Variants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EF-ARP-020</a:t>
            </a:r>
            <a:endParaRPr lang="en-US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77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Drafts initiated by customer</a:t>
            </a:r>
          </a:p>
          <a:p>
            <a:pPr lvl="1"/>
            <a:r>
              <a:rPr lang="en-US"/>
              <a:t>Similar to checks</a:t>
            </a:r>
          </a:p>
          <a:p>
            <a:r>
              <a:rPr lang="en-US"/>
              <a:t>Promissory notes, Summary statements</a:t>
            </a:r>
          </a:p>
          <a:p>
            <a:pPr lvl="1"/>
            <a:r>
              <a:rPr lang="en-US"/>
              <a:t>Similar to checks</a:t>
            </a:r>
          </a:p>
          <a:p>
            <a:r>
              <a:rPr lang="en-US"/>
              <a:t>Cash and transfer</a:t>
            </a:r>
          </a:p>
          <a:p>
            <a:pPr lvl="1"/>
            <a:r>
              <a:rPr lang="en-US"/>
              <a:t>Processed directly in Bank, Cash entry</a:t>
            </a:r>
          </a:p>
          <a:p>
            <a:pPr lvl="1"/>
            <a:endParaRPr lang="en-US"/>
          </a:p>
        </p:txBody>
      </p:sp>
      <p:sp>
        <p:nvSpPr>
          <p:cNvPr id="288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Other Payment Instruments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EF-ARP-260</a:t>
            </a:r>
            <a:endParaRPr lang="en-US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84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Credit Management			 </a:t>
            </a:r>
            <a:r>
              <a:rPr lang="en-US">
                <a:sym typeface="Wingdings" pitchFamily="2" charset="2"/>
              </a:rPr>
              <a:t></a:t>
            </a:r>
            <a:endParaRPr lang="en-US"/>
          </a:p>
          <a:p>
            <a:r>
              <a:rPr lang="en-US"/>
              <a:t>Views and reports			 </a:t>
            </a:r>
            <a:r>
              <a:rPr lang="en-US">
                <a:sym typeface="Wingdings" pitchFamily="2" charset="2"/>
              </a:rPr>
              <a:t></a:t>
            </a:r>
            <a:endParaRPr lang="en-US"/>
          </a:p>
          <a:p>
            <a:r>
              <a:rPr lang="en-US"/>
              <a:t>AR Payment</a:t>
            </a:r>
          </a:p>
          <a:p>
            <a:pPr lvl="1"/>
            <a:r>
              <a:rPr lang="en-US"/>
              <a:t>Using payment instruments		  </a:t>
            </a:r>
            <a:r>
              <a:rPr lang="en-US" sz="2800">
                <a:sym typeface="Wingdings" pitchFamily="2" charset="2"/>
              </a:rPr>
              <a:t></a:t>
            </a:r>
            <a:endParaRPr lang="en-US" sz="2800"/>
          </a:p>
          <a:p>
            <a:pPr lvl="1"/>
            <a:r>
              <a:rPr lang="en-US"/>
              <a:t>Finance charges</a:t>
            </a:r>
          </a:p>
          <a:p>
            <a:pPr lvl="1"/>
            <a:endParaRPr lang="en-US"/>
          </a:p>
        </p:txBody>
      </p:sp>
      <p:sp>
        <p:nvSpPr>
          <p:cNvPr id="291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AR Management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EF-ARP-270</a:t>
            </a:r>
            <a:endParaRPr lang="en-US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89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Enable during customer setup</a:t>
            </a:r>
          </a:p>
          <a:p>
            <a:r>
              <a:rPr lang="en-US"/>
              <a:t>Applied to overdue open items</a:t>
            </a:r>
          </a:p>
          <a:p>
            <a:r>
              <a:rPr lang="en-US"/>
              <a:t>Contested invoices optional </a:t>
            </a:r>
          </a:p>
          <a:p>
            <a:r>
              <a:rPr lang="en-US"/>
              <a:t>Run by currency</a:t>
            </a:r>
          </a:p>
          <a:p>
            <a:r>
              <a:rPr lang="en-US"/>
              <a:t>GL transaction</a:t>
            </a:r>
          </a:p>
          <a:p>
            <a:pPr lvl="1"/>
            <a:r>
              <a:rPr lang="en-US"/>
              <a:t>DR: Customer Control Account</a:t>
            </a:r>
          </a:p>
          <a:p>
            <a:pPr lvl="1"/>
            <a:r>
              <a:rPr lang="en-US"/>
              <a:t>CR: Sales Finance Account</a:t>
            </a:r>
          </a:p>
        </p:txBody>
      </p:sp>
      <p:sp>
        <p:nvSpPr>
          <p:cNvPr id="2938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Finance Charge Highlights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EF-ARP-280</a:t>
            </a:r>
            <a:endParaRPr lang="en-US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8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Finance Charges</a:t>
            </a:r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EF-ARP-290</a:t>
            </a:r>
            <a:endParaRPr lang="en-US"/>
          </a:p>
        </p:txBody>
      </p:sp>
      <p:pic>
        <p:nvPicPr>
          <p:cNvPr id="292869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5263" y="915988"/>
            <a:ext cx="7208837" cy="42021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pic>
        <p:nvPicPr>
          <p:cNvPr id="292870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56188" y="3298825"/>
            <a:ext cx="3940175" cy="27701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sp>
        <p:nvSpPr>
          <p:cNvPr id="292872" name="Rectangle 8"/>
          <p:cNvSpPr>
            <a:spLocks noChangeArrowheads="1"/>
          </p:cNvSpPr>
          <p:nvPr/>
        </p:nvSpPr>
        <p:spPr bwMode="auto">
          <a:xfrm>
            <a:off x="5362575" y="5648325"/>
            <a:ext cx="1001713" cy="160338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171" name="Rectangle 3"/>
          <p:cNvSpPr>
            <a:spLocks noGrp="1" noChangeArrowheads="1"/>
          </p:cNvSpPr>
          <p:nvPr>
            <p:ph idx="1"/>
          </p:nvPr>
        </p:nvSpPr>
        <p:spPr>
          <a:noFill/>
          <a:ln/>
        </p:spPr>
        <p:txBody>
          <a:bodyPr/>
          <a:lstStyle/>
          <a:p>
            <a:r>
              <a:rPr lang="en-US">
                <a:sym typeface="Wingdings" pitchFamily="2" charset="2"/>
              </a:rPr>
              <a:t>Header</a:t>
            </a:r>
          </a:p>
          <a:p>
            <a:r>
              <a:rPr lang="en-US">
                <a:sym typeface="Wingdings" pitchFamily="2" charset="2"/>
              </a:rPr>
              <a:t>7 Tabs </a:t>
            </a:r>
          </a:p>
          <a:p>
            <a:pPr lvl="1"/>
            <a:r>
              <a:rPr lang="en-US">
                <a:sym typeface="Wingdings" pitchFamily="2" charset="2"/>
              </a:rPr>
              <a:t>General</a:t>
            </a:r>
          </a:p>
          <a:p>
            <a:pPr lvl="1"/>
            <a:r>
              <a:rPr lang="en-US">
                <a:sym typeface="Wingdings" pitchFamily="2" charset="2"/>
              </a:rPr>
              <a:t>Addresses</a:t>
            </a:r>
          </a:p>
          <a:p>
            <a:pPr lvl="1"/>
            <a:r>
              <a:rPr lang="en-US">
                <a:sym typeface="Wingdings" pitchFamily="2" charset="2"/>
              </a:rPr>
              <a:t>Financial Info</a:t>
            </a:r>
          </a:p>
          <a:p>
            <a:pPr lvl="1"/>
            <a:r>
              <a:rPr lang="en-US">
                <a:sym typeface="Wingdings" pitchFamily="2" charset="2"/>
              </a:rPr>
              <a:t>Operational Info</a:t>
            </a:r>
          </a:p>
          <a:p>
            <a:pPr lvl="1"/>
            <a:r>
              <a:rPr lang="en-US">
                <a:sym typeface="Wingdings" pitchFamily="2" charset="2"/>
              </a:rPr>
              <a:t>Tax</a:t>
            </a:r>
          </a:p>
          <a:p>
            <a:pPr lvl="1"/>
            <a:r>
              <a:rPr lang="en-US">
                <a:sym typeface="Wingdings" pitchFamily="2" charset="2"/>
              </a:rPr>
              <a:t>CI Posting</a:t>
            </a:r>
          </a:p>
          <a:p>
            <a:pPr lvl="1"/>
            <a:r>
              <a:rPr lang="en-US">
                <a:sym typeface="Wingdings" pitchFamily="2" charset="2"/>
              </a:rPr>
              <a:t>Comments</a:t>
            </a:r>
          </a:p>
        </p:txBody>
      </p:sp>
      <p:sp>
        <p:nvSpPr>
          <p:cNvPr id="263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Customer Invoice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EF-ARP-030</a:t>
            </a:r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027" name="Rectangle 3"/>
          <p:cNvSpPr>
            <a:spLocks noGrp="1" noChangeArrowheads="1"/>
          </p:cNvSpPr>
          <p:nvPr>
            <p:ph idx="1"/>
          </p:nvPr>
        </p:nvSpPr>
        <p:spPr>
          <a:noFill/>
          <a:ln/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000"/>
              <a:t>Type</a:t>
            </a:r>
          </a:p>
          <a:p>
            <a:pPr lvl="1">
              <a:lnSpc>
                <a:spcPct val="90000"/>
              </a:lnSpc>
            </a:pPr>
            <a:r>
              <a:rPr lang="en-US" sz="1400"/>
              <a:t>Invoice</a:t>
            </a:r>
          </a:p>
          <a:p>
            <a:pPr lvl="1">
              <a:lnSpc>
                <a:spcPct val="90000"/>
              </a:lnSpc>
            </a:pPr>
            <a:r>
              <a:rPr lang="en-US" sz="1400"/>
              <a:t>Invoice Correction</a:t>
            </a:r>
          </a:p>
          <a:p>
            <a:pPr lvl="1">
              <a:lnSpc>
                <a:spcPct val="90000"/>
              </a:lnSpc>
            </a:pPr>
            <a:r>
              <a:rPr lang="en-US" sz="1400"/>
              <a:t>Credit Note</a:t>
            </a:r>
          </a:p>
          <a:p>
            <a:pPr lvl="1">
              <a:lnSpc>
                <a:spcPct val="90000"/>
              </a:lnSpc>
            </a:pPr>
            <a:r>
              <a:rPr lang="en-US" sz="1400"/>
              <a:t>Credit Note Correction</a:t>
            </a:r>
          </a:p>
          <a:p>
            <a:pPr lvl="1">
              <a:lnSpc>
                <a:spcPct val="90000"/>
              </a:lnSpc>
            </a:pPr>
            <a:r>
              <a:rPr lang="en-US" sz="1400"/>
              <a:t>Finance Charge</a:t>
            </a:r>
          </a:p>
          <a:p>
            <a:pPr>
              <a:lnSpc>
                <a:spcPct val="90000"/>
              </a:lnSpc>
            </a:pPr>
            <a:r>
              <a:rPr lang="en-US" sz="2000"/>
              <a:t>Transaction Currency Invoice Amount (TC Invoice)</a:t>
            </a:r>
          </a:p>
          <a:p>
            <a:pPr>
              <a:lnSpc>
                <a:spcPct val="90000"/>
              </a:lnSpc>
            </a:pPr>
            <a:r>
              <a:rPr lang="en-US" sz="2000"/>
              <a:t>Base Currency Invoice Amount (BC Invoice) </a:t>
            </a:r>
          </a:p>
          <a:p>
            <a:pPr lvl="1">
              <a:lnSpc>
                <a:spcPct val="90000"/>
              </a:lnSpc>
            </a:pPr>
            <a:r>
              <a:rPr lang="en-US" sz="1400"/>
              <a:t>Automatically calculated</a:t>
            </a:r>
          </a:p>
          <a:p>
            <a:pPr lvl="1">
              <a:lnSpc>
                <a:spcPct val="90000"/>
              </a:lnSpc>
            </a:pPr>
            <a:r>
              <a:rPr lang="en-US" sz="1400"/>
              <a:t>Scale factor</a:t>
            </a:r>
          </a:p>
          <a:p>
            <a:pPr>
              <a:lnSpc>
                <a:spcPct val="90000"/>
              </a:lnSpc>
            </a:pPr>
            <a:r>
              <a:rPr lang="en-US" sz="2000"/>
              <a:t>Daybook type</a:t>
            </a:r>
          </a:p>
          <a:p>
            <a:pPr lvl="1">
              <a:lnSpc>
                <a:spcPct val="90000"/>
              </a:lnSpc>
            </a:pPr>
            <a:r>
              <a:rPr lang="en-US" sz="1400"/>
              <a:t>Specific types</a:t>
            </a:r>
          </a:p>
          <a:p>
            <a:pPr lvl="1">
              <a:lnSpc>
                <a:spcPct val="90000"/>
              </a:lnSpc>
            </a:pPr>
            <a:r>
              <a:rPr lang="en-US" sz="1400"/>
              <a:t>Primary layer posting</a:t>
            </a:r>
          </a:p>
          <a:p>
            <a:pPr>
              <a:lnSpc>
                <a:spcPct val="90000"/>
              </a:lnSpc>
            </a:pPr>
            <a:r>
              <a:rPr lang="en-US" sz="2000"/>
              <a:t>Link to Invoice</a:t>
            </a:r>
          </a:p>
          <a:p>
            <a:pPr lvl="1">
              <a:lnSpc>
                <a:spcPct val="90000"/>
              </a:lnSpc>
            </a:pPr>
            <a:r>
              <a:rPr lang="en-US" sz="1400"/>
              <a:t>Use with credit notes </a:t>
            </a:r>
          </a:p>
          <a:p>
            <a:pPr>
              <a:lnSpc>
                <a:spcPct val="90000"/>
              </a:lnSpc>
            </a:pPr>
            <a:r>
              <a:rPr lang="en-US" sz="2000"/>
              <a:t>Adjustment</a:t>
            </a:r>
          </a:p>
          <a:p>
            <a:pPr lvl="1">
              <a:lnSpc>
                <a:spcPct val="90000"/>
              </a:lnSpc>
            </a:pPr>
            <a:r>
              <a:rPr lang="en-US" sz="1400"/>
              <a:t>Invoice adjustment daybook</a:t>
            </a:r>
          </a:p>
        </p:txBody>
      </p:sp>
      <p:sp>
        <p:nvSpPr>
          <p:cNvPr id="2570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General Tab Highlights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EF-ARP-040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05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Ship from</a:t>
            </a:r>
          </a:p>
          <a:p>
            <a:pPr lvl="1"/>
            <a:r>
              <a:rPr lang="en-US"/>
              <a:t>Current entity business relation</a:t>
            </a:r>
          </a:p>
          <a:p>
            <a:pPr lvl="2"/>
            <a:r>
              <a:rPr lang="en-US"/>
              <a:t>(address type: head office)</a:t>
            </a:r>
          </a:p>
          <a:p>
            <a:pPr>
              <a:buFont typeface="Webdings" pitchFamily="18" charset="2"/>
              <a:buNone/>
            </a:pPr>
            <a:endParaRPr lang="en-US"/>
          </a:p>
          <a:p>
            <a:r>
              <a:rPr lang="en-US"/>
              <a:t>Ship to</a:t>
            </a:r>
          </a:p>
          <a:p>
            <a:pPr lvl="1"/>
            <a:r>
              <a:rPr lang="en-US"/>
              <a:t>Customer specific ship-to address </a:t>
            </a:r>
          </a:p>
          <a:p>
            <a:pPr lvl="1">
              <a:buFontTx/>
              <a:buNone/>
            </a:pPr>
            <a:r>
              <a:rPr lang="en-US"/>
              <a:t>or</a:t>
            </a:r>
          </a:p>
          <a:p>
            <a:pPr lvl="1"/>
            <a:r>
              <a:rPr lang="en-US"/>
              <a:t>Customer head office address</a:t>
            </a:r>
          </a:p>
        </p:txBody>
      </p:sp>
      <p:sp>
        <p:nvSpPr>
          <p:cNvPr id="2580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Address Tab Highlights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EF-ARP-050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07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Credit information</a:t>
            </a:r>
          </a:p>
          <a:p>
            <a:pPr lvl="1"/>
            <a:r>
              <a:rPr lang="en-US" dirty="0"/>
              <a:t>Terms</a:t>
            </a:r>
          </a:p>
          <a:p>
            <a:pPr lvl="1"/>
            <a:r>
              <a:rPr lang="en-US" dirty="0"/>
              <a:t>Due Date</a:t>
            </a:r>
          </a:p>
          <a:p>
            <a:pPr lvl="1"/>
            <a:r>
              <a:rPr lang="en-US" dirty="0"/>
              <a:t>Payment date</a:t>
            </a:r>
          </a:p>
          <a:p>
            <a:pPr lvl="2"/>
            <a:r>
              <a:rPr lang="en-US" dirty="0"/>
              <a:t>customer promised payment date</a:t>
            </a:r>
          </a:p>
          <a:p>
            <a:pPr lvl="1"/>
            <a:r>
              <a:rPr lang="en-US" dirty="0"/>
              <a:t>CN Payment Allowed</a:t>
            </a:r>
          </a:p>
          <a:p>
            <a:pPr lvl="1"/>
            <a:r>
              <a:rPr lang="en-US" dirty="0"/>
              <a:t>TSM Number</a:t>
            </a:r>
          </a:p>
        </p:txBody>
      </p:sp>
      <p:sp>
        <p:nvSpPr>
          <p:cNvPr id="259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Financial Tab Highlights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EF-ARP-060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09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Operational Tab</a:t>
            </a:r>
          </a:p>
          <a:p>
            <a:pPr lvl="1"/>
            <a:r>
              <a:rPr lang="en-US"/>
              <a:t>enter any operations related data</a:t>
            </a:r>
          </a:p>
          <a:p>
            <a:endParaRPr lang="en-US"/>
          </a:p>
          <a:p>
            <a:r>
              <a:rPr lang="en-US"/>
              <a:t>Tax Tab</a:t>
            </a:r>
          </a:p>
          <a:p>
            <a:pPr lvl="1"/>
            <a:r>
              <a:rPr lang="en-US"/>
              <a:t>Invoice related tax information (GTM)</a:t>
            </a:r>
          </a:p>
        </p:txBody>
      </p:sp>
      <p:sp>
        <p:nvSpPr>
          <p:cNvPr id="260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Operational &amp; Tax Tabs - Highlights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EF-ARP-070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4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Customer Invoice (CI) Posting</a:t>
            </a:r>
          </a:p>
          <a:p>
            <a:r>
              <a:rPr lang="en-US"/>
              <a:t>General Ledger posting info</a:t>
            </a:r>
          </a:p>
          <a:p>
            <a:pPr lvl="1"/>
            <a:r>
              <a:rPr lang="en-US"/>
              <a:t>Posting Reference</a:t>
            </a:r>
          </a:p>
          <a:p>
            <a:pPr lvl="1"/>
            <a:r>
              <a:rPr lang="en-US"/>
              <a:t>Posting Date</a:t>
            </a:r>
          </a:p>
          <a:p>
            <a:pPr lvl="1"/>
            <a:r>
              <a:rPr lang="en-US"/>
              <a:t>Daybook Code</a:t>
            </a:r>
          </a:p>
          <a:p>
            <a:pPr lvl="1"/>
            <a:r>
              <a:rPr lang="en-US"/>
              <a:t>Layer posted to</a:t>
            </a:r>
          </a:p>
          <a:p>
            <a:pPr lvl="1"/>
            <a:r>
              <a:rPr lang="en-US"/>
              <a:t>Description</a:t>
            </a:r>
          </a:p>
          <a:p>
            <a:pPr lvl="1"/>
            <a:r>
              <a:rPr lang="en-US"/>
              <a:t>Accounts (AR and Sales default from the profiles on the customer; Tax accounts default from Tax Rate Maintenance)</a:t>
            </a:r>
          </a:p>
        </p:txBody>
      </p:sp>
      <p:sp>
        <p:nvSpPr>
          <p:cNvPr id="266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CI Posting Tab Highlights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EF-ARP-080</a:t>
            </a:r>
            <a:endParaRPr lang="en-US"/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4&quot;&gt;&lt;property id=&quot;20148&quot; value=&quot;5&quot;/&gt;&lt;property id=&quot;20300&quot; value=&quot;Slide 1 - &amp;quot;AR Process&amp;quot;&quot;/&gt;&lt;property id=&quot;20307&quot; value=&quot;343&quot;/&gt;&lt;/object&gt;&lt;object type=&quot;3&quot; unique_id=&quot;10005&quot;&gt;&lt;property id=&quot;20148&quot; value=&quot;5&quot;/&gt;&lt;property id=&quot;20300&quot; value=&quot;Slide 2 - &amp;quot;AR Process Overview&amp;quot;&quot;/&gt;&lt;property id=&quot;20307&quot; value=&quot;265&quot;/&gt;&lt;/object&gt;&lt;object type=&quot;3&quot; unique_id=&quot;10006&quot;&gt;&lt;property id=&quot;20148&quot; value=&quot;5&quot;/&gt;&lt;property id=&quot;20300&quot; value=&quot;Slide 3 - &amp;quot;Sales Flow Variants&amp;quot;&quot;/&gt;&lt;property id=&quot;20307&quot; value=&quot;307&quot;/&gt;&lt;/object&gt;&lt;object type=&quot;3&quot; unique_id=&quot;10007&quot;&gt;&lt;property id=&quot;20148&quot; value=&quot;5&quot;/&gt;&lt;property id=&quot;20300&quot; value=&quot;Slide 4 - &amp;quot;Customer Invoice&amp;quot;&quot;/&gt;&lt;property id=&quot;20307&quot; value=&quot;314&quot;/&gt;&lt;/object&gt;&lt;object type=&quot;3&quot; unique_id=&quot;10008&quot;&gt;&lt;property id=&quot;20148&quot; value=&quot;5&quot;/&gt;&lt;property id=&quot;20300&quot; value=&quot;Slide 5 - &amp;quot;General Tab Highlights&amp;quot;&quot;/&gt;&lt;property id=&quot;20307&quot; value=&quot;308&quot;/&gt;&lt;/object&gt;&lt;object type=&quot;3&quot; unique_id=&quot;10009&quot;&gt;&lt;property id=&quot;20148&quot; value=&quot;5&quot;/&gt;&lt;property id=&quot;20300&quot; value=&quot;Slide 6 - &amp;quot;Address Tab Highlights&amp;quot;&quot;/&gt;&lt;property id=&quot;20307&quot; value=&quot;309&quot;/&gt;&lt;/object&gt;&lt;object type=&quot;3&quot; unique_id=&quot;10010&quot;&gt;&lt;property id=&quot;20148&quot; value=&quot;5&quot;/&gt;&lt;property id=&quot;20300&quot; value=&quot;Slide 7 - &amp;quot;Financial Tab Highlights&amp;quot;&quot;/&gt;&lt;property id=&quot;20307&quot; value=&quot;310&quot;/&gt;&lt;/object&gt;&lt;object type=&quot;3&quot; unique_id=&quot;10011&quot;&gt;&lt;property id=&quot;20148&quot; value=&quot;5&quot;/&gt;&lt;property id=&quot;20300&quot; value=&quot;Slide 8 - &amp;quot;Operational &amp;amp; Tax Tabs - Highlights&amp;quot;&quot;/&gt;&lt;property id=&quot;20307&quot; value=&quot;311&quot;/&gt;&lt;/object&gt;&lt;object type=&quot;3&quot; unique_id=&quot;10012&quot;&gt;&lt;property id=&quot;20148&quot; value=&quot;5&quot;/&gt;&lt;property id=&quot;20300&quot; value=&quot;Slide 9 - &amp;quot;CI Posting Tab Highlights&amp;quot;&quot;/&gt;&lt;property id=&quot;20307&quot; value=&quot;315&quot;/&gt;&lt;/object&gt;&lt;object type=&quot;3&quot; unique_id=&quot;10013&quot;&gt;&lt;property id=&quot;20148&quot; value=&quot;5&quot;/&gt;&lt;property id=&quot;20300&quot; value=&quot;Slide 10 - &amp;quot;Modifiable Fields in Customer Invoice&amp;quot;&quot;/&gt;&lt;property id=&quot;20307&quot; value=&quot;316&quot;/&gt;&lt;/object&gt;&lt;object type=&quot;3&quot; unique_id=&quot;10014&quot;&gt;&lt;property id=&quot;20148&quot; value=&quot;5&quot;/&gt;&lt;property id=&quot;20300&quot; value=&quot;Slide 11 - &amp;quot;AR Process Overview&amp;quot;&quot;/&gt;&lt;property id=&quot;20307&quot; value=&quot;317&quot;/&gt;&lt;/object&gt;&lt;object type=&quot;3&quot; unique_id=&quot;10015&quot;&gt;&lt;property id=&quot;20148&quot; value=&quot;5&quot;/&gt;&lt;property id=&quot;20300&quot; value=&quot;Slide 12 - &amp;quot;AR Management Overview&amp;quot;&quot;/&gt;&lt;property id=&quot;20307&quot; value=&quot;319&quot;/&gt;&lt;/object&gt;&lt;object type=&quot;3&quot; unique_id=&quot;10016&quot;&gt;&lt;property id=&quot;20148&quot; value=&quot;5&quot;/&gt;&lt;property id=&quot;20300&quot; value=&quot;Slide 13 - &amp;quot;Credit Management Highlights&amp;quot;&quot;/&gt;&lt;property id=&quot;20307&quot; value=&quot;320&quot;/&gt;&lt;/object&gt;&lt;object type=&quot;3&quot; unique_id=&quot;10017&quot;&gt;&lt;property id=&quot;20148&quot; value=&quot;5&quot;/&gt;&lt;property id=&quot;20300&quot; value=&quot;Slide 14 - &amp;quot;AR Management Overview&amp;quot;&quot;/&gt;&lt;property id=&quot;20307&quot; value=&quot;339&quot;/&gt;&lt;/object&gt;&lt;object type=&quot;3&quot; unique_id=&quot;10018&quot;&gt;&lt;property id=&quot;20148&quot; value=&quot;5&quot;/&gt;&lt;property id=&quot;20300&quot; value=&quot;Slide 15 - &amp;quot;Views and Reports&amp;quot;&quot;/&gt;&lt;property id=&quot;20307&quot; value=&quot;325&quot;/&gt;&lt;/object&gt;&lt;object type=&quot;3&quot; unique_id=&quot;10019&quot;&gt;&lt;property id=&quot;20148&quot; value=&quot;5&quot;/&gt;&lt;property id=&quot;20300&quot; value=&quot;Slide 16 - &amp;quot;Customer Activity Dashboard Highlights&amp;quot;&quot;/&gt;&lt;property id=&quot;20307&quot; value=&quot;321&quot;/&gt;&lt;/object&gt;&lt;object type=&quot;3&quot; unique_id=&quot;10020&quot;&gt;&lt;property id=&quot;20148&quot; value=&quot;5&quot;/&gt;&lt;property id=&quot;20300&quot; value=&quot;Slide 17 - &amp;quot;Customer Aging Analysis Current Highlights&amp;quot;&quot;/&gt;&lt;property id=&quot;20307&quot; value=&quot;322&quot;/&gt;&lt;/object&gt;&lt;object type=&quot;3&quot; unique_id=&quot;10021&quot;&gt;&lt;property id=&quot;20148&quot; value=&quot;5&quot;/&gt;&lt;property id=&quot;20300&quot; value=&quot;Slide 18 - &amp;quot;Customer Statement of Account Highlights&amp;quot;&quot;/&gt;&lt;property id=&quot;20307&quot; value=&quot;323&quot;/&gt;&lt;/object&gt;&lt;object type=&quot;3&quot; unique_id=&quot;10022&quot;&gt;&lt;property id=&quot;20148&quot; value=&quot;5&quot;/&gt;&lt;property id=&quot;20300&quot; value=&quot;Slide 19 - &amp;quot;Reminder Highlights&amp;quot;&quot;/&gt;&lt;property id=&quot;20307&quot; value=&quot;324&quot;/&gt;&lt;/object&gt;&lt;object type=&quot;3&quot; unique_id=&quot;10023&quot;&gt;&lt;property id=&quot;20148&quot; value=&quot;5&quot;/&gt;&lt;property id=&quot;20300&quot; value=&quot;Slide 20 - &amp;quot;AR Management Overview&amp;quot;&quot;/&gt;&lt;property id=&quot;20307&quot; value=&quot;335&quot;/&gt;&lt;/object&gt;&lt;object type=&quot;3&quot; unique_id=&quot;10024&quot;&gt;&lt;property id=&quot;20148&quot; value=&quot;5&quot;/&gt;&lt;property id=&quot;20300&quot; value=&quot;Slide 21 - &amp;quot;AR Management: AR Payment&amp;quot;&quot;/&gt;&lt;property id=&quot;20307&quot; value=&quot;326&quot;/&gt;&lt;/object&gt;&lt;object type=&quot;3&quot; unique_id=&quot;10025&quot;&gt;&lt;property id=&quot;20148&quot; value=&quot;5&quot;/&gt;&lt;property id=&quot;20300&quot; value=&quot;Slide 22 - &amp;quot;Customer Payment Instruments&amp;quot;&quot;/&gt;&lt;property id=&quot;20307&quot; value=&quot;328&quot;/&gt;&lt;/object&gt;&lt;object type=&quot;3&quot; unique_id=&quot;10026&quot;&gt;&lt;property id=&quot;20148&quot; value=&quot;5&quot;/&gt;&lt;property id=&quot;20300&quot; value=&quot;Slide 23 - &amp;quot;Customer Payment Status Codes&amp;quot;&quot;/&gt;&lt;property id=&quot;20307&quot; value=&quot;340&quot;/&gt;&lt;/object&gt;&lt;object type=&quot;3&quot; unique_id=&quot;10027&quot;&gt;&lt;property id=&quot;20148&quot; value=&quot;5&quot;/&gt;&lt;property id=&quot;20300&quot; value=&quot;Slide 24 - &amp;quot;Customer Payment Status Flow&amp;quot;&quot;/&gt;&lt;property id=&quot;20307&quot; value=&quot;341&quot;/&gt;&lt;/object&gt;&lt;object type=&quot;3&quot; unique_id=&quot;10028&quot;&gt;&lt;property id=&quot;20148&quot; value=&quot;5&quot;/&gt;&lt;property id=&quot;20300&quot; value=&quot;Slide 25 - &amp;quot;Customer Payment Status Create&amp;quot;&quot;/&gt;&lt;property id=&quot;20307&quot; value=&quot;342&quot;/&gt;&lt;/object&gt;&lt;object type=&quot;3&quot; unique_id=&quot;10029&quot;&gt;&lt;property id=&quot;20148&quot; value=&quot;5&quot;/&gt;&lt;property id=&quot;20300&quot; value=&quot;Slide 26 - &amp;quot;Check Payment (Short Flow)&amp;quot;&quot;/&gt;&lt;property id=&quot;20307&quot; value=&quot;330&quot;/&gt;&lt;/object&gt;&lt;object type=&quot;3&quot; unique_id=&quot;10030&quot;&gt;&lt;property id=&quot;20148&quot; value=&quot;5&quot;/&gt;&lt;property id=&quot;20300&quot; value=&quot;Slide 27 - &amp;quot;Check Payment (Multiple PIP)&amp;quot;&quot;/&gt;&lt;property id=&quot;20307&quot; value=&quot;331&quot;/&gt;&lt;/object&gt;&lt;object type=&quot;3&quot; unique_id=&quot;10031&quot;&gt;&lt;property id=&quot;20148&quot; value=&quot;5&quot;/&gt;&lt;property id=&quot;20300&quot; value=&quot;Slide 28 - &amp;quot;Supplier-Initiated Drafts&amp;quot;&quot;/&gt;&lt;property id=&quot;20307&quot; value=&quot;332&quot;/&gt;&lt;/object&gt;&lt;object type=&quot;3&quot; unique_id=&quot;10032&quot;&gt;&lt;property id=&quot;20148&quot; value=&quot;5&quot;/&gt;&lt;property id=&quot;20300&quot; value=&quot;Slide 29 - &amp;quot;Direct Debit&amp;quot;&quot;/&gt;&lt;property id=&quot;20307&quot; value=&quot;333&quot;/&gt;&lt;/object&gt;&lt;object type=&quot;3&quot; unique_id=&quot;10033&quot;&gt;&lt;property id=&quot;20148&quot; value=&quot;5&quot;/&gt;&lt;property id=&quot;20300&quot; value=&quot;Slide 30 - &amp;quot;Other Payment Instruments&amp;quot;&quot;/&gt;&lt;property id=&quot;20307&quot; value=&quot;334&quot;/&gt;&lt;/object&gt;&lt;object type=&quot;3&quot; unique_id=&quot;10034&quot;&gt;&lt;property id=&quot;20148&quot; value=&quot;5&quot;/&gt;&lt;property id=&quot;20300&quot; value=&quot;Slide 31 - &amp;quot;AR Management&amp;quot;&quot;/&gt;&lt;property id=&quot;20307&quot; value=&quot;336&quot;/&gt;&lt;/object&gt;&lt;object type=&quot;3&quot; unique_id=&quot;10035&quot;&gt;&lt;property id=&quot;20148&quot; value=&quot;5&quot;/&gt;&lt;property id=&quot;20300&quot; value=&quot;Slide 32 - &amp;quot;Finance Charge Highlights&amp;quot;&quot;/&gt;&lt;property id=&quot;20307&quot; value=&quot;338&quot;/&gt;&lt;/object&gt;&lt;object type=&quot;3&quot; unique_id=&quot;10036&quot;&gt;&lt;property id=&quot;20148&quot; value=&quot;5&quot;/&gt;&lt;property id=&quot;20300&quot; value=&quot;Slide 33 - &amp;quot;Finance Charges&amp;quot;&quot;/&gt;&lt;property id=&quot;20307&quot; value=&quot;337&quot;/&gt;&lt;/object&gt;&lt;/object&gt;&lt;/object&gt;&lt;/database&gt;"/>
  <p:tag name="SECTOMILLISECCONVERTED" val="1"/>
</p:tagLst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QAD_Presentation_Template_2010</Template>
  <TotalTime>2856</TotalTime>
  <Words>1348</Words>
  <Application>Microsoft Office PowerPoint</Application>
  <PresentationFormat>On-screen Show (4:3)</PresentationFormat>
  <Paragraphs>372</Paragraphs>
  <Slides>33</Slides>
  <Notes>9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34" baseType="lpstr">
      <vt:lpstr>QAD 2010 Template</vt:lpstr>
      <vt:lpstr>AR Process</vt:lpstr>
      <vt:lpstr>AR Process Overview</vt:lpstr>
      <vt:lpstr>Sales Flow Variants</vt:lpstr>
      <vt:lpstr>Customer Invoice</vt:lpstr>
      <vt:lpstr>General Tab Highlights</vt:lpstr>
      <vt:lpstr>Address Tab Highlights</vt:lpstr>
      <vt:lpstr>Financial Tab Highlights</vt:lpstr>
      <vt:lpstr>Operational &amp; Tax Tabs - Highlights</vt:lpstr>
      <vt:lpstr>CI Posting Tab Highlights</vt:lpstr>
      <vt:lpstr>Modifiable Fields in Customer Invoice</vt:lpstr>
      <vt:lpstr>AR Process Overview</vt:lpstr>
      <vt:lpstr>AR Management Overview</vt:lpstr>
      <vt:lpstr>Credit Management Highlights</vt:lpstr>
      <vt:lpstr>AR Management Overview</vt:lpstr>
      <vt:lpstr>Views and Reports</vt:lpstr>
      <vt:lpstr>Customer Activity Dashboard Highlights</vt:lpstr>
      <vt:lpstr>Customer Aging Analysis Current Highlights</vt:lpstr>
      <vt:lpstr>Customer Statement of Account Highlights</vt:lpstr>
      <vt:lpstr>Reminder Highlights</vt:lpstr>
      <vt:lpstr>AR Management Overview</vt:lpstr>
      <vt:lpstr>AR Management: AR Payment</vt:lpstr>
      <vt:lpstr>Customer Payment Instruments</vt:lpstr>
      <vt:lpstr>Customer Payment Status Codes</vt:lpstr>
      <vt:lpstr>Customer Payment Status Flow</vt:lpstr>
      <vt:lpstr>Customer Payment Status Create</vt:lpstr>
      <vt:lpstr>Check Payment (Short Flow)</vt:lpstr>
      <vt:lpstr>Check Payment (Multiple PIP)</vt:lpstr>
      <vt:lpstr>Supplier-Initiated Drafts</vt:lpstr>
      <vt:lpstr>Direct Debit</vt:lpstr>
      <vt:lpstr>Other Payment Instruments</vt:lpstr>
      <vt:lpstr>AR Management</vt:lpstr>
      <vt:lpstr>Finance Charge Highlights</vt:lpstr>
      <vt:lpstr>Finance Charges</vt:lpstr>
    </vt:vector>
  </TitlesOfParts>
  <Company>QAD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</dc:title>
  <dc:creator>QAD</dc:creator>
  <cp:lastModifiedBy>ymg</cp:lastModifiedBy>
  <cp:revision>105</cp:revision>
  <dcterms:created xsi:type="dcterms:W3CDTF">2006-05-18T22:11:08Z</dcterms:created>
  <dcterms:modified xsi:type="dcterms:W3CDTF">2011-01-28T09:15:20Z</dcterms:modified>
</cp:coreProperties>
</file>