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75" r:id="rId2"/>
  </p:sldMasterIdLst>
  <p:notesMasterIdLst>
    <p:notesMasterId r:id="rId28"/>
  </p:notesMasterIdLst>
  <p:sldIdLst>
    <p:sldId id="256" r:id="rId3"/>
    <p:sldId id="258" r:id="rId4"/>
    <p:sldId id="259" r:id="rId5"/>
    <p:sldId id="260" r:id="rId6"/>
    <p:sldId id="261" r:id="rId7"/>
    <p:sldId id="280" r:id="rId8"/>
    <p:sldId id="279" r:id="rId9"/>
    <p:sldId id="28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808080"/>
    <a:srgbClr val="5A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67" autoAdjust="0"/>
  </p:normalViewPr>
  <p:slideViewPr>
    <p:cSldViewPr>
      <p:cViewPr varScale="1">
        <p:scale>
          <a:sx n="105" d="100"/>
          <a:sy n="105" d="100"/>
        </p:scale>
        <p:origin x="-1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F05F1E2-376A-4CD4-BAC9-BF707856E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7F4898-76F2-4F98-BFF9-837CFC78B5BE}" type="slidenum">
              <a:rPr lang="en-US"/>
              <a:pPr/>
              <a:t>3</a:t>
            </a:fld>
            <a:endParaRPr lang="en-US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smtClean="0"/>
              <a:t>Period Statuses</a:t>
            </a:r>
          </a:p>
          <a:p>
            <a:pPr eaLnBrk="1" hangingPunct="1"/>
            <a:r>
              <a:rPr lang="en-US" smtClean="0"/>
              <a:t>The status associated with a GL period determines what kind of activity</a:t>
            </a:r>
          </a:p>
          <a:p>
            <a:pPr eaLnBrk="1" hangingPunct="1"/>
            <a:r>
              <a:rPr lang="en-US" smtClean="0"/>
              <a:t>can take place. A period can have one of four assigned statuses:</a:t>
            </a:r>
          </a:p>
          <a:p>
            <a:pPr eaLnBrk="1" hangingPunct="1"/>
            <a:r>
              <a:rPr lang="en-US" i="1" smtClean="0"/>
              <a:t>Open. </a:t>
            </a:r>
            <a:r>
              <a:rPr lang="en-US" smtClean="0"/>
              <a:t>This is the normal period status and applies when no closing</a:t>
            </a:r>
          </a:p>
          <a:p>
            <a:pPr eaLnBrk="1" hangingPunct="1"/>
            <a:r>
              <a:rPr lang="en-US" smtClean="0"/>
              <a:t>date has been set for the period. Transactions are normally posted</a:t>
            </a:r>
          </a:p>
          <a:p>
            <a:pPr eaLnBrk="1" hangingPunct="1"/>
            <a:r>
              <a:rPr lang="en-US" smtClean="0"/>
              <a:t>during open periods, except when the period has been Locked and reopened.</a:t>
            </a:r>
          </a:p>
          <a:p>
            <a:pPr eaLnBrk="1" hangingPunct="1"/>
            <a:r>
              <a:rPr lang="en-US" smtClean="0"/>
              <a:t>The closing date for the period is automatically set once you</a:t>
            </a:r>
          </a:p>
          <a:p>
            <a:pPr eaLnBrk="1" hangingPunct="1"/>
            <a:r>
              <a:rPr lang="en-US" smtClean="0"/>
              <a:t>begin the process of closing the period. Some entities within a domain</a:t>
            </a:r>
          </a:p>
          <a:p>
            <a:pPr eaLnBrk="1" hangingPunct="1"/>
            <a:r>
              <a:rPr lang="en-US" smtClean="0"/>
              <a:t>may need to keep a GL period open for longer than other entities in</a:t>
            </a:r>
          </a:p>
          <a:p>
            <a:pPr eaLnBrk="1" hangingPunct="1"/>
            <a:r>
              <a:rPr lang="en-US" smtClean="0"/>
              <a:t>the same domain.</a:t>
            </a:r>
          </a:p>
          <a:p>
            <a:pPr eaLnBrk="1" hangingPunct="1"/>
            <a:r>
              <a:rPr lang="en-US" i="1" smtClean="0"/>
              <a:t>Locked/Locked. </a:t>
            </a:r>
            <a:r>
              <a:rPr lang="en-US" smtClean="0"/>
              <a:t>This status applies when the period is subject to a</a:t>
            </a:r>
          </a:p>
          <a:p>
            <a:pPr eaLnBrk="1" hangingPunct="1"/>
            <a:r>
              <a:rPr lang="en-US" smtClean="0"/>
              <a:t>monthly closing. You can close a GL period for one entity and leave it</a:t>
            </a:r>
          </a:p>
          <a:p>
            <a:pPr eaLnBrk="1" hangingPunct="1"/>
            <a:r>
              <a:rPr lang="en-US" smtClean="0"/>
              <a:t>open for all other entities in the same domain. You can unlock a GL</a:t>
            </a:r>
          </a:p>
          <a:p>
            <a:pPr eaLnBrk="1" hangingPunct="1"/>
            <a:r>
              <a:rPr lang="en-US" smtClean="0"/>
              <a:t>period if more transactions need to be processed for that period.</a:t>
            </a:r>
          </a:p>
          <a:p>
            <a:pPr eaLnBrk="1" hangingPunct="1"/>
            <a:r>
              <a:rPr lang="en-US" i="1" smtClean="0"/>
              <a:t>Reported. </a:t>
            </a:r>
            <a:r>
              <a:rPr lang="en-US" smtClean="0"/>
              <a:t>The Reported status applies to a period for which Monthly</a:t>
            </a:r>
          </a:p>
          <a:p>
            <a:pPr eaLnBrk="1" hangingPunct="1"/>
            <a:r>
              <a:rPr lang="en-US" smtClean="0"/>
              <a:t>Closing has been successfully run and reported. You can reset a</a:t>
            </a:r>
          </a:p>
          <a:p>
            <a:pPr eaLnBrk="1" hangingPunct="1"/>
            <a:r>
              <a:rPr lang="en-US" smtClean="0"/>
              <a:t>reported GL period to a different status.</a:t>
            </a:r>
          </a:p>
          <a:p>
            <a:pPr eaLnBrk="1" hangingPunct="1"/>
            <a:r>
              <a:rPr lang="en-US" i="1" smtClean="0"/>
              <a:t>Frozen. </a:t>
            </a:r>
            <a:r>
              <a:rPr lang="en-US" smtClean="0"/>
              <a:t>When you run Monthly Closing for a period, the Frozen</a:t>
            </a:r>
          </a:p>
          <a:p>
            <a:pPr eaLnBrk="1" hangingPunct="1"/>
            <a:r>
              <a:rPr lang="en-US" smtClean="0"/>
              <a:t>status is automatically applied to the previous period. A Frozen</a:t>
            </a:r>
          </a:p>
          <a:p>
            <a:pPr eaLnBrk="1" hangingPunct="1"/>
            <a:r>
              <a:rPr lang="en-US" smtClean="0"/>
              <a:t>period cannot be reopened.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Open Period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Transaction posting allowed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Report Period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Close Report Period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No transaction posting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Undo Close Report Period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Undo Report Period</a:t>
            </a:r>
          </a:p>
          <a:p>
            <a:pPr eaLnBrk="1" hangingPunct="1">
              <a:lnSpc>
                <a:spcPct val="80000"/>
              </a:lnSpc>
            </a:pPr>
            <a:endParaRPr lang="en-US" sz="1000" smtClean="0"/>
          </a:p>
          <a:p>
            <a:pPr eaLnBrk="1" hangingPunct="1"/>
            <a:r>
              <a:rPr lang="en-US" smtClean="0"/>
              <a:t>Undo close only if:</a:t>
            </a:r>
          </a:p>
          <a:p>
            <a:pPr lvl="1" eaLnBrk="1" hangingPunct="1"/>
            <a:r>
              <a:rPr lang="en-US" smtClean="0"/>
              <a:t>Period status = locked</a:t>
            </a:r>
          </a:p>
          <a:p>
            <a:pPr lvl="1" eaLnBrk="1" hangingPunct="1"/>
            <a:r>
              <a:rPr lang="en-US" smtClean="0"/>
              <a:t>Previous period = reported</a:t>
            </a:r>
          </a:p>
          <a:p>
            <a:pPr lvl="1" eaLnBrk="1" hangingPunct="1"/>
            <a:r>
              <a:rPr lang="en-US" smtClean="0"/>
              <a:t>No unposted transactions in operational modules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0A7864-FDF3-4F94-B23A-212812BAB856}" type="slidenum">
              <a:rPr lang="en-US"/>
              <a:pPr/>
              <a:t>4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AP includes AP subledger and Sales include Sales Subledger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30BBE9-BADA-4D2D-9C93-591BCD549D9D}" type="slidenum">
              <a:rPr lang="en-US"/>
              <a:pPr/>
              <a:t>5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z="1000" smtClean="0"/>
              <a:t>If the conditions to close the accounting are met :</a:t>
            </a:r>
            <a:r>
              <a:rPr lang="en-US" smtClean="0"/>
              <a:t> </a:t>
            </a:r>
          </a:p>
          <a:p>
            <a:pPr lvl="1" eaLnBrk="1" hangingPunct="1"/>
            <a:r>
              <a:rPr lang="en-US" smtClean="0"/>
              <a:t>System creates “closing period”</a:t>
            </a:r>
          </a:p>
          <a:p>
            <a:pPr lvl="1" eaLnBrk="1" hangingPunct="1"/>
            <a:r>
              <a:rPr lang="en-US" smtClean="0"/>
              <a:t>System creates “opening period(00)”</a:t>
            </a:r>
          </a:p>
          <a:p>
            <a:pPr lvl="1" eaLnBrk="1" hangingPunct="1"/>
            <a:r>
              <a:rPr lang="en-US" smtClean="0"/>
              <a:t>P&amp;L transfer to Balance Sheet posting (optional)</a:t>
            </a:r>
          </a:p>
          <a:p>
            <a:pPr lvl="1" eaLnBrk="1" hangingPunct="1"/>
            <a:r>
              <a:rPr lang="en-US" smtClean="0"/>
              <a:t>P&amp;L closing posting</a:t>
            </a:r>
          </a:p>
          <a:p>
            <a:pPr lvl="1" eaLnBrk="1" hangingPunct="1"/>
            <a:r>
              <a:rPr lang="en-US" smtClean="0"/>
              <a:t>Balance Sheet closing posting</a:t>
            </a:r>
          </a:p>
          <a:p>
            <a:pPr lvl="1" eaLnBrk="1" hangingPunct="1"/>
            <a:r>
              <a:rPr lang="en-US" smtClean="0"/>
              <a:t>Balance Sheet reopening posting</a:t>
            </a:r>
          </a:p>
          <a:p>
            <a:pPr lvl="1" eaLnBrk="1" hangingPunct="1"/>
            <a:r>
              <a:rPr lang="en-US" smtClean="0"/>
              <a:t>Freeze accounting periods of the year </a:t>
            </a:r>
          </a:p>
          <a:p>
            <a:pPr lvl="1" eaLnBrk="1" hangingPunct="1"/>
            <a:r>
              <a:rPr lang="en-US" smtClean="0"/>
              <a:t>Year Closing Postings : </a:t>
            </a:r>
          </a:p>
          <a:p>
            <a:pPr lvl="3" eaLnBrk="1" hangingPunct="1"/>
            <a:r>
              <a:rPr lang="en-US" smtClean="0"/>
              <a:t>GL and Sub-account  level</a:t>
            </a:r>
          </a:p>
          <a:p>
            <a:pPr lvl="3" eaLnBrk="1" hangingPunct="1"/>
            <a:r>
              <a:rPr lang="en-US" smtClean="0"/>
              <a:t>BC and MC 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2008-EF-GLPC-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EF-GLPC-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7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2400" dirty="0" smtClean="0"/>
              <a:t>GL Period Closing Process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Financials Fundamentals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Lock by Application Areas - Example</a:t>
            </a:r>
          </a:p>
        </p:txBody>
      </p:sp>
      <p:sp>
        <p:nvSpPr>
          <p:cNvPr id="9218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EF-GLPC-070</a:t>
            </a:r>
            <a:endParaRPr lang="en-US"/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ph sz="half" idx="4294967295"/>
          </p:nvPr>
        </p:nvGraphicFramePr>
        <p:xfrm>
          <a:off x="660400" y="2085975"/>
          <a:ext cx="7788275" cy="2983232"/>
        </p:xfrm>
        <a:graphic>
          <a:graphicData uri="http://schemas.openxmlformats.org/drawingml/2006/table">
            <a:tbl>
              <a:tblPr/>
              <a:tblGrid>
                <a:gridCol w="3011488"/>
                <a:gridCol w="1092200"/>
                <a:gridCol w="1187450"/>
                <a:gridCol w="1169987"/>
                <a:gridCol w="1327150"/>
              </a:tblGrid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Period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01/11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02/11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03/11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04/11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Global Period Status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AP Ledger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AR Ledger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…</a:t>
                      </a:r>
                    </a:p>
                  </a:txBody>
                  <a:tcPr marL="92075" marR="92075" marT="46038" marB="4603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ahoma" pitchFamily="34" charset="0"/>
                        </a:rPr>
                        <a:t>Open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ahoma" pitchFamily="34" charset="0"/>
                        </a:rPr>
                        <a:t>Locked</a:t>
                      </a:r>
                    </a:p>
                  </a:txBody>
                  <a:tcPr marL="92075" marR="92075" marT="46038" marB="4603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smtClean="0"/>
              <a:t>Period Report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EF-GLPC-080</a:t>
            </a:r>
            <a:endParaRPr lang="en-US"/>
          </a:p>
        </p:txBody>
      </p:sp>
      <p:pic>
        <p:nvPicPr>
          <p:cNvPr id="7" name="Picture 6" descr="Entity-GL-Period-Repo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7225" y="938212"/>
            <a:ext cx="7829550" cy="498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" name="Line 19"/>
          <p:cNvSpPr>
            <a:spLocks noChangeShapeType="1"/>
          </p:cNvSpPr>
          <p:nvPr/>
        </p:nvSpPr>
        <p:spPr bwMode="auto">
          <a:xfrm>
            <a:off x="1638300" y="3824288"/>
            <a:ext cx="8001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83" name="Line 18"/>
          <p:cNvSpPr>
            <a:spLocks noChangeShapeType="1"/>
          </p:cNvSpPr>
          <p:nvPr/>
        </p:nvSpPr>
        <p:spPr bwMode="auto">
          <a:xfrm>
            <a:off x="3848100" y="3824288"/>
            <a:ext cx="7239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285" name="Line 20"/>
          <p:cNvSpPr>
            <a:spLocks noChangeShapeType="1"/>
          </p:cNvSpPr>
          <p:nvPr/>
        </p:nvSpPr>
        <p:spPr bwMode="auto">
          <a:xfrm>
            <a:off x="6057900" y="3811588"/>
            <a:ext cx="8001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Period Report - Gateways</a:t>
            </a:r>
            <a:endParaRPr lang="en-US" dirty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EF-GLPC-090</a:t>
            </a: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33400" y="2597150"/>
            <a:ext cx="1279525" cy="2387600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200" b="1" dirty="0">
                <a:latin typeface="+mj-lt"/>
              </a:rPr>
              <a:t>Open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752475" y="2252663"/>
            <a:ext cx="1008063" cy="10144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en-US">
              <a:latin typeface="+mj-lt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438400" y="2597150"/>
            <a:ext cx="1431925" cy="2417763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200" b="1">
                <a:latin typeface="+mj-lt"/>
              </a:rPr>
              <a:t>Locked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572000" y="2597150"/>
            <a:ext cx="1677988" cy="2381250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200" b="1">
                <a:latin typeface="+mj-lt"/>
              </a:rPr>
              <a:t>Reported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6858000" y="2597150"/>
            <a:ext cx="1433513" cy="2392363"/>
          </a:xfrm>
          <a:prstGeom prst="rect">
            <a:avLst/>
          </a:prstGeom>
          <a:solidFill>
            <a:schemeClr val="accent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/>
          <a:p>
            <a:pPr eaLnBrk="0" hangingPunct="0">
              <a:lnSpc>
                <a:spcPts val="3200"/>
              </a:lnSpc>
              <a:defRPr/>
            </a:pPr>
            <a:r>
              <a:rPr kumimoji="1" lang="en-US" sz="2200" b="1">
                <a:latin typeface="+mj-lt"/>
              </a:rPr>
              <a:t>Frozen</a:t>
            </a:r>
          </a:p>
        </p:txBody>
      </p:sp>
      <p:cxnSp>
        <p:nvCxnSpPr>
          <p:cNvPr id="11272" name="AutoShape 7"/>
          <p:cNvCxnSpPr>
            <a:cxnSpLocks noChangeShapeType="1"/>
            <a:stCxn id="19460" idx="0"/>
            <a:endCxn id="19459" idx="0"/>
          </p:cNvCxnSpPr>
          <p:nvPr/>
        </p:nvCxnSpPr>
        <p:spPr bwMode="auto">
          <a:xfrm rot="16200000" flipV="1">
            <a:off x="2163763" y="1606550"/>
            <a:ext cx="1588" cy="1981200"/>
          </a:xfrm>
          <a:prstGeom prst="curvedConnector3">
            <a:avLst>
              <a:gd name="adj1" fmla="val 14395466"/>
            </a:avLst>
          </a:prstGeom>
          <a:noFill/>
          <a:ln w="28575">
            <a:solidFill>
              <a:srgbClr val="3366FF"/>
            </a:solidFill>
            <a:prstDash val="sysDot"/>
            <a:round/>
            <a:headEnd type="none" w="lg" len="lg"/>
            <a:tailEnd type="triangle" w="lg" len="lg"/>
          </a:ln>
        </p:spPr>
      </p:cxnSp>
      <p:cxnSp>
        <p:nvCxnSpPr>
          <p:cNvPr id="11273" name="AutoShape 8"/>
          <p:cNvCxnSpPr>
            <a:cxnSpLocks noChangeShapeType="1"/>
            <a:stCxn id="19461" idx="0"/>
            <a:endCxn id="19459" idx="0"/>
          </p:cNvCxnSpPr>
          <p:nvPr/>
        </p:nvCxnSpPr>
        <p:spPr bwMode="auto">
          <a:xfrm rot="16200000" flipV="1">
            <a:off x="3292079" y="478234"/>
            <a:ext cx="1588" cy="4237831"/>
          </a:xfrm>
          <a:prstGeom prst="curvedConnector3">
            <a:avLst>
              <a:gd name="adj1" fmla="val 14395466"/>
            </a:avLst>
          </a:prstGeom>
          <a:noFill/>
          <a:ln w="28575">
            <a:solidFill>
              <a:srgbClr val="5A87C6"/>
            </a:solidFill>
            <a:prstDash val="sysDot"/>
            <a:round/>
            <a:headEnd type="none" w="lg" len="lg"/>
            <a:tailEnd type="triangle" w="lg" len="lg"/>
          </a:ln>
        </p:spPr>
      </p:cxnSp>
      <p:sp>
        <p:nvSpPr>
          <p:cNvPr id="11274" name="AutoShape 9"/>
          <p:cNvSpPr>
            <a:spLocks/>
          </p:cNvSpPr>
          <p:nvPr/>
        </p:nvSpPr>
        <p:spPr bwMode="auto">
          <a:xfrm>
            <a:off x="5360988" y="1001499"/>
            <a:ext cx="3024187" cy="855876"/>
          </a:xfrm>
          <a:prstGeom prst="borderCallout1">
            <a:avLst>
              <a:gd name="adj1" fmla="val 12500"/>
              <a:gd name="adj2" fmla="val -2519"/>
              <a:gd name="adj3" fmla="val 54167"/>
              <a:gd name="adj4" fmla="val -23676"/>
            </a:avLst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eaLnBrk="0" hangingPunct="0">
              <a:lnSpc>
                <a:spcPts val="3200"/>
              </a:lnSpc>
            </a:pPr>
            <a:r>
              <a:rPr kumimoji="1" lang="en-US" sz="1600" b="1" dirty="0">
                <a:solidFill>
                  <a:schemeClr val="hlink"/>
                </a:solidFill>
                <a:latin typeface="+mj-lt"/>
              </a:rPr>
              <a:t>Only if the next period is still open or locked</a:t>
            </a:r>
          </a:p>
        </p:txBody>
      </p:sp>
      <p:sp>
        <p:nvSpPr>
          <p:cNvPr id="11275" name="AutoShape 10"/>
          <p:cNvSpPr>
            <a:spLocks/>
          </p:cNvSpPr>
          <p:nvPr/>
        </p:nvSpPr>
        <p:spPr bwMode="auto">
          <a:xfrm>
            <a:off x="1285875" y="5253595"/>
            <a:ext cx="2859088" cy="861455"/>
          </a:xfrm>
          <a:prstGeom prst="borderCallout1">
            <a:avLst>
              <a:gd name="adj1" fmla="val 8532"/>
              <a:gd name="adj2" fmla="val 102667"/>
              <a:gd name="adj3" fmla="val -129384"/>
              <a:gd name="adj4" fmla="val 106940"/>
            </a:avLst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lIns="92075" tIns="46038" rIns="92075" bIns="46038" anchor="b">
            <a:spAutoFit/>
          </a:bodyPr>
          <a:lstStyle/>
          <a:p>
            <a:pPr eaLnBrk="0" hangingPunct="0">
              <a:lnSpc>
                <a:spcPts val="3200"/>
              </a:lnSpc>
            </a:pPr>
            <a:r>
              <a:rPr kumimoji="1" lang="en-US" sz="1800" b="1">
                <a:solidFill>
                  <a:schemeClr val="hlink"/>
                </a:solidFill>
                <a:latin typeface="+mj-lt"/>
              </a:rPr>
              <a:t>Only if the previous period is reported</a:t>
            </a:r>
          </a:p>
        </p:txBody>
      </p:sp>
      <p:sp>
        <p:nvSpPr>
          <p:cNvPr id="11276" name="Rectangle 11"/>
          <p:cNvSpPr>
            <a:spLocks noChangeArrowheads="1"/>
          </p:cNvSpPr>
          <p:nvPr/>
        </p:nvSpPr>
        <p:spPr bwMode="auto">
          <a:xfrm>
            <a:off x="5057775" y="5217597"/>
            <a:ext cx="3171825" cy="861455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 eaLnBrk="0" hangingPunct="0">
              <a:lnSpc>
                <a:spcPts val="3200"/>
              </a:lnSpc>
            </a:pPr>
            <a:r>
              <a:rPr kumimoji="1" lang="en-US" sz="1800" b="1">
                <a:solidFill>
                  <a:schemeClr val="hlink"/>
                </a:solidFill>
                <a:latin typeface="+mj-lt"/>
              </a:rPr>
              <a:t>Only if all  periods of the </a:t>
            </a:r>
          </a:p>
          <a:p>
            <a:pPr eaLnBrk="0" hangingPunct="0">
              <a:lnSpc>
                <a:spcPts val="3200"/>
              </a:lnSpc>
            </a:pPr>
            <a:r>
              <a:rPr kumimoji="1" lang="en-US" sz="1800" b="1">
                <a:solidFill>
                  <a:schemeClr val="hlink"/>
                </a:solidFill>
                <a:latin typeface="+mj-lt"/>
              </a:rPr>
              <a:t>year are reported</a:t>
            </a:r>
          </a:p>
        </p:txBody>
      </p:sp>
      <p:sp>
        <p:nvSpPr>
          <p:cNvPr id="11277" name="Line 12"/>
          <p:cNvSpPr>
            <a:spLocks noChangeShapeType="1"/>
          </p:cNvSpPr>
          <p:nvPr/>
        </p:nvSpPr>
        <p:spPr bwMode="auto">
          <a:xfrm flipV="1">
            <a:off x="6635750" y="4395788"/>
            <a:ext cx="71438" cy="708025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lIns="92075" tIns="46038" rIns="92075" bIns="46038" anchor="b"/>
          <a:lstStyle/>
          <a:p>
            <a:endParaRPr lang="en-US">
              <a:latin typeface="+mj-lt"/>
            </a:endParaRPr>
          </a:p>
        </p:txBody>
      </p:sp>
      <p:sp>
        <p:nvSpPr>
          <p:cNvPr id="11278" name="Oval 13"/>
          <p:cNvSpPr>
            <a:spLocks noChangeArrowheads="1"/>
          </p:cNvSpPr>
          <p:nvPr/>
        </p:nvSpPr>
        <p:spPr bwMode="auto">
          <a:xfrm>
            <a:off x="1600200" y="2901950"/>
            <a:ext cx="1008062" cy="647700"/>
          </a:xfrm>
          <a:prstGeom prst="ellipse">
            <a:avLst/>
          </a:prstGeom>
          <a:solidFill>
            <a:schemeClr val="accent2"/>
          </a:solidFill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>
                <a:solidFill>
                  <a:schemeClr val="bg1"/>
                </a:solidFill>
                <a:latin typeface="+mj-lt"/>
              </a:rPr>
              <a:t>Close</a:t>
            </a:r>
          </a:p>
        </p:txBody>
      </p:sp>
      <p:sp>
        <p:nvSpPr>
          <p:cNvPr id="11279" name="Oval 14"/>
          <p:cNvSpPr>
            <a:spLocks noChangeArrowheads="1"/>
          </p:cNvSpPr>
          <p:nvPr/>
        </p:nvSpPr>
        <p:spPr bwMode="auto">
          <a:xfrm>
            <a:off x="3716338" y="2901950"/>
            <a:ext cx="1008062" cy="647700"/>
          </a:xfrm>
          <a:prstGeom prst="ellipse">
            <a:avLst/>
          </a:prstGeom>
          <a:solidFill>
            <a:schemeClr val="accent2"/>
          </a:solidFill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>
                <a:solidFill>
                  <a:schemeClr val="bg1"/>
                </a:solidFill>
                <a:latin typeface="+mj-lt"/>
              </a:rPr>
              <a:t>Report</a:t>
            </a:r>
          </a:p>
        </p:txBody>
      </p:sp>
      <p:sp>
        <p:nvSpPr>
          <p:cNvPr id="11280" name="Oval 15"/>
          <p:cNvSpPr>
            <a:spLocks noChangeArrowheads="1"/>
          </p:cNvSpPr>
          <p:nvPr/>
        </p:nvSpPr>
        <p:spPr bwMode="auto">
          <a:xfrm>
            <a:off x="6069012" y="2901950"/>
            <a:ext cx="1008063" cy="647700"/>
          </a:xfrm>
          <a:prstGeom prst="ellipse">
            <a:avLst/>
          </a:prstGeom>
          <a:solidFill>
            <a:schemeClr val="accent2"/>
          </a:solidFill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>
                <a:solidFill>
                  <a:schemeClr val="bg1"/>
                </a:solidFill>
                <a:latin typeface="+mj-lt"/>
              </a:rPr>
              <a:t>Freeze</a:t>
            </a:r>
          </a:p>
        </p:txBody>
      </p:sp>
      <p:sp>
        <p:nvSpPr>
          <p:cNvPr id="11281" name="Oval 16"/>
          <p:cNvSpPr>
            <a:spLocks noChangeArrowheads="1"/>
          </p:cNvSpPr>
          <p:nvPr/>
        </p:nvSpPr>
        <p:spPr bwMode="auto">
          <a:xfrm>
            <a:off x="1981201" y="1476375"/>
            <a:ext cx="1252538" cy="647700"/>
          </a:xfrm>
          <a:prstGeom prst="ellipse">
            <a:avLst/>
          </a:prstGeom>
          <a:solidFill>
            <a:schemeClr val="accent2"/>
          </a:solidFill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>
                <a:solidFill>
                  <a:schemeClr val="bg1"/>
                </a:solidFill>
                <a:latin typeface="+mj-lt"/>
              </a:rPr>
              <a:t>Re-Open</a:t>
            </a:r>
          </a:p>
        </p:txBody>
      </p:sp>
      <p:sp>
        <p:nvSpPr>
          <p:cNvPr id="11282" name="Oval 17"/>
          <p:cNvSpPr>
            <a:spLocks noChangeArrowheads="1"/>
          </p:cNvSpPr>
          <p:nvPr/>
        </p:nvSpPr>
        <p:spPr bwMode="auto">
          <a:xfrm>
            <a:off x="3352800" y="1028700"/>
            <a:ext cx="1244600" cy="647700"/>
          </a:xfrm>
          <a:prstGeom prst="ellipse">
            <a:avLst/>
          </a:prstGeom>
          <a:solidFill>
            <a:schemeClr val="accent2"/>
          </a:solidFill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eaLnBrk="0" hangingPunct="0">
              <a:lnSpc>
                <a:spcPts val="3200"/>
              </a:lnSpc>
            </a:pPr>
            <a:r>
              <a:rPr kumimoji="1" lang="en-US" sz="2000">
                <a:solidFill>
                  <a:schemeClr val="bg1"/>
                </a:solidFill>
                <a:latin typeface="+mj-lt"/>
              </a:rPr>
              <a:t>Re-Open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Rectangle 61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mtClean="0"/>
              <a:t>Conditions for Period Status Change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EF-GLPC-100</a:t>
            </a:r>
            <a:endParaRPr lang="en-US"/>
          </a:p>
        </p:txBody>
      </p:sp>
      <p:graphicFrame>
        <p:nvGraphicFramePr>
          <p:cNvPr id="20482" name="Group 2"/>
          <p:cNvGraphicFramePr>
            <a:graphicFrameLocks noGrp="1"/>
          </p:cNvGraphicFramePr>
          <p:nvPr>
            <p:ph idx="4294967295"/>
          </p:nvPr>
        </p:nvGraphicFramePr>
        <p:xfrm>
          <a:off x="485775" y="838200"/>
          <a:ext cx="8153400" cy="5524438"/>
        </p:xfrm>
        <a:graphic>
          <a:graphicData uri="http://schemas.openxmlformats.org/drawingml/2006/table">
            <a:tbl>
              <a:tblPr/>
              <a:tblGrid>
                <a:gridCol w="1865313"/>
                <a:gridCol w="1828800"/>
                <a:gridCol w="4459287"/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From Status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To Status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Condition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unposted transaction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Anytime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unposted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operational transactions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Consistency check OK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Previous period is reported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Next period is not reported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Locked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n/a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All periods are reported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Other conditions applicable to year closing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Frozen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 status change allowed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Automatic P&amp;L transfer to Balance Sheet (Y/N)</a:t>
            </a:r>
          </a:p>
          <a:p>
            <a:pPr eaLnBrk="1" hangingPunct="1"/>
            <a:r>
              <a:rPr lang="en-US" smtClean="0"/>
              <a:t>Conditions for status open </a:t>
            </a:r>
            <a:r>
              <a:rPr lang="en-US" smtClean="0">
                <a:sym typeface="Wingdings" pitchFamily="2" charset="2"/>
              </a:rPr>
              <a:t> </a:t>
            </a:r>
            <a:r>
              <a:rPr lang="en-US" smtClean="0"/>
              <a:t>frozen </a:t>
            </a:r>
          </a:p>
          <a:p>
            <a:pPr lvl="1" eaLnBrk="1" hangingPunct="1"/>
            <a:r>
              <a:rPr lang="en-US" smtClean="0"/>
              <a:t>All periods of the year reported</a:t>
            </a:r>
          </a:p>
          <a:p>
            <a:pPr lvl="1" eaLnBrk="1" hangingPunct="1"/>
            <a:r>
              <a:rPr lang="en-US" smtClean="0"/>
              <a:t>Previous year status frozen</a:t>
            </a:r>
          </a:p>
          <a:p>
            <a:pPr lvl="1" eaLnBrk="1" hangingPunct="1"/>
            <a:r>
              <a:rPr lang="en-US" smtClean="0"/>
              <a:t>Next GL calendar year available</a:t>
            </a:r>
          </a:p>
          <a:p>
            <a:pPr lvl="1" eaLnBrk="1" hangingPunct="1"/>
            <a:r>
              <a:rPr lang="en-US" smtClean="0"/>
              <a:t>History tables up to date</a:t>
            </a:r>
          </a:p>
          <a:p>
            <a:pPr lvl="1" eaLnBrk="1" hangingPunct="1"/>
            <a:r>
              <a:rPr lang="en-US" smtClean="0"/>
              <a:t>Total of all accounts (Trial Balance) = zero</a:t>
            </a:r>
          </a:p>
          <a:p>
            <a:pPr lvl="1" eaLnBrk="1" hangingPunct="1"/>
            <a:r>
              <a:rPr lang="en-US" smtClean="0"/>
              <a:t>Optional check : P&amp;L balance = zero (if “no automatic P&amp;L transfer to BS” )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Calendar Year Closing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rule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Business case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Approaches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Additional offset accounts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Dummy tax code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Best practice</a:t>
            </a:r>
          </a:p>
          <a:p>
            <a:pPr eaLnBrk="1" hangingPunct="1"/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Manual Postings to Tax Accounts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EF-GLPC-120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For a tax account, any posting</a:t>
            </a:r>
          </a:p>
          <a:p>
            <a:pPr lvl="1" eaLnBrk="1" hangingPunct="1"/>
            <a:r>
              <a:rPr lang="en-US" smtClean="0"/>
              <a:t>AR</a:t>
            </a:r>
          </a:p>
          <a:p>
            <a:pPr lvl="1" eaLnBrk="1" hangingPunct="1"/>
            <a:r>
              <a:rPr lang="en-US" smtClean="0"/>
              <a:t>AP</a:t>
            </a:r>
          </a:p>
          <a:p>
            <a:pPr lvl="1" eaLnBrk="1" hangingPunct="1"/>
            <a:r>
              <a:rPr lang="en-US" smtClean="0"/>
              <a:t>PO</a:t>
            </a:r>
          </a:p>
          <a:p>
            <a:pPr lvl="1" eaLnBrk="1" hangingPunct="1"/>
            <a:r>
              <a:rPr lang="en-US" smtClean="0"/>
              <a:t>Journal Entry</a:t>
            </a:r>
          </a:p>
          <a:p>
            <a:pPr eaLnBrk="1" hangingPunct="1">
              <a:spcBef>
                <a:spcPct val="50000"/>
              </a:spcBef>
            </a:pPr>
            <a:r>
              <a:rPr lang="en-US" smtClean="0"/>
              <a:t>Must have PostingVAT records associated with them </a:t>
            </a:r>
          </a:p>
          <a:p>
            <a:pPr eaLnBrk="1" hangingPunct="1"/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Basic Rule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EF-GLPC-130</a:t>
            </a: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Perceived need to transfer the net balance of input and output tax to a single account to hold the accrued liability to the tax authorities.</a:t>
            </a:r>
          </a:p>
          <a:p>
            <a:r>
              <a:rPr lang="en-US" dirty="0" smtClean="0"/>
              <a:t>Payment can be made against this separate accrual account, which is normally a standard GL account.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Business Case for Accrual and Payment of Taxes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EF-GLPC-140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one or two additional offset accounts </a:t>
            </a:r>
          </a:p>
          <a:p>
            <a:pPr lvl="1"/>
            <a:r>
              <a:rPr lang="en-US" dirty="0" smtClean="0"/>
              <a:t>Post the reverse of the balance of the relevant tax accounts</a:t>
            </a:r>
          </a:p>
          <a:p>
            <a:r>
              <a:rPr lang="en-US" dirty="0" smtClean="0"/>
              <a:t>Set up a “dummy” tax code</a:t>
            </a:r>
          </a:p>
          <a:p>
            <a:pPr lvl="1"/>
            <a:r>
              <a:rPr lang="en-US" dirty="0" smtClean="0"/>
              <a:t>Use the same input and output VAT accounts</a:t>
            </a:r>
          </a:p>
          <a:p>
            <a:pPr lvl="1"/>
            <a:r>
              <a:rPr lang="en-US" dirty="0" smtClean="0"/>
              <a:t>Post actual tax transactions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Possible Approaches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EF-GLPC-150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standard accounts</a:t>
            </a:r>
          </a:p>
          <a:p>
            <a:r>
              <a:rPr lang="en-US" dirty="0" smtClean="0"/>
              <a:t>Post the reverse of the balance of the relevant tax accounts</a:t>
            </a:r>
          </a:p>
          <a:p>
            <a:r>
              <a:rPr lang="en-US" dirty="0" smtClean="0"/>
              <a:t>Show these offset accounts in the same location on the balance sheet as the output and input tax accounts (for reporting purposes)</a:t>
            </a:r>
          </a:p>
          <a:p>
            <a:pPr lvl="1"/>
            <a:r>
              <a:rPr lang="en-US" dirty="0" smtClean="0"/>
              <a:t>Disadvantage: actual balances of input and output tax accounts never actually decrease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Offset Accounts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EF-GLPC-160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Period statuses and period marks</a:t>
            </a:r>
          </a:p>
          <a:p>
            <a:pPr eaLnBrk="1" hangingPunct="1"/>
            <a:r>
              <a:rPr lang="en-US" dirty="0" smtClean="0"/>
              <a:t>Application areas</a:t>
            </a:r>
          </a:p>
          <a:p>
            <a:pPr eaLnBrk="1" hangingPunct="1"/>
            <a:r>
              <a:rPr lang="en-IE" dirty="0" smtClean="0"/>
              <a:t>Consistency checks</a:t>
            </a:r>
            <a:endParaRPr lang="en-US" dirty="0" smtClean="0"/>
          </a:p>
          <a:p>
            <a:pPr eaLnBrk="1" hangingPunct="1"/>
            <a:r>
              <a:rPr lang="en-US" dirty="0" smtClean="0"/>
              <a:t>GL period closing</a:t>
            </a:r>
          </a:p>
          <a:p>
            <a:pPr eaLnBrk="1" hangingPunct="1"/>
            <a:r>
              <a:rPr lang="en-US" dirty="0" smtClean="0"/>
              <a:t>GL calendar year closing</a:t>
            </a:r>
          </a:p>
          <a:p>
            <a:pPr eaLnBrk="1" hangingPunct="1"/>
            <a:r>
              <a:rPr lang="en-US" dirty="0" smtClean="0"/>
              <a:t>Manual postings to tax accounts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Closing Functionality Overview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a tax rate in each domain for “tax centralization” purposes only</a:t>
            </a:r>
          </a:p>
          <a:p>
            <a:r>
              <a:rPr lang="en-US" dirty="0" smtClean="0"/>
              <a:t>Can also be used for:</a:t>
            </a:r>
          </a:p>
          <a:p>
            <a:pPr lvl="1"/>
            <a:r>
              <a:rPr lang="en-US" dirty="0" smtClean="0"/>
              <a:t>Year-End closing </a:t>
            </a:r>
          </a:p>
          <a:p>
            <a:pPr lvl="1"/>
            <a:r>
              <a:rPr lang="en-US" dirty="0" smtClean="0"/>
              <a:t>Consolidation</a:t>
            </a:r>
          </a:p>
          <a:p>
            <a:r>
              <a:rPr lang="en-US" dirty="0" smtClean="0"/>
              <a:t>Recommended approach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Dummy Tax Code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EF-GLPC-170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tax parameters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Report on tax account balances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Clear out the balances of tax accounts</a:t>
            </a:r>
          </a:p>
          <a:p>
            <a:pPr eaLnBrk="1" hangingPunct="1"/>
            <a:endParaRPr lang="en-US" smtClean="0"/>
          </a:p>
        </p:txBody>
      </p:sp>
      <p:sp>
        <p:nvSpPr>
          <p:cNvPr id="2048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Best Practice: Dummy Tax Code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EF-GLPC-180</a:t>
            </a: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Country Tax Zone</a:t>
            </a:r>
          </a:p>
          <a:p>
            <a:r>
              <a:rPr lang="en-US" dirty="0" smtClean="0"/>
              <a:t>Tax Class, Type, Usage</a:t>
            </a:r>
          </a:p>
          <a:p>
            <a:r>
              <a:rPr lang="en-US" dirty="0" smtClean="0"/>
              <a:t>Tax Environment</a:t>
            </a:r>
          </a:p>
          <a:p>
            <a:r>
              <a:rPr lang="en-US" dirty="0" smtClean="0"/>
              <a:t>Tax Box, Group</a:t>
            </a:r>
          </a:p>
          <a:p>
            <a:r>
              <a:rPr lang="en-US" dirty="0" smtClean="0"/>
              <a:t>Tax Rate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 Up Tax Parameters 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EF-GLPC-190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Tax Rate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EF-GLPC-200</a:t>
            </a:r>
            <a:endParaRPr lang="en-US"/>
          </a:p>
        </p:txBody>
      </p:sp>
      <p:pic>
        <p:nvPicPr>
          <p:cNvPr id="22532" name="Picture 4" descr="9 tax rate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270000"/>
            <a:ext cx="67056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on Tax Account Balances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EF-GLPC-210</a:t>
            </a:r>
            <a:endParaRPr lang="en-US"/>
          </a:p>
        </p:txBody>
      </p:sp>
      <p:pic>
        <p:nvPicPr>
          <p:cNvPr id="23556" name="Picture 7" descr="Trial_Bal_Vie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8725" y="1190625"/>
            <a:ext cx="66675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Clear Out Tax Account Balances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EF-GLPC-220</a:t>
            </a:r>
            <a:endParaRPr lang="en-US"/>
          </a:p>
        </p:txBody>
      </p:sp>
      <p:pic>
        <p:nvPicPr>
          <p:cNvPr id="24580" name="Picture 5" descr="ClearOutT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752600"/>
            <a:ext cx="7810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Open</a:t>
            </a:r>
          </a:p>
          <a:p>
            <a:pPr lvl="1" eaLnBrk="1" hangingPunct="1"/>
            <a:r>
              <a:rPr lang="en-US" smtClean="0"/>
              <a:t>All transaction postings allowed</a:t>
            </a:r>
          </a:p>
          <a:p>
            <a:pPr eaLnBrk="1" hangingPunct="1"/>
            <a:r>
              <a:rPr lang="en-US" smtClean="0"/>
              <a:t>Locked</a:t>
            </a:r>
          </a:p>
          <a:p>
            <a:pPr lvl="1" eaLnBrk="1" hangingPunct="1"/>
            <a:r>
              <a:rPr lang="en-US" smtClean="0"/>
              <a:t>Monthly closing, No posting</a:t>
            </a:r>
          </a:p>
          <a:p>
            <a:pPr eaLnBrk="1" hangingPunct="1"/>
            <a:r>
              <a:rPr lang="en-US" smtClean="0"/>
              <a:t>Reported</a:t>
            </a:r>
          </a:p>
          <a:p>
            <a:pPr lvl="1" eaLnBrk="1" hangingPunct="1"/>
            <a:r>
              <a:rPr lang="en-US" smtClean="0"/>
              <a:t>Monthly closing, No posting</a:t>
            </a:r>
          </a:p>
          <a:p>
            <a:pPr eaLnBrk="1" hangingPunct="1"/>
            <a:r>
              <a:rPr lang="en-US" smtClean="0"/>
              <a:t>“Frozen”</a:t>
            </a:r>
          </a:p>
          <a:p>
            <a:pPr lvl="1" eaLnBrk="1" hangingPunct="1"/>
            <a:r>
              <a:rPr lang="en-US" smtClean="0"/>
              <a:t>Year closing</a:t>
            </a:r>
          </a:p>
          <a:p>
            <a:pPr eaLnBrk="1" hangingPunct="1"/>
            <a:r>
              <a:rPr lang="en-US" smtClean="0"/>
              <a:t>Period status change triggers period mark change (audit trail)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Status and Period Marks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Lock areas separately</a:t>
            </a:r>
          </a:p>
          <a:p>
            <a:pPr lvl="1" eaLnBrk="1" hangingPunct="1"/>
            <a:r>
              <a:rPr lang="en-US" smtClean="0"/>
              <a:t>AP Ledger, Sales Ledger, Inventory</a:t>
            </a:r>
          </a:p>
          <a:p>
            <a:pPr lvl="1" eaLnBrk="1" hangingPunct="1"/>
            <a:r>
              <a:rPr lang="en-US" smtClean="0"/>
              <a:t>Locking GL locks all areas including fixed assets</a:t>
            </a:r>
          </a:p>
          <a:p>
            <a:pPr eaLnBrk="1" hangingPunct="1"/>
            <a:r>
              <a:rPr lang="en-US" smtClean="0"/>
              <a:t>Global period status change</a:t>
            </a:r>
          </a:p>
          <a:p>
            <a:pPr lvl="1" eaLnBrk="1" hangingPunct="1"/>
            <a:r>
              <a:rPr lang="en-US" smtClean="0"/>
              <a:t>Period lock, locks all application areas</a:t>
            </a:r>
          </a:p>
          <a:p>
            <a:pPr lvl="1" eaLnBrk="1" hangingPunct="1"/>
            <a:r>
              <a:rPr lang="en-US" smtClean="0"/>
              <a:t>Reopen selected application area</a:t>
            </a:r>
          </a:p>
          <a:p>
            <a:pPr eaLnBrk="1" hangingPunct="1"/>
            <a:r>
              <a:rPr lang="en-US" smtClean="0"/>
              <a:t>Application area status change</a:t>
            </a:r>
          </a:p>
          <a:p>
            <a:pPr lvl="1" eaLnBrk="1" hangingPunct="1"/>
            <a:r>
              <a:rPr lang="en-US" smtClean="0"/>
              <a:t>Application area locked, no impact on other areas</a:t>
            </a:r>
          </a:p>
          <a:p>
            <a:pPr lvl="1" eaLnBrk="1" hangingPunct="1"/>
            <a:r>
              <a:rPr lang="en-US" smtClean="0"/>
              <a:t>Application area reopen, no impact on other application areas, but global status is open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Application Areas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Closing Process Flow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EF-GLPC-050</a:t>
            </a:r>
            <a:endParaRPr lang="en-US"/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904875"/>
            <a:ext cx="5162550" cy="527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series of validations that verify the integrity of the Financials tables. </a:t>
            </a:r>
          </a:p>
          <a:p>
            <a:r>
              <a:rPr lang="en-US" dirty="0" smtClean="0"/>
              <a:t>You can run three categories of </a:t>
            </a:r>
            <a:r>
              <a:rPr lang="en-US" smtClean="0"/>
              <a:t>consistency </a:t>
            </a:r>
            <a:r>
              <a:rPr lang="en-US" smtClean="0"/>
              <a:t>check:</a:t>
            </a:r>
            <a:endParaRPr lang="en-US" dirty="0" smtClean="0"/>
          </a:p>
          <a:p>
            <a:pPr lvl="1"/>
            <a:r>
              <a:rPr lang="en-US" dirty="0" smtClean="0"/>
              <a:t>Technical</a:t>
            </a:r>
          </a:p>
          <a:p>
            <a:pPr lvl="1"/>
            <a:r>
              <a:rPr lang="en-US" dirty="0" smtClean="0"/>
              <a:t>Business</a:t>
            </a:r>
          </a:p>
          <a:p>
            <a:pPr lvl="1"/>
            <a:r>
              <a:rPr lang="en-US" dirty="0" smtClean="0"/>
              <a:t>Other</a:t>
            </a:r>
          </a:p>
          <a:p>
            <a:r>
              <a:rPr lang="en-US" dirty="0" smtClean="0"/>
              <a:t>Technical and business checks are prerequisites to closing a GL period.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EF-GLPC-052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Checks Execute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EF-GLPC-054</a:t>
            </a:r>
            <a:endParaRPr lang="en-US" dirty="0"/>
          </a:p>
        </p:txBody>
      </p:sp>
      <p:pic>
        <p:nvPicPr>
          <p:cNvPr id="4" name="Picture 3" descr="ConsistencyChecksExe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990600"/>
            <a:ext cx="8224308" cy="497605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Consistency Check Results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EF-GLPC-056</a:t>
            </a:r>
            <a:endParaRPr lang="en-US" dirty="0"/>
          </a:p>
        </p:txBody>
      </p:sp>
      <p:pic>
        <p:nvPicPr>
          <p:cNvPr id="4" name="Picture 3" descr="ConsistencyChecksExec-PassFai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447800"/>
            <a:ext cx="8686800" cy="37280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Period Lock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EF-GLPC-060</a:t>
            </a:r>
            <a:endParaRPr lang="en-US"/>
          </a:p>
        </p:txBody>
      </p:sp>
      <p:pic>
        <p:nvPicPr>
          <p:cNvPr id="5" name="Picture 4" descr="Entity-GL-Period-Lo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" y="928687"/>
            <a:ext cx="784860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Closing Functionality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Period Status and Period Marks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Application Areas&amp;quot;&quot;/&gt;&lt;property id=&quot;20307&quot; value=&quot;260&quot;/&gt;&lt;/object&gt;&lt;object type=&quot;3&quot; unique_id=&quot;10008&quot;&gt;&lt;property id=&quot;20148&quot; value=&quot;5&quot;/&gt;&lt;property id=&quot;20300&quot; value=&quot;Slide 5 - &amp;quot;Period Closing Process Flow&amp;quot;&quot;/&gt;&lt;property id=&quot;20307&quot; value=&quot;261&quot;/&gt;&lt;/object&gt;&lt;object type=&quot;3&quot; unique_id=&quot;10009&quot;&gt;&lt;property id=&quot;20148&quot; value=&quot;5&quot;/&gt;&lt;property id=&quot;20300&quot; value=&quot;Slide 6 - &amp;quot;Period Lock&amp;quot;&quot;/&gt;&lt;property id=&quot;20307&quot; value=&quot;262&quot;/&gt;&lt;/object&gt;&lt;object type=&quot;3&quot; unique_id=&quot;10010&quot;&gt;&lt;property id=&quot;20148&quot; value=&quot;5&quot;/&gt;&lt;property id=&quot;20300&quot; value=&quot;Slide 7 - &amp;quot;Lock by Application Areas - Example&amp;quot;&quot;/&gt;&lt;property id=&quot;20307&quot; value=&quot;263&quot;/&gt;&lt;/object&gt;&lt;object type=&quot;3&quot; unique_id=&quot;10011&quot;&gt;&lt;property id=&quot;20148&quot; value=&quot;5&quot;/&gt;&lt;property id=&quot;20300&quot; value=&quot;Slide 8 - &amp;quot;Period Report&amp;quot;&quot;/&gt;&lt;property id=&quot;20307&quot; value=&quot;264&quot;/&gt;&lt;/object&gt;&lt;object type=&quot;3&quot; unique_id=&quot;10012&quot;&gt;&lt;property id=&quot;20148&quot; value=&quot;5&quot;/&gt;&lt;property id=&quot;20300&quot; value=&quot;Slide 9&quot;/&gt;&lt;property id=&quot;20307&quot; value=&quot;265&quot;/&gt;&lt;/object&gt;&lt;object type=&quot;3&quot; unique_id=&quot;10013&quot;&gt;&lt;property id=&quot;20148&quot; value=&quot;5&quot;/&gt;&lt;property id=&quot;20300&quot; value=&quot;Slide 10 - &amp;quot;Conditions for Period Status Change&amp;quot;&quot;/&gt;&lt;property id=&quot;20307&quot; value=&quot;266&quot;/&gt;&lt;/object&gt;&lt;object type=&quot;3&quot; unique_id=&quot;10014&quot;&gt;&lt;property id=&quot;20148&quot; value=&quot;5&quot;/&gt;&lt;property id=&quot;20300&quot; value=&quot;Slide 11 - &amp;quot;GL Calendar Year Closing&amp;quot;&quot;/&gt;&lt;property id=&quot;20307&quot; value=&quot;267&quot;/&gt;&lt;/object&gt;&lt;object type=&quot;3&quot; unique_id=&quot;10015&quot;&gt;&lt;property id=&quot;20148&quot; value=&quot;5&quot;/&gt;&lt;property id=&quot;20300&quot; value=&quot;Slide 12 - &amp;quot;Manual Postings to Tax Accounts&amp;quot;&quot;/&gt;&lt;property id=&quot;20307&quot; value=&quot;268&quot;/&gt;&lt;/object&gt;&lt;object type=&quot;3&quot; unique_id=&quot;10016&quot;&gt;&lt;property id=&quot;20148&quot; value=&quot;5&quot;/&gt;&lt;property id=&quot;20300&quot; value=&quot;Slide 13 - &amp;quot;Basic Rule&amp;quot;&quot;/&gt;&lt;property id=&quot;20307&quot; value=&quot;269&quot;/&gt;&lt;/object&gt;&lt;object type=&quot;3&quot; unique_id=&quot;10017&quot;&gt;&lt;property id=&quot;20148&quot; value=&quot;5&quot;/&gt;&lt;property id=&quot;20300&quot; value=&quot;Slide 14&quot;/&gt;&lt;property id=&quot;20307&quot; value=&quot;270&quot;/&gt;&lt;/object&gt;&lt;object type=&quot;3&quot; unique_id=&quot;10018&quot;&gt;&lt;property id=&quot;20148&quot; value=&quot;5&quot;/&gt;&lt;property id=&quot;20300&quot; value=&quot;Slide 15&quot;/&gt;&lt;property id=&quot;20307&quot; value=&quot;271&quot;/&gt;&lt;/object&gt;&lt;object type=&quot;3&quot; unique_id=&quot;10019&quot;&gt;&lt;property id=&quot;20148&quot; value=&quot;5&quot;/&gt;&lt;property id=&quot;20300&quot; value=&quot;Slide 16&quot;/&gt;&lt;property id=&quot;20307&quot; value=&quot;272&quot;/&gt;&lt;/object&gt;&lt;object type=&quot;3&quot; unique_id=&quot;10020&quot;&gt;&lt;property id=&quot;20148&quot; value=&quot;5&quot;/&gt;&lt;property id=&quot;20300&quot; value=&quot;Slide 17&quot;/&gt;&lt;property id=&quot;20307&quot; value=&quot;273&quot;/&gt;&lt;/object&gt;&lt;object type=&quot;3&quot; unique_id=&quot;10021&quot;&gt;&lt;property id=&quot;20148&quot; value=&quot;5&quot;/&gt;&lt;property id=&quot;20300&quot; value=&quot;Slide 18 - &amp;quot;Best Practice: Dummy Tax Code&amp;quot;&quot;/&gt;&lt;property id=&quot;20307&quot; value=&quot;274&quot;/&gt;&lt;/object&gt;&lt;object type=&quot;3&quot; unique_id=&quot;10022&quot;&gt;&lt;property id=&quot;20148&quot; value=&quot;5&quot;/&gt;&lt;property id=&quot;20300&quot; value=&quot;Slide 19&quot;/&gt;&lt;property id=&quot;20307&quot; value=&quot;275&quot;/&gt;&lt;/object&gt;&lt;object type=&quot;3&quot; unique_id=&quot;10023&quot;&gt;&lt;property id=&quot;20148&quot; value=&quot;5&quot;/&gt;&lt;property id=&quot;20300&quot; value=&quot;Slide 20&quot;/&gt;&lt;property id=&quot;20307&quot; value=&quot;276&quot;/&gt;&lt;/object&gt;&lt;object type=&quot;3&quot; unique_id=&quot;10024&quot;&gt;&lt;property id=&quot;20148&quot; value=&quot;5&quot;/&gt;&lt;property id=&quot;20300&quot; value=&quot;Slide 21&quot;/&gt;&lt;property id=&quot;20307&quot; value=&quot;277&quot;/&gt;&lt;/object&gt;&lt;object type=&quot;3&quot; unique_id=&quot;10025&quot;&gt;&lt;property id=&quot;20148&quot; value=&quot;5&quot;/&gt;&lt;property id=&quot;20300&quot; value=&quot;Slide 22 - &amp;quot;Clear Out Tax Account Balances&amp;quot;&quot;/&gt;&lt;property id=&quot;20307&quot; value=&quot;27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739</TotalTime>
  <Words>1015</Words>
  <Application>Microsoft Office PowerPoint</Application>
  <PresentationFormat>On-screen Show (4:3)</PresentationFormat>
  <Paragraphs>238</Paragraphs>
  <Slides>25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1_EX06PP_template</vt:lpstr>
      <vt:lpstr>QAD 2010 Template</vt:lpstr>
      <vt:lpstr>GL Period Closing Process</vt:lpstr>
      <vt:lpstr>Closing Functionality Overview</vt:lpstr>
      <vt:lpstr>Period Status and Period Marks</vt:lpstr>
      <vt:lpstr>Application Areas</vt:lpstr>
      <vt:lpstr>Period Closing Process Flow</vt:lpstr>
      <vt:lpstr>Consistency Checks</vt:lpstr>
      <vt:lpstr>Consistency Checks Execute</vt:lpstr>
      <vt:lpstr>Consistency Check Results</vt:lpstr>
      <vt:lpstr>Period Lock</vt:lpstr>
      <vt:lpstr>Lock by Application Areas - Example</vt:lpstr>
      <vt:lpstr>Period Report</vt:lpstr>
      <vt:lpstr>Period Report - Gateways</vt:lpstr>
      <vt:lpstr>Conditions for Period Status Change</vt:lpstr>
      <vt:lpstr>GL Calendar Year Closing</vt:lpstr>
      <vt:lpstr>Manual Postings to Tax Accounts</vt:lpstr>
      <vt:lpstr>Basic Rule</vt:lpstr>
      <vt:lpstr>Business Case for Accrual and Payment of Taxes</vt:lpstr>
      <vt:lpstr>Possible Approaches</vt:lpstr>
      <vt:lpstr>Additional Offset Accounts</vt:lpstr>
      <vt:lpstr>Dummy Tax Code</vt:lpstr>
      <vt:lpstr>Best Practice: Dummy Tax Code</vt:lpstr>
      <vt:lpstr>Set Up Tax Parameters </vt:lpstr>
      <vt:lpstr>Tax Rate</vt:lpstr>
      <vt:lpstr>Report on Tax Account Balances</vt:lpstr>
      <vt:lpstr>Clear Out Tax Account Balances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QAD 2008 Enterprise Financials</dc:title>
  <dc:creator>QAD</dc:creator>
  <cp:lastModifiedBy>ymg</cp:lastModifiedBy>
  <cp:revision>43</cp:revision>
  <dcterms:created xsi:type="dcterms:W3CDTF">2008-08-07T23:46:20Z</dcterms:created>
  <dcterms:modified xsi:type="dcterms:W3CDTF">2011-03-22T09:42:29Z</dcterms:modified>
</cp:coreProperties>
</file>