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64" r:id="rId2"/>
    <p:sldId id="301" r:id="rId3"/>
    <p:sldId id="276" r:id="rId4"/>
    <p:sldId id="312" r:id="rId5"/>
    <p:sldId id="313" r:id="rId6"/>
    <p:sldId id="310" r:id="rId7"/>
    <p:sldId id="311" r:id="rId8"/>
    <p:sldId id="315" r:id="rId9"/>
  </p:sldIdLst>
  <p:sldSz cx="9144000" cy="6858000" type="screen4x3"/>
  <p:notesSz cx="7315200" cy="96012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8" autoAdjust="0"/>
    <p:restoredTop sz="98813" autoAdjust="0"/>
  </p:normalViewPr>
  <p:slideViewPr>
    <p:cSldViewPr snapToGrid="0">
      <p:cViewPr>
        <p:scale>
          <a:sx n="100" d="100"/>
          <a:sy n="100" d="100"/>
        </p:scale>
        <p:origin x="-6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7D9E5BA-DF19-4B24-B268-0415325AE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0972EE7F-4F2B-4021-9143-3354B8892B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2.3.1_requisition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24297-B6BC-425F-A30B-9F91AC5055AF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Local%20Settings/Temp/Scrum/System%20setup.pp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>Purchasing Process</a:t>
            </a:r>
            <a:br>
              <a:rPr lang="en-US" sz="2400" b="0">
                <a:solidFill>
                  <a:schemeClr val="tx1"/>
                </a:solidFill>
              </a:rPr>
            </a:br>
            <a:endParaRPr lang="en-US" sz="1800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Demo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Functional overview</a:t>
            </a:r>
          </a:p>
          <a:p>
            <a:pPr lvl="1"/>
            <a:r>
              <a:rPr lang="en-US"/>
              <a:t>Requisition to purchase order receipt flow</a:t>
            </a:r>
          </a:p>
          <a:p>
            <a:pPr lvl="1"/>
            <a:r>
              <a:rPr lang="en-US"/>
              <a:t>Supplier invoice flow</a:t>
            </a:r>
          </a:p>
          <a:p>
            <a:pPr lvl="1"/>
            <a:r>
              <a:rPr lang="en-US"/>
              <a:t>Receiver matching vs. financial matching</a:t>
            </a:r>
          </a:p>
          <a:p>
            <a:pPr lvl="1"/>
            <a:r>
              <a:rPr lang="en-US"/>
              <a:t>Supplier payment flow</a:t>
            </a:r>
          </a:p>
          <a:p>
            <a:pPr>
              <a:buFont typeface="Webdings" pitchFamily="18" charset="2"/>
              <a:buNone/>
            </a:pPr>
            <a:endParaRPr lang="en-US"/>
          </a:p>
          <a:p>
            <a:r>
              <a:rPr lang="en-US"/>
              <a:t>Hands-on exercise</a:t>
            </a:r>
          </a:p>
          <a:p>
            <a:pPr>
              <a:buFont typeface="Webdings" pitchFamily="18" charset="2"/>
              <a:buNone/>
            </a:pPr>
            <a:endParaRPr lang="en-US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Maintenance (5.7)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Purchase Order Receipts (5.13.1)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Operational Transaction Post (25.13.7)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Journal Entry View (*) (25.13.1.3)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Create (28.1.1.1)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Supplier invoice view (*) (28.1.1.3)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(28.2.1)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en-US"/>
              <a:t>Receiver Matching view (*) (28.2.3)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r>
              <a:rPr lang="en-US"/>
              <a:t> * (optional)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Requisition to Shipment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EF-PP-040</a:t>
            </a:r>
            <a:endParaRPr lang="en-US"/>
          </a:p>
        </p:txBody>
      </p:sp>
      <p:pic>
        <p:nvPicPr>
          <p:cNvPr id="257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896938"/>
            <a:ext cx="6029325" cy="520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Invoice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EF-PP-050</a:t>
            </a:r>
            <a:endParaRPr lang="en-US"/>
          </a:p>
        </p:txBody>
      </p:sp>
      <p:pic>
        <p:nvPicPr>
          <p:cNvPr id="258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800" y="984250"/>
            <a:ext cx="4973638" cy="501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Receiver Matching vs. Financial Matching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EF-PP-060</a:t>
            </a:r>
            <a:endParaRPr lang="en-US"/>
          </a:p>
        </p:txBody>
      </p: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829300" y="2028825"/>
            <a:ext cx="1762125" cy="93821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Receiver Matching</a:t>
            </a:r>
          </a:p>
        </p:txBody>
      </p:sp>
      <p:sp>
        <p:nvSpPr>
          <p:cNvPr id="250883" name="Rectangle 3"/>
          <p:cNvSpPr>
            <a:spLocks noChangeArrowheads="1"/>
          </p:cNvSpPr>
          <p:nvPr/>
        </p:nvSpPr>
        <p:spPr bwMode="auto">
          <a:xfrm>
            <a:off x="5700712" y="4833938"/>
            <a:ext cx="1900237" cy="938212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Financial Matching</a:t>
            </a:r>
          </a:p>
          <a:p>
            <a:pPr eaLnBrk="0" hangingPunct="0"/>
            <a:r>
              <a:rPr lang="en-US" sz="1200" b="1">
                <a:latin typeface="+mj-lt"/>
              </a:rPr>
              <a:t>(Allocation)</a:t>
            </a:r>
          </a:p>
        </p:txBody>
      </p:sp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3314701" y="4803775"/>
            <a:ext cx="1817688" cy="938213"/>
          </a:xfrm>
          <a:prstGeom prst="rect">
            <a:avLst/>
          </a:prstGeom>
          <a:solidFill>
            <a:srgbClr val="E5E1DA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en-US" sz="1200" b="1">
                <a:latin typeface="+mj-lt"/>
              </a:rPr>
              <a:t>Supplier Invoice</a:t>
            </a:r>
          </a:p>
          <a:p>
            <a:pPr eaLnBrk="0" hangingPunct="0"/>
            <a:r>
              <a:rPr lang="en-US" sz="1200" b="1">
                <a:latin typeface="+mj-lt"/>
              </a:rPr>
              <a:t>Receiver Matching False</a:t>
            </a:r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 rot="5400000" flipH="1" flipV="1">
            <a:off x="4503738" y="1244600"/>
            <a:ext cx="4762" cy="5926138"/>
          </a:xfrm>
          <a:prstGeom prst="line">
            <a:avLst/>
          </a:prstGeom>
          <a:noFill/>
          <a:ln w="28575">
            <a:solidFill>
              <a:srgbClr val="5A87C6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250886" name="Group 6"/>
          <p:cNvGrpSpPr>
            <a:grpSpLocks/>
          </p:cNvGrpSpPr>
          <p:nvPr/>
        </p:nvGrpSpPr>
        <p:grpSpPr bwMode="auto">
          <a:xfrm>
            <a:off x="1527175" y="1349375"/>
            <a:ext cx="3625850" cy="2449513"/>
            <a:chOff x="593" y="357"/>
            <a:chExt cx="2284" cy="1543"/>
          </a:xfrm>
        </p:grpSpPr>
        <p:sp>
          <p:nvSpPr>
            <p:cNvPr id="250887" name="Rectangle 7"/>
            <p:cNvSpPr>
              <a:spLocks noChangeArrowheads="1"/>
            </p:cNvSpPr>
            <p:nvPr/>
          </p:nvSpPr>
          <p:spPr bwMode="auto">
            <a:xfrm>
              <a:off x="593" y="357"/>
              <a:ext cx="971" cy="591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 anchorCtr="1"/>
            <a:lstStyle/>
            <a:p>
              <a:pPr eaLnBrk="0" hangingPunct="0"/>
              <a:r>
                <a:rPr lang="en-US" sz="1200" b="1">
                  <a:latin typeface="+mj-lt"/>
                </a:rPr>
                <a:t>Create</a:t>
              </a:r>
            </a:p>
            <a:p>
              <a:pPr eaLnBrk="0" hangingPunct="0"/>
              <a:r>
                <a:rPr lang="en-US" sz="1200" b="1">
                  <a:latin typeface="+mj-lt"/>
                </a:rPr>
                <a:t>Purchase Order</a:t>
              </a:r>
            </a:p>
          </p:txBody>
        </p:sp>
        <p:sp>
          <p:nvSpPr>
            <p:cNvPr id="250888" name="Rectangle 8"/>
            <p:cNvSpPr>
              <a:spLocks noChangeArrowheads="1"/>
            </p:cNvSpPr>
            <p:nvPr/>
          </p:nvSpPr>
          <p:spPr bwMode="auto">
            <a:xfrm>
              <a:off x="1900" y="358"/>
              <a:ext cx="971" cy="591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 anchorCtr="1"/>
            <a:lstStyle/>
            <a:p>
              <a:pPr eaLnBrk="0" hangingPunct="0"/>
              <a:r>
                <a:rPr lang="en-US" sz="1200" b="1">
                  <a:latin typeface="+mj-lt"/>
                </a:rPr>
                <a:t>Purchase Order Receipt</a:t>
              </a:r>
            </a:p>
          </p:txBody>
        </p:sp>
        <p:sp>
          <p:nvSpPr>
            <p:cNvPr id="250889" name="Rectangle 9"/>
            <p:cNvSpPr>
              <a:spLocks noChangeArrowheads="1"/>
            </p:cNvSpPr>
            <p:nvPr/>
          </p:nvSpPr>
          <p:spPr bwMode="auto">
            <a:xfrm>
              <a:off x="1906" y="1309"/>
              <a:ext cx="971" cy="591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/>
            <a:lstStyle/>
            <a:p>
              <a:pPr eaLnBrk="0" hangingPunct="0"/>
              <a:r>
                <a:rPr lang="en-US" sz="1200" b="1">
                  <a:latin typeface="+mj-lt"/>
                </a:rPr>
                <a:t>Supplier Invoice</a:t>
              </a:r>
            </a:p>
            <a:p>
              <a:pPr eaLnBrk="0" hangingPunct="0"/>
              <a:r>
                <a:rPr lang="en-US" sz="1200" b="1">
                  <a:latin typeface="+mj-lt"/>
                </a:rPr>
                <a:t>Receiver Matching True</a:t>
              </a:r>
            </a:p>
          </p:txBody>
        </p:sp>
      </p:grpSp>
      <p:sp>
        <p:nvSpPr>
          <p:cNvPr id="250890" name="Line 10"/>
          <p:cNvSpPr>
            <a:spLocks noChangeShapeType="1"/>
          </p:cNvSpPr>
          <p:nvPr/>
        </p:nvSpPr>
        <p:spPr bwMode="auto">
          <a:xfrm>
            <a:off x="3097213" y="1697038"/>
            <a:ext cx="51435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1" name="Line 11"/>
          <p:cNvSpPr>
            <a:spLocks noChangeShapeType="1"/>
          </p:cNvSpPr>
          <p:nvPr/>
        </p:nvSpPr>
        <p:spPr bwMode="auto">
          <a:xfrm>
            <a:off x="4379913" y="2328863"/>
            <a:ext cx="0" cy="5080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2" name="Line 12"/>
          <p:cNvSpPr>
            <a:spLocks noChangeShapeType="1"/>
          </p:cNvSpPr>
          <p:nvPr/>
        </p:nvSpPr>
        <p:spPr bwMode="auto">
          <a:xfrm>
            <a:off x="5224463" y="1792288"/>
            <a:ext cx="596900" cy="4191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4" name="Line 14"/>
          <p:cNvSpPr>
            <a:spLocks noChangeShapeType="1"/>
          </p:cNvSpPr>
          <p:nvPr/>
        </p:nvSpPr>
        <p:spPr bwMode="auto">
          <a:xfrm>
            <a:off x="5118100" y="5251450"/>
            <a:ext cx="57785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 flipV="1">
            <a:off x="5203825" y="2822575"/>
            <a:ext cx="590550" cy="4191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Supplier Invoice Flows with Invoice Status</a:t>
            </a:r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EF-PP-070</a:t>
            </a:r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19113" y="1068388"/>
            <a:ext cx="8091486" cy="4932362"/>
            <a:chOff x="576263" y="1068388"/>
            <a:chExt cx="8091486" cy="4932362"/>
          </a:xfrm>
        </p:grpSpPr>
        <p:sp>
          <p:nvSpPr>
            <p:cNvPr id="251907" name="Rectangle 3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02012" y="2109788"/>
              <a:ext cx="2156579" cy="8588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Post  SI</a:t>
              </a:r>
            </a:p>
            <a:p>
              <a:r>
                <a:rPr lang="en-US" sz="1400">
                  <a:solidFill>
                    <a:srgbClr val="345B94"/>
                  </a:solidFill>
                  <a:latin typeface="+mj-lt"/>
                </a:rPr>
                <a:t>No Allocation *</a:t>
              </a:r>
            </a:p>
          </p:txBody>
        </p:sp>
        <p:sp>
          <p:nvSpPr>
            <p:cNvPr id="251908" name="Rectangle 4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76263" y="3095626"/>
              <a:ext cx="1465262" cy="977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Supplier Invoice Document</a:t>
              </a:r>
              <a:endParaRPr lang="en-US" sz="1400">
                <a:solidFill>
                  <a:srgbClr val="345B94"/>
                </a:solidFill>
                <a:latin typeface="+mj-lt"/>
              </a:endParaRPr>
            </a:p>
          </p:txBody>
        </p:sp>
        <p:cxnSp>
          <p:nvCxnSpPr>
            <p:cNvPr id="251909" name="AutoShape 5"/>
            <p:cNvCxnSpPr>
              <a:cxnSpLocks noChangeShapeType="1"/>
              <a:stCxn id="251908" idx="3"/>
              <a:endCxn id="251907" idx="1"/>
            </p:cNvCxnSpPr>
            <p:nvPr/>
          </p:nvCxnSpPr>
          <p:spPr bwMode="auto">
            <a:xfrm flipV="1">
              <a:off x="2041525" y="2539207"/>
              <a:ext cx="1360487" cy="1045369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0" name="Rectangle 6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02462" y="1068388"/>
              <a:ext cx="1665287" cy="8842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Primary Layer</a:t>
              </a:r>
            </a:p>
            <a:p>
              <a:r>
                <a:rPr lang="en-US" sz="1400">
                  <a:solidFill>
                    <a:srgbClr val="345B94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251911" name="AutoShape 7"/>
            <p:cNvCxnSpPr>
              <a:cxnSpLocks noChangeShapeType="1"/>
            </p:cNvCxnSpPr>
            <p:nvPr/>
          </p:nvCxnSpPr>
          <p:spPr bwMode="auto">
            <a:xfrm flipV="1">
              <a:off x="5610470" y="1510507"/>
              <a:ext cx="1401517" cy="102870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2" name="Rectangle 8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02462" y="2097088"/>
              <a:ext cx="1665287" cy="8842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Primary Layer</a:t>
              </a:r>
            </a:p>
            <a:p>
              <a:r>
                <a:rPr lang="en-US" sz="1400">
                  <a:solidFill>
                    <a:srgbClr val="345B94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251913" name="AutoShape 9"/>
            <p:cNvCxnSpPr>
              <a:cxnSpLocks noChangeShapeType="1"/>
            </p:cNvCxnSpPr>
            <p:nvPr/>
          </p:nvCxnSpPr>
          <p:spPr bwMode="auto">
            <a:xfrm>
              <a:off x="5610470" y="2539207"/>
              <a:ext cx="140151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4" name="Rectangle 10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02013" y="3138488"/>
              <a:ext cx="2189162" cy="8969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Post  SI</a:t>
              </a:r>
            </a:p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Transient Layer</a:t>
              </a:r>
            </a:p>
            <a:p>
              <a:r>
                <a:rPr lang="en-US" sz="1400">
                  <a:solidFill>
                    <a:srgbClr val="345B94"/>
                  </a:solidFill>
                  <a:latin typeface="+mj-lt"/>
                </a:rPr>
                <a:t>Transient Allocated *</a:t>
              </a:r>
            </a:p>
          </p:txBody>
        </p:sp>
        <p:cxnSp>
          <p:nvCxnSpPr>
            <p:cNvPr id="251915" name="AutoShape 11"/>
            <p:cNvCxnSpPr>
              <a:cxnSpLocks noChangeShapeType="1"/>
              <a:stCxn id="251908" idx="3"/>
              <a:endCxn id="251914" idx="1"/>
            </p:cNvCxnSpPr>
            <p:nvPr/>
          </p:nvCxnSpPr>
          <p:spPr bwMode="auto">
            <a:xfrm>
              <a:off x="2041525" y="3584576"/>
              <a:ext cx="1360488" cy="2381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6" name="Rectangle 12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14712" y="4230688"/>
              <a:ext cx="2156579" cy="9096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Post  SI</a:t>
              </a:r>
            </a:p>
            <a:p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Primary Layer</a:t>
              </a:r>
            </a:p>
            <a:p>
              <a:r>
                <a:rPr lang="en-US" sz="1400" dirty="0">
                  <a:solidFill>
                    <a:srgbClr val="345B94"/>
                  </a:solidFill>
                  <a:latin typeface="+mj-lt"/>
                </a:rPr>
                <a:t>Allocated *</a:t>
              </a:r>
            </a:p>
          </p:txBody>
        </p:sp>
        <p:sp>
          <p:nvSpPr>
            <p:cNvPr id="251917" name="Rectangle 13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15162" y="3138488"/>
              <a:ext cx="1637619" cy="8969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en-US" sz="1400" b="1">
                  <a:solidFill>
                    <a:srgbClr val="345B94"/>
                  </a:solidFill>
                  <a:latin typeface="+mj-lt"/>
                </a:rPr>
                <a:t>Primary Layer</a:t>
              </a:r>
            </a:p>
            <a:p>
              <a:r>
                <a:rPr lang="en-US" sz="1400">
                  <a:solidFill>
                    <a:srgbClr val="345B94"/>
                  </a:solidFill>
                  <a:latin typeface="+mj-lt"/>
                </a:rPr>
                <a:t>Allocated</a:t>
              </a:r>
            </a:p>
          </p:txBody>
        </p:sp>
        <p:cxnSp>
          <p:nvCxnSpPr>
            <p:cNvPr id="251918" name="AutoShape 14"/>
            <p:cNvCxnSpPr>
              <a:cxnSpLocks noChangeShapeType="1"/>
            </p:cNvCxnSpPr>
            <p:nvPr/>
          </p:nvCxnSpPr>
          <p:spPr bwMode="auto">
            <a:xfrm>
              <a:off x="5638800" y="3586957"/>
              <a:ext cx="138588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9" name="Text Box 15"/>
            <p:cNvSpPr txBox="1">
              <a:spLocks noChangeArrowheads="1"/>
            </p:cNvSpPr>
            <p:nvPr/>
          </p:nvSpPr>
          <p:spPr bwMode="auto">
            <a:xfrm>
              <a:off x="5686425" y="1203325"/>
              <a:ext cx="1143000" cy="609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Receiver Matching</a:t>
              </a:r>
            </a:p>
          </p:txBody>
        </p:sp>
        <p:sp>
          <p:nvSpPr>
            <p:cNvPr id="251920" name="Text Box 16"/>
            <p:cNvSpPr txBox="1">
              <a:spLocks noChangeArrowheads="1"/>
            </p:cNvSpPr>
            <p:nvPr/>
          </p:nvSpPr>
          <p:spPr bwMode="auto">
            <a:xfrm>
              <a:off x="5692775" y="2225675"/>
              <a:ext cx="1143000" cy="609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Modify</a:t>
              </a:r>
              <a:br>
                <a:rPr lang="en-US" sz="1400" b="1" dirty="0">
                  <a:solidFill>
                    <a:srgbClr val="345B94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Allocate</a:t>
              </a:r>
            </a:p>
          </p:txBody>
        </p:sp>
        <p:sp>
          <p:nvSpPr>
            <p:cNvPr id="251921" name="Text Box 17"/>
            <p:cNvSpPr txBox="1">
              <a:spLocks noChangeArrowheads="1"/>
            </p:cNvSpPr>
            <p:nvPr/>
          </p:nvSpPr>
          <p:spPr bwMode="auto">
            <a:xfrm>
              <a:off x="5692775" y="3267075"/>
              <a:ext cx="1143000" cy="609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Modify</a:t>
              </a:r>
              <a:br>
                <a:rPr lang="en-US" sz="1400" b="1" dirty="0">
                  <a:solidFill>
                    <a:srgbClr val="345B94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Allocate</a:t>
              </a:r>
            </a:p>
          </p:txBody>
        </p:sp>
        <p:sp>
          <p:nvSpPr>
            <p:cNvPr id="251922" name="Text Box 18"/>
            <p:cNvSpPr txBox="1">
              <a:spLocks noChangeArrowheads="1"/>
            </p:cNvSpPr>
            <p:nvPr/>
          </p:nvSpPr>
          <p:spPr bwMode="auto">
            <a:xfrm>
              <a:off x="2279650" y="3082925"/>
              <a:ext cx="1143000" cy="83099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345B94"/>
                  </a:solidFill>
                  <a:latin typeface="+mj-lt"/>
                </a:rPr>
                <a:t>Supplier Invoice Create</a:t>
              </a:r>
            </a:p>
          </p:txBody>
        </p:sp>
        <p:sp>
          <p:nvSpPr>
            <p:cNvPr id="251923" name="Rectangle 19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14713" y="1068388"/>
              <a:ext cx="2123996" cy="884237"/>
            </a:xfrm>
            <a:prstGeom prst="rect">
              <a:avLst/>
            </a:prstGeom>
            <a:solidFill>
              <a:schemeClr val="accent2"/>
            </a:solidFill>
            <a:ln w="28575" algn="ctr">
              <a:solidFill>
                <a:schemeClr val="accent6">
                  <a:lumMod val="20000"/>
                  <a:lumOff val="80000"/>
                </a:schemeClr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en-US" sz="1400" b="1" dirty="0">
                  <a:latin typeface="+mj-lt"/>
                </a:rPr>
                <a:t>No postings</a:t>
              </a:r>
            </a:p>
            <a:p>
              <a:r>
                <a:rPr lang="en-US" sz="1400" u="sng" dirty="0">
                  <a:latin typeface="+mj-lt"/>
                </a:rPr>
                <a:t>Initial *</a:t>
              </a:r>
            </a:p>
          </p:txBody>
        </p:sp>
        <p:cxnSp>
          <p:nvCxnSpPr>
            <p:cNvPr id="251924" name="AutoShape 20"/>
            <p:cNvCxnSpPr>
              <a:cxnSpLocks noChangeShapeType="1"/>
              <a:stCxn id="251908" idx="3"/>
              <a:endCxn id="251923" idx="1"/>
            </p:cNvCxnSpPr>
            <p:nvPr/>
          </p:nvCxnSpPr>
          <p:spPr bwMode="auto">
            <a:xfrm flipV="1">
              <a:off x="2041525" y="1510507"/>
              <a:ext cx="1373188" cy="2074069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51925" name="AutoShape 21"/>
            <p:cNvCxnSpPr>
              <a:cxnSpLocks noChangeShapeType="1"/>
              <a:stCxn id="251908" idx="3"/>
              <a:endCxn id="251916" idx="1"/>
            </p:cNvCxnSpPr>
            <p:nvPr/>
          </p:nvCxnSpPr>
          <p:spPr bwMode="auto">
            <a:xfrm>
              <a:off x="2041525" y="3584576"/>
              <a:ext cx="1373187" cy="1100931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51926" name="AutoShape 22"/>
            <p:cNvCxnSpPr>
              <a:cxnSpLocks noChangeShapeType="1"/>
              <a:stCxn id="251923" idx="1"/>
              <a:endCxn id="251916" idx="1"/>
            </p:cNvCxnSpPr>
            <p:nvPr/>
          </p:nvCxnSpPr>
          <p:spPr bwMode="auto">
            <a:xfrm rot="10800000" flipV="1">
              <a:off x="3414713" y="1510507"/>
              <a:ext cx="1" cy="3175000"/>
            </a:xfrm>
            <a:prstGeom prst="bentConnector3">
              <a:avLst>
                <a:gd name="adj1" fmla="val 22860100000"/>
              </a:avLst>
            </a:prstGeom>
            <a:noFill/>
            <a:ln w="9525">
              <a:solidFill>
                <a:srgbClr val="007A00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51927" name="AutoShape 23"/>
            <p:cNvCxnSpPr>
              <a:cxnSpLocks noChangeShapeType="1"/>
              <a:stCxn id="251923" idx="1"/>
              <a:endCxn id="251914" idx="1"/>
            </p:cNvCxnSpPr>
            <p:nvPr/>
          </p:nvCxnSpPr>
          <p:spPr bwMode="auto">
            <a:xfrm rot="10800000" flipV="1">
              <a:off x="3402013" y="1510507"/>
              <a:ext cx="12700" cy="2076450"/>
            </a:xfrm>
            <a:prstGeom prst="bentConnector3">
              <a:avLst>
                <a:gd name="adj1" fmla="val 1900000"/>
              </a:avLst>
            </a:prstGeom>
            <a:noFill/>
            <a:ln w="9525">
              <a:solidFill>
                <a:srgbClr val="5A87C6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sp>
          <p:nvSpPr>
            <p:cNvPr id="251928" name="Text Box 24"/>
            <p:cNvSpPr txBox="1">
              <a:spLocks noChangeArrowheads="1"/>
            </p:cNvSpPr>
            <p:nvPr/>
          </p:nvSpPr>
          <p:spPr bwMode="auto">
            <a:xfrm>
              <a:off x="3403600" y="5391150"/>
              <a:ext cx="2603500" cy="609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>
                  <a:solidFill>
                    <a:srgbClr val="5A87C6"/>
                  </a:solidFill>
                  <a:latin typeface="+mj-lt"/>
                </a:rPr>
                <a:t>(*) Determined by Invoice Status Code</a:t>
              </a:r>
            </a:p>
          </p:txBody>
        </p:sp>
        <p:cxnSp>
          <p:nvCxnSpPr>
            <p:cNvPr id="251929" name="AutoShape 25"/>
            <p:cNvCxnSpPr>
              <a:cxnSpLocks noChangeShapeType="1"/>
              <a:stCxn id="251923" idx="1"/>
              <a:endCxn id="251907" idx="1"/>
            </p:cNvCxnSpPr>
            <p:nvPr/>
          </p:nvCxnSpPr>
          <p:spPr bwMode="auto">
            <a:xfrm rot="10800000" flipV="1">
              <a:off x="3402013" y="1510507"/>
              <a:ext cx="12701" cy="1028700"/>
            </a:xfrm>
            <a:prstGeom prst="bentConnector3">
              <a:avLst>
                <a:gd name="adj1" fmla="val 1899858"/>
              </a:avLst>
            </a:prstGeom>
            <a:noFill/>
            <a:ln w="9525">
              <a:solidFill>
                <a:srgbClr val="007A00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51930" name="AutoShape 26"/>
            <p:cNvCxnSpPr>
              <a:cxnSpLocks noChangeShapeType="1"/>
            </p:cNvCxnSpPr>
            <p:nvPr/>
          </p:nvCxnSpPr>
          <p:spPr bwMode="auto">
            <a:xfrm>
              <a:off x="5594840" y="1510507"/>
              <a:ext cx="141714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prstDash val="dash"/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9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  <a:ln/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Hands-on Exercises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urchasing Process&amp;#x0D;&amp;#x0A;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01&quot;/&gt;&lt;/object&gt;&lt;object type=&quot;3&quot; unique_id=&quot;10006&quot;&gt;&lt;property id=&quot;20148&quot; value=&quot;5&quot;/&gt;&lt;property id=&quot;20300&quot; value=&quot;Slide 3 - &amp;quot;Demo&amp;quot;&quot;/&gt;&lt;property id=&quot;20307&quot; value=&quot;276&quot;/&gt;&lt;/object&gt;&lt;object type=&quot;3&quot; unique_id=&quot;10007&quot;&gt;&lt;property id=&quot;20148&quot; value=&quot;5&quot;/&gt;&lt;property id=&quot;20300&quot; value=&quot;Slide 4 - &amp;quot;Requisition to Shipment Flow&amp;quot;&quot;/&gt;&lt;property id=&quot;20307&quot; value=&quot;312&quot;/&gt;&lt;/object&gt;&lt;object type=&quot;3&quot; unique_id=&quot;10008&quot;&gt;&lt;property id=&quot;20148&quot; value=&quot;5&quot;/&gt;&lt;property id=&quot;20300&quot; value=&quot;Slide 5 - &amp;quot;Supplier Invoice Flow&amp;quot;&quot;/&gt;&lt;property id=&quot;20307&quot; value=&quot;313&quot;/&gt;&lt;/object&gt;&lt;object type=&quot;3&quot; unique_id=&quot;10009&quot;&gt;&lt;property id=&quot;20148&quot; value=&quot;5&quot;/&gt;&lt;property id=&quot;20300&quot; value=&quot;Slide 6&quot;/&gt;&lt;property id=&quot;20307&quot; value=&quot;310&quot;/&gt;&lt;/object&gt;&lt;object type=&quot;3&quot; unique_id=&quot;10010&quot;&gt;&lt;property id=&quot;20148&quot; value=&quot;5&quot;/&gt;&lt;property id=&quot;20300&quot; value=&quot;Slide 7 - &amp;quot;Supplier Invoice Flows with Invoice Status&amp;quot;&quot;/&gt;&lt;property id=&quot;20307&quot; value=&quot;311&quot;/&gt;&lt;/object&gt;&lt;object type=&quot;3&quot; unique_id=&quot;10011&quot;&gt;&lt;property id=&quot;20148&quot; value=&quot;5&quot;/&gt;&lt;property id=&quot;20300&quot; value=&quot;Slide 8 - &amp;quot;Hands-on Exercises&amp;quot;&quot;/&gt;&lt;property id=&quot;20307&quot; value=&quot;31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1960</TotalTime>
  <Words>187</Words>
  <Application>Microsoft Office PowerPoint</Application>
  <PresentationFormat>On-screen Show (4:3)</PresentationFormat>
  <Paragraphs>69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Purchasing Process </vt:lpstr>
      <vt:lpstr>Overview</vt:lpstr>
      <vt:lpstr>Demo</vt:lpstr>
      <vt:lpstr>Requisition to Shipment Flow</vt:lpstr>
      <vt:lpstr>Supplier Invoice Flow</vt:lpstr>
      <vt:lpstr>Receiver Matching vs. Financial Matching</vt:lpstr>
      <vt:lpstr>Supplier Invoice Flows with Invoice Status</vt:lpstr>
      <vt:lpstr>Hands-on Exercises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124</cp:revision>
  <dcterms:created xsi:type="dcterms:W3CDTF">2006-05-18T22:11:08Z</dcterms:created>
  <dcterms:modified xsi:type="dcterms:W3CDTF">2011-01-28T09:13:43Z</dcterms:modified>
</cp:coreProperties>
</file>