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9"/>
  </p:notesMasterIdLst>
  <p:handoutMasterIdLst>
    <p:handoutMasterId r:id="rId40"/>
  </p:handoutMasterIdLst>
  <p:sldIdLst>
    <p:sldId id="264" r:id="rId2"/>
    <p:sldId id="322" r:id="rId3"/>
    <p:sldId id="319" r:id="rId4"/>
    <p:sldId id="339" r:id="rId5"/>
    <p:sldId id="302" r:id="rId6"/>
    <p:sldId id="309" r:id="rId7"/>
    <p:sldId id="310" r:id="rId8"/>
    <p:sldId id="340" r:id="rId9"/>
    <p:sldId id="330" r:id="rId10"/>
    <p:sldId id="311" r:id="rId11"/>
    <p:sldId id="328" r:id="rId12"/>
    <p:sldId id="329" r:id="rId13"/>
    <p:sldId id="335" r:id="rId14"/>
    <p:sldId id="305" r:id="rId15"/>
    <p:sldId id="326" r:id="rId16"/>
    <p:sldId id="327" r:id="rId17"/>
    <p:sldId id="336" r:id="rId18"/>
    <p:sldId id="320" r:id="rId19"/>
    <p:sldId id="288" r:id="rId20"/>
    <p:sldId id="279" r:id="rId21"/>
    <p:sldId id="341" r:id="rId22"/>
    <p:sldId id="306" r:id="rId23"/>
    <p:sldId id="283" r:id="rId24"/>
    <p:sldId id="282" r:id="rId25"/>
    <p:sldId id="308" r:id="rId26"/>
    <p:sldId id="280" r:id="rId27"/>
    <p:sldId id="286" r:id="rId28"/>
    <p:sldId id="314" r:id="rId29"/>
    <p:sldId id="316" r:id="rId30"/>
    <p:sldId id="317" r:id="rId31"/>
    <p:sldId id="321" r:id="rId32"/>
    <p:sldId id="337" r:id="rId33"/>
    <p:sldId id="331" r:id="rId34"/>
    <p:sldId id="332" r:id="rId35"/>
    <p:sldId id="333" r:id="rId36"/>
    <p:sldId id="334" r:id="rId37"/>
    <p:sldId id="338" r:id="rId38"/>
  </p:sldIdLst>
  <p:sldSz cx="9144000" cy="6858000" type="screen4x3"/>
  <p:notesSz cx="7315200" cy="9601200"/>
  <p:custDataLst>
    <p:tags r:id="rId41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80808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15" autoAdjust="0"/>
    <p:restoredTop sz="88111" autoAdjust="0"/>
  </p:normalViewPr>
  <p:slideViewPr>
    <p:cSldViewPr snapToGrid="0">
      <p:cViewPr varScale="1">
        <p:scale>
          <a:sx n="83" d="100"/>
          <a:sy n="83" d="100"/>
        </p:scale>
        <p:origin x="-13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4.2_1_requisition to payment</a:t>
            </a:r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E9A1E5F8-8648-4AE5-A4EC-FFCC7384E0A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4.2_1_requisition to payment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C1A1D81D-B2D9-47FA-853C-AB879A90AE9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6140E-73F1-42B9-9684-B1E8DB0864F6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CFDD1C-8214-4156-B432-9FC649D11E7E}" type="slidenum">
              <a:rPr lang="en-US"/>
              <a:pPr/>
              <a:t>6</a:t>
            </a:fld>
            <a:endParaRPr lang="en-US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New option for simple Invoice Registration, using new property of Invoice Status Code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91C249-10D7-4D99-999B-4041CE06B800}" type="slidenum">
              <a:rPr lang="en-US"/>
              <a:pPr/>
              <a:t>7</a:t>
            </a:fld>
            <a:endParaRPr lang="en-US"/>
          </a:p>
        </p:txBody>
      </p:sp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Initial invoices can be modified, including amounts, and postings, etc., before posting to official accounting layer.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FF2714-1133-4982-8CFD-89873DF3C2D9}" type="slidenum">
              <a:rPr lang="en-US"/>
              <a:pPr/>
              <a:t>9</a:t>
            </a:fld>
            <a:endParaRPr lang="en-US"/>
          </a:p>
        </p:txBody>
      </p:sp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/>
              <a:t>Link to Invoice:</a:t>
            </a:r>
            <a:r>
              <a:rPr lang="en-GB"/>
              <a:t> Only for credit notes. </a:t>
            </a:r>
          </a:p>
          <a:p>
            <a:r>
              <a:rPr lang="en-GB"/>
              <a:t>A credit note can have a 1-to-1 link to a SI. </a:t>
            </a:r>
          </a:p>
          <a:p>
            <a:r>
              <a:rPr lang="en-GB"/>
              <a:t>Only SIs for the same supplier with an open balance &gt;= than the credit note amount can be selected.  </a:t>
            </a:r>
          </a:p>
          <a:p>
            <a:r>
              <a:rPr lang="en-GB"/>
              <a:t>Linking implies an automatic adjustment (posting) of the SI and credit note with a posting date equal to the posting date of the credit note.</a:t>
            </a:r>
          </a:p>
          <a:p>
            <a:endParaRPr lang="en-GB" b="1"/>
          </a:p>
          <a:p>
            <a:r>
              <a:rPr lang="en-GB" b="1"/>
              <a:t>Adjustment:</a:t>
            </a:r>
            <a:r>
              <a:rPr lang="en-GB"/>
              <a:t> The daybook to use for a credit note / SI adjustment (see Link to Invoice field).  The internal daybook must be SA (Supplier Adjustment); the sequential number is system generated.</a:t>
            </a:r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BCF675-102F-46F0-9B35-D688A317EDA8}" type="slidenum">
              <a:rPr lang="en-US"/>
              <a:pPr/>
              <a:t>10</a:t>
            </a:fld>
            <a:endParaRPr lang="en-US"/>
          </a:p>
        </p:txBody>
      </p:sp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en-GB"/>
              <a:t>New options to reverse and optionally replace existing invoices</a:t>
            </a:r>
          </a:p>
          <a:p>
            <a:pPr>
              <a:lnSpc>
                <a:spcPct val="70000"/>
              </a:lnSpc>
            </a:pPr>
            <a:r>
              <a:rPr lang="en-GB"/>
              <a:t>Works with financial and receiver matching</a:t>
            </a:r>
          </a:p>
          <a:p>
            <a:pPr>
              <a:lnSpc>
                <a:spcPct val="70000"/>
              </a:lnSpc>
            </a:pPr>
            <a:r>
              <a:rPr lang="en-GB"/>
              <a:t>Reversal is automatically matched to original invoice</a:t>
            </a:r>
          </a:p>
          <a:p>
            <a:pPr>
              <a:lnSpc>
                <a:spcPct val="70000"/>
              </a:lnSpc>
            </a:pPr>
            <a:r>
              <a:rPr lang="en-GB"/>
              <a:t>Can use correction of accounting functionality</a:t>
            </a:r>
          </a:p>
          <a:p>
            <a:pPr>
              <a:lnSpc>
                <a:spcPct val="70000"/>
              </a:lnSpc>
            </a:pPr>
            <a:r>
              <a:rPr lang="en-GB"/>
              <a:t>Operational updates are reversed so that receiver matching can be corrected</a:t>
            </a:r>
          </a:p>
          <a:p>
            <a:pPr>
              <a:lnSpc>
                <a:spcPct val="70000"/>
              </a:lnSpc>
            </a:pPr>
            <a:r>
              <a:rPr lang="en-GB"/>
              <a:t>Option to copy original receiver matching details for replacement invoice (under development)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F59061-0D16-478E-A53D-1CBDA8CA8536}" type="slidenum">
              <a:rPr lang="en-US"/>
              <a:pPr/>
              <a:t>11</a:t>
            </a:fld>
            <a:endParaRPr lang="en-US"/>
          </a:p>
        </p:txBody>
      </p:sp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Tax Details are now stored in the receiver matching</a:t>
            </a:r>
          </a:p>
          <a:p>
            <a:r>
              <a:rPr lang="en-GB"/>
              <a:t>Tax amounts can be edited, depending on settings for the tax rate concerned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4EE680-BB01-491F-8F2C-D359EC9D2F6F}" type="slidenum">
              <a:rPr lang="en-US"/>
              <a:pPr/>
              <a:t>12</a:t>
            </a:fld>
            <a:endParaRPr lang="en-US"/>
          </a:p>
        </p:txBody>
      </p:sp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Better handling of taxes accrued at receipt and non-recoverable taxes - changes to tax amounts do not require manual posting</a:t>
            </a:r>
          </a:p>
          <a:p>
            <a:r>
              <a:rPr lang="en-GB"/>
              <a:t>Corrections to taxes are automatically made in the matching posting.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715572-9F01-4EDA-A415-B5224144C959}" type="slidenum">
              <a:rPr lang="en-US"/>
              <a:pPr/>
              <a:t>15</a:t>
            </a:fld>
            <a:endParaRPr lang="en-US"/>
          </a:p>
        </p:txBody>
      </p:sp>
      <p:sp>
        <p:nvSpPr>
          <p:cNvPr id="27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52400" indent="-152400">
              <a:lnSpc>
                <a:spcPct val="80000"/>
              </a:lnSpc>
            </a:pPr>
            <a:r>
              <a:rPr lang="en-US" sz="800"/>
              <a:t>1) Allocated – Approved – 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Create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Invoice Status code is: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Allocated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primary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2) Not Allocated – Not Approved – Blocked for payment – Allocate – Approve –  Release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a) Create a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	Invoice Status code must be: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Not allocated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Not 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Blocked for payment  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Matching Posting Tab: Disabled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b) Further transaction run to: approve, transfer, release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Allocation: Supplier Invoice Modify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 Change Invoice Status Code to Allocated, approve, 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primary layer (Allocation)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3) Allocation to transient layer – transfer to primary layer</a:t>
            </a:r>
          </a:p>
          <a:p>
            <a:pPr marL="152400" indent="-152400">
              <a:lnSpc>
                <a:spcPct val="80000"/>
              </a:lnSpc>
              <a:buFontTx/>
              <a:buAutoNum type="alphaLcParenR"/>
            </a:pPr>
            <a:r>
              <a:rPr lang="en-US" sz="800"/>
              <a:t>Create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Invoice Status code must be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Transient allocation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transient layer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 second transaction run is needed to transfer the allocation from transient to official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b) Supplier invoice modify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General Tab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	Change status to Allocated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Matching Tab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	Change matching daybook to one linked to primary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88A128-9DE7-4B32-B8A9-A339F6D09BA5}" type="slidenum">
              <a:rPr lang="en-US"/>
              <a:pPr/>
              <a:t>19</a:t>
            </a:fld>
            <a:endParaRPr lang="en-US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Electronic Transfer</a:t>
            </a:r>
          </a:p>
          <a:p>
            <a:pPr lvl="1"/>
            <a:r>
              <a:rPr lang="en-US"/>
              <a:t>With prior payment selection</a:t>
            </a:r>
          </a:p>
          <a:p>
            <a:pPr lvl="1"/>
            <a:r>
              <a:rPr lang="en-US"/>
              <a:t>Uses EDI for payment format transformation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2008-EF-APP-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0">
                <a:solidFill>
                  <a:schemeClr val="tx1"/>
                </a:solidFill>
              </a:rPr>
              <a:t>AP Process</a:t>
            </a:r>
            <a:endParaRPr lang="en-US" sz="2000" b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000"/>
              <a:t>New options </a:t>
            </a:r>
          </a:p>
          <a:p>
            <a:pPr>
              <a:lnSpc>
                <a:spcPct val="90000"/>
              </a:lnSpc>
            </a:pPr>
            <a:endParaRPr lang="en-GB" sz="2000"/>
          </a:p>
          <a:p>
            <a:pPr>
              <a:lnSpc>
                <a:spcPct val="90000"/>
              </a:lnSpc>
            </a:pPr>
            <a:r>
              <a:rPr lang="en-GB" sz="2000"/>
              <a:t>Reversal automatically matched to original invoice</a:t>
            </a:r>
          </a:p>
          <a:p>
            <a:pPr>
              <a:lnSpc>
                <a:spcPct val="90000"/>
              </a:lnSpc>
              <a:buFont typeface="Webdings" pitchFamily="18" charset="2"/>
              <a:buNone/>
            </a:pPr>
            <a:endParaRPr lang="en-GB" sz="2000"/>
          </a:p>
          <a:p>
            <a:pPr>
              <a:lnSpc>
                <a:spcPct val="90000"/>
              </a:lnSpc>
            </a:pPr>
            <a:r>
              <a:rPr lang="en-GB" sz="2000"/>
              <a:t>Correction of accounting functionality (optional)</a:t>
            </a:r>
          </a:p>
          <a:p>
            <a:pPr>
              <a:lnSpc>
                <a:spcPct val="90000"/>
              </a:lnSpc>
              <a:buFont typeface="Webdings" pitchFamily="18" charset="2"/>
              <a:buNone/>
            </a:pPr>
            <a:endParaRPr lang="en-GB" sz="2000"/>
          </a:p>
          <a:p>
            <a:pPr>
              <a:lnSpc>
                <a:spcPct val="90000"/>
              </a:lnSpc>
            </a:pPr>
            <a:r>
              <a:rPr lang="en-GB" sz="2000"/>
              <a:t>Operational update</a:t>
            </a:r>
          </a:p>
        </p:txBody>
      </p:sp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Supplier Invoice Reverse, Replace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EF-APP-110</a:t>
            </a:r>
            <a:endParaRPr lang="en-US"/>
          </a:p>
        </p:txBody>
      </p:sp>
      <p:pic>
        <p:nvPicPr>
          <p:cNvPr id="251915" name="Picture 11" descr="SI-Rever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0913" y="2635700"/>
            <a:ext cx="5414962" cy="3695700"/>
          </a:xfrm>
          <a:prstGeom prst="rect">
            <a:avLst/>
          </a:prstGeom>
          <a:noFill/>
        </p:spPr>
      </p:pic>
      <p:sp>
        <p:nvSpPr>
          <p:cNvPr id="251912" name="Rectangle 8"/>
          <p:cNvSpPr>
            <a:spLocks noChangeArrowheads="1"/>
          </p:cNvSpPr>
          <p:nvPr/>
        </p:nvSpPr>
        <p:spPr bwMode="auto">
          <a:xfrm>
            <a:off x="3567113" y="5945638"/>
            <a:ext cx="1882775" cy="288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1911" name="Rectangle 7"/>
          <p:cNvSpPr>
            <a:spLocks noChangeArrowheads="1"/>
          </p:cNvSpPr>
          <p:nvPr/>
        </p:nvSpPr>
        <p:spPr bwMode="auto">
          <a:xfrm>
            <a:off x="3546475" y="4620075"/>
            <a:ext cx="2692400" cy="2762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7822" y="2582216"/>
            <a:ext cx="5915025" cy="3733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846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Tax Update in Receiver Matching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EF-APP-120</a:t>
            </a:r>
            <a:endParaRPr lang="en-US"/>
          </a:p>
        </p:txBody>
      </p:sp>
      <p:sp>
        <p:nvSpPr>
          <p:cNvPr id="284676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0" y="1211263"/>
            <a:ext cx="8416925" cy="5330825"/>
          </a:xfrm>
        </p:spPr>
        <p:txBody>
          <a:bodyPr/>
          <a:lstStyle/>
          <a:p>
            <a:r>
              <a:rPr lang="en-GB" dirty="0"/>
              <a:t>Tax details in receiver </a:t>
            </a:r>
            <a:r>
              <a:rPr lang="en-GB" dirty="0" smtClean="0"/>
              <a:t>matching</a:t>
            </a:r>
            <a:endParaRPr lang="en-GB" dirty="0"/>
          </a:p>
          <a:p>
            <a:r>
              <a:rPr lang="en-GB" dirty="0"/>
              <a:t>Taxes can be recalculated:</a:t>
            </a:r>
          </a:p>
          <a:p>
            <a:pPr lvl="1"/>
            <a:r>
              <a:rPr lang="en-GB" dirty="0"/>
              <a:t>Automatically</a:t>
            </a:r>
          </a:p>
          <a:p>
            <a:pPr lvl="1"/>
            <a:r>
              <a:rPr lang="en-GB" dirty="0"/>
              <a:t>On demand</a:t>
            </a:r>
          </a:p>
          <a:p>
            <a:endParaRPr lang="en-GB" dirty="0"/>
          </a:p>
          <a:p>
            <a:r>
              <a:rPr lang="en-GB" dirty="0"/>
              <a:t>Optional tax </a:t>
            </a:r>
          </a:p>
          <a:p>
            <a:pPr>
              <a:buFont typeface="Webdings" pitchFamily="18" charset="2"/>
              <a:buNone/>
            </a:pPr>
            <a:r>
              <a:rPr lang="en-GB" dirty="0"/>
              <a:t>amount update</a:t>
            </a:r>
          </a:p>
          <a:p>
            <a:endParaRPr lang="en-GB" dirty="0"/>
          </a:p>
        </p:txBody>
      </p:sp>
      <p:grpSp>
        <p:nvGrpSpPr>
          <p:cNvPr id="9" name="Group 8"/>
          <p:cNvGrpSpPr/>
          <p:nvPr/>
        </p:nvGrpSpPr>
        <p:grpSpPr>
          <a:xfrm>
            <a:off x="6217571" y="825951"/>
            <a:ext cx="2628900" cy="1809750"/>
            <a:chOff x="6000750" y="1174750"/>
            <a:chExt cx="2628900" cy="1809750"/>
          </a:xfrm>
        </p:grpSpPr>
        <p:pic>
          <p:nvPicPr>
            <p:cNvPr id="28467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00750" y="1174750"/>
              <a:ext cx="2628900" cy="18097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84678" name="Rectangle 6"/>
            <p:cNvSpPr>
              <a:spLocks noChangeArrowheads="1"/>
            </p:cNvSpPr>
            <p:nvPr/>
          </p:nvSpPr>
          <p:spPr bwMode="auto">
            <a:xfrm>
              <a:off x="6413500" y="2524125"/>
              <a:ext cx="1498600" cy="2032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/>
              <a:t>Taxes accrued at receipt and non-recoverable taxes</a:t>
            </a:r>
          </a:p>
          <a:p>
            <a:pPr>
              <a:lnSpc>
                <a:spcPct val="80000"/>
              </a:lnSpc>
            </a:pPr>
            <a:r>
              <a:rPr lang="en-GB" sz="2400"/>
              <a:t>Tax updates automatically posted</a:t>
            </a:r>
          </a:p>
        </p:txBody>
      </p:sp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Tax Update in Receiver Matching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EF-APP-130</a:t>
            </a:r>
            <a:endParaRPr lang="en-US"/>
          </a:p>
        </p:txBody>
      </p:sp>
      <p:pic>
        <p:nvPicPr>
          <p:cNvPr id="286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457" y="2235807"/>
            <a:ext cx="7486650" cy="360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Supplier invoice basic processing flow		 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r>
              <a:rPr lang="en-US" sz="2400" dirty="0"/>
              <a:t>Alternative scenarios				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 lvl="1"/>
            <a:r>
              <a:rPr lang="en-US" sz="2000" dirty="0"/>
              <a:t>“Initial” supplier invoice</a:t>
            </a:r>
          </a:p>
          <a:p>
            <a:pPr lvl="1"/>
            <a:r>
              <a:rPr lang="en-US" sz="2000" dirty="0"/>
              <a:t>Supplier invoice template</a:t>
            </a:r>
          </a:p>
          <a:p>
            <a:pPr lvl="1"/>
            <a:r>
              <a:rPr lang="en-US" sz="2000" dirty="0"/>
              <a:t>Credit note, invoice correction</a:t>
            </a:r>
          </a:p>
          <a:p>
            <a:pPr lvl="1"/>
            <a:r>
              <a:rPr lang="en-US" sz="2000" dirty="0"/>
              <a:t>Supplier invoice reversal, replacement</a:t>
            </a:r>
          </a:p>
          <a:p>
            <a:pPr lvl="1"/>
            <a:r>
              <a:rPr lang="en-US" sz="2000" dirty="0"/>
              <a:t>Tax updates</a:t>
            </a:r>
          </a:p>
          <a:p>
            <a:r>
              <a:rPr lang="en-US" sz="2400" dirty="0"/>
              <a:t>Allocation and approval flows</a:t>
            </a:r>
          </a:p>
          <a:p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AP payments</a:t>
            </a:r>
          </a:p>
          <a:p>
            <a:pPr lvl="1"/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Alternative flows</a:t>
            </a:r>
          </a:p>
          <a:p>
            <a:pPr lvl="1"/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Prepayment processing</a:t>
            </a:r>
          </a:p>
          <a:p>
            <a:r>
              <a:rPr lang="en-US" sz="2400" dirty="0" smtClean="0">
                <a:solidFill>
                  <a:schemeClr val="bg1">
                    <a:lumMod val="65000"/>
                  </a:schemeClr>
                </a:solidFill>
              </a:rPr>
              <a:t>AP reporting</a:t>
            </a:r>
          </a:p>
          <a:p>
            <a:pPr lvl="1"/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Demo</a:t>
            </a:r>
          </a:p>
        </p:txBody>
      </p:sp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3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Allocation Flow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EF-APP-150</a:t>
            </a:r>
            <a:endParaRPr lang="en-US"/>
          </a:p>
        </p:txBody>
      </p:sp>
      <p:sp>
        <p:nvSpPr>
          <p:cNvPr id="245762" name="Rectangle 2"/>
          <p:cNvSpPr>
            <a:spLocks noChangeArrowheads="1"/>
          </p:cNvSpPr>
          <p:nvPr/>
        </p:nvSpPr>
        <p:spPr bwMode="auto">
          <a:xfrm>
            <a:off x="5882329" y="1331698"/>
            <a:ext cx="2300140" cy="3871898"/>
          </a:xfrm>
          <a:prstGeom prst="rect">
            <a:avLst/>
          </a:prstGeom>
          <a:solidFill>
            <a:srgbClr val="CFD9DF"/>
          </a:solidFill>
          <a:ln w="12700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/>
            <a:endParaRPr lang="en-US" sz="1200" b="1">
              <a:latin typeface="+mj-lt"/>
            </a:endParaRPr>
          </a:p>
        </p:txBody>
      </p:sp>
      <p:sp>
        <p:nvSpPr>
          <p:cNvPr id="245763" name="Rectangle 3"/>
          <p:cNvSpPr>
            <a:spLocks noChangeArrowheads="1"/>
          </p:cNvSpPr>
          <p:nvPr/>
        </p:nvSpPr>
        <p:spPr bwMode="auto">
          <a:xfrm>
            <a:off x="3320409" y="1331698"/>
            <a:ext cx="2300140" cy="5087956"/>
          </a:xfrm>
          <a:prstGeom prst="rect">
            <a:avLst/>
          </a:prstGeom>
          <a:solidFill>
            <a:srgbClr val="CFD9DF"/>
          </a:solidFill>
          <a:ln w="12700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/>
            <a:endParaRPr lang="en-US" sz="1200" b="1">
              <a:latin typeface="+mj-lt"/>
            </a:endParaRPr>
          </a:p>
        </p:txBody>
      </p:sp>
      <p:sp>
        <p:nvSpPr>
          <p:cNvPr id="245764" name="Rectangle 4"/>
          <p:cNvSpPr>
            <a:spLocks noChangeArrowheads="1"/>
          </p:cNvSpPr>
          <p:nvPr/>
        </p:nvSpPr>
        <p:spPr bwMode="auto">
          <a:xfrm>
            <a:off x="622169" y="548785"/>
            <a:ext cx="2573518" cy="488253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300" dirty="0">
                <a:latin typeface="+mj-lt"/>
              </a:rPr>
              <a:t>Create supplier invoice.</a:t>
            </a:r>
          </a:p>
        </p:txBody>
      </p:sp>
      <p:sp>
        <p:nvSpPr>
          <p:cNvPr id="245765" name="Rectangle 5"/>
          <p:cNvSpPr>
            <a:spLocks noChangeArrowheads="1"/>
          </p:cNvSpPr>
          <p:nvPr/>
        </p:nvSpPr>
        <p:spPr bwMode="auto">
          <a:xfrm>
            <a:off x="3482183" y="1475469"/>
            <a:ext cx="1897174" cy="723127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Save as initial </a:t>
            </a:r>
            <a:br>
              <a:rPr lang="en-US" sz="1400">
                <a:latin typeface="+mj-lt"/>
              </a:rPr>
            </a:br>
            <a:r>
              <a:rPr lang="en-US" sz="1200">
                <a:latin typeface="+mj-lt"/>
              </a:rPr>
              <a:t>No GL posting</a:t>
            </a:r>
          </a:p>
        </p:txBody>
      </p:sp>
      <p:sp>
        <p:nvSpPr>
          <p:cNvPr id="245766" name="Rectangle 6"/>
          <p:cNvSpPr>
            <a:spLocks noChangeArrowheads="1"/>
          </p:cNvSpPr>
          <p:nvPr/>
        </p:nvSpPr>
        <p:spPr bwMode="auto">
          <a:xfrm>
            <a:off x="6023514" y="1475469"/>
            <a:ext cx="1897174" cy="723127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Modify SI and update all fields.</a:t>
            </a:r>
          </a:p>
        </p:txBody>
      </p:sp>
      <p:sp>
        <p:nvSpPr>
          <p:cNvPr id="245767" name="AutoShape 7"/>
          <p:cNvSpPr>
            <a:spLocks noChangeArrowheads="1"/>
          </p:cNvSpPr>
          <p:nvPr/>
        </p:nvSpPr>
        <p:spPr bwMode="auto">
          <a:xfrm>
            <a:off x="958501" y="1298958"/>
            <a:ext cx="1897174" cy="1070455"/>
          </a:xfrm>
          <a:prstGeom prst="flowChartDecision">
            <a:avLst/>
          </a:prstGeom>
          <a:solidFill>
            <a:srgbClr val="F5E2E2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Need to review all fields</a:t>
            </a:r>
          </a:p>
        </p:txBody>
      </p:sp>
      <p:sp>
        <p:nvSpPr>
          <p:cNvPr id="245768" name="AutoShape 8"/>
          <p:cNvSpPr>
            <a:spLocks noChangeArrowheads="1"/>
          </p:cNvSpPr>
          <p:nvPr/>
        </p:nvSpPr>
        <p:spPr bwMode="auto">
          <a:xfrm>
            <a:off x="942680" y="2642721"/>
            <a:ext cx="1912995" cy="1070455"/>
          </a:xfrm>
          <a:prstGeom prst="flowChartDecision">
            <a:avLst/>
          </a:prstGeom>
          <a:solidFill>
            <a:srgbClr val="F5E2E2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Postpone </a:t>
            </a:r>
            <a:r>
              <a:rPr lang="en-US" sz="1200" dirty="0" smtClean="0">
                <a:latin typeface="+mj-lt"/>
              </a:rPr>
              <a:t>allocation</a:t>
            </a:r>
            <a:endParaRPr lang="en-US" sz="1200" dirty="0">
              <a:latin typeface="+mj-lt"/>
            </a:endParaRPr>
          </a:p>
        </p:txBody>
      </p:sp>
      <p:sp>
        <p:nvSpPr>
          <p:cNvPr id="245769" name="AutoShape 9"/>
          <p:cNvSpPr>
            <a:spLocks noChangeArrowheads="1"/>
          </p:cNvSpPr>
          <p:nvPr/>
        </p:nvSpPr>
        <p:spPr bwMode="auto">
          <a:xfrm>
            <a:off x="958501" y="3986484"/>
            <a:ext cx="1897174" cy="1070455"/>
          </a:xfrm>
          <a:prstGeom prst="flowChartDecision">
            <a:avLst/>
          </a:prstGeom>
          <a:solidFill>
            <a:srgbClr val="F5E2E2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Need to update allocation</a:t>
            </a:r>
          </a:p>
        </p:txBody>
      </p:sp>
      <p:cxnSp>
        <p:nvCxnSpPr>
          <p:cNvPr id="245770" name="AutoShape 10"/>
          <p:cNvCxnSpPr>
            <a:cxnSpLocks noChangeShapeType="1"/>
            <a:stCxn id="245767" idx="2"/>
            <a:endCxn id="245768" idx="0"/>
          </p:cNvCxnSpPr>
          <p:nvPr/>
        </p:nvCxnSpPr>
        <p:spPr bwMode="auto">
          <a:xfrm rot="5400000">
            <a:off x="1766479" y="2502112"/>
            <a:ext cx="273308" cy="791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1" name="AutoShape 11"/>
          <p:cNvCxnSpPr>
            <a:cxnSpLocks noChangeShapeType="1"/>
            <a:stCxn id="245768" idx="2"/>
            <a:endCxn id="245769" idx="0"/>
          </p:cNvCxnSpPr>
          <p:nvPr/>
        </p:nvCxnSpPr>
        <p:spPr bwMode="auto">
          <a:xfrm rot="16200000" flipH="1">
            <a:off x="1766479" y="3845875"/>
            <a:ext cx="273308" cy="791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2" name="AutoShape 12"/>
          <p:cNvCxnSpPr>
            <a:cxnSpLocks noChangeShapeType="1"/>
            <a:stCxn id="245764" idx="2"/>
            <a:endCxn id="245767" idx="0"/>
          </p:cNvCxnSpPr>
          <p:nvPr/>
        </p:nvCxnSpPr>
        <p:spPr bwMode="auto">
          <a:xfrm rot="5400000">
            <a:off x="1777048" y="1167078"/>
            <a:ext cx="261920" cy="184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3" name="AutoShape 13"/>
          <p:cNvCxnSpPr>
            <a:cxnSpLocks noChangeShapeType="1"/>
            <a:stCxn id="245767" idx="3"/>
            <a:endCxn id="245765" idx="1"/>
          </p:cNvCxnSpPr>
          <p:nvPr/>
        </p:nvCxnSpPr>
        <p:spPr bwMode="auto">
          <a:xfrm>
            <a:off x="2868910" y="1834186"/>
            <a:ext cx="600036" cy="284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4" name="AutoShape 14"/>
          <p:cNvCxnSpPr>
            <a:cxnSpLocks noChangeShapeType="1"/>
            <a:stCxn id="245765" idx="3"/>
            <a:endCxn id="245766" idx="1"/>
          </p:cNvCxnSpPr>
          <p:nvPr/>
        </p:nvCxnSpPr>
        <p:spPr bwMode="auto">
          <a:xfrm>
            <a:off x="5392593" y="1837033"/>
            <a:ext cx="617685" cy="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45775" name="Rectangle 15"/>
          <p:cNvSpPr>
            <a:spLocks noChangeArrowheads="1"/>
          </p:cNvSpPr>
          <p:nvPr/>
        </p:nvSpPr>
        <p:spPr bwMode="auto">
          <a:xfrm>
            <a:off x="3482183" y="2819232"/>
            <a:ext cx="1897174" cy="723127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No allocation.</a:t>
            </a:r>
          </a:p>
          <a:p>
            <a:pPr eaLnBrk="0" hangingPunct="0"/>
            <a:r>
              <a:rPr lang="en-US" sz="1200">
                <a:latin typeface="+mj-lt"/>
              </a:rPr>
              <a:t>Sub-ledger and SI posting</a:t>
            </a:r>
          </a:p>
        </p:txBody>
      </p:sp>
      <p:sp>
        <p:nvSpPr>
          <p:cNvPr id="245776" name="Rectangle 16"/>
          <p:cNvSpPr>
            <a:spLocks noChangeArrowheads="1"/>
          </p:cNvSpPr>
          <p:nvPr/>
        </p:nvSpPr>
        <p:spPr bwMode="auto">
          <a:xfrm>
            <a:off x="6023514" y="2819232"/>
            <a:ext cx="1897174" cy="723127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Create allocation.</a:t>
            </a:r>
          </a:p>
        </p:txBody>
      </p:sp>
      <p:cxnSp>
        <p:nvCxnSpPr>
          <p:cNvPr id="245777" name="AutoShape 17"/>
          <p:cNvCxnSpPr>
            <a:cxnSpLocks noChangeShapeType="1"/>
            <a:stCxn id="245768" idx="3"/>
            <a:endCxn id="245775" idx="1"/>
          </p:cNvCxnSpPr>
          <p:nvPr/>
        </p:nvCxnSpPr>
        <p:spPr bwMode="auto">
          <a:xfrm>
            <a:off x="2855675" y="3177949"/>
            <a:ext cx="626508" cy="284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8" name="AutoShape 18"/>
          <p:cNvCxnSpPr>
            <a:cxnSpLocks noChangeShapeType="1"/>
            <a:stCxn id="245775" idx="3"/>
            <a:endCxn id="245776" idx="1"/>
          </p:cNvCxnSpPr>
          <p:nvPr/>
        </p:nvCxnSpPr>
        <p:spPr bwMode="auto">
          <a:xfrm>
            <a:off x="5392593" y="3180796"/>
            <a:ext cx="617685" cy="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45779" name="Rectangle 19"/>
          <p:cNvSpPr>
            <a:spLocks noChangeArrowheads="1"/>
          </p:cNvSpPr>
          <p:nvPr/>
        </p:nvSpPr>
        <p:spPr bwMode="auto">
          <a:xfrm>
            <a:off x="3482183" y="4110089"/>
            <a:ext cx="1897174" cy="832596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Transient allocation.</a:t>
            </a:r>
          </a:p>
          <a:p>
            <a:pPr eaLnBrk="0" hangingPunct="0"/>
            <a:r>
              <a:rPr lang="en-US" sz="1200" dirty="0">
                <a:latin typeface="+mj-lt"/>
              </a:rPr>
              <a:t>Sub-ledger and SI posting</a:t>
            </a:r>
          </a:p>
        </p:txBody>
      </p:sp>
      <p:sp>
        <p:nvSpPr>
          <p:cNvPr id="245780" name="Rectangle 20"/>
          <p:cNvSpPr>
            <a:spLocks noChangeArrowheads="1"/>
          </p:cNvSpPr>
          <p:nvPr/>
        </p:nvSpPr>
        <p:spPr bwMode="auto">
          <a:xfrm>
            <a:off x="6023514" y="4162995"/>
            <a:ext cx="1897174" cy="723127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Modify allocation.</a:t>
            </a:r>
          </a:p>
        </p:txBody>
      </p:sp>
      <p:cxnSp>
        <p:nvCxnSpPr>
          <p:cNvPr id="245781" name="AutoShape 21"/>
          <p:cNvCxnSpPr>
            <a:cxnSpLocks noChangeShapeType="1"/>
            <a:stCxn id="245769" idx="3"/>
            <a:endCxn id="245779" idx="1"/>
          </p:cNvCxnSpPr>
          <p:nvPr/>
        </p:nvCxnSpPr>
        <p:spPr bwMode="auto">
          <a:xfrm>
            <a:off x="2855675" y="4521712"/>
            <a:ext cx="626508" cy="4675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82" name="AutoShape 22"/>
          <p:cNvCxnSpPr>
            <a:cxnSpLocks noChangeShapeType="1"/>
            <a:stCxn id="245779" idx="3"/>
            <a:endCxn id="245780" idx="1"/>
          </p:cNvCxnSpPr>
          <p:nvPr/>
        </p:nvCxnSpPr>
        <p:spPr bwMode="auto">
          <a:xfrm flipV="1">
            <a:off x="5379357" y="4524559"/>
            <a:ext cx="644157" cy="1828"/>
          </a:xfrm>
          <a:prstGeom prst="straightConnector1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45783" name="Rectangle 23"/>
          <p:cNvSpPr>
            <a:spLocks noChangeArrowheads="1"/>
          </p:cNvSpPr>
          <p:nvPr/>
        </p:nvSpPr>
        <p:spPr bwMode="auto">
          <a:xfrm>
            <a:off x="3482183" y="5335941"/>
            <a:ext cx="1897174" cy="848043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200" dirty="0">
                <a:latin typeface="+mj-lt"/>
              </a:rPr>
              <a:t>Official allocation.</a:t>
            </a:r>
          </a:p>
          <a:p>
            <a:pPr eaLnBrk="0" hangingPunct="0"/>
            <a:r>
              <a:rPr lang="en-US" sz="1200" dirty="0">
                <a:latin typeface="+mj-lt"/>
              </a:rPr>
              <a:t>Sub-ledger and final GL postings</a:t>
            </a:r>
          </a:p>
        </p:txBody>
      </p:sp>
      <p:sp>
        <p:nvSpPr>
          <p:cNvPr id="245784" name="Rectangle 24"/>
          <p:cNvSpPr>
            <a:spLocks noChangeArrowheads="1"/>
          </p:cNvSpPr>
          <p:nvPr/>
        </p:nvSpPr>
        <p:spPr bwMode="auto">
          <a:xfrm>
            <a:off x="6023514" y="5401930"/>
            <a:ext cx="1897174" cy="7231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en-US" sz="1400">
                <a:latin typeface="+mj-lt"/>
              </a:rPr>
              <a:t>Create payment.</a:t>
            </a:r>
          </a:p>
        </p:txBody>
      </p:sp>
      <p:cxnSp>
        <p:nvCxnSpPr>
          <p:cNvPr id="245785" name="AutoShape 25"/>
          <p:cNvCxnSpPr>
            <a:cxnSpLocks noChangeShapeType="1"/>
            <a:stCxn id="245783" idx="3"/>
            <a:endCxn id="245784" idx="1"/>
          </p:cNvCxnSpPr>
          <p:nvPr/>
        </p:nvCxnSpPr>
        <p:spPr bwMode="auto">
          <a:xfrm>
            <a:off x="5379357" y="5759963"/>
            <a:ext cx="644157" cy="3531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45786" name="Text Box 26"/>
          <p:cNvSpPr txBox="1">
            <a:spLocks noChangeArrowheads="1"/>
          </p:cNvSpPr>
          <p:nvPr/>
        </p:nvSpPr>
        <p:spPr bwMode="auto">
          <a:xfrm>
            <a:off x="1442302" y="2369413"/>
            <a:ext cx="498612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No</a:t>
            </a:r>
          </a:p>
        </p:txBody>
      </p:sp>
      <p:sp>
        <p:nvSpPr>
          <p:cNvPr id="245787" name="Text Box 27"/>
          <p:cNvSpPr txBox="1">
            <a:spLocks noChangeArrowheads="1"/>
          </p:cNvSpPr>
          <p:nvPr/>
        </p:nvSpPr>
        <p:spPr bwMode="auto">
          <a:xfrm>
            <a:off x="1451728" y="3701788"/>
            <a:ext cx="489185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No</a:t>
            </a:r>
          </a:p>
        </p:txBody>
      </p:sp>
      <p:sp>
        <p:nvSpPr>
          <p:cNvPr id="245788" name="Text Box 28"/>
          <p:cNvSpPr txBox="1">
            <a:spLocks noChangeArrowheads="1"/>
          </p:cNvSpPr>
          <p:nvPr/>
        </p:nvSpPr>
        <p:spPr bwMode="auto">
          <a:xfrm>
            <a:off x="1432874" y="5182205"/>
            <a:ext cx="478625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dirty="0">
                <a:latin typeface="+mj-lt"/>
              </a:rPr>
              <a:t>No</a:t>
            </a:r>
          </a:p>
        </p:txBody>
      </p:sp>
      <p:cxnSp>
        <p:nvCxnSpPr>
          <p:cNvPr id="245789" name="AutoShape 29"/>
          <p:cNvCxnSpPr>
            <a:cxnSpLocks noChangeShapeType="1"/>
            <a:stCxn id="245769" idx="2"/>
            <a:endCxn id="245783" idx="1"/>
          </p:cNvCxnSpPr>
          <p:nvPr/>
        </p:nvCxnSpPr>
        <p:spPr bwMode="auto">
          <a:xfrm rot="16200000" flipH="1">
            <a:off x="2343123" y="4620903"/>
            <a:ext cx="703024" cy="1575095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5791" name="AutoShape 31"/>
          <p:cNvCxnSpPr>
            <a:cxnSpLocks noChangeShapeType="1"/>
            <a:stCxn id="245776" idx="2"/>
            <a:endCxn id="245787" idx="3"/>
          </p:cNvCxnSpPr>
          <p:nvPr/>
        </p:nvCxnSpPr>
        <p:spPr bwMode="auto">
          <a:xfrm rot="5400000">
            <a:off x="4307543" y="1175729"/>
            <a:ext cx="297929" cy="5031188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45792" name="Text Box 32"/>
          <p:cNvSpPr txBox="1">
            <a:spLocks noChangeArrowheads="1"/>
          </p:cNvSpPr>
          <p:nvPr/>
        </p:nvSpPr>
        <p:spPr bwMode="auto">
          <a:xfrm>
            <a:off x="2864499" y="1620664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Yes</a:t>
            </a:r>
          </a:p>
        </p:txBody>
      </p:sp>
      <p:sp>
        <p:nvSpPr>
          <p:cNvPr id="245793" name="Text Box 33"/>
          <p:cNvSpPr txBox="1">
            <a:spLocks noChangeArrowheads="1"/>
          </p:cNvSpPr>
          <p:nvPr/>
        </p:nvSpPr>
        <p:spPr bwMode="auto">
          <a:xfrm>
            <a:off x="2864499" y="2953039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Yes</a:t>
            </a:r>
          </a:p>
        </p:txBody>
      </p:sp>
      <p:sp>
        <p:nvSpPr>
          <p:cNvPr id="245794" name="Text Box 34"/>
          <p:cNvSpPr txBox="1">
            <a:spLocks noChangeArrowheads="1"/>
          </p:cNvSpPr>
          <p:nvPr/>
        </p:nvSpPr>
        <p:spPr bwMode="auto">
          <a:xfrm>
            <a:off x="2864499" y="4303919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>
                <a:latin typeface="+mj-lt"/>
              </a:rPr>
              <a:t>Yes</a:t>
            </a:r>
          </a:p>
        </p:txBody>
      </p:sp>
      <p:cxnSp>
        <p:nvCxnSpPr>
          <p:cNvPr id="245795" name="AutoShape 35"/>
          <p:cNvCxnSpPr>
            <a:cxnSpLocks noChangeShapeType="1"/>
            <a:stCxn id="245780" idx="2"/>
            <a:endCxn id="245783" idx="0"/>
          </p:cNvCxnSpPr>
          <p:nvPr/>
        </p:nvCxnSpPr>
        <p:spPr bwMode="auto">
          <a:xfrm rot="5400000">
            <a:off x="5476527" y="3840366"/>
            <a:ext cx="449819" cy="254133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45797" name="Line 37"/>
          <p:cNvSpPr>
            <a:spLocks noChangeShapeType="1"/>
          </p:cNvSpPr>
          <p:nvPr/>
        </p:nvSpPr>
        <p:spPr bwMode="auto">
          <a:xfrm flipH="1">
            <a:off x="6136756" y="1143799"/>
            <a:ext cx="5883" cy="330247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00" name="Line 40"/>
          <p:cNvSpPr>
            <a:spLocks noChangeShapeType="1"/>
          </p:cNvSpPr>
          <p:nvPr/>
        </p:nvSpPr>
        <p:spPr bwMode="auto">
          <a:xfrm flipH="1">
            <a:off x="1886498" y="1149493"/>
            <a:ext cx="4253200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Allocated, Approved, Released for payment</a:t>
            </a:r>
          </a:p>
          <a:p>
            <a:pPr lvl="1"/>
            <a:r>
              <a:rPr lang="en-US"/>
              <a:t>Invoice status code</a:t>
            </a:r>
          </a:p>
          <a:p>
            <a:r>
              <a:rPr lang="en-US"/>
              <a:t>Not Allocated, Not Approved, Blocked for payment, Allocate, Approve, Release for payment</a:t>
            </a:r>
          </a:p>
          <a:p>
            <a:pPr lvl="1"/>
            <a:r>
              <a:rPr lang="en-US"/>
              <a:t>Invoice status code, matching tab</a:t>
            </a:r>
          </a:p>
          <a:p>
            <a:r>
              <a:rPr lang="en-US"/>
              <a:t>Allocation to transient layer, transfer to primary layer</a:t>
            </a:r>
          </a:p>
          <a:p>
            <a:pPr lvl="1"/>
            <a:r>
              <a:rPr lang="en-US"/>
              <a:t>Invoice status code, Matching tab</a:t>
            </a:r>
          </a:p>
          <a:p>
            <a:r>
              <a:rPr lang="en-US"/>
              <a:t>Credit note, invoice correction</a:t>
            </a:r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Supplier Invoice Allocation &amp; Approval:</a:t>
            </a:r>
            <a:br>
              <a:rPr lang="en-US" sz="2800"/>
            </a:br>
            <a:r>
              <a:rPr lang="en-US" sz="2800"/>
              <a:t>Alternative Flows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EF-APP-160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555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2082"/>
            <a:ext cx="8229600" cy="3105302"/>
          </a:xfrm>
          <a:noFill/>
          <a:ln/>
        </p:spPr>
      </p:pic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EF-APP-170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Supplier invoice basic processing flow		 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r>
              <a:rPr lang="en-US" sz="2400" dirty="0"/>
              <a:t>Alternative scenarios				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pPr lvl="1"/>
            <a:r>
              <a:rPr lang="en-US" sz="2000" dirty="0"/>
              <a:t>“Initial” supplier invoice</a:t>
            </a:r>
          </a:p>
          <a:p>
            <a:pPr lvl="1"/>
            <a:r>
              <a:rPr lang="en-US" sz="2000" dirty="0"/>
              <a:t>Supplier invoice template</a:t>
            </a:r>
          </a:p>
          <a:p>
            <a:pPr lvl="1"/>
            <a:r>
              <a:rPr lang="en-US" sz="2000" dirty="0"/>
              <a:t>Credit note, invoice correction</a:t>
            </a:r>
          </a:p>
          <a:p>
            <a:pPr lvl="1"/>
            <a:r>
              <a:rPr lang="en-US" sz="2000" dirty="0"/>
              <a:t>Supplier invoice reversal, replacement</a:t>
            </a:r>
          </a:p>
          <a:p>
            <a:pPr lvl="1"/>
            <a:r>
              <a:rPr lang="en-US" sz="2000" dirty="0"/>
              <a:t>Tax updates</a:t>
            </a:r>
          </a:p>
          <a:p>
            <a:r>
              <a:rPr lang="en-US" sz="2400" dirty="0"/>
              <a:t>Allocation &amp; approval flows				 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r>
              <a:rPr lang="en-US" sz="2400" dirty="0"/>
              <a:t>AP payments</a:t>
            </a:r>
          </a:p>
          <a:p>
            <a:pPr lvl="1"/>
            <a:r>
              <a:rPr lang="en-US" sz="2000" dirty="0"/>
              <a:t>Alternative flows</a:t>
            </a:r>
          </a:p>
          <a:p>
            <a:pPr lvl="1"/>
            <a:r>
              <a:rPr lang="en-US" sz="2000" dirty="0"/>
              <a:t>Prepayment processing</a:t>
            </a:r>
          </a:p>
          <a:p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AP reporting</a:t>
            </a:r>
          </a:p>
          <a:p>
            <a:pPr lvl="1"/>
            <a:r>
              <a:rPr lang="en-US" sz="2000" dirty="0">
                <a:solidFill>
                  <a:schemeClr val="bg1">
                    <a:lumMod val="75000"/>
                  </a:schemeClr>
                </a:solidFill>
              </a:rPr>
              <a:t>Demo</a:t>
            </a:r>
          </a:p>
        </p:txBody>
      </p:sp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EF-APP-180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Payment Process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EF-APP-190</a:t>
            </a:r>
            <a:endParaRPr lang="en-US"/>
          </a:p>
        </p:txBody>
      </p:sp>
      <p:pic>
        <p:nvPicPr>
          <p:cNvPr id="27136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707" y="874713"/>
            <a:ext cx="5581650" cy="5219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Electronic Transfer</a:t>
            </a:r>
          </a:p>
          <a:p>
            <a:pPr lvl="1">
              <a:lnSpc>
                <a:spcPct val="90000"/>
              </a:lnSpc>
            </a:pPr>
            <a:r>
              <a:rPr lang="en-US"/>
              <a:t>Execute payment selection</a:t>
            </a:r>
          </a:p>
          <a:p>
            <a:pPr lvl="1">
              <a:lnSpc>
                <a:spcPct val="90000"/>
              </a:lnSpc>
            </a:pPr>
            <a:r>
              <a:rPr lang="en-US"/>
              <a:t>Uses EDI tools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/>
          </a:p>
          <a:p>
            <a:pPr>
              <a:lnSpc>
                <a:spcPct val="90000"/>
              </a:lnSpc>
            </a:pPr>
            <a:r>
              <a:rPr lang="en-US"/>
              <a:t>Check Payment</a:t>
            </a:r>
          </a:p>
          <a:p>
            <a:pPr lvl="1">
              <a:lnSpc>
                <a:spcPct val="90000"/>
              </a:lnSpc>
            </a:pPr>
            <a:r>
              <a:rPr lang="en-US"/>
              <a:t>Use Supplier Check Print</a:t>
            </a:r>
          </a:p>
          <a:p>
            <a:pPr lvl="1">
              <a:lnSpc>
                <a:spcPct val="90000"/>
              </a:lnSpc>
            </a:pPr>
            <a:r>
              <a:rPr lang="en-US"/>
              <a:t>With PIP account (more control)</a:t>
            </a:r>
          </a:p>
          <a:p>
            <a:pPr lvl="1">
              <a:lnSpc>
                <a:spcPct val="90000"/>
              </a:lnSpc>
            </a:pPr>
            <a:r>
              <a:rPr lang="en-US"/>
              <a:t>Without PIP account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r>
              <a:rPr lang="en-US"/>
              <a:t>Other Payment Instruments</a:t>
            </a:r>
          </a:p>
        </p:txBody>
      </p:sp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Payments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Supplier invoice basic processing flow</a:t>
            </a:r>
          </a:p>
          <a:p>
            <a:r>
              <a:rPr lang="en-US" sz="2400" dirty="0"/>
              <a:t>Alternative scenarios</a:t>
            </a:r>
          </a:p>
          <a:p>
            <a:pPr lvl="1"/>
            <a:r>
              <a:rPr lang="en-US" sz="2000" dirty="0"/>
              <a:t>“Initial” supplier invoice</a:t>
            </a:r>
          </a:p>
          <a:p>
            <a:pPr lvl="1"/>
            <a:r>
              <a:rPr lang="en-US" sz="2000" dirty="0"/>
              <a:t>Supplier invoice template</a:t>
            </a:r>
          </a:p>
          <a:p>
            <a:pPr lvl="1"/>
            <a:r>
              <a:rPr lang="en-US" sz="2000" dirty="0"/>
              <a:t>Credit note, invoice correction</a:t>
            </a:r>
          </a:p>
          <a:p>
            <a:pPr lvl="1"/>
            <a:r>
              <a:rPr lang="en-US" sz="2000" dirty="0"/>
              <a:t>Supplier invoice reversal, replacement</a:t>
            </a:r>
          </a:p>
          <a:p>
            <a:pPr lvl="1"/>
            <a:r>
              <a:rPr lang="en-US" sz="2000" dirty="0"/>
              <a:t>Tax updates</a:t>
            </a:r>
          </a:p>
          <a:p>
            <a:r>
              <a:rPr lang="en-US" sz="2400" dirty="0"/>
              <a:t>Allocation and approval flows</a:t>
            </a:r>
          </a:p>
          <a:p>
            <a:r>
              <a:rPr lang="en-US" sz="2400" dirty="0"/>
              <a:t>AP payments</a:t>
            </a:r>
          </a:p>
          <a:p>
            <a:pPr lvl="1"/>
            <a:r>
              <a:rPr lang="en-US" sz="2000" dirty="0"/>
              <a:t>Alternative flows</a:t>
            </a:r>
          </a:p>
          <a:p>
            <a:pPr lvl="1"/>
            <a:r>
              <a:rPr lang="en-US" sz="2000" dirty="0"/>
              <a:t>Prepayment processing</a:t>
            </a:r>
          </a:p>
          <a:p>
            <a:r>
              <a:rPr lang="en-US" sz="2400" dirty="0"/>
              <a:t>AP reporting</a:t>
            </a:r>
          </a:p>
          <a:p>
            <a:pPr lvl="1"/>
            <a:r>
              <a:rPr lang="en-US" sz="2000" dirty="0"/>
              <a:t>Demo</a:t>
            </a:r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en-US"/>
              <a:t>AP Payments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EF-APP-210</a:t>
            </a:r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572010" y="1787173"/>
            <a:ext cx="7980362" cy="3311525"/>
            <a:chOff x="468313" y="2211388"/>
            <a:chExt cx="7980362" cy="3311525"/>
          </a:xfrm>
        </p:grpSpPr>
        <p:sp>
          <p:nvSpPr>
            <p:cNvPr id="194563" name="Rectangle 3"/>
            <p:cNvSpPr>
              <a:spLocks noChangeArrowheads="1"/>
            </p:cNvSpPr>
            <p:nvPr/>
          </p:nvSpPr>
          <p:spPr bwMode="auto">
            <a:xfrm>
              <a:off x="3276600" y="2211388"/>
              <a:ext cx="2205038" cy="7191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en-US" sz="1800" b="1" dirty="0">
                  <a:latin typeface="+mj-lt"/>
                </a:rPr>
                <a:t>Payment </a:t>
              </a:r>
              <a:endParaRPr lang="en-US" sz="1800" b="1" dirty="0" smtClean="0">
                <a:latin typeface="+mj-lt"/>
              </a:endParaRPr>
            </a:p>
            <a:p>
              <a:r>
                <a:rPr lang="en-US" sz="1800" b="1" dirty="0" smtClean="0">
                  <a:latin typeface="+mj-lt"/>
                </a:rPr>
                <a:t>Selection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194564" name="Rectangle 4"/>
            <p:cNvSpPr>
              <a:spLocks noChangeArrowheads="1"/>
            </p:cNvSpPr>
            <p:nvPr/>
          </p:nvSpPr>
          <p:spPr bwMode="auto">
            <a:xfrm>
              <a:off x="468313" y="2211388"/>
              <a:ext cx="2205037" cy="7191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en-US" sz="1800" b="1">
                  <a:latin typeface="+mj-lt"/>
                </a:rPr>
                <a:t>Invoice</a:t>
              </a:r>
              <a:endParaRPr lang="en-US" sz="1600" b="1">
                <a:latin typeface="+mj-lt"/>
              </a:endParaRPr>
            </a:p>
          </p:txBody>
        </p:sp>
        <p:cxnSp>
          <p:nvCxnSpPr>
            <p:cNvPr id="194565" name="AutoShape 5"/>
            <p:cNvCxnSpPr>
              <a:cxnSpLocks noChangeShapeType="1"/>
              <a:stCxn id="194564" idx="3"/>
              <a:endCxn id="194563" idx="1"/>
            </p:cNvCxnSpPr>
            <p:nvPr/>
          </p:nvCxnSpPr>
          <p:spPr bwMode="auto">
            <a:xfrm>
              <a:off x="2687638" y="2571750"/>
              <a:ext cx="574675" cy="0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94566" name="Rectangle 6"/>
            <p:cNvSpPr>
              <a:spLocks noChangeArrowheads="1"/>
            </p:cNvSpPr>
            <p:nvPr/>
          </p:nvSpPr>
          <p:spPr bwMode="auto">
            <a:xfrm>
              <a:off x="6227763" y="2211388"/>
              <a:ext cx="2205037" cy="7207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en-US" sz="1800" b="1">
                  <a:latin typeface="+mj-lt"/>
                </a:rPr>
                <a:t>Checks</a:t>
              </a:r>
              <a:endParaRPr lang="en-US" sz="1600" b="1">
                <a:latin typeface="+mj-lt"/>
              </a:endParaRPr>
            </a:p>
          </p:txBody>
        </p:sp>
        <p:cxnSp>
          <p:nvCxnSpPr>
            <p:cNvPr id="194567" name="AutoShape 7"/>
            <p:cNvCxnSpPr>
              <a:cxnSpLocks noChangeShapeType="1"/>
              <a:stCxn id="194563" idx="3"/>
              <a:endCxn id="194566" idx="1"/>
            </p:cNvCxnSpPr>
            <p:nvPr/>
          </p:nvCxnSpPr>
          <p:spPr bwMode="auto">
            <a:xfrm>
              <a:off x="5495925" y="2571750"/>
              <a:ext cx="717550" cy="0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94568" name="Rectangle 8"/>
            <p:cNvSpPr>
              <a:spLocks noChangeArrowheads="1"/>
            </p:cNvSpPr>
            <p:nvPr/>
          </p:nvSpPr>
          <p:spPr bwMode="auto">
            <a:xfrm>
              <a:off x="6227763" y="3436938"/>
              <a:ext cx="2205037" cy="7207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en-US" sz="1800" b="1">
                  <a:latin typeface="+mj-lt"/>
                </a:rPr>
                <a:t>Bank File</a:t>
              </a:r>
              <a:endParaRPr lang="en-US" sz="1600" b="1">
                <a:latin typeface="+mj-lt"/>
              </a:endParaRPr>
            </a:p>
          </p:txBody>
        </p:sp>
        <p:cxnSp>
          <p:nvCxnSpPr>
            <p:cNvPr id="194570" name="AutoShape 10"/>
            <p:cNvCxnSpPr>
              <a:cxnSpLocks noChangeShapeType="1"/>
              <a:stCxn id="194563" idx="2"/>
              <a:endCxn id="194569" idx="0"/>
            </p:cNvCxnSpPr>
            <p:nvPr/>
          </p:nvCxnSpPr>
          <p:spPr bwMode="auto">
            <a:xfrm flipH="1">
              <a:off x="4375150" y="2944813"/>
              <a:ext cx="4763" cy="477837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94571" name="AutoShape 11"/>
            <p:cNvCxnSpPr>
              <a:cxnSpLocks noChangeShapeType="1"/>
              <a:stCxn id="194569" idx="3"/>
              <a:endCxn id="194568" idx="1"/>
            </p:cNvCxnSpPr>
            <p:nvPr/>
          </p:nvCxnSpPr>
          <p:spPr bwMode="auto">
            <a:xfrm>
              <a:off x="5486400" y="3797300"/>
              <a:ext cx="727075" cy="0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94572" name="Rectangle 12"/>
            <p:cNvSpPr>
              <a:spLocks noChangeArrowheads="1"/>
            </p:cNvSpPr>
            <p:nvPr/>
          </p:nvSpPr>
          <p:spPr bwMode="auto">
            <a:xfrm>
              <a:off x="6227763" y="4803775"/>
              <a:ext cx="2205037" cy="7191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en-US" sz="1800" b="1">
                  <a:latin typeface="+mj-lt"/>
                </a:rPr>
                <a:t>Bank Confirms 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Payment</a:t>
              </a:r>
              <a:endParaRPr lang="en-US" sz="1600" b="1">
                <a:latin typeface="+mj-lt"/>
              </a:endParaRPr>
            </a:p>
          </p:txBody>
        </p:sp>
        <p:cxnSp>
          <p:nvCxnSpPr>
            <p:cNvPr id="194573" name="AutoShape 13"/>
            <p:cNvCxnSpPr>
              <a:cxnSpLocks noChangeShapeType="1"/>
              <a:stCxn id="194568" idx="2"/>
              <a:endCxn id="194572" idx="0"/>
            </p:cNvCxnSpPr>
            <p:nvPr/>
          </p:nvCxnSpPr>
          <p:spPr bwMode="auto">
            <a:xfrm>
              <a:off x="7331075" y="4171950"/>
              <a:ext cx="0" cy="617538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94574" name="AutoShape 14"/>
            <p:cNvCxnSpPr>
              <a:cxnSpLocks noChangeShapeType="1"/>
              <a:stCxn id="194566" idx="3"/>
              <a:endCxn id="194572" idx="3"/>
            </p:cNvCxnSpPr>
            <p:nvPr/>
          </p:nvCxnSpPr>
          <p:spPr bwMode="auto">
            <a:xfrm>
              <a:off x="8447088" y="2571750"/>
              <a:ext cx="1587" cy="2592388"/>
            </a:xfrm>
            <a:prstGeom prst="bentConnector3">
              <a:avLst>
                <a:gd name="adj1" fmla="val 13400000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194569" name="Rectangle 9" descr="Newsprint"/>
            <p:cNvSpPr>
              <a:spLocks noChangeArrowheads="1"/>
            </p:cNvSpPr>
            <p:nvPr/>
          </p:nvSpPr>
          <p:spPr bwMode="auto">
            <a:xfrm>
              <a:off x="3276600" y="3436938"/>
              <a:ext cx="2195513" cy="719137"/>
            </a:xfrm>
            <a:prstGeom prst="rect">
              <a:avLst/>
            </a:prstGeom>
            <a:blipFill dpi="0" rotWithShape="1">
              <a:blip r:embed="rId2" cstate="print">
                <a:alphaModFix amt="38000"/>
              </a:blip>
              <a:srcRect/>
              <a:tile tx="0" ty="0" sx="100000" sy="100000" flip="none" algn="tl"/>
            </a:blip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800" b="1">
                  <a:latin typeface="+mj-lt"/>
                </a:rPr>
                <a:t>EDI tool</a:t>
              </a:r>
              <a:br>
                <a:rPr lang="en-US" sz="1800" b="1">
                  <a:latin typeface="+mj-lt"/>
                </a:rPr>
              </a:br>
              <a:r>
                <a:rPr lang="en-US" sz="1800" b="1">
                  <a:latin typeface="+mj-lt"/>
                </a:rPr>
                <a:t>transformation</a:t>
              </a:r>
              <a:endParaRPr lang="en-US" sz="1600" b="1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Use in Supplier Payment Selection Create</a:t>
            </a:r>
          </a:p>
        </p:txBody>
      </p:sp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Payment Groups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EF-APP-215</a:t>
            </a:r>
            <a:endParaRPr lang="en-US"/>
          </a:p>
        </p:txBody>
      </p:sp>
      <p:pic>
        <p:nvPicPr>
          <p:cNvPr id="302084" name="Picture 4" descr="Supplier Payment Group 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1540" y="2002642"/>
            <a:ext cx="6127750" cy="3346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Bank entry only</a:t>
            </a:r>
          </a:p>
          <a:p>
            <a:r>
              <a:rPr lang="en-US"/>
              <a:t>Create check, post directly to bank</a:t>
            </a:r>
          </a:p>
          <a:p>
            <a:r>
              <a:rPr lang="en-US"/>
              <a:t>Create check, post to PIP account, change status to post to bank</a:t>
            </a:r>
          </a:p>
          <a:p>
            <a:r>
              <a:rPr lang="en-US"/>
              <a:t>Create check, post to PIP, use bank entry</a:t>
            </a:r>
          </a:p>
        </p:txBody>
      </p:sp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Payment Scenarios: Checks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69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sz="2800"/>
              <a:t>AP Check Payment (with PIP)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EF-APP-230</a:t>
            </a:r>
            <a:endParaRPr lang="en-US"/>
          </a:p>
        </p:txBody>
      </p:sp>
      <p:sp>
        <p:nvSpPr>
          <p:cNvPr id="198658" name="AutoShape 2"/>
          <p:cNvSpPr>
            <a:spLocks noChangeArrowheads="1"/>
          </p:cNvSpPr>
          <p:nvPr/>
        </p:nvSpPr>
        <p:spPr bwMode="auto">
          <a:xfrm>
            <a:off x="595580" y="865109"/>
            <a:ext cx="2301674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198659" name="AutoShape 3"/>
          <p:cNvSpPr>
            <a:spLocks noChangeArrowheads="1"/>
          </p:cNvSpPr>
          <p:nvPr/>
        </p:nvSpPr>
        <p:spPr bwMode="auto">
          <a:xfrm>
            <a:off x="559918" y="1688760"/>
            <a:ext cx="2359624" cy="1119989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Need approval</a:t>
            </a:r>
          </a:p>
        </p:txBody>
      </p:sp>
      <p:cxnSp>
        <p:nvCxnSpPr>
          <p:cNvPr id="198660" name="AutoShape 4"/>
          <p:cNvCxnSpPr>
            <a:cxnSpLocks noChangeShapeType="1"/>
            <a:stCxn id="198658" idx="2"/>
            <a:endCxn id="198659" idx="0"/>
          </p:cNvCxnSpPr>
          <p:nvPr/>
        </p:nvCxnSpPr>
        <p:spPr bwMode="auto">
          <a:xfrm flipH="1">
            <a:off x="1739730" y="1537684"/>
            <a:ext cx="7430" cy="138001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61" name="Text Box 5"/>
          <p:cNvSpPr txBox="1">
            <a:spLocks noChangeArrowheads="1"/>
          </p:cNvSpPr>
          <p:nvPr/>
        </p:nvSpPr>
        <p:spPr bwMode="auto">
          <a:xfrm>
            <a:off x="2681797" y="1938615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sp>
        <p:nvSpPr>
          <p:cNvPr id="198662" name="AutoShape 6"/>
          <p:cNvSpPr>
            <a:spLocks noChangeArrowheads="1"/>
          </p:cNvSpPr>
          <p:nvPr/>
        </p:nvSpPr>
        <p:spPr bwMode="auto">
          <a:xfrm>
            <a:off x="2877937" y="3068773"/>
            <a:ext cx="3319522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Checks created with status </a:t>
            </a:r>
            <a:r>
              <a:rPr lang="en-US" sz="1400" b="1" i="1">
                <a:latin typeface="+mj-lt"/>
              </a:rPr>
              <a:t>For Collection</a:t>
            </a:r>
          </a:p>
          <a:p>
            <a:pPr algn="l"/>
            <a:r>
              <a:rPr lang="en-US" sz="1400" b="1">
                <a:latin typeface="+mj-lt"/>
              </a:rPr>
              <a:t>CR PIP account </a:t>
            </a:r>
          </a:p>
          <a:p>
            <a:pPr algn="l"/>
            <a:r>
              <a:rPr lang="en-US" sz="1400" b="1">
                <a:latin typeface="+mj-lt"/>
              </a:rPr>
              <a:t>DR Sub-ledger and AP account </a:t>
            </a:r>
          </a:p>
        </p:txBody>
      </p:sp>
      <p:sp>
        <p:nvSpPr>
          <p:cNvPr id="198663" name="AutoShape 7"/>
          <p:cNvSpPr>
            <a:spLocks noChangeArrowheads="1"/>
          </p:cNvSpPr>
          <p:nvPr/>
        </p:nvSpPr>
        <p:spPr bwMode="auto">
          <a:xfrm>
            <a:off x="3592660" y="1925540"/>
            <a:ext cx="2224406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in workflow</a:t>
            </a:r>
            <a:endParaRPr lang="en-US" sz="1400" b="1">
              <a:latin typeface="+mj-lt"/>
            </a:endParaRPr>
          </a:p>
        </p:txBody>
      </p:sp>
      <p:sp>
        <p:nvSpPr>
          <p:cNvPr id="198664" name="AutoShape 8"/>
          <p:cNvSpPr>
            <a:spLocks noChangeArrowheads="1"/>
          </p:cNvSpPr>
          <p:nvPr/>
        </p:nvSpPr>
        <p:spPr bwMode="auto">
          <a:xfrm>
            <a:off x="6216775" y="1925540"/>
            <a:ext cx="2465311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Modify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sp>
        <p:nvSpPr>
          <p:cNvPr id="198665" name="Text Box 9"/>
          <p:cNvSpPr txBox="1">
            <a:spLocks noChangeArrowheads="1"/>
          </p:cNvSpPr>
          <p:nvPr/>
        </p:nvSpPr>
        <p:spPr bwMode="auto">
          <a:xfrm>
            <a:off x="1163197" y="2664938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No</a:t>
            </a:r>
          </a:p>
        </p:txBody>
      </p:sp>
      <p:cxnSp>
        <p:nvCxnSpPr>
          <p:cNvPr id="198666" name="AutoShape 10"/>
          <p:cNvCxnSpPr>
            <a:cxnSpLocks noChangeShapeType="1"/>
            <a:stCxn id="198659" idx="2"/>
            <a:endCxn id="198670" idx="0"/>
          </p:cNvCxnSpPr>
          <p:nvPr/>
        </p:nvCxnSpPr>
        <p:spPr bwMode="auto">
          <a:xfrm>
            <a:off x="1739730" y="2821823"/>
            <a:ext cx="2972" cy="23678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67" name="AutoShape 11"/>
          <p:cNvCxnSpPr>
            <a:cxnSpLocks noChangeShapeType="1"/>
            <a:stCxn id="198659" idx="3"/>
            <a:endCxn id="198663" idx="1"/>
          </p:cNvCxnSpPr>
          <p:nvPr/>
        </p:nvCxnSpPr>
        <p:spPr bwMode="auto">
          <a:xfrm>
            <a:off x="2932916" y="2249481"/>
            <a:ext cx="646370" cy="5811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68" name="AutoShape 12"/>
          <p:cNvCxnSpPr>
            <a:cxnSpLocks noChangeShapeType="1"/>
          </p:cNvCxnSpPr>
          <p:nvPr/>
        </p:nvCxnSpPr>
        <p:spPr bwMode="auto">
          <a:xfrm>
            <a:off x="5830439" y="2264007"/>
            <a:ext cx="372963" cy="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70" name="AutoShape 14"/>
          <p:cNvSpPr>
            <a:spLocks noChangeArrowheads="1"/>
          </p:cNvSpPr>
          <p:nvPr/>
        </p:nvSpPr>
        <p:spPr bwMode="auto">
          <a:xfrm>
            <a:off x="591123" y="3071679"/>
            <a:ext cx="2301673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Confirm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cxnSp>
        <p:nvCxnSpPr>
          <p:cNvPr id="198671" name="AutoShape 15"/>
          <p:cNvCxnSpPr>
            <a:cxnSpLocks noChangeShapeType="1"/>
            <a:stCxn id="198664" idx="2"/>
            <a:endCxn id="198670" idx="0"/>
          </p:cNvCxnSpPr>
          <p:nvPr/>
        </p:nvCxnSpPr>
        <p:spPr bwMode="auto">
          <a:xfrm rot="5400000">
            <a:off x="4352377" y="-25375"/>
            <a:ext cx="486638" cy="570747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98672" name="AutoShape 16"/>
          <p:cNvSpPr>
            <a:spLocks noChangeArrowheads="1"/>
          </p:cNvSpPr>
          <p:nvPr/>
        </p:nvSpPr>
        <p:spPr bwMode="auto">
          <a:xfrm>
            <a:off x="591123" y="3850297"/>
            <a:ext cx="2301673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checks</a:t>
            </a:r>
          </a:p>
        </p:txBody>
      </p:sp>
      <p:cxnSp>
        <p:nvCxnSpPr>
          <p:cNvPr id="198673" name="AutoShape 17"/>
          <p:cNvCxnSpPr>
            <a:cxnSpLocks noChangeShapeType="1"/>
            <a:stCxn id="198670" idx="2"/>
            <a:endCxn id="198672" idx="0"/>
          </p:cNvCxnSpPr>
          <p:nvPr/>
        </p:nvCxnSpPr>
        <p:spPr bwMode="auto">
          <a:xfrm>
            <a:off x="1742702" y="3744253"/>
            <a:ext cx="0" cy="92969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75" name="AutoShape 19"/>
          <p:cNvSpPr>
            <a:spLocks noChangeArrowheads="1"/>
          </p:cNvSpPr>
          <p:nvPr/>
        </p:nvSpPr>
        <p:spPr bwMode="auto">
          <a:xfrm>
            <a:off x="3609004" y="5625430"/>
            <a:ext cx="2301674" cy="567984"/>
          </a:xfrm>
          <a:prstGeom prst="flowChartProcess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accent6"/>
                </a:solidFill>
                <a:latin typeface="+mj-lt"/>
              </a:rPr>
              <a:t>Void check flow</a:t>
            </a:r>
          </a:p>
        </p:txBody>
      </p:sp>
      <p:sp>
        <p:nvSpPr>
          <p:cNvPr id="198676" name="AutoShape 20"/>
          <p:cNvSpPr>
            <a:spLocks noChangeArrowheads="1"/>
          </p:cNvSpPr>
          <p:nvPr/>
        </p:nvSpPr>
        <p:spPr bwMode="auto">
          <a:xfrm>
            <a:off x="559918" y="4649252"/>
            <a:ext cx="2359624" cy="1119989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OK</a:t>
            </a:r>
          </a:p>
        </p:txBody>
      </p:sp>
      <p:sp>
        <p:nvSpPr>
          <p:cNvPr id="198677" name="Text Box 21"/>
          <p:cNvSpPr txBox="1">
            <a:spLocks noChangeArrowheads="1"/>
          </p:cNvSpPr>
          <p:nvPr/>
        </p:nvSpPr>
        <p:spPr bwMode="auto">
          <a:xfrm>
            <a:off x="2680311" y="4846812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sp>
        <p:nvSpPr>
          <p:cNvPr id="198678" name="Text Box 22"/>
          <p:cNvSpPr txBox="1">
            <a:spLocks noChangeArrowheads="1"/>
          </p:cNvSpPr>
          <p:nvPr/>
        </p:nvSpPr>
        <p:spPr bwMode="auto">
          <a:xfrm>
            <a:off x="1130507" y="5702420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No</a:t>
            </a:r>
          </a:p>
        </p:txBody>
      </p:sp>
      <p:sp>
        <p:nvSpPr>
          <p:cNvPr id="198679" name="AutoShape 23"/>
          <p:cNvSpPr>
            <a:spLocks noChangeArrowheads="1"/>
          </p:cNvSpPr>
          <p:nvPr/>
        </p:nvSpPr>
        <p:spPr bwMode="auto">
          <a:xfrm>
            <a:off x="3609004" y="4907823"/>
            <a:ext cx="2301674" cy="59413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Mail checks</a:t>
            </a:r>
          </a:p>
        </p:txBody>
      </p:sp>
      <p:cxnSp>
        <p:nvCxnSpPr>
          <p:cNvPr id="198680" name="AutoShape 24"/>
          <p:cNvCxnSpPr>
            <a:cxnSpLocks noChangeShapeType="1"/>
            <a:stCxn id="198672" idx="2"/>
            <a:endCxn id="198676" idx="0"/>
          </p:cNvCxnSpPr>
          <p:nvPr/>
        </p:nvCxnSpPr>
        <p:spPr bwMode="auto">
          <a:xfrm flipH="1">
            <a:off x="1739730" y="4522871"/>
            <a:ext cx="2972" cy="113306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81" name="AutoShape 25"/>
          <p:cNvCxnSpPr>
            <a:cxnSpLocks noChangeShapeType="1"/>
            <a:stCxn id="198676" idx="2"/>
            <a:endCxn id="198675" idx="1"/>
          </p:cNvCxnSpPr>
          <p:nvPr/>
        </p:nvCxnSpPr>
        <p:spPr bwMode="auto">
          <a:xfrm rot="16200000" flipH="1">
            <a:off x="2603764" y="4918281"/>
            <a:ext cx="127833" cy="1855901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8682" name="AutoShape 26"/>
          <p:cNvCxnSpPr>
            <a:cxnSpLocks noChangeShapeType="1"/>
            <a:stCxn id="198676" idx="3"/>
            <a:endCxn id="198679" idx="1"/>
          </p:cNvCxnSpPr>
          <p:nvPr/>
        </p:nvCxnSpPr>
        <p:spPr bwMode="auto">
          <a:xfrm flipV="1">
            <a:off x="2932916" y="5205615"/>
            <a:ext cx="662716" cy="435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85" name="AutoShape 29"/>
          <p:cNvCxnSpPr>
            <a:cxnSpLocks noChangeShapeType="1"/>
          </p:cNvCxnSpPr>
          <p:nvPr/>
        </p:nvCxnSpPr>
        <p:spPr bwMode="auto">
          <a:xfrm flipH="1">
            <a:off x="7341609" y="4736411"/>
            <a:ext cx="4458" cy="17577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86" name="AutoShape 30"/>
          <p:cNvSpPr>
            <a:spLocks noChangeArrowheads="1"/>
          </p:cNvSpPr>
          <p:nvPr/>
        </p:nvSpPr>
        <p:spPr bwMode="auto">
          <a:xfrm>
            <a:off x="3347484" y="1107701"/>
            <a:ext cx="4380461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600" b="1">
                <a:solidFill>
                  <a:srgbClr val="4173BD"/>
                </a:solidFill>
                <a:latin typeface="+mj-lt"/>
              </a:rPr>
              <a:t>Payments In Process account provides better control</a:t>
            </a:r>
          </a:p>
        </p:txBody>
      </p:sp>
      <p:sp>
        <p:nvSpPr>
          <p:cNvPr id="198687" name="AutoShape 31"/>
          <p:cNvSpPr>
            <a:spLocks noChangeArrowheads="1"/>
          </p:cNvSpPr>
          <p:nvPr/>
        </p:nvSpPr>
        <p:spPr bwMode="auto">
          <a:xfrm>
            <a:off x="6041438" y="4907823"/>
            <a:ext cx="2819758" cy="578153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Change status to </a:t>
            </a:r>
            <a:r>
              <a:rPr lang="en-US" sz="1800" b="1" i="1">
                <a:latin typeface="+mj-lt"/>
              </a:rPr>
              <a:t>Paid</a:t>
            </a:r>
          </a:p>
        </p:txBody>
      </p:sp>
      <p:sp>
        <p:nvSpPr>
          <p:cNvPr id="198688" name="AutoShape 32"/>
          <p:cNvSpPr>
            <a:spLocks noChangeArrowheads="1"/>
          </p:cNvSpPr>
          <p:nvPr/>
        </p:nvSpPr>
        <p:spPr bwMode="auto">
          <a:xfrm>
            <a:off x="6136537" y="3940405"/>
            <a:ext cx="2301673" cy="790196"/>
          </a:xfrm>
          <a:prstGeom prst="flowChartProcess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accent6"/>
                </a:solidFill>
                <a:latin typeface="+mj-lt"/>
              </a:rPr>
              <a:t>Bank statement</a:t>
            </a:r>
            <a:br>
              <a:rPr lang="en-US" sz="1800" b="1" dirty="0">
                <a:solidFill>
                  <a:schemeClr val="accent6"/>
                </a:solidFill>
                <a:latin typeface="+mj-lt"/>
              </a:rPr>
            </a:br>
            <a:r>
              <a:rPr lang="en-US" sz="1800" b="1" dirty="0">
                <a:solidFill>
                  <a:schemeClr val="accent6"/>
                </a:solidFill>
                <a:latin typeface="+mj-lt"/>
              </a:rPr>
              <a:t>confirms payment</a:t>
            </a:r>
          </a:p>
        </p:txBody>
      </p:sp>
      <p:sp>
        <p:nvSpPr>
          <p:cNvPr id="198689" name="AutoShape 33"/>
          <p:cNvSpPr>
            <a:spLocks noChangeArrowheads="1"/>
          </p:cNvSpPr>
          <p:nvPr/>
        </p:nvSpPr>
        <p:spPr bwMode="auto">
          <a:xfrm>
            <a:off x="6398057" y="5358143"/>
            <a:ext cx="2014893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CR Bank account </a:t>
            </a:r>
          </a:p>
          <a:p>
            <a:pPr algn="l"/>
            <a:r>
              <a:rPr lang="en-US" sz="1400" b="1">
                <a:latin typeface="+mj-lt"/>
              </a:rPr>
              <a:t>DR PIP account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45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sz="2800"/>
              <a:t>AP Check Payment (no PIP)</a:t>
            </a:r>
          </a:p>
        </p:txBody>
      </p:sp>
      <p:sp>
        <p:nvSpPr>
          <p:cNvPr id="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EF-APP-240</a:t>
            </a:r>
            <a:endParaRPr lang="en-US"/>
          </a:p>
        </p:txBody>
      </p:sp>
      <p:sp>
        <p:nvSpPr>
          <p:cNvPr id="197634" name="AutoShape 2"/>
          <p:cNvSpPr>
            <a:spLocks noChangeArrowheads="1"/>
          </p:cNvSpPr>
          <p:nvPr/>
        </p:nvSpPr>
        <p:spPr bwMode="auto">
          <a:xfrm>
            <a:off x="567951" y="808547"/>
            <a:ext cx="2343784" cy="66328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Payment </a:t>
            </a:r>
          </a:p>
          <a:p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197635" name="AutoShape 3"/>
          <p:cNvSpPr>
            <a:spLocks noChangeArrowheads="1"/>
          </p:cNvSpPr>
          <p:nvPr/>
        </p:nvSpPr>
        <p:spPr bwMode="auto">
          <a:xfrm>
            <a:off x="531637" y="1695358"/>
            <a:ext cx="2402795" cy="1126409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Need approval</a:t>
            </a:r>
          </a:p>
        </p:txBody>
      </p:sp>
      <p:cxnSp>
        <p:nvCxnSpPr>
          <p:cNvPr id="197636" name="AutoShape 4"/>
          <p:cNvCxnSpPr>
            <a:cxnSpLocks noChangeShapeType="1"/>
            <a:stCxn id="197634" idx="2"/>
            <a:endCxn id="197635" idx="0"/>
          </p:cNvCxnSpPr>
          <p:nvPr/>
        </p:nvCxnSpPr>
        <p:spPr bwMode="auto">
          <a:xfrm flipH="1">
            <a:off x="1733034" y="1484978"/>
            <a:ext cx="7566" cy="197231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7637" name="Text Box 5"/>
          <p:cNvSpPr txBox="1">
            <a:spLocks noChangeArrowheads="1"/>
          </p:cNvSpPr>
          <p:nvPr/>
        </p:nvSpPr>
        <p:spPr bwMode="auto">
          <a:xfrm>
            <a:off x="2692336" y="1946645"/>
            <a:ext cx="6869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sp>
        <p:nvSpPr>
          <p:cNvPr id="197638" name="AutoShape 6"/>
          <p:cNvSpPr>
            <a:spLocks noChangeArrowheads="1"/>
          </p:cNvSpPr>
          <p:nvPr/>
        </p:nvSpPr>
        <p:spPr bwMode="auto">
          <a:xfrm>
            <a:off x="2892065" y="3024842"/>
            <a:ext cx="3667742" cy="729025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Checks created with status </a:t>
            </a:r>
            <a:r>
              <a:rPr lang="en-US" sz="1400" b="1" i="1">
                <a:latin typeface="+mj-lt"/>
              </a:rPr>
              <a:t>Paid</a:t>
            </a:r>
          </a:p>
          <a:p>
            <a:pPr algn="l"/>
            <a:r>
              <a:rPr lang="en-US" sz="1400" b="1">
                <a:latin typeface="+mj-lt"/>
              </a:rPr>
              <a:t>CR Bank account </a:t>
            </a:r>
            <a:br>
              <a:rPr lang="en-US" sz="1400" b="1">
                <a:latin typeface="+mj-lt"/>
              </a:rPr>
            </a:br>
            <a:r>
              <a:rPr lang="en-US" sz="1400" b="1">
                <a:latin typeface="+mj-lt"/>
              </a:rPr>
              <a:t>DR Sub-ledger and AP account</a:t>
            </a:r>
          </a:p>
        </p:txBody>
      </p:sp>
      <p:sp>
        <p:nvSpPr>
          <p:cNvPr id="197639" name="AutoShape 7"/>
          <p:cNvSpPr>
            <a:spLocks noChangeArrowheads="1"/>
          </p:cNvSpPr>
          <p:nvPr/>
        </p:nvSpPr>
        <p:spPr bwMode="auto">
          <a:xfrm>
            <a:off x="3583550" y="1933496"/>
            <a:ext cx="2265102" cy="66328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in workflow</a:t>
            </a:r>
            <a:endParaRPr lang="en-US" sz="1400" b="1">
              <a:latin typeface="+mj-lt"/>
            </a:endParaRPr>
          </a:p>
        </p:txBody>
      </p:sp>
      <p:sp>
        <p:nvSpPr>
          <p:cNvPr id="197640" name="AutoShape 8"/>
          <p:cNvSpPr>
            <a:spLocks noChangeArrowheads="1"/>
          </p:cNvSpPr>
          <p:nvPr/>
        </p:nvSpPr>
        <p:spPr bwMode="auto">
          <a:xfrm>
            <a:off x="6328303" y="1933496"/>
            <a:ext cx="2457477" cy="66328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Modify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sp>
        <p:nvSpPr>
          <p:cNvPr id="197641" name="Text Box 9"/>
          <p:cNvSpPr txBox="1">
            <a:spLocks noChangeArrowheads="1"/>
          </p:cNvSpPr>
          <p:nvPr/>
        </p:nvSpPr>
        <p:spPr bwMode="auto">
          <a:xfrm>
            <a:off x="1145953" y="2677131"/>
            <a:ext cx="6869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No</a:t>
            </a:r>
          </a:p>
        </p:txBody>
      </p:sp>
      <p:cxnSp>
        <p:nvCxnSpPr>
          <p:cNvPr id="197642" name="AutoShape 10"/>
          <p:cNvCxnSpPr>
            <a:cxnSpLocks noChangeShapeType="1"/>
            <a:stCxn id="197635" idx="2"/>
            <a:endCxn id="197646" idx="0"/>
          </p:cNvCxnSpPr>
          <p:nvPr/>
        </p:nvCxnSpPr>
        <p:spPr bwMode="auto">
          <a:xfrm>
            <a:off x="1733034" y="2834916"/>
            <a:ext cx="3026" cy="179699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7643" name="AutoShape 11"/>
          <p:cNvCxnSpPr>
            <a:cxnSpLocks noChangeShapeType="1"/>
            <a:stCxn id="197635" idx="3"/>
            <a:endCxn id="197639" idx="1"/>
          </p:cNvCxnSpPr>
          <p:nvPr/>
        </p:nvCxnSpPr>
        <p:spPr bwMode="auto">
          <a:xfrm>
            <a:off x="2948050" y="2259293"/>
            <a:ext cx="621881" cy="5844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7644" name="AutoShape 12"/>
          <p:cNvCxnSpPr>
            <a:cxnSpLocks noChangeShapeType="1"/>
            <a:stCxn id="197639" idx="3"/>
            <a:endCxn id="197640" idx="1"/>
          </p:cNvCxnSpPr>
          <p:nvPr/>
        </p:nvCxnSpPr>
        <p:spPr bwMode="auto">
          <a:xfrm>
            <a:off x="5848652" y="2265137"/>
            <a:ext cx="479651" cy="158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7646" name="AutoShape 14"/>
          <p:cNvSpPr>
            <a:spLocks noChangeArrowheads="1"/>
          </p:cNvSpPr>
          <p:nvPr/>
        </p:nvSpPr>
        <p:spPr bwMode="auto">
          <a:xfrm>
            <a:off x="563412" y="3027764"/>
            <a:ext cx="2343783" cy="66328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Confirm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cxnSp>
        <p:nvCxnSpPr>
          <p:cNvPr id="197647" name="AutoShape 15"/>
          <p:cNvCxnSpPr>
            <a:cxnSpLocks noChangeShapeType="1"/>
            <a:stCxn id="197640" idx="2"/>
            <a:endCxn id="197646" idx="0"/>
          </p:cNvCxnSpPr>
          <p:nvPr/>
        </p:nvCxnSpPr>
        <p:spPr bwMode="auto">
          <a:xfrm rot="5400000">
            <a:off x="4430680" y="-98599"/>
            <a:ext cx="430987" cy="582173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97648" name="AutoShape 16"/>
          <p:cNvSpPr>
            <a:spLocks noChangeArrowheads="1"/>
          </p:cNvSpPr>
          <p:nvPr/>
        </p:nvSpPr>
        <p:spPr bwMode="auto">
          <a:xfrm>
            <a:off x="563412" y="3810845"/>
            <a:ext cx="2343783" cy="66328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checks</a:t>
            </a:r>
          </a:p>
        </p:txBody>
      </p:sp>
      <p:cxnSp>
        <p:nvCxnSpPr>
          <p:cNvPr id="197649" name="AutoShape 17"/>
          <p:cNvCxnSpPr>
            <a:cxnSpLocks noChangeShapeType="1"/>
            <a:stCxn id="197646" idx="2"/>
            <a:endCxn id="197648" idx="0"/>
          </p:cNvCxnSpPr>
          <p:nvPr/>
        </p:nvCxnSpPr>
        <p:spPr bwMode="auto">
          <a:xfrm>
            <a:off x="1736060" y="3704194"/>
            <a:ext cx="0" cy="93502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7650" name="AutoShape 18"/>
          <p:cNvSpPr>
            <a:spLocks noChangeArrowheads="1"/>
          </p:cNvSpPr>
          <p:nvPr/>
        </p:nvSpPr>
        <p:spPr bwMode="auto">
          <a:xfrm>
            <a:off x="6267780" y="5276568"/>
            <a:ext cx="2343783" cy="87037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Manual adjustment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for lost payment</a:t>
            </a:r>
            <a:endParaRPr lang="en-US" sz="1800" b="1" i="1">
              <a:latin typeface="+mj-lt"/>
            </a:endParaRPr>
          </a:p>
        </p:txBody>
      </p:sp>
      <p:sp>
        <p:nvSpPr>
          <p:cNvPr id="197651" name="AutoShape 19"/>
          <p:cNvSpPr>
            <a:spLocks noChangeArrowheads="1"/>
          </p:cNvSpPr>
          <p:nvPr/>
        </p:nvSpPr>
        <p:spPr bwMode="auto">
          <a:xfrm>
            <a:off x="3636508" y="5584465"/>
            <a:ext cx="2343784" cy="571240"/>
          </a:xfrm>
          <a:prstGeom prst="flowChartProcess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Void check flow</a:t>
            </a:r>
          </a:p>
        </p:txBody>
      </p:sp>
      <p:sp>
        <p:nvSpPr>
          <p:cNvPr id="197652" name="AutoShape 20"/>
          <p:cNvSpPr>
            <a:spLocks noChangeArrowheads="1"/>
          </p:cNvSpPr>
          <p:nvPr/>
        </p:nvSpPr>
        <p:spPr bwMode="auto">
          <a:xfrm>
            <a:off x="531637" y="4602692"/>
            <a:ext cx="2402795" cy="1126409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OK</a:t>
            </a:r>
          </a:p>
        </p:txBody>
      </p:sp>
      <p:sp>
        <p:nvSpPr>
          <p:cNvPr id="197653" name="Text Box 21"/>
          <p:cNvSpPr txBox="1">
            <a:spLocks noChangeArrowheads="1"/>
          </p:cNvSpPr>
          <p:nvPr/>
        </p:nvSpPr>
        <p:spPr bwMode="auto">
          <a:xfrm>
            <a:off x="2690824" y="4801384"/>
            <a:ext cx="6869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sp>
        <p:nvSpPr>
          <p:cNvPr id="197654" name="Text Box 22"/>
          <p:cNvSpPr txBox="1">
            <a:spLocks noChangeArrowheads="1"/>
          </p:cNvSpPr>
          <p:nvPr/>
        </p:nvSpPr>
        <p:spPr bwMode="auto">
          <a:xfrm>
            <a:off x="1112665" y="5661896"/>
            <a:ext cx="68694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No</a:t>
            </a:r>
          </a:p>
        </p:txBody>
      </p:sp>
      <p:sp>
        <p:nvSpPr>
          <p:cNvPr id="197655" name="AutoShape 23"/>
          <p:cNvSpPr>
            <a:spLocks noChangeArrowheads="1"/>
          </p:cNvSpPr>
          <p:nvPr/>
        </p:nvSpPr>
        <p:spPr bwMode="auto">
          <a:xfrm>
            <a:off x="3636508" y="4862745"/>
            <a:ext cx="2343784" cy="59753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Mail checks</a:t>
            </a:r>
          </a:p>
        </p:txBody>
      </p:sp>
      <p:cxnSp>
        <p:nvCxnSpPr>
          <p:cNvPr id="197656" name="AutoShape 24"/>
          <p:cNvCxnSpPr>
            <a:cxnSpLocks noChangeShapeType="1"/>
            <a:stCxn id="197648" idx="2"/>
            <a:endCxn id="197652" idx="0"/>
          </p:cNvCxnSpPr>
          <p:nvPr/>
        </p:nvCxnSpPr>
        <p:spPr bwMode="auto">
          <a:xfrm flipH="1">
            <a:off x="1733034" y="4487275"/>
            <a:ext cx="3026" cy="10226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7657" name="AutoShape 25"/>
          <p:cNvCxnSpPr>
            <a:cxnSpLocks noChangeShapeType="1"/>
            <a:stCxn id="197652" idx="2"/>
            <a:endCxn id="197651" idx="1"/>
          </p:cNvCxnSpPr>
          <p:nvPr/>
        </p:nvCxnSpPr>
        <p:spPr bwMode="auto">
          <a:xfrm rot="16200000" flipH="1">
            <a:off x="2613679" y="4861605"/>
            <a:ext cx="128566" cy="1889856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7658" name="AutoShape 26"/>
          <p:cNvCxnSpPr>
            <a:cxnSpLocks noChangeShapeType="1"/>
            <a:stCxn id="197652" idx="3"/>
            <a:endCxn id="197655" idx="1"/>
          </p:cNvCxnSpPr>
          <p:nvPr/>
        </p:nvCxnSpPr>
        <p:spPr bwMode="auto">
          <a:xfrm flipV="1">
            <a:off x="2948050" y="5162244"/>
            <a:ext cx="674840" cy="438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7659" name="AutoShape 27"/>
          <p:cNvSpPr>
            <a:spLocks noChangeArrowheads="1"/>
          </p:cNvSpPr>
          <p:nvPr/>
        </p:nvSpPr>
        <p:spPr bwMode="auto">
          <a:xfrm>
            <a:off x="6272319" y="4138360"/>
            <a:ext cx="2343784" cy="855064"/>
          </a:xfrm>
          <a:prstGeom prst="flowChartProcess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accent6"/>
                </a:solidFill>
                <a:latin typeface="+mj-lt"/>
              </a:rPr>
              <a:t>Bank statement</a:t>
            </a:r>
            <a:br>
              <a:rPr lang="en-US" sz="1800" b="1" dirty="0">
                <a:solidFill>
                  <a:schemeClr val="accent6"/>
                </a:solidFill>
                <a:latin typeface="+mj-lt"/>
              </a:rPr>
            </a:br>
            <a:r>
              <a:rPr lang="en-US" sz="1800" b="1" dirty="0">
                <a:solidFill>
                  <a:schemeClr val="accent6"/>
                </a:solidFill>
                <a:latin typeface="+mj-lt"/>
              </a:rPr>
              <a:t>confirms payment</a:t>
            </a:r>
          </a:p>
        </p:txBody>
      </p:sp>
      <p:cxnSp>
        <p:nvCxnSpPr>
          <p:cNvPr id="197660" name="AutoShape 28"/>
          <p:cNvCxnSpPr>
            <a:cxnSpLocks noChangeShapeType="1"/>
            <a:stCxn id="197659" idx="2"/>
            <a:endCxn id="197650" idx="0"/>
          </p:cNvCxnSpPr>
          <p:nvPr/>
        </p:nvCxnSpPr>
        <p:spPr bwMode="auto">
          <a:xfrm rot="5400000">
            <a:off x="7300370" y="5132727"/>
            <a:ext cx="283144" cy="4539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7662" name="AutoShape 30"/>
          <p:cNvSpPr>
            <a:spLocks noChangeArrowheads="1"/>
          </p:cNvSpPr>
          <p:nvPr/>
        </p:nvSpPr>
        <p:spPr bwMode="auto">
          <a:xfrm>
            <a:off x="3274878" y="1042303"/>
            <a:ext cx="4460603" cy="729026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en-US" sz="1600" b="1">
              <a:solidFill>
                <a:srgbClr val="4173BD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buFont typeface="Webdings" pitchFamily="18" charset="2"/>
              <a:buAutoNum type="arabicPeriod"/>
            </a:pPr>
            <a:r>
              <a:rPr lang="en-US"/>
              <a:t>Create payment selection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/>
              <a:t>Confirm payment selection (PIP account)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/>
              <a:t>Execute payment selection (electronic file)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en-US"/>
              <a:t>Banking entry (bank)</a:t>
            </a:r>
          </a:p>
        </p:txBody>
      </p:sp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Payment Scenario: Electronic Transfer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EF-APP-250</a:t>
            </a:r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97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sz="2800"/>
              <a:t>AP Electronic Transfer</a:t>
            </a:r>
          </a:p>
        </p:txBody>
      </p:sp>
      <p:sp>
        <p:nvSpPr>
          <p:cNvPr id="2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EF-APP-260</a:t>
            </a:r>
            <a:endParaRPr lang="en-US"/>
          </a:p>
        </p:txBody>
      </p:sp>
      <p:sp>
        <p:nvSpPr>
          <p:cNvPr id="195586" name="AutoShape 2"/>
          <p:cNvSpPr>
            <a:spLocks noChangeArrowheads="1"/>
          </p:cNvSpPr>
          <p:nvPr/>
        </p:nvSpPr>
        <p:spPr bwMode="auto">
          <a:xfrm>
            <a:off x="463871" y="808547"/>
            <a:ext cx="2319140" cy="6593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195587" name="AutoShape 3"/>
          <p:cNvSpPr>
            <a:spLocks noChangeArrowheads="1"/>
          </p:cNvSpPr>
          <p:nvPr/>
        </p:nvSpPr>
        <p:spPr bwMode="auto">
          <a:xfrm>
            <a:off x="427939" y="1690067"/>
            <a:ext cx="2377530" cy="1119690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Need approval</a:t>
            </a:r>
          </a:p>
        </p:txBody>
      </p:sp>
      <p:cxnSp>
        <p:nvCxnSpPr>
          <p:cNvPr id="195588" name="AutoShape 4"/>
          <p:cNvCxnSpPr>
            <a:cxnSpLocks noChangeShapeType="1"/>
            <a:stCxn id="195586" idx="2"/>
            <a:endCxn id="195587" idx="0"/>
          </p:cNvCxnSpPr>
          <p:nvPr/>
        </p:nvCxnSpPr>
        <p:spPr bwMode="auto">
          <a:xfrm flipH="1">
            <a:off x="1616704" y="1480942"/>
            <a:ext cx="7486" cy="196054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5589" name="Text Box 5"/>
          <p:cNvSpPr txBox="1">
            <a:spLocks noChangeArrowheads="1"/>
          </p:cNvSpPr>
          <p:nvPr/>
        </p:nvSpPr>
        <p:spPr bwMode="auto">
          <a:xfrm>
            <a:off x="2610835" y="1939856"/>
            <a:ext cx="679722" cy="33855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sp>
        <p:nvSpPr>
          <p:cNvPr id="195590" name="AutoShape 6"/>
          <p:cNvSpPr>
            <a:spLocks noChangeArrowheads="1"/>
          </p:cNvSpPr>
          <p:nvPr/>
        </p:nvSpPr>
        <p:spPr bwMode="auto">
          <a:xfrm>
            <a:off x="2763548" y="3069711"/>
            <a:ext cx="2798240" cy="724676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CR PIP account </a:t>
            </a:r>
          </a:p>
          <a:p>
            <a:pPr algn="l"/>
            <a:r>
              <a:rPr lang="en-US" sz="1400" b="1">
                <a:latin typeface="+mj-lt"/>
              </a:rPr>
              <a:t>DR Sub-ledger and AP account</a:t>
            </a:r>
          </a:p>
          <a:p>
            <a:pPr algn="l"/>
            <a:r>
              <a:rPr lang="en-US" sz="1400" b="1">
                <a:latin typeface="+mj-lt"/>
              </a:rPr>
              <a:t>Selection Record created </a:t>
            </a:r>
          </a:p>
        </p:txBody>
      </p:sp>
      <p:sp>
        <p:nvSpPr>
          <p:cNvPr id="195591" name="AutoShape 7"/>
          <p:cNvSpPr>
            <a:spLocks noChangeArrowheads="1"/>
          </p:cNvSpPr>
          <p:nvPr/>
        </p:nvSpPr>
        <p:spPr bwMode="auto">
          <a:xfrm>
            <a:off x="3244145" y="1916619"/>
            <a:ext cx="2241286" cy="6593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in workflow</a:t>
            </a:r>
            <a:endParaRPr lang="en-US" sz="1400" b="1">
              <a:latin typeface="+mj-lt"/>
            </a:endParaRPr>
          </a:p>
        </p:txBody>
      </p:sp>
      <p:sp>
        <p:nvSpPr>
          <p:cNvPr id="195592" name="AutoShape 8"/>
          <p:cNvSpPr>
            <a:spLocks noChangeArrowheads="1"/>
          </p:cNvSpPr>
          <p:nvPr/>
        </p:nvSpPr>
        <p:spPr bwMode="auto">
          <a:xfrm>
            <a:off x="5825292" y="1916619"/>
            <a:ext cx="2573990" cy="6593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Modify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sp>
        <p:nvSpPr>
          <p:cNvPr id="195593" name="Text Box 9"/>
          <p:cNvSpPr txBox="1">
            <a:spLocks noChangeArrowheads="1"/>
          </p:cNvSpPr>
          <p:nvPr/>
        </p:nvSpPr>
        <p:spPr bwMode="auto">
          <a:xfrm>
            <a:off x="1050768" y="2767642"/>
            <a:ext cx="679722" cy="33855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No</a:t>
            </a:r>
          </a:p>
        </p:txBody>
      </p:sp>
      <p:cxnSp>
        <p:nvCxnSpPr>
          <p:cNvPr id="195594" name="AutoShape 10"/>
          <p:cNvCxnSpPr>
            <a:cxnSpLocks noChangeShapeType="1"/>
            <a:stCxn id="195587" idx="2"/>
            <a:endCxn id="195598" idx="0"/>
          </p:cNvCxnSpPr>
          <p:nvPr/>
        </p:nvCxnSpPr>
        <p:spPr bwMode="auto">
          <a:xfrm>
            <a:off x="1616704" y="2822828"/>
            <a:ext cx="2994" cy="23671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5595" name="AutoShape 11"/>
          <p:cNvCxnSpPr>
            <a:cxnSpLocks noChangeShapeType="1"/>
            <a:stCxn id="195587" idx="3"/>
            <a:endCxn id="195591" idx="1"/>
          </p:cNvCxnSpPr>
          <p:nvPr/>
        </p:nvCxnSpPr>
        <p:spPr bwMode="auto">
          <a:xfrm flipV="1">
            <a:off x="2818944" y="2246281"/>
            <a:ext cx="411725" cy="435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5596" name="AutoShape 12"/>
          <p:cNvCxnSpPr>
            <a:cxnSpLocks noChangeShapeType="1"/>
            <a:stCxn id="195591" idx="3"/>
            <a:endCxn id="195592" idx="1"/>
          </p:cNvCxnSpPr>
          <p:nvPr/>
        </p:nvCxnSpPr>
        <p:spPr bwMode="auto">
          <a:xfrm>
            <a:off x="5485431" y="2246282"/>
            <a:ext cx="339861" cy="158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5598" name="AutoShape 14"/>
          <p:cNvSpPr>
            <a:spLocks noChangeArrowheads="1"/>
          </p:cNvSpPr>
          <p:nvPr/>
        </p:nvSpPr>
        <p:spPr bwMode="auto">
          <a:xfrm>
            <a:off x="459380" y="3072616"/>
            <a:ext cx="2319140" cy="6593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Confirm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Payment selection</a:t>
            </a:r>
          </a:p>
        </p:txBody>
      </p:sp>
      <p:cxnSp>
        <p:nvCxnSpPr>
          <p:cNvPr id="195599" name="AutoShape 15"/>
          <p:cNvCxnSpPr>
            <a:cxnSpLocks noChangeShapeType="1"/>
            <a:stCxn id="195592" idx="2"/>
            <a:endCxn id="195598" idx="0"/>
          </p:cNvCxnSpPr>
          <p:nvPr/>
        </p:nvCxnSpPr>
        <p:spPr bwMode="auto">
          <a:xfrm rot="5400000">
            <a:off x="4117283" y="77612"/>
            <a:ext cx="496672" cy="54933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95600" name="AutoShape 16"/>
          <p:cNvSpPr>
            <a:spLocks noChangeArrowheads="1"/>
          </p:cNvSpPr>
          <p:nvPr/>
        </p:nvSpPr>
        <p:spPr bwMode="auto">
          <a:xfrm>
            <a:off x="459380" y="3851026"/>
            <a:ext cx="2319140" cy="6593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Execute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Payment selection</a:t>
            </a:r>
          </a:p>
        </p:txBody>
      </p:sp>
      <p:cxnSp>
        <p:nvCxnSpPr>
          <p:cNvPr id="195601" name="AutoShape 17"/>
          <p:cNvCxnSpPr>
            <a:cxnSpLocks noChangeShapeType="1"/>
            <a:stCxn id="195598" idx="2"/>
            <a:endCxn id="195600" idx="0"/>
          </p:cNvCxnSpPr>
          <p:nvPr/>
        </p:nvCxnSpPr>
        <p:spPr bwMode="auto">
          <a:xfrm>
            <a:off x="1619698" y="3745010"/>
            <a:ext cx="0" cy="92944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5602" name="AutoShape 18"/>
          <p:cNvSpPr>
            <a:spLocks noChangeArrowheads="1"/>
          </p:cNvSpPr>
          <p:nvPr/>
        </p:nvSpPr>
        <p:spPr bwMode="auto">
          <a:xfrm>
            <a:off x="459380" y="5540000"/>
            <a:ext cx="2319140" cy="57799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file to bank</a:t>
            </a:r>
          </a:p>
        </p:txBody>
      </p:sp>
      <p:sp>
        <p:nvSpPr>
          <p:cNvPr id="195603" name="AutoShape 19"/>
          <p:cNvSpPr>
            <a:spLocks noChangeArrowheads="1"/>
          </p:cNvSpPr>
          <p:nvPr/>
        </p:nvSpPr>
        <p:spPr bwMode="auto">
          <a:xfrm>
            <a:off x="3176771" y="5420415"/>
            <a:ext cx="2319140" cy="809969"/>
          </a:xfrm>
          <a:prstGeom prst="flowChartProcess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accent6"/>
                </a:solidFill>
                <a:latin typeface="+mj-lt"/>
              </a:rPr>
              <a:t>Bank statement</a:t>
            </a:r>
            <a:br>
              <a:rPr lang="en-US" sz="1800" b="1" dirty="0">
                <a:solidFill>
                  <a:schemeClr val="accent6"/>
                </a:solidFill>
                <a:latin typeface="+mj-lt"/>
              </a:rPr>
            </a:br>
            <a:r>
              <a:rPr lang="en-US" sz="1800" b="1" dirty="0">
                <a:solidFill>
                  <a:schemeClr val="accent6"/>
                </a:solidFill>
                <a:latin typeface="+mj-lt"/>
              </a:rPr>
              <a:t>confirms payment</a:t>
            </a:r>
          </a:p>
        </p:txBody>
      </p:sp>
      <p:cxnSp>
        <p:nvCxnSpPr>
          <p:cNvPr id="195604" name="AutoShape 20"/>
          <p:cNvCxnSpPr>
            <a:cxnSpLocks noChangeShapeType="1"/>
            <a:stCxn id="195600" idx="2"/>
            <a:endCxn id="195610" idx="0"/>
          </p:cNvCxnSpPr>
          <p:nvPr/>
        </p:nvCxnSpPr>
        <p:spPr bwMode="auto">
          <a:xfrm flipH="1">
            <a:off x="1613710" y="4523420"/>
            <a:ext cx="5989" cy="14813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5605" name="AutoShape 21"/>
          <p:cNvSpPr>
            <a:spLocks noChangeArrowheads="1"/>
          </p:cNvSpPr>
          <p:nvPr/>
        </p:nvSpPr>
        <p:spPr bwMode="auto">
          <a:xfrm>
            <a:off x="5912129" y="4778431"/>
            <a:ext cx="2798239" cy="724676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Bank account</a:t>
            </a:r>
          </a:p>
          <a:p>
            <a:pPr algn="l"/>
            <a:r>
              <a:rPr lang="en-US" sz="1400" b="1" dirty="0">
                <a:latin typeface="+mj-lt"/>
              </a:rPr>
              <a:t>DR PIP account </a:t>
            </a:r>
          </a:p>
        </p:txBody>
      </p:sp>
      <p:sp>
        <p:nvSpPr>
          <p:cNvPr id="195606" name="AutoShape 22"/>
          <p:cNvSpPr>
            <a:spLocks noChangeArrowheads="1"/>
          </p:cNvSpPr>
          <p:nvPr/>
        </p:nvSpPr>
        <p:spPr bwMode="auto">
          <a:xfrm>
            <a:off x="2768040" y="3762437"/>
            <a:ext cx="2798239" cy="724677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Bank file created </a:t>
            </a:r>
          </a:p>
        </p:txBody>
      </p:sp>
      <p:sp>
        <p:nvSpPr>
          <p:cNvPr id="195607" name="AutoShape 23"/>
          <p:cNvSpPr>
            <a:spLocks noChangeArrowheads="1"/>
          </p:cNvSpPr>
          <p:nvPr/>
        </p:nvSpPr>
        <p:spPr bwMode="auto">
          <a:xfrm>
            <a:off x="5825291" y="5436302"/>
            <a:ext cx="2743673" cy="775959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Banking Entry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sets payments to </a:t>
            </a:r>
            <a:r>
              <a:rPr lang="en-US" sz="1800" b="1" i="1">
                <a:latin typeface="+mj-lt"/>
              </a:rPr>
              <a:t>Paid</a:t>
            </a:r>
          </a:p>
        </p:txBody>
      </p:sp>
      <p:cxnSp>
        <p:nvCxnSpPr>
          <p:cNvPr id="195608" name="AutoShape 24"/>
          <p:cNvCxnSpPr>
            <a:cxnSpLocks noChangeShapeType="1"/>
            <a:stCxn id="195603" idx="3"/>
            <a:endCxn id="195607" idx="1"/>
          </p:cNvCxnSpPr>
          <p:nvPr/>
        </p:nvCxnSpPr>
        <p:spPr bwMode="auto">
          <a:xfrm flipV="1">
            <a:off x="5495911" y="5824282"/>
            <a:ext cx="329380" cy="111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5609" name="AutoShape 25"/>
          <p:cNvCxnSpPr>
            <a:cxnSpLocks noChangeShapeType="1"/>
            <a:stCxn id="195602" idx="3"/>
            <a:endCxn id="195603" idx="1"/>
          </p:cNvCxnSpPr>
          <p:nvPr/>
        </p:nvCxnSpPr>
        <p:spPr bwMode="auto">
          <a:xfrm flipV="1">
            <a:off x="2778520" y="5825400"/>
            <a:ext cx="398251" cy="3599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5610" name="Rectangle 26"/>
          <p:cNvSpPr>
            <a:spLocks noChangeArrowheads="1"/>
          </p:cNvSpPr>
          <p:nvPr/>
        </p:nvSpPr>
        <p:spPr bwMode="auto">
          <a:xfrm>
            <a:off x="459380" y="4684621"/>
            <a:ext cx="2308660" cy="657872"/>
          </a:xfrm>
          <a:prstGeom prst="rect">
            <a:avLst/>
          </a:prstGeom>
          <a:solidFill>
            <a:schemeClr val="accent2">
              <a:alpha val="38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EDI tool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transformation</a:t>
            </a:r>
            <a:endParaRPr lang="en-US" sz="1600" b="1">
              <a:latin typeface="+mj-lt"/>
            </a:endParaRPr>
          </a:p>
        </p:txBody>
      </p:sp>
      <p:cxnSp>
        <p:nvCxnSpPr>
          <p:cNvPr id="195611" name="AutoShape 27"/>
          <p:cNvCxnSpPr>
            <a:cxnSpLocks noChangeShapeType="1"/>
            <a:stCxn id="195610" idx="2"/>
            <a:endCxn id="195602" idx="0"/>
          </p:cNvCxnSpPr>
          <p:nvPr/>
        </p:nvCxnSpPr>
        <p:spPr bwMode="auto">
          <a:xfrm>
            <a:off x="1613710" y="5355564"/>
            <a:ext cx="5989" cy="171366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Drafts</a:t>
            </a:r>
          </a:p>
          <a:p>
            <a:pPr lvl="1"/>
            <a:r>
              <a:rPr lang="en-US"/>
              <a:t>Similar to checks</a:t>
            </a:r>
          </a:p>
          <a:p>
            <a:r>
              <a:rPr lang="en-US"/>
              <a:t>Paper transfers</a:t>
            </a:r>
          </a:p>
          <a:p>
            <a:pPr lvl="1"/>
            <a:r>
              <a:rPr lang="en-US"/>
              <a:t>Similar to electronic transfer</a:t>
            </a:r>
          </a:p>
          <a:p>
            <a:r>
              <a:rPr lang="en-US"/>
              <a:t>Promissory notes, Summary statements</a:t>
            </a:r>
          </a:p>
          <a:p>
            <a:pPr lvl="1"/>
            <a:r>
              <a:rPr lang="en-US"/>
              <a:t>Similar to checks and drafts</a:t>
            </a:r>
          </a:p>
          <a:p>
            <a:r>
              <a:rPr lang="en-US"/>
              <a:t>Cash</a:t>
            </a:r>
          </a:p>
          <a:p>
            <a:pPr lvl="1"/>
            <a:r>
              <a:rPr lang="en-US"/>
              <a:t>Processed directly in Bank, Cash entry</a:t>
            </a:r>
          </a:p>
          <a:p>
            <a:pPr lvl="1"/>
            <a:endParaRPr lang="en-US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Other Payment Instruments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EF-APP-270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Supplier Payment</a:t>
            </a:r>
          </a:p>
        </p:txBody>
      </p:sp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EF-APP-280</a:t>
            </a:r>
            <a:endParaRPr lang="en-US"/>
          </a:p>
        </p:txBody>
      </p:sp>
      <p:sp>
        <p:nvSpPr>
          <p:cNvPr id="25497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7135" y="954441"/>
            <a:ext cx="8153400" cy="4954587"/>
          </a:xfrm>
          <a:noFill/>
          <a:ln/>
        </p:spPr>
        <p:txBody>
          <a:bodyPr/>
          <a:lstStyle/>
          <a:p>
            <a:endParaRPr lang="en-US" b="1">
              <a:latin typeface="+mj-lt"/>
            </a:endParaRPr>
          </a:p>
          <a:p>
            <a:pPr>
              <a:buFont typeface="Webdings" pitchFamily="18" charset="2"/>
              <a:buNone/>
            </a:pPr>
            <a:endParaRPr lang="en-US" b="1">
              <a:latin typeface="+mj-lt"/>
            </a:endParaRPr>
          </a:p>
          <a:p>
            <a:pPr>
              <a:buFont typeface="Webdings" pitchFamily="18" charset="2"/>
              <a:buNone/>
            </a:pPr>
            <a:endParaRPr lang="en-US" b="1">
              <a:latin typeface="+mj-lt"/>
            </a:endParaRPr>
          </a:p>
          <a:p>
            <a:pPr lvl="2"/>
            <a:endParaRPr lang="en-US" b="1">
              <a:latin typeface="+mj-lt"/>
            </a:endParaRPr>
          </a:p>
          <a:p>
            <a:pPr lvl="2"/>
            <a:endParaRPr lang="en-US" b="1">
              <a:latin typeface="+mj-lt"/>
            </a:endParaRPr>
          </a:p>
        </p:txBody>
      </p:sp>
      <p:sp>
        <p:nvSpPr>
          <p:cNvPr id="254980" name="AutoShape 4"/>
          <p:cNvSpPr>
            <a:spLocks noChangeArrowheads="1"/>
          </p:cNvSpPr>
          <p:nvPr/>
        </p:nvSpPr>
        <p:spPr bwMode="auto">
          <a:xfrm>
            <a:off x="348795" y="832203"/>
            <a:ext cx="3118424" cy="7207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Create Supplier Payment</a:t>
            </a:r>
            <a:endParaRPr lang="en-US" sz="1400" b="1" dirty="0">
              <a:latin typeface="+mj-lt"/>
            </a:endParaRPr>
          </a:p>
        </p:txBody>
      </p:sp>
      <p:sp>
        <p:nvSpPr>
          <p:cNvPr id="254981" name="AutoShape 5"/>
          <p:cNvSpPr>
            <a:spLocks noChangeArrowheads="1"/>
          </p:cNvSpPr>
          <p:nvPr/>
        </p:nvSpPr>
        <p:spPr bwMode="auto">
          <a:xfrm>
            <a:off x="647210" y="3924653"/>
            <a:ext cx="2520950" cy="1152525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Bank performs </a:t>
            </a:r>
          </a:p>
          <a:p>
            <a:r>
              <a:rPr lang="en-US" sz="1800" b="1">
                <a:latin typeface="+mj-lt"/>
              </a:rPr>
              <a:t>payment</a:t>
            </a:r>
          </a:p>
        </p:txBody>
      </p:sp>
      <p:sp>
        <p:nvSpPr>
          <p:cNvPr id="254982" name="Text Box 6"/>
          <p:cNvSpPr txBox="1">
            <a:spLocks noChangeArrowheads="1"/>
          </p:cNvSpPr>
          <p:nvPr/>
        </p:nvSpPr>
        <p:spPr bwMode="auto">
          <a:xfrm>
            <a:off x="2914160" y="4126266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No</a:t>
            </a:r>
          </a:p>
        </p:txBody>
      </p:sp>
      <p:sp>
        <p:nvSpPr>
          <p:cNvPr id="254983" name="AutoShape 7"/>
          <p:cNvSpPr>
            <a:spLocks noChangeArrowheads="1"/>
          </p:cNvSpPr>
          <p:nvPr/>
        </p:nvSpPr>
        <p:spPr bwMode="auto">
          <a:xfrm>
            <a:off x="6281248" y="4132616"/>
            <a:ext cx="2428875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DR PIP account </a:t>
            </a:r>
          </a:p>
          <a:p>
            <a:pPr algn="l"/>
            <a:r>
              <a:rPr lang="en-US" sz="1400" b="1">
                <a:latin typeface="+mj-lt"/>
              </a:rPr>
              <a:t>CR AP account </a:t>
            </a:r>
          </a:p>
          <a:p>
            <a:pPr algn="l"/>
            <a:r>
              <a:rPr lang="en-US" sz="1400" b="1">
                <a:latin typeface="+mj-lt"/>
              </a:rPr>
              <a:t>CR sub-ledger balance</a:t>
            </a:r>
          </a:p>
        </p:txBody>
      </p:sp>
      <p:sp>
        <p:nvSpPr>
          <p:cNvPr id="254984" name="AutoShape 8"/>
          <p:cNvSpPr>
            <a:spLocks noChangeArrowheads="1"/>
          </p:cNvSpPr>
          <p:nvPr/>
        </p:nvSpPr>
        <p:spPr bwMode="auto">
          <a:xfrm>
            <a:off x="718648" y="5404203"/>
            <a:ext cx="2376487" cy="7207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Change status to </a:t>
            </a:r>
          </a:p>
          <a:p>
            <a:r>
              <a:rPr lang="en-US" sz="1800" b="1" i="1">
                <a:latin typeface="+mj-lt"/>
              </a:rPr>
              <a:t>Paid</a:t>
            </a:r>
            <a:endParaRPr lang="en-US" sz="1400" b="1" i="1">
              <a:latin typeface="+mj-lt"/>
            </a:endParaRPr>
          </a:p>
        </p:txBody>
      </p:sp>
      <p:sp>
        <p:nvSpPr>
          <p:cNvPr id="254985" name="Text Box 9"/>
          <p:cNvSpPr txBox="1">
            <a:spLocks noChangeArrowheads="1"/>
          </p:cNvSpPr>
          <p:nvPr/>
        </p:nvSpPr>
        <p:spPr bwMode="auto">
          <a:xfrm>
            <a:off x="1291735" y="5005741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cxnSp>
        <p:nvCxnSpPr>
          <p:cNvPr id="254986" name="AutoShape 10"/>
          <p:cNvCxnSpPr>
            <a:cxnSpLocks noChangeShapeType="1"/>
            <a:stCxn id="254981" idx="3"/>
            <a:endCxn id="254988" idx="1"/>
          </p:cNvCxnSpPr>
          <p:nvPr/>
        </p:nvCxnSpPr>
        <p:spPr bwMode="auto">
          <a:xfrm flipV="1">
            <a:off x="3182448" y="4496153"/>
            <a:ext cx="641350" cy="476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54987" name="AutoShape 11"/>
          <p:cNvCxnSpPr>
            <a:cxnSpLocks noChangeShapeType="1"/>
            <a:stCxn id="254981" idx="2"/>
            <a:endCxn id="254984" idx="0"/>
          </p:cNvCxnSpPr>
          <p:nvPr/>
        </p:nvCxnSpPr>
        <p:spPr bwMode="auto">
          <a:xfrm>
            <a:off x="1907685" y="5091466"/>
            <a:ext cx="0" cy="29845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54988" name="AutoShape 12"/>
          <p:cNvSpPr>
            <a:spLocks noChangeArrowheads="1"/>
          </p:cNvSpPr>
          <p:nvPr/>
        </p:nvSpPr>
        <p:spPr bwMode="auto">
          <a:xfrm>
            <a:off x="3838085" y="4135791"/>
            <a:ext cx="2459038" cy="7207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Change status to </a:t>
            </a:r>
          </a:p>
          <a:p>
            <a:r>
              <a:rPr lang="en-US" sz="1800" b="1" i="1">
                <a:latin typeface="+mj-lt"/>
              </a:rPr>
              <a:t>Void</a:t>
            </a:r>
          </a:p>
        </p:txBody>
      </p:sp>
      <p:sp>
        <p:nvSpPr>
          <p:cNvPr id="254989" name="AutoShape 13"/>
          <p:cNvSpPr>
            <a:spLocks noChangeArrowheads="1"/>
          </p:cNvSpPr>
          <p:nvPr/>
        </p:nvSpPr>
        <p:spPr bwMode="auto">
          <a:xfrm>
            <a:off x="666260" y="3121966"/>
            <a:ext cx="2474913" cy="620474"/>
          </a:xfrm>
          <a:prstGeom prst="flowChartProcess">
            <a:avLst/>
          </a:prstGeom>
          <a:solidFill>
            <a:schemeClr val="bg1"/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payment </a:t>
            </a:r>
          </a:p>
          <a:p>
            <a:r>
              <a:rPr lang="en-US" sz="1800" b="1">
                <a:latin typeface="+mj-lt"/>
              </a:rPr>
              <a:t>instruction to bank</a:t>
            </a:r>
            <a:endParaRPr lang="en-US" sz="1400" b="1">
              <a:latin typeface="+mj-lt"/>
            </a:endParaRPr>
          </a:p>
        </p:txBody>
      </p:sp>
      <p:cxnSp>
        <p:nvCxnSpPr>
          <p:cNvPr id="254990" name="AutoShape 14"/>
          <p:cNvCxnSpPr>
            <a:cxnSpLocks noChangeShapeType="1"/>
            <a:stCxn id="254989" idx="2"/>
            <a:endCxn id="254981" idx="0"/>
          </p:cNvCxnSpPr>
          <p:nvPr/>
        </p:nvCxnSpPr>
        <p:spPr bwMode="auto">
          <a:xfrm rot="16200000" flipH="1">
            <a:off x="1814595" y="3831562"/>
            <a:ext cx="182213" cy="396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54991" name="AutoShape 15"/>
          <p:cNvSpPr>
            <a:spLocks noChangeArrowheads="1"/>
          </p:cNvSpPr>
          <p:nvPr/>
        </p:nvSpPr>
        <p:spPr bwMode="auto">
          <a:xfrm>
            <a:off x="3673906" y="789341"/>
            <a:ext cx="4014788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Status </a:t>
            </a:r>
            <a:r>
              <a:rPr lang="en-US" sz="1400" b="1" i="1" dirty="0">
                <a:latin typeface="+mj-lt"/>
              </a:rPr>
              <a:t>For Collection</a:t>
            </a:r>
          </a:p>
          <a:p>
            <a:pPr algn="l"/>
            <a:r>
              <a:rPr lang="en-US" sz="1400" b="1" dirty="0">
                <a:latin typeface="+mj-lt"/>
              </a:rPr>
              <a:t>DR AP Account </a:t>
            </a:r>
          </a:p>
          <a:p>
            <a:pPr algn="l"/>
            <a:r>
              <a:rPr lang="en-US" sz="1400" b="1" dirty="0">
                <a:latin typeface="+mj-lt"/>
              </a:rPr>
              <a:t>CR PIP Account from supplier payment status</a:t>
            </a:r>
          </a:p>
        </p:txBody>
      </p:sp>
      <p:sp>
        <p:nvSpPr>
          <p:cNvPr id="254992" name="AutoShape 16"/>
          <p:cNvSpPr>
            <a:spLocks noChangeArrowheads="1"/>
          </p:cNvSpPr>
          <p:nvPr/>
        </p:nvSpPr>
        <p:spPr bwMode="auto">
          <a:xfrm>
            <a:off x="3111010" y="5332766"/>
            <a:ext cx="1936750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>
                <a:latin typeface="+mj-lt"/>
              </a:rPr>
              <a:t>CR Bank account </a:t>
            </a:r>
          </a:p>
          <a:p>
            <a:pPr algn="l"/>
            <a:r>
              <a:rPr lang="en-US" sz="1400" b="1">
                <a:latin typeface="+mj-lt"/>
              </a:rPr>
              <a:t>DR PIP account    </a:t>
            </a:r>
          </a:p>
        </p:txBody>
      </p:sp>
      <p:sp>
        <p:nvSpPr>
          <p:cNvPr id="254993" name="AutoShape 17"/>
          <p:cNvSpPr>
            <a:spLocks noChangeArrowheads="1"/>
          </p:cNvSpPr>
          <p:nvPr/>
        </p:nvSpPr>
        <p:spPr bwMode="auto">
          <a:xfrm>
            <a:off x="647210" y="1770416"/>
            <a:ext cx="2520950" cy="1116012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With allocation </a:t>
            </a:r>
          </a:p>
          <a:p>
            <a:r>
              <a:rPr lang="en-US" sz="1800" b="1">
                <a:latin typeface="+mj-lt"/>
              </a:rPr>
              <a:t>to invoices</a:t>
            </a:r>
          </a:p>
        </p:txBody>
      </p:sp>
      <p:cxnSp>
        <p:nvCxnSpPr>
          <p:cNvPr id="254994" name="AutoShape 18"/>
          <p:cNvCxnSpPr>
            <a:cxnSpLocks noChangeShapeType="1"/>
            <a:stCxn id="254980" idx="2"/>
            <a:endCxn id="254993" idx="0"/>
          </p:cNvCxnSpPr>
          <p:nvPr/>
        </p:nvCxnSpPr>
        <p:spPr bwMode="auto">
          <a:xfrm rot="5400000">
            <a:off x="1799102" y="1661511"/>
            <a:ext cx="217488" cy="322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54995" name="AutoShape 19"/>
          <p:cNvSpPr>
            <a:spLocks noChangeArrowheads="1"/>
          </p:cNvSpPr>
          <p:nvPr/>
        </p:nvSpPr>
        <p:spPr bwMode="auto">
          <a:xfrm>
            <a:off x="2028335" y="2850112"/>
            <a:ext cx="2847975" cy="263525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sub-ledger balance</a:t>
            </a:r>
          </a:p>
        </p:txBody>
      </p:sp>
      <p:sp>
        <p:nvSpPr>
          <p:cNvPr id="254996" name="Text Box 20"/>
          <p:cNvSpPr txBox="1">
            <a:spLocks noChangeArrowheads="1"/>
          </p:cNvSpPr>
          <p:nvPr/>
        </p:nvSpPr>
        <p:spPr bwMode="auto">
          <a:xfrm>
            <a:off x="1217123" y="2813403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cxnSp>
        <p:nvCxnSpPr>
          <p:cNvPr id="254997" name="AutoShape 21"/>
          <p:cNvCxnSpPr>
            <a:cxnSpLocks noChangeShapeType="1"/>
            <a:stCxn id="254993" idx="2"/>
            <a:endCxn id="254989" idx="0"/>
          </p:cNvCxnSpPr>
          <p:nvPr/>
        </p:nvCxnSpPr>
        <p:spPr bwMode="auto">
          <a:xfrm rot="5400000">
            <a:off x="1787932" y="3002213"/>
            <a:ext cx="235538" cy="396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54998" name="Text Box 22"/>
          <p:cNvSpPr txBox="1">
            <a:spLocks noChangeArrowheads="1"/>
          </p:cNvSpPr>
          <p:nvPr/>
        </p:nvSpPr>
        <p:spPr bwMode="auto">
          <a:xfrm>
            <a:off x="2976073" y="2038703"/>
            <a:ext cx="847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No</a:t>
            </a:r>
          </a:p>
        </p:txBody>
      </p:sp>
      <p:cxnSp>
        <p:nvCxnSpPr>
          <p:cNvPr id="254999" name="AutoShape 23"/>
          <p:cNvCxnSpPr>
            <a:cxnSpLocks noChangeShapeType="1"/>
            <a:stCxn id="254993" idx="3"/>
            <a:endCxn id="255000" idx="1"/>
          </p:cNvCxnSpPr>
          <p:nvPr/>
        </p:nvCxnSpPr>
        <p:spPr bwMode="auto">
          <a:xfrm flipV="1">
            <a:off x="3168160" y="2322866"/>
            <a:ext cx="663575" cy="5556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55000" name="AutoShape 24"/>
          <p:cNvSpPr>
            <a:spLocks noChangeArrowheads="1"/>
          </p:cNvSpPr>
          <p:nvPr/>
        </p:nvSpPr>
        <p:spPr bwMode="auto">
          <a:xfrm>
            <a:off x="3831735" y="1962503"/>
            <a:ext cx="3125246" cy="7207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Creates</a:t>
            </a:r>
          </a:p>
          <a:p>
            <a:r>
              <a:rPr lang="en-US" sz="1800" b="1">
                <a:latin typeface="+mj-lt"/>
              </a:rPr>
              <a:t>Prepayment Open Item</a:t>
            </a:r>
            <a:endParaRPr lang="en-US" sz="1400" b="1">
              <a:latin typeface="+mj-lt"/>
            </a:endParaRPr>
          </a:p>
        </p:txBody>
      </p:sp>
      <p:sp>
        <p:nvSpPr>
          <p:cNvPr id="255001" name="AutoShape 25"/>
          <p:cNvSpPr>
            <a:spLocks noChangeArrowheads="1"/>
          </p:cNvSpPr>
          <p:nvPr/>
        </p:nvSpPr>
        <p:spPr bwMode="auto">
          <a:xfrm>
            <a:off x="6787294" y="2100400"/>
            <a:ext cx="1889961" cy="48254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DR sub-ledger </a:t>
            </a:r>
            <a:endParaRPr lang="en-US" sz="1400" b="1" dirty="0" smtClean="0">
              <a:latin typeface="+mj-lt"/>
            </a:endParaRPr>
          </a:p>
          <a:p>
            <a:r>
              <a:rPr lang="en-US" sz="1400" b="1" dirty="0" smtClean="0">
                <a:latin typeface="+mj-lt"/>
              </a:rPr>
              <a:t>balance</a:t>
            </a:r>
            <a:endParaRPr lang="en-US" sz="1400" b="1" dirty="0">
              <a:latin typeface="+mj-lt"/>
            </a:endParaRPr>
          </a:p>
        </p:txBody>
      </p:sp>
      <p:cxnSp>
        <p:nvCxnSpPr>
          <p:cNvPr id="255002" name="AutoShape 26"/>
          <p:cNvCxnSpPr>
            <a:cxnSpLocks noChangeShapeType="1"/>
            <a:stCxn id="255000" idx="2"/>
            <a:endCxn id="254989" idx="3"/>
          </p:cNvCxnSpPr>
          <p:nvPr/>
        </p:nvCxnSpPr>
        <p:spPr bwMode="auto">
          <a:xfrm rot="5400000">
            <a:off x="3893279" y="1931123"/>
            <a:ext cx="748975" cy="2253185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Prepayment open item created at bank statement entry</a:t>
            </a:r>
          </a:p>
          <a:p>
            <a:pPr lvl="1"/>
            <a:r>
              <a:rPr lang="en-US"/>
              <a:t>Debits sub ledger balance</a:t>
            </a:r>
          </a:p>
          <a:p>
            <a:pPr lvl="1"/>
            <a:r>
              <a:rPr lang="en-US"/>
              <a:t>No Payment Instrument record created</a:t>
            </a:r>
          </a:p>
          <a:p>
            <a:r>
              <a:rPr lang="en-US"/>
              <a:t>Posting</a:t>
            </a:r>
          </a:p>
          <a:p>
            <a:pPr lvl="1"/>
            <a:r>
              <a:rPr lang="en-US"/>
              <a:t>DR AP account</a:t>
            </a:r>
          </a:p>
          <a:p>
            <a:pPr lvl="1"/>
            <a:r>
              <a:rPr lang="en-US"/>
              <a:t>CR Bank account</a:t>
            </a:r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Prepayment via Bank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EF-APP-290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Invoice Basic Processing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EF-APP-030</a:t>
            </a:r>
            <a:endParaRPr lang="en-US"/>
          </a:p>
        </p:txBody>
      </p:sp>
      <p:pic>
        <p:nvPicPr>
          <p:cNvPr id="264195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65768" y="791712"/>
            <a:ext cx="6605587" cy="5611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en-US"/>
              <a:t>Open Item Adjustment</a:t>
            </a:r>
          </a:p>
          <a:p>
            <a:pPr marL="914400" lvl="1" indent="-457200"/>
            <a:r>
              <a:rPr lang="en-US"/>
              <a:t>If prepayment is for specific invoices </a:t>
            </a:r>
          </a:p>
          <a:p>
            <a:pPr marL="533400" indent="-533400"/>
            <a:r>
              <a:rPr lang="en-US"/>
              <a:t>Use with subsequent Payment</a:t>
            </a:r>
          </a:p>
          <a:p>
            <a:pPr marL="914400" lvl="1" indent="-457200"/>
            <a:r>
              <a:rPr lang="en-US"/>
              <a:t>Open item can be subtracted from invoices during a subsequent payment run</a:t>
            </a:r>
          </a:p>
          <a:p>
            <a:pPr marL="1295400" lvl="2" indent="-381000"/>
            <a:endParaRPr lang="en-US"/>
          </a:p>
          <a:p>
            <a:pPr marL="1295400" lvl="2" indent="-381000"/>
            <a:endParaRPr lang="en-US"/>
          </a:p>
        </p:txBody>
      </p:sp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Prepayment Reconciliation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EF-APP-300</a:t>
            </a: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7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72655"/>
            <a:ext cx="8229600" cy="3105302"/>
          </a:xfrm>
          <a:noFill/>
          <a:ln/>
        </p:spPr>
      </p:pic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EF-APP-310</a:t>
            </a: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/>
              <a:t>Supplier invoice basic processing flow		  	 </a:t>
            </a:r>
            <a:r>
              <a:rPr lang="en-US" sz="2400">
                <a:sym typeface="Wingdings" pitchFamily="2" charset="2"/>
              </a:rPr>
              <a:t></a:t>
            </a:r>
            <a:endParaRPr lang="en-US" sz="2400"/>
          </a:p>
          <a:p>
            <a:r>
              <a:rPr lang="en-US" sz="2400"/>
              <a:t>Alternative scenarios					 </a:t>
            </a:r>
            <a:r>
              <a:rPr lang="en-US" sz="2400">
                <a:sym typeface="Wingdings" pitchFamily="2" charset="2"/>
              </a:rPr>
              <a:t></a:t>
            </a:r>
            <a:endParaRPr lang="en-US" sz="2400"/>
          </a:p>
          <a:p>
            <a:pPr lvl="1"/>
            <a:r>
              <a:rPr lang="en-US" sz="2000"/>
              <a:t>“Initial” supplier invoice</a:t>
            </a:r>
          </a:p>
          <a:p>
            <a:pPr lvl="1"/>
            <a:r>
              <a:rPr lang="en-US" sz="2000"/>
              <a:t>Supplier invoice template</a:t>
            </a:r>
          </a:p>
          <a:p>
            <a:pPr lvl="1"/>
            <a:r>
              <a:rPr lang="en-US" sz="2000"/>
              <a:t>Credit note, invoice correction</a:t>
            </a:r>
          </a:p>
          <a:p>
            <a:pPr lvl="1"/>
            <a:r>
              <a:rPr lang="en-US" sz="2000"/>
              <a:t>Supplier invoice reversal, replacement</a:t>
            </a:r>
          </a:p>
          <a:p>
            <a:pPr lvl="1"/>
            <a:r>
              <a:rPr lang="en-US" sz="2000"/>
              <a:t>Tax updates</a:t>
            </a:r>
          </a:p>
          <a:p>
            <a:r>
              <a:rPr lang="en-US" sz="2400"/>
              <a:t>Allocation &amp; approval flows				 </a:t>
            </a:r>
            <a:r>
              <a:rPr lang="en-US" sz="2400">
                <a:sym typeface="Wingdings" pitchFamily="2" charset="2"/>
              </a:rPr>
              <a:t></a:t>
            </a:r>
            <a:endParaRPr lang="en-US" sz="2400"/>
          </a:p>
          <a:p>
            <a:r>
              <a:rPr lang="en-US" sz="2400"/>
              <a:t>AP payments						 </a:t>
            </a:r>
            <a:r>
              <a:rPr lang="en-US" sz="2400">
                <a:sym typeface="Wingdings" pitchFamily="2" charset="2"/>
              </a:rPr>
              <a:t></a:t>
            </a:r>
            <a:endParaRPr lang="en-US" sz="2400"/>
          </a:p>
          <a:p>
            <a:pPr lvl="1"/>
            <a:r>
              <a:rPr lang="en-US" sz="2000"/>
              <a:t>Alternative flows</a:t>
            </a:r>
          </a:p>
          <a:p>
            <a:pPr lvl="1"/>
            <a:r>
              <a:rPr lang="en-US" sz="2000"/>
              <a:t>Prepayment processing</a:t>
            </a:r>
          </a:p>
          <a:p>
            <a:r>
              <a:rPr lang="en-US" sz="2400"/>
              <a:t>AP reporting</a:t>
            </a:r>
          </a:p>
          <a:p>
            <a:pPr lvl="1"/>
            <a:r>
              <a:rPr lang="en-US" sz="2000"/>
              <a:t>Demo</a:t>
            </a:r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Supplier Activity Dashboard</a:t>
            </a:r>
          </a:p>
          <a:p>
            <a:r>
              <a:rPr lang="en-US"/>
              <a:t>Supplier Open Item Extended Report</a:t>
            </a:r>
          </a:p>
          <a:p>
            <a:r>
              <a:rPr lang="en-US"/>
              <a:t>Supplier Aging Analysis current</a:t>
            </a:r>
          </a:p>
          <a:p>
            <a:r>
              <a:rPr lang="en-US"/>
              <a:t>Other reports</a:t>
            </a:r>
          </a:p>
          <a:p>
            <a:endParaRPr lang="en-US"/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Reporting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EF-APP-330</a:t>
            </a: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Supplier Activity Dashboard</a:t>
            </a:r>
          </a:p>
          <a:p>
            <a:pPr lvl="1"/>
            <a:r>
              <a:rPr lang="en-US"/>
              <a:t>Activity</a:t>
            </a:r>
          </a:p>
          <a:p>
            <a:pPr lvl="2"/>
            <a:r>
              <a:rPr lang="en-US"/>
              <a:t>Invoices &amp; </a:t>
            </a:r>
          </a:p>
          <a:p>
            <a:pPr lvl="2">
              <a:buFontTx/>
              <a:buNone/>
            </a:pPr>
            <a:r>
              <a:rPr lang="en-US"/>
              <a:t>   movements </a:t>
            </a:r>
          </a:p>
          <a:p>
            <a:pPr lvl="1"/>
            <a:r>
              <a:rPr lang="en-US"/>
              <a:t>Invoices</a:t>
            </a:r>
          </a:p>
          <a:p>
            <a:pPr lvl="1"/>
            <a:r>
              <a:rPr lang="en-US"/>
              <a:t>Payments</a:t>
            </a:r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Reporting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EF-APP-340</a:t>
            </a:r>
            <a:endParaRPr lang="en-US"/>
          </a:p>
        </p:txBody>
      </p:sp>
      <p:pic>
        <p:nvPicPr>
          <p:cNvPr id="292870" name="Picture 6" descr="SuppActDas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2775" y="3181350"/>
            <a:ext cx="5549900" cy="2733675"/>
          </a:xfrm>
          <a:prstGeom prst="rect">
            <a:avLst/>
          </a:prstGeom>
          <a:noFill/>
        </p:spPr>
      </p:pic>
      <p:sp>
        <p:nvSpPr>
          <p:cNvPr id="292871" name="Rectangle 7"/>
          <p:cNvSpPr>
            <a:spLocks noChangeArrowheads="1"/>
          </p:cNvSpPr>
          <p:nvPr/>
        </p:nvSpPr>
        <p:spPr bwMode="auto">
          <a:xfrm>
            <a:off x="3686175" y="4391025"/>
            <a:ext cx="361950" cy="161925"/>
          </a:xfrm>
          <a:prstGeom prst="rect">
            <a:avLst/>
          </a:prstGeom>
          <a:noFill/>
          <a:ln w="158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Supplier Open Item Extended Report</a:t>
            </a:r>
          </a:p>
        </p:txBody>
      </p:sp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Reporting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EF-APP-350</a:t>
            </a:r>
            <a:endParaRPr lang="en-US"/>
          </a:p>
        </p:txBody>
      </p:sp>
      <p:pic>
        <p:nvPicPr>
          <p:cNvPr id="293893" name="Picture 5" descr="SuppOIExR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2219325"/>
            <a:ext cx="83820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Supplier Aging Analysis Current</a:t>
            </a:r>
          </a:p>
        </p:txBody>
      </p:sp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 Reporting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EF-APP-360</a:t>
            </a:r>
            <a:endParaRPr lang="en-US"/>
          </a:p>
        </p:txBody>
      </p:sp>
      <p:pic>
        <p:nvPicPr>
          <p:cNvPr id="294917" name="Picture 5" descr="SuppAgingR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235" y="2116138"/>
            <a:ext cx="8201025" cy="3470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/>
              <a:t>Supplier invoice basic processing flow			 </a:t>
            </a:r>
            <a:r>
              <a:rPr lang="en-US" sz="2400">
                <a:sym typeface="Wingdings" pitchFamily="2" charset="2"/>
              </a:rPr>
              <a:t></a:t>
            </a:r>
            <a:endParaRPr lang="en-US" sz="2400"/>
          </a:p>
          <a:p>
            <a:r>
              <a:rPr lang="en-US" sz="2400"/>
              <a:t>Alternative scenarios					 </a:t>
            </a:r>
            <a:r>
              <a:rPr lang="en-US" sz="2400">
                <a:sym typeface="Wingdings" pitchFamily="2" charset="2"/>
              </a:rPr>
              <a:t></a:t>
            </a:r>
            <a:endParaRPr lang="en-US" sz="2400"/>
          </a:p>
          <a:p>
            <a:pPr lvl="1"/>
            <a:r>
              <a:rPr lang="en-US" sz="2000"/>
              <a:t>“Initial” supplier invoice</a:t>
            </a:r>
          </a:p>
          <a:p>
            <a:pPr lvl="1"/>
            <a:r>
              <a:rPr lang="en-US" sz="2000"/>
              <a:t>Supplier invoice template</a:t>
            </a:r>
          </a:p>
          <a:p>
            <a:pPr lvl="1"/>
            <a:r>
              <a:rPr lang="en-US" sz="2000"/>
              <a:t>Credit note, invoice correction</a:t>
            </a:r>
          </a:p>
          <a:p>
            <a:pPr lvl="1"/>
            <a:r>
              <a:rPr lang="en-US" sz="2000"/>
              <a:t>Supplier invoice reversal, replacement</a:t>
            </a:r>
          </a:p>
          <a:p>
            <a:pPr lvl="1"/>
            <a:r>
              <a:rPr lang="en-US" sz="2000"/>
              <a:t>Tax updates</a:t>
            </a:r>
          </a:p>
          <a:p>
            <a:r>
              <a:rPr lang="en-US" sz="2400"/>
              <a:t>Allocation &amp; approval flows				 </a:t>
            </a:r>
            <a:r>
              <a:rPr lang="en-US" sz="2400">
                <a:sym typeface="Wingdings" pitchFamily="2" charset="2"/>
              </a:rPr>
              <a:t></a:t>
            </a:r>
            <a:endParaRPr lang="en-US" sz="2400"/>
          </a:p>
          <a:p>
            <a:r>
              <a:rPr lang="en-US" sz="2400"/>
              <a:t>AP payments						 </a:t>
            </a:r>
            <a:r>
              <a:rPr lang="en-US" sz="2400">
                <a:sym typeface="Wingdings" pitchFamily="2" charset="2"/>
              </a:rPr>
              <a:t></a:t>
            </a:r>
            <a:endParaRPr lang="en-US" sz="2400"/>
          </a:p>
          <a:p>
            <a:pPr lvl="1"/>
            <a:r>
              <a:rPr lang="en-US" sz="2000"/>
              <a:t>Alternative flows</a:t>
            </a:r>
          </a:p>
          <a:p>
            <a:pPr lvl="1"/>
            <a:r>
              <a:rPr lang="en-US" sz="2000"/>
              <a:t>Prepayment processing</a:t>
            </a:r>
          </a:p>
          <a:p>
            <a:r>
              <a:rPr lang="en-US" sz="2400"/>
              <a:t>AP reporting 						</a:t>
            </a:r>
            <a:r>
              <a:rPr lang="en-US" sz="2400">
                <a:sym typeface="Wingdings" pitchFamily="2" charset="2"/>
              </a:rPr>
              <a:t></a:t>
            </a:r>
            <a:endParaRPr lang="en-US" sz="2400"/>
          </a:p>
          <a:p>
            <a:pPr lvl="1"/>
            <a:r>
              <a:rPr lang="en-US" sz="2000"/>
              <a:t>Demo</a:t>
            </a:r>
          </a:p>
        </p:txBody>
      </p:sp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Supplier invoice basic processing flow			</a:t>
            </a:r>
            <a:r>
              <a:rPr lang="en-US" sz="2400" dirty="0">
                <a:sym typeface="Wingdings" pitchFamily="2" charset="2"/>
              </a:rPr>
              <a:t></a:t>
            </a:r>
            <a:endParaRPr lang="en-US" sz="2400" dirty="0"/>
          </a:p>
          <a:p>
            <a:r>
              <a:rPr lang="en-US" sz="2400" dirty="0"/>
              <a:t>Alternative scenarios</a:t>
            </a:r>
          </a:p>
          <a:p>
            <a:pPr lvl="1"/>
            <a:r>
              <a:rPr lang="en-US" sz="2000" dirty="0"/>
              <a:t>“Initial” supplier invoice</a:t>
            </a:r>
          </a:p>
          <a:p>
            <a:pPr lvl="1"/>
            <a:r>
              <a:rPr lang="en-US" sz="2000" dirty="0"/>
              <a:t>Supplier invoice template</a:t>
            </a:r>
          </a:p>
          <a:p>
            <a:pPr lvl="1"/>
            <a:r>
              <a:rPr lang="en-US" sz="2000" dirty="0"/>
              <a:t>Credit note, invoice correction</a:t>
            </a:r>
          </a:p>
          <a:p>
            <a:pPr lvl="1"/>
            <a:r>
              <a:rPr lang="en-US" sz="2000" dirty="0"/>
              <a:t>Supplier invoice reversal, replacement</a:t>
            </a:r>
          </a:p>
          <a:p>
            <a:pPr lvl="1"/>
            <a:r>
              <a:rPr lang="en-US" sz="2000" dirty="0"/>
              <a:t>Tax updates</a:t>
            </a:r>
          </a:p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Allocation and approval flows</a:t>
            </a:r>
          </a:p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AP payments</a:t>
            </a:r>
          </a:p>
          <a:p>
            <a:pPr lvl="1"/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Alternative flows</a:t>
            </a:r>
          </a:p>
          <a:p>
            <a:pPr lvl="1"/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Prepayment processing</a:t>
            </a:r>
          </a:p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AP reporting</a:t>
            </a:r>
          </a:p>
          <a:p>
            <a:pPr lvl="1"/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Demo</a:t>
            </a:r>
          </a:p>
        </p:txBody>
      </p:sp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“Initial” supplier invoice</a:t>
            </a:r>
          </a:p>
          <a:p>
            <a:r>
              <a:rPr lang="en-US"/>
              <a:t>Supplier invoice template</a:t>
            </a:r>
          </a:p>
          <a:p>
            <a:r>
              <a:rPr lang="en-US"/>
              <a:t>Supplier invoice corrections, credit notes</a:t>
            </a:r>
          </a:p>
          <a:p>
            <a:r>
              <a:rPr lang="en-US"/>
              <a:t>Supplier invoice reversal, replacement</a:t>
            </a:r>
          </a:p>
          <a:p>
            <a:r>
              <a:rPr lang="en-US"/>
              <a:t>Tax update in receiver matching</a:t>
            </a:r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Invoice Scenarios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EF-APP-060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 dirty="0"/>
              <a:t>Simple invoice registration using invoice status </a:t>
            </a:r>
            <a:r>
              <a:rPr lang="en-GB" sz="2400" dirty="0" smtClean="0"/>
              <a:t>code</a:t>
            </a:r>
            <a:endParaRPr lang="en-GB" sz="2400" dirty="0"/>
          </a:p>
          <a:p>
            <a:pPr>
              <a:lnSpc>
                <a:spcPct val="80000"/>
              </a:lnSpc>
            </a:pPr>
            <a:r>
              <a:rPr lang="en-GB" sz="2400" dirty="0"/>
              <a:t>Similar to unconfirmed vouchers in QAD Standard </a:t>
            </a:r>
            <a:r>
              <a:rPr lang="en-GB" sz="2400" dirty="0" smtClean="0"/>
              <a:t>Edition</a:t>
            </a:r>
            <a:endParaRPr lang="en-GB" sz="2400" dirty="0"/>
          </a:p>
          <a:p>
            <a:pPr>
              <a:lnSpc>
                <a:spcPct val="80000"/>
              </a:lnSpc>
            </a:pPr>
            <a:r>
              <a:rPr lang="en-GB" sz="2400" dirty="0"/>
              <a:t>Not included in balances or aging reports, and cannot be </a:t>
            </a:r>
            <a:r>
              <a:rPr lang="en-GB" sz="2400" dirty="0" smtClean="0"/>
              <a:t>paid</a:t>
            </a:r>
            <a:endParaRPr lang="en-GB" sz="2400" dirty="0"/>
          </a:p>
          <a:p>
            <a:pPr>
              <a:lnSpc>
                <a:spcPct val="80000"/>
              </a:lnSpc>
            </a:pPr>
            <a:r>
              <a:rPr lang="en-GB" sz="2400" dirty="0"/>
              <a:t>Clerk access can be limited to initial invoice registration.</a:t>
            </a:r>
          </a:p>
        </p:txBody>
      </p:sp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“Initial” Supplier Invoice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EF-APP-070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913935" y="3415161"/>
            <a:ext cx="3894137" cy="2433638"/>
            <a:chOff x="4880975" y="1238250"/>
            <a:chExt cx="3894137" cy="2433638"/>
          </a:xfrm>
        </p:grpSpPr>
        <p:pic>
          <p:nvPicPr>
            <p:cNvPr id="24986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80975" y="1238250"/>
              <a:ext cx="3894137" cy="24336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49862" name="Rectangle 6"/>
            <p:cNvSpPr>
              <a:spLocks noChangeArrowheads="1"/>
            </p:cNvSpPr>
            <p:nvPr/>
          </p:nvSpPr>
          <p:spPr bwMode="auto">
            <a:xfrm>
              <a:off x="5014913" y="2644775"/>
              <a:ext cx="1498600" cy="2032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404763" y="3440949"/>
            <a:ext cx="2676525" cy="2667000"/>
            <a:chOff x="5404763" y="3660663"/>
            <a:chExt cx="2676525" cy="2667000"/>
          </a:xfrm>
        </p:grpSpPr>
        <p:pic>
          <p:nvPicPr>
            <p:cNvPr id="249861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04763" y="3660663"/>
              <a:ext cx="2676525" cy="2667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49863" name="Rectangle 7"/>
            <p:cNvSpPr>
              <a:spLocks noChangeArrowheads="1"/>
            </p:cNvSpPr>
            <p:nvPr/>
          </p:nvSpPr>
          <p:spPr bwMode="auto">
            <a:xfrm>
              <a:off x="6333456" y="5745045"/>
              <a:ext cx="1498600" cy="2032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000"/>
              <a:t>Receivers can be matched against initial supplier invoices</a:t>
            </a:r>
          </a:p>
          <a:p>
            <a:pPr>
              <a:lnSpc>
                <a:spcPct val="90000"/>
              </a:lnSpc>
            </a:pPr>
            <a:r>
              <a:rPr lang="en-GB" sz="2000"/>
              <a:t>Initial invoices can be modified before posting</a:t>
            </a:r>
          </a:p>
        </p:txBody>
      </p:sp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“Initial” Supplier Invoice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EF-APP-080</a:t>
            </a:r>
            <a:endParaRPr lang="en-US"/>
          </a:p>
        </p:txBody>
      </p:sp>
      <p:pic>
        <p:nvPicPr>
          <p:cNvPr id="2508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4419" y="1720223"/>
            <a:ext cx="7381875" cy="4440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50885" name="Rectangle 5"/>
          <p:cNvSpPr>
            <a:spLocks noChangeArrowheads="1"/>
          </p:cNvSpPr>
          <p:nvPr/>
        </p:nvSpPr>
        <p:spPr bwMode="auto">
          <a:xfrm>
            <a:off x="1563394" y="5614360"/>
            <a:ext cx="1176337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0886" name="Rectangle 6"/>
          <p:cNvSpPr>
            <a:spLocks noChangeArrowheads="1"/>
          </p:cNvSpPr>
          <p:nvPr/>
        </p:nvSpPr>
        <p:spPr bwMode="auto">
          <a:xfrm>
            <a:off x="768056" y="1720223"/>
            <a:ext cx="1176338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en-US"/>
              <a:t>Matching postings can be saved as a template</a:t>
            </a:r>
          </a:p>
          <a:p>
            <a:pPr marL="914400" lvl="1" indent="-457200"/>
            <a:r>
              <a:rPr lang="en-US"/>
              <a:t>Flag save as template</a:t>
            </a:r>
          </a:p>
          <a:p>
            <a:pPr marL="914400" lvl="1" indent="-457200"/>
            <a:r>
              <a:rPr lang="en-US"/>
              <a:t>Enter template code</a:t>
            </a:r>
          </a:p>
          <a:p>
            <a:pPr marL="533400" indent="-533400"/>
            <a:r>
              <a:rPr lang="en-US"/>
              <a:t>Templates can be used by selecting a template code </a:t>
            </a:r>
          </a:p>
          <a:p>
            <a:pPr marL="533400" indent="-533400">
              <a:buFont typeface="Webdings" pitchFamily="18" charset="2"/>
              <a:buNone/>
            </a:pPr>
            <a:endParaRPr lang="en-US"/>
          </a:p>
        </p:txBody>
      </p:sp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Invoice Template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EF-APP-090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702832" y="3899057"/>
            <a:ext cx="7734300" cy="2047875"/>
            <a:chOff x="966788" y="4219575"/>
            <a:chExt cx="7734300" cy="2047875"/>
          </a:xfrm>
        </p:grpSpPr>
        <p:pic>
          <p:nvPicPr>
            <p:cNvPr id="301060" name="Picture 4" descr="T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66788" y="4219575"/>
              <a:ext cx="7734300" cy="2047875"/>
            </a:xfrm>
            <a:prstGeom prst="rect">
              <a:avLst/>
            </a:prstGeom>
            <a:noFill/>
          </p:spPr>
        </p:pic>
        <p:sp>
          <p:nvSpPr>
            <p:cNvPr id="301061" name="Rectangle 5"/>
            <p:cNvSpPr>
              <a:spLocks noChangeArrowheads="1"/>
            </p:cNvSpPr>
            <p:nvPr/>
          </p:nvSpPr>
          <p:spPr bwMode="auto">
            <a:xfrm>
              <a:off x="6478588" y="4805363"/>
              <a:ext cx="1697037" cy="2127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1062" name="Rectangle 6"/>
            <p:cNvSpPr>
              <a:spLocks noChangeArrowheads="1"/>
            </p:cNvSpPr>
            <p:nvPr/>
          </p:nvSpPr>
          <p:spPr bwMode="auto">
            <a:xfrm>
              <a:off x="4256088" y="5037138"/>
              <a:ext cx="2193925" cy="21431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1063" name="Rectangle 7"/>
            <p:cNvSpPr>
              <a:spLocks noChangeArrowheads="1"/>
            </p:cNvSpPr>
            <p:nvPr/>
          </p:nvSpPr>
          <p:spPr bwMode="auto">
            <a:xfrm>
              <a:off x="3919538" y="4251325"/>
              <a:ext cx="1176337" cy="2254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Same functionality as supplier invoice</a:t>
            </a:r>
          </a:p>
          <a:p>
            <a:r>
              <a:rPr lang="en-US"/>
              <a:t>Optional </a:t>
            </a:r>
            <a:r>
              <a:rPr lang="en-US" i="1"/>
              <a:t>Linked to Invoice</a:t>
            </a:r>
            <a:r>
              <a:rPr lang="en-US"/>
              <a:t> functionality</a:t>
            </a:r>
          </a:p>
          <a:p>
            <a:pPr lvl="1"/>
            <a:r>
              <a:rPr lang="en-US"/>
              <a:t>Posting is reversed: CR becomes DR and visa versa</a:t>
            </a:r>
          </a:p>
          <a:p>
            <a:pPr lvl="1"/>
            <a:r>
              <a:rPr lang="en-US"/>
              <a:t>Only for credit notes</a:t>
            </a:r>
          </a:p>
          <a:p>
            <a:pPr lvl="1"/>
            <a:r>
              <a:rPr lang="en-US"/>
              <a:t>Adjustment daybook</a:t>
            </a:r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Corrections, Credit Notes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EF-APP-100</a:t>
            </a:r>
            <a:endParaRPr lang="en-US"/>
          </a:p>
        </p:txBody>
      </p:sp>
      <p:pic>
        <p:nvPicPr>
          <p:cNvPr id="288772" name="Picture 4" descr="AP linked 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641" y="4463914"/>
            <a:ext cx="7151687" cy="304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AP Proces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22&quot;/&gt;&lt;/object&gt;&lt;object type=&quot;3&quot; unique_id=&quot;10006&quot;&gt;&lt;property id=&quot;20148&quot; value=&quot;5&quot;/&gt;&lt;property id=&quot;20300&quot; value=&quot;Slide 3 - &amp;quot;Supplier Invoice Basic Processing Flow&amp;quot;&quot;/&gt;&lt;property id=&quot;20307&quot; value=&quot;319&quot;/&gt;&lt;/object&gt;&lt;object type=&quot;3&quot; unique_id=&quot;10007&quot;&gt;&lt;property id=&quot;20148&quot; value=&quot;5&quot;/&gt;&lt;property id=&quot;20300&quot; value=&quot;Slide 4 - &amp;quot;Overview&amp;quot;&quot;/&gt;&lt;property id=&quot;20307&quot; value=&quot;339&quot;/&gt;&lt;/object&gt;&lt;object type=&quot;3&quot; unique_id=&quot;10008&quot;&gt;&lt;property id=&quot;20148&quot; value=&quot;5&quot;/&gt;&lt;property id=&quot;20300&quot; value=&quot;Slide 5 - &amp;quot;Supplier Invoice Scenarios&amp;quot;&quot;/&gt;&lt;property id=&quot;20307&quot; value=&quot;302&quot;/&gt;&lt;/object&gt;&lt;object type=&quot;3&quot; unique_id=&quot;10009&quot;&gt;&lt;property id=&quot;20148&quot; value=&quot;5&quot;/&gt;&lt;property id=&quot;20300&quot; value=&quot;Slide 6 - &amp;quot;“Initial” Supplier Invoice&amp;quot;&quot;/&gt;&lt;property id=&quot;20307&quot; value=&quot;309&quot;/&gt;&lt;/object&gt;&lt;object type=&quot;3&quot; unique_id=&quot;10010&quot;&gt;&lt;property id=&quot;20148&quot; value=&quot;5&quot;/&gt;&lt;property id=&quot;20300&quot; value=&quot;Slide 7 - &amp;quot;“Initial” Supplier Invoice&amp;quot;&quot;/&gt;&lt;property id=&quot;20307&quot; value=&quot;310&quot;/&gt;&lt;/object&gt;&lt;object type=&quot;3&quot; unique_id=&quot;10011&quot;&gt;&lt;property id=&quot;20148&quot; value=&quot;5&quot;/&gt;&lt;property id=&quot;20300&quot; value=&quot;Slide 8 - &amp;quot;Supplier Invoice Template&amp;quot;&quot;/&gt;&lt;property id=&quot;20307&quot; value=&quot;340&quot;/&gt;&lt;/object&gt;&lt;object type=&quot;3&quot; unique_id=&quot;10012&quot;&gt;&lt;property id=&quot;20148&quot; value=&quot;5&quot;/&gt;&lt;property id=&quot;20300&quot; value=&quot;Slide 9 - &amp;quot;Supplier Corrections, Credit Notes&amp;quot;&quot;/&gt;&lt;property id=&quot;20307&quot; value=&quot;330&quot;/&gt;&lt;/object&gt;&lt;object type=&quot;3&quot; unique_id=&quot;10013&quot;&gt;&lt;property id=&quot;20148&quot; value=&quot;5&quot;/&gt;&lt;property id=&quot;20300&quot; value=&quot;Slide 10 - &amp;quot;Supplier Invoice Reverse, Replace&amp;quot;&quot;/&gt;&lt;property id=&quot;20307&quot; value=&quot;311&quot;/&gt;&lt;/object&gt;&lt;object type=&quot;3&quot; unique_id=&quot;10014&quot;&gt;&lt;property id=&quot;20148&quot; value=&quot;5&quot;/&gt;&lt;property id=&quot;20300&quot; value=&quot;Slide 11 - &amp;quot;Tax Update in Receiver Matching&amp;quot;&quot;/&gt;&lt;property id=&quot;20307&quot; value=&quot;328&quot;/&gt;&lt;/object&gt;&lt;object type=&quot;3&quot; unique_id=&quot;10015&quot;&gt;&lt;property id=&quot;20148&quot; value=&quot;5&quot;/&gt;&lt;property id=&quot;20300&quot; value=&quot;Slide 12 - &amp;quot;Tax Update in Receiver Matching&amp;quot;&quot;/&gt;&lt;property id=&quot;20307&quot; value=&quot;329&quot;/&gt;&lt;/object&gt;&lt;object type=&quot;3&quot; unique_id=&quot;10016&quot;&gt;&lt;property id=&quot;20148&quot; value=&quot;5&quot;/&gt;&lt;property id=&quot;20300&quot; value=&quot;Slide 13 - &amp;quot;Overview&amp;quot;&quot;/&gt;&lt;property id=&quot;20307&quot; value=&quot;335&quot;/&gt;&lt;/object&gt;&lt;object type=&quot;3&quot; unique_id=&quot;10017&quot;&gt;&lt;property id=&quot;20148&quot; value=&quot;5&quot;/&gt;&lt;property id=&quot;20300&quot; value=&quot;Slide 14&quot;/&gt;&lt;property id=&quot;20307&quot; value=&quot;305&quot;/&gt;&lt;/object&gt;&lt;object type=&quot;3&quot; unique_id=&quot;10018&quot;&gt;&lt;property id=&quot;20148&quot; value=&quot;5&quot;/&gt;&lt;property id=&quot;20300&quot; value=&quot;Slide 15 - &amp;quot;Supplier Invoice Allocation &amp;amp; Approval:&amp;#x0D;&amp;#x0A;Alternative Flows&amp;quot;&quot;/&gt;&lt;property id=&quot;20307&quot; value=&quot;326&quot;/&gt;&lt;/object&gt;&lt;object type=&quot;3&quot; unique_id=&quot;10019&quot;&gt;&lt;property id=&quot;20148&quot; value=&quot;5&quot;/&gt;&lt;property id=&quot;20300&quot; value=&quot;Slide 16 - &amp;quot;Hands-on Exercises&amp;quot;&quot;/&gt;&lt;property id=&quot;20307&quot; value=&quot;327&quot;/&gt;&lt;/object&gt;&lt;object type=&quot;3&quot; unique_id=&quot;10020&quot;&gt;&lt;property id=&quot;20148&quot; value=&quot;5&quot;/&gt;&lt;property id=&quot;20300&quot; value=&quot;Slide 17 - &amp;quot;Overview&amp;quot;&quot;/&gt;&lt;property id=&quot;20307&quot; value=&quot;336&quot;/&gt;&lt;/object&gt;&lt;object type=&quot;3&quot; unique_id=&quot;10021&quot;&gt;&lt;property id=&quot;20148&quot; value=&quot;5&quot;/&gt;&lt;property id=&quot;20300&quot; value=&quot;Slide 18 - &amp;quot;AP Payment Process&amp;quot;&quot;/&gt;&lt;property id=&quot;20307&quot; value=&quot;320&quot;/&gt;&lt;/object&gt;&lt;object type=&quot;3&quot; unique_id=&quot;10022&quot;&gt;&lt;property id=&quot;20148&quot; value=&quot;5&quot;/&gt;&lt;property id=&quot;20300&quot; value=&quot;Slide 19 - &amp;quot;AP Payments&amp;quot;&quot;/&gt;&lt;property id=&quot;20307&quot; value=&quot;288&quot;/&gt;&lt;/object&gt;&lt;object type=&quot;3&quot; unique_id=&quot;10023&quot;&gt;&lt;property id=&quot;20148&quot; value=&quot;5&quot;/&gt;&lt;property id=&quot;20300&quot; value=&quot;Slide 20 - &amp;quot;AP Payments&amp;quot;&quot;/&gt;&lt;property id=&quot;20307&quot; value=&quot;279&quot;/&gt;&lt;/object&gt;&lt;object type=&quot;3&quot; unique_id=&quot;10024&quot;&gt;&lt;property id=&quot;20148&quot; value=&quot;5&quot;/&gt;&lt;property id=&quot;20300&quot; value=&quot;Slide 21 - &amp;quot;Supplier Payment Groups&amp;quot;&quot;/&gt;&lt;property id=&quot;20307&quot; value=&quot;341&quot;/&gt;&lt;/object&gt;&lt;object type=&quot;3&quot; unique_id=&quot;10025&quot;&gt;&lt;property id=&quot;20148&quot; value=&quot;5&quot;/&gt;&lt;property id=&quot;20300&quot; value=&quot;Slide 22 - &amp;quot;Payment Scenarios: Checks&amp;quot;&quot;/&gt;&lt;property id=&quot;20307&quot; value=&quot;306&quot;/&gt;&lt;/object&gt;&lt;object type=&quot;3&quot; unique_id=&quot;10026&quot;&gt;&lt;property id=&quot;20148&quot; value=&quot;5&quot;/&gt;&lt;property id=&quot;20300&quot; value=&quot;Slide 23 - &amp;quot;AP Check Payment (with PIP)&amp;quot;&quot;/&gt;&lt;property id=&quot;20307&quot; value=&quot;283&quot;/&gt;&lt;/object&gt;&lt;object type=&quot;3&quot; unique_id=&quot;10027&quot;&gt;&lt;property id=&quot;20148&quot; value=&quot;5&quot;/&gt;&lt;property id=&quot;20300&quot; value=&quot;Slide 24 - &amp;quot;AP Check Payment (no PIP)&amp;quot;&quot;/&gt;&lt;property id=&quot;20307&quot; value=&quot;282&quot;/&gt;&lt;/object&gt;&lt;object type=&quot;3&quot; unique_id=&quot;10028&quot;&gt;&lt;property id=&quot;20148&quot; value=&quot;5&quot;/&gt;&lt;property id=&quot;20300&quot; value=&quot;Slide 25 - &amp;quot;Payment Scenario: Electronic Transfer&amp;quot;&quot;/&gt;&lt;property id=&quot;20307&quot; value=&quot;308&quot;/&gt;&lt;/object&gt;&lt;object type=&quot;3&quot; unique_id=&quot;10029&quot;&gt;&lt;property id=&quot;20148&quot; value=&quot;5&quot;/&gt;&lt;property id=&quot;20300&quot; value=&quot;Slide 26 - &amp;quot;AP Electronic Transfer&amp;quot;&quot;/&gt;&lt;property id=&quot;20307&quot; value=&quot;280&quot;/&gt;&lt;/object&gt;&lt;object type=&quot;3&quot; unique_id=&quot;10030&quot;&gt;&lt;property id=&quot;20148&quot; value=&quot;5&quot;/&gt;&lt;property id=&quot;20300&quot; value=&quot;Slide 27 - &amp;quot;Other Payment Instruments&amp;quot;&quot;/&gt;&lt;property id=&quot;20307&quot; value=&quot;286&quot;/&gt;&lt;/object&gt;&lt;object type=&quot;3&quot; unique_id=&quot;10031&quot;&gt;&lt;property id=&quot;20148&quot; value=&quot;5&quot;/&gt;&lt;property id=&quot;20300&quot; value=&quot;Slide 28 - &amp;quot;Supplier Payment&amp;quot;&quot;/&gt;&lt;property id=&quot;20307&quot; value=&quot;314&quot;/&gt;&lt;/object&gt;&lt;object type=&quot;3&quot; unique_id=&quot;10032&quot;&gt;&lt;property id=&quot;20148&quot; value=&quot;5&quot;/&gt;&lt;property id=&quot;20300&quot; value=&quot;Slide 29 - &amp;quot;Prepayment via Bank&amp;quot;&quot;/&gt;&lt;property id=&quot;20307&quot; value=&quot;316&quot;/&gt;&lt;/object&gt;&lt;object type=&quot;3&quot; unique_id=&quot;10033&quot;&gt;&lt;property id=&quot;20148&quot; value=&quot;5&quot;/&gt;&lt;property id=&quot;20300&quot; value=&quot;Slide 30 - &amp;quot;Prepayment Reconciliation&amp;quot;&quot;/&gt;&lt;property id=&quot;20307&quot; value=&quot;317&quot;/&gt;&lt;/object&gt;&lt;object type=&quot;3&quot; unique_id=&quot;10034&quot;&gt;&lt;property id=&quot;20148&quot; value=&quot;5&quot;/&gt;&lt;property id=&quot;20300&quot; value=&quot;Slide 31 - &amp;quot;Hands-on Exercise&amp;quot;&quot;/&gt;&lt;property id=&quot;20307&quot; value=&quot;321&quot;/&gt;&lt;/object&gt;&lt;object type=&quot;3&quot; unique_id=&quot;10035&quot;&gt;&lt;property id=&quot;20148&quot; value=&quot;5&quot;/&gt;&lt;property id=&quot;20300&quot; value=&quot;Slide 32 - &amp;quot;Overview&amp;quot;&quot;/&gt;&lt;property id=&quot;20307&quot; value=&quot;337&quot;/&gt;&lt;/object&gt;&lt;object type=&quot;3&quot; unique_id=&quot;10036&quot;&gt;&lt;property id=&quot;20148&quot; value=&quot;5&quot;/&gt;&lt;property id=&quot;20300&quot; value=&quot;Slide 33 - &amp;quot;AP Reporting&amp;quot;&quot;/&gt;&lt;property id=&quot;20307&quot; value=&quot;331&quot;/&gt;&lt;/object&gt;&lt;object type=&quot;3&quot; unique_id=&quot;10037&quot;&gt;&lt;property id=&quot;20148&quot; value=&quot;5&quot;/&gt;&lt;property id=&quot;20300&quot; value=&quot;Slide 34 - &amp;quot;AP Reporting&amp;quot;&quot;/&gt;&lt;property id=&quot;20307&quot; value=&quot;332&quot;/&gt;&lt;/object&gt;&lt;object type=&quot;3&quot; unique_id=&quot;10038&quot;&gt;&lt;property id=&quot;20148&quot; value=&quot;5&quot;/&gt;&lt;property id=&quot;20300&quot; value=&quot;Slide 35 - &amp;quot;AP Reporting&amp;quot;&quot;/&gt;&lt;property id=&quot;20307&quot; value=&quot;333&quot;/&gt;&lt;/object&gt;&lt;object type=&quot;3&quot; unique_id=&quot;10039&quot;&gt;&lt;property id=&quot;20148&quot; value=&quot;5&quot;/&gt;&lt;property id=&quot;20300&quot; value=&quot;Slide 36 - &amp;quot;AP Reporting&amp;quot;&quot;/&gt;&lt;property id=&quot;20307&quot; value=&quot;334&quot;/&gt;&lt;/object&gt;&lt;object type=&quot;3&quot; unique_id=&quot;10040&quot;&gt;&lt;property id=&quot;20148&quot; value=&quot;5&quot;/&gt;&lt;property id=&quot;20300&quot; value=&quot;Slide 37 - &amp;quot;Overview&amp;quot;&quot;/&gt;&lt;property id=&quot;20307&quot; value=&quot;33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1836</TotalTime>
  <Words>1267</Words>
  <Application>Microsoft Office PowerPoint</Application>
  <PresentationFormat>On-screen Show (4:3)</PresentationFormat>
  <Paragraphs>442</Paragraphs>
  <Slides>37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QAD 2010 Template</vt:lpstr>
      <vt:lpstr>AP Process</vt:lpstr>
      <vt:lpstr>Overview</vt:lpstr>
      <vt:lpstr>Supplier Invoice Basic Processing Flow</vt:lpstr>
      <vt:lpstr>Overview</vt:lpstr>
      <vt:lpstr>Supplier Invoice Scenarios</vt:lpstr>
      <vt:lpstr>“Initial” Supplier Invoice</vt:lpstr>
      <vt:lpstr>“Initial” Supplier Invoice</vt:lpstr>
      <vt:lpstr>Supplier Invoice Template</vt:lpstr>
      <vt:lpstr>Supplier Corrections, Credit Notes</vt:lpstr>
      <vt:lpstr>Supplier Invoice Reverse, Replace</vt:lpstr>
      <vt:lpstr>Tax Update in Receiver Matching</vt:lpstr>
      <vt:lpstr>Tax Update in Receiver Matching</vt:lpstr>
      <vt:lpstr>Overview</vt:lpstr>
      <vt:lpstr>Allocation Flow </vt:lpstr>
      <vt:lpstr>Supplier Invoice Allocation &amp; Approval: Alternative Flows</vt:lpstr>
      <vt:lpstr>Hands-on Exercises</vt:lpstr>
      <vt:lpstr>Overview</vt:lpstr>
      <vt:lpstr>AP Payment Process</vt:lpstr>
      <vt:lpstr>AP Payments</vt:lpstr>
      <vt:lpstr>AP Payments</vt:lpstr>
      <vt:lpstr>Supplier Payment Groups</vt:lpstr>
      <vt:lpstr>Payment Scenarios: Checks</vt:lpstr>
      <vt:lpstr>AP Check Payment (with PIP)</vt:lpstr>
      <vt:lpstr>AP Check Payment (no PIP)</vt:lpstr>
      <vt:lpstr>Payment Scenario: Electronic Transfer</vt:lpstr>
      <vt:lpstr>AP Electronic Transfer</vt:lpstr>
      <vt:lpstr>Other Payment Instruments</vt:lpstr>
      <vt:lpstr>Supplier Payment</vt:lpstr>
      <vt:lpstr>Prepayment via Bank</vt:lpstr>
      <vt:lpstr>Prepayment Reconciliation</vt:lpstr>
      <vt:lpstr>Hands-on Exercise</vt:lpstr>
      <vt:lpstr>Overview</vt:lpstr>
      <vt:lpstr>AP Reporting</vt:lpstr>
      <vt:lpstr>AP Reporting</vt:lpstr>
      <vt:lpstr>AP Reporting</vt:lpstr>
      <vt:lpstr>AP Reporting</vt:lpstr>
      <vt:lpstr>Overview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 Process</dc:title>
  <dc:creator>Michael Forman</dc:creator>
  <cp:lastModifiedBy>ymg</cp:lastModifiedBy>
  <cp:revision>33</cp:revision>
  <dcterms:created xsi:type="dcterms:W3CDTF">2008-08-14T20:25:23Z</dcterms:created>
  <dcterms:modified xsi:type="dcterms:W3CDTF">2011-01-28T09:13:14Z</dcterms:modified>
</cp:coreProperties>
</file>