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20"/>
  </p:notesMasterIdLst>
  <p:handoutMasterIdLst>
    <p:handoutMasterId r:id="rId21"/>
  </p:handoutMasterIdLst>
  <p:sldIdLst>
    <p:sldId id="310" r:id="rId2"/>
    <p:sldId id="346" r:id="rId3"/>
    <p:sldId id="339" r:id="rId4"/>
    <p:sldId id="336" r:id="rId5"/>
    <p:sldId id="338" r:id="rId6"/>
    <p:sldId id="345" r:id="rId7"/>
    <p:sldId id="344" r:id="rId8"/>
    <p:sldId id="340" r:id="rId9"/>
    <p:sldId id="355" r:id="rId10"/>
    <p:sldId id="348" r:id="rId11"/>
    <p:sldId id="349" r:id="rId12"/>
    <p:sldId id="356" r:id="rId13"/>
    <p:sldId id="351" r:id="rId14"/>
    <p:sldId id="352" r:id="rId15"/>
    <p:sldId id="357" r:id="rId16"/>
    <p:sldId id="354" r:id="rId17"/>
    <p:sldId id="342" r:id="rId18"/>
    <p:sldId id="343" r:id="rId19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382" autoAdjust="0"/>
    <p:restoredTop sz="99661" autoAdjust="0"/>
  </p:normalViewPr>
  <p:slideViewPr>
    <p:cSldViewPr snapToGrid="0">
      <p:cViewPr varScale="1">
        <p:scale>
          <a:sx n="83" d="100"/>
          <a:sy n="83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2BB8492-B49F-4B62-BBC4-01D2E95FF6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921DC1E-9B77-49C8-87FD-5687AAED44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AC8DF-F2BE-4813-BDD2-40CFB4250D20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D0B66E-9561-4062-9F72-08F30CF29811}" type="slidenum">
              <a:rPr lang="en-US"/>
              <a:pPr/>
              <a:t>6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B098B4-ADBC-4234-B6E1-7855E8E1DE97}" type="slidenum">
              <a:rPr lang="en-US"/>
              <a:pPr/>
              <a:t>7</a:t>
            </a:fld>
            <a:endParaRPr lang="en-US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271C84-64BC-49B7-84B0-2EF2AC4F7EC4}" type="slidenum">
              <a:rPr lang="en-US"/>
              <a:pPr/>
              <a:t>8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FDD69-0701-483B-B7ED-CD76D55908C5}" type="slidenum">
              <a:rPr lang="en-US"/>
              <a:pPr/>
              <a:t>10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10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37637-8BC2-4CD6-AA59-44169EBE22F6}" type="slidenum">
              <a:rPr lang="en-US"/>
              <a:pPr/>
              <a:t>11</a:t>
            </a:fld>
            <a:endParaRPr 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3D756C-322C-4273-B30B-9B5DECE0F796}" type="slidenum">
              <a:rPr lang="en-US"/>
              <a:pPr/>
              <a:t>13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977A8A-8C4A-406C-A840-F974B0E5ED74}" type="slidenum">
              <a:rPr lang="en-US"/>
              <a:pPr/>
              <a:t>14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95A9B8-1439-4FF0-9ECE-BFA1212FD14F}" type="slidenum">
              <a:rPr lang="en-US"/>
              <a:pPr/>
              <a:t>16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Setup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153400" cy="881063"/>
          </a:xfrm>
        </p:spPr>
        <p:txBody>
          <a:bodyPr/>
          <a:lstStyle/>
          <a:p>
            <a:r>
              <a:rPr lang="en-US"/>
              <a:t>Business Relation Addresses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EF-CS-091</a:t>
            </a:r>
            <a:endParaRPr lang="en-US"/>
          </a:p>
        </p:txBody>
      </p:sp>
      <p:pic>
        <p:nvPicPr>
          <p:cNvPr id="312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308" y="802844"/>
            <a:ext cx="8615363" cy="558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Create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EF-CS-092</a:t>
            </a:r>
            <a:endParaRPr lang="en-US"/>
          </a:p>
        </p:txBody>
      </p:sp>
      <p:pic>
        <p:nvPicPr>
          <p:cNvPr id="3143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1300926" y="1676537"/>
            <a:ext cx="6524625" cy="4440238"/>
          </a:xfrm>
          <a:prstGeom prst="rect">
            <a:avLst/>
          </a:prstGeom>
        </p:spPr>
      </p:pic>
      <p:sp>
        <p:nvSpPr>
          <p:cNvPr id="314371" name="Oval 3"/>
          <p:cNvSpPr>
            <a:spLocks noChangeArrowheads="1"/>
          </p:cNvSpPr>
          <p:nvPr/>
        </p:nvSpPr>
        <p:spPr bwMode="auto">
          <a:xfrm>
            <a:off x="5029200" y="3035437"/>
            <a:ext cx="3505200" cy="6096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2" name="Text Box 4"/>
          <p:cNvSpPr txBox="1">
            <a:spLocks noChangeArrowheads="1"/>
          </p:cNvSpPr>
          <p:nvPr/>
        </p:nvSpPr>
        <p:spPr bwMode="auto">
          <a:xfrm>
            <a:off x="2179268" y="1054237"/>
            <a:ext cx="3326553" cy="615553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Link Bill-To Address</a:t>
            </a:r>
          </a:p>
        </p:txBody>
      </p:sp>
      <p:sp>
        <p:nvSpPr>
          <p:cNvPr id="314373" name="Line 5"/>
          <p:cNvSpPr>
            <a:spLocks noChangeShapeType="1"/>
          </p:cNvSpPr>
          <p:nvPr/>
        </p:nvSpPr>
        <p:spPr bwMode="auto">
          <a:xfrm>
            <a:off x="3886200" y="1740037"/>
            <a:ext cx="2057400" cy="1295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4" name="Oval 6"/>
          <p:cNvSpPr>
            <a:spLocks noChangeArrowheads="1"/>
          </p:cNvSpPr>
          <p:nvPr/>
        </p:nvSpPr>
        <p:spPr bwMode="auto">
          <a:xfrm>
            <a:off x="609600" y="2730637"/>
            <a:ext cx="3733800" cy="6096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Ship-To Scenarios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EF-CS-093</a:t>
            </a:r>
            <a:endParaRPr lang="en-US"/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2528460" y="1571096"/>
            <a:ext cx="4013741" cy="615553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Customer A Ship-To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787954" y="3418946"/>
            <a:ext cx="1813844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New Ship-To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0" name="Text Box 6"/>
          <p:cNvSpPr txBox="1">
            <a:spLocks noChangeArrowheads="1"/>
          </p:cNvSpPr>
          <p:nvPr/>
        </p:nvSpPr>
        <p:spPr bwMode="auto">
          <a:xfrm>
            <a:off x="2407606" y="4827059"/>
            <a:ext cx="1721333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B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4872226" y="4827059"/>
            <a:ext cx="1415452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End User</a:t>
            </a:r>
          </a:p>
          <a:p>
            <a:r>
              <a:rPr lang="en-US" sz="1800">
                <a:latin typeface="+mj-lt"/>
              </a:rPr>
              <a:t>Address</a:t>
            </a:r>
          </a:p>
        </p:txBody>
      </p:sp>
      <p:sp>
        <p:nvSpPr>
          <p:cNvPr id="328712" name="Text Box 8"/>
          <p:cNvSpPr txBox="1">
            <a:spLocks noChangeArrowheads="1"/>
          </p:cNvSpPr>
          <p:nvPr/>
        </p:nvSpPr>
        <p:spPr bwMode="auto">
          <a:xfrm>
            <a:off x="5718929" y="3422121"/>
            <a:ext cx="2991437" cy="1015663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New Ship-To Code,</a:t>
            </a:r>
          </a:p>
          <a:p>
            <a:r>
              <a:rPr lang="en-US" sz="1800">
                <a:latin typeface="+mj-lt"/>
              </a:rPr>
              <a:t>Existing address</a:t>
            </a:r>
          </a:p>
          <a:p>
            <a:r>
              <a:rPr lang="en-US" sz="1800">
                <a:latin typeface="+mj-lt"/>
              </a:rPr>
              <a:t>(Customer B’s Ship-To)</a:t>
            </a:r>
          </a:p>
        </p:txBody>
      </p:sp>
      <p:cxnSp>
        <p:nvCxnSpPr>
          <p:cNvPr id="328713" name="AutoShape 9"/>
          <p:cNvCxnSpPr>
            <a:cxnSpLocks noChangeShapeType="1"/>
            <a:stCxn id="328708" idx="2"/>
            <a:endCxn id="328709" idx="0"/>
          </p:cNvCxnSpPr>
          <p:nvPr/>
        </p:nvCxnSpPr>
        <p:spPr bwMode="auto">
          <a:xfrm rot="5400000">
            <a:off x="2498956" y="1382570"/>
            <a:ext cx="1232297" cy="284045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4" name="AutoShape 10"/>
          <p:cNvCxnSpPr>
            <a:cxnSpLocks noChangeShapeType="1"/>
            <a:stCxn id="328708" idx="2"/>
            <a:endCxn id="328710" idx="0"/>
          </p:cNvCxnSpPr>
          <p:nvPr/>
        </p:nvCxnSpPr>
        <p:spPr bwMode="auto">
          <a:xfrm rot="5400000">
            <a:off x="2581597" y="2873325"/>
            <a:ext cx="2640410" cy="126705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5" name="AutoShape 11"/>
          <p:cNvCxnSpPr>
            <a:cxnSpLocks noChangeShapeType="1"/>
            <a:stCxn id="328708" idx="2"/>
            <a:endCxn id="328711" idx="0"/>
          </p:cNvCxnSpPr>
          <p:nvPr/>
        </p:nvCxnSpPr>
        <p:spPr bwMode="auto">
          <a:xfrm rot="16200000" flipH="1">
            <a:off x="3737436" y="2984543"/>
            <a:ext cx="2640410" cy="104462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6" name="AutoShape 12"/>
          <p:cNvCxnSpPr>
            <a:cxnSpLocks noChangeShapeType="1"/>
            <a:stCxn id="328708" idx="2"/>
            <a:endCxn id="328712" idx="0"/>
          </p:cNvCxnSpPr>
          <p:nvPr/>
        </p:nvCxnSpPr>
        <p:spPr bwMode="auto">
          <a:xfrm rot="16200000" flipH="1">
            <a:off x="5257253" y="1464726"/>
            <a:ext cx="1235472" cy="267931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ustomer-Ship-To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6815" y="1303972"/>
            <a:ext cx="6724650" cy="4638675"/>
          </a:xfrm>
          <a:prstGeom prst="rect">
            <a:avLst/>
          </a:prstGeom>
        </p:spPr>
      </p:pic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Ship-To Create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EF-CS-094</a:t>
            </a:r>
            <a:endParaRPr lang="en-US"/>
          </a:p>
        </p:txBody>
      </p:sp>
      <p:sp>
        <p:nvSpPr>
          <p:cNvPr id="318468" name="Oval 4"/>
          <p:cNvSpPr>
            <a:spLocks noChangeArrowheads="1"/>
          </p:cNvSpPr>
          <p:nvPr/>
        </p:nvSpPr>
        <p:spPr bwMode="auto">
          <a:xfrm>
            <a:off x="722724" y="1934849"/>
            <a:ext cx="3505200" cy="12192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2819400" y="4038600"/>
            <a:ext cx="3200400" cy="1920875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endParaRPr lang="en-US">
              <a:latin typeface="+mj-lt"/>
            </a:endParaRPr>
          </a:p>
          <a:p>
            <a:r>
              <a:rPr lang="en-US" b="1">
                <a:latin typeface="+mj-lt"/>
              </a:rPr>
              <a:t>Link Ship-To address</a:t>
            </a:r>
          </a:p>
          <a:p>
            <a:endParaRPr lang="en-US">
              <a:latin typeface="+mj-lt"/>
            </a:endParaRPr>
          </a:p>
        </p:txBody>
      </p:sp>
      <p:sp>
        <p:nvSpPr>
          <p:cNvPr id="318470" name="Line 6"/>
          <p:cNvSpPr>
            <a:spLocks noChangeShapeType="1"/>
          </p:cNvSpPr>
          <p:nvPr/>
        </p:nvSpPr>
        <p:spPr bwMode="auto">
          <a:xfrm flipH="1" flipV="1">
            <a:off x="2460396" y="3167406"/>
            <a:ext cx="1730604" cy="871194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71" name="Line 7"/>
          <p:cNvSpPr>
            <a:spLocks noChangeShapeType="1"/>
          </p:cNvSpPr>
          <p:nvPr/>
        </p:nvSpPr>
        <p:spPr bwMode="auto">
          <a:xfrm flipV="1">
            <a:off x="4267199" y="3167406"/>
            <a:ext cx="1445443" cy="871194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72" name="Oval 8"/>
          <p:cNvSpPr>
            <a:spLocks noChangeArrowheads="1"/>
          </p:cNvSpPr>
          <p:nvPr/>
        </p:nvSpPr>
        <p:spPr bwMode="auto">
          <a:xfrm>
            <a:off x="4246778" y="1908136"/>
            <a:ext cx="2743200" cy="12192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Service and Support Management module</a:t>
            </a:r>
          </a:p>
          <a:p>
            <a:r>
              <a:rPr lang="en-US"/>
              <a:t>Address type: end user</a:t>
            </a:r>
          </a:p>
          <a:p>
            <a:r>
              <a:rPr lang="en-US"/>
              <a:t>Two menus:</a:t>
            </a:r>
          </a:p>
          <a:p>
            <a:pPr lvl="1"/>
            <a:r>
              <a:rPr lang="en-US"/>
              <a:t>Customer End User Create (27.20.3.1) - financial</a:t>
            </a:r>
          </a:p>
          <a:p>
            <a:pPr lvl="1"/>
            <a:r>
              <a:rPr lang="en-US"/>
              <a:t>End User Data Maintenance (11.9.1) – operations</a:t>
            </a:r>
          </a:p>
          <a:p>
            <a:r>
              <a:rPr lang="en-US"/>
              <a:t>Automatically create during invoice post </a:t>
            </a:r>
            <a:r>
              <a:rPr lang="en-US" sz="1800"/>
              <a:t>(optional)</a:t>
            </a:r>
          </a:p>
          <a:p>
            <a:r>
              <a:rPr lang="en-US"/>
              <a:t>Create on the fly in SSM menus:</a:t>
            </a:r>
          </a:p>
          <a:p>
            <a:pPr lvl="1"/>
            <a:r>
              <a:rPr lang="en-US"/>
              <a:t>Contract Maintenance, Call Maintenance</a:t>
            </a:r>
          </a:p>
          <a:p>
            <a:endParaRPr lang="en-US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Defining End-Users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EF-CS-095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User Creation Scenarios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EF-CS-096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07796" y="1533388"/>
            <a:ext cx="7749376" cy="3994627"/>
            <a:chOff x="962325" y="1797344"/>
            <a:chExt cx="7749376" cy="3994627"/>
          </a:xfrm>
        </p:grpSpPr>
        <p:sp>
          <p:nvSpPr>
            <p:cNvPr id="329731" name="Text Box 3"/>
            <p:cNvSpPr txBox="1">
              <a:spLocks noChangeArrowheads="1"/>
            </p:cNvSpPr>
            <p:nvPr/>
          </p:nvSpPr>
          <p:spPr bwMode="auto">
            <a:xfrm>
              <a:off x="2656368" y="1797344"/>
              <a:ext cx="3807453" cy="61555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Customer A End User</a:t>
              </a:r>
            </a:p>
          </p:txBody>
        </p:sp>
        <p:sp>
          <p:nvSpPr>
            <p:cNvPr id="329732" name="Text Box 4"/>
            <p:cNvSpPr txBox="1">
              <a:spLocks noChangeArrowheads="1"/>
            </p:cNvSpPr>
            <p:nvPr/>
          </p:nvSpPr>
          <p:spPr bwMode="auto">
            <a:xfrm>
              <a:off x="962325" y="3645194"/>
              <a:ext cx="1710726" cy="73866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New End User</a:t>
              </a:r>
            </a:p>
            <a:p>
              <a:r>
                <a:rPr lang="en-US" sz="1800">
                  <a:latin typeface="+mj-lt"/>
                </a:rPr>
                <a:t>Address</a:t>
              </a:r>
            </a:p>
          </p:txBody>
        </p:sp>
        <p:sp>
          <p:nvSpPr>
            <p:cNvPr id="329733" name="Text Box 5"/>
            <p:cNvSpPr txBox="1">
              <a:spLocks noChangeArrowheads="1"/>
            </p:cNvSpPr>
            <p:nvPr/>
          </p:nvSpPr>
          <p:spPr bwMode="auto">
            <a:xfrm>
              <a:off x="2357566" y="5053307"/>
              <a:ext cx="2074607" cy="73866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Customer equals</a:t>
              </a:r>
            </a:p>
            <a:p>
              <a:r>
                <a:rPr lang="en-US" sz="1800">
                  <a:latin typeface="+mj-lt"/>
                </a:rPr>
                <a:t>End User</a:t>
              </a:r>
            </a:p>
          </p:txBody>
        </p:sp>
        <p:sp>
          <p:nvSpPr>
            <p:cNvPr id="329734" name="Text Box 6"/>
            <p:cNvSpPr txBox="1">
              <a:spLocks noChangeArrowheads="1"/>
            </p:cNvSpPr>
            <p:nvPr/>
          </p:nvSpPr>
          <p:spPr bwMode="auto">
            <a:xfrm>
              <a:off x="4805345" y="5053307"/>
              <a:ext cx="1776448" cy="73866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Ship-To equals</a:t>
              </a:r>
            </a:p>
            <a:p>
              <a:r>
                <a:rPr lang="en-US" sz="1800">
                  <a:latin typeface="+mj-lt"/>
                </a:rPr>
                <a:t>End User</a:t>
              </a:r>
            </a:p>
          </p:txBody>
        </p:sp>
        <p:sp>
          <p:nvSpPr>
            <p:cNvPr id="329735" name="Text Box 7"/>
            <p:cNvSpPr txBox="1">
              <a:spLocks noChangeArrowheads="1"/>
            </p:cNvSpPr>
            <p:nvPr/>
          </p:nvSpPr>
          <p:spPr bwMode="auto">
            <a:xfrm>
              <a:off x="5893301" y="3648369"/>
              <a:ext cx="2818400" cy="10156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1800">
                  <a:latin typeface="+mj-lt"/>
                </a:rPr>
                <a:t>New End User Code,</a:t>
              </a:r>
            </a:p>
            <a:p>
              <a:r>
                <a:rPr lang="en-US" sz="1800">
                  <a:latin typeface="+mj-lt"/>
                </a:rPr>
                <a:t>Existing address</a:t>
              </a:r>
            </a:p>
            <a:p>
              <a:r>
                <a:rPr lang="en-US" sz="1800">
                  <a:latin typeface="+mj-lt"/>
                </a:rPr>
                <a:t>(Customer B’s End User)</a:t>
              </a:r>
            </a:p>
          </p:txBody>
        </p:sp>
        <p:cxnSp>
          <p:nvCxnSpPr>
            <p:cNvPr id="329736" name="AutoShape 8"/>
            <p:cNvCxnSpPr>
              <a:cxnSpLocks noChangeShapeType="1"/>
              <a:stCxn id="329731" idx="2"/>
              <a:endCxn id="329732" idx="0"/>
            </p:cNvCxnSpPr>
            <p:nvPr/>
          </p:nvCxnSpPr>
          <p:spPr bwMode="auto">
            <a:xfrm rot="5400000">
              <a:off x="2572744" y="1657842"/>
              <a:ext cx="1232297" cy="2742407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7" name="AutoShape 9"/>
            <p:cNvCxnSpPr>
              <a:cxnSpLocks noChangeShapeType="1"/>
              <a:stCxn id="329731" idx="2"/>
              <a:endCxn id="329733" idx="0"/>
            </p:cNvCxnSpPr>
            <p:nvPr/>
          </p:nvCxnSpPr>
          <p:spPr bwMode="auto">
            <a:xfrm rot="5400000">
              <a:off x="2657278" y="3150490"/>
              <a:ext cx="2640410" cy="11652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8" name="AutoShape 10"/>
            <p:cNvCxnSpPr>
              <a:cxnSpLocks noChangeShapeType="1"/>
              <a:stCxn id="329731" idx="2"/>
              <a:endCxn id="329734" idx="0"/>
            </p:cNvCxnSpPr>
            <p:nvPr/>
          </p:nvCxnSpPr>
          <p:spPr bwMode="auto">
            <a:xfrm rot="16200000" flipH="1">
              <a:off x="3806627" y="3166365"/>
              <a:ext cx="2640410" cy="1133474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9" name="AutoShape 11"/>
            <p:cNvCxnSpPr>
              <a:cxnSpLocks noChangeShapeType="1"/>
              <a:stCxn id="329731" idx="2"/>
              <a:endCxn id="329735" idx="0"/>
            </p:cNvCxnSpPr>
            <p:nvPr/>
          </p:nvCxnSpPr>
          <p:spPr bwMode="auto">
            <a:xfrm rot="16200000" flipH="1">
              <a:off x="5313562" y="1659430"/>
              <a:ext cx="1235472" cy="2742406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End User Create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EF-CS-097</a:t>
            </a:r>
            <a:endParaRPr lang="en-US"/>
          </a:p>
        </p:txBody>
      </p:sp>
      <p:pic>
        <p:nvPicPr>
          <p:cNvPr id="5" name="Picture 4" descr="End-User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0637" y="1033462"/>
            <a:ext cx="6562725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Three configurable types of credit limit:</a:t>
            </a:r>
          </a:p>
          <a:p>
            <a:pPr lvl="1"/>
            <a:r>
              <a:rPr lang="en-US"/>
              <a:t>Fixed maximum limit</a:t>
            </a:r>
          </a:p>
          <a:p>
            <a:pPr lvl="1"/>
            <a:r>
              <a:rPr lang="en-US"/>
              <a:t>Percentage of gross turnover</a:t>
            </a:r>
          </a:p>
          <a:p>
            <a:pPr lvl="1"/>
            <a:r>
              <a:rPr lang="en-US"/>
              <a:t>Maximum number of days overdue</a:t>
            </a:r>
          </a:p>
          <a:p>
            <a:r>
              <a:rPr lang="en-US"/>
              <a:t>Credit limit valid for all entities using same customer shared set</a:t>
            </a:r>
          </a:p>
          <a:p>
            <a:endParaRPr lang="en-US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Managing Customer Credit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EF-CS-100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EF-CS-110</a:t>
            </a:r>
            <a:endParaRPr lang="en-US"/>
          </a:p>
        </p:txBody>
      </p:sp>
      <p:pic>
        <p:nvPicPr>
          <p:cNvPr id="2969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940847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Customer setup flow</a:t>
            </a:r>
          </a:p>
          <a:p>
            <a:r>
              <a:rPr lang="en-US"/>
              <a:t>Customer setup highlights</a:t>
            </a:r>
          </a:p>
          <a:p>
            <a:r>
              <a:rPr lang="en-US"/>
              <a:t>Customer data setup</a:t>
            </a:r>
          </a:p>
          <a:p>
            <a:pPr lvl="1"/>
            <a:r>
              <a:rPr lang="en-US"/>
              <a:t>Customer type</a:t>
            </a:r>
          </a:p>
          <a:p>
            <a:pPr lvl="1"/>
            <a:r>
              <a:rPr lang="en-US"/>
              <a:t>Customer rating</a:t>
            </a:r>
          </a:p>
          <a:p>
            <a:pPr lvl="1"/>
            <a:r>
              <a:rPr lang="en-US"/>
              <a:t>Customer Create and Customer Data Maintenance menus</a:t>
            </a:r>
          </a:p>
          <a:p>
            <a:r>
              <a:rPr lang="en-US"/>
              <a:t>Customer ship-to and end-user setup</a:t>
            </a:r>
          </a:p>
          <a:p>
            <a:r>
              <a:rPr lang="en-US"/>
              <a:t>Managing customer credit</a:t>
            </a:r>
          </a:p>
          <a:p>
            <a:r>
              <a:rPr lang="en-US"/>
              <a:t>Customer payment status codes</a:t>
            </a:r>
          </a:p>
          <a:p>
            <a:pPr lvl="1"/>
            <a:endParaRPr lang="en-US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Setup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Setup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EF-CS-030</a:t>
            </a:r>
            <a:endParaRPr lang="en-US"/>
          </a:p>
        </p:txBody>
      </p:sp>
      <p:pic>
        <p:nvPicPr>
          <p:cNvPr id="291844" name="Picture 4" descr="Customer Setup Process 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970" y="948953"/>
            <a:ext cx="6464300" cy="5116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Three control accounts</a:t>
            </a:r>
          </a:p>
          <a:p>
            <a:r>
              <a:rPr lang="en-US"/>
              <a:t>Sales account profile </a:t>
            </a:r>
          </a:p>
          <a:p>
            <a:r>
              <a:rPr lang="en-US"/>
              <a:t>Sold-to, bill-to, ship-to and end user addresses</a:t>
            </a:r>
          </a:p>
          <a:p>
            <a:r>
              <a:rPr lang="en-US"/>
              <a:t>Banking tab</a:t>
            </a:r>
          </a:p>
          <a:p>
            <a:pPr lvl="1"/>
            <a:r>
              <a:rPr lang="en-US"/>
              <a:t>Link customer bank account to your bank and payment format</a:t>
            </a:r>
          </a:p>
          <a:p>
            <a:r>
              <a:rPr lang="en-US"/>
              <a:t>Credit control</a:t>
            </a:r>
          </a:p>
          <a:p>
            <a:r>
              <a:rPr lang="en-US"/>
              <a:t>Separate operational customer data</a:t>
            </a:r>
          </a:p>
          <a:p>
            <a:pPr lvl="1"/>
            <a:r>
              <a:rPr lang="en-US"/>
              <a:t>Customer Data Maintenance</a:t>
            </a:r>
          </a:p>
          <a:p>
            <a:r>
              <a:rPr lang="en-US"/>
              <a:t>Email notification</a:t>
            </a:r>
          </a:p>
          <a:p>
            <a:r>
              <a:rPr lang="en-US"/>
              <a:t>Autonumbering sequences</a:t>
            </a:r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Setup -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Financial data (Customer Create)</a:t>
            </a:r>
          </a:p>
          <a:p>
            <a:pPr lvl="1"/>
            <a:r>
              <a:rPr lang="en-US" sz="2000"/>
              <a:t>Customer code</a:t>
            </a:r>
          </a:p>
          <a:p>
            <a:pPr lvl="1"/>
            <a:r>
              <a:rPr lang="en-US" sz="2000"/>
              <a:t>Customer type code (optional)</a:t>
            </a:r>
          </a:p>
          <a:p>
            <a:pPr lvl="1"/>
            <a:r>
              <a:rPr lang="en-US" sz="2000"/>
              <a:t>Business relation</a:t>
            </a:r>
          </a:p>
          <a:p>
            <a:pPr lvl="1"/>
            <a:r>
              <a:rPr lang="en-US" sz="2000"/>
              <a:t>Accounts profiles</a:t>
            </a:r>
          </a:p>
          <a:p>
            <a:pPr lvl="1"/>
            <a:r>
              <a:rPr lang="en-US" sz="2000"/>
              <a:t>Credit terms</a:t>
            </a:r>
          </a:p>
          <a:p>
            <a:pPr lvl="1"/>
            <a:r>
              <a:rPr lang="en-US" sz="2000"/>
              <a:t>Credit rating code (optional)</a:t>
            </a:r>
          </a:p>
          <a:p>
            <a:pPr lvl="1"/>
            <a:r>
              <a:rPr lang="en-US" sz="2000"/>
              <a:t>Tax zone </a:t>
            </a:r>
          </a:p>
          <a:p>
            <a:pPr lvl="1"/>
            <a:r>
              <a:rPr lang="en-US" sz="2000"/>
              <a:t>Invoice status code</a:t>
            </a:r>
          </a:p>
          <a:p>
            <a:r>
              <a:rPr lang="en-US" sz="2400"/>
              <a:t>Operational data (Customer Data Maintenance)</a:t>
            </a:r>
          </a:p>
          <a:p>
            <a:pPr lvl="1"/>
            <a:r>
              <a:rPr lang="en-US" sz="2000"/>
              <a:t>Site</a:t>
            </a:r>
          </a:p>
          <a:p>
            <a:pPr lvl="1"/>
            <a:r>
              <a:rPr lang="en-US" sz="2000"/>
              <a:t>Daybook set</a:t>
            </a:r>
          </a:p>
          <a:p>
            <a:pPr lvl="1"/>
            <a:r>
              <a:rPr lang="en-US" sz="2000"/>
              <a:t>EMT type</a:t>
            </a:r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Sales analysis</a:t>
            </a:r>
          </a:p>
          <a:p>
            <a:r>
              <a:rPr lang="en-US"/>
              <a:t>Valid system wide</a:t>
            </a:r>
          </a:p>
          <a:p>
            <a:r>
              <a:rPr lang="en-US"/>
              <a:t>Define GL sales account by customer type </a:t>
            </a:r>
            <a:r>
              <a:rPr lang="en-US" sz="1800"/>
              <a:t>(optional)</a:t>
            </a:r>
          </a:p>
          <a:p>
            <a:pPr lvl="1"/>
            <a:r>
              <a:rPr lang="en-US"/>
              <a:t>Report sales and COS by customer type</a:t>
            </a:r>
          </a:p>
          <a:p>
            <a:endParaRPr lang="en-US"/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Type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EF-CS-060</a:t>
            </a:r>
            <a:endParaRPr lang="en-US"/>
          </a:p>
        </p:txBody>
      </p:sp>
      <p:pic>
        <p:nvPicPr>
          <p:cNvPr id="29901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863" y="3273465"/>
            <a:ext cx="4979987" cy="2776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Valid system wide</a:t>
            </a:r>
          </a:p>
          <a:p>
            <a:r>
              <a:rPr lang="en-US"/>
              <a:t>Rate customers creditworthiness</a:t>
            </a:r>
          </a:p>
          <a:p>
            <a:r>
              <a:rPr lang="en-US"/>
              <a:t>Reporting</a:t>
            </a:r>
          </a:p>
          <a:p>
            <a:endParaRPr lang="en-US"/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Credit Rating Code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EF-CS-070</a:t>
            </a:r>
            <a:endParaRPr lang="en-US"/>
          </a:p>
        </p:txBody>
      </p:sp>
      <p:pic>
        <p:nvPicPr>
          <p:cNvPr id="297988" name="Picture 4" descr="Customer Credit Rating Cre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8250" y="2914494"/>
            <a:ext cx="4975225" cy="2728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Financial Setup: Customer Create</a:t>
            </a:r>
          </a:p>
          <a:p>
            <a:r>
              <a:rPr lang="en-US"/>
              <a:t>Operational Setup: Customer Data Maintenance</a:t>
            </a:r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Setup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EF-CS-080</a:t>
            </a:r>
            <a:endParaRPr lang="en-US"/>
          </a:p>
        </p:txBody>
      </p:sp>
      <p:pic>
        <p:nvPicPr>
          <p:cNvPr id="292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18201"/>
            <a:ext cx="5991225" cy="3724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766001"/>
            <a:ext cx="5610225" cy="2428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Address Setup</a:t>
            </a:r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EF-CS-090</a:t>
            </a:r>
            <a:endParaRPr lang="en-US"/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3557307" y="1488135"/>
            <a:ext cx="2300931" cy="584775"/>
          </a:xfrm>
          <a:prstGeom prst="rect">
            <a:avLst/>
          </a:prstGeom>
          <a:solidFill>
            <a:srgbClr val="5A87C6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600">
                <a:solidFill>
                  <a:schemeClr val="bg1"/>
                </a:solidFill>
                <a:latin typeface="+mj-lt"/>
              </a:rPr>
              <a:t>Sales Order</a:t>
            </a: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806162" y="2921647"/>
            <a:ext cx="2302638" cy="892552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Sold-To</a:t>
            </a:r>
          </a:p>
          <a:p>
            <a:r>
              <a:rPr lang="en-US" sz="1800">
                <a:latin typeface="+mj-lt"/>
              </a:rPr>
              <a:t>Placing the Order</a:t>
            </a:r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3501255" y="2929585"/>
            <a:ext cx="2408451" cy="892552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dirty="0">
                <a:latin typeface="+mj-lt"/>
              </a:rPr>
              <a:t>Bill-To</a:t>
            </a:r>
          </a:p>
          <a:p>
            <a:r>
              <a:rPr lang="en-US" sz="1800" dirty="0">
                <a:latin typeface="+mj-lt"/>
              </a:rPr>
              <a:t>Paying the Invoice</a:t>
            </a:r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6156291" y="2931172"/>
            <a:ext cx="2596185" cy="892552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Ship-To</a:t>
            </a:r>
          </a:p>
          <a:p>
            <a:r>
              <a:rPr lang="en-US" sz="1800">
                <a:latin typeface="+mj-lt"/>
              </a:rPr>
              <a:t>Receiving the Order</a:t>
            </a:r>
          </a:p>
        </p:txBody>
      </p:sp>
      <p:sp>
        <p:nvSpPr>
          <p:cNvPr id="327688" name="Text Box 8"/>
          <p:cNvSpPr txBox="1">
            <a:spLocks noChangeArrowheads="1"/>
          </p:cNvSpPr>
          <p:nvPr/>
        </p:nvSpPr>
        <p:spPr bwMode="auto">
          <a:xfrm>
            <a:off x="4059832" y="4363097"/>
            <a:ext cx="123426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800">
                <a:solidFill>
                  <a:srgbClr val="5A87C6"/>
                </a:solidFill>
                <a:latin typeface="+mj-lt"/>
              </a:rPr>
              <a:t>Set Up In</a:t>
            </a:r>
          </a:p>
        </p:txBody>
      </p:sp>
      <p:sp>
        <p:nvSpPr>
          <p:cNvPr id="327689" name="Text Box 9"/>
          <p:cNvSpPr txBox="1">
            <a:spLocks noChangeArrowheads="1"/>
          </p:cNvSpPr>
          <p:nvPr/>
        </p:nvSpPr>
        <p:spPr bwMode="auto">
          <a:xfrm>
            <a:off x="97788" y="4931422"/>
            <a:ext cx="3710639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Create</a:t>
            </a:r>
          </a:p>
          <a:p>
            <a:r>
              <a:rPr lang="en-US" sz="1800">
                <a:latin typeface="+mj-lt"/>
              </a:rPr>
              <a:t>Customer Data Maintenance</a:t>
            </a:r>
          </a:p>
        </p:txBody>
      </p:sp>
      <p:sp>
        <p:nvSpPr>
          <p:cNvPr id="327690" name="Text Box 10"/>
          <p:cNvSpPr txBox="1">
            <a:spLocks noChangeArrowheads="1"/>
          </p:cNvSpPr>
          <p:nvPr/>
        </p:nvSpPr>
        <p:spPr bwMode="auto">
          <a:xfrm>
            <a:off x="5871315" y="5072710"/>
            <a:ext cx="3167919" cy="46166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1800">
                <a:latin typeface="+mj-lt"/>
              </a:rPr>
              <a:t>Customer Ship-To Create</a:t>
            </a:r>
          </a:p>
        </p:txBody>
      </p:sp>
      <p:cxnSp>
        <p:nvCxnSpPr>
          <p:cNvPr id="327693" name="AutoShape 13"/>
          <p:cNvCxnSpPr>
            <a:cxnSpLocks noChangeShapeType="1"/>
            <a:stCxn id="327684" idx="2"/>
            <a:endCxn id="327685" idx="0"/>
          </p:cNvCxnSpPr>
          <p:nvPr/>
        </p:nvCxnSpPr>
        <p:spPr bwMode="auto">
          <a:xfrm rot="5400000">
            <a:off x="2908259" y="1122132"/>
            <a:ext cx="848737" cy="2750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4" name="AutoShape 14"/>
          <p:cNvCxnSpPr>
            <a:cxnSpLocks noChangeShapeType="1"/>
            <a:stCxn id="327684" idx="2"/>
            <a:endCxn id="327686" idx="0"/>
          </p:cNvCxnSpPr>
          <p:nvPr/>
        </p:nvCxnSpPr>
        <p:spPr bwMode="auto">
          <a:xfrm rot="5400000">
            <a:off x="4278290" y="2500101"/>
            <a:ext cx="856675" cy="2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5" name="AutoShape 15"/>
          <p:cNvCxnSpPr>
            <a:cxnSpLocks noChangeShapeType="1"/>
            <a:stCxn id="327684" idx="2"/>
            <a:endCxn id="327687" idx="0"/>
          </p:cNvCxnSpPr>
          <p:nvPr/>
        </p:nvCxnSpPr>
        <p:spPr bwMode="auto">
          <a:xfrm rot="16200000" flipH="1">
            <a:off x="5651947" y="1128735"/>
            <a:ext cx="858262" cy="274661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6" name="AutoShape 16"/>
          <p:cNvCxnSpPr>
            <a:cxnSpLocks noChangeShapeType="1"/>
            <a:stCxn id="327686" idx="2"/>
            <a:endCxn id="327689" idx="0"/>
          </p:cNvCxnSpPr>
          <p:nvPr/>
        </p:nvCxnSpPr>
        <p:spPr bwMode="auto">
          <a:xfrm rot="5400000">
            <a:off x="2774653" y="3000593"/>
            <a:ext cx="1109285" cy="27523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7" name="AutoShape 17"/>
          <p:cNvCxnSpPr>
            <a:cxnSpLocks noChangeShapeType="1"/>
            <a:stCxn id="327685" idx="2"/>
            <a:endCxn id="327689" idx="0"/>
          </p:cNvCxnSpPr>
          <p:nvPr/>
        </p:nvCxnSpPr>
        <p:spPr bwMode="auto">
          <a:xfrm rot="5400000">
            <a:off x="1396684" y="4370624"/>
            <a:ext cx="1117223" cy="437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327698" name="AutoShape 18"/>
          <p:cNvCxnSpPr>
            <a:cxnSpLocks noChangeShapeType="1"/>
            <a:stCxn id="327687" idx="2"/>
            <a:endCxn id="327690" idx="0"/>
          </p:cNvCxnSpPr>
          <p:nvPr/>
        </p:nvCxnSpPr>
        <p:spPr bwMode="auto">
          <a:xfrm rot="16200000" flipH="1">
            <a:off x="6830336" y="4447771"/>
            <a:ext cx="1248986" cy="89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86&quot;&gt;&lt;object type=&quot;3&quot; unique_id=&quot;10088&quot;&gt;&lt;property id=&quot;20148&quot; value=&quot;5&quot;/&gt;&lt;property id=&quot;20300&quot; value=&quot;Slide 1&quot;/&gt;&lt;property id=&quot;20307&quot; value=&quot;310&quot;/&gt;&lt;/object&gt;&lt;object type=&quot;3&quot; unique_id=&quot;10089&quot;&gt;&lt;property id=&quot;20148&quot; value=&quot;5&quot;/&gt;&lt;property id=&quot;20300&quot; value=&quot;Slide 2 - &amp;quot;Customer Setup Overview&amp;quot;&quot;/&gt;&lt;property id=&quot;20307&quot; value=&quot;346&quot;/&gt;&lt;/object&gt;&lt;object type=&quot;3&quot; unique_id=&quot;10090&quot;&gt;&lt;property id=&quot;20148&quot; value=&quot;5&quot;/&gt;&lt;property id=&quot;20300&quot; value=&quot;Slide 3 - &amp;quot;Customer Setup Flow&amp;quot;&quot;/&gt;&lt;property id=&quot;20307&quot; value=&quot;339&quot;/&gt;&lt;/object&gt;&lt;object type=&quot;3&quot; unique_id=&quot;10091&quot;&gt;&lt;property id=&quot;20148&quot; value=&quot;5&quot;/&gt;&lt;property id=&quot;20300&quot; value=&quot;Slide 4 - &amp;quot;Customer Setup - Highlights&amp;quot;&quot;/&gt;&lt;property id=&quot;20307&quot; value=&quot;336&quot;/&gt;&lt;/object&gt;&lt;object type=&quot;3&quot; unique_id=&quot;10092&quot;&gt;&lt;property id=&quot;20148&quot; value=&quot;5&quot;/&gt;&lt;property id=&quot;20300&quot; value=&quot;Slide 5 - &amp;quot;Customer Data Setup&amp;quot;&quot;/&gt;&lt;property id=&quot;20307&quot; value=&quot;338&quot;/&gt;&lt;/object&gt;&lt;object type=&quot;3&quot; unique_id=&quot;10093&quot;&gt;&lt;property id=&quot;20148&quot; value=&quot;5&quot;/&gt;&lt;property id=&quot;20300&quot; value=&quot;Slide 6 - &amp;quot;Customer Type&amp;quot;&quot;/&gt;&lt;property id=&quot;20307&quot; value=&quot;345&quot;/&gt;&lt;/object&gt;&lt;object type=&quot;3&quot; unique_id=&quot;10094&quot;&gt;&lt;property id=&quot;20148&quot; value=&quot;5&quot;/&gt;&lt;property id=&quot;20300&quot; value=&quot;Slide 7 - &amp;quot;Customer Credit Rating Code&amp;quot;&quot;/&gt;&lt;property id=&quot;20307&quot; value=&quot;344&quot;/&gt;&lt;/object&gt;&lt;object type=&quot;3&quot; unique_id=&quot;10095&quot;&gt;&lt;property id=&quot;20148&quot; value=&quot;5&quot;/&gt;&lt;property id=&quot;20300&quot; value=&quot;Slide 8 - &amp;quot;Customer Setup&amp;quot;&quot;/&gt;&lt;property id=&quot;20307&quot; value=&quot;340&quot;/&gt;&lt;/object&gt;&lt;object type=&quot;3&quot; unique_id=&quot;10096&quot;&gt;&lt;property id=&quot;20148&quot; value=&quot;5&quot;/&gt;&lt;property id=&quot;20300&quot; value=&quot;Slide 9 - &amp;quot;Customer Address Setup&amp;quot;&quot;/&gt;&lt;property id=&quot;20307&quot; value=&quot;355&quot;/&gt;&lt;/object&gt;&lt;object type=&quot;3&quot; unique_id=&quot;10097&quot;&gt;&lt;property id=&quot;20148&quot; value=&quot;5&quot;/&gt;&lt;property id=&quot;20300&quot; value=&quot;Slide 10 - &amp;quot;Business Relation Addresses&amp;quot;&quot;/&gt;&lt;property id=&quot;20307&quot; value=&quot;348&quot;/&gt;&lt;/object&gt;&lt;object type=&quot;3&quot; unique_id=&quot;10098&quot;&gt;&lt;property id=&quot;20148&quot; value=&quot;5&quot;/&gt;&lt;property id=&quot;20300&quot; value=&quot;Slide 11&quot;/&gt;&lt;property id=&quot;20307&quot; value=&quot;349&quot;/&gt;&lt;/object&gt;&lt;object type=&quot;3&quot; unique_id=&quot;10099&quot;&gt;&lt;property id=&quot;20148&quot; value=&quot;5&quot;/&gt;&lt;property id=&quot;20300&quot; value=&quot;Slide 12 - &amp;quot;Customer Ship-To Scenarios&amp;quot;&quot;/&gt;&lt;property id=&quot;20307&quot; value=&quot;356&quot;/&gt;&lt;/object&gt;&lt;object type=&quot;3&quot; unique_id=&quot;10100&quot;&gt;&lt;property id=&quot;20148&quot; value=&quot;5&quot;/&gt;&lt;property id=&quot;20300&quot; value=&quot;Slide 13 - &amp;quot;Customer Ship-To Create&amp;quot;&quot;/&gt;&lt;property id=&quot;20307&quot; value=&quot;351&quot;/&gt;&lt;/object&gt;&lt;object type=&quot;3&quot; unique_id=&quot;10101&quot;&gt;&lt;property id=&quot;20148&quot; value=&quot;5&quot;/&gt;&lt;property id=&quot;20300&quot; value=&quot;Slide 14 - &amp;quot;Defining End-Users&amp;quot;&quot;/&gt;&lt;property id=&quot;20307&quot; value=&quot;352&quot;/&gt;&lt;/object&gt;&lt;object type=&quot;3&quot; unique_id=&quot;10102&quot;&gt;&lt;property id=&quot;20148&quot; value=&quot;5&quot;/&gt;&lt;property id=&quot;20300&quot; value=&quot;Slide 15 - &amp;quot;End-User Creation Scenarios&amp;quot;&quot;/&gt;&lt;property id=&quot;20307&quot; value=&quot;353&quot;/&gt;&lt;/object&gt;&lt;object type=&quot;3&quot; unique_id=&quot;10103&quot;&gt;&lt;property id=&quot;20148&quot; value=&quot;5&quot;/&gt;&lt;property id=&quot;20300&quot; value=&quot;Slide 16 - &amp;quot;End User Creation Scenarios&amp;quot;&quot;/&gt;&lt;property id=&quot;20307&quot; value=&quot;357&quot;/&gt;&lt;/object&gt;&lt;object type=&quot;3&quot; unique_id=&quot;10104&quot;&gt;&lt;property id=&quot;20148&quot; value=&quot;5&quot;/&gt;&lt;property id=&quot;20300&quot; value=&quot;Slide 17 - &amp;quot;End User Create&amp;quot;&quot;/&gt;&lt;property id=&quot;20307&quot; value=&quot;354&quot;/&gt;&lt;/object&gt;&lt;object type=&quot;3&quot; unique_id=&quot;10105&quot;&gt;&lt;property id=&quot;20148&quot; value=&quot;5&quot;/&gt;&lt;property id=&quot;20300&quot; value=&quot;Slide 18 - &amp;quot;Managing Customer Credit&amp;quot;&quot;/&gt;&lt;property id=&quot;20307&quot; value=&quot;342&quot;/&gt;&lt;/object&gt;&lt;object type=&quot;3&quot; unique_id=&quot;10106&quot;&gt;&lt;property id=&quot;20148&quot; value=&quot;5&quot;/&gt;&lt;property id=&quot;20300&quot; value=&quot;Slide 19 - &amp;quot;Hands-on Exercise&amp;quot;&quot;/&gt;&lt;property id=&quot;20307&quot; value=&quot;343&quot;/&gt;&lt;/object&gt;&lt;/object&gt;&lt;object type=&quot;8&quot; unique_id=&quot;1008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1688</TotalTime>
  <Words>418</Words>
  <Application>Microsoft Office PowerPoint</Application>
  <PresentationFormat>On-screen Show (4:3)</PresentationFormat>
  <Paragraphs>142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Customer Setup</vt:lpstr>
      <vt:lpstr>Customer Setup Overview</vt:lpstr>
      <vt:lpstr>Customer Setup Flow</vt:lpstr>
      <vt:lpstr>Customer Setup - Highlights</vt:lpstr>
      <vt:lpstr>Customer Data Setup</vt:lpstr>
      <vt:lpstr>Customer Type</vt:lpstr>
      <vt:lpstr>Customer Credit Rating Code</vt:lpstr>
      <vt:lpstr>Customer Setup</vt:lpstr>
      <vt:lpstr>Customer Address Setup</vt:lpstr>
      <vt:lpstr>Business Relation Addresses</vt:lpstr>
      <vt:lpstr>Customer Create</vt:lpstr>
      <vt:lpstr>Customer Ship-To Scenarios</vt:lpstr>
      <vt:lpstr>Customer Ship-To Create</vt:lpstr>
      <vt:lpstr>Defining End-Users</vt:lpstr>
      <vt:lpstr>End User Creation Scenarios</vt:lpstr>
      <vt:lpstr>End User Create</vt:lpstr>
      <vt:lpstr>Managing Customer Credit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101</cp:revision>
  <dcterms:created xsi:type="dcterms:W3CDTF">2006-05-18T22:11:08Z</dcterms:created>
  <dcterms:modified xsi:type="dcterms:W3CDTF">2011-03-18T13:14:09Z</dcterms:modified>
</cp:coreProperties>
</file>