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 snapToGrid="0" snapToObjects="1">
      <p:cViewPr varScale="1">
        <p:scale>
          <a:sx n="78" d="100"/>
          <a:sy n="78" d="100"/>
        </p:scale>
        <p:origin x="-1452" y="-84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1/28/2011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1/28/2011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 can send an electronic file to the bank, </a:t>
            </a:r>
          </a:p>
          <a:p>
            <a:r>
              <a:rPr lang="en-US" dirty="0" smtClean="0"/>
              <a:t>we can receive an electronic bank statement from the bank.  </a:t>
            </a:r>
          </a:p>
          <a:p>
            <a:r>
              <a:rPr lang="en-US" dirty="0" smtClean="0"/>
              <a:t>we cannot do automatic reconciliation yet, </a:t>
            </a:r>
          </a:p>
          <a:p>
            <a:r>
              <a:rPr lang="en-US" dirty="0" smtClean="0"/>
              <a:t>but the manual process is very easy and provides several tools to work in an efficient way.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6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From Work Order to GL Posting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Financials Fundamentals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563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EF-WOP-100</a:t>
            </a:r>
            <a:endParaRPr lang="en-US" dirty="0"/>
          </a:p>
        </p:txBody>
      </p:sp>
      <p:pic>
        <p:nvPicPr>
          <p:cNvPr id="3" name="Picture 6" descr="SAF-Code-Trans-Detai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200" y="360173"/>
            <a:ext cx="7621587" cy="4549775"/>
          </a:xfrm>
          <a:prstGeom prst="rect">
            <a:avLst/>
          </a:prstGeom>
          <a:noFill/>
        </p:spPr>
      </p:pic>
      <p:sp>
        <p:nvSpPr>
          <p:cNvPr id="4" name="AutoShape 5"/>
          <p:cNvSpPr>
            <a:spLocks/>
          </p:cNvSpPr>
          <p:nvPr/>
        </p:nvSpPr>
        <p:spPr bwMode="auto">
          <a:xfrm>
            <a:off x="4808200" y="4982973"/>
            <a:ext cx="4024312" cy="1054100"/>
          </a:xfrm>
          <a:prstGeom prst="accentBorderCallout2">
            <a:avLst>
              <a:gd name="adj1" fmla="val 10843"/>
              <a:gd name="adj2" fmla="val -1894"/>
              <a:gd name="adj3" fmla="val 10843"/>
              <a:gd name="adj4" fmla="val -41537"/>
              <a:gd name="adj5" fmla="val -106023"/>
              <a:gd name="adj6" fmla="val -84852"/>
            </a:avLst>
          </a:prstGeom>
          <a:solidFill>
            <a:schemeClr val="bg1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400">
                <a:solidFill>
                  <a:schemeClr val="hlink"/>
                </a:solidFill>
              </a:rPr>
              <a:t>Several reports on SAFs are available.</a:t>
            </a:r>
          </a:p>
          <a:p>
            <a:r>
              <a:rPr lang="en-US" sz="1400">
                <a:solidFill>
                  <a:schemeClr val="hlink"/>
                </a:solidFill>
              </a:rPr>
              <a:t>This one gives an overview of transactions </a:t>
            </a:r>
            <a:br>
              <a:rPr lang="en-US" sz="1400">
                <a:solidFill>
                  <a:schemeClr val="hlink"/>
                </a:solidFill>
              </a:rPr>
            </a:br>
            <a:r>
              <a:rPr lang="en-US" sz="1400">
                <a:solidFill>
                  <a:schemeClr val="hlink"/>
                </a:solidFill>
              </a:rPr>
              <a:t>per site, per product line and per item type.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Further analysis with various reports, browses and related views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EF-WOP-110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Work order processing demo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Setup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Scenario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Processing demo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EF-WOP-030</a:t>
            </a:r>
            <a:endParaRPr lang="en-US" dirty="0"/>
          </a:p>
        </p:txBody>
      </p:sp>
      <p:pic>
        <p:nvPicPr>
          <p:cNvPr id="3" name="Picture 9" descr="iStock_000007984381XSma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3900" y="2134345"/>
            <a:ext cx="1827213" cy="171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1" descr="02003 Standard Connecto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0575" y="551608"/>
            <a:ext cx="822325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60007 - Moveable Car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663" y="2996358"/>
            <a:ext cx="1724025" cy="1497012"/>
          </a:xfrm>
          <a:prstGeom prst="rect">
            <a:avLst/>
          </a:prstGeom>
          <a:noFill/>
        </p:spPr>
      </p:pic>
      <p:pic>
        <p:nvPicPr>
          <p:cNvPr id="6" name="Picture 7" descr="60008 - Printe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6250" y="1967658"/>
            <a:ext cx="1573213" cy="1108075"/>
          </a:xfrm>
          <a:prstGeom prst="rect">
            <a:avLst/>
          </a:prstGeom>
          <a:noFill/>
        </p:spPr>
      </p:pic>
      <p:pic>
        <p:nvPicPr>
          <p:cNvPr id="7" name="Picture 8" descr="Keyboard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64013" y="1383458"/>
            <a:ext cx="1012825" cy="636587"/>
          </a:xfrm>
          <a:prstGeom prst="rect">
            <a:avLst/>
          </a:prstGeom>
          <a:noFill/>
        </p:spPr>
      </p:pic>
      <p:pic>
        <p:nvPicPr>
          <p:cNvPr id="8" name="Picture 9" descr="Monitor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4963" y="527795"/>
            <a:ext cx="984250" cy="765175"/>
          </a:xfrm>
          <a:prstGeom prst="rect">
            <a:avLst/>
          </a:prstGeom>
          <a:noFill/>
        </p:spPr>
      </p:pic>
      <p:pic>
        <p:nvPicPr>
          <p:cNvPr id="9" name="Picture 8" descr="01030 Consumer Ultrasound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25925" y="2901108"/>
            <a:ext cx="862013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0" descr="02002 Electrical Connector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273300" y="2843958"/>
            <a:ext cx="1292225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 descr="02001 Automotive Connector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194175" y="2151808"/>
            <a:ext cx="954088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3" descr="MC900434785[1]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252663" y="3734545"/>
            <a:ext cx="641350" cy="641350"/>
          </a:xfrm>
          <a:prstGeom prst="rect">
            <a:avLst/>
          </a:prstGeom>
          <a:noFill/>
        </p:spPr>
      </p:pic>
      <p:pic>
        <p:nvPicPr>
          <p:cNvPr id="13" name="Picture 15" descr="MC910217009[1]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962275" y="3732958"/>
            <a:ext cx="1030288" cy="1065212"/>
          </a:xfrm>
          <a:prstGeom prst="rect">
            <a:avLst/>
          </a:prstGeom>
          <a:noFill/>
        </p:spPr>
      </p:pic>
      <p:pic>
        <p:nvPicPr>
          <p:cNvPr id="14" name="Picture 16" descr="CPU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312988" y="1281858"/>
            <a:ext cx="889000" cy="1054100"/>
          </a:xfrm>
          <a:prstGeom prst="rect">
            <a:avLst/>
          </a:prstGeom>
          <a:noFill/>
        </p:spPr>
      </p:pic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695325" y="427783"/>
            <a:ext cx="4710113" cy="4298950"/>
          </a:xfrm>
          <a:prstGeom prst="rect">
            <a:avLst/>
          </a:prstGeom>
          <a:noFill/>
          <a:ln w="25400" algn="ctr">
            <a:solidFill>
              <a:srgbClr val="003399"/>
            </a:solidFill>
            <a:prstDash val="dash"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1603375" y="418258"/>
            <a:ext cx="2195513" cy="673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r>
              <a:rPr lang="en-US" sz="1600" b="1"/>
              <a:t>Work Order </a:t>
            </a:r>
            <a:br>
              <a:rPr lang="en-US" sz="1600" b="1"/>
            </a:br>
            <a:r>
              <a:rPr lang="en-US" sz="1600" b="1"/>
              <a:t>for assembly</a:t>
            </a:r>
          </a:p>
        </p:txBody>
      </p:sp>
      <p:sp>
        <p:nvSpPr>
          <p:cNvPr id="17" name="AutoShape 20"/>
          <p:cNvSpPr>
            <a:spLocks noChangeArrowheads="1"/>
          </p:cNvSpPr>
          <p:nvPr/>
        </p:nvSpPr>
        <p:spPr bwMode="auto">
          <a:xfrm rot="16200000">
            <a:off x="2047876" y="5244257"/>
            <a:ext cx="1281112" cy="487363"/>
          </a:xfrm>
          <a:prstGeom prst="homePlate">
            <a:avLst>
              <a:gd name="adj" fmla="val 65717"/>
            </a:avLst>
          </a:prstGeom>
          <a:solidFill>
            <a:schemeClr val="accent1"/>
          </a:solidFill>
          <a:ln w="38100" algn="ctr">
            <a:solidFill>
              <a:srgbClr val="003399"/>
            </a:solidFill>
            <a:prstDash val="dash"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r>
              <a:rPr lang="en-US" sz="1800">
                <a:latin typeface="Arial" charset="0"/>
              </a:rPr>
              <a:t>LABOUR</a:t>
            </a:r>
          </a:p>
        </p:txBody>
      </p:sp>
      <p:sp>
        <p:nvSpPr>
          <p:cNvPr id="18" name="AutoShape 21"/>
          <p:cNvSpPr>
            <a:spLocks noChangeArrowheads="1"/>
          </p:cNvSpPr>
          <p:nvPr/>
        </p:nvSpPr>
        <p:spPr bwMode="auto">
          <a:xfrm rot="16200000">
            <a:off x="2889250" y="5249020"/>
            <a:ext cx="1281113" cy="487363"/>
          </a:xfrm>
          <a:prstGeom prst="homePlate">
            <a:avLst>
              <a:gd name="adj" fmla="val 65717"/>
            </a:avLst>
          </a:prstGeom>
          <a:solidFill>
            <a:schemeClr val="accent1"/>
          </a:solidFill>
          <a:ln w="38100" algn="ctr">
            <a:solidFill>
              <a:srgbClr val="003399"/>
            </a:solidFill>
            <a:prstDash val="dash"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r>
              <a:rPr lang="en-US" sz="1800">
                <a:latin typeface="Arial" charset="0"/>
              </a:rPr>
              <a:t>BURDEN</a:t>
            </a:r>
          </a:p>
        </p:txBody>
      </p:sp>
      <p:sp>
        <p:nvSpPr>
          <p:cNvPr id="19" name="AutoShape 22"/>
          <p:cNvSpPr>
            <a:spLocks noChangeArrowheads="1"/>
          </p:cNvSpPr>
          <p:nvPr/>
        </p:nvSpPr>
        <p:spPr bwMode="auto">
          <a:xfrm>
            <a:off x="5649913" y="2937620"/>
            <a:ext cx="914400" cy="504825"/>
          </a:xfrm>
          <a:prstGeom prst="homePlate">
            <a:avLst>
              <a:gd name="adj" fmla="val 45283"/>
            </a:avLst>
          </a:prstGeom>
          <a:solidFill>
            <a:srgbClr val="003399"/>
          </a:solidFill>
          <a:ln w="9525" algn="ctr">
            <a:solidFill>
              <a:srgbClr val="003399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 Control Files</a:t>
            </a:r>
          </a:p>
          <a:p>
            <a:r>
              <a:rPr lang="en-US" dirty="0" smtClean="0"/>
              <a:t>Items</a:t>
            </a:r>
          </a:p>
          <a:p>
            <a:pPr lvl="1"/>
            <a:r>
              <a:rPr lang="en-US" dirty="0" smtClean="0"/>
              <a:t>Manufacturing item:	Medical Ultrasound</a:t>
            </a:r>
          </a:p>
          <a:p>
            <a:pPr lvl="1"/>
            <a:r>
              <a:rPr lang="en-US" dirty="0" smtClean="0"/>
              <a:t>Components: Keyboard, CPU, probe, moveable cart, printer, durable plastic housing, standard connector, monitor cable, battery, shipping box</a:t>
            </a:r>
          </a:p>
          <a:p>
            <a:pPr lvl="2"/>
            <a:r>
              <a:rPr lang="en-US" dirty="0" smtClean="0"/>
              <a:t>Includes item costs</a:t>
            </a:r>
          </a:p>
          <a:p>
            <a:r>
              <a:rPr lang="en-US" dirty="0" smtClean="0"/>
              <a:t>Product structure</a:t>
            </a:r>
          </a:p>
          <a:p>
            <a:pPr lvl="1"/>
            <a:r>
              <a:rPr lang="en-US" dirty="0" smtClean="0"/>
              <a:t>Medical Ultrasound</a:t>
            </a:r>
          </a:p>
          <a:p>
            <a:pPr lvl="2"/>
            <a:r>
              <a:rPr lang="en-US" dirty="0" smtClean="0"/>
              <a:t>1 of component item listed</a:t>
            </a:r>
          </a:p>
          <a:p>
            <a:r>
              <a:rPr lang="en-US" dirty="0" smtClean="0"/>
              <a:t>Department</a:t>
            </a:r>
          </a:p>
          <a:p>
            <a:pPr lvl="1"/>
            <a:r>
              <a:rPr lang="en-US" dirty="0" smtClean="0"/>
              <a:t>Accounts: Labor, Burden, Variances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Setup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EF-WOP-040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Work Center</a:t>
            </a:r>
          </a:p>
          <a:p>
            <a:pPr lvl="1"/>
            <a:r>
              <a:rPr lang="en-US" dirty="0" smtClean="0"/>
              <a:t>Labor Rate, Burden Rate</a:t>
            </a:r>
          </a:p>
          <a:p>
            <a:r>
              <a:rPr lang="en-US" dirty="0" smtClean="0"/>
              <a:t>Standard Operation and Routing</a:t>
            </a:r>
          </a:p>
          <a:p>
            <a:pPr lvl="1"/>
            <a:r>
              <a:rPr lang="en-US" dirty="0" smtClean="0"/>
              <a:t>Processing time</a:t>
            </a:r>
          </a:p>
          <a:p>
            <a:r>
              <a:rPr lang="en-US" dirty="0" smtClean="0"/>
              <a:t>Cost Roll-Up’s</a:t>
            </a:r>
          </a:p>
          <a:p>
            <a:pPr lvl="1"/>
            <a:r>
              <a:rPr lang="en-US" dirty="0" smtClean="0"/>
              <a:t>Routing</a:t>
            </a:r>
          </a:p>
          <a:p>
            <a:pPr lvl="1"/>
            <a:r>
              <a:rPr lang="en-US" dirty="0" smtClean="0"/>
              <a:t>Product Structure</a:t>
            </a:r>
          </a:p>
          <a:p>
            <a:r>
              <a:rPr lang="en-US" dirty="0" smtClean="0"/>
              <a:t>Daybooks</a:t>
            </a:r>
          </a:p>
          <a:p>
            <a:pPr lvl="1"/>
            <a:r>
              <a:rPr lang="en-US" dirty="0" smtClean="0"/>
              <a:t>WOISS, WORCT, WOCLOSE, WO-MVAR</a:t>
            </a:r>
          </a:p>
          <a:p>
            <a:r>
              <a:rPr lang="en-US" dirty="0" smtClean="0"/>
              <a:t>Default Daybooks for transactions</a:t>
            </a:r>
          </a:p>
          <a:p>
            <a:pPr lvl="1"/>
            <a:r>
              <a:rPr lang="en-US" dirty="0" smtClean="0"/>
              <a:t>ISS-WO, RCT-WO, WO-CLOSE, MATL-VAR</a:t>
            </a:r>
          </a:p>
          <a:p>
            <a:r>
              <a:rPr lang="en-US" dirty="0" smtClean="0"/>
              <a:t>SAF structures, SAF codes</a:t>
            </a:r>
          </a:p>
          <a:p>
            <a:pPr lvl="1"/>
            <a:r>
              <a:rPr lang="en-US" dirty="0" smtClean="0"/>
              <a:t>Product line, Site, Item type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Setup Prior to this Scenario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EF-WOP-050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Entity:	10-USA-CO</a:t>
            </a:r>
          </a:p>
          <a:p>
            <a:r>
              <a:rPr lang="en-US" dirty="0" smtClean="0"/>
              <a:t>Site:	10-100</a:t>
            </a:r>
          </a:p>
          <a:p>
            <a:pPr lvl="1"/>
            <a:r>
              <a:rPr lang="en-US" dirty="0" smtClean="0"/>
              <a:t>Production site</a:t>
            </a:r>
          </a:p>
          <a:p>
            <a:r>
              <a:rPr lang="en-US" dirty="0" smtClean="0"/>
              <a:t>Work Order for </a:t>
            </a:r>
            <a:r>
              <a:rPr lang="en-US" dirty="0" smtClean="0"/>
              <a:t>1 ultrasound</a:t>
            </a:r>
            <a:endParaRPr lang="en-US" dirty="0" smtClean="0"/>
          </a:p>
          <a:p>
            <a:pPr lvl="1"/>
            <a:r>
              <a:rPr lang="en-US" dirty="0" smtClean="0"/>
              <a:t>Use </a:t>
            </a:r>
            <a:r>
              <a:rPr lang="en-US" dirty="0" smtClean="0"/>
              <a:t>1 </a:t>
            </a:r>
            <a:r>
              <a:rPr lang="en-US" dirty="0" smtClean="0"/>
              <a:t>extra </a:t>
            </a:r>
            <a:r>
              <a:rPr lang="en-US" dirty="0" smtClean="0"/>
              <a:t>connector</a:t>
            </a:r>
            <a:endParaRPr lang="en-US" dirty="0" smtClean="0"/>
          </a:p>
          <a:p>
            <a:pPr lvl="1"/>
            <a:r>
              <a:rPr lang="en-US" dirty="0" smtClean="0"/>
              <a:t>Review postings after each processing step</a:t>
            </a:r>
          </a:p>
          <a:p>
            <a:pPr lvl="1"/>
            <a:r>
              <a:rPr lang="en-US" dirty="0" smtClean="0"/>
              <a:t>Post postings to Financials</a:t>
            </a:r>
          </a:p>
          <a:p>
            <a:pPr lvl="1"/>
            <a:r>
              <a:rPr lang="en-US" dirty="0" smtClean="0"/>
              <a:t>Review Journal Entries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Case Scenario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EF-WOP-060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WO Maintenance (16.1)</a:t>
            </a:r>
          </a:p>
          <a:p>
            <a:r>
              <a:rPr lang="en-US" dirty="0" smtClean="0"/>
              <a:t>WO Release (16.6)</a:t>
            </a:r>
          </a:p>
          <a:p>
            <a:r>
              <a:rPr lang="en-US" dirty="0" smtClean="0"/>
              <a:t>WO Browse (16.2)</a:t>
            </a:r>
          </a:p>
          <a:p>
            <a:r>
              <a:rPr lang="en-US" dirty="0" smtClean="0"/>
              <a:t>Unposted Transaction Register (25.13.14)</a:t>
            </a:r>
          </a:p>
          <a:p>
            <a:r>
              <a:rPr lang="en-US" dirty="0" smtClean="0"/>
              <a:t>WO Component Issue (16.10)</a:t>
            </a:r>
          </a:p>
          <a:p>
            <a:r>
              <a:rPr lang="en-US" dirty="0" smtClean="0"/>
              <a:t>Unposted Transaction Register (25.13.14)</a:t>
            </a:r>
          </a:p>
          <a:p>
            <a:r>
              <a:rPr lang="en-US" dirty="0" smtClean="0"/>
              <a:t>WO Receipt (16.11)</a:t>
            </a:r>
          </a:p>
          <a:p>
            <a:r>
              <a:rPr lang="en-US" dirty="0" smtClean="0"/>
              <a:t>Unposted Transaction Register (25.13.14)</a:t>
            </a:r>
          </a:p>
          <a:p>
            <a:r>
              <a:rPr lang="en-US" dirty="0" smtClean="0"/>
              <a:t>WO Accounting Close (16.21)</a:t>
            </a:r>
          </a:p>
          <a:p>
            <a:r>
              <a:rPr lang="en-US" dirty="0" smtClean="0"/>
              <a:t>Unposted Transaction Register (25.13.14)</a:t>
            </a:r>
          </a:p>
          <a:p>
            <a:r>
              <a:rPr lang="en-US" dirty="0" smtClean="0"/>
              <a:t>Operational Transaction Post (25.13.7)</a:t>
            </a:r>
          </a:p>
          <a:p>
            <a:r>
              <a:rPr lang="en-US" dirty="0" smtClean="0"/>
              <a:t>Journal Entry View (25.13.1.3)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Scenario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EF-WOP-070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Journal Entry View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EF-WOP-080</a:t>
            </a:r>
            <a:endParaRPr lang="en-US" dirty="0"/>
          </a:p>
        </p:txBody>
      </p:sp>
      <p:pic>
        <p:nvPicPr>
          <p:cNvPr id="4" name="Picture 7" descr="JE-View-WOIS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4225" y="963613"/>
            <a:ext cx="7572375" cy="4305300"/>
          </a:xfrm>
          <a:prstGeom prst="rect">
            <a:avLst/>
          </a:prstGeom>
          <a:noFill/>
        </p:spPr>
      </p:pic>
      <p:sp>
        <p:nvSpPr>
          <p:cNvPr id="5" name="AutoShape 6"/>
          <p:cNvSpPr>
            <a:spLocks/>
          </p:cNvSpPr>
          <p:nvPr/>
        </p:nvSpPr>
        <p:spPr bwMode="auto">
          <a:xfrm>
            <a:off x="5895975" y="5319713"/>
            <a:ext cx="3141663" cy="1054100"/>
          </a:xfrm>
          <a:prstGeom prst="accentBorderCallout2">
            <a:avLst>
              <a:gd name="adj1" fmla="val 10843"/>
              <a:gd name="adj2" fmla="val -2426"/>
              <a:gd name="adj3" fmla="val 10843"/>
              <a:gd name="adj4" fmla="val -33704"/>
              <a:gd name="adj5" fmla="val -99398"/>
              <a:gd name="adj6" fmla="val -67861"/>
            </a:avLst>
          </a:prstGeom>
          <a:solidFill>
            <a:schemeClr val="bg1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400">
                <a:solidFill>
                  <a:schemeClr val="hlink"/>
                </a:solidFill>
              </a:rPr>
              <a:t>This will trigger the Journal Entry to carry additional (operational) information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Journal Entry View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EF-WOP-090</a:t>
            </a:r>
            <a:endParaRPr lang="en-US" dirty="0"/>
          </a:p>
        </p:txBody>
      </p:sp>
      <p:pic>
        <p:nvPicPr>
          <p:cNvPr id="4" name="Picture 7" descr="JE-View-WOMV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3" y="927100"/>
            <a:ext cx="7639050" cy="4019550"/>
          </a:xfrm>
          <a:prstGeom prst="rect">
            <a:avLst/>
          </a:prstGeom>
          <a:noFill/>
        </p:spPr>
      </p:pic>
      <p:sp>
        <p:nvSpPr>
          <p:cNvPr id="5" name="AutoShape 6"/>
          <p:cNvSpPr>
            <a:spLocks/>
          </p:cNvSpPr>
          <p:nvPr/>
        </p:nvSpPr>
        <p:spPr bwMode="auto">
          <a:xfrm>
            <a:off x="5827620" y="5192842"/>
            <a:ext cx="3141663" cy="1054100"/>
          </a:xfrm>
          <a:prstGeom prst="accentBorderCallout2">
            <a:avLst>
              <a:gd name="adj1" fmla="val 10843"/>
              <a:gd name="adj2" fmla="val -2426"/>
              <a:gd name="adj3" fmla="val 10843"/>
              <a:gd name="adj4" fmla="val -26731"/>
              <a:gd name="adj5" fmla="val -143824"/>
              <a:gd name="adj6" fmla="val -53361"/>
            </a:avLst>
          </a:prstGeom>
          <a:solidFill>
            <a:schemeClr val="bg1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en-US" sz="1400">
                <a:solidFill>
                  <a:schemeClr val="hlink"/>
                </a:solidFill>
              </a:rPr>
              <a:t>Here we find the site, the product line, the item type as well as the work-order number that are at the origin of this variance.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Template.potx</Template>
  <TotalTime>694</TotalTime>
  <Words>287</Words>
  <Application>Microsoft Office PowerPoint</Application>
  <PresentationFormat>On-screen Show (4:3)</PresentationFormat>
  <Paragraphs>82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QAD 2010 Template</vt:lpstr>
      <vt:lpstr>From Work Order to GL Posting</vt:lpstr>
      <vt:lpstr>Overview</vt:lpstr>
      <vt:lpstr>Slide 3</vt:lpstr>
      <vt:lpstr>Setup</vt:lpstr>
      <vt:lpstr>Setup Prior to this Scenario</vt:lpstr>
      <vt:lpstr>Business Case Scenario </vt:lpstr>
      <vt:lpstr>Detailed Scenario</vt:lpstr>
      <vt:lpstr>Journal Entry View</vt:lpstr>
      <vt:lpstr>Journal Entry View</vt:lpstr>
      <vt:lpstr>Slide 10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ymg</cp:lastModifiedBy>
  <cp:revision>34</cp:revision>
  <dcterms:created xsi:type="dcterms:W3CDTF">2010-10-05T00:44:07Z</dcterms:created>
  <dcterms:modified xsi:type="dcterms:W3CDTF">2011-01-28T08:55:15Z</dcterms:modified>
</cp:coreProperties>
</file>