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5"/>
  </p:notesMasterIdLst>
  <p:handoutMasterIdLst>
    <p:handoutMasterId r:id="rId16"/>
  </p:handoutMasterIdLst>
  <p:sldIdLst>
    <p:sldId id="264" r:id="rId2"/>
    <p:sldId id="310" r:id="rId3"/>
    <p:sldId id="268" r:id="rId4"/>
    <p:sldId id="269" r:id="rId5"/>
    <p:sldId id="307" r:id="rId6"/>
    <p:sldId id="274" r:id="rId7"/>
    <p:sldId id="272" r:id="rId8"/>
    <p:sldId id="273" r:id="rId9"/>
    <p:sldId id="281" r:id="rId10"/>
    <p:sldId id="293" r:id="rId11"/>
    <p:sldId id="308" r:id="rId12"/>
    <p:sldId id="294" r:id="rId13"/>
    <p:sldId id="309" r:id="rId14"/>
  </p:sldIdLst>
  <p:sldSz cx="9144000" cy="6858000" type="screen4x3"/>
  <p:notesSz cx="6858000" cy="9144000"/>
  <p:custDataLst>
    <p:tags r:id="rId17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716FB0"/>
    <a:srgbClr val="8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24" autoAdjust="0"/>
    <p:restoredTop sz="76327" autoAdjust="0"/>
  </p:normalViewPr>
  <p:slideViewPr>
    <p:cSldViewPr snapToGrid="0">
      <p:cViewPr>
        <p:scale>
          <a:sx n="100" d="100"/>
          <a:sy n="100" d="100"/>
        </p:scale>
        <p:origin x="-79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2.2_1_quote to cash</a:t>
            </a:r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9CC13232-2F7E-4DDC-8DD8-EA971690686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2.2_1_quote to cash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2E0BAFB8-F62B-4FBA-A7A8-654DBCC542A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2.2_1_quote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506030-6B85-48E8-82C0-B89BB37AC0AC}" type="slidenum">
              <a:rPr lang="en-US"/>
              <a:pPr/>
              <a:t>1</a:t>
            </a:fld>
            <a:endParaRPr lang="en-US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2.2_1_quote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1D20C06-E2DB-460A-A067-C785AC3067CE}" type="slidenum">
              <a:rPr lang="en-US"/>
              <a:pPr/>
              <a:t>12</a:t>
            </a:fld>
            <a:endParaRPr lang="en-US"/>
          </a:p>
        </p:txBody>
      </p:sp>
      <p:sp>
        <p:nvSpPr>
          <p:cNvPr id="258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8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Invoice numbers generated using daybooks and daybook sets</a:t>
            </a:r>
          </a:p>
          <a:p>
            <a:pPr lvl="1"/>
            <a:r>
              <a:rPr lang="en-US"/>
              <a:t>Supports separate numbering by site, similar to VAT registers in European Accounting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EF-SP-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EF-SP-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EF-SP-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EF-SP-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EF-SP-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EF-SP-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EF-SP-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0">
                <a:solidFill>
                  <a:schemeClr val="tx1"/>
                </a:solidFill>
              </a:rPr>
              <a:t>Sales Processing</a:t>
            </a:r>
          </a:p>
        </p:txBody>
      </p:sp>
      <p:sp>
        <p:nvSpPr>
          <p:cNvPr id="177155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en-US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>
              <a:latin typeface="Arial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</a:t>
            </a:r>
            <a:r>
              <a:rPr lang="en-IE" smtClean="0"/>
              <a:t>mentals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Invoicing: Sources of Customer Invoices</a:t>
            </a:r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EF-SP-100</a:t>
            </a:r>
            <a:endParaRPr lang="en-US"/>
          </a:p>
        </p:txBody>
      </p:sp>
      <p:cxnSp>
        <p:nvCxnSpPr>
          <p:cNvPr id="228356" name="AutoShape 4"/>
          <p:cNvCxnSpPr>
            <a:cxnSpLocks noChangeShapeType="1"/>
          </p:cNvCxnSpPr>
          <p:nvPr/>
        </p:nvCxnSpPr>
        <p:spPr bwMode="auto">
          <a:xfrm>
            <a:off x="5715000" y="3744913"/>
            <a:ext cx="0" cy="565150"/>
          </a:xfrm>
          <a:prstGeom prst="straightConnector1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  <a:effectLst/>
        </p:spPr>
      </p:cxnSp>
      <p:cxnSp>
        <p:nvCxnSpPr>
          <p:cNvPr id="228357" name="AutoShape 5"/>
          <p:cNvCxnSpPr>
            <a:cxnSpLocks noChangeShapeType="1"/>
          </p:cNvCxnSpPr>
          <p:nvPr/>
        </p:nvCxnSpPr>
        <p:spPr bwMode="auto">
          <a:xfrm>
            <a:off x="3378200" y="3729038"/>
            <a:ext cx="0" cy="565150"/>
          </a:xfrm>
          <a:prstGeom prst="straightConnector1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  <a:effectLst/>
        </p:spPr>
      </p:cxnSp>
      <p:sp>
        <p:nvSpPr>
          <p:cNvPr id="228358" name="Rectangle 6"/>
          <p:cNvSpPr>
            <a:spLocks noChangeArrowheads="1"/>
          </p:cNvSpPr>
          <p:nvPr/>
        </p:nvSpPr>
        <p:spPr bwMode="auto">
          <a:xfrm>
            <a:off x="2360613" y="3127375"/>
            <a:ext cx="2047875" cy="806450"/>
          </a:xfrm>
          <a:prstGeom prst="rect">
            <a:avLst/>
          </a:prstGeom>
          <a:solidFill>
            <a:srgbClr val="D8DAC9"/>
          </a:solidFill>
          <a:ln w="28575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en-US" sz="1800" b="1" dirty="0">
                <a:latin typeface="+mj-lt"/>
              </a:rPr>
              <a:t>Invoice post </a:t>
            </a:r>
            <a:endParaRPr lang="en-US" sz="1800" b="1" dirty="0" smtClean="0">
              <a:latin typeface="+mj-lt"/>
            </a:endParaRPr>
          </a:p>
          <a:p>
            <a:pPr eaLnBrk="0" hangingPunct="0"/>
            <a:r>
              <a:rPr lang="en-US" sz="1800" b="1" dirty="0" smtClean="0">
                <a:latin typeface="+mj-lt"/>
              </a:rPr>
              <a:t>and </a:t>
            </a:r>
            <a:r>
              <a:rPr lang="en-US" sz="1800" b="1" dirty="0">
                <a:latin typeface="+mj-lt"/>
              </a:rPr>
              <a:t>print</a:t>
            </a:r>
          </a:p>
        </p:txBody>
      </p:sp>
      <p:sp>
        <p:nvSpPr>
          <p:cNvPr id="228359" name="Rectangle 7"/>
          <p:cNvSpPr>
            <a:spLocks noChangeArrowheads="1"/>
          </p:cNvSpPr>
          <p:nvPr/>
        </p:nvSpPr>
        <p:spPr bwMode="auto">
          <a:xfrm>
            <a:off x="3000375" y="4319588"/>
            <a:ext cx="3086099" cy="806450"/>
          </a:xfrm>
          <a:prstGeom prst="rect">
            <a:avLst/>
          </a:prstGeom>
          <a:solidFill>
            <a:srgbClr val="CFD9DF"/>
          </a:solidFill>
          <a:ln w="28575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en-US" sz="1800" b="1">
                <a:latin typeface="+mj-lt"/>
              </a:rPr>
              <a:t>Customer Invoice in AR</a:t>
            </a:r>
          </a:p>
        </p:txBody>
      </p:sp>
      <p:sp>
        <p:nvSpPr>
          <p:cNvPr id="228360" name="Rectangle 8"/>
          <p:cNvSpPr>
            <a:spLocks noChangeArrowheads="1"/>
          </p:cNvSpPr>
          <p:nvPr/>
        </p:nvSpPr>
        <p:spPr bwMode="auto">
          <a:xfrm>
            <a:off x="947738" y="1941513"/>
            <a:ext cx="2047875" cy="806450"/>
          </a:xfrm>
          <a:prstGeom prst="rect">
            <a:avLst/>
          </a:prstGeom>
          <a:solidFill>
            <a:srgbClr val="D8DAC9"/>
          </a:solidFill>
          <a:ln w="28575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tIns="228600" bIns="228600" anchor="ctr" anchorCtr="1"/>
          <a:lstStyle/>
          <a:p>
            <a:pPr eaLnBrk="0" hangingPunct="0"/>
            <a:r>
              <a:rPr lang="en-US" sz="1800" b="1">
                <a:latin typeface="+mj-lt"/>
              </a:rPr>
              <a:t>Sales orders</a:t>
            </a:r>
          </a:p>
        </p:txBody>
      </p:sp>
      <p:sp>
        <p:nvSpPr>
          <p:cNvPr id="228361" name="Rectangle 9"/>
          <p:cNvSpPr>
            <a:spLocks noChangeArrowheads="1"/>
          </p:cNvSpPr>
          <p:nvPr/>
        </p:nvSpPr>
        <p:spPr bwMode="auto">
          <a:xfrm>
            <a:off x="5505450" y="1928813"/>
            <a:ext cx="2674939" cy="806450"/>
          </a:xfrm>
          <a:prstGeom prst="rect">
            <a:avLst/>
          </a:prstGeom>
          <a:solidFill>
            <a:srgbClr val="FAF1F1"/>
          </a:solidFill>
          <a:ln w="28575">
            <a:solidFill>
              <a:schemeClr val="hlink"/>
            </a:solidFill>
            <a:prstDash val="dash"/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en-US" sz="1800" b="1">
                <a:latin typeface="+mj-lt"/>
              </a:rPr>
              <a:t>Miscellaneous sales transactions</a:t>
            </a:r>
          </a:p>
        </p:txBody>
      </p:sp>
      <p:sp>
        <p:nvSpPr>
          <p:cNvPr id="228362" name="Rectangle 10"/>
          <p:cNvSpPr>
            <a:spLocks noChangeArrowheads="1"/>
          </p:cNvSpPr>
          <p:nvPr/>
        </p:nvSpPr>
        <p:spPr bwMode="auto">
          <a:xfrm>
            <a:off x="4638676" y="3127375"/>
            <a:ext cx="2173288" cy="806450"/>
          </a:xfrm>
          <a:prstGeom prst="rect">
            <a:avLst/>
          </a:prstGeom>
          <a:solidFill>
            <a:srgbClr val="FAF1F1"/>
          </a:solidFill>
          <a:ln w="28575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en-US" sz="1800" b="1">
                <a:latin typeface="+mj-lt"/>
              </a:rPr>
              <a:t>Create invoice directly</a:t>
            </a:r>
          </a:p>
        </p:txBody>
      </p:sp>
      <p:sp>
        <p:nvSpPr>
          <p:cNvPr id="228363" name="Freeform 11"/>
          <p:cNvSpPr>
            <a:spLocks/>
          </p:cNvSpPr>
          <p:nvPr/>
        </p:nvSpPr>
        <p:spPr bwMode="auto">
          <a:xfrm flipH="1" flipV="1">
            <a:off x="1962150" y="2814638"/>
            <a:ext cx="371475" cy="7493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96" y="0"/>
              </a:cxn>
              <a:cxn ang="0">
                <a:pos x="396" y="704"/>
              </a:cxn>
            </a:cxnLst>
            <a:rect l="0" t="0" r="r" b="b"/>
            <a:pathLst>
              <a:path w="396" h="704">
                <a:moveTo>
                  <a:pt x="0" y="0"/>
                </a:moveTo>
                <a:lnTo>
                  <a:pt x="396" y="0"/>
                </a:lnTo>
                <a:lnTo>
                  <a:pt x="396" y="704"/>
                </a:lnTo>
              </a:path>
            </a:pathLst>
          </a:custGeom>
          <a:noFill/>
          <a:ln w="28575" cap="flat" cmpd="sng">
            <a:solidFill>
              <a:schemeClr val="hlink"/>
            </a:solidFill>
            <a:prstDash val="solid"/>
            <a:round/>
            <a:headEnd type="triangle" w="med" len="med"/>
            <a:tailEnd type="non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28364" name="Freeform 12"/>
          <p:cNvSpPr>
            <a:spLocks/>
          </p:cNvSpPr>
          <p:nvPr/>
        </p:nvSpPr>
        <p:spPr bwMode="auto">
          <a:xfrm flipV="1">
            <a:off x="6835775" y="2801938"/>
            <a:ext cx="333375" cy="7493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96" y="0"/>
              </a:cxn>
              <a:cxn ang="0">
                <a:pos x="396" y="704"/>
              </a:cxn>
            </a:cxnLst>
            <a:rect l="0" t="0" r="r" b="b"/>
            <a:pathLst>
              <a:path w="396" h="704">
                <a:moveTo>
                  <a:pt x="0" y="0"/>
                </a:moveTo>
                <a:lnTo>
                  <a:pt x="396" y="0"/>
                </a:lnTo>
                <a:lnTo>
                  <a:pt x="396" y="704"/>
                </a:lnTo>
              </a:path>
            </a:pathLst>
          </a:custGeom>
          <a:noFill/>
          <a:ln w="28575" cap="flat" cmpd="sng">
            <a:solidFill>
              <a:schemeClr val="hlink"/>
            </a:solidFill>
            <a:prstDash val="solid"/>
            <a:round/>
            <a:headEnd type="triangle" w="med" len="med"/>
            <a:tailEnd type="non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Invoicing Process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EF-SP-110</a:t>
            </a:r>
            <a:endParaRPr lang="en-US"/>
          </a:p>
        </p:txBody>
      </p:sp>
      <p:pic>
        <p:nvPicPr>
          <p:cNvPr id="257027" name="Picture 3" descr="Process map Customer Invoicin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57275" y="1192213"/>
            <a:ext cx="7026275" cy="4722812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000"/>
              <a:t>Invoice numbers generated using daybooks and daybook sets</a:t>
            </a:r>
          </a:p>
          <a:p>
            <a:pPr lvl="1">
              <a:lnSpc>
                <a:spcPct val="90000"/>
              </a:lnSpc>
            </a:pPr>
            <a:r>
              <a:rPr lang="en-US" sz="1800"/>
              <a:t>Supports separate numbering by site</a:t>
            </a:r>
          </a:p>
          <a:p>
            <a:pPr lvl="1">
              <a:lnSpc>
                <a:spcPct val="90000"/>
              </a:lnSpc>
            </a:pPr>
            <a:r>
              <a:rPr lang="en-US" sz="1800"/>
              <a:t>Separate daybooks for SO invoices and financials invoices</a:t>
            </a:r>
          </a:p>
          <a:p>
            <a:pPr>
              <a:lnSpc>
                <a:spcPct val="90000"/>
              </a:lnSpc>
            </a:pPr>
            <a:r>
              <a:rPr lang="en-US" sz="2000"/>
              <a:t>Invoice post and print combined</a:t>
            </a:r>
          </a:p>
          <a:p>
            <a:pPr lvl="1">
              <a:lnSpc>
                <a:spcPct val="90000"/>
              </a:lnSpc>
            </a:pPr>
            <a:r>
              <a:rPr lang="en-US" sz="1800"/>
              <a:t>Only posted invoices can be printed</a:t>
            </a:r>
          </a:p>
          <a:p>
            <a:pPr lvl="2">
              <a:lnSpc>
                <a:spcPct val="90000"/>
              </a:lnSpc>
            </a:pPr>
            <a:r>
              <a:rPr lang="en-US" sz="1600"/>
              <a:t>Reprinting possible (Invoice print or reprint)</a:t>
            </a:r>
          </a:p>
          <a:p>
            <a:pPr lvl="2">
              <a:lnSpc>
                <a:spcPct val="90000"/>
              </a:lnSpc>
            </a:pPr>
            <a:r>
              <a:rPr lang="en-US" sz="1600"/>
              <a:t>Preview invoice print possible</a:t>
            </a:r>
          </a:p>
          <a:p>
            <a:pPr lvl="1">
              <a:lnSpc>
                <a:spcPct val="90000"/>
              </a:lnSpc>
            </a:pPr>
            <a:r>
              <a:rPr lang="en-US" sz="1800"/>
              <a:t>Shipper number data is now passed to financials invoice record</a:t>
            </a:r>
          </a:p>
          <a:p>
            <a:pPr>
              <a:lnSpc>
                <a:spcPct val="90000"/>
              </a:lnSpc>
            </a:pPr>
            <a:r>
              <a:rPr lang="en-US" sz="2000"/>
              <a:t>Correction invoices</a:t>
            </a:r>
          </a:p>
          <a:p>
            <a:pPr lvl="1">
              <a:lnSpc>
                <a:spcPct val="90000"/>
              </a:lnSpc>
            </a:pPr>
            <a:r>
              <a:rPr lang="en-US" sz="1800"/>
              <a:t>Keep relationship with original invoice</a:t>
            </a:r>
          </a:p>
          <a:p>
            <a:pPr lvl="1">
              <a:lnSpc>
                <a:spcPct val="90000"/>
              </a:lnSpc>
            </a:pPr>
            <a:r>
              <a:rPr lang="en-US" sz="1800"/>
              <a:t>All relevant detail automatically copied to the new sales order</a:t>
            </a:r>
          </a:p>
          <a:p>
            <a:pPr lvl="1">
              <a:lnSpc>
                <a:spcPct val="90000"/>
              </a:lnSpc>
            </a:pPr>
            <a:r>
              <a:rPr lang="en-US" sz="1800"/>
              <a:t>Ship correction order to process return</a:t>
            </a:r>
          </a:p>
          <a:p>
            <a:pPr>
              <a:lnSpc>
                <a:spcPct val="90000"/>
              </a:lnSpc>
            </a:pPr>
            <a:r>
              <a:rPr lang="en-US" sz="2000"/>
              <a:t>Reports</a:t>
            </a:r>
          </a:p>
          <a:p>
            <a:pPr lvl="1">
              <a:lnSpc>
                <a:spcPct val="90000"/>
              </a:lnSpc>
            </a:pPr>
            <a:r>
              <a:rPr lang="en-US" sz="1800"/>
              <a:t>Invoice History Report (7.13.8)</a:t>
            </a:r>
          </a:p>
          <a:p>
            <a:pPr lvl="1">
              <a:lnSpc>
                <a:spcPct val="90000"/>
              </a:lnSpc>
            </a:pPr>
            <a:r>
              <a:rPr lang="en-US" sz="1800"/>
              <a:t>Sales Order Tracking Inquiry (7.13.10)</a:t>
            </a:r>
          </a:p>
          <a:p>
            <a:pPr lvl="1">
              <a:lnSpc>
                <a:spcPct val="90000"/>
              </a:lnSpc>
            </a:pPr>
            <a:r>
              <a:rPr lang="en-US" sz="1800"/>
              <a:t>Correction Invoice Link Report (7.13.6)</a:t>
            </a:r>
          </a:p>
        </p:txBody>
      </p:sp>
      <p:sp>
        <p:nvSpPr>
          <p:cNvPr id="229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Invoicing - Highlights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EF-SP-120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075" name="Picture 3" descr="hands-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99368"/>
            <a:ext cx="8229600" cy="3105302"/>
          </a:xfrm>
          <a:noFill/>
          <a:ln/>
        </p:spPr>
      </p:pic>
      <p:sp>
        <p:nvSpPr>
          <p:cNvPr id="259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Hands-on Exercises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EF-SP-130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Functional overview</a:t>
            </a:r>
          </a:p>
          <a:p>
            <a:pPr lvl="1"/>
            <a:r>
              <a:rPr lang="en-US"/>
              <a:t>Process flows</a:t>
            </a:r>
          </a:p>
          <a:p>
            <a:pPr lvl="1"/>
            <a:r>
              <a:rPr lang="en-US"/>
              <a:t>Setup prerequisites</a:t>
            </a:r>
          </a:p>
          <a:p>
            <a:r>
              <a:rPr lang="en-US"/>
              <a:t>Hands on exercise</a:t>
            </a:r>
          </a:p>
        </p:txBody>
      </p:sp>
      <p:sp>
        <p:nvSpPr>
          <p:cNvPr id="271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EF-SP-020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>
              <a:buFont typeface="Webdings" pitchFamily="18" charset="2"/>
              <a:buAutoNum type="arabicPeriod"/>
            </a:pPr>
            <a:r>
              <a:rPr lang="en-US"/>
              <a:t>Sales Order Maintenance (7.1.1)</a:t>
            </a:r>
          </a:p>
          <a:p>
            <a:pPr marL="533400" indent="-533400">
              <a:buFont typeface="Webdings" pitchFamily="18" charset="2"/>
              <a:buAutoNum type="arabicPeriod"/>
            </a:pPr>
            <a:r>
              <a:rPr lang="en-US"/>
              <a:t>Sales Order Shipments (7.9.15)</a:t>
            </a:r>
          </a:p>
          <a:p>
            <a:pPr marL="533400" indent="-533400">
              <a:buFont typeface="Webdings" pitchFamily="18" charset="2"/>
              <a:buAutoNum type="arabicPeriod"/>
            </a:pPr>
            <a:r>
              <a:rPr lang="en-US"/>
              <a:t>Operational Transaction Post (25.13.7)</a:t>
            </a:r>
          </a:p>
          <a:p>
            <a:pPr marL="533400" indent="-533400">
              <a:buFont typeface="Webdings" pitchFamily="18" charset="2"/>
              <a:buAutoNum type="arabicPeriod"/>
            </a:pPr>
            <a:r>
              <a:rPr lang="en-US"/>
              <a:t>Journal Entry View (*) (25.13.1.3)</a:t>
            </a:r>
          </a:p>
          <a:p>
            <a:pPr marL="533400" indent="-533400">
              <a:buFont typeface="Webdings" pitchFamily="18" charset="2"/>
              <a:buAutoNum type="arabicPeriod"/>
            </a:pPr>
            <a:r>
              <a:rPr lang="en-US"/>
              <a:t>Invoice Post and Print (7.13.4)</a:t>
            </a:r>
          </a:p>
          <a:p>
            <a:pPr marL="533400" indent="-533400">
              <a:buFont typeface="Webdings" pitchFamily="18" charset="2"/>
              <a:buAutoNum type="arabicPeriod"/>
            </a:pPr>
            <a:r>
              <a:rPr lang="en-US"/>
              <a:t>Customer Invoice View (*) (27.1.1.3)</a:t>
            </a:r>
          </a:p>
          <a:p>
            <a:pPr marL="533400" indent="-533400"/>
            <a:endParaRPr lang="en-US"/>
          </a:p>
          <a:p>
            <a:pPr marL="533400" indent="-533400">
              <a:buFont typeface="Webdings" pitchFamily="18" charset="2"/>
              <a:buNone/>
            </a:pPr>
            <a:r>
              <a:rPr lang="en-US"/>
              <a:t>* Optional </a:t>
            </a:r>
          </a:p>
          <a:p>
            <a:pPr marL="533400" indent="-533400"/>
            <a:endParaRPr lang="en-US"/>
          </a:p>
        </p:txBody>
      </p:sp>
      <p:sp>
        <p:nvSpPr>
          <p:cNvPr id="199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Demo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EF-SP-030</a:t>
            </a: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Process Flows</a:t>
            </a:r>
          </a:p>
          <a:p>
            <a:pPr lvl="1"/>
            <a:r>
              <a:rPr lang="en-US"/>
              <a:t>Sales Order Management</a:t>
            </a:r>
          </a:p>
          <a:p>
            <a:pPr lvl="1">
              <a:buFontTx/>
              <a:buNone/>
            </a:pPr>
            <a:endParaRPr lang="en-US"/>
          </a:p>
          <a:p>
            <a:r>
              <a:rPr lang="en-US"/>
              <a:t>Setup prerequisites</a:t>
            </a:r>
          </a:p>
          <a:p>
            <a:pPr lvl="1"/>
            <a:r>
              <a:rPr lang="en-US"/>
              <a:t>Customer setup</a:t>
            </a:r>
          </a:p>
          <a:p>
            <a:pPr lvl="1"/>
            <a:r>
              <a:rPr lang="en-US"/>
              <a:t>Other setup parameters</a:t>
            </a:r>
          </a:p>
          <a:p>
            <a:pPr lvl="1"/>
            <a:endParaRPr lang="en-US"/>
          </a:p>
          <a:p>
            <a:r>
              <a:rPr lang="en-US"/>
              <a:t>Invoicing</a:t>
            </a:r>
          </a:p>
          <a:p>
            <a:pPr>
              <a:buFont typeface="Webdings" pitchFamily="18" charset="2"/>
              <a:buNone/>
            </a:pPr>
            <a:endParaRPr lang="en-US"/>
          </a:p>
        </p:txBody>
      </p:sp>
      <p:sp>
        <p:nvSpPr>
          <p:cNvPr id="201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Functional 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EF-SP-040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SO Process Flow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EF-SP-050</a:t>
            </a:r>
            <a:endParaRPr lang="en-US"/>
          </a:p>
        </p:txBody>
      </p:sp>
      <p:pic>
        <p:nvPicPr>
          <p:cNvPr id="256003" name="Picture 3" descr="Process map SO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486025" y="1076325"/>
            <a:ext cx="4162425" cy="4991100"/>
          </a:xfrm>
          <a:prstGeom prst="rect">
            <a:avLst/>
          </a:prstGeom>
          <a:noFill/>
          <a:ln/>
        </p:spPr>
      </p:pic>
      <p:grpSp>
        <p:nvGrpSpPr>
          <p:cNvPr id="256004" name="Group 4"/>
          <p:cNvGrpSpPr>
            <a:grpSpLocks/>
          </p:cNvGrpSpPr>
          <p:nvPr/>
        </p:nvGrpSpPr>
        <p:grpSpPr bwMode="auto">
          <a:xfrm>
            <a:off x="5362575" y="4143375"/>
            <a:ext cx="2514600" cy="1524000"/>
            <a:chOff x="3616" y="2872"/>
            <a:chExt cx="1584" cy="960"/>
          </a:xfrm>
        </p:grpSpPr>
        <p:sp>
          <p:nvSpPr>
            <p:cNvPr id="256005" name="AutoShape 5"/>
            <p:cNvSpPr>
              <a:spLocks noChangeArrowheads="1"/>
            </p:cNvSpPr>
            <p:nvPr/>
          </p:nvSpPr>
          <p:spPr bwMode="auto">
            <a:xfrm>
              <a:off x="3720" y="2872"/>
              <a:ext cx="1440" cy="960"/>
            </a:xfrm>
            <a:prstGeom prst="flowChartAlternateProcess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56006" name="Text Box 6"/>
            <p:cNvSpPr txBox="1">
              <a:spLocks noChangeArrowheads="1"/>
            </p:cNvSpPr>
            <p:nvPr/>
          </p:nvSpPr>
          <p:spPr bwMode="auto">
            <a:xfrm>
              <a:off x="3616" y="2888"/>
              <a:ext cx="1584" cy="92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Operational Transaction Post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Business Relation Create</a:t>
            </a:r>
          </a:p>
          <a:p>
            <a:r>
              <a:rPr lang="en-US"/>
              <a:t>Customer Create (financial)</a:t>
            </a:r>
          </a:p>
          <a:p>
            <a:r>
              <a:rPr lang="en-US"/>
              <a:t>Customer Data Maintenance (operational)</a:t>
            </a:r>
          </a:p>
          <a:p>
            <a:pPr lvl="1"/>
            <a:r>
              <a:rPr lang="en-US"/>
              <a:t>No SOs, quotes, or SSM transactions can be raised until operation data is set up</a:t>
            </a:r>
          </a:p>
          <a:p>
            <a:r>
              <a:rPr lang="en-US"/>
              <a:t>Bill-to, Ship-to, End user</a:t>
            </a:r>
          </a:p>
          <a:p>
            <a:pPr lvl="1"/>
            <a:r>
              <a:rPr lang="en-US"/>
              <a:t>Creation of ship-to and end user records directly in SOs and SSM transactions</a:t>
            </a:r>
          </a:p>
          <a:p>
            <a:r>
              <a:rPr lang="en-US"/>
              <a:t>Customer can be marked inactive in financials</a:t>
            </a:r>
          </a:p>
          <a:p>
            <a:pPr lvl="1"/>
            <a:r>
              <a:rPr lang="en-US"/>
              <a:t>Prevents any orders being created for that customer</a:t>
            </a:r>
          </a:p>
        </p:txBody>
      </p:sp>
      <p:sp>
        <p:nvSpPr>
          <p:cNvPr id="206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Setup Prerequisites: Customer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EF-SP-060</a:t>
            </a: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3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anchor="ctr"/>
          <a:lstStyle/>
          <a:p>
            <a:r>
              <a:rPr lang="en-US"/>
              <a:t>Business Relation Attributes</a:t>
            </a:r>
          </a:p>
        </p:txBody>
      </p:sp>
      <p:sp>
        <p:nvSpPr>
          <p:cNvPr id="2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EF-SP-070</a:t>
            </a:r>
            <a:endParaRPr lang="en-US"/>
          </a:p>
        </p:txBody>
      </p:sp>
      <p:sp>
        <p:nvSpPr>
          <p:cNvPr id="204802" name="Rectangle 2" descr="Newsprint"/>
          <p:cNvSpPr>
            <a:spLocks noChangeArrowheads="1"/>
          </p:cNvSpPr>
          <p:nvPr/>
        </p:nvSpPr>
        <p:spPr bwMode="auto">
          <a:xfrm>
            <a:off x="175200" y="950913"/>
            <a:ext cx="6271640" cy="4503737"/>
          </a:xfrm>
          <a:prstGeom prst="rect">
            <a:avLst/>
          </a:prstGeom>
          <a:blipFill dpi="0" rotWithShape="1">
            <a:blip r:embed="rId2" cstate="print">
              <a:alphaModFix amt="60000"/>
            </a:blip>
            <a:srcRect/>
            <a:tile tx="0" ty="0" sx="100000" sy="100000" flip="none" algn="tl"/>
          </a:blipFill>
          <a:ln w="28575" algn="ctr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4804" name="Rectangle 4"/>
          <p:cNvSpPr>
            <a:spLocks noChangeArrowheads="1"/>
          </p:cNvSpPr>
          <p:nvPr/>
        </p:nvSpPr>
        <p:spPr bwMode="auto">
          <a:xfrm>
            <a:off x="3630614" y="4378325"/>
            <a:ext cx="2462212" cy="719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r>
              <a:rPr lang="en-US" sz="1800">
                <a:latin typeface="+mj-lt"/>
              </a:rPr>
              <a:t>Language</a:t>
            </a:r>
            <a:endParaRPr lang="en-US" sz="1200">
              <a:latin typeface="+mj-lt"/>
            </a:endParaRPr>
          </a:p>
        </p:txBody>
      </p:sp>
      <p:sp>
        <p:nvSpPr>
          <p:cNvPr id="204805" name="Rectangle 5"/>
          <p:cNvSpPr>
            <a:spLocks noChangeArrowheads="1"/>
          </p:cNvSpPr>
          <p:nvPr/>
        </p:nvSpPr>
        <p:spPr bwMode="auto">
          <a:xfrm>
            <a:off x="898525" y="2722563"/>
            <a:ext cx="2462213" cy="5413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r>
              <a:rPr lang="en-US" sz="1800">
                <a:latin typeface="+mj-lt"/>
              </a:rPr>
              <a:t>State </a:t>
            </a:r>
            <a:r>
              <a:rPr lang="en-US" sz="1600">
                <a:latin typeface="+mj-lt"/>
              </a:rPr>
              <a:t>(*)</a:t>
            </a:r>
          </a:p>
        </p:txBody>
      </p:sp>
      <p:sp>
        <p:nvSpPr>
          <p:cNvPr id="204806" name="Rectangle 6"/>
          <p:cNvSpPr>
            <a:spLocks noChangeArrowheads="1"/>
          </p:cNvSpPr>
          <p:nvPr/>
        </p:nvSpPr>
        <p:spPr bwMode="auto">
          <a:xfrm>
            <a:off x="898525" y="2103438"/>
            <a:ext cx="2462213" cy="4778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r>
              <a:rPr lang="en-US" sz="1800">
                <a:latin typeface="+mj-lt"/>
              </a:rPr>
              <a:t>Country</a:t>
            </a:r>
            <a:endParaRPr lang="en-US" sz="1200">
              <a:latin typeface="+mj-lt"/>
            </a:endParaRPr>
          </a:p>
        </p:txBody>
      </p:sp>
      <p:sp>
        <p:nvSpPr>
          <p:cNvPr id="204807" name="Text Box 7"/>
          <p:cNvSpPr txBox="1">
            <a:spLocks noChangeArrowheads="1"/>
          </p:cNvSpPr>
          <p:nvPr/>
        </p:nvSpPr>
        <p:spPr bwMode="auto">
          <a:xfrm>
            <a:off x="3501737" y="5597525"/>
            <a:ext cx="3376901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>
                <a:latin typeface="+mj-lt"/>
              </a:rPr>
              <a:t>(*) = optional </a:t>
            </a:r>
            <a:br>
              <a:rPr lang="en-US" sz="1600">
                <a:latin typeface="+mj-lt"/>
              </a:rPr>
            </a:br>
            <a:r>
              <a:rPr lang="en-US" sz="1600">
                <a:latin typeface="+mj-lt"/>
              </a:rPr>
              <a:t>(**) system predefined</a:t>
            </a:r>
          </a:p>
        </p:txBody>
      </p:sp>
      <p:sp>
        <p:nvSpPr>
          <p:cNvPr id="204808" name="Rectangle 8"/>
          <p:cNvSpPr>
            <a:spLocks noChangeArrowheads="1"/>
          </p:cNvSpPr>
          <p:nvPr/>
        </p:nvSpPr>
        <p:spPr bwMode="auto">
          <a:xfrm>
            <a:off x="885825" y="1277938"/>
            <a:ext cx="2462213" cy="6683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r>
              <a:rPr lang="en-US" sz="1800" dirty="0">
                <a:latin typeface="+mj-lt"/>
              </a:rPr>
              <a:t>Address Type</a:t>
            </a:r>
            <a:r>
              <a:rPr lang="en-US" sz="1600" dirty="0">
                <a:latin typeface="+mj-lt"/>
              </a:rPr>
              <a:t> (**)</a:t>
            </a:r>
          </a:p>
          <a:p>
            <a:r>
              <a:rPr lang="en-US" sz="1600" dirty="0">
                <a:latin typeface="+mj-lt"/>
              </a:rPr>
              <a:t>(</a:t>
            </a:r>
            <a:r>
              <a:rPr lang="en-US" sz="1400" dirty="0">
                <a:latin typeface="+mj-lt"/>
              </a:rPr>
              <a:t>Head Office; Reminder)</a:t>
            </a:r>
          </a:p>
        </p:txBody>
      </p:sp>
      <p:sp>
        <p:nvSpPr>
          <p:cNvPr id="204809" name="Rectangle 9"/>
          <p:cNvSpPr>
            <a:spLocks noChangeArrowheads="1"/>
          </p:cNvSpPr>
          <p:nvPr/>
        </p:nvSpPr>
        <p:spPr bwMode="auto">
          <a:xfrm>
            <a:off x="6561139" y="2840038"/>
            <a:ext cx="2462212" cy="7191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en-US" sz="1800">
                <a:latin typeface="+mj-lt"/>
              </a:rPr>
              <a:t>Business Relation</a:t>
            </a:r>
            <a:endParaRPr lang="en-US" sz="1600">
              <a:latin typeface="+mj-lt"/>
            </a:endParaRPr>
          </a:p>
        </p:txBody>
      </p:sp>
      <p:sp>
        <p:nvSpPr>
          <p:cNvPr id="204810" name="Rectangle 10"/>
          <p:cNvSpPr>
            <a:spLocks noChangeArrowheads="1"/>
          </p:cNvSpPr>
          <p:nvPr/>
        </p:nvSpPr>
        <p:spPr bwMode="auto">
          <a:xfrm>
            <a:off x="6561139" y="1587500"/>
            <a:ext cx="2462212" cy="719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en-US" sz="1500" dirty="0">
                <a:latin typeface="+mj-lt"/>
              </a:rPr>
              <a:t>Corporate Group (*)</a:t>
            </a:r>
          </a:p>
        </p:txBody>
      </p:sp>
      <p:sp>
        <p:nvSpPr>
          <p:cNvPr id="204811" name="Rectangle 11"/>
          <p:cNvSpPr>
            <a:spLocks noChangeArrowheads="1"/>
          </p:cNvSpPr>
          <p:nvPr/>
        </p:nvSpPr>
        <p:spPr bwMode="auto">
          <a:xfrm>
            <a:off x="3592514" y="1582738"/>
            <a:ext cx="2462212" cy="7191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r>
              <a:rPr lang="en-US" sz="1800">
                <a:latin typeface="+mj-lt"/>
              </a:rPr>
              <a:t>Tax Class </a:t>
            </a:r>
            <a:r>
              <a:rPr lang="en-US" sz="1600">
                <a:latin typeface="+mj-lt"/>
              </a:rPr>
              <a:t>(*)</a:t>
            </a:r>
          </a:p>
        </p:txBody>
      </p:sp>
      <p:sp>
        <p:nvSpPr>
          <p:cNvPr id="204812" name="Rectangle 12"/>
          <p:cNvSpPr>
            <a:spLocks noChangeArrowheads="1"/>
          </p:cNvSpPr>
          <p:nvPr/>
        </p:nvSpPr>
        <p:spPr bwMode="auto">
          <a:xfrm>
            <a:off x="3600450" y="2506663"/>
            <a:ext cx="2462213" cy="7191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r>
              <a:rPr lang="en-US" sz="1800">
                <a:latin typeface="+mj-lt"/>
              </a:rPr>
              <a:t>Tax Usage </a:t>
            </a:r>
            <a:r>
              <a:rPr lang="en-US" sz="1600">
                <a:latin typeface="+mj-lt"/>
              </a:rPr>
              <a:t>(*)</a:t>
            </a:r>
          </a:p>
        </p:txBody>
      </p:sp>
      <p:sp>
        <p:nvSpPr>
          <p:cNvPr id="204813" name="Rectangle 13"/>
          <p:cNvSpPr>
            <a:spLocks noChangeArrowheads="1"/>
          </p:cNvSpPr>
          <p:nvPr/>
        </p:nvSpPr>
        <p:spPr bwMode="auto">
          <a:xfrm>
            <a:off x="3613150" y="3430588"/>
            <a:ext cx="2462213" cy="7191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r>
              <a:rPr lang="en-US" sz="1800">
                <a:latin typeface="+mj-lt"/>
              </a:rPr>
              <a:t>Tax Zone</a:t>
            </a:r>
            <a:endParaRPr lang="en-US" sz="1200">
              <a:latin typeface="+mj-lt"/>
            </a:endParaRPr>
          </a:p>
        </p:txBody>
      </p:sp>
      <p:sp>
        <p:nvSpPr>
          <p:cNvPr id="204814" name="Rectangle 14"/>
          <p:cNvSpPr>
            <a:spLocks noChangeArrowheads="1"/>
          </p:cNvSpPr>
          <p:nvPr/>
        </p:nvSpPr>
        <p:spPr bwMode="auto">
          <a:xfrm>
            <a:off x="898525" y="3392488"/>
            <a:ext cx="2462213" cy="5159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r>
              <a:rPr lang="en-US" sz="1800">
                <a:latin typeface="+mj-lt"/>
              </a:rPr>
              <a:t>County</a:t>
            </a:r>
            <a:r>
              <a:rPr lang="en-US" sz="1600">
                <a:latin typeface="+mj-lt"/>
              </a:rPr>
              <a:t> (*)</a:t>
            </a:r>
          </a:p>
        </p:txBody>
      </p:sp>
      <p:sp>
        <p:nvSpPr>
          <p:cNvPr id="204815" name="Text Box 15"/>
          <p:cNvSpPr txBox="1">
            <a:spLocks noChangeArrowheads="1"/>
          </p:cNvSpPr>
          <p:nvPr/>
        </p:nvSpPr>
        <p:spPr bwMode="auto">
          <a:xfrm>
            <a:off x="1844387" y="887413"/>
            <a:ext cx="3376901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chemeClr val="hlink"/>
                </a:solidFill>
                <a:latin typeface="+mj-lt"/>
              </a:rPr>
              <a:t>Address</a:t>
            </a:r>
          </a:p>
        </p:txBody>
      </p:sp>
      <p:cxnSp>
        <p:nvCxnSpPr>
          <p:cNvPr id="204816" name="AutoShape 16"/>
          <p:cNvCxnSpPr>
            <a:cxnSpLocks noChangeShapeType="1"/>
            <a:stCxn id="204802" idx="3"/>
            <a:endCxn id="204809" idx="1"/>
          </p:cNvCxnSpPr>
          <p:nvPr/>
        </p:nvCxnSpPr>
        <p:spPr bwMode="auto">
          <a:xfrm flipV="1">
            <a:off x="6446840" y="3199607"/>
            <a:ext cx="114299" cy="3175"/>
          </a:xfrm>
          <a:prstGeom prst="straightConnector1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  <a:effectLst/>
        </p:spPr>
      </p:cxnSp>
      <p:cxnSp>
        <p:nvCxnSpPr>
          <p:cNvPr id="204817" name="AutoShape 17"/>
          <p:cNvCxnSpPr>
            <a:cxnSpLocks noChangeShapeType="1"/>
            <a:stCxn id="204810" idx="2"/>
            <a:endCxn id="204809" idx="0"/>
          </p:cNvCxnSpPr>
          <p:nvPr/>
        </p:nvCxnSpPr>
        <p:spPr bwMode="auto">
          <a:xfrm rot="5400000">
            <a:off x="7525545" y="2573338"/>
            <a:ext cx="533400" cy="1588"/>
          </a:xfrm>
          <a:prstGeom prst="straightConnector1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  <a:effectLst/>
        </p:spPr>
      </p:cxnSp>
      <p:cxnSp>
        <p:nvCxnSpPr>
          <p:cNvPr id="204818" name="AutoShape 18"/>
          <p:cNvCxnSpPr>
            <a:cxnSpLocks noChangeShapeType="1"/>
            <a:stCxn id="204806" idx="3"/>
            <a:endCxn id="204813" idx="1"/>
          </p:cNvCxnSpPr>
          <p:nvPr/>
        </p:nvCxnSpPr>
        <p:spPr bwMode="auto">
          <a:xfrm>
            <a:off x="3360738" y="2342357"/>
            <a:ext cx="252412" cy="144780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4819" name="AutoShape 19"/>
          <p:cNvCxnSpPr>
            <a:cxnSpLocks noChangeShapeType="1"/>
            <a:stCxn id="204805" idx="3"/>
            <a:endCxn id="204813" idx="1"/>
          </p:cNvCxnSpPr>
          <p:nvPr/>
        </p:nvCxnSpPr>
        <p:spPr bwMode="auto">
          <a:xfrm>
            <a:off x="3360738" y="2993232"/>
            <a:ext cx="252412" cy="79692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4820" name="AutoShape 20"/>
          <p:cNvCxnSpPr>
            <a:cxnSpLocks noChangeShapeType="1"/>
            <a:stCxn id="204814" idx="3"/>
            <a:endCxn id="204813" idx="1"/>
          </p:cNvCxnSpPr>
          <p:nvPr/>
        </p:nvCxnSpPr>
        <p:spPr bwMode="auto">
          <a:xfrm>
            <a:off x="3360738" y="3650457"/>
            <a:ext cx="252412" cy="13970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4821" name="AutoShape 21"/>
          <p:cNvCxnSpPr>
            <a:cxnSpLocks noChangeShapeType="1"/>
            <a:stCxn id="204804" idx="3"/>
            <a:endCxn id="204809" idx="2"/>
          </p:cNvCxnSpPr>
          <p:nvPr/>
        </p:nvCxnSpPr>
        <p:spPr bwMode="auto">
          <a:xfrm flipV="1">
            <a:off x="6092826" y="3559175"/>
            <a:ext cx="1699419" cy="1178719"/>
          </a:xfrm>
          <a:prstGeom prst="bentConnector2">
            <a:avLst/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04822" name="Rectangle 22"/>
          <p:cNvSpPr>
            <a:spLocks noChangeArrowheads="1"/>
          </p:cNvSpPr>
          <p:nvPr/>
        </p:nvSpPr>
        <p:spPr bwMode="auto">
          <a:xfrm>
            <a:off x="898525" y="4052888"/>
            <a:ext cx="2462213" cy="5159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r>
              <a:rPr lang="en-US" sz="1800">
                <a:latin typeface="+mj-lt"/>
              </a:rPr>
              <a:t>City</a:t>
            </a:r>
            <a:r>
              <a:rPr lang="en-US" sz="1600">
                <a:latin typeface="+mj-lt"/>
              </a:rPr>
              <a:t> (*)</a:t>
            </a:r>
          </a:p>
        </p:txBody>
      </p:sp>
      <p:sp>
        <p:nvSpPr>
          <p:cNvPr id="204823" name="Rectangle 23"/>
          <p:cNvSpPr>
            <a:spLocks noChangeArrowheads="1"/>
          </p:cNvSpPr>
          <p:nvPr/>
        </p:nvSpPr>
        <p:spPr bwMode="auto">
          <a:xfrm>
            <a:off x="898525" y="4725988"/>
            <a:ext cx="2462213" cy="5159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r>
              <a:rPr lang="en-US" sz="1800" dirty="0">
                <a:latin typeface="+mj-lt"/>
              </a:rPr>
              <a:t>Post code</a:t>
            </a:r>
            <a:r>
              <a:rPr lang="en-US" sz="1600" dirty="0">
                <a:latin typeface="+mj-lt"/>
              </a:rPr>
              <a:t>(*)</a:t>
            </a:r>
          </a:p>
        </p:txBody>
      </p:sp>
      <p:cxnSp>
        <p:nvCxnSpPr>
          <p:cNvPr id="204824" name="AutoShape 24"/>
          <p:cNvCxnSpPr>
            <a:cxnSpLocks noChangeShapeType="1"/>
            <a:stCxn id="204822" idx="3"/>
            <a:endCxn id="204813" idx="1"/>
          </p:cNvCxnSpPr>
          <p:nvPr/>
        </p:nvCxnSpPr>
        <p:spPr bwMode="auto">
          <a:xfrm flipV="1">
            <a:off x="3360738" y="3790157"/>
            <a:ext cx="252412" cy="52070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4825" name="AutoShape 25"/>
          <p:cNvCxnSpPr>
            <a:cxnSpLocks noChangeShapeType="1"/>
            <a:stCxn id="204823" idx="3"/>
            <a:endCxn id="204813" idx="1"/>
          </p:cNvCxnSpPr>
          <p:nvPr/>
        </p:nvCxnSpPr>
        <p:spPr bwMode="auto">
          <a:xfrm flipV="1">
            <a:off x="3360738" y="3790157"/>
            <a:ext cx="252412" cy="119380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anchor="ctr"/>
          <a:lstStyle/>
          <a:p>
            <a:r>
              <a:rPr lang="en-US"/>
              <a:t>Customer Attributes</a:t>
            </a:r>
          </a:p>
        </p:txBody>
      </p:sp>
      <p:sp>
        <p:nvSpPr>
          <p:cNvPr id="2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EF-SP-080</a:t>
            </a:r>
            <a:endParaRPr lang="en-US"/>
          </a:p>
        </p:txBody>
      </p:sp>
      <p:sp>
        <p:nvSpPr>
          <p:cNvPr id="205827" name="Rectangle 3"/>
          <p:cNvSpPr>
            <a:spLocks noChangeArrowheads="1"/>
          </p:cNvSpPr>
          <p:nvPr/>
        </p:nvSpPr>
        <p:spPr bwMode="auto">
          <a:xfrm>
            <a:off x="3371850" y="1158875"/>
            <a:ext cx="2366963" cy="719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Business Relation</a:t>
            </a:r>
            <a:endParaRPr lang="en-US" sz="1600" b="1">
              <a:latin typeface="+mj-lt"/>
            </a:endParaRPr>
          </a:p>
        </p:txBody>
      </p:sp>
      <p:sp>
        <p:nvSpPr>
          <p:cNvPr id="205828" name="Rectangle 4"/>
          <p:cNvSpPr>
            <a:spLocks noChangeArrowheads="1"/>
          </p:cNvSpPr>
          <p:nvPr/>
        </p:nvSpPr>
        <p:spPr bwMode="auto">
          <a:xfrm>
            <a:off x="3457575" y="2219325"/>
            <a:ext cx="2205038" cy="719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Customer</a:t>
            </a:r>
            <a:endParaRPr lang="en-US" sz="1600" b="1">
              <a:latin typeface="+mj-lt"/>
            </a:endParaRPr>
          </a:p>
        </p:txBody>
      </p:sp>
      <p:cxnSp>
        <p:nvCxnSpPr>
          <p:cNvPr id="205829" name="AutoShape 5"/>
          <p:cNvCxnSpPr>
            <a:cxnSpLocks noChangeShapeType="1"/>
            <a:stCxn id="205827" idx="2"/>
            <a:endCxn id="205828" idx="0"/>
          </p:cNvCxnSpPr>
          <p:nvPr/>
        </p:nvCxnSpPr>
        <p:spPr bwMode="auto">
          <a:xfrm rot="16200000" flipH="1">
            <a:off x="4387057" y="2046288"/>
            <a:ext cx="341312" cy="4762"/>
          </a:xfrm>
          <a:prstGeom prst="straightConnector1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hlink"/>
            </a:solidFill>
            <a:round/>
            <a:headEnd/>
            <a:tailEnd type="triangle" w="med" len="med"/>
          </a:ln>
          <a:effectLst/>
        </p:spPr>
      </p:cxnSp>
      <p:sp>
        <p:nvSpPr>
          <p:cNvPr id="205830" name="Rectangle 6"/>
          <p:cNvSpPr>
            <a:spLocks noChangeArrowheads="1"/>
          </p:cNvSpPr>
          <p:nvPr/>
        </p:nvSpPr>
        <p:spPr bwMode="auto">
          <a:xfrm>
            <a:off x="6278563" y="1163638"/>
            <a:ext cx="2379662" cy="7191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Customer Type</a:t>
            </a:r>
            <a:r>
              <a:rPr lang="en-US" sz="1600" b="1">
                <a:latin typeface="+mj-lt"/>
              </a:rPr>
              <a:t> (*)</a:t>
            </a:r>
          </a:p>
        </p:txBody>
      </p:sp>
      <p:sp>
        <p:nvSpPr>
          <p:cNvPr id="205831" name="Rectangle 7"/>
          <p:cNvSpPr>
            <a:spLocks noChangeArrowheads="1"/>
          </p:cNvSpPr>
          <p:nvPr/>
        </p:nvSpPr>
        <p:spPr bwMode="auto">
          <a:xfrm>
            <a:off x="514351" y="1162050"/>
            <a:ext cx="2336800" cy="719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Control Account 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Profiles</a:t>
            </a:r>
            <a:endParaRPr lang="en-US" sz="1600" b="1">
              <a:latin typeface="+mj-lt"/>
            </a:endParaRPr>
          </a:p>
        </p:txBody>
      </p:sp>
      <p:sp>
        <p:nvSpPr>
          <p:cNvPr id="205832" name="Rectangle 8"/>
          <p:cNvSpPr>
            <a:spLocks noChangeArrowheads="1"/>
          </p:cNvSpPr>
          <p:nvPr/>
        </p:nvSpPr>
        <p:spPr bwMode="auto">
          <a:xfrm>
            <a:off x="514351" y="2225675"/>
            <a:ext cx="2336800" cy="719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Sales Account 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Profile </a:t>
            </a:r>
            <a:r>
              <a:rPr lang="en-US" sz="1600" b="1">
                <a:latin typeface="+mj-lt"/>
              </a:rPr>
              <a:t>(*)</a:t>
            </a:r>
          </a:p>
        </p:txBody>
      </p:sp>
      <p:sp>
        <p:nvSpPr>
          <p:cNvPr id="205833" name="Rectangle 9"/>
          <p:cNvSpPr>
            <a:spLocks noChangeArrowheads="1"/>
          </p:cNvSpPr>
          <p:nvPr/>
        </p:nvSpPr>
        <p:spPr bwMode="auto">
          <a:xfrm>
            <a:off x="514351" y="3265488"/>
            <a:ext cx="2336800" cy="7191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Credit Term</a:t>
            </a:r>
          </a:p>
        </p:txBody>
      </p:sp>
      <p:sp>
        <p:nvSpPr>
          <p:cNvPr id="205834" name="Rectangle 10"/>
          <p:cNvSpPr>
            <a:spLocks noChangeArrowheads="1"/>
          </p:cNvSpPr>
          <p:nvPr/>
        </p:nvSpPr>
        <p:spPr bwMode="auto">
          <a:xfrm>
            <a:off x="517526" y="4281488"/>
            <a:ext cx="2336800" cy="7191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Invoice Status</a:t>
            </a:r>
          </a:p>
          <a:p>
            <a:r>
              <a:rPr lang="en-US" sz="1800" b="1">
                <a:latin typeface="+mj-lt"/>
              </a:rPr>
              <a:t> Code</a:t>
            </a:r>
          </a:p>
        </p:txBody>
      </p:sp>
      <p:sp>
        <p:nvSpPr>
          <p:cNvPr id="205835" name="Rectangle 11"/>
          <p:cNvSpPr>
            <a:spLocks noChangeArrowheads="1"/>
          </p:cNvSpPr>
          <p:nvPr/>
        </p:nvSpPr>
        <p:spPr bwMode="auto">
          <a:xfrm>
            <a:off x="6253163" y="2225675"/>
            <a:ext cx="2379662" cy="719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Bank Account 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Validation Code</a:t>
            </a:r>
          </a:p>
        </p:txBody>
      </p:sp>
      <p:sp>
        <p:nvSpPr>
          <p:cNvPr id="205836" name="Rectangle 12"/>
          <p:cNvSpPr>
            <a:spLocks noChangeArrowheads="1"/>
          </p:cNvSpPr>
          <p:nvPr/>
        </p:nvSpPr>
        <p:spPr bwMode="auto">
          <a:xfrm>
            <a:off x="6276974" y="4276725"/>
            <a:ext cx="2379663" cy="719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Tax Parameters</a:t>
            </a:r>
          </a:p>
        </p:txBody>
      </p:sp>
      <p:sp>
        <p:nvSpPr>
          <p:cNvPr id="205844" name="Rectangle 20"/>
          <p:cNvSpPr>
            <a:spLocks noChangeArrowheads="1"/>
          </p:cNvSpPr>
          <p:nvPr/>
        </p:nvSpPr>
        <p:spPr bwMode="auto">
          <a:xfrm>
            <a:off x="6269038" y="3273425"/>
            <a:ext cx="2379662" cy="719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Bank 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Payment Format</a:t>
            </a:r>
          </a:p>
        </p:txBody>
      </p:sp>
      <p:sp>
        <p:nvSpPr>
          <p:cNvPr id="205846" name="Rectangle 22"/>
          <p:cNvSpPr>
            <a:spLocks noChangeArrowheads="1"/>
          </p:cNvSpPr>
          <p:nvPr/>
        </p:nvSpPr>
        <p:spPr bwMode="auto">
          <a:xfrm>
            <a:off x="506412" y="5299075"/>
            <a:ext cx="2336801" cy="719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Credit Limit</a:t>
            </a:r>
          </a:p>
        </p:txBody>
      </p:sp>
      <p:cxnSp>
        <p:nvCxnSpPr>
          <p:cNvPr id="205854" name="AutoShape 30"/>
          <p:cNvCxnSpPr>
            <a:cxnSpLocks noChangeShapeType="1"/>
            <a:stCxn id="205832" idx="3"/>
            <a:endCxn id="205828" idx="1"/>
          </p:cNvCxnSpPr>
          <p:nvPr/>
        </p:nvCxnSpPr>
        <p:spPr bwMode="auto">
          <a:xfrm flipV="1">
            <a:off x="2851151" y="2578894"/>
            <a:ext cx="606424" cy="6350"/>
          </a:xfrm>
          <a:prstGeom prst="bentConnector3">
            <a:avLst>
              <a:gd name="adj1" fmla="val 50000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5856" name="AutoShape 32"/>
          <p:cNvCxnSpPr>
            <a:cxnSpLocks noChangeShapeType="1"/>
            <a:stCxn id="205831" idx="3"/>
            <a:endCxn id="205828" idx="1"/>
          </p:cNvCxnSpPr>
          <p:nvPr/>
        </p:nvCxnSpPr>
        <p:spPr bwMode="auto">
          <a:xfrm>
            <a:off x="2851151" y="1521619"/>
            <a:ext cx="606424" cy="1057275"/>
          </a:xfrm>
          <a:prstGeom prst="bentConnector3">
            <a:avLst>
              <a:gd name="adj1" fmla="val 50000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5857" name="AutoShape 33"/>
          <p:cNvCxnSpPr>
            <a:cxnSpLocks noChangeShapeType="1"/>
            <a:stCxn id="205833" idx="3"/>
            <a:endCxn id="205828" idx="1"/>
          </p:cNvCxnSpPr>
          <p:nvPr/>
        </p:nvCxnSpPr>
        <p:spPr bwMode="auto">
          <a:xfrm flipV="1">
            <a:off x="2851151" y="2578894"/>
            <a:ext cx="606424" cy="1046163"/>
          </a:xfrm>
          <a:prstGeom prst="bentConnector3">
            <a:avLst>
              <a:gd name="adj1" fmla="val 50000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5858" name="AutoShape 34"/>
          <p:cNvCxnSpPr>
            <a:cxnSpLocks noChangeShapeType="1"/>
            <a:stCxn id="205834" idx="3"/>
            <a:endCxn id="205828" idx="1"/>
          </p:cNvCxnSpPr>
          <p:nvPr/>
        </p:nvCxnSpPr>
        <p:spPr bwMode="auto">
          <a:xfrm flipV="1">
            <a:off x="2854326" y="2578894"/>
            <a:ext cx="603249" cy="2062163"/>
          </a:xfrm>
          <a:prstGeom prst="bentConnector3">
            <a:avLst>
              <a:gd name="adj1" fmla="val 50000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5859" name="AutoShape 35"/>
          <p:cNvCxnSpPr>
            <a:cxnSpLocks noChangeShapeType="1"/>
            <a:stCxn id="205846" idx="3"/>
            <a:endCxn id="205828" idx="1"/>
          </p:cNvCxnSpPr>
          <p:nvPr/>
        </p:nvCxnSpPr>
        <p:spPr bwMode="auto">
          <a:xfrm flipV="1">
            <a:off x="2843213" y="2578894"/>
            <a:ext cx="614362" cy="3079750"/>
          </a:xfrm>
          <a:prstGeom prst="bentConnector3">
            <a:avLst>
              <a:gd name="adj1" fmla="val 50000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5864" name="AutoShape 40"/>
          <p:cNvCxnSpPr>
            <a:cxnSpLocks noChangeShapeType="1"/>
            <a:stCxn id="205836" idx="1"/>
            <a:endCxn id="205828" idx="3"/>
          </p:cNvCxnSpPr>
          <p:nvPr/>
        </p:nvCxnSpPr>
        <p:spPr bwMode="auto">
          <a:xfrm rot="10800000">
            <a:off x="5662614" y="2578894"/>
            <a:ext cx="614361" cy="2057400"/>
          </a:xfrm>
          <a:prstGeom prst="bentConnector3">
            <a:avLst>
              <a:gd name="adj1" fmla="val 50000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5865" name="AutoShape 41"/>
          <p:cNvCxnSpPr>
            <a:cxnSpLocks noChangeShapeType="1"/>
            <a:stCxn id="205844" idx="1"/>
            <a:endCxn id="205828" idx="3"/>
          </p:cNvCxnSpPr>
          <p:nvPr/>
        </p:nvCxnSpPr>
        <p:spPr bwMode="auto">
          <a:xfrm rot="10800000">
            <a:off x="5662614" y="2578894"/>
            <a:ext cx="606425" cy="1054100"/>
          </a:xfrm>
          <a:prstGeom prst="bentConnector3">
            <a:avLst>
              <a:gd name="adj1" fmla="val 50000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5866" name="AutoShape 42"/>
          <p:cNvCxnSpPr>
            <a:cxnSpLocks noChangeShapeType="1"/>
            <a:stCxn id="205835" idx="1"/>
            <a:endCxn id="205828" idx="3"/>
          </p:cNvCxnSpPr>
          <p:nvPr/>
        </p:nvCxnSpPr>
        <p:spPr bwMode="auto">
          <a:xfrm rot="10800000">
            <a:off x="5662613" y="2578894"/>
            <a:ext cx="590550" cy="6350"/>
          </a:xfrm>
          <a:prstGeom prst="bentConnector3">
            <a:avLst>
              <a:gd name="adj1" fmla="val 50000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5867" name="AutoShape 43"/>
          <p:cNvCxnSpPr>
            <a:cxnSpLocks noChangeShapeType="1"/>
            <a:stCxn id="205830" idx="1"/>
            <a:endCxn id="205828" idx="3"/>
          </p:cNvCxnSpPr>
          <p:nvPr/>
        </p:nvCxnSpPr>
        <p:spPr bwMode="auto">
          <a:xfrm rot="10800000" flipV="1">
            <a:off x="5662613" y="1523206"/>
            <a:ext cx="615950" cy="1055687"/>
          </a:xfrm>
          <a:prstGeom prst="bentConnector3">
            <a:avLst>
              <a:gd name="adj1" fmla="val 50000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Daybooks:</a:t>
            </a:r>
          </a:p>
          <a:p>
            <a:pPr lvl="1"/>
            <a:r>
              <a:rPr lang="en-US"/>
              <a:t>Operational: sales order based customer invoices</a:t>
            </a:r>
          </a:p>
          <a:p>
            <a:pPr lvl="1"/>
            <a:r>
              <a:rPr lang="en-US"/>
              <a:t>Financial: documents created directly in financials</a:t>
            </a:r>
          </a:p>
          <a:p>
            <a:pPr lvl="2"/>
            <a:r>
              <a:rPr lang="en-US"/>
              <a:t>Invoices, Credit Notes, Correction</a:t>
            </a:r>
          </a:p>
          <a:p>
            <a:pPr lvl="2"/>
            <a:r>
              <a:rPr lang="en-US"/>
              <a:t>Adjustments</a:t>
            </a:r>
          </a:p>
          <a:p>
            <a:pPr lvl="2"/>
            <a:r>
              <a:rPr lang="en-US"/>
              <a:t>Payments</a:t>
            </a:r>
          </a:p>
          <a:p>
            <a:pPr lvl="1"/>
            <a:r>
              <a:rPr lang="en-US"/>
              <a:t>Default</a:t>
            </a:r>
          </a:p>
          <a:p>
            <a:pPr lvl="1"/>
            <a:r>
              <a:rPr lang="en-US"/>
              <a:t>Daybook sets by site</a:t>
            </a:r>
          </a:p>
          <a:p>
            <a:r>
              <a:rPr lang="en-US"/>
              <a:t>Correction invoices Y/N (optional)</a:t>
            </a:r>
          </a:p>
          <a:p>
            <a:r>
              <a:rPr lang="en-US"/>
              <a:t>Payment instruments</a:t>
            </a:r>
          </a:p>
        </p:txBody>
      </p:sp>
      <p:sp>
        <p:nvSpPr>
          <p:cNvPr id="214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Setup Prerequisites: Other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EF-SP-090</a:t>
            </a:r>
            <a:endParaRPr 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Sales Processing&amp;quot;&quot;/&gt;&lt;property id=&quot;20307&quot; value=&quot;264&quot;/&gt;&lt;/object&gt;&lt;object type=&quot;3&quot; unique_id=&quot;10006&quot;&gt;&lt;property id=&quot;20148&quot; value=&quot;5&quot;/&gt;&lt;property id=&quot;20300&quot; value=&quot;Slide 2 - &amp;quot;Overview&amp;quot;&quot;/&gt;&lt;property id=&quot;20307&quot; value=&quot;310&quot;/&gt;&lt;/object&gt;&lt;object type=&quot;3&quot; unique_id=&quot;10007&quot;&gt;&lt;property id=&quot;20148&quot; value=&quot;5&quot;/&gt;&lt;property id=&quot;20300&quot; value=&quot;Slide 3 - &amp;quot;Demo&amp;quot;&quot;/&gt;&lt;property id=&quot;20307&quot; value=&quot;268&quot;/&gt;&lt;/object&gt;&lt;object type=&quot;3&quot; unique_id=&quot;10008&quot;&gt;&lt;property id=&quot;20148&quot; value=&quot;5&quot;/&gt;&lt;property id=&quot;20300&quot; value=&quot;Slide 4 - &amp;quot;Functional Overview&amp;quot;&quot;/&gt;&lt;property id=&quot;20307&quot; value=&quot;269&quot;/&gt;&lt;/object&gt;&lt;object type=&quot;3&quot; unique_id=&quot;10009&quot;&gt;&lt;property id=&quot;20148&quot; value=&quot;5&quot;/&gt;&lt;property id=&quot;20300&quot; value=&quot;Slide 5 - &amp;quot;SO Process Flow&amp;quot;&quot;/&gt;&lt;property id=&quot;20307&quot; value=&quot;307&quot;/&gt;&lt;/object&gt;&lt;object type=&quot;3&quot; unique_id=&quot;10010&quot;&gt;&lt;property id=&quot;20148&quot; value=&quot;5&quot;/&gt;&lt;property id=&quot;20300&quot; value=&quot;Slide 6 - &amp;quot;Setup Prerequisites: Customer&amp;quot;&quot;/&gt;&lt;property id=&quot;20307&quot; value=&quot;274&quot;/&gt;&lt;/object&gt;&lt;object type=&quot;3&quot; unique_id=&quot;10011&quot;&gt;&lt;property id=&quot;20148&quot; value=&quot;5&quot;/&gt;&lt;property id=&quot;20300&quot; value=&quot;Slide 7 - &amp;quot;Business Relation Attributes&amp;quot;&quot;/&gt;&lt;property id=&quot;20307&quot; value=&quot;272&quot;/&gt;&lt;/object&gt;&lt;object type=&quot;3&quot; unique_id=&quot;10012&quot;&gt;&lt;property id=&quot;20148&quot; value=&quot;5&quot;/&gt;&lt;property id=&quot;20300&quot; value=&quot;Slide 8 - &amp;quot;Customer Attributes&amp;quot;&quot;/&gt;&lt;property id=&quot;20307&quot; value=&quot;273&quot;/&gt;&lt;/object&gt;&lt;object type=&quot;3&quot; unique_id=&quot;10013&quot;&gt;&lt;property id=&quot;20148&quot; value=&quot;5&quot;/&gt;&lt;property id=&quot;20300&quot; value=&quot;Slide 9 - &amp;quot;Setup Prerequisites: Other&amp;quot;&quot;/&gt;&lt;property id=&quot;20307&quot; value=&quot;281&quot;/&gt;&lt;/object&gt;&lt;object type=&quot;3&quot; unique_id=&quot;10014&quot;&gt;&lt;property id=&quot;20148&quot; value=&quot;5&quot;/&gt;&lt;property id=&quot;20300&quot; value=&quot;Slide 10 - &amp;quot;Invoicing: Sources of Customer Invoices&amp;quot;&quot;/&gt;&lt;property id=&quot;20307&quot; value=&quot;293&quot;/&gt;&lt;/object&gt;&lt;object type=&quot;3&quot; unique_id=&quot;10015&quot;&gt;&lt;property id=&quot;20148&quot; value=&quot;5&quot;/&gt;&lt;property id=&quot;20300&quot; value=&quot;Slide 11 - &amp;quot;Customer Invoicing Process&amp;quot;&quot;/&gt;&lt;property id=&quot;20307&quot; value=&quot;308&quot;/&gt;&lt;/object&gt;&lt;object type=&quot;3&quot; unique_id=&quot;10016&quot;&gt;&lt;property id=&quot;20148&quot; value=&quot;5&quot;/&gt;&lt;property id=&quot;20300&quot; value=&quot;Slide 12 - &amp;quot;Invoicing - Highlights&amp;quot;&quot;/&gt;&lt;property id=&quot;20307&quot; value=&quot;294&quot;/&gt;&lt;/object&gt;&lt;object type=&quot;3&quot; unique_id=&quot;10017&quot;&gt;&lt;property id=&quot;20148&quot; value=&quot;5&quot;/&gt;&lt;property id=&quot;20300&quot; value=&quot;Slide 13 - &amp;quot;Hands-on Exercises&amp;quot;&quot;/&gt;&lt;property id=&quot;20307&quot; value=&quot;309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2083</TotalTime>
  <Words>422</Words>
  <Application>Microsoft Office PowerPoint</Application>
  <PresentationFormat>On-screen Show (4:3)</PresentationFormat>
  <Paragraphs>121</Paragraphs>
  <Slides>13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QAD 2010 Template</vt:lpstr>
      <vt:lpstr>Sales Processing</vt:lpstr>
      <vt:lpstr>Overview</vt:lpstr>
      <vt:lpstr>Demo</vt:lpstr>
      <vt:lpstr>Functional Overview</vt:lpstr>
      <vt:lpstr>SO Process Flow</vt:lpstr>
      <vt:lpstr>Setup Prerequisites: Customer</vt:lpstr>
      <vt:lpstr>Business Relation Attributes</vt:lpstr>
      <vt:lpstr>Customer Attributes</vt:lpstr>
      <vt:lpstr>Setup Prerequisites: Other</vt:lpstr>
      <vt:lpstr>Invoicing: Sources of Customer Invoices</vt:lpstr>
      <vt:lpstr>Customer Invoicing Process</vt:lpstr>
      <vt:lpstr>Invoicing - Highlights</vt:lpstr>
      <vt:lpstr>Hands-on Exercises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89</cp:revision>
  <dcterms:created xsi:type="dcterms:W3CDTF">2006-05-18T22:11:08Z</dcterms:created>
  <dcterms:modified xsi:type="dcterms:W3CDTF">2011-01-28T09:15:46Z</dcterms:modified>
</cp:coreProperties>
</file>