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notesMasterIdLst>
    <p:notesMasterId r:id="rId23"/>
  </p:notesMasterIdLst>
  <p:handoutMasterIdLst>
    <p:handoutMasterId r:id="rId24"/>
  </p:handoutMasterIdLst>
  <p:sldIdLst>
    <p:sldId id="310" r:id="rId2"/>
    <p:sldId id="332" r:id="rId3"/>
    <p:sldId id="311" r:id="rId4"/>
    <p:sldId id="316" r:id="rId5"/>
    <p:sldId id="317" r:id="rId6"/>
    <p:sldId id="318" r:id="rId7"/>
    <p:sldId id="319" r:id="rId8"/>
    <p:sldId id="320" r:id="rId9"/>
    <p:sldId id="328" r:id="rId10"/>
    <p:sldId id="335" r:id="rId11"/>
    <p:sldId id="333" r:id="rId12"/>
    <p:sldId id="334" r:id="rId13"/>
    <p:sldId id="321" r:id="rId14"/>
    <p:sldId id="322" r:id="rId15"/>
    <p:sldId id="323" r:id="rId16"/>
    <p:sldId id="324" r:id="rId17"/>
    <p:sldId id="325" r:id="rId18"/>
    <p:sldId id="326" r:id="rId19"/>
    <p:sldId id="327" r:id="rId20"/>
    <p:sldId id="330" r:id="rId21"/>
    <p:sldId id="331" r:id="rId22"/>
  </p:sldIdLst>
  <p:sldSz cx="9144000" cy="6858000" type="screen4x3"/>
  <p:notesSz cx="6858000" cy="9144000"/>
  <p:custDataLst>
    <p:tags r:id="rId25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EA46A"/>
    <a:srgbClr val="FF8500"/>
    <a:srgbClr val="FFE354"/>
    <a:srgbClr val="6A9913"/>
    <a:srgbClr val="4BB69D"/>
    <a:srgbClr val="1A7BB2"/>
    <a:srgbClr val="62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35" autoAdjust="0"/>
    <p:restoredTop sz="94620" autoAdjust="0"/>
  </p:normalViewPr>
  <p:slideViewPr>
    <p:cSldViewPr snapToGrid="0">
      <p:cViewPr>
        <p:scale>
          <a:sx n="100" d="100"/>
          <a:sy n="100" d="100"/>
        </p:scale>
        <p:origin x="-330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2011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34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34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1.1_1_5D intro</a:t>
            </a:r>
          </a:p>
        </p:txBody>
      </p:sp>
      <p:sp>
        <p:nvSpPr>
          <p:cNvPr id="2334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C0E0C91A-434F-4023-BB91-E30CCB3915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1.1_1_5D intro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8E6B7EDC-2A8C-46B2-A4F5-94C69A5D19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2560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3579A4-E68B-493E-B538-FF070A6F8C16}" type="slidenum">
              <a:rPr lang="en-US"/>
              <a:pPr/>
              <a:t>1</a:t>
            </a:fld>
            <a:endParaRPr lang="en-US"/>
          </a:p>
        </p:txBody>
      </p:sp>
      <p:sp>
        <p:nvSpPr>
          <p:cNvPr id="2560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2662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27A0BC-D1F6-40C3-8F15-6BEE5BBCA4F9}" type="slidenum">
              <a:rPr lang="en-US"/>
              <a:pPr/>
              <a:t>3</a:t>
            </a:fld>
            <a:endParaRPr lang="en-US"/>
          </a:p>
        </p:txBody>
      </p:sp>
      <p:sp>
        <p:nvSpPr>
          <p:cNvPr id="2662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2765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76BB9B-05C0-4404-BAD6-4BDB86CB8EDC}" type="slidenum">
              <a:rPr lang="en-US"/>
              <a:pPr/>
              <a:t>4</a:t>
            </a:fld>
            <a:endParaRPr lang="en-US"/>
          </a:p>
        </p:txBody>
      </p:sp>
      <p:sp>
        <p:nvSpPr>
          <p:cNvPr id="2765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sz="80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2867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BA6747-2CBF-4F99-9613-3D397297BCFC}" type="slidenum">
              <a:rPr lang="en-US"/>
              <a:pPr/>
              <a:t>5</a:t>
            </a:fld>
            <a:endParaRPr lang="en-US"/>
          </a:p>
        </p:txBody>
      </p:sp>
      <p:sp>
        <p:nvSpPr>
          <p:cNvPr id="2867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2969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A3AF00-E637-44FE-A19A-6C6EA29116A3}" type="slidenum">
              <a:rPr lang="en-US"/>
              <a:pPr/>
              <a:t>9</a:t>
            </a:fld>
            <a:endParaRPr lang="en-US"/>
          </a:p>
        </p:txBody>
      </p:sp>
      <p:sp>
        <p:nvSpPr>
          <p:cNvPr id="297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3072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0055CE-84E1-4634-B687-87FF4CF3A8BC}" type="slidenum">
              <a:rPr lang="en-US"/>
              <a:pPr/>
              <a:t>16</a:t>
            </a:fld>
            <a:endParaRPr lang="en-US"/>
          </a:p>
        </p:txBody>
      </p:sp>
      <p:sp>
        <p:nvSpPr>
          <p:cNvPr id="30724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25" name="Rectangle 3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3225" cy="4114800"/>
          </a:xfrm>
          <a:noFill/>
          <a:ln/>
        </p:spPr>
        <p:txBody>
          <a:bodyPr wrap="none" anchor="ctr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3174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1A1760B-0A52-4B3D-9C23-6742F4F775D5}" type="slidenum">
              <a:rPr lang="en-US"/>
              <a:pPr/>
              <a:t>20</a:t>
            </a:fld>
            <a:endParaRPr lang="en-US"/>
          </a:p>
        </p:txBody>
      </p:sp>
      <p:sp>
        <p:nvSpPr>
          <p:cNvPr id="3174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b="0" smtClean="0">
                <a:solidFill>
                  <a:schemeClr val="tx1"/>
                </a:solidFill>
              </a:rPr>
              <a:t>General Ledger Setup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Sub-Account COA Mask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EF-FFAS-210</a:t>
            </a:r>
            <a:endParaRPr lang="en-US"/>
          </a:p>
        </p:txBody>
      </p:sp>
      <p:pic>
        <p:nvPicPr>
          <p:cNvPr id="12292" name="Picture 4" descr="Sub-Acc-GLMask-C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6088" y="1003300"/>
            <a:ext cx="4235450" cy="232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5" descr="Sub-Acc-Cr_withMas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86238" y="1438275"/>
            <a:ext cx="4505325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19100" y="4919663"/>
            <a:ext cx="2786063" cy="10001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2461AA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altLang="zh-CN" sz="1600" b="1" dirty="0">
                <a:solidFill>
                  <a:srgbClr val="1E3355"/>
                </a:solidFill>
                <a:latin typeface="+mj-lt"/>
                <a:ea typeface="宋体" pitchFamily="2" charset="-122"/>
              </a:rPr>
              <a:t>Sub-Account </a:t>
            </a:r>
            <a:r>
              <a:rPr lang="en-US" altLang="zh-CN" sz="1600" dirty="0">
                <a:solidFill>
                  <a:srgbClr val="1E3355"/>
                </a:solidFill>
                <a:latin typeface="+mj-lt"/>
                <a:ea typeface="宋体" pitchFamily="2" charset="-122"/>
              </a:rPr>
              <a:t>Type</a:t>
            </a:r>
          </a:p>
          <a:p>
            <a:pPr>
              <a:defRPr/>
            </a:pPr>
            <a:r>
              <a:rPr lang="en-US" altLang="zh-CN" sz="1600" dirty="0">
                <a:solidFill>
                  <a:srgbClr val="1E3355"/>
                </a:solidFill>
                <a:latin typeface="+mj-lt"/>
                <a:ea typeface="宋体" pitchFamily="2" charset="-122"/>
              </a:rPr>
              <a:t>COA Mask “SAMatrix1”</a:t>
            </a:r>
          </a:p>
        </p:txBody>
      </p:sp>
      <p:cxnSp>
        <p:nvCxnSpPr>
          <p:cNvPr id="12295" name="Straight Arrow Connector 29"/>
          <p:cNvCxnSpPr>
            <a:cxnSpLocks noChangeShapeType="1"/>
            <a:stCxn id="5" idx="3"/>
          </p:cNvCxnSpPr>
          <p:nvPr/>
        </p:nvCxnSpPr>
        <p:spPr bwMode="auto">
          <a:xfrm flipV="1">
            <a:off x="3205163" y="5135564"/>
            <a:ext cx="657225" cy="284162"/>
          </a:xfrm>
          <a:prstGeom prst="straightConnector1">
            <a:avLst/>
          </a:prstGeom>
          <a:noFill/>
          <a:ln w="28575" algn="ctr">
            <a:solidFill>
              <a:srgbClr val="2461AA"/>
            </a:solidFill>
            <a:round/>
            <a:headEnd/>
            <a:tailEnd type="arrow" w="med" len="med"/>
          </a:ln>
          <a:effectLst/>
        </p:spPr>
      </p:cxn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5168899" y="4419600"/>
            <a:ext cx="1670051" cy="290513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2461AA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To GL Account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3848100" y="4710113"/>
            <a:ext cx="2990850" cy="331787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2461AA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zh-CN" altLang="en-US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“</a:t>
            </a: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100”   -     “1000”</a:t>
            </a:r>
          </a:p>
        </p:txBody>
      </p:sp>
      <p:sp>
        <p:nvSpPr>
          <p:cNvPr id="12298" name="Rectangle 12"/>
          <p:cNvSpPr>
            <a:spLocks noChangeArrowheads="1"/>
          </p:cNvSpPr>
          <p:nvPr/>
        </p:nvSpPr>
        <p:spPr bwMode="auto">
          <a:xfrm>
            <a:off x="3848099" y="4419600"/>
            <a:ext cx="1496323" cy="290513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2461AA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From GL Account</a:t>
            </a: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3848100" y="5041900"/>
            <a:ext cx="2990850" cy="331788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2461AA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zh-CN" altLang="en-US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“</a:t>
            </a: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1010”   -     “1099”</a:t>
            </a:r>
          </a:p>
        </p:txBody>
      </p:sp>
      <p:sp>
        <p:nvSpPr>
          <p:cNvPr id="12300" name="Rectangle 23"/>
          <p:cNvSpPr>
            <a:spLocks noChangeArrowheads="1"/>
          </p:cNvSpPr>
          <p:nvPr/>
        </p:nvSpPr>
        <p:spPr bwMode="auto">
          <a:xfrm>
            <a:off x="2897188" y="5768975"/>
            <a:ext cx="2643187" cy="3317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altLang="zh-CN" sz="1800" b="1" dirty="0">
                <a:solidFill>
                  <a:srgbClr val="1E3355"/>
                </a:solidFill>
                <a:latin typeface="+mj-lt"/>
                <a:ea typeface="宋体" pitchFamily="2" charset="-122"/>
              </a:rPr>
              <a:t>….</a:t>
            </a:r>
            <a:r>
              <a:rPr lang="en-US" altLang="zh-CN" sz="1100" dirty="0">
                <a:solidFill>
                  <a:srgbClr val="1E3355"/>
                </a:solidFill>
                <a:latin typeface="+mj-lt"/>
                <a:ea typeface="宋体" pitchFamily="2" charset="-122"/>
              </a:rPr>
              <a:t> </a:t>
            </a:r>
          </a:p>
        </p:txBody>
      </p:sp>
      <p:cxnSp>
        <p:nvCxnSpPr>
          <p:cNvPr id="12301" name="Straight Arrow Connector 29"/>
          <p:cNvCxnSpPr>
            <a:cxnSpLocks noChangeShapeType="1"/>
            <a:stCxn id="5" idx="3"/>
          </p:cNvCxnSpPr>
          <p:nvPr/>
        </p:nvCxnSpPr>
        <p:spPr bwMode="auto">
          <a:xfrm>
            <a:off x="3205163" y="5419726"/>
            <a:ext cx="795337" cy="584199"/>
          </a:xfrm>
          <a:prstGeom prst="straightConnector1">
            <a:avLst/>
          </a:prstGeom>
          <a:noFill/>
          <a:ln w="28575" algn="ctr">
            <a:solidFill>
              <a:srgbClr val="2461AA"/>
            </a:solidFill>
            <a:prstDash val="dash"/>
            <a:round/>
            <a:headEnd/>
            <a:tailEnd type="arrow" w="med" len="med"/>
          </a:ln>
        </p:spPr>
      </p:cxn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3849688" y="5367338"/>
            <a:ext cx="2990849" cy="331787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2461AA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zh-CN" altLang="en-US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“</a:t>
            </a: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2001”   -     “2550”</a:t>
            </a:r>
          </a:p>
        </p:txBody>
      </p:sp>
      <p:sp>
        <p:nvSpPr>
          <p:cNvPr id="12303" name="Oval 16"/>
          <p:cNvSpPr>
            <a:spLocks noChangeArrowheads="1"/>
          </p:cNvSpPr>
          <p:nvPr/>
        </p:nvSpPr>
        <p:spPr bwMode="auto">
          <a:xfrm>
            <a:off x="474663" y="1592263"/>
            <a:ext cx="1979612" cy="300037"/>
          </a:xfrm>
          <a:prstGeom prst="ellipse">
            <a:avLst/>
          </a:prstGeom>
          <a:noFill/>
          <a:ln w="25400" algn="ctr">
            <a:solidFill>
              <a:srgbClr val="6287C6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2304" name="Oval 17"/>
          <p:cNvSpPr>
            <a:spLocks noChangeArrowheads="1"/>
          </p:cNvSpPr>
          <p:nvPr/>
        </p:nvSpPr>
        <p:spPr bwMode="auto">
          <a:xfrm>
            <a:off x="4586288" y="3851275"/>
            <a:ext cx="3125787" cy="369888"/>
          </a:xfrm>
          <a:prstGeom prst="ellipse">
            <a:avLst/>
          </a:prstGeom>
          <a:noFill/>
          <a:ln w="25400" algn="ctr">
            <a:solidFill>
              <a:srgbClr val="6287C6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2305" name="AutoShape 18"/>
          <p:cNvCxnSpPr>
            <a:cxnSpLocks noChangeShapeType="1"/>
            <a:stCxn id="12303" idx="4"/>
            <a:endCxn id="12304" idx="2"/>
          </p:cNvCxnSpPr>
          <p:nvPr/>
        </p:nvCxnSpPr>
        <p:spPr bwMode="auto">
          <a:xfrm rot="16200000" flipH="1">
            <a:off x="1953419" y="1416844"/>
            <a:ext cx="2132013" cy="3108325"/>
          </a:xfrm>
          <a:prstGeom prst="bentConnector2">
            <a:avLst/>
          </a:prstGeom>
          <a:noFill/>
          <a:ln w="25400">
            <a:solidFill>
              <a:srgbClr val="62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Cost Center COA Mask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EF-FFAS-210B</a:t>
            </a:r>
            <a:endParaRPr lang="en-US"/>
          </a:p>
        </p:txBody>
      </p:sp>
      <p:pic>
        <p:nvPicPr>
          <p:cNvPr id="13316" name="Picture 4" descr="CC-Mask-Modif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5113" y="1079500"/>
            <a:ext cx="5359400" cy="210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5" descr="Cost-Center-Create-withMas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54500" y="1971675"/>
            <a:ext cx="4645025" cy="235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Oval 25"/>
          <p:cNvSpPr>
            <a:spLocks noChangeArrowheads="1"/>
          </p:cNvSpPr>
          <p:nvPr/>
        </p:nvSpPr>
        <p:spPr bwMode="auto">
          <a:xfrm>
            <a:off x="4314825" y="3441700"/>
            <a:ext cx="2117725" cy="230188"/>
          </a:xfrm>
          <a:prstGeom prst="ellipse">
            <a:avLst/>
          </a:prstGeom>
          <a:noFill/>
          <a:ln w="25400" algn="ctr">
            <a:solidFill>
              <a:srgbClr val="6287C6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3319" name="Oval 26"/>
          <p:cNvSpPr>
            <a:spLocks noChangeArrowheads="1"/>
          </p:cNvSpPr>
          <p:nvPr/>
        </p:nvSpPr>
        <p:spPr bwMode="auto">
          <a:xfrm>
            <a:off x="239713" y="1555750"/>
            <a:ext cx="1782762" cy="301625"/>
          </a:xfrm>
          <a:prstGeom prst="ellipse">
            <a:avLst/>
          </a:prstGeom>
          <a:noFill/>
          <a:ln w="25400" algn="ctr">
            <a:solidFill>
              <a:srgbClr val="6287C6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3320" name="AutoShape 27"/>
          <p:cNvCxnSpPr>
            <a:cxnSpLocks noChangeShapeType="1"/>
            <a:stCxn id="13319" idx="4"/>
            <a:endCxn id="13318" idx="2"/>
          </p:cNvCxnSpPr>
          <p:nvPr/>
        </p:nvCxnSpPr>
        <p:spPr bwMode="auto">
          <a:xfrm rot="16200000" flipH="1">
            <a:off x="1873250" y="1128713"/>
            <a:ext cx="1687513" cy="3170237"/>
          </a:xfrm>
          <a:prstGeom prst="bentConnector2">
            <a:avLst/>
          </a:prstGeom>
          <a:noFill/>
          <a:ln w="25400">
            <a:solidFill>
              <a:srgbClr val="6287C6"/>
            </a:solidFill>
            <a:miter lim="800000"/>
            <a:headEnd/>
            <a:tailEnd type="triangle" w="med" len="med"/>
          </a:ln>
        </p:spPr>
      </p:cxn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504825" y="4933950"/>
            <a:ext cx="2974976" cy="1000125"/>
          </a:xfrm>
          <a:prstGeom prst="rect">
            <a:avLst/>
          </a:prstGeom>
          <a:solidFill>
            <a:srgbClr val="CCFFCC"/>
          </a:solidFill>
          <a:ln w="28575" algn="ctr">
            <a:solidFill>
              <a:schemeClr val="accent1"/>
            </a:solidFill>
            <a:miter lim="800000"/>
            <a:headEnd/>
            <a:tailEnd/>
          </a:ln>
          <a:effectLst>
            <a:outerShdw dist="63500" dir="3187806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altLang="zh-CN" sz="1600" b="1" dirty="0">
                <a:solidFill>
                  <a:srgbClr val="1E3355"/>
                </a:solidFill>
                <a:latin typeface="+mj-lt"/>
                <a:ea typeface="宋体" pitchFamily="2" charset="-122"/>
              </a:rPr>
              <a:t>Cost Center </a:t>
            </a:r>
            <a:r>
              <a:rPr lang="en-US" altLang="zh-CN" sz="1600" dirty="0">
                <a:solidFill>
                  <a:srgbClr val="1E3355"/>
                </a:solidFill>
                <a:latin typeface="+mj-lt"/>
                <a:ea typeface="宋体" pitchFamily="2" charset="-122"/>
              </a:rPr>
              <a:t>Type</a:t>
            </a:r>
          </a:p>
          <a:p>
            <a:pPr>
              <a:defRPr/>
            </a:pPr>
            <a:r>
              <a:rPr lang="en-US" altLang="zh-CN" sz="1600" dirty="0">
                <a:solidFill>
                  <a:srgbClr val="1E3355"/>
                </a:solidFill>
                <a:latin typeface="+mj-lt"/>
                <a:ea typeface="宋体" pitchFamily="2" charset="-122"/>
              </a:rPr>
              <a:t>COA Mask “CCMatrix1”</a:t>
            </a: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5443537" y="3781425"/>
            <a:ext cx="1804988" cy="241300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To GL Account</a:t>
            </a:r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4122738" y="4022725"/>
            <a:ext cx="3125787" cy="277813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zh-CN" altLang="en-US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“</a:t>
            </a: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10”   -     “1999”</a:t>
            </a:r>
          </a:p>
        </p:txBody>
      </p:sp>
      <p:sp>
        <p:nvSpPr>
          <p:cNvPr id="13325" name="Rectangle 36"/>
          <p:cNvSpPr>
            <a:spLocks noChangeArrowheads="1"/>
          </p:cNvSpPr>
          <p:nvPr/>
        </p:nvSpPr>
        <p:spPr bwMode="auto">
          <a:xfrm>
            <a:off x="4122738" y="3781425"/>
            <a:ext cx="1563832" cy="241300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From GL Account</a:t>
            </a:r>
          </a:p>
        </p:txBody>
      </p:sp>
      <p:sp>
        <p:nvSpPr>
          <p:cNvPr id="38" name="Rectangle 37"/>
          <p:cNvSpPr>
            <a:spLocks noChangeArrowheads="1"/>
          </p:cNvSpPr>
          <p:nvPr/>
        </p:nvSpPr>
        <p:spPr bwMode="auto">
          <a:xfrm>
            <a:off x="4122738" y="4300538"/>
            <a:ext cx="3125787" cy="276225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zh-CN" altLang="en-US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“</a:t>
            </a: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2010”   -     “2055”</a:t>
            </a:r>
          </a:p>
        </p:txBody>
      </p:sp>
      <p:sp>
        <p:nvSpPr>
          <p:cNvPr id="13327" name="Rectangle 28"/>
          <p:cNvSpPr>
            <a:spLocks noChangeArrowheads="1"/>
          </p:cNvSpPr>
          <p:nvPr/>
        </p:nvSpPr>
        <p:spPr bwMode="auto">
          <a:xfrm>
            <a:off x="4124325" y="4086225"/>
            <a:ext cx="180226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3328" name="Rectangle 29"/>
          <p:cNvSpPr>
            <a:spLocks noChangeArrowheads="1"/>
          </p:cNvSpPr>
          <p:nvPr/>
        </p:nvSpPr>
        <p:spPr bwMode="auto">
          <a:xfrm>
            <a:off x="4124325" y="4362450"/>
            <a:ext cx="180226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2" name="Rectangle 41"/>
          <p:cNvSpPr>
            <a:spLocks noChangeArrowheads="1"/>
          </p:cNvSpPr>
          <p:nvPr/>
        </p:nvSpPr>
        <p:spPr bwMode="auto">
          <a:xfrm>
            <a:off x="5872162" y="4876800"/>
            <a:ext cx="1804988" cy="254000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85194" dir="3806097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100" dirty="0">
                <a:solidFill>
                  <a:schemeClr val="accent5">
                    <a:lumMod val="25000"/>
                  </a:schemeClr>
                </a:solidFill>
                <a:latin typeface="+mj-lt"/>
              </a:rPr>
              <a:t>To Sub-Acct</a:t>
            </a:r>
          </a:p>
        </p:txBody>
      </p:sp>
      <p:sp>
        <p:nvSpPr>
          <p:cNvPr id="43" name="Rectangle 42"/>
          <p:cNvSpPr>
            <a:spLocks noChangeArrowheads="1"/>
          </p:cNvSpPr>
          <p:nvPr/>
        </p:nvSpPr>
        <p:spPr bwMode="auto">
          <a:xfrm>
            <a:off x="4551363" y="5130800"/>
            <a:ext cx="3125787" cy="290513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85194" dir="3806097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zh-CN" altLang="en-US" sz="1100" dirty="0">
                <a:solidFill>
                  <a:srgbClr val="1E3355"/>
                </a:solidFill>
                <a:latin typeface="+mj-lt"/>
                <a:ea typeface="宋体" pitchFamily="2" charset="-122"/>
              </a:rPr>
              <a:t>“</a:t>
            </a:r>
            <a:r>
              <a:rPr lang="en-US" altLang="zh-CN" sz="1100" dirty="0">
                <a:solidFill>
                  <a:srgbClr val="1E3355"/>
                </a:solidFill>
                <a:latin typeface="+mj-lt"/>
                <a:ea typeface="宋体" pitchFamily="2" charset="-122"/>
              </a:rPr>
              <a:t>01”   -     “99”</a:t>
            </a:r>
          </a:p>
        </p:txBody>
      </p:sp>
      <p:sp>
        <p:nvSpPr>
          <p:cNvPr id="44" name="Rectangle 43"/>
          <p:cNvSpPr>
            <a:spLocks noChangeArrowheads="1"/>
          </p:cNvSpPr>
          <p:nvPr/>
        </p:nvSpPr>
        <p:spPr bwMode="auto">
          <a:xfrm>
            <a:off x="4551363" y="4876800"/>
            <a:ext cx="1563832" cy="254000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sz="1100" dirty="0">
                <a:solidFill>
                  <a:schemeClr val="accent5">
                    <a:lumMod val="25000"/>
                  </a:schemeClr>
                </a:solidFill>
                <a:latin typeface="+mj-lt"/>
              </a:rPr>
              <a:t>From Sub-Acct</a:t>
            </a:r>
          </a:p>
        </p:txBody>
      </p:sp>
      <p:sp>
        <p:nvSpPr>
          <p:cNvPr id="45" name="Rectangle 44"/>
          <p:cNvSpPr>
            <a:spLocks noChangeArrowheads="1"/>
          </p:cNvSpPr>
          <p:nvPr/>
        </p:nvSpPr>
        <p:spPr bwMode="auto">
          <a:xfrm>
            <a:off x="4551363" y="5421313"/>
            <a:ext cx="3125787" cy="290513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63500" dir="3187806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zh-CN" altLang="en-US" sz="1100">
                <a:solidFill>
                  <a:srgbClr val="1E3355"/>
                </a:solidFill>
                <a:latin typeface="+mj-lt"/>
                <a:ea typeface="宋体" pitchFamily="2" charset="-122"/>
              </a:rPr>
              <a:t>“</a:t>
            </a:r>
            <a:r>
              <a:rPr lang="en-US" altLang="zh-CN" sz="1100">
                <a:solidFill>
                  <a:srgbClr val="1E3355"/>
                </a:solidFill>
                <a:latin typeface="+mj-lt"/>
                <a:ea typeface="宋体" pitchFamily="2" charset="-122"/>
              </a:rPr>
              <a:t>102”   -     “199”</a:t>
            </a:r>
          </a:p>
        </p:txBody>
      </p:sp>
      <p:sp>
        <p:nvSpPr>
          <p:cNvPr id="13333" name="Rectangle 30"/>
          <p:cNvSpPr>
            <a:spLocks noChangeArrowheads="1"/>
          </p:cNvSpPr>
          <p:nvPr/>
        </p:nvSpPr>
        <p:spPr bwMode="auto">
          <a:xfrm>
            <a:off x="4552950" y="5200650"/>
            <a:ext cx="180226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3334" name="Rectangle 31"/>
          <p:cNvSpPr>
            <a:spLocks noChangeArrowheads="1"/>
          </p:cNvSpPr>
          <p:nvPr/>
        </p:nvSpPr>
        <p:spPr bwMode="auto">
          <a:xfrm>
            <a:off x="4552950" y="5505450"/>
            <a:ext cx="180226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3335" name="AutoShape 32"/>
          <p:cNvCxnSpPr>
            <a:cxnSpLocks noChangeShapeType="1"/>
            <a:stCxn id="22" idx="3"/>
            <a:endCxn id="13327" idx="1"/>
          </p:cNvCxnSpPr>
          <p:nvPr/>
        </p:nvCxnSpPr>
        <p:spPr bwMode="auto">
          <a:xfrm flipV="1">
            <a:off x="3479801" y="4162425"/>
            <a:ext cx="644524" cy="1271588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</p:spPr>
      </p:cxnSp>
      <p:cxnSp>
        <p:nvCxnSpPr>
          <p:cNvPr id="13336" name="AutoShape 34"/>
          <p:cNvCxnSpPr>
            <a:cxnSpLocks noChangeShapeType="1"/>
            <a:stCxn id="22" idx="3"/>
            <a:endCxn id="13328" idx="1"/>
          </p:cNvCxnSpPr>
          <p:nvPr/>
        </p:nvCxnSpPr>
        <p:spPr bwMode="auto">
          <a:xfrm flipV="1">
            <a:off x="3479801" y="4438650"/>
            <a:ext cx="644524" cy="995363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</p:spPr>
      </p:cxnSp>
      <p:cxnSp>
        <p:nvCxnSpPr>
          <p:cNvPr id="13337" name="AutoShape 36"/>
          <p:cNvCxnSpPr>
            <a:cxnSpLocks noChangeShapeType="1"/>
            <a:stCxn id="22" idx="3"/>
            <a:endCxn id="13333" idx="1"/>
          </p:cNvCxnSpPr>
          <p:nvPr/>
        </p:nvCxnSpPr>
        <p:spPr bwMode="auto">
          <a:xfrm flipV="1">
            <a:off x="3479801" y="5276850"/>
            <a:ext cx="1073149" cy="157163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</p:spPr>
      </p:cxnSp>
      <p:cxnSp>
        <p:nvCxnSpPr>
          <p:cNvPr id="13338" name="AutoShape 37"/>
          <p:cNvCxnSpPr>
            <a:cxnSpLocks noChangeShapeType="1"/>
            <a:stCxn id="22" idx="3"/>
            <a:endCxn id="13334" idx="1"/>
          </p:cNvCxnSpPr>
          <p:nvPr/>
        </p:nvCxnSpPr>
        <p:spPr bwMode="auto">
          <a:xfrm>
            <a:off x="3479801" y="5434013"/>
            <a:ext cx="1073149" cy="147637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</p:spPr>
      </p:cxnSp>
      <p:sp>
        <p:nvSpPr>
          <p:cNvPr id="13339" name="Text Box 39"/>
          <p:cNvSpPr txBox="1">
            <a:spLocks noChangeArrowheads="1"/>
          </p:cNvSpPr>
          <p:nvPr/>
        </p:nvSpPr>
        <p:spPr bwMode="auto">
          <a:xfrm>
            <a:off x="5082210" y="4411663"/>
            <a:ext cx="779505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r>
              <a:rPr lang="en-US">
                <a:latin typeface="+mj-lt"/>
              </a:rPr>
              <a:t>----</a:t>
            </a:r>
          </a:p>
        </p:txBody>
      </p:sp>
      <p:sp>
        <p:nvSpPr>
          <p:cNvPr id="13340" name="Text Box 43"/>
          <p:cNvSpPr txBox="1">
            <a:spLocks noChangeAspect="1" noChangeArrowheads="1"/>
          </p:cNvSpPr>
          <p:nvPr/>
        </p:nvSpPr>
        <p:spPr bwMode="auto">
          <a:xfrm>
            <a:off x="5472113" y="5561013"/>
            <a:ext cx="731837" cy="6397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/>
          <a:lstStyle/>
          <a:p>
            <a:r>
              <a:rPr lang="en-US">
                <a:latin typeface="+mj-lt"/>
              </a:rPr>
              <a:t>----</a:t>
            </a:r>
          </a:p>
        </p:txBody>
      </p:sp>
      <p:cxnSp>
        <p:nvCxnSpPr>
          <p:cNvPr id="13341" name="AutoShape 44"/>
          <p:cNvCxnSpPr>
            <a:cxnSpLocks noChangeShapeType="1"/>
            <a:stCxn id="22" idx="3"/>
            <a:endCxn id="13340" idx="1"/>
          </p:cNvCxnSpPr>
          <p:nvPr/>
        </p:nvCxnSpPr>
        <p:spPr bwMode="auto">
          <a:xfrm>
            <a:off x="3479801" y="5434013"/>
            <a:ext cx="1992312" cy="446882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prstDash val="sysDot"/>
            <a:miter lim="800000"/>
            <a:headEnd/>
            <a:tailEnd type="triangle" w="med" len="med"/>
          </a:ln>
        </p:spPr>
      </p:cxnSp>
      <p:cxnSp>
        <p:nvCxnSpPr>
          <p:cNvPr id="13342" name="AutoShape 45"/>
          <p:cNvCxnSpPr>
            <a:cxnSpLocks noChangeShapeType="1"/>
            <a:stCxn id="22" idx="3"/>
            <a:endCxn id="13339" idx="1"/>
          </p:cNvCxnSpPr>
          <p:nvPr/>
        </p:nvCxnSpPr>
        <p:spPr bwMode="auto">
          <a:xfrm flipV="1">
            <a:off x="3479801" y="4719440"/>
            <a:ext cx="1602409" cy="714573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prstDash val="sysDot"/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Project COA Mask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EF-FFAS-210C</a:t>
            </a:r>
            <a:endParaRPr lang="en-US"/>
          </a:p>
        </p:txBody>
      </p:sp>
      <p:pic>
        <p:nvPicPr>
          <p:cNvPr id="14340" name="Picture 4" descr="project-COA-Mas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6425" y="954088"/>
            <a:ext cx="4878388" cy="233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5" descr="Project-Create_withMas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54475" y="1530350"/>
            <a:ext cx="4635500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Oval 33"/>
          <p:cNvSpPr>
            <a:spLocks noChangeArrowheads="1"/>
          </p:cNvSpPr>
          <p:nvPr/>
        </p:nvSpPr>
        <p:spPr bwMode="auto">
          <a:xfrm>
            <a:off x="635000" y="1414463"/>
            <a:ext cx="1539875" cy="207962"/>
          </a:xfrm>
          <a:prstGeom prst="ellipse">
            <a:avLst/>
          </a:prstGeom>
          <a:noFill/>
          <a:ln w="25400" algn="ctr">
            <a:solidFill>
              <a:srgbClr val="6287C6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4343" name="Oval 34"/>
          <p:cNvSpPr>
            <a:spLocks noChangeArrowheads="1"/>
          </p:cNvSpPr>
          <p:nvPr/>
        </p:nvSpPr>
        <p:spPr bwMode="auto">
          <a:xfrm>
            <a:off x="4075113" y="2627313"/>
            <a:ext cx="1841500" cy="196850"/>
          </a:xfrm>
          <a:prstGeom prst="ellipse">
            <a:avLst/>
          </a:prstGeom>
          <a:noFill/>
          <a:ln w="25400" algn="ctr">
            <a:solidFill>
              <a:srgbClr val="6287C6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4344" name="AutoShape 35"/>
          <p:cNvCxnSpPr>
            <a:cxnSpLocks noChangeShapeType="1"/>
            <a:stCxn id="14342" idx="4"/>
            <a:endCxn id="14343" idx="2"/>
          </p:cNvCxnSpPr>
          <p:nvPr/>
        </p:nvCxnSpPr>
        <p:spPr bwMode="auto">
          <a:xfrm rot="16200000" flipH="1">
            <a:off x="2188369" y="851694"/>
            <a:ext cx="1090613" cy="2657475"/>
          </a:xfrm>
          <a:prstGeom prst="bentConnector2">
            <a:avLst/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</p:spPr>
      </p:cxnSp>
      <p:sp>
        <p:nvSpPr>
          <p:cNvPr id="57" name="Rectangle 56"/>
          <p:cNvSpPr>
            <a:spLocks noChangeArrowheads="1"/>
          </p:cNvSpPr>
          <p:nvPr/>
        </p:nvSpPr>
        <p:spPr bwMode="auto">
          <a:xfrm>
            <a:off x="704850" y="4418013"/>
            <a:ext cx="2667001" cy="1000125"/>
          </a:xfrm>
          <a:prstGeom prst="rect">
            <a:avLst/>
          </a:prstGeom>
          <a:solidFill>
            <a:srgbClr val="FFFFD1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altLang="zh-CN" sz="1600" b="1" dirty="0">
                <a:solidFill>
                  <a:srgbClr val="1E3355"/>
                </a:solidFill>
                <a:latin typeface="+mj-lt"/>
                <a:ea typeface="宋体" pitchFamily="2" charset="-122"/>
              </a:rPr>
              <a:t>Project </a:t>
            </a:r>
            <a:r>
              <a:rPr lang="en-US" altLang="zh-CN" sz="1600" dirty="0">
                <a:solidFill>
                  <a:srgbClr val="1E3355"/>
                </a:solidFill>
                <a:latin typeface="+mj-lt"/>
                <a:ea typeface="宋体" pitchFamily="2" charset="-122"/>
              </a:rPr>
              <a:t>Type</a:t>
            </a:r>
          </a:p>
          <a:p>
            <a:pPr>
              <a:defRPr/>
            </a:pPr>
            <a:r>
              <a:rPr lang="en-US" altLang="zh-CN" sz="1600" dirty="0">
                <a:solidFill>
                  <a:srgbClr val="1E3355"/>
                </a:solidFill>
                <a:latin typeface="+mj-lt"/>
                <a:ea typeface="宋体" pitchFamily="2" charset="-122"/>
              </a:rPr>
              <a:t>COA Mask “PrjMatrix1”</a:t>
            </a:r>
          </a:p>
        </p:txBody>
      </p:sp>
      <p:sp>
        <p:nvSpPr>
          <p:cNvPr id="61" name="Rectangle 60"/>
          <p:cNvSpPr>
            <a:spLocks noChangeArrowheads="1"/>
          </p:cNvSpPr>
          <p:nvPr/>
        </p:nvSpPr>
        <p:spPr bwMode="auto">
          <a:xfrm>
            <a:off x="5607049" y="2998788"/>
            <a:ext cx="1525465" cy="225425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To GL Account</a:t>
            </a:r>
          </a:p>
        </p:txBody>
      </p:sp>
      <p:sp>
        <p:nvSpPr>
          <p:cNvPr id="62" name="Rectangle 61"/>
          <p:cNvSpPr>
            <a:spLocks noChangeArrowheads="1"/>
          </p:cNvSpPr>
          <p:nvPr/>
        </p:nvSpPr>
        <p:spPr bwMode="auto">
          <a:xfrm>
            <a:off x="4086225" y="3224213"/>
            <a:ext cx="3052762" cy="258762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zh-CN" altLang="en-US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“</a:t>
            </a: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001”   -     “999”</a:t>
            </a:r>
          </a:p>
        </p:txBody>
      </p:sp>
      <p:sp>
        <p:nvSpPr>
          <p:cNvPr id="14349" name="Rectangle 62"/>
          <p:cNvSpPr>
            <a:spLocks noChangeArrowheads="1"/>
          </p:cNvSpPr>
          <p:nvPr/>
        </p:nvSpPr>
        <p:spPr bwMode="auto">
          <a:xfrm>
            <a:off x="4086225" y="2998788"/>
            <a:ext cx="1527297" cy="225425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From GL Account</a:t>
            </a:r>
          </a:p>
        </p:txBody>
      </p:sp>
      <p:sp>
        <p:nvSpPr>
          <p:cNvPr id="64" name="Rectangle 63"/>
          <p:cNvSpPr>
            <a:spLocks noChangeArrowheads="1"/>
          </p:cNvSpPr>
          <p:nvPr/>
        </p:nvSpPr>
        <p:spPr bwMode="auto">
          <a:xfrm>
            <a:off x="4086225" y="3482975"/>
            <a:ext cx="3052762" cy="257175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zh-CN" altLang="en-US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“</a:t>
            </a: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1002”   -     “2999”</a:t>
            </a:r>
          </a:p>
        </p:txBody>
      </p:sp>
      <p:sp>
        <p:nvSpPr>
          <p:cNvPr id="68" name="Rectangle 67"/>
          <p:cNvSpPr>
            <a:spLocks noChangeArrowheads="1"/>
          </p:cNvSpPr>
          <p:nvPr/>
        </p:nvSpPr>
        <p:spPr bwMode="auto">
          <a:xfrm>
            <a:off x="5973762" y="4075113"/>
            <a:ext cx="1525465" cy="225425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To Sub-Acct</a:t>
            </a:r>
          </a:p>
        </p:txBody>
      </p:sp>
      <p:sp>
        <p:nvSpPr>
          <p:cNvPr id="69" name="Rectangle 68"/>
          <p:cNvSpPr>
            <a:spLocks noChangeArrowheads="1"/>
          </p:cNvSpPr>
          <p:nvPr/>
        </p:nvSpPr>
        <p:spPr bwMode="auto">
          <a:xfrm>
            <a:off x="4443413" y="4300538"/>
            <a:ext cx="3052762" cy="258762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zh-CN" altLang="en-US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“</a:t>
            </a: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01   -     “99”</a:t>
            </a:r>
          </a:p>
        </p:txBody>
      </p:sp>
      <p:sp>
        <p:nvSpPr>
          <p:cNvPr id="14353" name="Rectangle 69"/>
          <p:cNvSpPr>
            <a:spLocks noChangeArrowheads="1"/>
          </p:cNvSpPr>
          <p:nvPr/>
        </p:nvSpPr>
        <p:spPr bwMode="auto">
          <a:xfrm>
            <a:off x="4443413" y="4075113"/>
            <a:ext cx="1527297" cy="225425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From Sub-Acct</a:t>
            </a:r>
          </a:p>
        </p:txBody>
      </p:sp>
      <p:sp>
        <p:nvSpPr>
          <p:cNvPr id="71" name="Rectangle 70"/>
          <p:cNvSpPr>
            <a:spLocks noChangeArrowheads="1"/>
          </p:cNvSpPr>
          <p:nvPr/>
        </p:nvSpPr>
        <p:spPr bwMode="auto">
          <a:xfrm>
            <a:off x="4443413" y="4559300"/>
            <a:ext cx="3052762" cy="257175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zh-CN" altLang="en-US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“</a:t>
            </a: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101”   -     “150”</a:t>
            </a:r>
          </a:p>
        </p:txBody>
      </p:sp>
      <p:sp>
        <p:nvSpPr>
          <p:cNvPr id="86" name="Rectangle 85"/>
          <p:cNvSpPr>
            <a:spLocks noChangeArrowheads="1"/>
          </p:cNvSpPr>
          <p:nvPr/>
        </p:nvSpPr>
        <p:spPr bwMode="auto">
          <a:xfrm>
            <a:off x="6688137" y="5108575"/>
            <a:ext cx="1525465" cy="225425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To Cost Center</a:t>
            </a:r>
          </a:p>
        </p:txBody>
      </p:sp>
      <p:sp>
        <p:nvSpPr>
          <p:cNvPr id="87" name="Rectangle 86"/>
          <p:cNvSpPr>
            <a:spLocks noChangeArrowheads="1"/>
          </p:cNvSpPr>
          <p:nvPr/>
        </p:nvSpPr>
        <p:spPr bwMode="auto">
          <a:xfrm>
            <a:off x="5157788" y="5343525"/>
            <a:ext cx="3052762" cy="258762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zh-CN" altLang="en-US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“</a:t>
            </a: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Dep1”   -     “Dep2”</a:t>
            </a:r>
          </a:p>
        </p:txBody>
      </p:sp>
      <p:sp>
        <p:nvSpPr>
          <p:cNvPr id="14357" name="Rectangle 87"/>
          <p:cNvSpPr>
            <a:spLocks noChangeArrowheads="1"/>
          </p:cNvSpPr>
          <p:nvPr/>
        </p:nvSpPr>
        <p:spPr bwMode="auto">
          <a:xfrm>
            <a:off x="5157788" y="5118100"/>
            <a:ext cx="1527297" cy="225425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From Cost Center</a:t>
            </a:r>
          </a:p>
        </p:txBody>
      </p:sp>
      <p:sp>
        <p:nvSpPr>
          <p:cNvPr id="89" name="Rectangle 88"/>
          <p:cNvSpPr>
            <a:spLocks noChangeArrowheads="1"/>
          </p:cNvSpPr>
          <p:nvPr/>
        </p:nvSpPr>
        <p:spPr bwMode="auto">
          <a:xfrm>
            <a:off x="5157788" y="5602288"/>
            <a:ext cx="3052762" cy="257175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zh-CN" altLang="en-US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“</a:t>
            </a: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Dep6”   -     “Dep8”</a:t>
            </a:r>
          </a:p>
        </p:txBody>
      </p:sp>
      <p:sp>
        <p:nvSpPr>
          <p:cNvPr id="14359" name="Rectangle 36"/>
          <p:cNvSpPr>
            <a:spLocks noChangeArrowheads="1"/>
          </p:cNvSpPr>
          <p:nvPr/>
        </p:nvSpPr>
        <p:spPr bwMode="auto">
          <a:xfrm>
            <a:off x="4086224" y="3276600"/>
            <a:ext cx="242021" cy="142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4360" name="Rectangle 37"/>
          <p:cNvSpPr>
            <a:spLocks noChangeArrowheads="1"/>
          </p:cNvSpPr>
          <p:nvPr/>
        </p:nvSpPr>
        <p:spPr bwMode="auto">
          <a:xfrm>
            <a:off x="4086224" y="3543300"/>
            <a:ext cx="242021" cy="142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4361" name="Rectangle 38"/>
          <p:cNvSpPr>
            <a:spLocks noChangeArrowheads="1"/>
          </p:cNvSpPr>
          <p:nvPr/>
        </p:nvSpPr>
        <p:spPr bwMode="auto">
          <a:xfrm>
            <a:off x="4438649" y="4362450"/>
            <a:ext cx="242021" cy="142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4362" name="Rectangle 39"/>
          <p:cNvSpPr>
            <a:spLocks noChangeArrowheads="1"/>
          </p:cNvSpPr>
          <p:nvPr/>
        </p:nvSpPr>
        <p:spPr bwMode="auto">
          <a:xfrm>
            <a:off x="4438649" y="4619625"/>
            <a:ext cx="242021" cy="142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4363" name="Rectangle 40"/>
          <p:cNvSpPr>
            <a:spLocks noChangeArrowheads="1"/>
          </p:cNvSpPr>
          <p:nvPr/>
        </p:nvSpPr>
        <p:spPr bwMode="auto">
          <a:xfrm>
            <a:off x="5143499" y="5400675"/>
            <a:ext cx="242021" cy="142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4364" name="Rectangle 41"/>
          <p:cNvSpPr>
            <a:spLocks noChangeArrowheads="1"/>
          </p:cNvSpPr>
          <p:nvPr/>
        </p:nvSpPr>
        <p:spPr bwMode="auto">
          <a:xfrm>
            <a:off x="5143499" y="5657850"/>
            <a:ext cx="242021" cy="142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4365" name="Text Box 42"/>
          <p:cNvSpPr txBox="1">
            <a:spLocks noChangeArrowheads="1"/>
          </p:cNvSpPr>
          <p:nvPr/>
        </p:nvSpPr>
        <p:spPr bwMode="auto">
          <a:xfrm>
            <a:off x="5026647" y="3573463"/>
            <a:ext cx="761294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r>
              <a:rPr lang="en-US">
                <a:latin typeface="+mj-lt"/>
              </a:rPr>
              <a:t>----</a:t>
            </a:r>
          </a:p>
        </p:txBody>
      </p:sp>
      <p:sp>
        <p:nvSpPr>
          <p:cNvPr id="14366" name="Text Box 44"/>
          <p:cNvSpPr txBox="1">
            <a:spLocks noChangeArrowheads="1"/>
          </p:cNvSpPr>
          <p:nvPr/>
        </p:nvSpPr>
        <p:spPr bwMode="auto">
          <a:xfrm>
            <a:off x="5388597" y="4659313"/>
            <a:ext cx="761294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r>
              <a:rPr lang="en-US">
                <a:latin typeface="+mj-lt"/>
              </a:rPr>
              <a:t>----</a:t>
            </a:r>
          </a:p>
        </p:txBody>
      </p:sp>
      <p:sp>
        <p:nvSpPr>
          <p:cNvPr id="14367" name="Text Box 45"/>
          <p:cNvSpPr txBox="1">
            <a:spLocks noChangeArrowheads="1"/>
          </p:cNvSpPr>
          <p:nvPr/>
        </p:nvSpPr>
        <p:spPr bwMode="auto">
          <a:xfrm>
            <a:off x="6045822" y="5646738"/>
            <a:ext cx="659155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>
                <a:latin typeface="+mj-lt"/>
              </a:rPr>
              <a:t>----</a:t>
            </a:r>
          </a:p>
        </p:txBody>
      </p:sp>
      <p:cxnSp>
        <p:nvCxnSpPr>
          <p:cNvPr id="14368" name="AutoShape 46"/>
          <p:cNvCxnSpPr>
            <a:cxnSpLocks noChangeShapeType="1"/>
            <a:stCxn id="57" idx="3"/>
            <a:endCxn id="14359" idx="1"/>
          </p:cNvCxnSpPr>
          <p:nvPr/>
        </p:nvCxnSpPr>
        <p:spPr bwMode="auto">
          <a:xfrm flipV="1">
            <a:off x="3371851" y="3348038"/>
            <a:ext cx="714373" cy="1570038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</p:spPr>
      </p:cxnSp>
      <p:cxnSp>
        <p:nvCxnSpPr>
          <p:cNvPr id="14369" name="AutoShape 47"/>
          <p:cNvCxnSpPr>
            <a:cxnSpLocks noChangeShapeType="1"/>
            <a:stCxn id="57" idx="3"/>
            <a:endCxn id="14360" idx="1"/>
          </p:cNvCxnSpPr>
          <p:nvPr/>
        </p:nvCxnSpPr>
        <p:spPr bwMode="auto">
          <a:xfrm flipV="1">
            <a:off x="3371851" y="3614738"/>
            <a:ext cx="714373" cy="1303338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</p:spPr>
      </p:cxnSp>
      <p:cxnSp>
        <p:nvCxnSpPr>
          <p:cNvPr id="14370" name="AutoShape 48"/>
          <p:cNvCxnSpPr>
            <a:cxnSpLocks noChangeShapeType="1"/>
            <a:stCxn id="57" idx="3"/>
            <a:endCxn id="14365" idx="1"/>
          </p:cNvCxnSpPr>
          <p:nvPr/>
        </p:nvCxnSpPr>
        <p:spPr bwMode="auto">
          <a:xfrm flipV="1">
            <a:off x="3371851" y="3881240"/>
            <a:ext cx="1654796" cy="1036836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prstDash val="sysDot"/>
            <a:miter lim="800000"/>
            <a:headEnd/>
            <a:tailEnd type="triangle" w="med" len="med"/>
          </a:ln>
        </p:spPr>
      </p:cxnSp>
      <p:cxnSp>
        <p:nvCxnSpPr>
          <p:cNvPr id="14371" name="AutoShape 49"/>
          <p:cNvCxnSpPr>
            <a:cxnSpLocks noChangeShapeType="1"/>
            <a:stCxn id="57" idx="3"/>
            <a:endCxn id="14361" idx="1"/>
          </p:cNvCxnSpPr>
          <p:nvPr/>
        </p:nvCxnSpPr>
        <p:spPr bwMode="auto">
          <a:xfrm flipV="1">
            <a:off x="3371851" y="4433888"/>
            <a:ext cx="1066798" cy="484188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</p:spPr>
      </p:cxnSp>
      <p:cxnSp>
        <p:nvCxnSpPr>
          <p:cNvPr id="14372" name="AutoShape 50"/>
          <p:cNvCxnSpPr>
            <a:cxnSpLocks noChangeShapeType="1"/>
            <a:stCxn id="57" idx="3"/>
            <a:endCxn id="14362" idx="1"/>
          </p:cNvCxnSpPr>
          <p:nvPr/>
        </p:nvCxnSpPr>
        <p:spPr bwMode="auto">
          <a:xfrm flipV="1">
            <a:off x="3371851" y="4691063"/>
            <a:ext cx="1066798" cy="227013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</p:spPr>
      </p:cxnSp>
      <p:cxnSp>
        <p:nvCxnSpPr>
          <p:cNvPr id="14373" name="AutoShape 51"/>
          <p:cNvCxnSpPr>
            <a:cxnSpLocks noChangeShapeType="1"/>
            <a:stCxn id="57" idx="3"/>
            <a:endCxn id="14366" idx="1"/>
          </p:cNvCxnSpPr>
          <p:nvPr/>
        </p:nvCxnSpPr>
        <p:spPr bwMode="auto">
          <a:xfrm>
            <a:off x="3371851" y="4918076"/>
            <a:ext cx="2016746" cy="49014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prstDash val="sysDot"/>
            <a:miter lim="800000"/>
            <a:headEnd/>
            <a:tailEnd type="triangle" w="med" len="med"/>
          </a:ln>
        </p:spPr>
      </p:cxnSp>
      <p:cxnSp>
        <p:nvCxnSpPr>
          <p:cNvPr id="14374" name="AutoShape 52"/>
          <p:cNvCxnSpPr>
            <a:cxnSpLocks noChangeShapeType="1"/>
            <a:stCxn id="57" idx="3"/>
            <a:endCxn id="14363" idx="1"/>
          </p:cNvCxnSpPr>
          <p:nvPr/>
        </p:nvCxnSpPr>
        <p:spPr bwMode="auto">
          <a:xfrm>
            <a:off x="3371851" y="4918076"/>
            <a:ext cx="1771648" cy="554037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</p:spPr>
      </p:cxnSp>
      <p:cxnSp>
        <p:nvCxnSpPr>
          <p:cNvPr id="14375" name="AutoShape 53"/>
          <p:cNvCxnSpPr>
            <a:cxnSpLocks noChangeShapeType="1"/>
            <a:stCxn id="57" idx="3"/>
            <a:endCxn id="14364" idx="1"/>
          </p:cNvCxnSpPr>
          <p:nvPr/>
        </p:nvCxnSpPr>
        <p:spPr bwMode="auto">
          <a:xfrm>
            <a:off x="3371851" y="4918076"/>
            <a:ext cx="1771648" cy="811212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</p:spPr>
      </p:cxnSp>
      <p:cxnSp>
        <p:nvCxnSpPr>
          <p:cNvPr id="14376" name="AutoShape 54"/>
          <p:cNvCxnSpPr>
            <a:cxnSpLocks noChangeShapeType="1"/>
            <a:stCxn id="57" idx="3"/>
          </p:cNvCxnSpPr>
          <p:nvPr/>
        </p:nvCxnSpPr>
        <p:spPr bwMode="auto">
          <a:xfrm>
            <a:off x="3371851" y="4918076"/>
            <a:ext cx="2750171" cy="1065014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prstDash val="sysDot"/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Analyze the activity on a GL account</a:t>
            </a:r>
          </a:p>
          <a:p>
            <a:pPr eaLnBrk="1" hangingPunct="1"/>
            <a:r>
              <a:rPr lang="en-US" smtClean="0"/>
              <a:t>Report activity of business units within entity</a:t>
            </a:r>
          </a:p>
          <a:p>
            <a:pPr eaLnBrk="1" hangingPunct="1"/>
            <a:r>
              <a:rPr lang="en-US" smtClean="0"/>
              <a:t>Assign sub-account mask</a:t>
            </a:r>
          </a:p>
          <a:p>
            <a:pPr eaLnBrk="1" hangingPunct="1"/>
            <a:r>
              <a:rPr lang="en-US" smtClean="0"/>
              <a:t>Generate separate reports</a:t>
            </a:r>
          </a:p>
          <a:p>
            <a:pPr lvl="1" eaLnBrk="1" hangingPunct="1"/>
            <a:r>
              <a:rPr lang="en-US" smtClean="0"/>
              <a:t>Balance Sheet</a:t>
            </a:r>
          </a:p>
          <a:p>
            <a:pPr lvl="1" eaLnBrk="1" hangingPunct="1"/>
            <a:r>
              <a:rPr lang="en-US" smtClean="0"/>
              <a:t>Profit and Loss</a:t>
            </a:r>
          </a:p>
          <a:p>
            <a:pPr lvl="1" eaLnBrk="1" hangingPunct="1"/>
            <a:r>
              <a:rPr lang="en-US" smtClean="0"/>
              <a:t>Open items report for</a:t>
            </a:r>
          </a:p>
          <a:p>
            <a:pPr lvl="1" eaLnBrk="1" hangingPunct="1">
              <a:buFontTx/>
              <a:buNone/>
            </a:pPr>
            <a:r>
              <a:rPr lang="en-US" smtClean="0"/>
              <a:t> customers or suppliers 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Sub-Account Highlights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EF-FFAS-130</a:t>
            </a:r>
            <a:endParaRPr lang="en-US"/>
          </a:p>
        </p:txBody>
      </p:sp>
      <p:pic>
        <p:nvPicPr>
          <p:cNvPr id="15365" name="Picture 5" descr="Sub-Account-Cre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03788" y="3036888"/>
            <a:ext cx="3846512" cy="309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Typically a department or profit center</a:t>
            </a:r>
          </a:p>
          <a:p>
            <a:pPr eaLnBrk="1" hangingPunct="1"/>
            <a:r>
              <a:rPr lang="en-US" smtClean="0"/>
              <a:t>Assign cost center mask</a:t>
            </a:r>
          </a:p>
          <a:p>
            <a:pPr eaLnBrk="1" hangingPunct="1"/>
            <a:r>
              <a:rPr lang="en-US" smtClean="0"/>
              <a:t>Retrieve SAF structure from GL account </a:t>
            </a:r>
            <a:r>
              <a:rPr lang="en-US" sz="1800" smtClean="0"/>
              <a:t>(optional)</a:t>
            </a:r>
          </a:p>
          <a:p>
            <a:pPr eaLnBrk="1" hangingPunct="1"/>
            <a:r>
              <a:rPr lang="en-US" smtClean="0"/>
              <a:t>SAF set on date, SAF set on by</a:t>
            </a:r>
          </a:p>
          <a:p>
            <a:pPr eaLnBrk="1" hangingPunct="1"/>
            <a:endParaRPr lang="en-US" smtClean="0"/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Cost Center Highlights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EF-FFAS-140</a:t>
            </a:r>
            <a:endParaRPr lang="en-US"/>
          </a:p>
        </p:txBody>
      </p:sp>
      <p:pic>
        <p:nvPicPr>
          <p:cNvPr id="16389" name="Picture 5" descr="Cost-Center-Cre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20888" y="3303588"/>
            <a:ext cx="5081587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Provide analytical reporting on activities</a:t>
            </a:r>
          </a:p>
          <a:p>
            <a:pPr eaLnBrk="1" hangingPunct="1"/>
            <a:r>
              <a:rPr lang="en-US" smtClean="0"/>
              <a:t>Assign project mask</a:t>
            </a:r>
          </a:p>
          <a:p>
            <a:pPr eaLnBrk="1" hangingPunct="1"/>
            <a:r>
              <a:rPr lang="en-US" smtClean="0"/>
              <a:t>Mandatory status and group</a:t>
            </a:r>
          </a:p>
          <a:p>
            <a:pPr eaLnBrk="1" hangingPunct="1"/>
            <a:r>
              <a:rPr lang="en-US" smtClean="0"/>
              <a:t>Retrieve SAF structure from GL account </a:t>
            </a:r>
            <a:r>
              <a:rPr lang="en-US" sz="1800" smtClean="0"/>
              <a:t>(optional)</a:t>
            </a:r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Project Highlights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EF-FFAS-150</a:t>
            </a:r>
            <a:endParaRPr lang="en-US"/>
          </a:p>
        </p:txBody>
      </p:sp>
      <p:pic>
        <p:nvPicPr>
          <p:cNvPr id="17413" name="Picture 5" descr="Project-Cre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59013" y="2979738"/>
            <a:ext cx="5713412" cy="316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3"/>
          <p:cNvSpPr>
            <a:spLocks noGrp="1" noChangeArrowheads="1"/>
          </p:cNvSpPr>
          <p:nvPr>
            <p:ph idx="1"/>
          </p:nvPr>
        </p:nvSpPr>
        <p:spPr/>
        <p:txBody>
          <a:bodyPr lIns="90000" rIns="90000">
            <a:spAutoFit/>
          </a:bodyPr>
          <a:lstStyle/>
          <a:p>
            <a:pPr marL="338138" indent="-338138" defTabSz="449263" eaLnBrk="1" hangingPunct="1">
              <a:spcBef>
                <a:spcPts val="9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mtClean="0"/>
              <a:t>Additional information linked to GL transactions</a:t>
            </a:r>
          </a:p>
          <a:p>
            <a:pPr marL="338138" indent="-338138" defTabSz="449263" eaLnBrk="1" hangingPunct="1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smtClean="0"/>
              <a:t>System SAF concepts</a:t>
            </a:r>
          </a:p>
          <a:p>
            <a:pPr marL="738188" lvl="1" indent="-280988" defTabSz="449263" eaLnBrk="1" hangingPunct="1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smtClean="0"/>
              <a:t>Product line, site, item type</a:t>
            </a:r>
          </a:p>
          <a:p>
            <a:pPr marL="338138" indent="-338138" defTabSz="449263" eaLnBrk="1" hangingPunct="1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smtClean="0"/>
              <a:t>User-defined SAF analysis</a:t>
            </a:r>
          </a:p>
          <a:p>
            <a:pPr marL="738188" lvl="1" indent="-280988" defTabSz="449263" eaLnBrk="1" hangingPunct="1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smtClean="0"/>
              <a:t>Simplified COA</a:t>
            </a:r>
          </a:p>
          <a:p>
            <a:pPr marL="738188" lvl="1" indent="-280988" defTabSz="449263" eaLnBrk="1" hangingPunct="1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smtClean="0"/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90000" tIns="46800" rIns="90000" bIns="46800">
            <a:spAutoFit/>
          </a:bodyPr>
          <a:lstStyle/>
          <a:p>
            <a:pPr defTabSz="449263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mtClean="0"/>
              <a:t>Supplementary Analysis Fields (SAF)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EF-FFAS-160</a:t>
            </a:r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z="2200" smtClean="0">
                <a:solidFill>
                  <a:schemeClr val="tx2"/>
                </a:solidFill>
              </a:rPr>
              <a:t>Step 1</a:t>
            </a:r>
            <a:r>
              <a:rPr lang="en-GB" sz="2200" smtClean="0"/>
              <a:t>: Create SAF concept and codes</a:t>
            </a:r>
          </a:p>
          <a:p>
            <a:pPr eaLnBrk="1" hangingPunct="1">
              <a:spcBef>
                <a:spcPts val="900"/>
              </a:spcBef>
            </a:pPr>
            <a:r>
              <a:rPr lang="en-GB" sz="2200" smtClean="0">
                <a:solidFill>
                  <a:schemeClr val="tx2"/>
                </a:solidFill>
              </a:rPr>
              <a:t>Step 2</a:t>
            </a:r>
            <a:r>
              <a:rPr lang="en-GB" sz="2200" smtClean="0"/>
              <a:t>: Create SAF structure and add concepts and codes to it</a:t>
            </a:r>
          </a:p>
          <a:p>
            <a:pPr eaLnBrk="1" hangingPunct="1">
              <a:spcBef>
                <a:spcPts val="900"/>
              </a:spcBef>
            </a:pPr>
            <a:r>
              <a:rPr lang="en-GB" sz="2200" smtClean="0">
                <a:solidFill>
                  <a:schemeClr val="tx2"/>
                </a:solidFill>
              </a:rPr>
              <a:t>Step 3</a:t>
            </a:r>
            <a:r>
              <a:rPr lang="en-GB" sz="2200" smtClean="0"/>
              <a:t>: Link structure to GL account, cost center or project</a:t>
            </a:r>
          </a:p>
          <a:p>
            <a:pPr eaLnBrk="1" hangingPunct="1">
              <a:spcBef>
                <a:spcPts val="900"/>
              </a:spcBef>
            </a:pPr>
            <a:endParaRPr lang="en-US" sz="2200" smtClean="0"/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SAF Setup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EF-FFAS-170</a:t>
            </a:r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68263" y="3198813"/>
            <a:ext cx="8990012" cy="2525712"/>
            <a:chOff x="153988" y="3236913"/>
            <a:chExt cx="8990012" cy="2525712"/>
          </a:xfrm>
        </p:grpSpPr>
        <p:pic>
          <p:nvPicPr>
            <p:cNvPr id="19461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6688" y="3449638"/>
              <a:ext cx="4352925" cy="22955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9462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49513" y="3392488"/>
              <a:ext cx="4114800" cy="23701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9463" name="Picture 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19600" y="3336925"/>
              <a:ext cx="4724400" cy="24098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19464" name="Rectangle 7"/>
            <p:cNvSpPr>
              <a:spLocks noChangeArrowheads="1"/>
            </p:cNvSpPr>
            <p:nvPr/>
          </p:nvSpPr>
          <p:spPr bwMode="auto">
            <a:xfrm>
              <a:off x="153988" y="3392488"/>
              <a:ext cx="1468437" cy="428625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182880" tIns="320040" rIns="182880" bIns="320040" anchor="ctr"/>
            <a:lstStyle/>
            <a:p>
              <a:endParaRPr lang="en-US"/>
            </a:p>
          </p:txBody>
        </p:sp>
        <p:sp>
          <p:nvSpPr>
            <p:cNvPr id="19465" name="Rectangle 8"/>
            <p:cNvSpPr>
              <a:spLocks noChangeArrowheads="1"/>
            </p:cNvSpPr>
            <p:nvPr/>
          </p:nvSpPr>
          <p:spPr bwMode="auto">
            <a:xfrm>
              <a:off x="2371725" y="3319463"/>
              <a:ext cx="1468438" cy="428625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182880" tIns="320040" rIns="182880" bIns="320040" anchor="ctr"/>
            <a:lstStyle/>
            <a:p>
              <a:endParaRPr lang="en-US"/>
            </a:p>
          </p:txBody>
        </p:sp>
        <p:sp>
          <p:nvSpPr>
            <p:cNvPr id="19466" name="Rectangle 9"/>
            <p:cNvSpPr>
              <a:spLocks noChangeArrowheads="1"/>
            </p:cNvSpPr>
            <p:nvPr/>
          </p:nvSpPr>
          <p:spPr bwMode="auto">
            <a:xfrm>
              <a:off x="4391025" y="3236913"/>
              <a:ext cx="1468438" cy="428625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182880" tIns="320040" rIns="182880" bIns="3200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SAF Example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EF-FFAS-180</a:t>
            </a:r>
            <a:endParaRPr lang="en-US"/>
          </a:p>
        </p:txBody>
      </p:sp>
      <p:pic>
        <p:nvPicPr>
          <p:cNvPr id="5" name="Picture 7" descr="JE-View-WOMVA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3" y="927100"/>
            <a:ext cx="7639050" cy="4019550"/>
          </a:xfrm>
          <a:prstGeom prst="rect">
            <a:avLst/>
          </a:prstGeom>
          <a:noFill/>
        </p:spPr>
      </p:pic>
      <p:sp>
        <p:nvSpPr>
          <p:cNvPr id="6" name="AutoShape 6"/>
          <p:cNvSpPr>
            <a:spLocks/>
          </p:cNvSpPr>
          <p:nvPr/>
        </p:nvSpPr>
        <p:spPr bwMode="auto">
          <a:xfrm>
            <a:off x="5827620" y="5192842"/>
            <a:ext cx="3141663" cy="1054100"/>
          </a:xfrm>
          <a:prstGeom prst="accentBorderCallout2">
            <a:avLst>
              <a:gd name="adj1" fmla="val 10843"/>
              <a:gd name="adj2" fmla="val -2426"/>
              <a:gd name="adj3" fmla="val 10843"/>
              <a:gd name="adj4" fmla="val -26731"/>
              <a:gd name="adj5" fmla="val -143824"/>
              <a:gd name="adj6" fmla="val -53361"/>
            </a:avLst>
          </a:prstGeom>
          <a:solidFill>
            <a:schemeClr val="bg1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en-US" sz="1400">
                <a:solidFill>
                  <a:schemeClr val="hlink"/>
                </a:solidFill>
              </a:rPr>
              <a:t>Here we find the site, the product line, the item type as well as the work-order number that are at the origin of this variance.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GL Calendar</a:t>
            </a:r>
          </a:p>
          <a:p>
            <a:pPr lvl="1" eaLnBrk="1" hangingPunct="1"/>
            <a:r>
              <a:rPr lang="en-US" smtClean="0"/>
              <a:t>Domain level, copied to entities</a:t>
            </a:r>
          </a:p>
          <a:p>
            <a:pPr lvl="1" eaLnBrk="1" hangingPunct="1"/>
            <a:r>
              <a:rPr lang="en-US" smtClean="0"/>
              <a:t>Copy from previous year</a:t>
            </a:r>
          </a:p>
          <a:p>
            <a:pPr eaLnBrk="1" hangingPunct="1"/>
            <a:r>
              <a:rPr lang="en-US" smtClean="0"/>
              <a:t>Tax Calendar</a:t>
            </a:r>
          </a:p>
          <a:p>
            <a:pPr lvl="1" eaLnBrk="1" hangingPunct="1"/>
            <a:r>
              <a:rPr lang="en-US" smtClean="0"/>
              <a:t>Entity based</a:t>
            </a:r>
          </a:p>
          <a:p>
            <a:pPr eaLnBrk="1" hangingPunct="1"/>
            <a:r>
              <a:rPr lang="en-US" smtClean="0"/>
              <a:t>Separate reporting &amp; budget periods</a:t>
            </a:r>
          </a:p>
        </p:txBody>
      </p:sp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GL Calendar and GL Periods Setup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EF-FFAS-190</a:t>
            </a:r>
            <a:endParaRPr lang="en-US"/>
          </a:p>
        </p:txBody>
      </p:sp>
      <p:pic>
        <p:nvPicPr>
          <p:cNvPr id="2150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7825" y="3697288"/>
            <a:ext cx="5357813" cy="2551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1510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07300" y="1604963"/>
            <a:ext cx="1314450" cy="445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GL setup flow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Prerequisites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Accounting Layers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Daybooks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GL accounts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COA mask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Sub-accounts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Cost centers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Projects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Supplementary Analysis Fields (SAFs)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GL periods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Operational accounting defaults</a:t>
            </a:r>
          </a:p>
          <a:p>
            <a:pPr eaLnBrk="1" hangingPunct="1">
              <a:lnSpc>
                <a:spcPct val="90000"/>
              </a:lnSpc>
            </a:pPr>
            <a:endParaRPr lang="en-US" sz="240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Overview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EF-GLS-020</a:t>
            </a:r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New menus in QAD Enterprise Edition</a:t>
            </a:r>
          </a:p>
          <a:p>
            <a:pPr lvl="1" eaLnBrk="1" hangingPunct="1"/>
            <a:r>
              <a:rPr lang="en-US" sz="2000" smtClean="0"/>
              <a:t>Logistics Op Accounting Control</a:t>
            </a:r>
          </a:p>
          <a:p>
            <a:pPr lvl="1" eaLnBrk="1" hangingPunct="1"/>
            <a:r>
              <a:rPr lang="en-US" sz="2000" smtClean="0"/>
              <a:t>Inventory Accounting Control</a:t>
            </a:r>
          </a:p>
          <a:p>
            <a:pPr lvl="1" eaLnBrk="1" hangingPunct="1"/>
            <a:r>
              <a:rPr lang="en-US" sz="2000" smtClean="0"/>
              <a:t>Requisition Accounting Control</a:t>
            </a:r>
          </a:p>
          <a:p>
            <a:pPr lvl="1" eaLnBrk="1" hangingPunct="1"/>
            <a:r>
              <a:rPr lang="en-US" sz="2000" smtClean="0"/>
              <a:t>Supplier Consignment Accounting Control</a:t>
            </a:r>
          </a:p>
          <a:p>
            <a:pPr lvl="1" eaLnBrk="1" hangingPunct="1"/>
            <a:r>
              <a:rPr lang="en-US" sz="2000" smtClean="0"/>
              <a:t>Purchasing Accounting Control </a:t>
            </a:r>
          </a:p>
          <a:p>
            <a:pPr lvl="1" eaLnBrk="1" hangingPunct="1"/>
            <a:r>
              <a:rPr lang="en-US" sz="2000" smtClean="0"/>
              <a:t>Sales Order Accounting Control</a:t>
            </a:r>
          </a:p>
          <a:p>
            <a:pPr lvl="1" eaLnBrk="1" hangingPunct="1"/>
            <a:r>
              <a:rPr lang="en-US" sz="2000" smtClean="0"/>
              <a:t>Cust Sched Shipper Accounting Control</a:t>
            </a:r>
          </a:p>
          <a:p>
            <a:pPr lvl="1" eaLnBrk="1" hangingPunct="1"/>
            <a:r>
              <a:rPr lang="en-US" sz="2000" smtClean="0"/>
              <a:t>Sales Quote Accounting Control</a:t>
            </a:r>
          </a:p>
          <a:p>
            <a:pPr lvl="1" eaLnBrk="1" hangingPunct="1"/>
            <a:r>
              <a:rPr lang="en-US" sz="2000" smtClean="0"/>
              <a:t>SSM Accounting Control</a:t>
            </a:r>
          </a:p>
          <a:p>
            <a:pPr lvl="1" eaLnBrk="1" hangingPunct="1"/>
            <a:r>
              <a:rPr lang="en-US" sz="2000" smtClean="0"/>
              <a:t>Work Order Accounting Control</a:t>
            </a:r>
          </a:p>
          <a:p>
            <a:pPr lvl="1" eaLnBrk="1" hangingPunct="1"/>
            <a:r>
              <a:rPr lang="en-US" sz="2000" smtClean="0"/>
              <a:t>Advanced Repetitive Accounting Control</a:t>
            </a:r>
          </a:p>
          <a:p>
            <a:pPr lvl="1" eaLnBrk="1" hangingPunct="1"/>
            <a:r>
              <a:rPr lang="en-US" sz="2000" smtClean="0"/>
              <a:t>Domain Account Control</a:t>
            </a:r>
          </a:p>
          <a:p>
            <a:pPr eaLnBrk="1" hangingPunct="1"/>
            <a:endParaRPr lang="en-US" sz="2400" smtClean="0"/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Operational Accounting Defaults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EF-FFAS-220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000" smtClean="0"/>
              <a:t>Hands-on Exercise</a:t>
            </a:r>
          </a:p>
        </p:txBody>
      </p:sp>
      <p:pic>
        <p:nvPicPr>
          <p:cNvPr id="23555" name="Picture 3" descr="hands-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" y="1887538"/>
            <a:ext cx="81534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EF-FFAS-230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General Ledger Setup Flow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EF-FFSB-260</a:t>
            </a:r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758825" y="850900"/>
            <a:ext cx="7627938" cy="5272088"/>
            <a:chOff x="530225" y="955675"/>
            <a:chExt cx="7627938" cy="5272088"/>
          </a:xfrm>
        </p:grpSpPr>
        <p:pic>
          <p:nvPicPr>
            <p:cNvPr id="5124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0225" y="955675"/>
              <a:ext cx="1162050" cy="43529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125" name="Picture 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662238" y="4308475"/>
              <a:ext cx="5495925" cy="1919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126" name="Picture 1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617913" y="1111250"/>
              <a:ext cx="3146425" cy="32607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5127" name="Line 13"/>
            <p:cNvSpPr>
              <a:spLocks noChangeShapeType="1"/>
            </p:cNvSpPr>
            <p:nvPr/>
          </p:nvSpPr>
          <p:spPr bwMode="auto">
            <a:xfrm>
              <a:off x="1841500" y="1784350"/>
              <a:ext cx="1295400" cy="0"/>
            </a:xfrm>
            <a:prstGeom prst="line">
              <a:avLst/>
            </a:prstGeom>
            <a:noFill/>
            <a:ln w="28575">
              <a:solidFill>
                <a:srgbClr val="2461AA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5128" name="Line 16"/>
            <p:cNvSpPr>
              <a:spLocks noChangeShapeType="1"/>
            </p:cNvSpPr>
            <p:nvPr/>
          </p:nvSpPr>
          <p:spPr bwMode="auto">
            <a:xfrm flipH="1">
              <a:off x="2743200" y="2197100"/>
              <a:ext cx="806450" cy="2033588"/>
            </a:xfrm>
            <a:prstGeom prst="line">
              <a:avLst/>
            </a:prstGeom>
            <a:noFill/>
            <a:ln w="28575">
              <a:solidFill>
                <a:srgbClr val="2461AA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GL Account Structure</a:t>
            </a:r>
          </a:p>
        </p:txBody>
      </p:sp>
      <p:sp>
        <p:nvSpPr>
          <p:cNvPr id="61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EF-FFSB-310</a:t>
            </a:r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158173" y="1757363"/>
            <a:ext cx="8826790" cy="3772932"/>
            <a:chOff x="177223" y="2176463"/>
            <a:chExt cx="8826790" cy="3772932"/>
          </a:xfrm>
        </p:grpSpPr>
        <p:sp>
          <p:nvSpPr>
            <p:cNvPr id="291843" name="Text Box 3"/>
            <p:cNvSpPr txBox="1">
              <a:spLocks noChangeArrowheads="1"/>
            </p:cNvSpPr>
            <p:nvPr/>
          </p:nvSpPr>
          <p:spPr bwMode="auto">
            <a:xfrm>
              <a:off x="581025" y="3000375"/>
              <a:ext cx="1522413" cy="369332"/>
            </a:xfrm>
            <a:prstGeom prst="rect">
              <a:avLst/>
            </a:prstGeom>
            <a:solidFill>
              <a:schemeClr val="tx2"/>
            </a:solidFill>
            <a:ln w="57150" algn="ctr">
              <a:solidFill>
                <a:schemeClr val="folHlink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tIns="91440" bIns="91440">
              <a:spAutoFit/>
            </a:bodyPr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Account</a:t>
              </a:r>
            </a:p>
          </p:txBody>
        </p:sp>
        <p:sp>
          <p:nvSpPr>
            <p:cNvPr id="291844" name="Text Box 4"/>
            <p:cNvSpPr txBox="1">
              <a:spLocks noChangeArrowheads="1"/>
            </p:cNvSpPr>
            <p:nvPr/>
          </p:nvSpPr>
          <p:spPr bwMode="auto">
            <a:xfrm>
              <a:off x="2173056" y="3000375"/>
              <a:ext cx="1164101" cy="369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 algn="ctr">
              <a:solidFill>
                <a:schemeClr val="folHlink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 dirty="0">
                  <a:latin typeface="+mj-lt"/>
                </a:rPr>
                <a:t>Sub-Account</a:t>
              </a:r>
            </a:p>
          </p:txBody>
        </p:sp>
        <p:sp>
          <p:nvSpPr>
            <p:cNvPr id="291845" name="Text Box 5"/>
            <p:cNvSpPr txBox="1">
              <a:spLocks noChangeArrowheads="1"/>
            </p:cNvSpPr>
            <p:nvPr/>
          </p:nvSpPr>
          <p:spPr bwMode="auto">
            <a:xfrm>
              <a:off x="3379150" y="3000375"/>
              <a:ext cx="1083951" cy="369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 algn="ctr">
              <a:solidFill>
                <a:schemeClr val="folHlink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 dirty="0">
                  <a:latin typeface="+mj-lt"/>
                </a:rPr>
                <a:t>Cost Center</a:t>
              </a:r>
            </a:p>
          </p:txBody>
        </p:sp>
        <p:sp>
          <p:nvSpPr>
            <p:cNvPr id="291846" name="Text Box 6"/>
            <p:cNvSpPr txBox="1">
              <a:spLocks noChangeArrowheads="1"/>
            </p:cNvSpPr>
            <p:nvPr/>
          </p:nvSpPr>
          <p:spPr bwMode="auto">
            <a:xfrm>
              <a:off x="4554091" y="3000375"/>
              <a:ext cx="880369" cy="369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 algn="ctr">
              <a:solidFill>
                <a:schemeClr val="folHlink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 dirty="0">
                  <a:latin typeface="+mj-lt"/>
                </a:rPr>
                <a:t>  Project  </a:t>
              </a:r>
            </a:p>
          </p:txBody>
        </p:sp>
        <p:sp>
          <p:nvSpPr>
            <p:cNvPr id="291847" name="Text Box 7"/>
            <p:cNvSpPr txBox="1">
              <a:spLocks noChangeArrowheads="1"/>
            </p:cNvSpPr>
            <p:nvPr/>
          </p:nvSpPr>
          <p:spPr bwMode="auto">
            <a:xfrm>
              <a:off x="177223" y="2176463"/>
              <a:ext cx="579005" cy="369332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Entity</a:t>
              </a:r>
            </a:p>
          </p:txBody>
        </p:sp>
        <p:sp>
          <p:nvSpPr>
            <p:cNvPr id="291848" name="Text Box 8"/>
            <p:cNvSpPr txBox="1">
              <a:spLocks noChangeArrowheads="1"/>
            </p:cNvSpPr>
            <p:nvPr/>
          </p:nvSpPr>
          <p:spPr bwMode="auto">
            <a:xfrm>
              <a:off x="901084" y="2176463"/>
              <a:ext cx="587019" cy="369332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Yr/Pd</a:t>
              </a:r>
            </a:p>
          </p:txBody>
        </p:sp>
        <p:sp>
          <p:nvSpPr>
            <p:cNvPr id="291849" name="Text Box 9"/>
            <p:cNvSpPr txBox="1">
              <a:spLocks noChangeArrowheads="1"/>
            </p:cNvSpPr>
            <p:nvPr/>
          </p:nvSpPr>
          <p:spPr bwMode="auto">
            <a:xfrm>
              <a:off x="2305451" y="2178050"/>
              <a:ext cx="869149" cy="369332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Daybook</a:t>
              </a:r>
            </a:p>
          </p:txBody>
        </p:sp>
        <p:sp>
          <p:nvSpPr>
            <p:cNvPr id="291852" name="Text Box 12"/>
            <p:cNvSpPr txBox="1">
              <a:spLocks noChangeArrowheads="1"/>
            </p:cNvSpPr>
            <p:nvPr/>
          </p:nvSpPr>
          <p:spPr bwMode="auto">
            <a:xfrm>
              <a:off x="5569236" y="3000375"/>
              <a:ext cx="564577" cy="369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 algn="ctr">
              <a:solidFill>
                <a:schemeClr val="tx2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 dirty="0">
                  <a:latin typeface="+mj-lt"/>
                </a:rPr>
                <a:t>SAF’s</a:t>
              </a:r>
            </a:p>
          </p:txBody>
        </p:sp>
        <p:sp>
          <p:nvSpPr>
            <p:cNvPr id="291853" name="Text Box 13"/>
            <p:cNvSpPr txBox="1">
              <a:spLocks noChangeArrowheads="1"/>
            </p:cNvSpPr>
            <p:nvPr/>
          </p:nvSpPr>
          <p:spPr bwMode="auto">
            <a:xfrm>
              <a:off x="6287580" y="3000375"/>
              <a:ext cx="564578" cy="369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 algn="ctr">
              <a:solidFill>
                <a:schemeClr val="tx2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 dirty="0">
                  <a:latin typeface="+mj-lt"/>
                </a:rPr>
                <a:t>SAF’s</a:t>
              </a:r>
            </a:p>
          </p:txBody>
        </p:sp>
        <p:sp>
          <p:nvSpPr>
            <p:cNvPr id="291854" name="Text Box 14"/>
            <p:cNvSpPr txBox="1">
              <a:spLocks noChangeArrowheads="1"/>
            </p:cNvSpPr>
            <p:nvPr/>
          </p:nvSpPr>
          <p:spPr bwMode="auto">
            <a:xfrm>
              <a:off x="7005130" y="3000375"/>
              <a:ext cx="564577" cy="369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 algn="ctr">
              <a:solidFill>
                <a:schemeClr val="tx2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 dirty="0">
                  <a:latin typeface="+mj-lt"/>
                </a:rPr>
                <a:t>SAF’s</a:t>
              </a:r>
            </a:p>
          </p:txBody>
        </p:sp>
        <p:sp>
          <p:nvSpPr>
            <p:cNvPr id="291855" name="Text Box 15"/>
            <p:cNvSpPr txBox="1">
              <a:spLocks noChangeArrowheads="1"/>
            </p:cNvSpPr>
            <p:nvPr/>
          </p:nvSpPr>
          <p:spPr bwMode="auto">
            <a:xfrm>
              <a:off x="7725855" y="3000375"/>
              <a:ext cx="564577" cy="369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 algn="ctr">
              <a:solidFill>
                <a:schemeClr val="tx2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 dirty="0">
                  <a:latin typeface="+mj-lt"/>
                </a:rPr>
                <a:t>SAF’s</a:t>
              </a:r>
            </a:p>
          </p:txBody>
        </p:sp>
        <p:sp>
          <p:nvSpPr>
            <p:cNvPr id="291856" name="Text Box 16"/>
            <p:cNvSpPr txBox="1">
              <a:spLocks noChangeArrowheads="1"/>
            </p:cNvSpPr>
            <p:nvPr/>
          </p:nvSpPr>
          <p:spPr bwMode="auto">
            <a:xfrm>
              <a:off x="8439436" y="3000375"/>
              <a:ext cx="564577" cy="369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 algn="ctr">
              <a:solidFill>
                <a:schemeClr val="tx2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 dirty="0">
                  <a:latin typeface="+mj-lt"/>
                </a:rPr>
                <a:t>SAF’s</a:t>
              </a:r>
            </a:p>
          </p:txBody>
        </p:sp>
        <p:sp>
          <p:nvSpPr>
            <p:cNvPr id="291857" name="Text Box 17"/>
            <p:cNvSpPr txBox="1">
              <a:spLocks noChangeArrowheads="1"/>
            </p:cNvSpPr>
            <p:nvPr/>
          </p:nvSpPr>
          <p:spPr bwMode="auto">
            <a:xfrm>
              <a:off x="1233331" y="5580063"/>
              <a:ext cx="1805302" cy="369332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Other GAAP Account</a:t>
              </a:r>
            </a:p>
          </p:txBody>
        </p:sp>
        <p:sp>
          <p:nvSpPr>
            <p:cNvPr id="291858" name="Text Box 18"/>
            <p:cNvSpPr txBox="1">
              <a:spLocks noChangeArrowheads="1"/>
            </p:cNvSpPr>
            <p:nvPr/>
          </p:nvSpPr>
          <p:spPr bwMode="auto">
            <a:xfrm>
              <a:off x="1222218" y="4997450"/>
              <a:ext cx="1805302" cy="369332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Other GAAP Account</a:t>
              </a:r>
            </a:p>
          </p:txBody>
        </p:sp>
        <p:sp>
          <p:nvSpPr>
            <p:cNvPr id="291859" name="Text Box 19"/>
            <p:cNvSpPr txBox="1">
              <a:spLocks noChangeArrowheads="1"/>
            </p:cNvSpPr>
            <p:nvPr/>
          </p:nvSpPr>
          <p:spPr bwMode="auto">
            <a:xfrm>
              <a:off x="1272686" y="3790950"/>
              <a:ext cx="1545616" cy="369332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Intercompany key</a:t>
              </a:r>
            </a:p>
          </p:txBody>
        </p:sp>
        <p:sp>
          <p:nvSpPr>
            <p:cNvPr id="291860" name="Text Box 20"/>
            <p:cNvSpPr txBox="1">
              <a:spLocks noChangeArrowheads="1"/>
            </p:cNvSpPr>
            <p:nvPr/>
          </p:nvSpPr>
          <p:spPr bwMode="auto">
            <a:xfrm>
              <a:off x="1303050" y="4394200"/>
              <a:ext cx="1503938" cy="369332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   Open item key  </a:t>
              </a:r>
            </a:p>
          </p:txBody>
        </p:sp>
        <p:sp>
          <p:nvSpPr>
            <p:cNvPr id="291861" name="Text Box 21"/>
            <p:cNvSpPr txBox="1">
              <a:spLocks noChangeArrowheads="1"/>
            </p:cNvSpPr>
            <p:nvPr/>
          </p:nvSpPr>
          <p:spPr bwMode="auto">
            <a:xfrm>
              <a:off x="1617038" y="2178050"/>
              <a:ext cx="588623" cy="369332"/>
            </a:xfrm>
            <a:prstGeom prst="rect">
              <a:avLst/>
            </a:prstGeom>
            <a:solidFill>
              <a:srgbClr val="8DABD7"/>
            </a:solidFill>
            <a:ln w="57150" algn="ctr">
              <a:solidFill>
                <a:srgbClr val="DFDFF1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pPr>
                <a:defRPr/>
              </a:pPr>
              <a:r>
                <a:rPr lang="en-US" sz="1200">
                  <a:solidFill>
                    <a:schemeClr val="bg1"/>
                  </a:solidFill>
                  <a:latin typeface="+mj-lt"/>
                </a:rPr>
                <a:t>Layer</a:t>
              </a:r>
            </a:p>
          </p:txBody>
        </p:sp>
        <p:sp>
          <p:nvSpPr>
            <p:cNvPr id="291864" name="Text Box 24"/>
            <p:cNvSpPr txBox="1">
              <a:spLocks noChangeArrowheads="1"/>
            </p:cNvSpPr>
            <p:nvPr/>
          </p:nvSpPr>
          <p:spPr bwMode="auto">
            <a:xfrm>
              <a:off x="438150" y="2990850"/>
              <a:ext cx="1655763" cy="369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 algn="ctr">
              <a:solidFill>
                <a:schemeClr val="folHlink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square" tIns="91440" bIns="91440">
              <a:spAutoFit/>
            </a:bodyPr>
            <a:lstStyle/>
            <a:p>
              <a:pPr>
                <a:defRPr/>
              </a:pPr>
              <a:r>
                <a:rPr lang="en-US" sz="1200" dirty="0">
                  <a:latin typeface="+mj-lt"/>
                </a:rPr>
                <a:t>Primary GAAP Acct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GL account types for analysis</a:t>
            </a:r>
          </a:p>
          <a:p>
            <a:pPr lvl="1" eaLnBrk="1" hangingPunct="1"/>
            <a:r>
              <a:rPr lang="en-US" smtClean="0"/>
              <a:t>Bank, cash, closing, cross company</a:t>
            </a:r>
          </a:p>
          <a:p>
            <a:pPr eaLnBrk="1" hangingPunct="1"/>
            <a:r>
              <a:rPr lang="en-US" smtClean="0"/>
              <a:t>Additional functionality by account type</a:t>
            </a:r>
          </a:p>
          <a:p>
            <a:pPr eaLnBrk="1" hangingPunct="1"/>
            <a:r>
              <a:rPr lang="en-US" smtClean="0"/>
              <a:t>System account:</a:t>
            </a:r>
          </a:p>
          <a:p>
            <a:pPr lvl="1" eaLnBrk="1" hangingPunct="1"/>
            <a:r>
              <a:rPr lang="en-US" smtClean="0"/>
              <a:t>Mandatory for certain functions</a:t>
            </a:r>
          </a:p>
          <a:p>
            <a:pPr lvl="2" eaLnBrk="1" hangingPunct="1"/>
            <a:r>
              <a:rPr lang="en-US" smtClean="0"/>
              <a:t>Purchase order receipts, rounding differences, exchange gain or loss</a:t>
            </a:r>
          </a:p>
          <a:p>
            <a:pPr eaLnBrk="1" hangingPunct="1"/>
            <a:r>
              <a:rPr lang="en-US" smtClean="0"/>
              <a:t>Disable manual posting option</a:t>
            </a:r>
          </a:p>
          <a:p>
            <a:pPr eaLnBrk="1" hangingPunct="1"/>
            <a:r>
              <a:rPr lang="en-US" smtClean="0"/>
              <a:t>Import, export with Excel integration</a:t>
            </a:r>
          </a:p>
          <a:p>
            <a:pPr eaLnBrk="1" hangingPunct="1"/>
            <a:r>
              <a:rPr lang="en-US" smtClean="0"/>
              <a:t>SAF option</a:t>
            </a: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mtClean="0"/>
              <a:t>GL Account Highlights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EF-FFSB-320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70000"/>
              </a:lnSpc>
            </a:pPr>
            <a:r>
              <a:rPr lang="en-US" sz="2400" smtClean="0"/>
              <a:t>Standard</a:t>
            </a:r>
          </a:p>
          <a:p>
            <a:pPr eaLnBrk="1" hangingPunct="1">
              <a:lnSpc>
                <a:spcPct val="70000"/>
              </a:lnSpc>
            </a:pPr>
            <a:r>
              <a:rPr lang="en-US" sz="2400" smtClean="0"/>
              <a:t>Open item</a:t>
            </a:r>
          </a:p>
          <a:p>
            <a:pPr eaLnBrk="1" hangingPunct="1">
              <a:lnSpc>
                <a:spcPct val="70000"/>
              </a:lnSpc>
            </a:pPr>
            <a:r>
              <a:rPr lang="en-US" sz="2400" smtClean="0"/>
              <a:t>Bank</a:t>
            </a:r>
          </a:p>
          <a:p>
            <a:pPr eaLnBrk="1" hangingPunct="1">
              <a:lnSpc>
                <a:spcPct val="70000"/>
              </a:lnSpc>
            </a:pPr>
            <a:r>
              <a:rPr lang="en-US" sz="2400" smtClean="0"/>
              <a:t>Cash</a:t>
            </a:r>
          </a:p>
          <a:p>
            <a:pPr eaLnBrk="1" hangingPunct="1">
              <a:lnSpc>
                <a:spcPct val="70000"/>
              </a:lnSpc>
            </a:pPr>
            <a:r>
              <a:rPr lang="en-US" sz="2400" smtClean="0"/>
              <a:t>Control:</a:t>
            </a:r>
          </a:p>
          <a:p>
            <a:pPr lvl="1" eaLnBrk="1" hangingPunct="1">
              <a:lnSpc>
                <a:spcPct val="70000"/>
              </a:lnSpc>
            </a:pPr>
            <a:r>
              <a:rPr lang="en-US" sz="2000" smtClean="0"/>
              <a:t>Customer, Supplier</a:t>
            </a:r>
          </a:p>
          <a:p>
            <a:pPr lvl="1" eaLnBrk="1" hangingPunct="1">
              <a:lnSpc>
                <a:spcPct val="70000"/>
              </a:lnSpc>
            </a:pPr>
            <a:r>
              <a:rPr lang="en-US" sz="2000" smtClean="0"/>
              <a:t>Inventory, WIP</a:t>
            </a:r>
          </a:p>
          <a:p>
            <a:pPr eaLnBrk="1" hangingPunct="1">
              <a:lnSpc>
                <a:spcPct val="70000"/>
              </a:lnSpc>
            </a:pPr>
            <a:r>
              <a:rPr lang="en-US" sz="2400" smtClean="0"/>
              <a:t>Payment:</a:t>
            </a:r>
          </a:p>
          <a:p>
            <a:pPr lvl="1" eaLnBrk="1" hangingPunct="1">
              <a:lnSpc>
                <a:spcPct val="70000"/>
              </a:lnSpc>
            </a:pPr>
            <a:r>
              <a:rPr lang="en-US" sz="2000" smtClean="0"/>
              <a:t>Customer, Supplier</a:t>
            </a:r>
          </a:p>
          <a:p>
            <a:pPr eaLnBrk="1" hangingPunct="1">
              <a:lnSpc>
                <a:spcPct val="70000"/>
              </a:lnSpc>
            </a:pPr>
            <a:r>
              <a:rPr lang="en-US" sz="2400" smtClean="0"/>
              <a:t>Fixed Asset</a:t>
            </a:r>
          </a:p>
          <a:p>
            <a:pPr eaLnBrk="1" hangingPunct="1">
              <a:lnSpc>
                <a:spcPct val="70000"/>
              </a:lnSpc>
            </a:pPr>
            <a:r>
              <a:rPr lang="en-US" sz="2400" smtClean="0"/>
              <a:t>Tax</a:t>
            </a:r>
          </a:p>
          <a:p>
            <a:pPr eaLnBrk="1" hangingPunct="1">
              <a:lnSpc>
                <a:spcPct val="70000"/>
              </a:lnSpc>
            </a:pPr>
            <a:r>
              <a:rPr lang="en-US" sz="2400" smtClean="0"/>
              <a:t>Cross company</a:t>
            </a:r>
          </a:p>
          <a:p>
            <a:pPr eaLnBrk="1" hangingPunct="1">
              <a:lnSpc>
                <a:spcPct val="70000"/>
              </a:lnSpc>
            </a:pPr>
            <a:r>
              <a:rPr lang="en-US" sz="2400" smtClean="0"/>
              <a:t>Closing</a:t>
            </a:r>
          </a:p>
          <a:p>
            <a:pPr eaLnBrk="1" hangingPunct="1">
              <a:lnSpc>
                <a:spcPct val="70000"/>
              </a:lnSpc>
            </a:pPr>
            <a:r>
              <a:rPr lang="en-US" sz="2400" smtClean="0"/>
              <a:t>System accounts</a:t>
            </a:r>
          </a:p>
          <a:p>
            <a:pPr eaLnBrk="1" hangingPunct="1">
              <a:lnSpc>
                <a:spcPct val="70000"/>
              </a:lnSpc>
            </a:pPr>
            <a:endParaRPr lang="en-US" sz="2400" smtClean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Types of GL Accounts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EF-FFAS-100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mtClean="0"/>
              <a:t>Purchase and Supplier invoice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Purchase Order Receipts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Unmatched invoices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Currency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Rounding differences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Realized exchange gain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Realized exchange loss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Unrealized exchange gain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Unrealized exchange loss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Result (reporting)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Result of the current year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Result of the previous years</a:t>
            </a: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System Accounts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EF-FFAS-110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EF-FFAS-120</a:t>
            </a:r>
            <a:endParaRPr lang="en-US"/>
          </a:p>
        </p:txBody>
      </p:sp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763" y="590550"/>
            <a:ext cx="6321425" cy="3987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71975" y="3506788"/>
            <a:ext cx="4768850" cy="2095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5729288" y="4179888"/>
            <a:ext cx="1531937" cy="903287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182880" tIns="320040" rIns="182880" bIns="320040" anchor="ctr"/>
          <a:lstStyle/>
          <a:p>
            <a:endParaRPr lang="en-US"/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5157788" y="3430588"/>
            <a:ext cx="581025" cy="309562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182880" tIns="320040" rIns="182880" bIns="320040" anchor="ctr"/>
          <a:lstStyle/>
          <a:p>
            <a:endParaRPr lang="en-US"/>
          </a:p>
        </p:txBody>
      </p:sp>
      <p:sp>
        <p:nvSpPr>
          <p:cNvPr id="10247" name="Rectangle 8"/>
          <p:cNvSpPr>
            <a:spLocks noChangeArrowheads="1"/>
          </p:cNvSpPr>
          <p:nvPr/>
        </p:nvSpPr>
        <p:spPr bwMode="auto">
          <a:xfrm>
            <a:off x="287338" y="2395538"/>
            <a:ext cx="581025" cy="309562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182880" tIns="320040" rIns="182880" bIns="320040" anchor="ctr"/>
          <a:lstStyle/>
          <a:p>
            <a:endParaRPr lang="en-US"/>
          </a:p>
        </p:txBody>
      </p:sp>
      <p:sp>
        <p:nvSpPr>
          <p:cNvPr id="10248" name="Rectangle 9"/>
          <p:cNvSpPr>
            <a:spLocks noChangeArrowheads="1"/>
          </p:cNvSpPr>
          <p:nvPr/>
        </p:nvSpPr>
        <p:spPr bwMode="auto">
          <a:xfrm>
            <a:off x="298450" y="1266825"/>
            <a:ext cx="1530350" cy="2508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182880" tIns="320040" rIns="182880" bIns="320040" anchor="ctr"/>
          <a:lstStyle/>
          <a:p>
            <a:endParaRPr lang="en-US"/>
          </a:p>
        </p:txBody>
      </p:sp>
      <p:sp>
        <p:nvSpPr>
          <p:cNvPr id="10249" name="Rectangle 10"/>
          <p:cNvSpPr>
            <a:spLocks noChangeArrowheads="1"/>
          </p:cNvSpPr>
          <p:nvPr/>
        </p:nvSpPr>
        <p:spPr bwMode="auto">
          <a:xfrm>
            <a:off x="273050" y="1668463"/>
            <a:ext cx="2849563" cy="261937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182880" tIns="320040" rIns="182880" bIns="320040" anchor="ctr"/>
          <a:lstStyle/>
          <a:p>
            <a:endParaRPr lang="en-US"/>
          </a:p>
        </p:txBody>
      </p:sp>
      <p:pic>
        <p:nvPicPr>
          <p:cNvPr id="10250" name="Picture 11" descr="Account-Currency-Ta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8" y="4500563"/>
            <a:ext cx="5195887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1" name="Rectangle 12"/>
          <p:cNvSpPr>
            <a:spLocks noChangeArrowheads="1"/>
          </p:cNvSpPr>
          <p:nvPr/>
        </p:nvSpPr>
        <p:spPr bwMode="auto">
          <a:xfrm>
            <a:off x="320675" y="4483100"/>
            <a:ext cx="581025" cy="309563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182880" tIns="320040" rIns="182880" bIns="3200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Defined for specific domain</a:t>
            </a:r>
          </a:p>
          <a:p>
            <a:pPr eaLnBrk="1" hangingPunct="1">
              <a:lnSpc>
                <a:spcPct val="120000"/>
              </a:lnSpc>
            </a:pPr>
            <a:r>
              <a:rPr lang="en-US" smtClean="0"/>
              <a:t>Enabled during domain creation</a:t>
            </a:r>
          </a:p>
          <a:p>
            <a:pPr eaLnBrk="1" hangingPunct="1">
              <a:lnSpc>
                <a:spcPct val="120000"/>
              </a:lnSpc>
            </a:pPr>
            <a:r>
              <a:rPr lang="en-US" smtClean="0"/>
              <a:t>Three mask types: </a:t>
            </a:r>
          </a:p>
          <a:p>
            <a:pPr lvl="1" eaLnBrk="1" hangingPunct="1"/>
            <a:r>
              <a:rPr lang="en-US" smtClean="0"/>
              <a:t>Sub Account</a:t>
            </a:r>
          </a:p>
          <a:p>
            <a:pPr lvl="1" eaLnBrk="1" hangingPunct="1"/>
            <a:r>
              <a:rPr lang="en-US" smtClean="0"/>
              <a:t>Cost Center</a:t>
            </a:r>
          </a:p>
          <a:p>
            <a:pPr lvl="1" eaLnBrk="1" hangingPunct="1"/>
            <a:r>
              <a:rPr lang="en-US" smtClean="0"/>
              <a:t>Project</a:t>
            </a:r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Validating Transactions  COA Mask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EF-FFAS-200</a:t>
            </a:r>
            <a:endParaRPr lang="en-US"/>
          </a:p>
        </p:txBody>
      </p:sp>
      <p:pic>
        <p:nvPicPr>
          <p:cNvPr id="11269" name="Picture 6" descr="Domain_Creat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175" y="3257550"/>
            <a:ext cx="4370388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0" name="Oval 8"/>
          <p:cNvSpPr>
            <a:spLocks noChangeArrowheads="1"/>
          </p:cNvSpPr>
          <p:nvPr/>
        </p:nvSpPr>
        <p:spPr bwMode="auto">
          <a:xfrm>
            <a:off x="4306888" y="5059363"/>
            <a:ext cx="2870200" cy="925512"/>
          </a:xfrm>
          <a:prstGeom prst="ellipse">
            <a:avLst/>
          </a:prstGeom>
          <a:noFill/>
          <a:ln w="25400" algn="ctr">
            <a:solidFill>
              <a:schemeClr val="accent1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General Ledger Setup&amp;quot;&quot;/&gt;&lt;property id=&quot;20307&quot; value=&quot;310&quot;/&gt;&lt;/object&gt;&lt;object type=&quot;3&quot; unique_id=&quot;10005&quot;&gt;&lt;property id=&quot;20148&quot; value=&quot;5&quot;/&gt;&lt;property id=&quot;20300&quot; value=&quot;Slide 2 - &amp;quot;Overview&amp;quot;&quot;/&gt;&lt;property id=&quot;20307&quot; value=&quot;332&quot;/&gt;&lt;/object&gt;&lt;object type=&quot;3&quot; unique_id=&quot;10006&quot;&gt;&lt;property id=&quot;20148&quot; value=&quot;5&quot;/&gt;&lt;property id=&quot;20300&quot; value=&quot;Slide 3 - &amp;quot;General Ledger Setup Flow&amp;quot;&quot;/&gt;&lt;property id=&quot;20307&quot; value=&quot;311&quot;/&gt;&lt;/object&gt;&lt;object type=&quot;3&quot; unique_id=&quot;10007&quot;&gt;&lt;property id=&quot;20148&quot; value=&quot;5&quot;/&gt;&lt;property id=&quot;20300&quot; value=&quot;Slide 4 - &amp;quot;GL Account Structure&amp;quot;&quot;/&gt;&lt;property id=&quot;20307&quot; value=&quot;316&quot;/&gt;&lt;/object&gt;&lt;object type=&quot;3&quot; unique_id=&quot;10008&quot;&gt;&lt;property id=&quot;20148&quot; value=&quot;5&quot;/&gt;&lt;property id=&quot;20300&quot; value=&quot;Slide 5 - &amp;quot;GL Account Highlights&amp;quot;&quot;/&gt;&lt;property id=&quot;20307&quot; value=&quot;317&quot;/&gt;&lt;/object&gt;&lt;object type=&quot;3&quot; unique_id=&quot;10009&quot;&gt;&lt;property id=&quot;20148&quot; value=&quot;5&quot;/&gt;&lt;property id=&quot;20300&quot; value=&quot;Slide 6 - &amp;quot;Types of GL Accounts&amp;quot;&quot;/&gt;&lt;property id=&quot;20307&quot; value=&quot;318&quot;/&gt;&lt;/object&gt;&lt;object type=&quot;3&quot; unique_id=&quot;10010&quot;&gt;&lt;property id=&quot;20148&quot; value=&quot;5&quot;/&gt;&lt;property id=&quot;20300&quot; value=&quot;Slide 7 - &amp;quot;System Accounts&amp;quot;&quot;/&gt;&lt;property id=&quot;20307&quot; value=&quot;319&quot;/&gt;&lt;/object&gt;&lt;object type=&quot;3&quot; unique_id=&quot;10011&quot;&gt;&lt;property id=&quot;20148&quot; value=&quot;5&quot;/&gt;&lt;property id=&quot;20300&quot; value=&quot;Slide 8&quot;/&gt;&lt;property id=&quot;20307&quot; value=&quot;320&quot;/&gt;&lt;/object&gt;&lt;object type=&quot;3&quot; unique_id=&quot;10012&quot;&gt;&lt;property id=&quot;20148&quot; value=&quot;5&quot;/&gt;&lt;property id=&quot;20300&quot; value=&quot;Slide 9 - &amp;quot;Validating Transactions  COA Mask&amp;quot;&quot;/&gt;&lt;property id=&quot;20307&quot; value=&quot;328&quot;/&gt;&lt;/object&gt;&lt;object type=&quot;3&quot; unique_id=&quot;10013&quot;&gt;&lt;property id=&quot;20148&quot; value=&quot;5&quot;/&gt;&lt;property id=&quot;20300&quot; value=&quot;Slide 10 - &amp;quot;Sub Account COA Mask&amp;quot;&quot;/&gt;&lt;property id=&quot;20307&quot; value=&quot;335&quot;/&gt;&lt;/object&gt;&lt;object type=&quot;3&quot; unique_id=&quot;10014&quot;&gt;&lt;property id=&quot;20148&quot; value=&quot;5&quot;/&gt;&lt;property id=&quot;20300&quot; value=&quot;Slide 11 - &amp;quot;Cost Center COA Mask&amp;quot;&quot;/&gt;&lt;property id=&quot;20307&quot; value=&quot;333&quot;/&gt;&lt;/object&gt;&lt;object type=&quot;3&quot; unique_id=&quot;10015&quot;&gt;&lt;property id=&quot;20148&quot; value=&quot;5&quot;/&gt;&lt;property id=&quot;20300&quot; value=&quot;Slide 12 - &amp;quot;Project COA Mask&amp;quot;&quot;/&gt;&lt;property id=&quot;20307&quot; value=&quot;334&quot;/&gt;&lt;/object&gt;&lt;object type=&quot;3&quot; unique_id=&quot;10016&quot;&gt;&lt;property id=&quot;20148&quot; value=&quot;5&quot;/&gt;&lt;property id=&quot;20300&quot; value=&quot;Slide 13 - &amp;quot;Sub-Account Highlights&amp;quot;&quot;/&gt;&lt;property id=&quot;20307&quot; value=&quot;321&quot;/&gt;&lt;/object&gt;&lt;object type=&quot;3&quot; unique_id=&quot;10017&quot;&gt;&lt;property id=&quot;20148&quot; value=&quot;5&quot;/&gt;&lt;property id=&quot;20300&quot; value=&quot;Slide 14 - &amp;quot;Cost Center Highlights&amp;quot;&quot;/&gt;&lt;property id=&quot;20307&quot; value=&quot;322&quot;/&gt;&lt;/object&gt;&lt;object type=&quot;3&quot; unique_id=&quot;10018&quot;&gt;&lt;property id=&quot;20148&quot; value=&quot;5&quot;/&gt;&lt;property id=&quot;20300&quot; value=&quot;Slide 15 - &amp;quot;Project Highlights&amp;quot;&quot;/&gt;&lt;property id=&quot;20307&quot; value=&quot;323&quot;/&gt;&lt;/object&gt;&lt;object type=&quot;3&quot; unique_id=&quot;10019&quot;&gt;&lt;property id=&quot;20148&quot; value=&quot;5&quot;/&gt;&lt;property id=&quot;20300&quot; value=&quot;Slide 16 - &amp;quot;Supplementary Analysis Fields (SAF)&amp;quot;&quot;/&gt;&lt;property id=&quot;20307&quot; value=&quot;324&quot;/&gt;&lt;/object&gt;&lt;object type=&quot;3&quot; unique_id=&quot;10020&quot;&gt;&lt;property id=&quot;20148&quot; value=&quot;5&quot;/&gt;&lt;property id=&quot;20300&quot; value=&quot;Slide 17 - &amp;quot;SAF Setup&amp;quot;&quot;/&gt;&lt;property id=&quot;20307&quot; value=&quot;325&quot;/&gt;&lt;/object&gt;&lt;object type=&quot;3&quot; unique_id=&quot;10021&quot;&gt;&lt;property id=&quot;20148&quot; value=&quot;5&quot;/&gt;&lt;property id=&quot;20300&quot; value=&quot;Slide 18 - &amp;quot;SAF Example&amp;quot;&quot;/&gt;&lt;property id=&quot;20307&quot; value=&quot;326&quot;/&gt;&lt;/object&gt;&lt;object type=&quot;3&quot; unique_id=&quot;10022&quot;&gt;&lt;property id=&quot;20148&quot; value=&quot;5&quot;/&gt;&lt;property id=&quot;20300&quot; value=&quot;Slide 19 - &amp;quot;GL Calendar and GL Periods Setup&amp;quot;&quot;/&gt;&lt;property id=&quot;20307&quot; value=&quot;327&quot;/&gt;&lt;/object&gt;&lt;object type=&quot;3&quot; unique_id=&quot;10023&quot;&gt;&lt;property id=&quot;20148&quot; value=&quot;5&quot;/&gt;&lt;property id=&quot;20300&quot; value=&quot;Slide 20 - &amp;quot;Operational Accounting Defaults&amp;quot;&quot;/&gt;&lt;property id=&quot;20307&quot; value=&quot;330&quot;/&gt;&lt;/object&gt;&lt;object type=&quot;3&quot; unique_id=&quot;10024&quot;&gt;&lt;property id=&quot;20148&quot; value=&quot;5&quot;/&gt;&lt;property id=&quot;20300&quot; value=&quot;Slide 21 - &amp;quot;Hands-on Exercise&amp;quot;&quot;/&gt;&lt;property id=&quot;20307&quot; value=&quot;331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1734</TotalTime>
  <Words>677</Words>
  <Application>Microsoft Office PowerPoint</Application>
  <PresentationFormat>On-screen Show (4:3)</PresentationFormat>
  <Paragraphs>207</Paragraphs>
  <Slides>21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QAD 2010 Template</vt:lpstr>
      <vt:lpstr>General Ledger Setup</vt:lpstr>
      <vt:lpstr>Overview</vt:lpstr>
      <vt:lpstr>General Ledger Setup Flow</vt:lpstr>
      <vt:lpstr>GL Account Structure</vt:lpstr>
      <vt:lpstr>GL Account Highlights</vt:lpstr>
      <vt:lpstr>Types of GL Accounts</vt:lpstr>
      <vt:lpstr>System Accounts</vt:lpstr>
      <vt:lpstr>Slide 8</vt:lpstr>
      <vt:lpstr>Validating Transactions  COA Mask</vt:lpstr>
      <vt:lpstr>Sub-Account COA Mask</vt:lpstr>
      <vt:lpstr>Cost Center COA Mask</vt:lpstr>
      <vt:lpstr>Project COA Mask</vt:lpstr>
      <vt:lpstr>Sub-Account Highlights</vt:lpstr>
      <vt:lpstr>Cost Center Highlights</vt:lpstr>
      <vt:lpstr>Project Highlights</vt:lpstr>
      <vt:lpstr>Supplementary Analysis Fields (SAF)</vt:lpstr>
      <vt:lpstr>SAF Setup</vt:lpstr>
      <vt:lpstr>SAF Example</vt:lpstr>
      <vt:lpstr>GL Calendar and GL Periods Setup</vt:lpstr>
      <vt:lpstr>Operational Accounting Defaults</vt:lpstr>
      <vt:lpstr>Hands-on Exercise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113</cp:revision>
  <dcterms:created xsi:type="dcterms:W3CDTF">2006-05-18T22:11:08Z</dcterms:created>
  <dcterms:modified xsi:type="dcterms:W3CDTF">2011-03-21T17:07:46Z</dcterms:modified>
</cp:coreProperties>
</file>