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723" r:id="rId1"/>
  </p:sldMasterIdLst>
  <p:notesMasterIdLst>
    <p:notesMasterId r:id="rId61"/>
  </p:notesMasterIdLst>
  <p:handoutMasterIdLst>
    <p:handoutMasterId r:id="rId62"/>
  </p:handoutMasterIdLst>
  <p:sldIdLst>
    <p:sldId id="450" r:id="rId2"/>
    <p:sldId id="451" r:id="rId3"/>
    <p:sldId id="452" r:id="rId4"/>
    <p:sldId id="453" r:id="rId5"/>
    <p:sldId id="455" r:id="rId6"/>
    <p:sldId id="456" r:id="rId7"/>
    <p:sldId id="457" r:id="rId8"/>
    <p:sldId id="458" r:id="rId9"/>
    <p:sldId id="454" r:id="rId10"/>
    <p:sldId id="459" r:id="rId11"/>
    <p:sldId id="460" r:id="rId12"/>
    <p:sldId id="461" r:id="rId13"/>
    <p:sldId id="462" r:id="rId14"/>
    <p:sldId id="464" r:id="rId15"/>
    <p:sldId id="465" r:id="rId16"/>
    <p:sldId id="466" r:id="rId17"/>
    <p:sldId id="467" r:id="rId18"/>
    <p:sldId id="468" r:id="rId19"/>
    <p:sldId id="469" r:id="rId20"/>
    <p:sldId id="470" r:id="rId21"/>
    <p:sldId id="471" r:id="rId22"/>
    <p:sldId id="472" r:id="rId23"/>
    <p:sldId id="473" r:id="rId24"/>
    <p:sldId id="474" r:id="rId25"/>
    <p:sldId id="509" r:id="rId26"/>
    <p:sldId id="475" r:id="rId27"/>
    <p:sldId id="476" r:id="rId28"/>
    <p:sldId id="477" r:id="rId29"/>
    <p:sldId id="478" r:id="rId30"/>
    <p:sldId id="480" r:id="rId31"/>
    <p:sldId id="481" r:id="rId32"/>
    <p:sldId id="510" r:id="rId33"/>
    <p:sldId id="482" r:id="rId34"/>
    <p:sldId id="483" r:id="rId35"/>
    <p:sldId id="484" r:id="rId36"/>
    <p:sldId id="485" r:id="rId37"/>
    <p:sldId id="486" r:id="rId38"/>
    <p:sldId id="487" r:id="rId39"/>
    <p:sldId id="488" r:id="rId40"/>
    <p:sldId id="489" r:id="rId41"/>
    <p:sldId id="490" r:id="rId42"/>
    <p:sldId id="491" r:id="rId43"/>
    <p:sldId id="492" r:id="rId44"/>
    <p:sldId id="508" r:id="rId45"/>
    <p:sldId id="493" r:id="rId46"/>
    <p:sldId id="494" r:id="rId47"/>
    <p:sldId id="495" r:id="rId48"/>
    <p:sldId id="496" r:id="rId49"/>
    <p:sldId id="497" r:id="rId50"/>
    <p:sldId id="498" r:id="rId51"/>
    <p:sldId id="499" r:id="rId52"/>
    <p:sldId id="500" r:id="rId53"/>
    <p:sldId id="501" r:id="rId54"/>
    <p:sldId id="502" r:id="rId55"/>
    <p:sldId id="503" r:id="rId56"/>
    <p:sldId id="504" r:id="rId57"/>
    <p:sldId id="505" r:id="rId58"/>
    <p:sldId id="506" r:id="rId59"/>
    <p:sldId id="507" r:id="rId60"/>
  </p:sldIdLst>
  <p:sldSz cx="9144000" cy="6858000" type="screen4x3"/>
  <p:notesSz cx="6858000" cy="9144000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</p:showPr>
  <p:clrMru>
    <a:srgbClr val="6287C6"/>
    <a:srgbClr val="3F26D8"/>
    <a:srgbClr val="000099"/>
    <a:srgbClr val="9999FF"/>
    <a:srgbClr val="CECEC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653" autoAdjust="0"/>
    <p:restoredTop sz="94660"/>
  </p:normalViewPr>
  <p:slideViewPr>
    <p:cSldViewPr>
      <p:cViewPr>
        <p:scale>
          <a:sx n="100" d="100"/>
          <a:sy n="100" d="100"/>
        </p:scale>
        <p:origin x="-246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9302"/>
    </p:cViewPr>
  </p:sorterViewPr>
  <p:notesViewPr>
    <p:cSldViewPr>
      <p:cViewPr varScale="1">
        <p:scale>
          <a:sx n="37" d="100"/>
          <a:sy n="37" d="100"/>
        </p:scale>
        <p:origin x="-1470" y="-96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52525" y="695325"/>
            <a:ext cx="4552950" cy="34099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lnSpc>
        <a:spcPct val="89000"/>
      </a:lnSpc>
      <a:spcBef>
        <a:spcPct val="4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lnSpc>
        <a:spcPct val="89000"/>
      </a:lnSpc>
      <a:spcBef>
        <a:spcPct val="4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lnSpc>
        <a:spcPct val="89000"/>
      </a:lnSpc>
      <a:spcBef>
        <a:spcPct val="4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lnSpc>
        <a:spcPct val="89000"/>
      </a:lnSpc>
      <a:spcBef>
        <a:spcPct val="4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lnSpc>
        <a:spcPct val="89000"/>
      </a:lnSpc>
      <a:spcBef>
        <a:spcPct val="4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err="1" smtClean="0"/>
              <a:t>ManFunc</a:t>
            </a:r>
            <a:r>
              <a:rPr lang="en-US" dirty="0" smtClean="0"/>
              <a:t>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err="1" smtClean="0"/>
              <a:t>ManFunc</a:t>
            </a:r>
            <a:r>
              <a:rPr lang="en-US" dirty="0" smtClean="0"/>
              <a:t>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err="1" smtClean="0"/>
              <a:t>ManFunc</a:t>
            </a:r>
            <a:r>
              <a:rPr lang="en-US" dirty="0" smtClean="0"/>
              <a:t>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err="1" smtClean="0"/>
              <a:t>ManFunc</a:t>
            </a:r>
            <a:r>
              <a:rPr lang="en-US" dirty="0" smtClean="0"/>
              <a:t>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err="1" smtClean="0"/>
              <a:t>ManFunc</a:t>
            </a:r>
            <a:r>
              <a:rPr lang="en-US" dirty="0" smtClean="0"/>
              <a:t>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err="1" smtClean="0"/>
              <a:t>ManFunc</a:t>
            </a:r>
            <a:r>
              <a:rPr lang="en-US" dirty="0" smtClean="0"/>
              <a:t>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19200" y="4648200"/>
            <a:ext cx="7467600" cy="7620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25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410200"/>
            <a:ext cx="7467600" cy="762000"/>
          </a:xfrm>
        </p:spPr>
        <p:txBody>
          <a:bodyPr tIns="45720" bIns="45720"/>
          <a:lstStyle>
            <a:lvl1pPr marL="0" indent="0" algn="r">
              <a:buFont typeface="Webdings" pitchFamily="18" charset="2"/>
              <a:buNone/>
              <a:defRPr sz="2000" b="1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 algn="ctr">
              <a:defRPr sz="14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 dirty="0" err="1" smtClean="0"/>
              <a:t>ManFunc</a:t>
            </a:r>
            <a:r>
              <a:rPr lang="en-US" dirty="0" smtClean="0"/>
              <a:t>-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7848600" y="6638544"/>
            <a:ext cx="1295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dirty="0" err="1" smtClean="0"/>
              <a:t>ManFunc</a:t>
            </a:r>
            <a:r>
              <a:rPr lang="en-US" dirty="0" smtClean="0"/>
              <a:t>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5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Manager Functions</a:t>
            </a:r>
            <a:endParaRPr lang="en-US" dirty="0" smtClean="0"/>
          </a:p>
        </p:txBody>
      </p:sp>
      <p:sp>
        <p:nvSpPr>
          <p:cNvPr id="3076" name="Rectangle 5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mtClean="0"/>
              <a:t>QAD Enterprise Applications</a:t>
            </a:r>
            <a:endParaRPr lang="en-US" dirty="0" smtClean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Training Presentation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Domain/Account Control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ManFunc-100</a:t>
            </a:r>
            <a:endParaRPr lang="en-US" dirty="0" smtClean="0"/>
          </a:p>
        </p:txBody>
      </p:sp>
      <p:pic>
        <p:nvPicPr>
          <p:cNvPr id="12292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143000"/>
            <a:ext cx="7808913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1288952" y="4191000"/>
            <a:ext cx="6553397" cy="104644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Domain/Account Control is a Financial responsibility, but it is so important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that it and Audit Control (the bottom field) reside in Manager Functions.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Note: if Audit Trail = [Yes] Audit Reports can be run.</a:t>
            </a:r>
          </a:p>
          <a:p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 Generalized Code Example </a:t>
            </a:r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ManFunc-110</a:t>
            </a:r>
            <a:endParaRPr lang="en-US" dirty="0" smtClean="0"/>
          </a:p>
        </p:txBody>
      </p:sp>
      <p:pic>
        <p:nvPicPr>
          <p:cNvPr id="13316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066800"/>
            <a:ext cx="7808913" cy="501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828675" y="3976687"/>
            <a:ext cx="7515225" cy="12620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algn="l"/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Generalized Codes are a feature of QAD Standard Edition that allow you to</a:t>
            </a:r>
          </a:p>
          <a:p>
            <a:pPr algn="l"/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customize the way you want to use certain fields:</a:t>
            </a:r>
          </a:p>
          <a:p>
            <a:pPr algn="l">
              <a:buFontTx/>
              <a:buChar char="•"/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Defining the acceptable values in the field (Generalized Codes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Maint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.)</a:t>
            </a:r>
          </a:p>
          <a:p>
            <a:pPr algn="l">
              <a:buFontTx/>
              <a:buChar char="•"/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Displaying a list of acceptable values for the field (Window Help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Maint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.)</a:t>
            </a:r>
          </a:p>
          <a:p>
            <a:pPr algn="l">
              <a:buFontTx/>
              <a:buChar char="•"/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Defining the field values as validated by the database entry (.v file)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 Adding Generalized Codes</a:t>
            </a:r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ManFunc-120</a:t>
            </a:r>
            <a:endParaRPr lang="en-US" dirty="0" smtClean="0"/>
          </a:p>
        </p:txBody>
      </p:sp>
      <p:pic>
        <p:nvPicPr>
          <p:cNvPr id="14340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143000"/>
            <a:ext cx="7808913" cy="48196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sp>
        <p:nvSpPr>
          <p:cNvPr id="438278" name="Text Box 6"/>
          <p:cNvSpPr txBox="1">
            <a:spLocks noChangeArrowheads="1"/>
          </p:cNvSpPr>
          <p:nvPr/>
        </p:nvSpPr>
        <p:spPr bwMode="auto">
          <a:xfrm>
            <a:off x="1409700" y="3419475"/>
            <a:ext cx="6205538" cy="346075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Enter the Field Name and acceptable Value with Comment.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mtClean="0"/>
              <a:t>Security Types</a:t>
            </a:r>
          </a:p>
          <a:p>
            <a:pPr lvl="1"/>
            <a:r>
              <a:rPr lang="en-US" smtClean="0"/>
              <a:t>Menu Security </a:t>
            </a:r>
          </a:p>
          <a:p>
            <a:pPr lvl="1"/>
            <a:r>
              <a:rPr lang="en-US" smtClean="0"/>
              <a:t>Field Security </a:t>
            </a:r>
          </a:p>
          <a:p>
            <a:pPr lvl="1"/>
            <a:r>
              <a:rPr lang="en-US" smtClean="0"/>
              <a:t>Entity Security</a:t>
            </a:r>
          </a:p>
          <a:p>
            <a:pPr lvl="1"/>
            <a:r>
              <a:rPr lang="en-US" smtClean="0"/>
              <a:t>GL Account Security</a:t>
            </a:r>
          </a:p>
          <a:p>
            <a:pPr lvl="1"/>
            <a:r>
              <a:rPr lang="en-US" smtClean="0"/>
              <a:t>Site Security</a:t>
            </a:r>
          </a:p>
          <a:p>
            <a:pPr lvl="1"/>
            <a:r>
              <a:rPr lang="en-US" smtClean="0"/>
              <a:t>Inventory Movement Code Security</a:t>
            </a:r>
          </a:p>
          <a:p>
            <a:r>
              <a:rPr lang="en-US" smtClean="0"/>
              <a:t>Security Setup Issues</a:t>
            </a:r>
          </a:p>
          <a:p>
            <a:pPr lvl="1"/>
            <a:r>
              <a:rPr lang="en-US" smtClean="0"/>
              <a:t>Security Control </a:t>
            </a:r>
          </a:p>
          <a:p>
            <a:pPr lvl="1"/>
            <a:r>
              <a:rPr lang="en-US" smtClean="0"/>
              <a:t>User/Group Setup</a:t>
            </a:r>
          </a:p>
          <a:p>
            <a:pPr lvl="1"/>
            <a:r>
              <a:rPr lang="en-US" smtClean="0"/>
              <a:t>Security Restrictions</a:t>
            </a:r>
          </a:p>
          <a:p>
            <a:r>
              <a:rPr lang="en-US" smtClean="0"/>
              <a:t>Audits</a:t>
            </a:r>
          </a:p>
          <a:p>
            <a:pPr lvl="1"/>
            <a:r>
              <a:rPr lang="en-US" smtClean="0"/>
              <a:t>Master File Audit</a:t>
            </a:r>
          </a:p>
          <a:p>
            <a:endParaRPr lang="en-US" smtClean="0"/>
          </a:p>
          <a:p>
            <a:endParaRPr lang="en-US" smtClean="0"/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Security Overview</a:t>
            </a:r>
          </a:p>
        </p:txBody>
      </p:sp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ManFunc-130</a:t>
            </a:r>
            <a:endParaRPr lang="en-US" dirty="0" smtClean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Overview of Security Types</a:t>
            </a:r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ManFunc-140</a:t>
            </a:r>
            <a:endParaRPr lang="en-US" dirty="0" smtClean="0"/>
          </a:p>
        </p:txBody>
      </p:sp>
      <p:pic>
        <p:nvPicPr>
          <p:cNvPr id="16388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219200"/>
            <a:ext cx="7885113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676275" y="2633663"/>
            <a:ext cx="1643063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Menu Security</a:t>
            </a:r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4133850" y="2633663"/>
            <a:ext cx="1494000" cy="335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Field Security</a:t>
            </a:r>
          </a:p>
        </p:txBody>
      </p:sp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1589088" y="4429125"/>
            <a:ext cx="1906587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Account Security</a:t>
            </a:r>
          </a:p>
        </p:txBody>
      </p:sp>
      <p:sp>
        <p:nvSpPr>
          <p:cNvPr id="16392" name="Text Box 8"/>
          <p:cNvSpPr txBox="1">
            <a:spLocks noChangeArrowheads="1"/>
          </p:cNvSpPr>
          <p:nvPr/>
        </p:nvSpPr>
        <p:spPr bwMode="auto">
          <a:xfrm>
            <a:off x="5316538" y="4414838"/>
            <a:ext cx="1550105" cy="335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Entity Security</a:t>
            </a:r>
          </a:p>
        </p:txBody>
      </p:sp>
      <p:sp>
        <p:nvSpPr>
          <p:cNvPr id="16393" name="Rectangle 12"/>
          <p:cNvSpPr>
            <a:spLocks noChangeArrowheads="1"/>
          </p:cNvSpPr>
          <p:nvPr/>
        </p:nvSpPr>
        <p:spPr bwMode="auto">
          <a:xfrm>
            <a:off x="628650" y="1266825"/>
            <a:ext cx="381000" cy="228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6394" name="Rectangle 13"/>
          <p:cNvSpPr>
            <a:spLocks noChangeArrowheads="1"/>
          </p:cNvSpPr>
          <p:nvPr/>
        </p:nvSpPr>
        <p:spPr bwMode="auto">
          <a:xfrm>
            <a:off x="5438775" y="2009775"/>
            <a:ext cx="381000" cy="152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6395" name="Rectangle 14"/>
          <p:cNvSpPr>
            <a:spLocks noChangeArrowheads="1"/>
          </p:cNvSpPr>
          <p:nvPr/>
        </p:nvSpPr>
        <p:spPr bwMode="auto">
          <a:xfrm>
            <a:off x="1133475" y="3362325"/>
            <a:ext cx="304800" cy="152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6396" name="Rectangle 15"/>
          <p:cNvSpPr>
            <a:spLocks noChangeArrowheads="1"/>
          </p:cNvSpPr>
          <p:nvPr/>
        </p:nvSpPr>
        <p:spPr bwMode="auto">
          <a:xfrm>
            <a:off x="4486275" y="3314700"/>
            <a:ext cx="381000" cy="228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cxnSp>
        <p:nvCxnSpPr>
          <p:cNvPr id="16397" name="AutoShape 16"/>
          <p:cNvCxnSpPr>
            <a:cxnSpLocks noChangeShapeType="1"/>
            <a:stCxn id="16389" idx="1"/>
            <a:endCxn id="16393" idx="1"/>
          </p:cNvCxnSpPr>
          <p:nvPr/>
        </p:nvCxnSpPr>
        <p:spPr bwMode="auto">
          <a:xfrm rot="10800000">
            <a:off x="628650" y="1381125"/>
            <a:ext cx="47625" cy="1419225"/>
          </a:xfrm>
          <a:prstGeom prst="bentConnector3">
            <a:avLst>
              <a:gd name="adj1" fmla="val 580000"/>
            </a:avLst>
          </a:prstGeom>
          <a:noFill/>
          <a:ln w="38100">
            <a:solidFill>
              <a:srgbClr val="6287C6"/>
            </a:solidFill>
            <a:miter lim="800000"/>
            <a:headEnd/>
            <a:tailEnd type="triangle" w="med" len="med"/>
          </a:ln>
        </p:spPr>
      </p:cxnSp>
      <p:cxnSp>
        <p:nvCxnSpPr>
          <p:cNvPr id="16398" name="AutoShape 17"/>
          <p:cNvCxnSpPr>
            <a:cxnSpLocks noChangeShapeType="1"/>
            <a:stCxn id="16390" idx="3"/>
            <a:endCxn id="16394" idx="3"/>
          </p:cNvCxnSpPr>
          <p:nvPr/>
        </p:nvCxnSpPr>
        <p:spPr bwMode="auto">
          <a:xfrm flipV="1">
            <a:off x="5627850" y="2085975"/>
            <a:ext cx="191925" cy="715683"/>
          </a:xfrm>
          <a:prstGeom prst="bentConnector3">
            <a:avLst>
              <a:gd name="adj1" fmla="val 219109"/>
            </a:avLst>
          </a:prstGeom>
          <a:noFill/>
          <a:ln w="38100">
            <a:solidFill>
              <a:srgbClr val="6287C6"/>
            </a:solidFill>
            <a:miter lim="800000"/>
            <a:headEnd/>
            <a:tailEnd type="triangle" w="med" len="med"/>
          </a:ln>
        </p:spPr>
      </p:cxnSp>
      <p:cxnSp>
        <p:nvCxnSpPr>
          <p:cNvPr id="16399" name="AutoShape 18"/>
          <p:cNvCxnSpPr>
            <a:cxnSpLocks noChangeShapeType="1"/>
            <a:stCxn id="16391" idx="0"/>
            <a:endCxn id="16395" idx="2"/>
          </p:cNvCxnSpPr>
          <p:nvPr/>
        </p:nvCxnSpPr>
        <p:spPr bwMode="auto">
          <a:xfrm rot="5400000" flipH="1">
            <a:off x="1457325" y="3343275"/>
            <a:ext cx="914400" cy="12573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6287C6"/>
            </a:solidFill>
            <a:miter lim="800000"/>
            <a:headEnd/>
            <a:tailEnd type="triangle" w="med" len="med"/>
          </a:ln>
        </p:spPr>
      </p:cxnSp>
      <p:cxnSp>
        <p:nvCxnSpPr>
          <p:cNvPr id="16400" name="AutoShape 19"/>
          <p:cNvCxnSpPr>
            <a:cxnSpLocks noChangeShapeType="1"/>
            <a:stCxn id="16392" idx="0"/>
            <a:endCxn id="16396" idx="2"/>
          </p:cNvCxnSpPr>
          <p:nvPr/>
        </p:nvCxnSpPr>
        <p:spPr bwMode="auto">
          <a:xfrm rot="16200000" flipV="1">
            <a:off x="4948414" y="3271661"/>
            <a:ext cx="871538" cy="1414816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62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Security Flow Diagram</a:t>
            </a:r>
          </a:p>
        </p:txBody>
      </p:sp>
      <p:sp>
        <p:nvSpPr>
          <p:cNvPr id="1741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ManFunc-150</a:t>
            </a:r>
            <a:endParaRPr lang="en-US" dirty="0" smtClean="0"/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6591300" y="1546247"/>
            <a:ext cx="2057400" cy="520655"/>
          </a:xfrm>
          <a:prstGeom prst="rect">
            <a:avLst/>
          </a:prstGeom>
          <a:solidFill>
            <a:srgbClr val="FF5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0488" tIns="44450" rIns="90488" bIns="44450" anchor="ctr">
            <a:spAutoFit/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6591300" y="4518047"/>
            <a:ext cx="2057400" cy="520655"/>
          </a:xfrm>
          <a:prstGeom prst="rect">
            <a:avLst/>
          </a:prstGeom>
          <a:solidFill>
            <a:srgbClr val="FF5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0488" tIns="44450" rIns="90488" bIns="44450" anchor="ctr">
            <a:spAutoFit/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6591300" y="2635272"/>
            <a:ext cx="2057400" cy="520655"/>
          </a:xfrm>
          <a:prstGeom prst="rect">
            <a:avLst/>
          </a:prstGeom>
          <a:solidFill>
            <a:srgbClr val="FF5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0488" tIns="44450" rIns="90488" bIns="44450" anchor="ctr">
            <a:spAutoFit/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17415" name="Rectangle 7"/>
          <p:cNvSpPr>
            <a:spLocks noChangeArrowheads="1"/>
          </p:cNvSpPr>
          <p:nvPr/>
        </p:nvSpPr>
        <p:spPr bwMode="auto">
          <a:xfrm>
            <a:off x="2717800" y="4073547"/>
            <a:ext cx="2057400" cy="520655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0488" tIns="44450" rIns="90488" bIns="44450" anchor="ctr">
            <a:spAutoFit/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17416" name="Rectangle 8"/>
          <p:cNvSpPr>
            <a:spLocks noChangeArrowheads="1"/>
          </p:cNvSpPr>
          <p:nvPr/>
        </p:nvSpPr>
        <p:spPr bwMode="auto">
          <a:xfrm>
            <a:off x="457200" y="4518047"/>
            <a:ext cx="2057400" cy="520655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0488" tIns="44450" rIns="90488" bIns="44450" anchor="ctr">
            <a:spAutoFit/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17417" name="Rectangle 9"/>
          <p:cNvSpPr>
            <a:spLocks noChangeArrowheads="1"/>
          </p:cNvSpPr>
          <p:nvPr/>
        </p:nvSpPr>
        <p:spPr bwMode="auto">
          <a:xfrm>
            <a:off x="457200" y="3641747"/>
            <a:ext cx="2057400" cy="520655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0488" tIns="44450" rIns="90488" bIns="44450" anchor="ctr">
            <a:spAutoFit/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17418" name="Rectangle 10"/>
          <p:cNvSpPr>
            <a:spLocks noChangeArrowheads="1"/>
          </p:cNvSpPr>
          <p:nvPr/>
        </p:nvSpPr>
        <p:spPr bwMode="auto">
          <a:xfrm>
            <a:off x="457200" y="2635272"/>
            <a:ext cx="2057400" cy="520655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0488" tIns="44450" rIns="90488" bIns="44450" anchor="ctr">
            <a:spAutoFit/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17419" name="Rectangle 11"/>
          <p:cNvSpPr>
            <a:spLocks noChangeArrowheads="1"/>
          </p:cNvSpPr>
          <p:nvPr/>
        </p:nvSpPr>
        <p:spPr bwMode="auto">
          <a:xfrm>
            <a:off x="457200" y="1546247"/>
            <a:ext cx="2057400" cy="520655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0488" tIns="44450" rIns="90488" bIns="44450" anchor="ctr">
            <a:spAutoFit/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17420" name="Rectangle 12"/>
          <p:cNvSpPr>
            <a:spLocks noChangeArrowheads="1"/>
          </p:cNvSpPr>
          <p:nvPr/>
        </p:nvSpPr>
        <p:spPr bwMode="auto">
          <a:xfrm>
            <a:off x="4019550" y="3108347"/>
            <a:ext cx="2057400" cy="520655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0488" tIns="44450" rIns="90488" bIns="44450" anchor="ctr">
            <a:spAutoFit/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17421" name="Text Box 13"/>
          <p:cNvSpPr txBox="1">
            <a:spLocks noChangeArrowheads="1"/>
          </p:cNvSpPr>
          <p:nvPr/>
        </p:nvSpPr>
        <p:spPr bwMode="auto">
          <a:xfrm>
            <a:off x="571500" y="1579563"/>
            <a:ext cx="1828800" cy="45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/>
            <a:r>
              <a:rPr lang="en-US" sz="1200" b="1">
                <a:latin typeface="+mj-lt"/>
              </a:rPr>
              <a:t>Password at</a:t>
            </a:r>
            <a:br>
              <a:rPr lang="en-US" sz="1200" b="1">
                <a:latin typeface="+mj-lt"/>
              </a:rPr>
            </a:br>
            <a:r>
              <a:rPr lang="en-US" sz="1200" b="1">
                <a:latin typeface="+mj-lt"/>
              </a:rPr>
              <a:t>sign-on</a:t>
            </a:r>
          </a:p>
        </p:txBody>
      </p:sp>
      <p:sp>
        <p:nvSpPr>
          <p:cNvPr id="17422" name="Text Box 14"/>
          <p:cNvSpPr txBox="1">
            <a:spLocks noChangeArrowheads="1"/>
          </p:cNvSpPr>
          <p:nvPr/>
        </p:nvSpPr>
        <p:spPr bwMode="auto">
          <a:xfrm>
            <a:off x="571500" y="2760663"/>
            <a:ext cx="1828800" cy="274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/>
            <a:r>
              <a:rPr lang="en-US" sz="1200" b="1">
                <a:latin typeface="+mj-lt"/>
              </a:rPr>
              <a:t>User ID (from OS)</a:t>
            </a:r>
          </a:p>
        </p:txBody>
      </p:sp>
      <p:sp>
        <p:nvSpPr>
          <p:cNvPr id="17423" name="Text Box 15"/>
          <p:cNvSpPr txBox="1">
            <a:spLocks noChangeArrowheads="1"/>
          </p:cNvSpPr>
          <p:nvPr/>
        </p:nvSpPr>
        <p:spPr bwMode="auto">
          <a:xfrm>
            <a:off x="6705600" y="4551363"/>
            <a:ext cx="1828800" cy="45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/>
            <a:r>
              <a:rPr lang="en-US" sz="1200" b="1">
                <a:solidFill>
                  <a:schemeClr val="bg1"/>
                </a:solidFill>
                <a:latin typeface="+mj-lt"/>
              </a:rPr>
              <a:t>If matched, program runs</a:t>
            </a:r>
          </a:p>
        </p:txBody>
      </p:sp>
      <p:sp>
        <p:nvSpPr>
          <p:cNvPr id="17424" name="Text Box 16"/>
          <p:cNvSpPr txBox="1">
            <a:spLocks noChangeArrowheads="1"/>
          </p:cNvSpPr>
          <p:nvPr/>
        </p:nvSpPr>
        <p:spPr bwMode="auto">
          <a:xfrm>
            <a:off x="6477000" y="2578100"/>
            <a:ext cx="2286000" cy="643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/>
            <a:r>
              <a:rPr lang="en-US" sz="1200" b="1">
                <a:solidFill>
                  <a:schemeClr val="bg1"/>
                </a:solidFill>
                <a:latin typeface="+mj-lt"/>
              </a:rPr>
              <a:t>Program checks</a:t>
            </a:r>
          </a:p>
          <a:p>
            <a:pPr eaLnBrk="0" hangingPunct="0"/>
            <a:r>
              <a:rPr lang="en-US" sz="1200" b="1">
                <a:solidFill>
                  <a:schemeClr val="bg1"/>
                </a:solidFill>
                <a:latin typeface="+mj-lt"/>
              </a:rPr>
              <a:t>menu security</a:t>
            </a:r>
          </a:p>
          <a:p>
            <a:pPr eaLnBrk="0" hangingPunct="0"/>
            <a:r>
              <a:rPr lang="en-US" sz="1200" b="1">
                <a:solidFill>
                  <a:schemeClr val="bg1"/>
                </a:solidFill>
                <a:latin typeface="+mj-lt"/>
              </a:rPr>
              <a:t>against session IDs</a:t>
            </a:r>
          </a:p>
        </p:txBody>
      </p:sp>
      <p:sp>
        <p:nvSpPr>
          <p:cNvPr id="17425" name="Text Box 17"/>
          <p:cNvSpPr txBox="1">
            <a:spLocks noChangeArrowheads="1"/>
          </p:cNvSpPr>
          <p:nvPr/>
        </p:nvSpPr>
        <p:spPr bwMode="auto">
          <a:xfrm>
            <a:off x="6705600" y="1671638"/>
            <a:ext cx="1828800" cy="274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/>
            <a:r>
              <a:rPr lang="en-US" sz="1200" b="1">
                <a:solidFill>
                  <a:schemeClr val="bg1"/>
                </a:solidFill>
                <a:latin typeface="+mj-lt"/>
              </a:rPr>
              <a:t>Program starts</a:t>
            </a:r>
          </a:p>
        </p:txBody>
      </p:sp>
      <p:sp>
        <p:nvSpPr>
          <p:cNvPr id="17426" name="Text Box 18"/>
          <p:cNvSpPr txBox="1">
            <a:spLocks noChangeArrowheads="1"/>
          </p:cNvSpPr>
          <p:nvPr/>
        </p:nvSpPr>
        <p:spPr bwMode="auto">
          <a:xfrm>
            <a:off x="4152900" y="3054350"/>
            <a:ext cx="1828800" cy="45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/>
            <a:r>
              <a:rPr lang="en-US" sz="1200" b="1">
                <a:latin typeface="+mj-lt"/>
              </a:rPr>
              <a:t>Add groups to User ID to form session ID list</a:t>
            </a:r>
          </a:p>
        </p:txBody>
      </p:sp>
      <p:sp>
        <p:nvSpPr>
          <p:cNvPr id="17427" name="Text Box 19"/>
          <p:cNvSpPr txBox="1">
            <a:spLocks noChangeArrowheads="1"/>
          </p:cNvSpPr>
          <p:nvPr/>
        </p:nvSpPr>
        <p:spPr bwMode="auto">
          <a:xfrm>
            <a:off x="2794000" y="4106863"/>
            <a:ext cx="1828800" cy="45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/>
            <a:r>
              <a:rPr lang="en-US" sz="1200" b="1">
                <a:latin typeface="+mj-lt"/>
              </a:rPr>
              <a:t>User ID and password match</a:t>
            </a:r>
          </a:p>
        </p:txBody>
      </p:sp>
      <p:sp>
        <p:nvSpPr>
          <p:cNvPr id="17428" name="Text Box 20"/>
          <p:cNvSpPr txBox="1">
            <a:spLocks noChangeArrowheads="1"/>
          </p:cNvSpPr>
          <p:nvPr/>
        </p:nvSpPr>
        <p:spPr bwMode="auto">
          <a:xfrm>
            <a:off x="571500" y="3675063"/>
            <a:ext cx="1828800" cy="45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/>
            <a:r>
              <a:rPr lang="en-US" sz="1200" b="1">
                <a:latin typeface="+mj-lt"/>
              </a:rPr>
              <a:t>User ID (from OS or user)</a:t>
            </a:r>
          </a:p>
        </p:txBody>
      </p:sp>
      <p:sp>
        <p:nvSpPr>
          <p:cNvPr id="17429" name="Text Box 21"/>
          <p:cNvSpPr txBox="1">
            <a:spLocks noChangeArrowheads="1"/>
          </p:cNvSpPr>
          <p:nvPr/>
        </p:nvSpPr>
        <p:spPr bwMode="auto">
          <a:xfrm>
            <a:off x="571500" y="4551363"/>
            <a:ext cx="1828800" cy="45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eaLnBrk="0" hangingPunct="0"/>
            <a:r>
              <a:rPr lang="en-US" sz="1200" b="1">
                <a:latin typeface="+mj-lt"/>
              </a:rPr>
              <a:t>Password at</a:t>
            </a:r>
            <a:br>
              <a:rPr lang="en-US" sz="1200" b="1">
                <a:latin typeface="+mj-lt"/>
              </a:rPr>
            </a:br>
            <a:r>
              <a:rPr lang="en-US" sz="1200" b="1">
                <a:latin typeface="+mj-lt"/>
              </a:rPr>
              <a:t>sign-on</a:t>
            </a:r>
          </a:p>
        </p:txBody>
      </p:sp>
      <p:cxnSp>
        <p:nvCxnSpPr>
          <p:cNvPr id="17430" name="AutoShape 22"/>
          <p:cNvCxnSpPr>
            <a:cxnSpLocks noChangeShapeType="1"/>
            <a:stCxn id="17419" idx="3"/>
            <a:endCxn id="17414" idx="1"/>
          </p:cNvCxnSpPr>
          <p:nvPr/>
        </p:nvCxnSpPr>
        <p:spPr bwMode="auto">
          <a:xfrm>
            <a:off x="2514600" y="1806575"/>
            <a:ext cx="4076700" cy="1089025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17431" name="AutoShape 23"/>
          <p:cNvCxnSpPr>
            <a:cxnSpLocks noChangeShapeType="1"/>
            <a:stCxn id="17420" idx="3"/>
            <a:endCxn id="17414" idx="1"/>
          </p:cNvCxnSpPr>
          <p:nvPr/>
        </p:nvCxnSpPr>
        <p:spPr bwMode="auto">
          <a:xfrm flipV="1">
            <a:off x="6076950" y="2895600"/>
            <a:ext cx="514350" cy="473075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17432" name="AutoShape 24"/>
          <p:cNvCxnSpPr>
            <a:cxnSpLocks noChangeShapeType="1"/>
            <a:stCxn id="17418" idx="3"/>
            <a:endCxn id="17420" idx="1"/>
          </p:cNvCxnSpPr>
          <p:nvPr/>
        </p:nvCxnSpPr>
        <p:spPr bwMode="auto">
          <a:xfrm>
            <a:off x="2514600" y="2895600"/>
            <a:ext cx="1504950" cy="473075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17433" name="AutoShape 25"/>
          <p:cNvCxnSpPr>
            <a:cxnSpLocks noChangeShapeType="1"/>
            <a:stCxn id="17415" idx="3"/>
            <a:endCxn id="17420" idx="2"/>
          </p:cNvCxnSpPr>
          <p:nvPr/>
        </p:nvCxnSpPr>
        <p:spPr bwMode="auto">
          <a:xfrm flipV="1">
            <a:off x="4775200" y="3629002"/>
            <a:ext cx="273050" cy="704873"/>
          </a:xfrm>
          <a:prstGeom prst="bentConnector2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17434" name="AutoShape 26"/>
          <p:cNvCxnSpPr>
            <a:cxnSpLocks noChangeShapeType="1"/>
            <a:stCxn id="17417" idx="3"/>
            <a:endCxn id="17415" idx="1"/>
          </p:cNvCxnSpPr>
          <p:nvPr/>
        </p:nvCxnSpPr>
        <p:spPr bwMode="auto">
          <a:xfrm>
            <a:off x="2514600" y="3902075"/>
            <a:ext cx="203200" cy="4318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17435" name="AutoShape 27"/>
          <p:cNvCxnSpPr>
            <a:cxnSpLocks noChangeShapeType="1"/>
            <a:stCxn id="17416" idx="3"/>
            <a:endCxn id="17415" idx="1"/>
          </p:cNvCxnSpPr>
          <p:nvPr/>
        </p:nvCxnSpPr>
        <p:spPr bwMode="auto">
          <a:xfrm flipV="1">
            <a:off x="2514600" y="4333875"/>
            <a:ext cx="203200" cy="44450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17436" name="AutoShape 28"/>
          <p:cNvCxnSpPr>
            <a:cxnSpLocks noChangeShapeType="1"/>
            <a:stCxn id="17412" idx="2"/>
            <a:endCxn id="17414" idx="0"/>
          </p:cNvCxnSpPr>
          <p:nvPr/>
        </p:nvCxnSpPr>
        <p:spPr bwMode="auto">
          <a:xfrm rot="5400000">
            <a:off x="7335815" y="2351087"/>
            <a:ext cx="568370" cy="1588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7437" name="AutoShape 29"/>
          <p:cNvCxnSpPr>
            <a:cxnSpLocks noChangeShapeType="1"/>
            <a:stCxn id="17414" idx="2"/>
            <a:endCxn id="17413" idx="0"/>
          </p:cNvCxnSpPr>
          <p:nvPr/>
        </p:nvCxnSpPr>
        <p:spPr bwMode="auto">
          <a:xfrm rot="5400000">
            <a:off x="6938940" y="3836987"/>
            <a:ext cx="1362120" cy="1588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17438" name="Text Box 30"/>
          <p:cNvSpPr txBox="1">
            <a:spLocks noChangeArrowheads="1"/>
          </p:cNvSpPr>
          <p:nvPr/>
        </p:nvSpPr>
        <p:spPr bwMode="auto">
          <a:xfrm>
            <a:off x="393700" y="1220788"/>
            <a:ext cx="2681825" cy="30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lang="en-US" sz="1400" b="1">
                <a:latin typeface="+mj-lt"/>
              </a:rPr>
              <a:t>Security Option P (password)</a:t>
            </a:r>
          </a:p>
        </p:txBody>
      </p:sp>
      <p:sp>
        <p:nvSpPr>
          <p:cNvPr id="17439" name="Text Box 31"/>
          <p:cNvSpPr txBox="1">
            <a:spLocks noChangeArrowheads="1"/>
          </p:cNvSpPr>
          <p:nvPr/>
        </p:nvSpPr>
        <p:spPr bwMode="auto">
          <a:xfrm>
            <a:off x="381000" y="2335213"/>
            <a:ext cx="2449389" cy="30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lang="en-US" sz="1400" b="1">
                <a:latin typeface="+mj-lt"/>
              </a:rPr>
              <a:t>Security Option U (user ID)</a:t>
            </a:r>
          </a:p>
        </p:txBody>
      </p:sp>
      <p:sp>
        <p:nvSpPr>
          <p:cNvPr id="17440" name="Text Box 32"/>
          <p:cNvSpPr txBox="1">
            <a:spLocks noChangeArrowheads="1"/>
          </p:cNvSpPr>
          <p:nvPr/>
        </p:nvSpPr>
        <p:spPr bwMode="auto">
          <a:xfrm>
            <a:off x="381000" y="3325813"/>
            <a:ext cx="2250617" cy="30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lang="en-US" sz="1400" b="1">
                <a:latin typeface="+mj-lt"/>
              </a:rPr>
              <a:t>Security Option B (both)</a:t>
            </a:r>
          </a:p>
        </p:txBody>
      </p:sp>
      <p:sp>
        <p:nvSpPr>
          <p:cNvPr id="17441" name="Text Box 33"/>
          <p:cNvSpPr txBox="1">
            <a:spLocks noChangeArrowheads="1"/>
          </p:cNvSpPr>
          <p:nvPr/>
        </p:nvSpPr>
        <p:spPr bwMode="auto">
          <a:xfrm>
            <a:off x="3386138" y="1538288"/>
            <a:ext cx="2131995" cy="274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lang="en-US" sz="1200" b="1" i="1">
                <a:latin typeface="+mj-lt"/>
              </a:rPr>
              <a:t>Password is sole session ID</a:t>
            </a:r>
          </a:p>
        </p:txBody>
      </p:sp>
      <p:sp>
        <p:nvSpPr>
          <p:cNvPr id="17442" name="Text Box 34"/>
          <p:cNvSpPr txBox="1">
            <a:spLocks noChangeArrowheads="1"/>
          </p:cNvSpPr>
          <p:nvPr/>
        </p:nvSpPr>
        <p:spPr bwMode="auto">
          <a:xfrm>
            <a:off x="2756715" y="4687888"/>
            <a:ext cx="1965283" cy="45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200" b="1" i="1">
                <a:latin typeface="+mj-lt"/>
              </a:rPr>
              <a:t>User returned to OS if no</a:t>
            </a:r>
            <a:br>
              <a:rPr lang="en-US" sz="1200" b="1" i="1">
                <a:latin typeface="+mj-lt"/>
              </a:rPr>
            </a:br>
            <a:r>
              <a:rPr lang="en-US" sz="1200" b="1" i="1">
                <a:latin typeface="+mj-lt"/>
              </a:rPr>
              <a:t> match after three tries</a:t>
            </a:r>
          </a:p>
        </p:txBody>
      </p:sp>
      <p:sp>
        <p:nvSpPr>
          <p:cNvPr id="17443" name="Text Box 36"/>
          <p:cNvSpPr txBox="1">
            <a:spLocks noChangeArrowheads="1"/>
          </p:cNvSpPr>
          <p:nvPr/>
        </p:nvSpPr>
        <p:spPr bwMode="auto">
          <a:xfrm>
            <a:off x="704850" y="5345113"/>
            <a:ext cx="7737475" cy="736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200" b="1">
                <a:latin typeface="+mj-lt"/>
              </a:rPr>
              <a:t>Note: the default security is Password, which does </a:t>
            </a:r>
            <a:r>
              <a:rPr lang="en-US" sz="1200" b="1" u="sng">
                <a:latin typeface="+mj-lt"/>
              </a:rPr>
              <a:t>no</a:t>
            </a:r>
            <a:r>
              <a:rPr lang="en-US" sz="1200" b="1">
                <a:latin typeface="+mj-lt"/>
              </a:rPr>
              <a:t> login check. Never change to B or U without setting up at least one known user or you will lock yourself out!!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200" b="1">
                <a:latin typeface="+mj-lt"/>
              </a:rPr>
              <a:t>Default is no security; once one is set up, then all others are excluded (for each type).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Security Control</a:t>
            </a:r>
          </a:p>
        </p:txBody>
      </p:sp>
      <p:sp>
        <p:nvSpPr>
          <p:cNvPr id="1843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ManFunc-160</a:t>
            </a:r>
            <a:endParaRPr lang="en-US" dirty="0" smtClean="0"/>
          </a:p>
        </p:txBody>
      </p:sp>
      <p:pic>
        <p:nvPicPr>
          <p:cNvPr id="18436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12" y="1076325"/>
            <a:ext cx="7808913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5106987" y="1924050"/>
            <a:ext cx="30480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Note: Timeout minutes states how long the user can sit at a </a:t>
            </a:r>
            <a:r>
              <a:rPr lang="en-US" sz="1600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menu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without being logged 0ff. A user can sit indefinitely at a screen.</a:t>
            </a:r>
          </a:p>
        </p:txBody>
      </p:sp>
      <p:sp>
        <p:nvSpPr>
          <p:cNvPr id="18439" name="Rectangle 7"/>
          <p:cNvSpPr>
            <a:spLocks noChangeArrowheads="1"/>
          </p:cNvSpPr>
          <p:nvPr/>
        </p:nvSpPr>
        <p:spPr bwMode="auto">
          <a:xfrm>
            <a:off x="2459037" y="2057400"/>
            <a:ext cx="228600" cy="152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18440" name="AutoShape 8"/>
          <p:cNvCxnSpPr>
            <a:cxnSpLocks noChangeShapeType="1"/>
            <a:stCxn id="18438" idx="1"/>
            <a:endCxn id="18439" idx="3"/>
          </p:cNvCxnSpPr>
          <p:nvPr/>
        </p:nvCxnSpPr>
        <p:spPr bwMode="auto">
          <a:xfrm rot="10800000">
            <a:off x="2687637" y="2133600"/>
            <a:ext cx="2419350" cy="446088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62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Menu Security Maintenance</a:t>
            </a:r>
          </a:p>
        </p:txBody>
      </p:sp>
      <p:sp>
        <p:nvSpPr>
          <p:cNvPr id="1945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ManFunc-170</a:t>
            </a:r>
            <a:endParaRPr lang="en-US" dirty="0" smtClean="0"/>
          </a:p>
        </p:txBody>
      </p:sp>
      <p:pic>
        <p:nvPicPr>
          <p:cNvPr id="19460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219200"/>
            <a:ext cx="7827963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4423" name="Text Box 7"/>
          <p:cNvSpPr txBox="1">
            <a:spLocks noChangeArrowheads="1"/>
          </p:cNvSpPr>
          <p:nvPr/>
        </p:nvSpPr>
        <p:spPr bwMode="auto">
          <a:xfrm>
            <a:off x="1403350" y="3657600"/>
            <a:ext cx="6360717" cy="1628651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 algn="l" eaLnBrk="0" hangingPunct="0">
              <a:spcBef>
                <a:spcPct val="50000"/>
              </a:spcBef>
              <a:defRPr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As with all Passwords, user names or groups can be listed here.</a:t>
            </a:r>
          </a:p>
          <a:p>
            <a:pPr algn="l" eaLnBrk="0" hangingPunct="0">
              <a:spcBef>
                <a:spcPct val="50000"/>
              </a:spcBef>
              <a:defRPr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* 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 wild card (example ad* to allow admin1, admin2, etc.).</a:t>
            </a:r>
          </a:p>
          <a:p>
            <a:pPr algn="l" eaLnBrk="0" hangingPunct="0">
              <a:spcBef>
                <a:spcPct val="50000"/>
              </a:spcBef>
              <a:defRPr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!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  an exclude symbol (!admin excludes the admin group).</a:t>
            </a:r>
          </a:p>
        </p:txBody>
      </p:sp>
      <p:sp>
        <p:nvSpPr>
          <p:cNvPr id="19463" name="Rectangle 8"/>
          <p:cNvSpPr>
            <a:spLocks noChangeArrowheads="1"/>
          </p:cNvSpPr>
          <p:nvPr/>
        </p:nvSpPr>
        <p:spPr bwMode="auto">
          <a:xfrm>
            <a:off x="2171700" y="2609850"/>
            <a:ext cx="304800" cy="152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19464" name="AutoShape 9"/>
          <p:cNvCxnSpPr>
            <a:cxnSpLocks noChangeShapeType="1"/>
            <a:stCxn id="444423" idx="1"/>
            <a:endCxn id="19463" idx="1"/>
          </p:cNvCxnSpPr>
          <p:nvPr/>
        </p:nvCxnSpPr>
        <p:spPr bwMode="auto">
          <a:xfrm rot="10800000" flipH="1">
            <a:off x="1403350" y="2686050"/>
            <a:ext cx="768350" cy="1785876"/>
          </a:xfrm>
          <a:prstGeom prst="bentConnector3">
            <a:avLst>
              <a:gd name="adj1" fmla="val -29752"/>
            </a:avLst>
          </a:prstGeom>
          <a:noFill/>
          <a:ln w="38100">
            <a:solidFill>
              <a:srgbClr val="62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When using type P security, QAD Enterprise Applications interprets the access term in menu security as a literal password, matched to the login password.</a:t>
            </a:r>
            <a:br>
              <a:rPr lang="en-US" smtClean="0"/>
            </a:br>
            <a:endParaRPr lang="en-US" smtClean="0"/>
          </a:p>
          <a:p>
            <a:r>
              <a:rPr lang="en-US" smtClean="0"/>
              <a:t>  When using type B or U securities, QAD Enterprise Applications interprets the access term as a user/group ID. The password used in B is the password in the User Maintenance screen.</a:t>
            </a:r>
          </a:p>
          <a:p>
            <a:endParaRPr lang="en-US" smtClean="0"/>
          </a:p>
          <a:p>
            <a:endParaRPr lang="en-US" smtClean="0"/>
          </a:p>
        </p:txBody>
      </p:sp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Type B and U Security</a:t>
            </a:r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ManFunc-180</a:t>
            </a:r>
            <a:endParaRPr lang="en-US" dirty="0" smtClean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A user can belong to several groups and a group can contain several users, (no max).</a:t>
            </a:r>
          </a:p>
          <a:p>
            <a:r>
              <a:rPr lang="en-US" smtClean="0"/>
              <a:t>Group access allows for easy setup of many similar users.</a:t>
            </a:r>
          </a:p>
          <a:p>
            <a:r>
              <a:rPr lang="en-US" smtClean="0"/>
              <a:t>Group names can contain letters, numbers, and some special characters. Not * ! or  ,</a:t>
            </a:r>
          </a:p>
          <a:p>
            <a:r>
              <a:rPr lang="en-US" smtClean="0"/>
              <a:t>Suggested group names reference sites or roles: site100, site200, admin.</a:t>
            </a:r>
          </a:p>
          <a:p>
            <a:r>
              <a:rPr lang="en-US" smtClean="0"/>
              <a:t>Enter multiple groups, separating by (,).</a:t>
            </a:r>
          </a:p>
          <a:p>
            <a:r>
              <a:rPr lang="en-US" smtClean="0"/>
              <a:t>The system does not validate group names when entered. </a:t>
            </a:r>
          </a:p>
          <a:p>
            <a:endParaRPr lang="en-US" smtClean="0"/>
          </a:p>
        </p:txBody>
      </p:sp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User/Group Access Issues</a:t>
            </a:r>
          </a:p>
        </p:txBody>
      </p:sp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ManFunc-190</a:t>
            </a:r>
            <a:endParaRPr lang="en-US" dirty="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Control Files (i.e., Domain/Account Control)</a:t>
            </a:r>
          </a:p>
          <a:p>
            <a:r>
              <a:rPr lang="en-US" smtClean="0"/>
              <a:t>Security: User/Group, Entity/Account, Menu/Field (Menu Modifications)</a:t>
            </a:r>
          </a:p>
          <a:p>
            <a:r>
              <a:rPr lang="en-US" smtClean="0"/>
              <a:t>Audit Trails</a:t>
            </a:r>
          </a:p>
          <a:p>
            <a:r>
              <a:rPr lang="en-US" smtClean="0"/>
              <a:t>Printers</a:t>
            </a:r>
          </a:p>
          <a:p>
            <a:r>
              <a:rPr lang="en-US" smtClean="0"/>
              <a:t>Batch Processing</a:t>
            </a:r>
          </a:p>
          <a:p>
            <a:r>
              <a:rPr lang="en-US" smtClean="0"/>
              <a:t>Data Loading: CIM </a:t>
            </a:r>
          </a:p>
          <a:p>
            <a:r>
              <a:rPr lang="en-US" smtClean="0"/>
              <a:t>Data Transfer: Backups, 			Archive/Delete, Dump/Load</a:t>
            </a:r>
          </a:p>
          <a:p>
            <a:r>
              <a:rPr lang="en-US" smtClean="0"/>
              <a:t>Sequencing</a:t>
            </a:r>
          </a:p>
          <a:p>
            <a:endParaRPr lang="en-US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Manager Functions–Overview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ManFunc-020</a:t>
            </a:r>
            <a:endParaRPr lang="en-US" dirty="0" smtClean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User Group Maintenance</a:t>
            </a:r>
          </a:p>
        </p:txBody>
      </p:sp>
      <p:sp>
        <p:nvSpPr>
          <p:cNvPr id="2253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ManFunc-200</a:t>
            </a:r>
            <a:endParaRPr lang="en-US" dirty="0" smtClean="0"/>
          </a:p>
        </p:txBody>
      </p:sp>
      <p:pic>
        <p:nvPicPr>
          <p:cNvPr id="22532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143000"/>
            <a:ext cx="7808913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Field Security Maintenance</a:t>
            </a:r>
          </a:p>
        </p:txBody>
      </p:sp>
      <p:sp>
        <p:nvSpPr>
          <p:cNvPr id="2355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ManFunc-210</a:t>
            </a:r>
            <a:endParaRPr lang="en-US" dirty="0" smtClean="0"/>
          </a:p>
        </p:txBody>
      </p:sp>
      <p:pic>
        <p:nvPicPr>
          <p:cNvPr id="23556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143000"/>
            <a:ext cx="7808913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8518" name="Text Box 6"/>
          <p:cNvSpPr txBox="1">
            <a:spLocks noChangeArrowheads="1"/>
          </p:cNvSpPr>
          <p:nvPr/>
        </p:nvSpPr>
        <p:spPr bwMode="auto">
          <a:xfrm>
            <a:off x="1009650" y="3305175"/>
            <a:ext cx="6851236" cy="1597873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 algn="l" eaLnBrk="0" hangingPunct="0">
              <a:spcBef>
                <a:spcPct val="50000"/>
              </a:spcBef>
              <a:defRPr/>
            </a:pP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Using Field Security: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defRPr/>
            </a:pP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Activated Field Security Report lists all the secured fields.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defRPr/>
            </a:pP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Dictionary Field Security Report lists all fields that can be secured.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defRPr/>
            </a:pP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Field Security by Groups adds a group of users to the list of authorized users</a:t>
            </a:r>
          </a:p>
          <a:p>
            <a:pPr algn="l" eaLnBrk="0" hangingPunct="0">
              <a:spcBef>
                <a:spcPct val="50000"/>
              </a:spcBef>
              <a:defRPr/>
            </a:pP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 for a field.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Site Security Maintenance</a:t>
            </a:r>
          </a:p>
        </p:txBody>
      </p:sp>
      <p:sp>
        <p:nvSpPr>
          <p:cNvPr id="2457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ManFunc-220</a:t>
            </a:r>
            <a:endParaRPr lang="en-US" dirty="0" smtClean="0"/>
          </a:p>
        </p:txBody>
      </p:sp>
      <p:pic>
        <p:nvPicPr>
          <p:cNvPr id="24580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143000"/>
            <a:ext cx="7808913" cy="501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9542" name="Text Box 6"/>
          <p:cNvSpPr txBox="1">
            <a:spLocks noChangeArrowheads="1"/>
          </p:cNvSpPr>
          <p:nvPr/>
        </p:nvSpPr>
        <p:spPr bwMode="auto">
          <a:xfrm>
            <a:off x="1476375" y="3486150"/>
            <a:ext cx="6399189" cy="1813317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 algn="l" eaLnBrk="0" hangingPunct="0">
              <a:spcBef>
                <a:spcPct val="50000"/>
              </a:spcBef>
              <a:defRPr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Site Security: 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defRPr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 Works on all programs that change data by the Site field.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defRPr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 Checks ranges of sites on batch update programs, i.e., MRP.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defRPr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 Does not block inquiries or reports.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defRPr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 Does not block Archive/Delete programs.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Entity Security Detail</a:t>
            </a:r>
          </a:p>
        </p:txBody>
      </p:sp>
      <p:sp>
        <p:nvSpPr>
          <p:cNvPr id="2560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ManFunc-230</a:t>
            </a:r>
            <a:endParaRPr lang="en-US" dirty="0" smtClean="0"/>
          </a:p>
        </p:txBody>
      </p:sp>
      <p:pic>
        <p:nvPicPr>
          <p:cNvPr id="25604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143000"/>
            <a:ext cx="7808913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66" name="Text Box 6"/>
          <p:cNvSpPr txBox="1">
            <a:spLocks noChangeArrowheads="1"/>
          </p:cNvSpPr>
          <p:nvPr/>
        </p:nvSpPr>
        <p:spPr bwMode="auto">
          <a:xfrm>
            <a:off x="1057275" y="4191000"/>
            <a:ext cx="7010400" cy="1038225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lIns="90488" tIns="44450" rIns="90488" bIns="44450">
            <a:spAutoFit/>
          </a:bodyPr>
          <a:lstStyle/>
          <a:p>
            <a:pPr algn="l" eaLnBrk="0" hangingPunct="0">
              <a:spcBef>
                <a:spcPct val="50000"/>
              </a:spcBef>
              <a:defRPr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Using Entity Security:</a:t>
            </a:r>
          </a:p>
          <a:p>
            <a:pPr algn="l" eaLnBrk="0" hangingPunct="0">
              <a:spcBef>
                <a:spcPct val="50000"/>
              </a:spcBef>
              <a:defRPr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Entity Security is only validated in the General Ledger module</a:t>
            </a:r>
          </a:p>
          <a:p>
            <a:pPr algn="l" eaLnBrk="0" hangingPunct="0">
              <a:spcBef>
                <a:spcPct val="50000"/>
              </a:spcBef>
              <a:defRPr/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(i.e., Transaction Maintenance, Posting, Consolidations, Budget &amp; Fiscals)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GL Account Security Maintenance</a:t>
            </a:r>
          </a:p>
        </p:txBody>
      </p:sp>
      <p:sp>
        <p:nvSpPr>
          <p:cNvPr id="2662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ManFunc-240</a:t>
            </a:r>
            <a:endParaRPr lang="en-US" dirty="0" smtClean="0"/>
          </a:p>
        </p:txBody>
      </p:sp>
      <p:pic>
        <p:nvPicPr>
          <p:cNvPr id="26628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143000"/>
            <a:ext cx="7818437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1590" name="Text Box 6"/>
          <p:cNvSpPr txBox="1">
            <a:spLocks noChangeArrowheads="1"/>
          </p:cNvSpPr>
          <p:nvPr/>
        </p:nvSpPr>
        <p:spPr bwMode="auto">
          <a:xfrm>
            <a:off x="760412" y="3505200"/>
            <a:ext cx="7561263" cy="1277938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 algn="l" eaLnBrk="0" hangingPunct="0">
              <a:spcBef>
                <a:spcPct val="50000"/>
              </a:spcBef>
              <a:defRPr/>
            </a:pP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Using Account Security: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defRPr/>
            </a:pP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Verify GL Accounts must be set to Yes in 36.1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defRPr/>
            </a:pP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You must use Security Option U or  B (Security Control File)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defRPr/>
            </a:pP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Account security groups are validated against user groups (User Security Maint.)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Inventory Movement Code Security</a:t>
            </a:r>
          </a:p>
        </p:txBody>
      </p:sp>
      <p:sp>
        <p:nvSpPr>
          <p:cNvPr id="27651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ManFunc-250</a:t>
            </a:r>
            <a:endParaRPr lang="en-US" dirty="0" smtClean="0"/>
          </a:p>
        </p:txBody>
      </p:sp>
      <p:pic>
        <p:nvPicPr>
          <p:cNvPr id="27652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143000"/>
            <a:ext cx="7381875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Audit Trails </a:t>
            </a:r>
          </a:p>
        </p:txBody>
      </p:sp>
      <p:sp>
        <p:nvSpPr>
          <p:cNvPr id="2867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ManFunc-260</a:t>
            </a:r>
            <a:endParaRPr lang="en-US" dirty="0" smtClean="0"/>
          </a:p>
        </p:txBody>
      </p:sp>
      <p:sp>
        <p:nvSpPr>
          <p:cNvPr id="452612" name="Text Box 4"/>
          <p:cNvSpPr txBox="1">
            <a:spLocks noChangeArrowheads="1"/>
          </p:cNvSpPr>
          <p:nvPr/>
        </p:nvSpPr>
        <p:spPr bwMode="auto">
          <a:xfrm>
            <a:off x="990600" y="1524000"/>
            <a:ext cx="7477125" cy="3168650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lIns="90488" tIns="44450" rIns="90488" bIns="44450">
            <a:spAutoFit/>
          </a:bodyPr>
          <a:lstStyle/>
          <a:p>
            <a:pPr algn="l" eaLnBrk="0" hangingPunct="0">
              <a:spcBef>
                <a:spcPct val="50000"/>
              </a:spcBef>
              <a:defRPr/>
            </a:pP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Using Audit Trails: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defRPr/>
            </a:pPr>
            <a:r>
              <a:rPr 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 Set Audit Trail to Yes in System/Account Control File.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defRPr/>
            </a:pPr>
            <a:r>
              <a:rPr 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 Tracks changes to the following files:</a:t>
            </a:r>
          </a:p>
          <a:p>
            <a:pPr lvl="1" algn="l" eaLnBrk="0" hangingPunct="0">
              <a:lnSpc>
                <a:spcPct val="80000"/>
              </a:lnSpc>
              <a:spcBef>
                <a:spcPct val="50000"/>
              </a:spcBef>
              <a:defRPr/>
            </a:pP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ac_mstr (Accounts)		ad_mstr (Addresses)</a:t>
            </a:r>
          </a:p>
          <a:p>
            <a:pPr lvl="1" algn="l" eaLnBrk="0" hangingPunct="0">
              <a:lnSpc>
                <a:spcPct val="80000"/>
              </a:lnSpc>
              <a:spcBef>
                <a:spcPct val="50000"/>
              </a:spcBef>
              <a:defRPr/>
            </a:pP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cm_mstr (Customer Info)	flpw_mstr (Field Security)</a:t>
            </a:r>
          </a:p>
          <a:p>
            <a:pPr lvl="1" algn="l" eaLnBrk="0" hangingPunct="0">
              <a:lnSpc>
                <a:spcPct val="80000"/>
              </a:lnSpc>
              <a:spcBef>
                <a:spcPct val="50000"/>
              </a:spcBef>
              <a:defRPr/>
            </a:pP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gl_ctrl (Account Control)		mnd_det (Menu System)</a:t>
            </a:r>
          </a:p>
          <a:p>
            <a:pPr lvl="1" algn="l" eaLnBrk="0" hangingPunct="0">
              <a:lnSpc>
                <a:spcPct val="80000"/>
              </a:lnSpc>
              <a:spcBef>
                <a:spcPct val="50000"/>
              </a:spcBef>
              <a:defRPr/>
            </a:pP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usr_mstr (User Info)		vd_mstr (Supplier Info)</a:t>
            </a:r>
          </a:p>
          <a:p>
            <a:pPr algn="l" eaLnBrk="0" hangingPunct="0">
              <a:spcBef>
                <a:spcPct val="50000"/>
              </a:spcBef>
              <a:buFontTx/>
              <a:buChar char="•"/>
              <a:defRPr/>
            </a:pPr>
            <a:r>
              <a:rPr 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 Use the Audit Trail Reports to view audit trails.</a:t>
            </a:r>
            <a:endParaRPr 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  <a:p>
            <a:pPr algn="l" eaLnBrk="0" hangingPunct="0">
              <a:spcBef>
                <a:spcPct val="50000"/>
              </a:spcBef>
              <a:buFontTx/>
              <a:buChar char="•"/>
              <a:defRPr/>
            </a:pPr>
            <a:r>
              <a:rPr 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 Use Audit Trail Delete/Archive for existing audit trails.</a:t>
            </a:r>
          </a:p>
        </p:txBody>
      </p:sp>
      <p:sp>
        <p:nvSpPr>
          <p:cNvPr id="28677" name="Text Box 5"/>
          <p:cNvSpPr txBox="1">
            <a:spLocks noChangeArrowheads="1"/>
          </p:cNvSpPr>
          <p:nvPr/>
        </p:nvSpPr>
        <p:spPr bwMode="auto">
          <a:xfrm>
            <a:off x="1220788" y="5105400"/>
            <a:ext cx="6704012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There is also an audit trail of all Inventory Type Transactions in the Transaction History Menu (3.21…).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Menu Execution</a:t>
            </a:r>
          </a:p>
          <a:p>
            <a:r>
              <a:rPr lang="en-US" smtClean="0"/>
              <a:t>Adding Menu Items</a:t>
            </a:r>
          </a:p>
          <a:p>
            <a:r>
              <a:rPr lang="en-US" smtClean="0"/>
              <a:t>Adding Custom Help</a:t>
            </a:r>
          </a:p>
          <a:p>
            <a:pPr lvl="1"/>
            <a:r>
              <a:rPr lang="en-US" smtClean="0"/>
              <a:t>Field Help</a:t>
            </a:r>
          </a:p>
          <a:p>
            <a:pPr lvl="1"/>
            <a:r>
              <a:rPr lang="en-US" smtClean="0"/>
              <a:t>Procedure Help</a:t>
            </a:r>
          </a:p>
          <a:p>
            <a:pPr lvl="1"/>
            <a:r>
              <a:rPr lang="en-US" smtClean="0"/>
              <a:t>****User Function Maintenance</a:t>
            </a:r>
          </a:p>
          <a:p>
            <a:pPr lvl="1"/>
            <a:r>
              <a:rPr lang="en-US" smtClean="0"/>
              <a:t>****Scrolling Windows Setup</a:t>
            </a:r>
          </a:p>
          <a:p>
            <a:endParaRPr lang="en-US" smtClean="0"/>
          </a:p>
        </p:txBody>
      </p:sp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System Interface Module</a:t>
            </a:r>
          </a:p>
        </p:txBody>
      </p:sp>
      <p:sp>
        <p:nvSpPr>
          <p:cNvPr id="2969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ManFunc-270</a:t>
            </a:r>
            <a:endParaRPr lang="en-US" dirty="0" smtClean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Type full menu number at any prompt (1.4.5)</a:t>
            </a:r>
          </a:p>
          <a:p>
            <a:r>
              <a:rPr lang="en-US" smtClean="0"/>
              <a:t>Type program name at menu prompt (apvomt.p)</a:t>
            </a:r>
          </a:p>
          <a:p>
            <a:r>
              <a:rPr lang="en-US" smtClean="0"/>
              <a:t>Type partial menu number at a submenu (6.12 at the 36 menu or “.” to start from main)</a:t>
            </a:r>
          </a:p>
          <a:p>
            <a:r>
              <a:rPr lang="en-US" smtClean="0"/>
              <a:t>Type string from the Name field in Menu System Maintenance at any menu prompt</a:t>
            </a:r>
          </a:p>
          <a:p>
            <a:r>
              <a:rPr lang="en-US" smtClean="0"/>
              <a:t>Select program from the User Function menu</a:t>
            </a:r>
          </a:p>
          <a:p>
            <a:endParaRPr lang="en-US" smtClean="0"/>
          </a:p>
        </p:txBody>
      </p:sp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Menu Execution Options </a:t>
            </a:r>
          </a:p>
        </p:txBody>
      </p:sp>
      <p:sp>
        <p:nvSpPr>
          <p:cNvPr id="3072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ManFunc-280</a:t>
            </a:r>
            <a:endParaRPr lang="en-US" dirty="0" smtClean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Menu System Maintenance</a:t>
            </a:r>
          </a:p>
        </p:txBody>
      </p:sp>
      <p:sp>
        <p:nvSpPr>
          <p:cNvPr id="3174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ManFunc-290</a:t>
            </a:r>
            <a:endParaRPr lang="en-US" dirty="0" smtClean="0"/>
          </a:p>
        </p:txBody>
      </p:sp>
      <p:pic>
        <p:nvPicPr>
          <p:cNvPr id="31749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143000"/>
            <a:ext cx="8675687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Main Menu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ManFunc-030</a:t>
            </a:r>
            <a:endParaRPr lang="en-US" dirty="0" smtClean="0"/>
          </a:p>
        </p:txBody>
      </p:sp>
      <p:pic>
        <p:nvPicPr>
          <p:cNvPr id="5124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" y="1143000"/>
            <a:ext cx="3057525" cy="486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6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2763" y="1143000"/>
            <a:ext cx="3038475" cy="486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7" descr="Region Captur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0" y="1143000"/>
            <a:ext cx="3048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mtClean="0"/>
              <a:t>In User Tool Maintenance (36.20.4), verify that Windows Help is inactive </a:t>
            </a:r>
          </a:p>
          <a:p>
            <a:r>
              <a:rPr lang="en-US" smtClean="0"/>
              <a:t>Determine the field name (Ctl^F) and/or the procedure name</a:t>
            </a:r>
          </a:p>
          <a:p>
            <a:pPr lvl="1"/>
            <a:r>
              <a:rPr lang="en-US" smtClean="0"/>
              <a:t>(Click Help in the menu bar, then click About.)</a:t>
            </a:r>
          </a:p>
          <a:p>
            <a:r>
              <a:rPr lang="en-US" smtClean="0"/>
              <a:t>Go to Field Help Maintenance</a:t>
            </a:r>
          </a:p>
          <a:p>
            <a:pPr lvl="1"/>
            <a:r>
              <a:rPr lang="en-US" smtClean="0"/>
              <a:t>Calling Field: This is the field name from step 1</a:t>
            </a:r>
          </a:p>
          <a:p>
            <a:pPr lvl="1"/>
            <a:r>
              <a:rPr lang="en-US" smtClean="0"/>
              <a:t>(To add procedure help, leave Calling Field blank)</a:t>
            </a:r>
          </a:p>
          <a:p>
            <a:pPr lvl="1"/>
            <a:r>
              <a:rPr lang="en-US" smtClean="0"/>
              <a:t>Calling Proc: This is the procedure name from step 1</a:t>
            </a:r>
          </a:p>
          <a:p>
            <a:pPr lvl="1"/>
            <a:r>
              <a:rPr lang="en-US" smtClean="0"/>
              <a:t>Enter the help text</a:t>
            </a:r>
          </a:p>
          <a:p>
            <a:endParaRPr lang="en-US" smtClean="0"/>
          </a:p>
          <a:p>
            <a:r>
              <a:rPr lang="en-US" smtClean="0"/>
              <a:t>Note: The text entered in Field Help Maintenance appears 	above and before the field and procedure help 	supplied by QAD.</a:t>
            </a:r>
          </a:p>
          <a:p>
            <a:endParaRPr lang="en-US" smtClean="0"/>
          </a:p>
        </p:txBody>
      </p:sp>
      <p:sp>
        <p:nvSpPr>
          <p:cNvPr id="32771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Adding Your Own Field and Procedure Help </a:t>
            </a:r>
          </a:p>
        </p:txBody>
      </p:sp>
      <p:sp>
        <p:nvSpPr>
          <p:cNvPr id="3277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ManFunc-300</a:t>
            </a:r>
            <a:endParaRPr lang="en-US" dirty="0" smtClean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Adding Window Help </a:t>
            </a:r>
          </a:p>
        </p:txBody>
      </p:sp>
      <p:sp>
        <p:nvSpPr>
          <p:cNvPr id="3379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ManFunc-310</a:t>
            </a:r>
            <a:endParaRPr lang="en-US" dirty="0" smtClean="0"/>
          </a:p>
        </p:txBody>
      </p:sp>
      <p:pic>
        <p:nvPicPr>
          <p:cNvPr id="33796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143000"/>
            <a:ext cx="7818437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9782" name="Text Box 6"/>
          <p:cNvSpPr txBox="1">
            <a:spLocks noChangeArrowheads="1"/>
          </p:cNvSpPr>
          <p:nvPr/>
        </p:nvSpPr>
        <p:spPr bwMode="auto">
          <a:xfrm>
            <a:off x="3214687" y="3271837"/>
            <a:ext cx="3028074" cy="335989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 algn="l" eaLnBrk="0" hangingPunct="0">
              <a:spcBef>
                <a:spcPct val="50000"/>
              </a:spcBef>
              <a:defRPr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Blank to include all instances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59783" name="Text Box 7"/>
          <p:cNvSpPr txBox="1">
            <a:spLocks noChangeArrowheads="1"/>
          </p:cNvSpPr>
          <p:nvPr/>
        </p:nvSpPr>
        <p:spPr bwMode="auto">
          <a:xfrm>
            <a:off x="1263650" y="4110037"/>
            <a:ext cx="5879816" cy="1150956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 algn="l" eaLnBrk="0" hangingPunct="0">
              <a:lnSpc>
                <a:spcPct val="70000"/>
              </a:lnSpc>
              <a:spcBef>
                <a:spcPct val="50000"/>
              </a:spcBef>
              <a:defRPr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These programs create pop-up windows with field values.</a:t>
            </a:r>
          </a:p>
          <a:p>
            <a:pPr algn="l" eaLnBrk="0" hangingPunct="0">
              <a:lnSpc>
                <a:spcPct val="70000"/>
              </a:lnSpc>
              <a:spcBef>
                <a:spcPct val="50000"/>
              </a:spcBef>
              <a:defRPr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Scrolling Windows display the acceptable input values. </a:t>
            </a:r>
          </a:p>
          <a:p>
            <a:pPr algn="l" eaLnBrk="0" hangingPunct="0">
              <a:lnSpc>
                <a:spcPct val="70000"/>
              </a:lnSpc>
              <a:spcBef>
                <a:spcPct val="50000"/>
              </a:spcBef>
              <a:defRPr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Define by program in Calling Procedure.</a:t>
            </a:r>
          </a:p>
          <a:p>
            <a:pPr algn="l" eaLnBrk="0" hangingPunct="0">
              <a:lnSpc>
                <a:spcPct val="70000"/>
              </a:lnSpc>
              <a:spcBef>
                <a:spcPct val="50000"/>
              </a:spcBef>
              <a:defRPr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Can be setup for each field.</a:t>
            </a:r>
          </a:p>
        </p:txBody>
      </p:sp>
      <p:sp>
        <p:nvSpPr>
          <p:cNvPr id="33800" name="Rectangle 8"/>
          <p:cNvSpPr>
            <a:spLocks noChangeArrowheads="1"/>
          </p:cNvSpPr>
          <p:nvPr/>
        </p:nvSpPr>
        <p:spPr bwMode="auto">
          <a:xfrm>
            <a:off x="1785937" y="2119312"/>
            <a:ext cx="228600" cy="228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33801" name="Rectangle 9"/>
          <p:cNvSpPr>
            <a:spLocks noChangeArrowheads="1"/>
          </p:cNvSpPr>
          <p:nvPr/>
        </p:nvSpPr>
        <p:spPr bwMode="auto">
          <a:xfrm>
            <a:off x="2243137" y="1900237"/>
            <a:ext cx="38100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33802" name="AutoShape 10"/>
          <p:cNvCxnSpPr>
            <a:cxnSpLocks noChangeShapeType="1"/>
            <a:stCxn id="459782" idx="3"/>
            <a:endCxn id="33800" idx="3"/>
          </p:cNvCxnSpPr>
          <p:nvPr/>
        </p:nvCxnSpPr>
        <p:spPr bwMode="auto">
          <a:xfrm flipH="1" flipV="1">
            <a:off x="2014537" y="2233612"/>
            <a:ext cx="4228224" cy="1206220"/>
          </a:xfrm>
          <a:prstGeom prst="bentConnector3">
            <a:avLst>
              <a:gd name="adj1" fmla="val -5407"/>
            </a:avLst>
          </a:prstGeom>
          <a:noFill/>
          <a:ln w="38100">
            <a:solidFill>
              <a:srgbClr val="6287C6"/>
            </a:solidFill>
            <a:miter lim="800000"/>
            <a:headEnd/>
            <a:tailEnd type="triangle" w="med" len="med"/>
          </a:ln>
        </p:spPr>
      </p:cxnSp>
      <p:cxnSp>
        <p:nvCxnSpPr>
          <p:cNvPr id="33803" name="AutoShape 11"/>
          <p:cNvCxnSpPr>
            <a:cxnSpLocks noChangeShapeType="1"/>
            <a:stCxn id="459783" idx="3"/>
            <a:endCxn id="33801" idx="3"/>
          </p:cNvCxnSpPr>
          <p:nvPr/>
        </p:nvCxnSpPr>
        <p:spPr bwMode="auto">
          <a:xfrm flipH="1" flipV="1">
            <a:off x="2624137" y="2052637"/>
            <a:ext cx="4519329" cy="2632878"/>
          </a:xfrm>
          <a:prstGeom prst="bentConnector3">
            <a:avLst>
              <a:gd name="adj1" fmla="val -5058"/>
            </a:avLst>
          </a:prstGeom>
          <a:noFill/>
          <a:ln w="38100">
            <a:solidFill>
              <a:srgbClr val="62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Item Master Maintenance (1.4.1)</a:t>
            </a:r>
          </a:p>
        </p:txBody>
      </p:sp>
      <p:sp>
        <p:nvSpPr>
          <p:cNvPr id="34819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ManFunc-320</a:t>
            </a:r>
            <a:endParaRPr lang="en-US" dirty="0" smtClean="0"/>
          </a:p>
        </p:txBody>
      </p:sp>
      <p:pic>
        <p:nvPicPr>
          <p:cNvPr id="34820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990600"/>
            <a:ext cx="7259638" cy="5246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Printing</a:t>
            </a:r>
          </a:p>
          <a:p>
            <a:r>
              <a:rPr lang="en-US" smtClean="0"/>
              <a:t>QAD Enterprise Applications Batch Processing</a:t>
            </a:r>
          </a:p>
        </p:txBody>
      </p:sp>
      <p:sp>
        <p:nvSpPr>
          <p:cNvPr id="358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Printing and Batch Processing</a:t>
            </a:r>
          </a:p>
        </p:txBody>
      </p:sp>
      <p:sp>
        <p:nvSpPr>
          <p:cNvPr id="3584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ManFunc-330</a:t>
            </a:r>
            <a:endParaRPr lang="en-US" dirty="0" smtClean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QAD Standard Edition facilitates 80 &amp; 132 character-width  and bar code printing on most standard printer types</a:t>
            </a:r>
          </a:p>
          <a:p>
            <a:r>
              <a:rPr lang="en-US" dirty="0" smtClean="0"/>
              <a:t>Verify that your printer type is defined in Printer Type Maintenance, or define control sequences appropriate to your printer</a:t>
            </a:r>
          </a:p>
          <a:p>
            <a:r>
              <a:rPr lang="en-US" dirty="0" smtClean="0"/>
              <a:t>Associate a unique Printer Name in Printer Setup Maintenance to the Printer Type. Other fields are optional</a:t>
            </a:r>
          </a:p>
          <a:p>
            <a:r>
              <a:rPr lang="en-US" dirty="0" smtClean="0"/>
              <a:t>Assign printers to users/menus (Printer Default </a:t>
            </a:r>
            <a:r>
              <a:rPr lang="en-US" dirty="0" err="1" smtClean="0"/>
              <a:t>Maint</a:t>
            </a:r>
            <a:r>
              <a:rPr lang="en-US" dirty="0" smtClean="0"/>
              <a:t>.)</a:t>
            </a:r>
          </a:p>
          <a:p>
            <a:endParaRPr lang="en-US" dirty="0" smtClean="0"/>
          </a:p>
        </p:txBody>
      </p:sp>
      <p:sp>
        <p:nvSpPr>
          <p:cNvPr id="368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Printer Setup</a:t>
            </a:r>
          </a:p>
        </p:txBody>
      </p:sp>
      <p:sp>
        <p:nvSpPr>
          <p:cNvPr id="3686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ManFunc-340</a:t>
            </a:r>
            <a:endParaRPr lang="en-US" dirty="0" smtClean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Printer Type Maintenance</a:t>
            </a:r>
          </a:p>
        </p:txBody>
      </p:sp>
      <p:sp>
        <p:nvSpPr>
          <p:cNvPr id="3789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ManFunc-350</a:t>
            </a:r>
            <a:endParaRPr lang="en-US" dirty="0" smtClean="0"/>
          </a:p>
        </p:txBody>
      </p:sp>
      <p:pic>
        <p:nvPicPr>
          <p:cNvPr id="37892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143000"/>
            <a:ext cx="7818437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Printer Setup Maintenance</a:t>
            </a:r>
          </a:p>
        </p:txBody>
      </p:sp>
      <p:sp>
        <p:nvSpPr>
          <p:cNvPr id="3891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ManFunc-360</a:t>
            </a:r>
            <a:endParaRPr lang="en-US" dirty="0" smtClean="0"/>
          </a:p>
        </p:txBody>
      </p:sp>
      <p:pic>
        <p:nvPicPr>
          <p:cNvPr id="38916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143000"/>
            <a:ext cx="7799387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Create a batch ID</a:t>
            </a:r>
          </a:p>
          <a:p>
            <a:r>
              <a:rPr lang="en-US" smtClean="0"/>
              <a:t>Execute QAD Standard Edition reports (and some other programs) in batch by entering the Batch ID in the output field rather than a printer</a:t>
            </a:r>
          </a:p>
          <a:p>
            <a:r>
              <a:rPr lang="en-US" smtClean="0"/>
              <a:t>Run Batch Request Detail to monitor</a:t>
            </a:r>
          </a:p>
          <a:p>
            <a:r>
              <a:rPr lang="en-US" smtClean="0"/>
              <a:t>Use the Batch Request Processor to run batch processes</a:t>
            </a:r>
          </a:p>
          <a:p>
            <a:endParaRPr lang="en-US" smtClean="0"/>
          </a:p>
        </p:txBody>
      </p:sp>
      <p:sp>
        <p:nvSpPr>
          <p:cNvPr id="399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Batch Processing</a:t>
            </a:r>
          </a:p>
        </p:txBody>
      </p:sp>
      <p:sp>
        <p:nvSpPr>
          <p:cNvPr id="3993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ManFunc-370</a:t>
            </a:r>
            <a:endParaRPr lang="en-US" dirty="0" smtClean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Batch ID Maintenance</a:t>
            </a:r>
          </a:p>
        </p:txBody>
      </p:sp>
      <p:sp>
        <p:nvSpPr>
          <p:cNvPr id="4096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ManFunc-380</a:t>
            </a:r>
            <a:endParaRPr lang="en-US" dirty="0" smtClean="0"/>
          </a:p>
        </p:txBody>
      </p:sp>
      <p:pic>
        <p:nvPicPr>
          <p:cNvPr id="40964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143000"/>
            <a:ext cx="7808913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5926" name="Text Box 6"/>
          <p:cNvSpPr txBox="1">
            <a:spLocks noChangeArrowheads="1"/>
          </p:cNvSpPr>
          <p:nvPr/>
        </p:nvSpPr>
        <p:spPr bwMode="auto">
          <a:xfrm>
            <a:off x="1095375" y="4248150"/>
            <a:ext cx="5063888" cy="335989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 algn="l" eaLnBrk="0" hangingPunct="0">
              <a:spcBef>
                <a:spcPct val="50000"/>
              </a:spcBef>
              <a:defRPr/>
            </a:pP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Batch ID Order among IDs is controlled by Priority</a:t>
            </a:r>
            <a:endParaRPr 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0967" name="Rectangle 7"/>
          <p:cNvSpPr>
            <a:spLocks noChangeArrowheads="1"/>
          </p:cNvSpPr>
          <p:nvPr/>
        </p:nvSpPr>
        <p:spPr bwMode="auto">
          <a:xfrm>
            <a:off x="1781175" y="2324100"/>
            <a:ext cx="228600" cy="152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40968" name="AutoShape 8"/>
          <p:cNvCxnSpPr>
            <a:cxnSpLocks noChangeShapeType="1"/>
            <a:stCxn id="465926" idx="3"/>
            <a:endCxn id="40967" idx="3"/>
          </p:cNvCxnSpPr>
          <p:nvPr/>
        </p:nvCxnSpPr>
        <p:spPr bwMode="auto">
          <a:xfrm flipH="1" flipV="1">
            <a:off x="2009775" y="2400300"/>
            <a:ext cx="4149488" cy="2015845"/>
          </a:xfrm>
          <a:prstGeom prst="bentConnector3">
            <a:avLst>
              <a:gd name="adj1" fmla="val -5509"/>
            </a:avLst>
          </a:prstGeom>
          <a:noFill/>
          <a:ln w="38100">
            <a:solidFill>
              <a:srgbClr val="62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Batch Detail–Job Assignment</a:t>
            </a:r>
          </a:p>
        </p:txBody>
      </p:sp>
      <p:sp>
        <p:nvSpPr>
          <p:cNvPr id="4198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ManFunc-390</a:t>
            </a:r>
            <a:endParaRPr lang="en-US" dirty="0" smtClean="0"/>
          </a:p>
        </p:txBody>
      </p:sp>
      <p:pic>
        <p:nvPicPr>
          <p:cNvPr id="41988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143000"/>
            <a:ext cx="7808913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System Administration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ManFunc-040</a:t>
            </a:r>
            <a:endParaRPr lang="en-US" dirty="0" smtClean="0"/>
          </a:p>
        </p:txBody>
      </p:sp>
      <p:pic>
        <p:nvPicPr>
          <p:cNvPr id="6148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71800" y="1219200"/>
            <a:ext cx="3076575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Batch Request Processing </a:t>
            </a:r>
          </a:p>
        </p:txBody>
      </p:sp>
      <p:sp>
        <p:nvSpPr>
          <p:cNvPr id="4301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ManFunc-400</a:t>
            </a:r>
            <a:endParaRPr lang="en-US" dirty="0" smtClean="0"/>
          </a:p>
        </p:txBody>
      </p:sp>
      <p:pic>
        <p:nvPicPr>
          <p:cNvPr id="43012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143000"/>
            <a:ext cx="7808913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7974" name="Text Box 6"/>
          <p:cNvSpPr txBox="1">
            <a:spLocks noChangeArrowheads="1"/>
          </p:cNvSpPr>
          <p:nvPr/>
        </p:nvSpPr>
        <p:spPr bwMode="auto">
          <a:xfrm>
            <a:off x="1038225" y="3981450"/>
            <a:ext cx="7298474" cy="1074653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 algn="l" eaLnBrk="0" hangingPunct="0">
              <a:spcBef>
                <a:spcPct val="50000"/>
              </a:spcBef>
              <a:defRPr/>
            </a:pP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You can process up to 10 batch IDs at once.</a:t>
            </a:r>
          </a:p>
          <a:p>
            <a:pPr algn="l" eaLnBrk="0" hangingPunct="0">
              <a:spcBef>
                <a:spcPct val="50000"/>
              </a:spcBef>
              <a:defRPr/>
            </a:pP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Items in each Batch ID processed in the order requested within each ID.</a:t>
            </a:r>
          </a:p>
          <a:p>
            <a:pPr algn="l" eaLnBrk="0" hangingPunct="0">
              <a:spcBef>
                <a:spcPct val="50000"/>
              </a:spcBef>
              <a:defRPr/>
            </a:pP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You can setup batch jobs to run automatically.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Database Management Menu</a:t>
            </a:r>
          </a:p>
        </p:txBody>
      </p:sp>
      <p:sp>
        <p:nvSpPr>
          <p:cNvPr id="4403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ManFunc-410</a:t>
            </a:r>
            <a:endParaRPr lang="en-US" dirty="0" smtClean="0"/>
          </a:p>
        </p:txBody>
      </p:sp>
      <p:pic>
        <p:nvPicPr>
          <p:cNvPr id="44036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9400" y="1524000"/>
            <a:ext cx="3429000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CIM (Computer Interface Module) is a utility to import data into QAD Standard Edition through system modules, maintaining data integrity and file relationships, without having to key it in</a:t>
            </a:r>
          </a:p>
          <a:p>
            <a:r>
              <a:rPr lang="en-US" smtClean="0"/>
              <a:t>CIM requires a flat ASCII file for input that contains each input data field necessary for the input screen CIMing through</a:t>
            </a:r>
          </a:p>
          <a:p>
            <a:pPr lvl="1"/>
            <a:r>
              <a:rPr lang="en-US" smtClean="0"/>
              <a:t>The first/last line of the CIM file are:		</a:t>
            </a:r>
            <a:br>
              <a:rPr lang="en-US" smtClean="0"/>
            </a:br>
            <a:r>
              <a:rPr lang="en-US" smtClean="0"/>
              <a:t>@@batchload &lt;programname&gt;.p	    </a:t>
            </a:r>
          </a:p>
          <a:p>
            <a:pPr lvl="1"/>
            <a:r>
              <a:rPr lang="en-US" smtClean="0"/>
              <a:t>	@@end</a:t>
            </a:r>
          </a:p>
          <a:p>
            <a:endParaRPr lang="en-US" smtClean="0"/>
          </a:p>
        </p:txBody>
      </p:sp>
      <p:sp>
        <p:nvSpPr>
          <p:cNvPr id="450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CIM Overview</a:t>
            </a:r>
          </a:p>
        </p:txBody>
      </p:sp>
      <p:sp>
        <p:nvSpPr>
          <p:cNvPr id="4505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ManFunc-420</a:t>
            </a:r>
            <a:endParaRPr lang="en-US" dirty="0" smtClean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Input Rules</a:t>
            </a:r>
          </a:p>
          <a:p>
            <a:r>
              <a:rPr lang="en-US" dirty="0" smtClean="0"/>
              <a:t>EOL (End of Line) represents a Commit</a:t>
            </a:r>
          </a:p>
          <a:p>
            <a:pPr lvl="1"/>
            <a:r>
              <a:rPr lang="en-US" dirty="0" smtClean="0"/>
              <a:t>Used to commit an entire update frame</a:t>
            </a:r>
          </a:p>
          <a:p>
            <a:r>
              <a:rPr lang="en-US" dirty="0" smtClean="0"/>
              <a:t>A space represents an Enter Key</a:t>
            </a:r>
          </a:p>
          <a:p>
            <a:pPr lvl="1"/>
            <a:r>
              <a:rPr lang="en-US" dirty="0" smtClean="0"/>
              <a:t>Used to move through empty fields in an update frame</a:t>
            </a:r>
          </a:p>
          <a:p>
            <a:r>
              <a:rPr lang="en-US" dirty="0" smtClean="0"/>
              <a:t>A hyphen and a space represent a Tab Key</a:t>
            </a:r>
          </a:p>
          <a:p>
            <a:pPr lvl="1"/>
            <a:r>
              <a:rPr lang="en-US" dirty="0" smtClean="0"/>
              <a:t>Used to move through populated fields without change</a:t>
            </a:r>
          </a:p>
          <a:p>
            <a:endParaRPr lang="en-US" dirty="0" smtClean="0"/>
          </a:p>
          <a:p>
            <a:endParaRPr lang="en-US" dirty="0" smtClean="0"/>
          </a:p>
          <a:p>
            <a:pPr lvl="1"/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460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CIM Data Rules</a:t>
            </a:r>
          </a:p>
        </p:txBody>
      </p:sp>
      <p:sp>
        <p:nvSpPr>
          <p:cNvPr id="4608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ManFunc-430</a:t>
            </a:r>
            <a:endParaRPr lang="en-US" dirty="0" smtClean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Input Rules</a:t>
            </a:r>
          </a:p>
          <a:p>
            <a:r>
              <a:rPr lang="en-US" smtClean="0"/>
              <a:t>A period represents an End • Quotes (“text”) surround all character fields</a:t>
            </a:r>
          </a:p>
          <a:p>
            <a:r>
              <a:rPr lang="en-US" smtClean="0"/>
              <a:t>A tilde (~) continues a line past 256 chars</a:t>
            </a:r>
          </a:p>
          <a:p>
            <a:r>
              <a:rPr lang="en-US" smtClean="0"/>
              <a:t>Data should be formatted as entered</a:t>
            </a:r>
          </a:p>
          <a:p>
            <a:r>
              <a:rPr lang="en-US" smtClean="0"/>
              <a:t>Skip to end of update group with end-of-line</a:t>
            </a:r>
          </a:p>
          <a:p>
            <a:r>
              <a:rPr lang="en-US" smtClean="0"/>
              <a:t>Enter date fields in quotes in mm/dd/yy</a:t>
            </a:r>
          </a:p>
          <a:p>
            <a:endParaRPr lang="en-US" smtClean="0"/>
          </a:p>
          <a:p>
            <a:endParaRPr lang="en-US" smtClean="0"/>
          </a:p>
        </p:txBody>
      </p:sp>
      <p:sp>
        <p:nvSpPr>
          <p:cNvPr id="471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CIM Data Rules</a:t>
            </a:r>
          </a:p>
        </p:txBody>
      </p:sp>
      <p:sp>
        <p:nvSpPr>
          <p:cNvPr id="4710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ManFunc-440</a:t>
            </a:r>
            <a:endParaRPr lang="en-US" dirty="0" smtClean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Sample CIM Input File</a:t>
            </a:r>
          </a:p>
        </p:txBody>
      </p:sp>
      <p:sp>
        <p:nvSpPr>
          <p:cNvPr id="4813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ManFunc-450</a:t>
            </a:r>
            <a:endParaRPr lang="en-US" dirty="0" smtClean="0"/>
          </a:p>
        </p:txBody>
      </p:sp>
      <p:pic>
        <p:nvPicPr>
          <p:cNvPr id="48132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225" y="966787"/>
            <a:ext cx="7808913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2070" name="Text Box 6"/>
          <p:cNvSpPr txBox="1">
            <a:spLocks noChangeArrowheads="1"/>
          </p:cNvSpPr>
          <p:nvPr/>
        </p:nvSpPr>
        <p:spPr bwMode="auto">
          <a:xfrm>
            <a:off x="809625" y="3767137"/>
            <a:ext cx="7505700" cy="841375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lIns="90488" tIns="44450" rIns="90488" bIns="44450">
            <a:spAutoFit/>
          </a:bodyPr>
          <a:lstStyle/>
          <a:p>
            <a:pPr algn="l" eaLnBrk="0" hangingPunct="0">
              <a:spcBef>
                <a:spcPct val="50000"/>
              </a:spcBef>
              <a:defRPr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Each cursor block becomes a line in the CIM file separated by a [return], with each field entry contained within quotes. At the end of a screen entry,  there should be a ( . ). </a:t>
            </a:r>
          </a:p>
        </p:txBody>
      </p:sp>
      <p:sp>
        <p:nvSpPr>
          <p:cNvPr id="472071" name="Text Box 7"/>
          <p:cNvSpPr txBox="1">
            <a:spLocks noChangeArrowheads="1"/>
          </p:cNvSpPr>
          <p:nvPr/>
        </p:nvSpPr>
        <p:spPr bwMode="auto">
          <a:xfrm>
            <a:off x="819150" y="4776787"/>
            <a:ext cx="2293938" cy="1022350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 algn="l" eaLnBrk="0" hangingPunct="0">
              <a:defRPr/>
            </a:pPr>
            <a:r>
              <a:rPr lang="en-US" sz="1000" b="1" dirty="0">
                <a:latin typeface="+mj-lt"/>
              </a:rPr>
              <a:t>@@batchload ppptmt04.d</a:t>
            </a:r>
          </a:p>
          <a:p>
            <a:pPr algn="l" eaLnBrk="0" hangingPunct="0">
              <a:defRPr/>
            </a:pPr>
            <a:r>
              <a:rPr lang="en-US" sz="1000" b="1" dirty="0">
                <a:latin typeface="+mj-lt"/>
              </a:rPr>
              <a:t>“01-0001”</a:t>
            </a:r>
          </a:p>
          <a:p>
            <a:pPr algn="l" eaLnBrk="0" hangingPunct="0">
              <a:defRPr/>
            </a:pPr>
            <a:r>
              <a:rPr lang="en-US" sz="1000" b="1" dirty="0">
                <a:latin typeface="+mj-lt"/>
              </a:rPr>
              <a:t>“EA” “PLANNING ITEM”</a:t>
            </a:r>
          </a:p>
          <a:p>
            <a:pPr algn="l" eaLnBrk="0" hangingPunct="0">
              <a:defRPr/>
            </a:pPr>
            <a:r>
              <a:rPr lang="en-US" sz="1000" b="1" dirty="0">
                <a:latin typeface="+mj-lt"/>
              </a:rPr>
              <a:t>“1000” – – – “Family” – “CARDED”</a:t>
            </a:r>
          </a:p>
          <a:p>
            <a:pPr algn="l" eaLnBrk="0" hangingPunct="0">
              <a:defRPr/>
            </a:pPr>
            <a:r>
              <a:rPr lang="en-US" sz="1000" b="1" dirty="0">
                <a:latin typeface="+mj-lt"/>
              </a:rPr>
              <a:t>.</a:t>
            </a:r>
          </a:p>
          <a:p>
            <a:pPr algn="l" eaLnBrk="0" hangingPunct="0">
              <a:defRPr/>
            </a:pPr>
            <a:r>
              <a:rPr lang="en-US" sz="1000" b="1" dirty="0">
                <a:latin typeface="+mj-lt"/>
              </a:rPr>
              <a:t>@@end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CIM Loading</a:t>
            </a:r>
          </a:p>
        </p:txBody>
      </p:sp>
      <p:sp>
        <p:nvSpPr>
          <p:cNvPr id="4915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ManFunc-460</a:t>
            </a:r>
            <a:endParaRPr lang="en-US" dirty="0" smtClean="0"/>
          </a:p>
        </p:txBody>
      </p:sp>
      <p:pic>
        <p:nvPicPr>
          <p:cNvPr id="49156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2463" y="1066800"/>
            <a:ext cx="7818437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8" name="Text Box 6"/>
          <p:cNvSpPr txBox="1">
            <a:spLocks noChangeArrowheads="1"/>
          </p:cNvSpPr>
          <p:nvPr/>
        </p:nvSpPr>
        <p:spPr bwMode="auto">
          <a:xfrm>
            <a:off x="1009650" y="3467100"/>
            <a:ext cx="6870472" cy="1274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Include the full path in the File/Process Name.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The CIM loader will run and give a Group ID for the Processing Screen, or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you can skip this screen and the file name and start in the Processing Screen.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This screen lets you break the process into two steps, if wanted.</a:t>
            </a:r>
          </a:p>
        </p:txBody>
      </p:sp>
      <p:sp>
        <p:nvSpPr>
          <p:cNvPr id="49159" name="Rectangle 7"/>
          <p:cNvSpPr>
            <a:spLocks noChangeArrowheads="1"/>
          </p:cNvSpPr>
          <p:nvPr/>
        </p:nvSpPr>
        <p:spPr bwMode="auto">
          <a:xfrm>
            <a:off x="4953000" y="3467100"/>
            <a:ext cx="38100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49160" name="Rectangle 8"/>
          <p:cNvSpPr>
            <a:spLocks noChangeArrowheads="1"/>
          </p:cNvSpPr>
          <p:nvPr/>
        </p:nvSpPr>
        <p:spPr bwMode="auto">
          <a:xfrm>
            <a:off x="4953000" y="2257425"/>
            <a:ext cx="304800" cy="152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49161" name="AutoShape 9"/>
          <p:cNvCxnSpPr>
            <a:cxnSpLocks noChangeShapeType="1"/>
            <a:stCxn id="49159" idx="3"/>
            <a:endCxn id="49160" idx="3"/>
          </p:cNvCxnSpPr>
          <p:nvPr/>
        </p:nvCxnSpPr>
        <p:spPr bwMode="auto">
          <a:xfrm flipH="1" flipV="1">
            <a:off x="5257800" y="2333625"/>
            <a:ext cx="76200" cy="1285875"/>
          </a:xfrm>
          <a:prstGeom prst="bentConnector3">
            <a:avLst>
              <a:gd name="adj1" fmla="val -300000"/>
            </a:avLst>
          </a:prstGeom>
          <a:noFill/>
          <a:ln w="38100">
            <a:solidFill>
              <a:srgbClr val="62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CIM Processing</a:t>
            </a:r>
          </a:p>
        </p:txBody>
      </p:sp>
      <p:sp>
        <p:nvSpPr>
          <p:cNvPr id="5017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ManFunc-470</a:t>
            </a:r>
            <a:endParaRPr lang="en-US" dirty="0" smtClean="0"/>
          </a:p>
        </p:txBody>
      </p:sp>
      <p:pic>
        <p:nvPicPr>
          <p:cNvPr id="50180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225" y="1066800"/>
            <a:ext cx="7808913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QAD Standard Edition includes delete/archive functionality throughout the system</a:t>
            </a:r>
          </a:p>
          <a:p>
            <a:pPr lvl="1"/>
            <a:r>
              <a:rPr lang="en-US" smtClean="0"/>
              <a:t>Delete/archive records across the system, not isolated modules</a:t>
            </a:r>
          </a:p>
          <a:p>
            <a:r>
              <a:rPr lang="en-US" smtClean="0"/>
              <a:t>Delete/Archive functions use criteria to identify which records to delete</a:t>
            </a:r>
          </a:p>
          <a:p>
            <a:r>
              <a:rPr lang="en-US" smtClean="0"/>
              <a:t>Result:</a:t>
            </a:r>
          </a:p>
          <a:p>
            <a:pPr lvl="1"/>
            <a:r>
              <a:rPr lang="en-US" smtClean="0"/>
              <a:t>Deletes the data from the database</a:t>
            </a:r>
          </a:p>
          <a:p>
            <a:pPr lvl="1"/>
            <a:r>
              <a:rPr lang="en-US" smtClean="0"/>
              <a:t>Produces a flat ASCII history file containing the raw data that was deleted</a:t>
            </a:r>
          </a:p>
          <a:p>
            <a:endParaRPr lang="en-US" smtClean="0"/>
          </a:p>
        </p:txBody>
      </p:sp>
      <p:sp>
        <p:nvSpPr>
          <p:cNvPr id="51203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Archive/Delete in QAD Enterprise Applications</a:t>
            </a:r>
          </a:p>
        </p:txBody>
      </p:sp>
      <p:sp>
        <p:nvSpPr>
          <p:cNvPr id="5120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ManFunc-480</a:t>
            </a:r>
            <a:endParaRPr lang="en-US" dirty="0" smtClean="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To determine candidates for delete/archive, run the Database File Size Report</a:t>
            </a:r>
          </a:p>
          <a:p>
            <a:pPr lvl="1"/>
            <a:r>
              <a:rPr lang="en-US" smtClean="0"/>
              <a:t>Contact users to determine what to delete</a:t>
            </a:r>
          </a:p>
          <a:p>
            <a:r>
              <a:rPr lang="en-US" smtClean="0"/>
              <a:t>Always run delete/archives in report mode first to verify proper deletion</a:t>
            </a:r>
          </a:p>
          <a:p>
            <a:pPr lvl="1"/>
            <a:r>
              <a:rPr lang="en-US" smtClean="0"/>
              <a:t>For a report, set Delete/Archive flag to No</a:t>
            </a:r>
          </a:p>
          <a:p>
            <a:r>
              <a:rPr lang="en-US" smtClean="0"/>
              <a:t>You can reload data into the database using Archive File Reload</a:t>
            </a:r>
          </a:p>
          <a:p>
            <a:r>
              <a:rPr lang="en-US" smtClean="0"/>
              <a:t>Mass deletes cause database fragmentation</a:t>
            </a:r>
          </a:p>
          <a:p>
            <a:endParaRPr lang="en-US" smtClean="0"/>
          </a:p>
        </p:txBody>
      </p:sp>
      <p:sp>
        <p:nvSpPr>
          <p:cNvPr id="522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Archive/Delete</a:t>
            </a:r>
          </a:p>
        </p:txBody>
      </p:sp>
      <p:sp>
        <p:nvSpPr>
          <p:cNvPr id="5222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ManFunc-490</a:t>
            </a:r>
            <a:endParaRPr lang="en-US" dirty="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Process Map – Manager Functions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ManFunc-050</a:t>
            </a:r>
            <a:endParaRPr lang="en-US" dirty="0" smtClean="0"/>
          </a:p>
        </p:txBody>
      </p:sp>
      <p:pic>
        <p:nvPicPr>
          <p:cNvPr id="7172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990600"/>
            <a:ext cx="6646863" cy="526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When to archive and delete</a:t>
            </a:r>
          </a:p>
        </p:txBody>
      </p:sp>
      <p:sp>
        <p:nvSpPr>
          <p:cNvPr id="532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Archive/Delete Decisions </a:t>
            </a:r>
          </a:p>
        </p:txBody>
      </p:sp>
      <p:sp>
        <p:nvSpPr>
          <p:cNvPr id="5325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ManFunc-500</a:t>
            </a:r>
            <a:endParaRPr lang="en-US" dirty="0" smtClean="0"/>
          </a:p>
        </p:txBody>
      </p:sp>
      <p:sp>
        <p:nvSpPr>
          <p:cNvPr id="477188" name="Text Box 4"/>
          <p:cNvSpPr txBox="1">
            <a:spLocks noChangeArrowheads="1"/>
          </p:cNvSpPr>
          <p:nvPr/>
        </p:nvSpPr>
        <p:spPr bwMode="auto">
          <a:xfrm>
            <a:off x="990600" y="1808162"/>
            <a:ext cx="7138174" cy="4035464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 algn="l" eaLnBrk="0" hangingPunct="0">
              <a:spcBef>
                <a:spcPct val="50000"/>
              </a:spcBef>
              <a:defRPr/>
            </a:pPr>
            <a:r>
              <a:rPr lang="en-US" sz="1400" b="1" dirty="0">
                <a:latin typeface="+mj-lt"/>
              </a:rPr>
              <a:t>1. Run the Database File Size Report monthly.</a:t>
            </a:r>
          </a:p>
          <a:p>
            <a:pPr algn="l" eaLnBrk="0" hangingPunct="0">
              <a:spcBef>
                <a:spcPct val="50000"/>
              </a:spcBef>
              <a:defRPr/>
            </a:pPr>
            <a:r>
              <a:rPr lang="en-US" sz="1400" b="1" dirty="0">
                <a:latin typeface="+mj-lt"/>
              </a:rPr>
              <a:t>2. Determine from reports which files are candidates for delete/archive.</a:t>
            </a:r>
          </a:p>
          <a:p>
            <a:pPr algn="l" eaLnBrk="0" hangingPunct="0">
              <a:spcBef>
                <a:spcPct val="50000"/>
              </a:spcBef>
              <a:defRPr/>
            </a:pPr>
            <a:r>
              <a:rPr lang="en-US" sz="1400" b="1" dirty="0">
                <a:latin typeface="+mj-lt"/>
              </a:rPr>
              <a:t>3. Contact users to determine data available for delete/archive.</a:t>
            </a:r>
          </a:p>
          <a:p>
            <a:pPr algn="l" eaLnBrk="0" hangingPunct="0">
              <a:spcBef>
                <a:spcPct val="50000"/>
              </a:spcBef>
              <a:defRPr/>
            </a:pPr>
            <a:r>
              <a:rPr lang="en-US" sz="1400" b="1" dirty="0">
                <a:latin typeface="+mj-lt"/>
              </a:rPr>
              <a:t>4. Execute plan.</a:t>
            </a:r>
          </a:p>
          <a:p>
            <a:pPr algn="l" eaLnBrk="0" hangingPunct="0">
              <a:spcBef>
                <a:spcPct val="50000"/>
              </a:spcBef>
              <a:defRPr/>
            </a:pPr>
            <a:r>
              <a:rPr lang="en-US" sz="1400" b="1" dirty="0">
                <a:latin typeface="+mj-lt"/>
              </a:rPr>
              <a:t>5. Delete/Archive exists for:</a:t>
            </a:r>
          </a:p>
          <a:p>
            <a:pPr algn="l" eaLnBrk="0" hangingPunct="0">
              <a:lnSpc>
                <a:spcPct val="70000"/>
              </a:lnSpc>
              <a:spcBef>
                <a:spcPct val="50000"/>
              </a:spcBef>
              <a:defRPr/>
            </a:pPr>
            <a:r>
              <a:rPr lang="en-US" sz="1200" b="1" dirty="0" smtClean="0">
                <a:latin typeface="+mj-lt"/>
              </a:rPr>
              <a:t>Zero </a:t>
            </a:r>
            <a:r>
              <a:rPr lang="en-US" sz="1200" b="1" dirty="0">
                <a:latin typeface="+mj-lt"/>
              </a:rPr>
              <a:t>Inventory Balances	</a:t>
            </a:r>
            <a:r>
              <a:rPr lang="en-US" sz="1200" b="1" dirty="0" smtClean="0">
                <a:latin typeface="+mj-lt"/>
              </a:rPr>
              <a:t>	Service/Repair </a:t>
            </a:r>
            <a:r>
              <a:rPr lang="en-US" sz="1200" b="1" dirty="0">
                <a:latin typeface="+mj-lt"/>
              </a:rPr>
              <a:t>Orders	</a:t>
            </a:r>
            <a:r>
              <a:rPr lang="en-US" sz="1200" b="1" dirty="0" smtClean="0">
                <a:latin typeface="+mj-lt"/>
              </a:rPr>
              <a:t>	Product </a:t>
            </a:r>
            <a:r>
              <a:rPr lang="en-US" sz="1200" b="1" dirty="0">
                <a:latin typeface="+mj-lt"/>
              </a:rPr>
              <a:t>Structures</a:t>
            </a:r>
          </a:p>
          <a:p>
            <a:pPr algn="l" eaLnBrk="0" hangingPunct="0">
              <a:lnSpc>
                <a:spcPct val="70000"/>
              </a:lnSpc>
              <a:spcBef>
                <a:spcPct val="50000"/>
              </a:spcBef>
              <a:defRPr/>
            </a:pPr>
            <a:r>
              <a:rPr lang="en-US" sz="1200" b="1" dirty="0" smtClean="0">
                <a:latin typeface="+mj-lt"/>
              </a:rPr>
              <a:t>Physical </a:t>
            </a:r>
            <a:r>
              <a:rPr lang="en-US" sz="1200" b="1" dirty="0">
                <a:latin typeface="+mj-lt"/>
              </a:rPr>
              <a:t>Inventory Tags		Work Orders	Repetitive </a:t>
            </a:r>
            <a:r>
              <a:rPr lang="en-US" sz="1200" b="1" dirty="0" smtClean="0">
                <a:latin typeface="+mj-lt"/>
              </a:rPr>
              <a:t>History</a:t>
            </a:r>
            <a:endParaRPr lang="en-US" sz="1200" b="1" dirty="0">
              <a:latin typeface="+mj-lt"/>
            </a:endParaRPr>
          </a:p>
          <a:p>
            <a:pPr algn="l" eaLnBrk="0" hangingPunct="0">
              <a:lnSpc>
                <a:spcPct val="70000"/>
              </a:lnSpc>
              <a:spcBef>
                <a:spcPct val="50000"/>
              </a:spcBef>
              <a:defRPr/>
            </a:pPr>
            <a:r>
              <a:rPr lang="en-US" sz="1200" b="1" dirty="0" smtClean="0">
                <a:latin typeface="+mj-lt"/>
              </a:rPr>
              <a:t>Closed </a:t>
            </a:r>
            <a:r>
              <a:rPr lang="en-US" sz="1200" b="1" dirty="0">
                <a:latin typeface="+mj-lt"/>
              </a:rPr>
              <a:t>Purchase Orders		Accounts Receivable 	</a:t>
            </a:r>
            <a:r>
              <a:rPr lang="en-US" sz="1200" b="1" dirty="0" smtClean="0">
                <a:latin typeface="+mj-lt"/>
              </a:rPr>
              <a:t>	Quality </a:t>
            </a:r>
            <a:r>
              <a:rPr lang="en-US" sz="1200" b="1" dirty="0">
                <a:latin typeface="+mj-lt"/>
              </a:rPr>
              <a:t>Orders</a:t>
            </a:r>
          </a:p>
          <a:p>
            <a:pPr algn="l" eaLnBrk="0" hangingPunct="0">
              <a:lnSpc>
                <a:spcPct val="70000"/>
              </a:lnSpc>
              <a:spcBef>
                <a:spcPct val="50000"/>
              </a:spcBef>
              <a:defRPr/>
            </a:pPr>
            <a:r>
              <a:rPr lang="en-US" sz="1200" b="1" dirty="0" smtClean="0">
                <a:latin typeface="+mj-lt"/>
              </a:rPr>
              <a:t>Closed </a:t>
            </a:r>
            <a:r>
              <a:rPr lang="en-US" sz="1200" b="1" dirty="0">
                <a:latin typeface="+mj-lt"/>
              </a:rPr>
              <a:t>PO Receipts		Accounts Payable	</a:t>
            </a:r>
            <a:r>
              <a:rPr lang="en-US" sz="1200" b="1" dirty="0" smtClean="0">
                <a:latin typeface="+mj-lt"/>
              </a:rPr>
              <a:t>	GL </a:t>
            </a:r>
            <a:r>
              <a:rPr lang="en-US" sz="1200" b="1" dirty="0">
                <a:latin typeface="+mj-lt"/>
              </a:rPr>
              <a:t>Transactions</a:t>
            </a:r>
          </a:p>
          <a:p>
            <a:pPr algn="l" eaLnBrk="0" hangingPunct="0">
              <a:lnSpc>
                <a:spcPct val="70000"/>
              </a:lnSpc>
              <a:spcBef>
                <a:spcPct val="50000"/>
              </a:spcBef>
              <a:defRPr/>
            </a:pPr>
            <a:r>
              <a:rPr lang="en-US" sz="1200" b="1" dirty="0" smtClean="0">
                <a:latin typeface="+mj-lt"/>
              </a:rPr>
              <a:t>Expired </a:t>
            </a:r>
            <a:r>
              <a:rPr lang="en-US" sz="1200" b="1" dirty="0">
                <a:latin typeface="+mj-lt"/>
              </a:rPr>
              <a:t>Quotes		Closed Payroll	</a:t>
            </a:r>
            <a:r>
              <a:rPr lang="en-US" sz="1200" b="1" dirty="0" smtClean="0">
                <a:latin typeface="+mj-lt"/>
              </a:rPr>
              <a:t>	Window </a:t>
            </a:r>
            <a:r>
              <a:rPr lang="en-US" sz="1200" b="1" dirty="0">
                <a:latin typeface="+mj-lt"/>
              </a:rPr>
              <a:t>Help</a:t>
            </a:r>
          </a:p>
          <a:p>
            <a:pPr algn="l" eaLnBrk="0" hangingPunct="0">
              <a:lnSpc>
                <a:spcPct val="70000"/>
              </a:lnSpc>
              <a:spcBef>
                <a:spcPct val="50000"/>
              </a:spcBef>
              <a:defRPr/>
            </a:pPr>
            <a:r>
              <a:rPr lang="en-US" sz="1200" b="1" dirty="0" smtClean="0">
                <a:latin typeface="+mj-lt"/>
              </a:rPr>
              <a:t>Sales </a:t>
            </a:r>
            <a:r>
              <a:rPr lang="en-US" sz="1200" b="1" dirty="0">
                <a:latin typeface="+mj-lt"/>
              </a:rPr>
              <a:t>Analysis		Supplier Schedules	</a:t>
            </a:r>
            <a:r>
              <a:rPr lang="en-US" sz="1200" b="1" dirty="0" smtClean="0">
                <a:latin typeface="+mj-lt"/>
              </a:rPr>
              <a:t>	Service </a:t>
            </a:r>
            <a:r>
              <a:rPr lang="en-US" sz="1200" b="1" dirty="0">
                <a:latin typeface="+mj-lt"/>
              </a:rPr>
              <a:t>Requests</a:t>
            </a:r>
          </a:p>
          <a:p>
            <a:pPr algn="l" eaLnBrk="0" hangingPunct="0">
              <a:lnSpc>
                <a:spcPct val="70000"/>
              </a:lnSpc>
              <a:spcBef>
                <a:spcPct val="50000"/>
              </a:spcBef>
              <a:defRPr/>
            </a:pPr>
            <a:r>
              <a:rPr lang="en-US" sz="1200" b="1" dirty="0" smtClean="0">
                <a:latin typeface="+mj-lt"/>
              </a:rPr>
              <a:t>Transaction </a:t>
            </a:r>
            <a:r>
              <a:rPr lang="en-US" sz="1200" b="1" dirty="0">
                <a:latin typeface="+mj-lt"/>
              </a:rPr>
              <a:t>History		Invoice History	</a:t>
            </a:r>
            <a:r>
              <a:rPr lang="en-US" sz="1200" b="1" dirty="0" smtClean="0">
                <a:latin typeface="+mj-lt"/>
              </a:rPr>
              <a:t>	Service </a:t>
            </a:r>
            <a:r>
              <a:rPr lang="en-US" sz="1200" b="1" dirty="0">
                <a:latin typeface="+mj-lt"/>
              </a:rPr>
              <a:t>Contracts</a:t>
            </a:r>
          </a:p>
          <a:p>
            <a:pPr algn="l" eaLnBrk="0" hangingPunct="0">
              <a:lnSpc>
                <a:spcPct val="70000"/>
              </a:lnSpc>
              <a:spcBef>
                <a:spcPct val="50000"/>
              </a:spcBef>
              <a:defRPr/>
            </a:pPr>
            <a:r>
              <a:rPr lang="en-US" sz="1200" b="1" dirty="0" smtClean="0">
                <a:latin typeface="+mj-lt"/>
              </a:rPr>
              <a:t>Customer </a:t>
            </a:r>
            <a:r>
              <a:rPr lang="en-US" sz="1200" b="1" dirty="0">
                <a:latin typeface="+mj-lt"/>
              </a:rPr>
              <a:t>Schedulers		Closed Calls	</a:t>
            </a:r>
            <a:r>
              <a:rPr lang="en-US" sz="1200" b="1" dirty="0" smtClean="0">
                <a:latin typeface="+mj-lt"/>
              </a:rPr>
              <a:t>	Quality </a:t>
            </a:r>
            <a:r>
              <a:rPr lang="en-US" sz="1200" b="1" dirty="0">
                <a:latin typeface="+mj-lt"/>
              </a:rPr>
              <a:t>Test Results</a:t>
            </a:r>
          </a:p>
          <a:p>
            <a:pPr algn="l" eaLnBrk="0" hangingPunct="0">
              <a:lnSpc>
                <a:spcPct val="70000"/>
              </a:lnSpc>
              <a:spcBef>
                <a:spcPct val="50000"/>
              </a:spcBef>
              <a:defRPr/>
            </a:pPr>
            <a:r>
              <a:rPr lang="en-US" sz="1200" b="1" dirty="0" smtClean="0">
                <a:latin typeface="+mj-lt"/>
              </a:rPr>
              <a:t>RMA </a:t>
            </a:r>
            <a:r>
              <a:rPr lang="en-US" sz="1200" b="1" dirty="0">
                <a:latin typeface="+mj-lt"/>
              </a:rPr>
              <a:t>History			Intersite Requests	</a:t>
            </a:r>
            <a:r>
              <a:rPr lang="en-US" sz="1200" b="1" dirty="0" smtClean="0">
                <a:latin typeface="+mj-lt"/>
              </a:rPr>
              <a:t>	Routings</a:t>
            </a:r>
            <a:endParaRPr lang="en-US" sz="1200" b="1" dirty="0">
              <a:latin typeface="+mj-lt"/>
            </a:endParaRPr>
          </a:p>
          <a:p>
            <a:pPr algn="l" eaLnBrk="0" hangingPunct="0">
              <a:lnSpc>
                <a:spcPct val="70000"/>
              </a:lnSpc>
              <a:spcBef>
                <a:spcPct val="50000"/>
              </a:spcBef>
              <a:defRPr/>
            </a:pPr>
            <a:r>
              <a:rPr lang="en-US" sz="1200" b="1" dirty="0" smtClean="0">
                <a:latin typeface="+mj-lt"/>
              </a:rPr>
              <a:t>Operation </a:t>
            </a:r>
            <a:r>
              <a:rPr lang="en-US" sz="1200" b="1" dirty="0">
                <a:latin typeface="+mj-lt"/>
              </a:rPr>
              <a:t>History		Uninvoiced Receipts	</a:t>
            </a:r>
            <a:r>
              <a:rPr lang="en-US" sz="1200" b="1" dirty="0" smtClean="0">
                <a:latin typeface="+mj-lt"/>
              </a:rPr>
              <a:t>	Audit </a:t>
            </a:r>
            <a:r>
              <a:rPr lang="en-US" sz="1200" b="1" dirty="0">
                <a:latin typeface="+mj-lt"/>
              </a:rPr>
              <a:t>Detail</a:t>
            </a:r>
          </a:p>
          <a:p>
            <a:pPr algn="l" eaLnBrk="0" hangingPunct="0">
              <a:lnSpc>
                <a:spcPct val="70000"/>
              </a:lnSpc>
              <a:spcBef>
                <a:spcPct val="50000"/>
              </a:spcBef>
              <a:defRPr/>
            </a:pPr>
            <a:r>
              <a:rPr lang="en-US" sz="1200" b="1" dirty="0" smtClean="0">
                <a:latin typeface="+mj-lt"/>
              </a:rPr>
              <a:t>Shippers</a:t>
            </a:r>
            <a:endParaRPr lang="en-US" sz="1200" b="1" dirty="0">
              <a:latin typeface="+mj-lt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6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smtClean="0"/>
              <a:t>Back up the database</a:t>
            </a:r>
          </a:p>
          <a:p>
            <a:r>
              <a:rPr lang="en-US" smtClean="0"/>
              <a:t>Run historical reports</a:t>
            </a:r>
          </a:p>
          <a:p>
            <a:r>
              <a:rPr lang="en-US" smtClean="0"/>
              <a:t>Archive/Delete selected data</a:t>
            </a:r>
          </a:p>
          <a:p>
            <a:pPr lvl="1"/>
            <a:r>
              <a:rPr lang="en-US" smtClean="0"/>
              <a:t>Process creates xxyymmdd.hst file on disk in default directory</a:t>
            </a:r>
          </a:p>
          <a:p>
            <a:r>
              <a:rPr lang="en-US" smtClean="0"/>
              <a:t>Verify deletion of records in database</a:t>
            </a:r>
          </a:p>
          <a:p>
            <a:pPr lvl="1"/>
            <a:r>
              <a:rPr lang="en-US" smtClean="0"/>
              <a:t>For records resistant to deletion, resolve problem and then A/D</a:t>
            </a:r>
          </a:p>
          <a:p>
            <a:r>
              <a:rPr lang="en-US" smtClean="0"/>
              <a:t>Verify contents of .hst file using |more, pg, or cat</a:t>
            </a:r>
          </a:p>
          <a:p>
            <a:r>
              <a:rPr lang="en-US" smtClean="0"/>
              <a:t>Back up .hst file on disk to tape, and then delete off disk from system</a:t>
            </a:r>
          </a:p>
          <a:p>
            <a:pPr lvl="1"/>
            <a:r>
              <a:rPr lang="en-US" smtClean="0"/>
              <a:t>Archive/Delete does not reduce .db size. Only with dump/load</a:t>
            </a:r>
          </a:p>
          <a:p>
            <a:r>
              <a:rPr lang="en-US" smtClean="0"/>
              <a:t>To recover archived data, use Archive File Reload</a:t>
            </a:r>
          </a:p>
          <a:p>
            <a:pPr lvl="1"/>
            <a:r>
              <a:rPr lang="en-US" smtClean="0"/>
              <a:t>Before reloading data from earlier versions of the software, </a:t>
            </a:r>
            <a:br>
              <a:rPr lang="en-US" smtClean="0"/>
            </a:br>
            <a:r>
              <a:rPr lang="en-US" smtClean="0"/>
              <a:t>the data must be converted to your current release</a:t>
            </a:r>
          </a:p>
          <a:p>
            <a:endParaRPr lang="en-US" smtClean="0"/>
          </a:p>
          <a:p>
            <a:endParaRPr lang="en-US" smtClean="0"/>
          </a:p>
        </p:txBody>
      </p:sp>
      <p:sp>
        <p:nvSpPr>
          <p:cNvPr id="542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Archive/Delete Procedures </a:t>
            </a:r>
          </a:p>
        </p:txBody>
      </p:sp>
      <p:sp>
        <p:nvSpPr>
          <p:cNvPr id="5427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ManFunc-510</a:t>
            </a:r>
            <a:endParaRPr lang="en-US" dirty="0" smtClean="0"/>
          </a:p>
        </p:txBody>
      </p:sp>
      <p:sp>
        <p:nvSpPr>
          <p:cNvPr id="478212" name="Text Box 4"/>
          <p:cNvSpPr txBox="1">
            <a:spLocks noChangeArrowheads="1"/>
          </p:cNvSpPr>
          <p:nvPr/>
        </p:nvSpPr>
        <p:spPr bwMode="auto">
          <a:xfrm>
            <a:off x="819150" y="5943600"/>
            <a:ext cx="5610511" cy="335989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 algn="l" eaLnBrk="0" hangingPunct="0">
              <a:spcBef>
                <a:spcPct val="50000"/>
              </a:spcBef>
              <a:defRPr/>
            </a:pP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Run the report first to check records to be cleared out.</a:t>
            </a:r>
          </a:p>
        </p:txBody>
      </p:sp>
      <p:sp>
        <p:nvSpPr>
          <p:cNvPr id="54278" name="Rectangle 5"/>
          <p:cNvSpPr>
            <a:spLocks noChangeArrowheads="1"/>
          </p:cNvSpPr>
          <p:nvPr/>
        </p:nvSpPr>
        <p:spPr bwMode="auto">
          <a:xfrm>
            <a:off x="533400" y="2352675"/>
            <a:ext cx="30480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54279" name="AutoShape 6"/>
          <p:cNvCxnSpPr>
            <a:cxnSpLocks noChangeShapeType="1"/>
            <a:stCxn id="478212" idx="1"/>
            <a:endCxn id="54278" idx="1"/>
          </p:cNvCxnSpPr>
          <p:nvPr/>
        </p:nvCxnSpPr>
        <p:spPr bwMode="auto">
          <a:xfrm rot="10800000">
            <a:off x="533400" y="2505075"/>
            <a:ext cx="285750" cy="3606520"/>
          </a:xfrm>
          <a:prstGeom prst="bentConnector3">
            <a:avLst>
              <a:gd name="adj1" fmla="val 180000"/>
            </a:avLst>
          </a:prstGeom>
          <a:noFill/>
          <a:ln w="38100">
            <a:solidFill>
              <a:srgbClr val="62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Delete/Archive</a:t>
            </a:r>
          </a:p>
        </p:txBody>
      </p:sp>
      <p:sp>
        <p:nvSpPr>
          <p:cNvPr id="5529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ManFunc-520</a:t>
            </a:r>
            <a:endParaRPr lang="en-US" dirty="0" smtClean="0"/>
          </a:p>
        </p:txBody>
      </p:sp>
      <p:grpSp>
        <p:nvGrpSpPr>
          <p:cNvPr id="7" name="Group 6"/>
          <p:cNvGrpSpPr/>
          <p:nvPr/>
        </p:nvGrpSpPr>
        <p:grpSpPr>
          <a:xfrm>
            <a:off x="424087" y="1066800"/>
            <a:ext cx="8281763" cy="4819650"/>
            <a:chOff x="657225" y="1066800"/>
            <a:chExt cx="8281763" cy="4819650"/>
          </a:xfrm>
        </p:grpSpPr>
        <p:pic>
          <p:nvPicPr>
            <p:cNvPr id="55300" name="Picture 4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57225" y="1066800"/>
              <a:ext cx="7808913" cy="4819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79238" name="Text Box 6"/>
            <p:cNvSpPr txBox="1">
              <a:spLocks noChangeArrowheads="1"/>
            </p:cNvSpPr>
            <p:nvPr/>
          </p:nvSpPr>
          <p:spPr bwMode="auto">
            <a:xfrm>
              <a:off x="919163" y="3490913"/>
              <a:ext cx="8019825" cy="144398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6287C6"/>
              </a:solidFill>
              <a:miter lim="800000"/>
              <a:headEnd/>
              <a:tailEnd/>
            </a:ln>
            <a:effectLst>
              <a:outerShdw dist="762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>
                <a:spcBef>
                  <a:spcPct val="50000"/>
                </a:spcBef>
                <a:defRPr/>
              </a:pPr>
              <a:r>
                <a:rPr 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All Delete/Archive screens have the same basic look and functionality.</a:t>
              </a:r>
            </a:p>
            <a:p>
              <a:pPr algn="l" eaLnBrk="0" hangingPunct="0">
                <a:spcBef>
                  <a:spcPct val="50000"/>
                </a:spcBef>
                <a:defRPr/>
              </a:pPr>
              <a:r>
                <a:rPr 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Date is date of records </a:t>
              </a:r>
              <a:r>
                <a:rPr lang="en-US" sz="1600" i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before which </a:t>
              </a:r>
              <a:r>
                <a:rPr 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to Archive/Delete, usually 6mth-1yr+ prior.</a:t>
              </a:r>
            </a:p>
            <a:p>
              <a:pPr algn="l" eaLnBrk="0" hangingPunct="0">
                <a:spcBef>
                  <a:spcPct val="50000"/>
                </a:spcBef>
                <a:defRPr/>
              </a:pPr>
              <a:r>
                <a:rPr 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In the case of Audit, there are a list of files that may be Archive/Deleted.</a:t>
              </a:r>
            </a:p>
            <a:p>
              <a:pPr algn="l" eaLnBrk="0" hangingPunct="0">
                <a:spcBef>
                  <a:spcPct val="50000"/>
                </a:spcBef>
                <a:defRPr/>
              </a:pPr>
              <a:r>
                <a:rPr 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Always archive when deleting, otherwise data is </a:t>
              </a:r>
              <a:r>
                <a:rPr lang="en-US" sz="1600" i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gone.</a:t>
              </a:r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Database Dump Methods</a:t>
            </a:r>
          </a:p>
          <a:p>
            <a:pPr lvl="1"/>
            <a:r>
              <a:rPr lang="en-US" smtClean="0"/>
              <a:t>QAD Standard Edition dump/load program</a:t>
            </a:r>
          </a:p>
          <a:p>
            <a:pPr lvl="1"/>
            <a:r>
              <a:rPr lang="en-US" smtClean="0"/>
              <a:t>Progress Data Dictionary dump/load</a:t>
            </a:r>
          </a:p>
          <a:p>
            <a:pPr lvl="1"/>
            <a:r>
              <a:rPr lang="en-US" smtClean="0"/>
              <a:t>Progress binary dump (individual table)</a:t>
            </a:r>
          </a:p>
          <a:p>
            <a:pPr lvl="1"/>
            <a:r>
              <a:rPr lang="en-US" smtClean="0"/>
              <a:t>MFG/UTIL (eB and beyond)</a:t>
            </a:r>
          </a:p>
          <a:p>
            <a:r>
              <a:rPr lang="en-US" smtClean="0"/>
              <a:t>Database Load Methods</a:t>
            </a:r>
          </a:p>
          <a:p>
            <a:pPr lvl="1"/>
            <a:r>
              <a:rPr lang="en-US" smtClean="0"/>
              <a:t>QAD Standard Edition dump/load program</a:t>
            </a:r>
          </a:p>
          <a:p>
            <a:pPr lvl="1"/>
            <a:r>
              <a:rPr lang="en-US" smtClean="0"/>
              <a:t>Progress Data Dictionary Dump/Load</a:t>
            </a:r>
          </a:p>
          <a:p>
            <a:pPr lvl="1"/>
            <a:r>
              <a:rPr lang="en-US" smtClean="0"/>
              <a:t>Progress bulk load utility (proutil)</a:t>
            </a:r>
          </a:p>
          <a:p>
            <a:pPr lvl="1"/>
            <a:r>
              <a:rPr lang="en-US" smtClean="0"/>
              <a:t>Progress binary load (individual table)</a:t>
            </a:r>
          </a:p>
          <a:p>
            <a:pPr lvl="1"/>
            <a:r>
              <a:rPr lang="en-US" smtClean="0"/>
              <a:t>MFG/UTIL data load</a:t>
            </a:r>
          </a:p>
          <a:p>
            <a:endParaRPr lang="en-US" smtClean="0"/>
          </a:p>
        </p:txBody>
      </p:sp>
      <p:sp>
        <p:nvSpPr>
          <p:cNvPr id="563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Dump/Load Types and Methods</a:t>
            </a:r>
          </a:p>
        </p:txBody>
      </p:sp>
      <p:sp>
        <p:nvSpPr>
          <p:cNvPr id="5632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ManFunc-530</a:t>
            </a:r>
            <a:endParaRPr lang="en-US" dirty="0" smtClean="0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Ensure you are the only user logged into </a:t>
            </a:r>
            <a:br>
              <a:rPr lang="en-US" smtClean="0"/>
            </a:br>
            <a:r>
              <a:rPr lang="en-US" smtClean="0"/>
              <a:t> QAD Standard Edition</a:t>
            </a:r>
          </a:p>
          <a:p>
            <a:r>
              <a:rPr lang="en-US" smtClean="0"/>
              <a:t>Run QAD Standard Edition Dump/Load</a:t>
            </a:r>
          </a:p>
          <a:p>
            <a:r>
              <a:rPr lang="en-US" smtClean="0"/>
              <a:t>Back up the old database</a:t>
            </a:r>
          </a:p>
          <a:p>
            <a:r>
              <a:rPr lang="en-US" smtClean="0"/>
              <a:t>Reload data into the desired database</a:t>
            </a:r>
          </a:p>
          <a:p>
            <a:pPr lvl="1"/>
            <a:r>
              <a:rPr lang="en-US" smtClean="0"/>
              <a:t>Usually a copy of mfgempty</a:t>
            </a:r>
          </a:p>
          <a:p>
            <a:pPr lvl="1"/>
            <a:endParaRPr lang="en-US" smtClean="0"/>
          </a:p>
          <a:p>
            <a:r>
              <a:rPr lang="en-US" smtClean="0"/>
              <a:t>You should perform dump/loads in host mode</a:t>
            </a:r>
          </a:p>
          <a:p>
            <a:endParaRPr lang="en-US" smtClean="0"/>
          </a:p>
          <a:p>
            <a:endParaRPr lang="en-US" smtClean="0"/>
          </a:p>
        </p:txBody>
      </p:sp>
      <p:sp>
        <p:nvSpPr>
          <p:cNvPr id="573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QAD Standard Edition Dump/Load </a:t>
            </a:r>
          </a:p>
        </p:txBody>
      </p:sp>
      <p:sp>
        <p:nvSpPr>
          <p:cNvPr id="5734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ManFunc-540</a:t>
            </a:r>
            <a:endParaRPr lang="en-US" dirty="0" smtClean="0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smtClean="0"/>
              <a:t>If reloading onto a database with data in it,</a:t>
            </a:r>
            <a:br>
              <a:rPr lang="en-US" smtClean="0"/>
            </a:br>
            <a:r>
              <a:rPr lang="en-US" smtClean="0"/>
              <a:t>   .d records will not overwrite existing records</a:t>
            </a:r>
            <a:br>
              <a:rPr lang="en-US" smtClean="0"/>
            </a:br>
            <a:r>
              <a:rPr lang="en-US" smtClean="0"/>
              <a:t>   for files with unique indexes</a:t>
            </a:r>
          </a:p>
          <a:p>
            <a:r>
              <a:rPr lang="en-US" smtClean="0"/>
              <a:t>Duplicate records can occur in files with</a:t>
            </a:r>
            <a:br>
              <a:rPr lang="en-US" smtClean="0"/>
            </a:br>
            <a:r>
              <a:rPr lang="en-US" smtClean="0"/>
              <a:t>   no unique indexes</a:t>
            </a:r>
          </a:p>
          <a:p>
            <a:r>
              <a:rPr lang="en-US" smtClean="0"/>
              <a:t>Loading into database with existing data is</a:t>
            </a:r>
            <a:br>
              <a:rPr lang="en-US" smtClean="0"/>
            </a:br>
            <a:r>
              <a:rPr lang="en-US" smtClean="0"/>
              <a:t>   not recommended</a:t>
            </a:r>
          </a:p>
          <a:p>
            <a:r>
              <a:rPr lang="en-US" smtClean="0"/>
              <a:t>Errors in loading a file are recorded in .e files.</a:t>
            </a:r>
          </a:p>
          <a:p>
            <a:r>
              <a:rPr lang="en-US" smtClean="0"/>
              <a:t>Loaded files (.d files) must be in a directory</a:t>
            </a:r>
            <a:br>
              <a:rPr lang="en-US" smtClean="0"/>
            </a:br>
            <a:r>
              <a:rPr lang="en-US" smtClean="0"/>
              <a:t>   referenced by PROPATH.</a:t>
            </a:r>
          </a:p>
          <a:p>
            <a:r>
              <a:rPr lang="en-US" smtClean="0"/>
              <a:t>Progress bulk load is faster, but requires</a:t>
            </a:r>
            <a:br>
              <a:rPr lang="en-US" smtClean="0"/>
            </a:br>
            <a:r>
              <a:rPr lang="en-US" smtClean="0"/>
              <a:t>   an index rebuild</a:t>
            </a:r>
          </a:p>
        </p:txBody>
      </p:sp>
      <p:sp>
        <p:nvSpPr>
          <p:cNvPr id="5837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Load Procedure Notes</a:t>
            </a:r>
          </a:p>
        </p:txBody>
      </p:sp>
      <p:sp>
        <p:nvSpPr>
          <p:cNvPr id="5837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ManFunc-550</a:t>
            </a:r>
            <a:endParaRPr lang="en-US" dirty="0" smtClean="0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Place .d files in load directory</a:t>
            </a:r>
          </a:p>
          <a:p>
            <a:r>
              <a:rPr lang="en-US" smtClean="0"/>
              <a:t>Run Database File Dump/Load w/ Batch</a:t>
            </a:r>
            <a:br>
              <a:rPr lang="en-US" smtClean="0"/>
            </a:br>
            <a:r>
              <a:rPr lang="en-US" smtClean="0"/>
              <a:t>     choosing LOAD</a:t>
            </a:r>
          </a:p>
          <a:p>
            <a:r>
              <a:rPr lang="en-US" smtClean="0"/>
              <a:t>Check dumpload.e, dumpload.log</a:t>
            </a:r>
          </a:p>
        </p:txBody>
      </p:sp>
      <p:sp>
        <p:nvSpPr>
          <p:cNvPr id="593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QAD Standard Edition Load Procedure </a:t>
            </a:r>
          </a:p>
        </p:txBody>
      </p:sp>
      <p:sp>
        <p:nvSpPr>
          <p:cNvPr id="5939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ManFunc-560</a:t>
            </a:r>
            <a:endParaRPr lang="en-US" dirty="0" smtClean="0"/>
          </a:p>
        </p:txBody>
      </p:sp>
      <p:sp>
        <p:nvSpPr>
          <p:cNvPr id="483333" name="Text Box 5"/>
          <p:cNvSpPr txBox="1">
            <a:spLocks noChangeArrowheads="1"/>
          </p:cNvSpPr>
          <p:nvPr/>
        </p:nvSpPr>
        <p:spPr bwMode="auto">
          <a:xfrm>
            <a:off x="1095375" y="4646613"/>
            <a:ext cx="6934200" cy="571500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lIns="90488" tIns="44450" rIns="90488" bIns="44450">
            <a:spAutoFit/>
          </a:bodyPr>
          <a:lstStyle/>
          <a:p>
            <a:pPr algn="l" eaLnBrk="0" hangingPunct="0">
              <a:lnSpc>
                <a:spcPct val="95000"/>
              </a:lnSpc>
              <a:defRPr/>
            </a:pP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There is no performance advantage to performing a multi-stream load.</a:t>
            </a: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0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mtClean="0"/>
              <a:t>Sequences are a data structure in Progress 7+</a:t>
            </a:r>
          </a:p>
          <a:p>
            <a:r>
              <a:rPr lang="en-US" smtClean="0"/>
              <a:t>Sequences generate a value for records to be uniquely identified</a:t>
            </a:r>
          </a:p>
          <a:p>
            <a:r>
              <a:rPr lang="en-US" smtClean="0"/>
              <a:t>Sequences are faster than recids, reducing validation</a:t>
            </a:r>
          </a:p>
          <a:p>
            <a:r>
              <a:rPr lang="en-US" smtClean="0"/>
              <a:t>QAD Enterprise Applications 8.5+ uses sequences on several files</a:t>
            </a:r>
          </a:p>
          <a:p>
            <a:r>
              <a:rPr lang="en-US" smtClean="0"/>
              <a:t>In general, sequences are self-maintained However, you may need to update sequences when you perform delete/archives, dump and loading</a:t>
            </a:r>
          </a:p>
          <a:p>
            <a:endParaRPr lang="en-US" smtClean="0"/>
          </a:p>
        </p:txBody>
      </p:sp>
      <p:sp>
        <p:nvSpPr>
          <p:cNvPr id="604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Sequences</a:t>
            </a:r>
          </a:p>
        </p:txBody>
      </p:sp>
      <p:sp>
        <p:nvSpPr>
          <p:cNvPr id="6041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ManFunc-570</a:t>
            </a:r>
            <a:endParaRPr lang="en-US" dirty="0" smtClean="0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14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Sequence Maintenance</a:t>
            </a:r>
          </a:p>
        </p:txBody>
      </p:sp>
      <p:sp>
        <p:nvSpPr>
          <p:cNvPr id="6144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ManFunc-580</a:t>
            </a:r>
            <a:endParaRPr lang="en-US" dirty="0" smtClean="0"/>
          </a:p>
        </p:txBody>
      </p:sp>
      <p:pic>
        <p:nvPicPr>
          <p:cNvPr id="61444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0525" y="1571625"/>
            <a:ext cx="8342313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5382" name="Text Box 6"/>
          <p:cNvSpPr txBox="1">
            <a:spLocks noChangeArrowheads="1"/>
          </p:cNvSpPr>
          <p:nvPr/>
        </p:nvSpPr>
        <p:spPr bwMode="auto">
          <a:xfrm>
            <a:off x="542925" y="3810000"/>
            <a:ext cx="8051885" cy="2182649"/>
          </a:xfrm>
          <a:prstGeom prst="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 algn="l" eaLnBrk="0" hangingPunct="0">
              <a:spcBef>
                <a:spcPct val="50000"/>
              </a:spcBef>
              <a:defRPr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 guarantee the integrity of the database, run Sequence Maintenance in</a:t>
            </a:r>
          </a:p>
          <a:p>
            <a:pPr algn="l" eaLnBrk="0" hangingPunct="0">
              <a:spcBef>
                <a:spcPct val="50000"/>
              </a:spcBef>
              <a:defRPr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single-user mode Progress. </a:t>
            </a:r>
          </a:p>
          <a:p>
            <a:pPr algn="l" eaLnBrk="0" hangingPunct="0">
              <a:spcBef>
                <a:spcPct val="50000"/>
              </a:spcBef>
              <a:defRPr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1.  Enter an error log name and output directory.</a:t>
            </a:r>
          </a:p>
          <a:p>
            <a:pPr algn="l" eaLnBrk="0" hangingPunct="0">
              <a:spcBef>
                <a:spcPct val="50000"/>
              </a:spcBef>
              <a:defRPr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2.  Enter the Sequence Name to be maintained (blank = all) and</a:t>
            </a:r>
          </a:p>
          <a:p>
            <a:pPr algn="l" eaLnBrk="0" hangingPunct="0">
              <a:spcBef>
                <a:spcPct val="50000"/>
              </a:spcBef>
              <a:defRPr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    the maintenance activity, dumping, loading, manual maintenance.</a:t>
            </a:r>
          </a:p>
          <a:p>
            <a:pPr algn="l" eaLnBrk="0" hangingPunct="0">
              <a:spcBef>
                <a:spcPct val="50000"/>
              </a:spcBef>
              <a:defRPr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3.  For manual maintenance, another screen appears where you define values.</a:t>
            </a: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Sequence Maintenance (2) </a:t>
            </a:r>
          </a:p>
        </p:txBody>
      </p:sp>
      <p:sp>
        <p:nvSpPr>
          <p:cNvPr id="6246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ManFunc-590</a:t>
            </a:r>
            <a:endParaRPr lang="en-US" dirty="0" smtClean="0"/>
          </a:p>
        </p:txBody>
      </p:sp>
      <p:pic>
        <p:nvPicPr>
          <p:cNvPr id="62468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" y="2495550"/>
            <a:ext cx="8285163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Manager Functions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ManFunc-060</a:t>
            </a:r>
            <a:endParaRPr lang="en-US" dirty="0" smtClean="0"/>
          </a:p>
        </p:txBody>
      </p:sp>
      <p:pic>
        <p:nvPicPr>
          <p:cNvPr id="8196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1143000"/>
            <a:ext cx="6096000" cy="505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Create Databases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ManFunc-070</a:t>
            </a:r>
            <a:endParaRPr lang="en-US" dirty="0" smtClean="0"/>
          </a:p>
        </p:txBody>
      </p:sp>
      <p:pic>
        <p:nvPicPr>
          <p:cNvPr id="9220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1066800"/>
            <a:ext cx="6197600" cy="519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Configure Databases</a:t>
            </a:r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ManFunc-080</a:t>
            </a:r>
            <a:endParaRPr lang="en-US" dirty="0" smtClean="0"/>
          </a:p>
        </p:txBody>
      </p:sp>
      <p:pic>
        <p:nvPicPr>
          <p:cNvPr id="10244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990600"/>
            <a:ext cx="7056437" cy="522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Control files are a feature of QAD Standard Edition (SE) that allows for high level control of systems</a:t>
            </a:r>
          </a:p>
          <a:p>
            <a:r>
              <a:rPr lang="en-US" smtClean="0"/>
              <a:t>Control files exist for many modules in QAD SE and are usually number 24 on the module menu</a:t>
            </a:r>
          </a:p>
          <a:p>
            <a:r>
              <a:rPr lang="en-US" smtClean="0"/>
              <a:t>Run Master Files–Control Files Report to list all Control File settings in QAD SE</a:t>
            </a:r>
          </a:p>
          <a:p>
            <a:r>
              <a:rPr lang="en-US" smtClean="0"/>
              <a:t>The Domain/Account Control  and Security Control are on the Manager Functions menu 36</a:t>
            </a:r>
          </a:p>
          <a:p>
            <a:endParaRPr lang="en-US" smtClean="0"/>
          </a:p>
        </p:txBody>
      </p:sp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Control Files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ManFunc-090</a:t>
            </a:r>
            <a:endParaRPr lang="en-US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81D58"/>
      </a:dk2>
      <a:lt2>
        <a:srgbClr val="919191"/>
      </a:lt2>
      <a:accent1>
        <a:srgbClr val="FC0128"/>
      </a:accent1>
      <a:accent2>
        <a:srgbClr val="063DE8"/>
      </a:accent2>
      <a:accent3>
        <a:srgbClr val="FFFFFF"/>
      </a:accent3>
      <a:accent4>
        <a:srgbClr val="000000"/>
      </a:accent4>
      <a:accent5>
        <a:srgbClr val="FDAAAC"/>
      </a:accent5>
      <a:accent6>
        <a:srgbClr val="0536D2"/>
      </a:accent6>
      <a:hlink>
        <a:srgbClr val="00DFCA"/>
      </a:hlink>
      <a:folHlink>
        <a:srgbClr val="EAEC5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81D58"/>
      </a:dk2>
      <a:lt2>
        <a:srgbClr val="919191"/>
      </a:lt2>
      <a:accent1>
        <a:srgbClr val="FC0128"/>
      </a:accent1>
      <a:accent2>
        <a:srgbClr val="063DE8"/>
      </a:accent2>
      <a:accent3>
        <a:srgbClr val="FFFFFF"/>
      </a:accent3>
      <a:accent4>
        <a:srgbClr val="000000"/>
      </a:accent4>
      <a:accent5>
        <a:srgbClr val="FDAAAC"/>
      </a:accent5>
      <a:accent6>
        <a:srgbClr val="0536D2"/>
      </a:accent6>
      <a:hlink>
        <a:srgbClr val="00DFCA"/>
      </a:hlink>
      <a:folHlink>
        <a:srgbClr val="EAEC5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11815</TotalTime>
  <Pages>19</Pages>
  <Words>2198</Words>
  <Application>Microsoft Office PowerPoint</Application>
  <PresentationFormat>On-screen Show (4:3)</PresentationFormat>
  <Paragraphs>370</Paragraphs>
  <Slides>59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59</vt:i4>
      </vt:variant>
    </vt:vector>
  </HeadingPairs>
  <TitlesOfParts>
    <vt:vector size="60" baseType="lpstr">
      <vt:lpstr>QAD 2010 Template</vt:lpstr>
      <vt:lpstr>Manager Functions</vt:lpstr>
      <vt:lpstr>Manager Functions–Overview</vt:lpstr>
      <vt:lpstr>Main Menu</vt:lpstr>
      <vt:lpstr>System Administration</vt:lpstr>
      <vt:lpstr>Process Map – Manager Functions</vt:lpstr>
      <vt:lpstr>Manager Functions</vt:lpstr>
      <vt:lpstr>Create Databases</vt:lpstr>
      <vt:lpstr>Configure Databases</vt:lpstr>
      <vt:lpstr>Control Files</vt:lpstr>
      <vt:lpstr>Domain/Account Control</vt:lpstr>
      <vt:lpstr> Generalized Code Example </vt:lpstr>
      <vt:lpstr> Adding Generalized Codes</vt:lpstr>
      <vt:lpstr>Security Overview</vt:lpstr>
      <vt:lpstr>Overview of Security Types</vt:lpstr>
      <vt:lpstr>Security Flow Diagram</vt:lpstr>
      <vt:lpstr>Security Control</vt:lpstr>
      <vt:lpstr>Menu Security Maintenance</vt:lpstr>
      <vt:lpstr>Type B and U Security</vt:lpstr>
      <vt:lpstr>User/Group Access Issues</vt:lpstr>
      <vt:lpstr>User Group Maintenance</vt:lpstr>
      <vt:lpstr>Field Security Maintenance</vt:lpstr>
      <vt:lpstr>Site Security Maintenance</vt:lpstr>
      <vt:lpstr>Entity Security Detail</vt:lpstr>
      <vt:lpstr>GL Account Security Maintenance</vt:lpstr>
      <vt:lpstr>Inventory Movement Code Security</vt:lpstr>
      <vt:lpstr>Audit Trails </vt:lpstr>
      <vt:lpstr>System Interface Module</vt:lpstr>
      <vt:lpstr>Menu Execution Options </vt:lpstr>
      <vt:lpstr>Menu System Maintenance</vt:lpstr>
      <vt:lpstr>Adding Your Own Field and Procedure Help </vt:lpstr>
      <vt:lpstr>Adding Window Help </vt:lpstr>
      <vt:lpstr>Item Master Maintenance (1.4.1)</vt:lpstr>
      <vt:lpstr>Printing and Batch Processing</vt:lpstr>
      <vt:lpstr>Printer Setup</vt:lpstr>
      <vt:lpstr>Printer Type Maintenance</vt:lpstr>
      <vt:lpstr>Printer Setup Maintenance</vt:lpstr>
      <vt:lpstr>Batch Processing</vt:lpstr>
      <vt:lpstr>Batch ID Maintenance</vt:lpstr>
      <vt:lpstr>Batch Detail–Job Assignment</vt:lpstr>
      <vt:lpstr>Batch Request Processing </vt:lpstr>
      <vt:lpstr>Database Management Menu</vt:lpstr>
      <vt:lpstr>CIM Overview</vt:lpstr>
      <vt:lpstr>CIM Data Rules</vt:lpstr>
      <vt:lpstr>CIM Data Rules</vt:lpstr>
      <vt:lpstr>Sample CIM Input File</vt:lpstr>
      <vt:lpstr>CIM Loading</vt:lpstr>
      <vt:lpstr>CIM Processing</vt:lpstr>
      <vt:lpstr>Archive/Delete in QAD Enterprise Applications</vt:lpstr>
      <vt:lpstr>Archive/Delete</vt:lpstr>
      <vt:lpstr>Archive/Delete Decisions </vt:lpstr>
      <vt:lpstr>Archive/Delete Procedures </vt:lpstr>
      <vt:lpstr>Delete/Archive</vt:lpstr>
      <vt:lpstr>Dump/Load Types and Methods</vt:lpstr>
      <vt:lpstr>QAD Standard Edition Dump/Load </vt:lpstr>
      <vt:lpstr>Load Procedure Notes</vt:lpstr>
      <vt:lpstr>QAD Standard Edition Load Procedure </vt:lpstr>
      <vt:lpstr>Sequences</vt:lpstr>
      <vt:lpstr>Sequence Maintenance</vt:lpstr>
      <vt:lpstr>Sequence Maintenance (2)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MFG/PRO 7.4/8.4 on ORACLE Introductory Training   Instructor Overheads</dc:title>
  <dc:creator>me</dc:creator>
  <cp:lastModifiedBy>mdf</cp:lastModifiedBy>
  <cp:revision>392</cp:revision>
  <cp:lastPrinted>1998-06-04T02:47:03Z</cp:lastPrinted>
  <dcterms:created xsi:type="dcterms:W3CDTF">1997-08-21T19:49:28Z</dcterms:created>
  <dcterms:modified xsi:type="dcterms:W3CDTF">2011-02-10T21:54:42Z</dcterms:modified>
</cp:coreProperties>
</file>