
<file path=[Content_Types].xml><?xml version="1.0" encoding="utf-8"?>
<Types xmlns="http://schemas.openxmlformats.org/package/2006/content-types">
  <Override PartName="/ppt/slides/slide6.xml" ContentType="application/vnd.openxmlformats-officedocument.presentationml.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62" r:id="rId1"/>
  </p:sldMasterIdLst>
  <p:notesMasterIdLst>
    <p:notesMasterId r:id="rId29"/>
  </p:notesMasterIdLst>
  <p:handoutMasterIdLst>
    <p:handoutMasterId r:id="rId30"/>
  </p:handoutMasterIdLst>
  <p:sldIdLst>
    <p:sldId id="306" r:id="rId2"/>
    <p:sldId id="294" r:id="rId3"/>
    <p:sldId id="286" r:id="rId4"/>
    <p:sldId id="267" r:id="rId5"/>
    <p:sldId id="287" r:id="rId6"/>
    <p:sldId id="292" r:id="rId7"/>
    <p:sldId id="295" r:id="rId8"/>
    <p:sldId id="269" r:id="rId9"/>
    <p:sldId id="297" r:id="rId10"/>
    <p:sldId id="298" r:id="rId11"/>
    <p:sldId id="272" r:id="rId12"/>
    <p:sldId id="300" r:id="rId13"/>
    <p:sldId id="301" r:id="rId14"/>
    <p:sldId id="302" r:id="rId15"/>
    <p:sldId id="303" r:id="rId16"/>
    <p:sldId id="304" r:id="rId17"/>
    <p:sldId id="305" r:id="rId18"/>
    <p:sldId id="279" r:id="rId19"/>
    <p:sldId id="280" r:id="rId20"/>
    <p:sldId id="281" r:id="rId21"/>
    <p:sldId id="288" r:id="rId22"/>
    <p:sldId id="282" r:id="rId23"/>
    <p:sldId id="283" r:id="rId24"/>
    <p:sldId id="284" r:id="rId25"/>
    <p:sldId id="285" r:id="rId26"/>
    <p:sldId id="289" r:id="rId27"/>
    <p:sldId id="293" r:id="rId28"/>
  </p:sldIdLst>
  <p:sldSz cx="9144000" cy="6858000" type="screen4x3"/>
  <p:notesSz cx="6858000" cy="9144000"/>
  <p:defaultTextStyle>
    <a:defPPr>
      <a:defRPr lang="en-US"/>
    </a:defPPr>
    <a:lvl1pPr algn="ctr" rtl="0" fontAlgn="base">
      <a:spcBef>
        <a:spcPct val="0"/>
      </a:spcBef>
      <a:spcAft>
        <a:spcPct val="0"/>
      </a:spcAft>
      <a:defRPr sz="2800" kern="1200">
        <a:solidFill>
          <a:schemeClr val="tx1"/>
        </a:solidFill>
        <a:latin typeface="Tahoma" pitchFamily="34" charset="0"/>
        <a:ea typeface="+mn-ea"/>
        <a:cs typeface="+mn-cs"/>
      </a:defRPr>
    </a:lvl1pPr>
    <a:lvl2pPr marL="457200" algn="ctr" rtl="0" fontAlgn="base">
      <a:spcBef>
        <a:spcPct val="0"/>
      </a:spcBef>
      <a:spcAft>
        <a:spcPct val="0"/>
      </a:spcAft>
      <a:defRPr sz="2800" kern="1200">
        <a:solidFill>
          <a:schemeClr val="tx1"/>
        </a:solidFill>
        <a:latin typeface="Tahoma" pitchFamily="34" charset="0"/>
        <a:ea typeface="+mn-ea"/>
        <a:cs typeface="+mn-cs"/>
      </a:defRPr>
    </a:lvl2pPr>
    <a:lvl3pPr marL="914400" algn="ctr" rtl="0" fontAlgn="base">
      <a:spcBef>
        <a:spcPct val="0"/>
      </a:spcBef>
      <a:spcAft>
        <a:spcPct val="0"/>
      </a:spcAft>
      <a:defRPr sz="2800" kern="1200">
        <a:solidFill>
          <a:schemeClr val="tx1"/>
        </a:solidFill>
        <a:latin typeface="Tahoma" pitchFamily="34" charset="0"/>
        <a:ea typeface="+mn-ea"/>
        <a:cs typeface="+mn-cs"/>
      </a:defRPr>
    </a:lvl3pPr>
    <a:lvl4pPr marL="1371600" algn="ctr" rtl="0" fontAlgn="base">
      <a:spcBef>
        <a:spcPct val="0"/>
      </a:spcBef>
      <a:spcAft>
        <a:spcPct val="0"/>
      </a:spcAft>
      <a:defRPr sz="2800" kern="1200">
        <a:solidFill>
          <a:schemeClr val="tx1"/>
        </a:solidFill>
        <a:latin typeface="Tahoma" pitchFamily="34" charset="0"/>
        <a:ea typeface="+mn-ea"/>
        <a:cs typeface="+mn-cs"/>
      </a:defRPr>
    </a:lvl4pPr>
    <a:lvl5pPr marL="1828800" algn="ctr" rtl="0" fontAlgn="base">
      <a:spcBef>
        <a:spcPct val="0"/>
      </a:spcBef>
      <a:spcAft>
        <a:spcPct val="0"/>
      </a:spcAft>
      <a:defRPr sz="2800" kern="1200">
        <a:solidFill>
          <a:schemeClr val="tx1"/>
        </a:solidFill>
        <a:latin typeface="Tahoma" pitchFamily="34" charset="0"/>
        <a:ea typeface="+mn-ea"/>
        <a:cs typeface="+mn-cs"/>
      </a:defRPr>
    </a:lvl5pPr>
    <a:lvl6pPr marL="2286000" algn="l" defTabSz="914400" rtl="0" eaLnBrk="1" latinLnBrk="0" hangingPunct="1">
      <a:defRPr sz="2800" kern="1200">
        <a:solidFill>
          <a:schemeClr val="tx1"/>
        </a:solidFill>
        <a:latin typeface="Tahoma" pitchFamily="34" charset="0"/>
        <a:ea typeface="+mn-ea"/>
        <a:cs typeface="+mn-cs"/>
      </a:defRPr>
    </a:lvl6pPr>
    <a:lvl7pPr marL="2743200" algn="l" defTabSz="914400" rtl="0" eaLnBrk="1" latinLnBrk="0" hangingPunct="1">
      <a:defRPr sz="2800" kern="1200">
        <a:solidFill>
          <a:schemeClr val="tx1"/>
        </a:solidFill>
        <a:latin typeface="Tahoma" pitchFamily="34" charset="0"/>
        <a:ea typeface="+mn-ea"/>
        <a:cs typeface="+mn-cs"/>
      </a:defRPr>
    </a:lvl7pPr>
    <a:lvl8pPr marL="3200400" algn="l" defTabSz="914400" rtl="0" eaLnBrk="1" latinLnBrk="0" hangingPunct="1">
      <a:defRPr sz="2800" kern="1200">
        <a:solidFill>
          <a:schemeClr val="tx1"/>
        </a:solidFill>
        <a:latin typeface="Tahoma" pitchFamily="34" charset="0"/>
        <a:ea typeface="+mn-ea"/>
        <a:cs typeface="+mn-cs"/>
      </a:defRPr>
    </a:lvl8pPr>
    <a:lvl9pPr marL="3657600" algn="l" defTabSz="914400" rtl="0" eaLnBrk="1" latinLnBrk="0" hangingPunct="1">
      <a:defRPr sz="2800" kern="1200">
        <a:solidFill>
          <a:schemeClr val="tx1"/>
        </a:solidFill>
        <a:latin typeface="Tahoma"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5A87C6"/>
    <a:srgbClr val="FF0000"/>
    <a:srgbClr val="3366FF"/>
    <a:srgbClr val="FFFF66"/>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autoAdjust="0"/>
    <p:restoredTop sz="94712" autoAdjust="0"/>
  </p:normalViewPr>
  <p:slideViewPr>
    <p:cSldViewPr snapToGrid="0">
      <p:cViewPr>
        <p:scale>
          <a:sx n="100" d="100"/>
          <a:sy n="100" d="100"/>
        </p:scale>
        <p:origin x="-216" y="-180"/>
      </p:cViewPr>
      <p:guideLst>
        <p:guide orient="horz" pos="479"/>
        <p:guide pos="4194"/>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4994"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eaLnBrk="0" hangingPunct="0">
              <a:defRPr sz="1200">
                <a:latin typeface="Times New Roman" pitchFamily="18" charset="0"/>
              </a:defRPr>
            </a:lvl1pPr>
          </a:lstStyle>
          <a:p>
            <a:endParaRPr lang="en-US"/>
          </a:p>
        </p:txBody>
      </p:sp>
      <p:sp>
        <p:nvSpPr>
          <p:cNvPr id="84995" name="Rectangle 3"/>
          <p:cNvSpPr>
            <a:spLocks noGrp="1" noChangeArrowheads="1"/>
          </p:cNvSpPr>
          <p:nvPr>
            <p:ph type="dt" sz="quarter" idx="1"/>
          </p:nvPr>
        </p:nvSpPr>
        <p:spPr bwMode="auto">
          <a:xfrm>
            <a:off x="388620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0" hangingPunct="0">
              <a:defRPr sz="1200">
                <a:latin typeface="Times New Roman" pitchFamily="18" charset="0"/>
              </a:defRPr>
            </a:lvl1pPr>
          </a:lstStyle>
          <a:p>
            <a:endParaRPr lang="en-US"/>
          </a:p>
        </p:txBody>
      </p:sp>
      <p:sp>
        <p:nvSpPr>
          <p:cNvPr id="84996" name="Rectangle 4"/>
          <p:cNvSpPr>
            <a:spLocks noGrp="1" noChangeArrowheads="1"/>
          </p:cNvSpPr>
          <p:nvPr>
            <p:ph type="ftr" sz="quarter" idx="2"/>
          </p:nvPr>
        </p:nvSpPr>
        <p:spPr bwMode="auto">
          <a:xfrm>
            <a:off x="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l" eaLnBrk="0" hangingPunct="0">
              <a:defRPr sz="1200">
                <a:latin typeface="Times New Roman" pitchFamily="18" charset="0"/>
              </a:defRPr>
            </a:lvl1pPr>
          </a:lstStyle>
          <a:p>
            <a:endParaRPr lang="en-US"/>
          </a:p>
        </p:txBody>
      </p:sp>
      <p:sp>
        <p:nvSpPr>
          <p:cNvPr id="84997" name="Rectangle 5"/>
          <p:cNvSpPr>
            <a:spLocks noGrp="1" noChangeArrowheads="1"/>
          </p:cNvSpPr>
          <p:nvPr>
            <p:ph type="sldNum" sz="quarter" idx="3"/>
          </p:nvPr>
        </p:nvSpPr>
        <p:spPr bwMode="auto">
          <a:xfrm>
            <a:off x="388620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0" hangingPunct="0">
              <a:defRPr sz="1200">
                <a:latin typeface="Times New Roman" pitchFamily="18" charset="0"/>
              </a:defRPr>
            </a:lvl1pPr>
          </a:lstStyle>
          <a:p>
            <a:fld id="{3B8B1F78-0051-4896-A3D2-31E117F29B30}" type="slidenum">
              <a:rPr lang="en-US"/>
              <a:pPr/>
              <a:t>‹#›</a:t>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122"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eaLnBrk="0" hangingPunct="0">
              <a:defRPr sz="1200">
                <a:latin typeface="Times New Roman" pitchFamily="18" charset="0"/>
              </a:defRPr>
            </a:lvl1pPr>
          </a:lstStyle>
          <a:p>
            <a:endParaRPr lang="en-US"/>
          </a:p>
        </p:txBody>
      </p:sp>
      <p:sp>
        <p:nvSpPr>
          <p:cNvPr id="5123" name="Rectangle 3"/>
          <p:cNvSpPr>
            <a:spLocks noGrp="1" noChangeArrowheads="1"/>
          </p:cNvSpPr>
          <p:nvPr>
            <p:ph type="dt" idx="1"/>
          </p:nvPr>
        </p:nvSpPr>
        <p:spPr bwMode="auto">
          <a:xfrm>
            <a:off x="388620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0" hangingPunct="0">
              <a:defRPr sz="1200">
                <a:latin typeface="Times New Roman" pitchFamily="18" charset="0"/>
              </a:defRPr>
            </a:lvl1pPr>
          </a:lstStyle>
          <a:p>
            <a:endParaRPr lang="en-US"/>
          </a:p>
        </p:txBody>
      </p:sp>
      <p:sp>
        <p:nvSpPr>
          <p:cNvPr id="5124"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p:spPr>
      </p:sp>
      <p:sp>
        <p:nvSpPr>
          <p:cNvPr id="5125" name="Rectangle 5"/>
          <p:cNvSpPr>
            <a:spLocks noGrp="1" noChangeArrowheads="1"/>
          </p:cNvSpPr>
          <p:nvPr>
            <p:ph type="body" sz="quarter" idx="3"/>
          </p:nvPr>
        </p:nvSpPr>
        <p:spPr bwMode="auto">
          <a:xfrm>
            <a:off x="914400" y="4343400"/>
            <a:ext cx="50292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0"/>
            <a:r>
              <a:rPr lang="en-US" smtClean="0"/>
              <a:t>Second level</a:t>
            </a:r>
          </a:p>
          <a:p>
            <a:pPr lvl="0"/>
            <a:r>
              <a:rPr lang="en-US" smtClean="0"/>
              <a:t>Third level</a:t>
            </a:r>
          </a:p>
          <a:p>
            <a:pPr lvl="0"/>
            <a:r>
              <a:rPr lang="en-US" smtClean="0"/>
              <a:t>Fourth level</a:t>
            </a:r>
          </a:p>
          <a:p>
            <a:pPr lvl="0"/>
            <a:r>
              <a:rPr lang="en-US" smtClean="0"/>
              <a:t>Fifth level</a:t>
            </a:r>
          </a:p>
        </p:txBody>
      </p:sp>
      <p:sp>
        <p:nvSpPr>
          <p:cNvPr id="5126" name="Rectangle 6"/>
          <p:cNvSpPr>
            <a:spLocks noGrp="1" noChangeArrowheads="1"/>
          </p:cNvSpPr>
          <p:nvPr>
            <p:ph type="ftr" sz="quarter" idx="4"/>
          </p:nvPr>
        </p:nvSpPr>
        <p:spPr bwMode="auto">
          <a:xfrm>
            <a:off x="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l" eaLnBrk="0" hangingPunct="0">
              <a:defRPr sz="1200">
                <a:latin typeface="Times New Roman" pitchFamily="18" charset="0"/>
              </a:defRPr>
            </a:lvl1pPr>
          </a:lstStyle>
          <a:p>
            <a:endParaRPr lang="en-US"/>
          </a:p>
        </p:txBody>
      </p:sp>
      <p:sp>
        <p:nvSpPr>
          <p:cNvPr id="5127" name="Rectangle 7"/>
          <p:cNvSpPr>
            <a:spLocks noGrp="1" noChangeArrowheads="1"/>
          </p:cNvSpPr>
          <p:nvPr>
            <p:ph type="sldNum" sz="quarter" idx="5"/>
          </p:nvPr>
        </p:nvSpPr>
        <p:spPr bwMode="auto">
          <a:xfrm>
            <a:off x="388620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0" hangingPunct="0">
              <a:defRPr sz="1200">
                <a:latin typeface="Times New Roman" pitchFamily="18" charset="0"/>
              </a:defRPr>
            </a:lvl1pPr>
          </a:lstStyle>
          <a:p>
            <a:fld id="{DFABDC35-5487-4CE1-A7BE-17D52B6A391B}" type="slidenum">
              <a:rPr lang="en-US"/>
              <a:pPr/>
              <a:t>‹#›</a:t>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DFABDC35-5487-4CE1-A7BE-17D52B6A391B}" type="slidenum">
              <a:rPr lang="en-US" smtClean="0"/>
              <a:pPr/>
              <a:t>10</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pic>
        <p:nvPicPr>
          <p:cNvPr id="7" name="Picture 7"/>
          <p:cNvPicPr>
            <a:picLocks noChangeAspect="1" noChangeArrowheads="1"/>
          </p:cNvPicPr>
          <p:nvPr/>
        </p:nvPicPr>
        <p:blipFill>
          <a:blip r:embed="rId2"/>
          <a:srcRect b="12240"/>
          <a:stretch>
            <a:fillRect/>
          </a:stretch>
        </p:blipFill>
        <p:spPr bwMode="auto">
          <a:xfrm>
            <a:off x="0" y="3217492"/>
            <a:ext cx="9142413" cy="3209925"/>
          </a:xfrm>
          <a:prstGeom prst="rect">
            <a:avLst/>
          </a:prstGeom>
          <a:noFill/>
          <a:ln w="9525">
            <a:noFill/>
            <a:miter lim="800000"/>
            <a:headEnd/>
            <a:tailEnd/>
          </a:ln>
          <a:effectLst/>
        </p:spPr>
      </p:pic>
      <p:sp>
        <p:nvSpPr>
          <p:cNvPr id="9" name="Title Placeholder 1"/>
          <p:cNvSpPr>
            <a:spLocks noGrp="1"/>
          </p:cNvSpPr>
          <p:nvPr>
            <p:ph type="title"/>
          </p:nvPr>
        </p:nvSpPr>
        <p:spPr>
          <a:xfrm>
            <a:off x="457200" y="607452"/>
            <a:ext cx="8229600" cy="705411"/>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14" name="Text Placeholder 13"/>
          <p:cNvSpPr>
            <a:spLocks noGrp="1"/>
          </p:cNvSpPr>
          <p:nvPr>
            <p:ph type="body" sz="quarter" idx="10" hasCustomPrompt="1"/>
          </p:nvPr>
        </p:nvSpPr>
        <p:spPr>
          <a:xfrm>
            <a:off x="457200" y="1417638"/>
            <a:ext cx="8229600" cy="349250"/>
          </a:xfrm>
        </p:spPr>
        <p:txBody>
          <a:bodyPr>
            <a:noAutofit/>
          </a:bodyPr>
          <a:lstStyle>
            <a:lvl1pPr marL="0" indent="0">
              <a:buFontTx/>
              <a:buNone/>
              <a:defRPr sz="2000" b="1">
                <a:solidFill>
                  <a:schemeClr val="tx1">
                    <a:lumMod val="75000"/>
                    <a:lumOff val="25000"/>
                  </a:schemeClr>
                </a:solidFill>
              </a:defRPr>
            </a:lvl1pPr>
          </a:lstStyle>
          <a:p>
            <a:pPr lvl="0"/>
            <a:r>
              <a:rPr lang="en-US" dirty="0" smtClean="0"/>
              <a:t>Author/Date</a:t>
            </a:r>
          </a:p>
        </p:txBody>
      </p:sp>
      <p:sp>
        <p:nvSpPr>
          <p:cNvPr id="16" name="Text Placeholder 15"/>
          <p:cNvSpPr>
            <a:spLocks noGrp="1"/>
          </p:cNvSpPr>
          <p:nvPr>
            <p:ph type="body" sz="quarter" idx="11"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p14="http://schemas.microsoft.com/office/powerpoint/2010/main" xmlns="" val="1342270930"/>
      </p:ext>
    </p:extLst>
  </p:cSld>
  <p:clrMapOvr>
    <a:masterClrMapping/>
  </p:clrMapOvr>
  <p:timing>
    <p:tnLst>
      <p:par>
        <p:cTn id="1" dur="indefinite" restart="never" nodeType="tmRoot"/>
      </p:par>
    </p:tnLst>
  </p:timing>
  <p:hf sldNum="0" hdr="0" dt="0"/>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891610"/>
            <a:ext cx="8229600" cy="5424523"/>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a:xfrm>
            <a:off x="457200" y="182880"/>
            <a:ext cx="8229600" cy="708730"/>
          </a:xfrm>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7" name="Footer Placeholder 6"/>
          <p:cNvSpPr>
            <a:spLocks noGrp="1"/>
          </p:cNvSpPr>
          <p:nvPr>
            <p:ph type="ftr" sz="quarter" idx="10"/>
          </p:nvPr>
        </p:nvSpPr>
        <p:spPr/>
        <p:txBody>
          <a:bodyPr/>
          <a:lstStyle/>
          <a:p>
            <a:r>
              <a:rPr lang="en-US" smtClean="0"/>
              <a:t>PC-PU-030</a:t>
            </a:r>
            <a:endParaRPr lang="en-US"/>
          </a:p>
        </p:txBody>
      </p:sp>
    </p:spTree>
    <p:extLst>
      <p:ext uri="{BB962C8B-B14F-4D97-AF65-F5344CB8AC3E}">
        <p14:creationId xmlns:p14="http://schemas.microsoft.com/office/powerpoint/2010/main" xmlns="" val="2230626081"/>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r>
              <a:rPr lang="en-US" smtClean="0"/>
              <a:t>PC-PU-030</a:t>
            </a:r>
            <a:endParaRPr lang="en-US"/>
          </a:p>
        </p:txBody>
      </p:sp>
    </p:spTree>
    <p:extLst>
      <p:ext uri="{BB962C8B-B14F-4D97-AF65-F5344CB8AC3E}">
        <p14:creationId xmlns:p14="http://schemas.microsoft.com/office/powerpoint/2010/main" xmlns="" val="664350680"/>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6" name="Content Placeholder 5"/>
          <p:cNvSpPr>
            <a:spLocks noGrp="1"/>
          </p:cNvSpPr>
          <p:nvPr>
            <p:ph sz="quarter" idx="4"/>
          </p:nvPr>
        </p:nvSpPr>
        <p:spPr>
          <a:xfrm>
            <a:off x="4645025" y="1667356"/>
            <a:ext cx="4041775" cy="4631844"/>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hasCustomPrompt="1"/>
          </p:nvPr>
        </p:nvSpPr>
        <p:spPr>
          <a:xfrm>
            <a:off x="4645025" y="1027593"/>
            <a:ext cx="4041775"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4" name="Content Placeholder 3"/>
          <p:cNvSpPr>
            <a:spLocks noGrp="1"/>
          </p:cNvSpPr>
          <p:nvPr>
            <p:ph sz="half" idx="2"/>
          </p:nvPr>
        </p:nvSpPr>
        <p:spPr>
          <a:xfrm>
            <a:off x="457200" y="1667356"/>
            <a:ext cx="4040188" cy="4631844"/>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Text Placeholder 2"/>
          <p:cNvSpPr>
            <a:spLocks noGrp="1"/>
          </p:cNvSpPr>
          <p:nvPr>
            <p:ph type="body" idx="1" hasCustomPrompt="1"/>
          </p:nvPr>
        </p:nvSpPr>
        <p:spPr>
          <a:xfrm>
            <a:off x="457200" y="1027593"/>
            <a:ext cx="4040188"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r>
              <a:rPr lang="en-US" smtClean="0"/>
              <a:t>PC-PU-030</a:t>
            </a:r>
            <a:endParaRPr lang="en-US"/>
          </a:p>
        </p:txBody>
      </p:sp>
    </p:spTree>
    <p:extLst>
      <p:ext uri="{BB962C8B-B14F-4D97-AF65-F5344CB8AC3E}">
        <p14:creationId xmlns:p14="http://schemas.microsoft.com/office/powerpoint/2010/main" xmlns="" val="171927103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4" name="Footer Placeholder 3"/>
          <p:cNvSpPr>
            <a:spLocks noGrp="1"/>
          </p:cNvSpPr>
          <p:nvPr>
            <p:ph type="ftr" sz="quarter" idx="10"/>
          </p:nvPr>
        </p:nvSpPr>
        <p:spPr/>
        <p:txBody>
          <a:bodyPr/>
          <a:lstStyle/>
          <a:p>
            <a:r>
              <a:rPr lang="en-US" smtClean="0"/>
              <a:t>PC-PU-030</a:t>
            </a:r>
            <a:endParaRPr lang="en-US"/>
          </a:p>
        </p:txBody>
      </p:sp>
    </p:spTree>
    <p:extLst>
      <p:ext uri="{BB962C8B-B14F-4D97-AF65-F5344CB8AC3E}">
        <p14:creationId xmlns:p14="http://schemas.microsoft.com/office/powerpoint/2010/main" xmlns="" val="12369242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0"/>
          </p:nvPr>
        </p:nvSpPr>
        <p:spPr/>
        <p:txBody>
          <a:bodyPr/>
          <a:lstStyle/>
          <a:p>
            <a:r>
              <a:rPr lang="en-US" smtClean="0"/>
              <a:t>PC-PU-030</a:t>
            </a:r>
            <a:endParaRPr lang="en-US"/>
          </a:p>
        </p:txBody>
      </p:sp>
    </p:spTree>
    <p:extLst>
      <p:ext uri="{BB962C8B-B14F-4D97-AF65-F5344CB8AC3E}">
        <p14:creationId xmlns:p14="http://schemas.microsoft.com/office/powerpoint/2010/main" xmlns="" val="129553555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Graphic/Pictur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5" name="Picture Placeholder 2"/>
          <p:cNvSpPr>
            <a:spLocks noGrp="1"/>
          </p:cNvSpPr>
          <p:nvPr>
            <p:ph type="pic" idx="1"/>
          </p:nvPr>
        </p:nvSpPr>
        <p:spPr>
          <a:xfrm>
            <a:off x="457200" y="899403"/>
            <a:ext cx="8229600" cy="5382863"/>
          </a:xfrm>
        </p:spPr>
        <p:txBody>
          <a:bodyPr>
            <a:normAutofit/>
          </a:bodyPr>
          <a:lstStyle>
            <a:lvl1pPr marL="0" indent="0">
              <a:buNone/>
              <a:defRPr sz="2800">
                <a:solidFill>
                  <a:schemeClr val="tx1">
                    <a:lumMod val="75000"/>
                    <a:lumOff val="2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6" name="Footer Placeholder 5"/>
          <p:cNvSpPr>
            <a:spLocks noGrp="1"/>
          </p:cNvSpPr>
          <p:nvPr>
            <p:ph type="ftr" sz="quarter" idx="10"/>
          </p:nvPr>
        </p:nvSpPr>
        <p:spPr/>
        <p:txBody>
          <a:bodyPr/>
          <a:lstStyle/>
          <a:p>
            <a:r>
              <a:rPr lang="en-US" smtClean="0"/>
              <a:t>PC-PU-030</a:t>
            </a:r>
            <a:endParaRPr lang="en-US"/>
          </a:p>
        </p:txBody>
      </p:sp>
    </p:spTree>
    <p:extLst>
      <p:ext uri="{BB962C8B-B14F-4D97-AF65-F5344CB8AC3E}">
        <p14:creationId xmlns:p14="http://schemas.microsoft.com/office/powerpoint/2010/main" xmlns="" val="706750990"/>
      </p:ext>
    </p:extLst>
  </p:cSld>
  <p:clrMapOvr>
    <a:masterClrMapping/>
  </p:clrMapOvr>
  <p:hf sldNum="0" hdr="0" dt="0"/>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3"/>
          <p:cNvPicPr>
            <a:picLocks noChangeAspect="1" noChangeArrowheads="1"/>
          </p:cNvPicPr>
          <p:nvPr/>
        </p:nvPicPr>
        <p:blipFill>
          <a:blip r:embed="rId9"/>
          <a:srcRect/>
          <a:stretch>
            <a:fillRect/>
          </a:stretch>
        </p:blipFill>
        <p:spPr bwMode="auto">
          <a:xfrm>
            <a:off x="0" y="6021916"/>
            <a:ext cx="9144000" cy="838200"/>
          </a:xfrm>
          <a:prstGeom prst="rect">
            <a:avLst/>
          </a:prstGeom>
          <a:noFill/>
          <a:ln w="9525">
            <a:noFill/>
            <a:miter lim="800000"/>
            <a:headEnd/>
            <a:tailEnd/>
          </a:ln>
          <a:effectLst/>
        </p:spPr>
      </p:pic>
      <p:sp>
        <p:nvSpPr>
          <p:cNvPr id="2" name="Title Placeholder 1"/>
          <p:cNvSpPr>
            <a:spLocks noGrp="1"/>
          </p:cNvSpPr>
          <p:nvPr>
            <p:ph type="title"/>
          </p:nvPr>
        </p:nvSpPr>
        <p:spPr>
          <a:xfrm>
            <a:off x="457200" y="182880"/>
            <a:ext cx="8229600" cy="71652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899403"/>
            <a:ext cx="8229600" cy="540810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Footer Placeholder 7"/>
          <p:cNvSpPr>
            <a:spLocks noGrp="1"/>
          </p:cNvSpPr>
          <p:nvPr>
            <p:ph type="ftr" sz="quarter" idx="3"/>
          </p:nvPr>
        </p:nvSpPr>
        <p:spPr>
          <a:xfrm>
            <a:off x="8229600" y="6638544"/>
            <a:ext cx="914400" cy="219456"/>
          </a:xfrm>
          <a:prstGeom prst="rect">
            <a:avLst/>
          </a:prstGeom>
        </p:spPr>
        <p:txBody>
          <a:bodyPr vert="horz" lIns="91440" tIns="45720" rIns="91440" bIns="45720" rtlCol="0" anchor="b"/>
          <a:lstStyle>
            <a:lvl1pPr algn="r">
              <a:defRPr sz="800">
                <a:solidFill>
                  <a:schemeClr val="tx1"/>
                </a:solidFill>
              </a:defRPr>
            </a:lvl1pPr>
          </a:lstStyle>
          <a:p>
            <a:r>
              <a:rPr lang="en-US" smtClean="0"/>
              <a:t>PC-PU-030</a:t>
            </a:r>
            <a:endParaRPr lang="en-US"/>
          </a:p>
        </p:txBody>
      </p:sp>
    </p:spTree>
    <p:extLst>
      <p:ext uri="{BB962C8B-B14F-4D97-AF65-F5344CB8AC3E}">
        <p14:creationId xmlns:p14="http://schemas.microsoft.com/office/powerpoint/2010/main" xmlns="" val="2579867641"/>
      </p:ext>
    </p:extLst>
  </p:cSld>
  <p:clrMap bg1="lt1" tx1="dk1" bg2="lt2" tx2="dk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 id="2147483667" r:id="rId5"/>
    <p:sldLayoutId id="2147483668" r:id="rId6"/>
    <p:sldLayoutId id="2147483669" r:id="rId7"/>
  </p:sldLayoutIdLst>
  <p:timing>
    <p:tnLst>
      <p:par>
        <p:cTn id="1" dur="indefinite" restart="never" nodeType="tmRoot"/>
      </p:par>
    </p:tnLst>
  </p:timing>
  <p:hf sldNum="0" hdr="0" dt="0"/>
  <p:txStyles>
    <p:titleStyle>
      <a:lvl1pPr algn="l" defTabSz="457200" rtl="0" eaLnBrk="1" latinLnBrk="0" hangingPunct="1">
        <a:spcBef>
          <a:spcPct val="0"/>
        </a:spcBef>
        <a:buNone/>
        <a:defRPr sz="3200" b="1" kern="1200">
          <a:solidFill>
            <a:schemeClr val="tx1">
              <a:lumMod val="75000"/>
              <a:lumOff val="25000"/>
            </a:schemeClr>
          </a:solidFill>
          <a:latin typeface="Century Gothic"/>
          <a:ea typeface="+mj-ea"/>
          <a:cs typeface="Century Gothic"/>
        </a:defRPr>
      </a:lvl1pPr>
    </p:titleStyle>
    <p:bodyStyle>
      <a:lvl1pPr marL="342900" indent="-342900" algn="l" defTabSz="457200" rtl="0" eaLnBrk="1" latinLnBrk="0" hangingPunct="1">
        <a:spcBef>
          <a:spcPct val="20000"/>
        </a:spcBef>
        <a:buClr>
          <a:schemeClr val="accent6"/>
        </a:buClr>
        <a:buFont typeface="Arial"/>
        <a:buChar char="•"/>
        <a:defRPr sz="2800" kern="1200">
          <a:solidFill>
            <a:schemeClr val="tx1">
              <a:lumMod val="75000"/>
              <a:lumOff val="25000"/>
            </a:schemeClr>
          </a:solidFill>
          <a:latin typeface="Century Gothic"/>
          <a:ea typeface="+mn-ea"/>
          <a:cs typeface="Century Gothic"/>
        </a:defRPr>
      </a:lvl1pPr>
      <a:lvl2pPr marL="742950" indent="-285750" algn="l" defTabSz="457200" rtl="0" eaLnBrk="1" latinLnBrk="0" hangingPunct="1">
        <a:spcBef>
          <a:spcPct val="20000"/>
        </a:spcBef>
        <a:buClr>
          <a:schemeClr val="accent6"/>
        </a:buClr>
        <a:buFont typeface="Lucida Grande"/>
        <a:buChar char="-"/>
        <a:defRPr sz="2400" kern="1200">
          <a:solidFill>
            <a:schemeClr val="tx1">
              <a:lumMod val="75000"/>
              <a:lumOff val="25000"/>
            </a:schemeClr>
          </a:solidFill>
          <a:latin typeface="Century Gothic"/>
          <a:ea typeface="+mn-ea"/>
          <a:cs typeface="Century Gothic"/>
        </a:defRPr>
      </a:lvl2pPr>
      <a:lvl3pPr marL="1143000" indent="-228600" algn="l" defTabSz="457200" rtl="0" eaLnBrk="1" latinLnBrk="0" hangingPunct="1">
        <a:spcBef>
          <a:spcPct val="20000"/>
        </a:spcBef>
        <a:buClr>
          <a:schemeClr val="accent6"/>
        </a:buClr>
        <a:buFont typeface="Arial"/>
        <a:buChar char="•"/>
        <a:defRPr sz="2000" kern="1200">
          <a:solidFill>
            <a:schemeClr val="tx1">
              <a:lumMod val="75000"/>
              <a:lumOff val="25000"/>
            </a:schemeClr>
          </a:solidFill>
          <a:latin typeface="Century Gothic"/>
          <a:ea typeface="+mn-ea"/>
          <a:cs typeface="Century Gothic"/>
        </a:defRPr>
      </a:lvl3pPr>
      <a:lvl4pPr marL="1600200" indent="-228600" algn="l" defTabSz="457200" rtl="0" eaLnBrk="1" latinLnBrk="0" hangingPunct="1">
        <a:spcBef>
          <a:spcPct val="20000"/>
        </a:spcBef>
        <a:buClr>
          <a:schemeClr val="accent6"/>
        </a:buClr>
        <a:buFont typeface="Lucida Grande"/>
        <a:buChar char="-"/>
        <a:defRPr sz="1800" kern="1200">
          <a:solidFill>
            <a:schemeClr val="tx1">
              <a:lumMod val="75000"/>
              <a:lumOff val="25000"/>
            </a:schemeClr>
          </a:solidFill>
          <a:latin typeface="Century Gothic"/>
          <a:ea typeface="+mn-ea"/>
          <a:cs typeface="Century Gothic"/>
        </a:defRPr>
      </a:lvl4pPr>
      <a:lvl5pPr marL="2057400" indent="-228600" algn="l" defTabSz="457200" rtl="0" eaLnBrk="1" latinLnBrk="0" hangingPunct="1">
        <a:spcBef>
          <a:spcPct val="20000"/>
        </a:spcBef>
        <a:buClr>
          <a:schemeClr val="accent6"/>
        </a:buClr>
        <a:buFont typeface="Arial"/>
        <a:buChar char="•"/>
        <a:defRPr sz="1800" kern="1200">
          <a:solidFill>
            <a:schemeClr val="tx1">
              <a:lumMod val="75000"/>
              <a:lumOff val="25000"/>
            </a:schemeClr>
          </a:solidFill>
          <a:latin typeface="Century Gothic"/>
          <a:ea typeface="+mn-ea"/>
          <a:cs typeface="Century Gothic"/>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8.png"/><Relationship Id="rId1" Type="http://schemas.openxmlformats.org/officeDocument/2006/relationships/slideLayout" Target="../slideLayouts/slideLayout5.xml"/><Relationship Id="rId4" Type="http://schemas.openxmlformats.org/officeDocument/2006/relationships/image" Target="../media/image9.png"/></Relationships>
</file>

<file path=ppt/slides/_rels/slide1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Purchase Costing</a:t>
            </a:r>
            <a:endParaRPr lang="en-US" dirty="0"/>
          </a:p>
        </p:txBody>
      </p:sp>
      <p:sp>
        <p:nvSpPr>
          <p:cNvPr id="5" name="Text Placeholder 4"/>
          <p:cNvSpPr>
            <a:spLocks noGrp="1"/>
          </p:cNvSpPr>
          <p:nvPr>
            <p:ph type="body" sz="quarter" idx="10"/>
          </p:nvPr>
        </p:nvSpPr>
        <p:spPr/>
        <p:txBody>
          <a:bodyPr/>
          <a:lstStyle/>
          <a:p>
            <a:r>
              <a:rPr lang="en-US" dirty="0" smtClean="0"/>
              <a:t>QAD Enterprise Applications</a:t>
            </a:r>
            <a:endParaRPr lang="en-US" dirty="0"/>
          </a:p>
        </p:txBody>
      </p:sp>
      <p:sp>
        <p:nvSpPr>
          <p:cNvPr id="6" name="Text Placeholder 5"/>
          <p:cNvSpPr>
            <a:spLocks noGrp="1"/>
          </p:cNvSpPr>
          <p:nvPr>
            <p:ph type="body" sz="quarter" idx="11"/>
          </p:nvPr>
        </p:nvSpPr>
        <p:spPr/>
        <p:txBody>
          <a:bodyPr/>
          <a:lstStyle/>
          <a:p>
            <a:r>
              <a:rPr lang="en-US" dirty="0" smtClean="0"/>
              <a:t>Training Presentation</a:t>
            </a:r>
            <a:endParaRPr lang="en-US" dirty="0"/>
          </a:p>
        </p:txBody>
      </p:sp>
      <p:sp>
        <p:nvSpPr>
          <p:cNvPr id="3" name="Footer Placeholder 2"/>
          <p:cNvSpPr>
            <a:spLocks noGrp="1"/>
          </p:cNvSpPr>
          <p:nvPr>
            <p:ph type="ftr" sz="quarter" idx="4294967295"/>
          </p:nvPr>
        </p:nvSpPr>
        <p:spPr>
          <a:xfrm>
            <a:off x="8229600" y="6638925"/>
            <a:ext cx="914400" cy="219075"/>
          </a:xfrm>
        </p:spPr>
        <p:txBody>
          <a:bodyPr/>
          <a:lstStyle/>
          <a:p>
            <a:r>
              <a:rPr lang="en-US" dirty="0" smtClean="0"/>
              <a:t>PC-PU-000</a:t>
            </a:r>
            <a:endParaRPr lang="en-US"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Rectangle 2"/>
          <p:cNvSpPr>
            <a:spLocks noGrp="1" noChangeArrowheads="1"/>
          </p:cNvSpPr>
          <p:nvPr>
            <p:ph type="title"/>
          </p:nvPr>
        </p:nvSpPr>
        <p:spPr/>
        <p:txBody>
          <a:bodyPr/>
          <a:lstStyle/>
          <a:p>
            <a:r>
              <a:rPr lang="en-US" smtClean="0"/>
              <a:t>PO Update Avg/Last Set to No </a:t>
            </a:r>
            <a:endParaRPr lang="en-US"/>
          </a:p>
        </p:txBody>
      </p:sp>
      <p:sp>
        <p:nvSpPr>
          <p:cNvPr id="9" name="Footer Placeholder 3"/>
          <p:cNvSpPr>
            <a:spLocks noGrp="1"/>
          </p:cNvSpPr>
          <p:nvPr>
            <p:ph type="ftr" sz="quarter" idx="10"/>
          </p:nvPr>
        </p:nvSpPr>
        <p:spPr/>
        <p:txBody>
          <a:bodyPr/>
          <a:lstStyle/>
          <a:p>
            <a:r>
              <a:rPr lang="en-US" smtClean="0"/>
              <a:t>PC-PU-090</a:t>
            </a:r>
            <a:endParaRPr lang="en-US"/>
          </a:p>
        </p:txBody>
      </p:sp>
      <p:pic>
        <p:nvPicPr>
          <p:cNvPr id="104464" name="Picture 16"/>
          <p:cNvPicPr>
            <a:picLocks noChangeAspect="1" noChangeArrowheads="1"/>
          </p:cNvPicPr>
          <p:nvPr/>
        </p:nvPicPr>
        <p:blipFill>
          <a:blip r:embed="rId3"/>
          <a:srcRect/>
          <a:stretch>
            <a:fillRect/>
          </a:stretch>
        </p:blipFill>
        <p:spPr bwMode="auto">
          <a:xfrm>
            <a:off x="342900" y="1181100"/>
            <a:ext cx="7272338" cy="4791075"/>
          </a:xfrm>
          <a:prstGeom prst="rect">
            <a:avLst/>
          </a:prstGeom>
          <a:noFill/>
          <a:ln w="9525" algn="ctr">
            <a:noFill/>
            <a:miter lim="800000"/>
            <a:headEnd/>
            <a:tailEnd/>
          </a:ln>
          <a:effectLst/>
        </p:spPr>
      </p:pic>
      <p:sp>
        <p:nvSpPr>
          <p:cNvPr id="104457" name="Rectangle 9"/>
          <p:cNvSpPr>
            <a:spLocks noChangeArrowheads="1"/>
          </p:cNvSpPr>
          <p:nvPr/>
        </p:nvSpPr>
        <p:spPr bwMode="auto">
          <a:xfrm>
            <a:off x="5486400" y="1276350"/>
            <a:ext cx="3438525" cy="3662541"/>
          </a:xfrm>
          <a:prstGeom prst="rect">
            <a:avLst/>
          </a:prstGeom>
          <a:solidFill>
            <a:schemeClr val="bg1"/>
          </a:solidFill>
          <a:ln w="3175">
            <a:solidFill>
              <a:schemeClr val="tx1"/>
            </a:solidFill>
            <a:miter lim="800000"/>
            <a:headEnd/>
            <a:tailEnd/>
          </a:ln>
          <a:effectLst>
            <a:outerShdw dist="63500" dir="3600000" algn="ctr" rotWithShape="0">
              <a:schemeClr val="bg1">
                <a:lumMod val="65000"/>
              </a:schemeClr>
            </a:outerShdw>
          </a:effectLst>
        </p:spPr>
        <p:txBody>
          <a:bodyPr wrap="square" anchor="ctr">
            <a:spAutoFit/>
          </a:bodyPr>
          <a:lstStyle/>
          <a:p>
            <a:pPr algn="l" eaLnBrk="0" hangingPunct="0">
              <a:spcBef>
                <a:spcPct val="50000"/>
              </a:spcBef>
              <a:tabLst>
                <a:tab pos="114300" algn="l"/>
              </a:tabLst>
            </a:pPr>
            <a:r>
              <a:rPr lang="en-US" sz="1600" b="1" dirty="0" smtClean="0">
                <a:latin typeface="+mj-lt"/>
              </a:rPr>
              <a:t>Update </a:t>
            </a:r>
            <a:r>
              <a:rPr lang="en-US" sz="1600" b="1" dirty="0" err="1" smtClean="0">
                <a:latin typeface="+mj-lt"/>
              </a:rPr>
              <a:t>Avg</a:t>
            </a:r>
            <a:r>
              <a:rPr lang="en-US" sz="1600" b="1" dirty="0" smtClean="0">
                <a:latin typeface="+mj-lt"/>
              </a:rPr>
              <a:t>/Last Cost = No </a:t>
            </a:r>
          </a:p>
          <a:p>
            <a:pPr algn="l" eaLnBrk="0" hangingPunct="0">
              <a:spcBef>
                <a:spcPct val="50000"/>
              </a:spcBef>
              <a:buFontTx/>
              <a:buChar char="•"/>
              <a:tabLst>
                <a:tab pos="114300" algn="l"/>
              </a:tabLst>
            </a:pPr>
            <a:r>
              <a:rPr lang="en-US" sz="1600" dirty="0" smtClean="0">
                <a:latin typeface="+mj-lt"/>
              </a:rPr>
              <a:t> If you do not want costs to be updated based on a specific PO transaction, you can set this flag to No.</a:t>
            </a:r>
          </a:p>
          <a:p>
            <a:pPr algn="l" eaLnBrk="0" hangingPunct="0">
              <a:spcBef>
                <a:spcPct val="50000"/>
              </a:spcBef>
              <a:tabLst>
                <a:tab pos="114300" algn="l"/>
              </a:tabLst>
            </a:pPr>
            <a:r>
              <a:rPr lang="en-US" sz="1600" b="1" dirty="0" smtClean="0">
                <a:latin typeface="+mj-lt"/>
              </a:rPr>
              <a:t>Warning</a:t>
            </a:r>
          </a:p>
          <a:p>
            <a:pPr algn="l" eaLnBrk="0" hangingPunct="0">
              <a:spcBef>
                <a:spcPct val="50000"/>
              </a:spcBef>
              <a:buFontTx/>
              <a:buChar char="•"/>
              <a:tabLst>
                <a:tab pos="114300" algn="l"/>
              </a:tabLst>
            </a:pPr>
            <a:r>
              <a:rPr lang="en-US" sz="1600" dirty="0" smtClean="0">
                <a:latin typeface="+mj-lt"/>
              </a:rPr>
              <a:t> If you also have the Update from AP flag set to Yes in the Inventory Control File (3.24), then the AP voucher will update current costs, even though the PO receipt does not update costs.</a:t>
            </a:r>
          </a:p>
        </p:txBody>
      </p:sp>
      <p:sp>
        <p:nvSpPr>
          <p:cNvPr id="104463" name="Rectangle 15"/>
          <p:cNvSpPr>
            <a:spLocks noChangeArrowheads="1"/>
          </p:cNvSpPr>
          <p:nvPr/>
        </p:nvSpPr>
        <p:spPr bwMode="auto">
          <a:xfrm>
            <a:off x="4514850" y="5429250"/>
            <a:ext cx="1323975" cy="276225"/>
          </a:xfrm>
          <a:prstGeom prst="rect">
            <a:avLst/>
          </a:prstGeom>
          <a:noFill/>
          <a:ln w="19050" algn="ctr">
            <a:solidFill>
              <a:srgbClr val="FF0000"/>
            </a:solidFill>
            <a:miter lim="800000"/>
            <a:headEnd/>
            <a:tailEnd/>
          </a:ln>
          <a:effectLst/>
        </p:spPr>
        <p:txBody>
          <a:bodyPr wrap="none" tIns="91440" bIns="91440" anchor="ctr"/>
          <a:lstStyle/>
          <a:p>
            <a:endParaRPr lang="en-US"/>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3" name="Rectangle 23"/>
          <p:cNvSpPr>
            <a:spLocks noGrp="1" noChangeArrowheads="1"/>
          </p:cNvSpPr>
          <p:nvPr>
            <p:ph type="title"/>
          </p:nvPr>
        </p:nvSpPr>
        <p:spPr/>
        <p:txBody>
          <a:bodyPr/>
          <a:lstStyle/>
          <a:p>
            <a:r>
              <a:rPr lang="en-US" dirty="0" smtClean="0"/>
              <a:t>Updating Current Costs: </a:t>
            </a:r>
            <a:r>
              <a:rPr lang="en-US" dirty="0" err="1" smtClean="0"/>
              <a:t>Avg</a:t>
            </a:r>
            <a:endParaRPr lang="en-US" dirty="0"/>
          </a:p>
        </p:txBody>
      </p:sp>
      <p:sp>
        <p:nvSpPr>
          <p:cNvPr id="23" name="Footer Placeholder 2"/>
          <p:cNvSpPr>
            <a:spLocks noGrp="1"/>
          </p:cNvSpPr>
          <p:nvPr>
            <p:ph type="ftr" sz="quarter" idx="10"/>
          </p:nvPr>
        </p:nvSpPr>
        <p:spPr/>
        <p:txBody>
          <a:bodyPr/>
          <a:lstStyle/>
          <a:p>
            <a:r>
              <a:rPr lang="en-US" smtClean="0"/>
              <a:t>PC-PU-100</a:t>
            </a:r>
            <a:endParaRPr lang="en-US"/>
          </a:p>
        </p:txBody>
      </p:sp>
      <p:pic>
        <p:nvPicPr>
          <p:cNvPr id="61467" name="Picture 27"/>
          <p:cNvPicPr>
            <a:picLocks noChangeAspect="1" noChangeArrowheads="1"/>
          </p:cNvPicPr>
          <p:nvPr/>
        </p:nvPicPr>
        <p:blipFill>
          <a:blip r:embed="rId2"/>
          <a:srcRect/>
          <a:stretch>
            <a:fillRect/>
          </a:stretch>
        </p:blipFill>
        <p:spPr bwMode="auto">
          <a:xfrm>
            <a:off x="304800" y="1990725"/>
            <a:ext cx="7029450" cy="2952750"/>
          </a:xfrm>
          <a:prstGeom prst="rect">
            <a:avLst/>
          </a:prstGeom>
          <a:noFill/>
          <a:ln w="9525" algn="ctr">
            <a:noFill/>
            <a:miter lim="800000"/>
            <a:headEnd/>
            <a:tailEnd/>
          </a:ln>
          <a:effectLst/>
        </p:spPr>
      </p:pic>
      <p:sp>
        <p:nvSpPr>
          <p:cNvPr id="61444" name="Rectangle 4"/>
          <p:cNvSpPr>
            <a:spLocks noChangeArrowheads="1"/>
          </p:cNvSpPr>
          <p:nvPr/>
        </p:nvSpPr>
        <p:spPr bwMode="auto">
          <a:xfrm>
            <a:off x="590550" y="606425"/>
            <a:ext cx="7772400" cy="611188"/>
          </a:xfrm>
          <a:prstGeom prst="rect">
            <a:avLst/>
          </a:prstGeom>
          <a:noFill/>
          <a:ln w="9525">
            <a:noFill/>
            <a:miter lim="800000"/>
            <a:headEnd/>
            <a:tailEnd/>
          </a:ln>
          <a:effectLst/>
        </p:spPr>
        <p:txBody>
          <a:bodyPr anchor="ctr"/>
          <a:lstStyle/>
          <a:p>
            <a:pPr algn="l">
              <a:lnSpc>
                <a:spcPct val="90000"/>
              </a:lnSpc>
            </a:pPr>
            <a:endParaRPr lang="en-US" sz="3200" b="1">
              <a:solidFill>
                <a:srgbClr val="5A87C6"/>
              </a:solidFill>
              <a:latin typeface="Arial" charset="0"/>
            </a:endParaRPr>
          </a:p>
        </p:txBody>
      </p:sp>
      <p:sp>
        <p:nvSpPr>
          <p:cNvPr id="61455" name="Rectangle 15"/>
          <p:cNvSpPr>
            <a:spLocks noChangeArrowheads="1"/>
          </p:cNvSpPr>
          <p:nvPr/>
        </p:nvSpPr>
        <p:spPr bwMode="auto">
          <a:xfrm>
            <a:off x="568325" y="3213100"/>
            <a:ext cx="2844800" cy="352425"/>
          </a:xfrm>
          <a:prstGeom prst="rect">
            <a:avLst/>
          </a:prstGeom>
          <a:noFill/>
          <a:ln w="28575">
            <a:solidFill>
              <a:srgbClr val="FF3300"/>
            </a:solidFill>
            <a:miter lim="800000"/>
            <a:headEnd/>
            <a:tailEnd/>
          </a:ln>
          <a:effectLst/>
        </p:spPr>
        <p:txBody>
          <a:bodyPr wrap="none" anchor="ctr"/>
          <a:lstStyle/>
          <a:p>
            <a:endParaRPr lang="en-US"/>
          </a:p>
        </p:txBody>
      </p:sp>
      <p:sp>
        <p:nvSpPr>
          <p:cNvPr id="61456" name="Rectangle 16"/>
          <p:cNvSpPr>
            <a:spLocks noChangeArrowheads="1"/>
          </p:cNvSpPr>
          <p:nvPr/>
        </p:nvSpPr>
        <p:spPr bwMode="auto">
          <a:xfrm>
            <a:off x="1158875" y="3803650"/>
            <a:ext cx="1720850" cy="295275"/>
          </a:xfrm>
          <a:prstGeom prst="rect">
            <a:avLst/>
          </a:prstGeom>
          <a:noFill/>
          <a:ln w="28575">
            <a:solidFill>
              <a:srgbClr val="FF3300"/>
            </a:solidFill>
            <a:miter lim="800000"/>
            <a:headEnd/>
            <a:tailEnd/>
          </a:ln>
          <a:effectLst/>
        </p:spPr>
        <p:txBody>
          <a:bodyPr wrap="none" anchor="ctr"/>
          <a:lstStyle/>
          <a:p>
            <a:endParaRPr lang="en-US"/>
          </a:p>
        </p:txBody>
      </p:sp>
      <p:sp>
        <p:nvSpPr>
          <p:cNvPr id="61464" name="Rectangle 24"/>
          <p:cNvSpPr>
            <a:spLocks noChangeArrowheads="1"/>
          </p:cNvSpPr>
          <p:nvPr/>
        </p:nvSpPr>
        <p:spPr bwMode="auto">
          <a:xfrm>
            <a:off x="4867275" y="3933825"/>
            <a:ext cx="3924300" cy="1895475"/>
          </a:xfrm>
          <a:prstGeom prst="rect">
            <a:avLst/>
          </a:prstGeom>
          <a:solidFill>
            <a:schemeClr val="bg1"/>
          </a:solidFill>
          <a:ln w="9525">
            <a:solidFill>
              <a:schemeClr val="tx1"/>
            </a:solidFill>
            <a:miter lim="800000"/>
            <a:headEnd/>
            <a:tailEnd/>
          </a:ln>
          <a:effectLst>
            <a:outerShdw dist="107763" dir="18900000" algn="ctr" rotWithShape="0">
              <a:schemeClr val="bg2"/>
            </a:outerShdw>
          </a:effectLst>
        </p:spPr>
        <p:txBody>
          <a:bodyPr wrap="square" anchor="t"/>
          <a:lstStyle/>
          <a:p>
            <a:pPr algn="l" eaLnBrk="0" hangingPunct="0">
              <a:spcBef>
                <a:spcPct val="50000"/>
              </a:spcBef>
              <a:tabLst>
                <a:tab pos="114300" algn="l"/>
              </a:tabLst>
            </a:pPr>
            <a:r>
              <a:rPr lang="en-US" sz="1600" b="1" dirty="0" smtClean="0">
                <a:latin typeface="+mj-lt"/>
              </a:rPr>
              <a:t>Current Cost from AP = Yes</a:t>
            </a:r>
          </a:p>
          <a:p>
            <a:pPr algn="l" eaLnBrk="0" hangingPunct="0">
              <a:spcBef>
                <a:spcPct val="50000"/>
              </a:spcBef>
              <a:buFontTx/>
              <a:buChar char="•"/>
              <a:tabLst>
                <a:tab pos="114300" algn="l"/>
              </a:tabLst>
            </a:pPr>
            <a:r>
              <a:rPr lang="en-US" sz="1600" dirty="0" smtClean="0">
                <a:latin typeface="+mj-lt"/>
              </a:rPr>
              <a:t> If the supplier invoice is </a:t>
            </a:r>
            <a:r>
              <a:rPr lang="en-US" sz="1600" dirty="0" err="1" smtClean="0">
                <a:latin typeface="+mj-lt"/>
              </a:rPr>
              <a:t>vouchered</a:t>
            </a:r>
            <a:r>
              <a:rPr lang="en-US" sz="1600" dirty="0" smtClean="0">
                <a:latin typeface="+mj-lt"/>
              </a:rPr>
              <a:t> for 100 at $9.45, then the current cost would now be $9.725:</a:t>
            </a:r>
            <a:endParaRPr lang="en-US" sz="1600" dirty="0">
              <a:latin typeface="+mj-lt"/>
            </a:endParaRPr>
          </a:p>
        </p:txBody>
      </p:sp>
      <p:sp>
        <p:nvSpPr>
          <p:cNvPr id="61451" name="Text Box 11"/>
          <p:cNvSpPr txBox="1">
            <a:spLocks noChangeArrowheads="1"/>
          </p:cNvSpPr>
          <p:nvPr/>
        </p:nvSpPr>
        <p:spPr bwMode="auto">
          <a:xfrm>
            <a:off x="6534150" y="5467350"/>
            <a:ext cx="723900" cy="336550"/>
          </a:xfrm>
          <a:prstGeom prst="rect">
            <a:avLst/>
          </a:prstGeom>
          <a:noFill/>
          <a:ln w="9525">
            <a:noFill/>
            <a:miter lim="800000"/>
            <a:headEnd/>
            <a:tailEnd/>
          </a:ln>
          <a:effectLst/>
        </p:spPr>
        <p:txBody>
          <a:bodyPr>
            <a:spAutoFit/>
          </a:bodyPr>
          <a:lstStyle/>
          <a:p>
            <a:pPr eaLnBrk="0" hangingPunct="0">
              <a:spcBef>
                <a:spcPct val="50000"/>
              </a:spcBef>
              <a:tabLst>
                <a:tab pos="114300" algn="l"/>
              </a:tabLst>
            </a:pPr>
            <a:r>
              <a:rPr lang="en-US" sz="1600">
                <a:latin typeface="+mj-lt"/>
              </a:rPr>
              <a:t>200</a:t>
            </a:r>
          </a:p>
        </p:txBody>
      </p:sp>
      <p:sp>
        <p:nvSpPr>
          <p:cNvPr id="61452" name="Text Box 12"/>
          <p:cNvSpPr txBox="1">
            <a:spLocks noChangeArrowheads="1"/>
          </p:cNvSpPr>
          <p:nvPr/>
        </p:nvSpPr>
        <p:spPr bwMode="auto">
          <a:xfrm>
            <a:off x="7800975" y="5276850"/>
            <a:ext cx="1076325" cy="338554"/>
          </a:xfrm>
          <a:prstGeom prst="rect">
            <a:avLst/>
          </a:prstGeom>
          <a:noFill/>
          <a:ln w="9525">
            <a:noFill/>
            <a:miter lim="800000"/>
            <a:headEnd/>
            <a:tailEnd/>
          </a:ln>
          <a:effectLst/>
        </p:spPr>
        <p:txBody>
          <a:bodyPr wrap="square">
            <a:spAutoFit/>
          </a:bodyPr>
          <a:lstStyle/>
          <a:p>
            <a:pPr algn="l" eaLnBrk="0" hangingPunct="0">
              <a:spcBef>
                <a:spcPct val="50000"/>
              </a:spcBef>
              <a:tabLst>
                <a:tab pos="114300" algn="l"/>
              </a:tabLst>
            </a:pPr>
            <a:r>
              <a:rPr lang="en-US" sz="1600">
                <a:latin typeface="+mj-lt"/>
              </a:rPr>
              <a:t>= $9.725</a:t>
            </a:r>
          </a:p>
        </p:txBody>
      </p:sp>
      <p:sp>
        <p:nvSpPr>
          <p:cNvPr id="61453" name="Line 13"/>
          <p:cNvSpPr>
            <a:spLocks noChangeShapeType="1"/>
          </p:cNvSpPr>
          <p:nvPr/>
        </p:nvSpPr>
        <p:spPr bwMode="auto">
          <a:xfrm>
            <a:off x="5857875" y="5467350"/>
            <a:ext cx="1962150" cy="0"/>
          </a:xfrm>
          <a:prstGeom prst="line">
            <a:avLst/>
          </a:prstGeom>
          <a:noFill/>
          <a:ln w="9525">
            <a:solidFill>
              <a:schemeClr val="tx1"/>
            </a:solidFill>
            <a:round/>
            <a:headEnd/>
            <a:tailEnd/>
          </a:ln>
          <a:effectLst/>
        </p:spPr>
        <p:txBody>
          <a:bodyPr wrap="none" anchor="ctr"/>
          <a:lstStyle/>
          <a:p>
            <a:endParaRPr lang="en-US">
              <a:latin typeface="+mj-lt"/>
            </a:endParaRPr>
          </a:p>
        </p:txBody>
      </p:sp>
      <p:sp>
        <p:nvSpPr>
          <p:cNvPr id="61461" name="Text Box 21"/>
          <p:cNvSpPr txBox="1">
            <a:spLocks noChangeArrowheads="1"/>
          </p:cNvSpPr>
          <p:nvPr/>
        </p:nvSpPr>
        <p:spPr bwMode="auto">
          <a:xfrm>
            <a:off x="5657850" y="5143500"/>
            <a:ext cx="2343150" cy="336550"/>
          </a:xfrm>
          <a:prstGeom prst="rect">
            <a:avLst/>
          </a:prstGeom>
          <a:noFill/>
          <a:ln w="9525">
            <a:noFill/>
            <a:miter lim="800000"/>
            <a:headEnd/>
            <a:tailEnd/>
          </a:ln>
          <a:effectLst/>
        </p:spPr>
        <p:txBody>
          <a:bodyPr>
            <a:spAutoFit/>
          </a:bodyPr>
          <a:lstStyle/>
          <a:p>
            <a:pPr eaLnBrk="0" hangingPunct="0">
              <a:spcBef>
                <a:spcPct val="50000"/>
              </a:spcBef>
            </a:pPr>
            <a:r>
              <a:rPr lang="en-US" sz="1600">
                <a:latin typeface="+mj-lt"/>
              </a:rPr>
              <a:t>[100 x ($9.50 - 9.45)]</a:t>
            </a:r>
            <a:endParaRPr lang="en-US" sz="1600" b="1">
              <a:latin typeface="+mj-lt"/>
            </a:endParaRPr>
          </a:p>
        </p:txBody>
      </p:sp>
      <p:sp>
        <p:nvSpPr>
          <p:cNvPr id="61462" name="Text Box 22"/>
          <p:cNvSpPr txBox="1">
            <a:spLocks noChangeArrowheads="1"/>
          </p:cNvSpPr>
          <p:nvPr/>
        </p:nvSpPr>
        <p:spPr bwMode="auto">
          <a:xfrm>
            <a:off x="5057775" y="5276850"/>
            <a:ext cx="923925" cy="336550"/>
          </a:xfrm>
          <a:prstGeom prst="rect">
            <a:avLst/>
          </a:prstGeom>
          <a:noFill/>
          <a:ln w="9525">
            <a:noFill/>
            <a:miter lim="800000"/>
            <a:headEnd/>
            <a:tailEnd/>
          </a:ln>
          <a:effectLst/>
        </p:spPr>
        <p:txBody>
          <a:bodyPr>
            <a:spAutoFit/>
          </a:bodyPr>
          <a:lstStyle/>
          <a:p>
            <a:pPr algn="l" eaLnBrk="0" hangingPunct="0">
              <a:spcBef>
                <a:spcPct val="50000"/>
              </a:spcBef>
            </a:pPr>
            <a:r>
              <a:rPr lang="en-US" sz="1600">
                <a:latin typeface="+mj-lt"/>
              </a:rPr>
              <a:t>$9.75 -</a:t>
            </a:r>
          </a:p>
        </p:txBody>
      </p:sp>
      <p:cxnSp>
        <p:nvCxnSpPr>
          <p:cNvPr id="61465" name="AutoShape 25"/>
          <p:cNvCxnSpPr>
            <a:cxnSpLocks noChangeShapeType="1"/>
            <a:stCxn id="61445" idx="1"/>
            <a:endCxn id="61455" idx="3"/>
          </p:cNvCxnSpPr>
          <p:nvPr/>
        </p:nvCxnSpPr>
        <p:spPr bwMode="auto">
          <a:xfrm rot="10800000" flipV="1">
            <a:off x="3413125" y="2586037"/>
            <a:ext cx="1454150" cy="803275"/>
          </a:xfrm>
          <a:prstGeom prst="straightConnector1">
            <a:avLst/>
          </a:prstGeom>
          <a:noFill/>
          <a:ln w="12700">
            <a:solidFill>
              <a:srgbClr val="FF0000"/>
            </a:solidFill>
            <a:round/>
            <a:headEnd/>
            <a:tailEnd/>
          </a:ln>
          <a:effectLst/>
        </p:spPr>
      </p:cxnSp>
      <p:cxnSp>
        <p:nvCxnSpPr>
          <p:cNvPr id="61466" name="AutoShape 26"/>
          <p:cNvCxnSpPr>
            <a:cxnSpLocks noChangeShapeType="1"/>
            <a:stCxn id="61464" idx="1"/>
            <a:endCxn id="61456" idx="3"/>
          </p:cNvCxnSpPr>
          <p:nvPr/>
        </p:nvCxnSpPr>
        <p:spPr bwMode="auto">
          <a:xfrm rot="10800000">
            <a:off x="2879725" y="3951289"/>
            <a:ext cx="1987550" cy="930275"/>
          </a:xfrm>
          <a:prstGeom prst="straightConnector1">
            <a:avLst/>
          </a:prstGeom>
          <a:noFill/>
          <a:ln w="12700">
            <a:solidFill>
              <a:srgbClr val="FF0000"/>
            </a:solidFill>
            <a:round/>
            <a:headEnd/>
            <a:tailEnd/>
          </a:ln>
          <a:effectLst/>
        </p:spPr>
      </p:cxnSp>
      <p:sp>
        <p:nvSpPr>
          <p:cNvPr id="61445" name="Rectangle 5"/>
          <p:cNvSpPr>
            <a:spLocks noChangeArrowheads="1"/>
          </p:cNvSpPr>
          <p:nvPr/>
        </p:nvSpPr>
        <p:spPr bwMode="auto">
          <a:xfrm>
            <a:off x="4867275" y="1352550"/>
            <a:ext cx="3924300" cy="2466975"/>
          </a:xfrm>
          <a:prstGeom prst="rect">
            <a:avLst/>
          </a:prstGeom>
          <a:solidFill>
            <a:schemeClr val="bg1"/>
          </a:solidFill>
          <a:ln w="9525">
            <a:solidFill>
              <a:schemeClr val="tx1"/>
            </a:solidFill>
            <a:miter lim="800000"/>
            <a:headEnd/>
            <a:tailEnd/>
          </a:ln>
          <a:effectLst>
            <a:outerShdw dist="107763" dir="18900000" algn="ctr" rotWithShape="0">
              <a:schemeClr val="bg2"/>
            </a:outerShdw>
          </a:effectLst>
        </p:spPr>
        <p:txBody>
          <a:bodyPr wrap="square" tIns="91440" anchor="t" anchorCtr="0"/>
          <a:lstStyle/>
          <a:p>
            <a:pPr algn="l" eaLnBrk="0" hangingPunct="0">
              <a:spcBef>
                <a:spcPct val="50000"/>
              </a:spcBef>
              <a:tabLst>
                <a:tab pos="114300" algn="l"/>
              </a:tabLst>
            </a:pPr>
            <a:r>
              <a:rPr lang="en-US" sz="1600" b="1" dirty="0" smtClean="0">
                <a:latin typeface="+mj-lt"/>
              </a:rPr>
              <a:t>Current Cost = Average </a:t>
            </a:r>
          </a:p>
          <a:p>
            <a:pPr algn="l" eaLnBrk="0" hangingPunct="0">
              <a:spcBef>
                <a:spcPct val="50000"/>
              </a:spcBef>
              <a:buFontTx/>
              <a:buChar char="•"/>
              <a:tabLst>
                <a:tab pos="114300" algn="l"/>
              </a:tabLst>
            </a:pPr>
            <a:r>
              <a:rPr lang="en-US" sz="1600" dirty="0" smtClean="0">
                <a:latin typeface="+mj-lt"/>
              </a:rPr>
              <a:t> If there are 100 units of item A with a current cost of $10 and a PO for 100 is received with a PO price of $9.50, then the Current cost would now be $9.75:</a:t>
            </a:r>
          </a:p>
          <a:p>
            <a:pPr algn="l" eaLnBrk="0" hangingPunct="0">
              <a:spcBef>
                <a:spcPct val="50000"/>
              </a:spcBef>
              <a:tabLst>
                <a:tab pos="114300" algn="l"/>
              </a:tabLst>
            </a:pPr>
            <a:r>
              <a:rPr lang="en-US" sz="1600" dirty="0" smtClean="0">
                <a:latin typeface="+mj-lt"/>
              </a:rPr>
              <a:t>   (100 x $10) + (100 x $9.50)</a:t>
            </a:r>
          </a:p>
          <a:p>
            <a:pPr algn="l" eaLnBrk="0" hangingPunct="0">
              <a:spcBef>
                <a:spcPct val="50000"/>
              </a:spcBef>
              <a:tabLst>
                <a:tab pos="114300" algn="l"/>
              </a:tabLst>
            </a:pPr>
            <a:r>
              <a:rPr lang="en-US" sz="1600" dirty="0" smtClean="0">
                <a:latin typeface="+mj-lt"/>
              </a:rPr>
              <a:t>		        200</a:t>
            </a:r>
            <a:endParaRPr lang="en-US" sz="1600" dirty="0">
              <a:latin typeface="+mj-lt"/>
            </a:endParaRPr>
          </a:p>
        </p:txBody>
      </p:sp>
      <p:sp>
        <p:nvSpPr>
          <p:cNvPr id="61449" name="Text Box 9"/>
          <p:cNvSpPr txBox="1">
            <a:spLocks noChangeArrowheads="1"/>
          </p:cNvSpPr>
          <p:nvPr/>
        </p:nvSpPr>
        <p:spPr bwMode="auto">
          <a:xfrm>
            <a:off x="7629525" y="3276600"/>
            <a:ext cx="1104900" cy="336550"/>
          </a:xfrm>
          <a:prstGeom prst="rect">
            <a:avLst/>
          </a:prstGeom>
          <a:noFill/>
          <a:ln w="9525">
            <a:noFill/>
            <a:miter lim="800000"/>
            <a:headEnd/>
            <a:tailEnd/>
          </a:ln>
          <a:effectLst/>
        </p:spPr>
        <p:txBody>
          <a:bodyPr>
            <a:spAutoFit/>
          </a:bodyPr>
          <a:lstStyle/>
          <a:p>
            <a:pPr algn="l" eaLnBrk="0" hangingPunct="0">
              <a:spcBef>
                <a:spcPct val="50000"/>
              </a:spcBef>
              <a:tabLst>
                <a:tab pos="114300" algn="l"/>
              </a:tabLst>
            </a:pPr>
            <a:r>
              <a:rPr lang="en-US" sz="1600">
                <a:latin typeface="+mj-lt"/>
              </a:rPr>
              <a:t>= $9.75</a:t>
            </a:r>
          </a:p>
        </p:txBody>
      </p:sp>
      <p:sp>
        <p:nvSpPr>
          <p:cNvPr id="61450" name="Line 10"/>
          <p:cNvSpPr>
            <a:spLocks noChangeShapeType="1"/>
          </p:cNvSpPr>
          <p:nvPr/>
        </p:nvSpPr>
        <p:spPr bwMode="auto">
          <a:xfrm>
            <a:off x="5229225" y="3467100"/>
            <a:ext cx="2381250" cy="0"/>
          </a:xfrm>
          <a:prstGeom prst="line">
            <a:avLst/>
          </a:prstGeom>
          <a:noFill/>
          <a:ln w="9525">
            <a:solidFill>
              <a:schemeClr val="tx1"/>
            </a:solidFill>
            <a:round/>
            <a:headEnd/>
            <a:tailEnd/>
          </a:ln>
          <a:effectLst/>
        </p:spPr>
        <p:txBody>
          <a:bodyPr wrap="none" anchor="ctr"/>
          <a:lstStyle/>
          <a:p>
            <a:endParaRPr lang="en-US">
              <a:latin typeface="+mj-lt"/>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Rectangle 2"/>
          <p:cNvSpPr>
            <a:spLocks noGrp="1" noChangeArrowheads="1"/>
          </p:cNvSpPr>
          <p:nvPr>
            <p:ph type="title"/>
          </p:nvPr>
        </p:nvSpPr>
        <p:spPr/>
        <p:txBody>
          <a:bodyPr/>
          <a:lstStyle/>
          <a:p>
            <a:r>
              <a:rPr lang="en-US" smtClean="0"/>
              <a:t>Purchase Transactions</a:t>
            </a:r>
            <a:endParaRPr lang="en-US"/>
          </a:p>
        </p:txBody>
      </p:sp>
      <p:sp>
        <p:nvSpPr>
          <p:cNvPr id="12" name="Footer Placeholder 3"/>
          <p:cNvSpPr>
            <a:spLocks noGrp="1"/>
          </p:cNvSpPr>
          <p:nvPr>
            <p:ph type="ftr" sz="quarter" idx="10"/>
          </p:nvPr>
        </p:nvSpPr>
        <p:spPr/>
        <p:txBody>
          <a:bodyPr/>
          <a:lstStyle/>
          <a:p>
            <a:r>
              <a:rPr lang="en-US" smtClean="0"/>
              <a:t>PC-PU-110</a:t>
            </a:r>
            <a:endParaRPr lang="en-US"/>
          </a:p>
        </p:txBody>
      </p:sp>
      <p:grpSp>
        <p:nvGrpSpPr>
          <p:cNvPr id="106502" name="Group 6"/>
          <p:cNvGrpSpPr>
            <a:grpSpLocks/>
          </p:cNvGrpSpPr>
          <p:nvPr/>
        </p:nvGrpSpPr>
        <p:grpSpPr bwMode="auto">
          <a:xfrm>
            <a:off x="352425" y="1057275"/>
            <a:ext cx="5505450" cy="2560638"/>
            <a:chOff x="222" y="924"/>
            <a:chExt cx="3468" cy="1613"/>
          </a:xfrm>
        </p:grpSpPr>
        <p:pic>
          <p:nvPicPr>
            <p:cNvPr id="106500" name="Picture 4"/>
            <p:cNvPicPr>
              <a:picLocks noChangeAspect="1" noChangeArrowheads="1"/>
            </p:cNvPicPr>
            <p:nvPr/>
          </p:nvPicPr>
          <p:blipFill>
            <a:blip r:embed="rId2"/>
            <a:srcRect/>
            <a:stretch>
              <a:fillRect/>
            </a:stretch>
          </p:blipFill>
          <p:spPr bwMode="auto">
            <a:xfrm>
              <a:off x="222" y="924"/>
              <a:ext cx="3468" cy="1613"/>
            </a:xfrm>
            <a:prstGeom prst="rect">
              <a:avLst/>
            </a:prstGeom>
            <a:noFill/>
            <a:ln w="9525" algn="ctr">
              <a:noFill/>
              <a:miter lim="800000"/>
              <a:headEnd/>
              <a:tailEnd/>
            </a:ln>
            <a:effectLst/>
          </p:spPr>
        </p:pic>
        <p:sp>
          <p:nvSpPr>
            <p:cNvPr id="106501" name="Rectangle 5"/>
            <p:cNvSpPr>
              <a:spLocks noChangeArrowheads="1"/>
            </p:cNvSpPr>
            <p:nvPr/>
          </p:nvSpPr>
          <p:spPr bwMode="auto">
            <a:xfrm>
              <a:off x="1152" y="1376"/>
              <a:ext cx="322" cy="1014"/>
            </a:xfrm>
            <a:prstGeom prst="rect">
              <a:avLst/>
            </a:prstGeom>
            <a:noFill/>
            <a:ln w="28575">
              <a:solidFill>
                <a:srgbClr val="FF3300"/>
              </a:solidFill>
              <a:miter lim="800000"/>
              <a:headEnd/>
              <a:tailEnd/>
            </a:ln>
            <a:effectLst/>
          </p:spPr>
          <p:txBody>
            <a:bodyPr wrap="none" anchor="ctr"/>
            <a:lstStyle/>
            <a:p>
              <a:endParaRPr lang="en-US"/>
            </a:p>
          </p:txBody>
        </p:sp>
      </p:grpSp>
      <p:grpSp>
        <p:nvGrpSpPr>
          <p:cNvPr id="106509" name="Group 13"/>
          <p:cNvGrpSpPr>
            <a:grpSpLocks/>
          </p:cNvGrpSpPr>
          <p:nvPr/>
        </p:nvGrpSpPr>
        <p:grpSpPr bwMode="auto">
          <a:xfrm>
            <a:off x="3000375" y="1671638"/>
            <a:ext cx="5715000" cy="4248150"/>
            <a:chOff x="1776" y="1155"/>
            <a:chExt cx="3600" cy="2676"/>
          </a:xfrm>
        </p:grpSpPr>
        <p:pic>
          <p:nvPicPr>
            <p:cNvPr id="106503" name="Picture 7"/>
            <p:cNvPicPr>
              <a:picLocks noChangeAspect="1" noChangeArrowheads="1"/>
            </p:cNvPicPr>
            <p:nvPr/>
          </p:nvPicPr>
          <p:blipFill>
            <a:blip r:embed="rId3"/>
            <a:srcRect/>
            <a:stretch>
              <a:fillRect/>
            </a:stretch>
          </p:blipFill>
          <p:spPr bwMode="auto">
            <a:xfrm>
              <a:off x="1776" y="1155"/>
              <a:ext cx="3600" cy="2676"/>
            </a:xfrm>
            <a:prstGeom prst="rect">
              <a:avLst/>
            </a:prstGeom>
            <a:noFill/>
            <a:ln w="9525" algn="ctr">
              <a:noFill/>
              <a:miter lim="800000"/>
              <a:headEnd/>
              <a:tailEnd/>
            </a:ln>
            <a:effectLst/>
          </p:spPr>
        </p:pic>
        <p:sp>
          <p:nvSpPr>
            <p:cNvPr id="106504" name="Rectangle 8"/>
            <p:cNvSpPr>
              <a:spLocks noChangeArrowheads="1"/>
            </p:cNvSpPr>
            <p:nvPr/>
          </p:nvSpPr>
          <p:spPr bwMode="auto">
            <a:xfrm>
              <a:off x="2723" y="2197"/>
              <a:ext cx="2411" cy="130"/>
            </a:xfrm>
            <a:prstGeom prst="rect">
              <a:avLst/>
            </a:prstGeom>
            <a:noFill/>
            <a:ln w="19050" algn="ctr">
              <a:solidFill>
                <a:srgbClr val="FF0000"/>
              </a:solidFill>
              <a:miter lim="800000"/>
              <a:headEnd/>
              <a:tailEnd/>
            </a:ln>
            <a:effectLst/>
          </p:spPr>
          <p:txBody>
            <a:bodyPr wrap="none" tIns="91440" bIns="91440" anchor="ctr"/>
            <a:lstStyle/>
            <a:p>
              <a:endParaRPr lang="en-US"/>
            </a:p>
          </p:txBody>
        </p:sp>
      </p:grpSp>
      <p:grpSp>
        <p:nvGrpSpPr>
          <p:cNvPr id="106508" name="Group 12"/>
          <p:cNvGrpSpPr>
            <a:grpSpLocks/>
          </p:cNvGrpSpPr>
          <p:nvPr/>
        </p:nvGrpSpPr>
        <p:grpSpPr bwMode="auto">
          <a:xfrm>
            <a:off x="419100" y="4498975"/>
            <a:ext cx="6838950" cy="1582738"/>
            <a:chOff x="930" y="3056"/>
            <a:chExt cx="4308" cy="997"/>
          </a:xfrm>
        </p:grpSpPr>
        <p:pic>
          <p:nvPicPr>
            <p:cNvPr id="106506" name="Picture 10"/>
            <p:cNvPicPr>
              <a:picLocks noChangeAspect="1" noChangeArrowheads="1"/>
            </p:cNvPicPr>
            <p:nvPr/>
          </p:nvPicPr>
          <p:blipFill>
            <a:blip r:embed="rId4"/>
            <a:srcRect/>
            <a:stretch>
              <a:fillRect/>
            </a:stretch>
          </p:blipFill>
          <p:spPr bwMode="auto">
            <a:xfrm>
              <a:off x="930" y="3056"/>
              <a:ext cx="4308" cy="997"/>
            </a:xfrm>
            <a:prstGeom prst="rect">
              <a:avLst/>
            </a:prstGeom>
            <a:noFill/>
            <a:ln w="9525" algn="ctr">
              <a:noFill/>
              <a:miter lim="800000"/>
              <a:headEnd/>
              <a:tailEnd/>
            </a:ln>
            <a:effectLst/>
          </p:spPr>
        </p:pic>
        <p:sp>
          <p:nvSpPr>
            <p:cNvPr id="106507" name="Rectangle 11"/>
            <p:cNvSpPr>
              <a:spLocks noChangeArrowheads="1"/>
            </p:cNvSpPr>
            <p:nvPr/>
          </p:nvSpPr>
          <p:spPr bwMode="auto">
            <a:xfrm>
              <a:off x="947" y="3847"/>
              <a:ext cx="4247" cy="130"/>
            </a:xfrm>
            <a:prstGeom prst="rect">
              <a:avLst/>
            </a:prstGeom>
            <a:noFill/>
            <a:ln w="19050" algn="ctr">
              <a:solidFill>
                <a:srgbClr val="FF0000"/>
              </a:solidFill>
              <a:miter lim="800000"/>
              <a:headEnd/>
              <a:tailEnd/>
            </a:ln>
            <a:effectLst/>
          </p:spPr>
          <p:txBody>
            <a:bodyPr wrap="none" tIns="91440" bIns="91440" anchor="ctr"/>
            <a:lstStyle/>
            <a:p>
              <a:endParaRPr lang="en-US"/>
            </a:p>
          </p:txBody>
        </p:sp>
      </p:gr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Rectangle 2"/>
          <p:cNvSpPr>
            <a:spLocks noGrp="1" noChangeArrowheads="1"/>
          </p:cNvSpPr>
          <p:nvPr>
            <p:ph type="title"/>
          </p:nvPr>
        </p:nvSpPr>
        <p:spPr/>
        <p:txBody>
          <a:bodyPr/>
          <a:lstStyle/>
          <a:p>
            <a:r>
              <a:rPr lang="en-US" smtClean="0"/>
              <a:t>Purchasing--Transaction Detail </a:t>
            </a:r>
            <a:endParaRPr lang="en-US"/>
          </a:p>
        </p:txBody>
      </p:sp>
      <p:sp>
        <p:nvSpPr>
          <p:cNvPr id="8" name="Footer Placeholder 3"/>
          <p:cNvSpPr>
            <a:spLocks noGrp="1"/>
          </p:cNvSpPr>
          <p:nvPr>
            <p:ph type="ftr" sz="quarter" idx="10"/>
          </p:nvPr>
        </p:nvSpPr>
        <p:spPr/>
        <p:txBody>
          <a:bodyPr/>
          <a:lstStyle/>
          <a:p>
            <a:r>
              <a:rPr lang="en-US" smtClean="0"/>
              <a:t>PC-PU-120</a:t>
            </a:r>
            <a:endParaRPr lang="en-US"/>
          </a:p>
        </p:txBody>
      </p:sp>
      <p:pic>
        <p:nvPicPr>
          <p:cNvPr id="107525" name="Picture 5"/>
          <p:cNvPicPr>
            <a:picLocks noChangeAspect="1" noChangeArrowheads="1"/>
          </p:cNvPicPr>
          <p:nvPr/>
        </p:nvPicPr>
        <p:blipFill>
          <a:blip r:embed="rId2"/>
          <a:srcRect/>
          <a:stretch>
            <a:fillRect/>
          </a:stretch>
        </p:blipFill>
        <p:spPr bwMode="auto">
          <a:xfrm>
            <a:off x="452438" y="1103313"/>
            <a:ext cx="4476750" cy="5043487"/>
          </a:xfrm>
          <a:prstGeom prst="rect">
            <a:avLst/>
          </a:prstGeom>
          <a:noFill/>
          <a:ln w="9525" algn="ctr">
            <a:noFill/>
            <a:miter lim="800000"/>
            <a:headEnd/>
            <a:tailEnd/>
          </a:ln>
          <a:effectLst/>
        </p:spPr>
      </p:pic>
      <p:sp>
        <p:nvSpPr>
          <p:cNvPr id="107526" name="Rectangle 6"/>
          <p:cNvSpPr>
            <a:spLocks noChangeArrowheads="1"/>
          </p:cNvSpPr>
          <p:nvPr/>
        </p:nvSpPr>
        <p:spPr bwMode="auto">
          <a:xfrm>
            <a:off x="447675" y="4918075"/>
            <a:ext cx="1933575" cy="1038225"/>
          </a:xfrm>
          <a:prstGeom prst="rect">
            <a:avLst/>
          </a:prstGeom>
          <a:noFill/>
          <a:ln w="19050" algn="ctr">
            <a:solidFill>
              <a:srgbClr val="FF0000"/>
            </a:solidFill>
            <a:miter lim="800000"/>
            <a:headEnd/>
            <a:tailEnd/>
          </a:ln>
          <a:effectLst/>
        </p:spPr>
        <p:txBody>
          <a:bodyPr wrap="none" tIns="91440" bIns="91440" anchor="ctr"/>
          <a:lstStyle/>
          <a:p>
            <a:endParaRPr lang="en-US"/>
          </a:p>
        </p:txBody>
      </p:sp>
      <p:grpSp>
        <p:nvGrpSpPr>
          <p:cNvPr id="107529" name="Group 9"/>
          <p:cNvGrpSpPr>
            <a:grpSpLocks/>
          </p:cNvGrpSpPr>
          <p:nvPr/>
        </p:nvGrpSpPr>
        <p:grpSpPr bwMode="auto">
          <a:xfrm>
            <a:off x="1898650" y="2800350"/>
            <a:ext cx="7067550" cy="1695450"/>
            <a:chOff x="1308" y="2186"/>
            <a:chExt cx="4452" cy="1068"/>
          </a:xfrm>
        </p:grpSpPr>
        <p:pic>
          <p:nvPicPr>
            <p:cNvPr id="107528" name="Picture 8"/>
            <p:cNvPicPr>
              <a:picLocks noChangeAspect="1" noChangeArrowheads="1"/>
            </p:cNvPicPr>
            <p:nvPr/>
          </p:nvPicPr>
          <p:blipFill>
            <a:blip r:embed="rId3"/>
            <a:srcRect/>
            <a:stretch>
              <a:fillRect/>
            </a:stretch>
          </p:blipFill>
          <p:spPr bwMode="auto">
            <a:xfrm>
              <a:off x="1308" y="2186"/>
              <a:ext cx="4452" cy="1068"/>
            </a:xfrm>
            <a:prstGeom prst="rect">
              <a:avLst/>
            </a:prstGeom>
            <a:noFill/>
            <a:ln w="9525" algn="ctr">
              <a:noFill/>
              <a:miter lim="800000"/>
              <a:headEnd/>
              <a:tailEnd/>
            </a:ln>
            <a:effectLst/>
          </p:spPr>
        </p:pic>
        <p:sp>
          <p:nvSpPr>
            <p:cNvPr id="107527" name="Rectangle 7"/>
            <p:cNvSpPr>
              <a:spLocks noChangeArrowheads="1"/>
            </p:cNvSpPr>
            <p:nvPr/>
          </p:nvSpPr>
          <p:spPr bwMode="auto">
            <a:xfrm>
              <a:off x="4334" y="2758"/>
              <a:ext cx="1322" cy="422"/>
            </a:xfrm>
            <a:prstGeom prst="rect">
              <a:avLst/>
            </a:prstGeom>
            <a:noFill/>
            <a:ln w="19050" algn="ctr">
              <a:solidFill>
                <a:srgbClr val="FF0000"/>
              </a:solidFill>
              <a:miter lim="800000"/>
              <a:headEnd/>
              <a:tailEnd/>
            </a:ln>
            <a:effectLst/>
          </p:spPr>
          <p:txBody>
            <a:bodyPr wrap="none" tIns="91440" bIns="91440" anchor="ctr"/>
            <a:lstStyle/>
            <a:p>
              <a:endParaRPr lang="en-US"/>
            </a:p>
          </p:txBody>
        </p:sp>
      </p:gr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Rectangle 2"/>
          <p:cNvSpPr>
            <a:spLocks noGrp="1" noChangeArrowheads="1"/>
          </p:cNvSpPr>
          <p:nvPr>
            <p:ph type="title"/>
          </p:nvPr>
        </p:nvSpPr>
        <p:spPr/>
        <p:txBody>
          <a:bodyPr/>
          <a:lstStyle/>
          <a:p>
            <a:r>
              <a:rPr lang="en-US" smtClean="0"/>
              <a:t>PO Returns</a:t>
            </a:r>
            <a:endParaRPr lang="en-US"/>
          </a:p>
        </p:txBody>
      </p:sp>
      <p:sp>
        <p:nvSpPr>
          <p:cNvPr id="5" name="Footer Placeholder 3"/>
          <p:cNvSpPr>
            <a:spLocks noGrp="1"/>
          </p:cNvSpPr>
          <p:nvPr>
            <p:ph type="ftr" sz="quarter" idx="10"/>
          </p:nvPr>
        </p:nvSpPr>
        <p:spPr/>
        <p:txBody>
          <a:bodyPr/>
          <a:lstStyle/>
          <a:p>
            <a:r>
              <a:rPr lang="en-US" smtClean="0"/>
              <a:t>PC-PU-130</a:t>
            </a:r>
            <a:endParaRPr lang="en-US"/>
          </a:p>
        </p:txBody>
      </p:sp>
      <p:pic>
        <p:nvPicPr>
          <p:cNvPr id="108550" name="Picture 6"/>
          <p:cNvPicPr>
            <a:picLocks noChangeAspect="1" noChangeArrowheads="1"/>
          </p:cNvPicPr>
          <p:nvPr/>
        </p:nvPicPr>
        <p:blipFill>
          <a:blip r:embed="rId2"/>
          <a:stretch>
            <a:fillRect/>
          </a:stretch>
        </p:blipFill>
        <p:spPr bwMode="auto">
          <a:xfrm>
            <a:off x="228600" y="2001839"/>
            <a:ext cx="8677275" cy="2326578"/>
          </a:xfrm>
          <a:prstGeom prst="rect">
            <a:avLst/>
          </a:prstGeom>
          <a:noFill/>
          <a:ln>
            <a:noFill/>
          </a:ln>
        </p:spPr>
      </p:pic>
      <p:sp>
        <p:nvSpPr>
          <p:cNvPr id="108551" name="Rectangle 7"/>
          <p:cNvSpPr>
            <a:spLocks noChangeArrowheads="1"/>
          </p:cNvSpPr>
          <p:nvPr/>
        </p:nvSpPr>
        <p:spPr bwMode="auto">
          <a:xfrm>
            <a:off x="3725862" y="3625850"/>
            <a:ext cx="2970213" cy="476250"/>
          </a:xfrm>
          <a:prstGeom prst="rect">
            <a:avLst/>
          </a:prstGeom>
          <a:noFill/>
          <a:ln w="28575" algn="ctr">
            <a:solidFill>
              <a:srgbClr val="FF0000"/>
            </a:solidFill>
            <a:miter lim="800000"/>
            <a:headEnd/>
            <a:tailEnd/>
          </a:ln>
          <a:effectLst/>
        </p:spPr>
        <p:txBody>
          <a:bodyPr wrap="none" tIns="91440" bIns="91440" anchor="ctr"/>
          <a:lstStyle/>
          <a:p>
            <a:endParaRPr lang="en-US"/>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Rectangle 2"/>
          <p:cNvSpPr>
            <a:spLocks noGrp="1" noChangeArrowheads="1"/>
          </p:cNvSpPr>
          <p:nvPr>
            <p:ph type="title"/>
          </p:nvPr>
        </p:nvSpPr>
        <p:spPr/>
        <p:txBody>
          <a:bodyPr/>
          <a:lstStyle/>
          <a:p>
            <a:r>
              <a:rPr lang="en-US" smtClean="0"/>
              <a:t>PO Returns – Transactions Detail</a:t>
            </a:r>
            <a:endParaRPr lang="en-US"/>
          </a:p>
        </p:txBody>
      </p:sp>
      <p:sp>
        <p:nvSpPr>
          <p:cNvPr id="4" name="Footer Placeholder 3"/>
          <p:cNvSpPr>
            <a:spLocks noGrp="1"/>
          </p:cNvSpPr>
          <p:nvPr>
            <p:ph type="ftr" sz="quarter" idx="10"/>
          </p:nvPr>
        </p:nvSpPr>
        <p:spPr/>
        <p:txBody>
          <a:bodyPr/>
          <a:lstStyle/>
          <a:p>
            <a:r>
              <a:rPr lang="en-US" smtClean="0"/>
              <a:t>PC-PU-140</a:t>
            </a:r>
            <a:endParaRPr lang="en-US"/>
          </a:p>
        </p:txBody>
      </p:sp>
      <p:pic>
        <p:nvPicPr>
          <p:cNvPr id="109573" name="Picture 5"/>
          <p:cNvPicPr>
            <a:picLocks noChangeAspect="1" noChangeArrowheads="1"/>
          </p:cNvPicPr>
          <p:nvPr/>
        </p:nvPicPr>
        <p:blipFill>
          <a:blip r:embed="rId2"/>
          <a:stretch>
            <a:fillRect/>
          </a:stretch>
        </p:blipFill>
        <p:spPr bwMode="auto">
          <a:xfrm>
            <a:off x="2181226" y="873126"/>
            <a:ext cx="4775518" cy="5289549"/>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Rectangle 2"/>
          <p:cNvSpPr>
            <a:spLocks noGrp="1" noChangeArrowheads="1"/>
          </p:cNvSpPr>
          <p:nvPr>
            <p:ph type="title"/>
          </p:nvPr>
        </p:nvSpPr>
        <p:spPr/>
        <p:txBody>
          <a:bodyPr/>
          <a:lstStyle/>
          <a:p>
            <a:r>
              <a:rPr lang="en-US" smtClean="0"/>
              <a:t>Subcontract POs </a:t>
            </a:r>
            <a:endParaRPr lang="en-US"/>
          </a:p>
        </p:txBody>
      </p:sp>
      <p:sp>
        <p:nvSpPr>
          <p:cNvPr id="14" name="Footer Placeholder 3"/>
          <p:cNvSpPr>
            <a:spLocks noGrp="1"/>
          </p:cNvSpPr>
          <p:nvPr>
            <p:ph type="ftr" sz="quarter" idx="10"/>
          </p:nvPr>
        </p:nvSpPr>
        <p:spPr/>
        <p:txBody>
          <a:bodyPr/>
          <a:lstStyle/>
          <a:p>
            <a:r>
              <a:rPr lang="en-US" smtClean="0"/>
              <a:t>PC-PU-150</a:t>
            </a:r>
            <a:endParaRPr lang="en-US"/>
          </a:p>
        </p:txBody>
      </p:sp>
      <p:pic>
        <p:nvPicPr>
          <p:cNvPr id="110610" name="Picture 18"/>
          <p:cNvPicPr>
            <a:picLocks noChangeAspect="1" noChangeArrowheads="1"/>
          </p:cNvPicPr>
          <p:nvPr/>
        </p:nvPicPr>
        <p:blipFill>
          <a:blip r:embed="rId2"/>
          <a:srcRect/>
          <a:stretch>
            <a:fillRect/>
          </a:stretch>
        </p:blipFill>
        <p:spPr bwMode="auto">
          <a:xfrm>
            <a:off x="485775" y="1249363"/>
            <a:ext cx="7392988" cy="4260850"/>
          </a:xfrm>
          <a:prstGeom prst="rect">
            <a:avLst/>
          </a:prstGeom>
          <a:noFill/>
          <a:ln w="9525" algn="ctr">
            <a:noFill/>
            <a:miter lim="800000"/>
            <a:headEnd/>
            <a:tailEnd/>
          </a:ln>
          <a:effectLst/>
        </p:spPr>
      </p:pic>
      <p:sp>
        <p:nvSpPr>
          <p:cNvPr id="110599" name="Rectangle 7"/>
          <p:cNvSpPr>
            <a:spLocks noChangeArrowheads="1"/>
          </p:cNvSpPr>
          <p:nvPr/>
        </p:nvSpPr>
        <p:spPr bwMode="auto">
          <a:xfrm>
            <a:off x="6534150" y="2152650"/>
            <a:ext cx="619125" cy="400050"/>
          </a:xfrm>
          <a:prstGeom prst="rect">
            <a:avLst/>
          </a:prstGeom>
          <a:noFill/>
          <a:ln w="19050" algn="ctr">
            <a:solidFill>
              <a:srgbClr val="FF0000"/>
            </a:solidFill>
            <a:miter lim="800000"/>
            <a:headEnd/>
            <a:tailEnd/>
          </a:ln>
          <a:effectLst/>
        </p:spPr>
        <p:txBody>
          <a:bodyPr wrap="none" tIns="91440" bIns="91440" anchor="ctr"/>
          <a:lstStyle/>
          <a:p>
            <a:endParaRPr lang="en-US"/>
          </a:p>
        </p:txBody>
      </p:sp>
      <p:sp>
        <p:nvSpPr>
          <p:cNvPr id="110600" name="Text Box 8"/>
          <p:cNvSpPr txBox="1">
            <a:spLocks noChangeArrowheads="1"/>
          </p:cNvSpPr>
          <p:nvPr/>
        </p:nvSpPr>
        <p:spPr bwMode="auto">
          <a:xfrm>
            <a:off x="7105651" y="1325563"/>
            <a:ext cx="1752600" cy="581025"/>
          </a:xfrm>
          <a:prstGeom prst="rect">
            <a:avLst/>
          </a:prstGeom>
          <a:solidFill>
            <a:schemeClr val="bg1"/>
          </a:solidFill>
          <a:ln w="3175">
            <a:solidFill>
              <a:schemeClr val="tx1"/>
            </a:solidFill>
            <a:miter lim="800000"/>
            <a:headEnd/>
            <a:tailEnd/>
          </a:ln>
          <a:effectLst>
            <a:outerShdw dist="63500" dir="3600000" algn="ctr" rotWithShape="0">
              <a:schemeClr val="bg1">
                <a:lumMod val="65000"/>
              </a:schemeClr>
            </a:outerShdw>
          </a:effectLst>
        </p:spPr>
        <p:txBody>
          <a:bodyPr wrap="square">
            <a:spAutoFit/>
          </a:bodyPr>
          <a:lstStyle/>
          <a:p>
            <a:pPr algn="l" eaLnBrk="0" hangingPunct="0">
              <a:spcBef>
                <a:spcPct val="50000"/>
              </a:spcBef>
            </a:pPr>
            <a:r>
              <a:rPr lang="en-US" sz="1600" b="1" dirty="0">
                <a:latin typeface="+mj-lt"/>
              </a:rPr>
              <a:t>PO Subcontract </a:t>
            </a:r>
            <a:br>
              <a:rPr lang="en-US" sz="1600" b="1" dirty="0">
                <a:latin typeface="+mj-lt"/>
              </a:rPr>
            </a:br>
            <a:r>
              <a:rPr lang="en-US" sz="1600" b="1" dirty="0">
                <a:latin typeface="+mj-lt"/>
              </a:rPr>
              <a:t>Cost = 0.20</a:t>
            </a:r>
          </a:p>
        </p:txBody>
      </p:sp>
      <p:cxnSp>
        <p:nvCxnSpPr>
          <p:cNvPr id="110601" name="AutoShape 9"/>
          <p:cNvCxnSpPr>
            <a:cxnSpLocks noChangeShapeType="1"/>
            <a:stCxn id="110600" idx="2"/>
            <a:endCxn id="110599" idx="3"/>
          </p:cNvCxnSpPr>
          <p:nvPr/>
        </p:nvCxnSpPr>
        <p:spPr bwMode="auto">
          <a:xfrm rot="5400000">
            <a:off x="7344570" y="1715293"/>
            <a:ext cx="446087" cy="828676"/>
          </a:xfrm>
          <a:prstGeom prst="bentConnector2">
            <a:avLst/>
          </a:prstGeom>
          <a:noFill/>
          <a:ln w="19050">
            <a:solidFill>
              <a:srgbClr val="FF0000"/>
            </a:solidFill>
            <a:miter lim="800000"/>
            <a:headEnd/>
            <a:tailEnd type="triangle" w="med" len="med"/>
          </a:ln>
          <a:effectLst/>
        </p:spPr>
      </p:cxnSp>
      <p:sp>
        <p:nvSpPr>
          <p:cNvPr id="110602" name="Text Box 10"/>
          <p:cNvSpPr txBox="1">
            <a:spLocks noChangeArrowheads="1"/>
          </p:cNvSpPr>
          <p:nvPr/>
        </p:nvSpPr>
        <p:spPr bwMode="auto">
          <a:xfrm>
            <a:off x="7172325" y="2659063"/>
            <a:ext cx="1647825" cy="1077218"/>
          </a:xfrm>
          <a:prstGeom prst="rect">
            <a:avLst/>
          </a:prstGeom>
          <a:solidFill>
            <a:schemeClr val="bg1"/>
          </a:solidFill>
          <a:ln w="3175">
            <a:solidFill>
              <a:schemeClr val="tx1"/>
            </a:solidFill>
            <a:miter lim="800000"/>
            <a:headEnd/>
            <a:tailEnd/>
          </a:ln>
          <a:effectLst>
            <a:outerShdw dist="63500" dir="3600000" algn="ctr" rotWithShape="0">
              <a:schemeClr val="bg1">
                <a:lumMod val="65000"/>
              </a:schemeClr>
            </a:outerShdw>
          </a:effectLst>
        </p:spPr>
        <p:txBody>
          <a:bodyPr wrap="square">
            <a:spAutoFit/>
          </a:bodyPr>
          <a:lstStyle/>
          <a:p>
            <a:pPr algn="l" eaLnBrk="0" hangingPunct="0">
              <a:spcBef>
                <a:spcPct val="50000"/>
              </a:spcBef>
            </a:pPr>
            <a:r>
              <a:rPr lang="en-US" sz="1600" dirty="0">
                <a:latin typeface="+mj-lt"/>
              </a:rPr>
              <a:t>Rolled up from Routing Maintenance (14.13.1)</a:t>
            </a:r>
          </a:p>
        </p:txBody>
      </p:sp>
      <p:sp>
        <p:nvSpPr>
          <p:cNvPr id="110603" name="Rectangle 11"/>
          <p:cNvSpPr>
            <a:spLocks noChangeArrowheads="1"/>
          </p:cNvSpPr>
          <p:nvPr/>
        </p:nvSpPr>
        <p:spPr bwMode="auto">
          <a:xfrm>
            <a:off x="5438775" y="3867150"/>
            <a:ext cx="685800" cy="219075"/>
          </a:xfrm>
          <a:prstGeom prst="rect">
            <a:avLst/>
          </a:prstGeom>
          <a:noFill/>
          <a:ln w="19050" algn="ctr">
            <a:solidFill>
              <a:srgbClr val="FF0000"/>
            </a:solidFill>
            <a:miter lim="800000"/>
            <a:headEnd/>
            <a:tailEnd/>
          </a:ln>
          <a:effectLst/>
        </p:spPr>
        <p:txBody>
          <a:bodyPr wrap="none" tIns="91440" bIns="91440" anchor="ctr"/>
          <a:lstStyle/>
          <a:p>
            <a:endParaRPr lang="en-US"/>
          </a:p>
        </p:txBody>
      </p:sp>
      <p:sp>
        <p:nvSpPr>
          <p:cNvPr id="110604" name="Text Box 12"/>
          <p:cNvSpPr txBox="1">
            <a:spLocks noChangeArrowheads="1"/>
          </p:cNvSpPr>
          <p:nvPr/>
        </p:nvSpPr>
        <p:spPr bwMode="auto">
          <a:xfrm>
            <a:off x="7134225" y="5335588"/>
            <a:ext cx="1771650" cy="584775"/>
          </a:xfrm>
          <a:prstGeom prst="rect">
            <a:avLst/>
          </a:prstGeom>
          <a:solidFill>
            <a:schemeClr val="bg1"/>
          </a:solidFill>
          <a:ln w="3175">
            <a:solidFill>
              <a:schemeClr val="tx1"/>
            </a:solidFill>
            <a:miter lim="800000"/>
            <a:headEnd/>
            <a:tailEnd/>
          </a:ln>
          <a:effectLst>
            <a:outerShdw dist="63500" dir="3600000" algn="ctr" rotWithShape="0">
              <a:schemeClr val="bg1">
                <a:lumMod val="65000"/>
              </a:schemeClr>
            </a:outerShdw>
          </a:effectLst>
        </p:spPr>
        <p:txBody>
          <a:bodyPr>
            <a:spAutoFit/>
          </a:bodyPr>
          <a:lstStyle/>
          <a:p>
            <a:pPr algn="l" eaLnBrk="0" hangingPunct="0">
              <a:spcBef>
                <a:spcPct val="50000"/>
              </a:spcBef>
            </a:pPr>
            <a:r>
              <a:rPr lang="en-US" sz="1600" b="1" dirty="0">
                <a:latin typeface="+mj-lt"/>
              </a:rPr>
              <a:t>Type </a:t>
            </a:r>
            <a:r>
              <a:rPr lang="en-US" sz="1600" b="1" dirty="0" smtClean="0">
                <a:latin typeface="+mj-lt"/>
              </a:rPr>
              <a:t>= [</a:t>
            </a:r>
            <a:r>
              <a:rPr lang="en-US" sz="1600" b="1" dirty="0">
                <a:latin typeface="+mj-lt"/>
              </a:rPr>
              <a:t>S]</a:t>
            </a:r>
            <a:r>
              <a:rPr lang="en-US" sz="1600" b="1" dirty="0" err="1">
                <a:latin typeface="+mj-lt"/>
              </a:rPr>
              <a:t>ubcontract</a:t>
            </a:r>
            <a:endParaRPr lang="en-US" sz="1600" b="1" dirty="0">
              <a:latin typeface="+mj-lt"/>
            </a:endParaRPr>
          </a:p>
        </p:txBody>
      </p:sp>
      <p:cxnSp>
        <p:nvCxnSpPr>
          <p:cNvPr id="110605" name="AutoShape 13"/>
          <p:cNvCxnSpPr>
            <a:cxnSpLocks noChangeShapeType="1"/>
            <a:stCxn id="110604" idx="0"/>
            <a:endCxn id="110603" idx="3"/>
          </p:cNvCxnSpPr>
          <p:nvPr/>
        </p:nvCxnSpPr>
        <p:spPr bwMode="auto">
          <a:xfrm rot="16200000" flipV="1">
            <a:off x="6392863" y="3708400"/>
            <a:ext cx="1358900" cy="1895475"/>
          </a:xfrm>
          <a:prstGeom prst="bentConnector2">
            <a:avLst/>
          </a:prstGeom>
          <a:noFill/>
          <a:ln w="19050">
            <a:solidFill>
              <a:srgbClr val="FF0000"/>
            </a:solidFill>
            <a:miter lim="800000"/>
            <a:headEnd/>
            <a:tailEnd type="triangle" w="med" len="med"/>
          </a:ln>
          <a:effectLst/>
        </p:spPr>
      </p:cxnSp>
      <p:sp>
        <p:nvSpPr>
          <p:cNvPr id="110606" name="Text Box 14"/>
          <p:cNvSpPr txBox="1">
            <a:spLocks noChangeArrowheads="1"/>
          </p:cNvSpPr>
          <p:nvPr/>
        </p:nvSpPr>
        <p:spPr bwMode="auto">
          <a:xfrm>
            <a:off x="438150" y="5583238"/>
            <a:ext cx="6457950" cy="336550"/>
          </a:xfrm>
          <a:prstGeom prst="rect">
            <a:avLst/>
          </a:prstGeom>
          <a:solidFill>
            <a:schemeClr val="bg1"/>
          </a:solidFill>
          <a:ln w="3175">
            <a:solidFill>
              <a:schemeClr val="tx1"/>
            </a:solidFill>
            <a:miter lim="800000"/>
            <a:headEnd/>
            <a:tailEnd/>
          </a:ln>
          <a:effectLst>
            <a:outerShdw dist="63500" dir="3600000" algn="ctr" rotWithShape="0">
              <a:schemeClr val="bg1">
                <a:lumMod val="65000"/>
              </a:schemeClr>
            </a:outerShdw>
          </a:effectLst>
        </p:spPr>
        <p:txBody>
          <a:bodyPr>
            <a:spAutoFit/>
          </a:bodyPr>
          <a:lstStyle/>
          <a:p>
            <a:pPr algn="l" eaLnBrk="0" hangingPunct="0">
              <a:spcBef>
                <a:spcPct val="50000"/>
              </a:spcBef>
            </a:pPr>
            <a:r>
              <a:rPr lang="en-US" sz="1600" b="1" dirty="0">
                <a:latin typeface="+mj-lt"/>
              </a:rPr>
              <a:t>Work order and subcontract operation are identified on PO</a:t>
            </a:r>
          </a:p>
        </p:txBody>
      </p:sp>
      <p:sp>
        <p:nvSpPr>
          <p:cNvPr id="110607" name="Rectangle 15"/>
          <p:cNvSpPr>
            <a:spLocks noChangeArrowheads="1"/>
          </p:cNvSpPr>
          <p:nvPr/>
        </p:nvSpPr>
        <p:spPr bwMode="auto">
          <a:xfrm>
            <a:off x="1771650" y="4076700"/>
            <a:ext cx="2981325" cy="1143000"/>
          </a:xfrm>
          <a:prstGeom prst="rect">
            <a:avLst/>
          </a:prstGeom>
          <a:noFill/>
          <a:ln w="19050" algn="ctr">
            <a:solidFill>
              <a:srgbClr val="FF0000"/>
            </a:solidFill>
            <a:miter lim="800000"/>
            <a:headEnd/>
            <a:tailEnd/>
          </a:ln>
          <a:effectLst/>
        </p:spPr>
        <p:txBody>
          <a:bodyPr wrap="none" tIns="91440" bIns="91440" anchor="ctr"/>
          <a:lstStyle/>
          <a:p>
            <a:endParaRPr lang="en-US"/>
          </a:p>
        </p:txBody>
      </p:sp>
      <p:cxnSp>
        <p:nvCxnSpPr>
          <p:cNvPr id="110608" name="AutoShape 16"/>
          <p:cNvCxnSpPr>
            <a:cxnSpLocks noChangeShapeType="1"/>
            <a:stCxn id="110606" idx="1"/>
            <a:endCxn id="110607" idx="1"/>
          </p:cNvCxnSpPr>
          <p:nvPr/>
        </p:nvCxnSpPr>
        <p:spPr bwMode="auto">
          <a:xfrm rot="10800000" flipH="1">
            <a:off x="438150" y="4648201"/>
            <a:ext cx="1333500" cy="1103313"/>
          </a:xfrm>
          <a:prstGeom prst="bentConnector3">
            <a:avLst>
              <a:gd name="adj1" fmla="val -17143"/>
            </a:avLst>
          </a:prstGeom>
          <a:noFill/>
          <a:ln w="19050">
            <a:solidFill>
              <a:srgbClr val="FF0000"/>
            </a:solidFill>
            <a:miter lim="800000"/>
            <a:headEnd/>
            <a:tailEnd type="triangle" w="med" len="med"/>
          </a:ln>
          <a:effectLst/>
        </p:spPr>
      </p:cxn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Rectangle 2"/>
          <p:cNvSpPr>
            <a:spLocks noGrp="1" noChangeArrowheads="1"/>
          </p:cNvSpPr>
          <p:nvPr>
            <p:ph type="title"/>
          </p:nvPr>
        </p:nvSpPr>
        <p:spPr/>
        <p:txBody>
          <a:bodyPr>
            <a:normAutofit fontScale="90000"/>
          </a:bodyPr>
          <a:lstStyle/>
          <a:p>
            <a:r>
              <a:rPr lang="en-US" smtClean="0"/>
              <a:t>Subcontract (PO Receipt) – </a:t>
            </a:r>
            <a:br>
              <a:rPr lang="en-US" smtClean="0"/>
            </a:br>
            <a:r>
              <a:rPr lang="en-US" smtClean="0"/>
              <a:t>Transactions Detail</a:t>
            </a:r>
            <a:endParaRPr lang="en-US"/>
          </a:p>
        </p:txBody>
      </p:sp>
      <p:sp>
        <p:nvSpPr>
          <p:cNvPr id="5" name="Footer Placeholder 3"/>
          <p:cNvSpPr>
            <a:spLocks noGrp="1"/>
          </p:cNvSpPr>
          <p:nvPr>
            <p:ph type="ftr" sz="quarter" idx="10"/>
          </p:nvPr>
        </p:nvSpPr>
        <p:spPr/>
        <p:txBody>
          <a:bodyPr/>
          <a:lstStyle/>
          <a:p>
            <a:r>
              <a:rPr lang="en-US" smtClean="0"/>
              <a:t>PC-PU-160</a:t>
            </a:r>
            <a:endParaRPr lang="en-US"/>
          </a:p>
        </p:txBody>
      </p:sp>
      <p:pic>
        <p:nvPicPr>
          <p:cNvPr id="111625" name="Picture 9"/>
          <p:cNvPicPr>
            <a:picLocks noChangeAspect="1" noChangeArrowheads="1"/>
          </p:cNvPicPr>
          <p:nvPr/>
        </p:nvPicPr>
        <p:blipFill>
          <a:blip r:embed="rId2"/>
          <a:srcRect/>
          <a:stretch>
            <a:fillRect/>
          </a:stretch>
        </p:blipFill>
        <p:spPr bwMode="auto">
          <a:xfrm>
            <a:off x="2357438" y="1323975"/>
            <a:ext cx="4421187" cy="4886325"/>
          </a:xfrm>
          <a:prstGeom prst="rect">
            <a:avLst/>
          </a:prstGeom>
          <a:noFill/>
          <a:ln w="9525" algn="ctr">
            <a:noFill/>
            <a:miter lim="800000"/>
            <a:headEnd/>
            <a:tailEnd/>
          </a:ln>
          <a:effectLst/>
        </p:spPr>
      </p:pic>
      <p:sp>
        <p:nvSpPr>
          <p:cNvPr id="111626" name="Rectangle 10"/>
          <p:cNvSpPr>
            <a:spLocks noChangeArrowheads="1"/>
          </p:cNvSpPr>
          <p:nvPr/>
        </p:nvSpPr>
        <p:spPr bwMode="auto">
          <a:xfrm>
            <a:off x="2381250" y="5029200"/>
            <a:ext cx="2343150" cy="1085850"/>
          </a:xfrm>
          <a:prstGeom prst="rect">
            <a:avLst/>
          </a:prstGeom>
          <a:noFill/>
          <a:ln w="19050" algn="ctr">
            <a:solidFill>
              <a:srgbClr val="FF0000"/>
            </a:solidFill>
            <a:miter lim="800000"/>
            <a:headEnd/>
            <a:tailEnd/>
          </a:ln>
          <a:effectLst/>
        </p:spPr>
        <p:txBody>
          <a:bodyPr wrap="none" tIns="91440" bIns="91440" anchor="ctr"/>
          <a:lstStyle/>
          <a:p>
            <a:endParaRPr lang="en-US"/>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26" name="Rectangle 18"/>
          <p:cNvSpPr>
            <a:spLocks noGrp="1" noChangeArrowheads="1"/>
          </p:cNvSpPr>
          <p:nvPr>
            <p:ph type="title"/>
          </p:nvPr>
        </p:nvSpPr>
        <p:spPr/>
        <p:txBody>
          <a:bodyPr/>
          <a:lstStyle/>
          <a:p>
            <a:r>
              <a:rPr lang="en-US" smtClean="0"/>
              <a:t>Subcontract – Issue to WIP</a:t>
            </a:r>
            <a:endParaRPr lang="en-US"/>
          </a:p>
        </p:txBody>
      </p:sp>
      <p:sp>
        <p:nvSpPr>
          <p:cNvPr id="6" name="Footer Placeholder 2"/>
          <p:cNvSpPr>
            <a:spLocks noGrp="1"/>
          </p:cNvSpPr>
          <p:nvPr>
            <p:ph type="ftr" sz="quarter" idx="10"/>
          </p:nvPr>
        </p:nvSpPr>
        <p:spPr/>
        <p:txBody>
          <a:bodyPr/>
          <a:lstStyle/>
          <a:p>
            <a:r>
              <a:rPr lang="en-US" smtClean="0"/>
              <a:t>PC-PU-170</a:t>
            </a:r>
            <a:endParaRPr lang="en-US"/>
          </a:p>
        </p:txBody>
      </p:sp>
      <p:pic>
        <p:nvPicPr>
          <p:cNvPr id="68631" name="Picture 23"/>
          <p:cNvPicPr>
            <a:picLocks noChangeAspect="1" noChangeArrowheads="1"/>
          </p:cNvPicPr>
          <p:nvPr/>
        </p:nvPicPr>
        <p:blipFill>
          <a:blip r:embed="rId2"/>
          <a:srcRect/>
          <a:stretch>
            <a:fillRect/>
          </a:stretch>
        </p:blipFill>
        <p:spPr bwMode="auto">
          <a:xfrm>
            <a:off x="1785938" y="1514475"/>
            <a:ext cx="5572125" cy="4191000"/>
          </a:xfrm>
          <a:prstGeom prst="rect">
            <a:avLst/>
          </a:prstGeom>
          <a:noFill/>
          <a:ln w="9525" algn="ctr">
            <a:noFill/>
            <a:miter lim="800000"/>
            <a:headEnd/>
            <a:tailEnd/>
          </a:ln>
          <a:effectLst/>
        </p:spPr>
      </p:pic>
      <p:sp>
        <p:nvSpPr>
          <p:cNvPr id="68632" name="Rectangle 24"/>
          <p:cNvSpPr>
            <a:spLocks noChangeArrowheads="1"/>
          </p:cNvSpPr>
          <p:nvPr/>
        </p:nvSpPr>
        <p:spPr bwMode="auto">
          <a:xfrm>
            <a:off x="1762125" y="4924425"/>
            <a:ext cx="5505450" cy="647700"/>
          </a:xfrm>
          <a:prstGeom prst="rect">
            <a:avLst/>
          </a:prstGeom>
          <a:noFill/>
          <a:ln w="19050" algn="ctr">
            <a:solidFill>
              <a:srgbClr val="FF0000"/>
            </a:solidFill>
            <a:miter lim="800000"/>
            <a:headEnd/>
            <a:tailEnd/>
          </a:ln>
          <a:effectLst/>
        </p:spPr>
        <p:txBody>
          <a:bodyPr wrap="none" tIns="91440" bIns="91440" anchor="ctr"/>
          <a:lstStyle/>
          <a:p>
            <a:endParaRPr lang="en-US"/>
          </a:p>
        </p:txBody>
      </p:sp>
      <p:sp>
        <p:nvSpPr>
          <p:cNvPr id="68633" name="Rectangle 25"/>
          <p:cNvSpPr>
            <a:spLocks noChangeArrowheads="1"/>
          </p:cNvSpPr>
          <p:nvPr/>
        </p:nvSpPr>
        <p:spPr bwMode="auto">
          <a:xfrm>
            <a:off x="4829175" y="2724150"/>
            <a:ext cx="2105025" cy="352425"/>
          </a:xfrm>
          <a:prstGeom prst="rect">
            <a:avLst/>
          </a:prstGeom>
          <a:noFill/>
          <a:ln w="19050" algn="ctr">
            <a:solidFill>
              <a:srgbClr val="FF0000"/>
            </a:solidFill>
            <a:miter lim="800000"/>
            <a:headEnd/>
            <a:tailEnd/>
          </a:ln>
          <a:effectLst/>
        </p:spPr>
        <p:txBody>
          <a:bodyPr wrap="none" tIns="91440" bIns="91440" anchor="ctr"/>
          <a:lstStyle/>
          <a:p>
            <a:endParaRPr lang="en-US"/>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43" name="Rectangle 11"/>
          <p:cNvSpPr>
            <a:spLocks noGrp="1" noChangeArrowheads="1"/>
          </p:cNvSpPr>
          <p:nvPr>
            <p:ph type="title"/>
          </p:nvPr>
        </p:nvSpPr>
        <p:spPr/>
        <p:txBody>
          <a:bodyPr/>
          <a:lstStyle/>
          <a:p>
            <a:r>
              <a:rPr lang="en-US" smtClean="0"/>
              <a:t>Purchase-Related Variance</a:t>
            </a:r>
            <a:endParaRPr lang="en-US"/>
          </a:p>
        </p:txBody>
      </p:sp>
      <p:sp>
        <p:nvSpPr>
          <p:cNvPr id="13" name="Footer Placeholder 2"/>
          <p:cNvSpPr>
            <a:spLocks noGrp="1"/>
          </p:cNvSpPr>
          <p:nvPr>
            <p:ph type="ftr" sz="quarter" idx="10"/>
          </p:nvPr>
        </p:nvSpPr>
        <p:spPr/>
        <p:txBody>
          <a:bodyPr/>
          <a:lstStyle/>
          <a:p>
            <a:r>
              <a:rPr lang="en-US" smtClean="0"/>
              <a:t>PC-PU-180</a:t>
            </a:r>
            <a:endParaRPr lang="en-US"/>
          </a:p>
        </p:txBody>
      </p:sp>
      <p:sp>
        <p:nvSpPr>
          <p:cNvPr id="69635" name="Text Box 3"/>
          <p:cNvSpPr txBox="1">
            <a:spLocks noChangeArrowheads="1"/>
          </p:cNvSpPr>
          <p:nvPr/>
        </p:nvSpPr>
        <p:spPr bwMode="auto">
          <a:xfrm>
            <a:off x="304800" y="1590675"/>
            <a:ext cx="1809750" cy="457200"/>
          </a:xfrm>
          <a:prstGeom prst="rect">
            <a:avLst/>
          </a:prstGeom>
          <a:noFill/>
          <a:ln w="9525">
            <a:noFill/>
            <a:miter lim="800000"/>
            <a:headEnd/>
            <a:tailEnd/>
          </a:ln>
          <a:effectLst/>
        </p:spPr>
        <p:txBody>
          <a:bodyPr>
            <a:spAutoFit/>
          </a:bodyPr>
          <a:lstStyle/>
          <a:p>
            <a:pPr algn="r" eaLnBrk="0" hangingPunct="0">
              <a:spcBef>
                <a:spcPct val="50000"/>
              </a:spcBef>
            </a:pPr>
            <a:r>
              <a:rPr lang="en-US" sz="2400" b="1" u="sng" dirty="0">
                <a:latin typeface="+mj-lt"/>
              </a:rPr>
              <a:t>Variance</a:t>
            </a:r>
          </a:p>
        </p:txBody>
      </p:sp>
      <p:sp>
        <p:nvSpPr>
          <p:cNvPr id="69636" name="Text Box 4"/>
          <p:cNvSpPr txBox="1">
            <a:spLocks noChangeArrowheads="1"/>
          </p:cNvSpPr>
          <p:nvPr/>
        </p:nvSpPr>
        <p:spPr bwMode="auto">
          <a:xfrm>
            <a:off x="2428875" y="1590675"/>
            <a:ext cx="2743200" cy="830997"/>
          </a:xfrm>
          <a:prstGeom prst="rect">
            <a:avLst/>
          </a:prstGeom>
          <a:noFill/>
          <a:ln w="9525">
            <a:noFill/>
            <a:miter lim="800000"/>
            <a:headEnd/>
            <a:tailEnd/>
          </a:ln>
          <a:effectLst/>
        </p:spPr>
        <p:txBody>
          <a:bodyPr>
            <a:spAutoFit/>
          </a:bodyPr>
          <a:lstStyle/>
          <a:p>
            <a:pPr algn="l" eaLnBrk="0" hangingPunct="0">
              <a:spcBef>
                <a:spcPct val="50000"/>
              </a:spcBef>
            </a:pPr>
            <a:r>
              <a:rPr lang="en-US" sz="2400" b="1" u="sng">
                <a:latin typeface="+mj-lt"/>
              </a:rPr>
              <a:t>When Calculated</a:t>
            </a:r>
          </a:p>
        </p:txBody>
      </p:sp>
      <p:sp>
        <p:nvSpPr>
          <p:cNvPr id="69637" name="Text Box 5"/>
          <p:cNvSpPr txBox="1">
            <a:spLocks noChangeArrowheads="1"/>
          </p:cNvSpPr>
          <p:nvPr/>
        </p:nvSpPr>
        <p:spPr bwMode="auto">
          <a:xfrm>
            <a:off x="161925" y="2276475"/>
            <a:ext cx="1933575" cy="366713"/>
          </a:xfrm>
          <a:prstGeom prst="rect">
            <a:avLst/>
          </a:prstGeom>
          <a:noFill/>
          <a:ln w="9525">
            <a:noFill/>
            <a:miter lim="800000"/>
            <a:headEnd/>
            <a:tailEnd/>
          </a:ln>
          <a:effectLst/>
        </p:spPr>
        <p:txBody>
          <a:bodyPr>
            <a:spAutoFit/>
          </a:bodyPr>
          <a:lstStyle/>
          <a:p>
            <a:pPr algn="r" eaLnBrk="0" hangingPunct="0">
              <a:spcBef>
                <a:spcPct val="50000"/>
              </a:spcBef>
            </a:pPr>
            <a:r>
              <a:rPr lang="en-US" sz="1800" b="1">
                <a:latin typeface="+mj-lt"/>
              </a:rPr>
              <a:t>Purchase Price</a:t>
            </a:r>
          </a:p>
        </p:txBody>
      </p:sp>
      <p:sp>
        <p:nvSpPr>
          <p:cNvPr id="69638" name="Text Box 6"/>
          <p:cNvSpPr txBox="1">
            <a:spLocks noChangeArrowheads="1"/>
          </p:cNvSpPr>
          <p:nvPr/>
        </p:nvSpPr>
        <p:spPr bwMode="auto">
          <a:xfrm>
            <a:off x="2428875" y="2276475"/>
            <a:ext cx="2495550" cy="366713"/>
          </a:xfrm>
          <a:prstGeom prst="rect">
            <a:avLst/>
          </a:prstGeom>
          <a:noFill/>
          <a:ln w="9525">
            <a:noFill/>
            <a:miter lim="800000"/>
            <a:headEnd/>
            <a:tailEnd/>
          </a:ln>
          <a:effectLst/>
        </p:spPr>
        <p:txBody>
          <a:bodyPr>
            <a:spAutoFit/>
          </a:bodyPr>
          <a:lstStyle/>
          <a:p>
            <a:pPr algn="l" eaLnBrk="0" hangingPunct="0">
              <a:spcBef>
                <a:spcPct val="50000"/>
              </a:spcBef>
              <a:tabLst>
                <a:tab pos="114300" algn="l"/>
              </a:tabLst>
            </a:pPr>
            <a:r>
              <a:rPr lang="en-US" sz="1800" b="1">
                <a:latin typeface="+mj-lt"/>
              </a:rPr>
              <a:t>PO Receipts (5.13.1)</a:t>
            </a:r>
          </a:p>
        </p:txBody>
      </p:sp>
      <p:sp>
        <p:nvSpPr>
          <p:cNvPr id="69639" name="Text Box 7"/>
          <p:cNvSpPr txBox="1">
            <a:spLocks noChangeArrowheads="1"/>
          </p:cNvSpPr>
          <p:nvPr/>
        </p:nvSpPr>
        <p:spPr bwMode="auto">
          <a:xfrm>
            <a:off x="5153025" y="1590675"/>
            <a:ext cx="2552700" cy="457200"/>
          </a:xfrm>
          <a:prstGeom prst="rect">
            <a:avLst/>
          </a:prstGeom>
          <a:noFill/>
          <a:ln w="9525">
            <a:noFill/>
            <a:miter lim="800000"/>
            <a:headEnd/>
            <a:tailEnd/>
          </a:ln>
          <a:effectLst/>
        </p:spPr>
        <p:txBody>
          <a:bodyPr>
            <a:spAutoFit/>
          </a:bodyPr>
          <a:lstStyle/>
          <a:p>
            <a:pPr algn="l" eaLnBrk="0" hangingPunct="0">
              <a:spcBef>
                <a:spcPct val="50000"/>
              </a:spcBef>
            </a:pPr>
            <a:r>
              <a:rPr lang="en-US" sz="2400" b="1" u="sng">
                <a:latin typeface="+mj-lt"/>
              </a:rPr>
              <a:t>Cause</a:t>
            </a:r>
          </a:p>
        </p:txBody>
      </p:sp>
      <p:sp>
        <p:nvSpPr>
          <p:cNvPr id="69640" name="Text Box 8"/>
          <p:cNvSpPr txBox="1">
            <a:spLocks noChangeArrowheads="1"/>
          </p:cNvSpPr>
          <p:nvPr/>
        </p:nvSpPr>
        <p:spPr bwMode="auto">
          <a:xfrm>
            <a:off x="5153025" y="2276475"/>
            <a:ext cx="3848100" cy="915988"/>
          </a:xfrm>
          <a:prstGeom prst="rect">
            <a:avLst/>
          </a:prstGeom>
          <a:noFill/>
          <a:ln w="9525">
            <a:noFill/>
            <a:miter lim="800000"/>
            <a:headEnd/>
            <a:tailEnd/>
          </a:ln>
          <a:effectLst/>
        </p:spPr>
        <p:txBody>
          <a:bodyPr>
            <a:spAutoFit/>
          </a:bodyPr>
          <a:lstStyle/>
          <a:p>
            <a:pPr algn="l" eaLnBrk="0" hangingPunct="0">
              <a:spcBef>
                <a:spcPct val="50000"/>
              </a:spcBef>
              <a:tabLst>
                <a:tab pos="114300" algn="l"/>
              </a:tabLst>
            </a:pPr>
            <a:r>
              <a:rPr lang="en-US" sz="1800" b="1">
                <a:latin typeface="+mj-lt"/>
              </a:rPr>
              <a:t>Difference between an item’s PO cost and its GL cost excluding GL this-level overhead</a:t>
            </a:r>
          </a:p>
        </p:txBody>
      </p:sp>
      <p:sp>
        <p:nvSpPr>
          <p:cNvPr id="69641" name="Text Box 9"/>
          <p:cNvSpPr txBox="1">
            <a:spLocks noChangeArrowheads="1"/>
          </p:cNvSpPr>
          <p:nvPr/>
        </p:nvSpPr>
        <p:spPr bwMode="auto">
          <a:xfrm>
            <a:off x="2447925" y="3409950"/>
            <a:ext cx="6172200" cy="915988"/>
          </a:xfrm>
          <a:prstGeom prst="rect">
            <a:avLst/>
          </a:prstGeom>
          <a:noFill/>
          <a:ln w="9525">
            <a:noFill/>
            <a:miter lim="800000"/>
            <a:headEnd/>
            <a:tailEnd/>
          </a:ln>
          <a:effectLst/>
        </p:spPr>
        <p:txBody>
          <a:bodyPr>
            <a:spAutoFit/>
          </a:bodyPr>
          <a:lstStyle/>
          <a:p>
            <a:pPr algn="l" eaLnBrk="0" hangingPunct="0">
              <a:spcBef>
                <a:spcPct val="50000"/>
              </a:spcBef>
            </a:pPr>
            <a:r>
              <a:rPr lang="en-US" sz="1800" b="1" i="1">
                <a:latin typeface="+mj-lt"/>
              </a:rPr>
              <a:t>[PO Unit Cost - (GL Unit Cost - OH)] x PO Qty Received</a:t>
            </a:r>
            <a:br>
              <a:rPr lang="en-US" sz="1800" b="1" i="1">
                <a:latin typeface="+mj-lt"/>
              </a:rPr>
            </a:br>
            <a:r>
              <a:rPr lang="en-US" sz="1800" b="1" i="1">
                <a:latin typeface="+mj-lt"/>
              </a:rPr>
              <a:t>Negative result = favorable variance; </a:t>
            </a:r>
            <a:br>
              <a:rPr lang="en-US" sz="1800" b="1" i="1">
                <a:latin typeface="+mj-lt"/>
              </a:rPr>
            </a:br>
            <a:r>
              <a:rPr lang="en-US" sz="1800" b="1" i="1">
                <a:latin typeface="+mj-lt"/>
              </a:rPr>
              <a:t>Positive result = unfavorable variance</a:t>
            </a:r>
          </a:p>
        </p:txBody>
      </p:sp>
      <p:sp>
        <p:nvSpPr>
          <p:cNvPr id="69642" name="Text Box 10"/>
          <p:cNvSpPr txBox="1">
            <a:spLocks noChangeArrowheads="1"/>
          </p:cNvSpPr>
          <p:nvPr/>
        </p:nvSpPr>
        <p:spPr bwMode="auto">
          <a:xfrm>
            <a:off x="685800" y="3381375"/>
            <a:ext cx="1390650" cy="366713"/>
          </a:xfrm>
          <a:prstGeom prst="rect">
            <a:avLst/>
          </a:prstGeom>
          <a:noFill/>
          <a:ln w="9525">
            <a:noFill/>
            <a:miter lim="800000"/>
            <a:headEnd/>
            <a:tailEnd/>
          </a:ln>
          <a:effectLst/>
        </p:spPr>
        <p:txBody>
          <a:bodyPr>
            <a:spAutoFit/>
          </a:bodyPr>
          <a:lstStyle/>
          <a:p>
            <a:pPr algn="r" eaLnBrk="0" hangingPunct="0">
              <a:spcBef>
                <a:spcPct val="50000"/>
              </a:spcBef>
            </a:pPr>
            <a:r>
              <a:rPr lang="en-US" sz="1800" b="1" i="1">
                <a:latin typeface="+mj-lt"/>
              </a:rPr>
              <a:t>Formula</a:t>
            </a:r>
            <a:endParaRPr lang="en-US" sz="1800" b="1">
              <a:latin typeface="+mj-lt"/>
            </a:endParaRPr>
          </a:p>
        </p:txBody>
      </p:sp>
      <p:sp>
        <p:nvSpPr>
          <p:cNvPr id="69644" name="Text Box 12"/>
          <p:cNvSpPr txBox="1">
            <a:spLocks noChangeArrowheads="1"/>
          </p:cNvSpPr>
          <p:nvPr/>
        </p:nvSpPr>
        <p:spPr bwMode="auto">
          <a:xfrm>
            <a:off x="2466975" y="4572000"/>
            <a:ext cx="5305425" cy="366713"/>
          </a:xfrm>
          <a:prstGeom prst="rect">
            <a:avLst/>
          </a:prstGeom>
          <a:noFill/>
          <a:ln w="9525">
            <a:noFill/>
            <a:miter lim="800000"/>
            <a:headEnd/>
            <a:tailEnd/>
          </a:ln>
          <a:effectLst/>
        </p:spPr>
        <p:txBody>
          <a:bodyPr>
            <a:spAutoFit/>
          </a:bodyPr>
          <a:lstStyle/>
          <a:p>
            <a:pPr algn="l" eaLnBrk="0" hangingPunct="0">
              <a:spcBef>
                <a:spcPct val="50000"/>
              </a:spcBef>
            </a:pPr>
            <a:r>
              <a:rPr lang="en-US" sz="1800" b="1" i="1">
                <a:latin typeface="+mj-lt"/>
              </a:rPr>
              <a:t>Purchase Receipt Report (5.9.14)</a:t>
            </a:r>
          </a:p>
        </p:txBody>
      </p:sp>
      <p:sp>
        <p:nvSpPr>
          <p:cNvPr id="69645" name="Text Box 13"/>
          <p:cNvSpPr txBox="1">
            <a:spLocks noChangeArrowheads="1"/>
          </p:cNvSpPr>
          <p:nvPr/>
        </p:nvSpPr>
        <p:spPr bwMode="auto">
          <a:xfrm>
            <a:off x="247650" y="4570413"/>
            <a:ext cx="1824038" cy="366712"/>
          </a:xfrm>
          <a:prstGeom prst="rect">
            <a:avLst/>
          </a:prstGeom>
          <a:noFill/>
          <a:ln w="9525">
            <a:noFill/>
            <a:miter lim="800000"/>
            <a:headEnd/>
            <a:tailEnd/>
          </a:ln>
          <a:effectLst/>
        </p:spPr>
        <p:txBody>
          <a:bodyPr>
            <a:spAutoFit/>
          </a:bodyPr>
          <a:lstStyle/>
          <a:p>
            <a:pPr algn="r" eaLnBrk="0" hangingPunct="0">
              <a:spcBef>
                <a:spcPct val="50000"/>
              </a:spcBef>
            </a:pPr>
            <a:r>
              <a:rPr lang="en-US" sz="1800" b="1" i="1">
                <a:latin typeface="+mj-lt"/>
              </a:rPr>
              <a:t>View in Report</a:t>
            </a:r>
            <a:endParaRPr lang="en-US" sz="1800" b="1">
              <a:latin typeface="+mj-lt"/>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1" name="Rectangle 1027"/>
          <p:cNvSpPr>
            <a:spLocks noGrp="1" noChangeArrowheads="1"/>
          </p:cNvSpPr>
          <p:nvPr>
            <p:ph type="title"/>
          </p:nvPr>
        </p:nvSpPr>
        <p:spPr/>
        <p:txBody>
          <a:bodyPr/>
          <a:lstStyle/>
          <a:p>
            <a:r>
              <a:rPr lang="en-US" smtClean="0"/>
              <a:t>Course Overview</a:t>
            </a:r>
            <a:endParaRPr lang="en-US"/>
          </a:p>
        </p:txBody>
      </p:sp>
      <p:sp>
        <p:nvSpPr>
          <p:cNvPr id="13" name="Footer Placeholder 2"/>
          <p:cNvSpPr>
            <a:spLocks noGrp="1"/>
          </p:cNvSpPr>
          <p:nvPr>
            <p:ph type="ftr" sz="quarter" idx="10"/>
          </p:nvPr>
        </p:nvSpPr>
        <p:spPr/>
        <p:txBody>
          <a:bodyPr/>
          <a:lstStyle/>
          <a:p>
            <a:r>
              <a:rPr lang="en-US" smtClean="0"/>
              <a:t>PC-PU-010</a:t>
            </a:r>
            <a:endParaRPr lang="en-US"/>
          </a:p>
        </p:txBody>
      </p:sp>
      <p:sp>
        <p:nvSpPr>
          <p:cNvPr id="89092" name="AutoShape 1028"/>
          <p:cNvSpPr>
            <a:spLocks noChangeArrowheads="1"/>
          </p:cNvSpPr>
          <p:nvPr/>
        </p:nvSpPr>
        <p:spPr bwMode="auto">
          <a:xfrm>
            <a:off x="1066800" y="3695699"/>
            <a:ext cx="1828800" cy="914400"/>
          </a:xfrm>
          <a:prstGeom prst="rightArrow">
            <a:avLst>
              <a:gd name="adj1" fmla="val 50000"/>
              <a:gd name="adj2" fmla="val 50270"/>
            </a:avLst>
          </a:prstGeom>
          <a:solidFill>
            <a:srgbClr val="5A87C6"/>
          </a:solidFill>
          <a:ln w="9525">
            <a:solidFill>
              <a:schemeClr val="tx1"/>
            </a:solidFill>
            <a:miter lim="800000"/>
            <a:headEnd/>
            <a:tailEnd/>
          </a:ln>
          <a:effectLst/>
        </p:spPr>
        <p:txBody>
          <a:bodyPr wrap="none" anchor="ctr"/>
          <a:lstStyle/>
          <a:p>
            <a:endParaRPr lang="en-US"/>
          </a:p>
        </p:txBody>
      </p:sp>
      <p:sp>
        <p:nvSpPr>
          <p:cNvPr id="89093" name="Rectangle 1029"/>
          <p:cNvSpPr>
            <a:spLocks noChangeArrowheads="1"/>
          </p:cNvSpPr>
          <p:nvPr/>
        </p:nvSpPr>
        <p:spPr bwMode="auto">
          <a:xfrm>
            <a:off x="3190875" y="2486025"/>
            <a:ext cx="2286000" cy="914400"/>
          </a:xfrm>
          <a:prstGeom prst="rect">
            <a:avLst/>
          </a:prstGeom>
          <a:solidFill>
            <a:schemeClr val="bg1"/>
          </a:solidFill>
          <a:ln w="9525">
            <a:solidFill>
              <a:schemeClr val="tx1"/>
            </a:solidFill>
            <a:miter lim="800000"/>
            <a:headEnd/>
            <a:tailEnd/>
          </a:ln>
          <a:effectLst>
            <a:outerShdw dist="107763" dir="18900000" algn="ctr" rotWithShape="0">
              <a:schemeClr val="bg2"/>
            </a:outerShdw>
          </a:effectLst>
        </p:spPr>
        <p:txBody>
          <a:bodyPr wrap="square" anchor="ctr"/>
          <a:lstStyle/>
          <a:p>
            <a:pPr eaLnBrk="0" hangingPunct="0">
              <a:spcBef>
                <a:spcPct val="50000"/>
              </a:spcBef>
            </a:pPr>
            <a:r>
              <a:rPr lang="en-US" sz="2000" b="1" dirty="0" smtClean="0">
                <a:latin typeface="+mj-lt"/>
              </a:rPr>
              <a:t>Product Costing</a:t>
            </a:r>
            <a:endParaRPr lang="en-US" sz="2000" b="1" dirty="0">
              <a:latin typeface="+mj-lt"/>
            </a:endParaRPr>
          </a:p>
        </p:txBody>
      </p:sp>
      <p:sp>
        <p:nvSpPr>
          <p:cNvPr id="89095" name="Rectangle 1031"/>
          <p:cNvSpPr>
            <a:spLocks noChangeArrowheads="1"/>
          </p:cNvSpPr>
          <p:nvPr/>
        </p:nvSpPr>
        <p:spPr bwMode="auto">
          <a:xfrm>
            <a:off x="3190875" y="1276350"/>
            <a:ext cx="2286000" cy="914400"/>
          </a:xfrm>
          <a:prstGeom prst="rect">
            <a:avLst/>
          </a:prstGeom>
          <a:solidFill>
            <a:schemeClr val="bg1"/>
          </a:solidFill>
          <a:ln w="9525">
            <a:solidFill>
              <a:schemeClr val="tx1"/>
            </a:solidFill>
            <a:miter lim="800000"/>
            <a:headEnd/>
            <a:tailEnd/>
          </a:ln>
          <a:effectLst>
            <a:outerShdw dist="107763" dir="18900000" algn="ctr" rotWithShape="0">
              <a:schemeClr val="bg2"/>
            </a:outerShdw>
          </a:effectLst>
        </p:spPr>
        <p:txBody>
          <a:bodyPr wrap="square" anchor="ctr"/>
          <a:lstStyle/>
          <a:p>
            <a:pPr eaLnBrk="0" hangingPunct="0">
              <a:spcBef>
                <a:spcPct val="50000"/>
              </a:spcBef>
            </a:pPr>
            <a:r>
              <a:rPr lang="en-US" sz="2000" b="1" dirty="0" smtClean="0">
                <a:latin typeface="+mj-lt"/>
              </a:rPr>
              <a:t>Introduction</a:t>
            </a:r>
            <a:endParaRPr lang="en-US" sz="2000" b="1" dirty="0">
              <a:latin typeface="+mj-lt"/>
            </a:endParaRPr>
          </a:p>
        </p:txBody>
      </p:sp>
      <p:sp>
        <p:nvSpPr>
          <p:cNvPr id="89097" name="Rectangle 1033"/>
          <p:cNvSpPr>
            <a:spLocks noChangeArrowheads="1"/>
          </p:cNvSpPr>
          <p:nvPr/>
        </p:nvSpPr>
        <p:spPr bwMode="auto">
          <a:xfrm>
            <a:off x="3190875" y="3695700"/>
            <a:ext cx="2286000" cy="914400"/>
          </a:xfrm>
          <a:prstGeom prst="rect">
            <a:avLst/>
          </a:prstGeom>
          <a:solidFill>
            <a:schemeClr val="bg1"/>
          </a:solidFill>
          <a:ln w="9525">
            <a:solidFill>
              <a:schemeClr val="tx1"/>
            </a:solidFill>
            <a:miter lim="800000"/>
            <a:headEnd/>
            <a:tailEnd/>
          </a:ln>
          <a:effectLst>
            <a:outerShdw dist="107763" dir="18900000" algn="ctr" rotWithShape="0">
              <a:schemeClr val="bg2"/>
            </a:outerShdw>
          </a:effectLst>
        </p:spPr>
        <p:txBody>
          <a:bodyPr wrap="square" anchor="ctr"/>
          <a:lstStyle/>
          <a:p>
            <a:pPr eaLnBrk="0" hangingPunct="0">
              <a:spcBef>
                <a:spcPct val="50000"/>
              </a:spcBef>
            </a:pPr>
            <a:r>
              <a:rPr lang="en-US" sz="2000" b="1" dirty="0" smtClean="0">
                <a:latin typeface="+mj-lt"/>
              </a:rPr>
              <a:t>Transactions</a:t>
            </a:r>
            <a:endParaRPr lang="en-US" sz="2000" b="1" dirty="0">
              <a:latin typeface="+mj-lt"/>
            </a:endParaRPr>
          </a:p>
        </p:txBody>
      </p:sp>
      <p:sp>
        <p:nvSpPr>
          <p:cNvPr id="89099" name="Text Box 1035"/>
          <p:cNvSpPr txBox="1">
            <a:spLocks noChangeArrowheads="1"/>
          </p:cNvSpPr>
          <p:nvPr/>
        </p:nvSpPr>
        <p:spPr bwMode="auto">
          <a:xfrm>
            <a:off x="5667375" y="3692525"/>
            <a:ext cx="3076575" cy="1803400"/>
          </a:xfrm>
          <a:prstGeom prst="rect">
            <a:avLst/>
          </a:prstGeom>
          <a:noFill/>
          <a:ln w="9525">
            <a:noFill/>
            <a:miter lim="800000"/>
            <a:headEnd/>
            <a:tailEnd/>
          </a:ln>
          <a:effectLst/>
        </p:spPr>
        <p:txBody>
          <a:bodyPr wrap="square">
            <a:spAutoFit/>
          </a:bodyPr>
          <a:lstStyle/>
          <a:p>
            <a:pPr algn="l" eaLnBrk="0" hangingPunct="0">
              <a:spcBef>
                <a:spcPct val="50000"/>
              </a:spcBef>
              <a:buFontTx/>
              <a:buChar char="•"/>
              <a:tabLst>
                <a:tab pos="114300" algn="l"/>
              </a:tabLst>
            </a:pPr>
            <a:r>
              <a:rPr lang="en-US" sz="1600" b="1" dirty="0">
                <a:latin typeface="+mj-lt"/>
              </a:rPr>
              <a:t> Purchasing/AP</a:t>
            </a:r>
          </a:p>
          <a:p>
            <a:pPr algn="l" eaLnBrk="0" hangingPunct="0">
              <a:spcBef>
                <a:spcPct val="50000"/>
              </a:spcBef>
              <a:buFontTx/>
              <a:buChar char="•"/>
              <a:tabLst>
                <a:tab pos="114300" algn="l"/>
              </a:tabLst>
            </a:pPr>
            <a:r>
              <a:rPr lang="en-US" sz="1600" b="1" dirty="0">
                <a:latin typeface="+mj-lt"/>
              </a:rPr>
              <a:t> Work Orders</a:t>
            </a:r>
          </a:p>
          <a:p>
            <a:pPr algn="l" eaLnBrk="0" hangingPunct="0">
              <a:spcBef>
                <a:spcPct val="50000"/>
              </a:spcBef>
              <a:buFontTx/>
              <a:buChar char="•"/>
              <a:tabLst>
                <a:tab pos="114300" algn="l"/>
              </a:tabLst>
            </a:pPr>
            <a:r>
              <a:rPr lang="en-US" sz="1600" b="1" dirty="0">
                <a:latin typeface="+mj-lt"/>
              </a:rPr>
              <a:t> Advanced Repetitive</a:t>
            </a:r>
          </a:p>
          <a:p>
            <a:pPr algn="l" eaLnBrk="0" hangingPunct="0">
              <a:spcBef>
                <a:spcPct val="50000"/>
              </a:spcBef>
              <a:buFontTx/>
              <a:buChar char="•"/>
              <a:tabLst>
                <a:tab pos="114300" algn="l"/>
              </a:tabLst>
            </a:pPr>
            <a:r>
              <a:rPr lang="en-US" sz="1600" b="1" dirty="0">
                <a:latin typeface="+mj-lt"/>
              </a:rPr>
              <a:t> Sales/Configured Products</a:t>
            </a:r>
          </a:p>
          <a:p>
            <a:pPr algn="l" eaLnBrk="0" hangingPunct="0">
              <a:spcBef>
                <a:spcPct val="50000"/>
              </a:spcBef>
              <a:buFontTx/>
              <a:buChar char="•"/>
              <a:tabLst>
                <a:tab pos="114300" algn="l"/>
              </a:tabLst>
            </a:pPr>
            <a:r>
              <a:rPr lang="en-US" sz="1600" b="1" dirty="0">
                <a:latin typeface="+mj-lt"/>
              </a:rPr>
              <a:t> Co/By-Products</a:t>
            </a:r>
            <a:endParaRPr lang="en-US" sz="1600" b="1" dirty="0">
              <a:solidFill>
                <a:schemeClr val="bg2"/>
              </a:solidFill>
              <a:latin typeface="+mj-lt"/>
            </a:endParaRPr>
          </a:p>
        </p:txBody>
      </p:sp>
      <p:sp>
        <p:nvSpPr>
          <p:cNvPr id="89100" name="Rectangle 1036"/>
          <p:cNvSpPr>
            <a:spLocks noChangeArrowheads="1"/>
          </p:cNvSpPr>
          <p:nvPr/>
        </p:nvSpPr>
        <p:spPr bwMode="auto">
          <a:xfrm>
            <a:off x="3190875" y="4902200"/>
            <a:ext cx="2286000" cy="914400"/>
          </a:xfrm>
          <a:prstGeom prst="rect">
            <a:avLst/>
          </a:prstGeom>
          <a:solidFill>
            <a:schemeClr val="bg1"/>
          </a:solidFill>
          <a:ln w="9525">
            <a:solidFill>
              <a:schemeClr val="tx1"/>
            </a:solidFill>
            <a:miter lim="800000"/>
            <a:headEnd/>
            <a:tailEnd/>
          </a:ln>
          <a:effectLst>
            <a:outerShdw dist="107763" dir="18900000" algn="ctr" rotWithShape="0">
              <a:schemeClr val="bg2"/>
            </a:outerShdw>
          </a:effectLst>
        </p:spPr>
        <p:txBody>
          <a:bodyPr wrap="square" anchor="ctr"/>
          <a:lstStyle/>
          <a:p>
            <a:pPr eaLnBrk="0" hangingPunct="0">
              <a:spcBef>
                <a:spcPct val="50000"/>
              </a:spcBef>
            </a:pPr>
            <a:r>
              <a:rPr lang="en-US" sz="2000" b="1" dirty="0" smtClean="0">
                <a:latin typeface="+mj-lt"/>
              </a:rPr>
              <a:t>Cost Management</a:t>
            </a:r>
            <a:endParaRPr lang="en-US" sz="2000" b="1" dirty="0">
              <a:latin typeface="+mj-lt"/>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60" name="Rectangle 4"/>
          <p:cNvSpPr>
            <a:spLocks noGrp="1" noChangeArrowheads="1"/>
          </p:cNvSpPr>
          <p:nvPr>
            <p:ph type="title"/>
          </p:nvPr>
        </p:nvSpPr>
        <p:spPr/>
        <p:txBody>
          <a:bodyPr/>
          <a:lstStyle/>
          <a:p>
            <a:r>
              <a:rPr lang="en-US" smtClean="0"/>
              <a:t>Purchasing – GL Effect</a:t>
            </a:r>
            <a:endParaRPr lang="en-US"/>
          </a:p>
        </p:txBody>
      </p:sp>
      <p:sp>
        <p:nvSpPr>
          <p:cNvPr id="6" name="Footer Placeholder 2"/>
          <p:cNvSpPr>
            <a:spLocks noGrp="1"/>
          </p:cNvSpPr>
          <p:nvPr>
            <p:ph type="ftr" sz="quarter" idx="10"/>
          </p:nvPr>
        </p:nvSpPr>
        <p:spPr/>
        <p:txBody>
          <a:bodyPr/>
          <a:lstStyle/>
          <a:p>
            <a:r>
              <a:rPr lang="en-US" smtClean="0"/>
              <a:t>PC-PU-190</a:t>
            </a:r>
            <a:endParaRPr lang="en-US"/>
          </a:p>
        </p:txBody>
      </p:sp>
      <p:sp>
        <p:nvSpPr>
          <p:cNvPr id="70659" name="Text Box 3"/>
          <p:cNvSpPr txBox="1">
            <a:spLocks noChangeArrowheads="1"/>
          </p:cNvSpPr>
          <p:nvPr/>
        </p:nvSpPr>
        <p:spPr bwMode="auto">
          <a:xfrm>
            <a:off x="838200" y="1590675"/>
            <a:ext cx="7905750" cy="3070225"/>
          </a:xfrm>
          <a:prstGeom prst="rect">
            <a:avLst/>
          </a:prstGeom>
          <a:noFill/>
          <a:ln w="9525">
            <a:noFill/>
            <a:miter lim="800000"/>
            <a:headEnd/>
            <a:tailEnd/>
          </a:ln>
          <a:effectLst/>
        </p:spPr>
        <p:txBody>
          <a:bodyPr>
            <a:spAutoFit/>
          </a:bodyPr>
          <a:lstStyle/>
          <a:p>
            <a:pPr algn="l" eaLnBrk="0" hangingPunct="0">
              <a:spcBef>
                <a:spcPct val="50000"/>
              </a:spcBef>
              <a:tabLst>
                <a:tab pos="114300" algn="l"/>
                <a:tab pos="571500" algn="l"/>
              </a:tabLst>
            </a:pPr>
            <a:r>
              <a:rPr lang="en-US" sz="2000" b="1" u="sng">
                <a:latin typeface="+mj-lt"/>
              </a:rPr>
              <a:t> PO Receipt (Inventory Item)</a:t>
            </a:r>
            <a:r>
              <a:rPr lang="en-US" sz="1800" b="1">
                <a:latin typeface="+mj-lt"/>
              </a:rPr>
              <a:t>	</a:t>
            </a:r>
            <a:r>
              <a:rPr lang="en-US" sz="2000" b="1" u="sng">
                <a:latin typeface="+mj-lt"/>
              </a:rPr>
              <a:t>GL Trans Type</a:t>
            </a:r>
            <a:endParaRPr lang="en-US" sz="1800" b="1">
              <a:latin typeface="+mj-lt"/>
            </a:endParaRPr>
          </a:p>
          <a:p>
            <a:pPr algn="l" eaLnBrk="0" hangingPunct="0">
              <a:spcBef>
                <a:spcPct val="50000"/>
              </a:spcBef>
              <a:tabLst>
                <a:tab pos="114300" algn="l"/>
                <a:tab pos="571500" algn="l"/>
              </a:tabLst>
            </a:pPr>
            <a:r>
              <a:rPr lang="en-US" sz="1800" b="1">
                <a:latin typeface="+mj-lt"/>
              </a:rPr>
              <a:t>		DR Inventory				IC</a:t>
            </a:r>
            <a:br>
              <a:rPr lang="en-US" sz="1800" b="1">
                <a:latin typeface="+mj-lt"/>
              </a:rPr>
            </a:br>
            <a:r>
              <a:rPr lang="en-US" sz="1800" b="1">
                <a:latin typeface="+mj-lt"/>
              </a:rPr>
              <a:t>		CR PO Receipts</a:t>
            </a:r>
            <a:endParaRPr lang="en-US" sz="1600">
              <a:latin typeface="+mj-lt"/>
            </a:endParaRPr>
          </a:p>
          <a:p>
            <a:pPr algn="l" eaLnBrk="0" hangingPunct="0">
              <a:spcBef>
                <a:spcPct val="50000"/>
              </a:spcBef>
              <a:tabLst>
                <a:tab pos="114300" algn="l"/>
                <a:tab pos="571500" algn="l"/>
              </a:tabLst>
            </a:pPr>
            <a:r>
              <a:rPr lang="en-US" sz="1800" b="1">
                <a:latin typeface="+mj-lt"/>
              </a:rPr>
              <a:t>		DR Inventory				IC</a:t>
            </a:r>
            <a:br>
              <a:rPr lang="en-US" sz="1800" b="1">
                <a:latin typeface="+mj-lt"/>
              </a:rPr>
            </a:br>
            <a:r>
              <a:rPr lang="en-US" sz="1800" b="1">
                <a:latin typeface="+mj-lt"/>
              </a:rPr>
              <a:t>		CR Applied Overhead</a:t>
            </a:r>
            <a:endParaRPr lang="en-US" sz="1600">
              <a:latin typeface="+mj-lt"/>
            </a:endParaRPr>
          </a:p>
          <a:p>
            <a:pPr algn="l" eaLnBrk="0" hangingPunct="0">
              <a:spcBef>
                <a:spcPct val="50000"/>
              </a:spcBef>
              <a:tabLst>
                <a:tab pos="114300" algn="l"/>
                <a:tab pos="571500" algn="l"/>
              </a:tabLst>
            </a:pPr>
            <a:r>
              <a:rPr lang="en-US" sz="1800" b="1">
                <a:latin typeface="+mj-lt"/>
              </a:rPr>
              <a:t>		DR PPV </a:t>
            </a:r>
            <a:r>
              <a:rPr lang="en-US" sz="1800">
                <a:latin typeface="+mj-lt"/>
              </a:rPr>
              <a:t>(Material category only)</a:t>
            </a:r>
            <a:r>
              <a:rPr lang="en-US" sz="1800" b="1">
                <a:latin typeface="+mj-lt"/>
              </a:rPr>
              <a:t>		IC</a:t>
            </a:r>
            <a:br>
              <a:rPr lang="en-US" sz="1800" b="1">
                <a:latin typeface="+mj-lt"/>
              </a:rPr>
            </a:br>
            <a:r>
              <a:rPr lang="en-US" sz="1800" b="1">
                <a:latin typeface="+mj-lt"/>
              </a:rPr>
              <a:t>		CR PO Receipts</a:t>
            </a:r>
            <a:endParaRPr lang="en-US" sz="1600">
              <a:latin typeface="+mj-lt"/>
            </a:endParaRPr>
          </a:p>
          <a:p>
            <a:pPr algn="l" eaLnBrk="0" hangingPunct="0">
              <a:spcBef>
                <a:spcPct val="50000"/>
              </a:spcBef>
              <a:tabLst>
                <a:tab pos="114300" algn="l"/>
                <a:tab pos="571500" algn="l"/>
              </a:tabLst>
            </a:pPr>
            <a:r>
              <a:rPr lang="en-US" sz="1600">
                <a:latin typeface="+mj-lt"/>
              </a:rPr>
              <a:t>		</a:t>
            </a:r>
            <a:r>
              <a:rPr lang="en-US" sz="1600" b="1">
                <a:latin typeface="+mj-lt"/>
              </a:rPr>
              <a:t>Positive Amount = Unfavorable Variance;</a:t>
            </a:r>
            <a:br>
              <a:rPr lang="en-US" sz="1600" b="1">
                <a:latin typeface="+mj-lt"/>
              </a:rPr>
            </a:br>
            <a:r>
              <a:rPr lang="en-US" sz="1600" b="1">
                <a:latin typeface="+mj-lt"/>
              </a:rPr>
              <a:t>		Negative Amount = Favorable Variance</a:t>
            </a:r>
            <a:endParaRPr lang="en-US" sz="1800" b="1">
              <a:latin typeface="+mj-lt"/>
            </a:endParaRPr>
          </a:p>
        </p:txBody>
      </p:sp>
      <p:sp>
        <p:nvSpPr>
          <p:cNvPr id="70661" name="Text Box 5"/>
          <p:cNvSpPr txBox="1">
            <a:spLocks noChangeArrowheads="1"/>
          </p:cNvSpPr>
          <p:nvPr/>
        </p:nvSpPr>
        <p:spPr bwMode="auto">
          <a:xfrm>
            <a:off x="844550" y="3425825"/>
            <a:ext cx="736600" cy="336550"/>
          </a:xfrm>
          <a:prstGeom prst="rect">
            <a:avLst/>
          </a:prstGeom>
          <a:noFill/>
          <a:ln w="9525">
            <a:noFill/>
            <a:miter lim="800000"/>
            <a:headEnd/>
            <a:tailEnd/>
          </a:ln>
          <a:effectLst/>
        </p:spPr>
        <p:txBody>
          <a:bodyPr>
            <a:spAutoFit/>
          </a:bodyPr>
          <a:lstStyle/>
          <a:p>
            <a:pPr algn="r" eaLnBrk="0" hangingPunct="0">
              <a:spcBef>
                <a:spcPct val="50000"/>
              </a:spcBef>
            </a:pPr>
            <a:r>
              <a:rPr lang="en-US" sz="1600" b="1">
                <a:latin typeface="+mj-lt"/>
              </a:rPr>
              <a:t>*</a:t>
            </a:r>
          </a:p>
        </p:txBody>
      </p:sp>
      <p:sp>
        <p:nvSpPr>
          <p:cNvPr id="70662" name="Text Box 6"/>
          <p:cNvSpPr txBox="1">
            <a:spLocks noChangeArrowheads="1"/>
          </p:cNvSpPr>
          <p:nvPr/>
        </p:nvSpPr>
        <p:spPr bwMode="auto">
          <a:xfrm>
            <a:off x="835025" y="4079875"/>
            <a:ext cx="736600" cy="336550"/>
          </a:xfrm>
          <a:prstGeom prst="rect">
            <a:avLst/>
          </a:prstGeom>
          <a:noFill/>
          <a:ln w="9525">
            <a:noFill/>
            <a:miter lim="800000"/>
            <a:headEnd/>
            <a:tailEnd/>
          </a:ln>
          <a:effectLst/>
        </p:spPr>
        <p:txBody>
          <a:bodyPr>
            <a:spAutoFit/>
          </a:bodyPr>
          <a:lstStyle/>
          <a:p>
            <a:pPr algn="r" eaLnBrk="0" hangingPunct="0">
              <a:spcBef>
                <a:spcPct val="50000"/>
              </a:spcBef>
            </a:pPr>
            <a:r>
              <a:rPr lang="en-US" sz="1600" b="1">
                <a:latin typeface="+mj-lt"/>
              </a:rPr>
              <a:t>*</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5" name="Rectangle 3"/>
          <p:cNvSpPr>
            <a:spLocks noGrp="1" noChangeArrowheads="1"/>
          </p:cNvSpPr>
          <p:nvPr>
            <p:ph type="title"/>
          </p:nvPr>
        </p:nvSpPr>
        <p:spPr/>
        <p:txBody>
          <a:bodyPr/>
          <a:lstStyle/>
          <a:p>
            <a:r>
              <a:rPr lang="en-US" smtClean="0"/>
              <a:t>Purchasing/AP Topics</a:t>
            </a:r>
            <a:endParaRPr lang="en-US"/>
          </a:p>
        </p:txBody>
      </p:sp>
      <p:sp>
        <p:nvSpPr>
          <p:cNvPr id="10" name="Footer Placeholder 2"/>
          <p:cNvSpPr>
            <a:spLocks noGrp="1"/>
          </p:cNvSpPr>
          <p:nvPr>
            <p:ph type="ftr" sz="quarter" idx="10"/>
          </p:nvPr>
        </p:nvSpPr>
        <p:spPr/>
        <p:txBody>
          <a:bodyPr/>
          <a:lstStyle/>
          <a:p>
            <a:r>
              <a:rPr lang="en-US" smtClean="0"/>
              <a:t>PC-PU-200</a:t>
            </a:r>
            <a:endParaRPr lang="en-US"/>
          </a:p>
        </p:txBody>
      </p:sp>
      <p:sp>
        <p:nvSpPr>
          <p:cNvPr id="11" name="AutoShape 4"/>
          <p:cNvSpPr>
            <a:spLocks noChangeArrowheads="1"/>
          </p:cNvSpPr>
          <p:nvPr/>
        </p:nvSpPr>
        <p:spPr bwMode="auto">
          <a:xfrm>
            <a:off x="1819275" y="3990974"/>
            <a:ext cx="1828800" cy="914400"/>
          </a:xfrm>
          <a:prstGeom prst="rightArrow">
            <a:avLst>
              <a:gd name="adj1" fmla="val 50000"/>
              <a:gd name="adj2" fmla="val 50270"/>
            </a:avLst>
          </a:prstGeom>
          <a:solidFill>
            <a:srgbClr val="5A87C6"/>
          </a:solidFill>
          <a:ln w="9525">
            <a:solidFill>
              <a:schemeClr val="tx1"/>
            </a:solidFill>
            <a:miter lim="800000"/>
            <a:headEnd/>
            <a:tailEnd/>
          </a:ln>
          <a:effectLst/>
        </p:spPr>
        <p:txBody>
          <a:bodyPr wrap="none" anchor="ctr"/>
          <a:lstStyle/>
          <a:p>
            <a:endParaRPr lang="en-US"/>
          </a:p>
        </p:txBody>
      </p:sp>
      <p:sp>
        <p:nvSpPr>
          <p:cNvPr id="12" name="Rectangle 5"/>
          <p:cNvSpPr>
            <a:spLocks noChangeArrowheads="1"/>
          </p:cNvSpPr>
          <p:nvPr/>
        </p:nvSpPr>
        <p:spPr bwMode="auto">
          <a:xfrm>
            <a:off x="3867150" y="2771775"/>
            <a:ext cx="2286000" cy="914400"/>
          </a:xfrm>
          <a:prstGeom prst="rect">
            <a:avLst/>
          </a:prstGeom>
          <a:solidFill>
            <a:schemeClr val="bg1"/>
          </a:solidFill>
          <a:ln w="9525">
            <a:solidFill>
              <a:schemeClr val="tx1"/>
            </a:solidFill>
            <a:miter lim="800000"/>
            <a:headEnd/>
            <a:tailEnd/>
          </a:ln>
          <a:effectLst>
            <a:outerShdw dist="107763" dir="18900000" algn="ctr" rotWithShape="0">
              <a:schemeClr val="bg2"/>
            </a:outerShdw>
          </a:effectLst>
        </p:spPr>
        <p:txBody>
          <a:bodyPr wrap="square" anchor="ctr"/>
          <a:lstStyle/>
          <a:p>
            <a:pPr eaLnBrk="0" hangingPunct="0">
              <a:spcBef>
                <a:spcPct val="50000"/>
              </a:spcBef>
            </a:pPr>
            <a:r>
              <a:rPr lang="en-US" sz="2000" b="1" dirty="0" smtClean="0">
                <a:latin typeface="+mj-lt"/>
              </a:rPr>
              <a:t>Purchasing</a:t>
            </a:r>
            <a:br>
              <a:rPr lang="en-US" sz="2000" b="1" dirty="0" smtClean="0">
                <a:latin typeface="+mj-lt"/>
              </a:rPr>
            </a:br>
            <a:r>
              <a:rPr lang="en-US" sz="2000" b="1" dirty="0" smtClean="0">
                <a:latin typeface="+mj-lt"/>
              </a:rPr>
              <a:t>Life Cycle</a:t>
            </a:r>
            <a:endParaRPr lang="en-US" sz="2000" b="1" dirty="0">
              <a:latin typeface="+mj-lt"/>
            </a:endParaRPr>
          </a:p>
        </p:txBody>
      </p:sp>
      <p:sp>
        <p:nvSpPr>
          <p:cNvPr id="13" name="Rectangle 7"/>
          <p:cNvSpPr>
            <a:spLocks noChangeArrowheads="1"/>
          </p:cNvSpPr>
          <p:nvPr/>
        </p:nvSpPr>
        <p:spPr bwMode="auto">
          <a:xfrm>
            <a:off x="3867150" y="1590675"/>
            <a:ext cx="2286000" cy="914400"/>
          </a:xfrm>
          <a:prstGeom prst="rect">
            <a:avLst/>
          </a:prstGeom>
          <a:solidFill>
            <a:schemeClr val="bg1"/>
          </a:solidFill>
          <a:ln w="9525">
            <a:solidFill>
              <a:schemeClr val="tx1"/>
            </a:solidFill>
            <a:miter lim="800000"/>
            <a:headEnd/>
            <a:tailEnd/>
          </a:ln>
          <a:effectLst>
            <a:outerShdw dist="107763" dir="18900000" algn="ctr" rotWithShape="0">
              <a:schemeClr val="bg2"/>
            </a:outerShdw>
          </a:effectLst>
        </p:spPr>
        <p:txBody>
          <a:bodyPr wrap="square" anchor="ctr"/>
          <a:lstStyle/>
          <a:p>
            <a:pPr eaLnBrk="0" hangingPunct="0">
              <a:spcBef>
                <a:spcPct val="50000"/>
              </a:spcBef>
            </a:pPr>
            <a:r>
              <a:rPr lang="en-US" sz="2000" b="1" dirty="0" smtClean="0">
                <a:latin typeface="+mj-lt"/>
              </a:rPr>
              <a:t>Introduction</a:t>
            </a:r>
            <a:endParaRPr lang="en-US" sz="2000" b="1" dirty="0">
              <a:latin typeface="+mj-lt"/>
            </a:endParaRPr>
          </a:p>
        </p:txBody>
      </p:sp>
      <p:sp>
        <p:nvSpPr>
          <p:cNvPr id="14" name="Rectangle 9"/>
          <p:cNvSpPr>
            <a:spLocks noChangeArrowheads="1"/>
          </p:cNvSpPr>
          <p:nvPr/>
        </p:nvSpPr>
        <p:spPr bwMode="auto">
          <a:xfrm>
            <a:off x="3867150" y="3990975"/>
            <a:ext cx="2286000" cy="914400"/>
          </a:xfrm>
          <a:prstGeom prst="rect">
            <a:avLst/>
          </a:prstGeom>
          <a:solidFill>
            <a:schemeClr val="bg1"/>
          </a:solidFill>
          <a:ln w="9525">
            <a:solidFill>
              <a:schemeClr val="tx1"/>
            </a:solidFill>
            <a:miter lim="800000"/>
            <a:headEnd/>
            <a:tailEnd/>
          </a:ln>
          <a:effectLst>
            <a:outerShdw dist="107763" dir="18900000" algn="ctr" rotWithShape="0">
              <a:schemeClr val="bg2"/>
            </a:outerShdw>
          </a:effectLst>
        </p:spPr>
        <p:txBody>
          <a:bodyPr wrap="square" anchor="ctr"/>
          <a:lstStyle/>
          <a:p>
            <a:pPr eaLnBrk="0" hangingPunct="0">
              <a:spcBef>
                <a:spcPct val="50000"/>
              </a:spcBef>
            </a:pPr>
            <a:r>
              <a:rPr lang="en-US" sz="2000" b="1" dirty="0" smtClean="0">
                <a:latin typeface="+mj-lt"/>
              </a:rPr>
              <a:t>Supplier Invoicing</a:t>
            </a:r>
            <a:endParaRPr lang="en-US" sz="2000" b="1" dirty="0">
              <a:latin typeface="+mj-lt"/>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1698" name="Rectangle 18"/>
          <p:cNvSpPr>
            <a:spLocks noGrp="1" noChangeArrowheads="1"/>
          </p:cNvSpPr>
          <p:nvPr>
            <p:ph type="title"/>
          </p:nvPr>
        </p:nvSpPr>
        <p:spPr/>
        <p:txBody>
          <a:bodyPr/>
          <a:lstStyle/>
          <a:p>
            <a:r>
              <a:rPr lang="en-US" smtClean="0"/>
              <a:t>AP Transactions</a:t>
            </a:r>
            <a:endParaRPr lang="en-US"/>
          </a:p>
        </p:txBody>
      </p:sp>
      <p:sp>
        <p:nvSpPr>
          <p:cNvPr id="4" name="Footer Placeholder 2"/>
          <p:cNvSpPr>
            <a:spLocks noGrp="1"/>
          </p:cNvSpPr>
          <p:nvPr>
            <p:ph type="ftr" sz="quarter" idx="10"/>
          </p:nvPr>
        </p:nvSpPr>
        <p:spPr/>
        <p:txBody>
          <a:bodyPr/>
          <a:lstStyle/>
          <a:p>
            <a:r>
              <a:rPr lang="en-US" smtClean="0"/>
              <a:t>PC-PU-210</a:t>
            </a:r>
            <a:endParaRPr lang="en-US"/>
          </a:p>
        </p:txBody>
      </p:sp>
      <p:pic>
        <p:nvPicPr>
          <p:cNvPr id="80908" name="Picture 12"/>
          <p:cNvPicPr>
            <a:picLocks noChangeAspect="1" noChangeArrowheads="1"/>
          </p:cNvPicPr>
          <p:nvPr/>
        </p:nvPicPr>
        <p:blipFill>
          <a:blip r:embed="rId2"/>
          <a:srcRect/>
          <a:stretch>
            <a:fillRect/>
          </a:stretch>
        </p:blipFill>
        <p:spPr bwMode="auto">
          <a:xfrm>
            <a:off x="1395413" y="1336675"/>
            <a:ext cx="6172200" cy="4716463"/>
          </a:xfrm>
          <a:prstGeom prst="rect">
            <a:avLst/>
          </a:prstGeom>
          <a:noFill/>
          <a:ln w="9525" algn="ctr">
            <a:noFill/>
            <a:miter lim="800000"/>
            <a:headEnd/>
            <a:tailEnd/>
          </a:ln>
          <a:effectLst/>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23" name="Rectangle 19"/>
          <p:cNvSpPr>
            <a:spLocks noGrp="1" noChangeArrowheads="1"/>
          </p:cNvSpPr>
          <p:nvPr>
            <p:ph type="title"/>
          </p:nvPr>
        </p:nvSpPr>
        <p:spPr/>
        <p:txBody>
          <a:bodyPr/>
          <a:lstStyle/>
          <a:p>
            <a:r>
              <a:rPr lang="en-US" smtClean="0"/>
              <a:t>AP-Related Variances</a:t>
            </a:r>
            <a:endParaRPr lang="en-US"/>
          </a:p>
        </p:txBody>
      </p:sp>
      <p:sp>
        <p:nvSpPr>
          <p:cNvPr id="21" name="Footer Placeholder 2"/>
          <p:cNvSpPr>
            <a:spLocks noGrp="1"/>
          </p:cNvSpPr>
          <p:nvPr>
            <p:ph type="ftr" sz="quarter" idx="10"/>
          </p:nvPr>
        </p:nvSpPr>
        <p:spPr/>
        <p:txBody>
          <a:bodyPr/>
          <a:lstStyle/>
          <a:p>
            <a:r>
              <a:rPr lang="en-US" smtClean="0"/>
              <a:t>PC-PU-220</a:t>
            </a:r>
            <a:endParaRPr lang="en-US"/>
          </a:p>
        </p:txBody>
      </p:sp>
      <p:sp>
        <p:nvSpPr>
          <p:cNvPr id="72707" name="Text Box 3"/>
          <p:cNvSpPr txBox="1">
            <a:spLocks noChangeArrowheads="1"/>
          </p:cNvSpPr>
          <p:nvPr/>
        </p:nvSpPr>
        <p:spPr bwMode="auto">
          <a:xfrm>
            <a:off x="180974" y="1190625"/>
            <a:ext cx="2028825" cy="366713"/>
          </a:xfrm>
          <a:prstGeom prst="rect">
            <a:avLst/>
          </a:prstGeom>
          <a:noFill/>
          <a:ln w="9525">
            <a:noFill/>
            <a:miter lim="800000"/>
            <a:headEnd/>
            <a:tailEnd/>
          </a:ln>
          <a:effectLst/>
        </p:spPr>
        <p:txBody>
          <a:bodyPr wrap="square">
            <a:spAutoFit/>
          </a:bodyPr>
          <a:lstStyle/>
          <a:p>
            <a:pPr algn="r" eaLnBrk="0" hangingPunct="0">
              <a:spcBef>
                <a:spcPct val="50000"/>
              </a:spcBef>
            </a:pPr>
            <a:r>
              <a:rPr lang="en-US" sz="1800" b="1" u="sng" dirty="0">
                <a:latin typeface="+mj-lt"/>
              </a:rPr>
              <a:t>Variance</a:t>
            </a:r>
          </a:p>
        </p:txBody>
      </p:sp>
      <p:sp>
        <p:nvSpPr>
          <p:cNvPr id="72708" name="Text Box 4"/>
          <p:cNvSpPr txBox="1">
            <a:spLocks noChangeArrowheads="1"/>
          </p:cNvSpPr>
          <p:nvPr/>
        </p:nvSpPr>
        <p:spPr bwMode="auto">
          <a:xfrm>
            <a:off x="2571750" y="1181100"/>
            <a:ext cx="2552700" cy="366713"/>
          </a:xfrm>
          <a:prstGeom prst="rect">
            <a:avLst/>
          </a:prstGeom>
          <a:noFill/>
          <a:ln w="9525">
            <a:noFill/>
            <a:miter lim="800000"/>
            <a:headEnd/>
            <a:tailEnd/>
          </a:ln>
          <a:effectLst/>
        </p:spPr>
        <p:txBody>
          <a:bodyPr>
            <a:spAutoFit/>
          </a:bodyPr>
          <a:lstStyle/>
          <a:p>
            <a:pPr algn="l" eaLnBrk="0" hangingPunct="0">
              <a:spcBef>
                <a:spcPct val="50000"/>
              </a:spcBef>
            </a:pPr>
            <a:r>
              <a:rPr lang="en-US" sz="1800" b="1" u="sng">
                <a:latin typeface="+mj-lt"/>
              </a:rPr>
              <a:t>When Calculated</a:t>
            </a:r>
          </a:p>
        </p:txBody>
      </p:sp>
      <p:sp>
        <p:nvSpPr>
          <p:cNvPr id="72709" name="Text Box 5"/>
          <p:cNvSpPr txBox="1">
            <a:spLocks noChangeArrowheads="1"/>
          </p:cNvSpPr>
          <p:nvPr/>
        </p:nvSpPr>
        <p:spPr bwMode="auto">
          <a:xfrm>
            <a:off x="342900" y="1581150"/>
            <a:ext cx="1847850" cy="336550"/>
          </a:xfrm>
          <a:prstGeom prst="rect">
            <a:avLst/>
          </a:prstGeom>
          <a:noFill/>
          <a:ln w="9525">
            <a:noFill/>
            <a:miter lim="800000"/>
            <a:headEnd/>
            <a:tailEnd/>
          </a:ln>
          <a:effectLst/>
        </p:spPr>
        <p:txBody>
          <a:bodyPr>
            <a:spAutoFit/>
          </a:bodyPr>
          <a:lstStyle/>
          <a:p>
            <a:pPr algn="r" eaLnBrk="0" hangingPunct="0">
              <a:spcBef>
                <a:spcPct val="50000"/>
              </a:spcBef>
            </a:pPr>
            <a:r>
              <a:rPr lang="en-US" sz="1600" b="1">
                <a:latin typeface="+mj-lt"/>
              </a:rPr>
              <a:t>AP Rate</a:t>
            </a:r>
          </a:p>
        </p:txBody>
      </p:sp>
      <p:sp>
        <p:nvSpPr>
          <p:cNvPr id="72710" name="Text Box 6"/>
          <p:cNvSpPr txBox="1">
            <a:spLocks noChangeArrowheads="1"/>
          </p:cNvSpPr>
          <p:nvPr/>
        </p:nvSpPr>
        <p:spPr bwMode="auto">
          <a:xfrm>
            <a:off x="2571750" y="1600200"/>
            <a:ext cx="2495550" cy="523220"/>
          </a:xfrm>
          <a:prstGeom prst="rect">
            <a:avLst/>
          </a:prstGeom>
          <a:noFill/>
          <a:ln w="9525">
            <a:noFill/>
            <a:miter lim="800000"/>
            <a:headEnd/>
            <a:tailEnd/>
          </a:ln>
          <a:effectLst/>
        </p:spPr>
        <p:txBody>
          <a:bodyPr>
            <a:spAutoFit/>
          </a:bodyPr>
          <a:lstStyle/>
          <a:p>
            <a:pPr algn="l" eaLnBrk="0" hangingPunct="0">
              <a:spcBef>
                <a:spcPct val="50000"/>
              </a:spcBef>
              <a:tabLst>
                <a:tab pos="114300" algn="l"/>
              </a:tabLst>
            </a:pPr>
            <a:r>
              <a:rPr lang="en-US" sz="1400">
                <a:latin typeface="+mj-lt"/>
              </a:rPr>
              <a:t>Supplier Invoice Create, 28.1.1.1</a:t>
            </a:r>
          </a:p>
        </p:txBody>
      </p:sp>
      <p:sp>
        <p:nvSpPr>
          <p:cNvPr id="72711" name="Text Box 7"/>
          <p:cNvSpPr txBox="1">
            <a:spLocks noChangeArrowheads="1"/>
          </p:cNvSpPr>
          <p:nvPr/>
        </p:nvSpPr>
        <p:spPr bwMode="auto">
          <a:xfrm>
            <a:off x="5295900" y="1181100"/>
            <a:ext cx="2552700" cy="366713"/>
          </a:xfrm>
          <a:prstGeom prst="rect">
            <a:avLst/>
          </a:prstGeom>
          <a:noFill/>
          <a:ln w="9525">
            <a:noFill/>
            <a:miter lim="800000"/>
            <a:headEnd/>
            <a:tailEnd/>
          </a:ln>
          <a:effectLst/>
        </p:spPr>
        <p:txBody>
          <a:bodyPr>
            <a:spAutoFit/>
          </a:bodyPr>
          <a:lstStyle/>
          <a:p>
            <a:pPr algn="l" eaLnBrk="0" hangingPunct="0">
              <a:spcBef>
                <a:spcPct val="50000"/>
              </a:spcBef>
            </a:pPr>
            <a:r>
              <a:rPr lang="en-US" sz="1800" b="1" u="sng">
                <a:latin typeface="+mj-lt"/>
              </a:rPr>
              <a:t>Cause</a:t>
            </a:r>
          </a:p>
        </p:txBody>
      </p:sp>
      <p:sp>
        <p:nvSpPr>
          <p:cNvPr id="72712" name="Text Box 8"/>
          <p:cNvSpPr txBox="1">
            <a:spLocks noChangeArrowheads="1"/>
          </p:cNvSpPr>
          <p:nvPr/>
        </p:nvSpPr>
        <p:spPr bwMode="auto">
          <a:xfrm>
            <a:off x="5295900" y="1600200"/>
            <a:ext cx="3848100" cy="1277273"/>
          </a:xfrm>
          <a:prstGeom prst="rect">
            <a:avLst/>
          </a:prstGeom>
          <a:noFill/>
          <a:ln w="9525">
            <a:noFill/>
            <a:miter lim="800000"/>
            <a:headEnd/>
            <a:tailEnd/>
          </a:ln>
          <a:effectLst/>
        </p:spPr>
        <p:txBody>
          <a:bodyPr>
            <a:spAutoFit/>
          </a:bodyPr>
          <a:lstStyle/>
          <a:p>
            <a:pPr algn="l" eaLnBrk="0" hangingPunct="0">
              <a:spcBef>
                <a:spcPct val="50000"/>
              </a:spcBef>
              <a:tabLst>
                <a:tab pos="114300" algn="l"/>
              </a:tabLst>
            </a:pPr>
            <a:r>
              <a:rPr lang="en-US" sz="1400">
                <a:latin typeface="+mj-lt"/>
              </a:rPr>
              <a:t>Difference between an item’s PO cost and its invoice cost.</a:t>
            </a:r>
          </a:p>
          <a:p>
            <a:pPr algn="l" eaLnBrk="0" hangingPunct="0">
              <a:spcBef>
                <a:spcPct val="50000"/>
              </a:spcBef>
              <a:buFontTx/>
              <a:buChar char="•"/>
              <a:tabLst>
                <a:tab pos="114300" algn="l"/>
              </a:tabLst>
            </a:pPr>
            <a:r>
              <a:rPr lang="en-US" sz="1400">
                <a:latin typeface="+mj-lt"/>
              </a:rPr>
              <a:t> Can be caused by errors made 		during PO entry or incorrect quotes 	received from suppliers, for example.</a:t>
            </a:r>
          </a:p>
        </p:txBody>
      </p:sp>
      <p:sp>
        <p:nvSpPr>
          <p:cNvPr id="72713" name="Text Box 9"/>
          <p:cNvSpPr txBox="1">
            <a:spLocks noChangeArrowheads="1"/>
          </p:cNvSpPr>
          <p:nvPr/>
        </p:nvSpPr>
        <p:spPr bwMode="auto">
          <a:xfrm>
            <a:off x="638175" y="3238500"/>
            <a:ext cx="1552575" cy="336550"/>
          </a:xfrm>
          <a:prstGeom prst="rect">
            <a:avLst/>
          </a:prstGeom>
          <a:noFill/>
          <a:ln w="9525">
            <a:noFill/>
            <a:miter lim="800000"/>
            <a:headEnd/>
            <a:tailEnd/>
          </a:ln>
          <a:effectLst/>
        </p:spPr>
        <p:txBody>
          <a:bodyPr>
            <a:spAutoFit/>
          </a:bodyPr>
          <a:lstStyle/>
          <a:p>
            <a:pPr algn="r" eaLnBrk="0" hangingPunct="0">
              <a:spcBef>
                <a:spcPct val="50000"/>
              </a:spcBef>
            </a:pPr>
            <a:r>
              <a:rPr lang="en-US" sz="1600" b="1">
                <a:latin typeface="+mj-lt"/>
              </a:rPr>
              <a:t>AP Usage</a:t>
            </a:r>
          </a:p>
        </p:txBody>
      </p:sp>
      <p:sp>
        <p:nvSpPr>
          <p:cNvPr id="72715" name="Text Box 11"/>
          <p:cNvSpPr txBox="1">
            <a:spLocks noChangeArrowheads="1"/>
          </p:cNvSpPr>
          <p:nvPr/>
        </p:nvSpPr>
        <p:spPr bwMode="auto">
          <a:xfrm>
            <a:off x="5295900" y="3257550"/>
            <a:ext cx="3143250" cy="738664"/>
          </a:xfrm>
          <a:prstGeom prst="rect">
            <a:avLst/>
          </a:prstGeom>
          <a:noFill/>
          <a:ln w="9525">
            <a:noFill/>
            <a:miter lim="800000"/>
            <a:headEnd/>
            <a:tailEnd/>
          </a:ln>
          <a:effectLst/>
        </p:spPr>
        <p:txBody>
          <a:bodyPr>
            <a:spAutoFit/>
          </a:bodyPr>
          <a:lstStyle/>
          <a:p>
            <a:pPr algn="l" eaLnBrk="0" hangingPunct="0">
              <a:spcBef>
                <a:spcPct val="50000"/>
              </a:spcBef>
              <a:tabLst>
                <a:tab pos="114300" algn="l"/>
              </a:tabLst>
            </a:pPr>
            <a:r>
              <a:rPr lang="en-US" sz="1400">
                <a:latin typeface="+mj-lt"/>
              </a:rPr>
              <a:t>Difference between an item’s PO receipt quantity and its invoice quantity.</a:t>
            </a:r>
          </a:p>
        </p:txBody>
      </p:sp>
      <p:sp>
        <p:nvSpPr>
          <p:cNvPr id="72716" name="Text Box 12"/>
          <p:cNvSpPr txBox="1">
            <a:spLocks noChangeArrowheads="1"/>
          </p:cNvSpPr>
          <p:nvPr/>
        </p:nvSpPr>
        <p:spPr bwMode="auto">
          <a:xfrm>
            <a:off x="2543175" y="2828925"/>
            <a:ext cx="5324475" cy="304800"/>
          </a:xfrm>
          <a:prstGeom prst="rect">
            <a:avLst/>
          </a:prstGeom>
          <a:noFill/>
          <a:ln w="9525">
            <a:noFill/>
            <a:miter lim="800000"/>
            <a:headEnd/>
            <a:tailEnd/>
          </a:ln>
          <a:effectLst/>
        </p:spPr>
        <p:txBody>
          <a:bodyPr>
            <a:spAutoFit/>
          </a:bodyPr>
          <a:lstStyle/>
          <a:p>
            <a:pPr algn="l" eaLnBrk="0" hangingPunct="0">
              <a:spcBef>
                <a:spcPct val="50000"/>
              </a:spcBef>
            </a:pPr>
            <a:r>
              <a:rPr lang="en-US" sz="1400" i="1">
                <a:latin typeface="+mj-lt"/>
              </a:rPr>
              <a:t>(Invoice Unit Cost - PO Unit Cost) x Invoice Quantity</a:t>
            </a:r>
          </a:p>
        </p:txBody>
      </p:sp>
      <p:sp>
        <p:nvSpPr>
          <p:cNvPr id="72717" name="Text Box 13"/>
          <p:cNvSpPr txBox="1">
            <a:spLocks noChangeArrowheads="1"/>
          </p:cNvSpPr>
          <p:nvPr/>
        </p:nvSpPr>
        <p:spPr bwMode="auto">
          <a:xfrm>
            <a:off x="2514600" y="3971925"/>
            <a:ext cx="5324475" cy="304800"/>
          </a:xfrm>
          <a:prstGeom prst="rect">
            <a:avLst/>
          </a:prstGeom>
          <a:noFill/>
          <a:ln w="9525">
            <a:noFill/>
            <a:miter lim="800000"/>
            <a:headEnd/>
            <a:tailEnd/>
          </a:ln>
          <a:effectLst/>
        </p:spPr>
        <p:txBody>
          <a:bodyPr>
            <a:spAutoFit/>
          </a:bodyPr>
          <a:lstStyle/>
          <a:p>
            <a:pPr algn="l" eaLnBrk="0" hangingPunct="0">
              <a:spcBef>
                <a:spcPct val="50000"/>
              </a:spcBef>
            </a:pPr>
            <a:r>
              <a:rPr lang="en-US" sz="1400" i="1">
                <a:latin typeface="+mj-lt"/>
              </a:rPr>
              <a:t>(Invoice Quantity - PO Receipt Quantity) x PO Unit Cost</a:t>
            </a:r>
          </a:p>
        </p:txBody>
      </p:sp>
      <p:sp>
        <p:nvSpPr>
          <p:cNvPr id="72718" name="Text Box 14"/>
          <p:cNvSpPr txBox="1">
            <a:spLocks noChangeArrowheads="1"/>
          </p:cNvSpPr>
          <p:nvPr/>
        </p:nvSpPr>
        <p:spPr bwMode="auto">
          <a:xfrm>
            <a:off x="781050" y="2809875"/>
            <a:ext cx="1390650" cy="336550"/>
          </a:xfrm>
          <a:prstGeom prst="rect">
            <a:avLst/>
          </a:prstGeom>
          <a:noFill/>
          <a:ln w="9525">
            <a:noFill/>
            <a:miter lim="800000"/>
            <a:headEnd/>
            <a:tailEnd/>
          </a:ln>
          <a:effectLst/>
        </p:spPr>
        <p:txBody>
          <a:bodyPr>
            <a:spAutoFit/>
          </a:bodyPr>
          <a:lstStyle/>
          <a:p>
            <a:pPr algn="r" eaLnBrk="0" hangingPunct="0">
              <a:spcBef>
                <a:spcPct val="50000"/>
              </a:spcBef>
            </a:pPr>
            <a:r>
              <a:rPr lang="en-US" sz="1600" i="1">
                <a:latin typeface="+mj-lt"/>
              </a:rPr>
              <a:t>Formula</a:t>
            </a:r>
            <a:endParaRPr lang="en-US" sz="1600" b="1">
              <a:latin typeface="+mj-lt"/>
            </a:endParaRPr>
          </a:p>
        </p:txBody>
      </p:sp>
      <p:sp>
        <p:nvSpPr>
          <p:cNvPr id="72719" name="Text Box 15"/>
          <p:cNvSpPr txBox="1">
            <a:spLocks noChangeArrowheads="1"/>
          </p:cNvSpPr>
          <p:nvPr/>
        </p:nvSpPr>
        <p:spPr bwMode="auto">
          <a:xfrm>
            <a:off x="800100" y="3943350"/>
            <a:ext cx="1390650" cy="336550"/>
          </a:xfrm>
          <a:prstGeom prst="rect">
            <a:avLst/>
          </a:prstGeom>
          <a:noFill/>
          <a:ln w="9525">
            <a:noFill/>
            <a:miter lim="800000"/>
            <a:headEnd/>
            <a:tailEnd/>
          </a:ln>
          <a:effectLst/>
        </p:spPr>
        <p:txBody>
          <a:bodyPr>
            <a:spAutoFit/>
          </a:bodyPr>
          <a:lstStyle/>
          <a:p>
            <a:pPr algn="r" eaLnBrk="0" hangingPunct="0">
              <a:spcBef>
                <a:spcPct val="50000"/>
              </a:spcBef>
            </a:pPr>
            <a:r>
              <a:rPr lang="en-US" sz="1600" i="1">
                <a:latin typeface="+mj-lt"/>
              </a:rPr>
              <a:t>Formula</a:t>
            </a:r>
            <a:endParaRPr lang="en-US" sz="1600" b="1">
              <a:latin typeface="+mj-lt"/>
            </a:endParaRPr>
          </a:p>
        </p:txBody>
      </p:sp>
      <p:sp>
        <p:nvSpPr>
          <p:cNvPr id="72720" name="Text Box 16"/>
          <p:cNvSpPr txBox="1">
            <a:spLocks noChangeArrowheads="1"/>
          </p:cNvSpPr>
          <p:nvPr/>
        </p:nvSpPr>
        <p:spPr bwMode="auto">
          <a:xfrm>
            <a:off x="371475" y="4495800"/>
            <a:ext cx="1800225" cy="581025"/>
          </a:xfrm>
          <a:prstGeom prst="rect">
            <a:avLst/>
          </a:prstGeom>
          <a:noFill/>
          <a:ln w="9525">
            <a:noFill/>
            <a:miter lim="800000"/>
            <a:headEnd/>
            <a:tailEnd/>
          </a:ln>
          <a:effectLst/>
        </p:spPr>
        <p:txBody>
          <a:bodyPr>
            <a:spAutoFit/>
          </a:bodyPr>
          <a:lstStyle/>
          <a:p>
            <a:pPr algn="r" eaLnBrk="0" hangingPunct="0">
              <a:spcBef>
                <a:spcPct val="50000"/>
              </a:spcBef>
            </a:pPr>
            <a:r>
              <a:rPr lang="en-US" sz="1600" b="1">
                <a:latin typeface="+mj-lt"/>
              </a:rPr>
              <a:t>Purchase </a:t>
            </a:r>
            <a:br>
              <a:rPr lang="en-US" sz="1600" b="1">
                <a:latin typeface="+mj-lt"/>
              </a:rPr>
            </a:br>
            <a:r>
              <a:rPr lang="en-US" sz="1600" b="1">
                <a:latin typeface="+mj-lt"/>
              </a:rPr>
              <a:t>Gain/Loss</a:t>
            </a:r>
          </a:p>
        </p:txBody>
      </p:sp>
      <p:sp>
        <p:nvSpPr>
          <p:cNvPr id="72722" name="Text Box 18"/>
          <p:cNvSpPr txBox="1">
            <a:spLocks noChangeArrowheads="1"/>
          </p:cNvSpPr>
          <p:nvPr/>
        </p:nvSpPr>
        <p:spPr bwMode="auto">
          <a:xfrm>
            <a:off x="5276850" y="4514850"/>
            <a:ext cx="3867150" cy="954107"/>
          </a:xfrm>
          <a:prstGeom prst="rect">
            <a:avLst/>
          </a:prstGeom>
          <a:noFill/>
          <a:ln w="9525">
            <a:noFill/>
            <a:miter lim="800000"/>
            <a:headEnd/>
            <a:tailEnd/>
          </a:ln>
          <a:effectLst/>
        </p:spPr>
        <p:txBody>
          <a:bodyPr>
            <a:spAutoFit/>
          </a:bodyPr>
          <a:lstStyle/>
          <a:p>
            <a:pPr algn="l" eaLnBrk="0" hangingPunct="0">
              <a:spcBef>
                <a:spcPct val="50000"/>
              </a:spcBef>
              <a:tabLst>
                <a:tab pos="114300" algn="l"/>
              </a:tabLst>
            </a:pPr>
            <a:r>
              <a:rPr lang="en-US" sz="1400">
                <a:latin typeface="+mj-lt"/>
              </a:rPr>
              <a:t>Exchange rate fluctuations between the time an order is received and when it is invoiced. Goes into account defined in Purchase Gain/Loss Acct. Maint. 26.17</a:t>
            </a:r>
          </a:p>
        </p:txBody>
      </p:sp>
      <p:sp>
        <p:nvSpPr>
          <p:cNvPr id="72724" name="Text Box 20"/>
          <p:cNvSpPr txBox="1">
            <a:spLocks noChangeArrowheads="1"/>
          </p:cNvSpPr>
          <p:nvPr/>
        </p:nvSpPr>
        <p:spPr bwMode="auto">
          <a:xfrm>
            <a:off x="2562225" y="5591175"/>
            <a:ext cx="5305425" cy="304800"/>
          </a:xfrm>
          <a:prstGeom prst="rect">
            <a:avLst/>
          </a:prstGeom>
          <a:noFill/>
          <a:ln w="9525">
            <a:noFill/>
            <a:miter lim="800000"/>
            <a:headEnd/>
            <a:tailEnd/>
          </a:ln>
          <a:effectLst/>
        </p:spPr>
        <p:txBody>
          <a:bodyPr>
            <a:spAutoFit/>
          </a:bodyPr>
          <a:lstStyle/>
          <a:p>
            <a:pPr algn="l" eaLnBrk="0" hangingPunct="0">
              <a:spcBef>
                <a:spcPct val="50000"/>
              </a:spcBef>
            </a:pPr>
            <a:r>
              <a:rPr lang="en-US" sz="1400" i="1">
                <a:latin typeface="+mj-lt"/>
              </a:rPr>
              <a:t>Matching Variance Report (28.2.7</a:t>
            </a:r>
          </a:p>
        </p:txBody>
      </p:sp>
      <p:sp>
        <p:nvSpPr>
          <p:cNvPr id="72725" name="Text Box 21"/>
          <p:cNvSpPr txBox="1">
            <a:spLocks noChangeArrowheads="1"/>
          </p:cNvSpPr>
          <p:nvPr/>
        </p:nvSpPr>
        <p:spPr bwMode="auto">
          <a:xfrm>
            <a:off x="342900" y="5589588"/>
            <a:ext cx="1824038" cy="336550"/>
          </a:xfrm>
          <a:prstGeom prst="rect">
            <a:avLst/>
          </a:prstGeom>
          <a:noFill/>
          <a:ln w="9525">
            <a:noFill/>
            <a:miter lim="800000"/>
            <a:headEnd/>
            <a:tailEnd/>
          </a:ln>
          <a:effectLst/>
        </p:spPr>
        <p:txBody>
          <a:bodyPr>
            <a:spAutoFit/>
          </a:bodyPr>
          <a:lstStyle/>
          <a:p>
            <a:pPr algn="r" eaLnBrk="0" hangingPunct="0">
              <a:spcBef>
                <a:spcPct val="50000"/>
              </a:spcBef>
            </a:pPr>
            <a:r>
              <a:rPr lang="en-US" sz="1600" i="1">
                <a:latin typeface="+mj-lt"/>
              </a:rPr>
              <a:t>View in Report</a:t>
            </a:r>
            <a:endParaRPr lang="en-US" sz="1600" b="1">
              <a:latin typeface="+mj-lt"/>
            </a:endParaRPr>
          </a:p>
        </p:txBody>
      </p:sp>
      <p:sp>
        <p:nvSpPr>
          <p:cNvPr id="98306" name="Text Box 2"/>
          <p:cNvSpPr txBox="1">
            <a:spLocks noChangeArrowheads="1"/>
          </p:cNvSpPr>
          <p:nvPr/>
        </p:nvSpPr>
        <p:spPr bwMode="auto">
          <a:xfrm>
            <a:off x="2628900" y="3257550"/>
            <a:ext cx="2495550" cy="523220"/>
          </a:xfrm>
          <a:prstGeom prst="rect">
            <a:avLst/>
          </a:prstGeom>
          <a:noFill/>
          <a:ln w="9525">
            <a:noFill/>
            <a:miter lim="800000"/>
            <a:headEnd/>
            <a:tailEnd/>
          </a:ln>
          <a:effectLst/>
        </p:spPr>
        <p:txBody>
          <a:bodyPr>
            <a:spAutoFit/>
          </a:bodyPr>
          <a:lstStyle/>
          <a:p>
            <a:pPr algn="l" eaLnBrk="0" hangingPunct="0">
              <a:spcBef>
                <a:spcPct val="50000"/>
              </a:spcBef>
              <a:tabLst>
                <a:tab pos="114300" algn="l"/>
              </a:tabLst>
            </a:pPr>
            <a:r>
              <a:rPr lang="en-US" sz="1400">
                <a:latin typeface="+mj-lt"/>
              </a:rPr>
              <a:t>Supplier Invoice Create, 28.1.1.1</a:t>
            </a:r>
          </a:p>
        </p:txBody>
      </p:sp>
      <p:sp>
        <p:nvSpPr>
          <p:cNvPr id="98307" name="Text Box 3"/>
          <p:cNvSpPr txBox="1">
            <a:spLocks noChangeArrowheads="1"/>
          </p:cNvSpPr>
          <p:nvPr/>
        </p:nvSpPr>
        <p:spPr bwMode="auto">
          <a:xfrm>
            <a:off x="2714625" y="4591050"/>
            <a:ext cx="2495550" cy="523220"/>
          </a:xfrm>
          <a:prstGeom prst="rect">
            <a:avLst/>
          </a:prstGeom>
          <a:noFill/>
          <a:ln w="9525">
            <a:noFill/>
            <a:miter lim="800000"/>
            <a:headEnd/>
            <a:tailEnd/>
          </a:ln>
          <a:effectLst/>
        </p:spPr>
        <p:txBody>
          <a:bodyPr>
            <a:spAutoFit/>
          </a:bodyPr>
          <a:lstStyle/>
          <a:p>
            <a:pPr algn="l" eaLnBrk="0" hangingPunct="0">
              <a:spcBef>
                <a:spcPct val="50000"/>
              </a:spcBef>
              <a:tabLst>
                <a:tab pos="114300" algn="l"/>
              </a:tabLst>
            </a:pPr>
            <a:r>
              <a:rPr lang="en-US" sz="1400">
                <a:latin typeface="+mj-lt"/>
              </a:rPr>
              <a:t>Supplier Invoice Create, 28.1.1.1</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3" name="Rectangle 5"/>
          <p:cNvSpPr>
            <a:spLocks noGrp="1" noChangeArrowheads="1"/>
          </p:cNvSpPr>
          <p:nvPr>
            <p:ph type="title"/>
          </p:nvPr>
        </p:nvSpPr>
        <p:spPr/>
        <p:txBody>
          <a:bodyPr/>
          <a:lstStyle/>
          <a:p>
            <a:r>
              <a:rPr lang="en-US" smtClean="0"/>
              <a:t>AP – GL Effect</a:t>
            </a:r>
            <a:endParaRPr lang="en-US"/>
          </a:p>
        </p:txBody>
      </p:sp>
      <p:sp>
        <p:nvSpPr>
          <p:cNvPr id="8" name="Footer Placeholder 2"/>
          <p:cNvSpPr>
            <a:spLocks noGrp="1"/>
          </p:cNvSpPr>
          <p:nvPr>
            <p:ph type="ftr" sz="quarter" idx="10"/>
          </p:nvPr>
        </p:nvSpPr>
        <p:spPr/>
        <p:txBody>
          <a:bodyPr/>
          <a:lstStyle/>
          <a:p>
            <a:r>
              <a:rPr lang="en-US" smtClean="0"/>
              <a:t>PC-PU-230</a:t>
            </a:r>
            <a:endParaRPr lang="en-US"/>
          </a:p>
        </p:txBody>
      </p:sp>
      <p:sp>
        <p:nvSpPr>
          <p:cNvPr id="73731" name="Text Box 3"/>
          <p:cNvSpPr txBox="1">
            <a:spLocks noChangeArrowheads="1"/>
          </p:cNvSpPr>
          <p:nvPr/>
        </p:nvSpPr>
        <p:spPr bwMode="auto">
          <a:xfrm>
            <a:off x="990600" y="1285875"/>
            <a:ext cx="6534150" cy="3270250"/>
          </a:xfrm>
          <a:prstGeom prst="rect">
            <a:avLst/>
          </a:prstGeom>
          <a:noFill/>
          <a:ln w="9525">
            <a:noFill/>
            <a:miter lim="800000"/>
            <a:headEnd/>
            <a:tailEnd/>
          </a:ln>
          <a:effectLst/>
        </p:spPr>
        <p:txBody>
          <a:bodyPr>
            <a:spAutoFit/>
          </a:bodyPr>
          <a:lstStyle/>
          <a:p>
            <a:pPr algn="l" eaLnBrk="0" hangingPunct="0">
              <a:spcBef>
                <a:spcPct val="50000"/>
              </a:spcBef>
              <a:tabLst>
                <a:tab pos="114300" algn="l"/>
                <a:tab pos="571500" algn="l"/>
              </a:tabLst>
            </a:pPr>
            <a:r>
              <a:rPr lang="en-US" sz="1600" b="1" u="sng">
                <a:latin typeface="+mj-lt"/>
              </a:rPr>
              <a:t>Accounts Payable	</a:t>
            </a:r>
            <a:r>
              <a:rPr lang="en-US" sz="1600" b="1">
                <a:latin typeface="+mj-lt"/>
              </a:rPr>
              <a:t>			</a:t>
            </a:r>
            <a:r>
              <a:rPr lang="en-US" sz="1600" b="1" u="sng">
                <a:latin typeface="+mj-lt"/>
              </a:rPr>
              <a:t>GL Trans Type</a:t>
            </a:r>
            <a:endParaRPr lang="en-US" sz="1600" b="1">
              <a:latin typeface="+mj-lt"/>
            </a:endParaRPr>
          </a:p>
          <a:p>
            <a:pPr algn="l" eaLnBrk="0" hangingPunct="0">
              <a:spcBef>
                <a:spcPct val="50000"/>
              </a:spcBef>
              <a:tabLst>
                <a:tab pos="114300" algn="l"/>
                <a:tab pos="571500" algn="l"/>
              </a:tabLst>
            </a:pPr>
            <a:r>
              <a:rPr lang="en-US" sz="1600" b="1">
                <a:latin typeface="+mj-lt"/>
              </a:rPr>
              <a:t>		DR PO Receipts				AP</a:t>
            </a:r>
            <a:br>
              <a:rPr lang="en-US" sz="1600" b="1">
                <a:latin typeface="+mj-lt"/>
              </a:rPr>
            </a:br>
            <a:r>
              <a:rPr lang="en-US" sz="1600" b="1">
                <a:latin typeface="+mj-lt"/>
              </a:rPr>
              <a:t>		(or Expensed Item Receipts)</a:t>
            </a:r>
            <a:br>
              <a:rPr lang="en-US" sz="1600" b="1">
                <a:latin typeface="+mj-lt"/>
              </a:rPr>
            </a:br>
            <a:r>
              <a:rPr lang="en-US" sz="1600" b="1">
                <a:latin typeface="+mj-lt"/>
              </a:rPr>
              <a:t/>
            </a:r>
            <a:br>
              <a:rPr lang="en-US" sz="1600" b="1">
                <a:latin typeface="+mj-lt"/>
              </a:rPr>
            </a:br>
            <a:r>
              <a:rPr lang="en-US" sz="1600" b="1">
                <a:latin typeface="+mj-lt"/>
              </a:rPr>
              <a:t>		DR AP Rate Variance				AP</a:t>
            </a:r>
            <a:br>
              <a:rPr lang="en-US" sz="1600" b="1">
                <a:latin typeface="+mj-lt"/>
              </a:rPr>
            </a:br>
            <a:r>
              <a:rPr lang="en-US" sz="1600" b="1">
                <a:latin typeface="+mj-lt"/>
              </a:rPr>
              <a:t>		(or *Expensed Item Rate Variance)</a:t>
            </a:r>
          </a:p>
          <a:p>
            <a:pPr algn="l" eaLnBrk="0" hangingPunct="0">
              <a:spcBef>
                <a:spcPct val="50000"/>
              </a:spcBef>
              <a:tabLst>
                <a:tab pos="114300" algn="l"/>
                <a:tab pos="571500" algn="l"/>
              </a:tabLst>
            </a:pPr>
            <a:r>
              <a:rPr lang="en-US" sz="1600" b="1">
                <a:latin typeface="+mj-lt"/>
              </a:rPr>
              <a:t>		DR AP Usage Variance			AP</a:t>
            </a:r>
            <a:br>
              <a:rPr lang="en-US" sz="1600" b="1">
                <a:latin typeface="+mj-lt"/>
              </a:rPr>
            </a:br>
            <a:r>
              <a:rPr lang="en-US" sz="1600" b="1">
                <a:latin typeface="+mj-lt"/>
              </a:rPr>
              <a:t>		(or *Expensed Item Usage Variance)</a:t>
            </a:r>
          </a:p>
          <a:p>
            <a:pPr algn="l" eaLnBrk="0" hangingPunct="0">
              <a:spcBef>
                <a:spcPct val="50000"/>
              </a:spcBef>
              <a:tabLst>
                <a:tab pos="114300" algn="l"/>
                <a:tab pos="571500" algn="l"/>
              </a:tabLst>
            </a:pPr>
            <a:r>
              <a:rPr lang="en-US" sz="1600" b="1">
                <a:latin typeface="+mj-lt"/>
              </a:rPr>
              <a:t>		CR Accounts Payable				AP</a:t>
            </a:r>
          </a:p>
          <a:p>
            <a:pPr algn="l" eaLnBrk="0" hangingPunct="0">
              <a:spcBef>
                <a:spcPct val="50000"/>
              </a:spcBef>
              <a:tabLst>
                <a:tab pos="114300" algn="l"/>
                <a:tab pos="571500" algn="l"/>
              </a:tabLst>
            </a:pPr>
            <a:r>
              <a:rPr lang="en-US" sz="1600" b="1">
                <a:latin typeface="+mj-lt"/>
              </a:rPr>
              <a:t>		DR Purchase Gain/Loss			AP</a:t>
            </a:r>
            <a:br>
              <a:rPr lang="en-US" sz="1600" b="1">
                <a:latin typeface="+mj-lt"/>
              </a:rPr>
            </a:br>
            <a:r>
              <a:rPr lang="en-US" sz="1600" b="1">
                <a:latin typeface="+mj-lt"/>
              </a:rPr>
              <a:t>		CR PO Receipts</a:t>
            </a:r>
          </a:p>
        </p:txBody>
      </p:sp>
      <p:sp>
        <p:nvSpPr>
          <p:cNvPr id="73732" name="Text Box 4"/>
          <p:cNvSpPr txBox="1">
            <a:spLocks noChangeArrowheads="1"/>
          </p:cNvSpPr>
          <p:nvPr/>
        </p:nvSpPr>
        <p:spPr bwMode="auto">
          <a:xfrm>
            <a:off x="323850" y="4695825"/>
            <a:ext cx="8496300" cy="1061829"/>
          </a:xfrm>
          <a:prstGeom prst="rect">
            <a:avLst/>
          </a:prstGeom>
          <a:noFill/>
          <a:ln w="9525">
            <a:noFill/>
            <a:miter lim="800000"/>
            <a:headEnd/>
            <a:tailEnd/>
          </a:ln>
          <a:effectLst/>
        </p:spPr>
        <p:txBody>
          <a:bodyPr>
            <a:spAutoFit/>
          </a:bodyPr>
          <a:lstStyle/>
          <a:p>
            <a:pPr algn="l" eaLnBrk="0" hangingPunct="0">
              <a:spcBef>
                <a:spcPct val="50000"/>
              </a:spcBef>
              <a:tabLst>
                <a:tab pos="114300" algn="l"/>
              </a:tabLst>
            </a:pPr>
            <a:r>
              <a:rPr lang="en-US" sz="1400">
                <a:latin typeface="+mj-lt"/>
              </a:rPr>
              <a:t>* If you don’t want to calculate AP rate and usage variance amounts for non-inventory (memo) purchases, 	set Use Expensed Item Var Accts to No in the Supplier Invoice Control, 28.24, and any variances are simply expensed. </a:t>
            </a:r>
          </a:p>
          <a:p>
            <a:pPr algn="l" eaLnBrk="0" hangingPunct="0">
              <a:spcBef>
                <a:spcPct val="50000"/>
              </a:spcBef>
              <a:tabLst>
                <a:tab pos="114300" algn="l"/>
              </a:tabLst>
            </a:pPr>
            <a:r>
              <a:rPr lang="en-US" sz="1400">
                <a:latin typeface="+mj-lt"/>
              </a:rPr>
              <a:t>** Positive amount = unfavorable variance; Negative amount = favorable variance</a:t>
            </a:r>
            <a:endParaRPr lang="en-US" sz="1400" b="1">
              <a:latin typeface="+mj-lt"/>
            </a:endParaRPr>
          </a:p>
        </p:txBody>
      </p:sp>
      <p:sp>
        <p:nvSpPr>
          <p:cNvPr id="73734" name="Text Box 6"/>
          <p:cNvSpPr txBox="1">
            <a:spLocks noChangeArrowheads="1"/>
          </p:cNvSpPr>
          <p:nvPr/>
        </p:nvSpPr>
        <p:spPr bwMode="auto">
          <a:xfrm>
            <a:off x="1085850" y="4016375"/>
            <a:ext cx="609600" cy="336550"/>
          </a:xfrm>
          <a:prstGeom prst="rect">
            <a:avLst/>
          </a:prstGeom>
          <a:noFill/>
          <a:ln w="9525">
            <a:noFill/>
            <a:miter lim="800000"/>
            <a:headEnd/>
            <a:tailEnd/>
          </a:ln>
          <a:effectLst/>
        </p:spPr>
        <p:txBody>
          <a:bodyPr>
            <a:spAutoFit/>
          </a:bodyPr>
          <a:lstStyle/>
          <a:p>
            <a:pPr algn="r" eaLnBrk="0" hangingPunct="0">
              <a:spcBef>
                <a:spcPct val="50000"/>
              </a:spcBef>
            </a:pPr>
            <a:r>
              <a:rPr lang="en-US" sz="1600" b="1">
                <a:latin typeface="+mj-lt"/>
              </a:rPr>
              <a:t>**</a:t>
            </a:r>
          </a:p>
        </p:txBody>
      </p:sp>
      <p:sp>
        <p:nvSpPr>
          <p:cNvPr id="73735" name="Text Box 7"/>
          <p:cNvSpPr txBox="1">
            <a:spLocks noChangeArrowheads="1"/>
          </p:cNvSpPr>
          <p:nvPr/>
        </p:nvSpPr>
        <p:spPr bwMode="auto">
          <a:xfrm>
            <a:off x="1104900" y="3070225"/>
            <a:ext cx="609600" cy="336550"/>
          </a:xfrm>
          <a:prstGeom prst="rect">
            <a:avLst/>
          </a:prstGeom>
          <a:noFill/>
          <a:ln w="9525">
            <a:noFill/>
            <a:miter lim="800000"/>
            <a:headEnd/>
            <a:tailEnd/>
          </a:ln>
          <a:effectLst/>
        </p:spPr>
        <p:txBody>
          <a:bodyPr>
            <a:spAutoFit/>
          </a:bodyPr>
          <a:lstStyle/>
          <a:p>
            <a:pPr algn="r" eaLnBrk="0" hangingPunct="0">
              <a:spcBef>
                <a:spcPct val="50000"/>
              </a:spcBef>
            </a:pPr>
            <a:r>
              <a:rPr lang="en-US" sz="1600" b="1">
                <a:latin typeface="+mj-lt"/>
              </a:rPr>
              <a:t>**</a:t>
            </a:r>
          </a:p>
        </p:txBody>
      </p:sp>
      <p:sp>
        <p:nvSpPr>
          <p:cNvPr id="73736" name="Text Box 8"/>
          <p:cNvSpPr txBox="1">
            <a:spLocks noChangeArrowheads="1"/>
          </p:cNvSpPr>
          <p:nvPr/>
        </p:nvSpPr>
        <p:spPr bwMode="auto">
          <a:xfrm>
            <a:off x="1104900" y="2397125"/>
            <a:ext cx="609600" cy="336550"/>
          </a:xfrm>
          <a:prstGeom prst="rect">
            <a:avLst/>
          </a:prstGeom>
          <a:noFill/>
          <a:ln w="9525">
            <a:noFill/>
            <a:miter lim="800000"/>
            <a:headEnd/>
            <a:tailEnd/>
          </a:ln>
          <a:effectLst/>
        </p:spPr>
        <p:txBody>
          <a:bodyPr>
            <a:spAutoFit/>
          </a:bodyPr>
          <a:lstStyle/>
          <a:p>
            <a:pPr algn="r" eaLnBrk="0" hangingPunct="0">
              <a:spcBef>
                <a:spcPct val="50000"/>
              </a:spcBef>
            </a:pPr>
            <a:r>
              <a:rPr lang="en-US" sz="1600" b="1">
                <a:latin typeface="+mj-lt"/>
              </a:rPr>
              <a:t>**</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5" name="Rectangle 3"/>
          <p:cNvSpPr>
            <a:spLocks noGrp="1" noChangeArrowheads="1"/>
          </p:cNvSpPr>
          <p:nvPr>
            <p:ph type="title"/>
          </p:nvPr>
        </p:nvSpPr>
        <p:spPr/>
        <p:txBody>
          <a:bodyPr/>
          <a:lstStyle/>
          <a:p>
            <a:r>
              <a:rPr lang="en-US" smtClean="0"/>
              <a:t>Material Variances</a:t>
            </a:r>
            <a:endParaRPr lang="en-US"/>
          </a:p>
        </p:txBody>
      </p:sp>
      <p:sp>
        <p:nvSpPr>
          <p:cNvPr id="13" name="Footer Placeholder 2"/>
          <p:cNvSpPr>
            <a:spLocks noGrp="1"/>
          </p:cNvSpPr>
          <p:nvPr>
            <p:ph type="ftr" sz="quarter" idx="10"/>
          </p:nvPr>
        </p:nvSpPr>
        <p:spPr/>
        <p:txBody>
          <a:bodyPr/>
          <a:lstStyle/>
          <a:p>
            <a:r>
              <a:rPr lang="en-US" smtClean="0"/>
              <a:t>PC-PU-240</a:t>
            </a:r>
            <a:endParaRPr lang="en-US"/>
          </a:p>
        </p:txBody>
      </p:sp>
      <p:sp>
        <p:nvSpPr>
          <p:cNvPr id="74756" name="Text Box 4"/>
          <p:cNvSpPr txBox="1">
            <a:spLocks noChangeArrowheads="1"/>
          </p:cNvSpPr>
          <p:nvPr/>
        </p:nvSpPr>
        <p:spPr bwMode="auto">
          <a:xfrm>
            <a:off x="857250" y="1219200"/>
            <a:ext cx="4838700" cy="366713"/>
          </a:xfrm>
          <a:prstGeom prst="rect">
            <a:avLst/>
          </a:prstGeom>
          <a:noFill/>
          <a:ln w="9525">
            <a:noFill/>
            <a:miter lim="800000"/>
            <a:headEnd/>
            <a:tailEnd/>
          </a:ln>
          <a:effectLst/>
        </p:spPr>
        <p:txBody>
          <a:bodyPr>
            <a:spAutoFit/>
          </a:bodyPr>
          <a:lstStyle/>
          <a:p>
            <a:pPr algn="l" eaLnBrk="0" hangingPunct="0">
              <a:spcBef>
                <a:spcPct val="50000"/>
              </a:spcBef>
            </a:pPr>
            <a:r>
              <a:rPr lang="en-US" sz="1800" b="1">
                <a:latin typeface="+mj-lt"/>
              </a:rPr>
              <a:t>Three sources of material variances:</a:t>
            </a:r>
          </a:p>
        </p:txBody>
      </p:sp>
      <p:sp>
        <p:nvSpPr>
          <p:cNvPr id="74757" name="Text Box 5"/>
          <p:cNvSpPr txBox="1">
            <a:spLocks noChangeArrowheads="1"/>
          </p:cNvSpPr>
          <p:nvPr/>
        </p:nvSpPr>
        <p:spPr bwMode="auto">
          <a:xfrm>
            <a:off x="993775" y="1924050"/>
            <a:ext cx="2463800" cy="396875"/>
          </a:xfrm>
          <a:prstGeom prst="rect">
            <a:avLst/>
          </a:prstGeom>
          <a:solidFill>
            <a:srgbClr val="5A87C6"/>
          </a:solidFill>
          <a:ln w="9525">
            <a:noFill/>
            <a:miter lim="800000"/>
            <a:headEnd/>
            <a:tailEnd/>
          </a:ln>
          <a:effectLst>
            <a:outerShdw dist="107763" dir="18900000" algn="ctr" rotWithShape="0">
              <a:schemeClr val="bg2"/>
            </a:outerShdw>
          </a:effectLst>
        </p:spPr>
        <p:txBody>
          <a:bodyPr>
            <a:spAutoFit/>
          </a:bodyPr>
          <a:lstStyle/>
          <a:p>
            <a:pPr eaLnBrk="0" hangingPunct="0">
              <a:spcBef>
                <a:spcPct val="50000"/>
              </a:spcBef>
            </a:pPr>
            <a:r>
              <a:rPr lang="en-US" sz="2000" b="1">
                <a:solidFill>
                  <a:schemeClr val="bg1"/>
                </a:solidFill>
                <a:latin typeface="+mj-lt"/>
              </a:rPr>
              <a:t>Purchasing</a:t>
            </a:r>
          </a:p>
        </p:txBody>
      </p:sp>
      <p:sp>
        <p:nvSpPr>
          <p:cNvPr id="74758" name="AutoShape 6"/>
          <p:cNvSpPr>
            <a:spLocks noChangeArrowheads="1"/>
          </p:cNvSpPr>
          <p:nvPr/>
        </p:nvSpPr>
        <p:spPr bwMode="auto">
          <a:xfrm rot="5400000" flipH="1">
            <a:off x="3670300" y="1800225"/>
            <a:ext cx="571500" cy="628650"/>
          </a:xfrm>
          <a:prstGeom prst="upArrow">
            <a:avLst>
              <a:gd name="adj1" fmla="val 50000"/>
              <a:gd name="adj2" fmla="val 27500"/>
            </a:avLst>
          </a:prstGeom>
          <a:solidFill>
            <a:srgbClr val="5A87C6"/>
          </a:solidFill>
          <a:ln w="9525">
            <a:solidFill>
              <a:schemeClr val="tx1"/>
            </a:solidFill>
            <a:miter lim="800000"/>
            <a:headEnd/>
            <a:tailEnd/>
          </a:ln>
          <a:effectLst/>
        </p:spPr>
        <p:txBody>
          <a:bodyPr wrap="none" anchor="ctr"/>
          <a:lstStyle/>
          <a:p>
            <a:endParaRPr lang="en-US">
              <a:latin typeface="+mj-lt"/>
            </a:endParaRPr>
          </a:p>
        </p:txBody>
      </p:sp>
      <p:sp>
        <p:nvSpPr>
          <p:cNvPr id="74759" name="Text Box 7"/>
          <p:cNvSpPr txBox="1">
            <a:spLocks noChangeArrowheads="1"/>
          </p:cNvSpPr>
          <p:nvPr/>
        </p:nvSpPr>
        <p:spPr bwMode="auto">
          <a:xfrm>
            <a:off x="984250" y="3028950"/>
            <a:ext cx="2463800" cy="701675"/>
          </a:xfrm>
          <a:prstGeom prst="rect">
            <a:avLst/>
          </a:prstGeom>
          <a:solidFill>
            <a:srgbClr val="5A87C6"/>
          </a:solidFill>
          <a:ln w="9525">
            <a:noFill/>
            <a:miter lim="800000"/>
            <a:headEnd/>
            <a:tailEnd/>
          </a:ln>
          <a:effectLst>
            <a:outerShdw dist="107763" dir="18900000" algn="ctr" rotWithShape="0">
              <a:schemeClr val="bg2"/>
            </a:outerShdw>
          </a:effectLst>
        </p:spPr>
        <p:txBody>
          <a:bodyPr>
            <a:spAutoFit/>
          </a:bodyPr>
          <a:lstStyle/>
          <a:p>
            <a:pPr eaLnBrk="0" hangingPunct="0">
              <a:spcBef>
                <a:spcPct val="50000"/>
              </a:spcBef>
            </a:pPr>
            <a:r>
              <a:rPr lang="en-US" sz="2000" b="1">
                <a:solidFill>
                  <a:schemeClr val="bg1"/>
                </a:solidFill>
                <a:latin typeface="+mj-lt"/>
              </a:rPr>
              <a:t>AP Supplier Invoicing</a:t>
            </a:r>
          </a:p>
        </p:txBody>
      </p:sp>
      <p:sp>
        <p:nvSpPr>
          <p:cNvPr id="74760" name="AutoShape 8"/>
          <p:cNvSpPr>
            <a:spLocks noChangeArrowheads="1"/>
          </p:cNvSpPr>
          <p:nvPr/>
        </p:nvSpPr>
        <p:spPr bwMode="auto">
          <a:xfrm rot="5400000" flipH="1">
            <a:off x="3670300" y="2905125"/>
            <a:ext cx="571500" cy="628650"/>
          </a:xfrm>
          <a:prstGeom prst="upArrow">
            <a:avLst>
              <a:gd name="adj1" fmla="val 50000"/>
              <a:gd name="adj2" fmla="val 27500"/>
            </a:avLst>
          </a:prstGeom>
          <a:solidFill>
            <a:srgbClr val="5A87C6"/>
          </a:solidFill>
          <a:ln w="9525">
            <a:solidFill>
              <a:schemeClr val="tx1"/>
            </a:solidFill>
            <a:miter lim="800000"/>
            <a:headEnd/>
            <a:tailEnd/>
          </a:ln>
          <a:effectLst/>
        </p:spPr>
        <p:txBody>
          <a:bodyPr wrap="none" anchor="ctr"/>
          <a:lstStyle/>
          <a:p>
            <a:endParaRPr lang="en-US">
              <a:latin typeface="+mj-lt"/>
            </a:endParaRPr>
          </a:p>
        </p:txBody>
      </p:sp>
      <p:sp>
        <p:nvSpPr>
          <p:cNvPr id="74761" name="Text Box 9"/>
          <p:cNvSpPr txBox="1">
            <a:spLocks noChangeArrowheads="1"/>
          </p:cNvSpPr>
          <p:nvPr/>
        </p:nvSpPr>
        <p:spPr bwMode="auto">
          <a:xfrm>
            <a:off x="984250" y="4114800"/>
            <a:ext cx="2463800" cy="396875"/>
          </a:xfrm>
          <a:prstGeom prst="rect">
            <a:avLst/>
          </a:prstGeom>
          <a:solidFill>
            <a:srgbClr val="5A87C6"/>
          </a:solidFill>
          <a:ln w="9525">
            <a:noFill/>
            <a:miter lim="800000"/>
            <a:headEnd/>
            <a:tailEnd/>
          </a:ln>
          <a:effectLst>
            <a:outerShdw dist="107763" dir="18900000" algn="ctr" rotWithShape="0">
              <a:schemeClr val="bg2"/>
            </a:outerShdw>
          </a:effectLst>
        </p:spPr>
        <p:txBody>
          <a:bodyPr>
            <a:spAutoFit/>
          </a:bodyPr>
          <a:lstStyle/>
          <a:p>
            <a:pPr eaLnBrk="0" hangingPunct="0">
              <a:spcBef>
                <a:spcPct val="50000"/>
              </a:spcBef>
            </a:pPr>
            <a:r>
              <a:rPr lang="en-US" sz="2000" b="1">
                <a:solidFill>
                  <a:schemeClr val="bg1"/>
                </a:solidFill>
                <a:latin typeface="+mj-lt"/>
              </a:rPr>
              <a:t>Manufacturing</a:t>
            </a:r>
          </a:p>
        </p:txBody>
      </p:sp>
      <p:sp>
        <p:nvSpPr>
          <p:cNvPr id="74762" name="AutoShape 10"/>
          <p:cNvSpPr>
            <a:spLocks noChangeArrowheads="1"/>
          </p:cNvSpPr>
          <p:nvPr/>
        </p:nvSpPr>
        <p:spPr bwMode="auto">
          <a:xfrm rot="5400000" flipH="1">
            <a:off x="3660775" y="3971925"/>
            <a:ext cx="571500" cy="628650"/>
          </a:xfrm>
          <a:prstGeom prst="upArrow">
            <a:avLst>
              <a:gd name="adj1" fmla="val 50000"/>
              <a:gd name="adj2" fmla="val 27500"/>
            </a:avLst>
          </a:prstGeom>
          <a:solidFill>
            <a:srgbClr val="5A87C6"/>
          </a:solidFill>
          <a:ln w="9525">
            <a:solidFill>
              <a:schemeClr val="tx1"/>
            </a:solidFill>
            <a:miter lim="800000"/>
            <a:headEnd/>
            <a:tailEnd/>
          </a:ln>
          <a:effectLst/>
        </p:spPr>
        <p:txBody>
          <a:bodyPr wrap="none" anchor="ctr"/>
          <a:lstStyle/>
          <a:p>
            <a:endParaRPr lang="en-US">
              <a:latin typeface="+mj-lt"/>
            </a:endParaRPr>
          </a:p>
        </p:txBody>
      </p:sp>
      <p:sp>
        <p:nvSpPr>
          <p:cNvPr id="74763" name="Text Box 11"/>
          <p:cNvSpPr txBox="1">
            <a:spLocks noChangeArrowheads="1"/>
          </p:cNvSpPr>
          <p:nvPr/>
        </p:nvSpPr>
        <p:spPr bwMode="auto">
          <a:xfrm>
            <a:off x="4657725" y="1771650"/>
            <a:ext cx="3971925" cy="846386"/>
          </a:xfrm>
          <a:prstGeom prst="rect">
            <a:avLst/>
          </a:prstGeom>
          <a:noFill/>
          <a:ln w="9525">
            <a:noFill/>
            <a:miter lim="800000"/>
            <a:headEnd/>
            <a:tailEnd/>
          </a:ln>
          <a:effectLst/>
        </p:spPr>
        <p:txBody>
          <a:bodyPr>
            <a:spAutoFit/>
          </a:bodyPr>
          <a:lstStyle/>
          <a:p>
            <a:pPr algn="l" eaLnBrk="0" hangingPunct="0">
              <a:spcBef>
                <a:spcPct val="50000"/>
              </a:spcBef>
              <a:buFontTx/>
              <a:buChar char="•"/>
              <a:tabLst>
                <a:tab pos="114300" algn="l"/>
              </a:tabLst>
            </a:pPr>
            <a:r>
              <a:rPr lang="en-US" sz="1400" b="1">
                <a:latin typeface="+mj-lt"/>
              </a:rPr>
              <a:t> Purchase Price Variance (PPV)</a:t>
            </a:r>
          </a:p>
          <a:p>
            <a:pPr algn="l" eaLnBrk="0" hangingPunct="0">
              <a:spcBef>
                <a:spcPct val="50000"/>
              </a:spcBef>
              <a:buFontTx/>
              <a:buChar char="•"/>
              <a:tabLst>
                <a:tab pos="114300" algn="l"/>
              </a:tabLst>
            </a:pPr>
            <a:r>
              <a:rPr lang="en-US" sz="1400" b="1">
                <a:latin typeface="+mj-lt"/>
              </a:rPr>
              <a:t> Purchase Gain/Loss </a:t>
            </a:r>
            <a:br>
              <a:rPr lang="en-US" sz="1400" b="1">
                <a:latin typeface="+mj-lt"/>
              </a:rPr>
            </a:br>
            <a:r>
              <a:rPr lang="en-US" sz="1400" b="1">
                <a:latin typeface="+mj-lt"/>
              </a:rPr>
              <a:t>	(due to change in exchange rates)</a:t>
            </a:r>
          </a:p>
        </p:txBody>
      </p:sp>
      <p:sp>
        <p:nvSpPr>
          <p:cNvPr id="74764" name="Text Box 12"/>
          <p:cNvSpPr txBox="1">
            <a:spLocks noChangeArrowheads="1"/>
          </p:cNvSpPr>
          <p:nvPr/>
        </p:nvSpPr>
        <p:spPr bwMode="auto">
          <a:xfrm>
            <a:off x="4657725" y="2905125"/>
            <a:ext cx="2085975" cy="630942"/>
          </a:xfrm>
          <a:prstGeom prst="rect">
            <a:avLst/>
          </a:prstGeom>
          <a:noFill/>
          <a:ln w="9525">
            <a:noFill/>
            <a:miter lim="800000"/>
            <a:headEnd/>
            <a:tailEnd/>
          </a:ln>
          <a:effectLst/>
        </p:spPr>
        <p:txBody>
          <a:bodyPr>
            <a:spAutoFit/>
          </a:bodyPr>
          <a:lstStyle/>
          <a:p>
            <a:pPr algn="l" eaLnBrk="0" hangingPunct="0">
              <a:spcBef>
                <a:spcPct val="50000"/>
              </a:spcBef>
              <a:buFontTx/>
              <a:buChar char="•"/>
              <a:tabLst>
                <a:tab pos="114300" algn="l"/>
              </a:tabLst>
            </a:pPr>
            <a:r>
              <a:rPr lang="en-US" sz="1400" b="1">
                <a:latin typeface="+mj-lt"/>
              </a:rPr>
              <a:t> AP Rate Variance</a:t>
            </a:r>
          </a:p>
          <a:p>
            <a:pPr algn="l" eaLnBrk="0" hangingPunct="0">
              <a:spcBef>
                <a:spcPct val="50000"/>
              </a:spcBef>
              <a:buFontTx/>
              <a:buChar char="•"/>
              <a:tabLst>
                <a:tab pos="114300" algn="l"/>
              </a:tabLst>
            </a:pPr>
            <a:r>
              <a:rPr lang="en-US" sz="1400" b="1">
                <a:latin typeface="+mj-lt"/>
              </a:rPr>
              <a:t> AP Usage Variance</a:t>
            </a:r>
          </a:p>
        </p:txBody>
      </p:sp>
      <p:sp>
        <p:nvSpPr>
          <p:cNvPr id="74765" name="Text Box 13"/>
          <p:cNvSpPr txBox="1">
            <a:spLocks noChangeArrowheads="1"/>
          </p:cNvSpPr>
          <p:nvPr/>
        </p:nvSpPr>
        <p:spPr bwMode="auto">
          <a:xfrm>
            <a:off x="4657725" y="3971925"/>
            <a:ext cx="3724275" cy="630942"/>
          </a:xfrm>
          <a:prstGeom prst="rect">
            <a:avLst/>
          </a:prstGeom>
          <a:noFill/>
          <a:ln w="9525">
            <a:noFill/>
            <a:miter lim="800000"/>
            <a:headEnd/>
            <a:tailEnd/>
          </a:ln>
          <a:effectLst/>
        </p:spPr>
        <p:txBody>
          <a:bodyPr>
            <a:spAutoFit/>
          </a:bodyPr>
          <a:lstStyle/>
          <a:p>
            <a:pPr algn="l" eaLnBrk="0" hangingPunct="0">
              <a:spcBef>
                <a:spcPct val="50000"/>
              </a:spcBef>
              <a:buFontTx/>
              <a:buChar char="•"/>
              <a:tabLst>
                <a:tab pos="114300" algn="l"/>
              </a:tabLst>
            </a:pPr>
            <a:r>
              <a:rPr lang="en-US" sz="1400" b="1">
                <a:latin typeface="+mj-lt"/>
              </a:rPr>
              <a:t> Material Rate Variance (price/cost)</a:t>
            </a:r>
          </a:p>
          <a:p>
            <a:pPr algn="l" eaLnBrk="0" hangingPunct="0">
              <a:spcBef>
                <a:spcPct val="50000"/>
              </a:spcBef>
              <a:buFontTx/>
              <a:buChar char="•"/>
              <a:tabLst>
                <a:tab pos="114300" algn="l"/>
              </a:tabLst>
            </a:pPr>
            <a:r>
              <a:rPr lang="en-US" sz="1400" b="1">
                <a:latin typeface="+mj-lt"/>
              </a:rPr>
              <a:t> Material Usage Variance (quantity)</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901" name="Rectangle 5"/>
          <p:cNvSpPr>
            <a:spLocks noGrp="1" noChangeArrowheads="1"/>
          </p:cNvSpPr>
          <p:nvPr>
            <p:ph type="title"/>
          </p:nvPr>
        </p:nvSpPr>
        <p:spPr/>
        <p:txBody>
          <a:bodyPr/>
          <a:lstStyle/>
          <a:p>
            <a:r>
              <a:rPr lang="en-US" smtClean="0"/>
              <a:t>Information Sources</a:t>
            </a:r>
            <a:endParaRPr lang="en-US"/>
          </a:p>
        </p:txBody>
      </p:sp>
      <p:sp>
        <p:nvSpPr>
          <p:cNvPr id="4" name="Footer Placeholder 2"/>
          <p:cNvSpPr>
            <a:spLocks noGrp="1"/>
          </p:cNvSpPr>
          <p:nvPr>
            <p:ph type="ftr" sz="quarter" idx="10"/>
          </p:nvPr>
        </p:nvSpPr>
        <p:spPr/>
        <p:txBody>
          <a:bodyPr/>
          <a:lstStyle/>
          <a:p>
            <a:r>
              <a:rPr lang="en-US" smtClean="0"/>
              <a:t>PC-PU-250</a:t>
            </a:r>
            <a:endParaRPr lang="en-US"/>
          </a:p>
        </p:txBody>
      </p:sp>
      <p:pic>
        <p:nvPicPr>
          <p:cNvPr id="95236" name="Picture 4"/>
          <p:cNvPicPr>
            <a:picLocks noChangeAspect="1" noChangeArrowheads="1"/>
          </p:cNvPicPr>
          <p:nvPr/>
        </p:nvPicPr>
        <p:blipFill>
          <a:blip r:embed="rId2"/>
          <a:srcRect/>
          <a:stretch>
            <a:fillRect/>
          </a:stretch>
        </p:blipFill>
        <p:spPr bwMode="auto">
          <a:xfrm>
            <a:off x="1638300" y="1227138"/>
            <a:ext cx="5895975" cy="4954587"/>
          </a:xfrm>
          <a:prstGeom prst="rect">
            <a:avLst/>
          </a:prstGeom>
          <a:noFill/>
          <a:ln w="9525" algn="ctr">
            <a:noFill/>
            <a:miter lim="800000"/>
            <a:headEnd/>
            <a:tailEnd/>
          </a:ln>
          <a:effectLst/>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Rectangle 2"/>
          <p:cNvSpPr>
            <a:spLocks noGrp="1" noChangeArrowheads="1"/>
          </p:cNvSpPr>
          <p:nvPr>
            <p:ph type="title"/>
          </p:nvPr>
        </p:nvSpPr>
        <p:spPr/>
        <p:txBody>
          <a:bodyPr/>
          <a:lstStyle/>
          <a:p>
            <a:r>
              <a:rPr lang="en-US" dirty="0" smtClean="0"/>
              <a:t>Exercise</a:t>
            </a:r>
            <a:endParaRPr lang="en-US" dirty="0"/>
          </a:p>
        </p:txBody>
      </p:sp>
      <p:pic>
        <p:nvPicPr>
          <p:cNvPr id="51" name="Picture 50" descr="hand.jpg"/>
          <p:cNvPicPr>
            <a:picLocks noChangeAspect="1"/>
          </p:cNvPicPr>
          <p:nvPr/>
        </p:nvPicPr>
        <p:blipFill>
          <a:blip r:embed="rId2"/>
          <a:stretch>
            <a:fillRect/>
          </a:stretch>
        </p:blipFill>
        <p:spPr>
          <a:xfrm>
            <a:off x="0" y="1703832"/>
            <a:ext cx="9144000" cy="3450336"/>
          </a:xfrm>
          <a:prstGeom prst="rect">
            <a:avLst/>
          </a:prstGeom>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9" name="Rectangle 3"/>
          <p:cNvSpPr>
            <a:spLocks noGrp="1" noChangeArrowheads="1"/>
          </p:cNvSpPr>
          <p:nvPr>
            <p:ph type="title"/>
          </p:nvPr>
        </p:nvSpPr>
        <p:spPr/>
        <p:txBody>
          <a:bodyPr/>
          <a:lstStyle/>
          <a:p>
            <a:r>
              <a:rPr lang="en-US" smtClean="0"/>
              <a:t>Purchasing/AP Topics</a:t>
            </a:r>
            <a:endParaRPr lang="en-US"/>
          </a:p>
        </p:txBody>
      </p:sp>
      <p:sp>
        <p:nvSpPr>
          <p:cNvPr id="10" name="Footer Placeholder 2"/>
          <p:cNvSpPr>
            <a:spLocks noGrp="1"/>
          </p:cNvSpPr>
          <p:nvPr>
            <p:ph type="ftr" sz="quarter" idx="10"/>
          </p:nvPr>
        </p:nvSpPr>
        <p:spPr/>
        <p:txBody>
          <a:bodyPr/>
          <a:lstStyle/>
          <a:p>
            <a:r>
              <a:rPr lang="en-US" smtClean="0"/>
              <a:t>PC-PU-020</a:t>
            </a:r>
            <a:endParaRPr lang="en-US"/>
          </a:p>
        </p:txBody>
      </p:sp>
      <p:sp>
        <p:nvSpPr>
          <p:cNvPr id="75780" name="AutoShape 4"/>
          <p:cNvSpPr>
            <a:spLocks noChangeArrowheads="1"/>
          </p:cNvSpPr>
          <p:nvPr/>
        </p:nvSpPr>
        <p:spPr bwMode="auto">
          <a:xfrm>
            <a:off x="1819275" y="1600199"/>
            <a:ext cx="1828800" cy="914400"/>
          </a:xfrm>
          <a:prstGeom prst="rightArrow">
            <a:avLst>
              <a:gd name="adj1" fmla="val 50000"/>
              <a:gd name="adj2" fmla="val 50270"/>
            </a:avLst>
          </a:prstGeom>
          <a:solidFill>
            <a:srgbClr val="5A87C6"/>
          </a:solidFill>
          <a:ln w="9525">
            <a:solidFill>
              <a:schemeClr val="tx1"/>
            </a:solidFill>
            <a:miter lim="800000"/>
            <a:headEnd/>
            <a:tailEnd/>
          </a:ln>
          <a:effectLst/>
        </p:spPr>
        <p:txBody>
          <a:bodyPr wrap="none" anchor="ctr"/>
          <a:lstStyle/>
          <a:p>
            <a:endParaRPr lang="en-US"/>
          </a:p>
        </p:txBody>
      </p:sp>
      <p:sp>
        <p:nvSpPr>
          <p:cNvPr id="75781" name="Rectangle 5"/>
          <p:cNvSpPr>
            <a:spLocks noChangeArrowheads="1"/>
          </p:cNvSpPr>
          <p:nvPr/>
        </p:nvSpPr>
        <p:spPr bwMode="auto">
          <a:xfrm>
            <a:off x="3867150" y="2771775"/>
            <a:ext cx="2286000" cy="914400"/>
          </a:xfrm>
          <a:prstGeom prst="rect">
            <a:avLst/>
          </a:prstGeom>
          <a:solidFill>
            <a:schemeClr val="bg1"/>
          </a:solidFill>
          <a:ln w="9525">
            <a:solidFill>
              <a:schemeClr val="tx1"/>
            </a:solidFill>
            <a:miter lim="800000"/>
            <a:headEnd/>
            <a:tailEnd/>
          </a:ln>
          <a:effectLst>
            <a:outerShdw dist="107763" dir="18900000" algn="ctr" rotWithShape="0">
              <a:schemeClr val="bg2"/>
            </a:outerShdw>
          </a:effectLst>
        </p:spPr>
        <p:txBody>
          <a:bodyPr wrap="square" anchor="ctr"/>
          <a:lstStyle/>
          <a:p>
            <a:pPr eaLnBrk="0" hangingPunct="0">
              <a:spcBef>
                <a:spcPct val="50000"/>
              </a:spcBef>
            </a:pPr>
            <a:r>
              <a:rPr lang="en-US" sz="2000" b="1" dirty="0" smtClean="0">
                <a:latin typeface="+mj-lt"/>
              </a:rPr>
              <a:t>Purchasing</a:t>
            </a:r>
            <a:br>
              <a:rPr lang="en-US" sz="2000" b="1" dirty="0" smtClean="0">
                <a:latin typeface="+mj-lt"/>
              </a:rPr>
            </a:br>
            <a:r>
              <a:rPr lang="en-US" sz="2000" b="1" dirty="0" smtClean="0">
                <a:latin typeface="+mj-lt"/>
              </a:rPr>
              <a:t>Life Cycle</a:t>
            </a:r>
            <a:endParaRPr lang="en-US" sz="2000" b="1" dirty="0">
              <a:latin typeface="+mj-lt"/>
            </a:endParaRPr>
          </a:p>
        </p:txBody>
      </p:sp>
      <p:sp>
        <p:nvSpPr>
          <p:cNvPr id="75783" name="Rectangle 7"/>
          <p:cNvSpPr>
            <a:spLocks noChangeArrowheads="1"/>
          </p:cNvSpPr>
          <p:nvPr/>
        </p:nvSpPr>
        <p:spPr bwMode="auto">
          <a:xfrm>
            <a:off x="3867150" y="1590675"/>
            <a:ext cx="2286000" cy="914400"/>
          </a:xfrm>
          <a:prstGeom prst="rect">
            <a:avLst/>
          </a:prstGeom>
          <a:solidFill>
            <a:schemeClr val="bg1"/>
          </a:solidFill>
          <a:ln w="9525">
            <a:solidFill>
              <a:schemeClr val="tx1"/>
            </a:solidFill>
            <a:miter lim="800000"/>
            <a:headEnd/>
            <a:tailEnd/>
          </a:ln>
          <a:effectLst>
            <a:outerShdw dist="107763" dir="18900000" algn="ctr" rotWithShape="0">
              <a:schemeClr val="bg2"/>
            </a:outerShdw>
          </a:effectLst>
        </p:spPr>
        <p:txBody>
          <a:bodyPr wrap="square" anchor="ctr"/>
          <a:lstStyle/>
          <a:p>
            <a:pPr eaLnBrk="0" hangingPunct="0">
              <a:spcBef>
                <a:spcPct val="50000"/>
              </a:spcBef>
            </a:pPr>
            <a:r>
              <a:rPr lang="en-US" sz="2000" b="1" dirty="0" smtClean="0">
                <a:latin typeface="+mj-lt"/>
              </a:rPr>
              <a:t>Introduction</a:t>
            </a:r>
            <a:endParaRPr lang="en-US" sz="2000" b="1" dirty="0">
              <a:latin typeface="+mj-lt"/>
            </a:endParaRPr>
          </a:p>
        </p:txBody>
      </p:sp>
      <p:sp>
        <p:nvSpPr>
          <p:cNvPr id="75785" name="Rectangle 9"/>
          <p:cNvSpPr>
            <a:spLocks noChangeArrowheads="1"/>
          </p:cNvSpPr>
          <p:nvPr/>
        </p:nvSpPr>
        <p:spPr bwMode="auto">
          <a:xfrm>
            <a:off x="3867150" y="3990975"/>
            <a:ext cx="2286000" cy="914400"/>
          </a:xfrm>
          <a:prstGeom prst="rect">
            <a:avLst/>
          </a:prstGeom>
          <a:solidFill>
            <a:schemeClr val="bg1"/>
          </a:solidFill>
          <a:ln w="9525">
            <a:solidFill>
              <a:schemeClr val="tx1"/>
            </a:solidFill>
            <a:miter lim="800000"/>
            <a:headEnd/>
            <a:tailEnd/>
          </a:ln>
          <a:effectLst>
            <a:outerShdw dist="107763" dir="18900000" algn="ctr" rotWithShape="0">
              <a:schemeClr val="bg2"/>
            </a:outerShdw>
          </a:effectLst>
        </p:spPr>
        <p:txBody>
          <a:bodyPr wrap="square" anchor="ctr"/>
          <a:lstStyle/>
          <a:p>
            <a:pPr eaLnBrk="0" hangingPunct="0">
              <a:spcBef>
                <a:spcPct val="50000"/>
              </a:spcBef>
            </a:pPr>
            <a:r>
              <a:rPr lang="en-US" sz="2000" b="1" dirty="0" smtClean="0">
                <a:latin typeface="+mj-lt"/>
              </a:rPr>
              <a:t>Supplier Invoicing</a:t>
            </a:r>
            <a:endParaRPr lang="en-US" sz="2000" b="1" dirty="0">
              <a:latin typeface="+mj-lt"/>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3" name="Rectangle 3"/>
          <p:cNvSpPr>
            <a:spLocks noGrp="1" noChangeArrowheads="1"/>
          </p:cNvSpPr>
          <p:nvPr>
            <p:ph type="title"/>
          </p:nvPr>
        </p:nvSpPr>
        <p:spPr/>
        <p:txBody>
          <a:bodyPr/>
          <a:lstStyle/>
          <a:p>
            <a:r>
              <a:rPr lang="en-US" smtClean="0"/>
              <a:t>Purchasing/AP Life Cycle</a:t>
            </a:r>
            <a:endParaRPr lang="en-US"/>
          </a:p>
        </p:txBody>
      </p:sp>
      <p:sp>
        <p:nvSpPr>
          <p:cNvPr id="11" name="Footer Placeholder 2"/>
          <p:cNvSpPr>
            <a:spLocks noGrp="1"/>
          </p:cNvSpPr>
          <p:nvPr>
            <p:ph type="ftr" sz="quarter" idx="10"/>
          </p:nvPr>
        </p:nvSpPr>
        <p:spPr/>
        <p:txBody>
          <a:bodyPr/>
          <a:lstStyle/>
          <a:p>
            <a:r>
              <a:rPr lang="en-US" smtClean="0"/>
              <a:t>PC-PU-030</a:t>
            </a:r>
            <a:endParaRPr lang="en-US"/>
          </a:p>
        </p:txBody>
      </p:sp>
      <p:sp>
        <p:nvSpPr>
          <p:cNvPr id="56324" name="Text Box 4"/>
          <p:cNvSpPr txBox="1">
            <a:spLocks noChangeArrowheads="1"/>
          </p:cNvSpPr>
          <p:nvPr/>
        </p:nvSpPr>
        <p:spPr bwMode="auto">
          <a:xfrm>
            <a:off x="3381376" y="1590675"/>
            <a:ext cx="2377440" cy="640080"/>
          </a:xfrm>
          <a:prstGeom prst="rect">
            <a:avLst/>
          </a:prstGeom>
          <a:solidFill>
            <a:schemeClr val="bg1"/>
          </a:solidFill>
          <a:ln w="9525">
            <a:solidFill>
              <a:schemeClr val="tx1"/>
            </a:solidFill>
            <a:miter lim="800000"/>
            <a:headEnd/>
            <a:tailEnd/>
          </a:ln>
          <a:effectLst>
            <a:outerShdw dist="63500" dir="3600000" algn="ctr" rotWithShape="0">
              <a:schemeClr val="bg1">
                <a:lumMod val="65000"/>
              </a:schemeClr>
            </a:outerShdw>
          </a:effectLst>
        </p:spPr>
        <p:txBody>
          <a:bodyPr>
            <a:spAutoFit/>
          </a:bodyPr>
          <a:lstStyle/>
          <a:p>
            <a:pPr eaLnBrk="0" hangingPunct="0">
              <a:spcBef>
                <a:spcPct val="50000"/>
              </a:spcBef>
            </a:pPr>
            <a:r>
              <a:rPr lang="en-US" sz="1600" b="1">
                <a:latin typeface="+mj-lt"/>
              </a:rPr>
              <a:t>Enter PO</a:t>
            </a:r>
            <a:br>
              <a:rPr lang="en-US" sz="1600" b="1">
                <a:latin typeface="+mj-lt"/>
              </a:rPr>
            </a:br>
            <a:r>
              <a:rPr lang="en-US" sz="1600">
                <a:latin typeface="+mj-lt"/>
              </a:rPr>
              <a:t>PO Maintenance (5.7)</a:t>
            </a:r>
            <a:endParaRPr lang="en-US" sz="1600" b="1">
              <a:latin typeface="+mj-lt"/>
            </a:endParaRPr>
          </a:p>
        </p:txBody>
      </p:sp>
      <p:sp>
        <p:nvSpPr>
          <p:cNvPr id="56325" name="Text Box 5"/>
          <p:cNvSpPr txBox="1">
            <a:spLocks noChangeArrowheads="1"/>
          </p:cNvSpPr>
          <p:nvPr/>
        </p:nvSpPr>
        <p:spPr bwMode="auto">
          <a:xfrm>
            <a:off x="1551242" y="2743200"/>
            <a:ext cx="2377440" cy="640080"/>
          </a:xfrm>
          <a:prstGeom prst="rect">
            <a:avLst/>
          </a:prstGeom>
          <a:solidFill>
            <a:schemeClr val="bg1"/>
          </a:solidFill>
          <a:ln w="9525">
            <a:solidFill>
              <a:schemeClr val="tx1"/>
            </a:solidFill>
            <a:miter lim="800000"/>
            <a:headEnd/>
            <a:tailEnd/>
          </a:ln>
          <a:effectLst>
            <a:outerShdw dist="63500" dir="3600000" algn="ctr" rotWithShape="0">
              <a:schemeClr val="bg1">
                <a:lumMod val="65000"/>
              </a:schemeClr>
            </a:outerShdw>
          </a:effectLst>
        </p:spPr>
        <p:txBody>
          <a:bodyPr>
            <a:spAutoFit/>
          </a:bodyPr>
          <a:lstStyle/>
          <a:p>
            <a:pPr eaLnBrk="0" hangingPunct="0">
              <a:spcBef>
                <a:spcPct val="50000"/>
              </a:spcBef>
            </a:pPr>
            <a:r>
              <a:rPr lang="en-US" sz="1600" b="1" dirty="0">
                <a:latin typeface="+mj-lt"/>
              </a:rPr>
              <a:t>Receive PO Items</a:t>
            </a:r>
            <a:br>
              <a:rPr lang="en-US" sz="1600" b="1" dirty="0">
                <a:latin typeface="+mj-lt"/>
              </a:rPr>
            </a:br>
            <a:r>
              <a:rPr lang="en-US" sz="1600" dirty="0">
                <a:latin typeface="+mj-lt"/>
              </a:rPr>
              <a:t>PO Receipts (5.13.1)</a:t>
            </a:r>
          </a:p>
        </p:txBody>
      </p:sp>
      <p:sp>
        <p:nvSpPr>
          <p:cNvPr id="56326" name="Text Box 6"/>
          <p:cNvSpPr txBox="1">
            <a:spLocks noChangeArrowheads="1"/>
          </p:cNvSpPr>
          <p:nvPr/>
        </p:nvSpPr>
        <p:spPr bwMode="auto">
          <a:xfrm>
            <a:off x="5210843" y="2743200"/>
            <a:ext cx="2377440" cy="640080"/>
          </a:xfrm>
          <a:prstGeom prst="rect">
            <a:avLst/>
          </a:prstGeom>
          <a:solidFill>
            <a:schemeClr val="bg1"/>
          </a:solidFill>
          <a:ln w="9525">
            <a:solidFill>
              <a:schemeClr val="tx1"/>
            </a:solidFill>
            <a:miter lim="800000"/>
            <a:headEnd/>
            <a:tailEnd/>
          </a:ln>
          <a:effectLst>
            <a:outerShdw dist="63500" dir="3600000" algn="ctr" rotWithShape="0">
              <a:schemeClr val="bg1">
                <a:lumMod val="65000"/>
              </a:schemeClr>
            </a:outerShdw>
          </a:effectLst>
        </p:spPr>
        <p:txBody>
          <a:bodyPr>
            <a:spAutoFit/>
          </a:bodyPr>
          <a:lstStyle/>
          <a:p>
            <a:pPr eaLnBrk="0" hangingPunct="0">
              <a:spcBef>
                <a:spcPct val="50000"/>
              </a:spcBef>
            </a:pPr>
            <a:r>
              <a:rPr lang="en-US" sz="1600" b="1">
                <a:latin typeface="+mj-lt"/>
              </a:rPr>
              <a:t>Return PO Items</a:t>
            </a:r>
            <a:br>
              <a:rPr lang="en-US" sz="1600" b="1">
                <a:latin typeface="+mj-lt"/>
              </a:rPr>
            </a:br>
            <a:r>
              <a:rPr lang="en-US" sz="1600">
                <a:latin typeface="+mj-lt"/>
              </a:rPr>
              <a:t>PO Returns (5.13.7)</a:t>
            </a:r>
          </a:p>
        </p:txBody>
      </p:sp>
      <p:sp>
        <p:nvSpPr>
          <p:cNvPr id="56327" name="Text Box 7"/>
          <p:cNvSpPr txBox="1">
            <a:spLocks noChangeArrowheads="1"/>
          </p:cNvSpPr>
          <p:nvPr/>
        </p:nvSpPr>
        <p:spPr bwMode="auto">
          <a:xfrm>
            <a:off x="3381376" y="4024314"/>
            <a:ext cx="2377440" cy="640080"/>
          </a:xfrm>
          <a:prstGeom prst="rect">
            <a:avLst/>
          </a:prstGeom>
          <a:solidFill>
            <a:schemeClr val="bg1"/>
          </a:solidFill>
          <a:ln w="9525">
            <a:solidFill>
              <a:schemeClr val="tx1"/>
            </a:solidFill>
            <a:miter lim="800000"/>
            <a:headEnd/>
            <a:tailEnd/>
          </a:ln>
          <a:effectLst>
            <a:outerShdw dist="63500" dir="3600000" algn="ctr" rotWithShape="0">
              <a:schemeClr val="bg1">
                <a:lumMod val="65000"/>
              </a:schemeClr>
            </a:outerShdw>
          </a:effectLst>
        </p:spPr>
        <p:txBody>
          <a:bodyPr>
            <a:spAutoFit/>
          </a:bodyPr>
          <a:lstStyle/>
          <a:p>
            <a:pPr eaLnBrk="0" hangingPunct="0">
              <a:spcBef>
                <a:spcPct val="50000"/>
              </a:spcBef>
            </a:pPr>
            <a:r>
              <a:rPr lang="en-US" sz="1600" b="1">
                <a:latin typeface="+mj-lt"/>
              </a:rPr>
              <a:t>Enter Supplier Invoice</a:t>
            </a:r>
            <a:r>
              <a:rPr lang="en-US" sz="1600">
                <a:latin typeface="+mj-lt"/>
              </a:rPr>
              <a:t> (28.1.1.1)</a:t>
            </a:r>
          </a:p>
        </p:txBody>
      </p:sp>
      <p:cxnSp>
        <p:nvCxnSpPr>
          <p:cNvPr id="56328" name="AutoShape 8"/>
          <p:cNvCxnSpPr>
            <a:cxnSpLocks noChangeShapeType="1"/>
            <a:stCxn id="56325" idx="2"/>
            <a:endCxn id="56327" idx="0"/>
          </p:cNvCxnSpPr>
          <p:nvPr/>
        </p:nvCxnSpPr>
        <p:spPr bwMode="auto">
          <a:xfrm rot="16200000" flipH="1">
            <a:off x="3334512" y="2788730"/>
            <a:ext cx="641034" cy="1830134"/>
          </a:xfrm>
          <a:prstGeom prst="bentConnector3">
            <a:avLst>
              <a:gd name="adj1" fmla="val 50000"/>
            </a:avLst>
          </a:prstGeom>
          <a:noFill/>
          <a:ln w="38100">
            <a:solidFill>
              <a:srgbClr val="5A87C6"/>
            </a:solidFill>
            <a:miter lim="800000"/>
            <a:headEnd/>
            <a:tailEnd type="triangle" w="med" len="med"/>
          </a:ln>
          <a:effectLst/>
        </p:spPr>
      </p:cxnSp>
      <p:cxnSp>
        <p:nvCxnSpPr>
          <p:cNvPr id="56329" name="AutoShape 9"/>
          <p:cNvCxnSpPr>
            <a:cxnSpLocks noChangeShapeType="1"/>
            <a:stCxn id="56324" idx="2"/>
            <a:endCxn id="56325" idx="0"/>
          </p:cNvCxnSpPr>
          <p:nvPr/>
        </p:nvCxnSpPr>
        <p:spPr bwMode="auto">
          <a:xfrm rot="5400000">
            <a:off x="3398807" y="1571910"/>
            <a:ext cx="512445" cy="1830134"/>
          </a:xfrm>
          <a:prstGeom prst="bentConnector3">
            <a:avLst>
              <a:gd name="adj1" fmla="val 50000"/>
            </a:avLst>
          </a:prstGeom>
          <a:noFill/>
          <a:ln w="38100">
            <a:solidFill>
              <a:srgbClr val="5A87C6"/>
            </a:solidFill>
            <a:miter lim="800000"/>
            <a:headEnd/>
            <a:tailEnd type="triangle" w="med" len="med"/>
          </a:ln>
          <a:effectLst/>
        </p:spPr>
      </p:cxnSp>
      <p:cxnSp>
        <p:nvCxnSpPr>
          <p:cNvPr id="56330" name="AutoShape 10"/>
          <p:cNvCxnSpPr>
            <a:cxnSpLocks noChangeShapeType="1"/>
            <a:stCxn id="56324" idx="2"/>
            <a:endCxn id="56326" idx="0"/>
          </p:cNvCxnSpPr>
          <p:nvPr/>
        </p:nvCxnSpPr>
        <p:spPr bwMode="auto">
          <a:xfrm rot="16200000" flipH="1">
            <a:off x="5228607" y="1572243"/>
            <a:ext cx="512445" cy="1829467"/>
          </a:xfrm>
          <a:prstGeom prst="bentConnector3">
            <a:avLst>
              <a:gd name="adj1" fmla="val 50000"/>
            </a:avLst>
          </a:prstGeom>
          <a:noFill/>
          <a:ln w="38100">
            <a:solidFill>
              <a:srgbClr val="5A87C6"/>
            </a:solidFill>
            <a:miter lim="800000"/>
            <a:headEnd/>
            <a:tailEnd type="triangle" w="med" len="med"/>
          </a:ln>
          <a:effectLst/>
        </p:spPr>
      </p:cxnSp>
      <p:cxnSp>
        <p:nvCxnSpPr>
          <p:cNvPr id="56331" name="AutoShape 11"/>
          <p:cNvCxnSpPr>
            <a:cxnSpLocks noChangeShapeType="1"/>
            <a:stCxn id="56326" idx="2"/>
            <a:endCxn id="56327" idx="0"/>
          </p:cNvCxnSpPr>
          <p:nvPr/>
        </p:nvCxnSpPr>
        <p:spPr bwMode="auto">
          <a:xfrm rot="5400000">
            <a:off x="5164313" y="2789064"/>
            <a:ext cx="641034" cy="1829467"/>
          </a:xfrm>
          <a:prstGeom prst="bentConnector3">
            <a:avLst>
              <a:gd name="adj1" fmla="val 50000"/>
            </a:avLst>
          </a:prstGeom>
          <a:noFill/>
          <a:ln w="38100">
            <a:solidFill>
              <a:srgbClr val="5A87C6"/>
            </a:solidFill>
            <a:miter lim="800000"/>
            <a:headEnd/>
            <a:tailEnd type="triangle" w="med" len="med"/>
          </a:ln>
          <a:effectLst/>
        </p:spPr>
      </p:cxn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1" name="Rectangle 1027"/>
          <p:cNvSpPr>
            <a:spLocks noGrp="1" noChangeArrowheads="1"/>
          </p:cNvSpPr>
          <p:nvPr>
            <p:ph type="title"/>
          </p:nvPr>
        </p:nvSpPr>
        <p:spPr/>
        <p:txBody>
          <a:bodyPr/>
          <a:lstStyle/>
          <a:p>
            <a:r>
              <a:rPr lang="en-US" smtClean="0"/>
              <a:t>Purchasing/AP Topics</a:t>
            </a:r>
            <a:endParaRPr lang="en-US"/>
          </a:p>
        </p:txBody>
      </p:sp>
      <p:sp>
        <p:nvSpPr>
          <p:cNvPr id="10" name="Footer Placeholder 2"/>
          <p:cNvSpPr>
            <a:spLocks noGrp="1"/>
          </p:cNvSpPr>
          <p:nvPr>
            <p:ph type="ftr" sz="quarter" idx="10"/>
          </p:nvPr>
        </p:nvSpPr>
        <p:spPr/>
        <p:txBody>
          <a:bodyPr/>
          <a:lstStyle/>
          <a:p>
            <a:r>
              <a:rPr lang="en-US" smtClean="0"/>
              <a:t>PC-PU-040</a:t>
            </a:r>
            <a:endParaRPr lang="en-US"/>
          </a:p>
        </p:txBody>
      </p:sp>
      <p:sp>
        <p:nvSpPr>
          <p:cNvPr id="11" name="AutoShape 4"/>
          <p:cNvSpPr>
            <a:spLocks noChangeArrowheads="1"/>
          </p:cNvSpPr>
          <p:nvPr/>
        </p:nvSpPr>
        <p:spPr bwMode="auto">
          <a:xfrm>
            <a:off x="1819275" y="2752724"/>
            <a:ext cx="1828800" cy="914400"/>
          </a:xfrm>
          <a:prstGeom prst="rightArrow">
            <a:avLst>
              <a:gd name="adj1" fmla="val 50000"/>
              <a:gd name="adj2" fmla="val 50270"/>
            </a:avLst>
          </a:prstGeom>
          <a:solidFill>
            <a:srgbClr val="5A87C6"/>
          </a:solidFill>
          <a:ln w="9525">
            <a:solidFill>
              <a:schemeClr val="tx1"/>
            </a:solidFill>
            <a:miter lim="800000"/>
            <a:headEnd/>
            <a:tailEnd/>
          </a:ln>
          <a:effectLst/>
        </p:spPr>
        <p:txBody>
          <a:bodyPr wrap="none" anchor="ctr"/>
          <a:lstStyle/>
          <a:p>
            <a:endParaRPr lang="en-US"/>
          </a:p>
        </p:txBody>
      </p:sp>
      <p:sp>
        <p:nvSpPr>
          <p:cNvPr id="12" name="Rectangle 5"/>
          <p:cNvSpPr>
            <a:spLocks noChangeArrowheads="1"/>
          </p:cNvSpPr>
          <p:nvPr/>
        </p:nvSpPr>
        <p:spPr bwMode="auto">
          <a:xfrm>
            <a:off x="3867150" y="2771775"/>
            <a:ext cx="2286000" cy="914400"/>
          </a:xfrm>
          <a:prstGeom prst="rect">
            <a:avLst/>
          </a:prstGeom>
          <a:solidFill>
            <a:schemeClr val="bg1"/>
          </a:solidFill>
          <a:ln w="9525">
            <a:solidFill>
              <a:schemeClr val="tx1"/>
            </a:solidFill>
            <a:miter lim="800000"/>
            <a:headEnd/>
            <a:tailEnd/>
          </a:ln>
          <a:effectLst>
            <a:outerShdw dist="107763" dir="18900000" algn="ctr" rotWithShape="0">
              <a:schemeClr val="bg2"/>
            </a:outerShdw>
          </a:effectLst>
        </p:spPr>
        <p:txBody>
          <a:bodyPr wrap="square" anchor="ctr"/>
          <a:lstStyle/>
          <a:p>
            <a:pPr eaLnBrk="0" hangingPunct="0">
              <a:spcBef>
                <a:spcPct val="50000"/>
              </a:spcBef>
            </a:pPr>
            <a:r>
              <a:rPr lang="en-US" sz="2000" b="1" dirty="0" smtClean="0">
                <a:latin typeface="+mj-lt"/>
              </a:rPr>
              <a:t>Purchasing</a:t>
            </a:r>
            <a:br>
              <a:rPr lang="en-US" sz="2000" b="1" dirty="0" smtClean="0">
                <a:latin typeface="+mj-lt"/>
              </a:rPr>
            </a:br>
            <a:r>
              <a:rPr lang="en-US" sz="2000" b="1" dirty="0" smtClean="0">
                <a:latin typeface="+mj-lt"/>
              </a:rPr>
              <a:t>Life Cycle</a:t>
            </a:r>
            <a:endParaRPr lang="en-US" sz="2000" b="1" dirty="0">
              <a:latin typeface="+mj-lt"/>
            </a:endParaRPr>
          </a:p>
        </p:txBody>
      </p:sp>
      <p:sp>
        <p:nvSpPr>
          <p:cNvPr id="13" name="Rectangle 7"/>
          <p:cNvSpPr>
            <a:spLocks noChangeArrowheads="1"/>
          </p:cNvSpPr>
          <p:nvPr/>
        </p:nvSpPr>
        <p:spPr bwMode="auto">
          <a:xfrm>
            <a:off x="3867150" y="1590675"/>
            <a:ext cx="2286000" cy="914400"/>
          </a:xfrm>
          <a:prstGeom prst="rect">
            <a:avLst/>
          </a:prstGeom>
          <a:solidFill>
            <a:schemeClr val="bg1"/>
          </a:solidFill>
          <a:ln w="9525">
            <a:solidFill>
              <a:schemeClr val="tx1"/>
            </a:solidFill>
            <a:miter lim="800000"/>
            <a:headEnd/>
            <a:tailEnd/>
          </a:ln>
          <a:effectLst>
            <a:outerShdw dist="107763" dir="18900000" algn="ctr" rotWithShape="0">
              <a:schemeClr val="bg2"/>
            </a:outerShdw>
          </a:effectLst>
        </p:spPr>
        <p:txBody>
          <a:bodyPr wrap="square" anchor="ctr"/>
          <a:lstStyle/>
          <a:p>
            <a:pPr eaLnBrk="0" hangingPunct="0">
              <a:spcBef>
                <a:spcPct val="50000"/>
              </a:spcBef>
            </a:pPr>
            <a:r>
              <a:rPr lang="en-US" sz="2000" b="1" dirty="0" smtClean="0">
                <a:latin typeface="+mj-lt"/>
              </a:rPr>
              <a:t>Introduction</a:t>
            </a:r>
            <a:endParaRPr lang="en-US" sz="2000" b="1" dirty="0">
              <a:latin typeface="+mj-lt"/>
            </a:endParaRPr>
          </a:p>
        </p:txBody>
      </p:sp>
      <p:sp>
        <p:nvSpPr>
          <p:cNvPr id="14" name="Rectangle 9"/>
          <p:cNvSpPr>
            <a:spLocks noChangeArrowheads="1"/>
          </p:cNvSpPr>
          <p:nvPr/>
        </p:nvSpPr>
        <p:spPr bwMode="auto">
          <a:xfrm>
            <a:off x="3867150" y="3990975"/>
            <a:ext cx="2286000" cy="914400"/>
          </a:xfrm>
          <a:prstGeom prst="rect">
            <a:avLst/>
          </a:prstGeom>
          <a:solidFill>
            <a:schemeClr val="bg1"/>
          </a:solidFill>
          <a:ln w="9525">
            <a:solidFill>
              <a:schemeClr val="tx1"/>
            </a:solidFill>
            <a:miter lim="800000"/>
            <a:headEnd/>
            <a:tailEnd/>
          </a:ln>
          <a:effectLst>
            <a:outerShdw dist="107763" dir="18900000" algn="ctr" rotWithShape="0">
              <a:schemeClr val="bg2"/>
            </a:outerShdw>
          </a:effectLst>
        </p:spPr>
        <p:txBody>
          <a:bodyPr wrap="square" anchor="ctr"/>
          <a:lstStyle/>
          <a:p>
            <a:pPr eaLnBrk="0" hangingPunct="0">
              <a:spcBef>
                <a:spcPct val="50000"/>
              </a:spcBef>
            </a:pPr>
            <a:r>
              <a:rPr lang="en-US" sz="2000" b="1" dirty="0" smtClean="0">
                <a:latin typeface="+mj-lt"/>
              </a:rPr>
              <a:t>Supplier Invoicing</a:t>
            </a:r>
            <a:endParaRPr lang="en-US" sz="2000" b="1" dirty="0">
              <a:latin typeface="+mj-lt"/>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4" name="Rectangle 6"/>
          <p:cNvSpPr>
            <a:spLocks noGrp="1" noChangeArrowheads="1"/>
          </p:cNvSpPr>
          <p:nvPr>
            <p:ph type="title"/>
          </p:nvPr>
        </p:nvSpPr>
        <p:spPr/>
        <p:txBody>
          <a:bodyPr/>
          <a:lstStyle/>
          <a:p>
            <a:r>
              <a:rPr lang="en-US" smtClean="0"/>
              <a:t>Purchase Order Entry (1 of 3)</a:t>
            </a:r>
            <a:endParaRPr lang="en-US"/>
          </a:p>
        </p:txBody>
      </p:sp>
      <p:sp>
        <p:nvSpPr>
          <p:cNvPr id="6" name="Footer Placeholder 2"/>
          <p:cNvSpPr>
            <a:spLocks noGrp="1"/>
          </p:cNvSpPr>
          <p:nvPr>
            <p:ph type="ftr" sz="quarter" idx="10"/>
          </p:nvPr>
        </p:nvSpPr>
        <p:spPr/>
        <p:txBody>
          <a:bodyPr/>
          <a:lstStyle/>
          <a:p>
            <a:r>
              <a:rPr lang="en-US" smtClean="0"/>
              <a:t>PC-PU-050</a:t>
            </a:r>
            <a:endParaRPr lang="en-US"/>
          </a:p>
        </p:txBody>
      </p:sp>
      <p:pic>
        <p:nvPicPr>
          <p:cNvPr id="84005" name="Picture 37"/>
          <p:cNvPicPr>
            <a:picLocks noChangeAspect="1" noChangeArrowheads="1"/>
          </p:cNvPicPr>
          <p:nvPr/>
        </p:nvPicPr>
        <p:blipFill>
          <a:blip r:embed="rId2"/>
          <a:srcRect/>
          <a:stretch>
            <a:fillRect/>
          </a:stretch>
        </p:blipFill>
        <p:spPr bwMode="auto">
          <a:xfrm>
            <a:off x="1681163" y="962025"/>
            <a:ext cx="6905625" cy="4968875"/>
          </a:xfrm>
          <a:prstGeom prst="rect">
            <a:avLst/>
          </a:prstGeom>
          <a:noFill/>
          <a:ln w="9525" algn="ctr">
            <a:noFill/>
            <a:miter lim="800000"/>
            <a:headEnd/>
            <a:tailEnd/>
          </a:ln>
          <a:effectLst/>
        </p:spPr>
      </p:pic>
      <p:sp>
        <p:nvSpPr>
          <p:cNvPr id="84001" name="Text Box 33"/>
          <p:cNvSpPr txBox="1">
            <a:spLocks noChangeArrowheads="1"/>
          </p:cNvSpPr>
          <p:nvPr/>
        </p:nvSpPr>
        <p:spPr bwMode="auto">
          <a:xfrm>
            <a:off x="225425" y="5489575"/>
            <a:ext cx="3508375" cy="615553"/>
          </a:xfrm>
          <a:prstGeom prst="rect">
            <a:avLst/>
          </a:prstGeom>
          <a:solidFill>
            <a:schemeClr val="bg1"/>
          </a:solidFill>
          <a:ln w="3175">
            <a:solidFill>
              <a:schemeClr val="tx1"/>
            </a:solidFill>
            <a:miter lim="800000"/>
            <a:headEnd/>
            <a:tailEnd/>
          </a:ln>
          <a:effectLst>
            <a:outerShdw dist="63500" dir="3600000" algn="ctr" rotWithShape="0">
              <a:schemeClr val="bg1">
                <a:lumMod val="65000"/>
              </a:schemeClr>
            </a:outerShdw>
          </a:effectLst>
        </p:spPr>
        <p:txBody>
          <a:bodyPr wrap="square">
            <a:spAutoFit/>
          </a:bodyPr>
          <a:lstStyle/>
          <a:p>
            <a:pPr algn="l" eaLnBrk="0" hangingPunct="0">
              <a:spcBef>
                <a:spcPct val="50000"/>
              </a:spcBef>
            </a:pPr>
            <a:r>
              <a:rPr lang="en-US" sz="1800" b="1" dirty="0"/>
              <a:t>Key field: </a:t>
            </a:r>
            <a:br>
              <a:rPr lang="en-US" sz="1800" b="1" dirty="0"/>
            </a:br>
            <a:r>
              <a:rPr lang="en-US" sz="1600" dirty="0"/>
              <a:t>Site (from which PO was issued)</a:t>
            </a:r>
            <a:endParaRPr lang="en-US" sz="1800" b="1" dirty="0"/>
          </a:p>
        </p:txBody>
      </p:sp>
      <p:sp>
        <p:nvSpPr>
          <p:cNvPr id="84004" name="Rectangle 36"/>
          <p:cNvSpPr>
            <a:spLocks noChangeArrowheads="1"/>
          </p:cNvSpPr>
          <p:nvPr/>
        </p:nvSpPr>
        <p:spPr bwMode="auto">
          <a:xfrm>
            <a:off x="4010025" y="4772025"/>
            <a:ext cx="1428750" cy="228600"/>
          </a:xfrm>
          <a:prstGeom prst="rect">
            <a:avLst/>
          </a:prstGeom>
          <a:noFill/>
          <a:ln w="19050" algn="ctr">
            <a:solidFill>
              <a:srgbClr val="FF0000"/>
            </a:solidFill>
            <a:miter lim="800000"/>
            <a:headEnd/>
            <a:tailEnd/>
          </a:ln>
          <a:effectLst/>
        </p:spPr>
        <p:txBody>
          <a:bodyPr wrap="none" tIns="91440" bIns="91440" anchor="ctr"/>
          <a:lstStyle/>
          <a:p>
            <a:endParaRPr lang="en-US"/>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Rectangle 2"/>
          <p:cNvSpPr>
            <a:spLocks noGrp="1" noChangeArrowheads="1"/>
          </p:cNvSpPr>
          <p:nvPr>
            <p:ph type="title"/>
          </p:nvPr>
        </p:nvSpPr>
        <p:spPr/>
        <p:txBody>
          <a:bodyPr/>
          <a:lstStyle/>
          <a:p>
            <a:r>
              <a:rPr lang="en-US" smtClean="0"/>
              <a:t>Purchase Order Entry (2 of 3)</a:t>
            </a:r>
            <a:endParaRPr lang="en-US"/>
          </a:p>
        </p:txBody>
      </p:sp>
      <p:sp>
        <p:nvSpPr>
          <p:cNvPr id="10" name="Footer Placeholder 3"/>
          <p:cNvSpPr>
            <a:spLocks noGrp="1"/>
          </p:cNvSpPr>
          <p:nvPr>
            <p:ph type="ftr" sz="quarter" idx="10"/>
          </p:nvPr>
        </p:nvSpPr>
        <p:spPr/>
        <p:txBody>
          <a:bodyPr/>
          <a:lstStyle/>
          <a:p>
            <a:r>
              <a:rPr lang="en-US" smtClean="0"/>
              <a:t>PC-PU-060</a:t>
            </a:r>
            <a:endParaRPr lang="en-US"/>
          </a:p>
        </p:txBody>
      </p:sp>
      <p:pic>
        <p:nvPicPr>
          <p:cNvPr id="100368" name="Picture 16"/>
          <p:cNvPicPr>
            <a:picLocks noChangeAspect="1" noChangeArrowheads="1"/>
          </p:cNvPicPr>
          <p:nvPr/>
        </p:nvPicPr>
        <p:blipFill>
          <a:blip r:embed="rId2"/>
          <a:srcRect/>
          <a:stretch>
            <a:fillRect/>
          </a:stretch>
        </p:blipFill>
        <p:spPr bwMode="auto">
          <a:xfrm>
            <a:off x="666750" y="1062038"/>
            <a:ext cx="7096125" cy="4686300"/>
          </a:xfrm>
          <a:prstGeom prst="rect">
            <a:avLst/>
          </a:prstGeom>
          <a:noFill/>
          <a:ln w="9525" algn="ctr">
            <a:noFill/>
            <a:miter lim="800000"/>
            <a:headEnd/>
            <a:tailEnd/>
          </a:ln>
          <a:effectLst/>
        </p:spPr>
      </p:pic>
      <p:sp>
        <p:nvSpPr>
          <p:cNvPr id="100364" name="Rectangle 12"/>
          <p:cNvSpPr>
            <a:spLocks noChangeArrowheads="1"/>
          </p:cNvSpPr>
          <p:nvPr/>
        </p:nvSpPr>
        <p:spPr bwMode="auto">
          <a:xfrm>
            <a:off x="5448300" y="4257675"/>
            <a:ext cx="762000" cy="228600"/>
          </a:xfrm>
          <a:prstGeom prst="rect">
            <a:avLst/>
          </a:prstGeom>
          <a:noFill/>
          <a:ln w="19050" algn="ctr">
            <a:solidFill>
              <a:srgbClr val="FF0000"/>
            </a:solidFill>
            <a:miter lim="800000"/>
            <a:headEnd/>
            <a:tailEnd/>
          </a:ln>
          <a:effectLst/>
        </p:spPr>
        <p:txBody>
          <a:bodyPr wrap="none" tIns="91440" bIns="91440" anchor="ctr"/>
          <a:lstStyle/>
          <a:p>
            <a:endParaRPr lang="en-US"/>
          </a:p>
        </p:txBody>
      </p:sp>
      <p:sp>
        <p:nvSpPr>
          <p:cNvPr id="100365" name="Rectangle 13"/>
          <p:cNvSpPr>
            <a:spLocks noChangeArrowheads="1"/>
          </p:cNvSpPr>
          <p:nvPr/>
        </p:nvSpPr>
        <p:spPr bwMode="auto">
          <a:xfrm>
            <a:off x="4695825" y="5219700"/>
            <a:ext cx="1152525" cy="238125"/>
          </a:xfrm>
          <a:prstGeom prst="rect">
            <a:avLst/>
          </a:prstGeom>
          <a:noFill/>
          <a:ln w="19050" algn="ctr">
            <a:solidFill>
              <a:srgbClr val="FF0000"/>
            </a:solidFill>
            <a:miter lim="800000"/>
            <a:headEnd/>
            <a:tailEnd/>
          </a:ln>
          <a:effectLst/>
        </p:spPr>
        <p:txBody>
          <a:bodyPr wrap="none" tIns="91440" bIns="91440" anchor="ctr"/>
          <a:lstStyle/>
          <a:p>
            <a:endParaRPr lang="en-US"/>
          </a:p>
        </p:txBody>
      </p:sp>
      <p:sp>
        <p:nvSpPr>
          <p:cNvPr id="100369" name="Rectangle 17"/>
          <p:cNvSpPr>
            <a:spLocks noChangeArrowheads="1"/>
          </p:cNvSpPr>
          <p:nvPr/>
        </p:nvSpPr>
        <p:spPr bwMode="auto">
          <a:xfrm>
            <a:off x="4562475" y="3867150"/>
            <a:ext cx="3152775" cy="228600"/>
          </a:xfrm>
          <a:prstGeom prst="rect">
            <a:avLst/>
          </a:prstGeom>
          <a:noFill/>
          <a:ln w="19050" algn="ctr">
            <a:solidFill>
              <a:srgbClr val="FF0000"/>
            </a:solidFill>
            <a:miter lim="800000"/>
            <a:headEnd/>
            <a:tailEnd/>
          </a:ln>
          <a:effectLst/>
        </p:spPr>
        <p:txBody>
          <a:bodyPr wrap="none" tIns="91440" bIns="91440" anchor="ctr"/>
          <a:lstStyle/>
          <a:p>
            <a:endParaRPr lang="en-US"/>
          </a:p>
        </p:txBody>
      </p:sp>
      <p:sp>
        <p:nvSpPr>
          <p:cNvPr id="100359" name="Text Box 7"/>
          <p:cNvSpPr txBox="1">
            <a:spLocks noChangeArrowheads="1"/>
          </p:cNvSpPr>
          <p:nvPr/>
        </p:nvSpPr>
        <p:spPr bwMode="auto">
          <a:xfrm>
            <a:off x="139700" y="5489575"/>
            <a:ext cx="4727575" cy="615553"/>
          </a:xfrm>
          <a:prstGeom prst="rect">
            <a:avLst/>
          </a:prstGeom>
          <a:solidFill>
            <a:schemeClr val="bg1"/>
          </a:solidFill>
          <a:ln w="3175">
            <a:solidFill>
              <a:schemeClr val="tx1"/>
            </a:solidFill>
            <a:miter lim="800000"/>
            <a:headEnd/>
            <a:tailEnd/>
          </a:ln>
          <a:effectLst>
            <a:outerShdw dist="63500" dir="3600000" algn="ctr" rotWithShape="0">
              <a:schemeClr val="bg1">
                <a:lumMod val="65000"/>
              </a:schemeClr>
            </a:outerShdw>
          </a:effectLst>
        </p:spPr>
        <p:txBody>
          <a:bodyPr wrap="square">
            <a:spAutoFit/>
          </a:bodyPr>
          <a:lstStyle/>
          <a:p>
            <a:pPr algn="l" eaLnBrk="0" hangingPunct="0">
              <a:spcBef>
                <a:spcPct val="50000"/>
              </a:spcBef>
            </a:pPr>
            <a:r>
              <a:rPr lang="en-US" sz="1800" b="1" dirty="0">
                <a:latin typeface="+mj-lt"/>
              </a:rPr>
              <a:t>Key fields: </a:t>
            </a:r>
            <a:br>
              <a:rPr lang="en-US" sz="1800" b="1" dirty="0">
                <a:latin typeface="+mj-lt"/>
              </a:rPr>
            </a:br>
            <a:r>
              <a:rPr lang="en-US" sz="1600" dirty="0" err="1">
                <a:latin typeface="+mj-lt"/>
              </a:rPr>
              <a:t>Pur</a:t>
            </a:r>
            <a:r>
              <a:rPr lang="en-US" sz="1600" dirty="0">
                <a:latin typeface="+mj-lt"/>
              </a:rPr>
              <a:t> Acct, Project, Type, Update </a:t>
            </a:r>
            <a:r>
              <a:rPr lang="en-US" sz="1600" dirty="0" err="1">
                <a:latin typeface="+mj-lt"/>
              </a:rPr>
              <a:t>Avg</a:t>
            </a:r>
            <a:r>
              <a:rPr lang="en-US" sz="1600" dirty="0">
                <a:latin typeface="+mj-lt"/>
              </a:rPr>
              <a:t>/Last Cost</a:t>
            </a:r>
            <a:endParaRPr lang="en-US" sz="1800" b="1" dirty="0">
              <a:latin typeface="+mj-lt"/>
            </a:endParaRPr>
          </a:p>
        </p:txBody>
      </p:sp>
      <p:sp>
        <p:nvSpPr>
          <p:cNvPr id="100361" name="Text Box 9"/>
          <p:cNvSpPr txBox="1">
            <a:spLocks noChangeArrowheads="1"/>
          </p:cNvSpPr>
          <p:nvPr/>
        </p:nvSpPr>
        <p:spPr bwMode="auto">
          <a:xfrm>
            <a:off x="7667625" y="4384675"/>
            <a:ext cx="1371600" cy="1292662"/>
          </a:xfrm>
          <a:prstGeom prst="rect">
            <a:avLst/>
          </a:prstGeom>
          <a:solidFill>
            <a:schemeClr val="bg1"/>
          </a:solidFill>
          <a:ln w="3175">
            <a:solidFill>
              <a:schemeClr val="tx1"/>
            </a:solidFill>
            <a:miter lim="800000"/>
            <a:headEnd/>
            <a:tailEnd/>
          </a:ln>
          <a:effectLst>
            <a:outerShdw dist="63500" dir="3600000" algn="ctr" rotWithShape="0">
              <a:schemeClr val="bg1">
                <a:lumMod val="65000"/>
              </a:schemeClr>
            </a:outerShdw>
          </a:effectLst>
        </p:spPr>
        <p:txBody>
          <a:bodyPr>
            <a:spAutoFit/>
          </a:bodyPr>
          <a:lstStyle/>
          <a:p>
            <a:pPr algn="l" eaLnBrk="0" hangingPunct="0">
              <a:spcBef>
                <a:spcPct val="50000"/>
              </a:spcBef>
            </a:pPr>
            <a:r>
              <a:rPr lang="en-US" sz="1400" b="1">
                <a:latin typeface="+mj-lt"/>
              </a:rPr>
              <a:t>Update Avg/Last Cost</a:t>
            </a:r>
            <a:r>
              <a:rPr lang="en-US" sz="1200" b="1">
                <a:latin typeface="+mj-lt"/>
              </a:rPr>
              <a:t/>
            </a:r>
            <a:br>
              <a:rPr lang="en-US" sz="1200" b="1">
                <a:latin typeface="+mj-lt"/>
              </a:rPr>
            </a:br>
            <a:r>
              <a:rPr lang="en-US" sz="1200" b="1">
                <a:latin typeface="+mj-lt"/>
              </a:rPr>
              <a:t>Applies to Current cost only</a:t>
            </a:r>
            <a:endParaRPr lang="en-US" sz="1600" b="1">
              <a:latin typeface="+mj-lt"/>
            </a:endParaRPr>
          </a:p>
        </p:txBody>
      </p:sp>
      <p:sp>
        <p:nvSpPr>
          <p:cNvPr id="100362" name="Text Box 10"/>
          <p:cNvSpPr txBox="1">
            <a:spLocks noChangeArrowheads="1"/>
          </p:cNvSpPr>
          <p:nvPr/>
        </p:nvSpPr>
        <p:spPr bwMode="auto">
          <a:xfrm>
            <a:off x="7667625" y="3181350"/>
            <a:ext cx="1371600" cy="861774"/>
          </a:xfrm>
          <a:prstGeom prst="rect">
            <a:avLst/>
          </a:prstGeom>
          <a:solidFill>
            <a:schemeClr val="bg1"/>
          </a:solidFill>
          <a:ln w="3175">
            <a:solidFill>
              <a:schemeClr val="tx1"/>
            </a:solidFill>
            <a:miter lim="800000"/>
            <a:headEnd/>
            <a:tailEnd/>
          </a:ln>
          <a:effectLst>
            <a:outerShdw dist="63500" dir="3600000" algn="ctr" rotWithShape="0">
              <a:schemeClr val="bg1">
                <a:lumMod val="65000"/>
              </a:schemeClr>
            </a:outerShdw>
          </a:effectLst>
        </p:spPr>
        <p:txBody>
          <a:bodyPr>
            <a:spAutoFit/>
          </a:bodyPr>
          <a:lstStyle/>
          <a:p>
            <a:pPr algn="l" eaLnBrk="0" hangingPunct="0">
              <a:spcBef>
                <a:spcPct val="50000"/>
              </a:spcBef>
            </a:pPr>
            <a:r>
              <a:rPr lang="en-US" sz="1400" b="1" dirty="0">
                <a:latin typeface="+mj-lt"/>
              </a:rPr>
              <a:t>Type</a:t>
            </a:r>
            <a:r>
              <a:rPr lang="en-US" sz="1200" b="1" dirty="0">
                <a:latin typeface="+mj-lt"/>
              </a:rPr>
              <a:t/>
            </a:r>
            <a:br>
              <a:rPr lang="en-US" sz="1200" b="1" dirty="0">
                <a:latin typeface="+mj-lt"/>
              </a:rPr>
            </a:br>
            <a:r>
              <a:rPr lang="en-US" sz="1200" b="1" dirty="0">
                <a:latin typeface="+mj-lt"/>
              </a:rPr>
              <a:t>Can be [blank], [M]</a:t>
            </a:r>
            <a:r>
              <a:rPr lang="en-US" sz="1200" b="1" dirty="0" err="1">
                <a:latin typeface="+mj-lt"/>
              </a:rPr>
              <a:t>emo</a:t>
            </a:r>
            <a:r>
              <a:rPr lang="en-US" sz="1200" b="1" dirty="0">
                <a:latin typeface="+mj-lt"/>
              </a:rPr>
              <a:t>, or [S]</a:t>
            </a:r>
            <a:r>
              <a:rPr lang="en-US" sz="1200" b="1" dirty="0" err="1">
                <a:latin typeface="+mj-lt"/>
              </a:rPr>
              <a:t>ubcontract</a:t>
            </a:r>
            <a:endParaRPr lang="en-US" sz="1600" b="1" dirty="0">
              <a:latin typeface="+mj-lt"/>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1" name="Rectangle 3"/>
          <p:cNvSpPr>
            <a:spLocks noGrp="1" noChangeArrowheads="1"/>
          </p:cNvSpPr>
          <p:nvPr>
            <p:ph type="title"/>
          </p:nvPr>
        </p:nvSpPr>
        <p:spPr/>
        <p:txBody>
          <a:bodyPr/>
          <a:lstStyle/>
          <a:p>
            <a:r>
              <a:rPr lang="en-US" smtClean="0"/>
              <a:t>Purchase Order Line Types</a:t>
            </a:r>
            <a:endParaRPr lang="en-US"/>
          </a:p>
        </p:txBody>
      </p:sp>
      <p:sp>
        <p:nvSpPr>
          <p:cNvPr id="38" name="Footer Placeholder 2"/>
          <p:cNvSpPr>
            <a:spLocks noGrp="1"/>
          </p:cNvSpPr>
          <p:nvPr>
            <p:ph type="ftr" sz="quarter" idx="10"/>
          </p:nvPr>
        </p:nvSpPr>
        <p:spPr/>
        <p:txBody>
          <a:bodyPr/>
          <a:lstStyle/>
          <a:p>
            <a:r>
              <a:rPr lang="en-US" smtClean="0"/>
              <a:t>PC-PU-070</a:t>
            </a:r>
            <a:endParaRPr lang="en-US"/>
          </a:p>
        </p:txBody>
      </p:sp>
      <p:sp>
        <p:nvSpPr>
          <p:cNvPr id="58372" name="Rectangle 4"/>
          <p:cNvSpPr>
            <a:spLocks noChangeArrowheads="1"/>
          </p:cNvSpPr>
          <p:nvPr/>
        </p:nvSpPr>
        <p:spPr bwMode="auto">
          <a:xfrm>
            <a:off x="762000" y="1590675"/>
            <a:ext cx="7696200" cy="3924300"/>
          </a:xfrm>
          <a:prstGeom prst="rect">
            <a:avLst/>
          </a:prstGeom>
          <a:solidFill>
            <a:schemeClr val="bg1"/>
          </a:solidFill>
          <a:ln w="9525">
            <a:solidFill>
              <a:schemeClr val="tx1"/>
            </a:solidFill>
            <a:miter lim="800000"/>
            <a:headEnd/>
            <a:tailEnd/>
          </a:ln>
          <a:effectLst>
            <a:outerShdw dist="107763" dir="18900000" algn="ctr" rotWithShape="0">
              <a:schemeClr val="bg2"/>
            </a:outerShdw>
          </a:effectLst>
        </p:spPr>
        <p:txBody>
          <a:bodyPr wrap="none" anchor="ctr"/>
          <a:lstStyle/>
          <a:p>
            <a:endParaRPr lang="en-US">
              <a:latin typeface="+mj-lt"/>
            </a:endParaRPr>
          </a:p>
        </p:txBody>
      </p:sp>
      <p:sp>
        <p:nvSpPr>
          <p:cNvPr id="58373" name="Text Box 5"/>
          <p:cNvSpPr txBox="1">
            <a:spLocks noChangeArrowheads="1"/>
          </p:cNvSpPr>
          <p:nvPr/>
        </p:nvSpPr>
        <p:spPr bwMode="auto">
          <a:xfrm>
            <a:off x="914400" y="1895475"/>
            <a:ext cx="1828800" cy="336550"/>
          </a:xfrm>
          <a:prstGeom prst="rect">
            <a:avLst/>
          </a:prstGeom>
          <a:noFill/>
          <a:ln w="9525">
            <a:noFill/>
            <a:miter lim="800000"/>
            <a:headEnd/>
            <a:tailEnd/>
          </a:ln>
          <a:effectLst/>
        </p:spPr>
        <p:txBody>
          <a:bodyPr>
            <a:spAutoFit/>
          </a:bodyPr>
          <a:lstStyle/>
          <a:p>
            <a:pPr algn="l" eaLnBrk="0" hangingPunct="0">
              <a:spcBef>
                <a:spcPct val="50000"/>
              </a:spcBef>
            </a:pPr>
            <a:r>
              <a:rPr lang="en-US" sz="1600" b="1" dirty="0">
                <a:latin typeface="+mj-lt"/>
              </a:rPr>
              <a:t>Line Item</a:t>
            </a:r>
          </a:p>
        </p:txBody>
      </p:sp>
      <p:sp>
        <p:nvSpPr>
          <p:cNvPr id="58374" name="Text Box 6"/>
          <p:cNvSpPr txBox="1">
            <a:spLocks noChangeArrowheads="1"/>
          </p:cNvSpPr>
          <p:nvPr/>
        </p:nvSpPr>
        <p:spPr bwMode="auto">
          <a:xfrm>
            <a:off x="2743200" y="1905000"/>
            <a:ext cx="914400" cy="336550"/>
          </a:xfrm>
          <a:prstGeom prst="rect">
            <a:avLst/>
          </a:prstGeom>
          <a:noFill/>
          <a:ln w="9525">
            <a:noFill/>
            <a:miter lim="800000"/>
            <a:headEnd/>
            <a:tailEnd/>
          </a:ln>
          <a:effectLst/>
        </p:spPr>
        <p:txBody>
          <a:bodyPr>
            <a:spAutoFit/>
          </a:bodyPr>
          <a:lstStyle/>
          <a:p>
            <a:pPr eaLnBrk="0" hangingPunct="0">
              <a:spcBef>
                <a:spcPct val="50000"/>
              </a:spcBef>
            </a:pPr>
            <a:r>
              <a:rPr lang="en-US" sz="1600" b="1" dirty="0">
                <a:latin typeface="+mj-lt"/>
              </a:rPr>
              <a:t>Type</a:t>
            </a:r>
          </a:p>
        </p:txBody>
      </p:sp>
      <p:sp>
        <p:nvSpPr>
          <p:cNvPr id="58375" name="Text Box 7"/>
          <p:cNvSpPr txBox="1">
            <a:spLocks noChangeArrowheads="1"/>
          </p:cNvSpPr>
          <p:nvPr/>
        </p:nvSpPr>
        <p:spPr bwMode="auto">
          <a:xfrm>
            <a:off x="3657599" y="1666875"/>
            <a:ext cx="1005840" cy="338554"/>
          </a:xfrm>
          <a:prstGeom prst="rect">
            <a:avLst/>
          </a:prstGeom>
          <a:noFill/>
          <a:ln w="9525">
            <a:noFill/>
            <a:miter lim="800000"/>
            <a:headEnd/>
            <a:tailEnd/>
          </a:ln>
          <a:effectLst/>
        </p:spPr>
        <p:txBody>
          <a:bodyPr wrap="square" lIns="0" rIns="0">
            <a:noAutofit/>
          </a:bodyPr>
          <a:lstStyle/>
          <a:p>
            <a:pPr eaLnBrk="0" hangingPunct="0">
              <a:spcBef>
                <a:spcPct val="50000"/>
              </a:spcBef>
            </a:pPr>
            <a:r>
              <a:rPr lang="en-US" sz="1600" b="1">
                <a:latin typeface="+mj-lt"/>
              </a:rPr>
              <a:t>Inventory Effect</a:t>
            </a:r>
          </a:p>
        </p:txBody>
      </p:sp>
      <p:sp>
        <p:nvSpPr>
          <p:cNvPr id="58376" name="Text Box 8"/>
          <p:cNvSpPr txBox="1">
            <a:spLocks noChangeArrowheads="1"/>
          </p:cNvSpPr>
          <p:nvPr/>
        </p:nvSpPr>
        <p:spPr bwMode="auto">
          <a:xfrm>
            <a:off x="4829175" y="1895475"/>
            <a:ext cx="2286000" cy="336550"/>
          </a:xfrm>
          <a:prstGeom prst="rect">
            <a:avLst/>
          </a:prstGeom>
          <a:noFill/>
          <a:ln w="9525">
            <a:noFill/>
            <a:miter lim="800000"/>
            <a:headEnd/>
            <a:tailEnd/>
          </a:ln>
          <a:effectLst/>
        </p:spPr>
        <p:txBody>
          <a:bodyPr>
            <a:spAutoFit/>
          </a:bodyPr>
          <a:lstStyle/>
          <a:p>
            <a:pPr algn="l" eaLnBrk="0" hangingPunct="0">
              <a:spcBef>
                <a:spcPct val="50000"/>
              </a:spcBef>
            </a:pPr>
            <a:r>
              <a:rPr lang="en-US" sz="1600" b="1" dirty="0">
                <a:latin typeface="+mj-lt"/>
              </a:rPr>
              <a:t>GL Entries at Receipt</a:t>
            </a:r>
          </a:p>
        </p:txBody>
      </p:sp>
      <p:sp>
        <p:nvSpPr>
          <p:cNvPr id="58377" name="Text Box 9"/>
          <p:cNvSpPr txBox="1">
            <a:spLocks noChangeArrowheads="1"/>
          </p:cNvSpPr>
          <p:nvPr/>
        </p:nvSpPr>
        <p:spPr bwMode="auto">
          <a:xfrm>
            <a:off x="7315200" y="1905000"/>
            <a:ext cx="1005840" cy="336550"/>
          </a:xfrm>
          <a:prstGeom prst="rect">
            <a:avLst/>
          </a:prstGeom>
          <a:noFill/>
          <a:ln w="9525">
            <a:noFill/>
            <a:miter lim="800000"/>
            <a:headEnd/>
            <a:tailEnd/>
          </a:ln>
          <a:effectLst/>
        </p:spPr>
        <p:txBody>
          <a:bodyPr>
            <a:spAutoFit/>
          </a:bodyPr>
          <a:lstStyle/>
          <a:p>
            <a:pPr eaLnBrk="0" hangingPunct="0">
              <a:spcBef>
                <a:spcPct val="50000"/>
              </a:spcBef>
            </a:pPr>
            <a:r>
              <a:rPr lang="en-US" sz="1600" b="1">
                <a:latin typeface="+mj-lt"/>
              </a:rPr>
              <a:t>GL Type</a:t>
            </a:r>
          </a:p>
        </p:txBody>
      </p:sp>
      <p:sp>
        <p:nvSpPr>
          <p:cNvPr id="58378" name="Text Box 10"/>
          <p:cNvSpPr txBox="1">
            <a:spLocks noChangeArrowheads="1"/>
          </p:cNvSpPr>
          <p:nvPr/>
        </p:nvSpPr>
        <p:spPr bwMode="auto">
          <a:xfrm>
            <a:off x="4829175" y="2286000"/>
            <a:ext cx="2286000" cy="523220"/>
          </a:xfrm>
          <a:prstGeom prst="rect">
            <a:avLst/>
          </a:prstGeom>
          <a:noFill/>
          <a:ln w="9525">
            <a:noFill/>
            <a:miter lim="800000"/>
            <a:headEnd/>
            <a:tailEnd/>
          </a:ln>
          <a:effectLst/>
        </p:spPr>
        <p:txBody>
          <a:bodyPr>
            <a:spAutoFit/>
          </a:bodyPr>
          <a:lstStyle/>
          <a:p>
            <a:pPr algn="l" eaLnBrk="0" hangingPunct="0">
              <a:spcBef>
                <a:spcPct val="50000"/>
              </a:spcBef>
            </a:pPr>
            <a:r>
              <a:rPr lang="en-US" sz="1400">
                <a:latin typeface="+mj-lt"/>
              </a:rPr>
              <a:t>DR Inventory</a:t>
            </a:r>
            <a:br>
              <a:rPr lang="en-US" sz="1400">
                <a:latin typeface="+mj-lt"/>
              </a:rPr>
            </a:br>
            <a:r>
              <a:rPr lang="en-US" sz="1400">
                <a:latin typeface="+mj-lt"/>
              </a:rPr>
              <a:t>CR PO Receipts</a:t>
            </a:r>
          </a:p>
        </p:txBody>
      </p:sp>
      <p:sp>
        <p:nvSpPr>
          <p:cNvPr id="58379" name="Text Box 11"/>
          <p:cNvSpPr txBox="1">
            <a:spLocks noChangeArrowheads="1"/>
          </p:cNvSpPr>
          <p:nvPr/>
        </p:nvSpPr>
        <p:spPr bwMode="auto">
          <a:xfrm>
            <a:off x="7315200" y="2286000"/>
            <a:ext cx="1005840" cy="304800"/>
          </a:xfrm>
          <a:prstGeom prst="rect">
            <a:avLst/>
          </a:prstGeom>
          <a:noFill/>
          <a:ln w="9525">
            <a:noFill/>
            <a:miter lim="800000"/>
            <a:headEnd/>
            <a:tailEnd/>
          </a:ln>
          <a:effectLst/>
        </p:spPr>
        <p:txBody>
          <a:bodyPr>
            <a:spAutoFit/>
          </a:bodyPr>
          <a:lstStyle/>
          <a:p>
            <a:pPr eaLnBrk="0" hangingPunct="0">
              <a:spcBef>
                <a:spcPct val="50000"/>
              </a:spcBef>
            </a:pPr>
            <a:r>
              <a:rPr lang="en-US" sz="1400">
                <a:latin typeface="+mj-lt"/>
              </a:rPr>
              <a:t>IC</a:t>
            </a:r>
          </a:p>
        </p:txBody>
      </p:sp>
      <p:sp>
        <p:nvSpPr>
          <p:cNvPr id="58380" name="Text Box 12"/>
          <p:cNvSpPr txBox="1">
            <a:spLocks noChangeArrowheads="1"/>
          </p:cNvSpPr>
          <p:nvPr/>
        </p:nvSpPr>
        <p:spPr bwMode="auto">
          <a:xfrm>
            <a:off x="3657599" y="2290763"/>
            <a:ext cx="1005840" cy="307777"/>
          </a:xfrm>
          <a:prstGeom prst="rect">
            <a:avLst/>
          </a:prstGeom>
          <a:noFill/>
          <a:ln w="9525">
            <a:noFill/>
            <a:miter lim="800000"/>
            <a:headEnd/>
            <a:tailEnd/>
          </a:ln>
          <a:effectLst/>
        </p:spPr>
        <p:txBody>
          <a:bodyPr wrap="square" lIns="0" rIns="0">
            <a:noAutofit/>
          </a:bodyPr>
          <a:lstStyle/>
          <a:p>
            <a:pPr eaLnBrk="0" hangingPunct="0">
              <a:spcBef>
                <a:spcPct val="50000"/>
              </a:spcBef>
            </a:pPr>
            <a:r>
              <a:rPr lang="en-US" sz="1400">
                <a:latin typeface="+mj-lt"/>
              </a:rPr>
              <a:t>Yes</a:t>
            </a:r>
          </a:p>
        </p:txBody>
      </p:sp>
      <p:sp>
        <p:nvSpPr>
          <p:cNvPr id="58381" name="Text Box 13"/>
          <p:cNvSpPr txBox="1">
            <a:spLocks noChangeArrowheads="1"/>
          </p:cNvSpPr>
          <p:nvPr/>
        </p:nvSpPr>
        <p:spPr bwMode="auto">
          <a:xfrm>
            <a:off x="2743200" y="2286000"/>
            <a:ext cx="914400" cy="523220"/>
          </a:xfrm>
          <a:prstGeom prst="rect">
            <a:avLst/>
          </a:prstGeom>
          <a:noFill/>
          <a:ln w="9525">
            <a:noFill/>
            <a:miter lim="800000"/>
            <a:headEnd/>
            <a:tailEnd/>
          </a:ln>
          <a:effectLst/>
        </p:spPr>
        <p:txBody>
          <a:bodyPr>
            <a:spAutoFit/>
          </a:bodyPr>
          <a:lstStyle/>
          <a:p>
            <a:pPr eaLnBrk="0" hangingPunct="0">
              <a:spcBef>
                <a:spcPct val="50000"/>
              </a:spcBef>
            </a:pPr>
            <a:r>
              <a:rPr lang="en-US" sz="1400">
                <a:latin typeface="+mj-lt"/>
              </a:rPr>
              <a:t>blank</a:t>
            </a:r>
          </a:p>
        </p:txBody>
      </p:sp>
      <p:sp>
        <p:nvSpPr>
          <p:cNvPr id="58382" name="Text Box 14"/>
          <p:cNvSpPr txBox="1">
            <a:spLocks noChangeArrowheads="1"/>
          </p:cNvSpPr>
          <p:nvPr/>
        </p:nvSpPr>
        <p:spPr bwMode="auto">
          <a:xfrm>
            <a:off x="914400" y="2286000"/>
            <a:ext cx="1828800" cy="304800"/>
          </a:xfrm>
          <a:prstGeom prst="rect">
            <a:avLst/>
          </a:prstGeom>
          <a:noFill/>
          <a:ln w="9525">
            <a:noFill/>
            <a:miter lim="800000"/>
            <a:headEnd/>
            <a:tailEnd/>
          </a:ln>
          <a:effectLst/>
        </p:spPr>
        <p:txBody>
          <a:bodyPr>
            <a:spAutoFit/>
          </a:bodyPr>
          <a:lstStyle/>
          <a:p>
            <a:pPr algn="l" eaLnBrk="0" hangingPunct="0">
              <a:spcBef>
                <a:spcPct val="50000"/>
              </a:spcBef>
            </a:pPr>
            <a:r>
              <a:rPr lang="en-US" sz="1400" dirty="0">
                <a:latin typeface="+mj-lt"/>
              </a:rPr>
              <a:t>Inventory</a:t>
            </a:r>
          </a:p>
        </p:txBody>
      </p:sp>
      <p:sp>
        <p:nvSpPr>
          <p:cNvPr id="58383" name="Text Box 15"/>
          <p:cNvSpPr txBox="1">
            <a:spLocks noChangeArrowheads="1"/>
          </p:cNvSpPr>
          <p:nvPr/>
        </p:nvSpPr>
        <p:spPr bwMode="auto">
          <a:xfrm>
            <a:off x="4829175" y="2819400"/>
            <a:ext cx="2286000" cy="523220"/>
          </a:xfrm>
          <a:prstGeom prst="rect">
            <a:avLst/>
          </a:prstGeom>
          <a:noFill/>
          <a:ln w="9525">
            <a:noFill/>
            <a:miter lim="800000"/>
            <a:headEnd/>
            <a:tailEnd/>
          </a:ln>
          <a:effectLst/>
        </p:spPr>
        <p:txBody>
          <a:bodyPr>
            <a:spAutoFit/>
          </a:bodyPr>
          <a:lstStyle/>
          <a:p>
            <a:pPr algn="l" eaLnBrk="0" hangingPunct="0">
              <a:spcBef>
                <a:spcPct val="50000"/>
              </a:spcBef>
            </a:pPr>
            <a:r>
              <a:rPr lang="en-US" sz="1400">
                <a:latin typeface="+mj-lt"/>
              </a:rPr>
              <a:t>DR Cost of Production</a:t>
            </a:r>
            <a:br>
              <a:rPr lang="en-US" sz="1400">
                <a:latin typeface="+mj-lt"/>
              </a:rPr>
            </a:br>
            <a:r>
              <a:rPr lang="en-US" sz="1400">
                <a:latin typeface="+mj-lt"/>
              </a:rPr>
              <a:t>CR PO Receipts</a:t>
            </a:r>
          </a:p>
        </p:txBody>
      </p:sp>
      <p:sp>
        <p:nvSpPr>
          <p:cNvPr id="58384" name="Text Box 16"/>
          <p:cNvSpPr txBox="1">
            <a:spLocks noChangeArrowheads="1"/>
          </p:cNvSpPr>
          <p:nvPr/>
        </p:nvSpPr>
        <p:spPr bwMode="auto">
          <a:xfrm>
            <a:off x="7315200" y="2819400"/>
            <a:ext cx="1005840" cy="304800"/>
          </a:xfrm>
          <a:prstGeom prst="rect">
            <a:avLst/>
          </a:prstGeom>
          <a:noFill/>
          <a:ln w="9525">
            <a:noFill/>
            <a:miter lim="800000"/>
            <a:headEnd/>
            <a:tailEnd/>
          </a:ln>
          <a:effectLst/>
        </p:spPr>
        <p:txBody>
          <a:bodyPr>
            <a:spAutoFit/>
          </a:bodyPr>
          <a:lstStyle/>
          <a:p>
            <a:pPr eaLnBrk="0" hangingPunct="0">
              <a:spcBef>
                <a:spcPct val="50000"/>
              </a:spcBef>
            </a:pPr>
            <a:r>
              <a:rPr lang="en-US" sz="1400">
                <a:latin typeface="+mj-lt"/>
              </a:rPr>
              <a:t>IC</a:t>
            </a:r>
          </a:p>
        </p:txBody>
      </p:sp>
      <p:sp>
        <p:nvSpPr>
          <p:cNvPr id="58385" name="Text Box 17"/>
          <p:cNvSpPr txBox="1">
            <a:spLocks noChangeArrowheads="1"/>
          </p:cNvSpPr>
          <p:nvPr/>
        </p:nvSpPr>
        <p:spPr bwMode="auto">
          <a:xfrm>
            <a:off x="3657600" y="2843213"/>
            <a:ext cx="1005840" cy="307777"/>
          </a:xfrm>
          <a:prstGeom prst="rect">
            <a:avLst/>
          </a:prstGeom>
          <a:noFill/>
          <a:ln w="9525">
            <a:noFill/>
            <a:miter lim="800000"/>
            <a:headEnd/>
            <a:tailEnd/>
          </a:ln>
          <a:effectLst/>
        </p:spPr>
        <p:txBody>
          <a:bodyPr wrap="square" lIns="0" rIns="0">
            <a:noAutofit/>
          </a:bodyPr>
          <a:lstStyle/>
          <a:p>
            <a:pPr eaLnBrk="0" hangingPunct="0">
              <a:spcBef>
                <a:spcPct val="50000"/>
              </a:spcBef>
            </a:pPr>
            <a:r>
              <a:rPr lang="en-US" sz="1400">
                <a:latin typeface="+mj-lt"/>
              </a:rPr>
              <a:t>No</a:t>
            </a:r>
          </a:p>
        </p:txBody>
      </p:sp>
      <p:sp>
        <p:nvSpPr>
          <p:cNvPr id="58386" name="Text Box 18"/>
          <p:cNvSpPr txBox="1">
            <a:spLocks noChangeArrowheads="1"/>
          </p:cNvSpPr>
          <p:nvPr/>
        </p:nvSpPr>
        <p:spPr bwMode="auto">
          <a:xfrm>
            <a:off x="2743200" y="2819400"/>
            <a:ext cx="914400" cy="304800"/>
          </a:xfrm>
          <a:prstGeom prst="rect">
            <a:avLst/>
          </a:prstGeom>
          <a:noFill/>
          <a:ln w="9525">
            <a:noFill/>
            <a:miter lim="800000"/>
            <a:headEnd/>
            <a:tailEnd/>
          </a:ln>
          <a:effectLst/>
        </p:spPr>
        <p:txBody>
          <a:bodyPr>
            <a:spAutoFit/>
          </a:bodyPr>
          <a:lstStyle/>
          <a:p>
            <a:pPr eaLnBrk="0" hangingPunct="0">
              <a:spcBef>
                <a:spcPct val="50000"/>
              </a:spcBef>
            </a:pPr>
            <a:r>
              <a:rPr lang="en-US" sz="1400">
                <a:latin typeface="+mj-lt"/>
              </a:rPr>
              <a:t>S</a:t>
            </a:r>
          </a:p>
        </p:txBody>
      </p:sp>
      <p:sp>
        <p:nvSpPr>
          <p:cNvPr id="58387" name="Text Box 19"/>
          <p:cNvSpPr txBox="1">
            <a:spLocks noChangeArrowheads="1"/>
          </p:cNvSpPr>
          <p:nvPr/>
        </p:nvSpPr>
        <p:spPr bwMode="auto">
          <a:xfrm>
            <a:off x="914400" y="2819400"/>
            <a:ext cx="1828800" cy="523220"/>
          </a:xfrm>
          <a:prstGeom prst="rect">
            <a:avLst/>
          </a:prstGeom>
          <a:noFill/>
          <a:ln w="9525">
            <a:noFill/>
            <a:miter lim="800000"/>
            <a:headEnd/>
            <a:tailEnd/>
          </a:ln>
          <a:effectLst/>
        </p:spPr>
        <p:txBody>
          <a:bodyPr>
            <a:spAutoFit/>
          </a:bodyPr>
          <a:lstStyle/>
          <a:p>
            <a:pPr algn="l" eaLnBrk="0" hangingPunct="0">
              <a:spcBef>
                <a:spcPct val="50000"/>
              </a:spcBef>
            </a:pPr>
            <a:r>
              <a:rPr lang="en-US" sz="1400">
                <a:latin typeface="+mj-lt"/>
              </a:rPr>
              <a:t>Subcontract</a:t>
            </a:r>
            <a:br>
              <a:rPr lang="en-US" sz="1400">
                <a:latin typeface="+mj-lt"/>
              </a:rPr>
            </a:br>
            <a:r>
              <a:rPr lang="en-US" sz="1400">
                <a:latin typeface="+mj-lt"/>
              </a:rPr>
              <a:t>(No Work Order)</a:t>
            </a:r>
          </a:p>
        </p:txBody>
      </p:sp>
      <p:sp>
        <p:nvSpPr>
          <p:cNvPr id="58388" name="Text Box 20"/>
          <p:cNvSpPr txBox="1">
            <a:spLocks noChangeArrowheads="1"/>
          </p:cNvSpPr>
          <p:nvPr/>
        </p:nvSpPr>
        <p:spPr bwMode="auto">
          <a:xfrm>
            <a:off x="4829175" y="3390900"/>
            <a:ext cx="2286000" cy="523220"/>
          </a:xfrm>
          <a:prstGeom prst="rect">
            <a:avLst/>
          </a:prstGeom>
          <a:noFill/>
          <a:ln w="9525">
            <a:noFill/>
            <a:miter lim="800000"/>
            <a:headEnd/>
            <a:tailEnd/>
          </a:ln>
          <a:effectLst/>
        </p:spPr>
        <p:txBody>
          <a:bodyPr>
            <a:spAutoFit/>
          </a:bodyPr>
          <a:lstStyle/>
          <a:p>
            <a:pPr algn="l" eaLnBrk="0" hangingPunct="0">
              <a:spcBef>
                <a:spcPct val="50000"/>
              </a:spcBef>
            </a:pPr>
            <a:r>
              <a:rPr lang="en-US" sz="1400">
                <a:latin typeface="+mj-lt"/>
              </a:rPr>
              <a:t>DR Cost of Production</a:t>
            </a:r>
            <a:br>
              <a:rPr lang="en-US" sz="1400">
                <a:latin typeface="+mj-lt"/>
              </a:rPr>
            </a:br>
            <a:r>
              <a:rPr lang="en-US" sz="1400">
                <a:latin typeface="+mj-lt"/>
              </a:rPr>
              <a:t>CR PO Receipts</a:t>
            </a:r>
          </a:p>
        </p:txBody>
      </p:sp>
      <p:sp>
        <p:nvSpPr>
          <p:cNvPr id="58389" name="Text Box 21"/>
          <p:cNvSpPr txBox="1">
            <a:spLocks noChangeArrowheads="1"/>
          </p:cNvSpPr>
          <p:nvPr/>
        </p:nvSpPr>
        <p:spPr bwMode="auto">
          <a:xfrm>
            <a:off x="7315200" y="3390900"/>
            <a:ext cx="1005840" cy="304800"/>
          </a:xfrm>
          <a:prstGeom prst="rect">
            <a:avLst/>
          </a:prstGeom>
          <a:noFill/>
          <a:ln w="9525">
            <a:noFill/>
            <a:miter lim="800000"/>
            <a:headEnd/>
            <a:tailEnd/>
          </a:ln>
          <a:effectLst/>
        </p:spPr>
        <p:txBody>
          <a:bodyPr>
            <a:spAutoFit/>
          </a:bodyPr>
          <a:lstStyle/>
          <a:p>
            <a:pPr eaLnBrk="0" hangingPunct="0">
              <a:spcBef>
                <a:spcPct val="50000"/>
              </a:spcBef>
            </a:pPr>
            <a:r>
              <a:rPr lang="en-US" sz="1400">
                <a:latin typeface="+mj-lt"/>
              </a:rPr>
              <a:t>IC</a:t>
            </a:r>
          </a:p>
        </p:txBody>
      </p:sp>
      <p:sp>
        <p:nvSpPr>
          <p:cNvPr id="58390" name="Text Box 22"/>
          <p:cNvSpPr txBox="1">
            <a:spLocks noChangeArrowheads="1"/>
          </p:cNvSpPr>
          <p:nvPr/>
        </p:nvSpPr>
        <p:spPr bwMode="auto">
          <a:xfrm>
            <a:off x="3657600" y="3381375"/>
            <a:ext cx="1005840" cy="307777"/>
          </a:xfrm>
          <a:prstGeom prst="rect">
            <a:avLst/>
          </a:prstGeom>
          <a:noFill/>
          <a:ln w="9525">
            <a:noFill/>
            <a:miter lim="800000"/>
            <a:headEnd/>
            <a:tailEnd/>
          </a:ln>
          <a:effectLst/>
        </p:spPr>
        <p:txBody>
          <a:bodyPr wrap="square" lIns="0" rIns="0">
            <a:noAutofit/>
          </a:bodyPr>
          <a:lstStyle/>
          <a:p>
            <a:pPr eaLnBrk="0" hangingPunct="0">
              <a:spcBef>
                <a:spcPct val="50000"/>
              </a:spcBef>
            </a:pPr>
            <a:r>
              <a:rPr lang="en-US" sz="1400">
                <a:latin typeface="+mj-lt"/>
              </a:rPr>
              <a:t>No</a:t>
            </a:r>
          </a:p>
        </p:txBody>
      </p:sp>
      <p:sp>
        <p:nvSpPr>
          <p:cNvPr id="58391" name="Text Box 23"/>
          <p:cNvSpPr txBox="1">
            <a:spLocks noChangeArrowheads="1"/>
          </p:cNvSpPr>
          <p:nvPr/>
        </p:nvSpPr>
        <p:spPr bwMode="auto">
          <a:xfrm>
            <a:off x="2743200" y="3390900"/>
            <a:ext cx="914400" cy="304800"/>
          </a:xfrm>
          <a:prstGeom prst="rect">
            <a:avLst/>
          </a:prstGeom>
          <a:noFill/>
          <a:ln w="9525">
            <a:noFill/>
            <a:miter lim="800000"/>
            <a:headEnd/>
            <a:tailEnd/>
          </a:ln>
          <a:effectLst/>
        </p:spPr>
        <p:txBody>
          <a:bodyPr>
            <a:spAutoFit/>
          </a:bodyPr>
          <a:lstStyle/>
          <a:p>
            <a:pPr eaLnBrk="0" hangingPunct="0">
              <a:spcBef>
                <a:spcPct val="50000"/>
              </a:spcBef>
            </a:pPr>
            <a:r>
              <a:rPr lang="en-US" sz="1400">
                <a:latin typeface="+mj-lt"/>
              </a:rPr>
              <a:t>S</a:t>
            </a:r>
          </a:p>
        </p:txBody>
      </p:sp>
      <p:sp>
        <p:nvSpPr>
          <p:cNvPr id="58392" name="Text Box 24"/>
          <p:cNvSpPr txBox="1">
            <a:spLocks noChangeArrowheads="1"/>
          </p:cNvSpPr>
          <p:nvPr/>
        </p:nvSpPr>
        <p:spPr bwMode="auto">
          <a:xfrm>
            <a:off x="914400" y="3390900"/>
            <a:ext cx="1828800" cy="304800"/>
          </a:xfrm>
          <a:prstGeom prst="rect">
            <a:avLst/>
          </a:prstGeom>
          <a:noFill/>
          <a:ln w="9525">
            <a:noFill/>
            <a:miter lim="800000"/>
            <a:headEnd/>
            <a:tailEnd/>
          </a:ln>
          <a:effectLst/>
        </p:spPr>
        <p:txBody>
          <a:bodyPr>
            <a:spAutoFit/>
          </a:bodyPr>
          <a:lstStyle/>
          <a:p>
            <a:pPr algn="l" eaLnBrk="0" hangingPunct="0">
              <a:spcBef>
                <a:spcPct val="50000"/>
              </a:spcBef>
            </a:pPr>
            <a:r>
              <a:rPr lang="en-US" sz="1400">
                <a:latin typeface="+mj-lt"/>
              </a:rPr>
              <a:t>(With Work Order)</a:t>
            </a:r>
          </a:p>
        </p:txBody>
      </p:sp>
      <p:sp>
        <p:nvSpPr>
          <p:cNvPr id="58393" name="Text Box 25"/>
          <p:cNvSpPr txBox="1">
            <a:spLocks noChangeArrowheads="1"/>
          </p:cNvSpPr>
          <p:nvPr/>
        </p:nvSpPr>
        <p:spPr bwMode="auto">
          <a:xfrm>
            <a:off x="4829175" y="3962400"/>
            <a:ext cx="2286000" cy="523220"/>
          </a:xfrm>
          <a:prstGeom prst="rect">
            <a:avLst/>
          </a:prstGeom>
          <a:noFill/>
          <a:ln w="9525">
            <a:noFill/>
            <a:miter lim="800000"/>
            <a:headEnd/>
            <a:tailEnd/>
          </a:ln>
          <a:effectLst/>
        </p:spPr>
        <p:txBody>
          <a:bodyPr>
            <a:spAutoFit/>
          </a:bodyPr>
          <a:lstStyle/>
          <a:p>
            <a:pPr algn="l" eaLnBrk="0" hangingPunct="0">
              <a:spcBef>
                <a:spcPct val="50000"/>
              </a:spcBef>
            </a:pPr>
            <a:r>
              <a:rPr lang="en-US" sz="1400">
                <a:latin typeface="+mj-lt"/>
              </a:rPr>
              <a:t>DR WIP</a:t>
            </a:r>
            <a:br>
              <a:rPr lang="en-US" sz="1400">
                <a:latin typeface="+mj-lt"/>
              </a:rPr>
            </a:br>
            <a:r>
              <a:rPr lang="en-US" sz="1400">
                <a:latin typeface="+mj-lt"/>
              </a:rPr>
              <a:t>CR Cost of Production</a:t>
            </a:r>
          </a:p>
        </p:txBody>
      </p:sp>
      <p:sp>
        <p:nvSpPr>
          <p:cNvPr id="58394" name="Text Box 26"/>
          <p:cNvSpPr txBox="1">
            <a:spLocks noChangeArrowheads="1"/>
          </p:cNvSpPr>
          <p:nvPr/>
        </p:nvSpPr>
        <p:spPr bwMode="auto">
          <a:xfrm>
            <a:off x="4829175" y="4533900"/>
            <a:ext cx="2286000" cy="738664"/>
          </a:xfrm>
          <a:prstGeom prst="rect">
            <a:avLst/>
          </a:prstGeom>
          <a:noFill/>
          <a:ln w="9525">
            <a:noFill/>
            <a:miter lim="800000"/>
            <a:headEnd/>
            <a:tailEnd/>
          </a:ln>
          <a:effectLst/>
        </p:spPr>
        <p:txBody>
          <a:bodyPr>
            <a:spAutoFit/>
          </a:bodyPr>
          <a:lstStyle/>
          <a:p>
            <a:pPr algn="l" eaLnBrk="0" hangingPunct="0">
              <a:spcBef>
                <a:spcPct val="50000"/>
              </a:spcBef>
            </a:pPr>
            <a:r>
              <a:rPr lang="en-US" sz="1400">
                <a:latin typeface="+mj-lt"/>
              </a:rPr>
              <a:t>DR Purchase Expense</a:t>
            </a:r>
            <a:br>
              <a:rPr lang="en-US" sz="1400">
                <a:latin typeface="+mj-lt"/>
              </a:rPr>
            </a:br>
            <a:r>
              <a:rPr lang="en-US" sz="1400">
                <a:latin typeface="+mj-lt"/>
              </a:rPr>
              <a:t>CR Expensed Item Receipts</a:t>
            </a:r>
          </a:p>
        </p:txBody>
      </p:sp>
      <p:sp>
        <p:nvSpPr>
          <p:cNvPr id="58395" name="Text Box 27"/>
          <p:cNvSpPr txBox="1">
            <a:spLocks noChangeArrowheads="1"/>
          </p:cNvSpPr>
          <p:nvPr/>
        </p:nvSpPr>
        <p:spPr bwMode="auto">
          <a:xfrm>
            <a:off x="7315200" y="4533900"/>
            <a:ext cx="1005840" cy="304800"/>
          </a:xfrm>
          <a:prstGeom prst="rect">
            <a:avLst/>
          </a:prstGeom>
          <a:noFill/>
          <a:ln w="9525">
            <a:noFill/>
            <a:miter lim="800000"/>
            <a:headEnd/>
            <a:tailEnd/>
          </a:ln>
          <a:effectLst/>
        </p:spPr>
        <p:txBody>
          <a:bodyPr>
            <a:spAutoFit/>
          </a:bodyPr>
          <a:lstStyle/>
          <a:p>
            <a:pPr eaLnBrk="0" hangingPunct="0">
              <a:spcBef>
                <a:spcPct val="50000"/>
              </a:spcBef>
            </a:pPr>
            <a:r>
              <a:rPr lang="en-US" sz="1400">
                <a:latin typeface="+mj-lt"/>
              </a:rPr>
              <a:t>IC</a:t>
            </a:r>
          </a:p>
        </p:txBody>
      </p:sp>
      <p:sp>
        <p:nvSpPr>
          <p:cNvPr id="58396" name="Text Box 28"/>
          <p:cNvSpPr txBox="1">
            <a:spLocks noChangeArrowheads="1"/>
          </p:cNvSpPr>
          <p:nvPr/>
        </p:nvSpPr>
        <p:spPr bwMode="auto">
          <a:xfrm>
            <a:off x="3657600" y="4533900"/>
            <a:ext cx="1005840" cy="307777"/>
          </a:xfrm>
          <a:prstGeom prst="rect">
            <a:avLst/>
          </a:prstGeom>
          <a:noFill/>
          <a:ln w="9525">
            <a:noFill/>
            <a:miter lim="800000"/>
            <a:headEnd/>
            <a:tailEnd/>
          </a:ln>
          <a:effectLst/>
        </p:spPr>
        <p:txBody>
          <a:bodyPr wrap="square" lIns="0" rIns="0">
            <a:noAutofit/>
          </a:bodyPr>
          <a:lstStyle/>
          <a:p>
            <a:pPr eaLnBrk="0" hangingPunct="0">
              <a:spcBef>
                <a:spcPct val="50000"/>
              </a:spcBef>
            </a:pPr>
            <a:r>
              <a:rPr lang="en-US" sz="1400">
                <a:latin typeface="+mj-lt"/>
              </a:rPr>
              <a:t>No</a:t>
            </a:r>
          </a:p>
        </p:txBody>
      </p:sp>
      <p:sp>
        <p:nvSpPr>
          <p:cNvPr id="58397" name="Text Box 29"/>
          <p:cNvSpPr txBox="1">
            <a:spLocks noChangeArrowheads="1"/>
          </p:cNvSpPr>
          <p:nvPr/>
        </p:nvSpPr>
        <p:spPr bwMode="auto">
          <a:xfrm>
            <a:off x="2743200" y="4533900"/>
            <a:ext cx="914400" cy="304800"/>
          </a:xfrm>
          <a:prstGeom prst="rect">
            <a:avLst/>
          </a:prstGeom>
          <a:noFill/>
          <a:ln w="9525">
            <a:noFill/>
            <a:miter lim="800000"/>
            <a:headEnd/>
            <a:tailEnd/>
          </a:ln>
          <a:effectLst/>
        </p:spPr>
        <p:txBody>
          <a:bodyPr>
            <a:spAutoFit/>
          </a:bodyPr>
          <a:lstStyle/>
          <a:p>
            <a:pPr eaLnBrk="0" hangingPunct="0">
              <a:spcBef>
                <a:spcPct val="50000"/>
              </a:spcBef>
            </a:pPr>
            <a:r>
              <a:rPr lang="en-US" sz="1400">
                <a:latin typeface="+mj-lt"/>
              </a:rPr>
              <a:t>M</a:t>
            </a:r>
          </a:p>
        </p:txBody>
      </p:sp>
      <p:sp>
        <p:nvSpPr>
          <p:cNvPr id="58398" name="Text Box 30"/>
          <p:cNvSpPr txBox="1">
            <a:spLocks noChangeArrowheads="1"/>
          </p:cNvSpPr>
          <p:nvPr/>
        </p:nvSpPr>
        <p:spPr bwMode="auto">
          <a:xfrm>
            <a:off x="914400" y="4533900"/>
            <a:ext cx="1828800" cy="523220"/>
          </a:xfrm>
          <a:prstGeom prst="rect">
            <a:avLst/>
          </a:prstGeom>
          <a:noFill/>
          <a:ln w="9525">
            <a:noFill/>
            <a:miter lim="800000"/>
            <a:headEnd/>
            <a:tailEnd/>
          </a:ln>
          <a:effectLst/>
        </p:spPr>
        <p:txBody>
          <a:bodyPr>
            <a:spAutoFit/>
          </a:bodyPr>
          <a:lstStyle/>
          <a:p>
            <a:pPr algn="l" eaLnBrk="0" hangingPunct="0">
              <a:spcBef>
                <a:spcPct val="50000"/>
              </a:spcBef>
            </a:pPr>
            <a:r>
              <a:rPr lang="en-US" sz="1400">
                <a:latin typeface="+mj-lt"/>
              </a:rPr>
              <a:t>Expensed</a:t>
            </a:r>
            <a:br>
              <a:rPr lang="en-US" sz="1400">
                <a:latin typeface="+mj-lt"/>
              </a:rPr>
            </a:br>
            <a:r>
              <a:rPr lang="en-US" sz="1400">
                <a:latin typeface="+mj-lt"/>
              </a:rPr>
              <a:t>(memo)</a:t>
            </a:r>
          </a:p>
        </p:txBody>
      </p:sp>
      <p:sp>
        <p:nvSpPr>
          <p:cNvPr id="58399" name="Line 31"/>
          <p:cNvSpPr>
            <a:spLocks noChangeShapeType="1"/>
          </p:cNvSpPr>
          <p:nvPr/>
        </p:nvSpPr>
        <p:spPr bwMode="auto">
          <a:xfrm>
            <a:off x="952500" y="2238375"/>
            <a:ext cx="7410450" cy="0"/>
          </a:xfrm>
          <a:prstGeom prst="line">
            <a:avLst/>
          </a:prstGeom>
          <a:noFill/>
          <a:ln w="9525">
            <a:solidFill>
              <a:schemeClr val="tx1"/>
            </a:solidFill>
            <a:round/>
            <a:headEnd/>
            <a:tailEnd/>
          </a:ln>
          <a:effectLst/>
        </p:spPr>
        <p:txBody>
          <a:bodyPr wrap="none" anchor="ctr"/>
          <a:lstStyle/>
          <a:p>
            <a:endParaRPr lang="en-US">
              <a:latin typeface="+mj-lt"/>
            </a:endParaRPr>
          </a:p>
        </p:txBody>
      </p:sp>
      <p:sp>
        <p:nvSpPr>
          <p:cNvPr id="58400" name="Line 32"/>
          <p:cNvSpPr>
            <a:spLocks noChangeShapeType="1"/>
          </p:cNvSpPr>
          <p:nvPr/>
        </p:nvSpPr>
        <p:spPr bwMode="auto">
          <a:xfrm>
            <a:off x="971550" y="2809875"/>
            <a:ext cx="7410450" cy="0"/>
          </a:xfrm>
          <a:prstGeom prst="line">
            <a:avLst/>
          </a:prstGeom>
          <a:noFill/>
          <a:ln w="9525">
            <a:solidFill>
              <a:schemeClr val="tx1"/>
            </a:solidFill>
            <a:round/>
            <a:headEnd/>
            <a:tailEnd/>
          </a:ln>
          <a:effectLst/>
        </p:spPr>
        <p:txBody>
          <a:bodyPr wrap="none" anchor="ctr"/>
          <a:lstStyle/>
          <a:p>
            <a:endParaRPr lang="en-US">
              <a:latin typeface="+mj-lt"/>
            </a:endParaRPr>
          </a:p>
        </p:txBody>
      </p:sp>
      <p:sp>
        <p:nvSpPr>
          <p:cNvPr id="58401" name="Line 33"/>
          <p:cNvSpPr>
            <a:spLocks noChangeShapeType="1"/>
          </p:cNvSpPr>
          <p:nvPr/>
        </p:nvSpPr>
        <p:spPr bwMode="auto">
          <a:xfrm>
            <a:off x="962025" y="4505325"/>
            <a:ext cx="7410450" cy="0"/>
          </a:xfrm>
          <a:prstGeom prst="line">
            <a:avLst/>
          </a:prstGeom>
          <a:noFill/>
          <a:ln w="9525">
            <a:solidFill>
              <a:schemeClr val="tx1"/>
            </a:solidFill>
            <a:round/>
            <a:headEnd/>
            <a:tailEnd/>
          </a:ln>
          <a:effectLst/>
        </p:spPr>
        <p:txBody>
          <a:bodyPr wrap="none" anchor="ctr"/>
          <a:lstStyle/>
          <a:p>
            <a:endParaRPr lang="en-US">
              <a:latin typeface="+mj-lt"/>
            </a:endParaRPr>
          </a:p>
        </p:txBody>
      </p:sp>
      <p:sp>
        <p:nvSpPr>
          <p:cNvPr id="58402" name="Text Box 34"/>
          <p:cNvSpPr txBox="1">
            <a:spLocks noChangeArrowheads="1"/>
          </p:cNvSpPr>
          <p:nvPr/>
        </p:nvSpPr>
        <p:spPr bwMode="auto">
          <a:xfrm>
            <a:off x="7315200" y="3971925"/>
            <a:ext cx="1005840" cy="304800"/>
          </a:xfrm>
          <a:prstGeom prst="rect">
            <a:avLst/>
          </a:prstGeom>
          <a:noFill/>
          <a:ln w="9525">
            <a:noFill/>
            <a:miter lim="800000"/>
            <a:headEnd/>
            <a:tailEnd/>
          </a:ln>
          <a:effectLst/>
        </p:spPr>
        <p:txBody>
          <a:bodyPr>
            <a:spAutoFit/>
          </a:bodyPr>
          <a:lstStyle/>
          <a:p>
            <a:pPr eaLnBrk="0" hangingPunct="0">
              <a:spcBef>
                <a:spcPct val="50000"/>
              </a:spcBef>
            </a:pPr>
            <a:r>
              <a:rPr lang="en-US" sz="1400">
                <a:latin typeface="+mj-lt"/>
              </a:rPr>
              <a:t>WO</a:t>
            </a:r>
          </a:p>
        </p:txBody>
      </p:sp>
      <p:sp>
        <p:nvSpPr>
          <p:cNvPr id="58404" name="Rectangle 36"/>
          <p:cNvSpPr>
            <a:spLocks noChangeArrowheads="1"/>
          </p:cNvSpPr>
          <p:nvPr/>
        </p:nvSpPr>
        <p:spPr bwMode="auto">
          <a:xfrm>
            <a:off x="6858000" y="2895600"/>
            <a:ext cx="133350" cy="161925"/>
          </a:xfrm>
          <a:prstGeom prst="rect">
            <a:avLst/>
          </a:prstGeom>
          <a:noFill/>
          <a:ln w="9525">
            <a:noFill/>
            <a:miter lim="800000"/>
            <a:headEnd/>
            <a:tailEnd/>
          </a:ln>
          <a:effectLst/>
        </p:spPr>
        <p:txBody>
          <a:bodyPr wrap="none" anchor="ctr"/>
          <a:lstStyle/>
          <a:p>
            <a:endParaRPr lang="en-US">
              <a:latin typeface="+mj-lt"/>
            </a:endParaRPr>
          </a:p>
        </p:txBody>
      </p:sp>
      <p:sp>
        <p:nvSpPr>
          <p:cNvPr id="58405" name="Rectangle 37"/>
          <p:cNvSpPr>
            <a:spLocks noChangeArrowheads="1"/>
          </p:cNvSpPr>
          <p:nvPr/>
        </p:nvSpPr>
        <p:spPr bwMode="auto">
          <a:xfrm>
            <a:off x="6858000" y="3476625"/>
            <a:ext cx="133350" cy="161925"/>
          </a:xfrm>
          <a:prstGeom prst="rect">
            <a:avLst/>
          </a:prstGeom>
          <a:noFill/>
          <a:ln w="9525">
            <a:noFill/>
            <a:miter lim="800000"/>
            <a:headEnd/>
            <a:tailEnd/>
          </a:ln>
          <a:effectLst/>
        </p:spPr>
        <p:txBody>
          <a:bodyPr wrap="none" anchor="ctr"/>
          <a:lstStyle/>
          <a:p>
            <a:endParaRPr lang="en-US">
              <a:latin typeface="+mj-lt"/>
            </a:endParaRPr>
          </a:p>
        </p:txBody>
      </p:sp>
      <p:cxnSp>
        <p:nvCxnSpPr>
          <p:cNvPr id="58406" name="AutoShape 38"/>
          <p:cNvCxnSpPr>
            <a:cxnSpLocks noChangeShapeType="1"/>
            <a:stCxn id="58404" idx="3"/>
            <a:endCxn id="58405" idx="3"/>
          </p:cNvCxnSpPr>
          <p:nvPr/>
        </p:nvCxnSpPr>
        <p:spPr bwMode="auto">
          <a:xfrm flipH="1">
            <a:off x="6858000" y="2976563"/>
            <a:ext cx="19050" cy="581025"/>
          </a:xfrm>
          <a:prstGeom prst="bentConnector3">
            <a:avLst>
              <a:gd name="adj1" fmla="val -1200000"/>
            </a:avLst>
          </a:prstGeom>
          <a:noFill/>
          <a:ln w="38100">
            <a:solidFill>
              <a:srgbClr val="FF3300"/>
            </a:solidFill>
            <a:miter lim="800000"/>
            <a:headEnd type="triangle" w="med" len="med"/>
            <a:tailEnd type="triangle" w="med" len="med"/>
          </a:ln>
          <a:effectLst/>
        </p:spPr>
      </p:cxnSp>
      <p:sp>
        <p:nvSpPr>
          <p:cNvPr id="58407" name="Text Box 39"/>
          <p:cNvSpPr txBox="1">
            <a:spLocks noChangeArrowheads="1"/>
          </p:cNvSpPr>
          <p:nvPr/>
        </p:nvSpPr>
        <p:spPr bwMode="auto">
          <a:xfrm>
            <a:off x="6667500" y="3124200"/>
            <a:ext cx="790575" cy="277813"/>
          </a:xfrm>
          <a:prstGeom prst="rect">
            <a:avLst/>
          </a:prstGeom>
          <a:solidFill>
            <a:schemeClr val="bg1"/>
          </a:solidFill>
          <a:ln w="3175">
            <a:solidFill>
              <a:schemeClr val="tx1"/>
            </a:solidFill>
            <a:miter lim="800000"/>
            <a:headEnd/>
            <a:tailEnd/>
          </a:ln>
          <a:effectLst/>
        </p:spPr>
        <p:txBody>
          <a:bodyPr>
            <a:spAutoFit/>
          </a:bodyPr>
          <a:lstStyle/>
          <a:p>
            <a:pPr algn="l" eaLnBrk="0" hangingPunct="0">
              <a:spcBef>
                <a:spcPct val="50000"/>
              </a:spcBef>
            </a:pPr>
            <a:r>
              <a:rPr lang="en-US" sz="1200">
                <a:latin typeface="+mj-lt"/>
              </a:rPr>
              <a:t>clearing</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Rectangle 2"/>
          <p:cNvSpPr>
            <a:spLocks noGrp="1" noChangeArrowheads="1"/>
          </p:cNvSpPr>
          <p:nvPr>
            <p:ph type="title"/>
          </p:nvPr>
        </p:nvSpPr>
        <p:spPr/>
        <p:txBody>
          <a:bodyPr/>
          <a:lstStyle/>
          <a:p>
            <a:r>
              <a:rPr lang="en-US" smtClean="0"/>
              <a:t>Automatically Updating Current Costs</a:t>
            </a:r>
            <a:endParaRPr lang="en-US"/>
          </a:p>
        </p:txBody>
      </p:sp>
      <p:sp>
        <p:nvSpPr>
          <p:cNvPr id="10" name="Footer Placeholder 3"/>
          <p:cNvSpPr>
            <a:spLocks noGrp="1"/>
          </p:cNvSpPr>
          <p:nvPr>
            <p:ph type="ftr" sz="quarter" idx="10"/>
          </p:nvPr>
        </p:nvSpPr>
        <p:spPr/>
        <p:txBody>
          <a:bodyPr/>
          <a:lstStyle/>
          <a:p>
            <a:r>
              <a:rPr lang="en-US" smtClean="0"/>
              <a:t>PC-PU-080</a:t>
            </a:r>
            <a:endParaRPr lang="en-US"/>
          </a:p>
        </p:txBody>
      </p:sp>
      <p:pic>
        <p:nvPicPr>
          <p:cNvPr id="103437" name="Picture 13"/>
          <p:cNvPicPr>
            <a:picLocks noChangeAspect="1" noChangeArrowheads="1"/>
          </p:cNvPicPr>
          <p:nvPr/>
        </p:nvPicPr>
        <p:blipFill>
          <a:blip r:embed="rId2"/>
          <a:srcRect/>
          <a:stretch>
            <a:fillRect/>
          </a:stretch>
        </p:blipFill>
        <p:spPr bwMode="auto">
          <a:xfrm>
            <a:off x="238125" y="2219325"/>
            <a:ext cx="7239000" cy="2914650"/>
          </a:xfrm>
          <a:prstGeom prst="rect">
            <a:avLst/>
          </a:prstGeom>
          <a:noFill/>
          <a:ln w="9525" algn="ctr">
            <a:noFill/>
            <a:miter lim="800000"/>
            <a:headEnd/>
            <a:tailEnd/>
          </a:ln>
          <a:effectLst/>
        </p:spPr>
      </p:pic>
      <p:sp>
        <p:nvSpPr>
          <p:cNvPr id="103431" name="Text Box 7"/>
          <p:cNvSpPr txBox="1">
            <a:spLocks noChangeArrowheads="1"/>
          </p:cNvSpPr>
          <p:nvPr/>
        </p:nvSpPr>
        <p:spPr bwMode="auto">
          <a:xfrm>
            <a:off x="6210300" y="1803400"/>
            <a:ext cx="2809875" cy="1954381"/>
          </a:xfrm>
          <a:prstGeom prst="rect">
            <a:avLst/>
          </a:prstGeom>
          <a:solidFill>
            <a:schemeClr val="bg1"/>
          </a:solidFill>
          <a:ln w="3175">
            <a:solidFill>
              <a:schemeClr val="tx1"/>
            </a:solidFill>
            <a:miter lim="800000"/>
            <a:headEnd/>
            <a:tailEnd/>
          </a:ln>
          <a:effectLst>
            <a:outerShdw dist="63500" dir="3600000" algn="ctr" rotWithShape="0">
              <a:schemeClr val="bg1">
                <a:lumMod val="65000"/>
              </a:schemeClr>
            </a:outerShdw>
          </a:effectLst>
        </p:spPr>
        <p:txBody>
          <a:bodyPr wrap="square">
            <a:spAutoFit/>
          </a:bodyPr>
          <a:lstStyle/>
          <a:p>
            <a:pPr algn="l" eaLnBrk="0" hangingPunct="0">
              <a:spcBef>
                <a:spcPct val="50000"/>
              </a:spcBef>
              <a:tabLst>
                <a:tab pos="114300" algn="l"/>
              </a:tabLst>
            </a:pPr>
            <a:r>
              <a:rPr lang="en-US" sz="1600" b="1" dirty="0">
                <a:latin typeface="+mj-lt"/>
              </a:rPr>
              <a:t>Current Cost = Last </a:t>
            </a:r>
          </a:p>
          <a:p>
            <a:pPr algn="l" eaLnBrk="0" hangingPunct="0">
              <a:spcBef>
                <a:spcPct val="50000"/>
              </a:spcBef>
              <a:buFontTx/>
              <a:buChar char="•"/>
              <a:tabLst>
                <a:tab pos="114300" algn="l"/>
              </a:tabLst>
            </a:pPr>
            <a:r>
              <a:rPr lang="en-US" sz="1400" dirty="0">
                <a:latin typeface="+mj-lt"/>
              </a:rPr>
              <a:t> If there are 100 units of item A on hand with a current cost of $10 and a PO for 100 is received with a PO price of 9.50, then the current cost for all 200 units would now be $9.50/unit</a:t>
            </a:r>
          </a:p>
        </p:txBody>
      </p:sp>
      <p:sp>
        <p:nvSpPr>
          <p:cNvPr id="103432" name="Text Box 8"/>
          <p:cNvSpPr txBox="1">
            <a:spLocks noChangeArrowheads="1"/>
          </p:cNvSpPr>
          <p:nvPr/>
        </p:nvSpPr>
        <p:spPr bwMode="auto">
          <a:xfrm>
            <a:off x="6210300" y="4175125"/>
            <a:ext cx="2809875" cy="1738938"/>
          </a:xfrm>
          <a:prstGeom prst="rect">
            <a:avLst/>
          </a:prstGeom>
          <a:solidFill>
            <a:schemeClr val="bg1"/>
          </a:solidFill>
          <a:ln w="3175">
            <a:solidFill>
              <a:schemeClr val="tx1"/>
            </a:solidFill>
            <a:miter lim="800000"/>
            <a:headEnd/>
            <a:tailEnd/>
          </a:ln>
          <a:effectLst>
            <a:outerShdw dist="63500" dir="3600000" algn="ctr" rotWithShape="0">
              <a:schemeClr val="bg1">
                <a:lumMod val="65000"/>
              </a:schemeClr>
            </a:outerShdw>
          </a:effectLst>
        </p:spPr>
        <p:txBody>
          <a:bodyPr wrap="square">
            <a:spAutoFit/>
          </a:bodyPr>
          <a:lstStyle/>
          <a:p>
            <a:pPr algn="l" eaLnBrk="0" hangingPunct="0">
              <a:spcBef>
                <a:spcPct val="50000"/>
              </a:spcBef>
              <a:tabLst>
                <a:tab pos="114300" algn="l"/>
              </a:tabLst>
            </a:pPr>
            <a:r>
              <a:rPr lang="en-US" sz="1600" b="1" dirty="0">
                <a:latin typeface="+mj-lt"/>
              </a:rPr>
              <a:t>Current Cost from AP = Yes</a:t>
            </a:r>
          </a:p>
          <a:p>
            <a:pPr algn="l" eaLnBrk="0" hangingPunct="0">
              <a:spcBef>
                <a:spcPct val="50000"/>
              </a:spcBef>
              <a:buFontTx/>
              <a:buChar char="•"/>
              <a:tabLst>
                <a:tab pos="114300" algn="l"/>
              </a:tabLst>
            </a:pPr>
            <a:r>
              <a:rPr lang="en-US" sz="1400" dirty="0">
                <a:latin typeface="+mj-lt"/>
              </a:rPr>
              <a:t> If update from AP is set to Yes and the supplier invoice is </a:t>
            </a:r>
            <a:r>
              <a:rPr lang="en-US" sz="1400" dirty="0" err="1">
                <a:latin typeface="+mj-lt"/>
              </a:rPr>
              <a:t>vouchered</a:t>
            </a:r>
            <a:r>
              <a:rPr lang="en-US" sz="1400" dirty="0">
                <a:latin typeface="+mj-lt"/>
              </a:rPr>
              <a:t> for 100 at $9.45, then the current cost for all 200 units would now be $9.45/unit</a:t>
            </a:r>
          </a:p>
        </p:txBody>
      </p:sp>
      <p:cxnSp>
        <p:nvCxnSpPr>
          <p:cNvPr id="103434" name="AutoShape 10"/>
          <p:cNvCxnSpPr>
            <a:cxnSpLocks noChangeShapeType="1"/>
            <a:stCxn id="103431" idx="1"/>
            <a:endCxn id="103433" idx="3"/>
          </p:cNvCxnSpPr>
          <p:nvPr/>
        </p:nvCxnSpPr>
        <p:spPr bwMode="auto">
          <a:xfrm rot="10800000" flipV="1">
            <a:off x="3159126" y="2780591"/>
            <a:ext cx="3051175" cy="829384"/>
          </a:xfrm>
          <a:prstGeom prst="bentConnector3">
            <a:avLst>
              <a:gd name="adj1" fmla="val 50000"/>
            </a:avLst>
          </a:prstGeom>
          <a:noFill/>
          <a:ln w="19050">
            <a:solidFill>
              <a:srgbClr val="FF0000"/>
            </a:solidFill>
            <a:miter lim="800000"/>
            <a:headEnd/>
            <a:tailEnd type="triangle" w="med" len="med"/>
          </a:ln>
          <a:effectLst/>
        </p:spPr>
      </p:cxnSp>
      <p:sp>
        <p:nvSpPr>
          <p:cNvPr id="103433" name="Rectangle 9"/>
          <p:cNvSpPr>
            <a:spLocks noChangeArrowheads="1"/>
          </p:cNvSpPr>
          <p:nvPr/>
        </p:nvSpPr>
        <p:spPr bwMode="auto">
          <a:xfrm>
            <a:off x="530225" y="3495675"/>
            <a:ext cx="2628900" cy="228600"/>
          </a:xfrm>
          <a:prstGeom prst="rect">
            <a:avLst/>
          </a:prstGeom>
          <a:noFill/>
          <a:ln w="19050" algn="ctr">
            <a:solidFill>
              <a:srgbClr val="FF0000"/>
            </a:solidFill>
            <a:miter lim="800000"/>
            <a:headEnd/>
            <a:tailEnd/>
          </a:ln>
          <a:effectLst/>
        </p:spPr>
        <p:txBody>
          <a:bodyPr wrap="none" tIns="91440" bIns="91440" anchor="ctr"/>
          <a:lstStyle/>
          <a:p>
            <a:endParaRPr lang="en-US"/>
          </a:p>
        </p:txBody>
      </p:sp>
      <p:sp>
        <p:nvSpPr>
          <p:cNvPr id="103435" name="Rectangle 11"/>
          <p:cNvSpPr>
            <a:spLocks noChangeArrowheads="1"/>
          </p:cNvSpPr>
          <p:nvPr/>
        </p:nvSpPr>
        <p:spPr bwMode="auto">
          <a:xfrm>
            <a:off x="1193800" y="4057650"/>
            <a:ext cx="1965325" cy="209550"/>
          </a:xfrm>
          <a:prstGeom prst="rect">
            <a:avLst/>
          </a:prstGeom>
          <a:noFill/>
          <a:ln w="19050" algn="ctr">
            <a:solidFill>
              <a:srgbClr val="FF0000"/>
            </a:solidFill>
            <a:miter lim="800000"/>
            <a:headEnd/>
            <a:tailEnd/>
          </a:ln>
          <a:effectLst/>
        </p:spPr>
        <p:txBody>
          <a:bodyPr wrap="none" tIns="91440" bIns="91440" anchor="ctr"/>
          <a:lstStyle/>
          <a:p>
            <a:endParaRPr lang="en-US"/>
          </a:p>
        </p:txBody>
      </p:sp>
      <p:cxnSp>
        <p:nvCxnSpPr>
          <p:cNvPr id="103436" name="AutoShape 12"/>
          <p:cNvCxnSpPr>
            <a:cxnSpLocks noChangeShapeType="1"/>
            <a:stCxn id="103432" idx="1"/>
            <a:endCxn id="103435" idx="3"/>
          </p:cNvCxnSpPr>
          <p:nvPr/>
        </p:nvCxnSpPr>
        <p:spPr bwMode="auto">
          <a:xfrm rot="10800000">
            <a:off x="3159126" y="4162426"/>
            <a:ext cx="3051175" cy="882169"/>
          </a:xfrm>
          <a:prstGeom prst="bentConnector3">
            <a:avLst>
              <a:gd name="adj1" fmla="val 50000"/>
            </a:avLst>
          </a:prstGeom>
          <a:noFill/>
          <a:ln w="19050">
            <a:solidFill>
              <a:srgbClr val="FF0000"/>
            </a:solidFill>
            <a:miter lim="800000"/>
            <a:headEnd/>
            <a:tailEnd type="triangle" w="med" len="med"/>
          </a:ln>
          <a:effectLst/>
        </p:spPr>
      </p:cxnSp>
    </p:spTree>
  </p:cSld>
  <p:clrMapOvr>
    <a:masterClrMapping/>
  </p:clrMapOvr>
</p:sld>
</file>

<file path=ppt/theme/theme1.xml><?xml version="1.0" encoding="utf-8"?>
<a:theme xmlns:a="http://schemas.openxmlformats.org/drawingml/2006/main" name="QAD 2010 Template">
  <a:themeElements>
    <a:clrScheme name="Custom 1">
      <a:dk1>
        <a:srgbClr val="141414"/>
      </a:dk1>
      <a:lt1>
        <a:sysClr val="window" lastClr="FFFFFF"/>
      </a:lt1>
      <a:dk2>
        <a:srgbClr val="141414"/>
      </a:dk2>
      <a:lt2>
        <a:srgbClr val="FFFFFF"/>
      </a:lt2>
      <a:accent1>
        <a:srgbClr val="4F81BD"/>
      </a:accent1>
      <a:accent2>
        <a:srgbClr val="F79646"/>
      </a:accent2>
      <a:accent3>
        <a:srgbClr val="9BBB59"/>
      </a:accent3>
      <a:accent4>
        <a:srgbClr val="A5A5A5"/>
      </a:accent4>
      <a:accent5>
        <a:srgbClr val="2B2B2B"/>
      </a:accent5>
      <a:accent6>
        <a:srgbClr val="F79646"/>
      </a:accent6>
      <a:hlink>
        <a:srgbClr val="4F81BD"/>
      </a:hlink>
      <a:folHlink>
        <a:srgbClr val="366092"/>
      </a:folHlink>
    </a:clrScheme>
    <a:fontScheme name="Perception">
      <a:majorFont>
        <a:latin typeface="Century Gothic"/>
        <a:ea typeface=""/>
        <a:cs typeface=""/>
        <a:font script="Jpan" typeface="メイリオ"/>
      </a:majorFont>
      <a:minorFont>
        <a:latin typeface="Century Gothic"/>
        <a:ea typeface=""/>
        <a:cs typeface=""/>
        <a:font script="Jpan" typeface="メイリオ"/>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28575">
          <a:solidFill>
            <a:schemeClr val="tx1">
              <a:lumMod val="75000"/>
              <a:lumOff val="25000"/>
            </a:schemeClr>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QAD_corporate_presentation_template</Template>
  <TotalTime>1652</TotalTime>
  <Words>761</Words>
  <Application>Microsoft PowerPoint</Application>
  <PresentationFormat>On-screen Show (4:3)</PresentationFormat>
  <Paragraphs>189</Paragraphs>
  <Slides>27</Slides>
  <Notes>1</Notes>
  <HiddenSlides>0</HiddenSlides>
  <MMClips>0</MMClips>
  <ScaleCrop>false</ScaleCrop>
  <HeadingPairs>
    <vt:vector size="4" baseType="variant">
      <vt:variant>
        <vt:lpstr>Theme</vt:lpstr>
      </vt:variant>
      <vt:variant>
        <vt:i4>1</vt:i4>
      </vt:variant>
      <vt:variant>
        <vt:lpstr>Slide Titles</vt:lpstr>
      </vt:variant>
      <vt:variant>
        <vt:i4>27</vt:i4>
      </vt:variant>
    </vt:vector>
  </HeadingPairs>
  <TitlesOfParts>
    <vt:vector size="28" baseType="lpstr">
      <vt:lpstr>QAD 2010 Template</vt:lpstr>
      <vt:lpstr>Purchase Costing</vt:lpstr>
      <vt:lpstr>Course Overview</vt:lpstr>
      <vt:lpstr>Purchasing/AP Topics</vt:lpstr>
      <vt:lpstr>Purchasing/AP Life Cycle</vt:lpstr>
      <vt:lpstr>Purchasing/AP Topics</vt:lpstr>
      <vt:lpstr>Purchase Order Entry (1 of 3)</vt:lpstr>
      <vt:lpstr>Purchase Order Entry (2 of 3)</vt:lpstr>
      <vt:lpstr>Purchase Order Line Types</vt:lpstr>
      <vt:lpstr>Automatically Updating Current Costs</vt:lpstr>
      <vt:lpstr>PO Update Avg/Last Set to No </vt:lpstr>
      <vt:lpstr>Updating Current Costs: Avg</vt:lpstr>
      <vt:lpstr>Purchase Transactions</vt:lpstr>
      <vt:lpstr>Purchasing--Transaction Detail </vt:lpstr>
      <vt:lpstr>PO Returns</vt:lpstr>
      <vt:lpstr>PO Returns – Transactions Detail</vt:lpstr>
      <vt:lpstr>Subcontract POs </vt:lpstr>
      <vt:lpstr>Subcontract (PO Receipt) –  Transactions Detail</vt:lpstr>
      <vt:lpstr>Subcontract – Issue to WIP</vt:lpstr>
      <vt:lpstr>Purchase-Related Variance</vt:lpstr>
      <vt:lpstr>Purchasing – GL Effect</vt:lpstr>
      <vt:lpstr>Purchasing/AP Topics</vt:lpstr>
      <vt:lpstr>AP Transactions</vt:lpstr>
      <vt:lpstr>AP-Related Variances</vt:lpstr>
      <vt:lpstr>AP – GL Effect</vt:lpstr>
      <vt:lpstr>Material Variances</vt:lpstr>
      <vt:lpstr>Information Sources</vt:lpstr>
      <vt:lpstr>Exercise</vt:lpstr>
    </vt:vector>
  </TitlesOfParts>
  <Company>qad</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Training Module Development</dc:title>
  <dc:creator>vmg</dc:creator>
  <cp:lastModifiedBy>njm</cp:lastModifiedBy>
  <cp:revision>91</cp:revision>
  <cp:lastPrinted>2000-01-15T21:11:15Z</cp:lastPrinted>
  <dcterms:created xsi:type="dcterms:W3CDTF">1998-03-17T23:27:45Z</dcterms:created>
  <dcterms:modified xsi:type="dcterms:W3CDTF">2011-03-22T21:17:01Z</dcterms:modified>
</cp:coreProperties>
</file>