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93"/>
  </p:notesMasterIdLst>
  <p:handoutMasterIdLst>
    <p:handoutMasterId r:id="rId94"/>
  </p:handoutMasterIdLst>
  <p:sldIdLst>
    <p:sldId id="581" r:id="rId3"/>
    <p:sldId id="582" r:id="rId4"/>
    <p:sldId id="583" r:id="rId5"/>
    <p:sldId id="60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535" r:id="rId14"/>
    <p:sldId id="524" r:id="rId15"/>
    <p:sldId id="525" r:id="rId16"/>
    <p:sldId id="531" r:id="rId17"/>
    <p:sldId id="546" r:id="rId18"/>
    <p:sldId id="604" r:id="rId19"/>
    <p:sldId id="547" r:id="rId20"/>
    <p:sldId id="467" r:id="rId21"/>
    <p:sldId id="468" r:id="rId22"/>
    <p:sldId id="469" r:id="rId23"/>
    <p:sldId id="605" r:id="rId24"/>
    <p:sldId id="471" r:id="rId25"/>
    <p:sldId id="606" r:id="rId26"/>
    <p:sldId id="584" r:id="rId27"/>
    <p:sldId id="473" r:id="rId28"/>
    <p:sldId id="474" r:id="rId29"/>
    <p:sldId id="586" r:id="rId30"/>
    <p:sldId id="587" r:id="rId31"/>
    <p:sldId id="475" r:id="rId32"/>
    <p:sldId id="585" r:id="rId33"/>
    <p:sldId id="588" r:id="rId34"/>
    <p:sldId id="589" r:id="rId35"/>
    <p:sldId id="590" r:id="rId36"/>
    <p:sldId id="591" r:id="rId37"/>
    <p:sldId id="562" r:id="rId38"/>
    <p:sldId id="564" r:id="rId39"/>
    <p:sldId id="566" r:id="rId40"/>
    <p:sldId id="481" r:id="rId41"/>
    <p:sldId id="482" r:id="rId42"/>
    <p:sldId id="483" r:id="rId43"/>
    <p:sldId id="484" r:id="rId44"/>
    <p:sldId id="485" r:id="rId45"/>
    <p:sldId id="486" r:id="rId46"/>
    <p:sldId id="592" r:id="rId47"/>
    <p:sldId id="593" r:id="rId48"/>
    <p:sldId id="488" r:id="rId49"/>
    <p:sldId id="489" r:id="rId50"/>
    <p:sldId id="567" r:id="rId51"/>
    <p:sldId id="490" r:id="rId52"/>
    <p:sldId id="491" r:id="rId53"/>
    <p:sldId id="579" r:id="rId54"/>
    <p:sldId id="570" r:id="rId55"/>
    <p:sldId id="493" r:id="rId56"/>
    <p:sldId id="494" r:id="rId57"/>
    <p:sldId id="571" r:id="rId58"/>
    <p:sldId id="495" r:id="rId59"/>
    <p:sldId id="500" r:id="rId60"/>
    <p:sldId id="572" r:id="rId61"/>
    <p:sldId id="573" r:id="rId62"/>
    <p:sldId id="575" r:id="rId63"/>
    <p:sldId id="496" r:id="rId64"/>
    <p:sldId id="497" r:id="rId65"/>
    <p:sldId id="498" r:id="rId66"/>
    <p:sldId id="594" r:id="rId67"/>
    <p:sldId id="499" r:id="rId68"/>
    <p:sldId id="595" r:id="rId69"/>
    <p:sldId id="502" r:id="rId70"/>
    <p:sldId id="577" r:id="rId71"/>
    <p:sldId id="578" r:id="rId72"/>
    <p:sldId id="503" r:id="rId73"/>
    <p:sldId id="607" r:id="rId74"/>
    <p:sldId id="504" r:id="rId75"/>
    <p:sldId id="505" r:id="rId76"/>
    <p:sldId id="608" r:id="rId77"/>
    <p:sldId id="507" r:id="rId78"/>
    <p:sldId id="596" r:id="rId79"/>
    <p:sldId id="508" r:id="rId80"/>
    <p:sldId id="597" r:id="rId81"/>
    <p:sldId id="598" r:id="rId82"/>
    <p:sldId id="609" r:id="rId83"/>
    <p:sldId id="599" r:id="rId84"/>
    <p:sldId id="600" r:id="rId85"/>
    <p:sldId id="601" r:id="rId86"/>
    <p:sldId id="602" r:id="rId87"/>
    <p:sldId id="509" r:id="rId88"/>
    <p:sldId id="510" r:id="rId89"/>
    <p:sldId id="580" r:id="rId90"/>
    <p:sldId id="536" r:id="rId91"/>
    <p:sldId id="537" r:id="rId92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 varScale="1">
        <p:scale>
          <a:sx n="101" d="100"/>
          <a:sy n="101" d="100"/>
        </p:scale>
        <p:origin x="-252" y="-90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89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ACF0ED-225E-4B2C-A643-D6068E75755C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116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16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5C9739-5E50-441A-A84A-51A27FC8F0E7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857CC-0056-43A8-B329-267706B78A87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A8BD0C-8FCC-4219-B79A-8245F455BC11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AE4BAD-0437-439E-A2DE-AB1A48D2B65F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2902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902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EA3195-65F7-45EB-A0C0-A79F9C51A0D1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3005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B5647-B8D9-4D1E-B95D-F0DC3F40DB0A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10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26E36-E02C-455B-A959-3340284B5422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CE5E1B-509F-4DBF-972B-792FE76948BF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85EB2D-A1D8-48E2-8CCB-CB43E9FE3CCA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454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E598CC-0438-403B-B5C8-9AC654D19ADC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D2BE2-83F1-490F-BD97-614448E960CC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7604B6-8706-4BF2-B647-E5AE25E92D91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7A2330-4E15-4002-A8C9-410DFCF7C74A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536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  <a:p>
            <a:pPr eaLnBrk="1" hangingPunct="1"/>
            <a:r>
              <a:rPr lang="en-US" sz="800" smtClean="0"/>
              <a:t>Name: Yo Yo Co.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Notes: Company Address is required in order to create Entity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Second, create ~reports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pPr eaLnBrk="1" hangingPunct="1"/>
            <a:r>
              <a:rPr lang="en-US" sz="800" smtClean="0"/>
              <a:t>City: Carpinteria</a:t>
            </a:r>
          </a:p>
          <a:p>
            <a:pPr eaLnBrk="1" hangingPunct="1"/>
            <a:r>
              <a:rPr lang="en-US" sz="800" smtClean="0"/>
              <a:t>State: CA</a:t>
            </a:r>
          </a:p>
          <a:p>
            <a:pPr eaLnBrk="1" hangingPunct="1"/>
            <a:r>
              <a:rPr lang="en-US" sz="800" smtClean="0"/>
              <a:t>Post: 93103</a:t>
            </a:r>
          </a:p>
          <a:p>
            <a:pPr eaLnBrk="1" hangingPunct="1"/>
            <a:r>
              <a:rPr lang="en-US" sz="800" smtClean="0"/>
              <a:t>Country: USA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Schedule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buClr>
                  <a:srgbClr val="729C91"/>
                </a:buClr>
              </a:pPr>
              <a:r>
                <a:rPr lang="en-US" sz="2400">
                  <a:latin typeface="+mj-lt"/>
                </a:rPr>
                <a:t>Master Scheduled Items</a:t>
              </a:r>
              <a:endParaRPr lang="en-US" sz="2400" b="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 b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400">
                  <a:latin typeface="+mj-lt"/>
                </a:rPr>
                <a:t>Plan of Action</a:t>
              </a: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759" cy="256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008000"/>
                    </a:solidFill>
                    <a:latin typeface="+mj-lt"/>
                  </a:rPr>
                  <a:t>January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804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+mj-lt"/>
                  </a:rPr>
                  <a:t>February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Outputs</a:t>
                </a: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Inputs</a:t>
                </a: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MRP</a:t>
              </a: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Orders</a:t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Release</a:t>
                </a:r>
                <a:br>
                  <a:rPr lang="en-US" sz="1600" b="0" dirty="0">
                    <a:latin typeface="+mj-lt"/>
                  </a:rPr>
                </a:br>
                <a:r>
                  <a:rPr lang="en-US" sz="1600" b="0" dirty="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Calendar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Parameters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Modifiers</a:t>
            </a: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</a:t>
            </a:r>
            <a:br>
              <a:rPr lang="en-US" sz="1500">
                <a:latin typeface="+mj-lt"/>
              </a:rPr>
            </a:br>
            <a:r>
              <a:rPr lang="en-US" sz="1500">
                <a:latin typeface="+mj-lt"/>
              </a:rPr>
              <a:t>Policies</a:t>
            </a: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800">
                <a:solidFill>
                  <a:srgbClr val="003366"/>
                </a:solidFill>
                <a:latin typeface="+mj-lt"/>
              </a:rPr>
              <a:t>Item Planning Maintenance</a:t>
            </a: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Periods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99111" y="1391983"/>
            <a:ext cx="8929688" cy="4165600"/>
            <a:chOff x="26" y="1093"/>
            <a:chExt cx="5625" cy="2624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Materials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</a:t>
              </a: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Review/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Delete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Action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Messages</a:t>
              </a: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 </a:t>
              </a:r>
              <a:br>
                <a:rPr lang="en-US" sz="1400" b="0">
                  <a:latin typeface="+mj-lt"/>
                </a:rPr>
              </a:br>
              <a:r>
                <a:rPr lang="en-US" sz="1200" b="0">
                  <a:latin typeface="+mj-lt"/>
                </a:rPr>
                <a:t>(Firm Planned)</a:t>
              </a: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Requisition</a:t>
              </a:r>
            </a:p>
          </p:txBody>
        </p: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Execute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Net Change,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Regen,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Select MRP</a:t>
              </a: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Schedules</a:t>
              </a: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Messages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699136"/>
            <a:ext cx="8754968" cy="3901564"/>
            <a:chOff x="181070" y="1699136"/>
            <a:chExt cx="8754968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 b="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QS-PL-155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640" y="790184"/>
            <a:ext cx="7725905" cy="555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Worksheet: Item 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QS-PL-160</a:t>
            </a:r>
          </a:p>
        </p:txBody>
      </p:sp>
      <p:pic>
        <p:nvPicPr>
          <p:cNvPr id="20484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957302"/>
            <a:ext cx="81994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Consumption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QS-PL-170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2925" y="1981436"/>
            <a:ext cx="8056563" cy="2943225"/>
            <a:chOff x="542925" y="2462213"/>
            <a:chExt cx="8056563" cy="2943225"/>
          </a:xfrm>
        </p:grpSpPr>
        <p:pic>
          <p:nvPicPr>
            <p:cNvPr id="21508" name="Picture 1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2925" y="2462213"/>
              <a:ext cx="8056563" cy="294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Rectangle 11"/>
            <p:cNvSpPr>
              <a:spLocks noChangeArrowheads="1"/>
            </p:cNvSpPr>
            <p:nvPr/>
          </p:nvSpPr>
          <p:spPr bwMode="auto">
            <a:xfrm>
              <a:off x="2535238" y="4283075"/>
              <a:ext cx="1946275" cy="5794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sz="2000" dirty="0" smtClean="0"/>
              <a:t> Production Planning</a:t>
            </a:r>
          </a:p>
          <a:p>
            <a:pPr lvl="1" eaLnBrk="1" hangingPunct="1"/>
            <a:r>
              <a:rPr lang="en-US" sz="2000" dirty="0" smtClean="0"/>
              <a:t> Forecasting</a:t>
            </a:r>
          </a:p>
          <a:p>
            <a:pPr lvl="1" eaLnBrk="1" hangingPunct="1"/>
            <a:r>
              <a:rPr lang="en-US" sz="2000" dirty="0" smtClean="0"/>
              <a:t> Master Schedule</a:t>
            </a:r>
          </a:p>
          <a:p>
            <a:pPr lvl="1" eaLnBrk="1" hangingPunct="1"/>
            <a:r>
              <a:rPr lang="en-US" sz="2000" dirty="0" smtClean="0"/>
              <a:t> MRP and Action Messages</a:t>
            </a:r>
          </a:p>
          <a:p>
            <a:pPr lvl="1" eaLnBrk="1" hangingPunct="1"/>
            <a:r>
              <a:rPr lang="en-US" sz="2000" dirty="0" smtClean="0"/>
              <a:t> Item Planning Parameters</a:t>
            </a:r>
          </a:p>
          <a:p>
            <a:pPr lvl="1" eaLnBrk="1" hangingPunct="1"/>
            <a:r>
              <a:rPr lang="en-US" sz="2000" dirty="0" smtClean="0"/>
              <a:t> Planned Orders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dirty="0" smtClean="0"/>
              <a:t>Example</a:t>
            </a:r>
          </a:p>
          <a:p>
            <a:pPr lvl="1" eaLnBrk="1" hangingPunct="1"/>
            <a:r>
              <a:rPr lang="en-US" sz="2000" dirty="0" smtClean="0"/>
              <a:t> Enter Forecast, Process Sales Order</a:t>
            </a:r>
          </a:p>
          <a:p>
            <a:pPr lvl="1" eaLnBrk="1" hangingPunct="1"/>
            <a:r>
              <a:rPr lang="en-US" sz="2000" dirty="0" smtClean="0"/>
              <a:t> Regenerate MRP, Process Purchase Order (APO)</a:t>
            </a:r>
          </a:p>
          <a:p>
            <a:pPr lvl="1" eaLnBrk="1" hangingPunct="1"/>
            <a:r>
              <a:rPr lang="en-US" sz="2000" dirty="0" smtClean="0"/>
              <a:t> Process Work Order (APO)</a:t>
            </a:r>
          </a:p>
          <a:p>
            <a:pPr lvl="1" eaLnBrk="1" hangingPunct="1"/>
            <a:r>
              <a:rPr lang="en-US" sz="2000" dirty="0" smtClean="0"/>
              <a:t> Post Transactions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dirty="0" smtClean="0"/>
              <a:t>Exercise</a:t>
            </a:r>
            <a:endParaRPr lang="en-US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52400" y="570168"/>
            <a:ext cx="8837613" cy="5629275"/>
            <a:chOff x="152400" y="900113"/>
            <a:chExt cx="8837613" cy="5629275"/>
          </a:xfrm>
        </p:grpSpPr>
        <p:sp>
          <p:nvSpPr>
            <p:cNvPr id="22531" name="Rectangle 15"/>
            <p:cNvSpPr>
              <a:spLocks noChangeArrowheads="1"/>
            </p:cNvSpPr>
            <p:nvPr/>
          </p:nvSpPr>
          <p:spPr bwMode="auto">
            <a:xfrm>
              <a:off x="228600" y="912813"/>
              <a:ext cx="8734425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>
                  <a:solidFill>
                    <a:schemeClr val="tx2"/>
                  </a:solidFill>
                </a:rPr>
                <a:t>Enter Sales Order Line Consume Forecast</a:t>
              </a:r>
            </a:p>
          </p:txBody>
        </p:sp>
        <p:pic>
          <p:nvPicPr>
            <p:cNvPr id="22532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900113"/>
              <a:ext cx="8837613" cy="562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Rectangle 20"/>
            <p:cNvSpPr>
              <a:spLocks noChangeArrowheads="1"/>
            </p:cNvSpPr>
            <p:nvPr/>
          </p:nvSpPr>
          <p:spPr bwMode="auto">
            <a:xfrm>
              <a:off x="317500" y="2970213"/>
              <a:ext cx="3702050" cy="488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2534" name="Rectangle 21"/>
            <p:cNvSpPr>
              <a:spLocks noChangeArrowheads="1"/>
            </p:cNvSpPr>
            <p:nvPr/>
          </p:nvSpPr>
          <p:spPr bwMode="auto">
            <a:xfrm>
              <a:off x="3892550" y="5287963"/>
              <a:ext cx="3684588" cy="2254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Not Consume Forecast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6738" y="962163"/>
            <a:ext cx="8008937" cy="5153025"/>
            <a:chOff x="566738" y="1433513"/>
            <a:chExt cx="8008937" cy="5153025"/>
          </a:xfrm>
        </p:grpSpPr>
        <p:pic>
          <p:nvPicPr>
            <p:cNvPr id="23556" name="Picture 1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6738" y="1433513"/>
              <a:ext cx="8008937" cy="5153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715963" y="3041650"/>
              <a:ext cx="3838575" cy="53498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58" name="Rectangle 21"/>
            <p:cNvSpPr>
              <a:spLocks noChangeArrowheads="1"/>
            </p:cNvSpPr>
            <p:nvPr/>
          </p:nvSpPr>
          <p:spPr bwMode="auto">
            <a:xfrm>
              <a:off x="4110038" y="5349875"/>
              <a:ext cx="3313112" cy="22701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Forecast Worksheet: Item 01010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QS-PL-195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2938" y="965651"/>
            <a:ext cx="7856537" cy="5162550"/>
            <a:chOff x="642938" y="1314450"/>
            <a:chExt cx="7856537" cy="5162550"/>
          </a:xfrm>
        </p:grpSpPr>
        <p:pic>
          <p:nvPicPr>
            <p:cNvPr id="24580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14450"/>
              <a:ext cx="7856537" cy="516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Rectangle 9"/>
            <p:cNvSpPr>
              <a:spLocks noChangeArrowheads="1"/>
            </p:cNvSpPr>
            <p:nvPr/>
          </p:nvSpPr>
          <p:spPr bwMode="auto">
            <a:xfrm>
              <a:off x="750888" y="5232400"/>
              <a:ext cx="3838575" cy="2365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4582" name="Rectangle 10"/>
            <p:cNvSpPr>
              <a:spLocks noChangeArrowheads="1"/>
            </p:cNvSpPr>
            <p:nvPr/>
          </p:nvSpPr>
          <p:spPr bwMode="auto">
            <a:xfrm>
              <a:off x="750888" y="5918200"/>
              <a:ext cx="5060950" cy="2365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 Item 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QS-PL-210</a:t>
            </a:r>
          </a:p>
        </p:txBody>
      </p:sp>
      <p:pic>
        <p:nvPicPr>
          <p:cNvPr id="25604" name="Picture 1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483157"/>
            <a:ext cx="8848725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6843713" y="2551544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Schedule Summary Inquiry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6700" y="2329882"/>
            <a:ext cx="8601075" cy="2184400"/>
            <a:chOff x="266700" y="2886075"/>
            <a:chExt cx="8601075" cy="2184400"/>
          </a:xfrm>
        </p:grpSpPr>
        <p:pic>
          <p:nvPicPr>
            <p:cNvPr id="2662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2886075"/>
              <a:ext cx="8601075" cy="218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6518275" y="3403600"/>
              <a:ext cx="723900" cy="8064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Data: Item 01010 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QS-PL-220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33425" y="925043"/>
            <a:ext cx="7675563" cy="5191125"/>
            <a:chOff x="733425" y="1490663"/>
            <a:chExt cx="7675563" cy="5191125"/>
          </a:xfrm>
        </p:grpSpPr>
        <p:pic>
          <p:nvPicPr>
            <p:cNvPr id="2765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3425" y="1490663"/>
              <a:ext cx="7675563" cy="519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Rectangle 7"/>
            <p:cNvSpPr>
              <a:spLocks noChangeArrowheads="1"/>
            </p:cNvSpPr>
            <p:nvPr/>
          </p:nvSpPr>
          <p:spPr bwMode="auto">
            <a:xfrm>
              <a:off x="1058863" y="3368675"/>
              <a:ext cx="896937" cy="4159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4" name="Rectangle 8"/>
            <p:cNvSpPr>
              <a:spLocks noChangeArrowheads="1"/>
            </p:cNvSpPr>
            <p:nvPr/>
          </p:nvSpPr>
          <p:spPr bwMode="auto">
            <a:xfrm>
              <a:off x="1058863" y="4264025"/>
              <a:ext cx="1512887" cy="488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5" name="Rectangle 9"/>
            <p:cNvSpPr>
              <a:spLocks noChangeArrowheads="1"/>
            </p:cNvSpPr>
            <p:nvPr/>
          </p:nvSpPr>
          <p:spPr bwMode="auto">
            <a:xfrm>
              <a:off x="1060450" y="4943475"/>
              <a:ext cx="1339850" cy="263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7656" name="Rectangle 10"/>
            <p:cNvSpPr>
              <a:spLocks noChangeArrowheads="1"/>
            </p:cNvSpPr>
            <p:nvPr/>
          </p:nvSpPr>
          <p:spPr bwMode="auto">
            <a:xfrm>
              <a:off x="3349625" y="4953000"/>
              <a:ext cx="1131888" cy="2349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Data: Item 01010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QS-PL-230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91047" y="1065643"/>
            <a:ext cx="7761905" cy="5009524"/>
            <a:chOff x="691047" y="1065643"/>
            <a:chExt cx="7761905" cy="5009524"/>
          </a:xfrm>
        </p:grpSpPr>
        <p:pic>
          <p:nvPicPr>
            <p:cNvPr id="10" name="Picture 9" descr="Region Captur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1047" y="1065643"/>
              <a:ext cx="7761905" cy="5009524"/>
            </a:xfrm>
            <a:prstGeom prst="rect">
              <a:avLst/>
            </a:prstGeom>
          </p:spPr>
        </p:pic>
        <p:sp>
          <p:nvSpPr>
            <p:cNvPr id="28678" name="Rectangle 14"/>
            <p:cNvSpPr>
              <a:spLocks noChangeArrowheads="1"/>
            </p:cNvSpPr>
            <p:nvPr/>
          </p:nvSpPr>
          <p:spPr bwMode="auto">
            <a:xfrm>
              <a:off x="1038637" y="2756920"/>
              <a:ext cx="860425" cy="4619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8679" name="Rectangle 15"/>
            <p:cNvSpPr>
              <a:spLocks noChangeArrowheads="1"/>
            </p:cNvSpPr>
            <p:nvPr/>
          </p:nvSpPr>
          <p:spPr bwMode="auto">
            <a:xfrm>
              <a:off x="1019587" y="3679258"/>
              <a:ext cx="1520825" cy="9239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8680" name="Rectangle 16"/>
            <p:cNvSpPr>
              <a:spLocks noChangeArrowheads="1"/>
            </p:cNvSpPr>
            <p:nvPr/>
          </p:nvSpPr>
          <p:spPr bwMode="auto">
            <a:xfrm>
              <a:off x="4643751" y="4358708"/>
              <a:ext cx="1058862" cy="263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50001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28663" y="924945"/>
            <a:ext cx="7685087" cy="5191125"/>
            <a:chOff x="728663" y="1481138"/>
            <a:chExt cx="7685087" cy="5191125"/>
          </a:xfrm>
        </p:grpSpPr>
        <p:pic>
          <p:nvPicPr>
            <p:cNvPr id="29700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8663" y="1481138"/>
              <a:ext cx="7685087" cy="5191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1" name="Rectangle 14"/>
            <p:cNvSpPr>
              <a:spLocks noChangeArrowheads="1"/>
            </p:cNvSpPr>
            <p:nvPr/>
          </p:nvSpPr>
          <p:spPr bwMode="auto">
            <a:xfrm>
              <a:off x="1133475" y="4481513"/>
              <a:ext cx="1474788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9702" name="Rectangle 15"/>
            <p:cNvSpPr>
              <a:spLocks noChangeArrowheads="1"/>
            </p:cNvSpPr>
            <p:nvPr/>
          </p:nvSpPr>
          <p:spPr bwMode="auto">
            <a:xfrm>
              <a:off x="6002338" y="3540125"/>
              <a:ext cx="1611312" cy="2730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9703" name="Rectangle 16"/>
            <p:cNvSpPr>
              <a:spLocks noChangeArrowheads="1"/>
            </p:cNvSpPr>
            <p:nvPr/>
          </p:nvSpPr>
          <p:spPr bwMode="auto">
            <a:xfrm>
              <a:off x="6011863" y="4016375"/>
              <a:ext cx="1611312" cy="2730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62050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42950" y="967415"/>
            <a:ext cx="7656513" cy="5181600"/>
            <a:chOff x="742950" y="1485900"/>
            <a:chExt cx="7656513" cy="5181600"/>
          </a:xfrm>
        </p:grpSpPr>
        <p:pic>
          <p:nvPicPr>
            <p:cNvPr id="31748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1485900"/>
              <a:ext cx="7656513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49" name="Rectangle 6"/>
            <p:cNvSpPr>
              <a:spLocks noChangeArrowheads="1"/>
            </p:cNvSpPr>
            <p:nvPr/>
          </p:nvSpPr>
          <p:spPr bwMode="auto">
            <a:xfrm>
              <a:off x="1222375" y="4471988"/>
              <a:ext cx="135731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1750" name="Rectangle 7"/>
            <p:cNvSpPr>
              <a:spLocks noChangeArrowheads="1"/>
            </p:cNvSpPr>
            <p:nvPr/>
          </p:nvSpPr>
          <p:spPr bwMode="auto">
            <a:xfrm>
              <a:off x="6011863" y="3540125"/>
              <a:ext cx="1611312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1751" name="Rectangle 8"/>
            <p:cNvSpPr>
              <a:spLocks noChangeArrowheads="1"/>
            </p:cNvSpPr>
            <p:nvPr/>
          </p:nvSpPr>
          <p:spPr bwMode="auto">
            <a:xfrm>
              <a:off x="6021388" y="4016375"/>
              <a:ext cx="1611312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Provide examples of production plans, end-item plans, and component item plans</a:t>
            </a:r>
          </a:p>
          <a:p>
            <a:r>
              <a:rPr lang="en-US" dirty="0" smtClean="0"/>
              <a:t>Name the key input to the Master Schedule</a:t>
            </a:r>
          </a:p>
          <a:p>
            <a:r>
              <a:rPr lang="en-US" dirty="0" smtClean="0"/>
              <a:t>Explain forecast consumption</a:t>
            </a:r>
          </a:p>
          <a:p>
            <a:r>
              <a:rPr lang="en-US" dirty="0" smtClean="0"/>
              <a:t>Describe forward and backward consumption</a:t>
            </a:r>
          </a:p>
          <a:p>
            <a:r>
              <a:rPr lang="en-US" dirty="0" smtClean="0"/>
              <a:t>Define the term Time Fence</a:t>
            </a:r>
          </a:p>
          <a:p>
            <a:r>
              <a:rPr lang="en-US" dirty="0" smtClean="0"/>
              <a:t>Explain how Order Policy and Order Period relate to one another</a:t>
            </a:r>
          </a:p>
          <a:p>
            <a:r>
              <a:rPr lang="en-US" dirty="0" smtClean="0"/>
              <a:t>Enter a forecast</a:t>
            </a:r>
          </a:p>
          <a:p>
            <a:r>
              <a:rPr lang="en-US" dirty="0" smtClean="0"/>
              <a:t>Read Master Schedule Summary and Detail Inquiries</a:t>
            </a:r>
          </a:p>
          <a:p>
            <a:r>
              <a:rPr lang="en-US" dirty="0" smtClean="0"/>
              <a:t>Read MRP Summary and Detail Inquiries</a:t>
            </a:r>
          </a:p>
          <a:p>
            <a:r>
              <a:rPr lang="en-US" dirty="0" smtClean="0"/>
              <a:t>Approve planned orders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Planning: Learning 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0888" y="1703545"/>
            <a:ext cx="2562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3" y="2798920"/>
            <a:ext cx="834548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461963" y="3889532"/>
            <a:ext cx="1511300" cy="542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6708775" y="387048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QS-PL-290</a:t>
            </a:r>
          </a:p>
        </p:txBody>
      </p:sp>
      <p:pic>
        <p:nvPicPr>
          <p:cNvPr id="3482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9802" y="853703"/>
            <a:ext cx="5046662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QS-PL-310</a:t>
            </a:r>
          </a:p>
        </p:txBody>
      </p:sp>
      <p:pic>
        <p:nvPicPr>
          <p:cNvPr id="368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37973"/>
            <a:ext cx="8837613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Action Messages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QS-PL-320</a:t>
            </a:r>
          </a:p>
        </p:txBody>
      </p:sp>
      <p:pic>
        <p:nvPicPr>
          <p:cNvPr id="3789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1746995"/>
            <a:ext cx="8847137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QS-PL-330</a:t>
            </a:r>
          </a:p>
        </p:txBody>
      </p:sp>
      <p:pic>
        <p:nvPicPr>
          <p:cNvPr id="38916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091240"/>
            <a:ext cx="5562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QS-PL-340</a:t>
            </a:r>
          </a:p>
        </p:txBody>
      </p:sp>
      <p:pic>
        <p:nvPicPr>
          <p:cNvPr id="39940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30855"/>
            <a:ext cx="84740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QS-PL-350</a:t>
            </a:r>
          </a:p>
        </p:txBody>
      </p:sp>
      <p:pic>
        <p:nvPicPr>
          <p:cNvPr id="40964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814623"/>
            <a:ext cx="554355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QS-PL-360</a:t>
            </a:r>
          </a:p>
        </p:txBody>
      </p:sp>
      <p:pic>
        <p:nvPicPr>
          <p:cNvPr id="41988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459" y="1438315"/>
            <a:ext cx="873918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QS-PL-035</a:t>
            </a:r>
          </a:p>
        </p:txBody>
      </p:sp>
      <p:pic>
        <p:nvPicPr>
          <p:cNvPr id="6148" name="Picture 5" descr="10 Plann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60682"/>
            <a:ext cx="7410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QS-PL-370</a:t>
            </a:r>
          </a:p>
        </p:txBody>
      </p:sp>
      <p:pic>
        <p:nvPicPr>
          <p:cNvPr id="43012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13" y="785460"/>
            <a:ext cx="56673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QS-PL-380</a:t>
            </a:r>
          </a:p>
        </p:txBody>
      </p:sp>
      <p:pic>
        <p:nvPicPr>
          <p:cNvPr id="44036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542" y="1406447"/>
            <a:ext cx="876617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QS-PL-390</a:t>
            </a:r>
          </a:p>
        </p:txBody>
      </p:sp>
      <p:pic>
        <p:nvPicPr>
          <p:cNvPr id="45060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0688" y="1015530"/>
            <a:ext cx="57626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62050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QS-PL-400</a:t>
            </a:r>
          </a:p>
        </p:txBody>
      </p:sp>
      <p:pic>
        <p:nvPicPr>
          <p:cNvPr id="46084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32" y="1402782"/>
            <a:ext cx="87122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62050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QS-PL-410</a:t>
            </a:r>
          </a:p>
        </p:txBody>
      </p:sp>
      <p:pic>
        <p:nvPicPr>
          <p:cNvPr id="47108" name="Picture 1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50" y="1705701"/>
            <a:ext cx="58293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90031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QS-PL-420</a:t>
            </a:r>
          </a:p>
        </p:txBody>
      </p:sp>
      <p:pic>
        <p:nvPicPr>
          <p:cNvPr id="4813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69" y="1405467"/>
            <a:ext cx="8656638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90031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QS-PL-430</a:t>
            </a:r>
          </a:p>
        </p:txBody>
      </p:sp>
      <p:pic>
        <p:nvPicPr>
          <p:cNvPr id="49156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450" y="1780039"/>
            <a:ext cx="57531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QS-PL-440</a:t>
            </a:r>
          </a:p>
        </p:txBody>
      </p:sp>
      <p:pic>
        <p:nvPicPr>
          <p:cNvPr id="50180" name="Picture 2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888" y="1871898"/>
            <a:ext cx="713263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1063" y="1129340"/>
            <a:ext cx="7380287" cy="4724400"/>
            <a:chOff x="881063" y="1647825"/>
            <a:chExt cx="7380287" cy="4724400"/>
          </a:xfrm>
        </p:grpSpPr>
        <p:pic>
          <p:nvPicPr>
            <p:cNvPr id="51204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1647825"/>
              <a:ext cx="7380287" cy="472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5" name="Rectangle 15"/>
            <p:cNvSpPr>
              <a:spLocks noChangeArrowheads="1"/>
            </p:cNvSpPr>
            <p:nvPr/>
          </p:nvSpPr>
          <p:spPr bwMode="auto">
            <a:xfrm>
              <a:off x="7623175" y="2362200"/>
              <a:ext cx="506413" cy="28527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QS-PL-460</a:t>
            </a:r>
          </a:p>
        </p:txBody>
      </p:sp>
      <p:pic>
        <p:nvPicPr>
          <p:cNvPr id="522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25" y="1157719"/>
            <a:ext cx="73707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Overview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CRP</a:t>
              </a: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Master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Production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MRP</a:t>
              </a: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Plans</a:t>
              </a: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Production Plans</a:t>
              </a: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Component Item Plans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QS-PL-470</a:t>
            </a:r>
          </a:p>
        </p:txBody>
      </p:sp>
      <p:pic>
        <p:nvPicPr>
          <p:cNvPr id="53252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2161431"/>
            <a:ext cx="780891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QS-PL-480</a:t>
            </a:r>
          </a:p>
        </p:txBody>
      </p:sp>
      <p:pic>
        <p:nvPicPr>
          <p:cNvPr id="54276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073" y="816681"/>
            <a:ext cx="725805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(50001)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7188" y="1377774"/>
            <a:ext cx="8428037" cy="4229100"/>
            <a:chOff x="357188" y="1971675"/>
            <a:chExt cx="8428037" cy="4229100"/>
          </a:xfrm>
        </p:grpSpPr>
        <p:pic>
          <p:nvPicPr>
            <p:cNvPr id="55299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8" y="1971675"/>
              <a:ext cx="8428037" cy="422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0857" name="AutoShape 9"/>
            <p:cNvSpPr>
              <a:spLocks noChangeArrowheads="1"/>
            </p:cNvSpPr>
            <p:nvPr/>
          </p:nvSpPr>
          <p:spPr bwMode="auto">
            <a:xfrm>
              <a:off x="3775075" y="3186113"/>
              <a:ext cx="1657350" cy="1050925"/>
            </a:xfrm>
            <a:prstGeom prst="wedgeRectCallout">
              <a:avLst>
                <a:gd name="adj1" fmla="val -100097"/>
                <a:gd name="adj2" fmla="val 60574"/>
              </a:avLst>
            </a:prstGeom>
            <a:solidFill>
              <a:schemeClr val="bg1"/>
            </a:solidFill>
            <a:ln w="952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tIns="91440" bIns="91440" anchor="ctr"/>
            <a:lstStyle/>
            <a:p>
              <a:pPr algn="ctr">
                <a:defRPr/>
              </a:pPr>
              <a:r>
                <a:rPr lang="en-US" sz="1600" b="0"/>
                <a:t>Use lookup icon to see popup window of requisitions</a:t>
              </a:r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(50001)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47663" y="1186196"/>
            <a:ext cx="8447087" cy="4667250"/>
            <a:chOff x="347663" y="1676400"/>
            <a:chExt cx="8447087" cy="4667250"/>
          </a:xfrm>
        </p:grpSpPr>
        <p:pic>
          <p:nvPicPr>
            <p:cNvPr id="56324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7663" y="1676400"/>
              <a:ext cx="8447087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5" name="Rectangle 9"/>
            <p:cNvSpPr>
              <a:spLocks noChangeArrowheads="1"/>
            </p:cNvSpPr>
            <p:nvPr/>
          </p:nvSpPr>
          <p:spPr bwMode="auto">
            <a:xfrm>
              <a:off x="442913" y="3702050"/>
              <a:ext cx="7904162" cy="525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2 (62050)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QS-PL-510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2425" y="1319762"/>
            <a:ext cx="8437563" cy="4457700"/>
            <a:chOff x="352425" y="1677988"/>
            <a:chExt cx="8437563" cy="4457700"/>
          </a:xfrm>
        </p:grpSpPr>
        <p:pic>
          <p:nvPicPr>
            <p:cNvPr id="5734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2425" y="1677988"/>
              <a:ext cx="8437563" cy="445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Rectangle 9"/>
            <p:cNvSpPr>
              <a:spLocks noChangeArrowheads="1"/>
            </p:cNvSpPr>
            <p:nvPr/>
          </p:nvSpPr>
          <p:spPr bwMode="auto">
            <a:xfrm>
              <a:off x="5905500" y="3668713"/>
              <a:ext cx="231775" cy="5953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2 cont.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QS-PL-520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6713" y="872361"/>
            <a:ext cx="8408987" cy="5372100"/>
            <a:chOff x="366713" y="1409700"/>
            <a:chExt cx="8408987" cy="5372100"/>
          </a:xfrm>
        </p:grpSpPr>
        <p:pic>
          <p:nvPicPr>
            <p:cNvPr id="58372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3" y="1409700"/>
              <a:ext cx="8408987" cy="537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73" name="Rectangle 14"/>
            <p:cNvSpPr>
              <a:spLocks noChangeArrowheads="1"/>
            </p:cNvSpPr>
            <p:nvPr/>
          </p:nvSpPr>
          <p:spPr bwMode="auto">
            <a:xfrm>
              <a:off x="473075" y="3448050"/>
              <a:ext cx="7734300" cy="5286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8374" name="Rectangle 15"/>
            <p:cNvSpPr>
              <a:spLocks noChangeArrowheads="1"/>
            </p:cNvSpPr>
            <p:nvPr/>
          </p:nvSpPr>
          <p:spPr bwMode="auto">
            <a:xfrm>
              <a:off x="5178425" y="5970588"/>
              <a:ext cx="2257425" cy="485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3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QS-PL-530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61950" y="1891654"/>
            <a:ext cx="8418513" cy="3305175"/>
            <a:chOff x="361950" y="2287588"/>
            <a:chExt cx="8418513" cy="3305175"/>
          </a:xfrm>
        </p:grpSpPr>
        <p:pic>
          <p:nvPicPr>
            <p:cNvPr id="59396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1950" y="2287588"/>
              <a:ext cx="8418513" cy="330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397" name="Rectangle 9"/>
            <p:cNvSpPr>
              <a:spLocks noChangeArrowheads="1"/>
            </p:cNvSpPr>
            <p:nvPr/>
          </p:nvSpPr>
          <p:spPr bwMode="auto">
            <a:xfrm>
              <a:off x="5959475" y="3602038"/>
              <a:ext cx="1146175" cy="330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9398" name="Rectangle 10"/>
            <p:cNvSpPr>
              <a:spLocks noChangeArrowheads="1"/>
            </p:cNvSpPr>
            <p:nvPr/>
          </p:nvSpPr>
          <p:spPr bwMode="auto">
            <a:xfrm>
              <a:off x="485775" y="4329113"/>
              <a:ext cx="8218488" cy="10255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Trailer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QS-PL-540</a:t>
            </a:r>
          </a:p>
        </p:txBody>
      </p:sp>
      <p:pic>
        <p:nvPicPr>
          <p:cNvPr id="60420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50" y="911951"/>
            <a:ext cx="803751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 (1 of 3)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28736" y="2093149"/>
            <a:ext cx="8066087" cy="2686050"/>
            <a:chOff x="538163" y="2630488"/>
            <a:chExt cx="8066087" cy="2686050"/>
          </a:xfrm>
        </p:grpSpPr>
        <p:pic>
          <p:nvPicPr>
            <p:cNvPr id="6144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8163" y="2630488"/>
              <a:ext cx="8066087" cy="268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16"/>
            <p:cNvSpPr>
              <a:spLocks noChangeArrowheads="1"/>
            </p:cNvSpPr>
            <p:nvPr/>
          </p:nvSpPr>
          <p:spPr bwMode="auto">
            <a:xfrm>
              <a:off x="6169025" y="4043363"/>
              <a:ext cx="1003300" cy="2746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(2 of 3)</a:t>
            </a:r>
            <a:endParaRPr lang="en-US" dirty="0"/>
          </a:p>
        </p:txBody>
      </p:sp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QS-PL-560</a:t>
            </a:r>
          </a:p>
        </p:txBody>
      </p:sp>
      <p:pic>
        <p:nvPicPr>
          <p:cNvPr id="6246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041832"/>
            <a:ext cx="808513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Plan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Forecasts</a:t>
              </a: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Master Production </a:t>
              </a:r>
              <a:br>
                <a:rPr lang="en-US" sz="1600" b="0">
                  <a:latin typeface="+mj-lt"/>
                </a:rPr>
              </a:br>
              <a:r>
                <a:rPr lang="en-US" sz="1600" b="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Purchase Order (3 of 3)</a:t>
            </a:r>
            <a:endParaRPr lang="en-US" dirty="0"/>
          </a:p>
        </p:txBody>
      </p:sp>
      <p:sp>
        <p:nvSpPr>
          <p:cNvPr id="634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QS-PL-570</a:t>
            </a:r>
          </a:p>
        </p:txBody>
      </p:sp>
      <p:pic>
        <p:nvPicPr>
          <p:cNvPr id="6349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512124"/>
            <a:ext cx="8113713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</a:t>
            </a:r>
            <a:endParaRPr lang="en-US" dirty="0"/>
          </a:p>
        </p:txBody>
      </p:sp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QS-PL-580</a:t>
            </a:r>
          </a:p>
        </p:txBody>
      </p:sp>
      <p:pic>
        <p:nvPicPr>
          <p:cNvPr id="6451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515122"/>
            <a:ext cx="8447087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Report or Browse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QS-PL-590</a:t>
            </a:r>
          </a:p>
        </p:txBody>
      </p:sp>
      <p:pic>
        <p:nvPicPr>
          <p:cNvPr id="65540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" y="895566"/>
            <a:ext cx="7904163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Orders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19138" y="1583973"/>
            <a:ext cx="7704137" cy="3886200"/>
            <a:chOff x="719138" y="2008188"/>
            <a:chExt cx="7704137" cy="3886200"/>
          </a:xfrm>
        </p:grpSpPr>
        <p:pic>
          <p:nvPicPr>
            <p:cNvPr id="66563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2008188"/>
              <a:ext cx="7704137" cy="3886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65" name="Rectangle 15"/>
            <p:cNvSpPr>
              <a:spLocks noChangeArrowheads="1"/>
            </p:cNvSpPr>
            <p:nvPr/>
          </p:nvSpPr>
          <p:spPr bwMode="auto">
            <a:xfrm>
              <a:off x="2863850" y="4098925"/>
              <a:ext cx="1146175" cy="231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47688" y="1164461"/>
            <a:ext cx="8047037" cy="4743450"/>
            <a:chOff x="547688" y="1701800"/>
            <a:chExt cx="8047037" cy="4743450"/>
          </a:xfrm>
        </p:grpSpPr>
        <p:pic>
          <p:nvPicPr>
            <p:cNvPr id="67588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7688" y="1701800"/>
              <a:ext cx="8047037" cy="4743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9" name="Rectangle 14"/>
            <p:cNvSpPr>
              <a:spLocks noChangeArrowheads="1"/>
            </p:cNvSpPr>
            <p:nvPr/>
          </p:nvSpPr>
          <p:spPr bwMode="auto">
            <a:xfrm>
              <a:off x="682625" y="2852738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7590" name="Rectangle 15"/>
            <p:cNvSpPr>
              <a:spLocks noChangeArrowheads="1"/>
            </p:cNvSpPr>
            <p:nvPr/>
          </p:nvSpPr>
          <p:spPr bwMode="auto">
            <a:xfrm>
              <a:off x="679450" y="6083300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750" y="1197505"/>
            <a:ext cx="7808913" cy="4733925"/>
            <a:chOff x="666750" y="1706563"/>
            <a:chExt cx="7808913" cy="4733925"/>
          </a:xfrm>
        </p:grpSpPr>
        <p:pic>
          <p:nvPicPr>
            <p:cNvPr id="68612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750" y="1706563"/>
              <a:ext cx="7808913" cy="4733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3" name="Rectangle 6"/>
            <p:cNvSpPr>
              <a:spLocks noChangeArrowheads="1"/>
            </p:cNvSpPr>
            <p:nvPr/>
          </p:nvSpPr>
          <p:spPr bwMode="auto">
            <a:xfrm>
              <a:off x="682625" y="2874963"/>
              <a:ext cx="7734300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QS-PL-630</a:t>
            </a:r>
          </a:p>
        </p:txBody>
      </p:sp>
      <p:pic>
        <p:nvPicPr>
          <p:cNvPr id="69636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924286"/>
            <a:ext cx="7856537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QS-PL-640</a:t>
            </a:r>
          </a:p>
        </p:txBody>
      </p:sp>
      <p:pic>
        <p:nvPicPr>
          <p:cNvPr id="70660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2113" y="1169028"/>
            <a:ext cx="581977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23875" y="1063665"/>
            <a:ext cx="8094663" cy="5029200"/>
            <a:chOff x="523875" y="1525588"/>
            <a:chExt cx="8094663" cy="5029200"/>
          </a:xfrm>
        </p:grpSpPr>
        <p:pic>
          <p:nvPicPr>
            <p:cNvPr id="71684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3875" y="1525588"/>
              <a:ext cx="8094663" cy="502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5" name="Rectangle 10"/>
            <p:cNvSpPr>
              <a:spLocks noChangeArrowheads="1"/>
            </p:cNvSpPr>
            <p:nvPr/>
          </p:nvSpPr>
          <p:spPr bwMode="auto">
            <a:xfrm>
              <a:off x="1123950" y="2676525"/>
              <a:ext cx="1300163" cy="2540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1686" name="Rectangle 11"/>
            <p:cNvSpPr>
              <a:spLocks noChangeArrowheads="1"/>
            </p:cNvSpPr>
            <p:nvPr/>
          </p:nvSpPr>
          <p:spPr bwMode="auto">
            <a:xfrm>
              <a:off x="992188" y="3403600"/>
              <a:ext cx="1068387" cy="4413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1687" name="Rectangle 12"/>
            <p:cNvSpPr>
              <a:spLocks noChangeArrowheads="1"/>
            </p:cNvSpPr>
            <p:nvPr/>
          </p:nvSpPr>
          <p:spPr bwMode="auto">
            <a:xfrm>
              <a:off x="4241800" y="5002213"/>
              <a:ext cx="1266825" cy="2524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Release/Print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QS-PL-660</a:t>
            </a:r>
          </a:p>
        </p:txBody>
      </p:sp>
      <p:pic>
        <p:nvPicPr>
          <p:cNvPr id="7270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6363" y="1351688"/>
            <a:ext cx="638968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Introduction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b="0">
                <a:latin typeface="+mj-lt"/>
              </a:rPr>
              <a:t>Master Production 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MRP</a:t>
            </a: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End-Item Forecasts</a:t>
            </a: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QS-PL-670</a:t>
            </a:r>
          </a:p>
        </p:txBody>
      </p:sp>
      <p:pic>
        <p:nvPicPr>
          <p:cNvPr id="737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9238" y="1419049"/>
            <a:ext cx="6105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Components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QS-PL-680</a:t>
            </a:r>
          </a:p>
        </p:txBody>
      </p:sp>
      <p:pic>
        <p:nvPicPr>
          <p:cNvPr id="74756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3634"/>
            <a:ext cx="7770813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Issue Work Order Components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QS-PL-685</a:t>
            </a:r>
          </a:p>
        </p:txBody>
      </p:sp>
      <p:pic>
        <p:nvPicPr>
          <p:cNvPr id="7578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401685"/>
            <a:ext cx="80565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Labor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33438" y="917105"/>
            <a:ext cx="7475537" cy="5181600"/>
            <a:chOff x="833438" y="1482725"/>
            <a:chExt cx="7475537" cy="5181600"/>
          </a:xfrm>
        </p:grpSpPr>
        <p:pic>
          <p:nvPicPr>
            <p:cNvPr id="76804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3438" y="1482725"/>
              <a:ext cx="7475537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5" name="Rectangle 13"/>
            <p:cNvSpPr>
              <a:spLocks noChangeArrowheads="1"/>
            </p:cNvSpPr>
            <p:nvPr/>
          </p:nvSpPr>
          <p:spPr bwMode="auto">
            <a:xfrm>
              <a:off x="1046163" y="5872163"/>
              <a:ext cx="2247900" cy="2317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6806" name="Rectangle 14"/>
            <p:cNvSpPr>
              <a:spLocks noChangeArrowheads="1"/>
            </p:cNvSpPr>
            <p:nvPr/>
          </p:nvSpPr>
          <p:spPr bwMode="auto">
            <a:xfrm>
              <a:off x="4991100" y="4494213"/>
              <a:ext cx="1530350" cy="6937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6807" name="Rectangle 15"/>
            <p:cNvSpPr>
              <a:spLocks noChangeArrowheads="1"/>
            </p:cNvSpPr>
            <p:nvPr/>
          </p:nvSpPr>
          <p:spPr bwMode="auto">
            <a:xfrm>
              <a:off x="1023938" y="2401888"/>
              <a:ext cx="1289050" cy="5064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81063" y="1075169"/>
            <a:ext cx="7380287" cy="4953000"/>
            <a:chOff x="881063" y="1574800"/>
            <a:chExt cx="7380287" cy="4953000"/>
          </a:xfrm>
        </p:grpSpPr>
        <p:pic>
          <p:nvPicPr>
            <p:cNvPr id="77828" name="Picture 1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1574800"/>
              <a:ext cx="7380287" cy="495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7829" name="Rectangle 11"/>
            <p:cNvSpPr>
              <a:spLocks noChangeArrowheads="1"/>
            </p:cNvSpPr>
            <p:nvPr/>
          </p:nvSpPr>
          <p:spPr bwMode="auto">
            <a:xfrm>
              <a:off x="1079500" y="3414713"/>
              <a:ext cx="2379663" cy="9477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7830" name="Rectangle 12"/>
            <p:cNvSpPr>
              <a:spLocks noChangeArrowheads="1"/>
            </p:cNvSpPr>
            <p:nvPr/>
          </p:nvSpPr>
          <p:spPr bwMode="auto">
            <a:xfrm>
              <a:off x="1398588" y="6224588"/>
              <a:ext cx="849312" cy="1984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7831" name="Rectangle 13"/>
            <p:cNvSpPr>
              <a:spLocks noChangeArrowheads="1"/>
            </p:cNvSpPr>
            <p:nvPr/>
          </p:nvSpPr>
          <p:spPr bwMode="auto">
            <a:xfrm>
              <a:off x="5287963" y="4141788"/>
              <a:ext cx="981075" cy="45243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2"/>
                </a:solidFill>
              </a:rPr>
              <a:t>Receive and Close Work Order</a:t>
            </a:r>
          </a:p>
        </p:txBody>
      </p:sp>
      <p:sp>
        <p:nvSpPr>
          <p:cNvPr id="788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QS-PL-705</a:t>
            </a:r>
          </a:p>
        </p:txBody>
      </p:sp>
      <p:pic>
        <p:nvPicPr>
          <p:cNvPr id="788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769906"/>
            <a:ext cx="7018337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QS-PL-710</a:t>
            </a:r>
          </a:p>
        </p:txBody>
      </p:sp>
      <p:pic>
        <p:nvPicPr>
          <p:cNvPr id="79876" name="Picture 3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3" y="1200582"/>
            <a:ext cx="8980487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1128517"/>
            <a:ext cx="9137650" cy="4667250"/>
            <a:chOff x="0" y="1873250"/>
            <a:chExt cx="9137650" cy="4667250"/>
          </a:xfrm>
        </p:grpSpPr>
        <p:pic>
          <p:nvPicPr>
            <p:cNvPr id="80900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3" y="1873250"/>
              <a:ext cx="9132887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01" name="Rectangle 7"/>
            <p:cNvSpPr>
              <a:spLocks noChangeArrowheads="1"/>
            </p:cNvSpPr>
            <p:nvPr/>
          </p:nvSpPr>
          <p:spPr bwMode="auto">
            <a:xfrm>
              <a:off x="0" y="5718175"/>
              <a:ext cx="8978900" cy="2206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QS-PL-730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6713" y="886649"/>
            <a:ext cx="8401050" cy="5181600"/>
            <a:chOff x="366713" y="1423988"/>
            <a:chExt cx="8401050" cy="5181600"/>
          </a:xfrm>
        </p:grpSpPr>
        <p:pic>
          <p:nvPicPr>
            <p:cNvPr id="81924" name="Picture 3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3" y="1423988"/>
              <a:ext cx="8401050" cy="518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25" name="Rectangle 39"/>
            <p:cNvSpPr>
              <a:spLocks noChangeArrowheads="1"/>
            </p:cNvSpPr>
            <p:nvPr/>
          </p:nvSpPr>
          <p:spPr bwMode="auto">
            <a:xfrm>
              <a:off x="1104900" y="5197475"/>
              <a:ext cx="2144713" cy="2079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Manual Allocations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38188" y="1024663"/>
            <a:ext cx="7666037" cy="4991100"/>
            <a:chOff x="738188" y="1552575"/>
            <a:chExt cx="7666037" cy="4991100"/>
          </a:xfrm>
        </p:grpSpPr>
        <p:pic>
          <p:nvPicPr>
            <p:cNvPr id="82948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8188" y="1552575"/>
              <a:ext cx="7666037" cy="499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49" name="Rectangle 6"/>
            <p:cNvSpPr>
              <a:spLocks noChangeArrowheads="1"/>
            </p:cNvSpPr>
            <p:nvPr/>
          </p:nvSpPr>
          <p:spPr bwMode="auto">
            <a:xfrm>
              <a:off x="931863" y="6156325"/>
              <a:ext cx="4327525" cy="261938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Forecasting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rgbClr val="507269"/>
                  </a:solidFill>
                  <a:latin typeface="Arial" charset="0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QS-PL-750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850" y="1722595"/>
            <a:ext cx="5448300" cy="3743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Ship Sales Order</a:t>
            </a:r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QS-PL-755</a:t>
            </a:r>
          </a:p>
        </p:txBody>
      </p:sp>
      <p:pic>
        <p:nvPicPr>
          <p:cNvPr id="8499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8" y="863914"/>
            <a:ext cx="60293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60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QS-PL-760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6263" y="2185929"/>
            <a:ext cx="7989887" cy="2552700"/>
            <a:chOff x="576263" y="2638425"/>
            <a:chExt cx="7989887" cy="2552700"/>
          </a:xfrm>
        </p:grpSpPr>
        <p:pic>
          <p:nvPicPr>
            <p:cNvPr id="86020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6263" y="2638425"/>
              <a:ext cx="7989887" cy="255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021" name="Rectangle 8"/>
            <p:cNvSpPr>
              <a:spLocks noChangeArrowheads="1"/>
            </p:cNvSpPr>
            <p:nvPr/>
          </p:nvSpPr>
          <p:spPr bwMode="auto">
            <a:xfrm>
              <a:off x="2544763" y="3602038"/>
              <a:ext cx="1927225" cy="1905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QS-PL-770</a:t>
            </a:r>
          </a:p>
        </p:txBody>
      </p:sp>
      <p:pic>
        <p:nvPicPr>
          <p:cNvPr id="87044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1228"/>
            <a:ext cx="80756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QS-PL-780</a:t>
            </a:r>
          </a:p>
        </p:txBody>
      </p:sp>
      <p:pic>
        <p:nvPicPr>
          <p:cNvPr id="8806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480785"/>
            <a:ext cx="82851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QS-PL-790</a:t>
            </a:r>
          </a:p>
        </p:txBody>
      </p:sp>
      <p:pic>
        <p:nvPicPr>
          <p:cNvPr id="8909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" y="891999"/>
            <a:ext cx="79136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QS-PL-800</a:t>
            </a:r>
          </a:p>
        </p:txBody>
      </p:sp>
      <p:pic>
        <p:nvPicPr>
          <p:cNvPr id="90116" name="Picture 19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25" y="786852"/>
            <a:ext cx="878522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19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4625" y="4215852"/>
            <a:ext cx="87852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QS-PL-810</a:t>
            </a:r>
          </a:p>
        </p:txBody>
      </p:sp>
      <p:pic>
        <p:nvPicPr>
          <p:cNvPr id="91140" name="Picture 9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3488" y="184778"/>
            <a:ext cx="520065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8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QS-PL-820</a:t>
            </a:r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</a:t>
            </a:r>
            <a:r>
              <a:rPr lang="en-US" smtClean="0"/>
              <a:t>Modifier </a:t>
            </a:r>
            <a:r>
              <a:rPr lang="en-US" smtClean="0"/>
              <a:t>Exercise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QS-PL-830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41313" y="881122"/>
            <a:ext cx="8455025" cy="5302759"/>
            <a:chOff x="341313" y="1192213"/>
            <a:chExt cx="8455025" cy="5302759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Period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Consumption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b="0" i="1">
                <a:solidFill>
                  <a:srgbClr val="507269"/>
                </a:solidFill>
                <a:latin typeface="+mj-lt"/>
              </a:rPr>
              <a:t>Consume forward = 2</a:t>
            </a:r>
          </a:p>
          <a:p>
            <a:pPr algn="ctr" eaLnBrk="0" hangingPunct="0"/>
            <a:r>
              <a:rPr lang="en-US" sz="2000" b="0" i="1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Forecast</a:t>
              </a: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Actual Sales</a:t>
              </a: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Week</a:t>
              </a: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Policy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Demand	25	30	20	35	25	30	25	35	30	25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LFL</a:t>
              </a:r>
              <a:r>
                <a:rPr lang="en-US" sz="1800" b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FOQ = 35	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2 periods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9814</TotalTime>
  <Words>11455</Words>
  <Application>Microsoft Office PowerPoint</Application>
  <PresentationFormat>On-screen Show (4:3)</PresentationFormat>
  <Paragraphs>2140</Paragraphs>
  <Slides>90</Slides>
  <Notes>59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90</vt:i4>
      </vt:variant>
    </vt:vector>
  </HeadingPairs>
  <TitlesOfParts>
    <vt:vector size="92" baseType="lpstr">
      <vt:lpstr>1_EX06PP_template</vt:lpstr>
      <vt:lpstr>QAD 2010 Template</vt:lpstr>
      <vt:lpstr>QAD Enterprise Applications Enterprise Edition</vt:lpstr>
      <vt:lpstr>Planning: Topics</vt:lpstr>
      <vt:lpstr>Planning: Learning Objectives</vt:lpstr>
      <vt:lpstr>Planning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Item Planning Parameters</vt:lpstr>
      <vt:lpstr>Planning: Time Periods</vt:lpstr>
      <vt:lpstr>Planned Orders</vt:lpstr>
      <vt:lpstr>Planning: Action Messages</vt:lpstr>
      <vt:lpstr>Enter Forecast Item 01010</vt:lpstr>
      <vt:lpstr>Forecast Maintenance</vt:lpstr>
      <vt:lpstr>Review Forecast Worksheet: Item 01010 </vt:lpstr>
      <vt:lpstr>Forecast Consumption</vt:lpstr>
      <vt:lpstr>Slide 20</vt:lpstr>
      <vt:lpstr>Do Not Consume Forecast</vt:lpstr>
      <vt:lpstr>Review Forecast Worksheet: Item 01010</vt:lpstr>
      <vt:lpstr>Master Schedule Summary Item 01010</vt:lpstr>
      <vt:lpstr>Master Schedule Summary Inquiry</vt:lpstr>
      <vt:lpstr>Item Planning Data: Item 01010 </vt:lpstr>
      <vt:lpstr>Item Planning Data: Item 01010</vt:lpstr>
      <vt:lpstr>Review Planning Data: Item 50001</vt:lpstr>
      <vt:lpstr>Review Planning Data: Item 02003</vt:lpstr>
      <vt:lpstr>Review Planning Data: Item 62050</vt:lpstr>
      <vt:lpstr>Review MRP Control</vt:lpstr>
      <vt:lpstr>Running MRP</vt:lpstr>
      <vt:lpstr>Running MRP</vt:lpstr>
      <vt:lpstr>Running MRP</vt:lpstr>
      <vt:lpstr>Running MRP</vt:lpstr>
      <vt:lpstr>Review Action Messages</vt:lpstr>
      <vt:lpstr>Master Schedule Detail: Item 01010</vt:lpstr>
      <vt:lpstr>MRP Summary Inquiry: Item 01010</vt:lpstr>
      <vt:lpstr>MRP Detail Inquiry: Item 01010</vt:lpstr>
      <vt:lpstr>MRP Summary Inquiry: Item 50001</vt:lpstr>
      <vt:lpstr>MRP Detail Inquiry: Item 50001</vt:lpstr>
      <vt:lpstr>MRP Summary Inquiry: Item 02003</vt:lpstr>
      <vt:lpstr>MRP Detail Inquiry: Item 02003</vt:lpstr>
      <vt:lpstr>MRP Summary Inquiry: Item 62050</vt:lpstr>
      <vt:lpstr>MRP Detail Inquiry: Item 62050</vt:lpstr>
      <vt:lpstr>MRP Summary Inquiry: Item 90031</vt:lpstr>
      <vt:lpstr>MRP Detail Inquiry: Item 90031</vt:lpstr>
      <vt:lpstr>Approve Planned Orders</vt:lpstr>
      <vt:lpstr>Approve Planned Orders</vt:lpstr>
      <vt:lpstr>Approve Planned Orders</vt:lpstr>
      <vt:lpstr>Review Purchase Requisition</vt:lpstr>
      <vt:lpstr>Create Purchase Order</vt:lpstr>
      <vt:lpstr>Add Purchase Order: Line 1 (50001)</vt:lpstr>
      <vt:lpstr>Add Purchase Order: Line 1 (50001)</vt:lpstr>
      <vt:lpstr>Add Purchase Order: Line 2 (62050)</vt:lpstr>
      <vt:lpstr>Add Purchase Order: Line 2 cont.</vt:lpstr>
      <vt:lpstr>Add Purchase Order: Line 3</vt:lpstr>
      <vt:lpstr>Add Purchase Order: Trailer</vt:lpstr>
      <vt:lpstr>Receive Items (1 of 3)</vt:lpstr>
      <vt:lpstr>Receive Purchase Order (2 of 3)</vt:lpstr>
      <vt:lpstr>Receive Purchase Order (3 of 3)</vt:lpstr>
      <vt:lpstr>Review Inventory</vt:lpstr>
      <vt:lpstr>Planned Order Report or Browse</vt:lpstr>
      <vt:lpstr>Approve Planned Work Orders</vt:lpstr>
      <vt:lpstr>Planned Work Order Approval: Line 1</vt:lpstr>
      <vt:lpstr>Planned Work Order Approval: Line 1</vt:lpstr>
      <vt:lpstr>Review Work Order</vt:lpstr>
      <vt:lpstr>Verify Availability of Components</vt:lpstr>
      <vt:lpstr>Release Work Order </vt:lpstr>
      <vt:lpstr>Work Order Release/Print</vt:lpstr>
      <vt:lpstr>Work Order Routing</vt:lpstr>
      <vt:lpstr>Issue Work Order Components</vt:lpstr>
      <vt:lpstr>Issue Work Order Components</vt:lpstr>
      <vt:lpstr>Report Labor</vt:lpstr>
      <vt:lpstr>Receive and Close Work Order</vt:lpstr>
      <vt:lpstr>Receive and Close Work Order</vt:lpstr>
      <vt:lpstr>Review MRP Summary</vt:lpstr>
      <vt:lpstr>Review MRP Summary</vt:lpstr>
      <vt:lpstr>Ship Sales Order</vt:lpstr>
      <vt:lpstr>Sales Order Manual Allocations</vt:lpstr>
      <vt:lpstr>Ship Sales Order</vt:lpstr>
      <vt:lpstr>Ship Sales Order</vt:lpstr>
      <vt:lpstr>Ship Sales Order</vt:lpstr>
      <vt:lpstr>Ship Sales Order</vt:lpstr>
      <vt:lpstr>Ship Sales Order</vt:lpstr>
      <vt:lpstr>Ship Sales Order</vt:lpstr>
      <vt:lpstr>Invoice Post and Print</vt:lpstr>
      <vt:lpstr>Invoice</vt:lpstr>
      <vt:lpstr>Exercise 8</vt:lpstr>
      <vt:lpstr>Order Policy and Modifier Exercise</vt:lpstr>
      <vt:lpstr>Answers: Order Policy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388</cp:revision>
  <cp:lastPrinted>2001-05-04T21:55:40Z</cp:lastPrinted>
  <dcterms:created xsi:type="dcterms:W3CDTF">1998-03-17T23:27:45Z</dcterms:created>
  <dcterms:modified xsi:type="dcterms:W3CDTF">2011-04-06T22:27:14Z</dcterms:modified>
</cp:coreProperties>
</file>