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112"/>
  </p:notesMasterIdLst>
  <p:handoutMasterIdLst>
    <p:handoutMasterId r:id="rId113"/>
  </p:handoutMasterIdLst>
  <p:sldIdLst>
    <p:sldId id="490" r:id="rId3"/>
    <p:sldId id="608" r:id="rId4"/>
    <p:sldId id="492" r:id="rId5"/>
    <p:sldId id="500" r:id="rId6"/>
    <p:sldId id="625" r:id="rId7"/>
    <p:sldId id="657" r:id="rId8"/>
    <p:sldId id="626" r:id="rId9"/>
    <p:sldId id="661" r:id="rId10"/>
    <p:sldId id="627" r:id="rId11"/>
    <p:sldId id="628" r:id="rId12"/>
    <p:sldId id="629" r:id="rId13"/>
    <p:sldId id="630" r:id="rId14"/>
    <p:sldId id="332" r:id="rId15"/>
    <p:sldId id="614" r:id="rId16"/>
    <p:sldId id="616" r:id="rId17"/>
    <p:sldId id="484" r:id="rId18"/>
    <p:sldId id="334" r:id="rId19"/>
    <p:sldId id="364" r:id="rId20"/>
    <p:sldId id="631" r:id="rId21"/>
    <p:sldId id="511" r:id="rId22"/>
    <p:sldId id="521" r:id="rId23"/>
    <p:sldId id="649" r:id="rId24"/>
    <p:sldId id="650" r:id="rId25"/>
    <p:sldId id="529" r:id="rId26"/>
    <p:sldId id="531" r:id="rId27"/>
    <p:sldId id="533" r:id="rId28"/>
    <p:sldId id="651" r:id="rId29"/>
    <p:sldId id="632" r:id="rId30"/>
    <p:sldId id="639" r:id="rId31"/>
    <p:sldId id="640" r:id="rId32"/>
    <p:sldId id="641" r:id="rId33"/>
    <p:sldId id="642" r:id="rId34"/>
    <p:sldId id="375" r:id="rId35"/>
    <p:sldId id="643" r:id="rId36"/>
    <p:sldId id="644" r:id="rId37"/>
    <p:sldId id="645" r:id="rId38"/>
    <p:sldId id="646" r:id="rId39"/>
    <p:sldId id="647" r:id="rId40"/>
    <p:sldId id="648" r:id="rId41"/>
    <p:sldId id="483" r:id="rId42"/>
    <p:sldId id="610" r:id="rId43"/>
    <p:sldId id="493" r:id="rId44"/>
    <p:sldId id="619" r:id="rId45"/>
    <p:sldId id="620" r:id="rId46"/>
    <p:sldId id="386" r:id="rId47"/>
    <p:sldId id="660" r:id="rId48"/>
    <p:sldId id="389" r:id="rId49"/>
    <p:sldId id="390" r:id="rId50"/>
    <p:sldId id="392" r:id="rId51"/>
    <p:sldId id="394" r:id="rId52"/>
    <p:sldId id="555" r:id="rId53"/>
    <p:sldId id="557" r:id="rId54"/>
    <p:sldId id="658" r:id="rId55"/>
    <p:sldId id="633" r:id="rId56"/>
    <p:sldId id="634" r:id="rId57"/>
    <p:sldId id="405" r:id="rId58"/>
    <p:sldId id="635" r:id="rId59"/>
    <p:sldId id="559" r:id="rId60"/>
    <p:sldId id="652" r:id="rId61"/>
    <p:sldId id="561" r:id="rId62"/>
    <p:sldId id="563" r:id="rId63"/>
    <p:sldId id="636" r:id="rId64"/>
    <p:sldId id="567" r:id="rId65"/>
    <p:sldId id="637" r:id="rId66"/>
    <p:sldId id="572" r:id="rId67"/>
    <p:sldId id="653" r:id="rId68"/>
    <p:sldId id="654" r:id="rId69"/>
    <p:sldId id="468" r:id="rId70"/>
    <p:sldId id="412" r:id="rId71"/>
    <p:sldId id="611" r:id="rId72"/>
    <p:sldId id="495" r:id="rId73"/>
    <p:sldId id="621" r:id="rId74"/>
    <p:sldId id="622" r:id="rId75"/>
    <p:sldId id="417" r:id="rId76"/>
    <p:sldId id="419" r:id="rId77"/>
    <p:sldId id="420" r:id="rId78"/>
    <p:sldId id="422" r:id="rId79"/>
    <p:sldId id="575" r:id="rId80"/>
    <p:sldId id="577" r:id="rId81"/>
    <p:sldId id="579" r:id="rId82"/>
    <p:sldId id="582" r:id="rId83"/>
    <p:sldId id="638" r:id="rId84"/>
    <p:sldId id="585" r:id="rId85"/>
    <p:sldId id="469" r:id="rId86"/>
    <p:sldId id="470" r:id="rId87"/>
    <p:sldId id="433" r:id="rId88"/>
    <p:sldId id="612" r:id="rId89"/>
    <p:sldId id="476" r:id="rId90"/>
    <p:sldId id="623" r:id="rId91"/>
    <p:sldId id="624" r:id="rId92"/>
    <p:sldId id="435" r:id="rId93"/>
    <p:sldId id="437" r:id="rId94"/>
    <p:sldId id="438" r:id="rId95"/>
    <p:sldId id="589" r:id="rId96"/>
    <p:sldId id="590" r:id="rId97"/>
    <p:sldId id="591" r:id="rId98"/>
    <p:sldId id="442" r:id="rId99"/>
    <p:sldId id="593" r:id="rId100"/>
    <p:sldId id="595" r:id="rId101"/>
    <p:sldId id="597" r:id="rId102"/>
    <p:sldId id="599" r:id="rId103"/>
    <p:sldId id="601" r:id="rId104"/>
    <p:sldId id="603" r:id="rId105"/>
    <p:sldId id="655" r:id="rId106"/>
    <p:sldId id="605" r:id="rId107"/>
    <p:sldId id="656" r:id="rId108"/>
    <p:sldId id="471" r:id="rId109"/>
    <p:sldId id="472" r:id="rId110"/>
    <p:sldId id="481" r:id="rId111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D3B4"/>
    <a:srgbClr val="E7E6E8"/>
    <a:srgbClr val="96D0C8"/>
    <a:srgbClr val="FAF6EB"/>
    <a:srgbClr val="FFFFCC"/>
    <a:srgbClr val="DDDBC9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4" autoAdjust="0"/>
    <p:restoredTop sz="94111" autoAdjust="0"/>
  </p:normalViewPr>
  <p:slideViewPr>
    <p:cSldViewPr snapToGrid="0">
      <p:cViewPr varScale="1">
        <p:scale>
          <a:sx n="101" d="100"/>
          <a:sy n="101" d="100"/>
        </p:scale>
        <p:origin x="-144" y="-90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tableStyles" Target="tableStyles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slide" Target="slides/slide108.xml"/><Relationship Id="rId115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230FE-EC31-4D3D-991F-01035628C6B4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AB7C39-3DE2-46BC-9E41-3DD1D1548802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41E6F7-0EEA-4835-8F93-9C13ADE40061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8003" name="Rectangle 7"/>
          <p:cNvSpPr txBox="1">
            <a:spLocks noGrp="1" noChangeArrowheads="1"/>
          </p:cNvSpPr>
          <p:nvPr/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85" tIns="46493" rIns="92985" bIns="46493" anchor="b"/>
          <a:lstStyle/>
          <a:p>
            <a:pPr algn="r" defTabSz="930275" eaLnBrk="0" hangingPunct="0"/>
            <a:fld id="{4FAEF489-C080-4A95-AA06-1AE465B2B5F9}" type="slidenum">
              <a:rPr lang="en-US" sz="800">
                <a:latin typeface="Arial" charset="0"/>
              </a:rPr>
              <a:pPr algn="r" defTabSz="930275" eaLnBrk="0" hangingPunct="0"/>
              <a:t>46</a:t>
            </a:fld>
            <a:endParaRPr lang="en-US" sz="800">
              <a:latin typeface="Arial" charset="0"/>
            </a:endParaRPr>
          </a:p>
        </p:txBody>
      </p:sp>
      <p:sp>
        <p:nvSpPr>
          <p:cNvPr id="1280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ln/>
        </p:spPr>
      </p:sp>
      <p:sp>
        <p:nvSpPr>
          <p:cNvPr id="1280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7C4E2-35CE-461D-B928-D17820B715B1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5A920-E051-46A2-AE19-ACE6E5C23490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349C5-4BE5-424E-87C8-E43CDAE895D7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796DB3-177C-43DE-AD01-E91F72ABA323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77B15E-0ACD-43E7-BA59-64D095656983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383B1-1CC7-4E66-B50B-1D72CBDF9775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E7EE8-C070-4930-9DD8-79E262469A75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3C5835-FDEF-4ABE-BB2E-D620EE37466A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725" y="4408488"/>
            <a:ext cx="6057900" cy="44100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B857D8-6BDD-41C4-BDDB-B62A1237D545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32F82-C748-4158-A902-F3713A4C3357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BC5BE-B18D-4510-A452-4C765E49BA4C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97BA93-2A27-4545-A376-0850AC1009F9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1C16DA-4911-4528-A8B7-190751AF03E1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DE683-FC9E-42D4-A1C3-076AF878F846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B80D6B-4369-4326-942B-C1ED263B3402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Quick Start Activities:</a:t>
            </a:r>
          </a:p>
          <a:p>
            <a:pPr eaLnBrk="1" hangingPunct="1"/>
            <a:r>
              <a:rPr lang="en-US" sz="800" smtClean="0"/>
              <a:t>Source: Page 86, Enter Your Company Address.</a:t>
            </a:r>
          </a:p>
          <a:p>
            <a:pPr eaLnBrk="1" hangingPunct="1"/>
            <a:r>
              <a:rPr lang="en-US" sz="800" smtClean="0"/>
              <a:t>Changes:</a:t>
            </a:r>
          </a:p>
          <a:p>
            <a:pPr eaLnBrk="1" hangingPunct="1"/>
            <a:r>
              <a:rPr lang="en-US" sz="80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smtClean="0"/>
              <a:t>No need to enter address for ~screens. It doesn’t work for Desktop2.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First, create company address</a:t>
            </a:r>
          </a:p>
          <a:p>
            <a:pPr eaLnBrk="1" hangingPunct="1"/>
            <a:endParaRPr lang="en-US" sz="800" smtClean="0"/>
          </a:p>
          <a:p>
            <a:pPr eaLnBrk="1" hangingPunct="1"/>
            <a:r>
              <a:rPr lang="en-US" sz="800" smtClean="0"/>
              <a:t>2.12 Company Address Maintenance</a:t>
            </a:r>
          </a:p>
          <a:p>
            <a:pPr eaLnBrk="1" hangingPunct="1"/>
            <a:r>
              <a:rPr lang="en-US" sz="800" smtClean="0"/>
              <a:t>Fields to populate: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45C73-5EAE-450D-8AB0-121C6A744C22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BDC43-0AB9-46C8-86CC-C5AC191A6CA4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406E94-92D4-4255-97A5-F39EFE32A049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E50A4-9385-405B-9E80-1CDA38261128}" type="slidenum">
              <a:rPr lang="en-US" smtClean="0"/>
              <a:pPr/>
              <a:t>93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10E33-4B35-4D78-9ABB-A8AE0AE1C723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C005E0-925E-4A17-8937-B5042694404A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E42C61-347C-4275-B013-C646CB531149}" type="slidenum">
              <a:rPr lang="en-US" smtClean="0"/>
              <a:pPr/>
              <a:t>108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502EE-96D7-4CC3-B744-1C4558D0AECE}" type="slidenum">
              <a:rPr lang="en-US" smtClean="0"/>
              <a:pPr/>
              <a:t>109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14B95A-15F7-4215-BB65-F5F19828904B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6CFAE-A850-4A6C-ABC0-A31AB6F25EAF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D0D893-125F-4CBF-A0D0-EAC2938DAA5B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146E15-DABA-45B3-81FE-6A03CB99F127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772D47-AFBE-4D2C-BF47-75E30C02FD77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3F4C40-0F1C-4261-95F5-9CC66C481928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6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w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4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6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6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6.jpeg"/><Relationship Id="rId5" Type="http://schemas.openxmlformats.org/officeDocument/2006/relationships/image" Target="../media/image7.wmf"/><Relationship Id="rId4" Type="http://schemas.openxmlformats.org/officeDocument/2006/relationships/image" Target="../media/image5.w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Domain, Entities, Sites, Locations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2400" smtClean="0"/>
              <a:t>Three kinds of Accounting layers: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b="1" smtClean="0"/>
              <a:t>Official Layer:</a:t>
            </a:r>
            <a:r>
              <a:rPr lang="en-US" sz="2400" smtClean="0"/>
              <a:t> Statutory books (Primary layer)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Required Layer 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Only one Official Layer 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b="1" smtClean="0"/>
              <a:t>Management Layers:</a:t>
            </a:r>
            <a:r>
              <a:rPr lang="en-US" sz="2400" smtClean="0"/>
              <a:t> Additional transactions for management purposes, for instance to translate to a different set of accounting standards.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Optional Layers 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May have none, one or more layers 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b="1" smtClean="0"/>
              <a:t>Transient Layers:</a:t>
            </a:r>
            <a:r>
              <a:rPr lang="en-US" sz="2400" smtClean="0"/>
              <a:t> Allows for creation of temporary postings. These are used when accounting entries are made for what-if simulations, or when transactions need to be approved by a manager before posting to the management or official layer.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Optional Layers 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May have none, one or more layers </a:t>
            </a:r>
          </a:p>
          <a:p>
            <a:pPr eaLnBrk="1" hangingPunct="1">
              <a:lnSpc>
                <a:spcPct val="70000"/>
              </a:lnSpc>
            </a:pPr>
            <a:endParaRPr lang="en-US" sz="240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Verify Routing Cost Roll-Up</a:t>
            </a:r>
            <a:endParaRPr lang="en-US" dirty="0"/>
          </a:p>
        </p:txBody>
      </p:sp>
      <p:sp>
        <p:nvSpPr>
          <p:cNvPr id="1044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QS-SU-810</a:t>
            </a:r>
          </a:p>
        </p:txBody>
      </p:sp>
      <p:pic>
        <p:nvPicPr>
          <p:cNvPr id="1044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75" y="813643"/>
            <a:ext cx="57340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Rectangle 9"/>
          <p:cNvSpPr>
            <a:spLocks noChangeArrowheads="1"/>
          </p:cNvSpPr>
          <p:nvPr/>
        </p:nvSpPr>
        <p:spPr bwMode="auto">
          <a:xfrm>
            <a:off x="2855913" y="4279156"/>
            <a:ext cx="669925" cy="11699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4454" name="Rectangle 10"/>
          <p:cNvSpPr>
            <a:spLocks noChangeArrowheads="1"/>
          </p:cNvSpPr>
          <p:nvPr/>
        </p:nvSpPr>
        <p:spPr bwMode="auto">
          <a:xfrm>
            <a:off x="1697038" y="5193556"/>
            <a:ext cx="392112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1054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QS-SU-820</a:t>
            </a:r>
          </a:p>
        </p:txBody>
      </p:sp>
      <p:pic>
        <p:nvPicPr>
          <p:cNvPr id="1054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934568"/>
            <a:ext cx="7437437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9"/>
          <p:cNvSpPr>
            <a:spLocks noChangeArrowheads="1"/>
          </p:cNvSpPr>
          <p:nvPr/>
        </p:nvSpPr>
        <p:spPr bwMode="auto">
          <a:xfrm>
            <a:off x="942975" y="1895005"/>
            <a:ext cx="6164263" cy="69691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Costs</a:t>
            </a:r>
            <a:endParaRPr lang="en-US" dirty="0"/>
          </a:p>
        </p:txBody>
      </p:sp>
      <p:sp>
        <p:nvSpPr>
          <p:cNvPr id="1064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QS-SU-830</a:t>
            </a:r>
          </a:p>
        </p:txBody>
      </p:sp>
      <p:pic>
        <p:nvPicPr>
          <p:cNvPr id="106499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213" y="816093"/>
            <a:ext cx="57435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Rectangle 9"/>
          <p:cNvSpPr>
            <a:spLocks noChangeArrowheads="1"/>
          </p:cNvSpPr>
          <p:nvPr/>
        </p:nvSpPr>
        <p:spPr bwMode="auto">
          <a:xfrm>
            <a:off x="3808413" y="4232393"/>
            <a:ext cx="820737" cy="12160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6502" name="Rectangle 10"/>
          <p:cNvSpPr>
            <a:spLocks noChangeArrowheads="1"/>
          </p:cNvSpPr>
          <p:nvPr/>
        </p:nvSpPr>
        <p:spPr bwMode="auto">
          <a:xfrm>
            <a:off x="2705100" y="4232393"/>
            <a:ext cx="3063875" cy="3778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</a:t>
            </a:r>
            <a:endParaRPr lang="en-US" dirty="0"/>
          </a:p>
        </p:txBody>
      </p:sp>
      <p:sp>
        <p:nvSpPr>
          <p:cNvPr id="1075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6871" y="1077149"/>
            <a:ext cx="7389813" cy="4943475"/>
            <a:chOff x="866871" y="1614488"/>
            <a:chExt cx="7389813" cy="4943475"/>
          </a:xfrm>
        </p:grpSpPr>
        <p:pic>
          <p:nvPicPr>
            <p:cNvPr id="10752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6871" y="1614488"/>
              <a:ext cx="7389813" cy="494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525" name="Rectangle 9"/>
            <p:cNvSpPr>
              <a:spLocks noChangeArrowheads="1"/>
            </p:cNvSpPr>
            <p:nvPr/>
          </p:nvSpPr>
          <p:spPr bwMode="auto">
            <a:xfrm>
              <a:off x="1800225" y="2563813"/>
              <a:ext cx="6221413" cy="67945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7526" name="Rectangle 10"/>
            <p:cNvSpPr>
              <a:spLocks noChangeArrowheads="1"/>
            </p:cNvSpPr>
            <p:nvPr/>
          </p:nvSpPr>
          <p:spPr bwMode="auto">
            <a:xfrm>
              <a:off x="876300" y="4629150"/>
              <a:ext cx="6523038" cy="2159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Current Cost Set move to GL Set</a:t>
            </a:r>
          </a:p>
        </p:txBody>
      </p:sp>
      <p:sp>
        <p:nvSpPr>
          <p:cNvPr id="1085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QS-SU-841</a:t>
            </a:r>
          </a:p>
        </p:txBody>
      </p:sp>
      <p:pic>
        <p:nvPicPr>
          <p:cNvPr id="10854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52554"/>
            <a:ext cx="86852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 in Current and GL Cost Sets</a:t>
            </a:r>
            <a:endParaRPr lang="en-US" dirty="0"/>
          </a:p>
        </p:txBody>
      </p:sp>
      <p:sp>
        <p:nvSpPr>
          <p:cNvPr id="1095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QS-SU-850</a:t>
            </a:r>
          </a:p>
        </p:txBody>
      </p:sp>
      <p:pic>
        <p:nvPicPr>
          <p:cNvPr id="109571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787420"/>
            <a:ext cx="57245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9"/>
          <p:cNvSpPr>
            <a:spLocks noChangeArrowheads="1"/>
          </p:cNvSpPr>
          <p:nvPr/>
        </p:nvSpPr>
        <p:spPr bwMode="auto">
          <a:xfrm>
            <a:off x="1716088" y="264955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9574" name="Rectangle 11"/>
          <p:cNvSpPr>
            <a:spLocks noChangeArrowheads="1"/>
          </p:cNvSpPr>
          <p:nvPr/>
        </p:nvSpPr>
        <p:spPr bwMode="auto">
          <a:xfrm>
            <a:off x="1716088" y="419260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Cost Maintenance</a:t>
            </a:r>
          </a:p>
        </p:txBody>
      </p:sp>
      <p:sp>
        <p:nvSpPr>
          <p:cNvPr id="1105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QS-SU-851</a:t>
            </a:r>
          </a:p>
        </p:txBody>
      </p:sp>
      <p:pic>
        <p:nvPicPr>
          <p:cNvPr id="1105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600926"/>
            <a:ext cx="797083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Rectangle 7"/>
          <p:cNvSpPr>
            <a:spLocks noChangeArrowheads="1"/>
          </p:cNvSpPr>
          <p:nvPr/>
        </p:nvSpPr>
        <p:spPr bwMode="auto">
          <a:xfrm>
            <a:off x="622300" y="3232876"/>
            <a:ext cx="2290763" cy="4524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QS-SU-860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36721" y="664105"/>
            <a:ext cx="8869363" cy="5843910"/>
            <a:chOff x="155575" y="1173163"/>
            <a:chExt cx="8869363" cy="5843910"/>
          </a:xfrm>
        </p:grpSpPr>
        <p:sp>
          <p:nvSpPr>
            <p:cNvPr id="382979" name="Rectangle 3"/>
            <p:cNvSpPr>
              <a:spLocks noChangeArrowheads="1"/>
            </p:cNvSpPr>
            <p:nvPr/>
          </p:nvSpPr>
          <p:spPr bwMode="auto">
            <a:xfrm>
              <a:off x="349250" y="140017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82980" name="Rectangle 4"/>
            <p:cNvSpPr>
              <a:spLocks noChangeArrowheads="1"/>
            </p:cNvSpPr>
            <p:nvPr/>
          </p:nvSpPr>
          <p:spPr bwMode="auto">
            <a:xfrm>
              <a:off x="3286125" y="14001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82981" name="Rectangle 5"/>
            <p:cNvSpPr>
              <a:spLocks noChangeArrowheads="1"/>
            </p:cNvSpPr>
            <p:nvPr/>
          </p:nvSpPr>
          <p:spPr bwMode="auto">
            <a:xfrm>
              <a:off x="6202363" y="140017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111623" name="Group 23"/>
            <p:cNvGrpSpPr>
              <a:grpSpLocks/>
            </p:cNvGrpSpPr>
            <p:nvPr/>
          </p:nvGrpSpPr>
          <p:grpSpPr bwMode="auto">
            <a:xfrm>
              <a:off x="606425" y="1903413"/>
              <a:ext cx="2109788" cy="860425"/>
              <a:chOff x="673" y="1182"/>
              <a:chExt cx="1810" cy="739"/>
            </a:xfrm>
          </p:grpSpPr>
          <p:sp>
            <p:nvSpPr>
              <p:cNvPr id="111643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4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5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6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7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8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9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50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51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52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53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54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55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11624" name="Rectangle 37"/>
            <p:cNvSpPr>
              <a:spLocks noChangeArrowheads="1"/>
            </p:cNvSpPr>
            <p:nvPr/>
          </p:nvSpPr>
          <p:spPr bwMode="auto">
            <a:xfrm>
              <a:off x="3628811" y="1497013"/>
              <a:ext cx="1849866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111625" name="Rectangle 38"/>
            <p:cNvSpPr>
              <a:spLocks noChangeArrowheads="1"/>
            </p:cNvSpPr>
            <p:nvPr/>
          </p:nvSpPr>
          <p:spPr bwMode="auto">
            <a:xfrm>
              <a:off x="376238" y="1497013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111626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46538" y="1944688"/>
              <a:ext cx="1076325" cy="1058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1627" name="Rectangle 40"/>
            <p:cNvSpPr>
              <a:spLocks noChangeArrowheads="1"/>
            </p:cNvSpPr>
            <p:nvPr/>
          </p:nvSpPr>
          <p:spPr bwMode="auto">
            <a:xfrm>
              <a:off x="6588352" y="1497013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111628" name="AutoShape 41"/>
            <p:cNvSpPr>
              <a:spLocks noChangeArrowheads="1"/>
            </p:cNvSpPr>
            <p:nvPr/>
          </p:nvSpPr>
          <p:spPr bwMode="auto">
            <a:xfrm>
              <a:off x="2697163" y="18891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1629" name="AutoShape 42"/>
            <p:cNvSpPr>
              <a:spLocks noChangeArrowheads="1"/>
            </p:cNvSpPr>
            <p:nvPr/>
          </p:nvSpPr>
          <p:spPr bwMode="auto">
            <a:xfrm>
              <a:off x="5638800" y="1889125"/>
              <a:ext cx="690563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11630" name="Group 43"/>
            <p:cNvGrpSpPr>
              <a:grpSpLocks/>
            </p:cNvGrpSpPr>
            <p:nvPr/>
          </p:nvGrpSpPr>
          <p:grpSpPr bwMode="auto">
            <a:xfrm>
              <a:off x="155575" y="1173163"/>
              <a:ext cx="477838" cy="477837"/>
              <a:chOff x="0" y="351"/>
              <a:chExt cx="401" cy="401"/>
            </a:xfrm>
          </p:grpSpPr>
          <p:sp>
            <p:nvSpPr>
              <p:cNvPr id="111641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2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111631" name="Group 46"/>
            <p:cNvGrpSpPr>
              <a:grpSpLocks/>
            </p:cNvGrpSpPr>
            <p:nvPr/>
          </p:nvGrpSpPr>
          <p:grpSpPr bwMode="auto">
            <a:xfrm>
              <a:off x="3070225" y="1173163"/>
              <a:ext cx="477838" cy="477837"/>
              <a:chOff x="0" y="351"/>
              <a:chExt cx="401" cy="401"/>
            </a:xfrm>
          </p:grpSpPr>
          <p:sp>
            <p:nvSpPr>
              <p:cNvPr id="111639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40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111632" name="Group 49"/>
            <p:cNvGrpSpPr>
              <a:grpSpLocks/>
            </p:cNvGrpSpPr>
            <p:nvPr/>
          </p:nvGrpSpPr>
          <p:grpSpPr bwMode="auto">
            <a:xfrm>
              <a:off x="5999163" y="1173163"/>
              <a:ext cx="477837" cy="477837"/>
              <a:chOff x="0" y="351"/>
              <a:chExt cx="401" cy="401"/>
            </a:xfrm>
          </p:grpSpPr>
          <p:sp>
            <p:nvSpPr>
              <p:cNvPr id="111637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1638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111633" name="Text Box 52"/>
            <p:cNvSpPr txBox="1">
              <a:spLocks noChangeArrowheads="1"/>
            </p:cNvSpPr>
            <p:nvPr/>
          </p:nvSpPr>
          <p:spPr bwMode="auto">
            <a:xfrm>
              <a:off x="6197600" y="3206750"/>
              <a:ext cx="2827338" cy="256993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Product line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Current Cost Method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Inventory Accounting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Control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Item data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Product Structure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Product Structure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111634" name="Text Box 53"/>
            <p:cNvSpPr txBox="1">
              <a:spLocks noChangeArrowheads="1"/>
            </p:cNvSpPr>
            <p:nvPr/>
          </p:nvSpPr>
          <p:spPr bwMode="auto">
            <a:xfrm>
              <a:off x="3363913" y="3208338"/>
              <a:ext cx="2465387" cy="160043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GL calendar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GL Calendar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Post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transaction to GL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Transaction Post</a:t>
              </a:r>
            </a:p>
            <a:p>
              <a:pPr eaLnBrk="0" hangingPunct="0">
                <a:spcBef>
                  <a:spcPct val="50000"/>
                </a:spcBef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111635" name="Text Box 55"/>
            <p:cNvSpPr txBox="1">
              <a:spLocks noChangeArrowheads="1"/>
            </p:cNvSpPr>
            <p:nvPr/>
          </p:nvSpPr>
          <p:spPr bwMode="auto">
            <a:xfrm>
              <a:off x="422275" y="3208338"/>
              <a:ext cx="2473325" cy="380873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Company address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Company Address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.</a:t>
              </a:r>
              <a:endParaRPr lang="en-US" sz="1400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err="1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Code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Default entity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System/Account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err="1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Maintenance 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and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	Accounts Payable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Control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Inventory status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Inventory Status Code 	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err="1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Location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Location Maintenance</a:t>
              </a:r>
            </a:p>
          </p:txBody>
        </p:sp>
        <p:pic>
          <p:nvPicPr>
            <p:cNvPr id="111636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59613" y="178911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26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QS-SU-870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616369" y="1312040"/>
            <a:ext cx="5913438" cy="4399191"/>
            <a:chOff x="1644650" y="1538288"/>
            <a:chExt cx="5913438" cy="4399191"/>
          </a:xfrm>
        </p:grpSpPr>
        <p:sp>
          <p:nvSpPr>
            <p:cNvPr id="385027" name="Rectangle 3"/>
            <p:cNvSpPr>
              <a:spLocks noChangeArrowheads="1"/>
            </p:cNvSpPr>
            <p:nvPr/>
          </p:nvSpPr>
          <p:spPr bwMode="auto">
            <a:xfrm>
              <a:off x="1838325" y="176530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5" name="Rectangle 4"/>
            <p:cNvSpPr>
              <a:spLocks noChangeArrowheads="1"/>
            </p:cNvSpPr>
            <p:nvPr/>
          </p:nvSpPr>
          <p:spPr bwMode="auto">
            <a:xfrm>
              <a:off x="1865313" y="186213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85029" name="Rectangle 5"/>
            <p:cNvSpPr>
              <a:spLocks noChangeArrowheads="1"/>
            </p:cNvSpPr>
            <p:nvPr/>
          </p:nvSpPr>
          <p:spPr bwMode="auto">
            <a:xfrm>
              <a:off x="4775200" y="17653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7" name="Rectangle 6"/>
            <p:cNvSpPr>
              <a:spLocks noChangeArrowheads="1"/>
            </p:cNvSpPr>
            <p:nvPr/>
          </p:nvSpPr>
          <p:spPr bwMode="auto">
            <a:xfrm>
              <a:off x="5169929" y="1862138"/>
              <a:ext cx="1756892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112648" name="AutoShape 7"/>
            <p:cNvSpPr>
              <a:spLocks noChangeArrowheads="1"/>
            </p:cNvSpPr>
            <p:nvPr/>
          </p:nvSpPr>
          <p:spPr bwMode="auto">
            <a:xfrm>
              <a:off x="4186238" y="22542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649" name="Text Box 8"/>
            <p:cNvSpPr txBox="1">
              <a:spLocks noChangeArrowheads="1"/>
            </p:cNvSpPr>
            <p:nvPr/>
          </p:nvSpPr>
          <p:spPr bwMode="auto">
            <a:xfrm>
              <a:off x="4568825" y="3582988"/>
              <a:ext cx="2989263" cy="181588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b="1" i="1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Routing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Copy Current cost set to GL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Current Cost Set Move to GL </a:t>
              </a:r>
              <a:r>
                <a:rPr lang="en-US" sz="1400" i="1" dirty="0" smtClean="0">
                  <a:latin typeface="+mj-lt"/>
                </a:rPr>
                <a:t>	Set</a:t>
              </a:r>
              <a:endParaRPr lang="en-US" sz="1400" i="1" dirty="0">
                <a:latin typeface="+mj-lt"/>
              </a:endParaRPr>
            </a:p>
          </p:txBody>
        </p:sp>
        <p:sp>
          <p:nvSpPr>
            <p:cNvPr id="112650" name="Oval 10"/>
            <p:cNvSpPr>
              <a:spLocks noChangeArrowheads="1"/>
            </p:cNvSpPr>
            <p:nvPr/>
          </p:nvSpPr>
          <p:spPr bwMode="auto">
            <a:xfrm>
              <a:off x="455930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800">
                <a:latin typeface="+mj-lt"/>
              </a:endParaRPr>
            </a:p>
          </p:txBody>
        </p:sp>
        <p:sp>
          <p:nvSpPr>
            <p:cNvPr id="112651" name="Oval 13"/>
            <p:cNvSpPr>
              <a:spLocks noChangeArrowheads="1"/>
            </p:cNvSpPr>
            <p:nvPr/>
          </p:nvSpPr>
          <p:spPr bwMode="auto">
            <a:xfrm>
              <a:off x="164465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800">
                <a:latin typeface="+mj-lt"/>
              </a:endParaRPr>
            </a:p>
          </p:txBody>
        </p:sp>
        <p:pic>
          <p:nvPicPr>
            <p:cNvPr id="112652" name="Picture 15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5925" y="21590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53" name="Picture 16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1588" y="2227263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54" name="Text Box 17"/>
            <p:cNvSpPr txBox="1">
              <a:spLocks noChangeArrowheads="1"/>
            </p:cNvSpPr>
            <p:nvPr/>
          </p:nvSpPr>
          <p:spPr bwMode="auto">
            <a:xfrm>
              <a:off x="1997075" y="3582988"/>
              <a:ext cx="2593975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Shop calendar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Departments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i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Work Center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Work Center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Routings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Routing Maintenance</a:t>
              </a:r>
            </a:p>
          </p:txBody>
        </p:sp>
      </p:grp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Exercise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QS-SU-880</a:t>
            </a:r>
          </a:p>
        </p:txBody>
      </p:sp>
      <p:pic>
        <p:nvPicPr>
          <p:cNvPr id="11366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Definitions</a:t>
            </a:r>
          </a:p>
          <a:p>
            <a:pPr eaLnBrk="1" hangingPunct="1"/>
            <a:r>
              <a:rPr lang="en-US" b="1" smtClean="0"/>
              <a:t>Transaction currency</a:t>
            </a:r>
            <a:r>
              <a:rPr lang="en-US" smtClean="0"/>
              <a:t>: </a:t>
            </a:r>
          </a:p>
          <a:p>
            <a:pPr lvl="3" eaLnBrk="1" hangingPunct="1"/>
            <a:r>
              <a:rPr lang="en-US" smtClean="0"/>
              <a:t>The currency the transaction is in recorded. </a:t>
            </a:r>
          </a:p>
          <a:p>
            <a:pPr eaLnBrk="1" hangingPunct="1"/>
            <a:r>
              <a:rPr lang="en-US" b="1" smtClean="0"/>
              <a:t>Base currency</a:t>
            </a:r>
            <a:r>
              <a:rPr lang="en-US" smtClean="0"/>
              <a:t>:</a:t>
            </a:r>
          </a:p>
          <a:p>
            <a:pPr lvl="3" eaLnBrk="1" hangingPunct="1"/>
            <a:r>
              <a:rPr lang="en-US" smtClean="0"/>
              <a:t>The currency of the entity in which the transaction is recorded. </a:t>
            </a:r>
          </a:p>
          <a:p>
            <a:pPr eaLnBrk="1" hangingPunct="1"/>
            <a:r>
              <a:rPr lang="en-US" b="1" smtClean="0"/>
              <a:t>Management currency</a:t>
            </a:r>
            <a:r>
              <a:rPr lang="en-US" smtClean="0"/>
              <a:t>:</a:t>
            </a:r>
          </a:p>
          <a:p>
            <a:pPr lvl="3" eaLnBrk="1" hangingPunct="1"/>
            <a:r>
              <a:rPr lang="en-US" smtClean="0"/>
              <a:t>The currency used for corporate-wide management reporting. 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Dual Base Currency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QS-SU-090</a:t>
            </a: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4567238"/>
            <a:ext cx="8580438" cy="148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Roles </a:t>
            </a:r>
          </a:p>
          <a:p>
            <a:pPr lvl="1" eaLnBrk="1" hangingPunct="1"/>
            <a:r>
              <a:rPr lang="en-US" smtClean="0"/>
              <a:t>Set up roles (Role Create) </a:t>
            </a:r>
          </a:p>
          <a:p>
            <a:pPr lvl="1" eaLnBrk="1" hangingPunct="1"/>
            <a:r>
              <a:rPr lang="en-US" smtClean="0"/>
              <a:t>Set up role permissions (Role Permissions Maintain) </a:t>
            </a:r>
          </a:p>
          <a:p>
            <a:pPr eaLnBrk="1" hangingPunct="1"/>
            <a:r>
              <a:rPr lang="en-US" smtClean="0"/>
              <a:t>Users </a:t>
            </a:r>
          </a:p>
          <a:p>
            <a:pPr lvl="1" eaLnBrk="1" hangingPunct="1"/>
            <a:r>
              <a:rPr lang="en-US" smtClean="0"/>
              <a:t>Set up users (User Maintenance) </a:t>
            </a:r>
          </a:p>
          <a:p>
            <a:pPr eaLnBrk="1" hangingPunct="1"/>
            <a:r>
              <a:rPr lang="en-US" smtClean="0"/>
              <a:t>Access </a:t>
            </a:r>
          </a:p>
          <a:p>
            <a:pPr lvl="1" eaLnBrk="1" hangingPunct="1"/>
            <a:r>
              <a:rPr lang="en-US" smtClean="0"/>
              <a:t>Set up access of users to domains/entities (User Domain/Entity Access Maintain) </a:t>
            </a:r>
          </a:p>
          <a:p>
            <a:pPr eaLnBrk="1" hangingPunct="1"/>
            <a:r>
              <a:rPr lang="en-US" smtClean="0"/>
              <a:t>Linking it all together </a:t>
            </a:r>
          </a:p>
          <a:p>
            <a:pPr lvl="1" eaLnBrk="1" hangingPunct="1"/>
            <a:r>
              <a:rPr lang="en-US" smtClean="0"/>
              <a:t>Set up the role for each user per entity (Role Membership Maintain)  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Users and Roles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QS-SU-100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Entities</a:t>
            </a:r>
            <a:endParaRPr lang="en-US" dirty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QS-SU-110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34828"/>
            <a:ext cx="7312025" cy="4746625"/>
            <a:chOff x="906463" y="1417638"/>
            <a:chExt cx="7312025" cy="4746625"/>
          </a:xfrm>
        </p:grpSpPr>
        <p:sp>
          <p:nvSpPr>
            <p:cNvPr id="120912" name="Rectangle 80"/>
            <p:cNvSpPr>
              <a:spLocks noChangeArrowheads="1"/>
            </p:cNvSpPr>
            <p:nvPr/>
          </p:nvSpPr>
          <p:spPr bwMode="auto">
            <a:xfrm>
              <a:off x="4570413" y="1827213"/>
              <a:ext cx="3644900" cy="1765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An Entity is a business unit with financial reporting responsibility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An Entity may have as many Sites as needed</a:t>
              </a:r>
            </a:p>
          </p:txBody>
        </p:sp>
        <p:sp>
          <p:nvSpPr>
            <p:cNvPr id="15365" name="Rectangle 82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83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grpSp>
          <p:nvGrpSpPr>
            <p:cNvPr id="15367" name="Group 84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5417" name="Freeform 85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8" name="AutoShape 86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9" name="Freeform 87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0" name="Freeform 88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1" name="AutoShape 89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2" name="AutoShape 90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3" name="Line 91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4" name="Oval 92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5" name="Oval 93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6" name="Rectangle 94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7" name="Freeform 95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8" name="AutoShape 96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9" name="AutoShape 97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0" name="AutoShape 98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1" name="AutoShape 99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5432" name="Picture 100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8" name="Group 101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5388" name="Group 102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5415" name="Freeform 103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6" name="Freeform 104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389" name="Freeform 105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0" name="AutoShape 106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1" name="Freeform 107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2" name="AutoShape 108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3" name="AutoShape 109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4" name="Freeform 110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5" name="Rectangle 111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6" name="AutoShape 112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7" name="AutoShape 113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8" name="AutoShape 114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5399" name="Group 115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5409" name="Freeform 116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0" name="AutoShape 117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1" name="Freeform 118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2" name="Freeform 119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3" name="Line 120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4" name="Freeform 121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400" name="AutoShape 122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1" name="Freeform 123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2" name="AutoShape 124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3" name="AutoShape 125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4" name="AutoShape 126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5" name="AutoShape 127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6" name="AutoShape 128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7" name="Rectangle 129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8" name="AutoShape 130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69" name="Rectangle 131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5370" name="Rectangle 132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5371" name="Rectangle 133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Rectangle 13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5373" name="Group 13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537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74" name="Rectangle 149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Sites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QS-SU-120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06547"/>
            <a:ext cx="7316787" cy="4746625"/>
            <a:chOff x="906463" y="1417638"/>
            <a:chExt cx="7316787" cy="4746625"/>
          </a:xfrm>
        </p:grpSpPr>
        <p:sp>
          <p:nvSpPr>
            <p:cNvPr id="614472" name="Rectangle 72"/>
            <p:cNvSpPr>
              <a:spLocks noChangeArrowheads="1"/>
            </p:cNvSpPr>
            <p:nvPr/>
          </p:nvSpPr>
          <p:spPr bwMode="auto">
            <a:xfrm>
              <a:off x="4567238" y="1827213"/>
              <a:ext cx="3656012" cy="2070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An Entity requires at least one site to plan, manage and control inventory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>
                  <a:latin typeface="+mj-lt"/>
                </a:rPr>
                <a:t>Separate sites are usually setup for separate physical locations</a:t>
              </a:r>
            </a:p>
          </p:txBody>
        </p:sp>
        <p:sp>
          <p:nvSpPr>
            <p:cNvPr id="16389" name="Rectangle 74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Rectangle 75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sp>
          <p:nvSpPr>
            <p:cNvPr id="16391" name="Rectangle 76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2" name="Group 77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6441" name="Freeform 78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2" name="AutoShape 79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3" name="Freeform 80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4" name="Freeform 81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5" name="AutoShape 82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6" name="AutoShape 83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7" name="Line 84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8" name="Oval 85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9" name="Oval 86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0" name="Rectangle 87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1" name="Freeform 88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2" name="AutoShape 89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3" name="AutoShape 90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4" name="AutoShape 91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5" name="AutoShape 92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6456" name="Picture 9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6393" name="Rectangle 9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6394" name="Group 9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6428" name="Freeform 9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29" name="AutoShape 9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0" name="AutoShape 9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1" name="AutoShape 9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2" name="AutoShape 10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3" name="Rectangle 10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4" name="Rectangle 10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5" name="AutoShape 10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6" name="Rectangle 10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7" name="AutoShape 10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8" name="AutoShape 10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9" name="AutoShape 10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0" name="Freeform 10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6395" name="Group 109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6399" name="Group 110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6426" name="Freeform 111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7" name="Freeform 112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00" name="Freeform 113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1" name="AutoShape 114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2" name="Freeform 115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3" name="AutoShape 116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4" name="AutoShape 117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5" name="Freeform 118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6" name="Rectangle 119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7" name="AutoShape 120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8" name="AutoShape 121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9" name="AutoShape 122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6410" name="Group 123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6420" name="Freeform 124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1" name="AutoShape 125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126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3" name="Freeform 127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4" name="Line 128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129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11" name="AutoShape 130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2" name="Freeform 131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3" name="AutoShape 132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4" name="AutoShape 133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5" name="AutoShape 134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6" name="AutoShape 135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7" name="AutoShape 136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8" name="Rectangle 137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9" name="AutoShape 138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6396" name="Rectangle 139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6397" name="Rectangle 140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6398" name="Rectangle 141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Locations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QS-SU-130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511300"/>
            <a:ext cx="3883025" cy="22796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smtClean="0"/>
              <a:t>A site can have multiple locations</a:t>
            </a:r>
            <a:br>
              <a:rPr lang="en-US" sz="2400" smtClean="0"/>
            </a:br>
            <a:endParaRPr lang="en-US" sz="2400" smtClean="0"/>
          </a:p>
          <a:p>
            <a:pPr eaLnBrk="1" hangingPunct="1"/>
            <a:r>
              <a:rPr lang="en-US" sz="2400" smtClean="0"/>
              <a:t>A location is a place where inventory is stored</a:t>
            </a:r>
          </a:p>
          <a:p>
            <a:pPr eaLnBrk="1" hangingPunct="1"/>
            <a:endParaRPr lang="en-US" sz="2400" smtClean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868373" y="2022436"/>
            <a:ext cx="1275991" cy="4879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2400" b="1">
                <a:solidFill>
                  <a:srgbClr val="003366"/>
                </a:solidFill>
                <a:latin typeface="+mj-lt"/>
              </a:rPr>
              <a:t>Plant A</a:t>
            </a:r>
          </a:p>
        </p:txBody>
      </p:sp>
      <p:grpSp>
        <p:nvGrpSpPr>
          <p:cNvPr id="17414" name="Group 5"/>
          <p:cNvGrpSpPr>
            <a:grpSpLocks/>
          </p:cNvGrpSpPr>
          <p:nvPr/>
        </p:nvGrpSpPr>
        <p:grpSpPr bwMode="auto">
          <a:xfrm>
            <a:off x="5213350" y="733386"/>
            <a:ext cx="2873375" cy="1173163"/>
            <a:chOff x="3200" y="472"/>
            <a:chExt cx="1810" cy="739"/>
          </a:xfrm>
        </p:grpSpPr>
        <p:sp>
          <p:nvSpPr>
            <p:cNvPr id="17436" name="Freeform 6"/>
            <p:cNvSpPr>
              <a:spLocks/>
            </p:cNvSpPr>
            <p:nvPr/>
          </p:nvSpPr>
          <p:spPr bwMode="auto">
            <a:xfrm>
              <a:off x="4306" y="86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7" name="AutoShape 7"/>
            <p:cNvSpPr>
              <a:spLocks noChangeArrowheads="1"/>
            </p:cNvSpPr>
            <p:nvPr/>
          </p:nvSpPr>
          <p:spPr bwMode="auto">
            <a:xfrm>
              <a:off x="3200" y="91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8" name="AutoShape 8"/>
            <p:cNvSpPr>
              <a:spLocks noChangeArrowheads="1"/>
            </p:cNvSpPr>
            <p:nvPr/>
          </p:nvSpPr>
          <p:spPr bwMode="auto">
            <a:xfrm>
              <a:off x="3572" y="72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9" name="AutoShape 9"/>
            <p:cNvSpPr>
              <a:spLocks noChangeArrowheads="1"/>
            </p:cNvSpPr>
            <p:nvPr/>
          </p:nvSpPr>
          <p:spPr bwMode="auto">
            <a:xfrm>
              <a:off x="4150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0" name="AutoShape 10"/>
            <p:cNvSpPr>
              <a:spLocks noChangeArrowheads="1"/>
            </p:cNvSpPr>
            <p:nvPr/>
          </p:nvSpPr>
          <p:spPr bwMode="auto">
            <a:xfrm>
              <a:off x="3946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1" name="Rectangle 11"/>
            <p:cNvSpPr>
              <a:spLocks noChangeArrowheads="1"/>
            </p:cNvSpPr>
            <p:nvPr/>
          </p:nvSpPr>
          <p:spPr bwMode="auto">
            <a:xfrm>
              <a:off x="3682" y="105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2" name="Rectangle 12"/>
            <p:cNvSpPr>
              <a:spLocks noChangeArrowheads="1"/>
            </p:cNvSpPr>
            <p:nvPr/>
          </p:nvSpPr>
          <p:spPr bwMode="auto">
            <a:xfrm>
              <a:off x="4083" y="106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3" name="AutoShape 13"/>
            <p:cNvSpPr>
              <a:spLocks noChangeArrowheads="1"/>
            </p:cNvSpPr>
            <p:nvPr/>
          </p:nvSpPr>
          <p:spPr bwMode="auto">
            <a:xfrm>
              <a:off x="3727" y="91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4" name="Rectangle 14"/>
            <p:cNvSpPr>
              <a:spLocks noChangeArrowheads="1"/>
            </p:cNvSpPr>
            <p:nvPr/>
          </p:nvSpPr>
          <p:spPr bwMode="auto">
            <a:xfrm>
              <a:off x="3291" y="103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5" name="AutoShape 15" descr="Horizontal brick"/>
            <p:cNvSpPr>
              <a:spLocks noChangeArrowheads="1"/>
            </p:cNvSpPr>
            <p:nvPr/>
          </p:nvSpPr>
          <p:spPr bwMode="auto">
            <a:xfrm>
              <a:off x="3430" y="47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6" name="AutoShape 16"/>
            <p:cNvSpPr>
              <a:spLocks noChangeArrowheads="1"/>
            </p:cNvSpPr>
            <p:nvPr/>
          </p:nvSpPr>
          <p:spPr bwMode="auto">
            <a:xfrm>
              <a:off x="3904" y="70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7" name="AutoShape 17"/>
            <p:cNvSpPr>
              <a:spLocks noChangeArrowheads="1"/>
            </p:cNvSpPr>
            <p:nvPr/>
          </p:nvSpPr>
          <p:spPr bwMode="auto">
            <a:xfrm>
              <a:off x="4221" y="65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8" name="Freeform 18"/>
            <p:cNvSpPr>
              <a:spLocks/>
            </p:cNvSpPr>
            <p:nvPr/>
          </p:nvSpPr>
          <p:spPr bwMode="auto">
            <a:xfrm>
              <a:off x="4426" y="72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7415" name="Group 19"/>
          <p:cNvGrpSpPr>
            <a:grpSpLocks/>
          </p:cNvGrpSpPr>
          <p:nvPr/>
        </p:nvGrpSpPr>
        <p:grpSpPr bwMode="auto">
          <a:xfrm>
            <a:off x="3438525" y="2751099"/>
            <a:ext cx="4903788" cy="3057525"/>
            <a:chOff x="2166" y="1923"/>
            <a:chExt cx="3089" cy="1926"/>
          </a:xfrm>
        </p:grpSpPr>
        <p:grpSp>
          <p:nvGrpSpPr>
            <p:cNvPr id="17416" name="Group 20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7430" name="Rectangle 21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1" name="Rectangle 22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7432" name="Rectangle 23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3" name="Rectangle 24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4" name="Rectangle 25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5" name="Rectangle 26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17" name="Rectangle 27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7418" name="Rectangle 28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7419" name="Rectangle 29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7420" name="Group 30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7427" name="Rectangle 31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7428" name="Rectangle 32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9" name="Rectangle 33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7421" name="Group 34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7422" name="Rectangle 35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7423" name="Rectangle 36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4" name="Rectangle 37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5" name="Rectangle 38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6" name="Rectangle 39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Inventory Status Codes</a:t>
            </a:r>
            <a:endParaRPr lang="en-US" dirty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QS-SU-140</a:t>
            </a:r>
          </a:p>
        </p:txBody>
      </p:sp>
      <p:grpSp>
        <p:nvGrpSpPr>
          <p:cNvPr id="18435" name="Group 18"/>
          <p:cNvGrpSpPr>
            <a:grpSpLocks/>
          </p:cNvGrpSpPr>
          <p:nvPr/>
        </p:nvGrpSpPr>
        <p:grpSpPr bwMode="auto">
          <a:xfrm>
            <a:off x="2106613" y="2882842"/>
            <a:ext cx="4903787" cy="3057525"/>
            <a:chOff x="2166" y="1923"/>
            <a:chExt cx="3089" cy="1926"/>
          </a:xfrm>
        </p:grpSpPr>
        <p:grpSp>
          <p:nvGrpSpPr>
            <p:cNvPr id="18447" name="Group 19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8461" name="Rectangle 20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2" name="Rectangle 21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8463" name="Rectangle 22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Rectangle 23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Rectangle 24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6" name="Rectangle 25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8448" name="Rectangle 26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8449" name="Rectangle 27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8450" name="Rectangle 28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8451" name="Group 29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8458" name="Rectangle 30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8459" name="Rectangle 31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0" name="Rectangle 32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8452" name="Group 33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8453" name="Rectangle 34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8454" name="Rectangle 35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5" name="Rectangle 36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6" name="Rectangle 37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7" name="Rectangle 38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8436" name="Rectangle 40"/>
          <p:cNvSpPr>
            <a:spLocks noChangeArrowheads="1"/>
          </p:cNvSpPr>
          <p:nvPr/>
        </p:nvSpPr>
        <p:spPr bwMode="auto">
          <a:xfrm>
            <a:off x="2840038" y="1220729"/>
            <a:ext cx="3441700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228600" indent="-228600" algn="ctr" eaLnBrk="0" hangingPunct="0">
              <a:buClr>
                <a:srgbClr val="AF9F89"/>
              </a:buClr>
            </a:pPr>
            <a:r>
              <a:rPr lang="en-US" sz="1800">
                <a:latin typeface="+mj-lt"/>
              </a:rPr>
              <a:t>Inventory status code = Scrap</a:t>
            </a:r>
          </a:p>
        </p:txBody>
      </p:sp>
      <p:graphicFrame>
        <p:nvGraphicFramePr>
          <p:cNvPr id="409744" name="Group 144"/>
          <p:cNvGraphicFramePr>
            <a:graphicFrameLocks noGrp="1"/>
          </p:cNvGraphicFramePr>
          <p:nvPr/>
        </p:nvGraphicFramePr>
        <p:xfrm>
          <a:off x="3590925" y="1644592"/>
          <a:ext cx="1911350" cy="957264"/>
        </p:xfrm>
        <a:graphic>
          <a:graphicData uri="http://schemas.openxmlformats.org/drawingml/2006/table">
            <a:tbl>
              <a:tblPr/>
              <a:tblGrid>
                <a:gridCol w="1274763"/>
                <a:gridCol w="636587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Available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Nettable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Overissue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4" name="Rectangle 115"/>
          <p:cNvSpPr>
            <a:spLocks noChangeArrowheads="1"/>
          </p:cNvSpPr>
          <p:nvPr/>
        </p:nvSpPr>
        <p:spPr bwMode="auto">
          <a:xfrm>
            <a:off x="6483350" y="2909829"/>
            <a:ext cx="527050" cy="190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445" name="AutoShape 116"/>
          <p:cNvCxnSpPr>
            <a:cxnSpLocks noChangeShapeType="1"/>
            <a:stCxn id="18436" idx="3"/>
            <a:endCxn id="18444" idx="0"/>
          </p:cNvCxnSpPr>
          <p:nvPr/>
        </p:nvCxnSpPr>
        <p:spPr bwMode="auto">
          <a:xfrm>
            <a:off x="6281738" y="1542612"/>
            <a:ext cx="465137" cy="1367217"/>
          </a:xfrm>
          <a:prstGeom prst="bentConnector2">
            <a:avLst/>
          </a:prstGeom>
          <a:noFill/>
          <a:ln w="38100">
            <a:solidFill>
              <a:srgbClr val="80808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Single-Level Facility</a:t>
            </a:r>
            <a:endParaRPr lang="en-US" dirty="0"/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QS-SU-150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476603" y="2273300"/>
            <a:ext cx="3978275" cy="2479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460" name="Rectangle 23"/>
          <p:cNvSpPr>
            <a:spLocks noChangeArrowheads="1"/>
          </p:cNvSpPr>
          <p:nvPr/>
        </p:nvSpPr>
        <p:spPr bwMode="auto">
          <a:xfrm>
            <a:off x="1689453" y="3959225"/>
            <a:ext cx="1563688" cy="6667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1800">
                <a:latin typeface="+mj-lt"/>
              </a:rPr>
              <a:t>QMI</a:t>
            </a:r>
            <a:br>
              <a:rPr lang="en-US" sz="1800">
                <a:latin typeface="+mj-lt"/>
              </a:rPr>
            </a:br>
            <a:r>
              <a:rPr lang="en-US" sz="1800">
                <a:latin typeface="+mj-lt"/>
              </a:rPr>
              <a:t>(Site 10-100)</a:t>
            </a:r>
          </a:p>
        </p:txBody>
      </p:sp>
      <p:grpSp>
        <p:nvGrpSpPr>
          <p:cNvPr id="19461" name="Group 24"/>
          <p:cNvGrpSpPr>
            <a:grpSpLocks/>
          </p:cNvGrpSpPr>
          <p:nvPr/>
        </p:nvGrpSpPr>
        <p:grpSpPr bwMode="auto">
          <a:xfrm>
            <a:off x="1173516" y="2670175"/>
            <a:ext cx="2873375" cy="1173163"/>
            <a:chOff x="673" y="1182"/>
            <a:chExt cx="1810" cy="739"/>
          </a:xfrm>
        </p:grpSpPr>
        <p:sp>
          <p:nvSpPr>
            <p:cNvPr id="19467" name="Freeform 25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68" name="AutoShape 26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69" name="AutoShape 27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0" name="AutoShape 28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1" name="AutoShape 29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2" name="Rectangle 30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3" name="Rectangle 31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4" name="AutoShape 32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5" name="Rectangle 33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6" name="AutoShape 34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7" name="AutoShape 35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8" name="AutoShape 36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479" name="Freeform 37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9462" name="Rectangle 71"/>
          <p:cNvSpPr>
            <a:spLocks noChangeArrowheads="1"/>
          </p:cNvSpPr>
          <p:nvPr/>
        </p:nvSpPr>
        <p:spPr bwMode="auto">
          <a:xfrm>
            <a:off x="781700" y="2087563"/>
            <a:ext cx="1744069" cy="3956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800">
                <a:solidFill>
                  <a:srgbClr val="003366"/>
                </a:solidFill>
                <a:latin typeface="+mj-lt"/>
              </a:rPr>
              <a:t>Entity Training</a:t>
            </a:r>
          </a:p>
        </p:txBody>
      </p:sp>
      <p:sp>
        <p:nvSpPr>
          <p:cNvPr id="19464" name="Rectangle 83"/>
          <p:cNvSpPr>
            <a:spLocks noChangeArrowheads="1"/>
          </p:cNvSpPr>
          <p:nvPr/>
        </p:nvSpPr>
        <p:spPr bwMode="auto">
          <a:xfrm>
            <a:off x="3707656" y="2655888"/>
            <a:ext cx="5436344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lvl="1"/>
            <a:r>
              <a:rPr lang="en-US" dirty="0">
                <a:latin typeface="+mj-lt"/>
              </a:rPr>
              <a:t>    Corporate Offices</a:t>
            </a:r>
          </a:p>
          <a:p>
            <a:r>
              <a:rPr lang="en-US" dirty="0">
                <a:latin typeface="+mj-lt"/>
              </a:rPr>
              <a:t>	Manufacturing Facility</a:t>
            </a:r>
          </a:p>
          <a:p>
            <a:r>
              <a:rPr lang="en-US" dirty="0">
                <a:latin typeface="+mj-lt"/>
              </a:rPr>
              <a:t>	Distribution Facility</a:t>
            </a:r>
          </a:p>
        </p:txBody>
      </p:sp>
      <p:sp>
        <p:nvSpPr>
          <p:cNvPr id="19465" name="Rectangle 1096"/>
          <p:cNvSpPr>
            <a:spLocks noChangeArrowheads="1"/>
          </p:cNvSpPr>
          <p:nvPr/>
        </p:nvSpPr>
        <p:spPr bwMode="auto">
          <a:xfrm>
            <a:off x="267053" y="1892300"/>
            <a:ext cx="4359275" cy="3079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466" name="Rectangle 1095"/>
          <p:cNvSpPr>
            <a:spLocks noChangeArrowheads="1"/>
          </p:cNvSpPr>
          <p:nvPr/>
        </p:nvSpPr>
        <p:spPr bwMode="auto">
          <a:xfrm>
            <a:off x="350942" y="1706563"/>
            <a:ext cx="1692773" cy="39562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800">
                <a:solidFill>
                  <a:srgbClr val="003366"/>
                </a:solidFill>
                <a:latin typeface="+mj-lt"/>
              </a:rPr>
              <a:t>Domain Train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 Locations</a:t>
            </a:r>
            <a:endParaRPr lang="en-US" dirty="0"/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QS-SU-160</a:t>
            </a:r>
          </a:p>
        </p:txBody>
      </p:sp>
      <p:grpSp>
        <p:nvGrpSpPr>
          <p:cNvPr id="20483" name="Group 42"/>
          <p:cNvGrpSpPr>
            <a:grpSpLocks/>
          </p:cNvGrpSpPr>
          <p:nvPr/>
        </p:nvGrpSpPr>
        <p:grpSpPr bwMode="auto">
          <a:xfrm>
            <a:off x="882650" y="1172418"/>
            <a:ext cx="7362825" cy="4629150"/>
            <a:chOff x="982" y="1016"/>
            <a:chExt cx="4566" cy="2862"/>
          </a:xfrm>
        </p:grpSpPr>
        <p:pic>
          <p:nvPicPr>
            <p:cNvPr id="20487" name="Picture 43" descr="warehouse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82" y="1016"/>
              <a:ext cx="4566" cy="2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8" name="Rectangle 44"/>
            <p:cNvSpPr>
              <a:spLocks noChangeArrowheads="1"/>
            </p:cNvSpPr>
            <p:nvPr/>
          </p:nvSpPr>
          <p:spPr bwMode="auto">
            <a:xfrm>
              <a:off x="1100" y="1034"/>
              <a:ext cx="1097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Raw Materials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Location = 020</a:t>
              </a:r>
            </a:p>
          </p:txBody>
        </p:sp>
        <p:sp>
          <p:nvSpPr>
            <p:cNvPr id="20489" name="Rectangle 45"/>
            <p:cNvSpPr>
              <a:spLocks noChangeArrowheads="1"/>
            </p:cNvSpPr>
            <p:nvPr/>
          </p:nvSpPr>
          <p:spPr bwMode="auto">
            <a:xfrm>
              <a:off x="2352" y="1036"/>
              <a:ext cx="899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Planning/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Purchasing</a:t>
              </a:r>
            </a:p>
          </p:txBody>
        </p:sp>
        <p:sp>
          <p:nvSpPr>
            <p:cNvPr id="20490" name="Rectangle 46"/>
            <p:cNvSpPr>
              <a:spLocks noChangeArrowheads="1"/>
            </p:cNvSpPr>
            <p:nvPr/>
          </p:nvSpPr>
          <p:spPr bwMode="auto">
            <a:xfrm>
              <a:off x="3253" y="1031"/>
              <a:ext cx="1007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Information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Systems</a:t>
              </a:r>
            </a:p>
          </p:txBody>
        </p:sp>
        <p:sp>
          <p:nvSpPr>
            <p:cNvPr id="20491" name="Rectangle 47"/>
            <p:cNvSpPr>
              <a:spLocks noChangeArrowheads="1"/>
            </p:cNvSpPr>
            <p:nvPr/>
          </p:nvSpPr>
          <p:spPr bwMode="auto">
            <a:xfrm>
              <a:off x="4678" y="1032"/>
              <a:ext cx="854" cy="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Accounting</a:t>
              </a:r>
            </a:p>
          </p:txBody>
        </p:sp>
        <p:sp>
          <p:nvSpPr>
            <p:cNvPr id="20492" name="Rectangle 48"/>
            <p:cNvSpPr>
              <a:spLocks noChangeArrowheads="1"/>
            </p:cNvSpPr>
            <p:nvPr/>
          </p:nvSpPr>
          <p:spPr bwMode="auto">
            <a:xfrm>
              <a:off x="997" y="1941"/>
              <a:ext cx="931" cy="1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Shipping and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Receiving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Docks</a:t>
              </a:r>
            </a:p>
          </p:txBody>
        </p:sp>
        <p:sp>
          <p:nvSpPr>
            <p:cNvPr id="20493" name="Rectangle 49"/>
            <p:cNvSpPr>
              <a:spLocks noChangeArrowheads="1"/>
            </p:cNvSpPr>
            <p:nvPr/>
          </p:nvSpPr>
          <p:spPr bwMode="auto">
            <a:xfrm>
              <a:off x="1093" y="3135"/>
              <a:ext cx="1085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Finished Goods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Location = 010</a:t>
              </a:r>
            </a:p>
          </p:txBody>
        </p:sp>
        <p:sp>
          <p:nvSpPr>
            <p:cNvPr id="20494" name="Rectangle 50"/>
            <p:cNvSpPr>
              <a:spLocks noChangeArrowheads="1"/>
            </p:cNvSpPr>
            <p:nvPr/>
          </p:nvSpPr>
          <p:spPr bwMode="auto">
            <a:xfrm>
              <a:off x="2141" y="1624"/>
              <a:ext cx="2661" cy="1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Manufacturing Floor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Work Center = ASM</a:t>
              </a:r>
            </a:p>
          </p:txBody>
        </p:sp>
        <p:sp>
          <p:nvSpPr>
            <p:cNvPr id="20495" name="Rectangle 51"/>
            <p:cNvSpPr>
              <a:spLocks noChangeArrowheads="1"/>
            </p:cNvSpPr>
            <p:nvPr/>
          </p:nvSpPr>
          <p:spPr bwMode="auto">
            <a:xfrm>
              <a:off x="4773" y="1625"/>
              <a:ext cx="758" cy="2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QMI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Corporate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Offices</a:t>
              </a:r>
            </a:p>
          </p:txBody>
        </p:sp>
        <p:sp>
          <p:nvSpPr>
            <p:cNvPr id="20496" name="Rectangle 52"/>
            <p:cNvSpPr>
              <a:spLocks noChangeArrowheads="1"/>
            </p:cNvSpPr>
            <p:nvPr/>
          </p:nvSpPr>
          <p:spPr bwMode="auto">
            <a:xfrm>
              <a:off x="2772" y="3238"/>
              <a:ext cx="2342" cy="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Sales</a:t>
              </a:r>
            </a:p>
          </p:txBody>
        </p:sp>
      </p:grpSp>
      <p:sp>
        <p:nvSpPr>
          <p:cNvPr id="20484" name="Oval 53"/>
          <p:cNvSpPr>
            <a:spLocks noChangeArrowheads="1"/>
          </p:cNvSpPr>
          <p:nvPr/>
        </p:nvSpPr>
        <p:spPr bwMode="auto">
          <a:xfrm>
            <a:off x="847725" y="1188293"/>
            <a:ext cx="2220913" cy="1497013"/>
          </a:xfrm>
          <a:prstGeom prst="ellips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5" name="Oval 54"/>
          <p:cNvSpPr>
            <a:spLocks noChangeArrowheads="1"/>
          </p:cNvSpPr>
          <p:nvPr/>
        </p:nvSpPr>
        <p:spPr bwMode="auto">
          <a:xfrm>
            <a:off x="847725" y="4404568"/>
            <a:ext cx="2220913" cy="1497013"/>
          </a:xfrm>
          <a:prstGeom prst="ellips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Setup Domain and Entity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 smtClean="0"/>
              <a:t>QS-SU-170</a:t>
            </a: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75" y="861131"/>
            <a:ext cx="7142163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797631"/>
            <a:ext cx="8047037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7913" y="1292931"/>
            <a:ext cx="8037512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Domains, Entities, Sites and Locations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QS-SU-020</a:t>
            </a:r>
          </a:p>
        </p:txBody>
      </p:sp>
      <p:sp>
        <p:nvSpPr>
          <p:cNvPr id="4102" name="Rectangle 42"/>
          <p:cNvSpPr>
            <a:spLocks noChangeArrowheads="1"/>
          </p:cNvSpPr>
          <p:nvPr/>
        </p:nvSpPr>
        <p:spPr bwMode="auto">
          <a:xfrm>
            <a:off x="57150" y="3544418"/>
            <a:ext cx="6254750" cy="2611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82731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Rectangle 76"/>
          <p:cNvSpPr>
            <a:spLocks noChangeArrowheads="1"/>
          </p:cNvSpPr>
          <p:nvPr/>
        </p:nvSpPr>
        <p:spPr bwMode="auto">
          <a:xfrm>
            <a:off x="3477659" y="3776193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105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106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4150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51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107" name="Picture 81" descr="j02500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2738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39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40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11" name="Rectangle 85"/>
          <p:cNvSpPr>
            <a:spLocks noChangeArrowheads="1"/>
          </p:cNvSpPr>
          <p:nvPr/>
        </p:nvSpPr>
        <p:spPr bwMode="auto">
          <a:xfrm>
            <a:off x="3367384" y="1512418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112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113" name="Picture 87" descr="BS0104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88"/>
          <p:cNvSpPr>
            <a:spLocks noChangeArrowheads="1"/>
          </p:cNvSpPr>
          <p:nvPr/>
        </p:nvSpPr>
        <p:spPr bwMode="auto">
          <a:xfrm>
            <a:off x="6350070" y="1512418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115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4137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8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9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0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1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2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3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4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5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6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7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8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9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116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4135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6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117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4133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4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118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4131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2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582768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20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121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4129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0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122" name="Picture 117" descr="BD0516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23" name="AutoShape 118"/>
          <p:cNvCxnSpPr>
            <a:cxnSpLocks noChangeShapeType="1"/>
            <a:stCxn id="582740" idx="3"/>
            <a:endCxn id="582768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124" name="Rectangle 123"/>
          <p:cNvSpPr>
            <a:spLocks noChangeArrowheads="1"/>
          </p:cNvSpPr>
          <p:nvPr/>
        </p:nvSpPr>
        <p:spPr bwMode="auto">
          <a:xfrm>
            <a:off x="0" y="34015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5" name="Rectangle 124"/>
          <p:cNvSpPr>
            <a:spLocks noChangeArrowheads="1"/>
          </p:cNvSpPr>
          <p:nvPr/>
        </p:nvSpPr>
        <p:spPr bwMode="auto">
          <a:xfrm>
            <a:off x="152400" y="35539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6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7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128" name="Picture 19"/>
          <p:cNvPicPr>
            <a:picLocks noChangeAspect="1" noChangeArrowheads="1"/>
          </p:cNvPicPr>
          <p:nvPr/>
        </p:nvPicPr>
        <p:blipFill>
          <a:blip r:embed="rId5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Company Business Relation</a:t>
            </a:r>
            <a:endParaRPr lang="en-US" dirty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QS-SU-180</a:t>
            </a:r>
          </a:p>
        </p:txBody>
      </p:sp>
      <p:pic>
        <p:nvPicPr>
          <p:cNvPr id="2253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354060"/>
            <a:ext cx="8037513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Domain Account Control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6884" y="943603"/>
            <a:ext cx="8785225" cy="5111750"/>
            <a:chOff x="185738" y="1462088"/>
            <a:chExt cx="8785225" cy="5111750"/>
          </a:xfrm>
        </p:grpSpPr>
        <p:pic>
          <p:nvPicPr>
            <p:cNvPr id="23555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5738" y="1462088"/>
              <a:ext cx="8047037" cy="3933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05050" y="2039938"/>
              <a:ext cx="6665913" cy="453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AP, Department, Product Line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QS-SU-191</a:t>
            </a:r>
          </a:p>
        </p:txBody>
      </p:sp>
      <p:pic>
        <p:nvPicPr>
          <p:cNvPr id="24579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964240"/>
            <a:ext cx="7046913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950" y="2415215"/>
            <a:ext cx="6343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2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75" y="2972428"/>
            <a:ext cx="62960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Variances, Service Accounts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QS-SU-192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4625" y="1036873"/>
            <a:ext cx="8845550" cy="4970463"/>
            <a:chOff x="174625" y="1036873"/>
            <a:chExt cx="8845550" cy="4970463"/>
          </a:xfrm>
        </p:grpSpPr>
        <p:pic>
          <p:nvPicPr>
            <p:cNvPr id="25604" name="Picture 9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4625" y="1036873"/>
              <a:ext cx="6627813" cy="429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59038" y="3340336"/>
              <a:ext cx="6561137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Inventory Status Codes</a:t>
            </a:r>
            <a:endParaRPr lang="en-US" dirty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16292" y="1368171"/>
            <a:ext cx="8696325" cy="4351337"/>
            <a:chOff x="254000" y="1801813"/>
            <a:chExt cx="8696325" cy="4351337"/>
          </a:xfrm>
        </p:grpSpPr>
        <p:pic>
          <p:nvPicPr>
            <p:cNvPr id="26628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4000" y="1801813"/>
              <a:ext cx="5334000" cy="229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33575" y="2952750"/>
              <a:ext cx="5314950" cy="217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13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16325" y="3952875"/>
              <a:ext cx="5334000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Site</a:t>
            </a:r>
            <a:endParaRPr lang="en-US" dirty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QS-SU-210</a:t>
            </a:r>
          </a:p>
        </p:txBody>
      </p:sp>
      <p:pic>
        <p:nvPicPr>
          <p:cNvPr id="276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8755"/>
            <a:ext cx="78089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Inventory Locations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5407" y="979155"/>
            <a:ext cx="8591550" cy="5300662"/>
            <a:chOff x="293688" y="1252538"/>
            <a:chExt cx="8591550" cy="5300662"/>
          </a:xfrm>
        </p:grpSpPr>
        <p:pic>
          <p:nvPicPr>
            <p:cNvPr id="28675" name="Picture 1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3688" y="1252538"/>
              <a:ext cx="5143500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7413" y="2028825"/>
              <a:ext cx="5457825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QS-SU-221</a:t>
            </a:r>
          </a:p>
        </p:txBody>
      </p:sp>
      <p:pic>
        <p:nvPicPr>
          <p:cNvPr id="2970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219044"/>
            <a:ext cx="79041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Wide Data</a:t>
            </a:r>
          </a:p>
          <a:p>
            <a:r>
              <a:rPr lang="en-US" dirty="0" smtClean="0"/>
              <a:t>Shared Set Data</a:t>
            </a:r>
          </a:p>
          <a:p>
            <a:r>
              <a:rPr lang="en-US" dirty="0" smtClean="0"/>
              <a:t>Domain Data </a:t>
            </a:r>
          </a:p>
          <a:p>
            <a:r>
              <a:rPr lang="en-US" dirty="0" smtClean="0"/>
              <a:t>Entity Data</a:t>
            </a:r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- Four Types of Data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QS-SU-230</a:t>
            </a:r>
          </a:p>
        </p:txBody>
      </p:sp>
      <p:pic>
        <p:nvPicPr>
          <p:cNvPr id="30724" name="Picture 3" descr="data?branch=1&amp;language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2558" y="1714500"/>
            <a:ext cx="39147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1495425" y="85725"/>
            <a:ext cx="7229475" cy="4397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smtClean="0">
                <a:solidFill>
                  <a:schemeClr val="bg1"/>
                </a:solidFill>
              </a:rPr>
              <a:t>Business Relations -  Modify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QS-SU-232</a:t>
            </a:r>
          </a:p>
        </p:txBody>
      </p:sp>
      <p:pic>
        <p:nvPicPr>
          <p:cNvPr id="31748" name="Picture 5" descr="BusinessRelationModify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5988" y="138838"/>
            <a:ext cx="490537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Databases / System Wide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Domains / Entities / Shared Data Sets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Inventory Status Codes / Sites / Locations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Company Address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Entity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Bank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Site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Define Status Code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Set Up Locations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en-US" dirty="0" smtClean="0"/>
              <a:t>Exercise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accounting_layers_1 IMA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75692" y="2856737"/>
            <a:ext cx="5392615" cy="1137138"/>
          </a:xfrm>
          <a:noFill/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Daybooks linked to layers 1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QS-SU-234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Daybooks linked to layers 2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QS-SU-236</a:t>
            </a:r>
          </a:p>
        </p:txBody>
      </p:sp>
      <p:pic>
        <p:nvPicPr>
          <p:cNvPr id="33796" name="Picture 4" descr="accounting_layers_2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5773" y="1652039"/>
            <a:ext cx="21431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 and Reporting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QS-SU-238</a:t>
            </a:r>
          </a:p>
        </p:txBody>
      </p:sp>
      <p:pic>
        <p:nvPicPr>
          <p:cNvPr id="34820" name="Picture 5" descr="accounting_layers_and_report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2117" y="1709679"/>
            <a:ext cx="4381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QS-SU-240</a:t>
            </a:r>
          </a:p>
        </p:txBody>
      </p:sp>
      <p:grpSp>
        <p:nvGrpSpPr>
          <p:cNvPr id="35845" name="Group 18"/>
          <p:cNvGrpSpPr>
            <a:grpSpLocks/>
          </p:cNvGrpSpPr>
          <p:nvPr/>
        </p:nvGrpSpPr>
        <p:grpSpPr bwMode="auto">
          <a:xfrm>
            <a:off x="2691812" y="1335500"/>
            <a:ext cx="3998913" cy="3355975"/>
            <a:chOff x="1708" y="1635"/>
            <a:chExt cx="2519" cy="2114"/>
          </a:xfrm>
        </p:grpSpPr>
        <p:sp>
          <p:nvSpPr>
            <p:cNvPr id="178183" name="Rectangle 7"/>
            <p:cNvSpPr>
              <a:spLocks noChangeArrowheads="1"/>
            </p:cNvSpPr>
            <p:nvPr/>
          </p:nvSpPr>
          <p:spPr bwMode="auto">
            <a:xfrm>
              <a:off x="1708" y="1635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Entity</a:t>
              </a:r>
            </a:p>
          </p:txBody>
        </p:sp>
        <p:sp>
          <p:nvSpPr>
            <p:cNvPr id="178184" name="Rectangle 8"/>
            <p:cNvSpPr>
              <a:spLocks noChangeArrowheads="1"/>
            </p:cNvSpPr>
            <p:nvPr/>
          </p:nvSpPr>
          <p:spPr bwMode="auto">
            <a:xfrm>
              <a:off x="1708" y="2413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Site</a:t>
              </a:r>
            </a:p>
          </p:txBody>
        </p:sp>
        <p:sp>
          <p:nvSpPr>
            <p:cNvPr id="178185" name="Rectangle 9"/>
            <p:cNvSpPr>
              <a:spLocks noChangeArrowheads="1"/>
            </p:cNvSpPr>
            <p:nvPr/>
          </p:nvSpPr>
          <p:spPr bwMode="auto">
            <a:xfrm>
              <a:off x="1708" y="3200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Location</a:t>
              </a:r>
            </a:p>
          </p:txBody>
        </p:sp>
        <p:sp>
          <p:nvSpPr>
            <p:cNvPr id="35850" name="Line 12"/>
            <p:cNvSpPr>
              <a:spLocks noChangeShapeType="1"/>
            </p:cNvSpPr>
            <p:nvPr/>
          </p:nvSpPr>
          <p:spPr bwMode="auto">
            <a:xfrm flipV="1">
              <a:off x="2071" y="2200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1" name="Line 13"/>
            <p:cNvSpPr>
              <a:spLocks noChangeShapeType="1"/>
            </p:cNvSpPr>
            <p:nvPr/>
          </p:nvSpPr>
          <p:spPr bwMode="auto">
            <a:xfrm flipV="1">
              <a:off x="2071" y="2977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2" name="Rectangle 15"/>
            <p:cNvSpPr>
              <a:spLocks noChangeArrowheads="1"/>
            </p:cNvSpPr>
            <p:nvPr/>
          </p:nvSpPr>
          <p:spPr bwMode="auto">
            <a:xfrm>
              <a:off x="2630" y="1775"/>
              <a:ext cx="159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Financial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3" name="Rectangle 16"/>
            <p:cNvSpPr>
              <a:spLocks noChangeArrowheads="1"/>
            </p:cNvSpPr>
            <p:nvPr/>
          </p:nvSpPr>
          <p:spPr bwMode="auto">
            <a:xfrm>
              <a:off x="2631" y="2378"/>
              <a:ext cx="1455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Planning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Inventory Control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4" name="Rectangle 17"/>
            <p:cNvSpPr>
              <a:spLocks noChangeArrowheads="1"/>
            </p:cNvSpPr>
            <p:nvPr/>
          </p:nvSpPr>
          <p:spPr bwMode="auto">
            <a:xfrm>
              <a:off x="2631" y="3188"/>
              <a:ext cx="1507" cy="4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Physical Location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Control and Audit</a:t>
              </a:r>
            </a:p>
          </p:txBody>
        </p:sp>
      </p:grpSp>
      <p:sp>
        <p:nvSpPr>
          <p:cNvPr id="35846" name="Rectangle 19"/>
          <p:cNvSpPr>
            <a:spLocks noChangeArrowheads="1"/>
          </p:cNvSpPr>
          <p:nvPr/>
        </p:nvSpPr>
        <p:spPr bwMode="auto">
          <a:xfrm>
            <a:off x="499475" y="5175662"/>
            <a:ext cx="797846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Note: The financial setup in QAD EE is covered in detail in the Financial Class. In this course</a:t>
            </a:r>
          </a:p>
          <a:p>
            <a:r>
              <a:rPr lang="en-US" sz="1400" dirty="0">
                <a:latin typeface="+mj-lt"/>
              </a:rPr>
              <a:t>we will review the setup that has already been done.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roles and role permissions 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QS-SU-241</a:t>
            </a:r>
          </a:p>
        </p:txBody>
      </p:sp>
      <p:pic>
        <p:nvPicPr>
          <p:cNvPr id="368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273587"/>
            <a:ext cx="7827963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Role 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QS-SU-242</a:t>
            </a:r>
          </a:p>
        </p:txBody>
      </p:sp>
      <p:pic>
        <p:nvPicPr>
          <p:cNvPr id="3789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2209742"/>
            <a:ext cx="6646863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Assign Role Permissions 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QS-SU-243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" y="1448918"/>
            <a:ext cx="7961313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Users 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QS-SU-244</a:t>
            </a:r>
          </a:p>
        </p:txBody>
      </p:sp>
      <p:pic>
        <p:nvPicPr>
          <p:cNvPr id="3994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72680"/>
            <a:ext cx="73136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User Access 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QS-SU-245</a:t>
            </a:r>
          </a:p>
        </p:txBody>
      </p:sp>
      <p:pic>
        <p:nvPicPr>
          <p:cNvPr id="4096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958407"/>
            <a:ext cx="79517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Linking it all together 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QS-SU-246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0014"/>
            <a:ext cx="78089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what a database is and list the key data it contains</a:t>
            </a:r>
          </a:p>
          <a:p>
            <a:r>
              <a:rPr lang="en-US" dirty="0" smtClean="0"/>
              <a:t>Distinguish between the kind of information entities and sites contain</a:t>
            </a:r>
          </a:p>
          <a:p>
            <a:r>
              <a:rPr lang="en-US" dirty="0" smtClean="0"/>
              <a:t>Distinguish between the kind of information sites and locations contain</a:t>
            </a:r>
          </a:p>
          <a:p>
            <a:r>
              <a:rPr lang="en-US" dirty="0" smtClean="0"/>
              <a:t>Describe the difference between Default Entity and Primary Entity</a:t>
            </a:r>
          </a:p>
          <a:p>
            <a:r>
              <a:rPr lang="en-US" dirty="0" smtClean="0"/>
              <a:t>Give examples of status codes and explain how they are used</a:t>
            </a:r>
          </a:p>
          <a:p>
            <a:r>
              <a:rPr lang="en-US" dirty="0" smtClean="0"/>
              <a:t>Enter an entity, site, and location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QS-SU-250</a:t>
            </a:r>
          </a:p>
        </p:txBody>
      </p:sp>
      <p:pic>
        <p:nvPicPr>
          <p:cNvPr id="43012" name="Picture 49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kumimoji="1" lang="en-US" sz="2800" smtClean="0"/>
              <a:t>Product Definition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5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Definition</a:t>
            </a:r>
            <a:endParaRPr lang="en-US" dirty="0"/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QS-SU-270</a:t>
            </a:r>
          </a:p>
        </p:txBody>
      </p:sp>
      <p:sp>
        <p:nvSpPr>
          <p:cNvPr id="45059" name="Rectangle 65"/>
          <p:cNvSpPr>
            <a:spLocks noChangeArrowheads="1"/>
          </p:cNvSpPr>
          <p:nvPr/>
        </p:nvSpPr>
        <p:spPr bwMode="auto">
          <a:xfrm>
            <a:off x="0" y="3162849"/>
            <a:ext cx="9144000" cy="2611438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0" name="Rectangle 69"/>
          <p:cNvSpPr>
            <a:spLocks noChangeArrowheads="1"/>
          </p:cNvSpPr>
          <p:nvPr/>
        </p:nvSpPr>
        <p:spPr bwMode="auto">
          <a:xfrm>
            <a:off x="8891588" y="2030962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2" name="Rectangle 37"/>
          <p:cNvSpPr>
            <a:spLocks noChangeArrowheads="1"/>
          </p:cNvSpPr>
          <p:nvPr/>
        </p:nvSpPr>
        <p:spPr bwMode="auto">
          <a:xfrm>
            <a:off x="0" y="3551787"/>
            <a:ext cx="6483350" cy="2506662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39014" name="Rectangle 38"/>
          <p:cNvSpPr>
            <a:spLocks noChangeArrowheads="1"/>
          </p:cNvSpPr>
          <p:nvPr/>
        </p:nvSpPr>
        <p:spPr bwMode="auto">
          <a:xfrm>
            <a:off x="3409950" y="3937549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64" name="Rectangle 39"/>
          <p:cNvSpPr>
            <a:spLocks noChangeArrowheads="1"/>
          </p:cNvSpPr>
          <p:nvPr/>
        </p:nvSpPr>
        <p:spPr bwMode="auto">
          <a:xfrm>
            <a:off x="3477659" y="3983587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5065" name="AutoShape 40"/>
          <p:cNvSpPr>
            <a:spLocks noChangeArrowheads="1"/>
          </p:cNvSpPr>
          <p:nvPr/>
        </p:nvSpPr>
        <p:spPr bwMode="auto">
          <a:xfrm>
            <a:off x="2820988" y="4426499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5066" name="Group 41"/>
          <p:cNvGrpSpPr>
            <a:grpSpLocks/>
          </p:cNvGrpSpPr>
          <p:nvPr/>
        </p:nvGrpSpPr>
        <p:grpSpPr bwMode="auto">
          <a:xfrm>
            <a:off x="3194050" y="3710537"/>
            <a:ext cx="477838" cy="477837"/>
            <a:chOff x="0" y="351"/>
            <a:chExt cx="401" cy="401"/>
          </a:xfrm>
        </p:grpSpPr>
        <p:sp>
          <p:nvSpPr>
            <p:cNvPr id="45109" name="Oval 42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10" name="Text Box 43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5067" name="Picture 44" descr="j025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675" y="4331249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9021" name="Rectangle 45"/>
          <p:cNvSpPr>
            <a:spLocks noChangeArrowheads="1"/>
          </p:cNvSpPr>
          <p:nvPr/>
        </p:nvSpPr>
        <p:spPr bwMode="auto">
          <a:xfrm>
            <a:off x="4318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2" name="Rectangle 46"/>
          <p:cNvSpPr>
            <a:spLocks noChangeArrowheads="1"/>
          </p:cNvSpPr>
          <p:nvPr/>
        </p:nvSpPr>
        <p:spPr bwMode="auto">
          <a:xfrm>
            <a:off x="33782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3" name="Rectangle 47"/>
          <p:cNvSpPr>
            <a:spLocks noChangeArrowheads="1"/>
          </p:cNvSpPr>
          <p:nvPr/>
        </p:nvSpPr>
        <p:spPr bwMode="auto">
          <a:xfrm>
            <a:off x="630555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71" name="Rectangle 48"/>
          <p:cNvSpPr>
            <a:spLocks noChangeArrowheads="1"/>
          </p:cNvSpPr>
          <p:nvPr/>
        </p:nvSpPr>
        <p:spPr bwMode="auto">
          <a:xfrm>
            <a:off x="3367384" y="1719812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5072" name="Rectangle 49"/>
          <p:cNvSpPr>
            <a:spLocks noChangeArrowheads="1"/>
          </p:cNvSpPr>
          <p:nvPr/>
        </p:nvSpPr>
        <p:spPr bwMode="auto">
          <a:xfrm>
            <a:off x="623888" y="1643612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5073" name="Picture 50" descr="BS0104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2169074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4" name="Rectangle 51"/>
          <p:cNvSpPr>
            <a:spLocks noChangeArrowheads="1"/>
          </p:cNvSpPr>
          <p:nvPr/>
        </p:nvSpPr>
        <p:spPr bwMode="auto">
          <a:xfrm>
            <a:off x="6350070" y="1719812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5075" name="Group 52"/>
          <p:cNvGrpSpPr>
            <a:grpSpLocks/>
          </p:cNvGrpSpPr>
          <p:nvPr/>
        </p:nvGrpSpPr>
        <p:grpSpPr bwMode="auto">
          <a:xfrm>
            <a:off x="688975" y="2384974"/>
            <a:ext cx="2117725" cy="863600"/>
            <a:chOff x="673" y="1182"/>
            <a:chExt cx="1810" cy="739"/>
          </a:xfrm>
        </p:grpSpPr>
        <p:sp>
          <p:nvSpPr>
            <p:cNvPr id="45096" name="Freeform 53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7" name="AutoShape 54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8" name="AutoShape 55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9" name="AutoShape 56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0" name="AutoShape 57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1" name="Rectangle 58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2" name="Rectangle 59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3" name="AutoShape 60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4" name="Rectangle 61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5" name="AutoShape 62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6" name="AutoShape 63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7" name="AutoShape 64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8" name="Freeform 65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5076" name="Group 66"/>
          <p:cNvGrpSpPr>
            <a:grpSpLocks/>
          </p:cNvGrpSpPr>
          <p:nvPr/>
        </p:nvGrpSpPr>
        <p:grpSpPr bwMode="auto">
          <a:xfrm>
            <a:off x="184150" y="1395962"/>
            <a:ext cx="477838" cy="477837"/>
            <a:chOff x="0" y="351"/>
            <a:chExt cx="401" cy="401"/>
          </a:xfrm>
        </p:grpSpPr>
        <p:sp>
          <p:nvSpPr>
            <p:cNvPr id="45094" name="Oval 6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5" name="Text Box 6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5077" name="Group 69"/>
          <p:cNvGrpSpPr>
            <a:grpSpLocks/>
          </p:cNvGrpSpPr>
          <p:nvPr/>
        </p:nvGrpSpPr>
        <p:grpSpPr bwMode="auto">
          <a:xfrm>
            <a:off x="3098800" y="1395962"/>
            <a:ext cx="477838" cy="477837"/>
            <a:chOff x="0" y="351"/>
            <a:chExt cx="401" cy="401"/>
          </a:xfrm>
        </p:grpSpPr>
        <p:sp>
          <p:nvSpPr>
            <p:cNvPr id="45092" name="Oval 7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3" name="Text Box 7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5078" name="Group 72"/>
          <p:cNvGrpSpPr>
            <a:grpSpLocks/>
          </p:cNvGrpSpPr>
          <p:nvPr/>
        </p:nvGrpSpPr>
        <p:grpSpPr bwMode="auto">
          <a:xfrm>
            <a:off x="6027738" y="1395962"/>
            <a:ext cx="477837" cy="477837"/>
            <a:chOff x="0" y="351"/>
            <a:chExt cx="401" cy="401"/>
          </a:xfrm>
        </p:grpSpPr>
        <p:sp>
          <p:nvSpPr>
            <p:cNvPr id="45090" name="Oval 73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1" name="Text Box 74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639051" name="Rectangle 75"/>
          <p:cNvSpPr>
            <a:spLocks noChangeArrowheads="1"/>
          </p:cNvSpPr>
          <p:nvPr/>
        </p:nvSpPr>
        <p:spPr bwMode="auto">
          <a:xfrm>
            <a:off x="430213" y="3994699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80" name="Rectangle 76"/>
          <p:cNvSpPr>
            <a:spLocks noChangeArrowheads="1"/>
          </p:cNvSpPr>
          <p:nvPr/>
        </p:nvSpPr>
        <p:spPr bwMode="auto">
          <a:xfrm>
            <a:off x="457200" y="4040737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5081" name="Group 77"/>
          <p:cNvGrpSpPr>
            <a:grpSpLocks/>
          </p:cNvGrpSpPr>
          <p:nvPr/>
        </p:nvGrpSpPr>
        <p:grpSpPr bwMode="auto">
          <a:xfrm>
            <a:off x="236538" y="3767687"/>
            <a:ext cx="477837" cy="477837"/>
            <a:chOff x="0" y="351"/>
            <a:chExt cx="401" cy="401"/>
          </a:xfrm>
        </p:grpSpPr>
        <p:sp>
          <p:nvSpPr>
            <p:cNvPr id="45088" name="Oval 78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89" name="Text Box 79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5082" name="Picture 80" descr="BD0516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456662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083" name="AutoShape 81"/>
          <p:cNvCxnSpPr>
            <a:cxnSpLocks noChangeShapeType="1"/>
            <a:stCxn id="639023" idx="3"/>
            <a:endCxn id="639051" idx="1"/>
          </p:cNvCxnSpPr>
          <p:nvPr/>
        </p:nvCxnSpPr>
        <p:spPr bwMode="auto">
          <a:xfrm flipH="1">
            <a:off x="430213" y="2489749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5084" name="Rectangle 82"/>
          <p:cNvSpPr>
            <a:spLocks noChangeArrowheads="1"/>
          </p:cNvSpPr>
          <p:nvPr/>
        </p:nvSpPr>
        <p:spPr bwMode="auto">
          <a:xfrm>
            <a:off x="147638" y="3900488"/>
            <a:ext cx="8996362" cy="26511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85" name="AutoShape 83"/>
          <p:cNvSpPr>
            <a:spLocks noChangeArrowheads="1"/>
          </p:cNvSpPr>
          <p:nvPr/>
        </p:nvSpPr>
        <p:spPr bwMode="auto">
          <a:xfrm>
            <a:off x="2787650" y="2113512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86" name="AutoShape 84"/>
          <p:cNvSpPr>
            <a:spLocks noChangeArrowheads="1"/>
          </p:cNvSpPr>
          <p:nvPr/>
        </p:nvSpPr>
        <p:spPr bwMode="auto">
          <a:xfrm>
            <a:off x="5738813" y="2113512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5087" name="Picture 19"/>
          <p:cNvPicPr>
            <a:picLocks noChangeAspect="1" noChangeArrowheads="1"/>
          </p:cNvPicPr>
          <p:nvPr/>
        </p:nvPicPr>
        <p:blipFill>
          <a:blip r:embed="rId6" cstate="print">
            <a:lum contrast="-70000"/>
          </a:blip>
          <a:srcRect/>
          <a:stretch>
            <a:fillRect/>
          </a:stretch>
        </p:blipFill>
        <p:spPr bwMode="auto">
          <a:xfrm>
            <a:off x="7154863" y="2075412"/>
            <a:ext cx="842962" cy="1244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Product Lines </a:t>
            </a:r>
          </a:p>
          <a:p>
            <a:pPr lvl="1" eaLnBrk="1" hangingPunct="1"/>
            <a:r>
              <a:rPr lang="en-US" dirty="0" smtClean="0"/>
              <a:t> Current Costs</a:t>
            </a:r>
          </a:p>
          <a:p>
            <a:pPr lvl="1" eaLnBrk="1" hangingPunct="1"/>
            <a:r>
              <a:rPr lang="en-US" dirty="0" smtClean="0"/>
              <a:t> Item Information</a:t>
            </a:r>
          </a:p>
          <a:p>
            <a:pPr lvl="1" eaLnBrk="1" hangingPunct="1"/>
            <a:r>
              <a:rPr lang="en-US" dirty="0" smtClean="0"/>
              <a:t> Product Structure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Set Up Product Lines</a:t>
            </a:r>
          </a:p>
          <a:p>
            <a:pPr lvl="1" eaLnBrk="1" hangingPunct="1"/>
            <a:r>
              <a:rPr lang="en-US" dirty="0" smtClean="0"/>
              <a:t>Set Up Accounting Parameters</a:t>
            </a:r>
          </a:p>
          <a:p>
            <a:pPr lvl="1" eaLnBrk="1" hangingPunct="1"/>
            <a:r>
              <a:rPr lang="en-US" dirty="0" smtClean="0"/>
              <a:t>Enter Item Information</a:t>
            </a:r>
          </a:p>
          <a:p>
            <a:pPr lvl="1" eaLnBrk="1" hangingPunct="1"/>
            <a:r>
              <a:rPr lang="en-US" dirty="0" smtClean="0"/>
              <a:t>Set Up Product Structure</a:t>
            </a:r>
          </a:p>
          <a:p>
            <a:pPr eaLnBrk="1" hangingPunct="1"/>
            <a:r>
              <a:rPr lang="en-US" dirty="0" smtClean="0"/>
              <a:t> </a:t>
            </a:r>
            <a:r>
              <a:rPr lang="en-US" dirty="0" smtClean="0"/>
              <a:t>Exercise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Definition: Topics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QS-SU-280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QS-SU-290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 the importance of a product line</a:t>
            </a:r>
          </a:p>
          <a:p>
            <a:r>
              <a:rPr lang="en-US" dirty="0" smtClean="0"/>
              <a:t>Explain the difference between current costs and GL costs</a:t>
            </a:r>
          </a:p>
          <a:p>
            <a:r>
              <a:rPr lang="en-US" dirty="0" smtClean="0"/>
              <a:t>Provide examples of order policies and order modifiers</a:t>
            </a:r>
          </a:p>
          <a:p>
            <a:r>
              <a:rPr lang="en-US" dirty="0" smtClean="0"/>
              <a:t>List an item’s five cost elements</a:t>
            </a:r>
          </a:p>
          <a:p>
            <a:r>
              <a:rPr lang="en-US" dirty="0" smtClean="0"/>
              <a:t>Describe the information contained in a product structure</a:t>
            </a:r>
          </a:p>
          <a:p>
            <a:r>
              <a:rPr lang="en-US" dirty="0" smtClean="0"/>
              <a:t>Set up a product line</a:t>
            </a:r>
          </a:p>
          <a:p>
            <a:r>
              <a:rPr lang="en-US" dirty="0" smtClean="0"/>
              <a:t>Enter an item</a:t>
            </a:r>
          </a:p>
          <a:p>
            <a:r>
              <a:rPr lang="en-US" dirty="0" smtClean="0"/>
              <a:t>Define an item’s product structure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QS-SU-300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4754563" y="3932238"/>
            <a:ext cx="1408112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Routings/</a:t>
            </a:r>
          </a:p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Processes</a:t>
            </a:r>
            <a:endParaRPr lang="en-US" sz="200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49800" y="1789113"/>
            <a:ext cx="1408113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BOMs</a:t>
            </a: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3" y="3003550"/>
            <a:ext cx="1408112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Lines</a:t>
            </a: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408113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Items</a:t>
            </a: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6176963" y="1735138"/>
            <a:ext cx="303448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Formulas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Joint 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Configured Structures</a:t>
            </a:r>
            <a:endParaRPr lang="en-US" sz="140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183313" y="4160838"/>
            <a:ext cx="2358019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Routings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Process Definition</a:t>
            </a:r>
            <a:endParaRPr lang="en-US" sz="140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1978025" y="4275138"/>
            <a:ext cx="2077493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General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Inventory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Planning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Cost Data</a:t>
            </a:r>
            <a:endParaRPr lang="en-US" sz="140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616075" y="3565525"/>
            <a:ext cx="688975" cy="4763"/>
          </a:xfrm>
          <a:prstGeom prst="bentConnector3">
            <a:avLst>
              <a:gd name="adj1" fmla="val 497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713163" y="2355850"/>
            <a:ext cx="1036637" cy="1209675"/>
          </a:xfrm>
          <a:prstGeom prst="bentConnector3">
            <a:avLst>
              <a:gd name="adj1" fmla="val 49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1" name="AutoShape 54"/>
          <p:cNvCxnSpPr>
            <a:cxnSpLocks noChangeShapeType="1"/>
            <a:stCxn id="207916" idx="3"/>
            <a:endCxn id="207912" idx="1"/>
          </p:cNvCxnSpPr>
          <p:nvPr/>
        </p:nvCxnSpPr>
        <p:spPr bwMode="auto">
          <a:xfrm>
            <a:off x="3713163" y="3565525"/>
            <a:ext cx="1041400" cy="933450"/>
          </a:xfrm>
          <a:prstGeom prst="bentConnector3">
            <a:avLst>
              <a:gd name="adj1" fmla="val 4984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QS-SU-310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337263" y="812036"/>
            <a:ext cx="6456363" cy="5384800"/>
            <a:chOff x="1393825" y="1349375"/>
            <a:chExt cx="6456363" cy="5384800"/>
          </a:xfrm>
        </p:grpSpPr>
        <p:sp>
          <p:nvSpPr>
            <p:cNvPr id="211079" name="Rectangle 135"/>
            <p:cNvSpPr>
              <a:spLocks noChangeArrowheads="1"/>
            </p:cNvSpPr>
            <p:nvPr/>
          </p:nvSpPr>
          <p:spPr bwMode="auto">
            <a:xfrm>
              <a:off x="1949450" y="2698750"/>
              <a:ext cx="5118100" cy="7302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endParaRPr lang="en-US" sz="1800">
                <a:latin typeface="+mj-lt"/>
              </a:endParaRPr>
            </a:p>
          </p:txBody>
        </p:sp>
        <p:sp>
          <p:nvSpPr>
            <p:cNvPr id="211085" name="Rectangle 141"/>
            <p:cNvSpPr>
              <a:spLocks noChangeArrowheads="1"/>
            </p:cNvSpPr>
            <p:nvPr/>
          </p:nvSpPr>
          <p:spPr bwMode="auto">
            <a:xfrm>
              <a:off x="1949450" y="2698750"/>
              <a:ext cx="5118100" cy="7302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Product Line = Ultrasound Equipment</a:t>
              </a:r>
            </a:p>
          </p:txBody>
        </p:sp>
        <p:sp>
          <p:nvSpPr>
            <p:cNvPr id="49157" name="Text Box 143"/>
            <p:cNvSpPr txBox="1">
              <a:spLocks noChangeArrowheads="1"/>
            </p:cNvSpPr>
            <p:nvPr/>
          </p:nvSpPr>
          <p:spPr bwMode="auto">
            <a:xfrm>
              <a:off x="3670300" y="5908675"/>
              <a:ext cx="1863725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Implantable Ultrasound 01020</a:t>
              </a:r>
            </a:p>
          </p:txBody>
        </p:sp>
        <p:sp>
          <p:nvSpPr>
            <p:cNvPr id="49159" name="Text Box 136"/>
            <p:cNvSpPr txBox="1">
              <a:spLocks noChangeArrowheads="1"/>
            </p:cNvSpPr>
            <p:nvPr/>
          </p:nvSpPr>
          <p:spPr bwMode="auto">
            <a:xfrm>
              <a:off x="1633538" y="5908675"/>
              <a:ext cx="1563687" cy="8255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Medical Ultrasound 01010</a:t>
              </a:r>
            </a:p>
          </p:txBody>
        </p:sp>
        <p:sp>
          <p:nvSpPr>
            <p:cNvPr id="49160" name="Text Box 138"/>
            <p:cNvSpPr txBox="1">
              <a:spLocks noChangeArrowheads="1"/>
            </p:cNvSpPr>
            <p:nvPr/>
          </p:nvSpPr>
          <p:spPr bwMode="auto">
            <a:xfrm>
              <a:off x="5770563" y="5908675"/>
              <a:ext cx="1863725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Consumer Ultrasound 01030</a:t>
              </a:r>
            </a:p>
          </p:txBody>
        </p:sp>
        <p:sp>
          <p:nvSpPr>
            <p:cNvPr id="211083" name="Rectangle 139" descr="Wide upward diagonal"/>
            <p:cNvSpPr>
              <a:spLocks noChangeArrowheads="1"/>
            </p:cNvSpPr>
            <p:nvPr/>
          </p:nvSpPr>
          <p:spPr bwMode="auto">
            <a:xfrm>
              <a:off x="6702425" y="1349375"/>
              <a:ext cx="1147763" cy="820738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General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Ledger</a:t>
              </a:r>
            </a:p>
          </p:txBody>
        </p:sp>
        <p:sp>
          <p:nvSpPr>
            <p:cNvPr id="211084" name="Rectangle 140"/>
            <p:cNvSpPr>
              <a:spLocks noChangeArrowheads="1"/>
            </p:cNvSpPr>
            <p:nvPr/>
          </p:nvSpPr>
          <p:spPr bwMode="auto">
            <a:xfrm>
              <a:off x="6057900" y="2020888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Accounts</a:t>
              </a:r>
            </a:p>
          </p:txBody>
        </p:sp>
        <p:sp>
          <p:nvSpPr>
            <p:cNvPr id="211089" name="Rectangle 145" descr="Wide upward diagonal"/>
            <p:cNvSpPr>
              <a:spLocks noChangeArrowheads="1"/>
            </p:cNvSpPr>
            <p:nvPr/>
          </p:nvSpPr>
          <p:spPr bwMode="auto">
            <a:xfrm>
              <a:off x="6702425" y="1349375"/>
              <a:ext cx="1147763" cy="820738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General</a:t>
              </a:r>
            </a:p>
            <a:p>
              <a:pPr algn="ctr" defTabSz="739775" eaLnBrk="0" hangingPunct="0">
                <a:defRPr/>
              </a:pPr>
              <a:r>
                <a:rPr lang="en-US" sz="1600" dirty="0">
                  <a:latin typeface="+mj-lt"/>
                </a:rPr>
                <a:t>Ledger</a:t>
              </a:r>
            </a:p>
          </p:txBody>
        </p:sp>
        <p:sp>
          <p:nvSpPr>
            <p:cNvPr id="211090" name="Rectangle 146"/>
            <p:cNvSpPr>
              <a:spLocks noChangeArrowheads="1"/>
            </p:cNvSpPr>
            <p:nvPr/>
          </p:nvSpPr>
          <p:spPr bwMode="auto">
            <a:xfrm>
              <a:off x="6057900" y="2020888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Accounts</a:t>
              </a:r>
            </a:p>
          </p:txBody>
        </p:sp>
        <p:sp>
          <p:nvSpPr>
            <p:cNvPr id="211091" name="Rectangle 147"/>
            <p:cNvSpPr>
              <a:spLocks noChangeArrowheads="1"/>
            </p:cNvSpPr>
            <p:nvPr/>
          </p:nvSpPr>
          <p:spPr bwMode="auto">
            <a:xfrm>
              <a:off x="1393825" y="2020888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dirty="0">
                  <a:latin typeface="+mj-lt"/>
                </a:rPr>
                <a:t>Items</a:t>
              </a:r>
            </a:p>
          </p:txBody>
        </p:sp>
        <p:pic>
          <p:nvPicPr>
            <p:cNvPr id="49166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67413" y="3676650"/>
              <a:ext cx="1463675" cy="21923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49167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89313" y="3987800"/>
              <a:ext cx="2378075" cy="1577975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49168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49425" y="3740150"/>
              <a:ext cx="1438275" cy="212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QS-SU-320</a:t>
            </a:r>
          </a:p>
        </p:txBody>
      </p:sp>
      <p:grpSp>
        <p:nvGrpSpPr>
          <p:cNvPr id="50180" name="Group 69"/>
          <p:cNvGrpSpPr>
            <a:grpSpLocks/>
          </p:cNvGrpSpPr>
          <p:nvPr/>
        </p:nvGrpSpPr>
        <p:grpSpPr bwMode="auto">
          <a:xfrm>
            <a:off x="2836863" y="2246313"/>
            <a:ext cx="3502025" cy="2921000"/>
            <a:chOff x="1787" y="686"/>
            <a:chExt cx="2206" cy="1840"/>
          </a:xfrm>
        </p:grpSpPr>
        <p:sp>
          <p:nvSpPr>
            <p:cNvPr id="214086" name="Rectangle 70" descr="Wide upward diagonal"/>
            <p:cNvSpPr>
              <a:spLocks noChangeArrowheads="1"/>
            </p:cNvSpPr>
            <p:nvPr/>
          </p:nvSpPr>
          <p:spPr bwMode="auto">
            <a:xfrm>
              <a:off x="2521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50182" name="Text Box 71"/>
            <p:cNvSpPr txBox="1">
              <a:spLocks noChangeArrowheads="1"/>
            </p:cNvSpPr>
            <p:nvPr/>
          </p:nvSpPr>
          <p:spPr bwMode="auto">
            <a:xfrm>
              <a:off x="1787" y="2196"/>
              <a:ext cx="2206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Methods: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Last, Average, None</a:t>
              </a:r>
            </a:p>
          </p:txBody>
        </p:sp>
        <p:sp>
          <p:nvSpPr>
            <p:cNvPr id="214088" name="Rectangle 72"/>
            <p:cNvSpPr>
              <a:spLocks noChangeArrowheads="1"/>
            </p:cNvSpPr>
            <p:nvPr/>
          </p:nvSpPr>
          <p:spPr bwMode="auto">
            <a:xfrm>
              <a:off x="2049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Inventory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Receipts</a:t>
              </a:r>
              <a:endParaRPr lang="en-US" sz="1200">
                <a:latin typeface="+mj-lt"/>
              </a:endParaRPr>
            </a:p>
          </p:txBody>
        </p:sp>
        <p:sp>
          <p:nvSpPr>
            <p:cNvPr id="214089" name="Rectangle 73"/>
            <p:cNvSpPr>
              <a:spLocks noChangeArrowheads="1"/>
            </p:cNvSpPr>
            <p:nvPr/>
          </p:nvSpPr>
          <p:spPr bwMode="auto">
            <a:xfrm>
              <a:off x="2983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WO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50185" name="AutoShape 74"/>
            <p:cNvSpPr>
              <a:spLocks noChangeArrowheads="1"/>
            </p:cNvSpPr>
            <p:nvPr/>
          </p:nvSpPr>
          <p:spPr bwMode="auto">
            <a:xfrm rot="10800000" flipV="1">
              <a:off x="2864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6" name="AutoShape 75"/>
            <p:cNvSpPr>
              <a:spLocks noChangeArrowheads="1"/>
            </p:cNvSpPr>
            <p:nvPr/>
          </p:nvSpPr>
          <p:spPr bwMode="auto">
            <a:xfrm rot="10800000" flipV="1">
              <a:off x="2296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7" name="Line 76"/>
            <p:cNvSpPr>
              <a:spLocks noChangeShapeType="1"/>
            </p:cNvSpPr>
            <p:nvPr/>
          </p:nvSpPr>
          <p:spPr bwMode="auto">
            <a:xfrm>
              <a:off x="2321" y="2518"/>
              <a:ext cx="109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23049" y="1079834"/>
            <a:ext cx="8385175" cy="4867275"/>
            <a:chOff x="304195" y="1636027"/>
            <a:chExt cx="8385175" cy="4867275"/>
          </a:xfrm>
        </p:grpSpPr>
        <p:sp>
          <p:nvSpPr>
            <p:cNvPr id="216087" name="Rectangle 23"/>
            <p:cNvSpPr>
              <a:spLocks noChangeArrowheads="1"/>
            </p:cNvSpPr>
            <p:nvPr/>
          </p:nvSpPr>
          <p:spPr bwMode="auto">
            <a:xfrm>
              <a:off x="304195" y="1636027"/>
              <a:ext cx="8385175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6076" name="Rectangle 12"/>
            <p:cNvSpPr>
              <a:spLocks noChangeArrowheads="1"/>
            </p:cNvSpPr>
            <p:nvPr/>
          </p:nvSpPr>
          <p:spPr bwMode="auto">
            <a:xfrm>
              <a:off x="3294063" y="2509838"/>
              <a:ext cx="2524125" cy="915987"/>
            </a:xfrm>
            <a:prstGeom prst="rect">
              <a:avLst/>
            </a:prstGeom>
            <a:solidFill>
              <a:srgbClr val="E4D3B4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Product Line</a:t>
              </a:r>
            </a:p>
            <a:p>
              <a:pPr eaLnBrk="0" hangingPunct="0">
                <a:defRPr/>
              </a:pPr>
              <a:r>
                <a:rPr lang="en-US" sz="1800"/>
                <a:t>Unit of Measure</a:t>
              </a:r>
            </a:p>
            <a:p>
              <a:pPr eaLnBrk="0" hangingPunct="0">
                <a:defRPr/>
              </a:pPr>
              <a:r>
                <a:rPr lang="en-US" sz="1800"/>
                <a:t>Group and Type</a:t>
              </a:r>
            </a:p>
          </p:txBody>
        </p:sp>
        <p:sp>
          <p:nvSpPr>
            <p:cNvPr id="51206" name="Rectangle 14"/>
            <p:cNvSpPr>
              <a:spLocks noChangeArrowheads="1"/>
            </p:cNvSpPr>
            <p:nvPr/>
          </p:nvSpPr>
          <p:spPr bwMode="auto">
            <a:xfrm>
              <a:off x="584461" y="3983038"/>
              <a:ext cx="1932495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Inventory Data</a:t>
              </a:r>
            </a:p>
          </p:txBody>
        </p:sp>
        <p:sp>
          <p:nvSpPr>
            <p:cNvPr id="216079" name="Rectangle 15"/>
            <p:cNvSpPr>
              <a:spLocks noChangeArrowheads="1"/>
            </p:cNvSpPr>
            <p:nvPr/>
          </p:nvSpPr>
          <p:spPr bwMode="auto">
            <a:xfrm>
              <a:off x="573088" y="4389438"/>
              <a:ext cx="1935162" cy="1739900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Lot/Serial Control</a:t>
              </a:r>
            </a:p>
            <a:p>
              <a:pPr eaLnBrk="0" hangingPunct="0">
                <a:defRPr/>
              </a:pPr>
              <a:r>
                <a:rPr lang="en-US" sz="1800"/>
                <a:t>Site</a:t>
              </a:r>
            </a:p>
            <a:p>
              <a:pPr eaLnBrk="0" hangingPunct="0">
                <a:defRPr/>
              </a:pPr>
              <a:r>
                <a:rPr lang="en-US" sz="1800"/>
                <a:t>Location</a:t>
              </a:r>
            </a:p>
            <a:p>
              <a:pPr eaLnBrk="0" hangingPunct="0">
                <a:defRPr/>
              </a:pPr>
              <a:r>
                <a:rPr lang="en-US" sz="1800"/>
                <a:t>Location Type</a:t>
              </a:r>
            </a:p>
            <a:p>
              <a:pPr eaLnBrk="0" hangingPunct="0">
                <a:defRPr/>
              </a:pPr>
              <a:r>
                <a:rPr lang="en-US" sz="1800"/>
                <a:t>ABC Class</a:t>
              </a:r>
            </a:p>
            <a:p>
              <a:pPr>
                <a:defRPr/>
              </a:pPr>
              <a:endParaRPr lang="en-US" sz="1800"/>
            </a:p>
          </p:txBody>
        </p:sp>
        <p:sp>
          <p:nvSpPr>
            <p:cNvPr id="51208" name="Rectangle 17"/>
            <p:cNvSpPr>
              <a:spLocks noChangeArrowheads="1"/>
            </p:cNvSpPr>
            <p:nvPr/>
          </p:nvSpPr>
          <p:spPr bwMode="auto">
            <a:xfrm>
              <a:off x="3242820" y="3984625"/>
              <a:ext cx="228128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Planning Data</a:t>
              </a:r>
            </a:p>
          </p:txBody>
        </p:sp>
        <p:sp>
          <p:nvSpPr>
            <p:cNvPr id="216082" name="Rectangle 18"/>
            <p:cNvSpPr>
              <a:spLocks noChangeArrowheads="1"/>
            </p:cNvSpPr>
            <p:nvPr/>
          </p:nvSpPr>
          <p:spPr bwMode="auto">
            <a:xfrm>
              <a:off x="3249613" y="4402138"/>
              <a:ext cx="2268537" cy="1739900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Pur/Mfg Code</a:t>
              </a:r>
            </a:p>
            <a:p>
              <a:pPr eaLnBrk="0" hangingPunct="0">
                <a:defRPr/>
              </a:pPr>
              <a:r>
                <a:rPr lang="en-US" sz="1800"/>
                <a:t>Order Policies</a:t>
              </a:r>
            </a:p>
            <a:p>
              <a:pPr eaLnBrk="0" hangingPunct="0">
                <a:defRPr/>
              </a:pPr>
              <a:r>
                <a:rPr lang="en-US" sz="1800"/>
                <a:t>Order Modifiers</a:t>
              </a:r>
            </a:p>
            <a:p>
              <a:pPr eaLnBrk="0" hangingPunct="0">
                <a:defRPr/>
              </a:pPr>
              <a:r>
                <a:rPr lang="en-US" sz="1800"/>
                <a:t>Planning Lead Times</a:t>
              </a:r>
            </a:p>
            <a:p>
              <a:pPr eaLnBrk="0" hangingPunct="0">
                <a:defRPr/>
              </a:pPr>
              <a:r>
                <a:rPr lang="en-US" sz="1800"/>
                <a:t>Buyer/Planner</a:t>
              </a:r>
            </a:p>
            <a:p>
              <a:pPr eaLnBrk="0" hangingPunct="0">
                <a:defRPr/>
              </a:pPr>
              <a:r>
                <a:rPr lang="en-US" sz="1800"/>
                <a:t>Supplier</a:t>
              </a:r>
            </a:p>
          </p:txBody>
        </p:sp>
        <p:sp>
          <p:nvSpPr>
            <p:cNvPr id="51210" name="Rectangle 20"/>
            <p:cNvSpPr>
              <a:spLocks noChangeArrowheads="1"/>
            </p:cNvSpPr>
            <p:nvPr/>
          </p:nvSpPr>
          <p:spPr bwMode="auto">
            <a:xfrm>
              <a:off x="6370638" y="3997325"/>
              <a:ext cx="201921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Cost Data</a:t>
              </a:r>
            </a:p>
          </p:txBody>
        </p:sp>
        <p:sp>
          <p:nvSpPr>
            <p:cNvPr id="216085" name="Rectangle 21"/>
            <p:cNvSpPr>
              <a:spLocks noChangeArrowheads="1"/>
            </p:cNvSpPr>
            <p:nvPr/>
          </p:nvSpPr>
          <p:spPr bwMode="auto">
            <a:xfrm>
              <a:off x="6367463" y="4402138"/>
              <a:ext cx="2022475" cy="17399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Price</a:t>
              </a:r>
            </a:p>
            <a:p>
              <a:pPr eaLnBrk="0" hangingPunct="0">
                <a:defRPr/>
              </a:pPr>
              <a:r>
                <a:rPr lang="en-US" sz="1800"/>
                <a:t>GL Cost</a:t>
              </a:r>
            </a:p>
            <a:p>
              <a:pPr eaLnBrk="0" hangingPunct="0">
                <a:defRPr/>
              </a:pPr>
              <a:r>
                <a:rPr lang="en-US" sz="1800"/>
                <a:t>Current Cost</a:t>
              </a:r>
            </a:p>
            <a:p>
              <a:pPr eaLnBrk="0" hangingPunct="0">
                <a:defRPr/>
              </a:pPr>
              <a:endParaRPr lang="en-US" sz="1800"/>
            </a:p>
            <a:p>
              <a:pPr eaLnBrk="0" hangingPunct="0">
                <a:defRPr/>
              </a:pPr>
              <a:endParaRPr lang="en-US" sz="1800"/>
            </a:p>
            <a:p>
              <a:pPr>
                <a:defRPr/>
              </a:pPr>
              <a:endParaRPr lang="en-US" sz="1800"/>
            </a:p>
          </p:txBody>
        </p:sp>
        <p:sp>
          <p:nvSpPr>
            <p:cNvPr id="51212" name="Text Box 24"/>
            <p:cNvSpPr txBox="1">
              <a:spLocks noChangeArrowheads="1"/>
            </p:cNvSpPr>
            <p:nvPr/>
          </p:nvSpPr>
          <p:spPr bwMode="auto">
            <a:xfrm>
              <a:off x="2284413" y="1663700"/>
              <a:ext cx="4572000" cy="45720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/>
                <a:t>Item Information</a:t>
              </a:r>
            </a:p>
          </p:txBody>
        </p:sp>
        <p:sp>
          <p:nvSpPr>
            <p:cNvPr id="51213" name="Line 25"/>
            <p:cNvSpPr>
              <a:spLocks noChangeShapeType="1"/>
            </p:cNvSpPr>
            <p:nvPr/>
          </p:nvSpPr>
          <p:spPr bwMode="auto">
            <a:xfrm>
              <a:off x="3313113" y="2095500"/>
              <a:ext cx="2566987" cy="952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QS-SU-340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33892" y="1077756"/>
            <a:ext cx="6475413" cy="4867275"/>
            <a:chOff x="1371600" y="1520825"/>
            <a:chExt cx="6475413" cy="4867275"/>
          </a:xfrm>
        </p:grpSpPr>
        <p:sp>
          <p:nvSpPr>
            <p:cNvPr id="219159" name="Rectangle 23"/>
            <p:cNvSpPr>
              <a:spLocks noChangeArrowheads="1"/>
            </p:cNvSpPr>
            <p:nvPr/>
          </p:nvSpPr>
          <p:spPr bwMode="auto">
            <a:xfrm>
              <a:off x="1371600" y="1520825"/>
              <a:ext cx="6475413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9150" name="Rectangle 14"/>
            <p:cNvSpPr>
              <a:spLocks noChangeArrowheads="1"/>
            </p:cNvSpPr>
            <p:nvPr/>
          </p:nvSpPr>
          <p:spPr bwMode="auto">
            <a:xfrm>
              <a:off x="2449513" y="2566988"/>
              <a:ext cx="2033587" cy="8890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/>
                <a:t>General Ledger</a:t>
              </a:r>
            </a:p>
            <a:p>
              <a:pPr algn="ctr" eaLnBrk="0" hangingPunct="0">
                <a:defRPr/>
              </a:pPr>
              <a:r>
                <a:rPr lang="en-US" sz="1800"/>
                <a:t>Cost</a:t>
              </a:r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2451100" y="4500563"/>
              <a:ext cx="2025650" cy="885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/>
                <a:t>Current Cost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1" name="Rectangle 16"/>
            <p:cNvSpPr>
              <a:spLocks noChangeArrowheads="1"/>
            </p:cNvSpPr>
            <p:nvPr/>
          </p:nvSpPr>
          <p:spPr bwMode="auto">
            <a:xfrm>
              <a:off x="2786063" y="5472113"/>
              <a:ext cx="1231900" cy="9128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Average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Last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None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2" name="Rectangle 17"/>
            <p:cNvSpPr>
              <a:spLocks noChangeArrowheads="1"/>
            </p:cNvSpPr>
            <p:nvPr/>
          </p:nvSpPr>
          <p:spPr bwMode="auto">
            <a:xfrm>
              <a:off x="2746375" y="3516313"/>
              <a:ext cx="1317625" cy="638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Standard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Average</a:t>
              </a:r>
            </a:p>
          </p:txBody>
        </p:sp>
        <p:sp>
          <p:nvSpPr>
            <p:cNvPr id="219154" name="Rectangle 18"/>
            <p:cNvSpPr>
              <a:spLocks noChangeArrowheads="1"/>
            </p:cNvSpPr>
            <p:nvPr/>
          </p:nvSpPr>
          <p:spPr bwMode="auto">
            <a:xfrm>
              <a:off x="5387975" y="3257550"/>
              <a:ext cx="1377950" cy="1462088"/>
            </a:xfrm>
            <a:prstGeom prst="rect">
              <a:avLst/>
            </a:prstGeom>
            <a:solidFill>
              <a:srgbClr val="DDDBC9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Material</a:t>
              </a:r>
            </a:p>
            <a:p>
              <a:pPr eaLnBrk="0" hangingPunct="0">
                <a:defRPr/>
              </a:pPr>
              <a:r>
                <a:rPr lang="en-US" sz="1800"/>
                <a:t>Labor</a:t>
              </a:r>
            </a:p>
            <a:p>
              <a:pPr eaLnBrk="0" hangingPunct="0">
                <a:defRPr/>
              </a:pPr>
              <a:r>
                <a:rPr lang="en-US" sz="1800"/>
                <a:t>Burden</a:t>
              </a:r>
            </a:p>
            <a:p>
              <a:pPr eaLnBrk="0" hangingPunct="0">
                <a:defRPr/>
              </a:pPr>
              <a:r>
                <a:rPr lang="en-US" sz="1800"/>
                <a:t>Overhead</a:t>
              </a:r>
            </a:p>
            <a:p>
              <a:pPr eaLnBrk="0" hangingPunct="0">
                <a:defRPr/>
              </a:pPr>
              <a:r>
                <a:rPr lang="en-US" sz="1800"/>
                <a:t>Subcontract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219155" name="Rectangle 19"/>
            <p:cNvSpPr>
              <a:spLocks noChangeArrowheads="1"/>
            </p:cNvSpPr>
            <p:nvPr/>
          </p:nvSpPr>
          <p:spPr bwMode="auto">
            <a:xfrm>
              <a:off x="5391150" y="2843213"/>
              <a:ext cx="1530350" cy="393700"/>
            </a:xfrm>
            <a:prstGeom prst="rect">
              <a:avLst/>
            </a:prstGeom>
            <a:solidFill>
              <a:srgbClr val="CBC4D7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2000"/>
                <a:t>Elements</a:t>
              </a:r>
              <a:endParaRPr lang="en-US" sz="2000">
                <a:solidFill>
                  <a:schemeClr val="tx2"/>
                </a:solidFill>
              </a:endParaRPr>
            </a:p>
          </p:txBody>
        </p:sp>
        <p:sp>
          <p:nvSpPr>
            <p:cNvPr id="52235" name="Text Box 24"/>
            <p:cNvSpPr txBox="1">
              <a:spLocks noChangeArrowheads="1"/>
            </p:cNvSpPr>
            <p:nvPr/>
          </p:nvSpPr>
          <p:spPr bwMode="auto">
            <a:xfrm>
              <a:off x="2395538" y="1814513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/>
                <a:t>Item Cost Development</a:t>
              </a:r>
            </a:p>
          </p:txBody>
        </p:sp>
        <p:sp>
          <p:nvSpPr>
            <p:cNvPr id="52236" name="Line 25"/>
            <p:cNvSpPr>
              <a:spLocks noChangeShapeType="1"/>
            </p:cNvSpPr>
            <p:nvPr/>
          </p:nvSpPr>
          <p:spPr bwMode="auto">
            <a:xfrm>
              <a:off x="2852738" y="2293448"/>
              <a:ext cx="37131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Wide Data</a:t>
            </a:r>
          </a:p>
          <a:p>
            <a:r>
              <a:rPr lang="en-US" dirty="0" smtClean="0"/>
              <a:t>Shared Set Data</a:t>
            </a:r>
          </a:p>
          <a:p>
            <a:r>
              <a:rPr lang="en-US" dirty="0" smtClean="0"/>
              <a:t>Domain Data </a:t>
            </a:r>
          </a:p>
          <a:p>
            <a:r>
              <a:rPr lang="en-US" dirty="0" smtClean="0"/>
              <a:t>Entity Data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Four Types of Data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QS-SU-050</a:t>
            </a:r>
          </a:p>
        </p:txBody>
      </p:sp>
      <p:pic>
        <p:nvPicPr>
          <p:cNvPr id="7172" name="Picture 5" descr="data?branch=1&amp;language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7714" y="1714500"/>
            <a:ext cx="39147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24486" y="1904215"/>
            <a:ext cx="2318993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QAD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50091" y="861856"/>
            <a:ext cx="7843838" cy="5145088"/>
            <a:chOff x="574675" y="1304925"/>
            <a:chExt cx="7843838" cy="5145088"/>
          </a:xfrm>
        </p:grpSpPr>
        <p:cxnSp>
          <p:nvCxnSpPr>
            <p:cNvPr id="53265" name="AutoShape 1037"/>
            <p:cNvCxnSpPr>
              <a:cxnSpLocks noChangeShapeType="1"/>
            </p:cNvCxnSpPr>
            <p:nvPr/>
          </p:nvCxnSpPr>
          <p:spPr bwMode="auto">
            <a:xfrm rot="5400000" flipH="1" flipV="1">
              <a:off x="4554738" y="2200772"/>
              <a:ext cx="632120" cy="77043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22218" name="Rectangle 10"/>
            <p:cNvSpPr>
              <a:spLocks noChangeArrowheads="1"/>
            </p:cNvSpPr>
            <p:nvPr/>
          </p:nvSpPr>
          <p:spPr bwMode="auto">
            <a:xfrm>
              <a:off x="4609706" y="1304925"/>
              <a:ext cx="1292619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01010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Medical Ultrasound</a:t>
              </a:r>
            </a:p>
          </p:txBody>
        </p:sp>
        <p:sp>
          <p:nvSpPr>
            <p:cNvPr id="222219" name="Rectangle 11"/>
            <p:cNvSpPr>
              <a:spLocks noChangeArrowheads="1"/>
            </p:cNvSpPr>
            <p:nvPr/>
          </p:nvSpPr>
          <p:spPr bwMode="auto">
            <a:xfrm>
              <a:off x="2287588" y="291147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50001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 dirty="0">
                  <a:latin typeface="+mj-lt"/>
                </a:rPr>
                <a:t>Probe Unit</a:t>
              </a:r>
            </a:p>
          </p:txBody>
        </p:sp>
        <p:sp>
          <p:nvSpPr>
            <p:cNvPr id="222220" name="Rectangle 12"/>
            <p:cNvSpPr>
              <a:spLocks noChangeArrowheads="1"/>
            </p:cNvSpPr>
            <p:nvPr/>
          </p:nvSpPr>
          <p:spPr bwMode="auto">
            <a:xfrm>
              <a:off x="3897412" y="288319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(2)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Beryllium Copper</a:t>
              </a:r>
            </a:p>
          </p:txBody>
        </p:sp>
        <p:sp>
          <p:nvSpPr>
            <p:cNvPr id="222221" name="Rectangle 13"/>
            <p:cNvSpPr>
              <a:spLocks noChangeArrowheads="1"/>
            </p:cNvSpPr>
            <p:nvPr/>
          </p:nvSpPr>
          <p:spPr bwMode="auto">
            <a:xfrm>
              <a:off x="5570538" y="2911475"/>
              <a:ext cx="1176337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60004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Transducer</a:t>
              </a:r>
            </a:p>
          </p:txBody>
        </p:sp>
        <p:sp>
          <p:nvSpPr>
            <p:cNvPr id="222225" name="Rectangle 17"/>
            <p:cNvSpPr>
              <a:spLocks noChangeArrowheads="1"/>
            </p:cNvSpPr>
            <p:nvPr/>
          </p:nvSpPr>
          <p:spPr bwMode="auto">
            <a:xfrm>
              <a:off x="574675" y="421163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500">
                  <a:latin typeface="+mj-lt"/>
                </a:rPr>
                <a:t>60001</a:t>
              </a:r>
            </a:p>
            <a:p>
              <a:pPr algn="ctr" defTabSz="977900" eaLnBrk="0" hangingPunct="0">
                <a:defRPr/>
              </a:pPr>
              <a:r>
                <a:rPr lang="en-US" sz="15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500">
                  <a:latin typeface="+mj-lt"/>
                </a:rPr>
                <a:t>Plastic Housing</a:t>
              </a:r>
            </a:p>
          </p:txBody>
        </p:sp>
        <p:sp>
          <p:nvSpPr>
            <p:cNvPr id="222226" name="Rectangle 18"/>
            <p:cNvSpPr>
              <a:spLocks noChangeArrowheads="1"/>
            </p:cNvSpPr>
            <p:nvPr/>
          </p:nvSpPr>
          <p:spPr bwMode="auto">
            <a:xfrm>
              <a:off x="7242175" y="2911475"/>
              <a:ext cx="1176338" cy="94615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90031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(2)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Packaging</a:t>
              </a: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2289175" y="421163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60002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Display</a:t>
              </a: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160838" y="4211638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60003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Keyboard</a:t>
              </a:r>
            </a:p>
          </p:txBody>
        </p:sp>
        <p:pic>
          <p:nvPicPr>
            <p:cNvPr id="53260" name="Picture 1032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61075" y="4137025"/>
              <a:ext cx="1554163" cy="231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09" name="Rectangle 1033"/>
            <p:cNvSpPr>
              <a:spLocks noChangeArrowheads="1"/>
            </p:cNvSpPr>
            <p:nvPr/>
          </p:nvSpPr>
          <p:spPr bwMode="auto">
            <a:xfrm>
              <a:off x="574675" y="533558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60005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Battery</a:t>
              </a:r>
            </a:p>
          </p:txBody>
        </p:sp>
        <p:sp>
          <p:nvSpPr>
            <p:cNvPr id="307210" name="Rectangle 1034"/>
            <p:cNvSpPr>
              <a:spLocks noChangeArrowheads="1"/>
            </p:cNvSpPr>
            <p:nvPr/>
          </p:nvSpPr>
          <p:spPr bwMode="auto">
            <a:xfrm>
              <a:off x="2289175" y="5335588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60006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Monitor Cable</a:t>
              </a:r>
            </a:p>
          </p:txBody>
        </p:sp>
        <p:sp>
          <p:nvSpPr>
            <p:cNvPr id="307211" name="Rectangle 1035"/>
            <p:cNvSpPr>
              <a:spLocks noChangeArrowheads="1"/>
            </p:cNvSpPr>
            <p:nvPr/>
          </p:nvSpPr>
          <p:spPr bwMode="auto">
            <a:xfrm>
              <a:off x="4160838" y="5335588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60007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(1)</a:t>
              </a:r>
            </a:p>
            <a:p>
              <a:pPr algn="ctr" defTabSz="977900" eaLnBrk="0" hangingPunct="0">
                <a:defRPr/>
              </a:pPr>
              <a:r>
                <a:rPr lang="en-US" sz="1600">
                  <a:latin typeface="+mj-lt"/>
                </a:rPr>
                <a:t>Cart</a:t>
              </a:r>
            </a:p>
          </p:txBody>
        </p:sp>
        <p:cxnSp>
          <p:nvCxnSpPr>
            <p:cNvPr id="53264" name="AutoShape 1036"/>
            <p:cNvCxnSpPr>
              <a:cxnSpLocks noChangeShapeType="1"/>
              <a:stCxn id="222219" idx="0"/>
              <a:endCxn id="222218" idx="2"/>
            </p:cNvCxnSpPr>
            <p:nvPr/>
          </p:nvCxnSpPr>
          <p:spPr bwMode="auto">
            <a:xfrm rot="5400000" flipH="1" flipV="1">
              <a:off x="3735686" y="1391146"/>
              <a:ext cx="660400" cy="238025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3266" name="AutoShape 1038"/>
            <p:cNvCxnSpPr>
              <a:cxnSpLocks noChangeShapeType="1"/>
              <a:stCxn id="222221" idx="0"/>
              <a:endCxn id="222218" idx="2"/>
            </p:cNvCxnSpPr>
            <p:nvPr/>
          </p:nvCxnSpPr>
          <p:spPr bwMode="auto">
            <a:xfrm rot="16200000" flipV="1">
              <a:off x="5377162" y="2129929"/>
              <a:ext cx="660400" cy="90269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3267" name="AutoShape 1039"/>
            <p:cNvCxnSpPr>
              <a:cxnSpLocks noChangeShapeType="1"/>
              <a:stCxn id="222226" idx="0"/>
              <a:endCxn id="222218" idx="2"/>
            </p:cNvCxnSpPr>
            <p:nvPr/>
          </p:nvCxnSpPr>
          <p:spPr bwMode="auto">
            <a:xfrm rot="16200000" flipV="1">
              <a:off x="6212980" y="1294111"/>
              <a:ext cx="660400" cy="257432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Lines</a:t>
            </a:r>
            <a:endParaRPr lang="en-US" dirty="0"/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QS-SU-360</a:t>
            </a:r>
          </a:p>
        </p:txBody>
      </p:sp>
      <p:pic>
        <p:nvPicPr>
          <p:cNvPr id="542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489526"/>
            <a:ext cx="75993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Cost Set Method</a:t>
            </a:r>
            <a:endParaRPr lang="en-US" dirty="0"/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QS-SU-370</a:t>
            </a:r>
          </a:p>
        </p:txBody>
      </p:sp>
      <p:pic>
        <p:nvPicPr>
          <p:cNvPr id="55299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789858"/>
            <a:ext cx="78946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8"/>
          <p:cNvSpPr>
            <a:spLocks noChangeArrowheads="1"/>
          </p:cNvSpPr>
          <p:nvPr/>
        </p:nvSpPr>
        <p:spPr bwMode="auto">
          <a:xfrm>
            <a:off x="762000" y="2947145"/>
            <a:ext cx="2781300" cy="257175"/>
          </a:xfrm>
          <a:prstGeom prst="rect">
            <a:avLst/>
          </a:prstGeom>
          <a:noFill/>
          <a:ln w="19050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GL Transactions 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QS-SU-371</a:t>
            </a:r>
          </a:p>
        </p:txBody>
      </p:sp>
      <p:pic>
        <p:nvPicPr>
          <p:cNvPr id="5632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457071"/>
            <a:ext cx="7723187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Status Codes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9434" y="959086"/>
            <a:ext cx="8640762" cy="5083175"/>
            <a:chOff x="268288" y="1439863"/>
            <a:chExt cx="8640762" cy="5083175"/>
          </a:xfrm>
        </p:grpSpPr>
        <p:pic>
          <p:nvPicPr>
            <p:cNvPr id="5734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288" y="1439863"/>
              <a:ext cx="7475537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76463" y="2170113"/>
              <a:ext cx="6732587" cy="435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QS-SU-390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49557" y="1188862"/>
            <a:ext cx="8240712" cy="4703762"/>
            <a:chOff x="477838" y="1782763"/>
            <a:chExt cx="8240712" cy="4703762"/>
          </a:xfrm>
        </p:grpSpPr>
        <p:pic>
          <p:nvPicPr>
            <p:cNvPr id="58372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838" y="1782763"/>
              <a:ext cx="7018337" cy="218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73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0163" y="4086225"/>
              <a:ext cx="7418387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Information</a:t>
            </a:r>
            <a:endParaRPr lang="en-US" dirty="0"/>
          </a:p>
        </p:txBody>
      </p:sp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QS-SU-400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85554" y="1414365"/>
            <a:ext cx="8547100" cy="4137025"/>
            <a:chOff x="266700" y="1404938"/>
            <a:chExt cx="8547100" cy="4137025"/>
          </a:xfrm>
        </p:grpSpPr>
        <p:sp>
          <p:nvSpPr>
            <p:cNvPr id="243718" name="Rectangle 6"/>
            <p:cNvSpPr>
              <a:spLocks noChangeArrowheads="1"/>
            </p:cNvSpPr>
            <p:nvPr/>
          </p:nvSpPr>
          <p:spPr bwMode="auto">
            <a:xfrm>
              <a:off x="3679825" y="2349500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Medical Ultrasound</a:t>
              </a:r>
            </a:p>
          </p:txBody>
        </p:sp>
        <p:sp>
          <p:nvSpPr>
            <p:cNvPr id="59397" name="Rectangle 7"/>
            <p:cNvSpPr>
              <a:spLocks noChangeArrowheads="1"/>
            </p:cNvSpPr>
            <p:nvPr/>
          </p:nvSpPr>
          <p:spPr bwMode="auto">
            <a:xfrm>
              <a:off x="908050" y="2747963"/>
              <a:ext cx="2778006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Item / Parent Level</a:t>
              </a:r>
              <a:endParaRPr lang="en-US" sz="1600">
                <a:latin typeface="+mj-lt"/>
              </a:endParaRPr>
            </a:p>
          </p:txBody>
        </p:sp>
        <p:sp>
          <p:nvSpPr>
            <p:cNvPr id="59398" name="Rectangle 8"/>
            <p:cNvSpPr>
              <a:spLocks noChangeArrowheads="1"/>
            </p:cNvSpPr>
            <p:nvPr/>
          </p:nvSpPr>
          <p:spPr bwMode="auto">
            <a:xfrm>
              <a:off x="266700" y="3587750"/>
              <a:ext cx="207962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Component Level</a:t>
              </a:r>
            </a:p>
          </p:txBody>
        </p:sp>
        <p:sp>
          <p:nvSpPr>
            <p:cNvPr id="243726" name="Rectangle 14"/>
            <p:cNvSpPr>
              <a:spLocks noChangeArrowheads="1"/>
            </p:cNvSpPr>
            <p:nvPr/>
          </p:nvSpPr>
          <p:spPr bwMode="auto">
            <a:xfrm>
              <a:off x="406400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Standard Connector 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243727" name="Rectangle 15"/>
            <p:cNvSpPr>
              <a:spLocks noChangeArrowheads="1"/>
            </p:cNvSpPr>
            <p:nvPr/>
          </p:nvSpPr>
          <p:spPr bwMode="auto">
            <a:xfrm>
              <a:off x="2511425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(2 ea.) $.02</a:t>
              </a:r>
            </a:p>
          </p:txBody>
        </p:sp>
        <p:sp>
          <p:nvSpPr>
            <p:cNvPr id="243728" name="Rectangle 16"/>
            <p:cNvSpPr>
              <a:spLocks noChangeArrowheads="1"/>
            </p:cNvSpPr>
            <p:nvPr/>
          </p:nvSpPr>
          <p:spPr bwMode="auto">
            <a:xfrm>
              <a:off x="4759325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Transducer-10Mhz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$15.00</a:t>
              </a:r>
            </a:p>
          </p:txBody>
        </p:sp>
        <p:sp>
          <p:nvSpPr>
            <p:cNvPr id="243747" name="Rectangle 35"/>
            <p:cNvSpPr>
              <a:spLocks noChangeArrowheads="1"/>
            </p:cNvSpPr>
            <p:nvPr/>
          </p:nvSpPr>
          <p:spPr bwMode="auto">
            <a:xfrm>
              <a:off x="6997700" y="4411663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60001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Plastic Housing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$27.00</a:t>
              </a:r>
            </a:p>
          </p:txBody>
        </p:sp>
        <p:pic>
          <p:nvPicPr>
            <p:cNvPr id="59403" name="Picture 37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81813" y="1404938"/>
              <a:ext cx="1554162" cy="2312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9404" name="AutoShape 38"/>
            <p:cNvCxnSpPr>
              <a:cxnSpLocks noChangeShapeType="1"/>
              <a:stCxn id="243726" idx="0"/>
              <a:endCxn id="243718" idx="2"/>
            </p:cNvCxnSpPr>
            <p:nvPr/>
          </p:nvCxnSpPr>
          <p:spPr bwMode="auto">
            <a:xfrm rot="-5400000">
              <a:off x="2485231" y="2309019"/>
              <a:ext cx="931863" cy="327342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9405" name="AutoShape 39"/>
            <p:cNvCxnSpPr>
              <a:cxnSpLocks noChangeShapeType="1"/>
              <a:stCxn id="243727" idx="0"/>
              <a:endCxn id="243718" idx="2"/>
            </p:cNvCxnSpPr>
            <p:nvPr/>
          </p:nvCxnSpPr>
          <p:spPr bwMode="auto">
            <a:xfrm rot="-5400000">
              <a:off x="3537743" y="3361532"/>
              <a:ext cx="931863" cy="11684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9406" name="AutoShape 40"/>
            <p:cNvCxnSpPr>
              <a:cxnSpLocks noChangeShapeType="1"/>
              <a:stCxn id="243728" idx="0"/>
              <a:endCxn id="243718" idx="2"/>
            </p:cNvCxnSpPr>
            <p:nvPr/>
          </p:nvCxnSpPr>
          <p:spPr bwMode="auto">
            <a:xfrm rot="5400000" flipH="1">
              <a:off x="4661693" y="3405982"/>
              <a:ext cx="931863" cy="10795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59407" name="AutoShape 41"/>
            <p:cNvCxnSpPr>
              <a:cxnSpLocks noChangeShapeType="1"/>
              <a:stCxn id="243747" idx="0"/>
              <a:endCxn id="243718" idx="2"/>
            </p:cNvCxnSpPr>
            <p:nvPr/>
          </p:nvCxnSpPr>
          <p:spPr bwMode="auto">
            <a:xfrm rot="5400000" flipH="1">
              <a:off x="5780881" y="2286794"/>
              <a:ext cx="931863" cy="331787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 Menu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QS-SU-410</a:t>
            </a:r>
          </a:p>
        </p:txBody>
      </p:sp>
      <p:pic>
        <p:nvPicPr>
          <p:cNvPr id="604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3075" y="1600436"/>
            <a:ext cx="30956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3724275" y="31289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3733800" y="34718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3" name="Rectangle 10"/>
          <p:cNvSpPr>
            <a:spLocks noChangeArrowheads="1"/>
          </p:cNvSpPr>
          <p:nvPr/>
        </p:nvSpPr>
        <p:spPr bwMode="auto">
          <a:xfrm>
            <a:off x="3733800" y="38147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4" name="Rectangle 11"/>
          <p:cNvSpPr>
            <a:spLocks noChangeArrowheads="1"/>
          </p:cNvSpPr>
          <p:nvPr/>
        </p:nvSpPr>
        <p:spPr bwMode="auto">
          <a:xfrm>
            <a:off x="3733800" y="41576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Data and Inventory</a:t>
            </a:r>
            <a:endParaRPr lang="en-US" dirty="0"/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2963" y="877026"/>
            <a:ext cx="7456487" cy="5419725"/>
            <a:chOff x="842963" y="1404938"/>
            <a:chExt cx="7456487" cy="5419725"/>
          </a:xfrm>
        </p:grpSpPr>
        <p:pic>
          <p:nvPicPr>
            <p:cNvPr id="6144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3" y="1404938"/>
              <a:ext cx="7456487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9"/>
            <p:cNvSpPr>
              <a:spLocks noChangeArrowheads="1"/>
            </p:cNvSpPr>
            <p:nvPr/>
          </p:nvSpPr>
          <p:spPr bwMode="auto">
            <a:xfrm>
              <a:off x="981075" y="2582863"/>
              <a:ext cx="7200900" cy="6223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6" name="Rectangle 10"/>
            <p:cNvSpPr>
              <a:spLocks noChangeArrowheads="1"/>
            </p:cNvSpPr>
            <p:nvPr/>
          </p:nvSpPr>
          <p:spPr bwMode="auto">
            <a:xfrm>
              <a:off x="1177925" y="3506788"/>
              <a:ext cx="3460750" cy="481012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7" name="Rectangle 11"/>
            <p:cNvSpPr>
              <a:spLocks noChangeArrowheads="1"/>
            </p:cNvSpPr>
            <p:nvPr/>
          </p:nvSpPr>
          <p:spPr bwMode="auto">
            <a:xfrm>
              <a:off x="1347788" y="4892675"/>
              <a:ext cx="904875" cy="2540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8" name="Rectangle 12"/>
            <p:cNvSpPr>
              <a:spLocks noChangeArrowheads="1"/>
            </p:cNvSpPr>
            <p:nvPr/>
          </p:nvSpPr>
          <p:spPr bwMode="auto">
            <a:xfrm>
              <a:off x="1489075" y="5372100"/>
              <a:ext cx="990600" cy="452438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Shipping Data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QS-SU-421</a:t>
            </a:r>
          </a:p>
        </p:txBody>
      </p:sp>
      <p:pic>
        <p:nvPicPr>
          <p:cNvPr id="624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2745454"/>
            <a:ext cx="747553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QS-SU-055</a:t>
            </a:r>
          </a:p>
        </p:txBody>
      </p:sp>
      <p:pic>
        <p:nvPicPr>
          <p:cNvPr id="81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996186"/>
            <a:ext cx="84089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523" y="784981"/>
            <a:ext cx="7780953" cy="5514286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Planning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QS-SU-430</a:t>
            </a:r>
          </a:p>
        </p:txBody>
      </p:sp>
      <p:sp>
        <p:nvSpPr>
          <p:cNvPr id="63493" name="Rectangle 9"/>
          <p:cNvSpPr>
            <a:spLocks noChangeArrowheads="1"/>
          </p:cNvSpPr>
          <p:nvPr/>
        </p:nvSpPr>
        <p:spPr bwMode="auto">
          <a:xfrm>
            <a:off x="1046163" y="3110227"/>
            <a:ext cx="86677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1046163" y="3818252"/>
            <a:ext cx="1479550" cy="9334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11"/>
          <p:cNvSpPr>
            <a:spLocks noChangeArrowheads="1"/>
          </p:cNvSpPr>
          <p:nvPr/>
        </p:nvSpPr>
        <p:spPr bwMode="auto">
          <a:xfrm>
            <a:off x="3025775" y="3375339"/>
            <a:ext cx="2828925" cy="45243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Rectangle 12"/>
          <p:cNvSpPr>
            <a:spLocks noChangeArrowheads="1"/>
          </p:cNvSpPr>
          <p:nvPr/>
        </p:nvSpPr>
        <p:spPr bwMode="auto">
          <a:xfrm>
            <a:off x="5948363" y="3119752"/>
            <a:ext cx="1960562" cy="7270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Cost Data Frame</a:t>
            </a:r>
            <a:endParaRPr lang="en-US" dirty="0"/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QS-SU-440</a:t>
            </a:r>
          </a:p>
        </p:txBody>
      </p:sp>
      <p:pic>
        <p:nvPicPr>
          <p:cNvPr id="64515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1406"/>
            <a:ext cx="783748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Rectangle 9"/>
          <p:cNvSpPr>
            <a:spLocks noChangeArrowheads="1"/>
          </p:cNvSpPr>
          <p:nvPr/>
        </p:nvSpPr>
        <p:spPr bwMode="auto">
          <a:xfrm>
            <a:off x="679450" y="4025744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669925" y="4497231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Information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QS-SU-450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85554" y="1394178"/>
            <a:ext cx="8547100" cy="4160838"/>
            <a:chOff x="266700" y="1733550"/>
            <a:chExt cx="8547100" cy="4160838"/>
          </a:xfrm>
        </p:grpSpPr>
        <p:sp>
          <p:nvSpPr>
            <p:cNvPr id="657425" name="Rectangle 17"/>
            <p:cNvSpPr>
              <a:spLocks noChangeArrowheads="1"/>
            </p:cNvSpPr>
            <p:nvPr/>
          </p:nvSpPr>
          <p:spPr bwMode="auto">
            <a:xfrm>
              <a:off x="3679825" y="2701925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Medical Ultrasound</a:t>
              </a:r>
            </a:p>
          </p:txBody>
        </p:sp>
        <p:sp>
          <p:nvSpPr>
            <p:cNvPr id="65541" name="Rectangle 18"/>
            <p:cNvSpPr>
              <a:spLocks noChangeArrowheads="1"/>
            </p:cNvSpPr>
            <p:nvPr/>
          </p:nvSpPr>
          <p:spPr bwMode="auto">
            <a:xfrm>
              <a:off x="908050" y="3100388"/>
              <a:ext cx="2778006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Item / Parent Level</a:t>
              </a:r>
              <a:endParaRPr lang="en-US" sz="1600">
                <a:latin typeface="+mj-lt"/>
              </a:endParaRPr>
            </a:p>
          </p:txBody>
        </p:sp>
        <p:sp>
          <p:nvSpPr>
            <p:cNvPr id="65542" name="Rectangle 19"/>
            <p:cNvSpPr>
              <a:spLocks noChangeArrowheads="1"/>
            </p:cNvSpPr>
            <p:nvPr/>
          </p:nvSpPr>
          <p:spPr bwMode="auto">
            <a:xfrm>
              <a:off x="266700" y="3940175"/>
              <a:ext cx="207962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Component Level</a:t>
              </a:r>
            </a:p>
          </p:txBody>
        </p:sp>
        <p:sp>
          <p:nvSpPr>
            <p:cNvPr id="657428" name="Rectangle 20"/>
            <p:cNvSpPr>
              <a:spLocks noChangeArrowheads="1"/>
            </p:cNvSpPr>
            <p:nvPr/>
          </p:nvSpPr>
          <p:spPr bwMode="auto">
            <a:xfrm>
              <a:off x="406400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Standard Connector 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657429" name="Rectangle 21"/>
            <p:cNvSpPr>
              <a:spLocks noChangeArrowheads="1"/>
            </p:cNvSpPr>
            <p:nvPr/>
          </p:nvSpPr>
          <p:spPr bwMode="auto">
            <a:xfrm>
              <a:off x="2511425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(2 ea.) $.0002</a:t>
              </a:r>
            </a:p>
          </p:txBody>
        </p:sp>
        <p:sp>
          <p:nvSpPr>
            <p:cNvPr id="657430" name="Rectangle 22"/>
            <p:cNvSpPr>
              <a:spLocks noChangeArrowheads="1"/>
            </p:cNvSpPr>
            <p:nvPr/>
          </p:nvSpPr>
          <p:spPr bwMode="auto">
            <a:xfrm>
              <a:off x="4759325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Transducer-10Mhz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$15.00</a:t>
              </a:r>
            </a:p>
          </p:txBody>
        </p:sp>
        <p:sp>
          <p:nvSpPr>
            <p:cNvPr id="657431" name="Rectangle 23"/>
            <p:cNvSpPr>
              <a:spLocks noChangeArrowheads="1"/>
            </p:cNvSpPr>
            <p:nvPr/>
          </p:nvSpPr>
          <p:spPr bwMode="auto">
            <a:xfrm>
              <a:off x="6997700" y="47640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Packaging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Plastic Housing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$0.82</a:t>
              </a:r>
            </a:p>
          </p:txBody>
        </p:sp>
        <p:cxnSp>
          <p:nvCxnSpPr>
            <p:cNvPr id="65547" name="AutoShape 25"/>
            <p:cNvCxnSpPr>
              <a:cxnSpLocks noChangeShapeType="1"/>
              <a:stCxn id="657428" idx="0"/>
              <a:endCxn id="657425" idx="2"/>
            </p:cNvCxnSpPr>
            <p:nvPr/>
          </p:nvCxnSpPr>
          <p:spPr bwMode="auto">
            <a:xfrm rot="-5400000">
              <a:off x="2485231" y="2661444"/>
              <a:ext cx="931863" cy="327342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5548" name="AutoShape 26"/>
            <p:cNvCxnSpPr>
              <a:cxnSpLocks noChangeShapeType="1"/>
              <a:stCxn id="657429" idx="0"/>
              <a:endCxn id="657425" idx="2"/>
            </p:cNvCxnSpPr>
            <p:nvPr/>
          </p:nvCxnSpPr>
          <p:spPr bwMode="auto">
            <a:xfrm rot="-5400000">
              <a:off x="3537743" y="3713957"/>
              <a:ext cx="931863" cy="11684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5549" name="AutoShape 27"/>
            <p:cNvCxnSpPr>
              <a:cxnSpLocks noChangeShapeType="1"/>
              <a:stCxn id="657430" idx="0"/>
              <a:endCxn id="657425" idx="2"/>
            </p:cNvCxnSpPr>
            <p:nvPr/>
          </p:nvCxnSpPr>
          <p:spPr bwMode="auto">
            <a:xfrm rot="5400000" flipH="1">
              <a:off x="4661693" y="3758407"/>
              <a:ext cx="931863" cy="1079500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5550" name="AutoShape 28"/>
            <p:cNvCxnSpPr>
              <a:cxnSpLocks noChangeShapeType="1"/>
              <a:stCxn id="657431" idx="0"/>
              <a:endCxn id="657425" idx="2"/>
            </p:cNvCxnSpPr>
            <p:nvPr/>
          </p:nvCxnSpPr>
          <p:spPr bwMode="auto">
            <a:xfrm rot="5400000" flipH="1">
              <a:off x="5780881" y="2639219"/>
              <a:ext cx="931863" cy="3317875"/>
            </a:xfrm>
            <a:prstGeom prst="bentConnector3">
              <a:avLst>
                <a:gd name="adj1" fmla="val 49917"/>
              </a:avLst>
            </a:prstGeom>
            <a:noFill/>
            <a:ln w="28575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65551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07175" y="1733550"/>
              <a:ext cx="1438275" cy="212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Product Structure</a:t>
            </a:r>
            <a:endParaRPr lang="en-US" dirty="0"/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QS-SU-460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904" y="1132116"/>
            <a:ext cx="7676191" cy="4914286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Product Structure</a:t>
            </a:r>
            <a:endParaRPr lang="en-US" dirty="0"/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QS-SU-470</a:t>
            </a:r>
          </a:p>
        </p:txBody>
      </p:sp>
      <p:pic>
        <p:nvPicPr>
          <p:cNvPr id="67588" name="Picture 1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933196"/>
            <a:ext cx="7685087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QS-SU-480</a:t>
            </a:r>
          </a:p>
        </p:txBody>
      </p:sp>
      <p:pic>
        <p:nvPicPr>
          <p:cNvPr id="68611" name="Picture 1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350" y="1768691"/>
            <a:ext cx="58293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Structure by Item Report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QS-SU-481</a:t>
            </a:r>
          </a:p>
        </p:txBody>
      </p:sp>
      <p:pic>
        <p:nvPicPr>
          <p:cNvPr id="69636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471064"/>
            <a:ext cx="78851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</a:t>
            </a:r>
          </a:p>
        </p:txBody>
      </p:sp>
      <p:sp>
        <p:nvSpPr>
          <p:cNvPr id="706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QS-SU-482</a:t>
            </a:r>
          </a:p>
        </p:txBody>
      </p:sp>
      <p:pic>
        <p:nvPicPr>
          <p:cNvPr id="70660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1798"/>
            <a:ext cx="783748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9"/>
          <p:cNvSpPr>
            <a:spLocks noChangeArrowheads="1"/>
          </p:cNvSpPr>
          <p:nvPr/>
        </p:nvSpPr>
        <p:spPr bwMode="auto">
          <a:xfrm>
            <a:off x="679450" y="4026136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0662" name="Rectangle 10"/>
          <p:cNvSpPr>
            <a:spLocks noChangeArrowheads="1"/>
          </p:cNvSpPr>
          <p:nvPr/>
        </p:nvSpPr>
        <p:spPr bwMode="auto">
          <a:xfrm>
            <a:off x="669925" y="4497623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QS-SU-490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48618" y="714513"/>
            <a:ext cx="8840787" cy="5340350"/>
            <a:chOff x="242888" y="1185863"/>
            <a:chExt cx="8840787" cy="5340350"/>
          </a:xfrm>
        </p:grpSpPr>
        <p:sp>
          <p:nvSpPr>
            <p:cNvPr id="376835" name="Rectangle 3"/>
            <p:cNvSpPr>
              <a:spLocks noChangeArrowheads="1"/>
            </p:cNvSpPr>
            <p:nvPr/>
          </p:nvSpPr>
          <p:spPr bwMode="auto">
            <a:xfrm>
              <a:off x="436563" y="141287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6836" name="Rectangle 4"/>
            <p:cNvSpPr>
              <a:spLocks noChangeArrowheads="1"/>
            </p:cNvSpPr>
            <p:nvPr/>
          </p:nvSpPr>
          <p:spPr bwMode="auto">
            <a:xfrm>
              <a:off x="3373438" y="14128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6837" name="Rectangle 5"/>
            <p:cNvSpPr>
              <a:spLocks noChangeArrowheads="1"/>
            </p:cNvSpPr>
            <p:nvPr/>
          </p:nvSpPr>
          <p:spPr bwMode="auto">
            <a:xfrm>
              <a:off x="6289675" y="141287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71687" name="Group 23"/>
            <p:cNvGrpSpPr>
              <a:grpSpLocks/>
            </p:cNvGrpSpPr>
            <p:nvPr/>
          </p:nvGrpSpPr>
          <p:grpSpPr bwMode="auto">
            <a:xfrm>
              <a:off x="693738" y="1916113"/>
              <a:ext cx="2109787" cy="860425"/>
              <a:chOff x="673" y="1182"/>
              <a:chExt cx="1810" cy="739"/>
            </a:xfrm>
          </p:grpSpPr>
          <p:sp>
            <p:nvSpPr>
              <p:cNvPr id="71707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8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9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0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1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2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3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4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5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6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7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8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19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1688" name="Rectangle 37"/>
            <p:cNvSpPr>
              <a:spLocks noChangeArrowheads="1"/>
            </p:cNvSpPr>
            <p:nvPr/>
          </p:nvSpPr>
          <p:spPr bwMode="auto">
            <a:xfrm>
              <a:off x="3716124" y="1509713"/>
              <a:ext cx="1849866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71689" name="Rectangle 38"/>
            <p:cNvSpPr>
              <a:spLocks noChangeArrowheads="1"/>
            </p:cNvSpPr>
            <p:nvPr/>
          </p:nvSpPr>
          <p:spPr bwMode="auto">
            <a:xfrm>
              <a:off x="463550" y="1509713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71690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3850" y="1957388"/>
              <a:ext cx="1076325" cy="1058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91" name="Rectangle 40"/>
            <p:cNvSpPr>
              <a:spLocks noChangeArrowheads="1"/>
            </p:cNvSpPr>
            <p:nvPr/>
          </p:nvSpPr>
          <p:spPr bwMode="auto">
            <a:xfrm>
              <a:off x="6675665" y="1509713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71692" name="AutoShape 41"/>
            <p:cNvSpPr>
              <a:spLocks noChangeArrowheads="1"/>
            </p:cNvSpPr>
            <p:nvPr/>
          </p:nvSpPr>
          <p:spPr bwMode="auto">
            <a:xfrm>
              <a:off x="2784475" y="19018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693" name="AutoShape 42"/>
            <p:cNvSpPr>
              <a:spLocks noChangeArrowheads="1"/>
            </p:cNvSpPr>
            <p:nvPr/>
          </p:nvSpPr>
          <p:spPr bwMode="auto">
            <a:xfrm>
              <a:off x="5726113" y="1901825"/>
              <a:ext cx="690562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694" name="Text Box 43"/>
            <p:cNvSpPr txBox="1">
              <a:spLocks noChangeArrowheads="1"/>
            </p:cNvSpPr>
            <p:nvPr/>
          </p:nvSpPr>
          <p:spPr bwMode="auto">
            <a:xfrm>
              <a:off x="6265863" y="3219450"/>
              <a:ext cx="2817812" cy="256993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line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Current cost method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Inventory Accounting </a:t>
              </a:r>
              <a:r>
                <a:rPr lang="en-US" sz="1400" i="1" dirty="0" smtClean="0">
                  <a:latin typeface="+mj-lt"/>
                </a:rPr>
                <a:t>	Control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Item data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</a:t>
              </a:r>
              <a:r>
                <a:rPr lang="en-US" sz="1400" i="1" dirty="0" smtClean="0">
                  <a:latin typeface="+mj-lt"/>
                </a:rPr>
                <a:t>	Maintenance</a:t>
              </a:r>
              <a:endParaRPr lang="en-US" sz="1400" i="1" dirty="0">
                <a:latin typeface="+mj-lt"/>
              </a:endParaRPr>
            </a:p>
          </p:txBody>
        </p:sp>
        <p:grpSp>
          <p:nvGrpSpPr>
            <p:cNvPr id="71695" name="Group 44"/>
            <p:cNvGrpSpPr>
              <a:grpSpLocks/>
            </p:cNvGrpSpPr>
            <p:nvPr/>
          </p:nvGrpSpPr>
          <p:grpSpPr bwMode="auto">
            <a:xfrm>
              <a:off x="242888" y="1185863"/>
              <a:ext cx="477837" cy="477837"/>
              <a:chOff x="0" y="351"/>
              <a:chExt cx="401" cy="401"/>
            </a:xfrm>
          </p:grpSpPr>
          <p:sp>
            <p:nvSpPr>
              <p:cNvPr id="71705" name="Oval 4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6" name="Text Box 4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1696" name="Group 47"/>
            <p:cNvGrpSpPr>
              <a:grpSpLocks/>
            </p:cNvGrpSpPr>
            <p:nvPr/>
          </p:nvGrpSpPr>
          <p:grpSpPr bwMode="auto">
            <a:xfrm>
              <a:off x="3157538" y="1185863"/>
              <a:ext cx="477837" cy="477837"/>
              <a:chOff x="0" y="351"/>
              <a:chExt cx="401" cy="401"/>
            </a:xfrm>
          </p:grpSpPr>
          <p:sp>
            <p:nvSpPr>
              <p:cNvPr id="71703" name="Oval 4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4" name="Text Box 4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1697" name="Group 50"/>
            <p:cNvGrpSpPr>
              <a:grpSpLocks/>
            </p:cNvGrpSpPr>
            <p:nvPr/>
          </p:nvGrpSpPr>
          <p:grpSpPr bwMode="auto">
            <a:xfrm>
              <a:off x="6086475" y="1185863"/>
              <a:ext cx="477838" cy="477837"/>
              <a:chOff x="0" y="351"/>
              <a:chExt cx="401" cy="401"/>
            </a:xfrm>
          </p:grpSpPr>
          <p:sp>
            <p:nvSpPr>
              <p:cNvPr id="71701" name="Oval 5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2" name="Text Box 5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71698" name="Text Box 53"/>
            <p:cNvSpPr txBox="1">
              <a:spLocks noChangeArrowheads="1"/>
            </p:cNvSpPr>
            <p:nvPr/>
          </p:nvSpPr>
          <p:spPr bwMode="auto">
            <a:xfrm>
              <a:off x="3424238" y="3230563"/>
              <a:ext cx="2630487" cy="19236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GL calendar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GL Calendar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Post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transaction to GL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Transaction Post</a:t>
              </a:r>
            </a:p>
            <a:p>
              <a:pPr eaLnBrk="0" hangingPunct="0">
                <a:spcBef>
                  <a:spcPct val="50000"/>
                </a:spcBef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71699" name="Text Box 55"/>
            <p:cNvSpPr txBox="1">
              <a:spLocks noChangeArrowheads="1"/>
            </p:cNvSpPr>
            <p:nvPr/>
          </p:nvSpPr>
          <p:spPr bwMode="auto">
            <a:xfrm>
              <a:off x="595313" y="3230563"/>
              <a:ext cx="2593975" cy="32956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address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Company Address Maint.</a:t>
              </a:r>
              <a:endParaRPr lang="en-US" sz="140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Entity Code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Default entity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System/Account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Bank Maintenance 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and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 	Accounts Payable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Inventory status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Inventory Status Code 	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Site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Location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Location Maintenance</a:t>
              </a:r>
            </a:p>
          </p:txBody>
        </p:sp>
        <p:pic>
          <p:nvPicPr>
            <p:cNvPr id="71700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45338" y="180816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QS-SU-500</a:t>
            </a:r>
          </a:p>
        </p:txBody>
      </p:sp>
      <p:pic>
        <p:nvPicPr>
          <p:cNvPr id="7270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Data Sets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97128" y="1791445"/>
            <a:ext cx="7739358" cy="3380106"/>
            <a:chOff x="640566" y="2168525"/>
            <a:chExt cx="7739358" cy="3380106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1441450" y="2619375"/>
              <a:ext cx="1841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sz="1600">
                <a:latin typeface="+mj-lt"/>
              </a:endParaRP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1374775" y="2168525"/>
              <a:ext cx="2871299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>
                  <a:latin typeface="+mj-lt"/>
                </a:rPr>
                <a:t>GL Accounts set 1</a:t>
              </a:r>
            </a:p>
            <a:p>
              <a:r>
                <a:rPr lang="en-US" sz="2400">
                  <a:latin typeface="+mj-lt"/>
                </a:rPr>
                <a:t>100 Assets</a:t>
              </a:r>
            </a:p>
            <a:p>
              <a:r>
                <a:rPr lang="en-US" sz="2400">
                  <a:latin typeface="+mj-lt"/>
                </a:rPr>
                <a:t>200 Liabilities</a:t>
              </a:r>
            </a:p>
            <a:p>
              <a:r>
                <a:rPr lang="en-US" sz="2400">
                  <a:latin typeface="+mj-lt"/>
                </a:rPr>
                <a:t>300 Revenues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5508625" y="2168525"/>
              <a:ext cx="2871299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>
                  <a:latin typeface="+mj-lt"/>
                </a:rPr>
                <a:t>GL Accounts set 2</a:t>
              </a:r>
            </a:p>
            <a:p>
              <a:r>
                <a:rPr lang="en-US" sz="2400">
                  <a:latin typeface="+mj-lt"/>
                </a:rPr>
                <a:t>1100 Assets</a:t>
              </a:r>
            </a:p>
            <a:p>
              <a:r>
                <a:rPr lang="en-US" sz="2400">
                  <a:latin typeface="+mj-lt"/>
                </a:rPr>
                <a:t>1200 Liabilities</a:t>
              </a:r>
            </a:p>
            <a:p>
              <a:r>
                <a:rPr lang="en-US" sz="2400">
                  <a:latin typeface="+mj-lt"/>
                </a:rPr>
                <a:t>2000 Revenues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640566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1</a:t>
              </a: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2116941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2</a:t>
              </a: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3593610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3</a:t>
              </a:r>
            </a:p>
          </p:txBody>
        </p:sp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545147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4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695642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5</a:t>
              </a:r>
            </a:p>
          </p:txBody>
        </p:sp>
        <p:cxnSp>
          <p:nvCxnSpPr>
            <p:cNvPr id="9228" name="AutoShape 14"/>
            <p:cNvCxnSpPr>
              <a:cxnSpLocks noChangeShapeType="1"/>
              <a:stCxn id="9224" idx="0"/>
              <a:endCxn id="9221" idx="2"/>
            </p:cNvCxnSpPr>
            <p:nvPr/>
          </p:nvCxnSpPr>
          <p:spPr bwMode="auto">
            <a:xfrm rot="5400000" flipH="1" flipV="1">
              <a:off x="2195974" y="4441738"/>
              <a:ext cx="1225670" cy="323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9" name="AutoShape 17"/>
            <p:cNvCxnSpPr>
              <a:cxnSpLocks noChangeShapeType="1"/>
              <a:stCxn id="9226" idx="0"/>
              <a:endCxn id="9222" idx="2"/>
            </p:cNvCxnSpPr>
            <p:nvPr/>
          </p:nvCxnSpPr>
          <p:spPr bwMode="auto">
            <a:xfrm rot="5400000" flipH="1" flipV="1">
              <a:off x="5930166" y="4042080"/>
              <a:ext cx="1225670" cy="80254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0" name="AutoShape 18"/>
            <p:cNvCxnSpPr>
              <a:cxnSpLocks noChangeShapeType="1"/>
              <a:stCxn id="9227" idx="0"/>
              <a:endCxn id="9222" idx="2"/>
            </p:cNvCxnSpPr>
            <p:nvPr/>
          </p:nvCxnSpPr>
          <p:spPr bwMode="auto">
            <a:xfrm rot="16200000" flipV="1">
              <a:off x="6682642" y="4092151"/>
              <a:ext cx="1225670" cy="70240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1" name="AutoShape 19"/>
            <p:cNvCxnSpPr>
              <a:cxnSpLocks noChangeShapeType="1"/>
              <a:stCxn id="9223" idx="0"/>
              <a:endCxn id="9221" idx="2"/>
            </p:cNvCxnSpPr>
            <p:nvPr/>
          </p:nvCxnSpPr>
          <p:spPr bwMode="auto">
            <a:xfrm rot="5400000" flipH="1" flipV="1">
              <a:off x="1457787" y="3703550"/>
              <a:ext cx="1225670" cy="147960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2" name="AutoShape 20"/>
            <p:cNvCxnSpPr>
              <a:cxnSpLocks noChangeShapeType="1"/>
              <a:stCxn id="9225" idx="0"/>
              <a:endCxn id="9221" idx="2"/>
            </p:cNvCxnSpPr>
            <p:nvPr/>
          </p:nvCxnSpPr>
          <p:spPr bwMode="auto">
            <a:xfrm rot="16200000" flipV="1">
              <a:off x="2934309" y="3706634"/>
              <a:ext cx="1225670" cy="147343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Manufacturing Environment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QS-SU-520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40712" y="1301692"/>
            <a:ext cx="8616950" cy="4327525"/>
            <a:chOff x="184150" y="1754188"/>
            <a:chExt cx="8616950" cy="4327525"/>
          </a:xfrm>
        </p:grpSpPr>
        <p:sp>
          <p:nvSpPr>
            <p:cNvPr id="430082" name="Rectangle 2"/>
            <p:cNvSpPr>
              <a:spLocks noChangeArrowheads="1"/>
            </p:cNvSpPr>
            <p:nvPr/>
          </p:nvSpPr>
          <p:spPr bwMode="auto">
            <a:xfrm>
              <a:off x="3409950" y="42957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56" name="Rectangle 3"/>
            <p:cNvSpPr>
              <a:spLocks noChangeArrowheads="1"/>
            </p:cNvSpPr>
            <p:nvPr/>
          </p:nvSpPr>
          <p:spPr bwMode="auto">
            <a:xfrm>
              <a:off x="3477659" y="4341813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74757" name="AutoShape 4"/>
            <p:cNvSpPr>
              <a:spLocks noChangeArrowheads="1"/>
            </p:cNvSpPr>
            <p:nvPr/>
          </p:nvSpPr>
          <p:spPr bwMode="auto">
            <a:xfrm>
              <a:off x="2820988" y="47847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4758" name="Group 5"/>
            <p:cNvGrpSpPr>
              <a:grpSpLocks/>
            </p:cNvGrpSpPr>
            <p:nvPr/>
          </p:nvGrpSpPr>
          <p:grpSpPr bwMode="auto">
            <a:xfrm>
              <a:off x="3194050" y="4068763"/>
              <a:ext cx="477838" cy="477837"/>
              <a:chOff x="0" y="351"/>
              <a:chExt cx="401" cy="401"/>
            </a:xfrm>
          </p:grpSpPr>
          <p:sp>
            <p:nvSpPr>
              <p:cNvPr id="74802" name="Oval 6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3" name="Text Box 7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pic>
          <p:nvPicPr>
            <p:cNvPr id="74759" name="Picture 8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0675" y="4689475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090" name="Rectangle 10"/>
            <p:cNvSpPr>
              <a:spLocks noChangeArrowheads="1"/>
            </p:cNvSpPr>
            <p:nvPr/>
          </p:nvSpPr>
          <p:spPr bwMode="auto">
            <a:xfrm>
              <a:off x="4318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1" name="Rectangle 11"/>
            <p:cNvSpPr>
              <a:spLocks noChangeArrowheads="1"/>
            </p:cNvSpPr>
            <p:nvPr/>
          </p:nvSpPr>
          <p:spPr bwMode="auto">
            <a:xfrm>
              <a:off x="33782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2" name="Rectangle 12"/>
            <p:cNvSpPr>
              <a:spLocks noChangeArrowheads="1"/>
            </p:cNvSpPr>
            <p:nvPr/>
          </p:nvSpPr>
          <p:spPr bwMode="auto">
            <a:xfrm>
              <a:off x="630555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63" name="Rectangle 30"/>
            <p:cNvSpPr>
              <a:spLocks noChangeArrowheads="1"/>
            </p:cNvSpPr>
            <p:nvPr/>
          </p:nvSpPr>
          <p:spPr bwMode="auto">
            <a:xfrm>
              <a:off x="3367384" y="2078038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74764" name="Rectangle 31"/>
            <p:cNvSpPr>
              <a:spLocks noChangeArrowheads="1"/>
            </p:cNvSpPr>
            <p:nvPr/>
          </p:nvSpPr>
          <p:spPr bwMode="auto">
            <a:xfrm>
              <a:off x="623888" y="2001838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74765" name="Picture 32" descr="BS0104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1788" y="2527300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766" name="Rectangle 33"/>
            <p:cNvSpPr>
              <a:spLocks noChangeArrowheads="1"/>
            </p:cNvSpPr>
            <p:nvPr/>
          </p:nvSpPr>
          <p:spPr bwMode="auto">
            <a:xfrm>
              <a:off x="6350070" y="2078038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grpSp>
          <p:nvGrpSpPr>
            <p:cNvPr id="74767" name="Group 34"/>
            <p:cNvGrpSpPr>
              <a:grpSpLocks/>
            </p:cNvGrpSpPr>
            <p:nvPr/>
          </p:nvGrpSpPr>
          <p:grpSpPr bwMode="auto">
            <a:xfrm>
              <a:off x="688975" y="2743200"/>
              <a:ext cx="2117725" cy="863600"/>
              <a:chOff x="673" y="1182"/>
              <a:chExt cx="1810" cy="739"/>
            </a:xfrm>
          </p:grpSpPr>
          <p:sp>
            <p:nvSpPr>
              <p:cNvPr id="74789" name="Freeform 35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0" name="AutoShape 36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1" name="AutoShape 37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2" name="AutoShape 38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3" name="AutoShape 39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4" name="Rectangle 40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5" name="Rectangle 41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6" name="AutoShape 42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7" name="Rectangle 43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8" name="AutoShape 44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9" name="AutoShape 45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0" name="AutoShape 46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1" name="Freeform 47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74768" name="Group 48"/>
            <p:cNvGrpSpPr>
              <a:grpSpLocks/>
            </p:cNvGrpSpPr>
            <p:nvPr/>
          </p:nvGrpSpPr>
          <p:grpSpPr bwMode="auto">
            <a:xfrm>
              <a:off x="184150" y="1754188"/>
              <a:ext cx="477838" cy="477837"/>
              <a:chOff x="0" y="351"/>
              <a:chExt cx="401" cy="401"/>
            </a:xfrm>
          </p:grpSpPr>
          <p:sp>
            <p:nvSpPr>
              <p:cNvPr id="74787" name="Oval 49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8" name="Text Box 50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4769" name="Group 51"/>
            <p:cNvGrpSpPr>
              <a:grpSpLocks/>
            </p:cNvGrpSpPr>
            <p:nvPr/>
          </p:nvGrpSpPr>
          <p:grpSpPr bwMode="auto">
            <a:xfrm>
              <a:off x="3098800" y="1754188"/>
              <a:ext cx="477838" cy="477837"/>
              <a:chOff x="0" y="351"/>
              <a:chExt cx="401" cy="401"/>
            </a:xfrm>
          </p:grpSpPr>
          <p:sp>
            <p:nvSpPr>
              <p:cNvPr id="74785" name="Oval 52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6" name="Text Box 53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4770" name="Group 54"/>
            <p:cNvGrpSpPr>
              <a:grpSpLocks/>
            </p:cNvGrpSpPr>
            <p:nvPr/>
          </p:nvGrpSpPr>
          <p:grpSpPr bwMode="auto">
            <a:xfrm>
              <a:off x="6027738" y="1754188"/>
              <a:ext cx="477837" cy="477837"/>
              <a:chOff x="0" y="351"/>
              <a:chExt cx="401" cy="401"/>
            </a:xfrm>
          </p:grpSpPr>
          <p:sp>
            <p:nvSpPr>
              <p:cNvPr id="74783" name="Oval 5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4" name="Text Box 5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430137" name="Rectangle 57"/>
            <p:cNvSpPr>
              <a:spLocks noChangeArrowheads="1"/>
            </p:cNvSpPr>
            <p:nvPr/>
          </p:nvSpPr>
          <p:spPr bwMode="auto">
            <a:xfrm>
              <a:off x="430213" y="435292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72" name="Rectangle 58"/>
            <p:cNvSpPr>
              <a:spLocks noChangeArrowheads="1"/>
            </p:cNvSpPr>
            <p:nvPr/>
          </p:nvSpPr>
          <p:spPr bwMode="auto">
            <a:xfrm>
              <a:off x="457200" y="4398963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grpSp>
          <p:nvGrpSpPr>
            <p:cNvPr id="74773" name="Group 59"/>
            <p:cNvGrpSpPr>
              <a:grpSpLocks/>
            </p:cNvGrpSpPr>
            <p:nvPr/>
          </p:nvGrpSpPr>
          <p:grpSpPr bwMode="auto">
            <a:xfrm>
              <a:off x="236538" y="4125913"/>
              <a:ext cx="477837" cy="477837"/>
              <a:chOff x="0" y="351"/>
              <a:chExt cx="401" cy="401"/>
            </a:xfrm>
          </p:grpSpPr>
          <p:sp>
            <p:nvSpPr>
              <p:cNvPr id="74781" name="Oval 6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2" name="Text Box 6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74774" name="Picture 62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814888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4775" name="AutoShape 63"/>
            <p:cNvCxnSpPr>
              <a:cxnSpLocks noChangeShapeType="1"/>
              <a:stCxn id="430092" idx="3"/>
              <a:endCxn id="430137" idx="1"/>
            </p:cNvCxnSpPr>
            <p:nvPr/>
          </p:nvCxnSpPr>
          <p:spPr bwMode="auto">
            <a:xfrm flipH="1">
              <a:off x="430213" y="2847975"/>
              <a:ext cx="8370887" cy="2370138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74777" name="AutoShape 65"/>
            <p:cNvSpPr>
              <a:spLocks noChangeArrowheads="1"/>
            </p:cNvSpPr>
            <p:nvPr/>
          </p:nvSpPr>
          <p:spPr bwMode="auto">
            <a:xfrm>
              <a:off x="2787650" y="2471738"/>
              <a:ext cx="693738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778" name="AutoShape 67"/>
            <p:cNvSpPr>
              <a:spLocks noChangeArrowheads="1"/>
            </p:cNvSpPr>
            <p:nvPr/>
          </p:nvSpPr>
          <p:spPr bwMode="auto">
            <a:xfrm>
              <a:off x="5738813" y="2471738"/>
              <a:ext cx="693737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74780" name="Picture 72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40823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Shop Calendar </a:t>
            </a:r>
          </a:p>
          <a:p>
            <a:pPr lvl="1" eaLnBrk="1" hangingPunct="1"/>
            <a:r>
              <a:rPr lang="en-US" dirty="0" smtClean="0"/>
              <a:t> Departments</a:t>
            </a:r>
          </a:p>
          <a:p>
            <a:pPr lvl="1" eaLnBrk="1" hangingPunct="1"/>
            <a:r>
              <a:rPr lang="en-US" dirty="0" smtClean="0"/>
              <a:t> Work Centers / Machines</a:t>
            </a:r>
          </a:p>
          <a:p>
            <a:pPr lvl="1" eaLnBrk="1" hangingPunct="1"/>
            <a:r>
              <a:rPr lang="en-US" dirty="0" smtClean="0"/>
              <a:t> Routings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Set Up Shop Calendar</a:t>
            </a:r>
          </a:p>
          <a:p>
            <a:pPr lvl="1" eaLnBrk="1" hangingPunct="1"/>
            <a:r>
              <a:rPr lang="en-US" dirty="0" smtClean="0"/>
              <a:t>Define Departments</a:t>
            </a:r>
          </a:p>
          <a:p>
            <a:pPr lvl="1" eaLnBrk="1" hangingPunct="1"/>
            <a:r>
              <a:rPr lang="en-US" dirty="0" smtClean="0"/>
              <a:t>Define Work Centers / Machines</a:t>
            </a:r>
          </a:p>
          <a:p>
            <a:pPr lvl="1" eaLnBrk="1" hangingPunct="1"/>
            <a:r>
              <a:rPr lang="en-US" dirty="0" smtClean="0"/>
              <a:t>Set Up Routings</a:t>
            </a:r>
          </a:p>
          <a:p>
            <a:pPr eaLnBrk="1" hangingPunct="1"/>
            <a:r>
              <a:rPr lang="en-US" dirty="0" smtClean="0"/>
              <a:t> </a:t>
            </a:r>
            <a:r>
              <a:rPr lang="en-US" dirty="0" smtClean="0"/>
              <a:t>Exercise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Manufacturing:</a:t>
            </a:r>
            <a:r>
              <a:rPr lang="en-US" b="0" smtClean="0"/>
              <a:t> </a:t>
            </a:r>
            <a:r>
              <a:rPr lang="en-US" smtClean="0"/>
              <a:t>Topics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QS-SU-530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Describe the information provided by a department</a:t>
            </a:r>
          </a:p>
          <a:p>
            <a:r>
              <a:rPr lang="en-US" dirty="0" smtClean="0"/>
              <a:t> Describe the information provided by a work center</a:t>
            </a:r>
          </a:p>
          <a:p>
            <a:r>
              <a:rPr lang="en-US" dirty="0" smtClean="0"/>
              <a:t> Describe the information provided by a routing</a:t>
            </a:r>
          </a:p>
          <a:p>
            <a:r>
              <a:rPr lang="en-US" dirty="0" smtClean="0"/>
              <a:t> Set up a shop calendar, department, work center, and routing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Manufacturing: Learning Objectives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QS-SU-540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Process Flow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QS-SU-550</a:t>
            </a:r>
          </a:p>
        </p:txBody>
      </p:sp>
      <p:grpSp>
        <p:nvGrpSpPr>
          <p:cNvPr id="77827" name="Group 1028"/>
          <p:cNvGrpSpPr>
            <a:grpSpLocks/>
          </p:cNvGrpSpPr>
          <p:nvPr/>
        </p:nvGrpSpPr>
        <p:grpSpPr bwMode="auto">
          <a:xfrm>
            <a:off x="3246653" y="1826762"/>
            <a:ext cx="2636838" cy="3363913"/>
            <a:chOff x="270" y="600"/>
            <a:chExt cx="1661" cy="2119"/>
          </a:xfrm>
        </p:grpSpPr>
        <p:sp>
          <p:nvSpPr>
            <p:cNvPr id="270341" name="Rectangle 1029"/>
            <p:cNvSpPr>
              <a:spLocks noChangeArrowheads="1"/>
            </p:cNvSpPr>
            <p:nvPr/>
          </p:nvSpPr>
          <p:spPr bwMode="auto">
            <a:xfrm>
              <a:off x="270" y="60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Set up shop calendar</a:t>
              </a:r>
            </a:p>
          </p:txBody>
        </p:sp>
        <p:sp>
          <p:nvSpPr>
            <p:cNvPr id="77830" name="Line 1030"/>
            <p:cNvSpPr>
              <a:spLocks noChangeShapeType="1"/>
            </p:cNvSpPr>
            <p:nvPr/>
          </p:nvSpPr>
          <p:spPr bwMode="auto">
            <a:xfrm>
              <a:off x="1108" y="980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0343" name="Rectangle 1031"/>
            <p:cNvSpPr>
              <a:spLocks noChangeArrowheads="1"/>
            </p:cNvSpPr>
            <p:nvPr/>
          </p:nvSpPr>
          <p:spPr bwMode="auto">
            <a:xfrm>
              <a:off x="270" y="117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Define departments</a:t>
              </a:r>
            </a:p>
          </p:txBody>
        </p:sp>
        <p:sp>
          <p:nvSpPr>
            <p:cNvPr id="77832" name="Line 1032"/>
            <p:cNvSpPr>
              <a:spLocks noChangeShapeType="1"/>
            </p:cNvSpPr>
            <p:nvPr/>
          </p:nvSpPr>
          <p:spPr bwMode="auto">
            <a:xfrm>
              <a:off x="1108" y="1553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70" y="174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Define work centers/machines</a:t>
              </a: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270" y="233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Set up routings</a:t>
              </a:r>
            </a:p>
          </p:txBody>
        </p:sp>
        <p:sp>
          <p:nvSpPr>
            <p:cNvPr id="77835" name="Line 1035"/>
            <p:cNvSpPr>
              <a:spLocks noChangeShapeType="1"/>
            </p:cNvSpPr>
            <p:nvPr/>
          </p:nvSpPr>
          <p:spPr bwMode="auto">
            <a:xfrm>
              <a:off x="1108" y="213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/>
          <p:cNvGrpSpPr/>
          <p:nvPr/>
        </p:nvGrpSpPr>
        <p:grpSpPr>
          <a:xfrm>
            <a:off x="1002399" y="856506"/>
            <a:ext cx="7124700" cy="5330825"/>
            <a:chOff x="1068388" y="1243013"/>
            <a:chExt cx="7124700" cy="5330825"/>
          </a:xfrm>
        </p:grpSpPr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1814513" y="1243013"/>
              <a:ext cx="5621337" cy="4233862"/>
            </a:xfrm>
            <a:prstGeom prst="rect">
              <a:avLst/>
            </a:prstGeom>
            <a:solidFill>
              <a:srgbClr val="F8F1E1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78852" name="Group 13"/>
            <p:cNvGrpSpPr>
              <a:grpSpLocks/>
            </p:cNvGrpSpPr>
            <p:nvPr/>
          </p:nvGrpSpPr>
          <p:grpSpPr bwMode="auto">
            <a:xfrm>
              <a:off x="3173413" y="1314450"/>
              <a:ext cx="2873375" cy="1173163"/>
              <a:chOff x="673" y="1182"/>
              <a:chExt cx="1810" cy="739"/>
            </a:xfrm>
          </p:grpSpPr>
          <p:sp>
            <p:nvSpPr>
              <p:cNvPr id="78916" name="Freeform 1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7" name="AutoShape 1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8" name="AutoShape 1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9" name="AutoShape 1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0" name="AutoShape 1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1" name="Rectangle 1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2" name="Rectangle 2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3" name="AutoShape 2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4" name="Rectangle 2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5" name="AutoShape 2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6" name="AutoShape 2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7" name="AutoShape 2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8" name="Freeform 2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8853" name="Rectangle 27"/>
            <p:cNvSpPr>
              <a:spLocks noChangeArrowheads="1"/>
            </p:cNvSpPr>
            <p:nvPr/>
          </p:nvSpPr>
          <p:spPr bwMode="auto">
            <a:xfrm>
              <a:off x="3838575" y="2422525"/>
              <a:ext cx="1563688" cy="6667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>
                  <a:latin typeface="+mj-lt"/>
                </a:rPr>
                <a:t>QMI</a:t>
              </a:r>
              <a:br>
                <a:rPr lang="en-US" sz="1800">
                  <a:latin typeface="+mj-lt"/>
                </a:rPr>
              </a:br>
              <a:r>
                <a:rPr lang="en-US" sz="1800">
                  <a:latin typeface="+mj-lt"/>
                </a:rPr>
                <a:t>(Site 10-100)</a:t>
              </a:r>
            </a:p>
          </p:txBody>
        </p:sp>
        <p:sp>
          <p:nvSpPr>
            <p:cNvPr id="273436" name="Rectangle 28"/>
            <p:cNvSpPr>
              <a:spLocks noChangeArrowheads="1"/>
            </p:cNvSpPr>
            <p:nvPr/>
          </p:nvSpPr>
          <p:spPr bwMode="auto">
            <a:xfrm>
              <a:off x="2322513" y="3062288"/>
              <a:ext cx="1265237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ABC</a:t>
              </a:r>
            </a:p>
          </p:txBody>
        </p:sp>
        <p:sp>
          <p:nvSpPr>
            <p:cNvPr id="273437" name="Rectangle 29"/>
            <p:cNvSpPr>
              <a:spLocks noChangeArrowheads="1"/>
            </p:cNvSpPr>
            <p:nvPr/>
          </p:nvSpPr>
          <p:spPr bwMode="auto">
            <a:xfrm>
              <a:off x="1125538" y="3978275"/>
              <a:ext cx="7026275" cy="355600"/>
            </a:xfrm>
            <a:prstGeom prst="rect">
              <a:avLst/>
            </a:prstGeom>
            <a:solidFill>
              <a:srgbClr val="E4C88A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 b="1">
                  <a:latin typeface="+mj-lt"/>
                </a:rPr>
                <a:t>Shop Calendar</a:t>
              </a:r>
            </a:p>
          </p:txBody>
        </p:sp>
        <p:sp>
          <p:nvSpPr>
            <p:cNvPr id="273438" name="Rectangle 30"/>
            <p:cNvSpPr>
              <a:spLocks noChangeArrowheads="1"/>
            </p:cNvSpPr>
            <p:nvPr/>
          </p:nvSpPr>
          <p:spPr bwMode="auto">
            <a:xfrm>
              <a:off x="1114425" y="4325938"/>
              <a:ext cx="7040563" cy="11303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57" name="Rectangle 31"/>
            <p:cNvSpPr>
              <a:spLocks noChangeArrowheads="1"/>
            </p:cNvSpPr>
            <p:nvPr/>
          </p:nvSpPr>
          <p:spPr bwMode="auto">
            <a:xfrm>
              <a:off x="5137150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8" name="Rectangle 32"/>
            <p:cNvSpPr>
              <a:spLocks noChangeArrowheads="1"/>
            </p:cNvSpPr>
            <p:nvPr/>
          </p:nvSpPr>
          <p:spPr bwMode="auto">
            <a:xfrm>
              <a:off x="615473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9" name="Rectangle 33"/>
            <p:cNvSpPr>
              <a:spLocks noChangeArrowheads="1"/>
            </p:cNvSpPr>
            <p:nvPr/>
          </p:nvSpPr>
          <p:spPr bwMode="auto">
            <a:xfrm>
              <a:off x="717232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0" name="Rectangle 34"/>
            <p:cNvSpPr>
              <a:spLocks noChangeArrowheads="1"/>
            </p:cNvSpPr>
            <p:nvPr/>
          </p:nvSpPr>
          <p:spPr bwMode="auto">
            <a:xfrm>
              <a:off x="4121150" y="4319588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1" name="Rectangle 35"/>
            <p:cNvSpPr>
              <a:spLocks noChangeArrowheads="1"/>
            </p:cNvSpPr>
            <p:nvPr/>
          </p:nvSpPr>
          <p:spPr bwMode="auto">
            <a:xfrm>
              <a:off x="3103563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2" name="Rectangle 36"/>
            <p:cNvSpPr>
              <a:spLocks noChangeArrowheads="1"/>
            </p:cNvSpPr>
            <p:nvPr/>
          </p:nvSpPr>
          <p:spPr bwMode="auto">
            <a:xfrm>
              <a:off x="208597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3" name="Rectangle 37"/>
            <p:cNvSpPr>
              <a:spLocks noChangeArrowheads="1"/>
            </p:cNvSpPr>
            <p:nvPr/>
          </p:nvSpPr>
          <p:spPr bwMode="auto">
            <a:xfrm>
              <a:off x="106838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4" name="Text Box 38"/>
            <p:cNvSpPr txBox="1">
              <a:spLocks noChangeArrowheads="1"/>
            </p:cNvSpPr>
            <p:nvPr/>
          </p:nvSpPr>
          <p:spPr bwMode="auto">
            <a:xfrm>
              <a:off x="1114425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65" name="Text Box 39"/>
            <p:cNvSpPr txBox="1">
              <a:spLocks noChangeArrowheads="1"/>
            </p:cNvSpPr>
            <p:nvPr/>
          </p:nvSpPr>
          <p:spPr bwMode="auto">
            <a:xfrm>
              <a:off x="3155950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66" name="Text Box 40"/>
            <p:cNvSpPr txBox="1">
              <a:spLocks noChangeArrowheads="1"/>
            </p:cNvSpPr>
            <p:nvPr/>
          </p:nvSpPr>
          <p:spPr bwMode="auto">
            <a:xfrm>
              <a:off x="41735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67" name="Text Box 41"/>
            <p:cNvSpPr txBox="1">
              <a:spLocks noChangeArrowheads="1"/>
            </p:cNvSpPr>
            <p:nvPr/>
          </p:nvSpPr>
          <p:spPr bwMode="auto">
            <a:xfrm>
              <a:off x="2098675" y="4419600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68" name="Text Box 42"/>
            <p:cNvSpPr txBox="1">
              <a:spLocks noChangeArrowheads="1"/>
            </p:cNvSpPr>
            <p:nvPr/>
          </p:nvSpPr>
          <p:spPr bwMode="auto">
            <a:xfrm>
              <a:off x="5180013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69" name="Text Box 43"/>
            <p:cNvSpPr txBox="1">
              <a:spLocks noChangeArrowheads="1"/>
            </p:cNvSpPr>
            <p:nvPr/>
          </p:nvSpPr>
          <p:spPr bwMode="auto">
            <a:xfrm>
              <a:off x="62309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70" name="Text Box 44"/>
            <p:cNvSpPr txBox="1">
              <a:spLocks noChangeArrowheads="1"/>
            </p:cNvSpPr>
            <p:nvPr/>
          </p:nvSpPr>
          <p:spPr bwMode="auto">
            <a:xfrm>
              <a:off x="721518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71" name="Line 45"/>
            <p:cNvSpPr>
              <a:spLocks noChangeShapeType="1"/>
            </p:cNvSpPr>
            <p:nvPr/>
          </p:nvSpPr>
          <p:spPr bwMode="auto">
            <a:xfrm>
              <a:off x="20732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2" name="Line 46"/>
            <p:cNvSpPr>
              <a:spLocks noChangeShapeType="1"/>
            </p:cNvSpPr>
            <p:nvPr/>
          </p:nvSpPr>
          <p:spPr bwMode="auto">
            <a:xfrm>
              <a:off x="3100388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3" name="Line 47"/>
            <p:cNvSpPr>
              <a:spLocks noChangeShapeType="1"/>
            </p:cNvSpPr>
            <p:nvPr/>
          </p:nvSpPr>
          <p:spPr bwMode="auto">
            <a:xfrm>
              <a:off x="41179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4" name="Line 48"/>
            <p:cNvSpPr>
              <a:spLocks noChangeShapeType="1"/>
            </p:cNvSpPr>
            <p:nvPr/>
          </p:nvSpPr>
          <p:spPr bwMode="auto">
            <a:xfrm>
              <a:off x="5135563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5" name="Line 49"/>
            <p:cNvSpPr>
              <a:spLocks noChangeShapeType="1"/>
            </p:cNvSpPr>
            <p:nvPr/>
          </p:nvSpPr>
          <p:spPr bwMode="auto">
            <a:xfrm>
              <a:off x="6153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6" name="Line 50"/>
            <p:cNvSpPr>
              <a:spLocks noChangeShapeType="1"/>
            </p:cNvSpPr>
            <p:nvPr/>
          </p:nvSpPr>
          <p:spPr bwMode="auto">
            <a:xfrm>
              <a:off x="7169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7" name="Line 51"/>
            <p:cNvSpPr>
              <a:spLocks noChangeShapeType="1"/>
            </p:cNvSpPr>
            <p:nvPr/>
          </p:nvSpPr>
          <p:spPr bwMode="auto">
            <a:xfrm flipH="1">
              <a:off x="1114425" y="4344988"/>
              <a:ext cx="946150" cy="1122362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8" name="Line 52"/>
            <p:cNvSpPr>
              <a:spLocks noChangeShapeType="1"/>
            </p:cNvSpPr>
            <p:nvPr/>
          </p:nvSpPr>
          <p:spPr bwMode="auto">
            <a:xfrm flipH="1">
              <a:off x="7189788" y="430688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9" name="Text Box 53"/>
            <p:cNvSpPr txBox="1">
              <a:spLocks noChangeArrowheads="1"/>
            </p:cNvSpPr>
            <p:nvPr/>
          </p:nvSpPr>
          <p:spPr bwMode="auto">
            <a:xfrm>
              <a:off x="2098675" y="4584700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</a:t>
              </a:r>
            </a:p>
          </p:txBody>
        </p:sp>
        <p:sp>
          <p:nvSpPr>
            <p:cNvPr id="78880" name="Text Box 54"/>
            <p:cNvSpPr txBox="1">
              <a:spLocks noChangeArrowheads="1"/>
            </p:cNvSpPr>
            <p:nvPr/>
          </p:nvSpPr>
          <p:spPr bwMode="auto">
            <a:xfrm>
              <a:off x="313848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2</a:t>
              </a:r>
            </a:p>
          </p:txBody>
        </p:sp>
        <p:sp>
          <p:nvSpPr>
            <p:cNvPr id="78881" name="Text Box 55"/>
            <p:cNvSpPr txBox="1">
              <a:spLocks noChangeArrowheads="1"/>
            </p:cNvSpPr>
            <p:nvPr/>
          </p:nvSpPr>
          <p:spPr bwMode="auto">
            <a:xfrm>
              <a:off x="41497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3</a:t>
              </a:r>
            </a:p>
          </p:txBody>
        </p:sp>
        <p:sp>
          <p:nvSpPr>
            <p:cNvPr id="78882" name="Text Box 56"/>
            <p:cNvSpPr txBox="1">
              <a:spLocks noChangeArrowheads="1"/>
            </p:cNvSpPr>
            <p:nvPr/>
          </p:nvSpPr>
          <p:spPr bwMode="auto">
            <a:xfrm>
              <a:off x="517683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4</a:t>
              </a:r>
            </a:p>
          </p:txBody>
        </p:sp>
        <p:sp>
          <p:nvSpPr>
            <p:cNvPr id="78883" name="Text Box 57"/>
            <p:cNvSpPr txBox="1">
              <a:spLocks noChangeArrowheads="1"/>
            </p:cNvSpPr>
            <p:nvPr/>
          </p:nvSpPr>
          <p:spPr bwMode="auto">
            <a:xfrm>
              <a:off x="62071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5</a:t>
              </a:r>
            </a:p>
          </p:txBody>
        </p:sp>
        <p:sp>
          <p:nvSpPr>
            <p:cNvPr id="273466" name="Rectangle 58"/>
            <p:cNvSpPr>
              <a:spLocks noChangeArrowheads="1"/>
            </p:cNvSpPr>
            <p:nvPr/>
          </p:nvSpPr>
          <p:spPr bwMode="auto">
            <a:xfrm>
              <a:off x="1114425" y="5446713"/>
              <a:ext cx="7040563" cy="10541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85" name="Rectangle 59"/>
            <p:cNvSpPr>
              <a:spLocks noChangeArrowheads="1"/>
            </p:cNvSpPr>
            <p:nvPr/>
          </p:nvSpPr>
          <p:spPr bwMode="auto">
            <a:xfrm>
              <a:off x="5137150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6" name="Rectangle 60"/>
            <p:cNvSpPr>
              <a:spLocks noChangeArrowheads="1"/>
            </p:cNvSpPr>
            <p:nvPr/>
          </p:nvSpPr>
          <p:spPr bwMode="auto">
            <a:xfrm>
              <a:off x="615473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7" name="Rectangle 61"/>
            <p:cNvSpPr>
              <a:spLocks noChangeArrowheads="1"/>
            </p:cNvSpPr>
            <p:nvPr/>
          </p:nvSpPr>
          <p:spPr bwMode="auto">
            <a:xfrm>
              <a:off x="717232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8" name="Rectangle 62"/>
            <p:cNvSpPr>
              <a:spLocks noChangeArrowheads="1"/>
            </p:cNvSpPr>
            <p:nvPr/>
          </p:nvSpPr>
          <p:spPr bwMode="auto">
            <a:xfrm>
              <a:off x="4121150" y="5459413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9" name="Rectangle 63"/>
            <p:cNvSpPr>
              <a:spLocks noChangeArrowheads="1"/>
            </p:cNvSpPr>
            <p:nvPr/>
          </p:nvSpPr>
          <p:spPr bwMode="auto">
            <a:xfrm>
              <a:off x="3103563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0" name="Rectangle 64"/>
            <p:cNvSpPr>
              <a:spLocks noChangeArrowheads="1"/>
            </p:cNvSpPr>
            <p:nvPr/>
          </p:nvSpPr>
          <p:spPr bwMode="auto">
            <a:xfrm>
              <a:off x="208597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1" name="Rectangle 65"/>
            <p:cNvSpPr>
              <a:spLocks noChangeArrowheads="1"/>
            </p:cNvSpPr>
            <p:nvPr/>
          </p:nvSpPr>
          <p:spPr bwMode="auto">
            <a:xfrm>
              <a:off x="106838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2" name="Text Box 66"/>
            <p:cNvSpPr txBox="1">
              <a:spLocks noChangeArrowheads="1"/>
            </p:cNvSpPr>
            <p:nvPr/>
          </p:nvSpPr>
          <p:spPr bwMode="auto">
            <a:xfrm>
              <a:off x="1114425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93" name="Text Box 67"/>
            <p:cNvSpPr txBox="1">
              <a:spLocks noChangeArrowheads="1"/>
            </p:cNvSpPr>
            <p:nvPr/>
          </p:nvSpPr>
          <p:spPr bwMode="auto">
            <a:xfrm>
              <a:off x="3155950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94" name="Text Box 68"/>
            <p:cNvSpPr txBox="1">
              <a:spLocks noChangeArrowheads="1"/>
            </p:cNvSpPr>
            <p:nvPr/>
          </p:nvSpPr>
          <p:spPr bwMode="auto">
            <a:xfrm>
              <a:off x="41735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95" name="Text Box 69"/>
            <p:cNvSpPr txBox="1">
              <a:spLocks noChangeArrowheads="1"/>
            </p:cNvSpPr>
            <p:nvPr/>
          </p:nvSpPr>
          <p:spPr bwMode="auto">
            <a:xfrm>
              <a:off x="2098675" y="5559425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96" name="Text Box 70"/>
            <p:cNvSpPr txBox="1">
              <a:spLocks noChangeArrowheads="1"/>
            </p:cNvSpPr>
            <p:nvPr/>
          </p:nvSpPr>
          <p:spPr bwMode="auto">
            <a:xfrm>
              <a:off x="5180013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97" name="Text Box 71"/>
            <p:cNvSpPr txBox="1">
              <a:spLocks noChangeArrowheads="1"/>
            </p:cNvSpPr>
            <p:nvPr/>
          </p:nvSpPr>
          <p:spPr bwMode="auto">
            <a:xfrm>
              <a:off x="62309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98" name="Text Box 72"/>
            <p:cNvSpPr txBox="1">
              <a:spLocks noChangeArrowheads="1"/>
            </p:cNvSpPr>
            <p:nvPr/>
          </p:nvSpPr>
          <p:spPr bwMode="auto">
            <a:xfrm>
              <a:off x="721518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99" name="Line 73"/>
            <p:cNvSpPr>
              <a:spLocks noChangeShapeType="1"/>
            </p:cNvSpPr>
            <p:nvPr/>
          </p:nvSpPr>
          <p:spPr bwMode="auto">
            <a:xfrm>
              <a:off x="20732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0" name="Line 74"/>
            <p:cNvSpPr>
              <a:spLocks noChangeShapeType="1"/>
            </p:cNvSpPr>
            <p:nvPr/>
          </p:nvSpPr>
          <p:spPr bwMode="auto">
            <a:xfrm>
              <a:off x="3100388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1" name="Line 75"/>
            <p:cNvSpPr>
              <a:spLocks noChangeShapeType="1"/>
            </p:cNvSpPr>
            <p:nvPr/>
          </p:nvSpPr>
          <p:spPr bwMode="auto">
            <a:xfrm>
              <a:off x="41179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2" name="Line 76"/>
            <p:cNvSpPr>
              <a:spLocks noChangeShapeType="1"/>
            </p:cNvSpPr>
            <p:nvPr/>
          </p:nvSpPr>
          <p:spPr bwMode="auto">
            <a:xfrm>
              <a:off x="5135563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3" name="Line 77"/>
            <p:cNvSpPr>
              <a:spLocks noChangeShapeType="1"/>
            </p:cNvSpPr>
            <p:nvPr/>
          </p:nvSpPr>
          <p:spPr bwMode="auto">
            <a:xfrm>
              <a:off x="6153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4" name="Line 78"/>
            <p:cNvSpPr>
              <a:spLocks noChangeShapeType="1"/>
            </p:cNvSpPr>
            <p:nvPr/>
          </p:nvSpPr>
          <p:spPr bwMode="auto">
            <a:xfrm>
              <a:off x="7169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5" name="Line 79"/>
            <p:cNvSpPr>
              <a:spLocks noChangeShapeType="1"/>
            </p:cNvSpPr>
            <p:nvPr/>
          </p:nvSpPr>
          <p:spPr bwMode="auto">
            <a:xfrm flipH="1">
              <a:off x="1143000" y="5437188"/>
              <a:ext cx="917575" cy="105568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6" name="Line 80"/>
            <p:cNvSpPr>
              <a:spLocks noChangeShapeType="1"/>
            </p:cNvSpPr>
            <p:nvPr/>
          </p:nvSpPr>
          <p:spPr bwMode="auto">
            <a:xfrm flipH="1">
              <a:off x="7256463" y="54086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7" name="Text Box 81"/>
            <p:cNvSpPr txBox="1">
              <a:spLocks noChangeArrowheads="1"/>
            </p:cNvSpPr>
            <p:nvPr/>
          </p:nvSpPr>
          <p:spPr bwMode="auto">
            <a:xfrm>
              <a:off x="2098675" y="5724525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6</a:t>
              </a:r>
            </a:p>
          </p:txBody>
        </p:sp>
        <p:sp>
          <p:nvSpPr>
            <p:cNvPr id="78908" name="Text Box 82"/>
            <p:cNvSpPr txBox="1">
              <a:spLocks noChangeArrowheads="1"/>
            </p:cNvSpPr>
            <p:nvPr/>
          </p:nvSpPr>
          <p:spPr bwMode="auto">
            <a:xfrm>
              <a:off x="313848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7</a:t>
              </a:r>
            </a:p>
          </p:txBody>
        </p:sp>
        <p:sp>
          <p:nvSpPr>
            <p:cNvPr id="78909" name="Text Box 83"/>
            <p:cNvSpPr txBox="1">
              <a:spLocks noChangeArrowheads="1"/>
            </p:cNvSpPr>
            <p:nvPr/>
          </p:nvSpPr>
          <p:spPr bwMode="auto">
            <a:xfrm>
              <a:off x="41497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8</a:t>
              </a:r>
            </a:p>
          </p:txBody>
        </p:sp>
        <p:sp>
          <p:nvSpPr>
            <p:cNvPr id="78910" name="Text Box 84"/>
            <p:cNvSpPr txBox="1">
              <a:spLocks noChangeArrowheads="1"/>
            </p:cNvSpPr>
            <p:nvPr/>
          </p:nvSpPr>
          <p:spPr bwMode="auto">
            <a:xfrm>
              <a:off x="517683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9</a:t>
              </a:r>
            </a:p>
          </p:txBody>
        </p:sp>
        <p:sp>
          <p:nvSpPr>
            <p:cNvPr id="78911" name="Text Box 85"/>
            <p:cNvSpPr txBox="1">
              <a:spLocks noChangeArrowheads="1"/>
            </p:cNvSpPr>
            <p:nvPr/>
          </p:nvSpPr>
          <p:spPr bwMode="auto">
            <a:xfrm>
              <a:off x="62071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10</a:t>
              </a:r>
            </a:p>
          </p:txBody>
        </p:sp>
        <p:sp>
          <p:nvSpPr>
            <p:cNvPr id="78912" name="Line 86"/>
            <p:cNvSpPr>
              <a:spLocks noChangeShapeType="1"/>
            </p:cNvSpPr>
            <p:nvPr/>
          </p:nvSpPr>
          <p:spPr bwMode="auto">
            <a:xfrm>
              <a:off x="1120775" y="5448300"/>
              <a:ext cx="7050088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3495" name="Rectangle 87"/>
            <p:cNvSpPr>
              <a:spLocks noChangeArrowheads="1"/>
            </p:cNvSpPr>
            <p:nvPr/>
          </p:nvSpPr>
          <p:spPr bwMode="auto">
            <a:xfrm>
              <a:off x="3959225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ASM</a:t>
              </a:r>
            </a:p>
          </p:txBody>
        </p:sp>
        <p:sp>
          <p:nvSpPr>
            <p:cNvPr id="273496" name="Rectangle 88"/>
            <p:cNvSpPr>
              <a:spLocks noChangeArrowheads="1"/>
            </p:cNvSpPr>
            <p:nvPr/>
          </p:nvSpPr>
          <p:spPr bwMode="auto">
            <a:xfrm>
              <a:off x="5594350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XYZ</a:t>
              </a:r>
            </a:p>
          </p:txBody>
        </p:sp>
      </p:grpSp>
      <p:sp>
        <p:nvSpPr>
          <p:cNvPr id="82" name="Title 8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Shop Calendar</a:t>
            </a:r>
            <a:endParaRPr lang="en-US" dirty="0"/>
          </a:p>
        </p:txBody>
      </p:sp>
      <p:sp>
        <p:nvSpPr>
          <p:cNvPr id="78915" name="Footer Placeholder 7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QS-SU-560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Departments, Work Centers &amp; Machines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QS-SU-570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238348" y="766410"/>
            <a:ext cx="6669088" cy="5487988"/>
            <a:chOff x="1247775" y="1190625"/>
            <a:chExt cx="6669088" cy="5487988"/>
          </a:xfrm>
        </p:grpSpPr>
        <p:sp>
          <p:nvSpPr>
            <p:cNvPr id="275537" name="Rectangle 81"/>
            <p:cNvSpPr>
              <a:spLocks noChangeArrowheads="1"/>
            </p:cNvSpPr>
            <p:nvPr/>
          </p:nvSpPr>
          <p:spPr bwMode="auto">
            <a:xfrm>
              <a:off x="1247775" y="1190625"/>
              <a:ext cx="6669088" cy="5487988"/>
            </a:xfrm>
            <a:prstGeom prst="rect">
              <a:avLst/>
            </a:prstGeom>
            <a:solidFill>
              <a:srgbClr val="EDD1C5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275538" name="Rectangle 82"/>
            <p:cNvSpPr>
              <a:spLocks noChangeArrowheads="1"/>
            </p:cNvSpPr>
            <p:nvPr/>
          </p:nvSpPr>
          <p:spPr bwMode="auto">
            <a:xfrm>
              <a:off x="2011363" y="2097088"/>
              <a:ext cx="5375275" cy="44116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79878" name="Text Box 83"/>
            <p:cNvSpPr txBox="1">
              <a:spLocks noChangeArrowheads="1"/>
            </p:cNvSpPr>
            <p:nvPr/>
          </p:nvSpPr>
          <p:spPr bwMode="auto">
            <a:xfrm>
              <a:off x="1260475" y="1243013"/>
              <a:ext cx="6626225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Department  =  PROD</a:t>
              </a:r>
            </a:p>
            <a:p>
              <a:pPr algn="ctr" eaLnBrk="0" hangingPunct="0"/>
              <a:r>
                <a:rPr lang="en-US" sz="2000">
                  <a:latin typeface="+mj-lt"/>
                </a:rPr>
                <a:t> Component Production</a:t>
              </a:r>
            </a:p>
          </p:txBody>
        </p:sp>
        <p:sp>
          <p:nvSpPr>
            <p:cNvPr id="79879" name="Text Box 84"/>
            <p:cNvSpPr txBox="1">
              <a:spLocks noChangeArrowheads="1"/>
            </p:cNvSpPr>
            <p:nvPr/>
          </p:nvSpPr>
          <p:spPr bwMode="auto">
            <a:xfrm>
              <a:off x="3043238" y="2246313"/>
              <a:ext cx="3206750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Work Center  =  ASM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Assembly</a:t>
              </a:r>
            </a:p>
          </p:txBody>
        </p:sp>
        <p:sp>
          <p:nvSpPr>
            <p:cNvPr id="79880" name="Text Box 85"/>
            <p:cNvSpPr txBox="1">
              <a:spLocks noChangeArrowheads="1"/>
            </p:cNvSpPr>
            <p:nvPr/>
          </p:nvSpPr>
          <p:spPr bwMode="auto">
            <a:xfrm>
              <a:off x="2012950" y="2827338"/>
              <a:ext cx="5351463" cy="8309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Machines  =  2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Set Up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Labor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Burden %  =  40</a:t>
              </a:r>
              <a:endParaRPr lang="en-US" sz="2400">
                <a:latin typeface="+mj-lt"/>
              </a:endParaRPr>
            </a:p>
          </p:txBody>
        </p:sp>
        <p:sp>
          <p:nvSpPr>
            <p:cNvPr id="275542" name="Rectangle 86"/>
            <p:cNvSpPr>
              <a:spLocks noChangeArrowheads="1"/>
            </p:cNvSpPr>
            <p:nvPr/>
          </p:nvSpPr>
          <p:spPr bwMode="auto">
            <a:xfrm>
              <a:off x="3362325" y="4117975"/>
              <a:ext cx="2717800" cy="1795463"/>
            </a:xfrm>
            <a:prstGeom prst="rect">
              <a:avLst/>
            </a:prstGeom>
            <a:solidFill>
              <a:srgbClr val="D8DAC9"/>
            </a:solidFill>
            <a:ln w="38100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9882" name="Rectangle 87"/>
            <p:cNvSpPr>
              <a:spLocks noChangeArrowheads="1"/>
            </p:cNvSpPr>
            <p:nvPr/>
          </p:nvSpPr>
          <p:spPr bwMode="auto">
            <a:xfrm>
              <a:off x="3336925" y="4117975"/>
              <a:ext cx="27289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1400">
                  <a:latin typeface="+mj-lt"/>
                </a:rPr>
                <a:t>Machines</a:t>
              </a:r>
            </a:p>
          </p:txBody>
        </p:sp>
        <p:grpSp>
          <p:nvGrpSpPr>
            <p:cNvPr id="79883" name="Group 88"/>
            <p:cNvGrpSpPr>
              <a:grpSpLocks/>
            </p:cNvGrpSpPr>
            <p:nvPr/>
          </p:nvGrpSpPr>
          <p:grpSpPr bwMode="auto">
            <a:xfrm>
              <a:off x="3454400" y="4492625"/>
              <a:ext cx="1028700" cy="558800"/>
              <a:chOff x="2665" y="1248"/>
              <a:chExt cx="797" cy="433"/>
            </a:xfrm>
          </p:grpSpPr>
          <p:sp>
            <p:nvSpPr>
              <p:cNvPr id="79906" name="AutoShape 89"/>
              <p:cNvSpPr>
                <a:spLocks noChangeArrowheads="1"/>
              </p:cNvSpPr>
              <p:nvPr/>
            </p:nvSpPr>
            <p:spPr bwMode="auto">
              <a:xfrm>
                <a:off x="2665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7" name="Oval 90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8" name="Oval 91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9" name="AutoShape 92"/>
              <p:cNvSpPr>
                <a:spLocks noChangeArrowheads="1"/>
              </p:cNvSpPr>
              <p:nvPr/>
            </p:nvSpPr>
            <p:spPr bwMode="auto">
              <a:xfrm>
                <a:off x="2747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0" name="AutoShape 93"/>
              <p:cNvSpPr>
                <a:spLocks noChangeArrowheads="1"/>
              </p:cNvSpPr>
              <p:nvPr/>
            </p:nvSpPr>
            <p:spPr bwMode="auto">
              <a:xfrm>
                <a:off x="3330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1" name="AutoShape 94"/>
              <p:cNvSpPr>
                <a:spLocks noChangeArrowheads="1"/>
              </p:cNvSpPr>
              <p:nvPr/>
            </p:nvSpPr>
            <p:spPr bwMode="auto">
              <a:xfrm>
                <a:off x="2817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2" name="AutoShape 95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3" name="AutoShape 96"/>
              <p:cNvSpPr>
                <a:spLocks noChangeArrowheads="1"/>
              </p:cNvSpPr>
              <p:nvPr/>
            </p:nvSpPr>
            <p:spPr bwMode="auto">
              <a:xfrm>
                <a:off x="2728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4" name="AutoShape 97"/>
              <p:cNvSpPr>
                <a:spLocks noChangeArrowheads="1"/>
              </p:cNvSpPr>
              <p:nvPr/>
            </p:nvSpPr>
            <p:spPr bwMode="auto">
              <a:xfrm>
                <a:off x="274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5" name="AutoShape 98"/>
              <p:cNvSpPr>
                <a:spLocks noChangeArrowheads="1"/>
              </p:cNvSpPr>
              <p:nvPr/>
            </p:nvSpPr>
            <p:spPr bwMode="auto">
              <a:xfrm>
                <a:off x="330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6" name="Oval 99"/>
              <p:cNvSpPr>
                <a:spLocks noChangeArrowheads="1"/>
              </p:cNvSpPr>
              <p:nvPr/>
            </p:nvSpPr>
            <p:spPr bwMode="auto">
              <a:xfrm>
                <a:off x="3392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7" name="Oval 100"/>
              <p:cNvSpPr>
                <a:spLocks noChangeArrowheads="1"/>
              </p:cNvSpPr>
              <p:nvPr/>
            </p:nvSpPr>
            <p:spPr bwMode="auto">
              <a:xfrm>
                <a:off x="341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8" name="Oval 101"/>
              <p:cNvSpPr>
                <a:spLocks noChangeArrowheads="1"/>
              </p:cNvSpPr>
              <p:nvPr/>
            </p:nvSpPr>
            <p:spPr bwMode="auto">
              <a:xfrm>
                <a:off x="2949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9" name="Oval 102"/>
              <p:cNvSpPr>
                <a:spLocks noChangeArrowheads="1"/>
              </p:cNvSpPr>
              <p:nvPr/>
            </p:nvSpPr>
            <p:spPr bwMode="auto">
              <a:xfrm>
                <a:off x="3030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0" name="AutoShape 103"/>
              <p:cNvSpPr>
                <a:spLocks noChangeArrowheads="1"/>
              </p:cNvSpPr>
              <p:nvPr/>
            </p:nvSpPr>
            <p:spPr bwMode="auto">
              <a:xfrm>
                <a:off x="2997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1" name="Oval 104"/>
              <p:cNvSpPr>
                <a:spLocks noChangeArrowheads="1"/>
              </p:cNvSpPr>
              <p:nvPr/>
            </p:nvSpPr>
            <p:spPr bwMode="auto">
              <a:xfrm>
                <a:off x="3030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2" name="AutoShape 105"/>
              <p:cNvSpPr>
                <a:spLocks noChangeArrowheads="1"/>
              </p:cNvSpPr>
              <p:nvPr/>
            </p:nvSpPr>
            <p:spPr bwMode="auto">
              <a:xfrm>
                <a:off x="2997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79884" name="Group 106"/>
            <p:cNvGrpSpPr>
              <a:grpSpLocks/>
            </p:cNvGrpSpPr>
            <p:nvPr/>
          </p:nvGrpSpPr>
          <p:grpSpPr bwMode="auto">
            <a:xfrm>
              <a:off x="4884738" y="4492625"/>
              <a:ext cx="1028700" cy="558800"/>
              <a:chOff x="3774" y="1248"/>
              <a:chExt cx="797" cy="433"/>
            </a:xfrm>
          </p:grpSpPr>
          <p:sp>
            <p:nvSpPr>
              <p:cNvPr id="79889" name="AutoShape 107"/>
              <p:cNvSpPr>
                <a:spLocks noChangeArrowheads="1"/>
              </p:cNvSpPr>
              <p:nvPr/>
            </p:nvSpPr>
            <p:spPr bwMode="auto">
              <a:xfrm>
                <a:off x="3774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0" name="Oval 108"/>
              <p:cNvSpPr>
                <a:spLocks noChangeArrowheads="1"/>
              </p:cNvSpPr>
              <p:nvPr/>
            </p:nvSpPr>
            <p:spPr bwMode="auto">
              <a:xfrm>
                <a:off x="3820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1" name="Oval 109"/>
              <p:cNvSpPr>
                <a:spLocks noChangeArrowheads="1"/>
              </p:cNvSpPr>
              <p:nvPr/>
            </p:nvSpPr>
            <p:spPr bwMode="auto">
              <a:xfrm>
                <a:off x="384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2" name="AutoShape 110"/>
              <p:cNvSpPr>
                <a:spLocks noChangeArrowheads="1"/>
              </p:cNvSpPr>
              <p:nvPr/>
            </p:nvSpPr>
            <p:spPr bwMode="auto">
              <a:xfrm>
                <a:off x="3856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3" name="AutoShape 111"/>
              <p:cNvSpPr>
                <a:spLocks noChangeArrowheads="1"/>
              </p:cNvSpPr>
              <p:nvPr/>
            </p:nvSpPr>
            <p:spPr bwMode="auto">
              <a:xfrm>
                <a:off x="4439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4" name="AutoShape 112"/>
              <p:cNvSpPr>
                <a:spLocks noChangeArrowheads="1"/>
              </p:cNvSpPr>
              <p:nvPr/>
            </p:nvSpPr>
            <p:spPr bwMode="auto">
              <a:xfrm>
                <a:off x="3926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5" name="AutoShape 113"/>
              <p:cNvSpPr>
                <a:spLocks noChangeArrowheads="1"/>
              </p:cNvSpPr>
              <p:nvPr/>
            </p:nvSpPr>
            <p:spPr bwMode="auto">
              <a:xfrm>
                <a:off x="3924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6" name="AutoShape 114"/>
              <p:cNvSpPr>
                <a:spLocks noChangeArrowheads="1"/>
              </p:cNvSpPr>
              <p:nvPr/>
            </p:nvSpPr>
            <p:spPr bwMode="auto">
              <a:xfrm>
                <a:off x="3837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7" name="AutoShape 115"/>
              <p:cNvSpPr>
                <a:spLocks noChangeArrowheads="1"/>
              </p:cNvSpPr>
              <p:nvPr/>
            </p:nvSpPr>
            <p:spPr bwMode="auto">
              <a:xfrm>
                <a:off x="384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8" name="AutoShape 116"/>
              <p:cNvSpPr>
                <a:spLocks noChangeArrowheads="1"/>
              </p:cNvSpPr>
              <p:nvPr/>
            </p:nvSpPr>
            <p:spPr bwMode="auto">
              <a:xfrm>
                <a:off x="440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9" name="Oval 117"/>
              <p:cNvSpPr>
                <a:spLocks noChangeArrowheads="1"/>
              </p:cNvSpPr>
              <p:nvPr/>
            </p:nvSpPr>
            <p:spPr bwMode="auto">
              <a:xfrm>
                <a:off x="4501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0" name="Oval 118"/>
              <p:cNvSpPr>
                <a:spLocks noChangeArrowheads="1"/>
              </p:cNvSpPr>
              <p:nvPr/>
            </p:nvSpPr>
            <p:spPr bwMode="auto">
              <a:xfrm>
                <a:off x="452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1" name="Oval 119"/>
              <p:cNvSpPr>
                <a:spLocks noChangeArrowheads="1"/>
              </p:cNvSpPr>
              <p:nvPr/>
            </p:nvSpPr>
            <p:spPr bwMode="auto">
              <a:xfrm>
                <a:off x="4058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2" name="Oval 120"/>
              <p:cNvSpPr>
                <a:spLocks noChangeArrowheads="1"/>
              </p:cNvSpPr>
              <p:nvPr/>
            </p:nvSpPr>
            <p:spPr bwMode="auto">
              <a:xfrm>
                <a:off x="4139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3" name="AutoShape 121"/>
              <p:cNvSpPr>
                <a:spLocks noChangeArrowheads="1"/>
              </p:cNvSpPr>
              <p:nvPr/>
            </p:nvSpPr>
            <p:spPr bwMode="auto">
              <a:xfrm>
                <a:off x="4106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4" name="Oval 122"/>
              <p:cNvSpPr>
                <a:spLocks noChangeArrowheads="1"/>
              </p:cNvSpPr>
              <p:nvPr/>
            </p:nvSpPr>
            <p:spPr bwMode="auto">
              <a:xfrm>
                <a:off x="4139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5" name="AutoShape 123"/>
              <p:cNvSpPr>
                <a:spLocks noChangeArrowheads="1"/>
              </p:cNvSpPr>
              <p:nvPr/>
            </p:nvSpPr>
            <p:spPr bwMode="auto">
              <a:xfrm>
                <a:off x="4106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9885" name="Rectangle 124"/>
            <p:cNvSpPr>
              <a:spLocks noChangeArrowheads="1"/>
            </p:cNvSpPr>
            <p:nvPr/>
          </p:nvSpPr>
          <p:spPr bwMode="auto">
            <a:xfrm>
              <a:off x="3659188" y="5091113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1</a:t>
              </a:r>
            </a:p>
          </p:txBody>
        </p:sp>
        <p:sp>
          <p:nvSpPr>
            <p:cNvPr id="79886" name="Rectangle 125"/>
            <p:cNvSpPr>
              <a:spLocks noChangeArrowheads="1"/>
            </p:cNvSpPr>
            <p:nvPr/>
          </p:nvSpPr>
          <p:spPr bwMode="auto">
            <a:xfrm>
              <a:off x="5113338" y="5081588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2</a:t>
              </a:r>
            </a:p>
          </p:txBody>
        </p:sp>
        <p:sp>
          <p:nvSpPr>
            <p:cNvPr id="79887" name="Freeform 126"/>
            <p:cNvSpPr>
              <a:spLocks/>
            </p:cNvSpPr>
            <p:nvPr/>
          </p:nvSpPr>
          <p:spPr bwMode="auto">
            <a:xfrm>
              <a:off x="4017963" y="5337175"/>
              <a:ext cx="1544637" cy="260350"/>
            </a:xfrm>
            <a:custGeom>
              <a:avLst/>
              <a:gdLst>
                <a:gd name="T0" fmla="*/ 0 w 1197"/>
                <a:gd name="T1" fmla="*/ 0 h 202"/>
                <a:gd name="T2" fmla="*/ 0 w 1197"/>
                <a:gd name="T3" fmla="*/ 2147483647 h 202"/>
                <a:gd name="T4" fmla="*/ 2147483647 w 1197"/>
                <a:gd name="T5" fmla="*/ 2147483647 h 202"/>
                <a:gd name="T6" fmla="*/ 2147483647 w 1197"/>
                <a:gd name="T7" fmla="*/ 0 h 2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7"/>
                <a:gd name="T13" fmla="*/ 0 h 202"/>
                <a:gd name="T14" fmla="*/ 1197 w 1197"/>
                <a:gd name="T15" fmla="*/ 202 h 2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7" h="202">
                  <a:moveTo>
                    <a:pt x="0" y="0"/>
                  </a:moveTo>
                  <a:lnTo>
                    <a:pt x="0" y="201"/>
                  </a:lnTo>
                  <a:lnTo>
                    <a:pt x="1196" y="201"/>
                  </a:lnTo>
                  <a:lnTo>
                    <a:pt x="1196" y="0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8" name="Rectangle 127"/>
            <p:cNvSpPr>
              <a:spLocks noChangeArrowheads="1"/>
            </p:cNvSpPr>
            <p:nvPr/>
          </p:nvSpPr>
          <p:spPr bwMode="auto">
            <a:xfrm>
              <a:off x="4163577" y="5349875"/>
              <a:ext cx="1239123" cy="39754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000">
                  <a:latin typeface="+mj-lt"/>
                </a:rPr>
                <a:t>Interchangeable</a:t>
              </a:r>
            </a:p>
            <a:p>
              <a:pPr algn="ctr" eaLnBrk="0" hangingPunct="0"/>
              <a:r>
                <a:rPr lang="en-US" sz="1000">
                  <a:latin typeface="+mj-lt"/>
                </a:rPr>
                <a:t>Machines</a:t>
              </a:r>
            </a:p>
          </p:txBody>
        </p: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Routings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QS-SU-580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259339" y="1613724"/>
            <a:ext cx="6611937" cy="3878262"/>
            <a:chOff x="1608138" y="2151063"/>
            <a:chExt cx="6611937" cy="3878262"/>
          </a:xfrm>
        </p:grpSpPr>
        <p:sp>
          <p:nvSpPr>
            <p:cNvPr id="278579" name="Rectangle 51"/>
            <p:cNvSpPr>
              <a:spLocks noChangeArrowheads="1"/>
            </p:cNvSpPr>
            <p:nvPr/>
          </p:nvSpPr>
          <p:spPr bwMode="auto">
            <a:xfrm>
              <a:off x="2947988" y="2151063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80" name="Rectangle 52"/>
            <p:cNvSpPr>
              <a:spLocks noChangeArrowheads="1"/>
            </p:cNvSpPr>
            <p:nvPr/>
          </p:nvSpPr>
          <p:spPr bwMode="auto">
            <a:xfrm>
              <a:off x="4537075" y="3041650"/>
              <a:ext cx="1914525" cy="998538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2" name="Text Box 53"/>
            <p:cNvSpPr txBox="1">
              <a:spLocks noChangeArrowheads="1"/>
            </p:cNvSpPr>
            <p:nvPr/>
          </p:nvSpPr>
          <p:spPr bwMode="auto">
            <a:xfrm>
              <a:off x="3087688" y="2209800"/>
              <a:ext cx="183832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10</a:t>
              </a:r>
            </a:p>
            <a:p>
              <a:pPr algn="ctr"/>
              <a:r>
                <a:rPr lang="en-US" sz="1600">
                  <a:latin typeface="+mj-lt"/>
                </a:rPr>
                <a:t>Assemble Component</a:t>
              </a:r>
            </a:p>
          </p:txBody>
        </p:sp>
        <p:sp>
          <p:nvSpPr>
            <p:cNvPr id="80903" name="Text Box 54"/>
            <p:cNvSpPr txBox="1">
              <a:spLocks noChangeArrowheads="1"/>
            </p:cNvSpPr>
            <p:nvPr/>
          </p:nvSpPr>
          <p:spPr bwMode="auto">
            <a:xfrm>
              <a:off x="4429125" y="3086100"/>
              <a:ext cx="2157413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20</a:t>
              </a:r>
            </a:p>
            <a:p>
              <a:pPr algn="ctr"/>
              <a:r>
                <a:rPr lang="en-US" sz="1600">
                  <a:latin typeface="+mj-lt"/>
                </a:rPr>
                <a:t>Test Finished Unit</a:t>
              </a:r>
            </a:p>
          </p:txBody>
        </p:sp>
        <p:sp>
          <p:nvSpPr>
            <p:cNvPr id="278601" name="Rectangle 73"/>
            <p:cNvSpPr>
              <a:spLocks noChangeArrowheads="1"/>
            </p:cNvSpPr>
            <p:nvPr/>
          </p:nvSpPr>
          <p:spPr bwMode="auto">
            <a:xfrm>
              <a:off x="6196013" y="3913188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5" name="Text Box 75"/>
            <p:cNvSpPr txBox="1">
              <a:spLocks noChangeArrowheads="1"/>
            </p:cNvSpPr>
            <p:nvPr/>
          </p:nvSpPr>
          <p:spPr bwMode="auto">
            <a:xfrm>
              <a:off x="6061075" y="3971925"/>
              <a:ext cx="21590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30</a:t>
              </a:r>
            </a:p>
            <a:p>
              <a:pPr algn="ctr"/>
              <a:r>
                <a:rPr lang="en-US" sz="1600">
                  <a:latin typeface="+mj-lt"/>
                </a:rPr>
                <a:t>Pack For Shipping</a:t>
              </a:r>
            </a:p>
          </p:txBody>
        </p:sp>
        <p:pic>
          <p:nvPicPr>
            <p:cNvPr id="80906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8138" y="3903663"/>
              <a:ext cx="1438275" cy="2125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Shop Calendar</a:t>
            </a:r>
            <a:endParaRPr lang="en-US" dirty="0"/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QS-SU-590</a:t>
            </a:r>
          </a:p>
        </p:txBody>
      </p:sp>
      <p:pic>
        <p:nvPicPr>
          <p:cNvPr id="819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367563"/>
            <a:ext cx="7065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Define Departments</a:t>
            </a:r>
            <a:endParaRPr lang="en-US" dirty="0"/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QS-SU-600</a:t>
            </a:r>
          </a:p>
        </p:txBody>
      </p:sp>
      <p:pic>
        <p:nvPicPr>
          <p:cNvPr id="8294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88" y="1138473"/>
            <a:ext cx="71326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Shared Sets Example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QS-SU-065</a:t>
            </a:r>
          </a:p>
        </p:txBody>
      </p:sp>
      <p:pic>
        <p:nvPicPr>
          <p:cNvPr id="1024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1870605"/>
            <a:ext cx="42862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Work Centers / Machines</a:t>
            </a:r>
            <a:endParaRPr lang="en-US" dirty="0"/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QS-SU-610</a:t>
            </a:r>
          </a:p>
        </p:txBody>
      </p:sp>
      <p:pic>
        <p:nvPicPr>
          <p:cNvPr id="83972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392846"/>
            <a:ext cx="75517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Rectangle 10"/>
          <p:cNvSpPr>
            <a:spLocks noChangeArrowheads="1"/>
          </p:cNvSpPr>
          <p:nvPr/>
        </p:nvSpPr>
        <p:spPr bwMode="auto">
          <a:xfrm>
            <a:off x="4006850" y="4345596"/>
            <a:ext cx="2120900" cy="10556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Routing Op 10</a:t>
            </a:r>
            <a:endParaRPr lang="en-US" dirty="0"/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QS-SU-620</a:t>
            </a:r>
          </a:p>
        </p:txBody>
      </p:sp>
      <p:pic>
        <p:nvPicPr>
          <p:cNvPr id="84995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928041"/>
            <a:ext cx="7142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2"/>
          <p:cNvSpPr>
            <a:spLocks noChangeArrowheads="1"/>
          </p:cNvSpPr>
          <p:nvPr/>
        </p:nvSpPr>
        <p:spPr bwMode="auto">
          <a:xfrm>
            <a:off x="1941513" y="2536179"/>
            <a:ext cx="10096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3"/>
          <p:cNvSpPr>
            <a:spLocks noChangeArrowheads="1"/>
          </p:cNvSpPr>
          <p:nvPr/>
        </p:nvSpPr>
        <p:spPr bwMode="auto">
          <a:xfrm>
            <a:off x="2252663" y="4609454"/>
            <a:ext cx="2168525" cy="4905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Routing Op 20</a:t>
            </a:r>
            <a:endParaRPr lang="en-US" dirty="0"/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QS-SU-630</a:t>
            </a:r>
          </a:p>
        </p:txBody>
      </p:sp>
      <p:pic>
        <p:nvPicPr>
          <p:cNvPr id="860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971296"/>
            <a:ext cx="7180263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Results in Routing Inquiry</a:t>
            </a:r>
            <a:endParaRPr lang="en-US" dirty="0"/>
          </a:p>
        </p:txBody>
      </p:sp>
      <p:sp>
        <p:nvSpPr>
          <p:cNvPr id="870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QS-SU-640</a:t>
            </a:r>
          </a:p>
        </p:txBody>
      </p:sp>
      <p:pic>
        <p:nvPicPr>
          <p:cNvPr id="87044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1837483"/>
            <a:ext cx="59531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QS-SU-650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145639" y="744871"/>
            <a:ext cx="8840787" cy="5340350"/>
            <a:chOff x="258763" y="1235075"/>
            <a:chExt cx="8840787" cy="5340350"/>
          </a:xfrm>
        </p:grpSpPr>
        <p:sp>
          <p:nvSpPr>
            <p:cNvPr id="378883" name="Rectangle 3"/>
            <p:cNvSpPr>
              <a:spLocks noChangeArrowheads="1"/>
            </p:cNvSpPr>
            <p:nvPr/>
          </p:nvSpPr>
          <p:spPr bwMode="auto">
            <a:xfrm>
              <a:off x="452438" y="146208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8884" name="Rectangle 4"/>
            <p:cNvSpPr>
              <a:spLocks noChangeArrowheads="1"/>
            </p:cNvSpPr>
            <p:nvPr/>
          </p:nvSpPr>
          <p:spPr bwMode="auto">
            <a:xfrm>
              <a:off x="3389313" y="146208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8885" name="Rectangle 5"/>
            <p:cNvSpPr>
              <a:spLocks noChangeArrowheads="1"/>
            </p:cNvSpPr>
            <p:nvPr/>
          </p:nvSpPr>
          <p:spPr bwMode="auto">
            <a:xfrm>
              <a:off x="6305550" y="1462088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88071" name="Group 23"/>
            <p:cNvGrpSpPr>
              <a:grpSpLocks/>
            </p:cNvGrpSpPr>
            <p:nvPr/>
          </p:nvGrpSpPr>
          <p:grpSpPr bwMode="auto">
            <a:xfrm>
              <a:off x="709613" y="1965325"/>
              <a:ext cx="2109787" cy="860425"/>
              <a:chOff x="673" y="1182"/>
              <a:chExt cx="1810" cy="739"/>
            </a:xfrm>
          </p:grpSpPr>
          <p:sp>
            <p:nvSpPr>
              <p:cNvPr id="88085" name="Freeform 2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6" name="AutoShape 2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7" name="AutoShape 2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8" name="AutoShape 2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89" name="AutoShape 2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0" name="Rectangle 2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1" name="Rectangle 3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2" name="AutoShape 3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3" name="Rectangle 3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4" name="AutoShape 3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5" name="AutoShape 3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6" name="AutoShape 3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097" name="Freeform 3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88072" name="Rectangle 37"/>
            <p:cNvSpPr>
              <a:spLocks noChangeArrowheads="1"/>
            </p:cNvSpPr>
            <p:nvPr/>
          </p:nvSpPr>
          <p:spPr bwMode="auto">
            <a:xfrm>
              <a:off x="3731999" y="1558925"/>
              <a:ext cx="1849866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88073" name="Rectangle 38"/>
            <p:cNvSpPr>
              <a:spLocks noChangeArrowheads="1"/>
            </p:cNvSpPr>
            <p:nvPr/>
          </p:nvSpPr>
          <p:spPr bwMode="auto">
            <a:xfrm>
              <a:off x="479425" y="1558925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Entity, Site, Locations</a:t>
              </a:r>
            </a:p>
          </p:txBody>
        </p:sp>
        <p:pic>
          <p:nvPicPr>
            <p:cNvPr id="88074" name="Picture 39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9725" y="2006600"/>
              <a:ext cx="1076325" cy="1058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5" name="Rectangle 40"/>
            <p:cNvSpPr>
              <a:spLocks noChangeArrowheads="1"/>
            </p:cNvSpPr>
            <p:nvPr/>
          </p:nvSpPr>
          <p:spPr bwMode="auto">
            <a:xfrm>
              <a:off x="6691540" y="1558925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88076" name="AutoShape 41"/>
            <p:cNvSpPr>
              <a:spLocks noChangeArrowheads="1"/>
            </p:cNvSpPr>
            <p:nvPr/>
          </p:nvSpPr>
          <p:spPr bwMode="auto">
            <a:xfrm>
              <a:off x="2800350" y="195103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77" name="AutoShape 42"/>
            <p:cNvSpPr>
              <a:spLocks noChangeArrowheads="1"/>
            </p:cNvSpPr>
            <p:nvPr/>
          </p:nvSpPr>
          <p:spPr bwMode="auto">
            <a:xfrm>
              <a:off x="5741988" y="1951038"/>
              <a:ext cx="690562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8078" name="Oval 44"/>
            <p:cNvSpPr>
              <a:spLocks noChangeArrowheads="1"/>
            </p:cNvSpPr>
            <p:nvPr/>
          </p:nvSpPr>
          <p:spPr bwMode="auto">
            <a:xfrm>
              <a:off x="258763" y="1235075"/>
              <a:ext cx="477837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  <p:sp>
          <p:nvSpPr>
            <p:cNvPr id="88079" name="Oval 47"/>
            <p:cNvSpPr>
              <a:spLocks noChangeArrowheads="1"/>
            </p:cNvSpPr>
            <p:nvPr/>
          </p:nvSpPr>
          <p:spPr bwMode="auto">
            <a:xfrm>
              <a:off x="3173413" y="1235075"/>
              <a:ext cx="477837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  <p:sp>
          <p:nvSpPr>
            <p:cNvPr id="88080" name="Oval 50"/>
            <p:cNvSpPr>
              <a:spLocks noChangeArrowheads="1"/>
            </p:cNvSpPr>
            <p:nvPr/>
          </p:nvSpPr>
          <p:spPr bwMode="auto">
            <a:xfrm>
              <a:off x="6102350" y="1235075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  <p:sp>
          <p:nvSpPr>
            <p:cNvPr id="88081" name="Text Box 52"/>
            <p:cNvSpPr txBox="1">
              <a:spLocks noChangeArrowheads="1"/>
            </p:cNvSpPr>
            <p:nvPr/>
          </p:nvSpPr>
          <p:spPr bwMode="auto">
            <a:xfrm>
              <a:off x="6281738" y="3268663"/>
              <a:ext cx="2817812" cy="256993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Product line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Current Cost Method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Inventory Accounting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Control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Item data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Product Structure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Product Structure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88082" name="Text Box 53"/>
            <p:cNvSpPr txBox="1">
              <a:spLocks noChangeArrowheads="1"/>
            </p:cNvSpPr>
            <p:nvPr/>
          </p:nvSpPr>
          <p:spPr bwMode="auto">
            <a:xfrm>
              <a:off x="3440113" y="3279775"/>
              <a:ext cx="2630487" cy="160043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GL calendar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GL Calendar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b="1" dirty="0" smtClean="0">
                  <a:solidFill>
                    <a:srgbClr val="808080"/>
                  </a:solidFill>
                  <a:latin typeface="+mj-lt"/>
                </a:rPr>
                <a:t>Post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transaction to GL </a:t>
              </a:r>
              <a:br>
                <a:rPr lang="en-US" sz="1400" b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Transaction Post</a:t>
              </a:r>
            </a:p>
            <a:p>
              <a:pPr eaLnBrk="0" hangingPunct="0">
                <a:spcBef>
                  <a:spcPct val="50000"/>
                </a:spcBef>
                <a:tabLst>
                  <a:tab pos="119063" algn="l"/>
                </a:tabLst>
              </a:pP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</p:txBody>
        </p:sp>
        <p:sp>
          <p:nvSpPr>
            <p:cNvPr id="88083" name="Text Box 55"/>
            <p:cNvSpPr txBox="1">
              <a:spLocks noChangeArrowheads="1"/>
            </p:cNvSpPr>
            <p:nvPr/>
          </p:nvSpPr>
          <p:spPr bwMode="auto">
            <a:xfrm>
              <a:off x="611188" y="3279775"/>
              <a:ext cx="2593975" cy="32956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Company address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Company Address Maint.</a:t>
              </a:r>
              <a:endParaRPr lang="en-US" sz="140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Entity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Entity Code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Default entity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System/Account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Bank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Bank Maintenance 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and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 	Accounts Payable Control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Inventory status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Inventory Status Code 	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Site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Site Maintenance</a:t>
              </a:r>
            </a:p>
            <a:p>
              <a:pPr eaLnBrk="0" hangingPunct="0">
                <a:lnSpc>
                  <a:spcPct val="75000"/>
                </a:lnSpc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Location</a:t>
              </a:r>
              <a:r>
                <a:rPr lang="en-US" sz="140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>
                  <a:solidFill>
                    <a:srgbClr val="808080"/>
                  </a:solidFill>
                  <a:latin typeface="+mj-lt"/>
                </a:rPr>
                <a:t>	Location Maintenance</a:t>
              </a:r>
            </a:p>
          </p:txBody>
        </p:sp>
        <p:pic>
          <p:nvPicPr>
            <p:cNvPr id="88084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45338" y="186531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099094" y="1276350"/>
            <a:ext cx="2946400" cy="4399191"/>
            <a:chOff x="3127375" y="1276350"/>
            <a:chExt cx="2946400" cy="4399191"/>
          </a:xfrm>
        </p:grpSpPr>
        <p:sp>
          <p:nvSpPr>
            <p:cNvPr id="380931" name="Rectangle 3"/>
            <p:cNvSpPr>
              <a:spLocks noChangeArrowheads="1"/>
            </p:cNvSpPr>
            <p:nvPr/>
          </p:nvSpPr>
          <p:spPr bwMode="auto">
            <a:xfrm>
              <a:off x="3321050" y="1503363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9093" name="Rectangle 4"/>
            <p:cNvSpPr>
              <a:spLocks noChangeArrowheads="1"/>
            </p:cNvSpPr>
            <p:nvPr/>
          </p:nvSpPr>
          <p:spPr bwMode="auto">
            <a:xfrm>
              <a:off x="3348038" y="1600200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89094" name="Text Box 5"/>
            <p:cNvSpPr txBox="1">
              <a:spLocks noChangeArrowheads="1"/>
            </p:cNvSpPr>
            <p:nvPr/>
          </p:nvSpPr>
          <p:spPr bwMode="auto">
            <a:xfrm>
              <a:off x="3479800" y="3321050"/>
              <a:ext cx="2593975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Shop calendar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latin typeface="+mj-lt"/>
                </a:rPr>
                <a:t> </a:t>
              </a:r>
              <a:r>
                <a:rPr lang="en-US" sz="1400" b="1" i="1" dirty="0">
                  <a:latin typeface="+mj-lt"/>
                </a:rPr>
                <a:t>Departments</a:t>
              </a:r>
              <a:r>
                <a:rPr lang="en-US" sz="1400" i="1" dirty="0">
                  <a:latin typeface="+mj-lt"/>
                </a:rPr>
                <a:t> </a:t>
              </a:r>
              <a:br>
                <a:rPr lang="en-US" sz="1400" i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Work Center</a:t>
              </a:r>
              <a:r>
                <a:rPr lang="en-US" sz="1400" dirty="0">
                  <a:latin typeface="+mj-lt"/>
                </a:rPr>
                <a:t> 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Work Center </a:t>
              </a:r>
              <a:r>
                <a:rPr lang="en-US" sz="1400" i="1" dirty="0" smtClean="0">
                  <a:latin typeface="+mj-lt"/>
                </a:rPr>
                <a:t>	Maintenance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Routings</a:t>
              </a:r>
              <a:r>
                <a:rPr lang="en-US" sz="1400" dirty="0">
                  <a:latin typeface="+mj-lt"/>
                </a:rPr>
                <a:t> </a:t>
              </a:r>
              <a:r>
                <a:rPr lang="en-US" sz="1400" i="1" dirty="0">
                  <a:latin typeface="+mj-lt"/>
                </a:rPr>
                <a:t>	Routing Maintenance</a:t>
              </a:r>
            </a:p>
          </p:txBody>
        </p:sp>
        <p:sp>
          <p:nvSpPr>
            <p:cNvPr id="89095" name="Oval 7"/>
            <p:cNvSpPr>
              <a:spLocks noChangeArrowheads="1"/>
            </p:cNvSpPr>
            <p:nvPr/>
          </p:nvSpPr>
          <p:spPr bwMode="auto">
            <a:xfrm>
              <a:off x="3127375" y="1276350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  <p:pic>
          <p:nvPicPr>
            <p:cNvPr id="89096" name="Picture 9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4313" y="1965325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QS-SU-670</a:t>
            </a:r>
          </a:p>
        </p:txBody>
      </p:sp>
      <p:pic>
        <p:nvPicPr>
          <p:cNvPr id="90116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Cost Calculations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QS-SU-690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84150" y="1290089"/>
            <a:ext cx="8616950" cy="4327525"/>
            <a:chOff x="184150" y="1695450"/>
            <a:chExt cx="8616950" cy="4327525"/>
          </a:xfrm>
        </p:grpSpPr>
        <p:sp>
          <p:nvSpPr>
            <p:cNvPr id="393219" name="Rectangle 3"/>
            <p:cNvSpPr>
              <a:spLocks noChangeArrowheads="1"/>
            </p:cNvSpPr>
            <p:nvPr/>
          </p:nvSpPr>
          <p:spPr bwMode="auto">
            <a:xfrm>
              <a:off x="4318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0" name="Rectangle 4"/>
            <p:cNvSpPr>
              <a:spLocks noChangeArrowheads="1"/>
            </p:cNvSpPr>
            <p:nvPr/>
          </p:nvSpPr>
          <p:spPr bwMode="auto">
            <a:xfrm>
              <a:off x="33782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1" name="Rectangle 5"/>
            <p:cNvSpPr>
              <a:spLocks noChangeArrowheads="1"/>
            </p:cNvSpPr>
            <p:nvPr/>
          </p:nvSpPr>
          <p:spPr bwMode="auto">
            <a:xfrm>
              <a:off x="630555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67" name="Rectangle 23"/>
            <p:cNvSpPr>
              <a:spLocks noChangeArrowheads="1"/>
            </p:cNvSpPr>
            <p:nvPr/>
          </p:nvSpPr>
          <p:spPr bwMode="auto">
            <a:xfrm>
              <a:off x="3367384" y="2019300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92168" name="Rectangle 24"/>
            <p:cNvSpPr>
              <a:spLocks noChangeArrowheads="1"/>
            </p:cNvSpPr>
            <p:nvPr/>
          </p:nvSpPr>
          <p:spPr bwMode="auto">
            <a:xfrm>
              <a:off x="623888" y="1943100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92169" name="Picture 25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1788" y="2468563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170" name="Rectangle 26"/>
            <p:cNvSpPr>
              <a:spLocks noChangeArrowheads="1"/>
            </p:cNvSpPr>
            <p:nvPr/>
          </p:nvSpPr>
          <p:spPr bwMode="auto">
            <a:xfrm>
              <a:off x="6350070" y="2019300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92171" name="AutoShape 27"/>
            <p:cNvSpPr>
              <a:spLocks noChangeArrowheads="1"/>
            </p:cNvSpPr>
            <p:nvPr/>
          </p:nvSpPr>
          <p:spPr bwMode="auto">
            <a:xfrm>
              <a:off x="2787650" y="2413000"/>
              <a:ext cx="693738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72" name="AutoShape 28"/>
            <p:cNvSpPr>
              <a:spLocks noChangeArrowheads="1"/>
            </p:cNvSpPr>
            <p:nvPr/>
          </p:nvSpPr>
          <p:spPr bwMode="auto">
            <a:xfrm>
              <a:off x="5738813" y="2413000"/>
              <a:ext cx="693737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73" name="Group 29"/>
            <p:cNvGrpSpPr>
              <a:grpSpLocks/>
            </p:cNvGrpSpPr>
            <p:nvPr/>
          </p:nvGrpSpPr>
          <p:grpSpPr bwMode="auto">
            <a:xfrm>
              <a:off x="688975" y="2617788"/>
              <a:ext cx="2117725" cy="863600"/>
              <a:chOff x="673" y="1182"/>
              <a:chExt cx="1810" cy="739"/>
            </a:xfrm>
          </p:grpSpPr>
          <p:sp>
            <p:nvSpPr>
              <p:cNvPr id="92198" name="Freeform 30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9" name="AutoShape 31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0" name="AutoShape 32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1" name="AutoShape 33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2" name="AutoShape 34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3" name="Rectangle 35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4" name="Rectangle 36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5" name="AutoShape 37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6" name="Rectangle 38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7" name="AutoShape 39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8" name="AutoShape 40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9" name="AutoShape 41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10" name="Freeform 42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92174" name="Group 43"/>
            <p:cNvGrpSpPr>
              <a:grpSpLocks/>
            </p:cNvGrpSpPr>
            <p:nvPr/>
          </p:nvGrpSpPr>
          <p:grpSpPr bwMode="auto">
            <a:xfrm>
              <a:off x="184150" y="1695450"/>
              <a:ext cx="477838" cy="477838"/>
              <a:chOff x="0" y="351"/>
              <a:chExt cx="401" cy="401"/>
            </a:xfrm>
          </p:grpSpPr>
          <p:sp>
            <p:nvSpPr>
              <p:cNvPr id="92196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7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92175" name="Group 46"/>
            <p:cNvGrpSpPr>
              <a:grpSpLocks/>
            </p:cNvGrpSpPr>
            <p:nvPr/>
          </p:nvGrpSpPr>
          <p:grpSpPr bwMode="auto">
            <a:xfrm>
              <a:off x="3098800" y="1695450"/>
              <a:ext cx="477838" cy="477838"/>
              <a:chOff x="0" y="351"/>
              <a:chExt cx="401" cy="401"/>
            </a:xfrm>
          </p:grpSpPr>
          <p:sp>
            <p:nvSpPr>
              <p:cNvPr id="92194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5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92176" name="Group 49"/>
            <p:cNvGrpSpPr>
              <a:grpSpLocks/>
            </p:cNvGrpSpPr>
            <p:nvPr/>
          </p:nvGrpSpPr>
          <p:grpSpPr bwMode="auto">
            <a:xfrm>
              <a:off x="6027738" y="1695450"/>
              <a:ext cx="477837" cy="477838"/>
              <a:chOff x="0" y="351"/>
              <a:chExt cx="401" cy="401"/>
            </a:xfrm>
          </p:grpSpPr>
          <p:sp>
            <p:nvSpPr>
              <p:cNvPr id="92192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3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393268" name="Rectangle 52"/>
            <p:cNvSpPr>
              <a:spLocks noChangeArrowheads="1"/>
            </p:cNvSpPr>
            <p:nvPr/>
          </p:nvSpPr>
          <p:spPr bwMode="auto">
            <a:xfrm>
              <a:off x="430213" y="429418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78" name="Rectangle 53"/>
            <p:cNvSpPr>
              <a:spLocks noChangeArrowheads="1"/>
            </p:cNvSpPr>
            <p:nvPr/>
          </p:nvSpPr>
          <p:spPr bwMode="auto">
            <a:xfrm>
              <a:off x="457200" y="4340225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93270" name="Rectangle 54"/>
            <p:cNvSpPr>
              <a:spLocks noChangeArrowheads="1"/>
            </p:cNvSpPr>
            <p:nvPr/>
          </p:nvSpPr>
          <p:spPr bwMode="auto">
            <a:xfrm>
              <a:off x="3367088" y="429418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80" name="Rectangle 55"/>
            <p:cNvSpPr>
              <a:spLocks noChangeArrowheads="1"/>
            </p:cNvSpPr>
            <p:nvPr/>
          </p:nvSpPr>
          <p:spPr bwMode="auto">
            <a:xfrm>
              <a:off x="3434796" y="4340225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92181" name="AutoShape 56"/>
            <p:cNvSpPr>
              <a:spLocks noChangeArrowheads="1"/>
            </p:cNvSpPr>
            <p:nvPr/>
          </p:nvSpPr>
          <p:spPr bwMode="auto">
            <a:xfrm>
              <a:off x="2778125" y="478313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82" name="Group 57"/>
            <p:cNvGrpSpPr>
              <a:grpSpLocks/>
            </p:cNvGrpSpPr>
            <p:nvPr/>
          </p:nvGrpSpPr>
          <p:grpSpPr bwMode="auto">
            <a:xfrm>
              <a:off x="3151188" y="4067175"/>
              <a:ext cx="477837" cy="477838"/>
              <a:chOff x="0" y="351"/>
              <a:chExt cx="401" cy="401"/>
            </a:xfrm>
          </p:grpSpPr>
          <p:sp>
            <p:nvSpPr>
              <p:cNvPr id="92190" name="Oval 5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1" name="Text Box 5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grpSp>
          <p:nvGrpSpPr>
            <p:cNvPr id="92183" name="Group 60"/>
            <p:cNvGrpSpPr>
              <a:grpSpLocks/>
            </p:cNvGrpSpPr>
            <p:nvPr/>
          </p:nvGrpSpPr>
          <p:grpSpPr bwMode="auto">
            <a:xfrm>
              <a:off x="236538" y="4067175"/>
              <a:ext cx="477837" cy="477838"/>
              <a:chOff x="0" y="351"/>
              <a:chExt cx="401" cy="401"/>
            </a:xfrm>
          </p:grpSpPr>
          <p:sp>
            <p:nvSpPr>
              <p:cNvPr id="92188" name="Oval 6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89" name="Text Box 6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92184" name="Picture 63" descr="j025008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7813" y="4687888"/>
              <a:ext cx="1208087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185" name="Picture 64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756150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2186" name="AutoShape 65"/>
            <p:cNvCxnSpPr>
              <a:cxnSpLocks noChangeShapeType="1"/>
              <a:stCxn id="393221" idx="3"/>
              <a:endCxn id="393268" idx="1"/>
            </p:cNvCxnSpPr>
            <p:nvPr/>
          </p:nvCxnSpPr>
          <p:spPr bwMode="auto">
            <a:xfrm flipH="1">
              <a:off x="430213" y="2789238"/>
              <a:ext cx="8370887" cy="2370137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92187" name="Picture 76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35108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 </a:t>
            </a:r>
          </a:p>
          <a:p>
            <a:pPr lvl="1" eaLnBrk="1" hangingPunct="1"/>
            <a:r>
              <a:rPr lang="en-US" dirty="0" smtClean="0"/>
              <a:t> Routing Cost Roll Up </a:t>
            </a:r>
          </a:p>
          <a:p>
            <a:pPr lvl="1" eaLnBrk="1" hangingPunct="1"/>
            <a:r>
              <a:rPr lang="en-US" dirty="0" smtClean="0"/>
              <a:t> Product Structure Cost Roll Up</a:t>
            </a:r>
          </a:p>
          <a:p>
            <a:pPr lvl="1" eaLnBrk="1" hangingPunct="1"/>
            <a:r>
              <a:rPr lang="en-US" dirty="0" smtClean="0"/>
              <a:t> Current Cost Set Move to GL Set</a:t>
            </a:r>
          </a:p>
          <a:p>
            <a:pPr eaLnBrk="1" hangingPunct="1"/>
            <a:r>
              <a:rPr lang="en-US" dirty="0" smtClean="0"/>
              <a:t> Example</a:t>
            </a:r>
          </a:p>
          <a:p>
            <a:pPr lvl="1" eaLnBrk="1" hangingPunct="1"/>
            <a:r>
              <a:rPr lang="en-US" dirty="0" smtClean="0"/>
              <a:t>Review Standard Order Quantity for Item</a:t>
            </a:r>
          </a:p>
          <a:p>
            <a:pPr lvl="1" eaLnBrk="1" hangingPunct="1"/>
            <a:r>
              <a:rPr lang="en-US" dirty="0" smtClean="0"/>
              <a:t>Roll Up Routing Costs</a:t>
            </a:r>
          </a:p>
          <a:p>
            <a:pPr lvl="1" eaLnBrk="1" hangingPunct="1"/>
            <a:r>
              <a:rPr lang="en-US" dirty="0" smtClean="0"/>
              <a:t>Roll Up Product Structure Costs</a:t>
            </a:r>
          </a:p>
          <a:p>
            <a:pPr lvl="1" eaLnBrk="1" hangingPunct="1"/>
            <a:r>
              <a:rPr lang="en-US" dirty="0" smtClean="0"/>
              <a:t>Move Current Cost Set to GL Set</a:t>
            </a:r>
          </a:p>
          <a:p>
            <a:pPr eaLnBrk="1" hangingPunct="1"/>
            <a:r>
              <a:rPr lang="en-US" dirty="0" smtClean="0"/>
              <a:t> </a:t>
            </a:r>
            <a:r>
              <a:rPr lang="en-US" dirty="0" smtClean="0"/>
              <a:t>Exercise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Calculations:</a:t>
            </a:r>
            <a:r>
              <a:rPr lang="en-US" b="0" smtClean="0"/>
              <a:t> </a:t>
            </a:r>
            <a:r>
              <a:rPr lang="en-US" smtClean="0"/>
              <a:t>Topics</a:t>
            </a:r>
          </a:p>
        </p:txBody>
      </p:sp>
      <p:sp>
        <p:nvSpPr>
          <p:cNvPr id="931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QS-SU-700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Each customer / supplier / entity / employee is linked to a business relation code </a:t>
            </a:r>
          </a:p>
          <a:p>
            <a:pPr eaLnBrk="1" hangingPunct="1"/>
            <a:r>
              <a:rPr lang="en-US" sz="2400" smtClean="0"/>
              <a:t>Defined on database (system) level </a:t>
            </a:r>
          </a:p>
          <a:p>
            <a:pPr eaLnBrk="1" hangingPunct="1"/>
            <a:r>
              <a:rPr lang="en-US" sz="2400" smtClean="0"/>
              <a:t>When creating a customer/supplier, the business relation can be created at the same time </a:t>
            </a:r>
          </a:p>
          <a:p>
            <a:pPr eaLnBrk="1" hangingPunct="1"/>
            <a:r>
              <a:rPr lang="en-US" sz="2400" smtClean="0"/>
              <a:t>Business Relations have different address types: </a:t>
            </a:r>
          </a:p>
          <a:p>
            <a:pPr lvl="1" eaLnBrk="1" hangingPunct="1"/>
            <a:r>
              <a:rPr lang="en-US" sz="2000" smtClean="0"/>
              <a:t>Head office (mandatory, only 1) </a:t>
            </a:r>
          </a:p>
          <a:p>
            <a:pPr lvl="1" eaLnBrk="1" hangingPunct="1"/>
            <a:r>
              <a:rPr lang="en-US" sz="2000" smtClean="0"/>
              <a:t>Ship-to </a:t>
            </a:r>
          </a:p>
          <a:p>
            <a:pPr lvl="1" eaLnBrk="1" hangingPunct="1"/>
            <a:r>
              <a:rPr lang="en-US" sz="2000" smtClean="0"/>
              <a:t>Reminder (only 1) </a:t>
            </a:r>
          </a:p>
          <a:p>
            <a:pPr lvl="1" eaLnBrk="1" hangingPunct="1"/>
            <a:r>
              <a:rPr lang="en-US" sz="2000" smtClean="0"/>
              <a:t>Remittance (only 1) </a:t>
            </a:r>
          </a:p>
          <a:p>
            <a:pPr lvl="1" eaLnBrk="1" hangingPunct="1"/>
            <a:r>
              <a:rPr lang="en-US" sz="2000" smtClean="0"/>
              <a:t>Dock </a:t>
            </a:r>
          </a:p>
          <a:p>
            <a:pPr lvl="1" eaLnBrk="1" hangingPunct="1"/>
            <a:r>
              <a:rPr lang="en-US" sz="2000" smtClean="0"/>
              <a:t>End user </a:t>
            </a:r>
          </a:p>
          <a:p>
            <a:pPr eaLnBrk="1" hangingPunct="1"/>
            <a:endParaRPr lang="en-US" sz="240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QS-SU-070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 the information captured by a routing cost roll up</a:t>
            </a:r>
          </a:p>
          <a:p>
            <a:r>
              <a:rPr lang="en-US" dirty="0" smtClean="0"/>
              <a:t>Explain the information captured by a product structure cost roll up</a:t>
            </a:r>
          </a:p>
          <a:p>
            <a:r>
              <a:rPr lang="en-US" dirty="0" smtClean="0"/>
              <a:t>Explain the importance of the Order Quantity field to the routing cost roll up</a:t>
            </a:r>
          </a:p>
          <a:p>
            <a:r>
              <a:rPr lang="en-US" dirty="0" smtClean="0"/>
              <a:t>Roll up routing and product structure costs</a:t>
            </a:r>
          </a:p>
          <a:p>
            <a:r>
              <a:rPr lang="en-US" dirty="0" smtClean="0"/>
              <a:t>Copy and move current costs to the GL cost set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QS-SU-710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Product Cost Information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QS-SU-720</a:t>
            </a:r>
          </a:p>
        </p:txBody>
      </p:sp>
      <p:grpSp>
        <p:nvGrpSpPr>
          <p:cNvPr id="95235" name="Group 41"/>
          <p:cNvGrpSpPr>
            <a:grpSpLocks/>
          </p:cNvGrpSpPr>
          <p:nvPr/>
        </p:nvGrpSpPr>
        <p:grpSpPr bwMode="auto">
          <a:xfrm>
            <a:off x="87313" y="847589"/>
            <a:ext cx="8599487" cy="5421313"/>
            <a:chOff x="55" y="718"/>
            <a:chExt cx="5417" cy="3415"/>
          </a:xfrm>
        </p:grpSpPr>
        <p:sp>
          <p:nvSpPr>
            <p:cNvPr id="95236" name="Rectangle 5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5237" name="Rectangle 6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6183" name="Rectangle 7"/>
            <p:cNvSpPr>
              <a:spLocks noChangeArrowheads="1"/>
            </p:cNvSpPr>
            <p:nvPr/>
          </p:nvSpPr>
          <p:spPr bwMode="auto">
            <a:xfrm>
              <a:off x="253" y="210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 Work Center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Rates/Burden</a:t>
              </a:r>
            </a:p>
          </p:txBody>
        </p:sp>
        <p:sp>
          <p:nvSpPr>
            <p:cNvPr id="306184" name="Rectangle 8"/>
            <p:cNvSpPr>
              <a:spLocks noChangeArrowheads="1"/>
            </p:cNvSpPr>
            <p:nvPr/>
          </p:nvSpPr>
          <p:spPr bwMode="auto">
            <a:xfrm>
              <a:off x="252" y="74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Item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Material, OVH</a:t>
              </a:r>
            </a:p>
          </p:txBody>
        </p:sp>
        <p:sp>
          <p:nvSpPr>
            <p:cNvPr id="306185" name="Rectangle 9"/>
            <p:cNvSpPr>
              <a:spLocks noChangeArrowheads="1"/>
            </p:cNvSpPr>
            <p:nvPr/>
          </p:nvSpPr>
          <p:spPr bwMode="auto">
            <a:xfrm>
              <a:off x="2458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6" name="Rectangle 10"/>
            <p:cNvSpPr>
              <a:spLocks noChangeArrowheads="1"/>
            </p:cNvSpPr>
            <p:nvPr/>
          </p:nvSpPr>
          <p:spPr bwMode="auto">
            <a:xfrm>
              <a:off x="3505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Move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Current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Costs to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GL Costs</a:t>
              </a:r>
            </a:p>
          </p:txBody>
        </p:sp>
        <p:sp>
          <p:nvSpPr>
            <p:cNvPr id="306187" name="Rectangle 11"/>
            <p:cNvSpPr>
              <a:spLocks noChangeArrowheads="1"/>
            </p:cNvSpPr>
            <p:nvPr/>
          </p:nvSpPr>
          <p:spPr bwMode="auto">
            <a:xfrm>
              <a:off x="1316" y="2819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9" name="Rectangle 13"/>
            <p:cNvSpPr>
              <a:spLocks noChangeArrowheads="1"/>
            </p:cNvSpPr>
            <p:nvPr/>
          </p:nvSpPr>
          <p:spPr bwMode="auto">
            <a:xfrm>
              <a:off x="253" y="1429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Structures</a:t>
              </a:r>
            </a:p>
          </p:txBody>
        </p:sp>
        <p:sp>
          <p:nvSpPr>
            <p:cNvPr id="306193" name="Rectangle 17"/>
            <p:cNvSpPr>
              <a:spLocks noChangeArrowheads="1"/>
            </p:cNvSpPr>
            <p:nvPr/>
          </p:nvSpPr>
          <p:spPr bwMode="auto">
            <a:xfrm>
              <a:off x="4698" y="718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 Roll-Up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Freeze/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Unfreeze</a:t>
              </a:r>
            </a:p>
          </p:txBody>
        </p:sp>
        <p:sp>
          <p:nvSpPr>
            <p:cNvPr id="306194" name="Rectangle 18"/>
            <p:cNvSpPr>
              <a:spLocks noChangeArrowheads="1"/>
            </p:cNvSpPr>
            <p:nvPr/>
          </p:nvSpPr>
          <p:spPr bwMode="auto">
            <a:xfrm>
              <a:off x="4703" y="1882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Sales Order 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Revaluation</a:t>
              </a:r>
            </a:p>
          </p:txBody>
        </p:sp>
        <p:sp>
          <p:nvSpPr>
            <p:cNvPr id="306195" name="Rectangle 19"/>
            <p:cNvSpPr>
              <a:spLocks noChangeArrowheads="1"/>
            </p:cNvSpPr>
            <p:nvPr/>
          </p:nvSpPr>
          <p:spPr bwMode="auto">
            <a:xfrm>
              <a:off x="4702" y="3135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WIP Material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</p:txBody>
        </p:sp>
        <p:sp>
          <p:nvSpPr>
            <p:cNvPr id="306196" name="Rectangle 20"/>
            <p:cNvSpPr>
              <a:spLocks noChangeArrowheads="1"/>
            </p:cNvSpPr>
            <p:nvPr/>
          </p:nvSpPr>
          <p:spPr bwMode="auto">
            <a:xfrm>
              <a:off x="250" y="2817"/>
              <a:ext cx="770" cy="61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Setup/Run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Time</a:t>
              </a:r>
            </a:p>
          </p:txBody>
        </p:sp>
        <p:sp>
          <p:nvSpPr>
            <p:cNvPr id="306197" name="Rectangle 21"/>
            <p:cNvSpPr>
              <a:spLocks noChangeArrowheads="1"/>
            </p:cNvSpPr>
            <p:nvPr/>
          </p:nvSpPr>
          <p:spPr bwMode="auto">
            <a:xfrm>
              <a:off x="253" y="3514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Standard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Order Quantity</a:t>
              </a:r>
            </a:p>
          </p:txBody>
        </p:sp>
        <p:cxnSp>
          <p:nvCxnSpPr>
            <p:cNvPr id="95250" name="AutoShape 31"/>
            <p:cNvCxnSpPr>
              <a:cxnSpLocks noChangeShapeType="1"/>
              <a:stCxn id="306186" idx="3"/>
              <a:endCxn id="306194" idx="1"/>
            </p:cNvCxnSpPr>
            <p:nvPr/>
          </p:nvCxnSpPr>
          <p:spPr bwMode="auto">
            <a:xfrm>
              <a:off x="4275" y="2191"/>
              <a:ext cx="428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1" name="AutoShape 32"/>
            <p:cNvCxnSpPr>
              <a:cxnSpLocks noChangeShapeType="1"/>
              <a:stCxn id="306186" idx="3"/>
              <a:endCxn id="306193" idx="1"/>
            </p:cNvCxnSpPr>
            <p:nvPr/>
          </p:nvCxnSpPr>
          <p:spPr bwMode="auto">
            <a:xfrm flipV="1">
              <a:off x="4275" y="1028"/>
              <a:ext cx="423" cy="1163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2" name="AutoShape 33"/>
            <p:cNvCxnSpPr>
              <a:cxnSpLocks noChangeShapeType="1"/>
              <a:stCxn id="306186" idx="3"/>
              <a:endCxn id="306195" idx="1"/>
            </p:cNvCxnSpPr>
            <p:nvPr/>
          </p:nvCxnSpPr>
          <p:spPr bwMode="auto">
            <a:xfrm>
              <a:off x="4275" y="2191"/>
              <a:ext cx="427" cy="1254"/>
            </a:xfrm>
            <a:prstGeom prst="bentConnector3">
              <a:avLst>
                <a:gd name="adj1" fmla="val 498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3" name="AutoShape 34"/>
            <p:cNvCxnSpPr>
              <a:cxnSpLocks noChangeShapeType="1"/>
              <a:stCxn id="306185" idx="3"/>
              <a:endCxn id="306186" idx="1"/>
            </p:cNvCxnSpPr>
            <p:nvPr/>
          </p:nvCxnSpPr>
          <p:spPr bwMode="auto">
            <a:xfrm>
              <a:off x="3228" y="2191"/>
              <a:ext cx="27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5254" name="AutoShape 35"/>
            <p:cNvCxnSpPr>
              <a:cxnSpLocks noChangeShapeType="1"/>
              <a:stCxn id="306187" idx="3"/>
              <a:endCxn id="306185" idx="1"/>
            </p:cNvCxnSpPr>
            <p:nvPr/>
          </p:nvCxnSpPr>
          <p:spPr bwMode="auto">
            <a:xfrm flipV="1">
              <a:off x="2085" y="2191"/>
              <a:ext cx="373" cy="938"/>
            </a:xfrm>
            <a:prstGeom prst="bentConnector3">
              <a:avLst>
                <a:gd name="adj1" fmla="val 49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5" name="AutoShape 36"/>
            <p:cNvCxnSpPr>
              <a:cxnSpLocks noChangeShapeType="1"/>
              <a:stCxn id="306184" idx="3"/>
              <a:endCxn id="306185" idx="1"/>
            </p:cNvCxnSpPr>
            <p:nvPr/>
          </p:nvCxnSpPr>
          <p:spPr bwMode="auto">
            <a:xfrm>
              <a:off x="1022" y="1056"/>
              <a:ext cx="1436" cy="113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6" name="AutoShape 37"/>
            <p:cNvCxnSpPr>
              <a:cxnSpLocks noChangeShapeType="1"/>
              <a:stCxn id="306189" idx="3"/>
              <a:endCxn id="306185" idx="1"/>
            </p:cNvCxnSpPr>
            <p:nvPr/>
          </p:nvCxnSpPr>
          <p:spPr bwMode="auto">
            <a:xfrm>
              <a:off x="1023" y="1739"/>
              <a:ext cx="1435" cy="452"/>
            </a:xfrm>
            <a:prstGeom prst="bentConnector3">
              <a:avLst>
                <a:gd name="adj1" fmla="val 4996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7" name="AutoShape 38"/>
            <p:cNvCxnSpPr>
              <a:cxnSpLocks noChangeShapeType="1"/>
              <a:stCxn id="306183" idx="3"/>
              <a:endCxn id="306187" idx="1"/>
            </p:cNvCxnSpPr>
            <p:nvPr/>
          </p:nvCxnSpPr>
          <p:spPr bwMode="auto">
            <a:xfrm>
              <a:off x="1023" y="2416"/>
              <a:ext cx="293" cy="713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8" name="AutoShape 39"/>
            <p:cNvCxnSpPr>
              <a:cxnSpLocks noChangeShapeType="1"/>
              <a:stCxn id="306196" idx="3"/>
              <a:endCxn id="306187" idx="1"/>
            </p:cNvCxnSpPr>
            <p:nvPr/>
          </p:nvCxnSpPr>
          <p:spPr bwMode="auto">
            <a:xfrm>
              <a:off x="1020" y="3126"/>
              <a:ext cx="296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9" name="AutoShape 40"/>
            <p:cNvCxnSpPr>
              <a:cxnSpLocks noChangeShapeType="1"/>
              <a:stCxn id="306197" idx="3"/>
              <a:endCxn id="306187" idx="1"/>
            </p:cNvCxnSpPr>
            <p:nvPr/>
          </p:nvCxnSpPr>
          <p:spPr bwMode="auto">
            <a:xfrm flipV="1">
              <a:off x="1023" y="3129"/>
              <a:ext cx="293" cy="695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Flow for Cost Calculations</a:t>
            </a:r>
            <a:endParaRPr lang="en-US" dirty="0"/>
          </a:p>
        </p:txBody>
      </p:sp>
      <p:sp>
        <p:nvSpPr>
          <p:cNvPr id="962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QS-SU-730</a:t>
            </a:r>
          </a:p>
        </p:txBody>
      </p:sp>
      <p:grpSp>
        <p:nvGrpSpPr>
          <p:cNvPr id="96259" name="Group 35"/>
          <p:cNvGrpSpPr>
            <a:grpSpLocks/>
          </p:cNvGrpSpPr>
          <p:nvPr/>
        </p:nvGrpSpPr>
        <p:grpSpPr bwMode="auto">
          <a:xfrm>
            <a:off x="3247947" y="2212054"/>
            <a:ext cx="2636837" cy="2420938"/>
            <a:chOff x="2044" y="814"/>
            <a:chExt cx="1661" cy="1525"/>
          </a:xfrm>
        </p:grpSpPr>
        <p:sp>
          <p:nvSpPr>
            <p:cNvPr id="309278" name="Rectangle 30"/>
            <p:cNvSpPr>
              <a:spLocks noChangeArrowheads="1"/>
            </p:cNvSpPr>
            <p:nvPr/>
          </p:nvSpPr>
          <p:spPr bwMode="auto">
            <a:xfrm>
              <a:off x="2044" y="81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Roll up routing costs (current cost set)</a:t>
              </a:r>
            </a:p>
          </p:txBody>
        </p:sp>
        <p:sp>
          <p:nvSpPr>
            <p:cNvPr id="96262" name="Line 31"/>
            <p:cNvSpPr>
              <a:spLocks noChangeShapeType="1"/>
            </p:cNvSpPr>
            <p:nvPr/>
          </p:nvSpPr>
          <p:spPr bwMode="auto">
            <a:xfrm>
              <a:off x="2882" y="1194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0" name="Rectangle 32"/>
            <p:cNvSpPr>
              <a:spLocks noChangeArrowheads="1"/>
            </p:cNvSpPr>
            <p:nvPr/>
          </p:nvSpPr>
          <p:spPr bwMode="auto">
            <a:xfrm>
              <a:off x="2044" y="138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Roll up product structure costs (current cost set)</a:t>
              </a:r>
            </a:p>
          </p:txBody>
        </p:sp>
        <p:sp>
          <p:nvSpPr>
            <p:cNvPr id="96264" name="Line 33"/>
            <p:cNvSpPr>
              <a:spLocks noChangeShapeType="1"/>
            </p:cNvSpPr>
            <p:nvPr/>
          </p:nvSpPr>
          <p:spPr bwMode="auto">
            <a:xfrm>
              <a:off x="2882" y="176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9282" name="Rectangle 34"/>
            <p:cNvSpPr>
              <a:spLocks noChangeArrowheads="1"/>
            </p:cNvSpPr>
            <p:nvPr/>
          </p:nvSpPr>
          <p:spPr bwMode="auto">
            <a:xfrm>
              <a:off x="2044" y="195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Move current costs to the general ledger</a:t>
              </a:r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</a:t>
            </a:r>
            <a:endParaRPr lang="en-US" dirty="0"/>
          </a:p>
        </p:txBody>
      </p:sp>
      <p:sp>
        <p:nvSpPr>
          <p:cNvPr id="972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QS-SU-740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360676" y="1623072"/>
            <a:ext cx="8404225" cy="3905662"/>
            <a:chOff x="238125" y="1990725"/>
            <a:chExt cx="8404225" cy="3905662"/>
          </a:xfrm>
        </p:grpSpPr>
        <p:sp>
          <p:nvSpPr>
            <p:cNvPr id="97284" name="Text Box 9"/>
            <p:cNvSpPr txBox="1">
              <a:spLocks noChangeArrowheads="1"/>
            </p:cNvSpPr>
            <p:nvPr/>
          </p:nvSpPr>
          <p:spPr bwMode="auto">
            <a:xfrm>
              <a:off x="6011863" y="2141538"/>
              <a:ext cx="1854200" cy="138499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Routing Cost Roll Up captures this level manufacturing costs, lead times, and total yield</a:t>
              </a:r>
            </a:p>
          </p:txBody>
        </p:sp>
        <p:sp>
          <p:nvSpPr>
            <p:cNvPr id="97285" name="Rectangle 12"/>
            <p:cNvSpPr>
              <a:spLocks noChangeArrowheads="1"/>
            </p:cNvSpPr>
            <p:nvPr/>
          </p:nvSpPr>
          <p:spPr bwMode="auto">
            <a:xfrm>
              <a:off x="2092240" y="2803525"/>
              <a:ext cx="148598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400">
                  <a:latin typeface="+mj-lt"/>
                </a:rPr>
                <a:t>This 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97286" name="Line 35"/>
            <p:cNvSpPr>
              <a:spLocks noChangeShapeType="1"/>
            </p:cNvSpPr>
            <p:nvPr/>
          </p:nvSpPr>
          <p:spPr bwMode="auto">
            <a:xfrm flipV="1">
              <a:off x="392113" y="3567113"/>
              <a:ext cx="807561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7287" name="Rectangle 36"/>
            <p:cNvSpPr>
              <a:spLocks noChangeArrowheads="1"/>
            </p:cNvSpPr>
            <p:nvPr/>
          </p:nvSpPr>
          <p:spPr bwMode="auto">
            <a:xfrm>
              <a:off x="619125" y="5591175"/>
              <a:ext cx="187642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latin typeface="+mj-lt"/>
                </a:rPr>
                <a:t>Lower 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311334" name="Rectangle 38"/>
            <p:cNvSpPr>
              <a:spLocks noChangeArrowheads="1"/>
            </p:cNvSpPr>
            <p:nvPr/>
          </p:nvSpPr>
          <p:spPr bwMode="auto">
            <a:xfrm>
              <a:off x="3660775" y="2139950"/>
              <a:ext cx="1816100" cy="11303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Medical Ultrasound</a:t>
              </a:r>
            </a:p>
          </p:txBody>
        </p:sp>
        <p:sp>
          <p:nvSpPr>
            <p:cNvPr id="97289" name="Rectangle 39"/>
            <p:cNvSpPr>
              <a:spLocks noChangeArrowheads="1"/>
            </p:cNvSpPr>
            <p:nvPr/>
          </p:nvSpPr>
          <p:spPr bwMode="auto">
            <a:xfrm>
              <a:off x="898525" y="2157413"/>
              <a:ext cx="2778006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Item / Parent Level</a:t>
              </a:r>
              <a:endParaRPr lang="en-US" sz="1600">
                <a:latin typeface="+mj-lt"/>
              </a:endParaRPr>
            </a:p>
          </p:txBody>
        </p:sp>
        <p:sp>
          <p:nvSpPr>
            <p:cNvPr id="97290" name="Rectangle 40"/>
            <p:cNvSpPr>
              <a:spLocks noChangeArrowheads="1"/>
            </p:cNvSpPr>
            <p:nvPr/>
          </p:nvSpPr>
          <p:spPr bwMode="auto">
            <a:xfrm>
              <a:off x="238125" y="3225800"/>
              <a:ext cx="207962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Component Level</a:t>
              </a:r>
            </a:p>
          </p:txBody>
        </p:sp>
        <p:sp>
          <p:nvSpPr>
            <p:cNvPr id="311342" name="Rectangle 46"/>
            <p:cNvSpPr>
              <a:spLocks noChangeArrowheads="1"/>
            </p:cNvSpPr>
            <p:nvPr/>
          </p:nvSpPr>
          <p:spPr bwMode="auto">
            <a:xfrm>
              <a:off x="387350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8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Standard Connector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800">
                <a:latin typeface="+mj-lt"/>
              </a:endParaRPr>
            </a:p>
          </p:txBody>
        </p:sp>
        <p:sp>
          <p:nvSpPr>
            <p:cNvPr id="311343" name="Rectangle 47"/>
            <p:cNvSpPr>
              <a:spLocks noChangeArrowheads="1"/>
            </p:cNvSpPr>
            <p:nvPr/>
          </p:nvSpPr>
          <p:spPr bwMode="auto">
            <a:xfrm>
              <a:off x="2492375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(2 ea.) $0.0002</a:t>
              </a:r>
            </a:p>
          </p:txBody>
        </p:sp>
        <p:sp>
          <p:nvSpPr>
            <p:cNvPr id="311344" name="Rectangle 48"/>
            <p:cNvSpPr>
              <a:spLocks noChangeArrowheads="1"/>
            </p:cNvSpPr>
            <p:nvPr/>
          </p:nvSpPr>
          <p:spPr bwMode="auto">
            <a:xfrm>
              <a:off x="6826250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90031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Packaging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(36 ea.) $0.28</a:t>
              </a:r>
            </a:p>
          </p:txBody>
        </p:sp>
        <p:sp>
          <p:nvSpPr>
            <p:cNvPr id="311345" name="Rectangle 49"/>
            <p:cNvSpPr>
              <a:spLocks noChangeArrowheads="1"/>
            </p:cNvSpPr>
            <p:nvPr/>
          </p:nvSpPr>
          <p:spPr bwMode="auto">
            <a:xfrm>
              <a:off x="4673600" y="4192588"/>
              <a:ext cx="1816100" cy="11303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Transducer</a:t>
              </a:r>
            </a:p>
            <a:p>
              <a:pPr algn="ctr" eaLnBrk="0" hangingPunct="0">
                <a:defRPr/>
              </a:pPr>
              <a:r>
                <a:rPr lang="en-US" sz="1800">
                  <a:latin typeface="+mj-lt"/>
                </a:rPr>
                <a:t>(1 ea.) $15.00</a:t>
              </a:r>
            </a:p>
          </p:txBody>
        </p:sp>
        <p:sp>
          <p:nvSpPr>
            <p:cNvPr id="97295" name="AutoShape 51"/>
            <p:cNvSpPr>
              <a:spLocks/>
            </p:cNvSpPr>
            <p:nvPr/>
          </p:nvSpPr>
          <p:spPr bwMode="auto">
            <a:xfrm>
              <a:off x="5581650" y="1990725"/>
              <a:ext cx="400050" cy="1400175"/>
            </a:xfrm>
            <a:prstGeom prst="rightBrace">
              <a:avLst>
                <a:gd name="adj1" fmla="val 29167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97296" name="AutoShape 53"/>
            <p:cNvCxnSpPr>
              <a:cxnSpLocks noChangeShapeType="1"/>
              <a:stCxn id="311342" idx="0"/>
              <a:endCxn id="311334" idx="2"/>
            </p:cNvCxnSpPr>
            <p:nvPr/>
          </p:nvCxnSpPr>
          <p:spPr bwMode="auto">
            <a:xfrm rot="-5400000">
              <a:off x="2470944" y="2094706"/>
              <a:ext cx="922338" cy="3273425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7297" name="AutoShape 54"/>
            <p:cNvCxnSpPr>
              <a:cxnSpLocks noChangeShapeType="1"/>
              <a:stCxn id="311343" idx="0"/>
              <a:endCxn id="311334" idx="2"/>
            </p:cNvCxnSpPr>
            <p:nvPr/>
          </p:nvCxnSpPr>
          <p:spPr bwMode="auto">
            <a:xfrm rot="-5400000">
              <a:off x="3523456" y="3147219"/>
              <a:ext cx="922338" cy="1168400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7298" name="AutoShape 55"/>
            <p:cNvCxnSpPr>
              <a:cxnSpLocks noChangeShapeType="1"/>
              <a:stCxn id="311345" idx="0"/>
              <a:endCxn id="311334" idx="2"/>
            </p:cNvCxnSpPr>
            <p:nvPr/>
          </p:nvCxnSpPr>
          <p:spPr bwMode="auto">
            <a:xfrm rot="5400000" flipH="1">
              <a:off x="4614069" y="3225006"/>
              <a:ext cx="922338" cy="1012825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7299" name="AutoShape 56"/>
            <p:cNvCxnSpPr>
              <a:cxnSpLocks noChangeShapeType="1"/>
              <a:stCxn id="311344" idx="0"/>
              <a:endCxn id="311334" idx="2"/>
            </p:cNvCxnSpPr>
            <p:nvPr/>
          </p:nvCxnSpPr>
          <p:spPr bwMode="auto">
            <a:xfrm rot="5400000" flipH="1">
              <a:off x="5690394" y="2148681"/>
              <a:ext cx="922338" cy="3165475"/>
            </a:xfrm>
            <a:prstGeom prst="bentConnector3">
              <a:avLst>
                <a:gd name="adj1" fmla="val 49912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 Calculations</a:t>
            </a:r>
            <a:endParaRPr lang="en-US" dirty="0"/>
          </a:p>
        </p:txBody>
      </p:sp>
      <p:sp>
        <p:nvSpPr>
          <p:cNvPr id="983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QS-SU-750</a:t>
            </a:r>
          </a:p>
        </p:txBody>
      </p:sp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485775" y="598488"/>
            <a:ext cx="825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3200" b="1">
              <a:solidFill>
                <a:srgbClr val="5A87C6"/>
              </a:solidFill>
            </a:endParaRPr>
          </a:p>
        </p:txBody>
      </p:sp>
      <p:grpSp>
        <p:nvGrpSpPr>
          <p:cNvPr id="98309" name="Group 16"/>
          <p:cNvGrpSpPr>
            <a:grpSpLocks/>
          </p:cNvGrpSpPr>
          <p:nvPr/>
        </p:nvGrpSpPr>
        <p:grpSpPr bwMode="auto">
          <a:xfrm>
            <a:off x="785813" y="1353668"/>
            <a:ext cx="7570787" cy="4391025"/>
            <a:chOff x="495" y="1239"/>
            <a:chExt cx="4769" cy="2766"/>
          </a:xfrm>
        </p:grpSpPr>
        <p:pic>
          <p:nvPicPr>
            <p:cNvPr id="98310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" y="1239"/>
              <a:ext cx="4769" cy="2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8311" name="Group 15"/>
            <p:cNvGrpSpPr>
              <a:grpSpLocks/>
            </p:cNvGrpSpPr>
            <p:nvPr/>
          </p:nvGrpSpPr>
          <p:grpSpPr bwMode="auto">
            <a:xfrm>
              <a:off x="588" y="2826"/>
              <a:ext cx="3141" cy="939"/>
              <a:chOff x="588" y="2826"/>
              <a:chExt cx="3141" cy="939"/>
            </a:xfrm>
          </p:grpSpPr>
          <p:sp>
            <p:nvSpPr>
              <p:cNvPr id="98312" name="Rectangle 12"/>
              <p:cNvSpPr>
                <a:spLocks noChangeArrowheads="1"/>
              </p:cNvSpPr>
              <p:nvPr/>
            </p:nvSpPr>
            <p:spPr bwMode="auto">
              <a:xfrm>
                <a:off x="742" y="2826"/>
                <a:ext cx="707" cy="179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3" name="Rectangle 13"/>
              <p:cNvSpPr>
                <a:spLocks noChangeArrowheads="1"/>
              </p:cNvSpPr>
              <p:nvPr/>
            </p:nvSpPr>
            <p:spPr bwMode="auto">
              <a:xfrm>
                <a:off x="588" y="3569"/>
                <a:ext cx="1128" cy="160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4" name="Rectangle 14"/>
              <p:cNvSpPr>
                <a:spLocks noChangeArrowheads="1"/>
              </p:cNvSpPr>
              <p:nvPr/>
            </p:nvSpPr>
            <p:spPr bwMode="auto">
              <a:xfrm>
                <a:off x="2476" y="3100"/>
                <a:ext cx="1253" cy="665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QS-SU-760</a:t>
            </a:r>
          </a:p>
        </p:txBody>
      </p:sp>
      <p:pic>
        <p:nvPicPr>
          <p:cNvPr id="99331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915224"/>
            <a:ext cx="726598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10"/>
          <p:cNvSpPr>
            <a:spLocks noChangeArrowheads="1"/>
          </p:cNvSpPr>
          <p:nvPr/>
        </p:nvSpPr>
        <p:spPr bwMode="auto">
          <a:xfrm>
            <a:off x="1639888" y="3459986"/>
            <a:ext cx="1885950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4" name="Rectangle 11"/>
          <p:cNvSpPr>
            <a:spLocks noChangeArrowheads="1"/>
          </p:cNvSpPr>
          <p:nvPr/>
        </p:nvSpPr>
        <p:spPr bwMode="auto">
          <a:xfrm>
            <a:off x="2168525" y="4599811"/>
            <a:ext cx="2139950" cy="49053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5" name="Rectangle 12"/>
          <p:cNvSpPr>
            <a:spLocks noChangeArrowheads="1"/>
          </p:cNvSpPr>
          <p:nvPr/>
        </p:nvSpPr>
        <p:spPr bwMode="auto">
          <a:xfrm>
            <a:off x="2111375" y="5779324"/>
            <a:ext cx="1366838" cy="2349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6" name="Rectangle 13"/>
          <p:cNvSpPr>
            <a:spLocks noChangeArrowheads="1"/>
          </p:cNvSpPr>
          <p:nvPr/>
        </p:nvSpPr>
        <p:spPr bwMode="auto">
          <a:xfrm>
            <a:off x="5241925" y="5317361"/>
            <a:ext cx="2290763" cy="2254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1003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QS-SU-770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253706" y="1459168"/>
            <a:ext cx="8615363" cy="4107274"/>
            <a:chOff x="225425" y="1789113"/>
            <a:chExt cx="8615363" cy="4107274"/>
          </a:xfrm>
        </p:grpSpPr>
        <p:sp>
          <p:nvSpPr>
            <p:cNvPr id="100355" name="Line 24"/>
            <p:cNvSpPr>
              <a:spLocks noChangeShapeType="1"/>
            </p:cNvSpPr>
            <p:nvPr/>
          </p:nvSpPr>
          <p:spPr bwMode="auto">
            <a:xfrm>
              <a:off x="3968750" y="4049713"/>
              <a:ext cx="0" cy="4826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57" name="Text Box 8"/>
            <p:cNvSpPr txBox="1">
              <a:spLocks noChangeArrowheads="1"/>
            </p:cNvSpPr>
            <p:nvPr/>
          </p:nvSpPr>
          <p:spPr bwMode="auto">
            <a:xfrm>
              <a:off x="4424363" y="2255838"/>
              <a:ext cx="1854200" cy="138499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Routing Cost Roll Up captures this level manufacturing costs, lead times, and total yield</a:t>
              </a:r>
            </a:p>
          </p:txBody>
        </p:sp>
        <p:sp>
          <p:nvSpPr>
            <p:cNvPr id="100358" name="Rectangle 9"/>
            <p:cNvSpPr>
              <a:spLocks noChangeArrowheads="1"/>
            </p:cNvSpPr>
            <p:nvPr/>
          </p:nvSpPr>
          <p:spPr bwMode="auto">
            <a:xfrm>
              <a:off x="809540" y="2790825"/>
              <a:ext cx="148598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400">
                  <a:latin typeface="+mj-lt"/>
                </a:rPr>
                <a:t>This 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100359" name="Line 10"/>
            <p:cNvSpPr>
              <a:spLocks noChangeShapeType="1"/>
            </p:cNvSpPr>
            <p:nvPr/>
          </p:nvSpPr>
          <p:spPr bwMode="auto">
            <a:xfrm>
              <a:off x="392113" y="3567113"/>
              <a:ext cx="5738812" cy="127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0" name="Rectangle 11"/>
            <p:cNvSpPr>
              <a:spLocks noChangeArrowheads="1"/>
            </p:cNvSpPr>
            <p:nvPr/>
          </p:nvSpPr>
          <p:spPr bwMode="auto">
            <a:xfrm>
              <a:off x="619125" y="5591175"/>
              <a:ext cx="1876425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latin typeface="+mj-lt"/>
                </a:rPr>
                <a:t>Lower Level Costs</a:t>
              </a:r>
              <a:endParaRPr lang="en-US" sz="1200">
                <a:latin typeface="+mj-lt"/>
              </a:endParaRPr>
            </a:p>
          </p:txBody>
        </p:sp>
        <p:sp>
          <p:nvSpPr>
            <p:cNvPr id="548876" name="Rectangle 12"/>
            <p:cNvSpPr>
              <a:spLocks noChangeArrowheads="1"/>
            </p:cNvSpPr>
            <p:nvPr/>
          </p:nvSpPr>
          <p:spPr bwMode="auto">
            <a:xfrm>
              <a:off x="2555875" y="2317750"/>
              <a:ext cx="1333500" cy="939800"/>
            </a:xfrm>
            <a:prstGeom prst="rect">
              <a:avLst/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01010</a:t>
              </a:r>
            </a:p>
            <a:p>
              <a:pPr algn="ctr" eaLnBrk="0" hangingPunct="0">
                <a:defRPr/>
              </a:pPr>
              <a:r>
                <a:rPr lang="en-US" sz="1400">
                  <a:latin typeface="+mj-lt"/>
                </a:rPr>
                <a:t>Medical Ultrasound</a:t>
              </a:r>
            </a:p>
          </p:txBody>
        </p:sp>
        <p:sp>
          <p:nvSpPr>
            <p:cNvPr id="100362" name="Rectangle 13"/>
            <p:cNvSpPr>
              <a:spLocks noChangeArrowheads="1"/>
            </p:cNvSpPr>
            <p:nvPr/>
          </p:nvSpPr>
          <p:spPr bwMode="auto">
            <a:xfrm>
              <a:off x="288925" y="1789113"/>
              <a:ext cx="2778006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Item / Parent Level</a:t>
              </a:r>
              <a:endParaRPr lang="en-US" sz="1600">
                <a:latin typeface="+mj-lt"/>
              </a:endParaRPr>
            </a:p>
          </p:txBody>
        </p:sp>
        <p:sp>
          <p:nvSpPr>
            <p:cNvPr id="100363" name="Rectangle 14"/>
            <p:cNvSpPr>
              <a:spLocks noChangeArrowheads="1"/>
            </p:cNvSpPr>
            <p:nvPr/>
          </p:nvSpPr>
          <p:spPr bwMode="auto">
            <a:xfrm>
              <a:off x="225425" y="3200400"/>
              <a:ext cx="2079625" cy="64376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Component Level</a:t>
              </a:r>
            </a:p>
          </p:txBody>
        </p:sp>
        <p:sp>
          <p:nvSpPr>
            <p:cNvPr id="100364" name="Line 15"/>
            <p:cNvSpPr>
              <a:spLocks noChangeShapeType="1"/>
            </p:cNvSpPr>
            <p:nvPr/>
          </p:nvSpPr>
          <p:spPr bwMode="auto">
            <a:xfrm>
              <a:off x="3225800" y="3330575"/>
              <a:ext cx="0" cy="6397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5" name="Line 16"/>
            <p:cNvSpPr>
              <a:spLocks noChangeShapeType="1"/>
            </p:cNvSpPr>
            <p:nvPr/>
          </p:nvSpPr>
          <p:spPr bwMode="auto">
            <a:xfrm flipV="1">
              <a:off x="936625" y="4030663"/>
              <a:ext cx="45672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6" name="Line 17"/>
            <p:cNvSpPr>
              <a:spLocks noChangeShapeType="1"/>
            </p:cNvSpPr>
            <p:nvPr/>
          </p:nvSpPr>
          <p:spPr bwMode="auto">
            <a:xfrm>
              <a:off x="944563" y="4037013"/>
              <a:ext cx="0" cy="4445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7" name="Line 18"/>
            <p:cNvSpPr>
              <a:spLocks noChangeShapeType="1"/>
            </p:cNvSpPr>
            <p:nvPr/>
          </p:nvSpPr>
          <p:spPr bwMode="auto">
            <a:xfrm>
              <a:off x="5510213" y="4049713"/>
              <a:ext cx="0" cy="4445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68" name="Line 19"/>
            <p:cNvSpPr>
              <a:spLocks noChangeShapeType="1"/>
            </p:cNvSpPr>
            <p:nvPr/>
          </p:nvSpPr>
          <p:spPr bwMode="auto">
            <a:xfrm>
              <a:off x="2552700" y="4037013"/>
              <a:ext cx="0" cy="4445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48884" name="Rectangle 20"/>
            <p:cNvSpPr>
              <a:spLocks noChangeArrowheads="1"/>
            </p:cNvSpPr>
            <p:nvPr/>
          </p:nvSpPr>
          <p:spPr bwMode="auto">
            <a:xfrm>
              <a:off x="387350" y="4471988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endParaRPr lang="en-US" sz="1200">
                <a:latin typeface="+mj-lt"/>
              </a:endParaRP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02003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Standard Connector 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(1 ea.)  $0.22</a:t>
              </a:r>
            </a:p>
            <a:p>
              <a:pPr algn="ctr" eaLnBrk="0" latinLnBrk="1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548885" name="Rectangle 21"/>
            <p:cNvSpPr>
              <a:spLocks noChangeArrowheads="1"/>
            </p:cNvSpPr>
            <p:nvPr/>
          </p:nvSpPr>
          <p:spPr bwMode="auto">
            <a:xfrm>
              <a:off x="1908175" y="4471988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100">
                  <a:latin typeface="+mj-lt"/>
                </a:rPr>
                <a:t>62050</a:t>
              </a:r>
            </a:p>
            <a:p>
              <a:pPr algn="ctr" eaLnBrk="0" hangingPunct="0">
                <a:defRPr/>
              </a:pPr>
              <a:r>
                <a:rPr lang="en-US" sz="1100">
                  <a:latin typeface="+mj-lt"/>
                </a:rPr>
                <a:t>Beryllium Copper</a:t>
              </a:r>
            </a:p>
            <a:p>
              <a:pPr algn="ctr" eaLnBrk="0" hangingPunct="0">
                <a:defRPr/>
              </a:pPr>
              <a:r>
                <a:rPr lang="en-US" sz="1100">
                  <a:latin typeface="+mj-lt"/>
                </a:rPr>
                <a:t>(2 ea.) $0.0002</a:t>
              </a:r>
            </a:p>
          </p:txBody>
        </p:sp>
        <p:sp>
          <p:nvSpPr>
            <p:cNvPr id="548886" name="Rectangle 22"/>
            <p:cNvSpPr>
              <a:spLocks noChangeArrowheads="1"/>
            </p:cNvSpPr>
            <p:nvPr/>
          </p:nvSpPr>
          <p:spPr bwMode="auto">
            <a:xfrm>
              <a:off x="3406775" y="4491038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60004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Transducer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(1 ea.) $15.00</a:t>
              </a:r>
            </a:p>
          </p:txBody>
        </p:sp>
        <p:sp>
          <p:nvSpPr>
            <p:cNvPr id="548887" name="Rectangle 23"/>
            <p:cNvSpPr>
              <a:spLocks noChangeArrowheads="1"/>
            </p:cNvSpPr>
            <p:nvPr/>
          </p:nvSpPr>
          <p:spPr bwMode="auto">
            <a:xfrm>
              <a:off x="4908550" y="4494213"/>
              <a:ext cx="1231900" cy="850900"/>
            </a:xfrm>
            <a:prstGeom prst="rect">
              <a:avLst/>
            </a:prstGeom>
            <a:solidFill>
              <a:srgbClr val="E5E1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90031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Packaging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(1 ea.) $0.28</a:t>
              </a:r>
            </a:p>
          </p:txBody>
        </p:sp>
        <p:sp>
          <p:nvSpPr>
            <p:cNvPr id="100373" name="AutoShape 25"/>
            <p:cNvSpPr>
              <a:spLocks/>
            </p:cNvSpPr>
            <p:nvPr/>
          </p:nvSpPr>
          <p:spPr bwMode="auto">
            <a:xfrm>
              <a:off x="3956050" y="2168525"/>
              <a:ext cx="412750" cy="1260475"/>
            </a:xfrm>
            <a:prstGeom prst="rightBrace">
              <a:avLst>
                <a:gd name="adj1" fmla="val 25449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74" name="AutoShape 26"/>
            <p:cNvSpPr>
              <a:spLocks/>
            </p:cNvSpPr>
            <p:nvPr/>
          </p:nvSpPr>
          <p:spPr bwMode="auto">
            <a:xfrm>
              <a:off x="6102350" y="1851025"/>
              <a:ext cx="514350" cy="3863975"/>
            </a:xfrm>
            <a:prstGeom prst="rightBrace">
              <a:avLst>
                <a:gd name="adj1" fmla="val 62603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0375" name="Text Box 27"/>
            <p:cNvSpPr txBox="1">
              <a:spLocks noChangeArrowheads="1"/>
            </p:cNvSpPr>
            <p:nvPr/>
          </p:nvSpPr>
          <p:spPr bwMode="auto">
            <a:xfrm>
              <a:off x="7099300" y="2027238"/>
              <a:ext cx="1741488" cy="35147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 b="1">
                  <a:latin typeface="+mj-lt"/>
                </a:rPr>
                <a:t>Product Structure Cost Roll Up captures lower level component costs (and this level and lower level manufacturing costs already captured by routing cost </a:t>
              </a:r>
              <a:br>
                <a:rPr lang="en-US" sz="1600" b="1">
                  <a:latin typeface="+mj-lt"/>
                </a:rPr>
              </a:br>
              <a:r>
                <a:rPr lang="en-US" sz="1600" b="1">
                  <a:latin typeface="+mj-lt"/>
                </a:rPr>
                <a:t>roll ups)</a:t>
              </a:r>
            </a:p>
          </p:txBody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 Set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QS-SU-780</a:t>
            </a:r>
          </a:p>
        </p:txBody>
      </p:sp>
      <p:grpSp>
        <p:nvGrpSpPr>
          <p:cNvPr id="101380" name="Group 34"/>
          <p:cNvGrpSpPr>
            <a:grpSpLocks/>
          </p:cNvGrpSpPr>
          <p:nvPr/>
        </p:nvGrpSpPr>
        <p:grpSpPr bwMode="auto">
          <a:xfrm>
            <a:off x="2075901" y="2643364"/>
            <a:ext cx="4976813" cy="1673225"/>
            <a:chOff x="1818" y="1584"/>
            <a:chExt cx="2031" cy="610"/>
          </a:xfrm>
        </p:grpSpPr>
        <p:sp>
          <p:nvSpPr>
            <p:cNvPr id="318499" name="Rectangle 35"/>
            <p:cNvSpPr>
              <a:spLocks noChangeArrowheads="1"/>
            </p:cNvSpPr>
            <p:nvPr/>
          </p:nvSpPr>
          <p:spPr bwMode="auto">
            <a:xfrm>
              <a:off x="1818" y="1605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101382" name="AutoShape 36"/>
            <p:cNvSpPr>
              <a:spLocks noChangeArrowheads="1"/>
            </p:cNvSpPr>
            <p:nvPr/>
          </p:nvSpPr>
          <p:spPr bwMode="auto">
            <a:xfrm rot="5400000" flipV="1">
              <a:off x="2544" y="1672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8501" name="Rectangle 37" descr="Wide upward diagonal"/>
            <p:cNvSpPr>
              <a:spLocks noChangeArrowheads="1"/>
            </p:cNvSpPr>
            <p:nvPr/>
          </p:nvSpPr>
          <p:spPr bwMode="auto">
            <a:xfrm>
              <a:off x="3126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GL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</p:grp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QS-SU-790</a:t>
            </a:r>
          </a:p>
        </p:txBody>
      </p:sp>
      <p:pic>
        <p:nvPicPr>
          <p:cNvPr id="102403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896566"/>
            <a:ext cx="7704137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Rectangle 10"/>
          <p:cNvSpPr>
            <a:spLocks noChangeArrowheads="1"/>
          </p:cNvSpPr>
          <p:nvPr/>
        </p:nvSpPr>
        <p:spPr bwMode="auto">
          <a:xfrm>
            <a:off x="1055688" y="2752353"/>
            <a:ext cx="876300" cy="46196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647703"/>
            <a:ext cx="1546225" cy="50958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07" name="Rectangle 12"/>
          <p:cNvSpPr>
            <a:spLocks noChangeArrowheads="1"/>
          </p:cNvSpPr>
          <p:nvPr/>
        </p:nvSpPr>
        <p:spPr bwMode="auto">
          <a:xfrm>
            <a:off x="1046163" y="4336678"/>
            <a:ext cx="1292225" cy="25400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08" name="Rectangle 13"/>
          <p:cNvSpPr>
            <a:spLocks noChangeArrowheads="1"/>
          </p:cNvSpPr>
          <p:nvPr/>
        </p:nvSpPr>
        <p:spPr bwMode="auto">
          <a:xfrm>
            <a:off x="3346450" y="4346203"/>
            <a:ext cx="108426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Routing Cost Roll-Up</a:t>
            </a:r>
            <a:endParaRPr lang="en-US" dirty="0"/>
          </a:p>
        </p:txBody>
      </p:sp>
      <p:sp>
        <p:nvSpPr>
          <p:cNvPr id="1034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QS-SU-800</a:t>
            </a:r>
          </a:p>
        </p:txBody>
      </p:sp>
      <p:pic>
        <p:nvPicPr>
          <p:cNvPr id="10342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920378"/>
            <a:ext cx="7485063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9"/>
          <p:cNvSpPr>
            <a:spLocks noChangeArrowheads="1"/>
          </p:cNvSpPr>
          <p:nvPr/>
        </p:nvSpPr>
        <p:spPr bwMode="auto">
          <a:xfrm>
            <a:off x="1254125" y="1866528"/>
            <a:ext cx="2686050" cy="42386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3430" name="Rectangle 10"/>
          <p:cNvSpPr>
            <a:spLocks noChangeArrowheads="1"/>
          </p:cNvSpPr>
          <p:nvPr/>
        </p:nvSpPr>
        <p:spPr bwMode="auto">
          <a:xfrm>
            <a:off x="1036638" y="2517403"/>
            <a:ext cx="6118225" cy="3111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11341</TotalTime>
  <Words>2343</Words>
  <Application>Microsoft Office PowerPoint</Application>
  <PresentationFormat>On-screen Show (4:3)</PresentationFormat>
  <Paragraphs>861</Paragraphs>
  <Slides>109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109</vt:i4>
      </vt:variant>
    </vt:vector>
  </HeadingPairs>
  <TitlesOfParts>
    <vt:vector size="111" baseType="lpstr">
      <vt:lpstr>2_EX06PP_template</vt:lpstr>
      <vt:lpstr>QAD 2010 Template</vt:lpstr>
      <vt:lpstr>QAD Enterprise Applications Enterprise Edition</vt:lpstr>
      <vt:lpstr>Domains, Entities, Sites and Locations</vt:lpstr>
      <vt:lpstr>Topics</vt:lpstr>
      <vt:lpstr>Learning Objectives</vt:lpstr>
      <vt:lpstr>Four Types of Data</vt:lpstr>
      <vt:lpstr>Business Relation</vt:lpstr>
      <vt:lpstr>Shared Data Sets</vt:lpstr>
      <vt:lpstr>Shared Sets Example</vt:lpstr>
      <vt:lpstr>Business Relations</vt:lpstr>
      <vt:lpstr>Accounting Layers</vt:lpstr>
      <vt:lpstr>Dual Base Currency</vt:lpstr>
      <vt:lpstr>Users and Roles</vt:lpstr>
      <vt:lpstr>Entities</vt:lpstr>
      <vt:lpstr>Sites</vt:lpstr>
      <vt:lpstr>Locations</vt:lpstr>
      <vt:lpstr>Inventory Status Codes</vt:lpstr>
      <vt:lpstr>Single-Level Facility</vt:lpstr>
      <vt:lpstr>Two Locations</vt:lpstr>
      <vt:lpstr>Setup Domain and Entity</vt:lpstr>
      <vt:lpstr>Set Up Company Business Relation</vt:lpstr>
      <vt:lpstr>Domain Account Control</vt:lpstr>
      <vt:lpstr>AP, Department, Product Line</vt:lpstr>
      <vt:lpstr>Variances, Service Accounts</vt:lpstr>
      <vt:lpstr>Define Inventory Status Codes</vt:lpstr>
      <vt:lpstr>Set Up Site</vt:lpstr>
      <vt:lpstr>Set Up Inventory Locations</vt:lpstr>
      <vt:lpstr>Location Maintenance</vt:lpstr>
      <vt:lpstr>Review - Four Types of Data</vt:lpstr>
      <vt:lpstr>Business Relations -  Modify</vt:lpstr>
      <vt:lpstr>Daybooks linked to layers 1</vt:lpstr>
      <vt:lpstr>Daybooks linked to layers 2</vt:lpstr>
      <vt:lpstr>Accounting Layers and Reporting</vt:lpstr>
      <vt:lpstr>Review</vt:lpstr>
      <vt:lpstr>Setting up roles and role permissions </vt:lpstr>
      <vt:lpstr>Create Role </vt:lpstr>
      <vt:lpstr>Assign Role Permissions </vt:lpstr>
      <vt:lpstr>Setting up Users </vt:lpstr>
      <vt:lpstr>Set up User Access </vt:lpstr>
      <vt:lpstr>Linking it all together </vt:lpstr>
      <vt:lpstr>Exercise 1</vt:lpstr>
      <vt:lpstr>QAD Enterprise Applications Enterprise Edition</vt:lpstr>
      <vt:lpstr>Product Definition</vt:lpstr>
      <vt:lpstr>Product Definition: Topics</vt:lpstr>
      <vt:lpstr>Learning Objectives</vt:lpstr>
      <vt:lpstr>Process Flow</vt:lpstr>
      <vt:lpstr>Product Lines</vt:lpstr>
      <vt:lpstr>Slide 47</vt:lpstr>
      <vt:lpstr>Items</vt:lpstr>
      <vt:lpstr>Items</vt:lpstr>
      <vt:lpstr>Product Structure</vt:lpstr>
      <vt:lpstr>Example: Product Lines</vt:lpstr>
      <vt:lpstr>Example: Cost Set Method</vt:lpstr>
      <vt:lpstr>Create GL Transactions </vt:lpstr>
      <vt:lpstr>Item Status Codes</vt:lpstr>
      <vt:lpstr>Generalized Codes</vt:lpstr>
      <vt:lpstr>Example: Item Information</vt:lpstr>
      <vt:lpstr>Item Master Maintenance Menu</vt:lpstr>
      <vt:lpstr>Example: Item Data and Inventory</vt:lpstr>
      <vt:lpstr>Item Shipping Data</vt:lpstr>
      <vt:lpstr>Example: Item Planning</vt:lpstr>
      <vt:lpstr>Example: Item Cost Data Frame</vt:lpstr>
      <vt:lpstr>Example: Item Information</vt:lpstr>
      <vt:lpstr>Example: Set Up Product Structure</vt:lpstr>
      <vt:lpstr>Example: Set Up Product Structure</vt:lpstr>
      <vt:lpstr>Example: Product Structure Inquiry</vt:lpstr>
      <vt:lpstr>Product Structure by Item Report</vt:lpstr>
      <vt:lpstr>Item Master Maintenance</vt:lpstr>
      <vt:lpstr>Review</vt:lpstr>
      <vt:lpstr>Exercise 2</vt:lpstr>
      <vt:lpstr>QAD Enterprise Applications Enterprise Edition</vt:lpstr>
      <vt:lpstr>Manufacturing</vt:lpstr>
      <vt:lpstr>Manufacturing: Topics</vt:lpstr>
      <vt:lpstr>Manufacturing: Learning Objectives</vt:lpstr>
      <vt:lpstr>Manufacturing: Process Flow</vt:lpstr>
      <vt:lpstr>Manufacturing: Shop Calendar</vt:lpstr>
      <vt:lpstr>Departments, Work Centers &amp; Machines</vt:lpstr>
      <vt:lpstr>Manufacturing: Routings</vt:lpstr>
      <vt:lpstr>Example: Set Up Shop Calendar</vt:lpstr>
      <vt:lpstr>Example: Define Departments</vt:lpstr>
      <vt:lpstr>Define Work Centers / Machines</vt:lpstr>
      <vt:lpstr>Example: Set Up Routing Op 10</vt:lpstr>
      <vt:lpstr>Example: Set Up Routing Op 20</vt:lpstr>
      <vt:lpstr>Review Results in Routing Inquiry</vt:lpstr>
      <vt:lpstr>Review</vt:lpstr>
      <vt:lpstr>Review</vt:lpstr>
      <vt:lpstr>Exercise 3</vt:lpstr>
      <vt:lpstr>QAD Enterprise Applications Enterprise Edition</vt:lpstr>
      <vt:lpstr>Cost Calculations</vt:lpstr>
      <vt:lpstr>Cost Calculations: Topics</vt:lpstr>
      <vt:lpstr>Learning Objectives</vt:lpstr>
      <vt:lpstr>Sources of Product Cost Information</vt:lpstr>
      <vt:lpstr>Work Flow for Cost Calculations</vt:lpstr>
      <vt:lpstr>Routing Cost Roll-Up</vt:lpstr>
      <vt:lpstr>Routing Cost Roll-Up Calculations</vt:lpstr>
      <vt:lpstr>Cost Calculations</vt:lpstr>
      <vt:lpstr>Cost Calculations</vt:lpstr>
      <vt:lpstr>Move Current Cost Set to GL Set</vt:lpstr>
      <vt:lpstr>Review Standard Order Quantity</vt:lpstr>
      <vt:lpstr>Example: Routing Cost Roll-Up</vt:lpstr>
      <vt:lpstr>Example: Verify Routing Cost Roll-Up</vt:lpstr>
      <vt:lpstr>Product Structure Cost Roll-Up</vt:lpstr>
      <vt:lpstr>Verify Costs</vt:lpstr>
      <vt:lpstr>Move Current Cost Set to GL</vt:lpstr>
      <vt:lpstr>Current Cost Set move to GL Set</vt:lpstr>
      <vt:lpstr>Verify Cost in Current and GL Cost Sets</vt:lpstr>
      <vt:lpstr>Item Cost Maintenance</vt:lpstr>
      <vt:lpstr>Review</vt:lpstr>
      <vt:lpstr>Review</vt:lpstr>
      <vt:lpstr>Exercise 4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484</cp:revision>
  <cp:lastPrinted>2001-05-04T21:48:00Z</cp:lastPrinted>
  <dcterms:created xsi:type="dcterms:W3CDTF">1998-03-17T23:27:45Z</dcterms:created>
  <dcterms:modified xsi:type="dcterms:W3CDTF">2011-04-06T22:27:55Z</dcterms:modified>
</cp:coreProperties>
</file>