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comments/comment4.xml" ContentType="application/vnd.openxmlformats-officedocument.presentationml.comments+xml"/>
  <Override PartName="/ppt/comments/comment11.xml" ContentType="application/vnd.openxmlformats-officedocument.presentationml.comment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notesSlides/notesSlide7.xml" ContentType="application/vnd.openxmlformats-officedocument.presentationml.notesSlide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comments/comment9.xml" ContentType="application/vnd.openxmlformats-officedocument.presentationml.comment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comments/comment16.xml" ContentType="application/vnd.openxmlformats-officedocument.presentationml.comment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slideLayouts/slideLayout14.xml" ContentType="application/vnd.openxmlformats-officedocument.presentationml.slideLayout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comments/comment5.xml" ContentType="application/vnd.openxmlformats-officedocument.presentationml.comment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slideLayouts/slideLayout21.xml" ContentType="application/vnd.openxmlformats-officedocument.presentationml.slideLayout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comments/comment12.xml" ContentType="application/vnd.openxmlformats-officedocument.presentationml.comment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Layouts/slideLayout19.xml" ContentType="application/vnd.openxmlformats-officedocument.presentationml.slideLayout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comments/comment17.xml" ContentType="application/vnd.openxmlformats-officedocument.presentationml.comment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comments/comment6.xml" ContentType="application/vnd.openxmlformats-officedocument.presentationml.comments+xml"/>
  <Override PartName="/ppt/tags/tag94.xml" ContentType="application/vnd.openxmlformats-officedocument.presentationml.tags+xml"/>
  <Override PartName="/ppt/comments/comment13.xml" ContentType="application/vnd.openxmlformats-officedocument.presentationml.comment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comments/comment2.xml" ContentType="application/vnd.openxmlformats-officedocument.presentationml.comments+xml"/>
  <Override PartName="/ppt/tags/tag90.xml" ContentType="application/vnd.openxmlformats-officedocument.presentationml.tags+xml"/>
  <Override PartName="/ppt/notesSlides/notesSlide9.xml" ContentType="application/vnd.openxmlformats-officedocument.presentationml.notesSlide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slideMasters/slideMaster2.xml" ContentType="application/vnd.openxmlformats-officedocument.presentationml.slideMaster+xml"/>
  <Override PartName="/ppt/tags/tag7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comments/comment18.xml" ContentType="application/vnd.openxmlformats-officedocument.presentationml.comments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Default Extension="jpeg" ContentType="image/jpeg"/>
  <Override PartName="/ppt/slideLayouts/slideLayout16.xml" ContentType="application/vnd.openxmlformats-officedocument.presentationml.slideLayout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comments/comment7.xml" ContentType="application/vnd.openxmlformats-officedocument.presentationml.comment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comments/comment14.xml" ContentType="application/vnd.openxmlformats-officedocument.presentationml.comments+xml"/>
  <Override PartName="/ppt/notesSlides/notesSlide15.xml" ContentType="application/vnd.openxmlformats-officedocument.presentationml.notes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comments/comment3.xml" ContentType="application/vnd.openxmlformats-officedocument.presentationml.comment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comments/comment10.xml" ContentType="application/vnd.openxmlformats-officedocument.presentationml.comments+xml"/>
  <Override PartName="/ppt/notesSlides/notesSlide11.xml" ContentType="application/vnd.openxmlformats-officedocument.presentationml.notesSlide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comments/comment8.xml" ContentType="application/vnd.openxmlformats-officedocument.presentationml.comments+xml"/>
  <Override PartName="/ppt/tags/tag100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comments/comment15.xml" ContentType="application/vnd.openxmlformats-officedocument.presentationml.comments+xml"/>
  <Override PartName="/ppt/slides/slide10.xml" ContentType="application/vnd.openxmlformats-officedocument.presentationml.slide+xml"/>
  <Override PartName="/ppt/tags/tag45.xml" ContentType="application/vnd.openxmlformats-officedocument.presentationml.tags+xml"/>
  <Override PartName="/ppt/slideLayouts/slideLayout20.xml" ContentType="application/vnd.openxmlformats-officedocument.presentationml.slideLayout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953" r:id="rId1"/>
    <p:sldMasterId id="2147485046" r:id="rId2"/>
  </p:sldMasterIdLst>
  <p:notesMasterIdLst>
    <p:notesMasterId r:id="rId22"/>
  </p:notesMasterIdLst>
  <p:handoutMasterIdLst>
    <p:handoutMasterId r:id="rId23"/>
  </p:handoutMasterIdLst>
  <p:sldIdLst>
    <p:sldId id="257" r:id="rId3"/>
    <p:sldId id="327" r:id="rId4"/>
    <p:sldId id="1062" r:id="rId5"/>
    <p:sldId id="1063" r:id="rId6"/>
    <p:sldId id="1065" r:id="rId7"/>
    <p:sldId id="1067" r:id="rId8"/>
    <p:sldId id="1066" r:id="rId9"/>
    <p:sldId id="1069" r:id="rId10"/>
    <p:sldId id="1070" r:id="rId11"/>
    <p:sldId id="1071" r:id="rId12"/>
    <p:sldId id="1072" r:id="rId13"/>
    <p:sldId id="1073" r:id="rId14"/>
    <p:sldId id="1074" r:id="rId15"/>
    <p:sldId id="1075" r:id="rId16"/>
    <p:sldId id="1077" r:id="rId17"/>
    <p:sldId id="1076" r:id="rId18"/>
    <p:sldId id="1078" r:id="rId19"/>
    <p:sldId id="1079" r:id="rId20"/>
    <p:sldId id="936" r:id="rId2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 Shannon, QAD" initials="FS" lastIdx="6" clrIdx="0"/>
  <p:cmAuthor id="1" name="qad" initials="q" lastIdx="19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00"/>
    <a:srgbClr val="808080"/>
    <a:srgbClr val="FF99CC"/>
    <a:srgbClr val="000000"/>
    <a:srgbClr val="FFFFCC"/>
    <a:srgbClr val="33CC33"/>
    <a:srgbClr val="0069B8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20567" autoAdjust="0"/>
    <p:restoredTop sz="76220" autoAdjust="0"/>
  </p:normalViewPr>
  <p:slideViewPr>
    <p:cSldViewPr snapToGrid="0">
      <p:cViewPr varScale="1">
        <p:scale>
          <a:sx n="88" d="100"/>
          <a:sy n="88" d="100"/>
        </p:scale>
        <p:origin x="-23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874" y="-86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07:47.419" idx="1">
    <p:pos x="1220" y="409"/>
    <p:text>U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21:26.870" idx="10">
    <p:pos x="1372" y="243"/>
    <p:text>H2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09:55.809" idx="11">
    <p:pos x="1137" y="258"/>
    <p:text>H2</p:tex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10:01.797" idx="12">
    <p:pos x="1326" y="258"/>
    <p:text>H2</p:tex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10:16.117" idx="13">
    <p:pos x="1213" y="243"/>
    <p:text>H1</p:tex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17:42.539" idx="15">
    <p:pos x="1470" y="243"/>
    <p:text>H2</p:tex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17:51.288" idx="16">
    <p:pos x="2039" y="258"/>
    <p:text>H2S</p:tex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17:58.732" idx="17">
    <p:pos x="1781" y="243"/>
    <p:text>H2</p:text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18:04.337" idx="18">
    <p:pos x="1864" y="243"/>
    <p:text>H2S</p:text>
  </p:cm>
</p:cmLst>
</file>

<file path=ppt/comments/comment1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18:13.018" idx="19">
    <p:pos x="2016" y="243"/>
    <p:text>H2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08:10.245" idx="2">
    <p:pos x="1008" y="243"/>
    <p:text>H1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08:18.459" idx="3">
    <p:pos x="1296" y="243"/>
    <p:text>H1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21:04.982" idx="4">
    <p:pos x="1137" y="258"/>
    <p:text>H2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08:33.913" idx="5">
    <p:pos x="1971" y="258"/>
    <p:text>H2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08:47.845" idx="6">
    <p:pos x="1561" y="258"/>
    <p:text>H2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21:15.267" idx="7">
    <p:pos x="1372" y="243"/>
    <p:text>H2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09:07.418" idx="8">
    <p:pos x="1629" y="258"/>
    <p:text>H2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09:16.302" idx="9">
    <p:pos x="1629" y="258"/>
    <p:text>H2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6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43" tIns="45222" rIns="90443" bIns="4522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2FB1695-E9ED-44CA-8552-0AB6DC675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>
            <a:lvl1pPr algn="l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>
            <a:lvl1pPr algn="r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4838"/>
            <a:ext cx="548640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b" anchorCtr="0" compatLnSpc="1">
            <a:prstTxWarp prst="textNoShape">
              <a:avLst/>
            </a:prstTxWarp>
          </a:bodyPr>
          <a:lstStyle>
            <a:lvl1pPr algn="l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3" rIns="92307" bIns="46153" numCol="1" anchor="b" anchorCtr="0" compatLnSpc="1">
            <a:prstTxWarp prst="textNoShape">
              <a:avLst/>
            </a:prstTxWarp>
          </a:bodyPr>
          <a:lstStyle>
            <a:lvl1pPr algn="r" defTabSz="9232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0128CE9-76D0-4B44-B752-A9A4E08BA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2BBF8621-2CD6-44CD-9BA7-3990D79A0160}" type="slidenum">
              <a:rPr lang="en-US" smtClean="0"/>
              <a:pPr defTabSz="922338">
                <a:defRPr/>
              </a:pPr>
              <a:t>1</a:t>
            </a:fld>
            <a:endParaRPr lang="en-US" dirty="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The</a:t>
            </a:r>
            <a:r>
              <a:rPr lang="en-US" baseline="0" dirty="0" smtClean="0"/>
              <a:t> BI Certification programs include a mix of videos, formal classroom training and certification exams.  Students may choose to utilize a subset of the available materials.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  <a:p>
            <a:r>
              <a:rPr lang="en-US" baseline="0" dirty="0" smtClean="0"/>
              <a:t>The Technical Level 2 certification builds on the support and troubleshooting concepts covered in Technical Level 1.  In addition, there is a strong emphasis on customization.  Not only tools and techniques to create BI customizations, but also Best practices.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As with the Technical Level</a:t>
            </a:r>
            <a:r>
              <a:rPr lang="en-US" baseline="0" dirty="0" smtClean="0"/>
              <a:t> 1 certification, the following groups are the primary target audience for the this learning path:  QAD and partner technical services groups, Tier-2 and Tier-3 support, and QAD R&amp;D functional teams.</a:t>
            </a:r>
            <a:endParaRPr lang="en-US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  <a:p>
            <a:r>
              <a:rPr lang="en-US" baseline="0" dirty="0" smtClean="0"/>
              <a:t>The prerequisites for the QAD Technical Level 2 course include an Intermediate knowledge of SQL Query, experience with the QAD BI application and the coursework for the BI Technical level 1.  Achievement of a Technical level 1 certification is not a requirement.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  <a:p>
            <a:r>
              <a:rPr lang="en-US" baseline="0" dirty="0" smtClean="0"/>
              <a:t>The BI Certification learning paths employ a variety of training methods.   These includes external SQL on-line courses, a series of self-study in-house produced videos and their related </a:t>
            </a:r>
            <a:r>
              <a:rPr lang="en-US" baseline="0" smtClean="0"/>
              <a:t>validation quizzes.  We </a:t>
            </a:r>
            <a:r>
              <a:rPr lang="en-US" baseline="0" dirty="0" smtClean="0"/>
              <a:t>also make recommendations for outside reading materials.  Finally, there is a 4 day class conducted at a QAD Training facility, followed by a multiple-choice certification exam.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aseline="0" dirty="0" smtClean="0"/>
              <a:t>The Learning path for the BI App Level 1 includes all 10 BI Self-study videos.</a:t>
            </a:r>
          </a:p>
          <a:p>
            <a:endParaRPr lang="en-US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aseline="0" smtClean="0"/>
              <a:t>The </a:t>
            </a:r>
            <a:r>
              <a:rPr lang="en-US" baseline="0" dirty="0" smtClean="0"/>
              <a:t>Technical Level 1 learning path includes a subset of the self-study videos, and some external SQL Basics videos.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9145">
              <a:defRPr/>
            </a:pPr>
            <a:fld id="{D653C3F0-CF02-40E7-941D-F8D94A64819E}" type="slidenum">
              <a:rPr lang="en-US" smtClean="0"/>
              <a:pPr defTabSz="919145">
                <a:defRPr/>
              </a:pPr>
              <a:t>19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There are current 3 available BI Certification programs.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Application Level 1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Technical Level</a:t>
            </a:r>
            <a:r>
              <a:rPr lang="en-US" baseline="0" dirty="0" smtClean="0"/>
              <a:t> 1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 Technical Level 2</a:t>
            </a:r>
            <a:endParaRPr lang="en-US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BI Application Level 1 is focused on the use of QAD BI Portal.  The BI Portal is the primary tool used to access the data that resides in the BI Data Warehouse.</a:t>
            </a:r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Groups</a:t>
            </a:r>
            <a:r>
              <a:rPr lang="en-US" baseline="0" dirty="0" smtClean="0"/>
              <a:t> that will be most interested in achieving BI Application Level 1 Certification are QAD Services, Customer’s BI Support and QAD R&amp;D Functional Teams.</a:t>
            </a:r>
            <a:endParaRPr lang="en-US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  <a:p>
            <a:r>
              <a:rPr lang="en-US" baseline="0" dirty="0" smtClean="0"/>
              <a:t>There are no prerequisites to BI Application Level 1 Certification Learning Path.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  <a:p>
            <a:r>
              <a:rPr lang="en-US" baseline="0" dirty="0" smtClean="0"/>
              <a:t>The BI Technical Level 1 course focuses on installation of the BI application and basic troubleshooting.  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Groups that will be most interested in achieving</a:t>
            </a:r>
            <a:r>
              <a:rPr lang="en-US" baseline="0" dirty="0" smtClean="0"/>
              <a:t> BI Technical Level 1 certification are Technical Services, QAD and Partner Support and QAD R&amp;D Functional teams.</a:t>
            </a:r>
            <a:endParaRPr lang="en-US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0" dirty="0" smtClean="0"/>
          </a:p>
          <a:p>
            <a:r>
              <a:rPr lang="en-US" baseline="0" dirty="0" smtClean="0"/>
              <a:t>There are no prerequisites to the BI Technical Level 1 Certification learning path.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2338">
              <a:defRPr/>
            </a:pPr>
            <a:fld id="{86C9CC71-3950-459A-92D3-7C5CEF36034A}" type="slidenum">
              <a:rPr lang="en-US" smtClean="0"/>
              <a:pPr defTabSz="922338"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2.jpeg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4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0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1"/>
            </p:custDataLst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1"/>
            </p:custDataLst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2"/>
            </p:custDataLst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  <p:custDataLst>
              <p:tags r:id="rId6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  <p:custDataLst>
              <p:tags r:id="rId2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ags" Target="../tags/tag49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ags" Target="../tags/tag48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ags" Target="../tags/tag47.xml"/><Relationship Id="rId5" Type="http://schemas.openxmlformats.org/officeDocument/2006/relationships/slideLayout" Target="../slideLayouts/slideLayout18.xml"/><Relationship Id="rId10" Type="http://schemas.openxmlformats.org/officeDocument/2006/relationships/tags" Target="../tags/tag46.xml"/><Relationship Id="rId4" Type="http://schemas.openxmlformats.org/officeDocument/2006/relationships/slideLayout" Target="../slideLayouts/slideLayout17.xml"/><Relationship Id="rId9" Type="http://schemas.openxmlformats.org/officeDocument/2006/relationships/theme" Target="../theme/theme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  <p:custDataLst>
              <p:tags r:id="rId19"/>
            </p:custDataLst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3" r:id="rId1"/>
    <p:sldLayoutId id="2147485033" r:id="rId2"/>
    <p:sldLayoutId id="2147485034" r:id="rId3"/>
    <p:sldLayoutId id="2147485035" r:id="rId4"/>
    <p:sldLayoutId id="2147485036" r:id="rId5"/>
    <p:sldLayoutId id="2147485037" r:id="rId6"/>
    <p:sldLayoutId id="2147485038" r:id="rId7"/>
    <p:sldLayoutId id="2147485039" r:id="rId8"/>
    <p:sldLayoutId id="2147485040" r:id="rId9"/>
    <p:sldLayoutId id="2147485041" r:id="rId10"/>
    <p:sldLayoutId id="2147485042" r:id="rId11"/>
    <p:sldLayoutId id="2147485044" r:id="rId12"/>
    <p:sldLayoutId id="2147485045" r:id="rId1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  <p:custDataLst>
              <p:tags r:id="rId13"/>
            </p:custDataLst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7" r:id="rId1"/>
    <p:sldLayoutId id="2147485048" r:id="rId2"/>
    <p:sldLayoutId id="2147485049" r:id="rId3"/>
    <p:sldLayoutId id="2147485050" r:id="rId4"/>
    <p:sldLayoutId id="2147485051" r:id="rId5"/>
    <p:sldLayoutId id="2147485052" r:id="rId6"/>
    <p:sldLayoutId id="2147485053" r:id="rId7"/>
    <p:sldLayoutId id="2147485054" r:id="rId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comments" Target="../comments/commen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comments" Target="../comments/comment10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comments" Target="../comments/comment11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comments" Target="../comments/comment12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comments" Target="../comments/comment13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comments" Target="../comments/comment14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comments" Target="../comments/comment15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comments" Target="../comments/comment16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comments" Target="../comments/comment17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comments" Target="../comments/comment18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5" Type="http://schemas.openxmlformats.org/officeDocument/2006/relationships/hyperlink" Target="http://www.qad.com/" TargetMode="Externa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comments" Target="../comments/comment2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comments" Target="../comments/comment3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comments" Target="../comments/comment4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comments" Target="../comments/comment5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comments" Target="../comments/comment6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comments" Target="../comments/comment7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comments" Target="../comments/comment8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comments" Target="../comments/comment9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607737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/>
              <a:t>BI Certification Program Overview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490993" y="1256891"/>
            <a:ext cx="3782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Tahoma" pitchFamily="34" charset="0"/>
                <a:ea typeface="+mn-ea"/>
                <a:cs typeface="Arial" charset="0"/>
              </a:defRPr>
            </a:lvl9pPr>
          </a:lstStyle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Application Level 1 </a:t>
            </a:r>
          </a:p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Course  1-1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344705"/>
            <a:ext cx="8229600" cy="4352685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BI support 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Advanced troubleshooting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Customization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Tools &amp; techniques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Best practices</a:t>
            </a:r>
          </a:p>
          <a:p>
            <a:pPr>
              <a:spcBef>
                <a:spcPts val="1200"/>
              </a:spcBef>
            </a:pPr>
            <a:endParaRPr lang="en-US" dirty="0" smtClean="0"/>
          </a:p>
          <a:p>
            <a:pPr>
              <a:spcBef>
                <a:spcPts val="1200"/>
              </a:spcBef>
              <a:buNone/>
            </a:pPr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BI Technical Level 2 - Course Description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294410"/>
            <a:ext cx="8229600" cy="4600204"/>
          </a:xfrm>
        </p:spPr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dirty="0" smtClean="0"/>
              <a:t>QAD and Partner technical services 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dirty="0" smtClean="0"/>
              <a:t>QAD and Partner support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dirty="0" smtClean="0"/>
              <a:t>QAD R&amp;D – functional teams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QAD Customers – internal BI support 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QAD and Partner implementation services </a:t>
            </a:r>
          </a:p>
          <a:p>
            <a:pPr>
              <a:spcBef>
                <a:spcPts val="1200"/>
              </a:spcBef>
              <a:buNone/>
            </a:pPr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 Technical Level 2 - Potential Participants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 Technical Level 2 - Course Prerequisites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408669"/>
            <a:ext cx="8229600" cy="4907463"/>
          </a:xfrm>
        </p:spPr>
        <p:txBody>
          <a:bodyPr/>
          <a:lstStyle/>
          <a:p>
            <a:r>
              <a:rPr lang="en-US" dirty="0" smtClean="0"/>
              <a:t>Intermediate knowledge of Transact-SQL Query</a:t>
            </a:r>
          </a:p>
          <a:p>
            <a:r>
              <a:rPr lang="en-US" dirty="0" smtClean="0"/>
              <a:t>QAD BI Technical Level 1 coursework (certification not required)</a:t>
            </a:r>
          </a:p>
          <a:p>
            <a:r>
              <a:rPr lang="en-US" dirty="0" smtClean="0"/>
              <a:t>Experience with QAD BI Application</a:t>
            </a:r>
          </a:p>
          <a:p>
            <a:pPr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Certification Components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990601"/>
            <a:ext cx="8229600" cy="5325532"/>
          </a:xfrm>
        </p:spPr>
        <p:txBody>
          <a:bodyPr/>
          <a:lstStyle/>
          <a:p>
            <a:r>
              <a:rPr lang="en-US" dirty="0" smtClean="0"/>
              <a:t>SQL self-study on-line courses</a:t>
            </a:r>
          </a:p>
          <a:p>
            <a:r>
              <a:rPr lang="en-US" dirty="0" smtClean="0"/>
              <a:t>QAD Self-study BI videos and validation quizzes</a:t>
            </a:r>
          </a:p>
          <a:p>
            <a:r>
              <a:rPr lang="en-US" dirty="0" smtClean="0"/>
              <a:t>Training Guide</a:t>
            </a:r>
          </a:p>
          <a:p>
            <a:r>
              <a:rPr lang="en-US" dirty="0" smtClean="0"/>
              <a:t>Recommended reading</a:t>
            </a:r>
          </a:p>
          <a:p>
            <a:r>
              <a:rPr lang="en-US" dirty="0" smtClean="0"/>
              <a:t>Instructor-led classes - QAD Training Center locations</a:t>
            </a:r>
          </a:p>
          <a:p>
            <a:r>
              <a:rPr lang="en-US" dirty="0" smtClean="0"/>
              <a:t>Certification exam – QAD Training Center locations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Learning Path – Application Level 1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097280"/>
            <a:ext cx="8229600" cy="521885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Self-study videos, validation quizzes</a:t>
            </a:r>
          </a:p>
          <a:p>
            <a:pPr lvl="1"/>
            <a:r>
              <a:rPr lang="en-US" dirty="0" smtClean="0"/>
              <a:t>BI 1-2 BI Overview</a:t>
            </a:r>
          </a:p>
          <a:p>
            <a:pPr lvl="1"/>
            <a:r>
              <a:rPr lang="en-US" dirty="0" smtClean="0"/>
              <a:t>BI 1-3 BI Portal</a:t>
            </a:r>
          </a:p>
          <a:p>
            <a:pPr lvl="1"/>
            <a:r>
              <a:rPr lang="en-US" dirty="0" smtClean="0"/>
              <a:t>BI 1-4 BI Modules</a:t>
            </a:r>
          </a:p>
          <a:p>
            <a:pPr lvl="1"/>
            <a:r>
              <a:rPr lang="en-US" dirty="0" smtClean="0"/>
              <a:t>BI 1-5 BI Portal Designer – Queries</a:t>
            </a:r>
          </a:p>
          <a:p>
            <a:pPr lvl="1"/>
            <a:r>
              <a:rPr lang="en-US" dirty="0" smtClean="0"/>
              <a:t>BI 1-6 BI Portal Designer – Reports</a:t>
            </a:r>
          </a:p>
          <a:p>
            <a:pPr lvl="1"/>
            <a:r>
              <a:rPr lang="en-US" dirty="0" smtClean="0"/>
              <a:t>BI 1-7 BI Portal Designer – Visual Items &amp; Dashboards – Part 1</a:t>
            </a:r>
          </a:p>
          <a:p>
            <a:pPr lvl="1"/>
            <a:r>
              <a:rPr lang="en-US" dirty="0" smtClean="0"/>
              <a:t>BI 1-8 BI Portal Designer – Visual Items &amp; Dashboards – Part 2</a:t>
            </a:r>
          </a:p>
          <a:p>
            <a:pPr lvl="1"/>
            <a:r>
              <a:rPr lang="en-US" dirty="0" smtClean="0"/>
              <a:t>BI 1-9 BI Portal Administration</a:t>
            </a:r>
          </a:p>
          <a:p>
            <a:pPr lvl="1"/>
            <a:r>
              <a:rPr lang="en-US" dirty="0" smtClean="0"/>
              <a:t>BI 1-10 Introduction to BI DWD</a:t>
            </a:r>
          </a:p>
          <a:p>
            <a:pPr lvl="1"/>
            <a:r>
              <a:rPr lang="en-US" dirty="0" smtClean="0"/>
              <a:t>BI 1-11 Introduction to BI DWD Scheduler</a:t>
            </a:r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Learning Path – Application Level 1 (cont)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097280"/>
            <a:ext cx="8229600" cy="5218853"/>
          </a:xfrm>
        </p:spPr>
        <p:txBody>
          <a:bodyPr>
            <a:normAutofit/>
          </a:bodyPr>
          <a:lstStyle/>
          <a:p>
            <a:r>
              <a:rPr lang="en-US" dirty="0" smtClean="0"/>
              <a:t>Class &amp; Exam</a:t>
            </a:r>
          </a:p>
          <a:p>
            <a:pPr lvl="1"/>
            <a:r>
              <a:rPr lang="en-US" dirty="0" smtClean="0"/>
              <a:t>BI App Level 1 Certification Class</a:t>
            </a:r>
          </a:p>
          <a:p>
            <a:pPr lvl="1"/>
            <a:r>
              <a:rPr lang="en-US" dirty="0" smtClean="0"/>
              <a:t>BI App Level 1 Certification Exam</a:t>
            </a:r>
          </a:p>
          <a:p>
            <a:r>
              <a:rPr lang="en-US" dirty="0" smtClean="0"/>
              <a:t>Recommended Reading – </a:t>
            </a:r>
            <a:r>
              <a:rPr lang="en-US" i="1" dirty="0" smtClean="0"/>
              <a:t>Successful Business Intelligence </a:t>
            </a:r>
            <a:r>
              <a:rPr lang="en-US" dirty="0" smtClean="0"/>
              <a:t>– </a:t>
            </a:r>
            <a:r>
              <a:rPr lang="en-US" dirty="0" err="1" smtClean="0"/>
              <a:t>Cindi</a:t>
            </a:r>
            <a:r>
              <a:rPr lang="en-US" dirty="0" smtClean="0"/>
              <a:t> </a:t>
            </a:r>
            <a:r>
              <a:rPr lang="en-US" dirty="0" err="1" smtClean="0"/>
              <a:t>Howson</a:t>
            </a:r>
            <a:endParaRPr lang="en-US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Learning Path – Technical Level 1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097280"/>
            <a:ext cx="8229600" cy="5218853"/>
          </a:xfrm>
        </p:spPr>
        <p:txBody>
          <a:bodyPr>
            <a:normAutofit/>
          </a:bodyPr>
          <a:lstStyle/>
          <a:p>
            <a:r>
              <a:rPr lang="en-US" dirty="0" smtClean="0"/>
              <a:t>Self-study videos, validation quizzes</a:t>
            </a:r>
          </a:p>
          <a:p>
            <a:pPr lvl="1"/>
            <a:r>
              <a:rPr lang="en-US" dirty="0" smtClean="0"/>
              <a:t>BI 1-2 BI Overview</a:t>
            </a:r>
          </a:p>
          <a:p>
            <a:pPr lvl="1"/>
            <a:r>
              <a:rPr lang="en-US" dirty="0" smtClean="0"/>
              <a:t>BI 1-3 BI Portal</a:t>
            </a:r>
          </a:p>
          <a:p>
            <a:pPr lvl="1"/>
            <a:r>
              <a:rPr lang="en-US" dirty="0" smtClean="0"/>
              <a:t>BI 1-4 BI Modules</a:t>
            </a:r>
          </a:p>
          <a:p>
            <a:pPr lvl="1"/>
            <a:r>
              <a:rPr lang="en-US" dirty="0" smtClean="0"/>
              <a:t>BI 1-10 Introduction to BI DWD</a:t>
            </a:r>
          </a:p>
          <a:p>
            <a:pPr lvl="1"/>
            <a:r>
              <a:rPr lang="en-US" dirty="0" smtClean="0"/>
              <a:t>BI 1-11 Introduction to BI DWD Scheduler</a:t>
            </a:r>
          </a:p>
          <a:p>
            <a:r>
              <a:rPr lang="en-US" dirty="0" smtClean="0"/>
              <a:t>SQL Basics</a:t>
            </a:r>
          </a:p>
          <a:p>
            <a:pPr lvl="1"/>
            <a:r>
              <a:rPr lang="en-US" dirty="0" smtClean="0"/>
              <a:t>Database fundamentals Microsoft Server (2008/2012)</a:t>
            </a:r>
          </a:p>
          <a:p>
            <a:pPr lvl="1"/>
            <a:r>
              <a:rPr lang="en-US" dirty="0" smtClean="0"/>
              <a:t>Introduction to Transact-SQL Query</a:t>
            </a:r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Learning Path –Technical Level 1 (cont)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097280"/>
            <a:ext cx="8229600" cy="5218853"/>
          </a:xfrm>
        </p:spPr>
        <p:txBody>
          <a:bodyPr>
            <a:normAutofit/>
          </a:bodyPr>
          <a:lstStyle/>
          <a:p>
            <a:r>
              <a:rPr lang="en-US" dirty="0" smtClean="0"/>
              <a:t>Class &amp; Exam</a:t>
            </a:r>
          </a:p>
          <a:p>
            <a:pPr lvl="1"/>
            <a:r>
              <a:rPr lang="en-US" dirty="0" smtClean="0"/>
              <a:t>BI Tech Level 1 Certification Class</a:t>
            </a:r>
          </a:p>
          <a:p>
            <a:pPr lvl="1"/>
            <a:r>
              <a:rPr lang="en-US" dirty="0" smtClean="0"/>
              <a:t>BI Tech Level 1 Certification Exam</a:t>
            </a:r>
          </a:p>
          <a:p>
            <a:r>
              <a:rPr lang="en-US" dirty="0" smtClean="0"/>
              <a:t>Recommended Reading – </a:t>
            </a:r>
            <a:r>
              <a:rPr lang="en-US" i="1" dirty="0" smtClean="0"/>
              <a:t>The Data Warehouse Toolkit </a:t>
            </a:r>
            <a:r>
              <a:rPr lang="en-US" dirty="0" smtClean="0"/>
              <a:t>– Ralph Kimball (chapters 1-7)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Learning Path – Technical Level 2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097280"/>
            <a:ext cx="8229600" cy="5218853"/>
          </a:xfrm>
        </p:spPr>
        <p:txBody>
          <a:bodyPr>
            <a:normAutofit/>
          </a:bodyPr>
          <a:lstStyle/>
          <a:p>
            <a:r>
              <a:rPr lang="en-US" dirty="0" smtClean="0"/>
              <a:t>Tech Level 1 Learning Path</a:t>
            </a:r>
          </a:p>
          <a:p>
            <a:r>
              <a:rPr lang="en-US" dirty="0" smtClean="0"/>
              <a:t>SQL</a:t>
            </a:r>
          </a:p>
          <a:p>
            <a:pPr lvl="1"/>
            <a:r>
              <a:rPr lang="en-US" dirty="0" smtClean="0"/>
              <a:t>Grouping and summarizing data</a:t>
            </a:r>
          </a:p>
          <a:p>
            <a:pPr lvl="1"/>
            <a:r>
              <a:rPr lang="en-US" dirty="0" smtClean="0"/>
              <a:t>Joining tables</a:t>
            </a:r>
          </a:p>
          <a:p>
            <a:r>
              <a:rPr lang="en-US" dirty="0" smtClean="0"/>
              <a:t>Apache Tomcat Windows Quick Start Guide</a:t>
            </a:r>
          </a:p>
          <a:p>
            <a:r>
              <a:rPr lang="en-US" dirty="0" smtClean="0"/>
              <a:t>Class &amp; Exam</a:t>
            </a:r>
          </a:p>
          <a:p>
            <a:pPr lvl="1"/>
            <a:r>
              <a:rPr lang="en-US" dirty="0" smtClean="0"/>
              <a:t>BI Tech Level 2 Certification Class</a:t>
            </a:r>
          </a:p>
          <a:p>
            <a:pPr lvl="1"/>
            <a:r>
              <a:rPr lang="en-US" dirty="0" smtClean="0"/>
              <a:t>BI Tech Level 2 Certification Exam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334454"/>
            <a:ext cx="8229600" cy="5073120"/>
          </a:xfrm>
        </p:spPr>
        <p:txBody>
          <a:bodyPr/>
          <a:lstStyle/>
          <a:p>
            <a:pPr>
              <a:buNone/>
            </a:pPr>
            <a:r>
              <a:rPr lang="en-US" sz="3200" dirty="0" smtClean="0">
                <a:hlinkClick r:id="rId5"/>
              </a:rPr>
              <a:t>www.qad.com</a:t>
            </a:r>
            <a:endParaRPr lang="en-US" sz="3200" dirty="0" smtClean="0"/>
          </a:p>
          <a:p>
            <a:pPr lvl="1">
              <a:buNone/>
            </a:pPr>
            <a:r>
              <a:rPr lang="en-US" sz="3200" dirty="0" smtClean="0"/>
              <a:t>Services </a:t>
            </a:r>
            <a:r>
              <a:rPr lang="en-US" sz="3200" dirty="0" smtClean="0">
                <a:sym typeface="Wingdings" pitchFamily="2" charset="2"/>
              </a:rPr>
              <a:t> Education</a:t>
            </a:r>
          </a:p>
          <a:p>
            <a:pPr lvl="1">
              <a:buNone/>
            </a:pPr>
            <a:endParaRPr lang="en-US" dirty="0" smtClean="0">
              <a:sym typeface="Wingdings" pitchFamily="2" charset="2"/>
            </a:endParaRPr>
          </a:p>
          <a:p>
            <a:pPr>
              <a:buNone/>
            </a:pPr>
            <a:endParaRPr lang="en-US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661160"/>
            <a:ext cx="8229600" cy="423345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Three BI Certifications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Components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Learning Paths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Next Steps</a:t>
            </a:r>
          </a:p>
          <a:p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Agenda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661160"/>
            <a:ext cx="8229600" cy="423345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Application Level 1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Technical Level 1</a:t>
            </a:r>
          </a:p>
          <a:p>
            <a:r>
              <a:rPr lang="en-US" dirty="0" smtClean="0"/>
              <a:t>Technical Level 2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Available BI Certifications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104405"/>
            <a:ext cx="8229600" cy="4790209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QAD BI Portal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End User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Designer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Administrator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QAD Modules - Overview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QAD Data Warehouse Designer Overview</a:t>
            </a:r>
          </a:p>
          <a:p>
            <a:pPr>
              <a:spcBef>
                <a:spcPts val="1200"/>
              </a:spcBef>
              <a:buNone/>
            </a:pPr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 Application Level 1 - Course Description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294410"/>
            <a:ext cx="8229600" cy="4600204"/>
          </a:xfrm>
        </p:spPr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dirty="0" smtClean="0"/>
              <a:t>QAD and Partner services 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dirty="0" smtClean="0"/>
              <a:t>QAD Customers – internal BI support 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dirty="0" smtClean="0"/>
              <a:t>QAD R&amp;D – functional teams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QAD and Partner support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Preparation for QAD Technical Levels 1 and 2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 Application Level 1 - Potential Participants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200" y="2683824"/>
            <a:ext cx="8229600" cy="629392"/>
          </a:xfrm>
        </p:spPr>
        <p:txBody>
          <a:bodyPr/>
          <a:lstStyle/>
          <a:p>
            <a:pPr algn="ctr">
              <a:spcBef>
                <a:spcPts val="1200"/>
              </a:spcBef>
              <a:buNone/>
            </a:pPr>
            <a:r>
              <a:rPr lang="en-US" dirty="0" smtClean="0"/>
              <a:t>NONE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 Application Level 1 - Course Prerequisites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104405"/>
            <a:ext cx="8229600" cy="4790209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BI Installation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BI DWD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BI Portal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Data Loads 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Basic troubleshooting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BI DWD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SQL Queries</a:t>
            </a:r>
          </a:p>
          <a:p>
            <a:pPr>
              <a:spcBef>
                <a:spcPts val="1200"/>
              </a:spcBef>
              <a:buNone/>
            </a:pPr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/>
              <a:t>BI Technical Level 1 - Course Description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294410"/>
            <a:ext cx="8229600" cy="4600204"/>
          </a:xfrm>
        </p:spPr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dirty="0" smtClean="0"/>
              <a:t>QAD and Partner technical services 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dirty="0" smtClean="0"/>
              <a:t>QAD and Partner support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dirty="0" smtClean="0"/>
              <a:t>Preparation for QAD Technical Level 2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en-US" dirty="0" smtClean="0"/>
              <a:t>QAD R&amp;D – functional teams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QAD Customers – internal BI support 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QAD and Partner implementation services </a:t>
            </a:r>
          </a:p>
          <a:p>
            <a:pPr>
              <a:spcBef>
                <a:spcPts val="1200"/>
              </a:spcBef>
              <a:buNone/>
            </a:pPr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 Technical Level 1 - Potential Participants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46183" y="282032"/>
            <a:ext cx="8229600" cy="7087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 Technical Level 1 - Course Prerequisites</a:t>
            </a:r>
          </a:p>
        </p:txBody>
      </p:sp>
      <p:sp>
        <p:nvSpPr>
          <p:cNvPr id="5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457200" y="2683824"/>
            <a:ext cx="8229600" cy="629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NONE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UtBUVUMgD65inOfEn9Al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dbx70zz5dHkmvrcnNlpHo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djDvldKBdze4FHWE4BDY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N8srjUdHqLb99XmX7BVE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WXTzGQiob1PRisG8ZS6v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3BbewpzdnnkZeRjEcEp6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xlNPIZcXbiB5CNPdAHweP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eEpEYTqIDvX2UhorjSOX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xidPOkGs5XK4mwOSrGNEJ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Zy7NsAbSF7JCA7EubdutA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1cX1gKkxibkN76q8452bq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hPVRDrq79ZHIh1SN4V7y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0qTnEyjWIDXiaEYBlFRIo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y3ly8T0d8MlAmeHVxCMiC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JzoHrjBICyo0U76o6T6a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5pPogh063SlJ6lsVZ7vrn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m0cIy6viKlm6Z3sTrhSrZ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jg7LHFPertwotZS22kHvu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Fb0KVaTZFAXW5yhvAkhPq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hZKpMgGSHhg4HllqlTIQ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IRt3X4bJSENBWKWJEksO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qxUkKxKmdF6NYiSs7VUtR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efeEsDauqbuoIdX9keBR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XQW3ODiRekGaa7dDU0MgZ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hhWlLDADuX2ghkyJcxqm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HOXr4hwpyk4lfCnpL7LAa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PVl7x1WYJ9UhLva7O2HcR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KI1yToJm3uriA8okzj65o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cV4WlNLjA4Py3fpvn8Fch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ziC8sbyteak8pjil68ysr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UX1f0ryst4J3v5tX2VAKT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s159U3WYpcqB16U5MjK8B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urssYcqyaseKl3upyKpgU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P0Jj1p5KBxHxu0aRxuvuF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dgyoc0KPGEYs3qBJFEQp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B0tRnIKQV82hrIMff6Rtv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wcFacjh6B9gMCg5wPhZYK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VaBIPuqyZV7BugccvrzP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1F6vaIgzuwf0guzuuMF3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E1MOkCLyoVY29WBjjIhpr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lt0HD1XN9tJG14JloENV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LMO5rWtYCZWJ0AL81euJ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2dlCSbtXMKT2FjOCZKBB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jtVxzXjCBvt1rMm09MjcH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MYpqxLE3kwyxUSHlBvD9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yDS2fYBOizNkGW89qxYyb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sTRuiNaNyxRppLyvwGsv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JAbLdr55bzcBbYaLFNDu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sgwnBV1i6FJtahixAIHsm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dOAzkL0ERJZt7UeQQa4Tt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SHOTs7cVMyTb3IM1AghrO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uH9njKSxotOHVSLriSsW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DUHBlm9J5flXIP5QtPMEt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zWRv3PANB1HSd6J4Or2f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mmMUf9XpZR138dwOH2WAR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Z2EEHe30THg8zuI8AqPb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RaYwx0J0izyAnJgAsJlYX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MZE25zswLGK8btGbG3gTp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zY6YRZY5P4SxoYRvUaxMN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QeyNUg3hH4U4qFV6ItyF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gE5Hjb96mDTG8Rq45H2ym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CjyczNs4e82aYTHcXS8A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bJx3GDnQDijs2M97BlEhp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lDOETf7lQOP68UnQB6PTU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EYTxmSJapL6l7PFw7OGnv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RwRV3PhNWqRp4ya9gu6tS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mGEks4ePB2gU6mGrPUSCP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tHK6mXybg1RkaagJncy7O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9asNsOFcAgHGcWzmIghp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2Mcva6xG3IREyzEyuJw3r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CuXk90tiPo3V8FAXEyFTd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yo0IaLyTINsaIxQXwdLS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ADrYYx5XoxnCFpW8iiwhv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7FvSpNB8Fs7mXKzJbdsWj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3SV2bLEWscyy4NGtUBJo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5x28TOeUeAWevLt58hlfS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virbzy7iOz1SAXPgUNULd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pIfNg65bA4na2KHIeGNVM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DbvgRnxl7HYSIWLh1dDY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upU5zcyeXhK2vCCKPdO2I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t3RYLtoMI8of8LAbibZ6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eQck9wbZPVeeWRdAq5Pay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guRaEVD3C64P1MrjRBJj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0TOJXHKThYQCcWQhmx3cS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7S2cOYLYzPiafA2qGeS9k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7CHbsCeGPAbFfLMXcWAcS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dcOQB2u3F7AoLWHKTM8ip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k1GffWQPjIh0EQnYmJtv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ARO6JVl512IcRN9mMydQN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6LhRnUpoPTR9rOq8dUueG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hrYAO0WVijnHL3ORyqFCc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kHlkVDkilzbQtQSN5prTA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MJ3nklm4y32s7het4iAZX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wUzYZLkgbjeMVBhxjZWh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O1IByCk9jBAYd9OmmAJiS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eklCcxZB3GNp6yfndIV1Z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TAlj3UCUibhRVfeQI8pgC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cXo7JWClxIe4NofVpN9Ix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aN3g7Yn1mRJA8oe5N3YH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b1KQ7hj8Sh5iMA4tOEYwm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lcfRHk06KQK6C1vgR6IeY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vQBD0jekJDHOGyBgAZ7Mx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inj18VRR29Rp9tY2SR6jI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XC5RPsWyDoDeObF0dm2FZ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eeUnmX6Cn2OVnUKQNsULu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UFXfQHzO2bqJtPm7nXCBO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66ejJyw3dfK4IqTzCfYP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mTO2TwHE8cEKI7P9zk3Vh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U8eGBEPEKKkB847LzTLq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O5HQD6Y53n45yQ1wY1hZY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Yp7WdOlmDZsEi8CTUq58b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Be54h14DpWcmkM8GlrMJh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0CR2y5gXxnuD7hIHSaJGK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CUySU47RTPZBou4bff6Gs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BMMGJ2T00465w0AxnNA7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9F1kacyVouCV0XtGbcPFt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DvTdCHUuA4CwKTQzTUiYr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oMKkCTyjE2xxDjhBi2Jo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nnPwImerNBKhdsu106cE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Ytu7Hz3TQMBv1vrXzR0TU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jtcAPBiVnud8xpJvZkqG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fff85N4Z99HdoZWop0sGq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VeRk8WkrYxAp90V6JsBUp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TY1e4RFtdksyXIvtlBV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xZmhfLvynXqgwu5uNKfET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x7fJzSBY4jrOWYl6IfAi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5HrXoeYgjtAClQLvuY4u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PpViETCJWgIbHgLOxitAM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1K1K9mDlleBa2yhCumZOZ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35323</TotalTime>
  <Words>944</Words>
  <Application>Microsoft Office PowerPoint</Application>
  <PresentationFormat>On-screen Show (4:3)</PresentationFormat>
  <Paragraphs>154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1_EX06PP_template</vt:lpstr>
      <vt:lpstr>QAD 2010 Template</vt:lpstr>
      <vt:lpstr>BI Certification Program Overview</vt:lpstr>
      <vt:lpstr>Agenda</vt:lpstr>
      <vt:lpstr>Available BI Certifications</vt:lpstr>
      <vt:lpstr>BI Application Level 1 - Course Description</vt:lpstr>
      <vt:lpstr>BI Application Level 1 - Potential Participants</vt:lpstr>
      <vt:lpstr>BI Application Level 1 - Course Prerequisites</vt:lpstr>
      <vt:lpstr>BI Technical Level 1 - Course Description</vt:lpstr>
      <vt:lpstr>BI Technical Level 1 - Potential Participants</vt:lpstr>
      <vt:lpstr>BI Technical Level 1 - Course Prerequisites</vt:lpstr>
      <vt:lpstr>BI Technical Level 2 - Course Description</vt:lpstr>
      <vt:lpstr>BI Technical Level 2 - Potential Participants</vt:lpstr>
      <vt:lpstr>BI Technical Level 2 - Course Prerequisites</vt:lpstr>
      <vt:lpstr>Certification Components</vt:lpstr>
      <vt:lpstr>Learning Path – Application Level 1 </vt:lpstr>
      <vt:lpstr>Learning Path – Application Level 1 (cont) </vt:lpstr>
      <vt:lpstr>Learning Path – Technical Level 1 </vt:lpstr>
      <vt:lpstr>Learning Path –Technical Level 1 (cont) </vt:lpstr>
      <vt:lpstr>Learning Path – Technical Level 2 </vt:lpstr>
      <vt:lpstr>Slide 19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Launch/Sales Launch</dc:title>
  <dc:creator>QAD</dc:creator>
  <cp:lastModifiedBy>qad</cp:lastModifiedBy>
  <cp:revision>2756</cp:revision>
  <dcterms:created xsi:type="dcterms:W3CDTF">2006-09-26T21:40:50Z</dcterms:created>
  <dcterms:modified xsi:type="dcterms:W3CDTF">2013-10-10T21:11:15Z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DocumentId">
    <vt:lpwstr>1p2ntjLyBCdWfrGEOHb45lPyEPHo8qsrtLOxvF49lJq4</vt:lpwstr>
  </property>
  <property fmtid="{D5CDD505-2E9C-101B-9397-08002B2CF9AE}" pid="3" name="Google.Documents.RevisionId">
    <vt:lpwstr>04232016761236941652</vt:lpwstr>
  </property>
  <property fmtid="{D5CDD505-2E9C-101B-9397-08002B2CF9AE}" pid="4" name="Google.Documents.PluginVersion">
    <vt:lpwstr>2.0.2662.553</vt:lpwstr>
  </property>
  <property fmtid="{D5CDD505-2E9C-101B-9397-08002B2CF9AE}" pid="5" name="Google.Documents.MergeIncapabilityFlags">
    <vt:i4>0</vt:i4>
  </property>
  <property fmtid="{D5CDD505-2E9C-101B-9397-08002B2CF9AE}" pid="6" name="Google.Documents.Tracking">
    <vt:lpwstr>false</vt:lpwstr>
  </property>
</Properties>
</file>