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comments/comment19.xml" ContentType="application/vnd.openxmlformats-officedocument.presentationml.comments+xml"/>
  <Override PartName="/ppt/comments/comment37.xml" ContentType="application/vnd.openxmlformats-officedocument.presentationml.comments+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comments/comment8.xml" ContentType="application/vnd.openxmlformats-officedocument.presentationml.comments+xml"/>
  <Override PartName="/ppt/comments/comment26.xml" ContentType="application/vnd.openxmlformats-officedocument.presentationml.comments+xml"/>
  <Override PartName="/ppt/notesSlides/notesSlide27.xml" ContentType="application/vnd.openxmlformats-officedocument.presentationml.notesSlide+xml"/>
  <Override PartName="/ppt/comments/comment44.xml" ContentType="application/vnd.openxmlformats-officedocument.presentationml.comments+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comments/comment15.xml" ContentType="application/vnd.openxmlformats-officedocument.presentationml.comments+xml"/>
  <Override PartName="/ppt/notesSlides/notesSlide16.xml" ContentType="application/vnd.openxmlformats-officedocument.presentationml.notesSlide+xml"/>
  <Override PartName="/ppt/comments/comment33.xml" ContentType="application/vnd.openxmlformats-officedocument.presentationml.comments+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comments/comment4.xml" ContentType="application/vnd.openxmlformats-officedocument.presentationml.comments+xml"/>
  <Override PartName="/ppt/comments/comment11.xml" ContentType="application/vnd.openxmlformats-officedocument.presentationml.comments+xml"/>
  <Override PartName="/ppt/comments/comment22.xml" ContentType="application/vnd.openxmlformats-officedocument.presentationml.comments+xml"/>
  <Override PartName="/ppt/notesSlides/notesSlide23.xml" ContentType="application/vnd.openxmlformats-officedocument.presentationml.notesSlide+xml"/>
  <Override PartName="/ppt/comments/comment40.xml" ContentType="application/vnd.openxmlformats-officedocument.presentationml.comments+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comments/comment27.xml" ContentType="application/vnd.openxmlformats-officedocument.presentationml.comments+xml"/>
  <Override PartName="/ppt/comments/comment38.xml" ContentType="application/vnd.openxmlformats-officedocument.presentationml.comments+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comments/comment16.xml" ContentType="application/vnd.openxmlformats-officedocument.presentationml.comments+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comments/comment34.xml" ContentType="application/vnd.openxmlformats-officedocument.presentationml.comments+xml"/>
  <Override PartName="/ppt/comments/comment45.xml" ContentType="application/vnd.openxmlformats-officedocument.presentationml.comments+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14.xml" ContentType="application/vnd.openxmlformats-officedocument.presentationml.slideLayout+xml"/>
  <Override PartName="/ppt/comments/comment5.xml" ContentType="application/vnd.openxmlformats-officedocument.presentationml.comments+xml"/>
  <Override PartName="/ppt/comments/comment23.xml" ContentType="application/vnd.openxmlformats-officedocument.presentationml.comments+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comments/comment12.xml" ContentType="application/vnd.openxmlformats-officedocument.presentationml.comments+xml"/>
  <Override PartName="/ppt/notesSlides/notesSlide13.xml" ContentType="application/vnd.openxmlformats-officedocument.presentationml.notesSlide+xml"/>
  <Override PartName="/ppt/comments/comment30.xml" ContentType="application/vnd.openxmlformats-officedocument.presentationml.comments+xml"/>
  <Override PartName="/ppt/comments/comment41.xml" ContentType="application/vnd.openxmlformats-officedocument.presentationml.comments+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comments/comment1.xml" ContentType="application/vnd.openxmlformats-officedocument.presentationml.comments+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comments/comment39.xml" ContentType="application/vnd.openxmlformats-officedocument.presentationml.comment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comments/comment28.xml" ContentType="application/vnd.openxmlformats-officedocument.presentationml.comments+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comments/comment17.xml" ContentType="application/vnd.openxmlformats-officedocument.presentationml.comments+xml"/>
  <Override PartName="/ppt/notesSlides/notesSlide18.xml" ContentType="application/vnd.openxmlformats-officedocument.presentationml.notesSlide+xml"/>
  <Override PartName="/ppt/comments/comment35.xml" ContentType="application/vnd.openxmlformats-officedocument.presentationml.comments+xml"/>
  <Override PartName="/ppt/notesSlides/notesSlide36.xml" ContentType="application/vnd.openxmlformats-officedocument.presentationml.notes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comments/comment6.xml" ContentType="application/vnd.openxmlformats-officedocument.presentationml.comments+xml"/>
  <Override PartName="/ppt/comments/comment13.xml" ContentType="application/vnd.openxmlformats-officedocument.presentationml.comments+xml"/>
  <Override PartName="/ppt/comments/comment24.xml" ContentType="application/vnd.openxmlformats-officedocument.presentationml.comments+xml"/>
  <Override PartName="/ppt/notesSlides/notesSlide25.xml" ContentType="application/vnd.openxmlformats-officedocument.presentationml.notesSlide+xml"/>
  <Override PartName="/ppt/comments/comment42.xml" ContentType="application/vnd.openxmlformats-officedocument.presentationml.comments+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comments/comment31.xml" ContentType="application/vnd.openxmlformats-officedocument.presentationml.comments+xml"/>
  <Override PartName="/ppt/notesSlides/notesSlide32.xml" ContentType="application/vnd.openxmlformats-officedocument.presentationml.notesSlide+xml"/>
  <Override PartName="/ppt/commentAuthors.xml" ContentType="application/vnd.openxmlformats-officedocument.presentationml.commentAuthors+xml"/>
  <Override PartName="/ppt/comments/comment2.xml" ContentType="application/vnd.openxmlformats-officedocument.presentationml.comments+xml"/>
  <Override PartName="/ppt/notesSlides/notesSlide9.xml" ContentType="application/vnd.openxmlformats-officedocument.presentationml.notesSlide+xml"/>
  <Override PartName="/ppt/comments/comment20.xml" ContentType="application/vnd.openxmlformats-officedocument.presentationml.comments+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comments/comment29.xml" ContentType="application/vnd.openxmlformats-officedocument.presentationml.comment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comments/comment18.xml" ContentType="application/vnd.openxmlformats-officedocument.presentationml.comments+xml"/>
  <Override PartName="/ppt/notesSlides/notesSlide19.xml" ContentType="application/vnd.openxmlformats-officedocument.presentationml.notesSlide+xml"/>
  <Override PartName="/ppt/comments/comment36.xml" ContentType="application/vnd.openxmlformats-officedocument.presentationml.comments+xml"/>
  <Override PartName="/ppt/slides/slide24.xml" ContentType="application/vnd.openxmlformats-officedocument.presentationml.slide+xml"/>
  <Override PartName="/ppt/slides/slide35.xml" ContentType="application/vnd.openxmlformats-officedocument.presentationml.slide+xml"/>
  <Default Extension="jpeg" ContentType="image/jpeg"/>
  <Override PartName="/ppt/slideLayouts/slideLayout16.xml" ContentType="application/vnd.openxmlformats-officedocument.presentationml.slideLayout+xml"/>
  <Override PartName="/ppt/comments/comment7.xml" ContentType="application/vnd.openxmlformats-officedocument.presentationml.comments+xml"/>
  <Override PartName="/ppt/comments/comment25.xml" ContentType="application/vnd.openxmlformats-officedocument.presentationml.comments+xml"/>
  <Override PartName="/ppt/notesSlides/notesSlide37.xml" ContentType="application/vnd.openxmlformats-officedocument.presentationml.notesSlide+xml"/>
  <Override PartName="/ppt/tags/tag3.xml" ContentType="application/vnd.openxmlformats-officedocument.presentationml.tags+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comments/comment14.xml" ContentType="application/vnd.openxmlformats-officedocument.presentationml.comments+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comments/comment32.xml" ContentType="application/vnd.openxmlformats-officedocument.presentationml.comments+xml"/>
  <Override PartName="/ppt/comments/comment43.xml" ContentType="application/vnd.openxmlformats-officedocument.presentationml.comments+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comments/comment3.xml" ContentType="application/vnd.openxmlformats-officedocument.presentationml.comments+xml"/>
  <Override PartName="/ppt/comments/comment21.xml" ContentType="application/vnd.openxmlformats-officedocument.presentationml.comments+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comments/comment10.xml" ContentType="application/vnd.openxmlformats-officedocument.presentationml.comments+xml"/>
  <Override PartName="/ppt/notesSlides/notesSlide11.xml" ContentType="application/vnd.openxmlformats-officedocument.presentationml.notesSlide+xml"/>
  <Override PartName="/ppt/notesSlides/notesSlide40.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4953" r:id="rId1"/>
    <p:sldMasterId id="2147485046" r:id="rId2"/>
  </p:sldMasterIdLst>
  <p:notesMasterIdLst>
    <p:notesMasterId r:id="rId48"/>
  </p:notesMasterIdLst>
  <p:handoutMasterIdLst>
    <p:handoutMasterId r:id="rId49"/>
  </p:handoutMasterIdLst>
  <p:sldIdLst>
    <p:sldId id="257" r:id="rId3"/>
    <p:sldId id="327" r:id="rId4"/>
    <p:sldId id="1322" r:id="rId5"/>
    <p:sldId id="348" r:id="rId6"/>
    <p:sldId id="941" r:id="rId7"/>
    <p:sldId id="1365" r:id="rId8"/>
    <p:sldId id="1284" r:id="rId9"/>
    <p:sldId id="1285" r:id="rId10"/>
    <p:sldId id="1329" r:id="rId11"/>
    <p:sldId id="1358" r:id="rId12"/>
    <p:sldId id="1321" r:id="rId13"/>
    <p:sldId id="1364" r:id="rId14"/>
    <p:sldId id="1338" r:id="rId15"/>
    <p:sldId id="1340" r:id="rId16"/>
    <p:sldId id="1337" r:id="rId17"/>
    <p:sldId id="1336" r:id="rId18"/>
    <p:sldId id="1342" r:id="rId19"/>
    <p:sldId id="1330" r:id="rId20"/>
    <p:sldId id="1366" r:id="rId21"/>
    <p:sldId id="1367" r:id="rId22"/>
    <p:sldId id="1344" r:id="rId23"/>
    <p:sldId id="1334" r:id="rId24"/>
    <p:sldId id="1341" r:id="rId25"/>
    <p:sldId id="1343" r:id="rId26"/>
    <p:sldId id="1345" r:id="rId27"/>
    <p:sldId id="1171" r:id="rId28"/>
    <p:sldId id="1346" r:id="rId29"/>
    <p:sldId id="1347" r:id="rId30"/>
    <p:sldId id="1348" r:id="rId31"/>
    <p:sldId id="1320" r:id="rId32"/>
    <p:sldId id="1349" r:id="rId33"/>
    <p:sldId id="1351" r:id="rId34"/>
    <p:sldId id="1357" r:id="rId35"/>
    <p:sldId id="1368" r:id="rId36"/>
    <p:sldId id="1370" r:id="rId37"/>
    <p:sldId id="1371" r:id="rId38"/>
    <p:sldId id="1354" r:id="rId39"/>
    <p:sldId id="1113" r:id="rId40"/>
    <p:sldId id="1356" r:id="rId41"/>
    <p:sldId id="1319" r:id="rId42"/>
    <p:sldId id="1361" r:id="rId43"/>
    <p:sldId id="1353" r:id="rId44"/>
    <p:sldId id="1363" r:id="rId45"/>
    <p:sldId id="1373" r:id="rId46"/>
    <p:sldId id="1374" r:id="rId47"/>
  </p:sldIdLst>
  <p:sldSz cx="9144000" cy="6858000" type="screen4x3"/>
  <p:notesSz cx="6858000" cy="9296400"/>
  <p:defaultTextStyle>
    <a:defPPr>
      <a:defRPr lang="en-US"/>
    </a:defPPr>
    <a:lvl1pPr algn="l" rtl="0" fontAlgn="base">
      <a:spcBef>
        <a:spcPct val="0"/>
      </a:spcBef>
      <a:spcAft>
        <a:spcPct val="0"/>
      </a:spcAft>
      <a:defRPr sz="1400" kern="1200">
        <a:solidFill>
          <a:schemeClr val="tx1"/>
        </a:solidFill>
        <a:latin typeface="Tahoma" pitchFamily="34" charset="0"/>
        <a:ea typeface="+mn-ea"/>
        <a:cs typeface="Arial" charset="0"/>
      </a:defRPr>
    </a:lvl1pPr>
    <a:lvl2pPr marL="457200" algn="l" rtl="0" fontAlgn="base">
      <a:spcBef>
        <a:spcPct val="0"/>
      </a:spcBef>
      <a:spcAft>
        <a:spcPct val="0"/>
      </a:spcAft>
      <a:defRPr sz="1400" kern="1200">
        <a:solidFill>
          <a:schemeClr val="tx1"/>
        </a:solidFill>
        <a:latin typeface="Tahoma" pitchFamily="34" charset="0"/>
        <a:ea typeface="+mn-ea"/>
        <a:cs typeface="Arial" charset="0"/>
      </a:defRPr>
    </a:lvl2pPr>
    <a:lvl3pPr marL="914400" algn="l" rtl="0" fontAlgn="base">
      <a:spcBef>
        <a:spcPct val="0"/>
      </a:spcBef>
      <a:spcAft>
        <a:spcPct val="0"/>
      </a:spcAft>
      <a:defRPr sz="1400" kern="1200">
        <a:solidFill>
          <a:schemeClr val="tx1"/>
        </a:solidFill>
        <a:latin typeface="Tahoma" pitchFamily="34" charset="0"/>
        <a:ea typeface="+mn-ea"/>
        <a:cs typeface="Arial" charset="0"/>
      </a:defRPr>
    </a:lvl3pPr>
    <a:lvl4pPr marL="1371600" algn="l" rtl="0" fontAlgn="base">
      <a:spcBef>
        <a:spcPct val="0"/>
      </a:spcBef>
      <a:spcAft>
        <a:spcPct val="0"/>
      </a:spcAft>
      <a:defRPr sz="1400" kern="1200">
        <a:solidFill>
          <a:schemeClr val="tx1"/>
        </a:solidFill>
        <a:latin typeface="Tahoma" pitchFamily="34" charset="0"/>
        <a:ea typeface="+mn-ea"/>
        <a:cs typeface="Arial" charset="0"/>
      </a:defRPr>
    </a:lvl4pPr>
    <a:lvl5pPr marL="1828800" algn="l" rtl="0" fontAlgn="base">
      <a:spcBef>
        <a:spcPct val="0"/>
      </a:spcBef>
      <a:spcAft>
        <a:spcPct val="0"/>
      </a:spcAft>
      <a:defRPr sz="1400" kern="1200">
        <a:solidFill>
          <a:schemeClr val="tx1"/>
        </a:solidFill>
        <a:latin typeface="Tahoma" pitchFamily="34" charset="0"/>
        <a:ea typeface="+mn-ea"/>
        <a:cs typeface="Arial" charset="0"/>
      </a:defRPr>
    </a:lvl5pPr>
    <a:lvl6pPr marL="2286000" algn="l" defTabSz="914400" rtl="0" eaLnBrk="1" latinLnBrk="0" hangingPunct="1">
      <a:defRPr sz="1400" kern="1200">
        <a:solidFill>
          <a:schemeClr val="tx1"/>
        </a:solidFill>
        <a:latin typeface="Tahoma" pitchFamily="34" charset="0"/>
        <a:ea typeface="+mn-ea"/>
        <a:cs typeface="Arial" charset="0"/>
      </a:defRPr>
    </a:lvl6pPr>
    <a:lvl7pPr marL="2743200" algn="l" defTabSz="914400" rtl="0" eaLnBrk="1" latinLnBrk="0" hangingPunct="1">
      <a:defRPr sz="1400" kern="1200">
        <a:solidFill>
          <a:schemeClr val="tx1"/>
        </a:solidFill>
        <a:latin typeface="Tahoma" pitchFamily="34" charset="0"/>
        <a:ea typeface="+mn-ea"/>
        <a:cs typeface="Arial" charset="0"/>
      </a:defRPr>
    </a:lvl7pPr>
    <a:lvl8pPr marL="3200400" algn="l" defTabSz="914400" rtl="0" eaLnBrk="1" latinLnBrk="0" hangingPunct="1">
      <a:defRPr sz="1400" kern="1200">
        <a:solidFill>
          <a:schemeClr val="tx1"/>
        </a:solidFill>
        <a:latin typeface="Tahoma" pitchFamily="34" charset="0"/>
        <a:ea typeface="+mn-ea"/>
        <a:cs typeface="Arial" charset="0"/>
      </a:defRPr>
    </a:lvl8pPr>
    <a:lvl9pPr marL="3657600" algn="l" defTabSz="914400" rtl="0" eaLnBrk="1" latinLnBrk="0" hangingPunct="1">
      <a:defRPr sz="1400" kern="1200">
        <a:solidFill>
          <a:schemeClr val="tx1"/>
        </a:solidFill>
        <a:latin typeface="Tahoma" pitchFamily="34"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ad" initials="q" lastIdx="48"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3CC33"/>
    <a:srgbClr val="FFFF66"/>
    <a:srgbClr val="FF0000"/>
    <a:srgbClr val="808080"/>
    <a:srgbClr val="FF99CC"/>
    <a:srgbClr val="000000"/>
    <a:srgbClr val="FFFFCC"/>
    <a:srgbClr val="0069B8"/>
    <a:srgbClr val="CC00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086" autoAdjust="0"/>
    <p:restoredTop sz="62679" autoAdjust="0"/>
  </p:normalViewPr>
  <p:slideViewPr>
    <p:cSldViewPr snapToGrid="0">
      <p:cViewPr varScale="1">
        <p:scale>
          <a:sx n="71" d="100"/>
          <a:sy n="71" d="100"/>
        </p:scale>
        <p:origin x="-2784"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58"/>
    </p:cViewPr>
  </p:sorterViewPr>
  <p:notesViewPr>
    <p:cSldViewPr snapToGrid="0">
      <p:cViewPr varScale="1">
        <p:scale>
          <a:sx n="80" d="100"/>
          <a:sy n="80" d="100"/>
        </p:scale>
        <p:origin x="-3864" y="-96"/>
      </p:cViewPr>
      <p:guideLst>
        <p:guide orient="horz" pos="2928"/>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presProps" Target="presProp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3-10-08T14:43:05.795" idx="1">
    <p:pos x="415" y="457"/>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3-10-08T14:44:18.784" idx="10">
    <p:pos x="508" y="246"/>
    <p:text>H2</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3-10-08T14:44:26.105" idx="11">
    <p:pos x="508" y="246"/>
    <p:text>H2</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3-10-08T14:44:33.973" idx="12">
    <p:pos x="559" y="246"/>
    <p:text>H2</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3-10-08T14:44:38.276" idx="13">
    <p:pos x="517" y="491"/>
    <p:text>H1</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3-10-08T14:44:46.679" idx="14">
    <p:pos x="517" y="186"/>
    <p:text>H2</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3-10-08T14:44:57.515" idx="15">
    <p:pos x="517" y="491"/>
    <p:text>H1</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13-10-08T14:45:04.249" idx="16">
    <p:pos x="508" y="246"/>
    <p:text>H2</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13-10-08T14:45:14.852" idx="17">
    <p:pos x="508" y="246"/>
    <p:text>H2S</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13-10-08T14:45:30.947" idx="18">
    <p:pos x="508" y="246"/>
    <p:text>H2</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13-10-08T14:45:42.268" idx="19">
    <p:pos x="508" y="246"/>
    <p:text>H2</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3-10-08T14:43:11.798" idx="2">
    <p:pos x="534" y="246"/>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13-10-08T14:45:48.976" idx="20">
    <p:pos x="508" y="246"/>
    <p:text>H2</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13-10-08T14:45:56.121" idx="21">
    <p:pos x="534" y="246"/>
    <p:text>H2</p:text>
  </p:cm>
</p:cmLst>
</file>

<file path=ppt/comments/comment22.xml><?xml version="1.0" encoding="utf-8"?>
<p:cmLst xmlns:a="http://schemas.openxmlformats.org/drawingml/2006/main" xmlns:r="http://schemas.openxmlformats.org/officeDocument/2006/relationships" xmlns:p="http://schemas.openxmlformats.org/presentationml/2006/main">
  <p:cm authorId="0" dt="2013-10-08T14:46:02.581" idx="22">
    <p:pos x="449" y="246"/>
    <p:text>H2</p:text>
  </p:cm>
</p:cmLst>
</file>

<file path=ppt/comments/comment23.xml><?xml version="1.0" encoding="utf-8"?>
<p:cmLst xmlns:a="http://schemas.openxmlformats.org/drawingml/2006/main" xmlns:r="http://schemas.openxmlformats.org/officeDocument/2006/relationships" xmlns:p="http://schemas.openxmlformats.org/presentationml/2006/main">
  <p:cm authorId="0" dt="2013-10-08T14:46:10.340" idx="23">
    <p:pos x="449" y="246"/>
    <p:text>H2</p:text>
  </p:cm>
</p:cmLst>
</file>

<file path=ppt/comments/comment24.xml><?xml version="1.0" encoding="utf-8"?>
<p:cmLst xmlns:a="http://schemas.openxmlformats.org/drawingml/2006/main" xmlns:r="http://schemas.openxmlformats.org/officeDocument/2006/relationships" xmlns:p="http://schemas.openxmlformats.org/presentationml/2006/main">
  <p:cm authorId="0" dt="2013-10-08T14:46:16.956" idx="24">
    <p:pos x="466" y="246"/>
    <p:text>H2</p:text>
  </p:cm>
</p:cmLst>
</file>

<file path=ppt/comments/comment25.xml><?xml version="1.0" encoding="utf-8"?>
<p:cmLst xmlns:a="http://schemas.openxmlformats.org/drawingml/2006/main" xmlns:r="http://schemas.openxmlformats.org/officeDocument/2006/relationships" xmlns:p="http://schemas.openxmlformats.org/presentationml/2006/main">
  <p:cm authorId="0" dt="2013-10-08T14:46:27.608" idx="25">
    <p:pos x="466" y="246"/>
    <p:text>H2S</p:text>
  </p:cm>
</p:cmLst>
</file>

<file path=ppt/comments/comment26.xml><?xml version="1.0" encoding="utf-8"?>
<p:cmLst xmlns:a="http://schemas.openxmlformats.org/drawingml/2006/main" xmlns:r="http://schemas.openxmlformats.org/officeDocument/2006/relationships" xmlns:p="http://schemas.openxmlformats.org/presentationml/2006/main">
  <p:cm authorId="0" dt="2013-10-08T14:46:40.862" idx="26">
    <p:pos x="440" y="246"/>
    <p:text>H2</p:text>
  </p:cm>
</p:cmLst>
</file>

<file path=ppt/comments/comment27.xml><?xml version="1.0" encoding="utf-8"?>
<p:cmLst xmlns:a="http://schemas.openxmlformats.org/drawingml/2006/main" xmlns:r="http://schemas.openxmlformats.org/officeDocument/2006/relationships" xmlns:p="http://schemas.openxmlformats.org/presentationml/2006/main">
  <p:cm authorId="0" dt="2013-10-08T14:46:50.084" idx="27">
    <p:pos x="508" y="246"/>
    <p:text>H2</p:text>
  </p:cm>
</p:cmLst>
</file>

<file path=ppt/comments/comment28.xml><?xml version="1.0" encoding="utf-8"?>
<p:cmLst xmlns:a="http://schemas.openxmlformats.org/drawingml/2006/main" xmlns:r="http://schemas.openxmlformats.org/officeDocument/2006/relationships" xmlns:p="http://schemas.openxmlformats.org/presentationml/2006/main">
  <p:cm authorId="0" dt="2013-10-08T14:46:56.686" idx="28">
    <p:pos x="457" y="246"/>
    <p:text>H2</p:text>
  </p:cm>
</p:cmLst>
</file>

<file path=ppt/comments/comment29.xml><?xml version="1.0" encoding="utf-8"?>
<p:cmLst xmlns:a="http://schemas.openxmlformats.org/drawingml/2006/main" xmlns:r="http://schemas.openxmlformats.org/officeDocument/2006/relationships" xmlns:p="http://schemas.openxmlformats.org/presentationml/2006/main">
  <p:cm authorId="0" dt="2013-10-08T14:47:04.969" idx="29">
    <p:pos x="508" y="246"/>
    <p:text>H2</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3-10-08T14:43:17.099" idx="3">
    <p:pos x="542" y="186"/>
    <p:text>H1</p:text>
  </p:cm>
</p:cmLst>
</file>

<file path=ppt/comments/comment30.xml><?xml version="1.0" encoding="utf-8"?>
<p:cmLst xmlns:a="http://schemas.openxmlformats.org/drawingml/2006/main" xmlns:r="http://schemas.openxmlformats.org/officeDocument/2006/relationships" xmlns:p="http://schemas.openxmlformats.org/presentationml/2006/main">
  <p:cm authorId="0" dt="2013-10-08T14:47:10.418" idx="30">
    <p:pos x="534" y="246"/>
    <p:text>H2</p:text>
  </p:cm>
</p:cmLst>
</file>

<file path=ppt/comments/comment31.xml><?xml version="1.0" encoding="utf-8"?>
<p:cmLst xmlns:a="http://schemas.openxmlformats.org/drawingml/2006/main" xmlns:r="http://schemas.openxmlformats.org/officeDocument/2006/relationships" xmlns:p="http://schemas.openxmlformats.org/presentationml/2006/main">
  <p:cm authorId="0" dt="2013-10-08T14:47:15.911" idx="31">
    <p:pos x="474" y="246"/>
    <p:text>H2</p:text>
  </p:cm>
</p:cmLst>
</file>

<file path=ppt/comments/comment32.xml><?xml version="1.0" encoding="utf-8"?>
<p:cmLst xmlns:a="http://schemas.openxmlformats.org/drawingml/2006/main" xmlns:r="http://schemas.openxmlformats.org/officeDocument/2006/relationships" xmlns:p="http://schemas.openxmlformats.org/presentationml/2006/main">
  <p:cm authorId="0" dt="2013-10-08T14:47:23.540" idx="32">
    <p:pos x="407" y="246"/>
    <p:text>H2</p:text>
  </p:cm>
</p:cmLst>
</file>

<file path=ppt/comments/comment33.xml><?xml version="1.0" encoding="utf-8"?>
<p:cmLst xmlns:a="http://schemas.openxmlformats.org/drawingml/2006/main" xmlns:r="http://schemas.openxmlformats.org/officeDocument/2006/relationships" xmlns:p="http://schemas.openxmlformats.org/presentationml/2006/main">
  <p:cm authorId="0" dt="2013-10-08T14:47:31.247" idx="33">
    <p:pos x="517" y="500"/>
    <p:text>H1</p:text>
  </p:cm>
</p:cmLst>
</file>

<file path=ppt/comments/comment34.xml><?xml version="1.0" encoding="utf-8"?>
<p:cmLst xmlns:a="http://schemas.openxmlformats.org/drawingml/2006/main" xmlns:r="http://schemas.openxmlformats.org/officeDocument/2006/relationships" xmlns:p="http://schemas.openxmlformats.org/presentationml/2006/main">
  <p:cm authorId="0" dt="2013-10-08T14:47:39.556" idx="34">
    <p:pos x="508" y="246"/>
    <p:text>H2</p:text>
  </p:cm>
</p:cmLst>
</file>

<file path=ppt/comments/comment35.xml><?xml version="1.0" encoding="utf-8"?>
<p:cmLst xmlns:a="http://schemas.openxmlformats.org/drawingml/2006/main" xmlns:r="http://schemas.openxmlformats.org/officeDocument/2006/relationships" xmlns:p="http://schemas.openxmlformats.org/presentationml/2006/main">
  <p:cm authorId="0" dt="2013-10-08T14:47:44.827" idx="35">
    <p:pos x="508" y="246"/>
    <p:text>H2S</p:text>
  </p:cm>
</p:cmLst>
</file>

<file path=ppt/comments/comment36.xml><?xml version="1.0" encoding="utf-8"?>
<p:cmLst xmlns:a="http://schemas.openxmlformats.org/drawingml/2006/main" xmlns:r="http://schemas.openxmlformats.org/officeDocument/2006/relationships" xmlns:p="http://schemas.openxmlformats.org/presentationml/2006/main">
  <p:cm authorId="0" dt="2013-10-08T14:47:50.987" idx="36">
    <p:pos x="508" y="246"/>
    <p:text>H2S</p:text>
  </p:cm>
</p:cmLst>
</file>

<file path=ppt/comments/comment37.xml><?xml version="1.0" encoding="utf-8"?>
<p:cmLst xmlns:a="http://schemas.openxmlformats.org/drawingml/2006/main" xmlns:r="http://schemas.openxmlformats.org/officeDocument/2006/relationships" xmlns:p="http://schemas.openxmlformats.org/presentationml/2006/main">
  <p:cm authorId="0" dt="2013-10-08T14:48:00.723" idx="37">
    <p:pos x="466" y="246"/>
    <p:text>H2</p:text>
  </p:cm>
</p:cmLst>
</file>

<file path=ppt/comments/comment38.xml><?xml version="1.0" encoding="utf-8"?>
<p:cmLst xmlns:a="http://schemas.openxmlformats.org/drawingml/2006/main" xmlns:r="http://schemas.openxmlformats.org/officeDocument/2006/relationships" xmlns:p="http://schemas.openxmlformats.org/presentationml/2006/main">
  <p:cm authorId="0" dt="2013-10-08T14:48:08.310" idx="38">
    <p:pos x="491" y="500"/>
    <p:text>H1</p:text>
  </p:cm>
</p:cmLst>
</file>

<file path=ppt/comments/comment39.xml><?xml version="1.0" encoding="utf-8"?>
<p:cmLst xmlns:a="http://schemas.openxmlformats.org/drawingml/2006/main" xmlns:r="http://schemas.openxmlformats.org/officeDocument/2006/relationships" xmlns:p="http://schemas.openxmlformats.org/presentationml/2006/main">
  <p:cm authorId="0" dt="2013-10-08T14:48:24.272" idx="39">
    <p:pos x="508" y="246"/>
    <p:text>H2</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3-10-08T14:43:23.491" idx="4">
    <p:pos x="559" y="449"/>
    <p:text>H1</p:text>
  </p:cm>
</p:cmLst>
</file>

<file path=ppt/comments/comment40.xml><?xml version="1.0" encoding="utf-8"?>
<p:cmLst xmlns:a="http://schemas.openxmlformats.org/drawingml/2006/main" xmlns:r="http://schemas.openxmlformats.org/officeDocument/2006/relationships" xmlns:p="http://schemas.openxmlformats.org/presentationml/2006/main">
  <p:cm authorId="0" dt="2013-10-08T14:48:33.171" idx="40">
    <p:pos x="457" y="246"/>
    <p:text>H2</p:text>
  </p:cm>
</p:cmLst>
</file>

<file path=ppt/comments/comment41.xml><?xml version="1.0" encoding="utf-8"?>
<p:cmLst xmlns:a="http://schemas.openxmlformats.org/drawingml/2006/main" xmlns:r="http://schemas.openxmlformats.org/officeDocument/2006/relationships" xmlns:p="http://schemas.openxmlformats.org/presentationml/2006/main">
  <p:cm authorId="0" dt="2013-10-08T14:48:38.297" idx="41">
    <p:pos x="466" y="246"/>
    <p:text>H2</p:text>
  </p:cm>
</p:cmLst>
</file>

<file path=ppt/comments/comment42.xml><?xml version="1.0" encoding="utf-8"?>
<p:cmLst xmlns:a="http://schemas.openxmlformats.org/drawingml/2006/main" xmlns:r="http://schemas.openxmlformats.org/officeDocument/2006/relationships" xmlns:p="http://schemas.openxmlformats.org/presentationml/2006/main">
  <p:cm authorId="0" dt="2013-10-08T14:48:46.584" idx="42">
    <p:pos x="559" y="373"/>
    <p:text>H1</p:text>
  </p:cm>
</p:cmLst>
</file>

<file path=ppt/comments/comment43.xml><?xml version="1.0" encoding="utf-8"?>
<p:cmLst xmlns:a="http://schemas.openxmlformats.org/drawingml/2006/main" xmlns:r="http://schemas.openxmlformats.org/officeDocument/2006/relationships" xmlns:p="http://schemas.openxmlformats.org/presentationml/2006/main">
  <p:cm authorId="0" dt="2013-10-08T14:48:53.679" idx="43">
    <p:pos x="534" y="246"/>
    <p:text>H2</p:text>
  </p:cm>
</p:cmLst>
</file>

<file path=ppt/comments/comment44.xml><?xml version="1.0" encoding="utf-8"?>
<p:cmLst xmlns:a="http://schemas.openxmlformats.org/drawingml/2006/main" xmlns:r="http://schemas.openxmlformats.org/officeDocument/2006/relationships" xmlns:p="http://schemas.openxmlformats.org/presentationml/2006/main">
  <p:cm authorId="0" dt="2013-10-08T14:48:59.390" idx="44">
    <p:pos x="534" y="246"/>
    <p:text>H2S</p:text>
  </p:cm>
</p:cmLst>
</file>

<file path=ppt/comments/comment45.xml><?xml version="1.0" encoding="utf-8"?>
<p:cmLst xmlns:a="http://schemas.openxmlformats.org/drawingml/2006/main" xmlns:r="http://schemas.openxmlformats.org/officeDocument/2006/relationships" xmlns:p="http://schemas.openxmlformats.org/presentationml/2006/main">
  <p:cm authorId="0" dt="2013-10-08T09:36:52.721" idx="48">
    <p:pos x="1138" y="327"/>
    <p:text>H1</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3-10-08T14:43:32.109" idx="5">
    <p:pos x="508" y="271"/>
    <p:text>H2</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3-10-08T14:43:36.760" idx="6">
    <p:pos x="491" y="186"/>
    <p:text>H2</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3-10-08T14:43:49.887" idx="7">
    <p:pos x="517" y="491"/>
    <p:text>H1</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3-10-08T14:43:57.111" idx="8">
    <p:pos x="449" y="246"/>
    <p:text>H2</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3-10-08T14:44:07.329" idx="9">
    <p:pos x="500" y="186"/>
    <p:text>H2</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6402"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0443" tIns="45222" rIns="90443" bIns="45222" numCol="1" anchor="t" anchorCtr="0" compatLnSpc="1">
            <a:prstTxWarp prst="textNoShape">
              <a:avLst/>
            </a:prstTxWarp>
          </a:bodyPr>
          <a:lstStyle>
            <a:lvl1pPr algn="l">
              <a:defRPr sz="1200">
                <a:latin typeface="Arial" charset="0"/>
                <a:cs typeface="+mn-cs"/>
              </a:defRPr>
            </a:lvl1pPr>
          </a:lstStyle>
          <a:p>
            <a:pPr>
              <a:defRPr/>
            </a:pPr>
            <a:endParaRPr lang="en-US" dirty="0"/>
          </a:p>
        </p:txBody>
      </p:sp>
      <p:sp>
        <p:nvSpPr>
          <p:cNvPr id="486403" name="Rectangle 3"/>
          <p:cNvSpPr>
            <a:spLocks noGrp="1" noChangeArrowheads="1"/>
          </p:cNvSpPr>
          <p:nvPr>
            <p:ph type="dt" sz="quarter" idx="1"/>
          </p:nvPr>
        </p:nvSpPr>
        <p:spPr bwMode="auto">
          <a:xfrm>
            <a:off x="3884613" y="0"/>
            <a:ext cx="2971800" cy="465138"/>
          </a:xfrm>
          <a:prstGeom prst="rect">
            <a:avLst/>
          </a:prstGeom>
          <a:noFill/>
          <a:ln w="9525">
            <a:noFill/>
            <a:miter lim="800000"/>
            <a:headEnd/>
            <a:tailEnd/>
          </a:ln>
          <a:effectLst/>
        </p:spPr>
        <p:txBody>
          <a:bodyPr vert="horz" wrap="square" lIns="90443" tIns="45222" rIns="90443" bIns="45222" numCol="1" anchor="t" anchorCtr="0" compatLnSpc="1">
            <a:prstTxWarp prst="textNoShape">
              <a:avLst/>
            </a:prstTxWarp>
          </a:bodyPr>
          <a:lstStyle>
            <a:lvl1pPr algn="r">
              <a:defRPr sz="1200">
                <a:latin typeface="Arial" charset="0"/>
                <a:cs typeface="+mn-cs"/>
              </a:defRPr>
            </a:lvl1pPr>
          </a:lstStyle>
          <a:p>
            <a:pPr>
              <a:defRPr/>
            </a:pPr>
            <a:endParaRPr lang="en-US" dirty="0"/>
          </a:p>
        </p:txBody>
      </p:sp>
      <p:sp>
        <p:nvSpPr>
          <p:cNvPr id="486404" name="Rectangle 4"/>
          <p:cNvSpPr>
            <a:spLocks noGrp="1" noChangeArrowheads="1"/>
          </p:cNvSpPr>
          <p:nvPr>
            <p:ph type="ftr" sz="quarter" idx="2"/>
          </p:nvPr>
        </p:nvSpPr>
        <p:spPr bwMode="auto">
          <a:xfrm>
            <a:off x="0" y="8829675"/>
            <a:ext cx="2971800" cy="465138"/>
          </a:xfrm>
          <a:prstGeom prst="rect">
            <a:avLst/>
          </a:prstGeom>
          <a:noFill/>
          <a:ln w="9525">
            <a:noFill/>
            <a:miter lim="800000"/>
            <a:headEnd/>
            <a:tailEnd/>
          </a:ln>
          <a:effectLst/>
        </p:spPr>
        <p:txBody>
          <a:bodyPr vert="horz" wrap="square" lIns="90443" tIns="45222" rIns="90443" bIns="45222" numCol="1" anchor="b" anchorCtr="0" compatLnSpc="1">
            <a:prstTxWarp prst="textNoShape">
              <a:avLst/>
            </a:prstTxWarp>
          </a:bodyPr>
          <a:lstStyle>
            <a:lvl1pPr algn="l">
              <a:defRPr sz="1200">
                <a:latin typeface="Arial" charset="0"/>
                <a:cs typeface="+mn-cs"/>
              </a:defRPr>
            </a:lvl1pPr>
          </a:lstStyle>
          <a:p>
            <a:pPr>
              <a:defRPr/>
            </a:pPr>
            <a:endParaRPr lang="en-US" dirty="0"/>
          </a:p>
        </p:txBody>
      </p:sp>
      <p:sp>
        <p:nvSpPr>
          <p:cNvPr id="486405" name="Rectangle 5"/>
          <p:cNvSpPr>
            <a:spLocks noGrp="1" noChangeArrowheads="1"/>
          </p:cNvSpPr>
          <p:nvPr>
            <p:ph type="sldNum" sz="quarter" idx="3"/>
          </p:nvPr>
        </p:nvSpPr>
        <p:spPr bwMode="auto">
          <a:xfrm>
            <a:off x="3884613" y="8829675"/>
            <a:ext cx="2971800" cy="465138"/>
          </a:xfrm>
          <a:prstGeom prst="rect">
            <a:avLst/>
          </a:prstGeom>
          <a:noFill/>
          <a:ln w="9525">
            <a:noFill/>
            <a:miter lim="800000"/>
            <a:headEnd/>
            <a:tailEnd/>
          </a:ln>
          <a:effectLst/>
        </p:spPr>
        <p:txBody>
          <a:bodyPr vert="horz" wrap="square" lIns="90443" tIns="45222" rIns="90443" bIns="45222" numCol="1" anchor="b" anchorCtr="0" compatLnSpc="1">
            <a:prstTxWarp prst="textNoShape">
              <a:avLst/>
            </a:prstTxWarp>
          </a:bodyPr>
          <a:lstStyle>
            <a:lvl1pPr algn="r">
              <a:defRPr sz="1200">
                <a:latin typeface="Arial" charset="0"/>
                <a:cs typeface="+mn-cs"/>
              </a:defRPr>
            </a:lvl1pPr>
          </a:lstStyle>
          <a:p>
            <a:pPr>
              <a:defRPr/>
            </a:pPr>
            <a:fld id="{02FB1695-E9ED-44CA-8552-0AB6DC675214}"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2307" tIns="46153" rIns="92307" bIns="46153" numCol="1" anchor="t" anchorCtr="0" compatLnSpc="1">
            <a:prstTxWarp prst="textNoShape">
              <a:avLst/>
            </a:prstTxWarp>
          </a:bodyPr>
          <a:lstStyle>
            <a:lvl1pPr algn="l" defTabSz="923275">
              <a:defRPr sz="1200">
                <a:latin typeface="Arial" charset="0"/>
                <a:cs typeface="+mn-cs"/>
              </a:defRPr>
            </a:lvl1pPr>
          </a:lstStyle>
          <a:p>
            <a:pPr>
              <a:defRPr/>
            </a:pPr>
            <a:endParaRPr lang="en-US" dirty="0"/>
          </a:p>
        </p:txBody>
      </p:sp>
      <p:sp>
        <p:nvSpPr>
          <p:cNvPr id="9219" name="Rectangle 3"/>
          <p:cNvSpPr>
            <a:spLocks noGrp="1" noChangeArrowheads="1"/>
          </p:cNvSpPr>
          <p:nvPr>
            <p:ph type="dt" idx="1"/>
          </p:nvPr>
        </p:nvSpPr>
        <p:spPr bwMode="auto">
          <a:xfrm>
            <a:off x="3884613" y="0"/>
            <a:ext cx="2971800" cy="465138"/>
          </a:xfrm>
          <a:prstGeom prst="rect">
            <a:avLst/>
          </a:prstGeom>
          <a:noFill/>
          <a:ln w="9525">
            <a:noFill/>
            <a:miter lim="800000"/>
            <a:headEnd/>
            <a:tailEnd/>
          </a:ln>
          <a:effectLst/>
        </p:spPr>
        <p:txBody>
          <a:bodyPr vert="horz" wrap="square" lIns="92307" tIns="46153" rIns="92307" bIns="46153" numCol="1" anchor="t" anchorCtr="0" compatLnSpc="1">
            <a:prstTxWarp prst="textNoShape">
              <a:avLst/>
            </a:prstTxWarp>
          </a:bodyPr>
          <a:lstStyle>
            <a:lvl1pPr algn="r" defTabSz="923275">
              <a:defRPr sz="1200">
                <a:latin typeface="Arial" charset="0"/>
                <a:cs typeface="+mn-cs"/>
              </a:defRPr>
            </a:lvl1pPr>
          </a:lstStyle>
          <a:p>
            <a:pPr>
              <a:defRPr/>
            </a:pPr>
            <a:endParaRPr lang="en-US" dirty="0"/>
          </a:p>
        </p:txBody>
      </p:sp>
      <p:sp>
        <p:nvSpPr>
          <p:cNvPr id="67588" name="Rectangle 4"/>
          <p:cNvSpPr>
            <a:spLocks noGrp="1" noRot="1" noChangeAspect="1" noChangeArrowheads="1" noTextEdit="1"/>
          </p:cNvSpPr>
          <p:nvPr>
            <p:ph type="sldImg" idx="2"/>
          </p:nvPr>
        </p:nvSpPr>
        <p:spPr bwMode="auto">
          <a:xfrm>
            <a:off x="1104900" y="696913"/>
            <a:ext cx="4648200" cy="3486150"/>
          </a:xfrm>
          <a:prstGeom prst="rect">
            <a:avLst/>
          </a:prstGeom>
          <a:noFill/>
          <a:ln w="9525">
            <a:solidFill>
              <a:srgbClr val="000000"/>
            </a:solidFill>
            <a:miter lim="800000"/>
            <a:headEnd/>
            <a:tailEnd/>
          </a:ln>
        </p:spPr>
      </p:sp>
      <p:sp>
        <p:nvSpPr>
          <p:cNvPr id="9221" name="Rectangle 5"/>
          <p:cNvSpPr>
            <a:spLocks noGrp="1" noChangeArrowheads="1"/>
          </p:cNvSpPr>
          <p:nvPr>
            <p:ph type="body" sz="quarter" idx="3"/>
          </p:nvPr>
        </p:nvSpPr>
        <p:spPr bwMode="auto">
          <a:xfrm>
            <a:off x="685800" y="4414838"/>
            <a:ext cx="5486400" cy="4184650"/>
          </a:xfrm>
          <a:prstGeom prst="rect">
            <a:avLst/>
          </a:prstGeom>
          <a:noFill/>
          <a:ln w="9525">
            <a:noFill/>
            <a:miter lim="800000"/>
            <a:headEnd/>
            <a:tailEnd/>
          </a:ln>
          <a:effectLst/>
        </p:spPr>
        <p:txBody>
          <a:bodyPr vert="horz" wrap="square" lIns="92307" tIns="46153" rIns="92307" bIns="4615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22" name="Rectangle 6"/>
          <p:cNvSpPr>
            <a:spLocks noGrp="1" noChangeArrowheads="1"/>
          </p:cNvSpPr>
          <p:nvPr>
            <p:ph type="ftr" sz="quarter" idx="4"/>
          </p:nvPr>
        </p:nvSpPr>
        <p:spPr bwMode="auto">
          <a:xfrm>
            <a:off x="0" y="8829675"/>
            <a:ext cx="2971800" cy="465138"/>
          </a:xfrm>
          <a:prstGeom prst="rect">
            <a:avLst/>
          </a:prstGeom>
          <a:noFill/>
          <a:ln w="9525">
            <a:noFill/>
            <a:miter lim="800000"/>
            <a:headEnd/>
            <a:tailEnd/>
          </a:ln>
          <a:effectLst/>
        </p:spPr>
        <p:txBody>
          <a:bodyPr vert="horz" wrap="square" lIns="92307" tIns="46153" rIns="92307" bIns="46153" numCol="1" anchor="b" anchorCtr="0" compatLnSpc="1">
            <a:prstTxWarp prst="textNoShape">
              <a:avLst/>
            </a:prstTxWarp>
          </a:bodyPr>
          <a:lstStyle>
            <a:lvl1pPr algn="l" defTabSz="923275">
              <a:defRPr sz="1200">
                <a:latin typeface="Arial" charset="0"/>
                <a:cs typeface="+mn-cs"/>
              </a:defRPr>
            </a:lvl1pPr>
          </a:lstStyle>
          <a:p>
            <a:pPr>
              <a:defRPr/>
            </a:pPr>
            <a:endParaRPr lang="en-US" dirty="0"/>
          </a:p>
        </p:txBody>
      </p:sp>
      <p:sp>
        <p:nvSpPr>
          <p:cNvPr id="9223" name="Rectangle 7"/>
          <p:cNvSpPr>
            <a:spLocks noGrp="1" noChangeArrowheads="1"/>
          </p:cNvSpPr>
          <p:nvPr>
            <p:ph type="sldNum" sz="quarter" idx="5"/>
          </p:nvPr>
        </p:nvSpPr>
        <p:spPr bwMode="auto">
          <a:xfrm>
            <a:off x="3884613" y="8829675"/>
            <a:ext cx="2971800" cy="465138"/>
          </a:xfrm>
          <a:prstGeom prst="rect">
            <a:avLst/>
          </a:prstGeom>
          <a:noFill/>
          <a:ln w="9525">
            <a:noFill/>
            <a:miter lim="800000"/>
            <a:headEnd/>
            <a:tailEnd/>
          </a:ln>
          <a:effectLst/>
        </p:spPr>
        <p:txBody>
          <a:bodyPr vert="horz" wrap="square" lIns="92307" tIns="46153" rIns="92307" bIns="46153" numCol="1" anchor="b" anchorCtr="0" compatLnSpc="1">
            <a:prstTxWarp prst="textNoShape">
              <a:avLst/>
            </a:prstTxWarp>
          </a:bodyPr>
          <a:lstStyle>
            <a:lvl1pPr algn="r" defTabSz="923275">
              <a:defRPr sz="1200">
                <a:latin typeface="Arial" charset="0"/>
                <a:cs typeface="+mn-cs"/>
              </a:defRPr>
            </a:lvl1pPr>
          </a:lstStyle>
          <a:p>
            <a:pPr>
              <a:defRPr/>
            </a:pPr>
            <a:fld id="{60128CE9-76D0-4B44-B752-A9A4E08BAEAA}"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p:txBody>
          <a:bodyPr/>
          <a:lstStyle/>
          <a:p>
            <a:pPr defTabSz="922338">
              <a:defRPr/>
            </a:pPr>
            <a:fld id="{2BBF8621-2CD6-44CD-9BA7-3990D79A0160}" type="slidenum">
              <a:rPr lang="en-US" smtClean="0"/>
              <a:pPr defTabSz="922338">
                <a:defRPr/>
              </a:pPr>
              <a:t>1</a:t>
            </a:fld>
            <a:endParaRPr lang="en-US" dirty="0" smtClean="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0" i="0" baseline="0" dirty="0" smtClean="0"/>
              <a:t>In the Builder (Browser) the individual panes can be moved, resized and hidden.   To move the pane back to the original position, double click on the pane title bar.</a:t>
            </a:r>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10</a:t>
            </a:fld>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0" baseline="0" dirty="0" smtClean="0"/>
              <a:t>The Builder (Browser) menu bar provides access to the following:</a:t>
            </a:r>
          </a:p>
          <a:p>
            <a:pPr>
              <a:buFont typeface="Arial" pitchFamily="34" charset="0"/>
              <a:buChar char="•"/>
            </a:pPr>
            <a:r>
              <a:rPr lang="en-US" b="0" baseline="0" dirty="0" smtClean="0"/>
              <a:t>QAD Support</a:t>
            </a:r>
          </a:p>
          <a:p>
            <a:pPr>
              <a:buFont typeface="Arial" pitchFamily="34" charset="0"/>
              <a:buChar char="•"/>
            </a:pPr>
            <a:r>
              <a:rPr lang="en-US" b="0" baseline="0" dirty="0" smtClean="0"/>
              <a:t>Diagram Window</a:t>
            </a:r>
          </a:p>
          <a:p>
            <a:pPr>
              <a:buFont typeface="Arial" pitchFamily="34" charset="0"/>
              <a:buChar char="•"/>
            </a:pPr>
            <a:r>
              <a:rPr lang="en-US" b="0" baseline="0" dirty="0" smtClean="0"/>
              <a:t>Scheduler Window</a:t>
            </a:r>
          </a:p>
          <a:p>
            <a:pPr>
              <a:buFont typeface="Arial" pitchFamily="34" charset="0"/>
              <a:buChar char="•"/>
            </a:pPr>
            <a:r>
              <a:rPr lang="en-US" b="0" baseline="0" dirty="0" smtClean="0"/>
              <a:t>Reports</a:t>
            </a:r>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11</a:t>
            </a:fld>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0" baseline="0" dirty="0" smtClean="0"/>
              <a:t>The QAD DWD is a rebranded version of a product from </a:t>
            </a:r>
            <a:r>
              <a:rPr lang="en-US" b="0" baseline="0" dirty="0" err="1" smtClean="0"/>
              <a:t>Wherescape</a:t>
            </a:r>
            <a:r>
              <a:rPr lang="en-US" b="0" baseline="0" dirty="0" smtClean="0"/>
              <a:t> Inc. named “Red”.  </a:t>
            </a:r>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12</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p:txBody>
          <a:bodyPr/>
          <a:lstStyle/>
          <a:p>
            <a:pPr defTabSz="922338">
              <a:defRPr/>
            </a:pPr>
            <a:fld id="{95F8EADA-DF98-484F-815E-82C75E04E9D7}" type="slidenum">
              <a:rPr lang="en-US" smtClean="0"/>
              <a:pPr defTabSz="922338">
                <a:defRPr/>
              </a:pPr>
              <a:t>13</a:t>
            </a:fld>
            <a:endParaRPr lang="en-US" smtClean="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p:spPr>
        <p:txBody>
          <a:bodyPr/>
          <a:lstStyle/>
          <a:p>
            <a:pPr eaLnBrk="1" hangingPunct="1"/>
            <a:r>
              <a:rPr lang="en-US" dirty="0" smtClean="0"/>
              <a:t>The</a:t>
            </a:r>
            <a:r>
              <a:rPr lang="en-US" baseline="0" dirty="0" smtClean="0"/>
              <a:t> expected flow of data is as follows:</a:t>
            </a:r>
          </a:p>
          <a:p>
            <a:pPr eaLnBrk="1" hangingPunct="1">
              <a:buFont typeface="Arial" pitchFamily="34" charset="0"/>
              <a:buChar char="•"/>
            </a:pPr>
            <a:r>
              <a:rPr lang="en-US" baseline="0" dirty="0" smtClean="0"/>
              <a:t>Source systems (ERP, EAM, TMS)</a:t>
            </a:r>
          </a:p>
          <a:p>
            <a:pPr eaLnBrk="1" hangingPunct="1">
              <a:buFont typeface="Arial" pitchFamily="34" charset="0"/>
              <a:buChar char="•"/>
            </a:pPr>
            <a:r>
              <a:rPr lang="en-US" baseline="0" dirty="0" smtClean="0"/>
              <a:t>Load tables</a:t>
            </a:r>
          </a:p>
          <a:p>
            <a:pPr eaLnBrk="1" hangingPunct="1">
              <a:buFont typeface="Arial" pitchFamily="34" charset="0"/>
              <a:buChar char="•"/>
            </a:pPr>
            <a:r>
              <a:rPr lang="en-US" baseline="0" dirty="0" smtClean="0"/>
              <a:t>Stage tables</a:t>
            </a:r>
          </a:p>
          <a:p>
            <a:pPr eaLnBrk="1" hangingPunct="1">
              <a:buFont typeface="Arial" pitchFamily="34" charset="0"/>
              <a:buChar char="•"/>
            </a:pPr>
            <a:r>
              <a:rPr lang="en-US" baseline="0" dirty="0" smtClean="0"/>
              <a:t>Dimension &amp; Fact tables</a:t>
            </a:r>
          </a:p>
          <a:p>
            <a:pPr eaLnBrk="1" hangingPunct="1">
              <a:buFont typeface="Arial" pitchFamily="34" charset="0"/>
              <a:buChar char="•"/>
            </a:pPr>
            <a:r>
              <a:rPr lang="en-US" baseline="0" dirty="0" smtClean="0"/>
              <a:t>Microsoft Analysis Services Cubes</a:t>
            </a:r>
            <a:endParaRPr lang="en-US" dirty="0" smtClean="0"/>
          </a:p>
        </p:txBody>
      </p:sp>
      <p:sp>
        <p:nvSpPr>
          <p:cNvPr id="70660" name="Slide Number Placeholder 3"/>
          <p:cNvSpPr>
            <a:spLocks noGrp="1"/>
          </p:cNvSpPr>
          <p:nvPr>
            <p:ph type="sldNum" sz="quarter" idx="4294967295"/>
          </p:nvPr>
        </p:nvSpPr>
        <p:spPr bwMode="auto">
          <a:xfrm>
            <a:off x="3884613" y="8830471"/>
            <a:ext cx="2971800" cy="464345"/>
          </a:xfrm>
          <a:prstGeom prst="rect">
            <a:avLst/>
          </a:prstGeom>
          <a:noFill/>
          <a:ln>
            <a:miter lim="800000"/>
            <a:headEnd/>
            <a:tailEnd/>
          </a:ln>
        </p:spPr>
        <p:txBody>
          <a:bodyPr/>
          <a:lstStyle/>
          <a:p>
            <a:fld id="{031D948A-1689-42CB-8C8D-6120BF63CF0D}" type="slidenum">
              <a:rPr lang="en-US"/>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p:txBody>
          <a:bodyPr/>
          <a:lstStyle/>
          <a:p>
            <a:pPr defTabSz="922338">
              <a:defRPr/>
            </a:pPr>
            <a:fld id="{95F8EADA-DF98-484F-815E-82C75E04E9D7}" type="slidenum">
              <a:rPr lang="en-US" smtClean="0"/>
              <a:pPr defTabSz="922338">
                <a:defRPr/>
              </a:pPr>
              <a:t>15</a:t>
            </a:fld>
            <a:endParaRPr lang="en-US" smtClean="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endParaRPr lang="en-US" b="1" baseline="0" dirty="0" smtClean="0"/>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16</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endParaRPr lang="en-US" b="1" baseline="0" dirty="0" smtClean="0"/>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17</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0" baseline="0" dirty="0" smtClean="0"/>
              <a:t>Objects displayed in the object pane are organized into Projects.</a:t>
            </a:r>
          </a:p>
          <a:p>
            <a:endParaRPr lang="en-US" b="0" baseline="0" dirty="0" smtClean="0"/>
          </a:p>
          <a:p>
            <a:r>
              <a:rPr lang="en-US" b="0" baseline="0" dirty="0" smtClean="0"/>
              <a:t>A single object can be assigned to more than one project.  </a:t>
            </a:r>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18</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endParaRPr lang="en-US" b="1" baseline="0" dirty="0" smtClean="0"/>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19</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endParaRPr lang="en-US" baseline="0" dirty="0" smtClean="0"/>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2</a:t>
            </a:fld>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0" baseline="0" dirty="0" smtClean="0"/>
              <a:t>The All Objects </a:t>
            </a:r>
            <a:r>
              <a:rPr lang="en-US" b="0" u="sng" baseline="0" dirty="0" smtClean="0"/>
              <a:t>project</a:t>
            </a:r>
            <a:r>
              <a:rPr lang="en-US" b="0" baseline="0" dirty="0" smtClean="0"/>
              <a:t> contains every object in the data warehouse.  To expand the set, click on the plus sign in front of the set name.</a:t>
            </a:r>
          </a:p>
          <a:p>
            <a:endParaRPr lang="en-US" b="0" baseline="0" dirty="0" smtClean="0"/>
          </a:p>
          <a:p>
            <a:r>
              <a:rPr lang="en-US" b="0" baseline="0" dirty="0" smtClean="0"/>
              <a:t>Here we see that the object named </a:t>
            </a:r>
            <a:r>
              <a:rPr lang="en-US" b="0" i="1" baseline="0" dirty="0" err="1" smtClean="0"/>
              <a:t>fact_ap_check</a:t>
            </a:r>
            <a:r>
              <a:rPr lang="en-US" b="0" i="0" baseline="0" dirty="0" smtClean="0"/>
              <a:t> is linked to both the </a:t>
            </a:r>
            <a:r>
              <a:rPr lang="en-US" b="0" i="1" baseline="0" dirty="0" smtClean="0"/>
              <a:t>All Objects</a:t>
            </a:r>
            <a:r>
              <a:rPr lang="en-US" b="0" i="0" baseline="0" dirty="0" smtClean="0"/>
              <a:t> project, and the </a:t>
            </a:r>
            <a:r>
              <a:rPr lang="en-US" b="0" i="1" baseline="0" dirty="0" err="1" smtClean="0"/>
              <a:t>FinancialModules</a:t>
            </a:r>
            <a:r>
              <a:rPr lang="en-US" b="0" i="0" baseline="0" dirty="0" smtClean="0"/>
              <a:t> </a:t>
            </a:r>
            <a:r>
              <a:rPr lang="en-US" b="0" i="0" u="sng" baseline="0" dirty="0" smtClean="0"/>
              <a:t>project</a:t>
            </a:r>
            <a:r>
              <a:rPr lang="en-US" b="0" i="0" baseline="0" dirty="0" smtClean="0"/>
              <a:t>.  Further, the </a:t>
            </a:r>
            <a:r>
              <a:rPr lang="en-US" b="0" i="1" baseline="0" dirty="0" err="1" smtClean="0"/>
              <a:t>FinancialsModules</a:t>
            </a:r>
            <a:r>
              <a:rPr lang="en-US" b="0" i="0" baseline="0" dirty="0" smtClean="0"/>
              <a:t> </a:t>
            </a:r>
            <a:r>
              <a:rPr lang="en-US" b="0" i="0" u="sng" baseline="0" dirty="0" smtClean="0"/>
              <a:t>project</a:t>
            </a:r>
            <a:r>
              <a:rPr lang="en-US" b="0" i="0" baseline="0" dirty="0" smtClean="0"/>
              <a:t> is a part of the </a:t>
            </a:r>
            <a:r>
              <a:rPr lang="en-US" b="0" i="1" baseline="0" dirty="0" smtClean="0"/>
              <a:t>All Modules</a:t>
            </a:r>
            <a:r>
              <a:rPr lang="en-US" b="0" i="0" baseline="0" dirty="0" smtClean="0"/>
              <a:t> </a:t>
            </a:r>
            <a:r>
              <a:rPr lang="en-US" b="0" i="0" u="sng" baseline="0" dirty="0" smtClean="0"/>
              <a:t>group</a:t>
            </a:r>
            <a:r>
              <a:rPr lang="en-US" b="0" i="0" baseline="0" dirty="0" smtClean="0"/>
              <a:t>.</a:t>
            </a:r>
            <a:endParaRPr lang="en-US" b="0" baseline="0" dirty="0" smtClean="0"/>
          </a:p>
          <a:p>
            <a:endParaRPr lang="en-US" b="0" baseline="0" dirty="0" smtClean="0"/>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20</a:t>
            </a:fld>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0" baseline="0" dirty="0" smtClean="0"/>
              <a:t>Connections define the path to external objects, such as source data.</a:t>
            </a:r>
          </a:p>
          <a:p>
            <a:endParaRPr lang="en-US" b="0" baseline="0" dirty="0" smtClean="0"/>
          </a:p>
          <a:p>
            <a:r>
              <a:rPr lang="en-US" b="0" baseline="0" dirty="0" smtClean="0"/>
              <a:t>Also, a connection is defined to the BI Data Warehouse itself, the SQL database that contains the BI data.</a:t>
            </a:r>
          </a:p>
          <a:p>
            <a:endParaRPr lang="en-US" b="0" baseline="0" dirty="0" smtClean="0"/>
          </a:p>
          <a:p>
            <a:r>
              <a:rPr lang="en-US" b="0" baseline="0" dirty="0" smtClean="0"/>
              <a:t>QAD_MASTER is a template connection for Enterprise Application (ERP) and EAM Source systems.  The connections named </a:t>
            </a:r>
            <a:r>
              <a:rPr lang="en-US" b="0" i="1" baseline="0" dirty="0" smtClean="0"/>
              <a:t>2010SE </a:t>
            </a:r>
            <a:r>
              <a:rPr lang="en-US" b="0" i="0" baseline="0" dirty="0" smtClean="0"/>
              <a:t>and </a:t>
            </a:r>
            <a:r>
              <a:rPr lang="en-US" b="0" i="1" baseline="0" dirty="0" smtClean="0"/>
              <a:t>QMI</a:t>
            </a:r>
            <a:r>
              <a:rPr lang="en-US" b="0" i="0" baseline="0" dirty="0" smtClean="0"/>
              <a:t> above were defined during the implementation of this specific data warehouse.  They are links to 2 different QAD Enterprise Application environments.</a:t>
            </a:r>
          </a:p>
          <a:p>
            <a:endParaRPr lang="en-US" b="0" i="0" baseline="0" dirty="0" smtClean="0"/>
          </a:p>
          <a:p>
            <a:r>
              <a:rPr lang="en-US" b="0" i="0" baseline="0" dirty="0" smtClean="0"/>
              <a:t>There is also a link shown to the Microsoft Analysis Services Cubes (</a:t>
            </a:r>
            <a:r>
              <a:rPr lang="en-US" b="0" i="1" baseline="0" dirty="0" err="1" smtClean="0"/>
              <a:t>QAD_BI_Cube</a:t>
            </a:r>
            <a:r>
              <a:rPr lang="en-US" b="0" i="1" baseline="0" dirty="0" smtClean="0"/>
              <a:t>)</a:t>
            </a:r>
            <a:r>
              <a:rPr lang="en-US" b="0" i="0" baseline="0" dirty="0" smtClean="0"/>
              <a:t> </a:t>
            </a:r>
            <a:endParaRPr lang="en-US" b="0" baseline="0" dirty="0" smtClean="0"/>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21</a:t>
            </a:fld>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0" baseline="0" dirty="0" smtClean="0"/>
              <a:t>Load tables are the first entry point of data into the data repository.  They hold the latest set of change data.</a:t>
            </a:r>
          </a:p>
          <a:p>
            <a:endParaRPr lang="en-US" b="0" baseline="0" dirty="0" smtClean="0"/>
          </a:p>
          <a:p>
            <a:r>
              <a:rPr lang="en-US" b="0" baseline="0" dirty="0" smtClean="0"/>
              <a:t>Standard QAD modules include Load tables that are ODBC “type”.</a:t>
            </a:r>
          </a:p>
          <a:p>
            <a:endParaRPr lang="en-US" b="0" baseline="0" dirty="0" smtClean="0"/>
          </a:p>
          <a:p>
            <a:r>
              <a:rPr lang="en-US" b="0" baseline="0" dirty="0" smtClean="0"/>
              <a:t>Right click on the table name for a drop down list of options.   Options include </a:t>
            </a:r>
            <a:r>
              <a:rPr lang="en-US" b="0" i="1" baseline="0" dirty="0" smtClean="0"/>
              <a:t>Display Data</a:t>
            </a:r>
            <a:r>
              <a:rPr lang="en-US" b="0" i="0" baseline="0" dirty="0" smtClean="0"/>
              <a:t> and </a:t>
            </a:r>
            <a:r>
              <a:rPr lang="en-US" b="0" i="1" baseline="0" dirty="0" smtClean="0"/>
              <a:t>Export Data via Excel.</a:t>
            </a:r>
          </a:p>
          <a:p>
            <a:endParaRPr lang="en-US" b="0" i="1" baseline="0" dirty="0" smtClean="0"/>
          </a:p>
          <a:p>
            <a:r>
              <a:rPr lang="en-US" b="0" i="0" baseline="0" dirty="0" smtClean="0"/>
              <a:t>When using the </a:t>
            </a:r>
            <a:r>
              <a:rPr lang="en-US" b="0" i="1" baseline="0" dirty="0" smtClean="0"/>
              <a:t>Export Data via Excel, </a:t>
            </a:r>
            <a:r>
              <a:rPr lang="en-US" b="0" i="0" baseline="0" dirty="0" smtClean="0"/>
              <a:t>be aware of the potential number of rows to be extracted.  You can add a SQL Where clause to the extract, to limit the number of rows extracted.</a:t>
            </a:r>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22</a:t>
            </a:fld>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0" baseline="0" dirty="0" smtClean="0"/>
              <a:t>Table </a:t>
            </a:r>
            <a:r>
              <a:rPr lang="en-US" b="0" i="1" baseline="0" dirty="0" smtClean="0"/>
              <a:t>Properties </a:t>
            </a:r>
            <a:r>
              <a:rPr lang="en-US" b="0" i="0" baseline="0" dirty="0" smtClean="0"/>
              <a:t>show key elements related to the table.  </a:t>
            </a:r>
          </a:p>
          <a:p>
            <a:endParaRPr lang="en-US" b="0" i="0" baseline="0" dirty="0" smtClean="0"/>
          </a:p>
          <a:p>
            <a:r>
              <a:rPr lang="en-US" b="0" baseline="0" dirty="0" smtClean="0"/>
              <a:t>Load tables can include pre-load actions.    Here we see an example of a </a:t>
            </a:r>
            <a:r>
              <a:rPr lang="en-US" b="0" i="1" baseline="0" dirty="0" smtClean="0"/>
              <a:t>Truncate</a:t>
            </a:r>
            <a:r>
              <a:rPr lang="en-US" b="0" i="0" baseline="0" dirty="0" smtClean="0"/>
              <a:t> pre-load action.</a:t>
            </a:r>
            <a:endParaRPr lang="en-US" b="0" baseline="0" dirty="0" smtClean="0"/>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23</a:t>
            </a:fld>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0" baseline="0" dirty="0" smtClean="0"/>
              <a:t>Staging tables are used in the transformation of raw data into a star schema format.  They are </a:t>
            </a:r>
            <a:r>
              <a:rPr lang="en-US" b="1" baseline="0" dirty="0" smtClean="0"/>
              <a:t>temporary</a:t>
            </a:r>
            <a:r>
              <a:rPr lang="en-US" b="0" baseline="0" dirty="0" smtClean="0"/>
              <a:t> storage.</a:t>
            </a:r>
          </a:p>
          <a:p>
            <a:endParaRPr lang="en-US" b="0" baseline="0" dirty="0" smtClean="0"/>
          </a:p>
          <a:p>
            <a:r>
              <a:rPr lang="en-US" b="0" baseline="0" dirty="0" smtClean="0"/>
              <a:t>This slide is an examples of a </a:t>
            </a:r>
            <a:r>
              <a:rPr lang="en-US" b="0" i="1" baseline="0" dirty="0" smtClean="0"/>
              <a:t>Track Back Diagram</a:t>
            </a:r>
            <a:r>
              <a:rPr lang="en-US" b="0" i="0" baseline="0" dirty="0" smtClean="0"/>
              <a:t>.  </a:t>
            </a:r>
          </a:p>
          <a:p>
            <a:endParaRPr lang="en-US" b="0" i="0" baseline="0" dirty="0" smtClean="0"/>
          </a:p>
          <a:p>
            <a:r>
              <a:rPr lang="en-US" b="0" i="0" baseline="0" dirty="0" smtClean="0"/>
              <a:t>From left to right:</a:t>
            </a:r>
          </a:p>
          <a:p>
            <a:endParaRPr lang="en-US" b="0" i="0" baseline="0" dirty="0" smtClean="0"/>
          </a:p>
          <a:p>
            <a:r>
              <a:rPr lang="en-US" b="0" i="0" baseline="0" dirty="0" smtClean="0"/>
              <a:t>The two source tables shown in this diagram are </a:t>
            </a:r>
            <a:r>
              <a:rPr lang="en-US" b="0" i="1" baseline="0" dirty="0" err="1" smtClean="0"/>
              <a:t>ac_mstr</a:t>
            </a:r>
            <a:r>
              <a:rPr lang="en-US" b="0" i="0" baseline="0" dirty="0" smtClean="0"/>
              <a:t> and</a:t>
            </a:r>
            <a:r>
              <a:rPr lang="en-US" b="0" i="1" baseline="0" dirty="0" smtClean="0"/>
              <a:t> </a:t>
            </a:r>
            <a:r>
              <a:rPr lang="en-US" b="0" i="1" baseline="0" dirty="0" err="1" smtClean="0"/>
              <a:t>code_mstr</a:t>
            </a:r>
            <a:r>
              <a:rPr lang="en-US" b="0" i="1" baseline="0" dirty="0" smtClean="0"/>
              <a:t>.</a:t>
            </a:r>
            <a:r>
              <a:rPr lang="en-US" b="0" i="0" baseline="0" dirty="0" smtClean="0"/>
              <a:t>  Note that the boxes are in green, there are outside the data Warehouse.</a:t>
            </a:r>
          </a:p>
          <a:p>
            <a:endParaRPr lang="en-US" b="0" i="0" baseline="0" dirty="0" smtClean="0"/>
          </a:p>
          <a:p>
            <a:r>
              <a:rPr lang="en-US" b="0" i="0" baseline="0" dirty="0" smtClean="0"/>
              <a:t>The source tables feed the load tables.  The load tables are combined to a single stage table.  Finally, we see that the stage table feeds the account dimension table.</a:t>
            </a:r>
            <a:endParaRPr lang="en-US" b="0" baseline="0" dirty="0" smtClean="0"/>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24</a:t>
            </a:fld>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0" baseline="0" dirty="0" smtClean="0"/>
              <a:t>This slide is an example of a portion of a much more complex track-back diagram.</a:t>
            </a:r>
          </a:p>
          <a:p>
            <a:endParaRPr lang="en-US" b="0" baseline="0" dirty="0" smtClean="0"/>
          </a:p>
          <a:p>
            <a:endParaRPr lang="en-US" b="0" baseline="0" dirty="0" smtClean="0"/>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25</a:t>
            </a:fld>
            <a:endParaRPr lang="en-US"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0" baseline="0" dirty="0" smtClean="0"/>
              <a:t>As with other tables within the data warehouse, the processing of data in the staging tables is controlled using procedures.</a:t>
            </a:r>
          </a:p>
          <a:p>
            <a:endParaRPr lang="en-US" b="0" baseline="0" dirty="0" smtClean="0"/>
          </a:p>
          <a:p>
            <a:r>
              <a:rPr lang="en-US" b="0" baseline="0" dirty="0" smtClean="0"/>
              <a:t>In this example, we see to procedures:  </a:t>
            </a:r>
            <a:r>
              <a:rPr lang="en-US" b="0" i="1" baseline="0" dirty="0" smtClean="0"/>
              <a:t>Update</a:t>
            </a:r>
            <a:r>
              <a:rPr lang="en-US" b="0" i="0" baseline="0" dirty="0" smtClean="0"/>
              <a:t> and </a:t>
            </a:r>
            <a:r>
              <a:rPr lang="en-US" b="0" i="1" baseline="0" dirty="0" smtClean="0"/>
              <a:t>Custom.</a:t>
            </a:r>
          </a:p>
          <a:p>
            <a:endParaRPr lang="en-US" b="0" i="1" baseline="0" dirty="0" smtClean="0"/>
          </a:p>
          <a:p>
            <a:r>
              <a:rPr lang="en-US" b="0" i="0" baseline="0" dirty="0" smtClean="0"/>
              <a:t>These procedures should NOT be modified, except by trained personnel.</a:t>
            </a:r>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26</a:t>
            </a:fld>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0" baseline="0" dirty="0" smtClean="0"/>
              <a:t>Dimensions are qualifiers of facts.</a:t>
            </a:r>
          </a:p>
          <a:p>
            <a:endParaRPr lang="en-US" b="0" baseline="0" dirty="0" smtClean="0"/>
          </a:p>
          <a:p>
            <a:r>
              <a:rPr lang="en-US" b="0" baseline="0" dirty="0" smtClean="0"/>
              <a:t>Views are created from dimensions.  </a:t>
            </a:r>
          </a:p>
          <a:p>
            <a:endParaRPr lang="en-US" b="0" baseline="0" dirty="0" smtClean="0"/>
          </a:p>
          <a:p>
            <a:r>
              <a:rPr lang="en-US" b="0" baseline="0" dirty="0" smtClean="0"/>
              <a:t>As an example: The </a:t>
            </a:r>
            <a:r>
              <a:rPr lang="en-US" b="0" baseline="0" dirty="0" err="1" smtClean="0"/>
              <a:t>dim_customer</a:t>
            </a:r>
            <a:r>
              <a:rPr lang="en-US" b="0" baseline="0" dirty="0" smtClean="0"/>
              <a:t> contains all rows for all customers.  There are 3 views for this dimension:  </a:t>
            </a:r>
            <a:r>
              <a:rPr lang="en-US" b="0" baseline="0" dirty="0" err="1" smtClean="0"/>
              <a:t>bill_to</a:t>
            </a:r>
            <a:r>
              <a:rPr lang="en-US" b="0" baseline="0" dirty="0" smtClean="0"/>
              <a:t>, </a:t>
            </a:r>
            <a:r>
              <a:rPr lang="en-US" b="0" baseline="0" dirty="0" err="1" smtClean="0"/>
              <a:t>sold_to</a:t>
            </a:r>
            <a:r>
              <a:rPr lang="en-US" b="0" baseline="0" dirty="0" smtClean="0"/>
              <a:t> and </a:t>
            </a:r>
            <a:r>
              <a:rPr lang="en-US" b="0" baseline="0" dirty="0" err="1" smtClean="0"/>
              <a:t>ship_to</a:t>
            </a:r>
            <a:r>
              <a:rPr lang="en-US" b="0" baseline="0" dirty="0" smtClean="0"/>
              <a:t>.  </a:t>
            </a:r>
          </a:p>
          <a:p>
            <a:endParaRPr lang="en-US" b="0" baseline="0" dirty="0" smtClean="0"/>
          </a:p>
          <a:p>
            <a:r>
              <a:rPr lang="en-US" b="0" baseline="0" dirty="0" smtClean="0"/>
              <a:t>The </a:t>
            </a:r>
            <a:r>
              <a:rPr lang="en-US" b="0" baseline="0" dirty="0" err="1" smtClean="0"/>
              <a:t>Bill_to</a:t>
            </a:r>
            <a:r>
              <a:rPr lang="en-US" b="0" baseline="0" dirty="0" smtClean="0"/>
              <a:t> dimension view will select only rows in the customer dimension where the bill-to flag is “Y”.</a:t>
            </a:r>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27</a:t>
            </a:fld>
            <a:endParaRPr 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0" baseline="0" dirty="0" smtClean="0"/>
              <a:t>Fact tables are the central table in a star schema design.</a:t>
            </a:r>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28</a:t>
            </a:fld>
            <a:endParaRPr lang="en-US"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0" baseline="0" dirty="0" smtClean="0"/>
              <a:t>Data Stores are permanent tables that are used to support the logic that transforms source data to fact tables.</a:t>
            </a:r>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29</a:t>
            </a:fld>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p:txBody>
          <a:bodyPr/>
          <a:lstStyle/>
          <a:p>
            <a:pPr defTabSz="922338">
              <a:defRPr/>
            </a:pPr>
            <a:fld id="{B1B12583-3F43-49CE-8F87-D6ACCCD75EFF}" type="slidenum">
              <a:rPr lang="en-US" smtClean="0"/>
              <a:pPr defTabSz="922338">
                <a:defRPr/>
              </a:pPr>
              <a:t>3</a:t>
            </a:fld>
            <a:endParaRPr lang="en-US" dirty="0"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r>
              <a:rPr lang="en-US" dirty="0" smtClean="0"/>
              <a:t>The Data Warehouse Designer</a:t>
            </a:r>
            <a:r>
              <a:rPr lang="en-US" baseline="0" dirty="0" smtClean="0"/>
              <a:t> is generally a tool used by Developers to create and maintain the data warehouse, and Technicians who customize a data warehouse.</a:t>
            </a:r>
          </a:p>
          <a:p>
            <a:pPr eaLnBrk="1" hangingPunct="1"/>
            <a:endParaRPr lang="en-US" baseline="0" dirty="0" smtClean="0"/>
          </a:p>
          <a:p>
            <a:pPr eaLnBrk="1" hangingPunct="1"/>
            <a:r>
              <a:rPr lang="en-US" baseline="0" dirty="0" smtClean="0"/>
              <a:t>Applications and Support staff will use the DWD to view elements within the data warehouse.</a:t>
            </a:r>
            <a:endParaRPr lang="en-US"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0" baseline="0" dirty="0" smtClean="0"/>
              <a:t>2 types of cube objects in the DWD:</a:t>
            </a:r>
          </a:p>
          <a:p>
            <a:endParaRPr lang="en-US" b="0" baseline="0" dirty="0" smtClean="0"/>
          </a:p>
          <a:p>
            <a:r>
              <a:rPr lang="en-US" b="0" baseline="0" dirty="0" smtClean="0"/>
              <a:t>Older type = “Cubes”</a:t>
            </a:r>
          </a:p>
          <a:p>
            <a:endParaRPr lang="en-US" b="0" baseline="0" dirty="0" smtClean="0"/>
          </a:p>
          <a:p>
            <a:r>
              <a:rPr lang="en-US" b="0" baseline="0" dirty="0" smtClean="0"/>
              <a:t>Newer type = “OLAP Cubes” and “OLAP Dimensions”.</a:t>
            </a:r>
          </a:p>
          <a:p>
            <a:endParaRPr lang="en-US" b="0" baseline="0" dirty="0" smtClean="0"/>
          </a:p>
          <a:p>
            <a:r>
              <a:rPr lang="en-US" b="0" baseline="0" dirty="0" smtClean="0"/>
              <a:t>QAD standard provides Excel workbooks that access the older type of cube.</a:t>
            </a:r>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30</a:t>
            </a:fld>
            <a:endParaRPr lang="en-US"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0" baseline="0" dirty="0" smtClean="0"/>
              <a:t>Procedures are an object type in the DWD.</a:t>
            </a:r>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31</a:t>
            </a:fld>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0" baseline="0" dirty="0" smtClean="0"/>
              <a:t>Tables may have indexes.</a:t>
            </a:r>
          </a:p>
          <a:p>
            <a:endParaRPr lang="en-US" b="0" baseline="0" dirty="0" smtClean="0"/>
          </a:p>
          <a:p>
            <a:r>
              <a:rPr lang="en-US" b="0" baseline="0" dirty="0" smtClean="0"/>
              <a:t>To see which indexes are defined for a table, right click on the table object and select </a:t>
            </a:r>
            <a:r>
              <a:rPr lang="en-US" b="0" i="1" baseline="0" dirty="0" smtClean="0"/>
              <a:t>Display Indexes</a:t>
            </a:r>
            <a:endParaRPr lang="en-US" b="0" baseline="0" dirty="0" smtClean="0"/>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32</a:t>
            </a:fld>
            <a:endParaRPr lang="en-US"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p:txBody>
          <a:bodyPr/>
          <a:lstStyle/>
          <a:p>
            <a:pPr defTabSz="922338">
              <a:defRPr/>
            </a:pPr>
            <a:fld id="{80D45D16-358B-4B77-8302-45CD7EB404C1}" type="slidenum">
              <a:rPr lang="en-US" smtClean="0"/>
              <a:pPr defTabSz="922338">
                <a:defRPr/>
              </a:pPr>
              <a:t>33</a:t>
            </a:fld>
            <a:endParaRPr lang="en-US" dirty="0" smtClean="0"/>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0" baseline="0" dirty="0" smtClean="0"/>
              <a:t>Open the Diagram window by clicking on the Diagram button.</a:t>
            </a:r>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34</a:t>
            </a:fld>
            <a:endParaRPr lang="en-US" dirty="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0" baseline="0" dirty="0" smtClean="0"/>
              <a:t>When the Diagram window is displayed, click the Diagram button again.</a:t>
            </a:r>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35</a:t>
            </a:fld>
            <a:endParaRPr lang="en-US"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0" baseline="0" dirty="0" smtClean="0"/>
              <a:t>The diagram selection window lets the user select the type of diagram and which object to use.</a:t>
            </a:r>
          </a:p>
          <a:p>
            <a:endParaRPr lang="en-US" b="0" baseline="0" dirty="0" smtClean="0"/>
          </a:p>
          <a:p>
            <a:r>
              <a:rPr lang="en-US" b="0" baseline="0" dirty="0" smtClean="0"/>
              <a:t>The user MUST select the object from the drop down list.</a:t>
            </a:r>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36</a:t>
            </a:fld>
            <a:endParaRPr lang="en-US" dirty="0"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0" baseline="0" dirty="0" smtClean="0"/>
              <a:t>The diagram is interactive.  The user can click and drag objects within the window.</a:t>
            </a:r>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37</a:t>
            </a:fld>
            <a:endParaRPr lang="en-US" dirty="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p:txBody>
          <a:bodyPr/>
          <a:lstStyle/>
          <a:p>
            <a:pPr defTabSz="922338">
              <a:defRPr/>
            </a:pPr>
            <a:fld id="{80D45D16-358B-4B77-8302-45CD7EB404C1}" type="slidenum">
              <a:rPr lang="en-US" smtClean="0"/>
              <a:pPr defTabSz="922338">
                <a:defRPr/>
              </a:pPr>
              <a:t>38</a:t>
            </a:fld>
            <a:endParaRPr lang="en-US" dirty="0" smtClean="0"/>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0" baseline="0" dirty="0" smtClean="0"/>
              <a:t>Reports can be run from a drop down menu available on the main Builder/Browser window.  </a:t>
            </a:r>
          </a:p>
          <a:p>
            <a:endParaRPr lang="en-US" b="0" baseline="0" dirty="0" smtClean="0"/>
          </a:p>
          <a:p>
            <a:r>
              <a:rPr lang="en-US" b="0" baseline="0" dirty="0" smtClean="0"/>
              <a:t>A subset of all the reports is available in the “fast access” bar in the window.</a:t>
            </a:r>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39</a:t>
            </a:fld>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p:txBody>
          <a:bodyPr/>
          <a:lstStyle/>
          <a:p>
            <a:pPr defTabSz="922338">
              <a:defRPr/>
            </a:pPr>
            <a:fld id="{95F8EADA-DF98-484F-815E-82C75E04E9D7}" type="slidenum">
              <a:rPr lang="en-US" smtClean="0"/>
              <a:pPr defTabSz="922338">
                <a:defRPr/>
              </a:pPr>
              <a:t>4</a:t>
            </a:fld>
            <a:endParaRPr lang="en-US" dirty="0" smtClean="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aseline="0" dirty="0" smtClean="0"/>
              <a:t>This is an example of a report – the </a:t>
            </a:r>
            <a:r>
              <a:rPr lang="en-US" i="1" baseline="0" dirty="0" smtClean="0"/>
              <a:t>Fact to Dimension Matrix</a:t>
            </a:r>
            <a:r>
              <a:rPr lang="en-US" baseline="0" dirty="0" smtClean="0"/>
              <a:t>.</a:t>
            </a:r>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40</a:t>
            </a:fld>
            <a:endParaRPr lang="en-US" dirty="0"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aseline="0" dirty="0" smtClean="0"/>
              <a:t>The user can export the report to Excel.  Right click within the </a:t>
            </a:r>
            <a:r>
              <a:rPr lang="en-US" i="1" baseline="0" dirty="0" smtClean="0"/>
              <a:t>Results</a:t>
            </a:r>
            <a:r>
              <a:rPr lang="en-US" i="1" u="none" baseline="0" dirty="0" smtClean="0"/>
              <a:t> </a:t>
            </a:r>
            <a:r>
              <a:rPr lang="en-US" i="0" u="none" baseline="0" dirty="0" smtClean="0"/>
              <a:t>and select </a:t>
            </a:r>
            <a:r>
              <a:rPr lang="en-US" i="1" u="none" baseline="0" dirty="0" smtClean="0"/>
              <a:t>Excel It</a:t>
            </a:r>
            <a:r>
              <a:rPr lang="en-US" i="0" u="none" baseline="0" dirty="0" smtClean="0"/>
              <a:t>.</a:t>
            </a:r>
            <a:endParaRPr lang="en-US" baseline="0" dirty="0" smtClean="0"/>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41</a:t>
            </a:fld>
            <a:endParaRPr lang="en-US" dirty="0"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p:txBody>
          <a:bodyPr/>
          <a:lstStyle/>
          <a:p>
            <a:pPr defTabSz="922338">
              <a:defRPr/>
            </a:pPr>
            <a:fld id="{80D45D16-358B-4B77-8302-45CD7EB404C1}" type="slidenum">
              <a:rPr lang="en-US" smtClean="0"/>
              <a:pPr defTabSz="922338">
                <a:defRPr/>
              </a:pPr>
              <a:t>42</a:t>
            </a:fld>
            <a:endParaRPr lang="en-US" dirty="0" smtClean="0"/>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endParaRPr lang="en-US" baseline="0" dirty="0" smtClean="0"/>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43</a:t>
            </a:fld>
            <a:endParaRPr lang="en-US" dirty="0"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endParaRPr lang="en-US" baseline="0" dirty="0" smtClean="0"/>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44</a:t>
            </a:fld>
            <a:endParaRPr lang="en-US" dirty="0"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p:txBody>
          <a:bodyPr/>
          <a:lstStyle/>
          <a:p>
            <a:pPr defTabSz="922338">
              <a:defRPr/>
            </a:pPr>
            <a:fld id="{80D45D16-358B-4B77-8302-45CD7EB404C1}" type="slidenum">
              <a:rPr lang="en-US" smtClean="0"/>
              <a:pPr defTabSz="922338">
                <a:defRPr/>
              </a:pPr>
              <a:t>45</a:t>
            </a:fld>
            <a:endParaRPr lang="en-US" smtClean="0"/>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4294967295"/>
          </p:nvPr>
        </p:nvSpPr>
        <p:spPr bwMode="auto">
          <a:xfrm>
            <a:off x="3884613" y="8828887"/>
            <a:ext cx="2971800" cy="465929"/>
          </a:xfrm>
          <a:prstGeom prst="rect">
            <a:avLst/>
          </a:prstGeom>
          <a:noFill/>
          <a:ln>
            <a:miter lim="800000"/>
            <a:headEnd/>
            <a:tailEnd/>
          </a:ln>
        </p:spPr>
        <p:txBody>
          <a:bodyPr/>
          <a:lstStyle/>
          <a:p>
            <a:fld id="{EB63FFD0-79FA-4DA4-8951-7E495F0A944A}" type="slidenum">
              <a:rPr lang="en-US"/>
              <a:pPr/>
              <a:t>5</a:t>
            </a:fld>
            <a:endParaRPr lang="en-US" dirty="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p:txBody>
          <a:bodyPr/>
          <a:lstStyle/>
          <a:p>
            <a:pPr defTabSz="922338">
              <a:defRPr/>
            </a:pPr>
            <a:fld id="{B1B12583-3F43-49CE-8F87-D6ACCCD75EFF}" type="slidenum">
              <a:rPr lang="en-US" smtClean="0"/>
              <a:pPr defTabSz="922338">
                <a:defRPr/>
              </a:pPr>
              <a:t>6</a:t>
            </a:fld>
            <a:endParaRPr lang="en-US" dirty="0"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p:txBody>
          <a:bodyPr/>
          <a:lstStyle/>
          <a:p>
            <a:pPr defTabSz="922338">
              <a:defRPr/>
            </a:pPr>
            <a:fld id="{95F8EADA-DF98-484F-815E-82C75E04E9D7}" type="slidenum">
              <a:rPr lang="en-US" smtClean="0"/>
              <a:pPr defTabSz="922338">
                <a:defRPr/>
              </a:pPr>
              <a:t>7</a:t>
            </a:fld>
            <a:endParaRPr lang="en-US" dirty="0" smtClean="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dirty="0" smtClean="0"/>
              <a:t>Data Warehouse Repository includes both the Data IN the Data Warehouse and the Metadata. </a:t>
            </a:r>
          </a:p>
          <a:p>
            <a:endParaRPr lang="en-US" dirty="0" smtClean="0"/>
          </a:p>
          <a:p>
            <a:r>
              <a:rPr lang="en-US" dirty="0" smtClean="0"/>
              <a:t>Metadata is the information that describes the data.  That is, the data about the Data.</a:t>
            </a:r>
          </a:p>
          <a:p>
            <a:r>
              <a:rPr lang="en-US" dirty="0" smtClean="0"/>
              <a:t> </a:t>
            </a:r>
          </a:p>
          <a:p>
            <a:r>
              <a:rPr lang="en-US" dirty="0" smtClean="0"/>
              <a:t>The Repository is a SQL Server database and Is accessed via an ODBC connection.</a:t>
            </a:r>
          </a:p>
          <a:p>
            <a:endParaRPr lang="en-US" dirty="0" smtClean="0"/>
          </a:p>
          <a:p>
            <a:r>
              <a:rPr lang="en-US" dirty="0" smtClean="0"/>
              <a:t>To login to the DWD:</a:t>
            </a:r>
          </a:p>
          <a:p>
            <a:endParaRPr lang="en-US" dirty="0" smtClean="0"/>
          </a:p>
          <a:p>
            <a:r>
              <a:rPr lang="en-US" dirty="0" smtClean="0"/>
              <a:t>Select the </a:t>
            </a:r>
            <a:r>
              <a:rPr lang="en-US" i="1" dirty="0" smtClean="0"/>
              <a:t>Data Source</a:t>
            </a:r>
            <a:r>
              <a:rPr lang="en-US" dirty="0" smtClean="0"/>
              <a:t> or ODBC connection to your Data Warehouse from the drop down list.  If the environment includes multiple data warehouses, this field will default to the last data warehouse you accessed using the DWD.</a:t>
            </a:r>
            <a:r>
              <a:rPr lang="en-US" baseline="0" dirty="0" smtClean="0"/>
              <a:t>  E</a:t>
            </a:r>
            <a:r>
              <a:rPr lang="en-US" dirty="0" smtClean="0"/>
              <a:t>nter a valid Database Login ID and password. </a:t>
            </a:r>
          </a:p>
          <a:p>
            <a:r>
              <a:rPr lang="en-US" dirty="0" smtClean="0"/>
              <a:t> </a:t>
            </a:r>
          </a:p>
          <a:p>
            <a:r>
              <a:rPr lang="en-US" dirty="0" smtClean="0"/>
              <a:t>The Full User Name is the name that will be associated to any procedures, tables, etc. and scheduled jobs that are created from within the DWD.  Normally, you should enter your first and last name.</a:t>
            </a:r>
          </a:p>
          <a:p>
            <a:endParaRPr lang="en-US" b="1" baseline="0" dirty="0" smtClean="0"/>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8</a:t>
            </a:fld>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Slide Image Placeholder 1"/>
          <p:cNvSpPr>
            <a:spLocks noGrp="1" noRot="1" noChangeAspect="1" noTextEdit="1"/>
          </p:cNvSpPr>
          <p:nvPr>
            <p:ph type="sldImg"/>
          </p:nvPr>
        </p:nvSpPr>
        <p:spPr>
          <a:ln/>
        </p:spPr>
      </p:sp>
      <p:sp>
        <p:nvSpPr>
          <p:cNvPr id="196611" name="Notes Placeholder 2"/>
          <p:cNvSpPr>
            <a:spLocks noGrp="1"/>
          </p:cNvSpPr>
          <p:nvPr>
            <p:ph type="body" idx="1"/>
          </p:nvPr>
        </p:nvSpPr>
        <p:spPr>
          <a:noFill/>
          <a:ln/>
        </p:spPr>
        <p:txBody>
          <a:bodyPr/>
          <a:lstStyle/>
          <a:p>
            <a:r>
              <a:rPr lang="en-US" dirty="0" smtClean="0"/>
              <a:t>There are 4 main window panes in the DWD:</a:t>
            </a:r>
          </a:p>
          <a:p>
            <a:pPr>
              <a:buFont typeface="Arial" pitchFamily="34" charset="0"/>
              <a:buChar char="•"/>
            </a:pPr>
            <a:r>
              <a:rPr lang="en-US" dirty="0" smtClean="0"/>
              <a:t>Builder</a:t>
            </a:r>
            <a:r>
              <a:rPr lang="en-US" baseline="0" dirty="0" smtClean="0"/>
              <a:t> (formerly Browser)</a:t>
            </a:r>
          </a:p>
          <a:p>
            <a:pPr>
              <a:buFont typeface="Arial" pitchFamily="34" charset="0"/>
              <a:buChar char="•"/>
            </a:pPr>
            <a:r>
              <a:rPr lang="en-US" baseline="0" dirty="0" smtClean="0"/>
              <a:t>Scheduler</a:t>
            </a:r>
          </a:p>
          <a:p>
            <a:pPr>
              <a:buFont typeface="Arial" pitchFamily="34" charset="0"/>
              <a:buChar char="•"/>
            </a:pPr>
            <a:r>
              <a:rPr lang="en-US" baseline="0" dirty="0" smtClean="0"/>
              <a:t>Diagram</a:t>
            </a:r>
          </a:p>
          <a:p>
            <a:pPr>
              <a:buFont typeface="Arial" pitchFamily="34" charset="0"/>
              <a:buChar char="•"/>
            </a:pPr>
            <a:r>
              <a:rPr lang="en-US" baseline="0" dirty="0" smtClean="0"/>
              <a:t>Procedure Editor</a:t>
            </a:r>
          </a:p>
          <a:p>
            <a:pPr>
              <a:buFont typeface="Arial" pitchFamily="34" charset="0"/>
              <a:buNone/>
            </a:pPr>
            <a:endParaRPr lang="en-US" baseline="0" dirty="0" smtClean="0"/>
          </a:p>
          <a:p>
            <a:pPr>
              <a:buFont typeface="Arial" pitchFamily="34" charset="0"/>
              <a:buNone/>
            </a:pPr>
            <a:r>
              <a:rPr lang="en-US" baseline="0" dirty="0" smtClean="0"/>
              <a:t>Within each window, there may be multiple panes.  In the Builder/Browser Window, there are 4 panes.</a:t>
            </a:r>
          </a:p>
          <a:p>
            <a:pPr>
              <a:buFont typeface="Arial" pitchFamily="34" charset="0"/>
              <a:buChar char="•"/>
            </a:pPr>
            <a:r>
              <a:rPr lang="en-US" baseline="0" dirty="0" smtClean="0"/>
              <a:t>Object pane – displays the metadata</a:t>
            </a:r>
          </a:p>
          <a:p>
            <a:pPr>
              <a:buFont typeface="Arial" pitchFamily="34" charset="0"/>
              <a:buChar char="•"/>
            </a:pPr>
            <a:r>
              <a:rPr lang="en-US" baseline="0" dirty="0" smtClean="0"/>
              <a:t>Target pane – item selected in the object pane has detailed information shown in the target pane</a:t>
            </a:r>
          </a:p>
          <a:p>
            <a:pPr>
              <a:buFont typeface="Arial" pitchFamily="34" charset="0"/>
              <a:buChar char="•"/>
            </a:pPr>
            <a:r>
              <a:rPr lang="en-US" baseline="0" dirty="0" smtClean="0"/>
              <a:t>Results pane – feedback area</a:t>
            </a:r>
          </a:p>
          <a:p>
            <a:pPr>
              <a:buFont typeface="Arial" pitchFamily="34" charset="0"/>
              <a:buChar char="•"/>
            </a:pPr>
            <a:r>
              <a:rPr lang="en-US" baseline="0" dirty="0" smtClean="0"/>
              <a:t>Source pane – two tabs – Source system and Data Warehouse</a:t>
            </a:r>
            <a:endParaRPr lang="en-US" dirty="0" smtClean="0"/>
          </a:p>
        </p:txBody>
      </p:sp>
      <p:sp>
        <p:nvSpPr>
          <p:cNvPr id="196612" name="Slide Number Placeholder 3"/>
          <p:cNvSpPr>
            <a:spLocks noGrp="1"/>
          </p:cNvSpPr>
          <p:nvPr>
            <p:ph type="sldNum" sz="quarter" idx="5"/>
          </p:nvPr>
        </p:nvSpPr>
        <p:spPr>
          <a:noFill/>
        </p:spPr>
        <p:txBody>
          <a:bodyPr/>
          <a:lstStyle/>
          <a:p>
            <a:fld id="{FE7FE464-8388-48E7-A95C-54BBCB90B2C4}" type="slidenum">
              <a:rPr lang="en-US" smtClean="0"/>
              <a:pPr/>
              <a:t>9</a:t>
            </a:fld>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6" descr="06_corp_ppt_Template"/>
          <p:cNvPicPr>
            <a:picLocks noChangeAspect="1" noChangeArrowheads="1"/>
          </p:cNvPicPr>
          <p:nvPr/>
        </p:nvPicPr>
        <p:blipFill>
          <a:blip r:embed="rId2" cstate="email"/>
          <a:srcRect/>
          <a:stretch>
            <a:fillRect/>
          </a:stretch>
        </p:blipFill>
        <p:spPr bwMode="auto">
          <a:xfrm>
            <a:off x="0" y="0"/>
            <a:ext cx="9144000" cy="6858000"/>
          </a:xfrm>
          <a:prstGeom prst="rect">
            <a:avLst/>
          </a:prstGeom>
          <a:noFill/>
          <a:ln w="9525">
            <a:noFill/>
            <a:miter lim="800000"/>
            <a:headEnd/>
            <a:tailEnd/>
          </a:ln>
        </p:spPr>
      </p:pic>
      <p:sp>
        <p:nvSpPr>
          <p:cNvPr id="5222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smtClean="0"/>
              <a:t>Click to edit Master title style</a:t>
            </a:r>
            <a:endParaRPr lang="en-US"/>
          </a:p>
        </p:txBody>
      </p:sp>
      <p:sp>
        <p:nvSpPr>
          <p:cNvPr id="5222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nvPr>
        </p:nvSpPr>
        <p:spPr>
          <a:ln/>
        </p:spPr>
        <p:txBody>
          <a:bodyPr/>
          <a:lstStyle>
            <a:lvl1pPr>
              <a:defRPr/>
            </a:lvl1pPr>
          </a:lstStyle>
          <a:p>
            <a:pPr>
              <a:defRPr/>
            </a:pPr>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nvPr>
        </p:nvSpPr>
        <p:spPr>
          <a:ln/>
        </p:spPr>
        <p:txBody>
          <a:bodyPr/>
          <a:lstStyle>
            <a:lvl1pPr>
              <a:defRPr/>
            </a:lvl1pPr>
          </a:lstStyle>
          <a:p>
            <a:pPr>
              <a:defRPr/>
            </a:pP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nvPr>
        </p:nvSpPr>
        <p:spPr>
          <a:ln/>
        </p:spPr>
        <p:txBody>
          <a:bodyPr/>
          <a:lstStyle>
            <a:lvl1pPr>
              <a:defRPr/>
            </a:lvl1pPr>
          </a:lstStyle>
          <a:p>
            <a:pPr>
              <a:defRPr/>
            </a:pP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6" name="Footer Placeholder 5"/>
          <p:cNvSpPr>
            <a:spLocks noGrp="1"/>
          </p:cNvSpPr>
          <p:nvPr>
            <p:ph type="ftr" sz="quarter" idx="10"/>
          </p:nvPr>
        </p:nvSpPr>
        <p:spPr/>
        <p:txBody>
          <a:bodyPr/>
          <a:lstStyle/>
          <a:p>
            <a:pPr>
              <a:defRPr/>
            </a:pPr>
            <a:endParaRPr lang="en-US" dirty="0"/>
          </a:p>
        </p:txBody>
      </p:sp>
    </p:spTree>
    <p:extLst>
      <p:ext uri="{BB962C8B-B14F-4D97-AF65-F5344CB8AC3E}">
        <p14:creationId xmlns="" xmlns:p14="http://schemas.microsoft.com/office/powerpoint/2010/main" val="7067509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222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smtClean="0"/>
              <a:t>Click to edit Master title style</a:t>
            </a:r>
            <a:endParaRPr lang="en-US"/>
          </a:p>
        </p:txBody>
      </p:sp>
      <p:sp>
        <p:nvSpPr>
          <p:cNvPr id="5222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smtClean="0"/>
              <a:t>Click to edit Master subtitle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4"/>
          <p:cNvSpPr>
            <a:spLocks noGrp="1" noChangeArrowheads="1"/>
          </p:cNvSpPr>
          <p:nvPr>
            <p:ph type="ftr" sz="quarter" idx="10"/>
          </p:nvPr>
        </p:nvSpPr>
        <p:spPr>
          <a:ln/>
        </p:spPr>
        <p:txBody>
          <a:bodyPr/>
          <a:lstStyle>
            <a:lvl1pPr>
              <a:defRPr/>
            </a:lvl1pPr>
          </a:lstStyle>
          <a:p>
            <a:pPr>
              <a:defRPr/>
            </a:pP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4"/>
          <p:cNvSpPr>
            <a:spLocks noGrp="1" noChangeArrowheads="1"/>
          </p:cNvSpPr>
          <p:nvPr>
            <p:ph type="ftr" sz="quarter" idx="10"/>
          </p:nvPr>
        </p:nvSpPr>
        <p:spPr>
          <a:ln/>
        </p:spPr>
        <p:txBody>
          <a:bodyPr/>
          <a:lstStyle>
            <a:lvl1pPr>
              <a:defRPr/>
            </a:lvl1pPr>
          </a:lstStyle>
          <a:p>
            <a:pPr>
              <a:defRPr/>
            </a:pP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4"/>
          <p:cNvSpPr>
            <a:spLocks noGrp="1" noChangeArrowheads="1"/>
          </p:cNvSpPr>
          <p:nvPr>
            <p:ph type="ftr" sz="quarter" idx="10"/>
          </p:nvPr>
        </p:nvSpPr>
        <p:spPr>
          <a:ln/>
        </p:spPr>
        <p:txBody>
          <a:bodyPr/>
          <a:lstStyle>
            <a:lvl1pPr>
              <a:defRPr/>
            </a:lvl1pPr>
          </a:lstStyle>
          <a:p>
            <a:pPr>
              <a:defRPr/>
            </a:pP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4"/>
          <p:cNvSpPr>
            <a:spLocks noGrp="1" noChangeArrowheads="1"/>
          </p:cNvSpPr>
          <p:nvPr>
            <p:ph type="ftr" sz="quarter" idx="10"/>
          </p:nvPr>
        </p:nvSpPr>
        <p:spPr>
          <a:ln/>
        </p:spPr>
        <p:txBody>
          <a:bodyPr/>
          <a:lstStyle>
            <a:lvl1pPr>
              <a:defRPr/>
            </a:lvl1pPr>
          </a:lstStyle>
          <a:p>
            <a:pPr>
              <a:defRPr/>
            </a:pP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4"/>
          <p:cNvSpPr>
            <a:spLocks noGrp="1" noChangeArrowheads="1"/>
          </p:cNvSpPr>
          <p:nvPr>
            <p:ph type="ftr" sz="quarter" idx="10"/>
          </p:nvPr>
        </p:nvSpPr>
        <p:spPr>
          <a:ln/>
        </p:spPr>
        <p:txBody>
          <a:bodyPr/>
          <a:lstStyle>
            <a:lvl1pPr>
              <a:defRPr/>
            </a:lvl1pPr>
          </a:lstStyle>
          <a:p>
            <a:pPr>
              <a:defRPr/>
            </a:pP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4"/>
          <p:cNvSpPr>
            <a:spLocks noGrp="1" noChangeArrowheads="1"/>
          </p:cNvSpPr>
          <p:nvPr>
            <p:ph type="ftr" sz="quarter" idx="10"/>
          </p:nvPr>
        </p:nvSpPr>
        <p:spPr>
          <a:ln/>
        </p:spPr>
        <p:txBody>
          <a:bodyPr/>
          <a:lstStyle>
            <a:lvl1pPr>
              <a:defRPr/>
            </a:lvl1pPr>
          </a:lstStyle>
          <a:p>
            <a:pPr>
              <a:defRPr/>
            </a:pP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4"/>
          <p:cNvSpPr>
            <a:spLocks noGrp="1" noChangeArrowheads="1"/>
          </p:cNvSpPr>
          <p:nvPr>
            <p:ph type="ftr" sz="quarter" idx="10"/>
          </p:nvPr>
        </p:nvSpPr>
        <p:spPr>
          <a:ln/>
        </p:spPr>
        <p:txBody>
          <a:bodyPr/>
          <a:lstStyle>
            <a:lvl1pPr>
              <a:defRPr/>
            </a:lvl1pPr>
          </a:lstStyle>
          <a:p>
            <a:pPr>
              <a:defRPr/>
            </a:pP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10" Type="http://schemas.openxmlformats.org/officeDocument/2006/relationships/image" Target="../media/image3.png"/><Relationship Id="rId4" Type="http://schemas.openxmlformats.org/officeDocument/2006/relationships/slideLayout" Target="../slideLayouts/slideLayout17.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4"/>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205" name="Text Box 5"/>
          <p:cNvSpPr txBox="1">
            <a:spLocks noChangeArrowheads="1"/>
          </p:cNvSpPr>
          <p:nvPr/>
        </p:nvSpPr>
        <p:spPr bwMode="auto">
          <a:xfrm>
            <a:off x="0" y="6629400"/>
            <a:ext cx="1143000" cy="228600"/>
          </a:xfrm>
          <a:prstGeom prst="rect">
            <a:avLst/>
          </a:prstGeom>
          <a:noFill/>
          <a:ln w="9525">
            <a:noFill/>
            <a:miter lim="800000"/>
            <a:headEnd/>
            <a:tailEnd/>
          </a:ln>
          <a:effectLst/>
        </p:spPr>
        <p:txBody>
          <a:bodyPr anchor="ctr"/>
          <a:lstStyle/>
          <a:p>
            <a:pPr>
              <a:spcBef>
                <a:spcPct val="50000"/>
              </a:spcBef>
              <a:defRPr/>
            </a:pPr>
            <a:r>
              <a:rPr lang="en-US" sz="800" dirty="0">
                <a:solidFill>
                  <a:schemeClr val="bg2"/>
                </a:solidFill>
                <a:latin typeface="Tahoma" charset="0"/>
              </a:rPr>
              <a:t>QAD Proprietary</a:t>
            </a:r>
          </a:p>
        </p:txBody>
      </p:sp>
      <p:pic>
        <p:nvPicPr>
          <p:cNvPr id="1029" name="Picture 13" descr="pg2_graphic"/>
          <p:cNvPicPr>
            <a:picLocks noChangeAspect="1" noChangeArrowheads="1"/>
          </p:cNvPicPr>
          <p:nvPr/>
        </p:nvPicPr>
        <p:blipFill>
          <a:blip r:embed="rId15" cstate="email"/>
          <a:srcRect/>
          <a:stretch>
            <a:fillRect/>
          </a:stretch>
        </p:blipFill>
        <p:spPr bwMode="auto">
          <a:xfrm>
            <a:off x="0" y="0"/>
            <a:ext cx="9144000" cy="571500"/>
          </a:xfrm>
          <a:prstGeom prst="rect">
            <a:avLst/>
          </a:prstGeom>
          <a:noFill/>
          <a:ln w="9525">
            <a:noFill/>
            <a:miter lim="800000"/>
            <a:headEnd/>
            <a:tailEnd/>
          </a:ln>
        </p:spPr>
      </p:pic>
      <p:sp>
        <p:nvSpPr>
          <p:cNvPr id="51214" name="Rectangle 14"/>
          <p:cNvSpPr>
            <a:spLocks noGrp="1" noChangeArrowheads="1"/>
          </p:cNvSpPr>
          <p:nvPr>
            <p:ph type="ftr" sz="quarter" idx="3"/>
          </p:nvPr>
        </p:nvSpPr>
        <p:spPr bwMode="auto">
          <a:xfrm>
            <a:off x="7761288" y="6629400"/>
            <a:ext cx="1306512" cy="228600"/>
          </a:xfrm>
          <a:prstGeom prst="rect">
            <a:avLst/>
          </a:prstGeom>
          <a:noFill/>
          <a:ln w="9525">
            <a:noFill/>
            <a:miter lim="800000"/>
            <a:headEnd/>
            <a:tailEnd/>
          </a:ln>
          <a:effectLst/>
        </p:spPr>
        <p:txBody>
          <a:bodyPr vert="horz" wrap="square" lIns="86493" tIns="43247" rIns="86493" bIns="43247" numCol="1" anchor="ctr" anchorCtr="0" compatLnSpc="1">
            <a:prstTxWarp prst="textNoShape">
              <a:avLst/>
            </a:prstTxWarp>
          </a:bodyPr>
          <a:lstStyle>
            <a:lvl1pPr algn="r" eaLnBrk="0" hangingPunct="0">
              <a:defRPr sz="800">
                <a:latin typeface="Arial" charset="0"/>
                <a:cs typeface="Arial" charset="0"/>
              </a:defRPr>
            </a:lvl1pPr>
          </a:lstStyle>
          <a:p>
            <a:pPr>
              <a:defRPr/>
            </a:pPr>
            <a:endParaRPr lang="en-US" dirty="0"/>
          </a:p>
        </p:txBody>
      </p:sp>
    </p:spTree>
  </p:cSld>
  <p:clrMap bg1="lt1" tx1="dk1" bg2="lt2" tx2="dk2" accent1="accent1" accent2="accent2" accent3="accent3" accent4="accent4" accent5="accent5" accent6="accent6" hlink="hlink" folHlink="folHlink"/>
  <p:sldLayoutIdLst>
    <p:sldLayoutId id="2147485043" r:id="rId1"/>
    <p:sldLayoutId id="2147485033" r:id="rId2"/>
    <p:sldLayoutId id="2147485034" r:id="rId3"/>
    <p:sldLayoutId id="2147485035" r:id="rId4"/>
    <p:sldLayoutId id="2147485036" r:id="rId5"/>
    <p:sldLayoutId id="2147485037" r:id="rId6"/>
    <p:sldLayoutId id="2147485038" r:id="rId7"/>
    <p:sldLayoutId id="2147485039" r:id="rId8"/>
    <p:sldLayoutId id="2147485040" r:id="rId9"/>
    <p:sldLayoutId id="2147485041" r:id="rId10"/>
    <p:sldLayoutId id="2147485042" r:id="rId11"/>
    <p:sldLayoutId id="2147485044" r:id="rId12"/>
    <p:sldLayoutId id="2147485045" r:id="rId13"/>
  </p:sldLayoutIdLst>
  <p:hf sldNum="0" hdr="0" ft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charset="0"/>
        </a:defRPr>
      </a:lvl2pPr>
      <a:lvl3pPr algn="l" rtl="0" eaLnBrk="0" fontAlgn="base" hangingPunct="0">
        <a:lnSpc>
          <a:spcPct val="90000"/>
        </a:lnSpc>
        <a:spcBef>
          <a:spcPct val="0"/>
        </a:spcBef>
        <a:spcAft>
          <a:spcPct val="0"/>
        </a:spcAft>
        <a:defRPr sz="3200" b="1">
          <a:solidFill>
            <a:srgbClr val="5A87C6"/>
          </a:solidFill>
          <a:latin typeface="Tahoma" charset="0"/>
        </a:defRPr>
      </a:lvl3pPr>
      <a:lvl4pPr algn="l" rtl="0" eaLnBrk="0" fontAlgn="base" hangingPunct="0">
        <a:lnSpc>
          <a:spcPct val="90000"/>
        </a:lnSpc>
        <a:spcBef>
          <a:spcPct val="0"/>
        </a:spcBef>
        <a:spcAft>
          <a:spcPct val="0"/>
        </a:spcAft>
        <a:defRPr sz="3200" b="1">
          <a:solidFill>
            <a:srgbClr val="5A87C6"/>
          </a:solidFill>
          <a:latin typeface="Tahoma" charset="0"/>
        </a:defRPr>
      </a:lvl4pPr>
      <a:lvl5pPr algn="l" rtl="0" eaLnBrk="0" fontAlgn="base" hangingPunct="0">
        <a:lnSpc>
          <a:spcPct val="90000"/>
        </a:lnSpc>
        <a:spcBef>
          <a:spcPct val="0"/>
        </a:spcBef>
        <a:spcAft>
          <a:spcPct val="0"/>
        </a:spcAft>
        <a:defRPr sz="3200" b="1">
          <a:solidFill>
            <a:srgbClr val="5A87C6"/>
          </a:solidFill>
          <a:latin typeface="Tahoma" charset="0"/>
        </a:defRPr>
      </a:lvl5pPr>
      <a:lvl6pPr marL="457200" algn="l" rtl="0" eaLnBrk="1" fontAlgn="base" hangingPunct="1">
        <a:lnSpc>
          <a:spcPct val="90000"/>
        </a:lnSpc>
        <a:spcBef>
          <a:spcPct val="0"/>
        </a:spcBef>
        <a:spcAft>
          <a:spcPct val="0"/>
        </a:spcAft>
        <a:defRPr sz="3200" b="1">
          <a:solidFill>
            <a:srgbClr val="5A87C6"/>
          </a:solidFill>
          <a:latin typeface="Tahoma" charset="0"/>
        </a:defRPr>
      </a:lvl6pPr>
      <a:lvl7pPr marL="914400" algn="l" rtl="0" eaLnBrk="1" fontAlgn="base" hangingPunct="1">
        <a:lnSpc>
          <a:spcPct val="90000"/>
        </a:lnSpc>
        <a:spcBef>
          <a:spcPct val="0"/>
        </a:spcBef>
        <a:spcAft>
          <a:spcPct val="0"/>
        </a:spcAft>
        <a:defRPr sz="3200" b="1">
          <a:solidFill>
            <a:srgbClr val="5A87C6"/>
          </a:solidFill>
          <a:latin typeface="Tahoma" charset="0"/>
        </a:defRPr>
      </a:lvl7pPr>
      <a:lvl8pPr marL="1371600" algn="l" rtl="0" eaLnBrk="1" fontAlgn="base" hangingPunct="1">
        <a:lnSpc>
          <a:spcPct val="90000"/>
        </a:lnSpc>
        <a:spcBef>
          <a:spcPct val="0"/>
        </a:spcBef>
        <a:spcAft>
          <a:spcPct val="0"/>
        </a:spcAft>
        <a:defRPr sz="3200" b="1">
          <a:solidFill>
            <a:srgbClr val="5A87C6"/>
          </a:solidFill>
          <a:latin typeface="Tahoma" charset="0"/>
        </a:defRPr>
      </a:lvl8pPr>
      <a:lvl9pPr marL="1828800" algn="l" rtl="0" eaLnBrk="1" fontAlgn="base" hangingPunct="1">
        <a:lnSpc>
          <a:spcPct val="90000"/>
        </a:lnSpc>
        <a:spcBef>
          <a:spcPct val="0"/>
        </a:spcBef>
        <a:spcAft>
          <a:spcPct val="0"/>
        </a:spcAft>
        <a:defRPr sz="3200" b="1">
          <a:solidFill>
            <a:srgbClr val="5A87C6"/>
          </a:solidFill>
          <a:latin typeface="Tahoma"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5047" r:id="rId1"/>
    <p:sldLayoutId id="2147485048" r:id="rId2"/>
    <p:sldLayoutId id="2147485049" r:id="rId3"/>
    <p:sldLayoutId id="2147485050" r:id="rId4"/>
    <p:sldLayoutId id="2147485051" r:id="rId5"/>
    <p:sldLayoutId id="2147485052" r:id="rId6"/>
    <p:sldLayoutId id="2147485053" r:id="rId7"/>
    <p:sldLayoutId id="2147485054" r:id="rId8"/>
  </p:sldLayoutIdLst>
  <p:timing>
    <p:tnLst>
      <p:par>
        <p:cTn id="1" dur="indefinite" restart="never" nodeType="tmRoot"/>
      </p:par>
    </p:tnLst>
  </p:timing>
  <p:hf sldNum="0"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5.xml"/><Relationship Id="rId5" Type="http://schemas.openxmlformats.org/officeDocument/2006/relationships/comments" Target="../comments/comment10.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8" Type="http://schemas.openxmlformats.org/officeDocument/2006/relationships/comments" Target="../comments/comment11.xml"/><Relationship Id="rId3" Type="http://schemas.openxmlformats.org/officeDocument/2006/relationships/image" Target="../media/image9.png"/><Relationship Id="rId7"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15.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hyperlink" Target="http://www.wherescape.com/" TargetMode="External"/><Relationship Id="rId2" Type="http://schemas.openxmlformats.org/officeDocument/2006/relationships/notesSlide" Target="../notesSlides/notesSlide12.xml"/><Relationship Id="rId1" Type="http://schemas.openxmlformats.org/officeDocument/2006/relationships/slideLayout" Target="../slideLayouts/slideLayout15.xml"/><Relationship Id="rId4" Type="http://schemas.openxmlformats.org/officeDocument/2006/relationships/comments" Target="../comments/comment12.xml"/></Relationships>
</file>

<file path=ppt/slides/_rels/slide13.xml.rels><?xml version="1.0" encoding="UTF-8" standalone="yes"?>
<Relationships xmlns="http://schemas.openxmlformats.org/package/2006/relationships"><Relationship Id="rId3" Type="http://schemas.openxmlformats.org/officeDocument/2006/relationships/comments" Target="../comments/comment13.xml"/><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5.xml"/><Relationship Id="rId4" Type="http://schemas.openxmlformats.org/officeDocument/2006/relationships/comments" Target="../comments/comment14.xml"/></Relationships>
</file>

<file path=ppt/slides/_rels/slide15.xml.rels><?xml version="1.0" encoding="UTF-8" standalone="yes"?>
<Relationships xmlns="http://schemas.openxmlformats.org/package/2006/relationships"><Relationship Id="rId3" Type="http://schemas.openxmlformats.org/officeDocument/2006/relationships/comments" Target="../comments/comment15.xml"/><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comments" Target="../comments/comment16.xml"/><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comments" Target="../comments/comment17.xml"/><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15.xml"/><Relationship Id="rId6" Type="http://schemas.openxmlformats.org/officeDocument/2006/relationships/comments" Target="../comments/comment18.xml"/><Relationship Id="rId5" Type="http://schemas.openxmlformats.org/officeDocument/2006/relationships/image" Target="../media/image19.png"/><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15.xml"/><Relationship Id="rId4" Type="http://schemas.openxmlformats.org/officeDocument/2006/relationships/comments" Target="../comments/comment19.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15.xml"/><Relationship Id="rId5" Type="http://schemas.openxmlformats.org/officeDocument/2006/relationships/comments" Target="../comments/comment20.xml"/><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15.xml"/><Relationship Id="rId4" Type="http://schemas.openxmlformats.org/officeDocument/2006/relationships/comments" Target="../comments/comment21.xml"/></Relationships>
</file>

<file path=ppt/slides/_rels/slide22.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15.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 Id="rId9" Type="http://schemas.openxmlformats.org/officeDocument/2006/relationships/comments" Target="../comments/comment22.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15.xml"/><Relationship Id="rId6" Type="http://schemas.openxmlformats.org/officeDocument/2006/relationships/comments" Target="../comments/comment23.xml"/><Relationship Id="rId5" Type="http://schemas.openxmlformats.org/officeDocument/2006/relationships/image" Target="../media/image32.png"/><Relationship Id="rId4" Type="http://schemas.openxmlformats.org/officeDocument/2006/relationships/image" Target="../media/image31.png"/></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4.xml"/><Relationship Id="rId1" Type="http://schemas.openxmlformats.org/officeDocument/2006/relationships/slideLayout" Target="../slideLayouts/slideLayout15.xml"/><Relationship Id="rId4" Type="http://schemas.openxmlformats.org/officeDocument/2006/relationships/comments" Target="../comments/comment24.xml"/></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5.xml"/><Relationship Id="rId1" Type="http://schemas.openxmlformats.org/officeDocument/2006/relationships/slideLayout" Target="../slideLayouts/slideLayout15.xml"/><Relationship Id="rId4" Type="http://schemas.openxmlformats.org/officeDocument/2006/relationships/comments" Target="../comments/comment25.xml"/></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6.xml"/><Relationship Id="rId1" Type="http://schemas.openxmlformats.org/officeDocument/2006/relationships/slideLayout" Target="../slideLayouts/slideLayout15.xml"/><Relationship Id="rId6" Type="http://schemas.openxmlformats.org/officeDocument/2006/relationships/comments" Target="../comments/comment26.xml"/><Relationship Id="rId5" Type="http://schemas.openxmlformats.org/officeDocument/2006/relationships/image" Target="../media/image29.png"/><Relationship Id="rId4" Type="http://schemas.openxmlformats.org/officeDocument/2006/relationships/image" Target="../media/image36.png"/></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7.xml"/><Relationship Id="rId1" Type="http://schemas.openxmlformats.org/officeDocument/2006/relationships/slideLayout" Target="../slideLayouts/slideLayout15.xml"/><Relationship Id="rId6" Type="http://schemas.openxmlformats.org/officeDocument/2006/relationships/comments" Target="../comments/comment27.xml"/><Relationship Id="rId5" Type="http://schemas.openxmlformats.org/officeDocument/2006/relationships/image" Target="../media/image39.png"/><Relationship Id="rId4" Type="http://schemas.openxmlformats.org/officeDocument/2006/relationships/image" Target="../media/image38.png"/></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8.xml"/><Relationship Id="rId1" Type="http://schemas.openxmlformats.org/officeDocument/2006/relationships/slideLayout" Target="../slideLayouts/slideLayout15.xml"/><Relationship Id="rId4" Type="http://schemas.openxmlformats.org/officeDocument/2006/relationships/comments" Target="../comments/comment28.xml"/></Relationships>
</file>

<file path=ppt/slides/_rels/slide2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9.xml"/><Relationship Id="rId1" Type="http://schemas.openxmlformats.org/officeDocument/2006/relationships/slideLayout" Target="../slideLayouts/slideLayout15.xml"/><Relationship Id="rId4" Type="http://schemas.openxmlformats.org/officeDocument/2006/relationships/comments" Target="../comments/comment29.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0.xml"/><Relationship Id="rId1" Type="http://schemas.openxmlformats.org/officeDocument/2006/relationships/slideLayout" Target="../slideLayouts/slideLayout15.xml"/><Relationship Id="rId6" Type="http://schemas.openxmlformats.org/officeDocument/2006/relationships/comments" Target="../comments/comment30.xml"/><Relationship Id="rId5" Type="http://schemas.openxmlformats.org/officeDocument/2006/relationships/image" Target="../media/image44.png"/><Relationship Id="rId4" Type="http://schemas.openxmlformats.org/officeDocument/2006/relationships/image" Target="../media/image43.png"/></Relationships>
</file>

<file path=ppt/slides/_rels/slide3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1.xml"/><Relationship Id="rId1" Type="http://schemas.openxmlformats.org/officeDocument/2006/relationships/slideLayout" Target="../slideLayouts/slideLayout15.xml"/><Relationship Id="rId6" Type="http://schemas.openxmlformats.org/officeDocument/2006/relationships/comments" Target="../comments/comment31.xml"/><Relationship Id="rId5" Type="http://schemas.openxmlformats.org/officeDocument/2006/relationships/image" Target="../media/image47.png"/><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2.xml"/><Relationship Id="rId1" Type="http://schemas.openxmlformats.org/officeDocument/2006/relationships/slideLayout" Target="../slideLayouts/slideLayout15.xml"/><Relationship Id="rId5" Type="http://schemas.openxmlformats.org/officeDocument/2006/relationships/comments" Target="../comments/comment32.xml"/><Relationship Id="rId4" Type="http://schemas.openxmlformats.org/officeDocument/2006/relationships/image" Target="../media/image49.png"/></Relationships>
</file>

<file path=ppt/slides/_rels/slide33.xml.rels><?xml version="1.0" encoding="UTF-8" standalone="yes"?>
<Relationships xmlns="http://schemas.openxmlformats.org/package/2006/relationships"><Relationship Id="rId3" Type="http://schemas.openxmlformats.org/officeDocument/2006/relationships/comments" Target="../comments/comment33.xml"/><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4.xml"/><Relationship Id="rId1" Type="http://schemas.openxmlformats.org/officeDocument/2006/relationships/slideLayout" Target="../slideLayouts/slideLayout15.xml"/><Relationship Id="rId5" Type="http://schemas.openxmlformats.org/officeDocument/2006/relationships/comments" Target="../comments/comment34.xml"/><Relationship Id="rId4" Type="http://schemas.openxmlformats.org/officeDocument/2006/relationships/image" Target="../media/image51.png"/></Relationships>
</file>

<file path=ppt/slides/_rels/slide3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5.xml"/><Relationship Id="rId1" Type="http://schemas.openxmlformats.org/officeDocument/2006/relationships/slideLayout" Target="../slideLayouts/slideLayout15.xml"/><Relationship Id="rId5" Type="http://schemas.openxmlformats.org/officeDocument/2006/relationships/comments" Target="../comments/comment35.xml"/><Relationship Id="rId4" Type="http://schemas.openxmlformats.org/officeDocument/2006/relationships/image" Target="../media/image51.png"/></Relationships>
</file>

<file path=ppt/slides/_rels/slide36.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comments" Target="../comments/comment36.xml"/><Relationship Id="rId2" Type="http://schemas.openxmlformats.org/officeDocument/2006/relationships/notesSlide" Target="../notesSlides/notesSlide36.xml"/><Relationship Id="rId1" Type="http://schemas.openxmlformats.org/officeDocument/2006/relationships/slideLayout" Target="../slideLayouts/slideLayout15.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37.xml.rels><?xml version="1.0" encoding="UTF-8" standalone="yes"?>
<Relationships xmlns="http://schemas.openxmlformats.org/package/2006/relationships"><Relationship Id="rId3" Type="http://schemas.openxmlformats.org/officeDocument/2006/relationships/image" Target="../media/image56.png"/><Relationship Id="rId7" Type="http://schemas.openxmlformats.org/officeDocument/2006/relationships/comments" Target="../comments/comment37.xml"/><Relationship Id="rId2" Type="http://schemas.openxmlformats.org/officeDocument/2006/relationships/notesSlide" Target="../notesSlides/notesSlide37.xml"/><Relationship Id="rId1" Type="http://schemas.openxmlformats.org/officeDocument/2006/relationships/slideLayout" Target="../slideLayouts/slideLayout15.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38.xml.rels><?xml version="1.0" encoding="UTF-8" standalone="yes"?>
<Relationships xmlns="http://schemas.openxmlformats.org/package/2006/relationships"><Relationship Id="rId3" Type="http://schemas.openxmlformats.org/officeDocument/2006/relationships/comments" Target="../comments/comment38.xml"/><Relationship Id="rId2" Type="http://schemas.openxmlformats.org/officeDocument/2006/relationships/notesSlide" Target="../notesSlides/notesSlide38.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9.xml"/><Relationship Id="rId1" Type="http://schemas.openxmlformats.org/officeDocument/2006/relationships/slideLayout" Target="../slideLayouts/slideLayout15.xml"/><Relationship Id="rId6" Type="http://schemas.openxmlformats.org/officeDocument/2006/relationships/comments" Target="../comments/comment39.xml"/><Relationship Id="rId5" Type="http://schemas.openxmlformats.org/officeDocument/2006/relationships/image" Target="../media/image62.png"/><Relationship Id="rId4" Type="http://schemas.openxmlformats.org/officeDocument/2006/relationships/image" Target="../media/image61.png"/></Relationships>
</file>

<file path=ppt/slides/_rels/slide4.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0.xml"/><Relationship Id="rId1" Type="http://schemas.openxmlformats.org/officeDocument/2006/relationships/slideLayout" Target="../slideLayouts/slideLayout15.xml"/><Relationship Id="rId4" Type="http://schemas.openxmlformats.org/officeDocument/2006/relationships/comments" Target="../comments/comment40.xml"/></Relationships>
</file>

<file path=ppt/slides/_rels/slide4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1.xml"/><Relationship Id="rId1" Type="http://schemas.openxmlformats.org/officeDocument/2006/relationships/slideLayout" Target="../slideLayouts/slideLayout15.xml"/><Relationship Id="rId6" Type="http://schemas.openxmlformats.org/officeDocument/2006/relationships/comments" Target="../comments/comment41.xml"/><Relationship Id="rId5" Type="http://schemas.openxmlformats.org/officeDocument/2006/relationships/image" Target="../media/image66.png"/><Relationship Id="rId4" Type="http://schemas.openxmlformats.org/officeDocument/2006/relationships/image" Target="../media/image65.png"/></Relationships>
</file>

<file path=ppt/slides/_rels/slide42.xml.rels><?xml version="1.0" encoding="UTF-8" standalone="yes"?>
<Relationships xmlns="http://schemas.openxmlformats.org/package/2006/relationships"><Relationship Id="rId3" Type="http://schemas.openxmlformats.org/officeDocument/2006/relationships/comments" Target="../comments/comment42.xml"/><Relationship Id="rId2" Type="http://schemas.openxmlformats.org/officeDocument/2006/relationships/notesSlide" Target="../notesSlides/notesSlide42.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3" Type="http://schemas.openxmlformats.org/officeDocument/2006/relationships/comments" Target="../comments/comment43.xml"/><Relationship Id="rId2" Type="http://schemas.openxmlformats.org/officeDocument/2006/relationships/notesSlide" Target="../notesSlides/notesSlide43.xml"/><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3" Type="http://schemas.openxmlformats.org/officeDocument/2006/relationships/comments" Target="../comments/comment44.xml"/><Relationship Id="rId2" Type="http://schemas.openxmlformats.org/officeDocument/2006/relationships/notesSlide" Target="../notesSlides/notesSlide44.xml"/><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comments" Target="../comments/comment45.xml"/><Relationship Id="rId5" Type="http://schemas.openxmlformats.org/officeDocument/2006/relationships/notesSlide" Target="../notesSlides/notesSlide45.xml"/><Relationship Id="rId4"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5.xml"/><Relationship Id="rId6" Type="http://schemas.openxmlformats.org/officeDocument/2006/relationships/comments" Target="../comments/comment5.xml"/><Relationship Id="rId5" Type="http://schemas.openxmlformats.org/officeDocument/2006/relationships/image" Target="../media/image7.jpeg"/><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comments" Target="../comments/comment6.xml"/><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comments" Target="../comments/comment7.xml"/><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5.xml"/><Relationship Id="rId4" Type="http://schemas.openxmlformats.org/officeDocument/2006/relationships/comments" Target="../comments/comment8.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5.xml"/><Relationship Id="rId4" Type="http://schemas.openxmlformats.org/officeDocument/2006/relationships/comments" Target="../comments/commen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a:xfrm>
            <a:off x="457200" y="607452"/>
            <a:ext cx="8229600" cy="1221348"/>
          </a:xfrm>
        </p:spPr>
        <p:txBody>
          <a:bodyPr>
            <a:noAutofit/>
          </a:bodyPr>
          <a:lstStyle/>
          <a:p>
            <a:pPr eaLnBrk="1" hangingPunct="1"/>
            <a:r>
              <a:rPr lang="en-US" dirty="0" smtClean="0"/>
              <a:t>Introduction to Data Warehouse Designer</a:t>
            </a:r>
          </a:p>
        </p:txBody>
      </p:sp>
      <p:sp>
        <p:nvSpPr>
          <p:cNvPr id="4" name="TextBox 3"/>
          <p:cNvSpPr txBox="1"/>
          <p:nvPr/>
        </p:nvSpPr>
        <p:spPr>
          <a:xfrm>
            <a:off x="479516" y="1784106"/>
            <a:ext cx="3782518" cy="830997"/>
          </a:xfrm>
          <a:prstGeom prst="rect">
            <a:avLst/>
          </a:prstGeom>
          <a:noFill/>
        </p:spPr>
        <p:txBody>
          <a:bodyPr wrap="square" rtlCol="0">
            <a:spAutoFit/>
          </a:bodyPr>
          <a:lstStyle>
            <a:defPPr>
              <a:defRPr lang="en-US"/>
            </a:defPPr>
            <a:lvl1pPr algn="l" rtl="0" fontAlgn="base">
              <a:spcBef>
                <a:spcPct val="0"/>
              </a:spcBef>
              <a:spcAft>
                <a:spcPct val="0"/>
              </a:spcAft>
              <a:defRPr sz="1400" kern="1200">
                <a:solidFill>
                  <a:schemeClr val="tx1"/>
                </a:solidFill>
                <a:latin typeface="Tahoma" pitchFamily="34" charset="0"/>
                <a:ea typeface="+mn-ea"/>
                <a:cs typeface="Arial" charset="0"/>
              </a:defRPr>
            </a:lvl1pPr>
            <a:lvl2pPr marL="457200" algn="l" rtl="0" fontAlgn="base">
              <a:spcBef>
                <a:spcPct val="0"/>
              </a:spcBef>
              <a:spcAft>
                <a:spcPct val="0"/>
              </a:spcAft>
              <a:defRPr sz="1400" kern="1200">
                <a:solidFill>
                  <a:schemeClr val="tx1"/>
                </a:solidFill>
                <a:latin typeface="Tahoma" pitchFamily="34" charset="0"/>
                <a:ea typeface="+mn-ea"/>
                <a:cs typeface="Arial" charset="0"/>
              </a:defRPr>
            </a:lvl2pPr>
            <a:lvl3pPr marL="914400" algn="l" rtl="0" fontAlgn="base">
              <a:spcBef>
                <a:spcPct val="0"/>
              </a:spcBef>
              <a:spcAft>
                <a:spcPct val="0"/>
              </a:spcAft>
              <a:defRPr sz="1400" kern="1200">
                <a:solidFill>
                  <a:schemeClr val="tx1"/>
                </a:solidFill>
                <a:latin typeface="Tahoma" pitchFamily="34" charset="0"/>
                <a:ea typeface="+mn-ea"/>
                <a:cs typeface="Arial" charset="0"/>
              </a:defRPr>
            </a:lvl3pPr>
            <a:lvl4pPr marL="1371600" algn="l" rtl="0" fontAlgn="base">
              <a:spcBef>
                <a:spcPct val="0"/>
              </a:spcBef>
              <a:spcAft>
                <a:spcPct val="0"/>
              </a:spcAft>
              <a:defRPr sz="1400" kern="1200">
                <a:solidFill>
                  <a:schemeClr val="tx1"/>
                </a:solidFill>
                <a:latin typeface="Tahoma" pitchFamily="34" charset="0"/>
                <a:ea typeface="+mn-ea"/>
                <a:cs typeface="Arial" charset="0"/>
              </a:defRPr>
            </a:lvl4pPr>
            <a:lvl5pPr marL="1828800" algn="l" rtl="0" fontAlgn="base">
              <a:spcBef>
                <a:spcPct val="0"/>
              </a:spcBef>
              <a:spcAft>
                <a:spcPct val="0"/>
              </a:spcAft>
              <a:defRPr sz="1400" kern="1200">
                <a:solidFill>
                  <a:schemeClr val="tx1"/>
                </a:solidFill>
                <a:latin typeface="Tahoma" pitchFamily="34" charset="0"/>
                <a:ea typeface="+mn-ea"/>
                <a:cs typeface="Arial" charset="0"/>
              </a:defRPr>
            </a:lvl5pPr>
            <a:lvl6pPr marL="2286000" algn="l" defTabSz="914400" rtl="0" eaLnBrk="1" latinLnBrk="0" hangingPunct="1">
              <a:defRPr sz="1400" kern="1200">
                <a:solidFill>
                  <a:schemeClr val="tx1"/>
                </a:solidFill>
                <a:latin typeface="Tahoma" pitchFamily="34" charset="0"/>
                <a:ea typeface="+mn-ea"/>
                <a:cs typeface="Arial" charset="0"/>
              </a:defRPr>
            </a:lvl6pPr>
            <a:lvl7pPr marL="2743200" algn="l" defTabSz="914400" rtl="0" eaLnBrk="1" latinLnBrk="0" hangingPunct="1">
              <a:defRPr sz="1400" kern="1200">
                <a:solidFill>
                  <a:schemeClr val="tx1"/>
                </a:solidFill>
                <a:latin typeface="Tahoma" pitchFamily="34" charset="0"/>
                <a:ea typeface="+mn-ea"/>
                <a:cs typeface="Arial" charset="0"/>
              </a:defRPr>
            </a:lvl7pPr>
            <a:lvl8pPr marL="3200400" algn="l" defTabSz="914400" rtl="0" eaLnBrk="1" latinLnBrk="0" hangingPunct="1">
              <a:defRPr sz="1400" kern="1200">
                <a:solidFill>
                  <a:schemeClr val="tx1"/>
                </a:solidFill>
                <a:latin typeface="Tahoma" pitchFamily="34" charset="0"/>
                <a:ea typeface="+mn-ea"/>
                <a:cs typeface="Arial" charset="0"/>
              </a:defRPr>
            </a:lvl8pPr>
            <a:lvl9pPr marL="3657600" algn="l" defTabSz="914400" rtl="0" eaLnBrk="1" latinLnBrk="0" hangingPunct="1">
              <a:defRPr sz="1400" kern="1200">
                <a:solidFill>
                  <a:schemeClr val="tx1"/>
                </a:solidFill>
                <a:latin typeface="Tahoma" pitchFamily="34" charset="0"/>
                <a:ea typeface="+mn-ea"/>
                <a:cs typeface="Arial" charset="0"/>
              </a:defRPr>
            </a:lvl9pPr>
          </a:lstStyle>
          <a:p>
            <a:r>
              <a:rPr lang="en-US" sz="2400" b="1" dirty="0" smtClean="0">
                <a:solidFill>
                  <a:schemeClr val="tx1">
                    <a:lumMod val="50000"/>
                    <a:lumOff val="50000"/>
                  </a:schemeClr>
                </a:solidFill>
                <a:latin typeface="+mj-lt"/>
              </a:rPr>
              <a:t>Application Level 1 </a:t>
            </a:r>
          </a:p>
          <a:p>
            <a:r>
              <a:rPr lang="en-US" sz="2400" b="1" dirty="0" smtClean="0">
                <a:solidFill>
                  <a:schemeClr val="tx1">
                    <a:lumMod val="50000"/>
                    <a:lumOff val="50000"/>
                  </a:schemeClr>
                </a:solidFill>
                <a:latin typeface="+mj-lt"/>
              </a:rPr>
              <a:t>Course  1-10</a:t>
            </a:r>
            <a:endParaRPr lang="en-US" sz="2400" b="1" dirty="0">
              <a:solidFill>
                <a:schemeClr val="tx1">
                  <a:lumMod val="50000"/>
                  <a:lumOff val="50000"/>
                </a:schemeClr>
              </a:solidFill>
              <a:latin typeface="+mj-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3" cstate="print"/>
          <a:srcRect/>
          <a:stretch>
            <a:fillRect/>
          </a:stretch>
        </p:blipFill>
        <p:spPr bwMode="auto">
          <a:xfrm>
            <a:off x="567558" y="1390651"/>
            <a:ext cx="8137438" cy="4048453"/>
          </a:xfrm>
          <a:prstGeom prst="rect">
            <a:avLst/>
          </a:prstGeom>
          <a:noFill/>
          <a:ln w="9525">
            <a:noFill/>
            <a:miter lim="800000"/>
            <a:headEnd/>
            <a:tailEnd/>
          </a:ln>
        </p:spPr>
      </p:pic>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DWD Builder/Browser Panes</a:t>
            </a:r>
          </a:p>
        </p:txBody>
      </p:sp>
      <p:sp>
        <p:nvSpPr>
          <p:cNvPr id="7" name="Right Arrow 6"/>
          <p:cNvSpPr/>
          <p:nvPr/>
        </p:nvSpPr>
        <p:spPr>
          <a:xfrm>
            <a:off x="3393440" y="3017520"/>
            <a:ext cx="711200" cy="50800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3076" name="Picture 4"/>
          <p:cNvPicPr>
            <a:picLocks noChangeAspect="1" noChangeArrowheads="1"/>
          </p:cNvPicPr>
          <p:nvPr/>
        </p:nvPicPr>
        <p:blipFill>
          <a:blip r:embed="rId4" cstate="print"/>
          <a:srcRect/>
          <a:stretch>
            <a:fillRect/>
          </a:stretch>
        </p:blipFill>
        <p:spPr bwMode="auto">
          <a:xfrm>
            <a:off x="1593665" y="1947864"/>
            <a:ext cx="1796962" cy="63584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30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3"/>
          <p:cNvPicPr>
            <a:picLocks noChangeAspect="1" noChangeArrowheads="1"/>
          </p:cNvPicPr>
          <p:nvPr/>
        </p:nvPicPr>
        <p:blipFill>
          <a:blip r:embed="rId3" cstate="print"/>
          <a:srcRect/>
          <a:stretch>
            <a:fillRect/>
          </a:stretch>
        </p:blipFill>
        <p:spPr bwMode="auto">
          <a:xfrm>
            <a:off x="467820" y="1072185"/>
            <a:ext cx="8345105" cy="4602401"/>
          </a:xfrm>
          <a:prstGeom prst="rect">
            <a:avLst/>
          </a:prstGeom>
          <a:noFill/>
          <a:ln w="9525">
            <a:noFill/>
            <a:miter lim="800000"/>
            <a:headEnd/>
            <a:tailEnd/>
          </a:ln>
        </p:spPr>
      </p:pic>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DWD Builder/Browser Toolbar</a:t>
            </a:r>
          </a:p>
        </p:txBody>
      </p:sp>
      <p:grpSp>
        <p:nvGrpSpPr>
          <p:cNvPr id="15" name="Group 14"/>
          <p:cNvGrpSpPr/>
          <p:nvPr/>
        </p:nvGrpSpPr>
        <p:grpSpPr>
          <a:xfrm>
            <a:off x="2128838" y="1279751"/>
            <a:ext cx="3174682" cy="1810762"/>
            <a:chOff x="2128838" y="1694438"/>
            <a:chExt cx="3174682" cy="1810762"/>
          </a:xfrm>
        </p:grpSpPr>
        <p:pic>
          <p:nvPicPr>
            <p:cNvPr id="1030" name="Picture 6"/>
            <p:cNvPicPr>
              <a:picLocks noChangeAspect="1" noChangeArrowheads="1"/>
            </p:cNvPicPr>
            <p:nvPr/>
          </p:nvPicPr>
          <p:blipFill>
            <a:blip r:embed="rId4" cstate="print"/>
            <a:srcRect/>
            <a:stretch>
              <a:fillRect/>
            </a:stretch>
          </p:blipFill>
          <p:spPr bwMode="auto">
            <a:xfrm>
              <a:off x="2128838" y="1694438"/>
              <a:ext cx="1178242" cy="378201"/>
            </a:xfrm>
            <a:prstGeom prst="rect">
              <a:avLst/>
            </a:prstGeom>
            <a:noFill/>
            <a:ln w="9525">
              <a:noFill/>
              <a:miter lim="800000"/>
              <a:headEnd/>
              <a:tailEnd/>
            </a:ln>
            <a:effectLst/>
          </p:spPr>
        </p:pic>
        <p:sp>
          <p:nvSpPr>
            <p:cNvPr id="14" name="Rectangular Callout 13"/>
            <p:cNvSpPr/>
            <p:nvPr/>
          </p:nvSpPr>
          <p:spPr>
            <a:xfrm>
              <a:off x="3063240" y="2529840"/>
              <a:ext cx="2240280" cy="975360"/>
            </a:xfrm>
            <a:prstGeom prst="wedgeRectCallout">
              <a:avLst>
                <a:gd name="adj1" fmla="val -64113"/>
                <a:gd name="adj2" fmla="val -95976"/>
              </a:avLst>
            </a:prstGeom>
            <a:solidFill>
              <a:schemeClr val="accent1">
                <a:lumMod val="40000"/>
                <a:lumOff val="60000"/>
              </a:schemeClr>
            </a:solidFill>
            <a:ln w="25400">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2000" b="1" dirty="0" smtClean="0">
                  <a:solidFill>
                    <a:schemeClr val="tx1"/>
                  </a:solidFill>
                </a:rPr>
                <a:t>Scheduler Window</a:t>
              </a:r>
            </a:p>
          </p:txBody>
        </p:sp>
      </p:grpSp>
      <p:grpSp>
        <p:nvGrpSpPr>
          <p:cNvPr id="20" name="Group 19"/>
          <p:cNvGrpSpPr/>
          <p:nvPr/>
        </p:nvGrpSpPr>
        <p:grpSpPr>
          <a:xfrm>
            <a:off x="1783332" y="1378677"/>
            <a:ext cx="6888228" cy="2042159"/>
            <a:chOff x="1783332" y="1676401"/>
            <a:chExt cx="6888228" cy="2042159"/>
          </a:xfrm>
        </p:grpSpPr>
        <p:pic>
          <p:nvPicPr>
            <p:cNvPr id="1033" name="Picture 9"/>
            <p:cNvPicPr>
              <a:picLocks noChangeAspect="1" noChangeArrowheads="1"/>
            </p:cNvPicPr>
            <p:nvPr/>
          </p:nvPicPr>
          <p:blipFill>
            <a:blip r:embed="rId5" cstate="print"/>
            <a:srcRect/>
            <a:stretch>
              <a:fillRect/>
            </a:stretch>
          </p:blipFill>
          <p:spPr bwMode="auto">
            <a:xfrm>
              <a:off x="1783332" y="1676401"/>
              <a:ext cx="6888228" cy="656594"/>
            </a:xfrm>
            <a:prstGeom prst="rect">
              <a:avLst/>
            </a:prstGeom>
            <a:noFill/>
            <a:ln w="9525">
              <a:noFill/>
              <a:miter lim="800000"/>
              <a:headEnd/>
              <a:tailEnd/>
            </a:ln>
            <a:effectLst/>
          </p:spPr>
        </p:pic>
        <p:sp>
          <p:nvSpPr>
            <p:cNvPr id="19" name="Rectangular Callout 18"/>
            <p:cNvSpPr/>
            <p:nvPr/>
          </p:nvSpPr>
          <p:spPr>
            <a:xfrm>
              <a:off x="4312920" y="2743200"/>
              <a:ext cx="1325880" cy="975360"/>
            </a:xfrm>
            <a:prstGeom prst="wedgeRectCallout">
              <a:avLst>
                <a:gd name="adj1" fmla="val 19795"/>
                <a:gd name="adj2" fmla="val -92851"/>
              </a:avLst>
            </a:prstGeom>
            <a:solidFill>
              <a:schemeClr val="accent1">
                <a:lumMod val="40000"/>
                <a:lumOff val="60000"/>
              </a:schemeClr>
            </a:solidFill>
            <a:ln w="25400">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2000" b="1" dirty="0" smtClean="0">
                  <a:solidFill>
                    <a:schemeClr val="tx1"/>
                  </a:solidFill>
                </a:rPr>
                <a:t>Reports</a:t>
              </a:r>
            </a:p>
          </p:txBody>
        </p:sp>
      </p:grpSp>
      <p:grpSp>
        <p:nvGrpSpPr>
          <p:cNvPr id="26" name="Group 25"/>
          <p:cNvGrpSpPr/>
          <p:nvPr/>
        </p:nvGrpSpPr>
        <p:grpSpPr>
          <a:xfrm>
            <a:off x="1087988" y="1417419"/>
            <a:ext cx="3341536" cy="1425726"/>
            <a:chOff x="1087988" y="1417419"/>
            <a:chExt cx="3341536" cy="1425726"/>
          </a:xfrm>
        </p:grpSpPr>
        <p:pic>
          <p:nvPicPr>
            <p:cNvPr id="4102" name="Picture 6"/>
            <p:cNvPicPr>
              <a:picLocks noChangeAspect="1" noChangeArrowheads="1"/>
            </p:cNvPicPr>
            <p:nvPr/>
          </p:nvPicPr>
          <p:blipFill>
            <a:blip r:embed="rId6" cstate="print"/>
            <a:srcRect/>
            <a:stretch>
              <a:fillRect/>
            </a:stretch>
          </p:blipFill>
          <p:spPr bwMode="auto">
            <a:xfrm>
              <a:off x="1087988" y="1417419"/>
              <a:ext cx="1323975" cy="1343025"/>
            </a:xfrm>
            <a:prstGeom prst="rect">
              <a:avLst/>
            </a:prstGeom>
            <a:noFill/>
            <a:ln w="9525">
              <a:noFill/>
              <a:miter lim="800000"/>
              <a:headEnd/>
              <a:tailEnd/>
            </a:ln>
          </p:spPr>
        </p:pic>
        <p:sp>
          <p:nvSpPr>
            <p:cNvPr id="5" name="Rectangular Callout 4"/>
            <p:cNvSpPr/>
            <p:nvPr/>
          </p:nvSpPr>
          <p:spPr>
            <a:xfrm>
              <a:off x="2707404" y="1867785"/>
              <a:ext cx="1722120" cy="975360"/>
            </a:xfrm>
            <a:prstGeom prst="wedgeRectCallout">
              <a:avLst>
                <a:gd name="adj1" fmla="val -90044"/>
                <a:gd name="adj2" fmla="val -61092"/>
              </a:avLst>
            </a:prstGeom>
            <a:solidFill>
              <a:schemeClr val="accent1">
                <a:lumMod val="40000"/>
                <a:lumOff val="60000"/>
              </a:schemeClr>
            </a:solidFill>
            <a:ln w="25400">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2000" b="1" dirty="0" smtClean="0">
                  <a:solidFill>
                    <a:schemeClr val="tx1"/>
                  </a:solidFill>
                </a:rPr>
                <a:t>QAD Support</a:t>
              </a:r>
            </a:p>
          </p:txBody>
        </p:sp>
      </p:grpSp>
      <p:grpSp>
        <p:nvGrpSpPr>
          <p:cNvPr id="28" name="Group 27"/>
          <p:cNvGrpSpPr/>
          <p:nvPr/>
        </p:nvGrpSpPr>
        <p:grpSpPr>
          <a:xfrm>
            <a:off x="1807535" y="1400839"/>
            <a:ext cx="3997842" cy="1810193"/>
            <a:chOff x="1807535" y="1400839"/>
            <a:chExt cx="3997842" cy="1810193"/>
          </a:xfrm>
        </p:grpSpPr>
        <p:sp>
          <p:nvSpPr>
            <p:cNvPr id="10" name="Rectangular Callout 9"/>
            <p:cNvSpPr/>
            <p:nvPr/>
          </p:nvSpPr>
          <p:spPr>
            <a:xfrm>
              <a:off x="2798134" y="2071221"/>
              <a:ext cx="3007243" cy="1139811"/>
            </a:xfrm>
            <a:prstGeom prst="wedgeRectCallout">
              <a:avLst>
                <a:gd name="adj1" fmla="val -69511"/>
                <a:gd name="adj2" fmla="val -80118"/>
              </a:avLst>
            </a:prstGeom>
            <a:solidFill>
              <a:schemeClr val="accent1">
                <a:lumMod val="40000"/>
                <a:lumOff val="60000"/>
              </a:schemeClr>
            </a:solidFill>
            <a:ln w="25400">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2000" b="1" dirty="0" smtClean="0">
                  <a:solidFill>
                    <a:schemeClr val="tx1"/>
                  </a:solidFill>
                </a:rPr>
                <a:t>Diagram Window</a:t>
              </a:r>
            </a:p>
          </p:txBody>
        </p:sp>
        <p:pic>
          <p:nvPicPr>
            <p:cNvPr id="4104" name="Picture 8"/>
            <p:cNvPicPr>
              <a:picLocks noChangeAspect="1" noChangeArrowheads="1"/>
            </p:cNvPicPr>
            <p:nvPr/>
          </p:nvPicPr>
          <p:blipFill>
            <a:blip r:embed="rId7" cstate="print"/>
            <a:srcRect/>
            <a:stretch>
              <a:fillRect/>
            </a:stretch>
          </p:blipFill>
          <p:spPr bwMode="auto">
            <a:xfrm>
              <a:off x="1807535" y="1400839"/>
              <a:ext cx="552783" cy="457476"/>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26"/>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2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28"/>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15"/>
                                        </p:tgtEl>
                                        <p:attrNameLst>
                                          <p:attrName>style.visibility</p:attrName>
                                        </p:attrNameLst>
                                      </p:cBhvr>
                                      <p:to>
                                        <p:strVal val="hidden"/>
                                      </p:to>
                                    </p:set>
                                  </p:childTnLst>
                                </p:cTn>
                              </p:par>
                              <p:par>
                                <p:cTn id="23" presetID="1" presetClass="entr" presetSubtype="0"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a:xfrm>
            <a:off x="429905" y="1158240"/>
            <a:ext cx="8229600" cy="4335212"/>
          </a:xfrm>
        </p:spPr>
        <p:txBody>
          <a:bodyPr>
            <a:normAutofit/>
          </a:bodyPr>
          <a:lstStyle/>
          <a:p>
            <a:pPr>
              <a:lnSpc>
                <a:spcPct val="200000"/>
              </a:lnSpc>
            </a:pPr>
            <a:r>
              <a:rPr lang="en-US" dirty="0" smtClean="0"/>
              <a:t>QAD DWD is re-branded </a:t>
            </a:r>
            <a:r>
              <a:rPr lang="en-US" dirty="0" err="1" smtClean="0"/>
              <a:t>Wherescape</a:t>
            </a:r>
            <a:r>
              <a:rPr lang="en-US" dirty="0" smtClean="0"/>
              <a:t> RED</a:t>
            </a:r>
          </a:p>
          <a:p>
            <a:pPr>
              <a:lnSpc>
                <a:spcPct val="200000"/>
              </a:lnSpc>
            </a:pPr>
            <a:r>
              <a:rPr lang="en-US" dirty="0" smtClean="0">
                <a:hlinkClick r:id="rId3"/>
              </a:rPr>
              <a:t>www.wherescape.com</a:t>
            </a:r>
            <a:endParaRPr lang="en-US" dirty="0" smtClean="0"/>
          </a:p>
          <a:p>
            <a:pPr>
              <a:lnSpc>
                <a:spcPct val="200000"/>
              </a:lnSpc>
            </a:pPr>
            <a:r>
              <a:rPr lang="en-US" dirty="0" smtClean="0"/>
              <a:t>Access to Forum with registered email address</a:t>
            </a:r>
          </a:p>
        </p:txBody>
      </p:sp>
      <p:sp>
        <p:nvSpPr>
          <p:cNvPr id="6146" name="Rectangle 2"/>
          <p:cNvSpPr>
            <a:spLocks noGrp="1" noChangeArrowheads="1"/>
          </p:cNvSpPr>
          <p:nvPr>
            <p:ph type="title"/>
          </p:nvPr>
        </p:nvSpPr>
        <p:spPr>
          <a:xfrm>
            <a:off x="446183" y="282032"/>
            <a:ext cx="8229600" cy="708730"/>
          </a:xfrm>
        </p:spPr>
        <p:txBody>
          <a:bodyPr>
            <a:normAutofit/>
          </a:bodyPr>
          <a:lstStyle/>
          <a:p>
            <a:r>
              <a:rPr lang="en-US" dirty="0" err="1" smtClean="0"/>
              <a:t>Wherescape</a:t>
            </a:r>
            <a:r>
              <a:rPr lang="en-US" dirty="0" smtClean="0"/>
              <a:t> RED</a:t>
            </a:r>
            <a:r>
              <a:rPr lang="en-US" sz="2800" baseline="30000" dirty="0" smtClean="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57200" y="607452"/>
            <a:ext cx="8229600" cy="840348"/>
          </a:xfrm>
        </p:spPr>
        <p:txBody>
          <a:bodyPr>
            <a:normAutofit/>
          </a:bodyPr>
          <a:lstStyle/>
          <a:p>
            <a:r>
              <a:rPr lang="en-US" dirty="0" smtClean="0"/>
              <a:t>DWD Concepts</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Number Placeholder 3"/>
          <p:cNvSpPr>
            <a:spLocks noGrp="1"/>
          </p:cNvSpPr>
          <p:nvPr>
            <p:ph type="sldNum" sz="quarter" idx="10"/>
          </p:nvPr>
        </p:nvSpPr>
        <p:spPr>
          <a:noFill/>
        </p:spPr>
        <p:txBody>
          <a:bodyPr/>
          <a:lstStyle/>
          <a:p>
            <a:fld id="{8C7719C1-5D5A-4E59-B8A8-1F472C0324C2}" type="slidenum">
              <a:rPr lang="en-US" smtClean="0"/>
              <a:pPr/>
              <a:t>14</a:t>
            </a:fld>
            <a:endParaRPr lang="en-US" smtClean="0"/>
          </a:p>
        </p:txBody>
      </p:sp>
      <p:sp>
        <p:nvSpPr>
          <p:cNvPr id="20484" name="Title 8"/>
          <p:cNvSpPr>
            <a:spLocks noGrp="1"/>
          </p:cNvSpPr>
          <p:nvPr>
            <p:ph type="title"/>
          </p:nvPr>
        </p:nvSpPr>
        <p:spPr/>
        <p:txBody>
          <a:bodyPr/>
          <a:lstStyle/>
          <a:p>
            <a:r>
              <a:rPr lang="en-US" dirty="0" smtClean="0"/>
              <a:t>Data Flow – Normalized Models</a:t>
            </a:r>
          </a:p>
        </p:txBody>
      </p:sp>
      <p:pic>
        <p:nvPicPr>
          <p:cNvPr id="20485" name="Picture 6"/>
          <p:cNvPicPr>
            <a:picLocks noChangeAspect="1" noChangeArrowheads="1"/>
          </p:cNvPicPr>
          <p:nvPr/>
        </p:nvPicPr>
        <p:blipFill>
          <a:blip r:embed="rId3" cstate="print"/>
          <a:srcRect/>
          <a:stretch>
            <a:fillRect/>
          </a:stretch>
        </p:blipFill>
        <p:spPr bwMode="auto">
          <a:xfrm>
            <a:off x="685800" y="1111251"/>
            <a:ext cx="7117080" cy="5070626"/>
          </a:xfrm>
          <a:prstGeom prst="rect">
            <a:avLst/>
          </a:prstGeom>
          <a:noFill/>
          <a:ln w="9525">
            <a:noFill/>
            <a:miter lim="800000"/>
            <a:headEnd/>
            <a:tailEnd/>
          </a:ln>
        </p:spPr>
      </p:pic>
      <p:sp>
        <p:nvSpPr>
          <p:cNvPr id="6" name="Rounded Rectangular Callout 5"/>
          <p:cNvSpPr/>
          <p:nvPr/>
        </p:nvSpPr>
        <p:spPr>
          <a:xfrm>
            <a:off x="228600" y="2103120"/>
            <a:ext cx="1432560" cy="868680"/>
          </a:xfrm>
          <a:prstGeom prst="wedgeRoundRectCallout">
            <a:avLst>
              <a:gd name="adj1" fmla="val 41933"/>
              <a:gd name="adj2" fmla="val 69517"/>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tx1"/>
                </a:solidFill>
              </a:rPr>
              <a:t>Source  Systems(s)</a:t>
            </a:r>
            <a:endParaRPr lang="en-US" b="1" dirty="0">
              <a:solidFill>
                <a:schemeClr val="tx1"/>
              </a:solidFill>
            </a:endParaRPr>
          </a:p>
        </p:txBody>
      </p:sp>
      <p:sp>
        <p:nvSpPr>
          <p:cNvPr id="7" name="Rounded Rectangular Callout 6"/>
          <p:cNvSpPr/>
          <p:nvPr/>
        </p:nvSpPr>
        <p:spPr>
          <a:xfrm>
            <a:off x="2179320" y="822960"/>
            <a:ext cx="1432560" cy="868680"/>
          </a:xfrm>
          <a:prstGeom prst="wedgeRoundRectCallout">
            <a:avLst>
              <a:gd name="adj1" fmla="val -8067"/>
              <a:gd name="adj2" fmla="val 92324"/>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tx1"/>
                </a:solidFill>
              </a:rPr>
              <a:t>Load Tables</a:t>
            </a:r>
            <a:endParaRPr lang="en-US" b="1" dirty="0">
              <a:solidFill>
                <a:schemeClr val="tx1"/>
              </a:solidFill>
            </a:endParaRPr>
          </a:p>
        </p:txBody>
      </p:sp>
      <p:sp>
        <p:nvSpPr>
          <p:cNvPr id="8" name="Rounded Rectangular Callout 7"/>
          <p:cNvSpPr/>
          <p:nvPr/>
        </p:nvSpPr>
        <p:spPr>
          <a:xfrm>
            <a:off x="2804160" y="3017520"/>
            <a:ext cx="1432560" cy="868680"/>
          </a:xfrm>
          <a:prstGeom prst="wedgeRoundRectCallout">
            <a:avLst>
              <a:gd name="adj1" fmla="val 51508"/>
              <a:gd name="adj2" fmla="val 80044"/>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tx1"/>
                </a:solidFill>
              </a:rPr>
              <a:t>Stage Tables</a:t>
            </a:r>
            <a:endParaRPr lang="en-US" b="1" dirty="0">
              <a:solidFill>
                <a:schemeClr val="tx1"/>
              </a:solidFill>
            </a:endParaRPr>
          </a:p>
        </p:txBody>
      </p:sp>
      <p:sp>
        <p:nvSpPr>
          <p:cNvPr id="9" name="Rounded Rectangular Callout 8"/>
          <p:cNvSpPr/>
          <p:nvPr/>
        </p:nvSpPr>
        <p:spPr>
          <a:xfrm>
            <a:off x="4953000" y="2590800"/>
            <a:ext cx="1432560" cy="868680"/>
          </a:xfrm>
          <a:prstGeom prst="wedgeRoundRectCallout">
            <a:avLst>
              <a:gd name="adj1" fmla="val -19769"/>
              <a:gd name="adj2" fmla="val 95833"/>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tx1"/>
                </a:solidFill>
              </a:rPr>
              <a:t>Fact Tables</a:t>
            </a:r>
            <a:endParaRPr lang="en-US" b="1" dirty="0">
              <a:solidFill>
                <a:schemeClr val="tx1"/>
              </a:solidFill>
            </a:endParaRPr>
          </a:p>
        </p:txBody>
      </p:sp>
      <p:sp>
        <p:nvSpPr>
          <p:cNvPr id="10" name="Rounded Rectangular Callout 9"/>
          <p:cNvSpPr/>
          <p:nvPr/>
        </p:nvSpPr>
        <p:spPr>
          <a:xfrm>
            <a:off x="3774440" y="817880"/>
            <a:ext cx="1432560" cy="868680"/>
          </a:xfrm>
          <a:prstGeom prst="wedgeRoundRectCallout">
            <a:avLst>
              <a:gd name="adj1" fmla="val -44237"/>
              <a:gd name="adj2" fmla="val 73026"/>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tx1"/>
                </a:solidFill>
              </a:rPr>
              <a:t>Dimension Tables</a:t>
            </a:r>
            <a:endParaRPr lang="en-US" b="1" dirty="0">
              <a:solidFill>
                <a:schemeClr val="tx1"/>
              </a:solidFill>
            </a:endParaRPr>
          </a:p>
        </p:txBody>
      </p:sp>
      <p:sp>
        <p:nvSpPr>
          <p:cNvPr id="11" name="Rounded Rectangular Callout 10"/>
          <p:cNvSpPr/>
          <p:nvPr/>
        </p:nvSpPr>
        <p:spPr>
          <a:xfrm>
            <a:off x="6629400" y="2636520"/>
            <a:ext cx="1432560" cy="868680"/>
          </a:xfrm>
          <a:prstGeom prst="wedgeRoundRectCallout">
            <a:avLst>
              <a:gd name="adj1" fmla="val -19769"/>
              <a:gd name="adj2" fmla="val 95833"/>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tx1"/>
                </a:solidFill>
              </a:rPr>
              <a:t>Analysis Services Cubes</a:t>
            </a:r>
            <a:endParaRPr lang="en-US" b="1" dirty="0">
              <a:solidFill>
                <a:schemeClr val="tx1"/>
              </a:solidFill>
            </a:endParaRPr>
          </a:p>
        </p:txBody>
      </p:sp>
      <p:sp>
        <p:nvSpPr>
          <p:cNvPr id="14" name="Curved Down Arrow 13"/>
          <p:cNvSpPr/>
          <p:nvPr/>
        </p:nvSpPr>
        <p:spPr>
          <a:xfrm>
            <a:off x="1859280" y="2286000"/>
            <a:ext cx="1005840" cy="594360"/>
          </a:xfrm>
          <a:prstGeom prst="curvedDownArrow">
            <a:avLst/>
          </a:prstGeom>
          <a:solidFill>
            <a:srgbClr val="33CC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5" name="Curved Down Arrow 14"/>
          <p:cNvSpPr/>
          <p:nvPr/>
        </p:nvSpPr>
        <p:spPr>
          <a:xfrm>
            <a:off x="2783840" y="3997960"/>
            <a:ext cx="1767840" cy="574040"/>
          </a:xfrm>
          <a:prstGeom prst="curvedDownArrow">
            <a:avLst/>
          </a:prstGeom>
          <a:solidFill>
            <a:srgbClr val="33CC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18" name="Curved Down Arrow 17"/>
          <p:cNvSpPr/>
          <p:nvPr/>
        </p:nvSpPr>
        <p:spPr>
          <a:xfrm rot="600000">
            <a:off x="2895601" y="4363721"/>
            <a:ext cx="1767840" cy="574040"/>
          </a:xfrm>
          <a:prstGeom prst="curvedDownArrow">
            <a:avLst/>
          </a:prstGeom>
          <a:solidFill>
            <a:srgbClr val="33CC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19" name="Curved Down Arrow 18"/>
          <p:cNvSpPr/>
          <p:nvPr/>
        </p:nvSpPr>
        <p:spPr>
          <a:xfrm>
            <a:off x="4531360" y="3322320"/>
            <a:ext cx="1005840" cy="594360"/>
          </a:xfrm>
          <a:prstGeom prst="curvedDownArrow">
            <a:avLst/>
          </a:prstGeom>
          <a:solidFill>
            <a:srgbClr val="33CC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0" name="Curved Down Arrow 19"/>
          <p:cNvSpPr/>
          <p:nvPr/>
        </p:nvSpPr>
        <p:spPr>
          <a:xfrm>
            <a:off x="5384800" y="3362960"/>
            <a:ext cx="1727200" cy="548640"/>
          </a:xfrm>
          <a:prstGeom prst="curvedDownArrow">
            <a:avLst/>
          </a:prstGeom>
          <a:solidFill>
            <a:srgbClr val="33CC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7"/>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8"/>
                                        </p:tgtEl>
                                        <p:attrNameLst>
                                          <p:attrName>style.visibility</p:attrName>
                                        </p:attrNameLst>
                                      </p:cBhvr>
                                      <p:to>
                                        <p:strVal val="hidden"/>
                                      </p:to>
                                    </p:set>
                                  </p:childTnLst>
                                </p:cTn>
                              </p:par>
                              <p:par>
                                <p:cTn id="23" presetID="1"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1" nodeType="clickEffect">
                                  <p:stCondLst>
                                    <p:cond delay="0"/>
                                  </p:stCondLst>
                                  <p:childTnLst>
                                    <p:set>
                                      <p:cBhvr>
                                        <p:cTn id="30" dur="1" fill="hold">
                                          <p:stCondLst>
                                            <p:cond delay="0"/>
                                          </p:stCondLst>
                                        </p:cTn>
                                        <p:tgtEl>
                                          <p:spTgt spid="9"/>
                                        </p:tgtEl>
                                        <p:attrNameLst>
                                          <p:attrName>style.visibility</p:attrName>
                                        </p:attrNameLst>
                                      </p:cBhvr>
                                      <p:to>
                                        <p:strVal val="hidden"/>
                                      </p:to>
                                    </p:set>
                                  </p:childTnLst>
                                </p:cTn>
                              </p:par>
                              <p:par>
                                <p:cTn id="31" presetID="1" presetClass="exit" presetSubtype="0" fill="hold" grpId="1" nodeType="withEffect">
                                  <p:stCondLst>
                                    <p:cond delay="0"/>
                                  </p:stCondLst>
                                  <p:childTnLst>
                                    <p:set>
                                      <p:cBhvr>
                                        <p:cTn id="32" dur="1" fill="hold">
                                          <p:stCondLst>
                                            <p:cond delay="0"/>
                                          </p:stCondLst>
                                        </p:cTn>
                                        <p:tgtEl>
                                          <p:spTgt spid="10"/>
                                        </p:tgtEl>
                                        <p:attrNameLst>
                                          <p:attrName>style.visibility</p:attrName>
                                        </p:attrNameLst>
                                      </p:cBhvr>
                                      <p:to>
                                        <p:strVal val="hidden"/>
                                      </p:to>
                                    </p:set>
                                  </p:childTnLst>
                                </p:cTn>
                              </p:par>
                              <p:par>
                                <p:cTn id="33" presetID="1"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1" nodeType="clickEffect">
                                  <p:stCondLst>
                                    <p:cond delay="0"/>
                                  </p:stCondLst>
                                  <p:childTnLst>
                                    <p:set>
                                      <p:cBhvr>
                                        <p:cTn id="38" dur="1" fill="hold">
                                          <p:stCondLst>
                                            <p:cond delay="0"/>
                                          </p:stCondLst>
                                        </p:cTn>
                                        <p:tgtEl>
                                          <p:spTgt spid="11"/>
                                        </p:tgtEl>
                                        <p:attrNameLst>
                                          <p:attrName>style.visibility</p:attrName>
                                        </p:attrNameLst>
                                      </p:cBhvr>
                                      <p:to>
                                        <p:strVal val="hidden"/>
                                      </p:to>
                                    </p:set>
                                  </p:childTnLst>
                                </p:cTn>
                              </p:par>
                              <p:par>
                                <p:cTn id="39" presetID="1" presetClass="entr"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xit" presetSubtype="0" fill="hold" grpId="1" nodeType="clickEffect">
                                  <p:stCondLst>
                                    <p:cond delay="0"/>
                                  </p:stCondLst>
                                  <p:childTnLst>
                                    <p:set>
                                      <p:cBhvr>
                                        <p:cTn id="44" dur="1" fill="hold">
                                          <p:stCondLst>
                                            <p:cond delay="0"/>
                                          </p:stCondLst>
                                        </p:cTn>
                                        <p:tgtEl>
                                          <p:spTgt spid="14"/>
                                        </p:tgtEl>
                                        <p:attrNameLst>
                                          <p:attrName>style.visibility</p:attrName>
                                        </p:attrNameLst>
                                      </p:cBhvr>
                                      <p:to>
                                        <p:strVal val="hidden"/>
                                      </p:to>
                                    </p:set>
                                  </p:childTnLst>
                                </p:cTn>
                              </p:par>
                              <p:par>
                                <p:cTn id="45" presetID="1" presetClass="entr" presetSubtype="0"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8"/>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xit" presetSubtype="0" fill="hold" grpId="1" nodeType="clickEffect">
                                  <p:stCondLst>
                                    <p:cond delay="0"/>
                                  </p:stCondLst>
                                  <p:childTnLst>
                                    <p:set>
                                      <p:cBhvr>
                                        <p:cTn id="54" dur="1" fill="hold">
                                          <p:stCondLst>
                                            <p:cond delay="0"/>
                                          </p:stCondLst>
                                        </p:cTn>
                                        <p:tgtEl>
                                          <p:spTgt spid="15"/>
                                        </p:tgtEl>
                                        <p:attrNameLst>
                                          <p:attrName>style.visibility</p:attrName>
                                        </p:attrNameLst>
                                      </p:cBhvr>
                                      <p:to>
                                        <p:strVal val="hidden"/>
                                      </p:to>
                                    </p:set>
                                  </p:childTnLst>
                                </p:cTn>
                              </p:par>
                              <p:par>
                                <p:cTn id="55" presetID="1" presetClass="exit" presetSubtype="0" fill="hold" grpId="2" nodeType="withEffect">
                                  <p:stCondLst>
                                    <p:cond delay="0"/>
                                  </p:stCondLst>
                                  <p:childTnLst>
                                    <p:set>
                                      <p:cBhvr>
                                        <p:cTn id="56" dur="1" fill="hold">
                                          <p:stCondLst>
                                            <p:cond delay="0"/>
                                          </p:stCondLst>
                                        </p:cTn>
                                        <p:tgtEl>
                                          <p:spTgt spid="15"/>
                                        </p:tgtEl>
                                        <p:attrNameLst>
                                          <p:attrName>style.visibility</p:attrName>
                                        </p:attrNameLst>
                                      </p:cBhvr>
                                      <p:to>
                                        <p:strVal val="hidden"/>
                                      </p:to>
                                    </p:set>
                                  </p:childTnLst>
                                </p:cTn>
                              </p:par>
                              <p:par>
                                <p:cTn id="57" presetID="1" presetClass="exit" presetSubtype="0" fill="hold" grpId="1" nodeType="withEffect">
                                  <p:stCondLst>
                                    <p:cond delay="0"/>
                                  </p:stCondLst>
                                  <p:childTnLst>
                                    <p:set>
                                      <p:cBhvr>
                                        <p:cTn id="58" dur="1" fill="hold">
                                          <p:stCondLst>
                                            <p:cond delay="0"/>
                                          </p:stCondLst>
                                        </p:cTn>
                                        <p:tgtEl>
                                          <p:spTgt spid="18"/>
                                        </p:tgtEl>
                                        <p:attrNameLst>
                                          <p:attrName>style.visibility</p:attrName>
                                        </p:attrNameLst>
                                      </p:cBhvr>
                                      <p:to>
                                        <p:strVal val="hidden"/>
                                      </p:to>
                                    </p:set>
                                  </p:childTnLst>
                                </p:cTn>
                              </p:par>
                              <p:par>
                                <p:cTn id="59" presetID="1" presetClass="entr" presetSubtype="0"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xit" presetSubtype="0" fill="hold" grpId="1" nodeType="clickEffect">
                                  <p:stCondLst>
                                    <p:cond delay="0"/>
                                  </p:stCondLst>
                                  <p:childTnLst>
                                    <p:set>
                                      <p:cBhvr>
                                        <p:cTn id="64" dur="1" fill="hold">
                                          <p:stCondLst>
                                            <p:cond delay="0"/>
                                          </p:stCondLst>
                                        </p:cTn>
                                        <p:tgtEl>
                                          <p:spTgt spid="19"/>
                                        </p:tgtEl>
                                        <p:attrNameLst>
                                          <p:attrName>style.visibility</p:attrName>
                                        </p:attrNameLst>
                                      </p:cBhvr>
                                      <p:to>
                                        <p:strVal val="hidden"/>
                                      </p:to>
                                    </p:set>
                                  </p:childTnLst>
                                </p:cTn>
                              </p:par>
                              <p:par>
                                <p:cTn id="65" presetID="1" presetClass="entr" presetSubtype="0"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4" grpId="0" animBg="1"/>
      <p:bldP spid="14" grpId="1" animBg="1"/>
      <p:bldP spid="15" grpId="0" animBg="1"/>
      <p:bldP spid="15" grpId="1" animBg="1"/>
      <p:bldP spid="15" grpId="2" animBg="1"/>
      <p:bldP spid="18" grpId="0" animBg="1"/>
      <p:bldP spid="18" grpId="1" animBg="1"/>
      <p:bldP spid="19" grpId="0" animBg="1"/>
      <p:bldP spid="19" grpId="1" animBg="1"/>
      <p:bldP spid="2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57200" y="607452"/>
            <a:ext cx="8229600" cy="840348"/>
          </a:xfrm>
        </p:spPr>
        <p:txBody>
          <a:bodyPr>
            <a:normAutofit/>
          </a:bodyPr>
          <a:lstStyle/>
          <a:p>
            <a:r>
              <a:rPr lang="en-US" dirty="0" smtClean="0"/>
              <a:t>DWD Objects</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a:xfrm>
            <a:off x="429905" y="1158240"/>
            <a:ext cx="8229600" cy="4836160"/>
          </a:xfrm>
        </p:spPr>
        <p:txBody>
          <a:bodyPr>
            <a:normAutofit fontScale="92500" lnSpcReduction="20000"/>
          </a:bodyPr>
          <a:lstStyle/>
          <a:p>
            <a:pPr>
              <a:lnSpc>
                <a:spcPct val="200000"/>
              </a:lnSpc>
            </a:pPr>
            <a:r>
              <a:rPr lang="en-US" dirty="0" smtClean="0"/>
              <a:t>Connection</a:t>
            </a:r>
          </a:p>
          <a:p>
            <a:pPr>
              <a:lnSpc>
                <a:spcPct val="200000"/>
              </a:lnSpc>
            </a:pPr>
            <a:r>
              <a:rPr lang="en-US" dirty="0" smtClean="0"/>
              <a:t>Load table</a:t>
            </a:r>
          </a:p>
          <a:p>
            <a:pPr>
              <a:lnSpc>
                <a:spcPct val="200000"/>
              </a:lnSpc>
            </a:pPr>
            <a:r>
              <a:rPr lang="en-US" dirty="0" smtClean="0"/>
              <a:t>Stage table</a:t>
            </a:r>
          </a:p>
          <a:p>
            <a:pPr>
              <a:lnSpc>
                <a:spcPct val="200000"/>
              </a:lnSpc>
            </a:pPr>
            <a:r>
              <a:rPr lang="en-US" dirty="0" smtClean="0"/>
              <a:t>Dimension </a:t>
            </a:r>
          </a:p>
          <a:p>
            <a:pPr>
              <a:lnSpc>
                <a:spcPct val="200000"/>
              </a:lnSpc>
            </a:pPr>
            <a:r>
              <a:rPr lang="en-US" dirty="0" smtClean="0"/>
              <a:t>Fact table</a:t>
            </a:r>
          </a:p>
          <a:p>
            <a:pPr>
              <a:lnSpc>
                <a:spcPct val="200000"/>
              </a:lnSpc>
            </a:pPr>
            <a:r>
              <a:rPr lang="en-US" dirty="0" smtClean="0"/>
              <a:t>Data Store</a:t>
            </a:r>
          </a:p>
        </p:txBody>
      </p:sp>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Data Objects Types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14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14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14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a:xfrm>
            <a:off x="429905" y="1158240"/>
            <a:ext cx="8229600" cy="4836160"/>
          </a:xfrm>
        </p:spPr>
        <p:txBody>
          <a:bodyPr>
            <a:normAutofit/>
          </a:bodyPr>
          <a:lstStyle/>
          <a:p>
            <a:pPr>
              <a:lnSpc>
                <a:spcPct val="200000"/>
              </a:lnSpc>
            </a:pPr>
            <a:r>
              <a:rPr lang="en-US" sz="2600" dirty="0" smtClean="0"/>
              <a:t>OLAP cube</a:t>
            </a:r>
          </a:p>
          <a:p>
            <a:pPr>
              <a:lnSpc>
                <a:spcPct val="200000"/>
              </a:lnSpc>
            </a:pPr>
            <a:r>
              <a:rPr lang="en-US" sz="2600" dirty="0" smtClean="0"/>
              <a:t>OLAP dimension</a:t>
            </a:r>
          </a:p>
          <a:p>
            <a:pPr>
              <a:lnSpc>
                <a:spcPct val="200000"/>
              </a:lnSpc>
            </a:pPr>
            <a:r>
              <a:rPr lang="en-US" sz="2600" dirty="0" smtClean="0"/>
              <a:t>Cube</a:t>
            </a:r>
          </a:p>
          <a:p>
            <a:pPr>
              <a:lnSpc>
                <a:spcPct val="200000"/>
              </a:lnSpc>
            </a:pPr>
            <a:r>
              <a:rPr lang="en-US" sz="2600" dirty="0" smtClean="0"/>
              <a:t>Procedure</a:t>
            </a:r>
          </a:p>
          <a:p>
            <a:pPr>
              <a:lnSpc>
                <a:spcPct val="200000"/>
              </a:lnSpc>
            </a:pPr>
            <a:r>
              <a:rPr lang="en-US" sz="2600" dirty="0" smtClean="0"/>
              <a:t>Index</a:t>
            </a:r>
          </a:p>
        </p:txBody>
      </p:sp>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Data Object Types (cont)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14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14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5" name="Picture 5"/>
          <p:cNvPicPr>
            <a:picLocks noChangeAspect="1" noChangeArrowheads="1"/>
          </p:cNvPicPr>
          <p:nvPr/>
        </p:nvPicPr>
        <p:blipFill>
          <a:blip r:embed="rId3" cstate="print"/>
          <a:srcRect/>
          <a:stretch>
            <a:fillRect/>
          </a:stretch>
        </p:blipFill>
        <p:spPr bwMode="auto">
          <a:xfrm>
            <a:off x="733648" y="997651"/>
            <a:ext cx="6836733" cy="5191246"/>
          </a:xfrm>
          <a:prstGeom prst="rect">
            <a:avLst/>
          </a:prstGeom>
          <a:noFill/>
          <a:ln w="9525">
            <a:noFill/>
            <a:miter lim="800000"/>
            <a:headEnd/>
            <a:tailEnd/>
          </a:ln>
        </p:spPr>
      </p:pic>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DWD Object Builder</a:t>
            </a:r>
          </a:p>
        </p:txBody>
      </p:sp>
      <p:pic>
        <p:nvPicPr>
          <p:cNvPr id="5123" name="Picture 3"/>
          <p:cNvPicPr>
            <a:picLocks noChangeAspect="1" noChangeArrowheads="1"/>
          </p:cNvPicPr>
          <p:nvPr/>
        </p:nvPicPr>
        <p:blipFill>
          <a:blip r:embed="rId4" cstate="print"/>
          <a:srcRect/>
          <a:stretch>
            <a:fillRect/>
          </a:stretch>
        </p:blipFill>
        <p:spPr bwMode="auto">
          <a:xfrm>
            <a:off x="709279" y="1312334"/>
            <a:ext cx="3044013" cy="4653348"/>
          </a:xfrm>
          <a:prstGeom prst="rect">
            <a:avLst/>
          </a:prstGeom>
          <a:noFill/>
          <a:ln w="9525">
            <a:noFill/>
            <a:miter lim="800000"/>
            <a:headEnd/>
            <a:tailEnd/>
          </a:ln>
        </p:spPr>
      </p:pic>
      <p:pic>
        <p:nvPicPr>
          <p:cNvPr id="5124" name="Picture 4"/>
          <p:cNvPicPr>
            <a:picLocks noChangeAspect="1" noChangeArrowheads="1"/>
          </p:cNvPicPr>
          <p:nvPr/>
        </p:nvPicPr>
        <p:blipFill>
          <a:blip r:embed="rId5" cstate="print"/>
          <a:srcRect/>
          <a:stretch>
            <a:fillRect/>
          </a:stretch>
        </p:blipFill>
        <p:spPr bwMode="auto">
          <a:xfrm>
            <a:off x="762440" y="1361619"/>
            <a:ext cx="3087218" cy="1594219"/>
          </a:xfrm>
          <a:prstGeom prst="rect">
            <a:avLst/>
          </a:prstGeom>
          <a:noFill/>
          <a:ln w="9525">
            <a:noFill/>
            <a:miter lim="800000"/>
            <a:headEnd/>
            <a:tailEnd/>
          </a:ln>
        </p:spPr>
      </p:pic>
      <p:sp>
        <p:nvSpPr>
          <p:cNvPr id="10" name="Right Arrow 9"/>
          <p:cNvSpPr/>
          <p:nvPr/>
        </p:nvSpPr>
        <p:spPr>
          <a:xfrm>
            <a:off x="340240" y="1573594"/>
            <a:ext cx="467833" cy="393405"/>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12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1" nodeType="clickEffect">
                                  <p:stCondLst>
                                    <p:cond delay="0"/>
                                  </p:stCondLst>
                                  <p:childTnLst>
                                    <p:set>
                                      <p:cBhvr>
                                        <p:cTn id="12" dur="1" fill="hold">
                                          <p:stCondLst>
                                            <p:cond delay="0"/>
                                          </p:stCondLst>
                                        </p:cTn>
                                        <p:tgtEl>
                                          <p:spTgt spid="10"/>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5124"/>
                                        </p:tgtEl>
                                        <p:attrNameLst>
                                          <p:attrName>style.visibility</p:attrName>
                                        </p:attrNameLst>
                                      </p:cBhvr>
                                      <p:to>
                                        <p:strVal val="hidden"/>
                                      </p:to>
                                    </p:set>
                                  </p:childTnLst>
                                </p:cTn>
                              </p:par>
                              <p:par>
                                <p:cTn id="15" presetID="1" presetClass="entr" presetSubtype="0" fill="hold" nodeType="withEffect">
                                  <p:stCondLst>
                                    <p:cond delay="0"/>
                                  </p:stCondLst>
                                  <p:childTnLst>
                                    <p:set>
                                      <p:cBhvr>
                                        <p:cTn id="16" dur="1" fill="hold">
                                          <p:stCondLst>
                                            <p:cond delay="0"/>
                                          </p:stCondLst>
                                        </p:cTn>
                                        <p:tgtEl>
                                          <p:spTgt spid="51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DWD Object Builder - Groups / Projects</a:t>
            </a:r>
          </a:p>
        </p:txBody>
      </p:sp>
      <p:pic>
        <p:nvPicPr>
          <p:cNvPr id="6147" name="Picture 3"/>
          <p:cNvPicPr>
            <a:picLocks noChangeAspect="1" noChangeArrowheads="1"/>
          </p:cNvPicPr>
          <p:nvPr/>
        </p:nvPicPr>
        <p:blipFill>
          <a:blip r:embed="rId3" cstate="print"/>
          <a:srcRect/>
          <a:stretch>
            <a:fillRect/>
          </a:stretch>
        </p:blipFill>
        <p:spPr bwMode="auto">
          <a:xfrm>
            <a:off x="2567209" y="1503398"/>
            <a:ext cx="3801693" cy="3781789"/>
          </a:xfrm>
          <a:prstGeom prst="rect">
            <a:avLst/>
          </a:prstGeom>
          <a:noFill/>
          <a:ln w="9525">
            <a:noFill/>
            <a:miter lim="800000"/>
            <a:headEnd/>
            <a:tailEnd/>
          </a:ln>
        </p:spPr>
      </p:pic>
      <p:grpSp>
        <p:nvGrpSpPr>
          <p:cNvPr id="11" name="Group 10"/>
          <p:cNvGrpSpPr/>
          <p:nvPr/>
        </p:nvGrpSpPr>
        <p:grpSpPr>
          <a:xfrm>
            <a:off x="861237" y="2679404"/>
            <a:ext cx="1988289" cy="520996"/>
            <a:chOff x="861237" y="2679404"/>
            <a:chExt cx="1988289" cy="520996"/>
          </a:xfrm>
        </p:grpSpPr>
        <p:sp>
          <p:nvSpPr>
            <p:cNvPr id="8" name="Right Arrow 7"/>
            <p:cNvSpPr/>
            <p:nvPr/>
          </p:nvSpPr>
          <p:spPr>
            <a:xfrm>
              <a:off x="2137144" y="2679404"/>
              <a:ext cx="712382" cy="520996"/>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861237" y="2721936"/>
              <a:ext cx="1254642" cy="400110"/>
            </a:xfrm>
            <a:prstGeom prst="rect">
              <a:avLst/>
            </a:prstGeom>
            <a:noFill/>
          </p:spPr>
          <p:txBody>
            <a:bodyPr wrap="square" rtlCol="0">
              <a:spAutoFit/>
            </a:bodyPr>
            <a:lstStyle/>
            <a:p>
              <a:r>
                <a:rPr lang="en-US" sz="2000" dirty="0" smtClean="0">
                  <a:latin typeface="+mn-lt"/>
                </a:rPr>
                <a:t>GROUP</a:t>
              </a:r>
              <a:endParaRPr lang="en-US" sz="2000" dirty="0">
                <a:latin typeface="+mn-lt"/>
              </a:endParaRPr>
            </a:p>
          </p:txBody>
        </p:sp>
      </p:grpSp>
      <p:grpSp>
        <p:nvGrpSpPr>
          <p:cNvPr id="16" name="Group 15"/>
          <p:cNvGrpSpPr/>
          <p:nvPr/>
        </p:nvGrpSpPr>
        <p:grpSpPr>
          <a:xfrm>
            <a:off x="531629" y="3253563"/>
            <a:ext cx="2604971" cy="1967024"/>
            <a:chOff x="531629" y="3253563"/>
            <a:chExt cx="2604971" cy="1967024"/>
          </a:xfrm>
        </p:grpSpPr>
        <p:sp>
          <p:nvSpPr>
            <p:cNvPr id="14" name="TextBox 13"/>
            <p:cNvSpPr txBox="1"/>
            <p:nvPr/>
          </p:nvSpPr>
          <p:spPr>
            <a:xfrm>
              <a:off x="531629" y="4086488"/>
              <a:ext cx="1552083" cy="707886"/>
            </a:xfrm>
            <a:prstGeom prst="rect">
              <a:avLst/>
            </a:prstGeom>
            <a:noFill/>
          </p:spPr>
          <p:txBody>
            <a:bodyPr wrap="square" rtlCol="0">
              <a:spAutoFit/>
            </a:bodyPr>
            <a:lstStyle/>
            <a:p>
              <a:r>
                <a:rPr lang="en-US" sz="2000" dirty="0" smtClean="0">
                  <a:latin typeface="+mn-lt"/>
                </a:rPr>
                <a:t>PROJECTS</a:t>
              </a:r>
              <a:endParaRPr lang="en-US" sz="2000" dirty="0">
                <a:latin typeface="+mn-lt"/>
              </a:endParaRPr>
            </a:p>
          </p:txBody>
        </p:sp>
        <p:sp>
          <p:nvSpPr>
            <p:cNvPr id="15" name="Left Brace 14"/>
            <p:cNvSpPr/>
            <p:nvPr/>
          </p:nvSpPr>
          <p:spPr>
            <a:xfrm>
              <a:off x="2519912" y="3253563"/>
              <a:ext cx="616688" cy="1967024"/>
            </a:xfrm>
            <a:prstGeom prst="leftBrace">
              <a:avLst/>
            </a:prstGeom>
            <a:solidFill>
              <a:schemeClr val="accent1"/>
            </a:solidFill>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11"/>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a:xfrm>
            <a:off x="1520455" y="1073888"/>
            <a:ext cx="7139049" cy="5037352"/>
          </a:xfrm>
        </p:spPr>
        <p:txBody>
          <a:bodyPr>
            <a:normAutofit/>
          </a:bodyPr>
          <a:lstStyle/>
          <a:p>
            <a:r>
              <a:rPr lang="en-US" dirty="0" smtClean="0"/>
              <a:t>Course Objectives and Benefits</a:t>
            </a:r>
          </a:p>
          <a:p>
            <a:r>
              <a:rPr lang="en-US" dirty="0" smtClean="0"/>
              <a:t>Review</a:t>
            </a:r>
          </a:p>
          <a:p>
            <a:r>
              <a:rPr lang="en-US" dirty="0" smtClean="0"/>
              <a:t>Interface</a:t>
            </a:r>
          </a:p>
          <a:p>
            <a:r>
              <a:rPr lang="en-US" dirty="0" smtClean="0"/>
              <a:t>Basic Concepts</a:t>
            </a:r>
          </a:p>
          <a:p>
            <a:r>
              <a:rPr lang="en-US" dirty="0" smtClean="0"/>
              <a:t>Objects</a:t>
            </a:r>
          </a:p>
          <a:p>
            <a:r>
              <a:rPr lang="en-US" dirty="0" smtClean="0"/>
              <a:t>Diagrams</a:t>
            </a:r>
          </a:p>
          <a:p>
            <a:r>
              <a:rPr lang="en-US" dirty="0" smtClean="0"/>
              <a:t>Reports</a:t>
            </a:r>
          </a:p>
          <a:p>
            <a:r>
              <a:rPr lang="en-US" dirty="0" smtClean="0"/>
              <a:t>Next Steps</a:t>
            </a:r>
          </a:p>
          <a:p>
            <a:endParaRPr lang="en-US" dirty="0" smtClean="0"/>
          </a:p>
        </p:txBody>
      </p:sp>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Course Overview</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14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14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14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147">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14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DWD Object Builder – Groups / Projects</a:t>
            </a:r>
          </a:p>
        </p:txBody>
      </p:sp>
      <p:pic>
        <p:nvPicPr>
          <p:cNvPr id="7174" name="Picture 6"/>
          <p:cNvPicPr>
            <a:picLocks noChangeAspect="1" noChangeArrowheads="1"/>
          </p:cNvPicPr>
          <p:nvPr/>
        </p:nvPicPr>
        <p:blipFill>
          <a:blip r:embed="rId3" cstate="print"/>
          <a:srcRect/>
          <a:stretch>
            <a:fillRect/>
          </a:stretch>
        </p:blipFill>
        <p:spPr bwMode="auto">
          <a:xfrm>
            <a:off x="518558" y="1076103"/>
            <a:ext cx="3067050" cy="3238500"/>
          </a:xfrm>
          <a:prstGeom prst="rect">
            <a:avLst/>
          </a:prstGeom>
          <a:noFill/>
          <a:ln w="9525">
            <a:noFill/>
            <a:miter lim="800000"/>
            <a:headEnd/>
            <a:tailEnd/>
          </a:ln>
        </p:spPr>
      </p:pic>
      <p:pic>
        <p:nvPicPr>
          <p:cNvPr id="7176" name="Picture 8"/>
          <p:cNvPicPr>
            <a:picLocks noChangeAspect="1" noChangeArrowheads="1"/>
          </p:cNvPicPr>
          <p:nvPr/>
        </p:nvPicPr>
        <p:blipFill>
          <a:blip r:embed="rId4" cstate="print"/>
          <a:srcRect/>
          <a:stretch>
            <a:fillRect/>
          </a:stretch>
        </p:blipFill>
        <p:spPr bwMode="auto">
          <a:xfrm>
            <a:off x="4823637" y="1066468"/>
            <a:ext cx="3048000" cy="3895725"/>
          </a:xfrm>
          <a:prstGeom prst="rect">
            <a:avLst/>
          </a:prstGeom>
          <a:noFill/>
          <a:ln w="9525">
            <a:noFill/>
            <a:miter lim="800000"/>
            <a:headEnd/>
            <a:tailEnd/>
          </a:ln>
        </p:spPr>
      </p:pic>
      <p:sp>
        <p:nvSpPr>
          <p:cNvPr id="14" name="Left Arrow 13"/>
          <p:cNvSpPr/>
          <p:nvPr/>
        </p:nvSpPr>
        <p:spPr>
          <a:xfrm>
            <a:off x="1626782" y="1414130"/>
            <a:ext cx="467832" cy="308344"/>
          </a:xfrm>
          <a:prstGeom prst="lef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Left Arrow 14"/>
          <p:cNvSpPr/>
          <p:nvPr/>
        </p:nvSpPr>
        <p:spPr>
          <a:xfrm>
            <a:off x="6315740" y="2083981"/>
            <a:ext cx="446567" cy="350874"/>
          </a:xfrm>
          <a:prstGeom prst="lef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Connections</a:t>
            </a:r>
          </a:p>
        </p:txBody>
      </p:sp>
      <p:pic>
        <p:nvPicPr>
          <p:cNvPr id="2052" name="Picture 4"/>
          <p:cNvPicPr>
            <a:picLocks noChangeAspect="1" noChangeArrowheads="1"/>
          </p:cNvPicPr>
          <p:nvPr/>
        </p:nvPicPr>
        <p:blipFill>
          <a:blip r:embed="rId3" cstate="print"/>
          <a:srcRect/>
          <a:stretch>
            <a:fillRect/>
          </a:stretch>
        </p:blipFill>
        <p:spPr bwMode="auto">
          <a:xfrm>
            <a:off x="2715578" y="1142048"/>
            <a:ext cx="2066925" cy="4391025"/>
          </a:xfrm>
          <a:prstGeom prst="rect">
            <a:avLst/>
          </a:prstGeom>
          <a:noFill/>
          <a:ln w="9525">
            <a:noFill/>
            <a:miter lim="800000"/>
            <a:headEnd/>
            <a:tailEnd/>
          </a:ln>
          <a:effectLst/>
        </p:spPr>
      </p:pic>
      <p:sp>
        <p:nvSpPr>
          <p:cNvPr id="10" name="Rounded Rectangular Callout 9"/>
          <p:cNvSpPr/>
          <p:nvPr/>
        </p:nvSpPr>
        <p:spPr>
          <a:xfrm>
            <a:off x="4892040" y="2209800"/>
            <a:ext cx="2133600" cy="411480"/>
          </a:xfrm>
          <a:prstGeom prst="wedgeRoundRectCallout">
            <a:avLst>
              <a:gd name="adj1" fmla="val -80628"/>
              <a:gd name="adj2" fmla="val 13968"/>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tx1"/>
                </a:solidFill>
              </a:rPr>
              <a:t>Source database</a:t>
            </a:r>
            <a:endParaRPr lang="en-US" b="1" dirty="0">
              <a:solidFill>
                <a:schemeClr val="tx1"/>
              </a:solidFill>
            </a:endParaRPr>
          </a:p>
        </p:txBody>
      </p:sp>
      <p:sp>
        <p:nvSpPr>
          <p:cNvPr id="11" name="Rounded Rectangular Callout 10"/>
          <p:cNvSpPr/>
          <p:nvPr/>
        </p:nvSpPr>
        <p:spPr>
          <a:xfrm>
            <a:off x="5120640" y="1889760"/>
            <a:ext cx="2133600" cy="411480"/>
          </a:xfrm>
          <a:prstGeom prst="wedgeRoundRectCallout">
            <a:avLst>
              <a:gd name="adj1" fmla="val -80628"/>
              <a:gd name="adj2" fmla="val 13968"/>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tx1"/>
                </a:solidFill>
              </a:rPr>
              <a:t>BI Data Warehouse</a:t>
            </a:r>
            <a:endParaRPr lang="en-US" b="1" dirty="0">
              <a:solidFill>
                <a:schemeClr val="tx1"/>
              </a:solidFill>
            </a:endParaRPr>
          </a:p>
        </p:txBody>
      </p:sp>
      <p:sp>
        <p:nvSpPr>
          <p:cNvPr id="12" name="Rounded Rectangular Callout 11"/>
          <p:cNvSpPr/>
          <p:nvPr/>
        </p:nvSpPr>
        <p:spPr>
          <a:xfrm>
            <a:off x="4953000" y="2042160"/>
            <a:ext cx="2133600" cy="411480"/>
          </a:xfrm>
          <a:prstGeom prst="wedgeRoundRectCallout">
            <a:avLst>
              <a:gd name="adj1" fmla="val -80628"/>
              <a:gd name="adj2" fmla="val 13968"/>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tx1"/>
                </a:solidFill>
              </a:rPr>
              <a:t>Microsoft Analysis Services Cubes</a:t>
            </a:r>
            <a:endParaRPr lang="en-US"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11"/>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10"/>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1" grpId="0" animBg="1"/>
      <p:bldP spid="11" grpId="1" animBg="1"/>
      <p:bldP spid="1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Load Tables</a:t>
            </a:r>
          </a:p>
        </p:txBody>
      </p:sp>
      <p:pic>
        <p:nvPicPr>
          <p:cNvPr id="1026" name="Picture 2"/>
          <p:cNvPicPr>
            <a:picLocks noGrp="1" noChangeAspect="1" noChangeArrowheads="1"/>
          </p:cNvPicPr>
          <p:nvPr>
            <p:ph idx="1"/>
          </p:nvPr>
        </p:nvPicPr>
        <p:blipFill>
          <a:blip r:embed="rId3" cstate="print"/>
          <a:srcRect/>
          <a:stretch>
            <a:fillRect/>
          </a:stretch>
        </p:blipFill>
        <p:spPr bwMode="auto">
          <a:xfrm>
            <a:off x="430213" y="1293536"/>
            <a:ext cx="8229600" cy="4064552"/>
          </a:xfrm>
          <a:prstGeom prst="rect">
            <a:avLst/>
          </a:prstGeom>
          <a:noFill/>
          <a:ln w="9525">
            <a:noFill/>
            <a:miter lim="800000"/>
            <a:headEnd/>
            <a:tailEnd/>
          </a:ln>
          <a:effectLst/>
        </p:spPr>
      </p:pic>
      <p:pic>
        <p:nvPicPr>
          <p:cNvPr id="1027" name="Picture 3"/>
          <p:cNvPicPr>
            <a:picLocks noChangeAspect="1" noChangeArrowheads="1"/>
          </p:cNvPicPr>
          <p:nvPr/>
        </p:nvPicPr>
        <p:blipFill>
          <a:blip r:embed="rId4" cstate="print"/>
          <a:srcRect/>
          <a:stretch>
            <a:fillRect/>
          </a:stretch>
        </p:blipFill>
        <p:spPr bwMode="auto">
          <a:xfrm>
            <a:off x="2441258" y="1292543"/>
            <a:ext cx="2828925" cy="4791075"/>
          </a:xfrm>
          <a:prstGeom prst="rect">
            <a:avLst/>
          </a:prstGeom>
          <a:noFill/>
          <a:ln w="9525">
            <a:noFill/>
            <a:miter lim="800000"/>
            <a:headEnd/>
            <a:tailEnd/>
          </a:ln>
          <a:effectLst/>
        </p:spPr>
      </p:pic>
      <p:sp>
        <p:nvSpPr>
          <p:cNvPr id="6" name="Left Arrow 5"/>
          <p:cNvSpPr/>
          <p:nvPr/>
        </p:nvSpPr>
        <p:spPr>
          <a:xfrm>
            <a:off x="1798320" y="2240280"/>
            <a:ext cx="1112520" cy="762000"/>
          </a:xfrm>
          <a:prstGeom prst="lef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Down Arrow 7"/>
          <p:cNvSpPr/>
          <p:nvPr/>
        </p:nvSpPr>
        <p:spPr>
          <a:xfrm>
            <a:off x="4465320" y="701040"/>
            <a:ext cx="914400" cy="114300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30" name="Picture 6"/>
          <p:cNvPicPr>
            <a:picLocks noChangeAspect="1" noChangeArrowheads="1"/>
          </p:cNvPicPr>
          <p:nvPr/>
        </p:nvPicPr>
        <p:blipFill>
          <a:blip r:embed="rId5" cstate="print"/>
          <a:srcRect/>
          <a:stretch>
            <a:fillRect/>
          </a:stretch>
        </p:blipFill>
        <p:spPr bwMode="auto">
          <a:xfrm>
            <a:off x="914401" y="1432058"/>
            <a:ext cx="7304141" cy="3726789"/>
          </a:xfrm>
          <a:prstGeom prst="rect">
            <a:avLst/>
          </a:prstGeom>
          <a:noFill/>
          <a:ln w="9525">
            <a:noFill/>
            <a:miter lim="800000"/>
            <a:headEnd/>
            <a:tailEnd/>
          </a:ln>
          <a:effectLst/>
        </p:spPr>
      </p:pic>
      <p:pic>
        <p:nvPicPr>
          <p:cNvPr id="1029" name="Picture 5"/>
          <p:cNvPicPr>
            <a:picLocks noChangeAspect="1" noChangeArrowheads="1"/>
          </p:cNvPicPr>
          <p:nvPr/>
        </p:nvPicPr>
        <p:blipFill>
          <a:blip r:embed="rId6" cstate="print"/>
          <a:srcRect/>
          <a:stretch>
            <a:fillRect/>
          </a:stretch>
        </p:blipFill>
        <p:spPr bwMode="auto">
          <a:xfrm>
            <a:off x="1224915" y="2383155"/>
            <a:ext cx="1847850" cy="3981450"/>
          </a:xfrm>
          <a:prstGeom prst="rect">
            <a:avLst/>
          </a:prstGeom>
          <a:noFill/>
          <a:ln w="9525">
            <a:noFill/>
            <a:miter lim="800000"/>
            <a:headEnd/>
            <a:tailEnd/>
          </a:ln>
          <a:effectLst/>
        </p:spPr>
      </p:pic>
      <p:sp>
        <p:nvSpPr>
          <p:cNvPr id="11" name="Right Arrow 10"/>
          <p:cNvSpPr/>
          <p:nvPr/>
        </p:nvSpPr>
        <p:spPr>
          <a:xfrm>
            <a:off x="704489" y="2846718"/>
            <a:ext cx="612476" cy="439947"/>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ight Arrow 11"/>
          <p:cNvSpPr/>
          <p:nvPr/>
        </p:nvSpPr>
        <p:spPr>
          <a:xfrm>
            <a:off x="704489" y="3163019"/>
            <a:ext cx="612476" cy="439947"/>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Right Arrow 12"/>
          <p:cNvSpPr/>
          <p:nvPr/>
        </p:nvSpPr>
        <p:spPr>
          <a:xfrm>
            <a:off x="704489" y="3358551"/>
            <a:ext cx="612476" cy="439947"/>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31" name="Picture 7"/>
          <p:cNvPicPr>
            <a:picLocks noChangeAspect="1" noChangeArrowheads="1"/>
          </p:cNvPicPr>
          <p:nvPr/>
        </p:nvPicPr>
        <p:blipFill>
          <a:blip r:embed="rId7" cstate="print"/>
          <a:srcRect/>
          <a:stretch>
            <a:fillRect/>
          </a:stretch>
        </p:blipFill>
        <p:spPr bwMode="auto">
          <a:xfrm>
            <a:off x="639944" y="1287261"/>
            <a:ext cx="8152909" cy="3968319"/>
          </a:xfrm>
          <a:prstGeom prst="rect">
            <a:avLst/>
          </a:prstGeom>
          <a:noFill/>
          <a:ln w="9525">
            <a:noFill/>
            <a:miter lim="800000"/>
            <a:headEnd/>
            <a:tailEnd/>
          </a:ln>
          <a:effectLst/>
        </p:spPr>
      </p:pic>
      <p:pic>
        <p:nvPicPr>
          <p:cNvPr id="3074" name="Picture 2" descr="C:\Users\fws\AppData\Local\Microsoft\Windows\Temporary Internet Files\Content.IE5\0CGD0KXU\MC900434750[1].png"/>
          <p:cNvPicPr>
            <a:picLocks noChangeAspect="1" noChangeArrowheads="1"/>
          </p:cNvPicPr>
          <p:nvPr/>
        </p:nvPicPr>
        <p:blipFill>
          <a:blip r:embed="rId8" cstate="print"/>
          <a:srcRect/>
          <a:stretch>
            <a:fillRect/>
          </a:stretch>
        </p:blipFill>
        <p:spPr bwMode="auto">
          <a:xfrm>
            <a:off x="3336925" y="2393315"/>
            <a:ext cx="2286000" cy="2286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1"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par>
                                <p:cTn id="7" presetID="2" presetClass="entr" presetSubtype="8" fill="hold" nodeType="withEffect">
                                  <p:stCondLst>
                                    <p:cond delay="0"/>
                                  </p:stCondLst>
                                  <p:childTnLst>
                                    <p:set>
                                      <p:cBhvr>
                                        <p:cTn id="8" dur="1" fill="hold">
                                          <p:stCondLst>
                                            <p:cond delay="0"/>
                                          </p:stCondLst>
                                        </p:cTn>
                                        <p:tgtEl>
                                          <p:spTgt spid="1027"/>
                                        </p:tgtEl>
                                        <p:attrNameLst>
                                          <p:attrName>style.visibility</p:attrName>
                                        </p:attrNameLst>
                                      </p:cBhvr>
                                      <p:to>
                                        <p:strVal val="visible"/>
                                      </p:to>
                                    </p:set>
                                    <p:anim calcmode="lin" valueType="num">
                                      <p:cBhvr additive="base">
                                        <p:cTn id="9" dur="500" fill="hold"/>
                                        <p:tgtEl>
                                          <p:spTgt spid="1027"/>
                                        </p:tgtEl>
                                        <p:attrNameLst>
                                          <p:attrName>ppt_x</p:attrName>
                                        </p:attrNameLst>
                                      </p:cBhvr>
                                      <p:tavLst>
                                        <p:tav tm="0">
                                          <p:val>
                                            <p:strVal val="0-#ppt_w/2"/>
                                          </p:val>
                                        </p:tav>
                                        <p:tav tm="100000">
                                          <p:val>
                                            <p:strVal val="#ppt_x"/>
                                          </p:val>
                                        </p:tav>
                                      </p:tavLst>
                                    </p:anim>
                                    <p:anim calcmode="lin" valueType="num">
                                      <p:cBhvr additive="base">
                                        <p:cTn id="10" dur="500" fill="hold"/>
                                        <p:tgtEl>
                                          <p:spTgt spid="1027"/>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1027"/>
                                        </p:tgtEl>
                                        <p:attrNameLst>
                                          <p:attrName>style.visibility</p:attrName>
                                        </p:attrNameLst>
                                      </p:cBhvr>
                                      <p:to>
                                        <p:strVal val="hidden"/>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1" nodeType="clickEffect">
                                  <p:stCondLst>
                                    <p:cond delay="0"/>
                                  </p:stCondLst>
                                  <p:childTnLst>
                                    <p:set>
                                      <p:cBhvr>
                                        <p:cTn id="20" dur="1" fill="hold">
                                          <p:stCondLst>
                                            <p:cond delay="0"/>
                                          </p:stCondLst>
                                        </p:cTn>
                                        <p:tgtEl>
                                          <p:spTgt spid="8"/>
                                        </p:tgtEl>
                                        <p:attrNameLst>
                                          <p:attrName>style.visibility</p:attrName>
                                        </p:attrNameLst>
                                      </p:cBhvr>
                                      <p:to>
                                        <p:strVal val="hidden"/>
                                      </p:to>
                                    </p:set>
                                  </p:childTnLst>
                                </p:cTn>
                              </p:par>
                              <p:par>
                                <p:cTn id="21" presetID="1" presetClass="entr" presetSubtype="0" fill="hold" nodeType="withEffect">
                                  <p:stCondLst>
                                    <p:cond delay="0"/>
                                  </p:stCondLst>
                                  <p:childTnLst>
                                    <p:set>
                                      <p:cBhvr>
                                        <p:cTn id="22" dur="1" fill="hold">
                                          <p:stCondLst>
                                            <p:cond delay="0"/>
                                          </p:stCondLst>
                                        </p:cTn>
                                        <p:tgtEl>
                                          <p:spTgt spid="102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1" nodeType="clickEffect">
                                  <p:stCondLst>
                                    <p:cond delay="0"/>
                                  </p:stCondLst>
                                  <p:childTnLst>
                                    <p:set>
                                      <p:cBhvr>
                                        <p:cTn id="30" dur="1" fill="hold">
                                          <p:stCondLst>
                                            <p:cond delay="0"/>
                                          </p:stCondLst>
                                        </p:cTn>
                                        <p:tgtEl>
                                          <p:spTgt spid="11"/>
                                        </p:tgtEl>
                                        <p:attrNameLst>
                                          <p:attrName>style.visibility</p:attrName>
                                        </p:attrNameLst>
                                      </p:cBhvr>
                                      <p:to>
                                        <p:strVal val="hidden"/>
                                      </p:to>
                                    </p:set>
                                  </p:childTnLst>
                                </p:cTn>
                              </p:par>
                              <p:par>
                                <p:cTn id="31" presetID="1"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grpId="1" nodeType="clickEffect">
                                  <p:stCondLst>
                                    <p:cond delay="0"/>
                                  </p:stCondLst>
                                  <p:childTnLst>
                                    <p:set>
                                      <p:cBhvr>
                                        <p:cTn id="36" dur="1" fill="hold">
                                          <p:stCondLst>
                                            <p:cond delay="0"/>
                                          </p:stCondLst>
                                        </p:cTn>
                                        <p:tgtEl>
                                          <p:spTgt spid="12"/>
                                        </p:tgtEl>
                                        <p:attrNameLst>
                                          <p:attrName>style.visibility</p:attrName>
                                        </p:attrNameLst>
                                      </p:cBhvr>
                                      <p:to>
                                        <p:strVal val="hidden"/>
                                      </p:to>
                                    </p:set>
                                  </p:childTnLst>
                                </p:cTn>
                              </p:par>
                              <p:par>
                                <p:cTn id="37" presetID="1" presetClass="exit" presetSubtype="0" fill="hold" nodeType="withEffect">
                                  <p:stCondLst>
                                    <p:cond delay="0"/>
                                  </p:stCondLst>
                                  <p:childTnLst>
                                    <p:set>
                                      <p:cBhvr>
                                        <p:cTn id="38" dur="1" fill="hold">
                                          <p:stCondLst>
                                            <p:cond delay="0"/>
                                          </p:stCondLst>
                                        </p:cTn>
                                        <p:tgtEl>
                                          <p:spTgt spid="1029"/>
                                        </p:tgtEl>
                                        <p:attrNameLst>
                                          <p:attrName>style.visibility</p:attrName>
                                        </p:attrNameLst>
                                      </p:cBhvr>
                                      <p:to>
                                        <p:strVal val="hidden"/>
                                      </p:to>
                                    </p:set>
                                  </p:childTnLst>
                                </p:cTn>
                              </p:par>
                              <p:par>
                                <p:cTn id="39" presetID="1" presetClass="entr" presetSubtype="0" fill="hold" nodeType="withEffect">
                                  <p:stCondLst>
                                    <p:cond delay="0"/>
                                  </p:stCondLst>
                                  <p:childTnLst>
                                    <p:set>
                                      <p:cBhvr>
                                        <p:cTn id="40" dur="1" fill="hold">
                                          <p:stCondLst>
                                            <p:cond delay="0"/>
                                          </p:stCondLst>
                                        </p:cTn>
                                        <p:tgtEl>
                                          <p:spTgt spid="1030"/>
                                        </p:tgtEl>
                                        <p:attrNameLst>
                                          <p:attrName>style.visibility</p:attrName>
                                        </p:attrNameLst>
                                      </p:cBhvr>
                                      <p:to>
                                        <p:strVal val="visible"/>
                                      </p:to>
                                    </p:set>
                                  </p:childTnLst>
                                </p:cTn>
                              </p:par>
                              <p:par>
                                <p:cTn id="41" presetID="1" presetClass="exit" presetSubtype="0" fill="hold" nodeType="withEffect">
                                  <p:stCondLst>
                                    <p:cond delay="0"/>
                                  </p:stCondLst>
                                  <p:childTnLst>
                                    <p:set>
                                      <p:cBhvr>
                                        <p:cTn id="42" dur="1" fill="hold">
                                          <p:stCondLst>
                                            <p:cond delay="0"/>
                                          </p:stCondLst>
                                        </p:cTn>
                                        <p:tgtEl>
                                          <p:spTgt spid="102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nodeType="clickEffect">
                                  <p:stCondLst>
                                    <p:cond delay="0"/>
                                  </p:stCondLst>
                                  <p:childTnLst>
                                    <p:set>
                                      <p:cBhvr>
                                        <p:cTn id="46" dur="1" fill="hold">
                                          <p:stCondLst>
                                            <p:cond delay="0"/>
                                          </p:stCondLst>
                                        </p:cTn>
                                        <p:tgtEl>
                                          <p:spTgt spid="1030"/>
                                        </p:tgtEl>
                                        <p:attrNameLst>
                                          <p:attrName>style.visibility</p:attrName>
                                        </p:attrNameLst>
                                      </p:cBhvr>
                                      <p:to>
                                        <p:strVal val="hidden"/>
                                      </p:to>
                                    </p:set>
                                  </p:childTnLst>
                                </p:cTn>
                              </p:par>
                              <p:par>
                                <p:cTn id="47" presetID="1" presetClass="entr" presetSubtype="0" fill="hold" nodeType="withEffect">
                                  <p:stCondLst>
                                    <p:cond delay="0"/>
                                  </p:stCondLst>
                                  <p:childTnLst>
                                    <p:set>
                                      <p:cBhvr>
                                        <p:cTn id="48" dur="1" fill="hold">
                                          <p:stCondLst>
                                            <p:cond delay="0"/>
                                          </p:stCondLst>
                                        </p:cTn>
                                        <p:tgtEl>
                                          <p:spTgt spid="1026"/>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029"/>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xit" presetSubtype="0" fill="hold" grpId="1" nodeType="clickEffect">
                                  <p:stCondLst>
                                    <p:cond delay="0"/>
                                  </p:stCondLst>
                                  <p:childTnLst>
                                    <p:set>
                                      <p:cBhvr>
                                        <p:cTn id="56" dur="1" fill="hold">
                                          <p:stCondLst>
                                            <p:cond delay="0"/>
                                          </p:stCondLst>
                                        </p:cTn>
                                        <p:tgtEl>
                                          <p:spTgt spid="13"/>
                                        </p:tgtEl>
                                        <p:attrNameLst>
                                          <p:attrName>style.visibility</p:attrName>
                                        </p:attrNameLst>
                                      </p:cBhvr>
                                      <p:to>
                                        <p:strVal val="hidden"/>
                                      </p:to>
                                    </p:set>
                                  </p:childTnLst>
                                </p:cTn>
                              </p:par>
                              <p:par>
                                <p:cTn id="57" presetID="1" presetClass="exit" presetSubtype="0" fill="hold" nodeType="withEffect">
                                  <p:stCondLst>
                                    <p:cond delay="0"/>
                                  </p:stCondLst>
                                  <p:childTnLst>
                                    <p:set>
                                      <p:cBhvr>
                                        <p:cTn id="58" dur="1" fill="hold">
                                          <p:stCondLst>
                                            <p:cond delay="0"/>
                                          </p:stCondLst>
                                        </p:cTn>
                                        <p:tgtEl>
                                          <p:spTgt spid="1029"/>
                                        </p:tgtEl>
                                        <p:attrNameLst>
                                          <p:attrName>style.visibility</p:attrName>
                                        </p:attrNameLst>
                                      </p:cBhvr>
                                      <p:to>
                                        <p:strVal val="hidden"/>
                                      </p:to>
                                    </p:set>
                                  </p:childTnLst>
                                </p:cTn>
                              </p:par>
                              <p:par>
                                <p:cTn id="59" presetID="1" presetClass="entr" presetSubtype="0" fill="hold" nodeType="withEffect">
                                  <p:stCondLst>
                                    <p:cond delay="0"/>
                                  </p:stCondLst>
                                  <p:childTnLst>
                                    <p:set>
                                      <p:cBhvr>
                                        <p:cTn id="60" dur="1" fill="hold">
                                          <p:stCondLst>
                                            <p:cond delay="0"/>
                                          </p:stCondLst>
                                        </p:cTn>
                                        <p:tgtEl>
                                          <p:spTgt spid="1031"/>
                                        </p:tgtEl>
                                        <p:attrNameLst>
                                          <p:attrName>style.visibility</p:attrName>
                                        </p:attrNameLst>
                                      </p:cBhvr>
                                      <p:to>
                                        <p:strVal val="visible"/>
                                      </p:to>
                                    </p:set>
                                  </p:childTnLst>
                                </p:cTn>
                              </p:par>
                              <p:par>
                                <p:cTn id="61" presetID="1" presetClass="exit" presetSubtype="0" fill="hold" nodeType="withEffect">
                                  <p:stCondLst>
                                    <p:cond delay="0"/>
                                  </p:stCondLst>
                                  <p:childTnLst>
                                    <p:set>
                                      <p:cBhvr>
                                        <p:cTn id="62" dur="1" fill="hold">
                                          <p:stCondLst>
                                            <p:cond delay="0"/>
                                          </p:stCondLst>
                                        </p:cTn>
                                        <p:tgtEl>
                                          <p:spTgt spid="1026"/>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30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animBg="1"/>
      <p:bldP spid="8" grpId="0" animBg="1"/>
      <p:bldP spid="8" grpId="1" animBg="1"/>
      <p:bldP spid="11" grpId="0" animBg="1"/>
      <p:bldP spid="11" grpId="1" animBg="1"/>
      <p:bldP spid="12" grpId="0" animBg="1"/>
      <p:bldP spid="12" grpId="1" animBg="1"/>
      <p:bldP spid="13" grpId="0" animBg="1"/>
      <p:bldP spid="13"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Load Tables - Properties</a:t>
            </a:r>
          </a:p>
        </p:txBody>
      </p:sp>
      <p:pic>
        <p:nvPicPr>
          <p:cNvPr id="2051" name="Picture 3"/>
          <p:cNvPicPr>
            <a:picLocks noChangeAspect="1" noChangeArrowheads="1"/>
          </p:cNvPicPr>
          <p:nvPr/>
        </p:nvPicPr>
        <p:blipFill>
          <a:blip r:embed="rId3" cstate="print"/>
          <a:srcRect/>
          <a:stretch>
            <a:fillRect/>
          </a:stretch>
        </p:blipFill>
        <p:spPr bwMode="auto">
          <a:xfrm>
            <a:off x="523875" y="1382183"/>
            <a:ext cx="7791450" cy="3213100"/>
          </a:xfrm>
          <a:prstGeom prst="rect">
            <a:avLst/>
          </a:prstGeom>
          <a:noFill/>
          <a:ln w="9525">
            <a:noFill/>
            <a:miter lim="800000"/>
            <a:headEnd/>
            <a:tailEnd/>
          </a:ln>
          <a:effectLst/>
        </p:spPr>
      </p:pic>
      <p:pic>
        <p:nvPicPr>
          <p:cNvPr id="2052" name="Picture 4"/>
          <p:cNvPicPr>
            <a:picLocks noChangeAspect="1" noChangeArrowheads="1"/>
          </p:cNvPicPr>
          <p:nvPr/>
        </p:nvPicPr>
        <p:blipFill>
          <a:blip r:embed="rId4" cstate="print"/>
          <a:srcRect/>
          <a:stretch>
            <a:fillRect/>
          </a:stretch>
        </p:blipFill>
        <p:spPr bwMode="auto">
          <a:xfrm>
            <a:off x="1335617" y="2195513"/>
            <a:ext cx="1866900" cy="3990975"/>
          </a:xfrm>
          <a:prstGeom prst="rect">
            <a:avLst/>
          </a:prstGeom>
          <a:noFill/>
          <a:ln w="9525">
            <a:noFill/>
            <a:miter lim="800000"/>
            <a:headEnd/>
            <a:tailEnd/>
          </a:ln>
          <a:effectLst/>
        </p:spPr>
      </p:pic>
      <p:pic>
        <p:nvPicPr>
          <p:cNvPr id="2053" name="Picture 5"/>
          <p:cNvPicPr>
            <a:picLocks noChangeAspect="1" noChangeArrowheads="1"/>
          </p:cNvPicPr>
          <p:nvPr/>
        </p:nvPicPr>
        <p:blipFill>
          <a:blip r:embed="rId5" cstate="print"/>
          <a:srcRect/>
          <a:stretch>
            <a:fillRect/>
          </a:stretch>
        </p:blipFill>
        <p:spPr bwMode="auto">
          <a:xfrm>
            <a:off x="2187575" y="1114425"/>
            <a:ext cx="4768850" cy="4629150"/>
          </a:xfrm>
          <a:prstGeom prst="rect">
            <a:avLst/>
          </a:prstGeom>
          <a:noFill/>
          <a:ln w="9525">
            <a:noFill/>
            <a:miter lim="800000"/>
            <a:headEnd/>
            <a:tailEnd/>
          </a:ln>
          <a:effectLst/>
        </p:spPr>
      </p:pic>
      <p:sp>
        <p:nvSpPr>
          <p:cNvPr id="8" name="Left Arrow 7"/>
          <p:cNvSpPr/>
          <p:nvPr/>
        </p:nvSpPr>
        <p:spPr>
          <a:xfrm>
            <a:off x="5516880" y="2987040"/>
            <a:ext cx="487680" cy="335280"/>
          </a:xfrm>
          <a:prstGeom prst="lef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ight Arrow 6"/>
          <p:cNvSpPr/>
          <p:nvPr/>
        </p:nvSpPr>
        <p:spPr>
          <a:xfrm>
            <a:off x="457200" y="1940944"/>
            <a:ext cx="414068" cy="250166"/>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ight Arrow 8"/>
          <p:cNvSpPr/>
          <p:nvPr/>
        </p:nvSpPr>
        <p:spPr>
          <a:xfrm>
            <a:off x="1023668" y="2179608"/>
            <a:ext cx="414068" cy="250166"/>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205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1" nodeType="clickEffect">
                                  <p:stCondLst>
                                    <p:cond delay="0"/>
                                  </p:stCondLst>
                                  <p:childTnLst>
                                    <p:set>
                                      <p:cBhvr>
                                        <p:cTn id="20" dur="1" fill="hold">
                                          <p:stCondLst>
                                            <p:cond delay="0"/>
                                          </p:stCondLst>
                                        </p:cTn>
                                        <p:tgtEl>
                                          <p:spTgt spid="9"/>
                                        </p:tgtEl>
                                        <p:attrNameLst>
                                          <p:attrName>style.visibility</p:attrName>
                                        </p:attrNameLst>
                                      </p:cBhvr>
                                      <p:to>
                                        <p:strVal val="hidden"/>
                                      </p:to>
                                    </p:set>
                                  </p:childTnLst>
                                </p:cTn>
                              </p:par>
                              <p:par>
                                <p:cTn id="21" presetID="1" presetClass="exit" presetSubtype="0" fill="hold" nodeType="withEffect">
                                  <p:stCondLst>
                                    <p:cond delay="0"/>
                                  </p:stCondLst>
                                  <p:childTnLst>
                                    <p:set>
                                      <p:cBhvr>
                                        <p:cTn id="22" dur="1" fill="hold">
                                          <p:stCondLst>
                                            <p:cond delay="0"/>
                                          </p:stCondLst>
                                        </p:cTn>
                                        <p:tgtEl>
                                          <p:spTgt spid="2052"/>
                                        </p:tgtEl>
                                        <p:attrNameLst>
                                          <p:attrName>style.visibility</p:attrName>
                                        </p:attrNameLst>
                                      </p:cBhvr>
                                      <p:to>
                                        <p:strVal val="hidden"/>
                                      </p:to>
                                    </p:set>
                                  </p:childTnLst>
                                </p:cTn>
                              </p:par>
                              <p:par>
                                <p:cTn id="23" presetID="9" presetClass="emph" presetSubtype="0" nodeType="withEffect">
                                  <p:stCondLst>
                                    <p:cond delay="0"/>
                                  </p:stCondLst>
                                  <p:childTnLst>
                                    <p:set>
                                      <p:cBhvr rctx="PPT">
                                        <p:cTn id="24" dur="indefinite"/>
                                        <p:tgtEl>
                                          <p:spTgt spid="2051"/>
                                        </p:tgtEl>
                                        <p:attrNameLst>
                                          <p:attrName>style.opacity</p:attrName>
                                        </p:attrNameLst>
                                      </p:cBhvr>
                                      <p:to>
                                        <p:strVal val="0.5"/>
                                      </p:to>
                                    </p:set>
                                    <p:animEffect filter="image" prLst="opacity: 0.5">
                                      <p:cBhvr rctx="IE">
                                        <p:cTn id="25" dur="indefinite"/>
                                        <p:tgtEl>
                                          <p:spTgt spid="2051"/>
                                        </p:tgtEl>
                                      </p:cBhvr>
                                    </p:animEffect>
                                  </p:childTnLst>
                                </p:cTn>
                              </p:par>
                              <p:par>
                                <p:cTn id="26" presetID="1" presetClass="entr" presetSubtype="0" fill="hold" nodeType="withEffect">
                                  <p:stCondLst>
                                    <p:cond delay="0"/>
                                  </p:stCondLst>
                                  <p:childTnLst>
                                    <p:set>
                                      <p:cBhvr>
                                        <p:cTn id="27" dur="1" fill="hold">
                                          <p:stCondLst>
                                            <p:cond delay="0"/>
                                          </p:stCondLst>
                                        </p:cTn>
                                        <p:tgtEl>
                                          <p:spTgt spid="2053"/>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7" grpId="1" animBg="1"/>
      <p:bldP spid="9" grpId="0" animBg="1"/>
      <p:bldP spid="9"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Staging Tables</a:t>
            </a:r>
          </a:p>
        </p:txBody>
      </p:sp>
      <p:pic>
        <p:nvPicPr>
          <p:cNvPr id="3074" name="Picture 2"/>
          <p:cNvPicPr>
            <a:picLocks noGrp="1" noChangeAspect="1" noChangeArrowheads="1"/>
          </p:cNvPicPr>
          <p:nvPr>
            <p:ph idx="1"/>
          </p:nvPr>
        </p:nvPicPr>
        <p:blipFill>
          <a:blip r:embed="rId3" cstate="print"/>
          <a:srcRect/>
          <a:stretch>
            <a:fillRect/>
          </a:stretch>
        </p:blipFill>
        <p:spPr bwMode="auto">
          <a:xfrm>
            <a:off x="430213" y="1489660"/>
            <a:ext cx="8229600" cy="3672304"/>
          </a:xfrm>
          <a:prstGeom prst="rect">
            <a:avLst/>
          </a:prstGeom>
          <a:noFill/>
          <a:ln w="9525">
            <a:noFill/>
            <a:miter lim="800000"/>
            <a:headEnd/>
            <a:tailEnd/>
          </a:ln>
          <a:effectLst/>
        </p:spPr>
      </p:pic>
      <p:sp>
        <p:nvSpPr>
          <p:cNvPr id="5" name="Right Arrow 4"/>
          <p:cNvSpPr/>
          <p:nvPr/>
        </p:nvSpPr>
        <p:spPr>
          <a:xfrm>
            <a:off x="350520" y="2072640"/>
            <a:ext cx="518160" cy="44196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Right Arrow 5"/>
          <p:cNvSpPr/>
          <p:nvPr/>
        </p:nvSpPr>
        <p:spPr>
          <a:xfrm>
            <a:off x="350520" y="4312920"/>
            <a:ext cx="518160" cy="44196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10" name="Group 9"/>
          <p:cNvGrpSpPr/>
          <p:nvPr/>
        </p:nvGrpSpPr>
        <p:grpSpPr>
          <a:xfrm>
            <a:off x="4632959" y="2087880"/>
            <a:ext cx="518161" cy="2682240"/>
            <a:chOff x="4632959" y="2087880"/>
            <a:chExt cx="518161" cy="2682240"/>
          </a:xfrm>
        </p:grpSpPr>
        <p:sp>
          <p:nvSpPr>
            <p:cNvPr id="8" name="Right Arrow 7"/>
            <p:cNvSpPr/>
            <p:nvPr/>
          </p:nvSpPr>
          <p:spPr>
            <a:xfrm rot="10800000">
              <a:off x="4632959" y="2087880"/>
              <a:ext cx="518160" cy="44196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ight Arrow 8"/>
            <p:cNvSpPr/>
            <p:nvPr/>
          </p:nvSpPr>
          <p:spPr>
            <a:xfrm rot="10800000">
              <a:off x="4632960" y="4328160"/>
              <a:ext cx="518160" cy="44196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12" name="Right Arrow 11"/>
          <p:cNvSpPr/>
          <p:nvPr/>
        </p:nvSpPr>
        <p:spPr>
          <a:xfrm rot="5400000">
            <a:off x="5425440" y="2560320"/>
            <a:ext cx="518160" cy="44196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Right Arrow 12"/>
          <p:cNvSpPr/>
          <p:nvPr/>
        </p:nvSpPr>
        <p:spPr>
          <a:xfrm rot="5400000">
            <a:off x="7315200" y="2560320"/>
            <a:ext cx="518160" cy="44196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6"/>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par>
                                <p:cTn id="23" presetID="1"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1" nodeType="clickEffect">
                                  <p:stCondLst>
                                    <p:cond delay="0"/>
                                  </p:stCondLst>
                                  <p:childTnLst>
                                    <p:set>
                                      <p:cBhvr>
                                        <p:cTn id="28" dur="1" fill="hold">
                                          <p:stCondLst>
                                            <p:cond delay="0"/>
                                          </p:stCondLst>
                                        </p:cTn>
                                        <p:tgtEl>
                                          <p:spTgt spid="12"/>
                                        </p:tgtEl>
                                        <p:attrNameLst>
                                          <p:attrName>style.visibility</p:attrName>
                                        </p:attrNameLst>
                                      </p:cBhvr>
                                      <p:to>
                                        <p:strVal val="hidden"/>
                                      </p:to>
                                    </p:set>
                                  </p:childTnLst>
                                </p:cTn>
                              </p:par>
                              <p:par>
                                <p:cTn id="29" presetID="1"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12" grpId="0" animBg="1"/>
      <p:bldP spid="12" grpId="1" animBg="1"/>
      <p:bldP spid="1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Staging Tables</a:t>
            </a:r>
          </a:p>
        </p:txBody>
      </p:sp>
      <p:pic>
        <p:nvPicPr>
          <p:cNvPr id="4099" name="Picture 3"/>
          <p:cNvPicPr>
            <a:picLocks noChangeAspect="1" noChangeArrowheads="1"/>
          </p:cNvPicPr>
          <p:nvPr/>
        </p:nvPicPr>
        <p:blipFill>
          <a:blip r:embed="rId3" cstate="print"/>
          <a:srcRect/>
          <a:stretch>
            <a:fillRect/>
          </a:stretch>
        </p:blipFill>
        <p:spPr bwMode="auto">
          <a:xfrm>
            <a:off x="266700" y="1689100"/>
            <a:ext cx="8610600" cy="3479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Table Update Procedures</a:t>
            </a:r>
          </a:p>
        </p:txBody>
      </p:sp>
      <p:pic>
        <p:nvPicPr>
          <p:cNvPr id="5122" name="Picture 2"/>
          <p:cNvPicPr>
            <a:picLocks noGrp="1" noChangeAspect="1" noChangeArrowheads="1"/>
          </p:cNvPicPr>
          <p:nvPr>
            <p:ph idx="1"/>
          </p:nvPr>
        </p:nvPicPr>
        <p:blipFill>
          <a:blip r:embed="rId3" cstate="print"/>
          <a:srcRect/>
          <a:stretch>
            <a:fillRect/>
          </a:stretch>
        </p:blipFill>
        <p:spPr bwMode="auto">
          <a:xfrm>
            <a:off x="430213" y="1383926"/>
            <a:ext cx="8229600" cy="3883772"/>
          </a:xfrm>
          <a:prstGeom prst="rect">
            <a:avLst/>
          </a:prstGeom>
          <a:noFill/>
          <a:ln w="9525">
            <a:noFill/>
            <a:miter lim="800000"/>
            <a:headEnd/>
            <a:tailEnd/>
          </a:ln>
          <a:effectLst/>
        </p:spPr>
      </p:pic>
      <p:pic>
        <p:nvPicPr>
          <p:cNvPr id="5124" name="Picture 4"/>
          <p:cNvPicPr>
            <a:picLocks noChangeAspect="1" noChangeArrowheads="1"/>
          </p:cNvPicPr>
          <p:nvPr/>
        </p:nvPicPr>
        <p:blipFill>
          <a:blip r:embed="rId4" cstate="print"/>
          <a:srcRect/>
          <a:stretch>
            <a:fillRect/>
          </a:stretch>
        </p:blipFill>
        <p:spPr bwMode="auto">
          <a:xfrm>
            <a:off x="1979295" y="1107865"/>
            <a:ext cx="5686425" cy="4925270"/>
          </a:xfrm>
          <a:prstGeom prst="rect">
            <a:avLst/>
          </a:prstGeom>
          <a:noFill/>
          <a:ln w="9525">
            <a:noFill/>
            <a:miter lim="800000"/>
            <a:headEnd/>
            <a:tailEnd/>
          </a:ln>
          <a:effectLst/>
        </p:spPr>
      </p:pic>
      <p:sp>
        <p:nvSpPr>
          <p:cNvPr id="7" name="Right Arrow 6"/>
          <p:cNvSpPr/>
          <p:nvPr/>
        </p:nvSpPr>
        <p:spPr>
          <a:xfrm>
            <a:off x="1310640" y="2758440"/>
            <a:ext cx="701040" cy="50292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ight Arrow 7"/>
          <p:cNvSpPr/>
          <p:nvPr/>
        </p:nvSpPr>
        <p:spPr>
          <a:xfrm>
            <a:off x="1310640" y="2987040"/>
            <a:ext cx="701040" cy="50292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6388" name="Picture 4" descr="C:\Users\fws\AppData\Local\Microsoft\Windows\Temporary Internet Files\Content.IE5\0CGD0KXU\MC900434750[1].png"/>
          <p:cNvPicPr>
            <a:picLocks noChangeAspect="1" noChangeArrowheads="1"/>
          </p:cNvPicPr>
          <p:nvPr/>
        </p:nvPicPr>
        <p:blipFill>
          <a:blip r:embed="rId5" cstate="print"/>
          <a:srcRect/>
          <a:stretch>
            <a:fillRect/>
          </a:stretch>
        </p:blipFill>
        <p:spPr bwMode="auto">
          <a:xfrm>
            <a:off x="3228163" y="2693756"/>
            <a:ext cx="2286000" cy="2286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nodeType="clickEffect">
                                  <p:stCondLst>
                                    <p:cond delay="0"/>
                                  </p:stCondLst>
                                  <p:childTnLst>
                                    <p:set>
                                      <p:cBhvr rctx="PPT">
                                        <p:cTn id="6" dur="indefinite"/>
                                        <p:tgtEl>
                                          <p:spTgt spid="5122"/>
                                        </p:tgtEl>
                                        <p:attrNameLst>
                                          <p:attrName>style.opacity</p:attrName>
                                        </p:attrNameLst>
                                      </p:cBhvr>
                                      <p:to>
                                        <p:strVal val="0.5"/>
                                      </p:to>
                                    </p:set>
                                    <p:animEffect filter="image" prLst="opacity: 0.5">
                                      <p:cBhvr rctx="IE">
                                        <p:cTn id="7" dur="indefinite"/>
                                        <p:tgtEl>
                                          <p:spTgt spid="5122"/>
                                        </p:tgtEl>
                                      </p:cBhvr>
                                    </p:animEffect>
                                  </p:childTnLst>
                                </p:cTn>
                              </p:par>
                              <p:par>
                                <p:cTn id="8" presetID="1" presetClass="entr" presetSubtype="0" fill="hold" nodeType="withEffect">
                                  <p:stCondLst>
                                    <p:cond delay="0"/>
                                  </p:stCondLst>
                                  <p:childTnLst>
                                    <p:set>
                                      <p:cBhvr>
                                        <p:cTn id="9" dur="1" fill="hold">
                                          <p:stCondLst>
                                            <p:cond delay="0"/>
                                          </p:stCondLst>
                                        </p:cTn>
                                        <p:tgtEl>
                                          <p:spTgt spid="5124"/>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xit" presetSubtype="0" fill="hold" grpId="1" nodeType="clickEffect">
                                  <p:stCondLst>
                                    <p:cond delay="0"/>
                                  </p:stCondLst>
                                  <p:childTnLst>
                                    <p:set>
                                      <p:cBhvr>
                                        <p:cTn id="17" dur="1" fill="hold">
                                          <p:stCondLst>
                                            <p:cond delay="0"/>
                                          </p:stCondLst>
                                        </p:cTn>
                                        <p:tgtEl>
                                          <p:spTgt spid="7"/>
                                        </p:tgtEl>
                                        <p:attrNameLst>
                                          <p:attrName>style.visibility</p:attrName>
                                        </p:attrNameLst>
                                      </p:cBhvr>
                                      <p:to>
                                        <p:strVal val="hidden"/>
                                      </p:to>
                                    </p:set>
                                  </p:childTnLst>
                                </p:cTn>
                              </p:par>
                              <p:par>
                                <p:cTn id="18" presetID="1" presetClass="entr" presetSubtype="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xit" presetSubtype="0" fill="hold" grpId="1" nodeType="clickEffect">
                                  <p:stCondLst>
                                    <p:cond delay="0"/>
                                  </p:stCondLst>
                                  <p:childTnLst>
                                    <p:set>
                                      <p:cBhvr>
                                        <p:cTn id="23" dur="1" fill="hold">
                                          <p:stCondLst>
                                            <p:cond delay="0"/>
                                          </p:stCondLst>
                                        </p:cTn>
                                        <p:tgtEl>
                                          <p:spTgt spid="8"/>
                                        </p:tgtEl>
                                        <p:attrNameLst>
                                          <p:attrName>style.visibility</p:attrName>
                                        </p:attrNameLst>
                                      </p:cBhvr>
                                      <p:to>
                                        <p:strVal val="hidden"/>
                                      </p:to>
                                    </p:set>
                                  </p:childTnLst>
                                </p:cTn>
                              </p:par>
                              <p:par>
                                <p:cTn id="24" presetID="1" presetClass="entr" presetSubtype="0" fill="hold" nodeType="withEffect">
                                  <p:stCondLst>
                                    <p:cond delay="0"/>
                                  </p:stCondLst>
                                  <p:childTnLst>
                                    <p:set>
                                      <p:cBhvr>
                                        <p:cTn id="25" dur="1" fill="hold">
                                          <p:stCondLst>
                                            <p:cond delay="0"/>
                                          </p:stCondLst>
                                        </p:cTn>
                                        <p:tgtEl>
                                          <p:spTgt spid="163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Dimension Tables and Dimension Views</a:t>
            </a:r>
          </a:p>
        </p:txBody>
      </p:sp>
      <p:pic>
        <p:nvPicPr>
          <p:cNvPr id="3" name="Picture 3"/>
          <p:cNvPicPr>
            <a:picLocks noChangeAspect="1" noChangeArrowheads="1"/>
          </p:cNvPicPr>
          <p:nvPr/>
        </p:nvPicPr>
        <p:blipFill>
          <a:blip r:embed="rId3" cstate="print"/>
          <a:srcRect/>
          <a:stretch>
            <a:fillRect/>
          </a:stretch>
        </p:blipFill>
        <p:spPr bwMode="auto">
          <a:xfrm>
            <a:off x="792480" y="1280794"/>
            <a:ext cx="7565476" cy="4205605"/>
          </a:xfrm>
          <a:prstGeom prst="rect">
            <a:avLst/>
          </a:prstGeom>
          <a:noFill/>
          <a:ln w="9525">
            <a:noFill/>
            <a:miter lim="800000"/>
            <a:headEnd/>
            <a:tailEnd/>
          </a:ln>
          <a:effectLst/>
        </p:spPr>
      </p:pic>
      <p:pic>
        <p:nvPicPr>
          <p:cNvPr id="6148" name="Picture 4"/>
          <p:cNvPicPr>
            <a:picLocks noChangeAspect="1" noChangeArrowheads="1"/>
          </p:cNvPicPr>
          <p:nvPr/>
        </p:nvPicPr>
        <p:blipFill>
          <a:blip r:embed="rId4" cstate="print"/>
          <a:srcRect/>
          <a:stretch>
            <a:fillRect/>
          </a:stretch>
        </p:blipFill>
        <p:spPr bwMode="auto">
          <a:xfrm>
            <a:off x="2205990" y="3566985"/>
            <a:ext cx="3387090" cy="1807973"/>
          </a:xfrm>
          <a:prstGeom prst="rect">
            <a:avLst/>
          </a:prstGeom>
          <a:noFill/>
          <a:ln w="9525">
            <a:noFill/>
            <a:miter lim="800000"/>
            <a:headEnd/>
            <a:tailEnd/>
          </a:ln>
          <a:effectLst/>
        </p:spPr>
      </p:pic>
      <p:sp>
        <p:nvSpPr>
          <p:cNvPr id="8" name="Right Arrow 7"/>
          <p:cNvSpPr/>
          <p:nvPr/>
        </p:nvSpPr>
        <p:spPr>
          <a:xfrm>
            <a:off x="777240" y="4358640"/>
            <a:ext cx="685800" cy="53340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26" name="Picture 2"/>
          <p:cNvPicPr>
            <a:picLocks noChangeAspect="1" noChangeArrowheads="1"/>
          </p:cNvPicPr>
          <p:nvPr/>
        </p:nvPicPr>
        <p:blipFill>
          <a:blip r:embed="rId5" cstate="print"/>
          <a:srcRect/>
          <a:stretch>
            <a:fillRect/>
          </a:stretch>
        </p:blipFill>
        <p:spPr bwMode="auto">
          <a:xfrm>
            <a:off x="2053591" y="1250982"/>
            <a:ext cx="5093969" cy="4736773"/>
          </a:xfrm>
          <a:prstGeom prst="rect">
            <a:avLst/>
          </a:prstGeom>
          <a:noFill/>
          <a:ln w="9525">
            <a:noFill/>
            <a:miter lim="800000"/>
            <a:headEnd/>
            <a:tailEnd/>
          </a:ln>
          <a:effectLst/>
        </p:spPr>
      </p:pic>
      <p:sp>
        <p:nvSpPr>
          <p:cNvPr id="7" name="Left Arrow 6"/>
          <p:cNvSpPr/>
          <p:nvPr/>
        </p:nvSpPr>
        <p:spPr>
          <a:xfrm>
            <a:off x="4373880" y="3886200"/>
            <a:ext cx="731520" cy="365760"/>
          </a:xfrm>
          <a:prstGeom prst="lef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par>
                                <p:cTn id="11" presetID="9" presetClass="emph" presetSubtype="0" nodeType="withEffect">
                                  <p:stCondLst>
                                    <p:cond delay="0"/>
                                  </p:stCondLst>
                                  <p:childTnLst>
                                    <p:set>
                                      <p:cBhvr rctx="PPT">
                                        <p:cTn id="12" dur="indefinite"/>
                                        <p:tgtEl>
                                          <p:spTgt spid="3"/>
                                        </p:tgtEl>
                                        <p:attrNameLst>
                                          <p:attrName>style.opacity</p:attrName>
                                        </p:attrNameLst>
                                      </p:cBhvr>
                                      <p:to>
                                        <p:strVal val="0.5"/>
                                      </p:to>
                                    </p:set>
                                    <p:animEffect filter="image" prLst="opacity: 0.5">
                                      <p:cBhvr rctx="IE">
                                        <p:cTn id="13" dur="indefinite"/>
                                        <p:tgtEl>
                                          <p:spTgt spid="3"/>
                                        </p:tgtEl>
                                      </p:cBhvr>
                                    </p:animEffect>
                                  </p:childTnLst>
                                </p:cTn>
                              </p:par>
                              <p:par>
                                <p:cTn id="14" presetID="13" presetClass="entr" presetSubtype="16" fill="hold" nodeType="withEffect">
                                  <p:stCondLst>
                                    <p:cond delay="0"/>
                                  </p:stCondLst>
                                  <p:childTnLst>
                                    <p:set>
                                      <p:cBhvr>
                                        <p:cTn id="15" dur="1" fill="hold">
                                          <p:stCondLst>
                                            <p:cond delay="0"/>
                                          </p:stCondLst>
                                        </p:cTn>
                                        <p:tgtEl>
                                          <p:spTgt spid="6148"/>
                                        </p:tgtEl>
                                        <p:attrNameLst>
                                          <p:attrName>style.visibility</p:attrName>
                                        </p:attrNameLst>
                                      </p:cBhvr>
                                      <p:to>
                                        <p:strVal val="visible"/>
                                      </p:to>
                                    </p:set>
                                    <p:animEffect transition="in" filter="plus(in)">
                                      <p:cBhvr>
                                        <p:cTn id="16" dur="1000"/>
                                        <p:tgtEl>
                                          <p:spTgt spid="6148"/>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nodeType="clickEffect">
                                  <p:stCondLst>
                                    <p:cond delay="0"/>
                                  </p:stCondLst>
                                  <p:childTnLst>
                                    <p:set>
                                      <p:cBhvr>
                                        <p:cTn id="20" dur="1" fill="hold">
                                          <p:stCondLst>
                                            <p:cond delay="0"/>
                                          </p:stCondLst>
                                        </p:cTn>
                                        <p:tgtEl>
                                          <p:spTgt spid="6148"/>
                                        </p:tgtEl>
                                        <p:attrNameLst>
                                          <p:attrName>style.visibility</p:attrName>
                                        </p:attrNameLst>
                                      </p:cBhvr>
                                      <p:to>
                                        <p:strVal val="hidden"/>
                                      </p:to>
                                    </p:set>
                                  </p:childTnLst>
                                </p:cTn>
                              </p:par>
                              <p:par>
                                <p:cTn id="21" presetID="1" presetClass="entr" presetSubtype="0" fill="hold" nodeType="withEffect">
                                  <p:stCondLst>
                                    <p:cond delay="0"/>
                                  </p:stCondLst>
                                  <p:childTnLst>
                                    <p:set>
                                      <p:cBhvr>
                                        <p:cTn id="22" dur="1" fill="hold">
                                          <p:stCondLst>
                                            <p:cond delay="0"/>
                                          </p:stCondLst>
                                        </p:cTn>
                                        <p:tgtEl>
                                          <p:spTgt spid="102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Fact Tables</a:t>
            </a:r>
          </a:p>
        </p:txBody>
      </p:sp>
      <p:pic>
        <p:nvPicPr>
          <p:cNvPr id="2051" name="Picture 3"/>
          <p:cNvPicPr>
            <a:picLocks noChangeAspect="1" noChangeArrowheads="1"/>
          </p:cNvPicPr>
          <p:nvPr/>
        </p:nvPicPr>
        <p:blipFill>
          <a:blip r:embed="rId3" cstate="print"/>
          <a:srcRect/>
          <a:stretch>
            <a:fillRect/>
          </a:stretch>
        </p:blipFill>
        <p:spPr bwMode="auto">
          <a:xfrm>
            <a:off x="576580" y="1043777"/>
            <a:ext cx="8140700" cy="4806477"/>
          </a:xfrm>
          <a:prstGeom prst="rect">
            <a:avLst/>
          </a:prstGeom>
          <a:noFill/>
          <a:ln w="9525">
            <a:noFill/>
            <a:miter lim="800000"/>
            <a:headEnd/>
            <a:tailEnd/>
          </a:ln>
          <a:effectLst/>
        </p:spPr>
      </p:pic>
      <p:sp>
        <p:nvSpPr>
          <p:cNvPr id="7" name="Down Arrow 6"/>
          <p:cNvSpPr/>
          <p:nvPr/>
        </p:nvSpPr>
        <p:spPr>
          <a:xfrm>
            <a:off x="4267200" y="822960"/>
            <a:ext cx="655320" cy="99060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Data Stores</a:t>
            </a:r>
          </a:p>
        </p:txBody>
      </p:sp>
      <p:pic>
        <p:nvPicPr>
          <p:cNvPr id="4098" name="Picture 2"/>
          <p:cNvPicPr>
            <a:picLocks noGrp="1" noChangeAspect="1" noChangeArrowheads="1"/>
          </p:cNvPicPr>
          <p:nvPr>
            <p:ph idx="1"/>
          </p:nvPr>
        </p:nvPicPr>
        <p:blipFill>
          <a:blip r:embed="rId3" cstate="print"/>
          <a:srcRect/>
          <a:stretch>
            <a:fillRect/>
          </a:stretch>
        </p:blipFill>
        <p:spPr bwMode="auto">
          <a:xfrm>
            <a:off x="457200" y="1361118"/>
            <a:ext cx="8229600" cy="448660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dirty="0" smtClean="0"/>
              <a:t>Course Objectives and Benefits</a:t>
            </a:r>
          </a:p>
        </p:txBody>
      </p:sp>
      <p:sp>
        <p:nvSpPr>
          <p:cNvPr id="9" name="Content Placeholder 8"/>
          <p:cNvSpPr>
            <a:spLocks noGrp="1"/>
          </p:cNvSpPr>
          <p:nvPr>
            <p:ph idx="1"/>
          </p:nvPr>
        </p:nvSpPr>
        <p:spPr>
          <a:xfrm>
            <a:off x="468217" y="1708879"/>
            <a:ext cx="8229600" cy="4323432"/>
          </a:xfrm>
        </p:spPr>
        <p:txBody>
          <a:bodyPr>
            <a:normAutofit/>
          </a:bodyPr>
          <a:lstStyle/>
          <a:p>
            <a:pPr marL="342900" lvl="2" indent="-342900">
              <a:lnSpc>
                <a:spcPct val="150000"/>
              </a:lnSpc>
            </a:pPr>
            <a:r>
              <a:rPr lang="en-US" sz="2800" dirty="0" smtClean="0"/>
              <a:t>Applications consultant view of the Data Warehouse Designer</a:t>
            </a:r>
          </a:p>
          <a:p>
            <a:pPr marL="342900" lvl="2" indent="-342900">
              <a:lnSpc>
                <a:spcPct val="150000"/>
              </a:lnSpc>
            </a:pPr>
            <a:r>
              <a:rPr lang="en-US" sz="2800" dirty="0" smtClean="0"/>
              <a:t>Understand key elements of the DWD</a:t>
            </a:r>
          </a:p>
          <a:p>
            <a:pPr marL="342900" lvl="2" indent="-342900">
              <a:lnSpc>
                <a:spcPct val="150000"/>
              </a:lnSpc>
            </a:pPr>
            <a:r>
              <a:rPr lang="en-US" sz="2800" dirty="0" smtClean="0"/>
              <a:t>Feel comfortable in navigating the DWD</a:t>
            </a:r>
          </a:p>
          <a:p>
            <a:pPr marL="342900" lvl="2" indent="-342900">
              <a:lnSpc>
                <a:spcPct val="150000"/>
              </a:lnSpc>
            </a:pPr>
            <a:r>
              <a:rPr lang="en-US" sz="2800" dirty="0" smtClean="0"/>
              <a:t>Build a foundation for future learning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p:cNvPicPr>
            <a:picLocks noGrp="1" noChangeAspect="1" noChangeArrowheads="1"/>
          </p:cNvPicPr>
          <p:nvPr>
            <p:ph idx="1"/>
          </p:nvPr>
        </p:nvPicPr>
        <p:blipFill>
          <a:blip r:embed="rId3" cstate="print"/>
          <a:srcRect/>
          <a:stretch>
            <a:fillRect/>
          </a:stretch>
        </p:blipFill>
        <p:spPr bwMode="auto">
          <a:xfrm>
            <a:off x="1351315" y="1075055"/>
            <a:ext cx="6710645" cy="4908069"/>
          </a:xfrm>
          <a:prstGeom prst="rect">
            <a:avLst/>
          </a:prstGeom>
          <a:noFill/>
          <a:ln w="9525">
            <a:noFill/>
            <a:miter lim="800000"/>
            <a:headEnd/>
            <a:tailEnd/>
          </a:ln>
          <a:effectLst/>
        </p:spPr>
      </p:pic>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Cubes</a:t>
            </a:r>
          </a:p>
        </p:txBody>
      </p:sp>
      <p:sp>
        <p:nvSpPr>
          <p:cNvPr id="5" name="Right Arrow 4"/>
          <p:cNvSpPr/>
          <p:nvPr/>
        </p:nvSpPr>
        <p:spPr>
          <a:xfrm>
            <a:off x="1036320" y="2743200"/>
            <a:ext cx="655320" cy="41148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ight Arrow 6"/>
          <p:cNvSpPr/>
          <p:nvPr/>
        </p:nvSpPr>
        <p:spPr>
          <a:xfrm>
            <a:off x="1036320" y="2087880"/>
            <a:ext cx="655320" cy="41148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5125" name="Picture 5"/>
          <p:cNvPicPr>
            <a:picLocks noChangeAspect="1" noChangeArrowheads="1"/>
          </p:cNvPicPr>
          <p:nvPr/>
        </p:nvPicPr>
        <p:blipFill>
          <a:blip r:embed="rId4" cstate="print"/>
          <a:srcRect/>
          <a:stretch>
            <a:fillRect/>
          </a:stretch>
        </p:blipFill>
        <p:spPr bwMode="auto">
          <a:xfrm>
            <a:off x="2322195" y="1019995"/>
            <a:ext cx="4596765" cy="4891220"/>
          </a:xfrm>
          <a:prstGeom prst="rect">
            <a:avLst/>
          </a:prstGeom>
          <a:noFill/>
          <a:ln w="9525">
            <a:noFill/>
            <a:miter lim="800000"/>
            <a:headEnd/>
            <a:tailEnd/>
          </a:ln>
          <a:effectLst/>
        </p:spPr>
      </p:pic>
      <p:pic>
        <p:nvPicPr>
          <p:cNvPr id="5126" name="Picture 6"/>
          <p:cNvPicPr>
            <a:picLocks noChangeAspect="1" noChangeArrowheads="1"/>
          </p:cNvPicPr>
          <p:nvPr/>
        </p:nvPicPr>
        <p:blipFill>
          <a:blip r:embed="rId5" cstate="print"/>
          <a:srcRect/>
          <a:stretch>
            <a:fillRect/>
          </a:stretch>
        </p:blipFill>
        <p:spPr bwMode="auto">
          <a:xfrm>
            <a:off x="2783204" y="1432560"/>
            <a:ext cx="5634990" cy="51816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7"/>
                                        </p:tgtEl>
                                        <p:attrNameLst>
                                          <p:attrName>style.visibility</p:attrName>
                                        </p:attrNameLst>
                                      </p:cBhvr>
                                      <p:to>
                                        <p:strVal val="hidden"/>
                                      </p:to>
                                    </p:set>
                                  </p:childTnLst>
                                </p:cTn>
                              </p:par>
                              <p:par>
                                <p:cTn id="17" presetID="1" presetClass="exit" presetSubtype="0" fill="hold" nodeType="withEffect">
                                  <p:stCondLst>
                                    <p:cond delay="0"/>
                                  </p:stCondLst>
                                  <p:childTnLst>
                                    <p:set>
                                      <p:cBhvr>
                                        <p:cTn id="18" dur="1" fill="hold">
                                          <p:stCondLst>
                                            <p:cond delay="0"/>
                                          </p:stCondLst>
                                        </p:cTn>
                                        <p:tgtEl>
                                          <p:spTgt spid="5124"/>
                                        </p:tgtEl>
                                        <p:attrNameLst>
                                          <p:attrName>style.visibility</p:attrName>
                                        </p:attrNameLst>
                                      </p:cBhvr>
                                      <p:to>
                                        <p:strVal val="hidden"/>
                                      </p:to>
                                    </p:set>
                                  </p:childTnLst>
                                </p:cTn>
                              </p:par>
                              <p:par>
                                <p:cTn id="19" presetID="1" presetClass="entr" presetSubtype="0" fill="hold" nodeType="withEffect">
                                  <p:stCondLst>
                                    <p:cond delay="0"/>
                                  </p:stCondLst>
                                  <p:childTnLst>
                                    <p:set>
                                      <p:cBhvr>
                                        <p:cTn id="20" dur="1" fill="hold">
                                          <p:stCondLst>
                                            <p:cond delay="0"/>
                                          </p:stCondLst>
                                        </p:cTn>
                                        <p:tgtEl>
                                          <p:spTgt spid="512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1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7" grpId="0" animBg="1"/>
      <p:bldP spid="7"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Procedures</a:t>
            </a:r>
          </a:p>
        </p:txBody>
      </p:sp>
      <p:pic>
        <p:nvPicPr>
          <p:cNvPr id="7170" name="Picture 2"/>
          <p:cNvPicPr>
            <a:picLocks noGrp="1" noChangeAspect="1" noChangeArrowheads="1"/>
          </p:cNvPicPr>
          <p:nvPr>
            <p:ph idx="1"/>
          </p:nvPr>
        </p:nvPicPr>
        <p:blipFill>
          <a:blip r:embed="rId3" cstate="print"/>
          <a:srcRect/>
          <a:stretch>
            <a:fillRect/>
          </a:stretch>
        </p:blipFill>
        <p:spPr bwMode="auto">
          <a:xfrm>
            <a:off x="457200" y="1212496"/>
            <a:ext cx="8229600" cy="4783845"/>
          </a:xfrm>
          <a:prstGeom prst="rect">
            <a:avLst/>
          </a:prstGeom>
          <a:noFill/>
          <a:ln w="9525">
            <a:noFill/>
            <a:miter lim="800000"/>
            <a:headEnd/>
            <a:tailEnd/>
          </a:ln>
          <a:effectLst/>
        </p:spPr>
      </p:pic>
      <p:pic>
        <p:nvPicPr>
          <p:cNvPr id="7171" name="Picture 3"/>
          <p:cNvPicPr>
            <a:picLocks noChangeAspect="1" noChangeArrowheads="1"/>
          </p:cNvPicPr>
          <p:nvPr/>
        </p:nvPicPr>
        <p:blipFill>
          <a:blip r:embed="rId4" cstate="print"/>
          <a:srcRect/>
          <a:stretch>
            <a:fillRect/>
          </a:stretch>
        </p:blipFill>
        <p:spPr bwMode="auto">
          <a:xfrm>
            <a:off x="1958340" y="3606165"/>
            <a:ext cx="1447800" cy="1962150"/>
          </a:xfrm>
          <a:prstGeom prst="rect">
            <a:avLst/>
          </a:prstGeom>
          <a:noFill/>
          <a:ln w="9525">
            <a:noFill/>
            <a:miter lim="800000"/>
            <a:headEnd/>
            <a:tailEnd/>
          </a:ln>
          <a:effectLst/>
        </p:spPr>
      </p:pic>
      <p:sp>
        <p:nvSpPr>
          <p:cNvPr id="7" name="Right Arrow 6"/>
          <p:cNvSpPr/>
          <p:nvPr/>
        </p:nvSpPr>
        <p:spPr>
          <a:xfrm>
            <a:off x="1432560" y="3901440"/>
            <a:ext cx="670560" cy="50292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7173" name="Picture 5"/>
          <p:cNvPicPr>
            <a:picLocks noChangeAspect="1" noChangeArrowheads="1"/>
          </p:cNvPicPr>
          <p:nvPr/>
        </p:nvPicPr>
        <p:blipFill>
          <a:blip r:embed="rId5" cstate="print"/>
          <a:srcRect/>
          <a:stretch>
            <a:fillRect/>
          </a:stretch>
        </p:blipFill>
        <p:spPr bwMode="auto">
          <a:xfrm>
            <a:off x="1933575" y="1168718"/>
            <a:ext cx="4619625" cy="4902583"/>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7171"/>
                                        </p:tgtEl>
                                        <p:attrNameLst>
                                          <p:attrName>style.visibility</p:attrName>
                                        </p:attrNameLst>
                                      </p:cBhvr>
                                      <p:to>
                                        <p:strVal val="hidden"/>
                                      </p:to>
                                    </p:set>
                                  </p:childTnLst>
                                </p:cTn>
                              </p:par>
                              <p:par>
                                <p:cTn id="15" presetID="1" presetClass="exit" presetSubtype="0" fill="hold" grpId="1" nodeType="withEffect">
                                  <p:stCondLst>
                                    <p:cond delay="0"/>
                                  </p:stCondLst>
                                  <p:childTnLst>
                                    <p:set>
                                      <p:cBhvr>
                                        <p:cTn id="16" dur="1" fill="hold">
                                          <p:stCondLst>
                                            <p:cond delay="0"/>
                                          </p:stCondLst>
                                        </p:cTn>
                                        <p:tgtEl>
                                          <p:spTgt spid="7"/>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71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Index</a:t>
            </a:r>
          </a:p>
        </p:txBody>
      </p:sp>
      <p:pic>
        <p:nvPicPr>
          <p:cNvPr id="8194" name="Picture 2"/>
          <p:cNvPicPr>
            <a:picLocks noGrp="1" noChangeAspect="1" noChangeArrowheads="1"/>
          </p:cNvPicPr>
          <p:nvPr>
            <p:ph idx="1"/>
          </p:nvPr>
        </p:nvPicPr>
        <p:blipFill>
          <a:blip r:embed="rId3" cstate="print"/>
          <a:srcRect/>
          <a:stretch>
            <a:fillRect/>
          </a:stretch>
        </p:blipFill>
        <p:spPr bwMode="auto">
          <a:xfrm>
            <a:off x="457200" y="1207010"/>
            <a:ext cx="8229600" cy="4794818"/>
          </a:xfrm>
          <a:prstGeom prst="rect">
            <a:avLst/>
          </a:prstGeom>
          <a:noFill/>
          <a:ln w="9525">
            <a:noFill/>
            <a:miter lim="800000"/>
            <a:headEnd/>
            <a:tailEnd/>
          </a:ln>
          <a:effectLst/>
        </p:spPr>
      </p:pic>
      <p:pic>
        <p:nvPicPr>
          <p:cNvPr id="8195" name="Picture 3"/>
          <p:cNvPicPr>
            <a:picLocks noChangeAspect="1" noChangeArrowheads="1"/>
          </p:cNvPicPr>
          <p:nvPr/>
        </p:nvPicPr>
        <p:blipFill>
          <a:blip r:embed="rId4" cstate="print"/>
          <a:srcRect/>
          <a:stretch>
            <a:fillRect/>
          </a:stretch>
        </p:blipFill>
        <p:spPr bwMode="auto">
          <a:xfrm>
            <a:off x="2043113" y="1195389"/>
            <a:ext cx="4571047" cy="458428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nodeType="clickEffect">
                                  <p:stCondLst>
                                    <p:cond delay="0"/>
                                  </p:stCondLst>
                                  <p:childTnLst>
                                    <p:set>
                                      <p:cBhvr rctx="PPT">
                                        <p:cTn id="6" dur="indefinite"/>
                                        <p:tgtEl>
                                          <p:spTgt spid="8194"/>
                                        </p:tgtEl>
                                        <p:attrNameLst>
                                          <p:attrName>style.opacity</p:attrName>
                                        </p:attrNameLst>
                                      </p:cBhvr>
                                      <p:to>
                                        <p:strVal val="0.5"/>
                                      </p:to>
                                    </p:set>
                                    <p:animEffect filter="image" prLst="opacity: 0.5">
                                      <p:cBhvr rctx="IE">
                                        <p:cTn id="7" dur="indefinite"/>
                                        <p:tgtEl>
                                          <p:spTgt spid="8194"/>
                                        </p:tgtEl>
                                      </p:cBhvr>
                                    </p:animEffect>
                                  </p:childTnLst>
                                </p:cTn>
                              </p:par>
                              <p:par>
                                <p:cTn id="8" presetID="1" presetClass="entr" presetSubtype="0" fill="hold" nodeType="withEffect">
                                  <p:stCondLst>
                                    <p:cond delay="0"/>
                                  </p:stCondLst>
                                  <p:childTnLst>
                                    <p:set>
                                      <p:cBhvr>
                                        <p:cTn id="9" dur="1" fill="hold">
                                          <p:stCondLst>
                                            <p:cond delay="0"/>
                                          </p:stCondLst>
                                        </p:cTn>
                                        <p:tgtEl>
                                          <p:spTgt spid="81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457200" y="304800"/>
            <a:ext cx="8229600" cy="1950720"/>
          </a:xfrm>
        </p:spPr>
        <p:txBody>
          <a:bodyPr>
            <a:normAutofit/>
          </a:bodyPr>
          <a:lstStyle/>
          <a:p>
            <a:r>
              <a:rPr lang="en-US" dirty="0" smtClean="0"/>
              <a:t>Diagrams</a:t>
            </a:r>
            <a:br>
              <a:rPr lang="en-US" dirty="0" smtClean="0"/>
            </a:br>
            <a:endParaRPr lang="en-US" dirty="0" smtClean="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Diagram</a:t>
            </a:r>
          </a:p>
        </p:txBody>
      </p:sp>
      <p:pic>
        <p:nvPicPr>
          <p:cNvPr id="8194" name="Picture 2"/>
          <p:cNvPicPr>
            <a:picLocks noChangeAspect="1" noChangeArrowheads="1"/>
          </p:cNvPicPr>
          <p:nvPr/>
        </p:nvPicPr>
        <p:blipFill>
          <a:blip r:embed="rId3" cstate="print"/>
          <a:srcRect/>
          <a:stretch>
            <a:fillRect/>
          </a:stretch>
        </p:blipFill>
        <p:spPr bwMode="auto">
          <a:xfrm>
            <a:off x="563526" y="1225625"/>
            <a:ext cx="7977407" cy="1772757"/>
          </a:xfrm>
          <a:prstGeom prst="rect">
            <a:avLst/>
          </a:prstGeom>
          <a:noFill/>
          <a:ln w="9525">
            <a:noFill/>
            <a:miter lim="800000"/>
            <a:headEnd/>
            <a:tailEnd/>
          </a:ln>
        </p:spPr>
      </p:pic>
      <p:grpSp>
        <p:nvGrpSpPr>
          <p:cNvPr id="15" name="Group 14"/>
          <p:cNvGrpSpPr/>
          <p:nvPr/>
        </p:nvGrpSpPr>
        <p:grpSpPr>
          <a:xfrm>
            <a:off x="2539077" y="669851"/>
            <a:ext cx="610240" cy="1467293"/>
            <a:chOff x="2539077" y="669851"/>
            <a:chExt cx="610240" cy="1467293"/>
          </a:xfrm>
        </p:grpSpPr>
        <p:pic>
          <p:nvPicPr>
            <p:cNvPr id="8195" name="Picture 3"/>
            <p:cNvPicPr>
              <a:picLocks noChangeAspect="1" noChangeArrowheads="1"/>
            </p:cNvPicPr>
            <p:nvPr/>
          </p:nvPicPr>
          <p:blipFill>
            <a:blip r:embed="rId4" cstate="print"/>
            <a:srcRect/>
            <a:stretch>
              <a:fillRect/>
            </a:stretch>
          </p:blipFill>
          <p:spPr bwMode="auto">
            <a:xfrm>
              <a:off x="2539077" y="1575723"/>
              <a:ext cx="610240" cy="561421"/>
            </a:xfrm>
            <a:prstGeom prst="rect">
              <a:avLst/>
            </a:prstGeom>
            <a:noFill/>
            <a:ln w="9525">
              <a:noFill/>
              <a:miter lim="800000"/>
              <a:headEnd/>
              <a:tailEnd/>
            </a:ln>
          </p:spPr>
        </p:pic>
        <p:sp>
          <p:nvSpPr>
            <p:cNvPr id="14" name="Down Arrow 13"/>
            <p:cNvSpPr/>
            <p:nvPr/>
          </p:nvSpPr>
          <p:spPr>
            <a:xfrm>
              <a:off x="2636874" y="669851"/>
              <a:ext cx="446568" cy="542261"/>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Diagram</a:t>
            </a:r>
          </a:p>
        </p:txBody>
      </p:sp>
      <p:pic>
        <p:nvPicPr>
          <p:cNvPr id="9218" name="Picture 2"/>
          <p:cNvPicPr>
            <a:picLocks noChangeAspect="1" noChangeArrowheads="1"/>
          </p:cNvPicPr>
          <p:nvPr/>
        </p:nvPicPr>
        <p:blipFill>
          <a:blip r:embed="rId3" cstate="print"/>
          <a:srcRect/>
          <a:stretch>
            <a:fillRect/>
          </a:stretch>
        </p:blipFill>
        <p:spPr bwMode="auto">
          <a:xfrm>
            <a:off x="1105786" y="1233377"/>
            <a:ext cx="7114286" cy="4697143"/>
          </a:xfrm>
          <a:prstGeom prst="rect">
            <a:avLst/>
          </a:prstGeom>
          <a:noFill/>
          <a:ln w="9525">
            <a:noFill/>
            <a:miter lim="800000"/>
            <a:headEnd/>
            <a:tailEnd/>
          </a:ln>
        </p:spPr>
      </p:pic>
      <p:grpSp>
        <p:nvGrpSpPr>
          <p:cNvPr id="4" name="Group 3"/>
          <p:cNvGrpSpPr/>
          <p:nvPr/>
        </p:nvGrpSpPr>
        <p:grpSpPr>
          <a:xfrm>
            <a:off x="2188203" y="659219"/>
            <a:ext cx="610240" cy="1190846"/>
            <a:chOff x="2539077" y="946298"/>
            <a:chExt cx="610240" cy="1190846"/>
          </a:xfrm>
        </p:grpSpPr>
        <p:pic>
          <p:nvPicPr>
            <p:cNvPr id="5" name="Picture 3"/>
            <p:cNvPicPr>
              <a:picLocks noChangeAspect="1" noChangeArrowheads="1"/>
            </p:cNvPicPr>
            <p:nvPr/>
          </p:nvPicPr>
          <p:blipFill>
            <a:blip r:embed="rId4" cstate="print"/>
            <a:srcRect/>
            <a:stretch>
              <a:fillRect/>
            </a:stretch>
          </p:blipFill>
          <p:spPr bwMode="auto">
            <a:xfrm>
              <a:off x="2539077" y="1575723"/>
              <a:ext cx="610240" cy="561421"/>
            </a:xfrm>
            <a:prstGeom prst="rect">
              <a:avLst/>
            </a:prstGeom>
            <a:noFill/>
            <a:ln w="9525">
              <a:noFill/>
              <a:miter lim="800000"/>
              <a:headEnd/>
              <a:tailEnd/>
            </a:ln>
          </p:spPr>
        </p:pic>
        <p:sp>
          <p:nvSpPr>
            <p:cNvPr id="6" name="Down Arrow 5"/>
            <p:cNvSpPr/>
            <p:nvPr/>
          </p:nvSpPr>
          <p:spPr>
            <a:xfrm>
              <a:off x="2636874" y="946298"/>
              <a:ext cx="446568" cy="542261"/>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Diagram</a:t>
            </a:r>
          </a:p>
        </p:txBody>
      </p:sp>
      <p:pic>
        <p:nvPicPr>
          <p:cNvPr id="9218" name="Picture 2"/>
          <p:cNvPicPr>
            <a:picLocks noChangeAspect="1" noChangeArrowheads="1"/>
          </p:cNvPicPr>
          <p:nvPr/>
        </p:nvPicPr>
        <p:blipFill>
          <a:blip r:embed="rId3" cstate="print"/>
          <a:srcRect/>
          <a:stretch>
            <a:fillRect/>
          </a:stretch>
        </p:blipFill>
        <p:spPr bwMode="auto">
          <a:xfrm>
            <a:off x="1105786" y="1233377"/>
            <a:ext cx="7114286" cy="4697143"/>
          </a:xfrm>
          <a:prstGeom prst="rect">
            <a:avLst/>
          </a:prstGeom>
          <a:noFill/>
          <a:ln w="9525">
            <a:noFill/>
            <a:miter lim="800000"/>
            <a:headEnd/>
            <a:tailEnd/>
          </a:ln>
        </p:spPr>
      </p:pic>
      <p:pic>
        <p:nvPicPr>
          <p:cNvPr id="7" name="Picture 5"/>
          <p:cNvPicPr>
            <a:picLocks noChangeAspect="1" noChangeArrowheads="1"/>
          </p:cNvPicPr>
          <p:nvPr/>
        </p:nvPicPr>
        <p:blipFill>
          <a:blip r:embed="rId4" cstate="print"/>
          <a:srcRect/>
          <a:stretch>
            <a:fillRect/>
          </a:stretch>
        </p:blipFill>
        <p:spPr bwMode="auto">
          <a:xfrm>
            <a:off x="2351567" y="2012597"/>
            <a:ext cx="4995863" cy="3586773"/>
          </a:xfrm>
          <a:prstGeom prst="rect">
            <a:avLst/>
          </a:prstGeom>
          <a:noFill/>
          <a:ln w="9525">
            <a:noFill/>
            <a:miter lim="800000"/>
            <a:headEnd/>
            <a:tailEnd/>
          </a:ln>
          <a:effectLst/>
        </p:spPr>
      </p:pic>
      <p:sp>
        <p:nvSpPr>
          <p:cNvPr id="8" name="Right Arrow 7"/>
          <p:cNvSpPr/>
          <p:nvPr/>
        </p:nvSpPr>
        <p:spPr>
          <a:xfrm>
            <a:off x="1892595" y="2764465"/>
            <a:ext cx="478465" cy="404037"/>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3" name="Group 12"/>
          <p:cNvGrpSpPr/>
          <p:nvPr/>
        </p:nvGrpSpPr>
        <p:grpSpPr>
          <a:xfrm>
            <a:off x="2441722" y="2647507"/>
            <a:ext cx="2342929" cy="1840206"/>
            <a:chOff x="2441722" y="2647507"/>
            <a:chExt cx="2342929" cy="1840206"/>
          </a:xfrm>
        </p:grpSpPr>
        <p:pic>
          <p:nvPicPr>
            <p:cNvPr id="10243" name="Picture 3"/>
            <p:cNvPicPr>
              <a:picLocks noChangeAspect="1" noChangeArrowheads="1"/>
            </p:cNvPicPr>
            <p:nvPr/>
          </p:nvPicPr>
          <p:blipFill>
            <a:blip r:embed="rId5" cstate="print"/>
            <a:srcRect/>
            <a:stretch>
              <a:fillRect/>
            </a:stretch>
          </p:blipFill>
          <p:spPr bwMode="auto">
            <a:xfrm>
              <a:off x="2441722" y="3242928"/>
              <a:ext cx="2236603" cy="1244785"/>
            </a:xfrm>
            <a:prstGeom prst="rect">
              <a:avLst/>
            </a:prstGeom>
            <a:noFill/>
            <a:ln w="9525">
              <a:noFill/>
              <a:miter lim="800000"/>
              <a:headEnd/>
              <a:tailEnd/>
            </a:ln>
          </p:spPr>
        </p:pic>
        <p:sp>
          <p:nvSpPr>
            <p:cNvPr id="11" name="Down Arrow 10"/>
            <p:cNvSpPr/>
            <p:nvPr/>
          </p:nvSpPr>
          <p:spPr>
            <a:xfrm>
              <a:off x="4444409" y="2647507"/>
              <a:ext cx="340242" cy="41467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10244" name="Picture 4"/>
          <p:cNvPicPr>
            <a:picLocks noChangeAspect="1" noChangeArrowheads="1"/>
          </p:cNvPicPr>
          <p:nvPr/>
        </p:nvPicPr>
        <p:blipFill>
          <a:blip r:embed="rId6" cstate="print"/>
          <a:srcRect/>
          <a:stretch>
            <a:fillRect/>
          </a:stretch>
        </p:blipFill>
        <p:spPr bwMode="auto">
          <a:xfrm>
            <a:off x="2451691" y="3091749"/>
            <a:ext cx="838200" cy="142875"/>
          </a:xfrm>
          <a:prstGeom prst="rect">
            <a:avLst/>
          </a:prstGeom>
          <a:noFill/>
          <a:ln w="9525">
            <a:noFill/>
            <a:miter lim="800000"/>
            <a:headEnd/>
            <a:tailEnd/>
          </a:ln>
        </p:spPr>
      </p:pic>
      <p:sp>
        <p:nvSpPr>
          <p:cNvPr id="14" name="Down Arrow 13"/>
          <p:cNvSpPr/>
          <p:nvPr/>
        </p:nvSpPr>
        <p:spPr>
          <a:xfrm>
            <a:off x="6634717" y="1913860"/>
            <a:ext cx="318976" cy="404038"/>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par>
                                <p:cTn id="15" presetID="1"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nodeType="clickEffect">
                                  <p:stCondLst>
                                    <p:cond delay="0"/>
                                  </p:stCondLst>
                                  <p:childTnLst>
                                    <p:set>
                                      <p:cBhvr>
                                        <p:cTn id="20" dur="1" fill="hold">
                                          <p:stCondLst>
                                            <p:cond delay="0"/>
                                          </p:stCondLst>
                                        </p:cTn>
                                        <p:tgtEl>
                                          <p:spTgt spid="13"/>
                                        </p:tgtEl>
                                        <p:attrNameLst>
                                          <p:attrName>style.visibility</p:attrName>
                                        </p:attrNameLst>
                                      </p:cBhvr>
                                      <p:to>
                                        <p:strVal val="hidden"/>
                                      </p:to>
                                    </p:set>
                                  </p:childTnLst>
                                </p:cTn>
                              </p:par>
                              <p:par>
                                <p:cTn id="21" presetID="1" presetClass="entr" presetSubtype="0" fill="hold" nodeType="withEffect">
                                  <p:stCondLst>
                                    <p:cond delay="0"/>
                                  </p:stCondLst>
                                  <p:childTnLst>
                                    <p:set>
                                      <p:cBhvr>
                                        <p:cTn id="22" dur="1" fill="hold">
                                          <p:stCondLst>
                                            <p:cond delay="0"/>
                                          </p:stCondLst>
                                        </p:cTn>
                                        <p:tgtEl>
                                          <p:spTgt spid="1024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1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4"/>
          <p:cNvPicPr>
            <a:picLocks noGrp="1" noChangeAspect="1" noChangeArrowheads="1"/>
          </p:cNvPicPr>
          <p:nvPr>
            <p:ph idx="1"/>
          </p:nvPr>
        </p:nvPicPr>
        <p:blipFill>
          <a:blip r:embed="rId3" cstate="print"/>
          <a:srcRect/>
          <a:stretch>
            <a:fillRect/>
          </a:stretch>
        </p:blipFill>
        <p:spPr bwMode="auto">
          <a:xfrm>
            <a:off x="949307" y="1249363"/>
            <a:ext cx="7245386" cy="4710112"/>
          </a:xfrm>
          <a:prstGeom prst="rect">
            <a:avLst/>
          </a:prstGeom>
          <a:noFill/>
          <a:ln w="9525">
            <a:noFill/>
            <a:miter lim="800000"/>
            <a:headEnd/>
            <a:tailEnd/>
          </a:ln>
          <a:effectLst/>
        </p:spPr>
      </p:pic>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Source Tracking Diagram</a:t>
            </a:r>
          </a:p>
        </p:txBody>
      </p:sp>
      <p:sp>
        <p:nvSpPr>
          <p:cNvPr id="5" name="Down Arrow 4"/>
          <p:cNvSpPr/>
          <p:nvPr/>
        </p:nvSpPr>
        <p:spPr>
          <a:xfrm>
            <a:off x="2743200" y="5090160"/>
            <a:ext cx="594360" cy="62484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245" name="Picture 5"/>
          <p:cNvPicPr>
            <a:picLocks noChangeAspect="1" noChangeArrowheads="1"/>
          </p:cNvPicPr>
          <p:nvPr/>
        </p:nvPicPr>
        <p:blipFill>
          <a:blip r:embed="rId4" cstate="print"/>
          <a:srcRect/>
          <a:stretch>
            <a:fillRect/>
          </a:stretch>
        </p:blipFill>
        <p:spPr bwMode="auto">
          <a:xfrm>
            <a:off x="2851785" y="2252663"/>
            <a:ext cx="3409950" cy="2962275"/>
          </a:xfrm>
          <a:prstGeom prst="rect">
            <a:avLst/>
          </a:prstGeom>
          <a:noFill/>
          <a:ln w="9525">
            <a:noFill/>
            <a:miter lim="800000"/>
            <a:headEnd/>
            <a:tailEnd/>
          </a:ln>
          <a:effectLst/>
        </p:spPr>
      </p:pic>
      <p:pic>
        <p:nvPicPr>
          <p:cNvPr id="10246" name="Picture 6"/>
          <p:cNvPicPr>
            <a:picLocks noChangeAspect="1" noChangeArrowheads="1"/>
          </p:cNvPicPr>
          <p:nvPr/>
        </p:nvPicPr>
        <p:blipFill>
          <a:blip r:embed="rId5" cstate="print"/>
          <a:srcRect/>
          <a:stretch>
            <a:fillRect/>
          </a:stretch>
        </p:blipFill>
        <p:spPr bwMode="auto">
          <a:xfrm>
            <a:off x="835025" y="1377950"/>
            <a:ext cx="7473950" cy="4102100"/>
          </a:xfrm>
          <a:prstGeom prst="rect">
            <a:avLst/>
          </a:prstGeom>
          <a:noFill/>
          <a:ln w="9525">
            <a:noFill/>
            <a:miter lim="800000"/>
            <a:headEnd/>
            <a:tailEnd/>
          </a:ln>
          <a:effectLst/>
        </p:spPr>
      </p:pic>
      <p:sp>
        <p:nvSpPr>
          <p:cNvPr id="10" name="Down Arrow 9"/>
          <p:cNvSpPr/>
          <p:nvPr/>
        </p:nvSpPr>
        <p:spPr>
          <a:xfrm>
            <a:off x="4922520" y="4282440"/>
            <a:ext cx="411480" cy="65532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Down Arrow 10"/>
          <p:cNvSpPr/>
          <p:nvPr/>
        </p:nvSpPr>
        <p:spPr>
          <a:xfrm>
            <a:off x="3230880" y="2240280"/>
            <a:ext cx="441960" cy="56388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Down Arrow 11"/>
          <p:cNvSpPr/>
          <p:nvPr/>
        </p:nvSpPr>
        <p:spPr>
          <a:xfrm>
            <a:off x="1920240" y="2849880"/>
            <a:ext cx="441960" cy="56388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247" name="Picture 7"/>
          <p:cNvPicPr>
            <a:picLocks noChangeAspect="1" noChangeArrowheads="1"/>
          </p:cNvPicPr>
          <p:nvPr/>
        </p:nvPicPr>
        <p:blipFill>
          <a:blip r:embed="rId6" cstate="print"/>
          <a:srcRect/>
          <a:stretch>
            <a:fillRect/>
          </a:stretch>
        </p:blipFill>
        <p:spPr bwMode="auto">
          <a:xfrm>
            <a:off x="7219950" y="3038475"/>
            <a:ext cx="1924050" cy="47625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par>
                                <p:cTn id="11" presetID="9" presetClass="emph" presetSubtype="0" nodeType="withEffect">
                                  <p:stCondLst>
                                    <p:cond delay="0"/>
                                  </p:stCondLst>
                                  <p:childTnLst>
                                    <p:set>
                                      <p:cBhvr rctx="PPT">
                                        <p:cTn id="12" dur="indefinite"/>
                                        <p:tgtEl>
                                          <p:spTgt spid="10244"/>
                                        </p:tgtEl>
                                        <p:attrNameLst>
                                          <p:attrName>style.opacity</p:attrName>
                                        </p:attrNameLst>
                                      </p:cBhvr>
                                      <p:to>
                                        <p:strVal val="0.5"/>
                                      </p:to>
                                    </p:set>
                                    <p:animEffect filter="image" prLst="opacity: 0.5">
                                      <p:cBhvr rctx="IE">
                                        <p:cTn id="13" dur="indefinite"/>
                                        <p:tgtEl>
                                          <p:spTgt spid="10244"/>
                                        </p:tgtEl>
                                      </p:cBhvr>
                                    </p:animEffect>
                                  </p:childTnLst>
                                </p:cTn>
                              </p:par>
                              <p:par>
                                <p:cTn id="14" presetID="1" presetClass="entr" presetSubtype="0" fill="hold" nodeType="withEffect">
                                  <p:stCondLst>
                                    <p:cond delay="0"/>
                                  </p:stCondLst>
                                  <p:childTnLst>
                                    <p:set>
                                      <p:cBhvr>
                                        <p:cTn id="15" dur="1" fill="hold">
                                          <p:stCondLst>
                                            <p:cond delay="0"/>
                                          </p:stCondLst>
                                        </p:cTn>
                                        <p:tgtEl>
                                          <p:spTgt spid="1024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nodeType="clickEffect">
                                  <p:stCondLst>
                                    <p:cond delay="0"/>
                                  </p:stCondLst>
                                  <p:childTnLst>
                                    <p:set>
                                      <p:cBhvr>
                                        <p:cTn id="19" dur="1" fill="hold">
                                          <p:stCondLst>
                                            <p:cond delay="0"/>
                                          </p:stCondLst>
                                        </p:cTn>
                                        <p:tgtEl>
                                          <p:spTgt spid="10245"/>
                                        </p:tgtEl>
                                        <p:attrNameLst>
                                          <p:attrName>style.visibility</p:attrName>
                                        </p:attrNameLst>
                                      </p:cBhvr>
                                      <p:to>
                                        <p:strVal val="hidden"/>
                                      </p:to>
                                    </p:set>
                                  </p:childTnLst>
                                </p:cTn>
                              </p:par>
                              <p:par>
                                <p:cTn id="20" presetID="1" presetClass="entr" presetSubtype="0" fill="hold" nodeType="withEffect">
                                  <p:stCondLst>
                                    <p:cond delay="0"/>
                                  </p:stCondLst>
                                  <p:childTnLst>
                                    <p:set>
                                      <p:cBhvr>
                                        <p:cTn id="21" dur="1" fill="hold">
                                          <p:stCondLst>
                                            <p:cond delay="0"/>
                                          </p:stCondLst>
                                        </p:cTn>
                                        <p:tgtEl>
                                          <p:spTgt spid="10247"/>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49" presetClass="path" presetSubtype="0" accel="50000" decel="50000" fill="hold" nodeType="clickEffect">
                                  <p:stCondLst>
                                    <p:cond delay="0"/>
                                  </p:stCondLst>
                                  <p:childTnLst>
                                    <p:animMotion origin="layout" path="M -1.66667E-6 2.22222E-6 L -0.3283 0.25116 " pathEditMode="relative" rAng="0" ptsTypes="AA">
                                      <p:cBhvr>
                                        <p:cTn id="25" dur="2000" fill="hold"/>
                                        <p:tgtEl>
                                          <p:spTgt spid="10247"/>
                                        </p:tgtEl>
                                        <p:attrNameLst>
                                          <p:attrName>ppt_x</p:attrName>
                                          <p:attrName>ppt_y</p:attrName>
                                        </p:attrNameLst>
                                      </p:cBhvr>
                                      <p:rCtr x="-164" y="125"/>
                                    </p:animMotion>
                                  </p:childTnLst>
                                </p:cTn>
                              </p:par>
                              <p:par>
                                <p:cTn id="26" presetID="1" presetClass="entr" presetSubtype="0" fill="hold" nodeType="withEffect">
                                  <p:stCondLst>
                                    <p:cond delay="0"/>
                                  </p:stCondLst>
                                  <p:childTnLst>
                                    <p:set>
                                      <p:cBhvr>
                                        <p:cTn id="27" dur="1" fill="hold">
                                          <p:stCondLst>
                                            <p:cond delay="0"/>
                                          </p:stCondLst>
                                        </p:cTn>
                                        <p:tgtEl>
                                          <p:spTgt spid="10246"/>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xit" presetSubtype="0" fill="hold" nodeType="clickEffect">
                                  <p:stCondLst>
                                    <p:cond delay="0"/>
                                  </p:stCondLst>
                                  <p:childTnLst>
                                    <p:set>
                                      <p:cBhvr>
                                        <p:cTn id="31" dur="1" fill="hold">
                                          <p:stCondLst>
                                            <p:cond delay="0"/>
                                          </p:stCondLst>
                                        </p:cTn>
                                        <p:tgtEl>
                                          <p:spTgt spid="10247"/>
                                        </p:tgtEl>
                                        <p:attrNameLst>
                                          <p:attrName>style.visibility</p:attrName>
                                        </p:attrNameLst>
                                      </p:cBhvr>
                                      <p:to>
                                        <p:strVal val="hidden"/>
                                      </p:to>
                                    </p:set>
                                  </p:childTnLst>
                                </p:cTn>
                              </p:par>
                              <p:par>
                                <p:cTn id="32" presetID="1" presetClass="entr" presetSubtype="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10" grpId="0" animBg="1"/>
      <p:bldP spid="11" grpId="0" animBg="1"/>
      <p:bldP spid="1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457200" y="304801"/>
            <a:ext cx="8229600" cy="1295400"/>
          </a:xfrm>
        </p:spPr>
        <p:txBody>
          <a:bodyPr>
            <a:normAutofit/>
          </a:bodyPr>
          <a:lstStyle/>
          <a:p>
            <a:r>
              <a:rPr lang="en-US" dirty="0" smtClean="0"/>
              <a:t>Reports</a:t>
            </a:r>
            <a:br>
              <a:rPr lang="en-US" dirty="0" smtClean="0"/>
            </a:br>
            <a:endParaRPr lang="en-US" dirty="0" smtClean="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DWD Reports</a:t>
            </a:r>
          </a:p>
        </p:txBody>
      </p:sp>
      <p:pic>
        <p:nvPicPr>
          <p:cNvPr id="13314" name="Picture 2"/>
          <p:cNvPicPr>
            <a:picLocks noChangeAspect="1" noChangeArrowheads="1"/>
          </p:cNvPicPr>
          <p:nvPr/>
        </p:nvPicPr>
        <p:blipFill>
          <a:blip r:embed="rId3" cstate="print"/>
          <a:srcRect/>
          <a:stretch>
            <a:fillRect/>
          </a:stretch>
        </p:blipFill>
        <p:spPr bwMode="auto">
          <a:xfrm>
            <a:off x="689610" y="1035650"/>
            <a:ext cx="7336790" cy="4976848"/>
          </a:xfrm>
          <a:prstGeom prst="rect">
            <a:avLst/>
          </a:prstGeom>
          <a:noFill/>
          <a:ln w="9525">
            <a:noFill/>
            <a:miter lim="800000"/>
            <a:headEnd/>
            <a:tailEnd/>
          </a:ln>
          <a:effectLst/>
        </p:spPr>
      </p:pic>
      <p:pic>
        <p:nvPicPr>
          <p:cNvPr id="13315" name="Picture 3"/>
          <p:cNvPicPr>
            <a:picLocks noChangeAspect="1" noChangeArrowheads="1"/>
          </p:cNvPicPr>
          <p:nvPr/>
        </p:nvPicPr>
        <p:blipFill>
          <a:blip r:embed="rId4" cstate="print"/>
          <a:srcRect/>
          <a:stretch>
            <a:fillRect/>
          </a:stretch>
        </p:blipFill>
        <p:spPr bwMode="auto">
          <a:xfrm>
            <a:off x="3139758" y="1236028"/>
            <a:ext cx="1989137" cy="1722437"/>
          </a:xfrm>
          <a:prstGeom prst="rect">
            <a:avLst/>
          </a:prstGeom>
          <a:noFill/>
          <a:ln w="9525">
            <a:noFill/>
            <a:miter lim="800000"/>
            <a:headEnd/>
            <a:tailEnd/>
          </a:ln>
          <a:effectLst/>
        </p:spPr>
      </p:pic>
      <p:sp>
        <p:nvSpPr>
          <p:cNvPr id="7" name="Down Arrow 6"/>
          <p:cNvSpPr/>
          <p:nvPr/>
        </p:nvSpPr>
        <p:spPr>
          <a:xfrm>
            <a:off x="3200400" y="660400"/>
            <a:ext cx="375920" cy="52832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Down Arrow 7"/>
          <p:cNvSpPr/>
          <p:nvPr/>
        </p:nvSpPr>
        <p:spPr>
          <a:xfrm>
            <a:off x="6238240" y="873760"/>
            <a:ext cx="375920" cy="52832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3316" name="Picture 4"/>
          <p:cNvPicPr>
            <a:picLocks noChangeAspect="1" noChangeArrowheads="1"/>
          </p:cNvPicPr>
          <p:nvPr/>
        </p:nvPicPr>
        <p:blipFill>
          <a:blip r:embed="rId5" cstate="print"/>
          <a:srcRect/>
          <a:stretch>
            <a:fillRect/>
          </a:stretch>
        </p:blipFill>
        <p:spPr bwMode="auto">
          <a:xfrm>
            <a:off x="5714047" y="1583055"/>
            <a:ext cx="3033713" cy="1211263"/>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3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nodeType="clickEffect">
                                  <p:stCondLst>
                                    <p:cond delay="0"/>
                                  </p:stCondLst>
                                  <p:childTnLst>
                                    <p:set>
                                      <p:cBhvr>
                                        <p:cTn id="12" dur="1" fill="hold">
                                          <p:stCondLst>
                                            <p:cond delay="0"/>
                                          </p:stCondLst>
                                        </p:cTn>
                                        <p:tgtEl>
                                          <p:spTgt spid="13315"/>
                                        </p:tgtEl>
                                        <p:attrNameLst>
                                          <p:attrName>style.visibility</p:attrName>
                                        </p:attrNameLst>
                                      </p:cBhvr>
                                      <p:to>
                                        <p:strVal val="hidden"/>
                                      </p:to>
                                    </p:set>
                                  </p:childTnLst>
                                </p:cTn>
                              </p:par>
                              <p:par>
                                <p:cTn id="13" presetID="1" presetClass="exit" presetSubtype="0" fill="hold" grpId="1" nodeType="withEffect">
                                  <p:stCondLst>
                                    <p:cond delay="0"/>
                                  </p:stCondLst>
                                  <p:childTnLst>
                                    <p:set>
                                      <p:cBhvr>
                                        <p:cTn id="14" dur="1" fill="hold">
                                          <p:stCondLst>
                                            <p:cond delay="0"/>
                                          </p:stCondLst>
                                        </p:cTn>
                                        <p:tgtEl>
                                          <p:spTgt spid="7"/>
                                        </p:tgtEl>
                                        <p:attrNameLst>
                                          <p:attrName>style.visibility</p:attrName>
                                        </p:attrNameLst>
                                      </p:cBhvr>
                                      <p:to>
                                        <p:strVal val="hidden"/>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33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dirty="0" smtClean="0"/>
              <a:t>QAD BI - Review</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a:xfrm>
            <a:off x="429905" y="1158240"/>
            <a:ext cx="8229600" cy="4937760"/>
          </a:xfrm>
        </p:spPr>
        <p:txBody>
          <a:bodyPr>
            <a:normAutofit/>
          </a:bodyPr>
          <a:lstStyle/>
          <a:p>
            <a:endParaRPr lang="en-US" dirty="0" smtClean="0"/>
          </a:p>
          <a:p>
            <a:endParaRPr lang="en-US" dirty="0" smtClean="0"/>
          </a:p>
        </p:txBody>
      </p:sp>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Fact to Dimension Matrix</a:t>
            </a:r>
          </a:p>
        </p:txBody>
      </p:sp>
      <p:pic>
        <p:nvPicPr>
          <p:cNvPr id="14340" name="Picture 4"/>
          <p:cNvPicPr>
            <a:picLocks noChangeAspect="1" noChangeArrowheads="1"/>
          </p:cNvPicPr>
          <p:nvPr/>
        </p:nvPicPr>
        <p:blipFill>
          <a:blip r:embed="rId3" cstate="print"/>
          <a:srcRect/>
          <a:stretch>
            <a:fillRect/>
          </a:stretch>
        </p:blipFill>
        <p:spPr bwMode="auto">
          <a:xfrm>
            <a:off x="449490" y="1361169"/>
            <a:ext cx="8006226" cy="3896632"/>
          </a:xfrm>
          <a:prstGeom prst="rect">
            <a:avLst/>
          </a:prstGeom>
          <a:noFill/>
          <a:ln w="9525">
            <a:noFill/>
            <a:miter lim="800000"/>
            <a:headEnd/>
            <a:tailEnd/>
          </a:ln>
          <a:effectLst/>
        </p:spPr>
      </p:pic>
      <p:sp>
        <p:nvSpPr>
          <p:cNvPr id="7" name="Down Arrow 6"/>
          <p:cNvSpPr/>
          <p:nvPr/>
        </p:nvSpPr>
        <p:spPr>
          <a:xfrm>
            <a:off x="636814" y="914400"/>
            <a:ext cx="457200" cy="620486"/>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Left Arrow 7"/>
          <p:cNvSpPr/>
          <p:nvPr/>
        </p:nvSpPr>
        <p:spPr>
          <a:xfrm>
            <a:off x="7511143" y="1273629"/>
            <a:ext cx="914400" cy="506185"/>
          </a:xfrm>
          <a:prstGeom prst="lef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Export Report To Excel</a:t>
            </a:r>
          </a:p>
        </p:txBody>
      </p:sp>
      <p:pic>
        <p:nvPicPr>
          <p:cNvPr id="15362" name="Picture 2"/>
          <p:cNvPicPr>
            <a:picLocks noGrp="1" noChangeAspect="1" noChangeArrowheads="1"/>
          </p:cNvPicPr>
          <p:nvPr>
            <p:ph idx="1"/>
          </p:nvPr>
        </p:nvPicPr>
        <p:blipFill>
          <a:blip r:embed="rId3" cstate="print"/>
          <a:srcRect/>
          <a:stretch>
            <a:fillRect/>
          </a:stretch>
        </p:blipFill>
        <p:spPr bwMode="auto">
          <a:xfrm>
            <a:off x="922590" y="1158875"/>
            <a:ext cx="7244846" cy="4937125"/>
          </a:xfrm>
          <a:prstGeom prst="rect">
            <a:avLst/>
          </a:prstGeom>
          <a:noFill/>
          <a:ln w="9525">
            <a:noFill/>
            <a:miter lim="800000"/>
            <a:headEnd/>
            <a:tailEnd/>
          </a:ln>
          <a:effectLst/>
        </p:spPr>
      </p:pic>
      <p:pic>
        <p:nvPicPr>
          <p:cNvPr id="15363" name="Picture 3"/>
          <p:cNvPicPr>
            <a:picLocks noChangeAspect="1" noChangeArrowheads="1"/>
          </p:cNvPicPr>
          <p:nvPr/>
        </p:nvPicPr>
        <p:blipFill>
          <a:blip r:embed="rId4" cstate="print"/>
          <a:srcRect/>
          <a:stretch>
            <a:fillRect/>
          </a:stretch>
        </p:blipFill>
        <p:spPr bwMode="auto">
          <a:xfrm>
            <a:off x="893082" y="1044446"/>
            <a:ext cx="7467146" cy="5046792"/>
          </a:xfrm>
          <a:prstGeom prst="rect">
            <a:avLst/>
          </a:prstGeom>
          <a:noFill/>
          <a:ln w="9525">
            <a:noFill/>
            <a:miter lim="800000"/>
            <a:headEnd/>
            <a:tailEnd/>
          </a:ln>
          <a:effectLst/>
        </p:spPr>
      </p:pic>
      <p:sp>
        <p:nvSpPr>
          <p:cNvPr id="6" name="Left Arrow 5"/>
          <p:cNvSpPr/>
          <p:nvPr/>
        </p:nvSpPr>
        <p:spPr>
          <a:xfrm>
            <a:off x="3608614" y="5176157"/>
            <a:ext cx="571500" cy="391886"/>
          </a:xfrm>
          <a:prstGeom prst="lef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5364" name="Picture 4"/>
          <p:cNvPicPr>
            <a:picLocks noChangeAspect="1" noChangeArrowheads="1"/>
          </p:cNvPicPr>
          <p:nvPr/>
        </p:nvPicPr>
        <p:blipFill>
          <a:blip r:embed="rId5" cstate="print"/>
          <a:srcRect/>
          <a:stretch>
            <a:fillRect/>
          </a:stretch>
        </p:blipFill>
        <p:spPr bwMode="auto">
          <a:xfrm>
            <a:off x="830263" y="1006377"/>
            <a:ext cx="6533923" cy="5210228"/>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1" nodeType="clickEffect">
                                  <p:stCondLst>
                                    <p:cond delay="0"/>
                                  </p:stCondLst>
                                  <p:childTnLst>
                                    <p:set>
                                      <p:cBhvr>
                                        <p:cTn id="12" dur="1" fill="hold">
                                          <p:stCondLst>
                                            <p:cond delay="0"/>
                                          </p:stCondLst>
                                        </p:cTn>
                                        <p:tgtEl>
                                          <p:spTgt spid="6"/>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15362"/>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15363"/>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153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448573" y="241538"/>
            <a:ext cx="8229600" cy="1744799"/>
          </a:xfrm>
        </p:spPr>
        <p:txBody>
          <a:bodyPr>
            <a:normAutofit/>
          </a:bodyPr>
          <a:lstStyle/>
          <a:p>
            <a:r>
              <a:rPr lang="en-US" sz="3600" dirty="0" smtClean="0"/>
              <a:t>Course Review</a:t>
            </a:r>
            <a:r>
              <a:rPr lang="en-US" dirty="0" smtClean="0"/>
              <a:t/>
            </a:r>
            <a:br>
              <a:rPr lang="en-US" dirty="0" smtClean="0"/>
            </a:br>
            <a:endParaRPr lang="en-US" dirty="0" smtClean="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a:xfrm>
            <a:off x="429905" y="1158240"/>
            <a:ext cx="8229600" cy="5080328"/>
          </a:xfrm>
        </p:spPr>
        <p:txBody>
          <a:bodyPr>
            <a:normAutofit lnSpcReduction="10000"/>
          </a:bodyPr>
          <a:lstStyle/>
          <a:p>
            <a:pPr>
              <a:lnSpc>
                <a:spcPct val="150000"/>
              </a:lnSpc>
            </a:pPr>
            <a:r>
              <a:rPr lang="en-US" sz="3200" dirty="0" smtClean="0"/>
              <a:t>Interface</a:t>
            </a:r>
          </a:p>
          <a:p>
            <a:pPr lvl="1">
              <a:lnSpc>
                <a:spcPct val="150000"/>
              </a:lnSpc>
            </a:pPr>
            <a:r>
              <a:rPr lang="en-US" dirty="0" smtClean="0"/>
              <a:t>Builder/Browser</a:t>
            </a:r>
          </a:p>
          <a:p>
            <a:pPr lvl="2">
              <a:lnSpc>
                <a:spcPct val="150000"/>
              </a:lnSpc>
            </a:pPr>
            <a:r>
              <a:rPr lang="en-US" dirty="0" smtClean="0"/>
              <a:t>Object</a:t>
            </a:r>
          </a:p>
          <a:p>
            <a:pPr lvl="2">
              <a:lnSpc>
                <a:spcPct val="150000"/>
              </a:lnSpc>
            </a:pPr>
            <a:r>
              <a:rPr lang="en-US" dirty="0" smtClean="0"/>
              <a:t>Target</a:t>
            </a:r>
          </a:p>
          <a:p>
            <a:pPr lvl="2">
              <a:lnSpc>
                <a:spcPct val="150000"/>
              </a:lnSpc>
            </a:pPr>
            <a:r>
              <a:rPr lang="en-US" dirty="0" smtClean="0"/>
              <a:t>Source</a:t>
            </a:r>
          </a:p>
          <a:p>
            <a:pPr lvl="2">
              <a:lnSpc>
                <a:spcPct val="150000"/>
              </a:lnSpc>
            </a:pPr>
            <a:r>
              <a:rPr lang="en-US" dirty="0" smtClean="0"/>
              <a:t>Results</a:t>
            </a:r>
          </a:p>
          <a:p>
            <a:pPr lvl="1">
              <a:lnSpc>
                <a:spcPct val="150000"/>
              </a:lnSpc>
            </a:pPr>
            <a:r>
              <a:rPr lang="en-US" dirty="0" smtClean="0"/>
              <a:t>Diagram</a:t>
            </a:r>
          </a:p>
          <a:p>
            <a:pPr lvl="1">
              <a:lnSpc>
                <a:spcPct val="150000"/>
              </a:lnSpc>
            </a:pPr>
            <a:r>
              <a:rPr lang="en-US" dirty="0" smtClean="0"/>
              <a:t>Scheduler</a:t>
            </a:r>
          </a:p>
          <a:p>
            <a:pPr lvl="1">
              <a:lnSpc>
                <a:spcPct val="150000"/>
              </a:lnSpc>
            </a:pPr>
            <a:r>
              <a:rPr lang="en-US" dirty="0" smtClean="0"/>
              <a:t>Procedure Editor</a:t>
            </a:r>
          </a:p>
          <a:p>
            <a:pPr>
              <a:lnSpc>
                <a:spcPct val="150000"/>
              </a:lnSpc>
            </a:pPr>
            <a:endParaRPr lang="en-US" sz="3200" dirty="0" smtClean="0"/>
          </a:p>
          <a:p>
            <a:endParaRPr lang="en-US" dirty="0" smtClean="0"/>
          </a:p>
        </p:txBody>
      </p:sp>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Course Summary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7">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147">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147">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147">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147">
                                            <p:txEl>
                                              <p:pRg st="3" end="3"/>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147">
                                            <p:txEl>
                                              <p:pRg st="4" end="4"/>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14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a:xfrm>
            <a:off x="429905" y="1158240"/>
            <a:ext cx="8229600" cy="5080328"/>
          </a:xfrm>
        </p:spPr>
        <p:txBody>
          <a:bodyPr>
            <a:normAutofit fontScale="77500" lnSpcReduction="20000"/>
          </a:bodyPr>
          <a:lstStyle/>
          <a:p>
            <a:pPr>
              <a:lnSpc>
                <a:spcPct val="150000"/>
              </a:lnSpc>
            </a:pPr>
            <a:r>
              <a:rPr lang="en-US" sz="3200" dirty="0" smtClean="0"/>
              <a:t>Basic Concepts </a:t>
            </a:r>
          </a:p>
          <a:p>
            <a:pPr>
              <a:lnSpc>
                <a:spcPct val="150000"/>
              </a:lnSpc>
            </a:pPr>
            <a:r>
              <a:rPr lang="en-US" sz="3200" dirty="0" smtClean="0"/>
              <a:t>Objects</a:t>
            </a:r>
          </a:p>
          <a:p>
            <a:pPr lvl="1">
              <a:lnSpc>
                <a:spcPct val="150000"/>
              </a:lnSpc>
            </a:pPr>
            <a:r>
              <a:rPr lang="en-US" dirty="0" smtClean="0"/>
              <a:t>Connections</a:t>
            </a:r>
          </a:p>
          <a:p>
            <a:pPr lvl="1">
              <a:lnSpc>
                <a:spcPct val="150000"/>
              </a:lnSpc>
            </a:pPr>
            <a:r>
              <a:rPr lang="en-US" dirty="0" smtClean="0"/>
              <a:t>Load Tables</a:t>
            </a:r>
          </a:p>
          <a:p>
            <a:pPr lvl="1">
              <a:lnSpc>
                <a:spcPct val="150000"/>
              </a:lnSpc>
            </a:pPr>
            <a:r>
              <a:rPr lang="en-US" dirty="0" smtClean="0"/>
              <a:t>Staging Tables</a:t>
            </a:r>
          </a:p>
          <a:p>
            <a:pPr lvl="1">
              <a:lnSpc>
                <a:spcPct val="150000"/>
              </a:lnSpc>
            </a:pPr>
            <a:r>
              <a:rPr lang="en-US" dirty="0" smtClean="0"/>
              <a:t>Dimensions / Views</a:t>
            </a:r>
          </a:p>
          <a:p>
            <a:pPr lvl="1">
              <a:lnSpc>
                <a:spcPct val="150000"/>
              </a:lnSpc>
            </a:pPr>
            <a:r>
              <a:rPr lang="en-US" dirty="0" smtClean="0"/>
              <a:t>Fact Tables</a:t>
            </a:r>
          </a:p>
          <a:p>
            <a:pPr lvl="1">
              <a:lnSpc>
                <a:spcPct val="150000"/>
              </a:lnSpc>
            </a:pPr>
            <a:r>
              <a:rPr lang="en-US" dirty="0" smtClean="0"/>
              <a:t>Cubes</a:t>
            </a:r>
          </a:p>
          <a:p>
            <a:pPr>
              <a:lnSpc>
                <a:spcPct val="150000"/>
              </a:lnSpc>
            </a:pPr>
            <a:r>
              <a:rPr lang="en-US" sz="3200" dirty="0" smtClean="0"/>
              <a:t>Diagrams</a:t>
            </a:r>
          </a:p>
          <a:p>
            <a:pPr>
              <a:lnSpc>
                <a:spcPct val="150000"/>
              </a:lnSpc>
            </a:pPr>
            <a:r>
              <a:rPr lang="en-US" sz="3200" dirty="0" smtClean="0"/>
              <a:t>Reports</a:t>
            </a:r>
          </a:p>
          <a:p>
            <a:endParaRPr lang="en-US" dirty="0" smtClean="0"/>
          </a:p>
        </p:txBody>
      </p:sp>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Course Summary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14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14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14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147">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147">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147">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147">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3"/>
          <p:cNvSpPr>
            <a:spLocks noGrp="1" noChangeArrowheads="1"/>
          </p:cNvSpPr>
          <p:nvPr>
            <p:ph idx="1"/>
            <p:custDataLst>
              <p:tags r:id="rId2"/>
            </p:custDataLst>
          </p:nvPr>
        </p:nvSpPr>
        <p:spPr>
          <a:xfrm>
            <a:off x="457199" y="1429555"/>
            <a:ext cx="8351950" cy="3876541"/>
          </a:xfrm>
        </p:spPr>
        <p:txBody>
          <a:bodyPr>
            <a:normAutofit fontScale="92500" lnSpcReduction="20000"/>
          </a:bodyPr>
          <a:lstStyle/>
          <a:p>
            <a:pPr>
              <a:lnSpc>
                <a:spcPct val="140000"/>
              </a:lnSpc>
              <a:buFont typeface="Arial" pitchFamily="34" charset="0"/>
              <a:buChar char="•"/>
            </a:pPr>
            <a:r>
              <a:rPr lang="en-US" dirty="0" smtClean="0"/>
              <a:t>Next Steps</a:t>
            </a:r>
          </a:p>
          <a:p>
            <a:pPr lvl="1">
              <a:lnSpc>
                <a:spcPct val="140000"/>
              </a:lnSpc>
              <a:buFont typeface="Century Gothic" pitchFamily="34" charset="0"/>
              <a:buChar char="−"/>
            </a:pPr>
            <a:r>
              <a:rPr lang="en-US" dirty="0" smtClean="0"/>
              <a:t>Complete the Learning Validation Questions for this section (separate on-line test)</a:t>
            </a:r>
          </a:p>
          <a:p>
            <a:pPr lvl="1">
              <a:lnSpc>
                <a:spcPct val="140000"/>
              </a:lnSpc>
              <a:buFont typeface="Century Gothic" pitchFamily="34" charset="0"/>
              <a:buChar char="−"/>
            </a:pPr>
            <a:r>
              <a:rPr lang="en-US" dirty="0" smtClean="0"/>
              <a:t>Review this presentation’s section in the BI Level 1 Certification Training Guide</a:t>
            </a:r>
          </a:p>
          <a:p>
            <a:pPr>
              <a:lnSpc>
                <a:spcPct val="140000"/>
              </a:lnSpc>
              <a:buFont typeface="Arial" pitchFamily="34" charset="0"/>
              <a:buChar char="•"/>
            </a:pPr>
            <a:r>
              <a:rPr lang="en-US" dirty="0" smtClean="0"/>
              <a:t>Questions?</a:t>
            </a:r>
          </a:p>
          <a:p>
            <a:pPr lvl="1">
              <a:lnSpc>
                <a:spcPct val="140000"/>
              </a:lnSpc>
              <a:buFont typeface="Century Gothic" pitchFamily="34" charset="0"/>
              <a:buChar char="−"/>
            </a:pPr>
            <a:r>
              <a:rPr lang="en-US" dirty="0" smtClean="0"/>
              <a:t>Email the BI Community Forum at:</a:t>
            </a:r>
            <a:br>
              <a:rPr lang="en-US" dirty="0" smtClean="0"/>
            </a:br>
            <a:r>
              <a:rPr lang="en-US" dirty="0" smtClean="0">
                <a:solidFill>
                  <a:srgbClr val="0070C0"/>
                </a:solidFill>
              </a:rPr>
              <a:t>business_intelligence@qadshare.com</a:t>
            </a:r>
          </a:p>
          <a:p>
            <a:endParaRPr lang="en-US" sz="1800" dirty="0" smtClean="0"/>
          </a:p>
          <a:p>
            <a:pPr eaLnBrk="1" hangingPunct="1"/>
            <a:endParaRPr lang="en-US" sz="1800" dirty="0" smtClean="0"/>
          </a:p>
        </p:txBody>
      </p:sp>
      <p:sp>
        <p:nvSpPr>
          <p:cNvPr id="64514" name="Rectangle 2"/>
          <p:cNvSpPr>
            <a:spLocks noGrp="1" noChangeArrowheads="1"/>
          </p:cNvSpPr>
          <p:nvPr>
            <p:ph type="title"/>
            <p:custDataLst>
              <p:tags r:id="rId3"/>
            </p:custDataLst>
          </p:nvPr>
        </p:nvSpPr>
        <p:spPr>
          <a:xfrm>
            <a:off x="457200" y="324547"/>
            <a:ext cx="8094372" cy="708730"/>
          </a:xfrm>
        </p:spPr>
        <p:txBody>
          <a:bodyPr>
            <a:normAutofit fontScale="90000"/>
          </a:bodyPr>
          <a:lstStyle/>
          <a:p>
            <a:pPr eaLnBrk="1" hangingPunct="1"/>
            <a:r>
              <a:rPr lang="en-US" dirty="0" smtClean="0"/>
              <a:t>QAD BI Level 1 Learning Path -Next Steps for Certification!</a:t>
            </a:r>
          </a:p>
        </p:txBody>
      </p:sp>
    </p:spTree>
    <p:custDataLst>
      <p:tags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441495" y="1035368"/>
            <a:ext cx="8291025" cy="1997392"/>
          </a:xfrm>
          <a:prstGeom prst="rect">
            <a:avLst/>
          </a:prstGeom>
          <a:solidFill>
            <a:srgbClr val="FFFF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2530" name="Rectangle 2"/>
          <p:cNvSpPr>
            <a:spLocks noGrp="1" noChangeArrowheads="1"/>
          </p:cNvSpPr>
          <p:nvPr>
            <p:ph type="title"/>
          </p:nvPr>
        </p:nvSpPr>
        <p:spPr>
          <a:xfrm>
            <a:off x="381000" y="237780"/>
            <a:ext cx="8153400" cy="881063"/>
          </a:xfrm>
        </p:spPr>
        <p:txBody>
          <a:bodyPr/>
          <a:lstStyle/>
          <a:p>
            <a:r>
              <a:rPr lang="en-US" dirty="0" smtClean="0"/>
              <a:t>QAD BI Components</a:t>
            </a:r>
          </a:p>
        </p:txBody>
      </p:sp>
      <p:sp>
        <p:nvSpPr>
          <p:cNvPr id="22531" name="Rectangle 3"/>
          <p:cNvSpPr>
            <a:spLocks noGrp="1" noChangeArrowheads="1"/>
          </p:cNvSpPr>
          <p:nvPr>
            <p:ph idx="1"/>
          </p:nvPr>
        </p:nvSpPr>
        <p:spPr>
          <a:xfrm>
            <a:off x="468217" y="1137921"/>
            <a:ext cx="8229600" cy="5486686"/>
          </a:xfrm>
        </p:spPr>
        <p:txBody>
          <a:bodyPr/>
          <a:lstStyle/>
          <a:p>
            <a:pPr eaLnBrk="1" hangingPunct="1"/>
            <a:r>
              <a:rPr lang="en-US" b="1" dirty="0" smtClean="0"/>
              <a:t>QAD BI Data Warehouse Designer</a:t>
            </a:r>
          </a:p>
          <a:p>
            <a:pPr lvl="1" eaLnBrk="1" hangingPunct="1"/>
            <a:r>
              <a:rPr lang="en-US" dirty="0" smtClean="0"/>
              <a:t>Easy to Use</a:t>
            </a:r>
          </a:p>
          <a:p>
            <a:pPr lvl="1" eaLnBrk="1" hangingPunct="1"/>
            <a:r>
              <a:rPr lang="en-US" dirty="0" smtClean="0"/>
              <a:t>Consolidated / optimized  -- simple / fast access</a:t>
            </a:r>
          </a:p>
          <a:p>
            <a:pPr lvl="1" eaLnBrk="1" hangingPunct="1"/>
            <a:r>
              <a:rPr lang="en-US" dirty="0" smtClean="0"/>
              <a:t>QAD &amp; non-QAD data sources</a:t>
            </a:r>
          </a:p>
          <a:p>
            <a:pPr eaLnBrk="1" hangingPunct="1"/>
            <a:r>
              <a:rPr lang="en-US" b="1" dirty="0" smtClean="0"/>
              <a:t>Modules</a:t>
            </a:r>
          </a:p>
          <a:p>
            <a:pPr lvl="1" eaLnBrk="1" hangingPunct="1"/>
            <a:r>
              <a:rPr lang="en-US" dirty="0" smtClean="0"/>
              <a:t>Easy to use</a:t>
            </a:r>
          </a:p>
          <a:p>
            <a:pPr lvl="1" eaLnBrk="1" hangingPunct="1"/>
            <a:r>
              <a:rPr lang="en-US" dirty="0" smtClean="0"/>
              <a:t>ERP “aware”</a:t>
            </a:r>
          </a:p>
          <a:p>
            <a:pPr lvl="1" eaLnBrk="1" hangingPunct="1"/>
            <a:r>
              <a:rPr lang="en-US" dirty="0" smtClean="0"/>
              <a:t>Extensible</a:t>
            </a:r>
          </a:p>
          <a:p>
            <a:pPr eaLnBrk="1" hangingPunct="1"/>
            <a:r>
              <a:rPr lang="en-US" b="1" dirty="0" smtClean="0"/>
              <a:t>QAD BI Collaborative Portal</a:t>
            </a:r>
          </a:p>
          <a:p>
            <a:pPr lvl="1" eaLnBrk="1" hangingPunct="1"/>
            <a:r>
              <a:rPr lang="en-US" dirty="0" smtClean="0"/>
              <a:t>Easy to use </a:t>
            </a:r>
          </a:p>
          <a:p>
            <a:pPr lvl="1" eaLnBrk="1" hangingPunct="1"/>
            <a:r>
              <a:rPr lang="en-US" dirty="0" smtClean="0"/>
              <a:t>Create &amp; use queries,  reports and dashboards</a:t>
            </a:r>
          </a:p>
        </p:txBody>
      </p:sp>
      <p:pic>
        <p:nvPicPr>
          <p:cNvPr id="5" name="Picture 4"/>
          <p:cNvPicPr>
            <a:picLocks noChangeAspect="1" noChangeArrowheads="1"/>
          </p:cNvPicPr>
          <p:nvPr/>
        </p:nvPicPr>
        <p:blipFill>
          <a:blip r:embed="rId3" cstate="email"/>
          <a:srcRect/>
          <a:stretch>
            <a:fillRect/>
          </a:stretch>
        </p:blipFill>
        <p:spPr bwMode="auto">
          <a:xfrm>
            <a:off x="7432069" y="1207093"/>
            <a:ext cx="1070058" cy="511404"/>
          </a:xfrm>
          <a:prstGeom prst="rect">
            <a:avLst/>
          </a:prstGeom>
          <a:noFill/>
          <a:ln w="9525">
            <a:noFill/>
            <a:miter lim="800000"/>
            <a:headEnd/>
            <a:tailEnd/>
          </a:ln>
        </p:spPr>
      </p:pic>
      <p:pic>
        <p:nvPicPr>
          <p:cNvPr id="7" name="Picture 6" descr="http://www.centegra.co.uk/resources/Welcome-BI_Cube_Small.jpg"/>
          <p:cNvPicPr>
            <a:picLocks noChangeAspect="1" noChangeArrowheads="1"/>
          </p:cNvPicPr>
          <p:nvPr/>
        </p:nvPicPr>
        <p:blipFill>
          <a:blip r:embed="rId4" cstate="email"/>
          <a:srcRect/>
          <a:stretch>
            <a:fillRect/>
          </a:stretch>
        </p:blipFill>
        <p:spPr bwMode="auto">
          <a:xfrm>
            <a:off x="3902029" y="3250096"/>
            <a:ext cx="942470" cy="706853"/>
          </a:xfrm>
          <a:prstGeom prst="rect">
            <a:avLst/>
          </a:prstGeom>
          <a:noFill/>
          <a:ln w="9525">
            <a:noFill/>
            <a:miter lim="800000"/>
            <a:headEnd/>
            <a:tailEnd/>
          </a:ln>
        </p:spPr>
      </p:pic>
      <p:pic>
        <p:nvPicPr>
          <p:cNvPr id="9" name="Picture 8" descr="Bar Chart Unformatted.jpg"/>
          <p:cNvPicPr>
            <a:picLocks noChangeAspect="1"/>
          </p:cNvPicPr>
          <p:nvPr/>
        </p:nvPicPr>
        <p:blipFill>
          <a:blip r:embed="rId5" cstate="email"/>
          <a:stretch>
            <a:fillRect/>
          </a:stretch>
        </p:blipFill>
        <p:spPr>
          <a:xfrm>
            <a:off x="6096000" y="4836160"/>
            <a:ext cx="942888" cy="53557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dirty="0" smtClean="0"/>
              <a:t>BI DWD – Key Features</a:t>
            </a:r>
          </a:p>
        </p:txBody>
      </p:sp>
      <p:sp>
        <p:nvSpPr>
          <p:cNvPr id="9" name="Content Placeholder 8"/>
          <p:cNvSpPr>
            <a:spLocks noGrp="1"/>
          </p:cNvSpPr>
          <p:nvPr>
            <p:ph idx="1"/>
          </p:nvPr>
        </p:nvSpPr>
        <p:spPr>
          <a:xfrm>
            <a:off x="468217" y="962527"/>
            <a:ext cx="8229600" cy="5069784"/>
          </a:xfrm>
        </p:spPr>
        <p:txBody>
          <a:bodyPr>
            <a:normAutofit lnSpcReduction="10000"/>
          </a:bodyPr>
          <a:lstStyle/>
          <a:p>
            <a:pPr marL="342900" lvl="2" indent="-342900">
              <a:lnSpc>
                <a:spcPct val="150000"/>
              </a:lnSpc>
            </a:pPr>
            <a:r>
              <a:rPr lang="en-US" sz="2800" dirty="0" smtClean="0"/>
              <a:t>Data consolidation, optimization </a:t>
            </a:r>
          </a:p>
          <a:p>
            <a:pPr marL="342900" lvl="2" indent="-342900">
              <a:lnSpc>
                <a:spcPct val="150000"/>
              </a:lnSpc>
            </a:pPr>
            <a:r>
              <a:rPr lang="en-US" sz="2800" dirty="0" smtClean="0"/>
              <a:t>Multi-currency consolidation</a:t>
            </a:r>
          </a:p>
          <a:p>
            <a:pPr marL="342900" lvl="2" indent="-342900">
              <a:lnSpc>
                <a:spcPct val="150000"/>
              </a:lnSpc>
            </a:pPr>
            <a:r>
              <a:rPr lang="en-US" sz="2800" dirty="0" smtClean="0"/>
              <a:t>QAD and non-QAD data sources</a:t>
            </a:r>
          </a:p>
          <a:p>
            <a:pPr marL="342900" lvl="1" indent="-342900">
              <a:lnSpc>
                <a:spcPct val="150000"/>
              </a:lnSpc>
              <a:buFont typeface="Arial"/>
              <a:buChar char="•"/>
            </a:pPr>
            <a:r>
              <a:rPr lang="en-US" sz="2800" dirty="0" smtClean="0"/>
              <a:t>Single repository for transformation logic</a:t>
            </a:r>
          </a:p>
          <a:p>
            <a:pPr marL="342900" lvl="1" indent="-342900">
              <a:lnSpc>
                <a:spcPct val="150000"/>
              </a:lnSpc>
              <a:buFont typeface="Arial"/>
              <a:buChar char="•"/>
            </a:pPr>
            <a:r>
              <a:rPr lang="en-US" sz="2800" dirty="0" smtClean="0"/>
              <a:t>Support for database maintenance tasks </a:t>
            </a:r>
          </a:p>
          <a:p>
            <a:pPr marL="342900" lvl="1" indent="-342900">
              <a:lnSpc>
                <a:spcPct val="150000"/>
              </a:lnSpc>
              <a:buFont typeface="Arial"/>
              <a:buChar char="•"/>
            </a:pPr>
            <a:r>
              <a:rPr lang="en-US" sz="2800" dirty="0" smtClean="0"/>
              <a:t>Auto-generation of DW documentation</a:t>
            </a:r>
          </a:p>
          <a:p>
            <a:pPr marL="342900" lvl="1" indent="-342900">
              <a:lnSpc>
                <a:spcPct val="150000"/>
              </a:lnSpc>
              <a:buFont typeface="Arial"/>
              <a:buChar char="•"/>
            </a:pPr>
            <a:r>
              <a:rPr lang="en-US" sz="2800" dirty="0" smtClean="0"/>
              <a:t>Scheduler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57200" y="607452"/>
            <a:ext cx="8229600" cy="840348"/>
          </a:xfrm>
        </p:spPr>
        <p:txBody>
          <a:bodyPr>
            <a:normAutofit/>
          </a:bodyPr>
          <a:lstStyle/>
          <a:p>
            <a:r>
              <a:rPr lang="en-US" dirty="0" smtClean="0"/>
              <a:t>DWD Interface</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Logging in to QAD DWD</a:t>
            </a:r>
          </a:p>
        </p:txBody>
      </p:sp>
      <p:pic>
        <p:nvPicPr>
          <p:cNvPr id="2" name="Picture 2"/>
          <p:cNvPicPr>
            <a:picLocks noGrp="1" noChangeAspect="1" noChangeArrowheads="1"/>
          </p:cNvPicPr>
          <p:nvPr>
            <p:ph idx="1"/>
          </p:nvPr>
        </p:nvPicPr>
        <p:blipFill>
          <a:blip r:embed="rId3" cstate="print"/>
          <a:srcRect/>
          <a:stretch>
            <a:fillRect/>
          </a:stretch>
        </p:blipFill>
        <p:spPr bwMode="auto">
          <a:xfrm>
            <a:off x="1795809" y="1956800"/>
            <a:ext cx="5552381" cy="3295238"/>
          </a:xfrm>
          <a:prstGeom prst="rect">
            <a:avLst/>
          </a:prstGeom>
          <a:noFill/>
          <a:ln w="9525">
            <a:noFill/>
            <a:miter lim="800000"/>
            <a:headEnd/>
            <a:tailEnd/>
          </a:ln>
        </p:spPr>
      </p:pic>
      <p:sp>
        <p:nvSpPr>
          <p:cNvPr id="13" name="Right Arrow 12"/>
          <p:cNvSpPr/>
          <p:nvPr/>
        </p:nvSpPr>
        <p:spPr>
          <a:xfrm>
            <a:off x="3783723" y="3231931"/>
            <a:ext cx="472966" cy="315310"/>
          </a:xfrm>
          <a:prstGeom prst="rightArrow">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Right Arrow 13"/>
          <p:cNvSpPr/>
          <p:nvPr/>
        </p:nvSpPr>
        <p:spPr>
          <a:xfrm>
            <a:off x="3478909" y="3510459"/>
            <a:ext cx="472966" cy="315310"/>
          </a:xfrm>
          <a:prstGeom prst="rightArrow">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Right Arrow 14"/>
          <p:cNvSpPr/>
          <p:nvPr/>
        </p:nvSpPr>
        <p:spPr>
          <a:xfrm>
            <a:off x="3804730" y="3773217"/>
            <a:ext cx="472966" cy="315310"/>
          </a:xfrm>
          <a:prstGeom prst="rightArrow">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Right Arrow 15"/>
          <p:cNvSpPr/>
          <p:nvPr/>
        </p:nvSpPr>
        <p:spPr>
          <a:xfrm>
            <a:off x="3562992" y="4508942"/>
            <a:ext cx="472966" cy="315310"/>
          </a:xfrm>
          <a:prstGeom prst="rightArrow">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13"/>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14"/>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15"/>
                                        </p:tgtEl>
                                        <p:attrNameLst>
                                          <p:attrName>style.visibility</p:attrName>
                                        </p:attrNameLst>
                                      </p:cBhvr>
                                      <p:to>
                                        <p:strVal val="hidden"/>
                                      </p:to>
                                    </p:set>
                                  </p:childTnLst>
                                </p:cTn>
                              </p:par>
                              <p:par>
                                <p:cTn id="23" presetID="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1" nodeType="clickEffect">
                                  <p:stCondLst>
                                    <p:cond delay="0"/>
                                  </p:stCondLst>
                                  <p:childTnLst>
                                    <p:set>
                                      <p:cBhvr>
                                        <p:cTn id="28" dur="1" fill="hold">
                                          <p:stCondLst>
                                            <p:cond delay="0"/>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4" grpId="0" animBg="1"/>
      <p:bldP spid="14" grpId="1" animBg="1"/>
      <p:bldP spid="15" grpId="0" animBg="1"/>
      <p:bldP spid="15" grpId="1" animBg="1"/>
      <p:bldP spid="16" grpId="0" animBg="1"/>
      <p:bldP spid="16"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cstate="print"/>
          <a:srcRect/>
          <a:stretch>
            <a:fillRect/>
          </a:stretch>
        </p:blipFill>
        <p:spPr bwMode="auto">
          <a:xfrm>
            <a:off x="467820" y="1284836"/>
            <a:ext cx="8345105" cy="4602401"/>
          </a:xfrm>
          <a:prstGeom prst="rect">
            <a:avLst/>
          </a:prstGeom>
          <a:noFill/>
          <a:ln w="9525">
            <a:noFill/>
            <a:miter lim="800000"/>
            <a:headEnd/>
            <a:tailEnd/>
          </a:ln>
        </p:spPr>
      </p:pic>
      <p:sp>
        <p:nvSpPr>
          <p:cNvPr id="66562" name="Title 1"/>
          <p:cNvSpPr>
            <a:spLocks noGrp="1"/>
          </p:cNvSpPr>
          <p:nvPr>
            <p:ph type="title"/>
          </p:nvPr>
        </p:nvSpPr>
        <p:spPr>
          <a:xfrm>
            <a:off x="434019" y="178794"/>
            <a:ext cx="8153400" cy="747713"/>
          </a:xfrm>
        </p:spPr>
        <p:txBody>
          <a:bodyPr/>
          <a:lstStyle/>
          <a:p>
            <a:r>
              <a:rPr lang="en-US" dirty="0" smtClean="0"/>
              <a:t>DWD Builder/Browser Window Panes</a:t>
            </a:r>
          </a:p>
        </p:txBody>
      </p:sp>
      <p:sp>
        <p:nvSpPr>
          <p:cNvPr id="11" name="Rectangular Callout 10"/>
          <p:cNvSpPr/>
          <p:nvPr/>
        </p:nvSpPr>
        <p:spPr>
          <a:xfrm>
            <a:off x="2438400" y="2194560"/>
            <a:ext cx="4312920" cy="1463040"/>
          </a:xfrm>
          <a:prstGeom prst="wedgeRectCallout">
            <a:avLst>
              <a:gd name="adj1" fmla="val -75420"/>
              <a:gd name="adj2" fmla="val 48816"/>
            </a:avLst>
          </a:prstGeom>
          <a:solidFill>
            <a:schemeClr val="accent1">
              <a:lumMod val="40000"/>
              <a:lumOff val="60000"/>
            </a:schemeClr>
          </a:solidFill>
          <a:ln w="25400">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2000" b="1" dirty="0" smtClean="0">
                <a:solidFill>
                  <a:schemeClr val="tx1"/>
                </a:solidFill>
              </a:rPr>
              <a:t>Object Pane</a:t>
            </a:r>
          </a:p>
          <a:p>
            <a:pPr algn="ctr"/>
            <a:endParaRPr lang="en-US" sz="1600" b="1" dirty="0" smtClean="0">
              <a:solidFill>
                <a:schemeClr val="tx1"/>
              </a:solidFill>
            </a:endParaRPr>
          </a:p>
          <a:p>
            <a:pPr>
              <a:buFont typeface="Arial" pitchFamily="34" charset="0"/>
              <a:buChar char="•"/>
            </a:pPr>
            <a:r>
              <a:rPr lang="en-US" sz="1600" dirty="0" smtClean="0">
                <a:solidFill>
                  <a:schemeClr val="tx1"/>
                </a:solidFill>
              </a:rPr>
              <a:t>Displays  Metadata</a:t>
            </a:r>
          </a:p>
          <a:p>
            <a:pPr>
              <a:buFont typeface="Arial" pitchFamily="34" charset="0"/>
              <a:buChar char="•"/>
            </a:pPr>
            <a:r>
              <a:rPr lang="en-US" sz="1600" dirty="0" smtClean="0">
                <a:solidFill>
                  <a:schemeClr val="tx1"/>
                </a:solidFill>
              </a:rPr>
              <a:t>Object selected shows in Target pane</a:t>
            </a:r>
            <a:endParaRPr lang="en-US" sz="1600" dirty="0">
              <a:solidFill>
                <a:schemeClr val="tx1"/>
              </a:solidFill>
            </a:endParaRPr>
          </a:p>
        </p:txBody>
      </p:sp>
      <p:sp>
        <p:nvSpPr>
          <p:cNvPr id="13" name="Rectangular Callout 12"/>
          <p:cNvSpPr/>
          <p:nvPr/>
        </p:nvSpPr>
        <p:spPr>
          <a:xfrm>
            <a:off x="1927247" y="4903367"/>
            <a:ext cx="4312920" cy="1463040"/>
          </a:xfrm>
          <a:prstGeom prst="wedgeRectCallout">
            <a:avLst>
              <a:gd name="adj1" fmla="val 78132"/>
              <a:gd name="adj2" fmla="val 5209"/>
            </a:avLst>
          </a:prstGeom>
          <a:solidFill>
            <a:schemeClr val="accent1">
              <a:lumMod val="40000"/>
              <a:lumOff val="60000"/>
            </a:schemeClr>
          </a:solidFill>
          <a:ln w="25400">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2000" b="1" dirty="0" smtClean="0">
                <a:solidFill>
                  <a:schemeClr val="tx1"/>
                </a:solidFill>
              </a:rPr>
              <a:t>Source Pane</a:t>
            </a:r>
          </a:p>
          <a:p>
            <a:pPr algn="ctr"/>
            <a:endParaRPr lang="en-US" sz="1600" b="1" dirty="0" smtClean="0">
              <a:solidFill>
                <a:schemeClr val="tx1"/>
              </a:solidFill>
            </a:endParaRPr>
          </a:p>
          <a:p>
            <a:pPr>
              <a:buFont typeface="Arial" pitchFamily="34" charset="0"/>
              <a:buChar char="•"/>
            </a:pPr>
            <a:r>
              <a:rPr lang="en-US" sz="1600" dirty="0" smtClean="0">
                <a:solidFill>
                  <a:schemeClr val="tx1"/>
                </a:solidFill>
              </a:rPr>
              <a:t>Switch between source application and data warehouse objects</a:t>
            </a:r>
          </a:p>
        </p:txBody>
      </p:sp>
      <p:sp>
        <p:nvSpPr>
          <p:cNvPr id="14" name="Rectangular Callout 13"/>
          <p:cNvSpPr/>
          <p:nvPr/>
        </p:nvSpPr>
        <p:spPr>
          <a:xfrm>
            <a:off x="3870960" y="4572000"/>
            <a:ext cx="4739640" cy="1463040"/>
          </a:xfrm>
          <a:prstGeom prst="wedgeRectCallout">
            <a:avLst>
              <a:gd name="adj1" fmla="val -51745"/>
              <a:gd name="adj2" fmla="val -102226"/>
            </a:avLst>
          </a:prstGeom>
          <a:solidFill>
            <a:schemeClr val="accent1">
              <a:lumMod val="40000"/>
              <a:lumOff val="60000"/>
            </a:schemeClr>
          </a:solidFill>
          <a:ln w="25400">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endParaRPr lang="en-US" sz="2000" b="1" dirty="0" smtClean="0">
              <a:solidFill>
                <a:schemeClr val="tx1"/>
              </a:solidFill>
            </a:endParaRPr>
          </a:p>
          <a:p>
            <a:r>
              <a:rPr lang="en-US" sz="2000" b="1" dirty="0" smtClean="0">
                <a:solidFill>
                  <a:schemeClr val="tx1"/>
                </a:solidFill>
              </a:rPr>
              <a:t>Target Pane</a:t>
            </a:r>
          </a:p>
          <a:p>
            <a:pPr algn="ctr"/>
            <a:endParaRPr lang="en-US" sz="1600" b="1" dirty="0" smtClean="0">
              <a:solidFill>
                <a:schemeClr val="tx1"/>
              </a:solidFill>
            </a:endParaRPr>
          </a:p>
          <a:p>
            <a:pPr>
              <a:buFont typeface="Arial" pitchFamily="34" charset="0"/>
              <a:buChar char="•"/>
            </a:pPr>
            <a:r>
              <a:rPr lang="en-US" sz="1600" dirty="0" smtClean="0">
                <a:solidFill>
                  <a:schemeClr val="tx1"/>
                </a:solidFill>
              </a:rPr>
              <a:t>Details for object selected in Object pane</a:t>
            </a:r>
          </a:p>
          <a:p>
            <a:pPr>
              <a:buFont typeface="Arial" pitchFamily="34" charset="0"/>
              <a:buChar char="•"/>
            </a:pPr>
            <a:r>
              <a:rPr lang="en-US" sz="1600" dirty="0" smtClean="0">
                <a:solidFill>
                  <a:schemeClr val="tx1"/>
                </a:solidFill>
              </a:rPr>
              <a:t>DWD work area</a:t>
            </a:r>
          </a:p>
          <a:p>
            <a:pPr>
              <a:buFont typeface="Arial" pitchFamily="34" charset="0"/>
              <a:buChar char="•"/>
            </a:pPr>
            <a:endParaRPr lang="en-US" sz="1600" dirty="0">
              <a:solidFill>
                <a:schemeClr val="tx1"/>
              </a:solidFill>
            </a:endParaRPr>
          </a:p>
        </p:txBody>
      </p:sp>
      <p:sp>
        <p:nvSpPr>
          <p:cNvPr id="15" name="Rectangular Callout 14"/>
          <p:cNvSpPr/>
          <p:nvPr/>
        </p:nvSpPr>
        <p:spPr>
          <a:xfrm>
            <a:off x="4831080" y="3924037"/>
            <a:ext cx="4312920" cy="1463040"/>
          </a:xfrm>
          <a:prstGeom prst="wedgeRectCallout">
            <a:avLst>
              <a:gd name="adj1" fmla="val -75420"/>
              <a:gd name="adj2" fmla="val 48816"/>
            </a:avLst>
          </a:prstGeom>
          <a:solidFill>
            <a:schemeClr val="accent1">
              <a:lumMod val="40000"/>
              <a:lumOff val="60000"/>
            </a:schemeClr>
          </a:solidFill>
          <a:ln w="25400">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2000" b="1" dirty="0" smtClean="0">
                <a:solidFill>
                  <a:schemeClr val="tx1"/>
                </a:solidFill>
              </a:rPr>
              <a:t>Results Pane</a:t>
            </a:r>
          </a:p>
          <a:p>
            <a:pPr algn="ctr"/>
            <a:endParaRPr lang="en-US" sz="1600" b="1" dirty="0" smtClean="0">
              <a:solidFill>
                <a:schemeClr val="tx1"/>
              </a:solidFill>
            </a:endParaRPr>
          </a:p>
          <a:p>
            <a:pPr>
              <a:buFont typeface="Arial" pitchFamily="34" charset="0"/>
              <a:buChar char="•"/>
            </a:pPr>
            <a:r>
              <a:rPr lang="en-US" sz="1600" dirty="0" smtClean="0">
                <a:solidFill>
                  <a:schemeClr val="tx1"/>
                </a:solidFill>
              </a:rPr>
              <a:t>Feedback area, messages </a:t>
            </a:r>
          </a:p>
        </p:txBody>
      </p:sp>
      <p:sp>
        <p:nvSpPr>
          <p:cNvPr id="10" name="Rectangular Callout 9"/>
          <p:cNvSpPr/>
          <p:nvPr/>
        </p:nvSpPr>
        <p:spPr>
          <a:xfrm>
            <a:off x="4713889" y="2159876"/>
            <a:ext cx="2191407" cy="772510"/>
          </a:xfrm>
          <a:prstGeom prst="wedgeRectCallout">
            <a:avLst>
              <a:gd name="adj1" fmla="val 79571"/>
              <a:gd name="adj2" fmla="val 33781"/>
            </a:avLst>
          </a:prstGeom>
          <a:solidFill>
            <a:schemeClr val="accent1">
              <a:lumMod val="40000"/>
              <a:lumOff val="60000"/>
            </a:schemeClr>
          </a:solidFill>
          <a:ln w="25400">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2000" b="1" dirty="0" smtClean="0">
                <a:solidFill>
                  <a:schemeClr val="tx1"/>
                </a:solidFill>
              </a:rPr>
              <a:t>Source Pane</a:t>
            </a:r>
          </a:p>
          <a:p>
            <a:pPr algn="ctr"/>
            <a:endParaRPr lang="en-US" sz="1600" b="1" dirty="0" smtClean="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11"/>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14"/>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par>
                                <p:cTn id="23" presetID="1"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1" nodeType="clickEffect">
                                  <p:stCondLst>
                                    <p:cond delay="0"/>
                                  </p:stCondLst>
                                  <p:childTnLst>
                                    <p:set>
                                      <p:cBhvr>
                                        <p:cTn id="28" dur="1" fill="hold">
                                          <p:stCondLst>
                                            <p:cond delay="0"/>
                                          </p:stCondLst>
                                        </p:cTn>
                                        <p:tgtEl>
                                          <p:spTgt spid="13"/>
                                        </p:tgtEl>
                                        <p:attrNameLst>
                                          <p:attrName>style.visibility</p:attrName>
                                        </p:attrNameLst>
                                      </p:cBhvr>
                                      <p:to>
                                        <p:strVal val="hidden"/>
                                      </p:to>
                                    </p:set>
                                  </p:childTnLst>
                                </p:cTn>
                              </p:par>
                              <p:par>
                                <p:cTn id="29" presetID="1"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3" grpId="0" animBg="1"/>
      <p:bldP spid="13" grpId="1" animBg="1"/>
      <p:bldP spid="14" grpId="0" animBg="1"/>
      <p:bldP spid="14" grpId="1" animBg="1"/>
      <p:bldP spid="15" grpId="0" animBg="1"/>
      <p:bldP spid="10" grpId="0" animBg="1"/>
      <p:bldP spid="10" grpId="1" animBg="1"/>
    </p:bldLst>
  </p:timing>
</p:sld>
</file>

<file path=ppt/tags/tag1.xml><?xml version="1.0" encoding="utf-8"?>
<p:tagLst xmlns:a="http://schemas.openxmlformats.org/drawingml/2006/main" xmlns:r="http://schemas.openxmlformats.org/officeDocument/2006/relationships" xmlns:p="http://schemas.openxmlformats.org/presentationml/2006/main">
  <p:tag name="DVSECTIONID" val="nToxDeuvvLoYe7Te60oMOV"/>
</p:tagLst>
</file>

<file path=ppt/tags/tag2.xml><?xml version="1.0" encoding="utf-8"?>
<p:tagLst xmlns:a="http://schemas.openxmlformats.org/drawingml/2006/main" xmlns:r="http://schemas.openxmlformats.org/officeDocument/2006/relationships" xmlns:p="http://schemas.openxmlformats.org/presentationml/2006/main">
  <p:tag name="DVSHAPEID" val="w9Pc2Au6s5k00J3cqT4TNK"/>
</p:tagLst>
</file>

<file path=ppt/tags/tag3.xml><?xml version="1.0" encoding="utf-8"?>
<p:tagLst xmlns:a="http://schemas.openxmlformats.org/drawingml/2006/main" xmlns:r="http://schemas.openxmlformats.org/officeDocument/2006/relationships" xmlns:p="http://schemas.openxmlformats.org/presentationml/2006/main">
  <p:tag name="DVSHAPEID" val="aFs5YsXdUuBQi3KkTqQEGE"/>
</p:tagLst>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44238</TotalTime>
  <Words>1496</Words>
  <Application>Microsoft Office PowerPoint</Application>
  <PresentationFormat>On-screen Show (4:3)</PresentationFormat>
  <Paragraphs>299</Paragraphs>
  <Slides>45</Slides>
  <Notes>45</Notes>
  <HiddenSlides>0</HiddenSlides>
  <MMClips>0</MMClips>
  <ScaleCrop>false</ScaleCrop>
  <HeadingPairs>
    <vt:vector size="4" baseType="variant">
      <vt:variant>
        <vt:lpstr>Theme</vt:lpstr>
      </vt:variant>
      <vt:variant>
        <vt:i4>2</vt:i4>
      </vt:variant>
      <vt:variant>
        <vt:lpstr>Slide Titles</vt:lpstr>
      </vt:variant>
      <vt:variant>
        <vt:i4>45</vt:i4>
      </vt:variant>
    </vt:vector>
  </HeadingPairs>
  <TitlesOfParts>
    <vt:vector size="47" baseType="lpstr">
      <vt:lpstr>1_EX06PP_template</vt:lpstr>
      <vt:lpstr>QAD 2010 Template</vt:lpstr>
      <vt:lpstr>Introduction to Data Warehouse Designer</vt:lpstr>
      <vt:lpstr>Course Overview</vt:lpstr>
      <vt:lpstr>Course Objectives and Benefits</vt:lpstr>
      <vt:lpstr>QAD BI - Review</vt:lpstr>
      <vt:lpstr>QAD BI Components</vt:lpstr>
      <vt:lpstr>BI DWD – Key Features</vt:lpstr>
      <vt:lpstr>DWD Interface</vt:lpstr>
      <vt:lpstr>Logging in to QAD DWD</vt:lpstr>
      <vt:lpstr>DWD Builder/Browser Window Panes</vt:lpstr>
      <vt:lpstr>DWD Builder/Browser Panes</vt:lpstr>
      <vt:lpstr>DWD Builder/Browser Toolbar</vt:lpstr>
      <vt:lpstr>Wherescape RED©</vt:lpstr>
      <vt:lpstr>DWD Concepts</vt:lpstr>
      <vt:lpstr>Data Flow – Normalized Models</vt:lpstr>
      <vt:lpstr>DWD Objects</vt:lpstr>
      <vt:lpstr>Data Objects Types</vt:lpstr>
      <vt:lpstr>Data Object Types (cont)</vt:lpstr>
      <vt:lpstr>DWD Object Builder</vt:lpstr>
      <vt:lpstr>DWD Object Builder - Groups / Projects</vt:lpstr>
      <vt:lpstr>DWD Object Builder – Groups / Projects</vt:lpstr>
      <vt:lpstr>Connections</vt:lpstr>
      <vt:lpstr>Load Tables</vt:lpstr>
      <vt:lpstr>Load Tables - Properties</vt:lpstr>
      <vt:lpstr>Staging Tables</vt:lpstr>
      <vt:lpstr>Staging Tables</vt:lpstr>
      <vt:lpstr>Table Update Procedures</vt:lpstr>
      <vt:lpstr>Dimension Tables and Dimension Views</vt:lpstr>
      <vt:lpstr>Fact Tables</vt:lpstr>
      <vt:lpstr>Data Stores</vt:lpstr>
      <vt:lpstr>Cubes</vt:lpstr>
      <vt:lpstr>Procedures</vt:lpstr>
      <vt:lpstr>Index</vt:lpstr>
      <vt:lpstr>Diagrams </vt:lpstr>
      <vt:lpstr>Diagram</vt:lpstr>
      <vt:lpstr>Diagram</vt:lpstr>
      <vt:lpstr>Diagram</vt:lpstr>
      <vt:lpstr>Source Tracking Diagram</vt:lpstr>
      <vt:lpstr>Reports </vt:lpstr>
      <vt:lpstr>DWD Reports</vt:lpstr>
      <vt:lpstr>Fact to Dimension Matrix</vt:lpstr>
      <vt:lpstr>Export Report To Excel</vt:lpstr>
      <vt:lpstr>Course Review </vt:lpstr>
      <vt:lpstr>Course Summary</vt:lpstr>
      <vt:lpstr>Course Summary</vt:lpstr>
      <vt:lpstr>QAD BI Level 1 Learning Path -Next Steps for Certification!</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 Launch/Sales Launch</dc:title>
  <dc:creator>QAD</dc:creator>
  <cp:lastModifiedBy>qad</cp:lastModifiedBy>
  <cp:revision>3870</cp:revision>
  <dcterms:created xsi:type="dcterms:W3CDTF">2006-09-26T21:40:50Z</dcterms:created>
  <dcterms:modified xsi:type="dcterms:W3CDTF">2013-10-11T17:19:37Z</dcterms:modified>
</cp:coreProperties>
</file>