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omments/comment19.xml" ContentType="application/vnd.openxmlformats-officedocument.presentationml.comments+xml"/>
  <Override PartName="/ppt/comments/comment37.xml" ContentType="application/vnd.openxmlformats-officedocument.presentationml.comments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omments/comment8.xml" ContentType="application/vnd.openxmlformats-officedocument.presentationml.comments+xml"/>
  <Override PartName="/ppt/comments/comment26.xml" ContentType="application/vnd.openxmlformats-officedocument.presentationml.comments+xml"/>
  <Override PartName="/ppt/notesSlides/notesSlide27.xml" ContentType="application/vnd.openxmlformats-officedocument.presentationml.notesSlide+xml"/>
  <Override PartName="/ppt/comments/comment44.xml" ContentType="application/vnd.openxmlformats-officedocument.presentationml.comments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omments/comment15.xml" ContentType="application/vnd.openxmlformats-officedocument.presentationml.comments+xml"/>
  <Override PartName="/ppt/notesSlides/notesSlide16.xml" ContentType="application/vnd.openxmlformats-officedocument.presentationml.notesSlide+xml"/>
  <Override PartName="/ppt/comments/comment33.xml" ContentType="application/vnd.openxmlformats-officedocument.presentationml.comments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comments/comment4.xml" ContentType="application/vnd.openxmlformats-officedocument.presentationml.comments+xml"/>
  <Override PartName="/ppt/comments/comment11.xml" ContentType="application/vnd.openxmlformats-officedocument.presentationml.comments+xml"/>
  <Override PartName="/ppt/comments/comment22.xml" ContentType="application/vnd.openxmlformats-officedocument.presentationml.comments+xml"/>
  <Override PartName="/ppt/notesSlides/notesSlide23.xml" ContentType="application/vnd.openxmlformats-officedocument.presentationml.notesSlide+xml"/>
  <Override PartName="/ppt/comments/comment40.xml" ContentType="application/vnd.openxmlformats-officedocument.presentationml.comments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omments/comment9.xml" ContentType="application/vnd.openxmlformats-officedocument.presentationml.comments+xml"/>
  <Override PartName="/ppt/comments/comment27.xml" ContentType="application/vnd.openxmlformats-officedocument.presentationml.comments+xml"/>
  <Override PartName="/ppt/comments/comment38.xml" ContentType="application/vnd.openxmlformats-officedocument.presentationml.comments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comments/comment16.xml" ContentType="application/vnd.openxmlformats-officedocument.presentationml.comments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comments/comment34.xml" ContentType="application/vnd.openxmlformats-officedocument.presentationml.comments+xml"/>
  <Override PartName="/ppt/comments/comment45.xml" ContentType="application/vnd.openxmlformats-officedocument.presentationml.comment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comments/comment5.xml" ContentType="application/vnd.openxmlformats-officedocument.presentationml.comments+xml"/>
  <Override PartName="/ppt/comments/comment23.xml" ContentType="application/vnd.openxmlformats-officedocument.presentationml.comments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comments/comment12.xml" ContentType="application/vnd.openxmlformats-officedocument.presentationml.comments+xml"/>
  <Override PartName="/ppt/notesSlides/notesSlide13.xml" ContentType="application/vnd.openxmlformats-officedocument.presentationml.notesSlide+xml"/>
  <Override PartName="/ppt/comments/comment30.xml" ContentType="application/vnd.openxmlformats-officedocument.presentationml.comments+xml"/>
  <Override PartName="/ppt/comments/comment41.xml" ContentType="application/vnd.openxmlformats-officedocument.presentationml.comments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comments/comment39.xml" ContentType="application/vnd.openxmlformats-officedocument.presentationml.comment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omments/comment28.xml" ContentType="application/vnd.openxmlformats-officedocument.presentationml.comments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comments/comment17.xml" ContentType="application/vnd.openxmlformats-officedocument.presentationml.comments+xml"/>
  <Override PartName="/ppt/notesSlides/notesSlide18.xml" ContentType="application/vnd.openxmlformats-officedocument.presentationml.notesSlide+xml"/>
  <Override PartName="/ppt/comments/comment35.xml" ContentType="application/vnd.openxmlformats-officedocument.presentationml.comments+xml"/>
  <Override PartName="/ppt/notesSlides/notesSlide36.xml" ContentType="application/vnd.openxmlformats-officedocument.presentationml.notesSlide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comments/comment6.xml" ContentType="application/vnd.openxmlformats-officedocument.presentationml.comments+xml"/>
  <Override PartName="/ppt/comments/comment13.xml" ContentType="application/vnd.openxmlformats-officedocument.presentationml.comments+xml"/>
  <Override PartName="/ppt/comments/comment24.xml" ContentType="application/vnd.openxmlformats-officedocument.presentationml.comments+xml"/>
  <Override PartName="/ppt/notesSlides/notesSlide25.xml" ContentType="application/vnd.openxmlformats-officedocument.presentationml.notesSlide+xml"/>
  <Override PartName="/ppt/comments/comment42.xml" ContentType="application/vnd.openxmlformats-officedocument.presentationml.comments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omments/comment31.xml" ContentType="application/vnd.openxmlformats-officedocument.presentationml.comments+xml"/>
  <Override PartName="/ppt/notesSlides/notesSlide32.xml" ContentType="application/vnd.openxmlformats-officedocument.presentationml.notesSlide+xml"/>
  <Override PartName="/ppt/commentAuthors.xml" ContentType="application/vnd.openxmlformats-officedocument.presentationml.commentAuthors+xml"/>
  <Override PartName="/ppt/comments/comment2.xml" ContentType="application/vnd.openxmlformats-officedocument.presentationml.comments+xml"/>
  <Override PartName="/ppt/notesSlides/notesSlide9.xml" ContentType="application/vnd.openxmlformats-officedocument.presentationml.notesSlide+xml"/>
  <Override PartName="/ppt/comments/comment20.xml" ContentType="application/vnd.openxmlformats-officedocument.presentationml.comments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omments/comment29.xml" ContentType="application/vnd.openxmlformats-officedocument.presentationml.comment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comments/comment18.xml" ContentType="application/vnd.openxmlformats-officedocument.presentationml.comments+xml"/>
  <Override PartName="/ppt/notesSlides/notesSlide19.xml" ContentType="application/vnd.openxmlformats-officedocument.presentationml.notesSlide+xml"/>
  <Override PartName="/ppt/comments/comment36.xml" ContentType="application/vnd.openxmlformats-officedocument.presentationml.comment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comments/comment7.xml" ContentType="application/vnd.openxmlformats-officedocument.presentationml.comments+xml"/>
  <Override PartName="/ppt/comments/comment25.xml" ContentType="application/vnd.openxmlformats-officedocument.presentationml.comments+xml"/>
  <Override PartName="/ppt/notesSlides/notesSlide37.xml" ContentType="application/vnd.openxmlformats-officedocument.presentationml.notesSlide+xml"/>
  <Override PartName="/ppt/tags/tag3.xml" ContentType="application/vnd.openxmlformats-officedocument.presentationml.tags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comments/comment14.xml" ContentType="application/vnd.openxmlformats-officedocument.presentationml.comments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comments/comment32.xml" ContentType="application/vnd.openxmlformats-officedocument.presentationml.comments+xml"/>
  <Override PartName="/ppt/comments/comment43.xml" ContentType="application/vnd.openxmlformats-officedocument.presentationml.comments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omments/comment3.xml" ContentType="application/vnd.openxmlformats-officedocument.presentationml.comments+xml"/>
  <Override PartName="/ppt/comments/comment21.xml" ContentType="application/vnd.openxmlformats-officedocument.presentationml.comments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comments/comment10.xml" ContentType="application/vnd.openxmlformats-officedocument.presentationml.comments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953" r:id="rId1"/>
    <p:sldMasterId id="2147485046" r:id="rId2"/>
  </p:sldMasterIdLst>
  <p:notesMasterIdLst>
    <p:notesMasterId r:id="rId48"/>
  </p:notesMasterIdLst>
  <p:handoutMasterIdLst>
    <p:handoutMasterId r:id="rId49"/>
  </p:handoutMasterIdLst>
  <p:sldIdLst>
    <p:sldId id="257" r:id="rId3"/>
    <p:sldId id="327" r:id="rId4"/>
    <p:sldId id="1171" r:id="rId5"/>
    <p:sldId id="348" r:id="rId6"/>
    <p:sldId id="941" r:id="rId7"/>
    <p:sldId id="1251" r:id="rId8"/>
    <p:sldId id="1116" r:id="rId9"/>
    <p:sldId id="1145" r:id="rId10"/>
    <p:sldId id="1119" r:id="rId11"/>
    <p:sldId id="1120" r:id="rId12"/>
    <p:sldId id="1143" r:id="rId13"/>
    <p:sldId id="1210" r:id="rId14"/>
    <p:sldId id="1214" r:id="rId15"/>
    <p:sldId id="1213" r:id="rId16"/>
    <p:sldId id="1211" r:id="rId17"/>
    <p:sldId id="1212" r:id="rId18"/>
    <p:sldId id="1217" r:id="rId19"/>
    <p:sldId id="1216" r:id="rId20"/>
    <p:sldId id="1220" r:id="rId21"/>
    <p:sldId id="1233" r:id="rId22"/>
    <p:sldId id="1221" r:id="rId23"/>
    <p:sldId id="1223" r:id="rId24"/>
    <p:sldId id="1224" r:id="rId25"/>
    <p:sldId id="1222" r:id="rId26"/>
    <p:sldId id="1225" r:id="rId27"/>
    <p:sldId id="1219" r:id="rId28"/>
    <p:sldId id="1226" r:id="rId29"/>
    <p:sldId id="1218" r:id="rId30"/>
    <p:sldId id="1229" r:id="rId31"/>
    <p:sldId id="1228" r:id="rId32"/>
    <p:sldId id="1227" r:id="rId33"/>
    <p:sldId id="1234" r:id="rId34"/>
    <p:sldId id="1249" r:id="rId35"/>
    <p:sldId id="1246" r:id="rId36"/>
    <p:sldId id="1247" r:id="rId37"/>
    <p:sldId id="1235" r:id="rId38"/>
    <p:sldId id="1237" r:id="rId39"/>
    <p:sldId id="1231" r:id="rId40"/>
    <p:sldId id="1230" r:id="rId41"/>
    <p:sldId id="1236" r:id="rId42"/>
    <p:sldId id="1238" r:id="rId43"/>
    <p:sldId id="1239" r:id="rId44"/>
    <p:sldId id="1113" r:id="rId45"/>
    <p:sldId id="1250" r:id="rId46"/>
    <p:sldId id="1252" r:id="rId47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qad" initials="q" lastIdx="5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0000"/>
    <a:srgbClr val="808080"/>
    <a:srgbClr val="FF99CC"/>
    <a:srgbClr val="000000"/>
    <a:srgbClr val="FFFFCC"/>
    <a:srgbClr val="33CC33"/>
    <a:srgbClr val="0069B8"/>
    <a:srgbClr val="CC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97" autoAdjust="0"/>
    <p:restoredTop sz="78416" autoAdjust="0"/>
  </p:normalViewPr>
  <p:slideViewPr>
    <p:cSldViewPr snapToGrid="0">
      <p:cViewPr>
        <p:scale>
          <a:sx n="87" d="100"/>
          <a:sy n="87" d="100"/>
        </p:scale>
        <p:origin x="-2304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691"/>
    </p:cViewPr>
  </p:sorterViewPr>
  <p:notesViewPr>
    <p:cSldViewPr snapToGrid="0">
      <p:cViewPr varScale="1">
        <p:scale>
          <a:sx n="78" d="100"/>
          <a:sy n="78" d="100"/>
        </p:scale>
        <p:origin x="-2544" y="-84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11T09:55:48.210" idx="53">
    <p:pos x="473" y="322"/>
    <p:text>H1</p:text>
  </p:cm>
</p:cmLst>
</file>

<file path=ppt/comments/comment1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39:03.766" idx="12">
    <p:pos x="1467" y="185"/>
    <p:text>H2</p:text>
  </p:cm>
</p:cmLst>
</file>

<file path=ppt/comments/comment1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39:08.619" idx="13">
    <p:pos x="1707" y="295"/>
    <p:text>H2</p:text>
  </p:cm>
</p:cmLst>
</file>

<file path=ppt/comments/comment1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39:19.821" idx="14">
    <p:pos x="1776" y="185"/>
    <p:text>H2</p:text>
  </p:cm>
</p:cmLst>
</file>

<file path=ppt/comments/comment1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16T14:57:03.418" idx="15">
    <p:pos x="1776" y="295"/>
    <p:text>H2S</p:text>
  </p:cm>
</p:cmLst>
</file>

<file path=ppt/comments/comment1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39:32.351" idx="16">
    <p:pos x="1625" y="295"/>
    <p:text>H2</p:text>
  </p:cm>
</p:cmLst>
</file>

<file path=ppt/comments/comment1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39:36.949" idx="17">
    <p:pos x="1543" y="295"/>
    <p:text>H2</p:text>
  </p:cm>
</p:cmLst>
</file>

<file path=ppt/comments/comment1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39:44.489" idx="18">
    <p:pos x="1605" y="295"/>
    <p:text>H2</p:text>
  </p:cm>
</p:cmLst>
</file>

<file path=ppt/comments/comment1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39:49.813" idx="19">
    <p:pos x="1015" y="295"/>
    <p:text>H2</p:text>
  </p:cm>
</p:cmLst>
</file>

<file path=ppt/comments/comment1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39:57.509" idx="20">
    <p:pos x="727" y="295"/>
    <p:text>H2</p:text>
  </p:cm>
</p:cmLst>
</file>

<file path=ppt/comments/comment1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40:02.577" idx="21">
    <p:pos x="1022" y="295"/>
    <p:text>H2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36:01.652" idx="2">
    <p:pos x="1214" y="247"/>
    <p:text>H1</p:text>
  </p:cm>
</p:cmLst>
</file>

<file path=ppt/comments/comment2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40:37.599" idx="23">
    <p:pos x="1227" y="185"/>
    <p:text>H2</p:text>
  </p:cm>
</p:cmLst>
</file>

<file path=ppt/comments/comment2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40:52.902" idx="24">
    <p:pos x="1241" y="494"/>
    <p:text>H1</p:text>
  </p:cm>
</p:cmLst>
</file>

<file path=ppt/comments/comment2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41:02.162" idx="25">
    <p:pos x="1707" y="185"/>
    <p:text>H2</p:text>
  </p:cm>
</p:cmLst>
</file>

<file path=ppt/comments/comment2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41:22.248" idx="26">
    <p:pos x="1001" y="295"/>
    <p:text>H2S</p:text>
  </p:cm>
</p:cmLst>
</file>

<file path=ppt/comments/comment2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41:31.464" idx="27">
    <p:pos x="960" y="295"/>
    <p:text>H2</p:text>
  </p:cm>
</p:cmLst>
</file>

<file path=ppt/comments/comment2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43:25.614" idx="28">
    <p:pos x="1625" y="295"/>
    <p:text>H2</p:text>
  </p:cm>
</p:cmLst>
</file>

<file path=ppt/comments/comment2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43:37.955" idx="29">
    <p:pos x="555" y="295"/>
    <p:text>H2</p:text>
  </p:cm>
</p:cmLst>
</file>

<file path=ppt/comments/comment2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43:43.450" idx="30">
    <p:pos x="555" y="295"/>
    <p:text>H2</p:text>
  </p:cm>
</p:cmLst>
</file>

<file path=ppt/comments/comment2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43:51.059" idx="31">
    <p:pos x="528" y="295"/>
    <p:text>H2</p:text>
  </p:cm>
</p:cmLst>
</file>

<file path=ppt/comments/comment2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43:57.259" idx="32">
    <p:pos x="528" y="295"/>
    <p:text>H2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36:09.868" idx="3">
    <p:pos x="5465" y="178"/>
    <p:text>H1</p:text>
  </p:cm>
  <p:cm authorId="0" dt="2013-10-08T13:37:58.387" idx="6">
    <p:pos x="1502" y="247"/>
    <p:text>H1</p:text>
  </p:cm>
</p:cmLst>
</file>

<file path=ppt/comments/comment3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44:02.729" idx="33">
    <p:pos x="528" y="295"/>
    <p:text>H2</p:text>
  </p:cm>
</p:cmLst>
</file>

<file path=ppt/comments/comment3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44:09.548" idx="34">
    <p:pos x="528" y="295"/>
    <p:text>H2</p:text>
  </p:cm>
</p:cmLst>
</file>

<file path=ppt/comments/comment3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44:14.518" idx="35">
    <p:pos x="494" y="185"/>
    <p:text>H2</p:text>
  </p:cm>
</p:cmLst>
</file>

<file path=ppt/comments/comment3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44:19.502" idx="36">
    <p:pos x="453" y="185"/>
    <p:text>H2</p:text>
  </p:cm>
</p:cmLst>
</file>

<file path=ppt/comments/comment3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16T14:57:47.892" idx="37">
    <p:pos x="453" y="295"/>
    <p:text>H2S</p:text>
  </p:cm>
</p:cmLst>
</file>

<file path=ppt/comments/comment3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16T14:57:55.016" idx="38">
    <p:pos x="453" y="295"/>
    <p:text>H2S</p:text>
  </p:cm>
</p:cmLst>
</file>

<file path=ppt/comments/comment3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44:37.382" idx="39">
    <p:pos x="521" y="494"/>
    <p:text>H1</p:text>
  </p:cm>
</p:cmLst>
</file>

<file path=ppt/comments/comment3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44:52.107" idx="40">
    <p:pos x="466" y="295"/>
    <p:text>H2S</p:text>
  </p:cm>
</p:cmLst>
</file>

<file path=ppt/comments/comment3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45:00.077" idx="41">
    <p:pos x="473" y="295"/>
    <p:text>H2</p:text>
  </p:cm>
</p:cmLst>
</file>

<file path=ppt/comments/comment3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45:05.790" idx="42">
    <p:pos x="521" y="295"/>
    <p:text>H2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36:20.063" idx="4">
    <p:pos x="926" y="453"/>
    <p:text>H1</p:text>
  </p:cm>
</p:cmLst>
</file>

<file path=ppt/comments/comment4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16T14:59:51.685" idx="43">
    <p:pos x="521" y="295"/>
    <p:text>H2S</p:text>
  </p:cm>
</p:cmLst>
</file>

<file path=ppt/comments/comment4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45:18.836" idx="44">
    <p:pos x="453" y="295"/>
    <p:text>H2</p:text>
  </p:cm>
</p:cmLst>
</file>

<file path=ppt/comments/comment4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16T14:59:35.288" idx="46">
    <p:pos x="720" y="144"/>
    <p:text>H2S</p:text>
  </p:cm>
</p:cmLst>
</file>

<file path=ppt/comments/comment4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50:22.647" idx="47">
    <p:pos x="494" y="206"/>
    <p:text>H1</p:text>
  </p:cm>
</p:cmLst>
</file>

<file path=ppt/comments/comment4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50:27.679" idx="48">
    <p:pos x="535" y="247"/>
    <p:text>H1</p:text>
  </p:cm>
</p:cmLst>
</file>

<file path=ppt/comments/comment4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09:36:52.721" idx="52">
    <p:pos x="1138" y="327"/>
    <p:text>H1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38:17.921" idx="7">
    <p:pos x="1845" y="274"/>
    <p:text>H2</p:tex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38:33.840" idx="8">
    <p:pos x="1269" y="185"/>
    <p:text>H2</p:tex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38:39.325" idx="9">
    <p:pos x="1022" y="185"/>
    <p:text>H2</p:tex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38:47.945" idx="10">
    <p:pos x="1035" y="494"/>
    <p:text>H1</p:text>
  </p:cm>
</p:cmLst>
</file>

<file path=ppt/comments/comment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0-08T13:38:52.573" idx="11">
    <p:pos x="1995" y="185"/>
    <p:text>H2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64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64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64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2FB1695-E9ED-44CA-8552-0AB6DC6752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t" anchorCtr="0" compatLnSpc="1">
            <a:prstTxWarp prst="textNoShape">
              <a:avLst/>
            </a:prstTxWarp>
          </a:bodyPr>
          <a:lstStyle>
            <a:lvl1pPr algn="l" defTabSz="9232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t" anchorCtr="0" compatLnSpc="1">
            <a:prstTxWarp prst="textNoShape">
              <a:avLst/>
            </a:prstTxWarp>
          </a:bodyPr>
          <a:lstStyle>
            <a:lvl1pPr algn="r" defTabSz="9232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5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4838"/>
            <a:ext cx="5486400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b" anchorCtr="0" compatLnSpc="1">
            <a:prstTxWarp prst="textNoShape">
              <a:avLst/>
            </a:prstTxWarp>
          </a:bodyPr>
          <a:lstStyle>
            <a:lvl1pPr algn="l" defTabSz="9232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b" anchorCtr="0" compatLnSpc="1">
            <a:prstTxWarp prst="textNoShape">
              <a:avLst/>
            </a:prstTxWarp>
          </a:bodyPr>
          <a:lstStyle>
            <a:lvl1pPr algn="r" defTabSz="9232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0128CE9-76D0-4B44-B752-A9A4E08BA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2BBF8621-2CD6-44CD-9BA7-3990D79A0160}" type="slidenum">
              <a:rPr lang="en-US" smtClean="0"/>
              <a:pPr defTabSz="922338">
                <a:defRPr/>
              </a:pPr>
              <a:t>1</a:t>
            </a:fld>
            <a:endParaRPr lang="en-US" dirty="0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b="1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i="0" dirty="0" smtClean="0"/>
              <a:t>General</a:t>
            </a:r>
            <a:r>
              <a:rPr lang="en-US" b="1" i="0" baseline="0" dirty="0" smtClean="0"/>
              <a:t> Visual Item Types:</a:t>
            </a:r>
            <a:endParaRPr lang="en-US" b="0" i="0" baseline="0" dirty="0" smtClean="0"/>
          </a:p>
          <a:p>
            <a:pPr>
              <a:buFontTx/>
              <a:buChar char="-"/>
            </a:pPr>
            <a:r>
              <a:rPr lang="en-US" b="0" i="0" baseline="0" dirty="0" smtClean="0"/>
              <a:t> Grid</a:t>
            </a:r>
          </a:p>
          <a:p>
            <a:pPr>
              <a:buFontTx/>
              <a:buChar char="-"/>
            </a:pPr>
            <a:r>
              <a:rPr lang="en-US" b="0" i="0" baseline="0" dirty="0" smtClean="0"/>
              <a:t> Chart</a:t>
            </a:r>
          </a:p>
          <a:p>
            <a:pPr>
              <a:buFontTx/>
              <a:buChar char="-"/>
            </a:pPr>
            <a:r>
              <a:rPr lang="en-US" b="0" i="0" baseline="0" dirty="0" smtClean="0"/>
              <a:t> Gauge</a:t>
            </a:r>
          </a:p>
          <a:p>
            <a:pPr>
              <a:buFontTx/>
              <a:buChar char="-"/>
            </a:pPr>
            <a:r>
              <a:rPr lang="en-US" b="0" i="0" baseline="0" dirty="0" smtClean="0"/>
              <a:t> Heat Map</a:t>
            </a:r>
          </a:p>
          <a:p>
            <a:pPr>
              <a:buFontTx/>
              <a:buChar char="-"/>
            </a:pPr>
            <a:r>
              <a:rPr lang="en-US" b="0" i="0" baseline="0" dirty="0" smtClean="0"/>
              <a:t> Free Form</a:t>
            </a:r>
          </a:p>
          <a:p>
            <a:pPr>
              <a:buFontTx/>
              <a:buNone/>
            </a:pPr>
            <a:endParaRPr lang="en-US" b="1" i="0" baseline="0" dirty="0" smtClean="0"/>
          </a:p>
          <a:p>
            <a:pPr>
              <a:buFontTx/>
              <a:buNone/>
            </a:pPr>
            <a:r>
              <a:rPr lang="en-US" b="1" i="0" baseline="0" dirty="0" smtClean="0"/>
              <a:t>Selections</a:t>
            </a:r>
          </a:p>
          <a:p>
            <a:pPr>
              <a:buFontTx/>
              <a:buChar char="-"/>
            </a:pPr>
            <a:r>
              <a:rPr lang="en-US" b="0" i="0" baseline="0" dirty="0" smtClean="0"/>
              <a:t>Parameter Bar</a:t>
            </a:r>
          </a:p>
          <a:p>
            <a:pPr>
              <a:buFontTx/>
              <a:buNone/>
            </a:pPr>
            <a:endParaRPr lang="en-US" b="1" i="0" baseline="0" dirty="0" smtClean="0"/>
          </a:p>
          <a:p>
            <a:pPr>
              <a:buFontTx/>
              <a:buNone/>
            </a:pPr>
            <a:r>
              <a:rPr lang="en-US" b="1" i="0" baseline="0" dirty="0" smtClean="0"/>
              <a:t>Images </a:t>
            </a:r>
          </a:p>
          <a:p>
            <a:pPr>
              <a:buFontTx/>
              <a:buNone/>
            </a:pPr>
            <a:endParaRPr lang="en-US" b="1" i="0" baseline="0" dirty="0" smtClean="0"/>
          </a:p>
          <a:p>
            <a:pPr>
              <a:buFontTx/>
              <a:buNone/>
            </a:pPr>
            <a:r>
              <a:rPr lang="en-US" b="1" i="0" baseline="0" dirty="0" smtClean="0"/>
              <a:t>Collaboration</a:t>
            </a:r>
          </a:p>
          <a:p>
            <a:pPr>
              <a:buFontTx/>
              <a:buChar char="-"/>
            </a:pPr>
            <a:r>
              <a:rPr lang="en-US" b="0" i="0" baseline="0" dirty="0" smtClean="0"/>
              <a:t> Message</a:t>
            </a:r>
          </a:p>
          <a:p>
            <a:pPr>
              <a:buFontTx/>
              <a:buChar char="-"/>
            </a:pPr>
            <a:r>
              <a:rPr lang="en-US" b="0" i="0" baseline="0" dirty="0" smtClean="0"/>
              <a:t> Forum</a:t>
            </a:r>
          </a:p>
          <a:p>
            <a:pPr>
              <a:buFontTx/>
              <a:buNone/>
            </a:pPr>
            <a:endParaRPr lang="en-US" b="0" i="0" baseline="0" dirty="0" smtClean="0"/>
          </a:p>
          <a:p>
            <a:pPr>
              <a:buFontTx/>
              <a:buNone/>
            </a:pPr>
            <a:r>
              <a:rPr lang="en-US" b="1" i="0" baseline="0" dirty="0" smtClean="0"/>
              <a:t>Links</a:t>
            </a:r>
            <a:endParaRPr lang="en-US" b="0" i="0" baseline="0" dirty="0" smtClean="0"/>
          </a:p>
          <a:p>
            <a:pPr>
              <a:buFontTx/>
              <a:buChar char="-"/>
            </a:pPr>
            <a:r>
              <a:rPr lang="en-US" b="0" i="0" baseline="0" dirty="0" smtClean="0"/>
              <a:t> Report browser</a:t>
            </a:r>
          </a:p>
          <a:p>
            <a:pPr>
              <a:buFontTx/>
              <a:buChar char="-"/>
            </a:pPr>
            <a:r>
              <a:rPr lang="en-US" b="0" i="0" baseline="0" dirty="0" smtClean="0"/>
              <a:t> Link Lists</a:t>
            </a:r>
            <a:endParaRPr lang="en-US" b="1" i="0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11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dirty="0" smtClean="0"/>
              <a:t>Queries</a:t>
            </a:r>
            <a:r>
              <a:rPr lang="en-US" b="0" dirty="0" smtClean="0"/>
              <a:t> are the</a:t>
            </a:r>
            <a:r>
              <a:rPr lang="en-US" b="0" baseline="0" dirty="0" smtClean="0"/>
              <a:t> primary building block for </a:t>
            </a:r>
            <a:r>
              <a:rPr lang="en-US" b="1" baseline="0" dirty="0" smtClean="0"/>
              <a:t>Visual Items.</a:t>
            </a:r>
            <a:endParaRPr lang="en-US" b="1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13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The first step to create a new visual item is to select the Visual Item Type.</a:t>
            </a:r>
          </a:p>
          <a:p>
            <a:endParaRPr lang="en-US" dirty="0" smtClean="0"/>
          </a:p>
          <a:p>
            <a:r>
              <a:rPr lang="en-US" dirty="0" smtClean="0"/>
              <a:t>Based on the Visual Item type chosen, various</a:t>
            </a:r>
            <a:r>
              <a:rPr lang="en-US" baseline="0" dirty="0" smtClean="0"/>
              <a:t> sections are displayed in the middle window.  To expand the section, click the section heading.</a:t>
            </a:r>
          </a:p>
          <a:p>
            <a:endParaRPr lang="en-US" baseline="0" dirty="0" smtClean="0"/>
          </a:p>
          <a:p>
            <a:r>
              <a:rPr lang="en-US" baseline="0" dirty="0" smtClean="0"/>
              <a:t>For charts, these sections include:</a:t>
            </a:r>
          </a:p>
          <a:p>
            <a:pPr>
              <a:buFontTx/>
              <a:buChar char="-"/>
            </a:pPr>
            <a:r>
              <a:rPr lang="en-US" baseline="0" dirty="0" smtClean="0"/>
              <a:t>Query</a:t>
            </a:r>
          </a:p>
          <a:p>
            <a:pPr>
              <a:buFontTx/>
              <a:buChar char="-"/>
            </a:pPr>
            <a:r>
              <a:rPr lang="en-US" baseline="0" dirty="0" smtClean="0"/>
              <a:t>Chart </a:t>
            </a:r>
            <a:r>
              <a:rPr lang="en-US" baseline="0" dirty="0" err="1" smtClean="0"/>
              <a:t>colulmn</a:t>
            </a:r>
            <a:endParaRPr lang="en-US" baseline="0" dirty="0" smtClean="0"/>
          </a:p>
          <a:p>
            <a:pPr>
              <a:buFontTx/>
              <a:buChar char="-"/>
            </a:pPr>
            <a:r>
              <a:rPr lang="en-US" baseline="0" dirty="0" smtClean="0"/>
              <a:t>Labels</a:t>
            </a:r>
          </a:p>
          <a:p>
            <a:pPr>
              <a:buFontTx/>
              <a:buChar char="-"/>
            </a:pPr>
            <a:r>
              <a:rPr lang="en-US" baseline="0" dirty="0" smtClean="0"/>
              <a:t>Options</a:t>
            </a:r>
          </a:p>
          <a:p>
            <a:pPr>
              <a:buFontTx/>
              <a:buChar char="-"/>
            </a:pPr>
            <a:r>
              <a:rPr lang="en-US" baseline="0" dirty="0" smtClean="0"/>
              <a:t>Actions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14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Select</a:t>
            </a:r>
            <a:r>
              <a:rPr lang="en-US" baseline="0" dirty="0" smtClean="0"/>
              <a:t> a query for the visual item.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15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Designer will display visual</a:t>
            </a:r>
            <a:r>
              <a:rPr lang="en-US" baseline="0" dirty="0" smtClean="0"/>
              <a:t> item.</a:t>
            </a:r>
          </a:p>
          <a:p>
            <a:endParaRPr lang="en-US" baseline="0" dirty="0" smtClean="0"/>
          </a:p>
          <a:p>
            <a:r>
              <a:rPr lang="en-US" baseline="0" dirty="0" smtClean="0"/>
              <a:t>Select query columns to be included in chart.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16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Add labels</a:t>
            </a:r>
            <a:r>
              <a:rPr lang="en-US" baseline="0" dirty="0" smtClean="0"/>
              <a:t> (optional)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17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Abbreviate data values, change decimal positions (optional)</a:t>
            </a:r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18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Various chart types</a:t>
            </a:r>
            <a:r>
              <a:rPr lang="en-US" baseline="0" dirty="0" smtClean="0"/>
              <a:t> can be selected using the Chart Type bar at the top.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19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95F8EADA-DF98-484F-815E-82C75E04E9D7}" type="slidenum">
              <a:rPr lang="en-US" smtClean="0"/>
              <a:pPr defTabSz="922338">
                <a:defRPr/>
              </a:pPr>
              <a:t>21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23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24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Grid visual type</a:t>
            </a:r>
            <a:r>
              <a:rPr lang="en-US" baseline="0" dirty="0" smtClean="0"/>
              <a:t> has 3 sections:</a:t>
            </a:r>
          </a:p>
          <a:p>
            <a:pPr>
              <a:buFontTx/>
              <a:buChar char="-"/>
            </a:pPr>
            <a:r>
              <a:rPr lang="en-US" baseline="0" dirty="0" smtClean="0"/>
              <a:t>Query</a:t>
            </a:r>
          </a:p>
          <a:p>
            <a:pPr>
              <a:buFontTx/>
              <a:buChar char="-"/>
            </a:pPr>
            <a:r>
              <a:rPr lang="en-US" baseline="0" dirty="0" smtClean="0"/>
              <a:t>Grid column</a:t>
            </a:r>
          </a:p>
          <a:p>
            <a:pPr>
              <a:buFontTx/>
              <a:buChar char="-"/>
            </a:pPr>
            <a:r>
              <a:rPr lang="en-US" baseline="0" dirty="0" smtClean="0"/>
              <a:t> Actions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25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Step</a:t>
            </a:r>
            <a:r>
              <a:rPr lang="en-US" baseline="0" dirty="0" smtClean="0"/>
              <a:t> one – browse for query.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26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Select query</a:t>
            </a:r>
            <a:r>
              <a:rPr lang="en-US" baseline="0" dirty="0" smtClean="0"/>
              <a:t> columns to be included.</a:t>
            </a:r>
          </a:p>
          <a:p>
            <a:endParaRPr lang="en-US" baseline="0" dirty="0" smtClean="0"/>
          </a:p>
          <a:p>
            <a:r>
              <a:rPr lang="en-US" baseline="0" dirty="0" smtClean="0"/>
              <a:t>Re-arrange order of columns, as needed.</a:t>
            </a:r>
          </a:p>
          <a:p>
            <a:endParaRPr lang="en-US" baseline="0" dirty="0" smtClean="0"/>
          </a:p>
          <a:p>
            <a:r>
              <a:rPr lang="en-US" baseline="0" dirty="0" smtClean="0"/>
              <a:t>Modify column formats, if desired.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27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To add link from one visual item to another.</a:t>
            </a:r>
          </a:p>
          <a:p>
            <a:endParaRPr lang="en-US" dirty="0" smtClean="0"/>
          </a:p>
          <a:p>
            <a:r>
              <a:rPr lang="en-US" dirty="0" smtClean="0"/>
              <a:t>Open the “From” visual</a:t>
            </a:r>
            <a:r>
              <a:rPr lang="en-US" baseline="0" dirty="0" smtClean="0"/>
              <a:t> item.</a:t>
            </a:r>
          </a:p>
          <a:p>
            <a:endParaRPr lang="en-US" baseline="0" dirty="0" smtClean="0"/>
          </a:p>
          <a:p>
            <a:r>
              <a:rPr lang="en-US" baseline="0" dirty="0" smtClean="0"/>
              <a:t>Navigate to the </a:t>
            </a:r>
            <a:r>
              <a:rPr lang="en-US" b="1" baseline="0" dirty="0" smtClean="0"/>
              <a:t>Action Type</a:t>
            </a:r>
            <a:endParaRPr lang="en-US" b="0" baseline="0" dirty="0" smtClean="0"/>
          </a:p>
          <a:p>
            <a:endParaRPr lang="en-US" b="0" baseline="0" dirty="0" smtClean="0"/>
          </a:p>
          <a:p>
            <a:r>
              <a:rPr lang="en-US" b="0" i="1" baseline="0" dirty="0" smtClean="0"/>
              <a:t>Drill In </a:t>
            </a:r>
            <a:r>
              <a:rPr lang="en-US" b="1" i="1" baseline="0" dirty="0" smtClean="0"/>
              <a:t>– </a:t>
            </a:r>
            <a:r>
              <a:rPr lang="en-US" b="0" i="0" baseline="0" dirty="0" smtClean="0"/>
              <a:t> Action changes viewer and adds breadcrumbs.</a:t>
            </a:r>
          </a:p>
          <a:p>
            <a:r>
              <a:rPr lang="en-US" b="0" i="1" baseline="0" dirty="0" smtClean="0"/>
              <a:t>Drill out </a:t>
            </a:r>
            <a:r>
              <a:rPr lang="en-US" b="0" i="0" baseline="0" dirty="0" smtClean="0"/>
              <a:t>– Action opens report in another window.</a:t>
            </a:r>
            <a:endParaRPr lang="en-US" i="1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28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dirty="0" smtClean="0"/>
              <a:t>Action</a:t>
            </a:r>
            <a:r>
              <a:rPr lang="en-US" b="1" baseline="0" dirty="0" smtClean="0"/>
              <a:t> Binding</a:t>
            </a:r>
            <a:endParaRPr lang="en-US" b="0" baseline="0" dirty="0" smtClean="0"/>
          </a:p>
          <a:p>
            <a:endParaRPr lang="en-US" b="0" baseline="0" dirty="0" smtClean="0"/>
          </a:p>
          <a:p>
            <a:r>
              <a:rPr lang="en-US" b="0" i="1" baseline="0" dirty="0" smtClean="0"/>
              <a:t>No context</a:t>
            </a:r>
            <a:r>
              <a:rPr lang="en-US" b="0" i="0" baseline="0" dirty="0" smtClean="0"/>
              <a:t> – accessed via menu</a:t>
            </a:r>
          </a:p>
          <a:p>
            <a:r>
              <a:rPr lang="en-US" b="0" i="1" baseline="0" dirty="0" smtClean="0"/>
              <a:t>Bound to selected item(s)</a:t>
            </a:r>
            <a:r>
              <a:rPr lang="en-US" b="0" i="0" baseline="0" dirty="0" smtClean="0"/>
              <a:t> – select column in “From” visual item to be bound to “To” visual item.</a:t>
            </a:r>
            <a:endParaRPr lang="en-US" b="0" i="1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29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baseline="0" dirty="0" smtClean="0"/>
              <a:t>Dashboards</a:t>
            </a:r>
            <a:r>
              <a:rPr lang="en-US" baseline="0" dirty="0" smtClean="0"/>
              <a:t> are the primary user interface for the BI Portal.  Customers at all levels of the organization will access dashboards.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Visual Items</a:t>
            </a:r>
            <a:r>
              <a:rPr lang="en-US" b="0" i="0" baseline="0" dirty="0" smtClean="0"/>
              <a:t> are the components of dashboards.</a:t>
            </a:r>
            <a:endParaRPr lang="en-US" b="1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dirty="0" smtClean="0"/>
              <a:t>Action</a:t>
            </a:r>
            <a:r>
              <a:rPr lang="en-US" b="1" baseline="0" dirty="0" smtClean="0"/>
              <a:t> Target Item</a:t>
            </a:r>
            <a:r>
              <a:rPr lang="en-US" b="1" i="1" baseline="0" dirty="0" smtClean="0"/>
              <a:t> –  </a:t>
            </a:r>
            <a:r>
              <a:rPr lang="en-US" b="0" i="0" baseline="0" dirty="0" smtClean="0"/>
              <a:t>Item linked “To”.</a:t>
            </a:r>
          </a:p>
          <a:p>
            <a:endParaRPr lang="en-US" b="0" i="0" baseline="0" dirty="0" smtClean="0"/>
          </a:p>
          <a:p>
            <a:r>
              <a:rPr lang="en-US" b="0" i="0" baseline="0" dirty="0" smtClean="0"/>
              <a:t>Query for object.</a:t>
            </a:r>
          </a:p>
          <a:p>
            <a:endParaRPr lang="en-US" b="0" i="0" baseline="0" dirty="0" smtClean="0"/>
          </a:p>
          <a:p>
            <a:r>
              <a:rPr lang="en-US" b="0" i="1" baseline="0" dirty="0" smtClean="0"/>
              <a:t>Parameter Binding</a:t>
            </a:r>
            <a:r>
              <a:rPr lang="en-US" b="0" i="0" baseline="0" dirty="0" smtClean="0"/>
              <a:t> – </a:t>
            </a:r>
            <a:r>
              <a:rPr lang="en-US" b="0" i="1" baseline="0" dirty="0" smtClean="0"/>
              <a:t>To</a:t>
            </a:r>
            <a:r>
              <a:rPr lang="en-US" b="0" i="0" baseline="0" dirty="0" smtClean="0"/>
              <a:t> parameter is shown.  Use drop down list to select </a:t>
            </a:r>
            <a:r>
              <a:rPr lang="en-US" b="0" i="1" baseline="0" dirty="0" smtClean="0"/>
              <a:t>From</a:t>
            </a:r>
            <a:r>
              <a:rPr lang="en-US" b="0" i="0" baseline="0" dirty="0" smtClean="0"/>
              <a:t> parameter.</a:t>
            </a:r>
            <a:endParaRPr lang="en-US" b="1" i="1" baseline="0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30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31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32</a:t>
            </a:fld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b="1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33</a:t>
            </a:fld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34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dirty="0" smtClean="0"/>
              <a:t>Drill Out</a:t>
            </a:r>
            <a:r>
              <a:rPr lang="en-US" b="1" i="1" baseline="0" dirty="0" smtClean="0"/>
              <a:t> </a:t>
            </a:r>
            <a:r>
              <a:rPr lang="en-US" b="0" i="0" baseline="0" dirty="0" smtClean="0"/>
              <a:t>to a report.  </a:t>
            </a:r>
          </a:p>
          <a:p>
            <a:endParaRPr lang="en-US" b="0" i="0" baseline="0" dirty="0" smtClean="0"/>
          </a:p>
          <a:p>
            <a:r>
              <a:rPr lang="en-US" b="0" i="1" baseline="0" dirty="0" smtClean="0"/>
              <a:t>Parameter Binding </a:t>
            </a:r>
          </a:p>
          <a:p>
            <a:endParaRPr lang="en-US" b="0" i="1" baseline="0" dirty="0" smtClean="0"/>
          </a:p>
          <a:p>
            <a:r>
              <a:rPr lang="en-US" b="0" i="0" baseline="0" dirty="0" smtClean="0"/>
              <a:t>In this example:</a:t>
            </a:r>
          </a:p>
          <a:p>
            <a:endParaRPr lang="en-US" b="0" i="0" baseline="0" dirty="0" smtClean="0"/>
          </a:p>
          <a:p>
            <a:pPr>
              <a:buFontTx/>
              <a:buChar char="-"/>
            </a:pPr>
            <a:r>
              <a:rPr lang="en-US" b="0" i="0" baseline="0" dirty="0" smtClean="0"/>
              <a:t>Sales by Month Chart (links to grid via Effective Fin Month)</a:t>
            </a:r>
          </a:p>
          <a:p>
            <a:pPr lvl="1">
              <a:buFontTx/>
              <a:buChar char="-"/>
            </a:pPr>
            <a:r>
              <a:rPr lang="en-US" b="0" i="0" baseline="0" dirty="0" smtClean="0"/>
              <a:t>Sales by Customers Grid (links to report via Bill to Code)</a:t>
            </a:r>
          </a:p>
          <a:p>
            <a:pPr lvl="2">
              <a:buFontTx/>
              <a:buChar char="-"/>
            </a:pPr>
            <a:r>
              <a:rPr lang="en-US" b="0" i="0" baseline="0" dirty="0" smtClean="0"/>
              <a:t>Invoice Report</a:t>
            </a:r>
          </a:p>
          <a:p>
            <a:endParaRPr lang="en-US" b="0" i="0" baseline="0" dirty="0" smtClean="0"/>
          </a:p>
          <a:p>
            <a:endParaRPr lang="en-US" b="1" i="1" baseline="0" dirty="0" smtClean="0"/>
          </a:p>
          <a:p>
            <a:endParaRPr lang="en-US" b="1" i="1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35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95F8EADA-DF98-484F-815E-82C75E04E9D7}" type="slidenum">
              <a:rPr lang="en-US" smtClean="0"/>
              <a:pPr defTabSz="922338">
                <a:defRPr/>
              </a:pPr>
              <a:t>36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37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38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Drag</a:t>
            </a:r>
            <a:r>
              <a:rPr lang="en-US" baseline="0" dirty="0" smtClean="0"/>
              <a:t> and Drop </a:t>
            </a:r>
            <a:r>
              <a:rPr lang="en-US" b="1" i="0" baseline="0" dirty="0" smtClean="0"/>
              <a:t>visual items</a:t>
            </a:r>
            <a:r>
              <a:rPr lang="en-US" b="1" i="1" baseline="0" dirty="0" smtClean="0"/>
              <a:t> </a:t>
            </a:r>
            <a:r>
              <a:rPr lang="en-US" b="0" i="0" baseline="0" dirty="0" smtClean="0"/>
              <a:t>to dashboard </a:t>
            </a:r>
            <a:r>
              <a:rPr lang="en-US" b="1" i="0" baseline="0" dirty="0" smtClean="0"/>
              <a:t>canvas</a:t>
            </a:r>
            <a:r>
              <a:rPr lang="en-US" b="0" i="0" baseline="0" dirty="0" smtClean="0"/>
              <a:t> to create a dashboard.</a:t>
            </a:r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39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95F8EADA-DF98-484F-815E-82C75E04E9D7}" type="slidenum">
              <a:rPr lang="en-US" smtClean="0"/>
              <a:pPr defTabSz="922338">
                <a:defRPr/>
              </a:pPr>
              <a:t>4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40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41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42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0D45D16-358B-4B77-8302-45CD7EB404C1}" type="slidenum">
              <a:rPr lang="en-US" smtClean="0"/>
              <a:pPr defTabSz="922338">
                <a:defRPr/>
              </a:pPr>
              <a:t>43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44</a:t>
            </a:fld>
            <a:endParaRPr 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0D45D16-358B-4B77-8302-45CD7EB404C1}" type="slidenum">
              <a:rPr lang="en-US" smtClean="0"/>
              <a:pPr defTabSz="922338">
                <a:defRPr/>
              </a:pPr>
              <a:t>45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884613" y="8828887"/>
            <a:ext cx="2971800" cy="46592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EB63FFD0-79FA-4DA4-8951-7E495F0A944A}" type="slidenum">
              <a:rPr lang="en-US"/>
              <a:pPr/>
              <a:t>5</a:t>
            </a:fld>
            <a:endParaRPr lang="en-US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b="1" dirty="0" smtClean="0"/>
              <a:t>Key Concept:</a:t>
            </a:r>
          </a:p>
          <a:p>
            <a:pPr eaLnBrk="1" hangingPunct="1"/>
            <a:endParaRPr lang="en-US" b="1" dirty="0" smtClean="0"/>
          </a:p>
          <a:p>
            <a:pPr eaLnBrk="1" hangingPunct="1"/>
            <a:r>
              <a:rPr lang="en-US" b="1" dirty="0" smtClean="0"/>
              <a:t>QAD</a:t>
            </a:r>
            <a:r>
              <a:rPr lang="en-US" b="1" baseline="0" dirty="0" smtClean="0"/>
              <a:t> BI Components:</a:t>
            </a:r>
          </a:p>
          <a:p>
            <a:pPr eaLnBrk="1" hangingPunct="1"/>
            <a:endParaRPr lang="en-US" b="1" dirty="0" smtClean="0"/>
          </a:p>
          <a:p>
            <a:pPr eaLnBrk="1" hangingPunct="1"/>
            <a:r>
              <a:rPr lang="en-US" b="1" dirty="0" smtClean="0"/>
              <a:t>QAD BI Data Warehouse Developer</a:t>
            </a:r>
            <a:r>
              <a:rPr lang="en-US" b="1" baseline="0" dirty="0" smtClean="0"/>
              <a:t> (DWD)</a:t>
            </a:r>
            <a:endParaRPr lang="en-US" b="1" dirty="0" smtClean="0"/>
          </a:p>
          <a:p>
            <a:pPr lvl="1" eaLnBrk="1" hangingPunct="1"/>
            <a:r>
              <a:rPr lang="en-US" dirty="0" smtClean="0"/>
              <a:t>Consolidate into a single warehouse optimized for simple, fast access</a:t>
            </a:r>
          </a:p>
          <a:p>
            <a:pPr lvl="1" eaLnBrk="1" hangingPunct="1"/>
            <a:r>
              <a:rPr lang="en-US" dirty="0" smtClean="0"/>
              <a:t>QAD and non-QAD data sources</a:t>
            </a:r>
          </a:p>
          <a:p>
            <a:pPr eaLnBrk="1" hangingPunct="1"/>
            <a:r>
              <a:rPr lang="en-US" b="1" dirty="0" smtClean="0"/>
              <a:t>Modules</a:t>
            </a:r>
          </a:p>
          <a:p>
            <a:pPr lvl="1" eaLnBrk="1" hangingPunct="1"/>
            <a:r>
              <a:rPr lang="en-US" dirty="0" smtClean="0"/>
              <a:t>ERP “aware” streamlines access to current and historical QAD ERP data</a:t>
            </a:r>
          </a:p>
          <a:p>
            <a:pPr lvl="1" eaLnBrk="1" hangingPunct="1"/>
            <a:r>
              <a:rPr lang="en-US" dirty="0" smtClean="0"/>
              <a:t>Extensible to support non-QAD data sources</a:t>
            </a:r>
          </a:p>
          <a:p>
            <a:pPr eaLnBrk="1" hangingPunct="1"/>
            <a:r>
              <a:rPr lang="en-US" b="1" dirty="0" smtClean="0"/>
              <a:t>QAD BI Collaborative Portal</a:t>
            </a:r>
          </a:p>
          <a:p>
            <a:pPr lvl="1" eaLnBrk="1" hangingPunct="1"/>
            <a:r>
              <a:rPr lang="en-US" dirty="0" smtClean="0"/>
              <a:t>Easy to use and create dashboard and reporting environment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b="1" dirty="0" smtClean="0">
              <a:cs typeface="Tahoma" pitchFamily="34" charset="0"/>
            </a:endParaRPr>
          </a:p>
          <a:p>
            <a:pPr lvl="0">
              <a:buFont typeface="Arial" pitchFamily="34" charset="0"/>
              <a:buNone/>
              <a:defRPr/>
            </a:pPr>
            <a:r>
              <a:rPr lang="en-US" baseline="0" dirty="0" smtClean="0">
                <a:cs typeface="Tahoma" pitchFamily="34" charset="0"/>
              </a:rPr>
              <a:t>Users will experience the BI Portal based on their role.</a:t>
            </a:r>
          </a:p>
          <a:p>
            <a:pPr lvl="0">
              <a:buFont typeface="Arial" pitchFamily="34" charset="0"/>
              <a:buNone/>
              <a:defRPr/>
            </a:pPr>
            <a:endParaRPr lang="en-US" baseline="0" dirty="0" smtClean="0">
              <a:cs typeface="Tahoma" pitchFamily="34" charset="0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The BI Portal user roles are:</a:t>
            </a:r>
          </a:p>
          <a:p>
            <a:pPr lvl="0"/>
            <a:endParaRPr lang="en-US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	-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End-user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                           -- User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                           -- Dashboard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Only</a:t>
            </a:r>
            <a:endParaRPr lang="en-US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	-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Designer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	- Administrator</a:t>
            </a:r>
          </a:p>
          <a:p>
            <a:pPr lvl="0"/>
            <a:endParaRPr lang="en-US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This is the first in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a series of courses describing the Designer role within the BI Portal.</a:t>
            </a:r>
            <a:endParaRPr lang="en-US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r>
              <a:rPr lang="en-US" b="0" dirty="0" smtClean="0">
                <a:cs typeface="Tahoma" pitchFamily="34" charset="0"/>
              </a:rPr>
              <a:t>This</a:t>
            </a:r>
            <a:r>
              <a:rPr lang="en-US" b="0" baseline="0" dirty="0" smtClean="0">
                <a:cs typeface="Tahoma" pitchFamily="34" charset="0"/>
              </a:rPr>
              <a:t> section is covers Visual Items and Dashboards.</a:t>
            </a:r>
            <a:endParaRPr lang="en-US" b="0" dirty="0" smtClean="0">
              <a:cs typeface="Tahoma" pitchFamily="34" charset="0"/>
            </a:endParaRPr>
          </a:p>
          <a:p>
            <a:pPr lvl="0">
              <a:buFont typeface="Arial" pitchFamily="34" charset="0"/>
              <a:buNone/>
              <a:defRPr/>
            </a:pPr>
            <a:endParaRPr lang="en-US" baseline="0" dirty="0" smtClean="0">
              <a:cs typeface="Tahoma" pitchFamily="34" charset="0"/>
            </a:endParaRPr>
          </a:p>
          <a:p>
            <a:pPr lvl="0">
              <a:buFont typeface="Arial" pitchFamily="34" charset="0"/>
              <a:buNone/>
              <a:defRPr/>
            </a:pP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95F8EADA-DF98-484F-815E-82C75E04E9D7}" type="slidenum">
              <a:rPr lang="en-US" smtClean="0"/>
              <a:pPr defTabSz="922338">
                <a:defRPr/>
              </a:pPr>
              <a:t>8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buFont typeface="Arial" pitchFamily="34" charset="0"/>
              <a:buNone/>
              <a:defRPr/>
            </a:pPr>
            <a:endParaRPr lang="en-US" b="1" dirty="0" smtClean="0">
              <a:cs typeface="Tahoma" pitchFamily="34" charset="0"/>
            </a:endParaRPr>
          </a:p>
          <a:p>
            <a:pPr lvl="0">
              <a:buFont typeface="Arial" pitchFamily="34" charset="0"/>
              <a:buNone/>
              <a:defRPr/>
            </a:pPr>
            <a:r>
              <a:rPr lang="en-US" dirty="0" smtClean="0">
                <a:cs typeface="Tahoma" pitchFamily="34" charset="0"/>
              </a:rPr>
              <a:t>To access the Visual</a:t>
            </a:r>
            <a:r>
              <a:rPr lang="en-US" baseline="0" dirty="0" smtClean="0">
                <a:cs typeface="Tahoma" pitchFamily="34" charset="0"/>
              </a:rPr>
              <a:t> Item</a:t>
            </a:r>
            <a:r>
              <a:rPr lang="en-US" dirty="0" smtClean="0">
                <a:cs typeface="Tahoma" pitchFamily="34" charset="0"/>
              </a:rPr>
              <a:t> designer, click </a:t>
            </a:r>
            <a:r>
              <a:rPr lang="en-US" i="1" dirty="0" smtClean="0">
                <a:cs typeface="Tahoma" pitchFamily="34" charset="0"/>
              </a:rPr>
              <a:t>Visual</a:t>
            </a:r>
            <a:r>
              <a:rPr lang="en-US" i="1" baseline="0" dirty="0" smtClean="0">
                <a:cs typeface="Tahoma" pitchFamily="34" charset="0"/>
              </a:rPr>
              <a:t> Item  </a:t>
            </a:r>
            <a:r>
              <a:rPr lang="en-US" i="0" dirty="0" smtClean="0">
                <a:cs typeface="Tahoma" pitchFamily="34" charset="0"/>
              </a:rPr>
              <a:t>from the drop-down list under the </a:t>
            </a:r>
            <a:r>
              <a:rPr lang="en-US" b="0" i="1" dirty="0" smtClean="0">
                <a:cs typeface="Tahoma" pitchFamily="34" charset="0"/>
              </a:rPr>
              <a:t>Designer</a:t>
            </a:r>
            <a:r>
              <a:rPr lang="en-US" b="0" i="0" baseline="0" dirty="0" smtClean="0">
                <a:cs typeface="Tahoma" pitchFamily="34" charset="0"/>
              </a:rPr>
              <a:t> button on the menu bar.</a:t>
            </a:r>
            <a:endParaRPr lang="en-US" dirty="0" smtClean="0">
              <a:cs typeface="Tahoma" pitchFamily="34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F2487-9F82-4E97-BC7A-85D0191DCA73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88"/>
            <a:ext cx="8153400" cy="50530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889750" y="6565900"/>
            <a:ext cx="21336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98B16-122C-4B1D-B76A-E266B7AEFB0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8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sz="800">
                <a:solidFill>
                  <a:schemeClr val="bg2"/>
                </a:solidFill>
                <a:latin typeface="Tahoma" charset="0"/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43" r:id="rId1"/>
    <p:sldLayoutId id="2147485033" r:id="rId2"/>
    <p:sldLayoutId id="2147485034" r:id="rId3"/>
    <p:sldLayoutId id="2147485035" r:id="rId4"/>
    <p:sldLayoutId id="2147485036" r:id="rId5"/>
    <p:sldLayoutId id="2147485037" r:id="rId6"/>
    <p:sldLayoutId id="2147485038" r:id="rId7"/>
    <p:sldLayoutId id="2147485039" r:id="rId8"/>
    <p:sldLayoutId id="2147485040" r:id="rId9"/>
    <p:sldLayoutId id="2147485041" r:id="rId10"/>
    <p:sldLayoutId id="2147485042" r:id="rId11"/>
    <p:sldLayoutId id="2147485044" r:id="rId12"/>
    <p:sldLayoutId id="2147485045" r:id="rId13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47" r:id="rId1"/>
    <p:sldLayoutId id="2147485048" r:id="rId2"/>
    <p:sldLayoutId id="2147485049" r:id="rId3"/>
    <p:sldLayoutId id="2147485050" r:id="rId4"/>
    <p:sldLayoutId id="2147485051" r:id="rId5"/>
    <p:sldLayoutId id="2147485052" r:id="rId6"/>
    <p:sldLayoutId id="2147485053" r:id="rId7"/>
    <p:sldLayoutId id="2147485054" r:id="rId8"/>
    <p:sldLayoutId id="2147485055" r:id="rId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Relationship Id="rId5" Type="http://schemas.openxmlformats.org/officeDocument/2006/relationships/comments" Target="../comments/comment10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14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15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16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19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0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comments" Target="../comments/comment27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28.xml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29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comments" Target="../comments/comment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31.xml"/><Relationship Id="rId4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2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3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comments" Target="../comments/comment34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0.png"/><Relationship Id="rId11" Type="http://schemas.openxmlformats.org/officeDocument/2006/relationships/comments" Target="../comments/comment35.xml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6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38.xml"/><Relationship Id="rId4" Type="http://schemas.openxmlformats.org/officeDocument/2006/relationships/image" Target="../media/image56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39.xml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5.xml"/><Relationship Id="rId4" Type="http://schemas.openxmlformats.org/officeDocument/2006/relationships/comments" Target="../comments/comment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5.xml"/><Relationship Id="rId5" Type="http://schemas.openxmlformats.org/officeDocument/2006/relationships/comments" Target="../comments/comment42.xml"/><Relationship Id="rId4" Type="http://schemas.openxmlformats.org/officeDocument/2006/relationships/image" Target="../media/image6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3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4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comments" Target="../comments/comment45.xml"/><Relationship Id="rId5" Type="http://schemas.openxmlformats.org/officeDocument/2006/relationships/notesSlide" Target="../notesSlides/notesSlide45.xml"/><Relationship Id="rId4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comments" Target="../comments/comment5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Relationship Id="rId4" Type="http://schemas.openxmlformats.org/officeDocument/2006/relationships/comments" Target="../comments/commen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Portal Designer – Visual Items and Dashboards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79516" y="1784106"/>
            <a:ext cx="37825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9pPr>
          </a:lstStyle>
          <a:p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Application Level 1 </a:t>
            </a:r>
          </a:p>
          <a:p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Course  1-7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7747" y="1268694"/>
            <a:ext cx="5577826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Item Designer Toolbar</a:t>
            </a:r>
            <a:endParaRPr lang="en-US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4486733" y="856526"/>
            <a:ext cx="2987993" cy="339089"/>
          </a:xfrm>
          <a:prstGeom prst="wedgeRoundRectCallout">
            <a:avLst>
              <a:gd name="adj1" fmla="val -87597"/>
              <a:gd name="adj2" fmla="val 120302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Visual Item  Designer Toolbar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8102" y="1469985"/>
            <a:ext cx="746366" cy="19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Visual Item types</a:t>
            </a:r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7681" y="1611000"/>
            <a:ext cx="2921186" cy="4275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ounded Rectangle 13"/>
          <p:cNvSpPr/>
          <p:nvPr/>
        </p:nvSpPr>
        <p:spPr>
          <a:xfrm>
            <a:off x="3275635" y="1562583"/>
            <a:ext cx="3102016" cy="1620455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3300710" y="3138708"/>
            <a:ext cx="3065366" cy="542041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3302635" y="3603633"/>
            <a:ext cx="3065366" cy="542041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3304560" y="4149583"/>
            <a:ext cx="3026792" cy="723359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3318060" y="4857583"/>
            <a:ext cx="3026792" cy="814012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89" y="1426464"/>
            <a:ext cx="8153400" cy="3665756"/>
          </a:xfrm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US" sz="3200" dirty="0" smtClean="0">
                <a:cs typeface="Tahoma" pitchFamily="34" charset="0"/>
              </a:rPr>
              <a:t>Bar chart</a:t>
            </a:r>
          </a:p>
          <a:p>
            <a:pPr>
              <a:lnSpc>
                <a:spcPct val="150000"/>
              </a:lnSpc>
              <a:defRPr/>
            </a:pPr>
            <a:r>
              <a:rPr lang="en-US" sz="3200" dirty="0" smtClean="0">
                <a:cs typeface="Tahoma" pitchFamily="34" charset="0"/>
              </a:rPr>
              <a:t>Show sales $ by month</a:t>
            </a:r>
          </a:p>
          <a:p>
            <a:pPr>
              <a:lnSpc>
                <a:spcPct val="150000"/>
              </a:lnSpc>
              <a:defRPr/>
            </a:pPr>
            <a:r>
              <a:rPr lang="en-US" sz="3200" dirty="0" smtClean="0">
                <a:cs typeface="Tahoma" pitchFamily="34" charset="0"/>
              </a:rPr>
              <a:t>Current financial year </a:t>
            </a: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Item Requirements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71612"/>
            <a:ext cx="8229600" cy="4844521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Visual Item Requirement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738" y="1257300"/>
            <a:ext cx="800893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Down Arrow 4"/>
          <p:cNvSpPr/>
          <p:nvPr/>
        </p:nvSpPr>
        <p:spPr>
          <a:xfrm>
            <a:off x="1250066" y="1805651"/>
            <a:ext cx="405114" cy="659757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>
            <a:off x="3474335" y="1714983"/>
            <a:ext cx="405114" cy="659757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6937095" y="2318796"/>
            <a:ext cx="405114" cy="659757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New Visual Item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103" y="1471613"/>
            <a:ext cx="7919793" cy="484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ight Arrow 4"/>
          <p:cNvSpPr/>
          <p:nvPr/>
        </p:nvSpPr>
        <p:spPr>
          <a:xfrm>
            <a:off x="208344" y="2129743"/>
            <a:ext cx="393540" cy="219919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1969625" y="2548361"/>
            <a:ext cx="393540" cy="219919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1878957" y="5606006"/>
            <a:ext cx="393540" cy="219919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1892457" y="5758406"/>
            <a:ext cx="393540" cy="219919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1882807" y="5887656"/>
            <a:ext cx="393540" cy="219919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1882807" y="6026556"/>
            <a:ext cx="393540" cy="219919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4604" y="2576452"/>
            <a:ext cx="1618088" cy="365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71612"/>
            <a:ext cx="8229600" cy="4844521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Select Query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103" y="1471613"/>
            <a:ext cx="7919793" cy="484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Down Arrow 4"/>
          <p:cNvSpPr/>
          <p:nvPr/>
        </p:nvSpPr>
        <p:spPr>
          <a:xfrm>
            <a:off x="2592729" y="2384385"/>
            <a:ext cx="196770" cy="37039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05576" y="1459495"/>
            <a:ext cx="668496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Down Arrow 6"/>
          <p:cNvSpPr/>
          <p:nvPr/>
        </p:nvSpPr>
        <p:spPr>
          <a:xfrm>
            <a:off x="5127585" y="5034987"/>
            <a:ext cx="300942" cy="37039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2835797" y="2743200"/>
            <a:ext cx="439838" cy="324091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71612"/>
            <a:ext cx="8229600" cy="4844521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Select Columns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200" y="1235196"/>
            <a:ext cx="8737600" cy="471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6458" y="2254410"/>
            <a:ext cx="1601224" cy="367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ight Arrow 6"/>
          <p:cNvSpPr/>
          <p:nvPr/>
        </p:nvSpPr>
        <p:spPr>
          <a:xfrm>
            <a:off x="1435261" y="2662177"/>
            <a:ext cx="324091" cy="277793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1437190" y="3497483"/>
            <a:ext cx="324091" cy="277793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71612"/>
            <a:ext cx="8229600" cy="4844521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Labels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325" y="1127125"/>
            <a:ext cx="8769350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7" name="Group 16"/>
          <p:cNvGrpSpPr/>
          <p:nvPr/>
        </p:nvGrpSpPr>
        <p:grpSpPr>
          <a:xfrm>
            <a:off x="3476261" y="2363164"/>
            <a:ext cx="3456974" cy="3287210"/>
            <a:chOff x="3476261" y="2363164"/>
            <a:chExt cx="3456974" cy="3287210"/>
          </a:xfrm>
        </p:grpSpPr>
        <p:sp>
          <p:nvSpPr>
            <p:cNvPr id="8" name="Rectangle 7"/>
            <p:cNvSpPr/>
            <p:nvPr/>
          </p:nvSpPr>
          <p:spPr>
            <a:xfrm>
              <a:off x="6030407" y="5382227"/>
              <a:ext cx="590309" cy="2662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731394" y="2363164"/>
              <a:ext cx="1201841" cy="252714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476261" y="3707757"/>
              <a:ext cx="250788" cy="540152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ight Arrow 12"/>
            <p:cNvSpPr/>
            <p:nvPr/>
          </p:nvSpPr>
          <p:spPr>
            <a:xfrm>
              <a:off x="5208608" y="2384385"/>
              <a:ext cx="474562" cy="196769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ight Arrow 13"/>
            <p:cNvSpPr/>
            <p:nvPr/>
          </p:nvSpPr>
          <p:spPr>
            <a:xfrm>
              <a:off x="5476755" y="5453605"/>
              <a:ext cx="474562" cy="196769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Up Arrow 14"/>
            <p:cNvSpPr/>
            <p:nvPr/>
          </p:nvSpPr>
          <p:spPr>
            <a:xfrm>
              <a:off x="3483981" y="4247908"/>
              <a:ext cx="173620" cy="370390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Right Arrow 4"/>
          <p:cNvSpPr/>
          <p:nvPr/>
        </p:nvSpPr>
        <p:spPr>
          <a:xfrm>
            <a:off x="1504709" y="2546430"/>
            <a:ext cx="324091" cy="243069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1518212" y="3844724"/>
            <a:ext cx="324091" cy="243069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71612"/>
            <a:ext cx="8229600" cy="4844521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Options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675" y="1123950"/>
            <a:ext cx="875665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ight Arrow 4"/>
          <p:cNvSpPr/>
          <p:nvPr/>
        </p:nvSpPr>
        <p:spPr>
          <a:xfrm>
            <a:off x="1331089" y="2476977"/>
            <a:ext cx="474561" cy="35882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1333014" y="3011352"/>
            <a:ext cx="474561" cy="35882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5069711" y="2743199"/>
            <a:ext cx="462988" cy="555586"/>
            <a:chOff x="5069711" y="2743199"/>
            <a:chExt cx="462988" cy="555586"/>
          </a:xfrm>
        </p:grpSpPr>
        <p:sp>
          <p:nvSpPr>
            <p:cNvPr id="7" name="Rounded Rectangle 6"/>
            <p:cNvSpPr/>
            <p:nvPr/>
          </p:nvSpPr>
          <p:spPr>
            <a:xfrm>
              <a:off x="5069711" y="3044142"/>
              <a:ext cx="462988" cy="254643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Down Arrow 7"/>
            <p:cNvSpPr/>
            <p:nvPr/>
          </p:nvSpPr>
          <p:spPr>
            <a:xfrm>
              <a:off x="5197033" y="2743199"/>
              <a:ext cx="208344" cy="254643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71612"/>
            <a:ext cx="8229600" cy="4844521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Change Chart Type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675" y="1101725"/>
            <a:ext cx="8756650" cy="465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ight Arrow 4"/>
          <p:cNvSpPr/>
          <p:nvPr/>
        </p:nvSpPr>
        <p:spPr>
          <a:xfrm>
            <a:off x="883920" y="1661160"/>
            <a:ext cx="899160" cy="36576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95961" y="2225040"/>
            <a:ext cx="5505469" cy="3521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Down Arrow 6"/>
          <p:cNvSpPr/>
          <p:nvPr/>
        </p:nvSpPr>
        <p:spPr>
          <a:xfrm>
            <a:off x="5120640" y="1112520"/>
            <a:ext cx="396240" cy="53340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228600" y="883920"/>
            <a:ext cx="304800" cy="47244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1981200" y="1051560"/>
            <a:ext cx="396240" cy="53340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9" grpId="0" animBg="1"/>
      <p:bldP spid="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29905" y="1158240"/>
            <a:ext cx="8229600" cy="4335212"/>
          </a:xfrm>
        </p:spPr>
        <p:txBody>
          <a:bodyPr>
            <a:normAutofit/>
          </a:bodyPr>
          <a:lstStyle/>
          <a:p>
            <a:r>
              <a:rPr lang="en-US" dirty="0" smtClean="0"/>
              <a:t>Course Objectives and Benefits</a:t>
            </a:r>
          </a:p>
          <a:p>
            <a:r>
              <a:rPr lang="en-US" dirty="0" smtClean="0"/>
              <a:t>Review</a:t>
            </a:r>
          </a:p>
          <a:p>
            <a:r>
              <a:rPr lang="en-US" dirty="0" smtClean="0"/>
              <a:t>Create Visual Items</a:t>
            </a:r>
          </a:p>
          <a:p>
            <a:r>
              <a:rPr lang="en-US" dirty="0" smtClean="0"/>
              <a:t>Link Visual Items</a:t>
            </a:r>
          </a:p>
          <a:p>
            <a:r>
              <a:rPr lang="en-US" dirty="0" smtClean="0"/>
              <a:t>Simple Dashboard</a:t>
            </a:r>
          </a:p>
          <a:p>
            <a:r>
              <a:rPr lang="en-US" dirty="0" smtClean="0"/>
              <a:t>Next Steps</a:t>
            </a:r>
          </a:p>
          <a:p>
            <a:endParaRPr lang="en-US" dirty="0" smtClean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Course Overview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4626586" y="2825087"/>
            <a:ext cx="3878101" cy="3061363"/>
            <a:chOff x="4203918" y="2398713"/>
            <a:chExt cx="4682907" cy="3487737"/>
          </a:xfrm>
        </p:grpSpPr>
        <p:pic>
          <p:nvPicPr>
            <p:cNvPr id="6148" name="Picture 5" descr="C:\Users\nnm\AppData\Local\Microsoft\Windows\Temporary Internet Files\Content.IE5\JNNYX0BE\MC900433921[1]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05525" y="2759075"/>
              <a:ext cx="2781300" cy="3127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9" name="TextBox 5"/>
            <p:cNvSpPr txBox="1">
              <a:spLocks noChangeArrowheads="1"/>
            </p:cNvSpPr>
            <p:nvPr/>
          </p:nvSpPr>
          <p:spPr bwMode="auto">
            <a:xfrm>
              <a:off x="5861050" y="2398713"/>
              <a:ext cx="272702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+mj-lt"/>
                </a:rPr>
                <a:t>Think in terms of an Hourglass</a:t>
              </a:r>
            </a:p>
          </p:txBody>
        </p:sp>
        <p:sp>
          <p:nvSpPr>
            <p:cNvPr id="6150" name="TextBox 6"/>
            <p:cNvSpPr txBox="1">
              <a:spLocks noChangeArrowheads="1"/>
            </p:cNvSpPr>
            <p:nvPr/>
          </p:nvSpPr>
          <p:spPr bwMode="auto">
            <a:xfrm>
              <a:off x="4659009" y="3133441"/>
              <a:ext cx="109036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+mj-lt"/>
                </a:rPr>
                <a:t>Big Picture</a:t>
              </a:r>
            </a:p>
          </p:txBody>
        </p:sp>
        <p:sp>
          <p:nvSpPr>
            <p:cNvPr id="6151" name="TextBox 7"/>
            <p:cNvSpPr txBox="1">
              <a:spLocks noChangeArrowheads="1"/>
            </p:cNvSpPr>
            <p:nvPr/>
          </p:nvSpPr>
          <p:spPr bwMode="auto">
            <a:xfrm>
              <a:off x="4546818" y="3997326"/>
              <a:ext cx="1486304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+mj-lt"/>
                </a:rPr>
                <a:t>Digestible Bites</a:t>
              </a:r>
            </a:p>
          </p:txBody>
        </p:sp>
        <p:sp>
          <p:nvSpPr>
            <p:cNvPr id="6152" name="TextBox 8"/>
            <p:cNvSpPr txBox="1">
              <a:spLocks noChangeArrowheads="1"/>
            </p:cNvSpPr>
            <p:nvPr/>
          </p:nvSpPr>
          <p:spPr bwMode="auto">
            <a:xfrm>
              <a:off x="4731277" y="4862513"/>
              <a:ext cx="109036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+mj-lt"/>
                </a:rPr>
                <a:t>Big Picture</a:t>
              </a:r>
            </a:p>
          </p:txBody>
        </p:sp>
        <p:sp>
          <p:nvSpPr>
            <p:cNvPr id="6153" name="Right Arrow 11"/>
            <p:cNvSpPr>
              <a:spLocks noChangeArrowheads="1"/>
            </p:cNvSpPr>
            <p:nvPr/>
          </p:nvSpPr>
          <p:spPr bwMode="auto">
            <a:xfrm>
              <a:off x="5978525" y="3227388"/>
              <a:ext cx="276225" cy="214312"/>
            </a:xfrm>
            <a:prstGeom prst="rightArrow">
              <a:avLst>
                <a:gd name="adj1" fmla="val 50000"/>
                <a:gd name="adj2" fmla="val 50350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pPr algn="ctr"/>
              <a:endParaRPr lang="en-US" sz="2800" dirty="0"/>
            </a:p>
          </p:txBody>
        </p:sp>
        <p:sp>
          <p:nvSpPr>
            <p:cNvPr id="6154" name="Right Arrow 12"/>
            <p:cNvSpPr>
              <a:spLocks noChangeArrowheads="1"/>
            </p:cNvSpPr>
            <p:nvPr/>
          </p:nvSpPr>
          <p:spPr bwMode="auto">
            <a:xfrm>
              <a:off x="6278563" y="4051300"/>
              <a:ext cx="276225" cy="215900"/>
            </a:xfrm>
            <a:prstGeom prst="rightArrow">
              <a:avLst>
                <a:gd name="adj1" fmla="val 50000"/>
                <a:gd name="adj2" fmla="val 49980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pPr algn="ctr"/>
              <a:endParaRPr lang="en-US" sz="2800" dirty="0"/>
            </a:p>
          </p:txBody>
        </p:sp>
        <p:sp>
          <p:nvSpPr>
            <p:cNvPr id="6155" name="Right Arrow 13"/>
            <p:cNvSpPr>
              <a:spLocks noChangeArrowheads="1"/>
            </p:cNvSpPr>
            <p:nvPr/>
          </p:nvSpPr>
          <p:spPr bwMode="auto">
            <a:xfrm>
              <a:off x="6015038" y="4905375"/>
              <a:ext cx="276225" cy="215900"/>
            </a:xfrm>
            <a:prstGeom prst="rightArrow">
              <a:avLst>
                <a:gd name="adj1" fmla="val 50000"/>
                <a:gd name="adj2" fmla="val 49980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pPr algn="ctr"/>
              <a:endParaRPr lang="en-US" sz="2800" dirty="0"/>
            </a:p>
          </p:txBody>
        </p:sp>
        <p:sp>
          <p:nvSpPr>
            <p:cNvPr id="13" name="5-Point Star 12"/>
            <p:cNvSpPr/>
            <p:nvPr/>
          </p:nvSpPr>
          <p:spPr bwMode="auto">
            <a:xfrm>
              <a:off x="4203918" y="3936048"/>
              <a:ext cx="392111" cy="330200"/>
            </a:xfrm>
            <a:prstGeom prst="star5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endParaRPr lang="en-US" sz="2800" dirty="0">
                <a:latin typeface="Tahoma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88" y="1021080"/>
            <a:ext cx="8178471" cy="489204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defRPr/>
            </a:pPr>
            <a:r>
              <a:rPr lang="en-US" sz="3200" dirty="0" smtClean="0">
                <a:cs typeface="Tahoma" pitchFamily="34" charset="0"/>
              </a:rPr>
              <a:t>Click NEW </a:t>
            </a:r>
          </a:p>
          <a:p>
            <a:pPr>
              <a:lnSpc>
                <a:spcPct val="150000"/>
              </a:lnSpc>
              <a:defRPr/>
            </a:pPr>
            <a:r>
              <a:rPr lang="en-US" sz="3200" dirty="0" smtClean="0">
                <a:cs typeface="Tahoma" pitchFamily="34" charset="0"/>
              </a:rPr>
              <a:t>Choose Visual Item Type</a:t>
            </a:r>
          </a:p>
          <a:p>
            <a:pPr>
              <a:lnSpc>
                <a:spcPct val="150000"/>
              </a:lnSpc>
              <a:defRPr/>
            </a:pPr>
            <a:r>
              <a:rPr lang="en-US" sz="3200" dirty="0" smtClean="0">
                <a:cs typeface="Tahoma" pitchFamily="34" charset="0"/>
              </a:rPr>
              <a:t>Specify Chart Type</a:t>
            </a:r>
          </a:p>
          <a:p>
            <a:pPr>
              <a:lnSpc>
                <a:spcPct val="150000"/>
              </a:lnSpc>
              <a:defRPr/>
            </a:pPr>
            <a:r>
              <a:rPr lang="en-US" sz="3200" dirty="0" smtClean="0">
                <a:cs typeface="Tahoma" pitchFamily="34" charset="0"/>
              </a:rPr>
              <a:t>Select a Query</a:t>
            </a:r>
          </a:p>
          <a:p>
            <a:pPr>
              <a:lnSpc>
                <a:spcPct val="150000"/>
              </a:lnSpc>
              <a:defRPr/>
            </a:pPr>
            <a:r>
              <a:rPr lang="en-US" sz="3200" dirty="0" smtClean="0">
                <a:cs typeface="Tahoma" pitchFamily="34" charset="0"/>
              </a:rPr>
              <a:t>Add Labels</a:t>
            </a:r>
          </a:p>
          <a:p>
            <a:pPr>
              <a:lnSpc>
                <a:spcPct val="150000"/>
              </a:lnSpc>
              <a:defRPr/>
            </a:pPr>
            <a:r>
              <a:rPr lang="en-US" sz="3200" dirty="0" smtClean="0">
                <a:cs typeface="Tahoma" pitchFamily="34" charset="0"/>
              </a:rPr>
              <a:t>Designate Chart Columns</a:t>
            </a:r>
          </a:p>
          <a:p>
            <a:pPr>
              <a:lnSpc>
                <a:spcPct val="150000"/>
              </a:lnSpc>
              <a:defRPr/>
            </a:pPr>
            <a:r>
              <a:rPr lang="en-US" sz="3200" dirty="0" smtClean="0">
                <a:cs typeface="Tahoma" pitchFamily="34" charset="0"/>
              </a:rPr>
              <a:t>Change options</a:t>
            </a: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- Create a Chart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229600" cy="840348"/>
          </a:xfrm>
        </p:spPr>
        <p:txBody>
          <a:bodyPr>
            <a:normAutofit/>
          </a:bodyPr>
          <a:lstStyle/>
          <a:p>
            <a:r>
              <a:rPr lang="en-US" dirty="0" smtClean="0"/>
              <a:t>Link Visual Items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89" y="1493520"/>
            <a:ext cx="8153400" cy="384048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3200" dirty="0" smtClean="0">
                <a:cs typeface="Tahoma" pitchFamily="34" charset="0"/>
              </a:rPr>
              <a:t>Show sales by customer</a:t>
            </a:r>
          </a:p>
          <a:p>
            <a:pPr>
              <a:lnSpc>
                <a:spcPct val="150000"/>
              </a:lnSpc>
              <a:defRPr/>
            </a:pPr>
            <a:r>
              <a:rPr lang="en-US" sz="3200" dirty="0" smtClean="0">
                <a:cs typeface="Tahoma" pitchFamily="34" charset="0"/>
              </a:rPr>
              <a:t>For selected month (drill down)</a:t>
            </a:r>
          </a:p>
          <a:p>
            <a:pPr>
              <a:lnSpc>
                <a:spcPct val="150000"/>
              </a:lnSpc>
              <a:defRPr/>
            </a:pPr>
            <a:r>
              <a:rPr lang="en-US" sz="3200" dirty="0" smtClean="0">
                <a:cs typeface="Tahoma" pitchFamily="34" charset="0"/>
              </a:rPr>
              <a:t>By Sales $ descending</a:t>
            </a:r>
          </a:p>
          <a:p>
            <a:pPr>
              <a:lnSpc>
                <a:spcPct val="150000"/>
              </a:lnSpc>
              <a:defRPr/>
            </a:pPr>
            <a:r>
              <a:rPr lang="en-US" sz="3200" dirty="0" smtClean="0">
                <a:cs typeface="Tahoma" pitchFamily="34" charset="0"/>
              </a:rPr>
              <a:t>Grid</a:t>
            </a: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Item Requirements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First Step ?</a:t>
            </a:r>
          </a:p>
        </p:txBody>
      </p:sp>
      <p:pic>
        <p:nvPicPr>
          <p:cNvPr id="13314" name="Picture 2" descr="C:\Users\fws\AppData\Local\Microsoft\Windows\Temporary Internet Files\Content.IE5\0CGD0KXU\MC900434859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4428" y="1627505"/>
            <a:ext cx="3783012" cy="3783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999" y="1520032"/>
            <a:ext cx="7583714" cy="4057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71612"/>
            <a:ext cx="8229600" cy="4844521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a Query</a:t>
            </a:r>
          </a:p>
        </p:txBody>
      </p:sp>
      <p:sp>
        <p:nvSpPr>
          <p:cNvPr id="5" name="Right Arrow 4"/>
          <p:cNvSpPr/>
          <p:nvPr/>
        </p:nvSpPr>
        <p:spPr>
          <a:xfrm>
            <a:off x="320040" y="2087880"/>
            <a:ext cx="502920" cy="3810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>
            <a:off x="2788920" y="1844040"/>
            <a:ext cx="381000" cy="39624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4709160" y="1950720"/>
            <a:ext cx="381000" cy="39624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71612"/>
            <a:ext cx="8229600" cy="4844521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Create New Visual Item - Grid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6190" y="1511935"/>
            <a:ext cx="6489700" cy="471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ight Arrow 4"/>
          <p:cNvSpPr/>
          <p:nvPr/>
        </p:nvSpPr>
        <p:spPr>
          <a:xfrm>
            <a:off x="975360" y="1965960"/>
            <a:ext cx="426720" cy="27432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2468880" y="2514600"/>
            <a:ext cx="426720" cy="27432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2423160" y="5715000"/>
            <a:ext cx="426720" cy="27432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2423160" y="5897880"/>
            <a:ext cx="426720" cy="27432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Arrow 9"/>
          <p:cNvSpPr/>
          <p:nvPr/>
        </p:nvSpPr>
        <p:spPr>
          <a:xfrm>
            <a:off x="3535680" y="2667000"/>
            <a:ext cx="441960" cy="28956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71612"/>
            <a:ext cx="8229600" cy="4844521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Grid Options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325" y="1139825"/>
            <a:ext cx="8769350" cy="457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ight Arrow 5"/>
          <p:cNvSpPr/>
          <p:nvPr/>
        </p:nvSpPr>
        <p:spPr>
          <a:xfrm>
            <a:off x="1417320" y="2743200"/>
            <a:ext cx="487680" cy="32004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1402080" y="3688080"/>
            <a:ext cx="487680" cy="32004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5638800" y="1676400"/>
            <a:ext cx="518160" cy="44196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1280160" y="5288280"/>
            <a:ext cx="487680" cy="32004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8" grpId="1" animBg="1"/>
      <p:bldP spid="10" grpId="0" animBg="1"/>
      <p:bldP spid="10" grpId="1" animBg="1"/>
      <p:bldP spid="13" grpId="0" animBg="1"/>
      <p:bldP spid="1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675" y="1130300"/>
            <a:ext cx="8756650" cy="459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71612"/>
            <a:ext cx="8229600" cy="4844521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Grid Columns</a:t>
            </a: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61185" y="2172653"/>
            <a:ext cx="1563366" cy="3527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17384" y="2939970"/>
            <a:ext cx="1252536" cy="163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52930" y="2164715"/>
            <a:ext cx="711835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ight Arrow 8"/>
          <p:cNvSpPr/>
          <p:nvPr/>
        </p:nvSpPr>
        <p:spPr>
          <a:xfrm>
            <a:off x="1386840" y="2529840"/>
            <a:ext cx="487680" cy="35052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5760720" y="1615440"/>
            <a:ext cx="594360" cy="50292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1341120" y="3810000"/>
            <a:ext cx="533400" cy="42672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3333E-6 L -0.00105 -0.0266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71612"/>
            <a:ext cx="8229600" cy="4844521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Action Type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325" y="1111250"/>
            <a:ext cx="8769350" cy="463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ight Arrow 4"/>
          <p:cNvSpPr/>
          <p:nvPr/>
        </p:nvSpPr>
        <p:spPr>
          <a:xfrm>
            <a:off x="1432560" y="2621280"/>
            <a:ext cx="411480" cy="27432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Up Arrow 6"/>
          <p:cNvSpPr/>
          <p:nvPr/>
        </p:nvSpPr>
        <p:spPr>
          <a:xfrm>
            <a:off x="2956560" y="3108960"/>
            <a:ext cx="243840" cy="304800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9745" y="1392555"/>
            <a:ext cx="569595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Down Arrow 10"/>
          <p:cNvSpPr/>
          <p:nvPr/>
        </p:nvSpPr>
        <p:spPr>
          <a:xfrm>
            <a:off x="2148840" y="990600"/>
            <a:ext cx="594360" cy="76200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6690360" y="4099560"/>
            <a:ext cx="381000" cy="39624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1508760" y="2758440"/>
            <a:ext cx="396240" cy="24384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11" grpId="0" animBg="1"/>
      <p:bldP spid="11" grpId="1" animBg="1"/>
      <p:bldP spid="12" grpId="0" animBg="1"/>
      <p:bldP spid="13" grpId="0" animBg="1"/>
      <p:bldP spid="13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Action Binding</a:t>
            </a: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" y="1583811"/>
            <a:ext cx="8229600" cy="437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71650" y="1752600"/>
            <a:ext cx="57531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Down Arrow 6"/>
          <p:cNvSpPr/>
          <p:nvPr/>
        </p:nvSpPr>
        <p:spPr>
          <a:xfrm>
            <a:off x="3215640" y="1417320"/>
            <a:ext cx="396240" cy="59436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1676400" y="3261360"/>
            <a:ext cx="518160" cy="33528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1889760" y="3611880"/>
            <a:ext cx="518160" cy="33528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6720840" y="4373880"/>
            <a:ext cx="396240" cy="44196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29905" y="1158240"/>
            <a:ext cx="8229600" cy="4335212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dirty="0" smtClean="0"/>
              <a:t>Understand the key component of BI Dashboards – </a:t>
            </a:r>
            <a:r>
              <a:rPr lang="en-US" b="1" dirty="0" smtClean="0"/>
              <a:t>Visual Items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 Build foundation for more advanced dashboard elements</a:t>
            </a:r>
          </a:p>
          <a:p>
            <a:pPr>
              <a:lnSpc>
                <a:spcPct val="200000"/>
              </a:lnSpc>
            </a:pPr>
            <a:endParaRPr lang="en-US" dirty="0" smtClean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Course Objectives and Benefits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71612"/>
            <a:ext cx="8229600" cy="4844521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Action Target Item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" y="1130300"/>
            <a:ext cx="8743950" cy="459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24025" y="1524000"/>
            <a:ext cx="56959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0223" y="1495425"/>
            <a:ext cx="5705475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Down Arrow 6"/>
          <p:cNvSpPr/>
          <p:nvPr/>
        </p:nvSpPr>
        <p:spPr>
          <a:xfrm>
            <a:off x="3352800" y="2011680"/>
            <a:ext cx="457200" cy="42672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61198" y="3314700"/>
            <a:ext cx="30575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31670" y="3333750"/>
            <a:ext cx="30861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09738" y="1509713"/>
            <a:ext cx="5724525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Down Arrow 10"/>
          <p:cNvSpPr/>
          <p:nvPr/>
        </p:nvSpPr>
        <p:spPr>
          <a:xfrm>
            <a:off x="6294120" y="4495800"/>
            <a:ext cx="274320" cy="48768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71612"/>
            <a:ext cx="8229600" cy="4844521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Action Item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" y="1063625"/>
            <a:ext cx="8763000" cy="473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42134" y="2890838"/>
            <a:ext cx="3278505" cy="3600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ight Arrow 5"/>
          <p:cNvSpPr/>
          <p:nvPr/>
        </p:nvSpPr>
        <p:spPr>
          <a:xfrm>
            <a:off x="1112520" y="2987040"/>
            <a:ext cx="716280" cy="32004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2910840" y="2941320"/>
            <a:ext cx="441960" cy="56388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3733800" y="3002280"/>
            <a:ext cx="441960" cy="56388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8" grpId="2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88" y="1021080"/>
            <a:ext cx="8178471" cy="489204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defRPr/>
            </a:pPr>
            <a:r>
              <a:rPr lang="en-US" sz="3200" dirty="0" smtClean="0">
                <a:cs typeface="Tahoma" pitchFamily="34" charset="0"/>
              </a:rPr>
              <a:t>Open “From” visual item</a:t>
            </a:r>
          </a:p>
          <a:p>
            <a:pPr>
              <a:lnSpc>
                <a:spcPct val="150000"/>
              </a:lnSpc>
              <a:defRPr/>
            </a:pPr>
            <a:r>
              <a:rPr lang="en-US" sz="3200" dirty="0" smtClean="0">
                <a:cs typeface="Tahoma" pitchFamily="34" charset="0"/>
              </a:rPr>
              <a:t>Select action section</a:t>
            </a:r>
          </a:p>
          <a:p>
            <a:pPr>
              <a:lnSpc>
                <a:spcPct val="150000"/>
              </a:lnSpc>
              <a:defRPr/>
            </a:pPr>
            <a:r>
              <a:rPr lang="en-US" sz="3200" dirty="0" smtClean="0">
                <a:cs typeface="Tahoma" pitchFamily="34" charset="0"/>
              </a:rPr>
              <a:t>New action</a:t>
            </a:r>
          </a:p>
          <a:p>
            <a:pPr>
              <a:lnSpc>
                <a:spcPct val="150000"/>
              </a:lnSpc>
              <a:defRPr/>
            </a:pPr>
            <a:r>
              <a:rPr lang="en-US" sz="3200" dirty="0" smtClean="0">
                <a:cs typeface="Tahoma" pitchFamily="34" charset="0"/>
              </a:rPr>
              <a:t>Set behavior in action type</a:t>
            </a:r>
          </a:p>
          <a:p>
            <a:pPr>
              <a:lnSpc>
                <a:spcPct val="150000"/>
              </a:lnSpc>
              <a:defRPr/>
            </a:pPr>
            <a:r>
              <a:rPr lang="en-US" sz="3200" dirty="0" smtClean="0">
                <a:cs typeface="Tahoma" pitchFamily="34" charset="0"/>
              </a:rPr>
              <a:t>Set action binding</a:t>
            </a:r>
          </a:p>
          <a:p>
            <a:pPr lvl="1">
              <a:lnSpc>
                <a:spcPct val="150000"/>
              </a:lnSpc>
              <a:defRPr/>
            </a:pPr>
            <a:r>
              <a:rPr lang="en-US" dirty="0" smtClean="0">
                <a:cs typeface="Tahoma" pitchFamily="34" charset="0"/>
              </a:rPr>
              <a:t>Choose action target item</a:t>
            </a:r>
          </a:p>
          <a:p>
            <a:pPr lvl="1">
              <a:lnSpc>
                <a:spcPct val="150000"/>
              </a:lnSpc>
              <a:defRPr/>
            </a:pPr>
            <a:r>
              <a:rPr lang="en-US" dirty="0" smtClean="0">
                <a:cs typeface="Tahoma" pitchFamily="34" charset="0"/>
              </a:rPr>
              <a:t>Link parameters</a:t>
            </a:r>
          </a:p>
          <a:p>
            <a:pPr>
              <a:lnSpc>
                <a:spcPct val="150000"/>
              </a:lnSpc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- Create an Action Item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88" y="1021080"/>
            <a:ext cx="8178471" cy="489204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3200" dirty="0" smtClean="0">
                <a:cs typeface="Tahoma" pitchFamily="34" charset="0"/>
              </a:rPr>
              <a:t>From sales by customer grid</a:t>
            </a:r>
          </a:p>
          <a:p>
            <a:pPr>
              <a:lnSpc>
                <a:spcPct val="150000"/>
              </a:lnSpc>
              <a:defRPr/>
            </a:pPr>
            <a:r>
              <a:rPr lang="en-US" sz="3200" dirty="0" smtClean="0">
                <a:cs typeface="Tahoma" pitchFamily="34" charset="0"/>
              </a:rPr>
              <a:t>For select customer</a:t>
            </a:r>
          </a:p>
          <a:p>
            <a:pPr>
              <a:lnSpc>
                <a:spcPct val="150000"/>
              </a:lnSpc>
              <a:defRPr/>
            </a:pPr>
            <a:r>
              <a:rPr lang="en-US" sz="3200" dirty="0" smtClean="0">
                <a:cs typeface="Tahoma" pitchFamily="34" charset="0"/>
              </a:rPr>
              <a:t>Display invoices</a:t>
            </a:r>
          </a:p>
          <a:p>
            <a:pPr>
              <a:lnSpc>
                <a:spcPct val="150000"/>
              </a:lnSpc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 Visual Items – Drill Out Action Type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71612"/>
            <a:ext cx="8229600" cy="4844521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Link Visual Items – Drill Out Action Type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25" y="1279422"/>
            <a:ext cx="5511760" cy="4968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Down Arrow 4"/>
          <p:cNvSpPr/>
          <p:nvPr/>
        </p:nvSpPr>
        <p:spPr>
          <a:xfrm>
            <a:off x="3032567" y="1365812"/>
            <a:ext cx="243068" cy="347241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4774" y="1284790"/>
            <a:ext cx="6005749" cy="4884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ight Arrow 6"/>
          <p:cNvSpPr/>
          <p:nvPr/>
        </p:nvSpPr>
        <p:spPr>
          <a:xfrm>
            <a:off x="1006997" y="2673752"/>
            <a:ext cx="544011" cy="300942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3472404" y="1620456"/>
            <a:ext cx="347241" cy="347241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4238" y="1217500"/>
            <a:ext cx="6691172" cy="5204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ight Arrow 9"/>
          <p:cNvSpPr/>
          <p:nvPr/>
        </p:nvSpPr>
        <p:spPr>
          <a:xfrm>
            <a:off x="1064871" y="2048719"/>
            <a:ext cx="393539" cy="324091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4386805" y="1713053"/>
            <a:ext cx="277793" cy="37039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87083" y="1203767"/>
            <a:ext cx="6838819" cy="461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Right Arrow 14"/>
          <p:cNvSpPr/>
          <p:nvPr/>
        </p:nvSpPr>
        <p:spPr>
          <a:xfrm>
            <a:off x="3426106" y="1990845"/>
            <a:ext cx="509286" cy="428263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>
            <a:off x="2777923" y="1469985"/>
            <a:ext cx="312517" cy="37039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  <p:bldP spid="15" grpId="0" animBg="1"/>
      <p:bldP spid="15" grpId="1" animBg="1"/>
      <p:bldP spid="14" grpId="0" animBg="1"/>
      <p:bldP spid="14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Link Visual Items – Drill Out Action Type</a:t>
            </a: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445787"/>
            <a:ext cx="8229600" cy="4317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ight Arrow 7"/>
          <p:cNvSpPr/>
          <p:nvPr/>
        </p:nvSpPr>
        <p:spPr>
          <a:xfrm>
            <a:off x="1630680" y="5516880"/>
            <a:ext cx="350520" cy="2286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4060" y="2422210"/>
            <a:ext cx="1424940" cy="3200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Up Arrow 10"/>
          <p:cNvSpPr/>
          <p:nvPr/>
        </p:nvSpPr>
        <p:spPr>
          <a:xfrm>
            <a:off x="3002280" y="3032760"/>
            <a:ext cx="320040" cy="441960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24013" y="2216468"/>
            <a:ext cx="57435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Right Arrow 12"/>
          <p:cNvSpPr/>
          <p:nvPr/>
        </p:nvSpPr>
        <p:spPr>
          <a:xfrm>
            <a:off x="1188720" y="3825240"/>
            <a:ext cx="655320" cy="51816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>
            <a:off x="6598920" y="4953000"/>
            <a:ext cx="289560" cy="38100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40205" y="2204085"/>
            <a:ext cx="577215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ight Arrow 15"/>
          <p:cNvSpPr/>
          <p:nvPr/>
        </p:nvSpPr>
        <p:spPr>
          <a:xfrm>
            <a:off x="1203960" y="3779520"/>
            <a:ext cx="731520" cy="50292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6568440" y="4861560"/>
            <a:ext cx="396240" cy="41148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94498" y="2189798"/>
            <a:ext cx="5724525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Down Arrow 18"/>
          <p:cNvSpPr/>
          <p:nvPr/>
        </p:nvSpPr>
        <p:spPr>
          <a:xfrm>
            <a:off x="3215640" y="2697480"/>
            <a:ext cx="487680" cy="48768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99260" y="2195513"/>
            <a:ext cx="571500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Down Arrow 20"/>
          <p:cNvSpPr/>
          <p:nvPr/>
        </p:nvSpPr>
        <p:spPr>
          <a:xfrm>
            <a:off x="3154680" y="3703320"/>
            <a:ext cx="502920" cy="47244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51660" y="3995738"/>
            <a:ext cx="312420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855470" y="4025265"/>
            <a:ext cx="30861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Down Arrow 23"/>
          <p:cNvSpPr/>
          <p:nvPr/>
        </p:nvSpPr>
        <p:spPr>
          <a:xfrm>
            <a:off x="6263640" y="5273040"/>
            <a:ext cx="335280" cy="33528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6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1" grpId="0" animBg="1"/>
      <p:bldP spid="13" grpId="0" animBg="1"/>
      <p:bldP spid="13" grpId="1" animBg="1"/>
      <p:bldP spid="14" grpId="0" animBg="1"/>
      <p:bldP spid="16" grpId="0" animBg="1"/>
      <p:bldP spid="16" grpId="1" animBg="1"/>
      <p:bldP spid="17" grpId="0" animBg="1"/>
      <p:bldP spid="19" grpId="0" animBg="1"/>
      <p:bldP spid="19" grpId="1" animBg="1"/>
      <p:bldP spid="21" grpId="0" animBg="1"/>
      <p:bldP spid="21" grpId="1" animBg="1"/>
      <p:bldP spid="2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229600" cy="840348"/>
          </a:xfrm>
        </p:spPr>
        <p:txBody>
          <a:bodyPr>
            <a:normAutofit/>
          </a:bodyPr>
          <a:lstStyle/>
          <a:p>
            <a:r>
              <a:rPr lang="en-US" dirty="0" smtClean="0"/>
              <a:t>Dashboards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First Steps to create a dashboard ?</a:t>
            </a:r>
          </a:p>
        </p:txBody>
      </p:sp>
      <p:pic>
        <p:nvPicPr>
          <p:cNvPr id="13314" name="Picture 2" descr="C:\Users\fws\AppData\Local\Microsoft\Windows\Temporary Internet Files\Content.IE5\0CGD0KXU\MC900434859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4428" y="1627505"/>
            <a:ext cx="3783012" cy="3783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71612"/>
            <a:ext cx="8229600" cy="4844521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Simple Dashboard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525" y="1466850"/>
            <a:ext cx="8361363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49893" y="1517333"/>
            <a:ext cx="101917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Down Arrow 5"/>
          <p:cNvSpPr/>
          <p:nvPr/>
        </p:nvSpPr>
        <p:spPr>
          <a:xfrm>
            <a:off x="3169920" y="929640"/>
            <a:ext cx="518160" cy="54864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365760" y="2377440"/>
            <a:ext cx="6446520" cy="548640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1645920" y="1981200"/>
            <a:ext cx="518160" cy="54864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8" grpId="1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309" y="1000278"/>
            <a:ext cx="7373073" cy="508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71612"/>
            <a:ext cx="8229600" cy="4844521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Dashboard  Designer</a:t>
            </a:r>
          </a:p>
        </p:txBody>
      </p:sp>
      <p:sp>
        <p:nvSpPr>
          <p:cNvPr id="5" name="Down Arrow 4"/>
          <p:cNvSpPr/>
          <p:nvPr/>
        </p:nvSpPr>
        <p:spPr>
          <a:xfrm>
            <a:off x="1012372" y="1534886"/>
            <a:ext cx="391886" cy="80010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>
            <a:off x="4871357" y="1605643"/>
            <a:ext cx="391886" cy="80010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8898" y="2662178"/>
            <a:ext cx="2335795" cy="3699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Oval 12"/>
          <p:cNvSpPr/>
          <p:nvPr/>
        </p:nvSpPr>
        <p:spPr>
          <a:xfrm>
            <a:off x="2558005" y="4433104"/>
            <a:ext cx="486137" cy="428263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995" y="2625402"/>
            <a:ext cx="3667788" cy="3682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Right Arrow 14"/>
          <p:cNvSpPr/>
          <p:nvPr/>
        </p:nvSpPr>
        <p:spPr>
          <a:xfrm>
            <a:off x="752355" y="4328932"/>
            <a:ext cx="393540" cy="20834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538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9736" y="4294208"/>
            <a:ext cx="3479972" cy="237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9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12561" y="3328265"/>
            <a:ext cx="194310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21924E-6 L 0.4007 0.00162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13" grpId="0" animBg="1"/>
      <p:bldP spid="13" grpId="1" animBg="1"/>
      <p:bldP spid="15" grpId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BI - Review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71612"/>
            <a:ext cx="8229600" cy="4844521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Dashboard Designer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0159" y="1335671"/>
            <a:ext cx="697865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Down Arrow 4"/>
          <p:cNvSpPr/>
          <p:nvPr/>
        </p:nvSpPr>
        <p:spPr>
          <a:xfrm>
            <a:off x="798653" y="1134319"/>
            <a:ext cx="428263" cy="405114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074420"/>
          </a:xfrm>
        </p:spPr>
        <p:txBody>
          <a:bodyPr>
            <a:normAutofit/>
          </a:bodyPr>
          <a:lstStyle/>
          <a:p>
            <a:r>
              <a:rPr lang="en-US" dirty="0" smtClean="0"/>
              <a:t>Test the Dashboard</a:t>
            </a: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445627" y="1296003"/>
            <a:ext cx="8207825" cy="4844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Oval 5"/>
          <p:cNvSpPr/>
          <p:nvPr/>
        </p:nvSpPr>
        <p:spPr>
          <a:xfrm>
            <a:off x="5426459" y="4619676"/>
            <a:ext cx="810227" cy="79865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46315" y="161107"/>
            <a:ext cx="4495800" cy="633549"/>
          </a:xfrm>
        </p:spPr>
        <p:txBody>
          <a:bodyPr>
            <a:normAutofit/>
          </a:bodyPr>
          <a:lstStyle/>
          <a:p>
            <a:r>
              <a:rPr lang="en-US" dirty="0" smtClean="0"/>
              <a:t>Test the Dashboard</a:t>
            </a: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314" y="1414498"/>
            <a:ext cx="7859486" cy="459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Left Arrow 7"/>
          <p:cNvSpPr/>
          <p:nvPr/>
        </p:nvSpPr>
        <p:spPr>
          <a:xfrm>
            <a:off x="4526280" y="2621280"/>
            <a:ext cx="518160" cy="28956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827313" y="1463513"/>
            <a:ext cx="7977013" cy="4929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Left Arrow 9"/>
          <p:cNvSpPr/>
          <p:nvPr/>
        </p:nvSpPr>
        <p:spPr>
          <a:xfrm>
            <a:off x="2549434" y="1641566"/>
            <a:ext cx="640080" cy="38100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2786743" y="873034"/>
            <a:ext cx="381000" cy="57912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1" grpId="0" animBg="1"/>
      <p:bldP spid="11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088571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BI Portal Designer – Visual Items and Dashboard – Course Review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29905" y="1158240"/>
            <a:ext cx="8229600" cy="4335212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dirty="0" smtClean="0"/>
              <a:t>Create Visual Items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Link Visual Items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Simple Dashboard</a:t>
            </a:r>
          </a:p>
          <a:p>
            <a:endParaRPr lang="en-US" dirty="0" smtClean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Course Overview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457199" y="1429555"/>
            <a:ext cx="8351950" cy="3876541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40000"/>
              </a:lnSpc>
              <a:buFont typeface="Arial" pitchFamily="34" charset="0"/>
              <a:buChar char="•"/>
            </a:pPr>
            <a:r>
              <a:rPr lang="en-US" dirty="0" smtClean="0"/>
              <a:t>Next Steps</a:t>
            </a:r>
          </a:p>
          <a:p>
            <a:pPr lvl="1">
              <a:lnSpc>
                <a:spcPct val="140000"/>
              </a:lnSpc>
              <a:buFont typeface="Century Gothic" pitchFamily="34" charset="0"/>
              <a:buChar char="−"/>
            </a:pPr>
            <a:r>
              <a:rPr lang="en-US" dirty="0" smtClean="0"/>
              <a:t>Complete the Learning Validation Questions for this section (separate on-line test)</a:t>
            </a:r>
          </a:p>
          <a:p>
            <a:pPr lvl="1">
              <a:lnSpc>
                <a:spcPct val="140000"/>
              </a:lnSpc>
              <a:buFont typeface="Century Gothic" pitchFamily="34" charset="0"/>
              <a:buChar char="−"/>
            </a:pPr>
            <a:r>
              <a:rPr lang="en-US" dirty="0" smtClean="0"/>
              <a:t>Review this presentation’s section in the BI Level 1 Certification Training Guide</a:t>
            </a:r>
          </a:p>
          <a:p>
            <a:pPr>
              <a:lnSpc>
                <a:spcPct val="140000"/>
              </a:lnSpc>
              <a:buFont typeface="Arial" pitchFamily="34" charset="0"/>
              <a:buChar char="•"/>
            </a:pPr>
            <a:r>
              <a:rPr lang="en-US" dirty="0" smtClean="0"/>
              <a:t>Questions?</a:t>
            </a:r>
          </a:p>
          <a:p>
            <a:pPr lvl="1">
              <a:lnSpc>
                <a:spcPct val="140000"/>
              </a:lnSpc>
              <a:buFont typeface="Century Gothic" pitchFamily="34" charset="0"/>
              <a:buChar char="−"/>
            </a:pPr>
            <a:r>
              <a:rPr lang="en-US" dirty="0" smtClean="0"/>
              <a:t>Email the BI Community Forum at:</a:t>
            </a:r>
            <a:br>
              <a:rPr lang="en-US" dirty="0" smtClean="0"/>
            </a:br>
            <a:r>
              <a:rPr lang="en-US" dirty="0" smtClean="0">
                <a:solidFill>
                  <a:srgbClr val="0070C0"/>
                </a:solidFill>
              </a:rPr>
              <a:t>business_intelligence@qadshare.com</a:t>
            </a:r>
          </a:p>
          <a:p>
            <a:endParaRPr lang="en-US" sz="1800" dirty="0" smtClean="0"/>
          </a:p>
          <a:p>
            <a:pPr eaLnBrk="1" hangingPunct="1"/>
            <a:endParaRPr lang="en-US" sz="1800" dirty="0" smtClean="0"/>
          </a:p>
        </p:txBody>
      </p:sp>
      <p:sp>
        <p:nvSpPr>
          <p:cNvPr id="64514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324547"/>
            <a:ext cx="8094372" cy="7087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BI Level 1 Learning Path -Next Steps for Certification!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411015" y="4814888"/>
            <a:ext cx="7819863" cy="1544541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37780"/>
            <a:ext cx="8153400" cy="881063"/>
          </a:xfrm>
        </p:spPr>
        <p:txBody>
          <a:bodyPr/>
          <a:lstStyle/>
          <a:p>
            <a:r>
              <a:rPr lang="en-US" dirty="0" smtClean="0"/>
              <a:t>QAD BI Components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68217" y="1137921"/>
            <a:ext cx="8229600" cy="5486686"/>
          </a:xfrm>
        </p:spPr>
        <p:txBody>
          <a:bodyPr/>
          <a:lstStyle/>
          <a:p>
            <a:pPr eaLnBrk="1" hangingPunct="1"/>
            <a:r>
              <a:rPr lang="en-US" b="1" dirty="0" smtClean="0"/>
              <a:t>QAD BI Data Warehouse Designer</a:t>
            </a:r>
          </a:p>
          <a:p>
            <a:pPr lvl="1" eaLnBrk="1" hangingPunct="1"/>
            <a:r>
              <a:rPr lang="en-US" dirty="0" smtClean="0"/>
              <a:t>Easy to Use</a:t>
            </a:r>
          </a:p>
          <a:p>
            <a:pPr lvl="1" eaLnBrk="1" hangingPunct="1"/>
            <a:r>
              <a:rPr lang="en-US" dirty="0" smtClean="0"/>
              <a:t>Consolidated / optimized  -- simple / fast access</a:t>
            </a:r>
          </a:p>
          <a:p>
            <a:pPr lvl="1" eaLnBrk="1" hangingPunct="1"/>
            <a:r>
              <a:rPr lang="en-US" dirty="0" smtClean="0"/>
              <a:t>QAD &amp; non-QAD data sources</a:t>
            </a:r>
          </a:p>
          <a:p>
            <a:pPr eaLnBrk="1" hangingPunct="1"/>
            <a:r>
              <a:rPr lang="en-US" b="1" dirty="0" smtClean="0"/>
              <a:t>Modules</a:t>
            </a:r>
          </a:p>
          <a:p>
            <a:pPr lvl="1" eaLnBrk="1" hangingPunct="1"/>
            <a:r>
              <a:rPr lang="en-US" dirty="0" smtClean="0"/>
              <a:t>Easy to use</a:t>
            </a:r>
          </a:p>
          <a:p>
            <a:pPr lvl="1" eaLnBrk="1" hangingPunct="1"/>
            <a:r>
              <a:rPr lang="en-US" dirty="0" smtClean="0"/>
              <a:t>ERP “aware”</a:t>
            </a:r>
          </a:p>
          <a:p>
            <a:pPr lvl="1" eaLnBrk="1" hangingPunct="1"/>
            <a:r>
              <a:rPr lang="en-US" dirty="0" smtClean="0"/>
              <a:t>Extensible</a:t>
            </a:r>
          </a:p>
          <a:p>
            <a:pPr eaLnBrk="1" hangingPunct="1"/>
            <a:r>
              <a:rPr lang="en-US" b="1" dirty="0" smtClean="0"/>
              <a:t>QAD BI Collaborative Portal</a:t>
            </a:r>
          </a:p>
          <a:p>
            <a:pPr lvl="1" eaLnBrk="1" hangingPunct="1"/>
            <a:r>
              <a:rPr lang="en-US" dirty="0" smtClean="0"/>
              <a:t>Easy to use </a:t>
            </a:r>
          </a:p>
          <a:p>
            <a:pPr lvl="1" eaLnBrk="1" hangingPunct="1"/>
            <a:r>
              <a:rPr lang="en-US" dirty="0" smtClean="0"/>
              <a:t>Create &amp; use queries,  reports and dashboards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432069" y="1207093"/>
            <a:ext cx="1070058" cy="511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://www.centegra.co.uk/resources/Welcome-BI_Cube_Small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02029" y="3250096"/>
            <a:ext cx="942470" cy="706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Bar Chart Unformatted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096000" y="4836160"/>
            <a:ext cx="942888" cy="535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66482" y="3249706"/>
            <a:ext cx="2563906" cy="69924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039" y="1464564"/>
            <a:ext cx="8153400" cy="3665756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End-users</a:t>
            </a:r>
          </a:p>
          <a:p>
            <a:pPr lvl="2">
              <a:lnSpc>
                <a:spcPct val="150000"/>
              </a:lnSpc>
              <a:defRPr/>
            </a:pPr>
            <a:r>
              <a:rPr lang="en-US" dirty="0" smtClean="0">
                <a:cs typeface="Tahoma" pitchFamily="34" charset="0"/>
              </a:rPr>
              <a:t>Users</a:t>
            </a:r>
          </a:p>
          <a:p>
            <a:pPr lvl="2">
              <a:lnSpc>
                <a:spcPct val="150000"/>
              </a:lnSpc>
              <a:defRPr/>
            </a:pPr>
            <a:r>
              <a:rPr lang="en-US" dirty="0" smtClean="0">
                <a:cs typeface="Tahoma" pitchFamily="34" charset="0"/>
              </a:rPr>
              <a:t>Dashboard Only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Designer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Administrators</a:t>
            </a: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 Portal – User Roles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16278" y="3362325"/>
            <a:ext cx="2900363" cy="54292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16278" y="2630805"/>
            <a:ext cx="2900363" cy="54292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21" y="1035585"/>
            <a:ext cx="8153400" cy="4641851"/>
          </a:xfrm>
        </p:spPr>
        <p:txBody>
          <a:bodyPr/>
          <a:lstStyle/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Queries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Reports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Visual Items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Dashboards</a:t>
            </a:r>
          </a:p>
          <a:p>
            <a:pPr marL="747713" lvl="1" indent="-284163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Collaboration</a:t>
            </a:r>
          </a:p>
          <a:p>
            <a:pPr marL="747713" lvl="1" indent="-284163">
              <a:lnSpc>
                <a:spcPct val="150000"/>
              </a:lnSpc>
              <a:defRPr/>
            </a:pPr>
            <a:r>
              <a:rPr lang="en-US" sz="2800" dirty="0" smtClean="0">
                <a:cs typeface="Tahoma" pitchFamily="34" charset="0"/>
              </a:rPr>
              <a:t>Security</a:t>
            </a: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 lvl="1">
              <a:defRPr/>
            </a:pPr>
            <a:endParaRPr lang="en-US" dirty="0" smtClean="0">
              <a:cs typeface="Tahom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 Portal – Key Components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229600" cy="840348"/>
          </a:xfrm>
        </p:spPr>
        <p:txBody>
          <a:bodyPr>
            <a:normAutofit/>
          </a:bodyPr>
          <a:lstStyle/>
          <a:p>
            <a:r>
              <a:rPr lang="en-US" dirty="0" smtClean="0"/>
              <a:t>Create a Visual Item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Visual Item Designer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010" y="1843088"/>
            <a:ext cx="7385502" cy="166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Left Arrow 5"/>
          <p:cNvSpPr/>
          <p:nvPr/>
        </p:nvSpPr>
        <p:spPr>
          <a:xfrm>
            <a:off x="5072067" y="2469830"/>
            <a:ext cx="1057275" cy="257175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ToxDeuvvLoYe7Te60oMOV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9Pc2Au6s5k00J3cqT4TNK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Fs5YsXdUuBQi3KkTqQEGE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38170</TotalTime>
  <Words>952</Words>
  <Application>Microsoft Office PowerPoint</Application>
  <PresentationFormat>On-screen Show (4:3)</PresentationFormat>
  <Paragraphs>286</Paragraphs>
  <Slides>45</Slides>
  <Notes>45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45</vt:i4>
      </vt:variant>
    </vt:vector>
  </HeadingPairs>
  <TitlesOfParts>
    <vt:vector size="47" baseType="lpstr">
      <vt:lpstr>1_EX06PP_template</vt:lpstr>
      <vt:lpstr>QAD 2010 Template</vt:lpstr>
      <vt:lpstr>Portal Designer – Visual Items and Dashboards</vt:lpstr>
      <vt:lpstr>Course Overview</vt:lpstr>
      <vt:lpstr>Course Objectives and Benefits</vt:lpstr>
      <vt:lpstr>QAD BI - Review</vt:lpstr>
      <vt:lpstr>QAD BI Components</vt:lpstr>
      <vt:lpstr>BI Portal – User Roles</vt:lpstr>
      <vt:lpstr>BI Portal – Key Components</vt:lpstr>
      <vt:lpstr>Create a Visual Item</vt:lpstr>
      <vt:lpstr>Access Visual Item Designer</vt:lpstr>
      <vt:lpstr>Visual Item Designer Toolbar</vt:lpstr>
      <vt:lpstr>Visual Item types</vt:lpstr>
      <vt:lpstr>Visual Item Requirements</vt:lpstr>
      <vt:lpstr>Visual Item Requirement</vt:lpstr>
      <vt:lpstr>Create New Visual Item</vt:lpstr>
      <vt:lpstr>Select Query</vt:lpstr>
      <vt:lpstr>Select Columns</vt:lpstr>
      <vt:lpstr>Labels</vt:lpstr>
      <vt:lpstr>Options</vt:lpstr>
      <vt:lpstr>Change Chart Type</vt:lpstr>
      <vt:lpstr>Review - Create a Chart</vt:lpstr>
      <vt:lpstr>Link Visual Items</vt:lpstr>
      <vt:lpstr>Visual Item Requirements</vt:lpstr>
      <vt:lpstr>First Step ?</vt:lpstr>
      <vt:lpstr>Create a Query</vt:lpstr>
      <vt:lpstr>Create New Visual Item - Grid</vt:lpstr>
      <vt:lpstr>Grid Options</vt:lpstr>
      <vt:lpstr>Grid Columns</vt:lpstr>
      <vt:lpstr>Action Type</vt:lpstr>
      <vt:lpstr>Action Binding</vt:lpstr>
      <vt:lpstr>Action Target Item</vt:lpstr>
      <vt:lpstr>Action Item</vt:lpstr>
      <vt:lpstr>Review - Create an Action Item</vt:lpstr>
      <vt:lpstr>Link Visual Items – Drill Out Action Type</vt:lpstr>
      <vt:lpstr>Link Visual Items – Drill Out Action Type</vt:lpstr>
      <vt:lpstr>Link Visual Items – Drill Out Action Type</vt:lpstr>
      <vt:lpstr>Dashboards</vt:lpstr>
      <vt:lpstr>First Steps to create a dashboard ?</vt:lpstr>
      <vt:lpstr>Simple Dashboard</vt:lpstr>
      <vt:lpstr>Dashboard  Designer</vt:lpstr>
      <vt:lpstr>Dashboard Designer</vt:lpstr>
      <vt:lpstr>Test the Dashboard</vt:lpstr>
      <vt:lpstr>Test the Dashboard</vt:lpstr>
      <vt:lpstr>BI Portal Designer – Visual Items and Dashboard – Course Review</vt:lpstr>
      <vt:lpstr>Course Overview</vt:lpstr>
      <vt:lpstr>QAD BI Level 1 Learning Path -Next Steps for Certification!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 Launch/Sales Launch</dc:title>
  <dc:creator>QAD</dc:creator>
  <cp:lastModifiedBy>qad</cp:lastModifiedBy>
  <cp:revision>3237</cp:revision>
  <dcterms:created xsi:type="dcterms:W3CDTF">2006-09-26T21:40:50Z</dcterms:created>
  <dcterms:modified xsi:type="dcterms:W3CDTF">2013-10-16T21:59:57Z</dcterms:modified>
</cp:coreProperties>
</file>