
<file path=[Content_Types].xml><?xml version="1.0" encoding="utf-8"?>
<Types xmlns="http://schemas.openxmlformats.org/package/2006/content-types">
  <Override PartName="/ppt/slides/slide47.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comments/comment19.xml" ContentType="application/vnd.openxmlformats-officedocument.presentationml.comment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15.xml" ContentType="application/vnd.openxmlformats-officedocument.presentationml.comments+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34.xml" ContentType="application/vnd.openxmlformats-officedocument.presentationml.notesSlide+xml"/>
  <Override PartName="/ppt/comments/comment51.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comments/comment49.xml" ContentType="application/vnd.openxmlformats-officedocument.presentationml.comment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comments/comment38.xml" ContentType="application/vnd.openxmlformats-officedocument.presentationml.comment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comments/comment16.xml" ContentType="application/vnd.openxmlformats-officedocument.presentationml.comment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comments/comment45.xml" ContentType="application/vnd.openxmlformats-officedocument.presentationml.comments+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comments/comment52.xml" ContentType="application/vnd.openxmlformats-officedocument.presentationml.comments+xml"/>
  <Override PartName="/ppt/tags/tag1.xml" ContentType="application/vnd.openxmlformats-officedocument.presentationml.tags+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30.xml" ContentType="application/vnd.openxmlformats-officedocument.presentationml.comments+xml"/>
  <Override PartName="/ppt/comments/comment41.xml" ContentType="application/vnd.openxmlformats-officedocument.presentationml.comments+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omments/comment39.xml" ContentType="application/vnd.openxmlformats-officedocument.presentationml.comment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omments/comment28.xml" ContentType="application/vnd.openxmlformats-officedocument.presentationml.comments+xml"/>
  <Override PartName="/ppt/notesSlides/notesSlide29.xml" ContentType="application/vnd.openxmlformats-officedocument.presentationml.notesSlide+xml"/>
  <Override PartName="/ppt/comments/comment46.xml" ContentType="application/vnd.openxmlformats-officedocument.presentationml.comments+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comments/comment17.xml" ContentType="application/vnd.openxmlformats-officedocument.presentationml.comments+xml"/>
  <Override PartName="/ppt/notesSlides/notesSlide18.xml" ContentType="application/vnd.openxmlformats-officedocument.presentationml.notesSlide+xml"/>
  <Override PartName="/ppt/comments/comment35.xml" ContentType="application/vnd.openxmlformats-officedocument.presentationml.comments+xml"/>
  <Override PartName="/ppt/notesSlides/notesSlide36.xml" ContentType="application/vnd.openxmlformats-officedocument.presentationml.notesSlide+xml"/>
  <Override PartName="/ppt/tags/tag2.xml" ContentType="application/vnd.openxmlformats-officedocument.presentationml.tags+xml"/>
  <Override PartName="/ppt/comments/comment53.xml" ContentType="application/vnd.openxmlformats-officedocument.presentationml.comment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32.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comments/comment29.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36.xml" ContentType="application/vnd.openxmlformats-officedocument.presentationml.comments+xml"/>
  <Override PartName="/ppt/comments/comment47.xml" ContentType="application/vnd.openxmlformats-officedocument.presentationml.comments+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comments/comment7.xml" ContentType="application/vnd.openxmlformats-officedocument.presentationml.comments+xml"/>
  <Override PartName="/ppt/comments/comment25.xml" ContentType="application/vnd.openxmlformats-officedocument.presentationml.comments+xml"/>
  <Override PartName="/ppt/notesSlides/notesSlide37.xml" ContentType="application/vnd.openxmlformats-officedocument.presentationml.notesSlide+xml"/>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comments/comment14.xml" ContentType="application/vnd.openxmlformats-officedocument.presentationml.comments+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ppt/comments/comment43.xml" ContentType="application/vnd.openxmlformats-officedocument.presentationml.comments+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21.xml" ContentType="application/vnd.openxmlformats-officedocument.presentationml.comment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50.xml" ContentType="application/vnd.openxmlformats-officedocument.presentationml.comments+xml"/>
  <Override PartName="/ppt/notesSlides/notesSlide51.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29.xml" ContentType="application/vnd.openxmlformats-officedocument.presentationml.slide+xml"/>
  <Override PartName="/ppt/comments/comment48.xml" ContentType="application/vnd.openxmlformats-officedocument.presentationml.comment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37.xml" ContentType="application/vnd.openxmlformats-officedocument.presentationml.comment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953" r:id="rId1"/>
    <p:sldMasterId id="2147485046" r:id="rId2"/>
  </p:sldMasterIdLst>
  <p:notesMasterIdLst>
    <p:notesMasterId r:id="rId56"/>
  </p:notesMasterIdLst>
  <p:handoutMasterIdLst>
    <p:handoutMasterId r:id="rId57"/>
  </p:handoutMasterIdLst>
  <p:sldIdLst>
    <p:sldId id="257" r:id="rId3"/>
    <p:sldId id="327" r:id="rId4"/>
    <p:sldId id="1211" r:id="rId5"/>
    <p:sldId id="348" r:id="rId6"/>
    <p:sldId id="941" r:id="rId7"/>
    <p:sldId id="1212" r:id="rId8"/>
    <p:sldId id="1116" r:id="rId9"/>
    <p:sldId id="1145" r:id="rId10"/>
    <p:sldId id="1119" r:id="rId11"/>
    <p:sldId id="1120" r:id="rId12"/>
    <p:sldId id="1121" r:id="rId13"/>
    <p:sldId id="1173" r:id="rId14"/>
    <p:sldId id="1143" r:id="rId15"/>
    <p:sldId id="1122" r:id="rId16"/>
    <p:sldId id="1123" r:id="rId17"/>
    <p:sldId id="1178" r:id="rId18"/>
    <p:sldId id="1177" r:id="rId19"/>
    <p:sldId id="1124" r:id="rId20"/>
    <p:sldId id="1126" r:id="rId21"/>
    <p:sldId id="1175" r:id="rId22"/>
    <p:sldId id="1176" r:id="rId23"/>
    <p:sldId id="1210" r:id="rId24"/>
    <p:sldId id="1180" r:id="rId25"/>
    <p:sldId id="1182" r:id="rId26"/>
    <p:sldId id="1183" r:id="rId27"/>
    <p:sldId id="1181" r:id="rId28"/>
    <p:sldId id="1184" r:id="rId29"/>
    <p:sldId id="1185" r:id="rId30"/>
    <p:sldId id="1186" r:id="rId31"/>
    <p:sldId id="1187" r:id="rId32"/>
    <p:sldId id="1188" r:id="rId33"/>
    <p:sldId id="1191" r:id="rId34"/>
    <p:sldId id="1190" r:id="rId35"/>
    <p:sldId id="1193" r:id="rId36"/>
    <p:sldId id="1192" r:id="rId37"/>
    <p:sldId id="1204" r:id="rId38"/>
    <p:sldId id="1189" r:id="rId39"/>
    <p:sldId id="1194" r:id="rId40"/>
    <p:sldId id="1195" r:id="rId41"/>
    <p:sldId id="1199" r:id="rId42"/>
    <p:sldId id="1196" r:id="rId43"/>
    <p:sldId id="1197" r:id="rId44"/>
    <p:sldId id="1203" r:id="rId45"/>
    <p:sldId id="1202" r:id="rId46"/>
    <p:sldId id="1201" r:id="rId47"/>
    <p:sldId id="1205" r:id="rId48"/>
    <p:sldId id="1206" r:id="rId49"/>
    <p:sldId id="1207" r:id="rId50"/>
    <p:sldId id="1208" r:id="rId51"/>
    <p:sldId id="1209" r:id="rId52"/>
    <p:sldId id="1113" r:id="rId53"/>
    <p:sldId id="1200" r:id="rId54"/>
    <p:sldId id="1213" r:id="rId55"/>
  </p:sldIdLst>
  <p:sldSz cx="9144000" cy="6858000" type="screen4x3"/>
  <p:notesSz cx="6858000" cy="9296400"/>
  <p:defaultTextStyle>
    <a:defPPr>
      <a:defRPr lang="en-US"/>
    </a:defPPr>
    <a:lvl1pPr algn="l" rtl="0" fontAlgn="base">
      <a:spcBef>
        <a:spcPct val="0"/>
      </a:spcBef>
      <a:spcAft>
        <a:spcPct val="0"/>
      </a:spcAft>
      <a:defRPr sz="1400" kern="1200">
        <a:solidFill>
          <a:schemeClr val="tx1"/>
        </a:solidFill>
        <a:latin typeface="Tahoma" pitchFamily="34" charset="0"/>
        <a:ea typeface="+mn-ea"/>
        <a:cs typeface="Arial" charset="0"/>
      </a:defRPr>
    </a:lvl1pPr>
    <a:lvl2pPr marL="457200" algn="l" rtl="0" fontAlgn="base">
      <a:spcBef>
        <a:spcPct val="0"/>
      </a:spcBef>
      <a:spcAft>
        <a:spcPct val="0"/>
      </a:spcAft>
      <a:defRPr sz="1400" kern="1200">
        <a:solidFill>
          <a:schemeClr val="tx1"/>
        </a:solidFill>
        <a:latin typeface="Tahoma" pitchFamily="34" charset="0"/>
        <a:ea typeface="+mn-ea"/>
        <a:cs typeface="Arial" charset="0"/>
      </a:defRPr>
    </a:lvl2pPr>
    <a:lvl3pPr marL="914400" algn="l" rtl="0" fontAlgn="base">
      <a:spcBef>
        <a:spcPct val="0"/>
      </a:spcBef>
      <a:spcAft>
        <a:spcPct val="0"/>
      </a:spcAft>
      <a:defRPr sz="1400" kern="1200">
        <a:solidFill>
          <a:schemeClr val="tx1"/>
        </a:solidFill>
        <a:latin typeface="Tahoma" pitchFamily="34" charset="0"/>
        <a:ea typeface="+mn-ea"/>
        <a:cs typeface="Arial" charset="0"/>
      </a:defRPr>
    </a:lvl3pPr>
    <a:lvl4pPr marL="1371600" algn="l" rtl="0" fontAlgn="base">
      <a:spcBef>
        <a:spcPct val="0"/>
      </a:spcBef>
      <a:spcAft>
        <a:spcPct val="0"/>
      </a:spcAft>
      <a:defRPr sz="1400" kern="1200">
        <a:solidFill>
          <a:schemeClr val="tx1"/>
        </a:solidFill>
        <a:latin typeface="Tahoma" pitchFamily="34" charset="0"/>
        <a:ea typeface="+mn-ea"/>
        <a:cs typeface="Arial" charset="0"/>
      </a:defRPr>
    </a:lvl4pPr>
    <a:lvl5pPr marL="1828800" algn="l" rtl="0" fontAlgn="base">
      <a:spcBef>
        <a:spcPct val="0"/>
      </a:spcBef>
      <a:spcAft>
        <a:spcPct val="0"/>
      </a:spcAft>
      <a:defRPr sz="1400" kern="1200">
        <a:solidFill>
          <a:schemeClr val="tx1"/>
        </a:solidFill>
        <a:latin typeface="Tahoma" pitchFamily="34" charset="0"/>
        <a:ea typeface="+mn-ea"/>
        <a:cs typeface="Arial" charset="0"/>
      </a:defRPr>
    </a:lvl5pPr>
    <a:lvl6pPr marL="2286000" algn="l" defTabSz="914400" rtl="0" eaLnBrk="1" latinLnBrk="0" hangingPunct="1">
      <a:defRPr sz="1400" kern="1200">
        <a:solidFill>
          <a:schemeClr val="tx1"/>
        </a:solidFill>
        <a:latin typeface="Tahoma" pitchFamily="34" charset="0"/>
        <a:ea typeface="+mn-ea"/>
        <a:cs typeface="Arial" charset="0"/>
      </a:defRPr>
    </a:lvl6pPr>
    <a:lvl7pPr marL="2743200" algn="l" defTabSz="914400" rtl="0" eaLnBrk="1" latinLnBrk="0" hangingPunct="1">
      <a:defRPr sz="1400" kern="1200">
        <a:solidFill>
          <a:schemeClr val="tx1"/>
        </a:solidFill>
        <a:latin typeface="Tahoma" pitchFamily="34" charset="0"/>
        <a:ea typeface="+mn-ea"/>
        <a:cs typeface="Arial" charset="0"/>
      </a:defRPr>
    </a:lvl7pPr>
    <a:lvl8pPr marL="3200400" algn="l" defTabSz="914400" rtl="0" eaLnBrk="1" latinLnBrk="0" hangingPunct="1">
      <a:defRPr sz="1400" kern="1200">
        <a:solidFill>
          <a:schemeClr val="tx1"/>
        </a:solidFill>
        <a:latin typeface="Tahoma" pitchFamily="34" charset="0"/>
        <a:ea typeface="+mn-ea"/>
        <a:cs typeface="Arial" charset="0"/>
      </a:defRPr>
    </a:lvl8pPr>
    <a:lvl9pPr marL="3657600" algn="l" defTabSz="914400" rtl="0" eaLnBrk="1" latinLnBrk="0" hangingPunct="1">
      <a:defRPr sz="1400" kern="1200">
        <a:solidFill>
          <a:schemeClr val="tx1"/>
        </a:solidFill>
        <a:latin typeface="Tahom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5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FF0000"/>
    <a:srgbClr val="808080"/>
    <a:srgbClr val="FF99CC"/>
    <a:srgbClr val="000000"/>
    <a:srgbClr val="FFFFCC"/>
    <a:srgbClr val="33CC33"/>
    <a:srgbClr val="0069B8"/>
    <a:srgbClr val="CC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230" autoAdjust="0"/>
    <p:restoredTop sz="82631" autoAdjust="0"/>
  </p:normalViewPr>
  <p:slideViewPr>
    <p:cSldViewPr snapToGrid="0">
      <p:cViewPr>
        <p:scale>
          <a:sx n="80" d="100"/>
          <a:sy n="80" d="100"/>
        </p:scale>
        <p:origin x="-2514" y="-4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6691"/>
    </p:cViewPr>
  </p:sorterViewPr>
  <p:notesViewPr>
    <p:cSldViewPr snapToGrid="0">
      <p:cViewPr varScale="1">
        <p:scale>
          <a:sx n="78" d="100"/>
          <a:sy n="78" d="100"/>
        </p:scale>
        <p:origin x="-2544" y="-84"/>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handoutMaster" Target="handoutMasters/handoutMaster1.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10-08T11:02:00.682" idx="1">
    <p:pos x="1332" y="456"/>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3-10-08T11:03:04.583" idx="10">
    <p:pos x="1676" y="180"/>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3-10-08T11:03:09.338" idx="11">
    <p:pos x="1451" y="292"/>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3-10-08T11:03:18.527" idx="12">
    <p:pos x="1152" y="292"/>
    <p:text>H2S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3-10-08T11:03:23.576" idx="13">
    <p:pos x="1272" y="292"/>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3-10-08T11:03:28.662" idx="14">
    <p:pos x="830" y="292"/>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3-10-08T11:03:36.851" idx="15">
    <p:pos x="1032" y="292"/>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3-10-08T11:05:13.602" idx="16">
    <p:pos x="1361" y="180"/>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3-10-08T11:05:20.300" idx="17">
    <p:pos x="1354" y="292"/>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3-10-08T11:05:31.427" idx="18">
    <p:pos x="703" y="180"/>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3-10-08T11:05:42.163" idx="19">
    <p:pos x="1885" y="292"/>
    <p:text>H2S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10-08T11:02:06.404" idx="2">
    <p:pos x="853" y="247"/>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3-10-08T11:05:54.663" idx="20">
    <p:pos x="943" y="292"/>
    <p:text>H2S</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3-10-08T11:06:02.940" idx="21">
    <p:pos x="995" y="292"/>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3-10-08T11:06:07.489" idx="22">
    <p:pos x="1234" y="292"/>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3-10-08T11:06:15.799" idx="23">
    <p:pos x="995" y="292"/>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3-10-08T11:06:23.968" idx="24">
    <p:pos x="830" y="292"/>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3-10-08T11:06:34.836" idx="25">
    <p:pos x="830" y="292"/>
    <p:text>H2S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3-10-08T11:06:42.898" idx="26">
    <p:pos x="1077" y="292"/>
    <p:text>H2S</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3-10-08T11:06:56.900" idx="27">
    <p:pos x="1174" y="292"/>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3-10-08T11:07:07.511" idx="28">
    <p:pos x="793" y="292"/>
    <p:text>H2S</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3-10-08T11:07:15.528" idx="29">
    <p:pos x="733" y="292"/>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3-10-08T11:02:16.112" idx="3">
    <p:pos x="703" y="247"/>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3-10-08T11:07:26.289" idx="30">
    <p:pos x="569" y="285"/>
    <p:text>H2S</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3-10-08T11:07:56.863" idx="31">
    <p:pos x="1578" y="292"/>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3-10-08T11:08:17.307" idx="32">
    <p:pos x="2274" y="292"/>
    <p:text>H2</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3-10-08T11:08:26.892" idx="33">
    <p:pos x="1152" y="292"/>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3-10-08T11:08:35.840" idx="34">
    <p:pos x="1429" y="292"/>
    <p:text>H2</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3-10-08T11:08:45.459" idx="35">
    <p:pos x="696" y="292"/>
    <p:text>H2</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3-10-08T11:08:56.454" idx="36">
    <p:pos x="1758" y="292"/>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3-10-08T11:09:14.829" idx="37">
    <p:pos x="1002" y="292"/>
    <p:text>H2</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3-10-08T11:09:28.596" idx="38">
    <p:pos x="1152" y="292"/>
    <p:text>H2S</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3-10-08T11:09:39.282" idx="39">
    <p:pos x="830" y="292"/>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3-10-08T11:02:20.858" idx="4">
    <p:pos x="1152" y="449"/>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3-10-08T11:09:48.586" idx="40">
    <p:pos x="1526" y="292"/>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3-10-08T11:09:57.036" idx="41">
    <p:pos x="1526" y="292"/>
    <p:text>H2S</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3-10-08T11:10:01.952" idx="42">
    <p:pos x="1189" y="292"/>
    <p:text>H2S</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3-10-08T11:10:06.645" idx="43">
    <p:pos x="1481" y="292"/>
    <p:text>H2</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3-10-08T11:10:17.292" idx="44">
    <p:pos x="980" y="292"/>
    <p:text>H2</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3-10-08T11:10:56.761" idx="45">
    <p:pos x="2042" y="292"/>
    <p:text>H2</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3-10-08T11:11:17.837" idx="46">
    <p:pos x="1182" y="284"/>
    <p:text>H2</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3-10-08T11:11:25.319" idx="47">
    <p:pos x="1219" y="329"/>
    <p:text>H2</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3-10-08T11:11:37.832" idx="48">
    <p:pos x="2020" y="180"/>
    <p:text>H2</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3-10-08T11:11:42.916" idx="49">
    <p:pos x="1922" y="292"/>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3-10-08T11:02:33.890" idx="5">
    <p:pos x="1444" y="269"/>
    <p:text>H2</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3-10-08T11:11:49.311" idx="50">
    <p:pos x="2027" y="292"/>
    <p:text>H2</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3-10-08T11:12:49.289" idx="51">
    <p:pos x="943" y="367"/>
    <p:text>H1</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3-10-08T11:12:54.185" idx="52">
    <p:pos x="1025" y="292"/>
    <p:text>H2</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3-10-08T09:36:52.721" idx="56">
    <p:pos x="1138" y="327"/>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3-10-08T11:02:40.733" idx="6">
    <p:pos x="1025" y="180"/>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3-10-08T11:02:45.869" idx="7">
    <p:pos x="1272" y="180"/>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3-10-08T11:02:53.261" idx="8">
    <p:pos x="1040" y="486"/>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3-10-08T11:02:57.766" idx="9">
    <p:pos x="1324" y="180"/>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l">
              <a:defRPr sz="1200">
                <a:latin typeface="Arial" charset="0"/>
                <a:cs typeface="+mn-cs"/>
              </a:defRPr>
            </a:lvl1pPr>
          </a:lstStyle>
          <a:p>
            <a:pPr>
              <a:defRPr/>
            </a:pPr>
            <a:endParaRPr lang="en-US"/>
          </a:p>
        </p:txBody>
      </p:sp>
      <p:sp>
        <p:nvSpPr>
          <p:cNvPr id="486403"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r">
              <a:defRPr sz="1200">
                <a:latin typeface="Arial" charset="0"/>
                <a:cs typeface="+mn-cs"/>
              </a:defRPr>
            </a:lvl1pPr>
          </a:lstStyle>
          <a:p>
            <a:pPr>
              <a:defRPr/>
            </a:pPr>
            <a:endParaRPr lang="en-US"/>
          </a:p>
        </p:txBody>
      </p:sp>
      <p:sp>
        <p:nvSpPr>
          <p:cNvPr id="486404"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l">
              <a:defRPr sz="1200">
                <a:latin typeface="Arial" charset="0"/>
                <a:cs typeface="+mn-cs"/>
              </a:defRPr>
            </a:lvl1pPr>
          </a:lstStyle>
          <a:p>
            <a:pPr>
              <a:defRPr/>
            </a:pPr>
            <a:endParaRPr lang="en-US"/>
          </a:p>
        </p:txBody>
      </p:sp>
      <p:sp>
        <p:nvSpPr>
          <p:cNvPr id="486405"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r">
              <a:defRPr sz="1200">
                <a:latin typeface="Arial" charset="0"/>
                <a:cs typeface="+mn-cs"/>
              </a:defRPr>
            </a:lvl1pPr>
          </a:lstStyle>
          <a:p>
            <a:pPr>
              <a:defRPr/>
            </a:pPr>
            <a:fld id="{02FB1695-E9ED-44CA-8552-0AB6DC675214}"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l" defTabSz="923275">
              <a:defRPr sz="1200">
                <a:latin typeface="Arial" charset="0"/>
                <a:cs typeface="+mn-cs"/>
              </a:defRPr>
            </a:lvl1pPr>
          </a:lstStyle>
          <a:p>
            <a:pPr>
              <a:defRPr/>
            </a:pPr>
            <a:endParaRPr lang="en-US"/>
          </a:p>
        </p:txBody>
      </p:sp>
      <p:sp>
        <p:nvSpPr>
          <p:cNvPr id="9219"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r" defTabSz="923275">
              <a:defRPr sz="1200">
                <a:latin typeface="Arial" charset="0"/>
                <a:cs typeface="+mn-cs"/>
              </a:defRPr>
            </a:lvl1pPr>
          </a:lstStyle>
          <a:p>
            <a:pPr>
              <a:defRPr/>
            </a:pPr>
            <a:endParaRPr lang="en-US"/>
          </a:p>
        </p:txBody>
      </p:sp>
      <p:sp>
        <p:nvSpPr>
          <p:cNvPr id="67588"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414838"/>
            <a:ext cx="5486400" cy="4184650"/>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l" defTabSz="923275">
              <a:defRPr sz="1200">
                <a:latin typeface="Arial" charset="0"/>
                <a:cs typeface="+mn-cs"/>
              </a:defRPr>
            </a:lvl1pPr>
          </a:lstStyle>
          <a:p>
            <a:pPr>
              <a:defRPr/>
            </a:pPr>
            <a:endParaRPr lang="en-US"/>
          </a:p>
        </p:txBody>
      </p:sp>
      <p:sp>
        <p:nvSpPr>
          <p:cNvPr id="9223"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r" defTabSz="923275">
              <a:defRPr sz="1200">
                <a:latin typeface="Arial" charset="0"/>
                <a:cs typeface="+mn-cs"/>
              </a:defRPr>
            </a:lvl1pPr>
          </a:lstStyle>
          <a:p>
            <a:pPr>
              <a:defRPr/>
            </a:pPr>
            <a:fld id="{60128CE9-76D0-4B44-B752-A9A4E08BAEA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p:txBody>
          <a:bodyPr/>
          <a:lstStyle/>
          <a:p>
            <a:pPr defTabSz="922338">
              <a:defRPr/>
            </a:pPr>
            <a:fld id="{2BBF8621-2CD6-44CD-9BA7-3990D79A0160}" type="slidenum">
              <a:rPr lang="en-US" smtClean="0"/>
              <a:pPr defTabSz="922338">
                <a:defRPr/>
              </a:pPr>
              <a:t>1</a:t>
            </a:fld>
            <a:endParaRPr lang="en-US" dirty="0"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US" dirty="0" smtClean="0"/>
              <a:t>Welcome to the Business</a:t>
            </a:r>
            <a:r>
              <a:rPr lang="en-US" baseline="0" dirty="0" smtClean="0"/>
              <a:t> Intelligence 1-5 BI Portal Designer – Reports.</a:t>
            </a:r>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p:spPr>
        <p:txBody>
          <a:bodyPr/>
          <a:lstStyle/>
          <a:p>
            <a:pPr lvl="0">
              <a:buFont typeface="Arial" pitchFamily="34" charset="0"/>
              <a:buNone/>
              <a:defRPr/>
            </a:pPr>
            <a:r>
              <a:rPr lang="en-US" b="0" dirty="0" smtClean="0">
                <a:cs typeface="Tahoma" pitchFamily="34" charset="0"/>
              </a:rPr>
              <a:t>Options</a:t>
            </a:r>
            <a:r>
              <a:rPr lang="en-US" b="0" baseline="0" dirty="0" smtClean="0">
                <a:cs typeface="Tahoma" pitchFamily="34" charset="0"/>
              </a:rPr>
              <a:t> on the </a:t>
            </a:r>
            <a:r>
              <a:rPr lang="en-US" b="0" i="1" baseline="0" dirty="0" smtClean="0">
                <a:cs typeface="Tahoma" pitchFamily="34" charset="0"/>
              </a:rPr>
              <a:t>Report Designer Toolbar</a:t>
            </a:r>
            <a:r>
              <a:rPr lang="en-US" b="0" i="0" baseline="0" dirty="0" smtClean="0">
                <a:cs typeface="Tahoma" pitchFamily="34" charset="0"/>
              </a:rPr>
              <a:t> include </a:t>
            </a:r>
            <a:r>
              <a:rPr lang="en-US" b="0" i="1" baseline="0" dirty="0" smtClean="0">
                <a:cs typeface="Tahoma" pitchFamily="34" charset="0"/>
              </a:rPr>
              <a:t>Upload</a:t>
            </a:r>
            <a:r>
              <a:rPr lang="en-US" b="0" i="0" baseline="0" dirty="0" smtClean="0">
                <a:cs typeface="Tahoma" pitchFamily="34" charset="0"/>
              </a:rPr>
              <a:t>.</a:t>
            </a:r>
          </a:p>
          <a:p>
            <a:pPr lvl="0">
              <a:buFont typeface="Arial" pitchFamily="34" charset="0"/>
              <a:buNone/>
              <a:defRPr/>
            </a:pPr>
            <a:endParaRPr lang="en-US" b="0" i="0" baseline="0" dirty="0" smtClean="0">
              <a:cs typeface="Tahoma" pitchFamily="34" charset="0"/>
            </a:endParaRPr>
          </a:p>
          <a:p>
            <a:pPr lvl="0">
              <a:buFont typeface="Arial" pitchFamily="34" charset="0"/>
              <a:buNone/>
              <a:defRPr/>
            </a:pPr>
            <a:r>
              <a:rPr lang="en-US" b="0" i="0" baseline="0" dirty="0" smtClean="0">
                <a:cs typeface="Tahoma" pitchFamily="34" charset="0"/>
              </a:rPr>
              <a:t>Reports can be created in an outside report writer, such as </a:t>
            </a:r>
            <a:r>
              <a:rPr lang="en-US" b="0" i="0" baseline="0" dirty="0" err="1" smtClean="0">
                <a:cs typeface="Tahoma" pitchFamily="34" charset="0"/>
              </a:rPr>
              <a:t>iReport</a:t>
            </a:r>
            <a:r>
              <a:rPr lang="en-US" b="0" i="0" baseline="0" dirty="0" smtClean="0">
                <a:cs typeface="Tahoma" pitchFamily="34" charset="0"/>
              </a:rPr>
              <a:t> and uploaded to the BI Portal.  Reports must be stored in </a:t>
            </a:r>
            <a:r>
              <a:rPr lang="en-US" b="0" i="1" baseline="0" dirty="0" err="1" smtClean="0">
                <a:cs typeface="Tahoma" pitchFamily="34" charset="0"/>
              </a:rPr>
              <a:t>jrxml</a:t>
            </a:r>
            <a:r>
              <a:rPr lang="en-US" b="0" i="0" baseline="0" dirty="0" smtClean="0">
                <a:cs typeface="Tahoma" pitchFamily="34" charset="0"/>
              </a:rPr>
              <a:t> format.  This is </a:t>
            </a:r>
            <a:r>
              <a:rPr lang="en-US" b="0" i="1" baseline="0" dirty="0" err="1" smtClean="0">
                <a:cs typeface="Tahoma" pitchFamily="34" charset="0"/>
              </a:rPr>
              <a:t>JasperReports</a:t>
            </a:r>
            <a:r>
              <a:rPr lang="en-US" b="0" i="0" baseline="0" dirty="0" smtClean="0">
                <a:cs typeface="Tahoma" pitchFamily="34" charset="0"/>
              </a:rPr>
              <a:t> format.</a:t>
            </a:r>
            <a:endParaRPr lang="en-US" b="0" dirty="0" smtClean="0">
              <a:cs typeface="Tahoma" pitchFamily="34" charset="0"/>
            </a:endParaRPr>
          </a:p>
        </p:txBody>
      </p:sp>
      <p:sp>
        <p:nvSpPr>
          <p:cNvPr id="186372" name="Slide Number Placeholder 3"/>
          <p:cNvSpPr>
            <a:spLocks noGrp="1"/>
          </p:cNvSpPr>
          <p:nvPr>
            <p:ph type="sldNum" sz="quarter" idx="5"/>
          </p:nvPr>
        </p:nvSpPr>
        <p:spPr>
          <a:noFill/>
        </p:spPr>
        <p:txBody>
          <a:bodyPr/>
          <a:lstStyle/>
          <a:p>
            <a:fld id="{E28F2487-9F82-4E97-BC7A-85D0191DCA73}"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Highlight</a:t>
            </a:r>
            <a:r>
              <a:rPr lang="en-US" baseline="0" dirty="0" smtClean="0"/>
              <a:t> the report name and various report information is displayed.</a:t>
            </a:r>
          </a:p>
          <a:p>
            <a:endParaRPr lang="en-US" baseline="0"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11</a:t>
            </a:fld>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 </a:t>
            </a:r>
            <a:r>
              <a:rPr lang="en-US" i="1" baseline="0" dirty="0" smtClean="0"/>
              <a:t>Referenced By</a:t>
            </a:r>
            <a:r>
              <a:rPr lang="en-US" i="0" baseline="0" dirty="0" smtClean="0"/>
              <a:t> tab is available for all Queries, Reports, Visual Items and Dashboards.   Designers will find this useful to know how changes to individual items will affect the overall operation of the BI Portal.</a:t>
            </a:r>
            <a:endParaRPr lang="en-US" dirty="0" smtClean="0"/>
          </a:p>
          <a:p>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12</a:t>
            </a:fld>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13</a:t>
            </a:fld>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The</a:t>
            </a:r>
            <a:r>
              <a:rPr lang="en-US" baseline="0" dirty="0" smtClean="0"/>
              <a:t> Report Wizard is used to create a new Report.</a:t>
            </a:r>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14</a:t>
            </a:fld>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Associate</a:t>
            </a:r>
            <a:r>
              <a:rPr lang="en-US" baseline="0" dirty="0" smtClean="0"/>
              <a:t> a Query to Report.  Browse for the query.</a:t>
            </a:r>
          </a:p>
          <a:p>
            <a:endParaRPr lang="en-US" baseline="0" dirty="0" smtClean="0"/>
          </a:p>
          <a:p>
            <a:r>
              <a:rPr lang="en-US" baseline="0" dirty="0" smtClean="0"/>
              <a:t>To navigate Wizard, use the </a:t>
            </a:r>
            <a:r>
              <a:rPr lang="en-US" i="1" baseline="0" dirty="0" smtClean="0"/>
              <a:t>next</a:t>
            </a:r>
            <a:r>
              <a:rPr lang="en-US" i="0" baseline="0" dirty="0" smtClean="0"/>
              <a:t> button or the navigation menu to the left.</a:t>
            </a:r>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15</a:t>
            </a:fld>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Select fields.</a:t>
            </a:r>
            <a:r>
              <a:rPr lang="en-US" baseline="0" dirty="0" smtClean="0"/>
              <a:t>  Click and drag field names to </a:t>
            </a:r>
            <a:r>
              <a:rPr lang="en-US" i="1" baseline="0" dirty="0" smtClean="0"/>
              <a:t>Selected Fields</a:t>
            </a:r>
            <a:r>
              <a:rPr lang="en-US" i="0" baseline="0" dirty="0" smtClean="0"/>
              <a:t> box.</a:t>
            </a:r>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16</a:t>
            </a:fld>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Modify order of fields in</a:t>
            </a:r>
            <a:r>
              <a:rPr lang="en-US" baseline="0" dirty="0" smtClean="0"/>
              <a:t> </a:t>
            </a:r>
            <a:r>
              <a:rPr lang="en-US" i="1" baseline="0" dirty="0" smtClean="0"/>
              <a:t>Selected Fields</a:t>
            </a:r>
            <a:r>
              <a:rPr lang="en-US" i="0" baseline="0" dirty="0" smtClean="0"/>
              <a:t> window by clicking and dragging columns to desired position.</a:t>
            </a:r>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17</a:t>
            </a:fld>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Change default</a:t>
            </a:r>
            <a:r>
              <a:rPr lang="en-US" baseline="0" dirty="0" smtClean="0"/>
              <a:t> field formats, as needed.</a:t>
            </a:r>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18</a:t>
            </a:fld>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It</a:t>
            </a:r>
            <a:r>
              <a:rPr lang="en-US" baseline="0" dirty="0" smtClean="0"/>
              <a:t> is generally useful to change the pattern for the numeric fields in the report.</a:t>
            </a:r>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19</a:t>
            </a:fld>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20</a:t>
            </a:fld>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To</a:t>
            </a:r>
            <a:r>
              <a:rPr lang="en-US" baseline="0" dirty="0" smtClean="0"/>
              <a:t> group by a field, select the field from the drop-down list.  Then, select the numeric fields to subtotal.  Use the check boxes to the left of the column name.</a:t>
            </a:r>
          </a:p>
          <a:p>
            <a:endParaRPr lang="en-US" baseline="0" dirty="0" smtClean="0"/>
          </a:p>
          <a:p>
            <a:r>
              <a:rPr lang="en-US" baseline="0" dirty="0" smtClean="0"/>
              <a:t>To include report totals, use the box at the bottom of the window.</a:t>
            </a:r>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21</a:t>
            </a:fld>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Use the </a:t>
            </a:r>
            <a:r>
              <a:rPr lang="en-US" i="1" dirty="0" smtClean="0"/>
              <a:t>Group</a:t>
            </a:r>
            <a:r>
              <a:rPr lang="en-US" i="1" baseline="0" dirty="0" smtClean="0"/>
              <a:t> By</a:t>
            </a:r>
            <a:r>
              <a:rPr lang="en-US" i="0" baseline="0" dirty="0" smtClean="0"/>
              <a:t> area to define report subtotals and totals.</a:t>
            </a:r>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22</a:t>
            </a:fld>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The logo</a:t>
            </a:r>
            <a:r>
              <a:rPr lang="en-US" baseline="0" dirty="0" smtClean="0"/>
              <a:t> available on the Report Layout screen is system wide and identified when the BI Portal is installed.</a:t>
            </a:r>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23</a:t>
            </a:fld>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Report Parameters:</a:t>
            </a:r>
          </a:p>
          <a:p>
            <a:endParaRPr lang="en-US" dirty="0" smtClean="0"/>
          </a:p>
          <a:p>
            <a:r>
              <a:rPr lang="en-US" dirty="0" smtClean="0"/>
              <a:t>Identify</a:t>
            </a:r>
            <a:r>
              <a:rPr lang="en-US" baseline="0" dirty="0" smtClean="0"/>
              <a:t> each parameter included in the report, and change qualifying information.</a:t>
            </a:r>
          </a:p>
          <a:p>
            <a:endParaRPr lang="en-US" baseline="0" dirty="0" smtClean="0"/>
          </a:p>
          <a:p>
            <a:r>
              <a:rPr lang="en-US" b="1" baseline="0" dirty="0" smtClean="0"/>
              <a:t>Selection Controls</a:t>
            </a:r>
            <a:r>
              <a:rPr lang="en-US" b="1" i="1" baseline="0" dirty="0" smtClean="0"/>
              <a:t>:  </a:t>
            </a:r>
          </a:p>
          <a:p>
            <a:endParaRPr lang="en-US" b="1" i="1" baseline="0" dirty="0" smtClean="0"/>
          </a:p>
          <a:p>
            <a:r>
              <a:rPr lang="en-US" b="1" i="1" baseline="0" dirty="0" smtClean="0"/>
              <a:t>Combo Box</a:t>
            </a:r>
            <a:r>
              <a:rPr lang="en-US" b="0" i="0" baseline="0" dirty="0" smtClean="0"/>
              <a:t> – accepts a single value</a:t>
            </a:r>
          </a:p>
          <a:p>
            <a:r>
              <a:rPr lang="en-US" b="1" i="1" baseline="0" dirty="0" smtClean="0"/>
              <a:t>Selection List</a:t>
            </a:r>
            <a:r>
              <a:rPr lang="en-US" b="1" i="0" baseline="0" dirty="0" smtClean="0"/>
              <a:t> – </a:t>
            </a:r>
            <a:r>
              <a:rPr lang="en-US" b="0" i="0" baseline="0" dirty="0" smtClean="0"/>
              <a:t>permits multiple values to be selected.</a:t>
            </a:r>
            <a:endParaRPr lang="en-US" b="1" i="1" baseline="0" dirty="0" smtClean="0"/>
          </a:p>
          <a:p>
            <a:pPr>
              <a:buFontTx/>
              <a:buChar char="-"/>
            </a:pPr>
            <a:endParaRPr lang="en-US" b="1" baseline="0" dirty="0" smtClean="0"/>
          </a:p>
          <a:p>
            <a:endParaRPr lang="en-US" baseline="0" dirty="0" smtClean="0"/>
          </a:p>
          <a:p>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24</a:t>
            </a:fld>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b="1" dirty="0" smtClean="0"/>
              <a:t>Parameter Selection Source</a:t>
            </a:r>
            <a:r>
              <a:rPr lang="en-US" b="0" baseline="0" dirty="0" smtClean="0"/>
              <a:t> determines the list of values the Report user can select from.</a:t>
            </a:r>
          </a:p>
          <a:p>
            <a:endParaRPr lang="en-US" b="0" dirty="0" smtClean="0"/>
          </a:p>
          <a:p>
            <a:pPr>
              <a:buFontTx/>
              <a:buChar char="-"/>
            </a:pPr>
            <a:r>
              <a:rPr lang="en-US" b="0" dirty="0" smtClean="0"/>
              <a:t> Dimension Value – identify the dimension</a:t>
            </a:r>
            <a:r>
              <a:rPr lang="en-US" b="0" baseline="0" dirty="0" smtClean="0"/>
              <a:t> to be used.</a:t>
            </a:r>
          </a:p>
          <a:p>
            <a:pPr>
              <a:buFontTx/>
              <a:buChar char="-"/>
            </a:pPr>
            <a:r>
              <a:rPr lang="en-US" b="0" baseline="0" dirty="0" smtClean="0"/>
              <a:t> Use Query Library – define a query to limit the values displayed to the users.</a:t>
            </a:r>
            <a:endParaRPr lang="en-US" b="1"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25</a:t>
            </a:fld>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b="1" dirty="0" smtClean="0"/>
              <a:t>Parameter Default Value</a:t>
            </a:r>
            <a:r>
              <a:rPr lang="en-US" b="0" i="0" baseline="0" dirty="0" smtClean="0"/>
              <a:t> is optional.  It is generally a good idea to specify a default value. </a:t>
            </a:r>
          </a:p>
          <a:p>
            <a:endParaRPr lang="en-US" b="0" i="0" baseline="0" dirty="0" smtClean="0"/>
          </a:p>
          <a:p>
            <a:endParaRPr lang="en-US" b="1"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26</a:t>
            </a:fld>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27</a:t>
            </a:fld>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28</a:t>
            </a:fld>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29</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200" kern="1200" dirty="0" smtClean="0">
                <a:solidFill>
                  <a:schemeClr val="tx1"/>
                </a:solidFill>
                <a:latin typeface="Arial" charset="0"/>
                <a:ea typeface="+mn-ea"/>
                <a:cs typeface="+mn-cs"/>
              </a:rPr>
              <a:t>Upon successful completion of this course, you will be able create queries of virtually any type using the BI Portal Query Designer.</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The information you obtain in this class, in conjunction with hands-on training activities, will give you confidence in your ability to work with Customers to create these primary building block of the BI Portal.</a:t>
            </a:r>
          </a:p>
          <a:p>
            <a:endParaRPr lang="en-US"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30</a:t>
            </a:fld>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31</a:t>
            </a:fld>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32</a:t>
            </a:fld>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33</a:t>
            </a:fld>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Links on a report allow the user to drill down from a row on the report down to another, more detailed report.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To add a link,</a:t>
            </a:r>
            <a:r>
              <a:rPr lang="en-US" baseline="0" dirty="0" smtClean="0"/>
              <a:t> open the “From” report and navigate to the </a:t>
            </a:r>
            <a:r>
              <a:rPr lang="en-US" i="1" baseline="0" dirty="0" smtClean="0"/>
              <a:t>Links</a:t>
            </a:r>
            <a:r>
              <a:rPr lang="en-US" i="0" baseline="0" dirty="0" smtClean="0"/>
              <a:t> window.</a:t>
            </a:r>
            <a:endParaRPr lang="en-US" dirty="0" smtClean="0"/>
          </a:p>
          <a:p>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34</a:t>
            </a:fld>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b="1" dirty="0" smtClean="0"/>
              <a:t>Action</a:t>
            </a:r>
            <a:r>
              <a:rPr lang="en-US" b="1" baseline="0" dirty="0" smtClean="0"/>
              <a:t> Binding</a:t>
            </a:r>
            <a:r>
              <a:rPr lang="en-US" b="1" i="1" baseline="0" dirty="0" smtClean="0"/>
              <a:t> </a:t>
            </a:r>
            <a:r>
              <a:rPr lang="en-US" b="0" i="0" baseline="0" dirty="0" smtClean="0"/>
              <a:t>determines </a:t>
            </a:r>
            <a:r>
              <a:rPr lang="en-US" b="0" i="0" u="sng" baseline="0" dirty="0" smtClean="0"/>
              <a:t>what</a:t>
            </a:r>
            <a:r>
              <a:rPr lang="en-US" b="0" i="0" u="none" baseline="0" dirty="0" smtClean="0"/>
              <a:t> items are </a:t>
            </a:r>
            <a:r>
              <a:rPr lang="en-US" b="0" i="0" u="none" baseline="0" smtClean="0"/>
              <a:t>linked and </a:t>
            </a:r>
            <a:r>
              <a:rPr lang="en-US" b="0" i="0" u="sng" baseline="0" dirty="0" smtClean="0"/>
              <a:t>how</a:t>
            </a:r>
            <a:r>
              <a:rPr lang="en-US" b="0" i="0" u="none" baseline="0" dirty="0" smtClean="0"/>
              <a:t> those items are linked.  </a:t>
            </a:r>
          </a:p>
          <a:p>
            <a:endParaRPr lang="en-US" b="0" i="0" u="none" baseline="0" dirty="0" smtClean="0"/>
          </a:p>
          <a:p>
            <a:r>
              <a:rPr lang="en-US" b="0" i="0" u="none" baseline="0" dirty="0" smtClean="0"/>
              <a:t>Items can be selected from a menu (no context) or Bound to a selected item.</a:t>
            </a:r>
            <a:endParaRPr lang="en-US" b="1"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35</a:t>
            </a:fld>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b="1" dirty="0" smtClean="0"/>
              <a:t>Action Target Item</a:t>
            </a:r>
            <a:r>
              <a:rPr lang="en-US" b="0" i="0" dirty="0" smtClean="0"/>
              <a:t> identifies the</a:t>
            </a:r>
            <a:r>
              <a:rPr lang="en-US" b="0" i="0" baseline="0" dirty="0" smtClean="0"/>
              <a:t> object to be linked </a:t>
            </a:r>
            <a:r>
              <a:rPr lang="en-US" b="1" i="0" baseline="0" dirty="0" smtClean="0"/>
              <a:t>to</a:t>
            </a:r>
            <a:r>
              <a:rPr lang="en-US" b="0" i="0" baseline="0" dirty="0" smtClean="0"/>
              <a:t>.  </a:t>
            </a:r>
          </a:p>
          <a:p>
            <a:endParaRPr lang="en-US" b="0" i="0" baseline="0"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36</a:t>
            </a:fld>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baseline="0" dirty="0" smtClean="0"/>
              <a:t>Select an a Target Item by browsing to the item.</a:t>
            </a:r>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37</a:t>
            </a:fld>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0" i="0" baseline="0" dirty="0" smtClean="0"/>
              <a:t>Once the object is selected, we also need to define the parameter binding.  This is done by a drop-down menu in the </a:t>
            </a:r>
            <a:r>
              <a:rPr lang="en-US" b="0" i="1" baseline="0" dirty="0" smtClean="0"/>
              <a:t>From</a:t>
            </a:r>
            <a:r>
              <a:rPr lang="en-US" b="0" i="0" baseline="0" dirty="0" smtClean="0"/>
              <a:t> column.</a:t>
            </a:r>
            <a:endParaRPr lang="en-US" b="1" dirty="0" smtClean="0"/>
          </a:p>
          <a:p>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38</a:t>
            </a:fld>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39</a:t>
            </a:fld>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4</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40</a:t>
            </a:fld>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41</a:t>
            </a:fld>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42</a:t>
            </a:fld>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If the</a:t>
            </a:r>
            <a:r>
              <a:rPr lang="en-US" baseline="0" dirty="0" smtClean="0"/>
              <a:t> designer</a:t>
            </a:r>
            <a:r>
              <a:rPr lang="en-US" dirty="0" smtClean="0"/>
              <a:t> changes a query that is referenced by a report (or visual item)</a:t>
            </a:r>
            <a:r>
              <a:rPr lang="en-US" baseline="0" dirty="0" smtClean="0"/>
              <a:t> the system will warn him that he needs to consider the affect of those changes on the related items.</a:t>
            </a:r>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43</a:t>
            </a:fld>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The </a:t>
            </a:r>
            <a:r>
              <a:rPr lang="en-US" i="1" dirty="0" smtClean="0"/>
              <a:t>Referenced By</a:t>
            </a:r>
            <a:r>
              <a:rPr lang="en-US" i="1" baseline="0" dirty="0" smtClean="0"/>
              <a:t> </a:t>
            </a:r>
            <a:r>
              <a:rPr lang="en-US" i="0" baseline="0" dirty="0" smtClean="0"/>
              <a:t>tab indicates which Portal objects need to be reviewed as the result of a query modification.</a:t>
            </a:r>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44</a:t>
            </a:fld>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To update</a:t>
            </a:r>
            <a:r>
              <a:rPr lang="en-US" baseline="0" dirty="0" smtClean="0"/>
              <a:t> the report with the changed query information, </a:t>
            </a:r>
            <a:r>
              <a:rPr lang="en-US" i="1" baseline="0" dirty="0" smtClean="0"/>
              <a:t>Open</a:t>
            </a:r>
            <a:r>
              <a:rPr lang="en-US" i="0" baseline="0" dirty="0" smtClean="0"/>
              <a:t> the report and click the </a:t>
            </a:r>
            <a:r>
              <a:rPr lang="en-US" i="1" baseline="0" dirty="0" smtClean="0"/>
              <a:t>Refresh</a:t>
            </a:r>
            <a:r>
              <a:rPr lang="en-US" i="0" baseline="0" dirty="0" smtClean="0"/>
              <a:t> button.  Then, click </a:t>
            </a:r>
            <a:r>
              <a:rPr lang="en-US" i="1" baseline="0" dirty="0" smtClean="0"/>
              <a:t>next</a:t>
            </a:r>
            <a:r>
              <a:rPr lang="en-US" i="0" baseline="0" dirty="0" smtClean="0"/>
              <a:t> through the report wizard to make sure all queries have been considered.</a:t>
            </a:r>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45</a:t>
            </a:fld>
            <a:endParaRPr lang="en-US"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b="1" dirty="0" smtClean="0"/>
              <a:t>Parameter Selection Source</a:t>
            </a:r>
            <a:r>
              <a:rPr lang="en-US" b="1" baseline="0" dirty="0" smtClean="0"/>
              <a:t> – </a:t>
            </a:r>
            <a:r>
              <a:rPr lang="en-US" b="1" i="1" u="none" baseline="0" dirty="0" smtClean="0"/>
              <a:t>Use Query Library</a:t>
            </a:r>
            <a:r>
              <a:rPr lang="en-US" b="0" i="0" u="none" baseline="0" dirty="0" smtClean="0"/>
              <a:t>.</a:t>
            </a:r>
          </a:p>
          <a:p>
            <a:endParaRPr lang="en-US" b="0" i="0" u="none" baseline="0" dirty="0" smtClean="0"/>
          </a:p>
          <a:p>
            <a:r>
              <a:rPr lang="en-US" b="0" i="0" u="none" baseline="0" dirty="0" smtClean="0"/>
              <a:t>Query libraries are used to limit the values the users will see when they run the report.</a:t>
            </a:r>
          </a:p>
          <a:p>
            <a:endParaRPr lang="en-US" b="0" i="0" u="none" baseline="0"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46</a:t>
            </a:fld>
            <a:endParaRPr lang="en-US"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47</a:t>
            </a:fld>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48</a:t>
            </a:fld>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49</a:t>
            </a:fld>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4294967295"/>
          </p:nvPr>
        </p:nvSpPr>
        <p:spPr bwMode="auto">
          <a:xfrm>
            <a:off x="3884613" y="8828887"/>
            <a:ext cx="2971800" cy="465929"/>
          </a:xfrm>
          <a:prstGeom prst="rect">
            <a:avLst/>
          </a:prstGeom>
          <a:noFill/>
          <a:ln>
            <a:miter lim="800000"/>
            <a:headEnd/>
            <a:tailEnd/>
          </a:ln>
        </p:spPr>
        <p:txBody>
          <a:bodyPr/>
          <a:lstStyle/>
          <a:p>
            <a:fld id="{EB63FFD0-79FA-4DA4-8951-7E495F0A944A}" type="slidenum">
              <a:rPr lang="en-US"/>
              <a:pPr/>
              <a:t>5</a:t>
            </a:fld>
            <a:endParaRPr lang="en-US"/>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r>
              <a:rPr lang="en-US" b="1" dirty="0" smtClean="0"/>
              <a:t>Key Concept:</a:t>
            </a:r>
          </a:p>
          <a:p>
            <a:pPr eaLnBrk="1" hangingPunct="1"/>
            <a:endParaRPr lang="en-US" b="1" dirty="0" smtClean="0"/>
          </a:p>
          <a:p>
            <a:pPr eaLnBrk="1" hangingPunct="1"/>
            <a:r>
              <a:rPr lang="en-US" b="1" dirty="0" smtClean="0"/>
              <a:t>QAD</a:t>
            </a:r>
            <a:r>
              <a:rPr lang="en-US" b="1" baseline="0" dirty="0" smtClean="0"/>
              <a:t> BI Components:</a:t>
            </a:r>
          </a:p>
          <a:p>
            <a:pPr eaLnBrk="1" hangingPunct="1"/>
            <a:endParaRPr lang="en-US" b="1" dirty="0" smtClean="0"/>
          </a:p>
          <a:p>
            <a:pPr eaLnBrk="1" hangingPunct="1"/>
            <a:r>
              <a:rPr lang="en-US" b="1" dirty="0" smtClean="0"/>
              <a:t>QAD BI Data Warehouse Developer</a:t>
            </a:r>
            <a:r>
              <a:rPr lang="en-US" b="1" baseline="0" dirty="0" smtClean="0"/>
              <a:t> (DWD)</a:t>
            </a:r>
            <a:endParaRPr lang="en-US" b="1" dirty="0" smtClean="0"/>
          </a:p>
          <a:p>
            <a:pPr lvl="1" eaLnBrk="1" hangingPunct="1"/>
            <a:r>
              <a:rPr lang="en-US" dirty="0" smtClean="0"/>
              <a:t>Consolidate into a single warehouse optimized for simple, fast access</a:t>
            </a:r>
          </a:p>
          <a:p>
            <a:pPr lvl="1" eaLnBrk="1" hangingPunct="1"/>
            <a:r>
              <a:rPr lang="en-US" dirty="0" smtClean="0"/>
              <a:t>QAD and non-QAD data sources</a:t>
            </a:r>
          </a:p>
          <a:p>
            <a:pPr eaLnBrk="1" hangingPunct="1"/>
            <a:r>
              <a:rPr lang="en-US" b="1" dirty="0" smtClean="0"/>
              <a:t>Modules</a:t>
            </a:r>
          </a:p>
          <a:p>
            <a:pPr lvl="1" eaLnBrk="1" hangingPunct="1"/>
            <a:r>
              <a:rPr lang="en-US" dirty="0" smtClean="0"/>
              <a:t>ERP “aware” streamlines access to current and historical QAD ERP data</a:t>
            </a:r>
          </a:p>
          <a:p>
            <a:pPr lvl="1" eaLnBrk="1" hangingPunct="1"/>
            <a:r>
              <a:rPr lang="en-US" dirty="0" smtClean="0"/>
              <a:t>Extensible to support non-QAD data sources</a:t>
            </a:r>
          </a:p>
          <a:p>
            <a:pPr eaLnBrk="1" hangingPunct="1"/>
            <a:r>
              <a:rPr lang="en-US" b="1" dirty="0" smtClean="0"/>
              <a:t>QAD BI Collaborative Portal</a:t>
            </a:r>
          </a:p>
          <a:p>
            <a:pPr lvl="1" eaLnBrk="1" hangingPunct="1"/>
            <a:r>
              <a:rPr lang="en-US" dirty="0" smtClean="0"/>
              <a:t>Easy to use and create dashboard and reporting environment</a:t>
            </a:r>
          </a:p>
          <a:p>
            <a:pPr eaLnBrk="1" hangingPunct="1"/>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0" i="0" u="none" baseline="0" dirty="0" smtClean="0"/>
              <a:t>The lookup query is not intended to be used for security purposes.  The BI Portal includes security features to control data access, based on users and groups.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0" i="0" u="none"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0" i="0" u="none" baseline="0" dirty="0" smtClean="0"/>
              <a:t>A common use for this functionality is to limit the dates that are presented to a user in a parameter value selection.  It is good practice to create a general lookup queries to be used in many reports.  </a:t>
            </a:r>
            <a:endParaRPr lang="en-US" b="1" dirty="0" smtClean="0"/>
          </a:p>
          <a:p>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50</a:t>
            </a:fld>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p:txBody>
          <a:bodyPr/>
          <a:lstStyle/>
          <a:p>
            <a:pPr defTabSz="922338">
              <a:defRPr/>
            </a:pPr>
            <a:fld id="{80D45D16-358B-4B77-8302-45CD7EB404C1}" type="slidenum">
              <a:rPr lang="en-US" smtClean="0"/>
              <a:pPr defTabSz="922338">
                <a:defRPr/>
              </a:pPr>
              <a:t>51</a:t>
            </a:fld>
            <a:endParaRPr lang="en-US"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52</a:t>
            </a:fld>
            <a:endParaRPr lang="en-US"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p:txBody>
          <a:bodyPr/>
          <a:lstStyle/>
          <a:p>
            <a:pPr defTabSz="922338">
              <a:defRPr/>
            </a:pPr>
            <a:fld id="{80D45D16-358B-4B77-8302-45CD7EB404C1}" type="slidenum">
              <a:rPr lang="en-US" smtClean="0"/>
              <a:pPr defTabSz="922338">
                <a:defRPr/>
              </a:pPr>
              <a:t>53</a:t>
            </a:fld>
            <a:endParaRPr lang="en-US"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p:spPr>
        <p:txBody>
          <a:bodyPr/>
          <a:lstStyle/>
          <a:p>
            <a:pPr lvl="0">
              <a:buFont typeface="Arial" pitchFamily="34" charset="0"/>
              <a:buNone/>
              <a:defRPr/>
            </a:pPr>
            <a:endParaRPr lang="en-US" b="1" dirty="0" smtClean="0">
              <a:cs typeface="Tahoma" pitchFamily="34" charset="0"/>
            </a:endParaRPr>
          </a:p>
          <a:p>
            <a:pPr lvl="0">
              <a:buFont typeface="Arial" pitchFamily="34" charset="0"/>
              <a:buNone/>
              <a:defRPr/>
            </a:pPr>
            <a:r>
              <a:rPr lang="en-US" baseline="0" dirty="0" smtClean="0">
                <a:cs typeface="Tahoma" pitchFamily="34" charset="0"/>
              </a:rPr>
              <a:t>Users will experience the BI Portal based on their role.</a:t>
            </a:r>
          </a:p>
          <a:p>
            <a:pPr lvl="0">
              <a:buFont typeface="Arial" pitchFamily="34" charset="0"/>
              <a:buNone/>
              <a:defRPr/>
            </a:pPr>
            <a:endParaRPr lang="en-US" baseline="0" dirty="0" smtClean="0">
              <a:cs typeface="Tahoma" pitchFamily="34" charset="0"/>
            </a:endParaRPr>
          </a:p>
          <a:p>
            <a:r>
              <a:rPr lang="en-US" sz="1200" kern="1200" dirty="0" smtClean="0">
                <a:solidFill>
                  <a:schemeClr val="tx1"/>
                </a:solidFill>
                <a:latin typeface="Arial" charset="0"/>
                <a:ea typeface="+mn-ea"/>
                <a:cs typeface="+mn-cs"/>
              </a:rPr>
              <a:t>The BI Portal user roles are:</a:t>
            </a:r>
          </a:p>
          <a:p>
            <a:pPr lvl="0"/>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	-</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End-user</a:t>
            </a:r>
          </a:p>
          <a:p>
            <a:pPr lvl="0"/>
            <a:r>
              <a:rPr lang="en-US" sz="1200" kern="1200" dirty="0" smtClean="0">
                <a:solidFill>
                  <a:schemeClr val="tx1"/>
                </a:solidFill>
                <a:latin typeface="Arial" charset="0"/>
                <a:ea typeface="+mn-ea"/>
                <a:cs typeface="+mn-cs"/>
              </a:rPr>
              <a:t>                            -- User</a:t>
            </a:r>
          </a:p>
          <a:p>
            <a:pPr lvl="0"/>
            <a:r>
              <a:rPr lang="en-US" sz="1200" kern="1200" dirty="0" smtClean="0">
                <a:solidFill>
                  <a:schemeClr val="tx1"/>
                </a:solidFill>
                <a:latin typeface="Arial" charset="0"/>
                <a:ea typeface="+mn-ea"/>
                <a:cs typeface="+mn-cs"/>
              </a:rPr>
              <a:t>                            -- Dashboard</a:t>
            </a:r>
            <a:r>
              <a:rPr lang="en-US" sz="1200" kern="1200" baseline="0" dirty="0" smtClean="0">
                <a:solidFill>
                  <a:schemeClr val="tx1"/>
                </a:solidFill>
                <a:latin typeface="Arial" charset="0"/>
                <a:ea typeface="+mn-ea"/>
                <a:cs typeface="+mn-cs"/>
              </a:rPr>
              <a:t> Only</a:t>
            </a:r>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	-</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Designer</a:t>
            </a:r>
          </a:p>
          <a:p>
            <a:pPr lvl="0"/>
            <a:r>
              <a:rPr lang="en-US" sz="1200" kern="1200" dirty="0" smtClean="0">
                <a:solidFill>
                  <a:schemeClr val="tx1"/>
                </a:solidFill>
                <a:latin typeface="Arial" charset="0"/>
                <a:ea typeface="+mn-ea"/>
                <a:cs typeface="+mn-cs"/>
              </a:rPr>
              <a:t>	- Administrator</a:t>
            </a:r>
          </a:p>
          <a:p>
            <a:pPr lvl="0"/>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This is the first in</a:t>
            </a:r>
            <a:r>
              <a:rPr lang="en-US" sz="1200" kern="1200" baseline="0" dirty="0" smtClean="0">
                <a:solidFill>
                  <a:schemeClr val="tx1"/>
                </a:solidFill>
                <a:latin typeface="Arial" charset="0"/>
                <a:ea typeface="+mn-ea"/>
                <a:cs typeface="+mn-cs"/>
              </a:rPr>
              <a:t> a series of courses describing the Designer role within the BI Portal.</a:t>
            </a:r>
            <a:endParaRPr lang="en-US" sz="1200" kern="1200" dirty="0" smtClean="0">
              <a:solidFill>
                <a:schemeClr val="tx1"/>
              </a:solidFill>
              <a:latin typeface="Arial" charset="0"/>
              <a:ea typeface="+mn-ea"/>
              <a:cs typeface="+mn-cs"/>
            </a:endParaRPr>
          </a:p>
          <a:p>
            <a:pPr lvl="0">
              <a:buFont typeface="Arial" pitchFamily="34" charset="0"/>
              <a:buNone/>
              <a:defRPr/>
            </a:pPr>
            <a:endParaRPr lang="en-US" dirty="0" smtClean="0">
              <a:cs typeface="Tahoma" pitchFamily="34" charset="0"/>
            </a:endParaRPr>
          </a:p>
        </p:txBody>
      </p:sp>
      <p:sp>
        <p:nvSpPr>
          <p:cNvPr id="186372" name="Slide Number Placeholder 3"/>
          <p:cNvSpPr>
            <a:spLocks noGrp="1"/>
          </p:cNvSpPr>
          <p:nvPr>
            <p:ph type="sldNum" sz="quarter" idx="5"/>
          </p:nvPr>
        </p:nvSpPr>
        <p:spPr>
          <a:noFill/>
        </p:spPr>
        <p:txBody>
          <a:bodyPr/>
          <a:lstStyle/>
          <a:p>
            <a:fld id="{E28F2487-9F82-4E97-BC7A-85D0191DCA73}"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p:spPr>
        <p:txBody>
          <a:bodyPr/>
          <a:lstStyle/>
          <a:p>
            <a:pPr lvl="0">
              <a:buFont typeface="Arial" pitchFamily="34" charset="0"/>
              <a:buNone/>
              <a:defRPr/>
            </a:pPr>
            <a:endParaRPr lang="en-US" dirty="0" smtClean="0">
              <a:cs typeface="Tahoma" pitchFamily="34" charset="0"/>
            </a:endParaRPr>
          </a:p>
        </p:txBody>
      </p:sp>
      <p:sp>
        <p:nvSpPr>
          <p:cNvPr id="186372" name="Slide Number Placeholder 3"/>
          <p:cNvSpPr>
            <a:spLocks noGrp="1"/>
          </p:cNvSpPr>
          <p:nvPr>
            <p:ph type="sldNum" sz="quarter" idx="5"/>
          </p:nvPr>
        </p:nvSpPr>
        <p:spPr>
          <a:noFill/>
        </p:spPr>
        <p:txBody>
          <a:bodyPr/>
          <a:lstStyle/>
          <a:p>
            <a:fld id="{E28F2487-9F82-4E97-BC7A-85D0191DCA73}" type="slidenum">
              <a:rPr lang="en-US" smtClean="0"/>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8</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p:spPr>
        <p:txBody>
          <a:bodyPr/>
          <a:lstStyle/>
          <a:p>
            <a:pPr lvl="0">
              <a:buFont typeface="Arial" pitchFamily="34" charset="0"/>
              <a:buNone/>
              <a:defRPr/>
            </a:pPr>
            <a:endParaRPr lang="en-US" b="1" dirty="0" smtClean="0">
              <a:cs typeface="Tahoma" pitchFamily="34" charset="0"/>
            </a:endParaRPr>
          </a:p>
          <a:p>
            <a:pPr lvl="0">
              <a:buFont typeface="Arial" pitchFamily="34" charset="0"/>
              <a:buNone/>
              <a:defRPr/>
            </a:pPr>
            <a:r>
              <a:rPr lang="en-US" dirty="0" smtClean="0">
                <a:cs typeface="Tahoma" pitchFamily="34" charset="0"/>
              </a:rPr>
              <a:t>To access the </a:t>
            </a:r>
            <a:r>
              <a:rPr lang="en-US" i="1" u="none" dirty="0" smtClean="0">
                <a:cs typeface="Tahoma" pitchFamily="34" charset="0"/>
              </a:rPr>
              <a:t>Report</a:t>
            </a:r>
            <a:r>
              <a:rPr lang="en-US" dirty="0" smtClean="0">
                <a:cs typeface="Tahoma" pitchFamily="34" charset="0"/>
              </a:rPr>
              <a:t> designer, click</a:t>
            </a:r>
            <a:r>
              <a:rPr lang="en-US" baseline="0" dirty="0" smtClean="0">
                <a:cs typeface="Tahoma" pitchFamily="34" charset="0"/>
              </a:rPr>
              <a:t> </a:t>
            </a:r>
            <a:r>
              <a:rPr lang="en-US" i="1" baseline="0" dirty="0" smtClean="0">
                <a:cs typeface="Tahoma" pitchFamily="34" charset="0"/>
              </a:rPr>
              <a:t>Report </a:t>
            </a:r>
            <a:r>
              <a:rPr lang="en-US" i="0" dirty="0" smtClean="0">
                <a:cs typeface="Tahoma" pitchFamily="34" charset="0"/>
              </a:rPr>
              <a:t>from the drop-down list under the </a:t>
            </a:r>
            <a:r>
              <a:rPr lang="en-US" b="0" i="1" dirty="0" smtClean="0">
                <a:cs typeface="Tahoma" pitchFamily="34" charset="0"/>
              </a:rPr>
              <a:t>Designer</a:t>
            </a:r>
            <a:r>
              <a:rPr lang="en-US" b="0" i="0" baseline="0" dirty="0" smtClean="0">
                <a:cs typeface="Tahoma" pitchFamily="34" charset="0"/>
              </a:rPr>
              <a:t> button on the menu bar.</a:t>
            </a:r>
            <a:endParaRPr lang="en-US" dirty="0" smtClean="0">
              <a:cs typeface="Tahoma" pitchFamily="34" charset="0"/>
            </a:endParaRPr>
          </a:p>
        </p:txBody>
      </p:sp>
      <p:sp>
        <p:nvSpPr>
          <p:cNvPr id="186372" name="Slide Number Placeholder 3"/>
          <p:cNvSpPr>
            <a:spLocks noGrp="1"/>
          </p:cNvSpPr>
          <p:nvPr>
            <p:ph type="sldNum" sz="quarter" idx="5"/>
          </p:nvPr>
        </p:nvSpPr>
        <p:spPr>
          <a:noFill/>
        </p:spPr>
        <p:txBody>
          <a:bodyPr/>
          <a:lstStyle/>
          <a:p>
            <a:fld id="{E28F2487-9F82-4E97-BC7A-85D0191DCA73}" type="slidenum">
              <a:rPr lang="en-US" smtClean="0"/>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email"/>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7067509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500188"/>
            <a:ext cx="8153400" cy="505301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4"/>
          <p:cNvSpPr>
            <a:spLocks noGrp="1" noChangeArrowheads="1"/>
          </p:cNvSpPr>
          <p:nvPr>
            <p:ph type="sldNum" sz="quarter" idx="10"/>
          </p:nvPr>
        </p:nvSpPr>
        <p:spPr>
          <a:xfrm>
            <a:off x="6889750" y="6565900"/>
            <a:ext cx="2133600" cy="292100"/>
          </a:xfrm>
          <a:prstGeom prst="rect">
            <a:avLst/>
          </a:prstGeom>
          <a:ln/>
        </p:spPr>
        <p:txBody>
          <a:bodyPr/>
          <a:lstStyle>
            <a:lvl1pPr>
              <a:defRPr/>
            </a:lvl1pPr>
          </a:lstStyle>
          <a:p>
            <a:pPr>
              <a:defRPr/>
            </a:pPr>
            <a:fld id="{A8798B16-122C-4B1D-B76A-E266B7AEFB09}"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image" Target="../media/image3.png"/><Relationship Id="rId5" Type="http://schemas.openxmlformats.org/officeDocument/2006/relationships/slideLayout" Target="../slideLayouts/slideLayout18.xml"/><Relationship Id="rId10"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spcBef>
                <a:spcPct val="50000"/>
              </a:spcBef>
              <a:defRPr/>
            </a:pPr>
            <a:r>
              <a:rPr lang="en-US" sz="800">
                <a:solidFill>
                  <a:schemeClr val="bg2"/>
                </a:solidFill>
                <a:latin typeface="Tahoma" charset="0"/>
              </a:rPr>
              <a:t>QAD Proprietary</a:t>
            </a:r>
          </a:p>
        </p:txBody>
      </p:sp>
      <p:pic>
        <p:nvPicPr>
          <p:cNvPr id="1029" name="Picture 13" descr="pg2_graphic"/>
          <p:cNvPicPr>
            <a:picLocks noChangeAspect="1" noChangeArrowheads="1"/>
          </p:cNvPicPr>
          <p:nvPr/>
        </p:nvPicPr>
        <p:blipFill>
          <a:blip r:embed="rId15" cstate="email"/>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a:latin typeface="Arial" charset="0"/>
                <a:cs typeface="Arial" charset="0"/>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5043" r:id="rId1"/>
    <p:sldLayoutId id="2147485033" r:id="rId2"/>
    <p:sldLayoutId id="2147485034" r:id="rId3"/>
    <p:sldLayoutId id="2147485035" r:id="rId4"/>
    <p:sldLayoutId id="2147485036" r:id="rId5"/>
    <p:sldLayoutId id="2147485037" r:id="rId6"/>
    <p:sldLayoutId id="2147485038" r:id="rId7"/>
    <p:sldLayoutId id="2147485039" r:id="rId8"/>
    <p:sldLayoutId id="2147485040" r:id="rId9"/>
    <p:sldLayoutId id="2147485041" r:id="rId10"/>
    <p:sldLayoutId id="2147485042" r:id="rId11"/>
    <p:sldLayoutId id="2147485044" r:id="rId12"/>
    <p:sldLayoutId id="2147485045" r:id="rId13"/>
  </p:sldLayoutIdLst>
  <p:hf sldNum="0" hdr="0" ft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5047" r:id="rId1"/>
    <p:sldLayoutId id="2147485048" r:id="rId2"/>
    <p:sldLayoutId id="2147485049" r:id="rId3"/>
    <p:sldLayoutId id="2147485050" r:id="rId4"/>
    <p:sldLayoutId id="2147485051" r:id="rId5"/>
    <p:sldLayoutId id="2147485052" r:id="rId6"/>
    <p:sldLayoutId id="2147485053" r:id="rId7"/>
    <p:sldLayoutId id="2147485054" r:id="rId8"/>
    <p:sldLayoutId id="2147485055" r:id="rId9"/>
  </p:sldLayoutIdLst>
  <p:timing>
    <p:tnLst>
      <p:par>
        <p:cTn id="1" dur="indefinite" restart="never" nodeType="tmRoot"/>
      </p:par>
    </p:tnLst>
  </p:timing>
  <p:hf sldNum="0"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5.xml"/><Relationship Id="rId5" Type="http://schemas.openxmlformats.org/officeDocument/2006/relationships/comments" Target="../comments/comment14.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comments" Target="../comments/comment17.xml"/><Relationship Id="rId5" Type="http://schemas.openxmlformats.org/officeDocument/2006/relationships/image" Target="../media/image31.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comments" Target="../comments/comment21.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comments" Target="../comments/comment22.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comments" Target="../comments/comment23.xml"/><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15.xml"/><Relationship Id="rId5" Type="http://schemas.openxmlformats.org/officeDocument/2006/relationships/comments" Target="../comments/comment24.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comments" Target="../comments/comment25.xml"/><Relationship Id="rId5" Type="http://schemas.openxmlformats.org/officeDocument/2006/relationships/image" Target="../media/image43.png"/><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15.xml"/><Relationship Id="rId5" Type="http://schemas.openxmlformats.org/officeDocument/2006/relationships/comments" Target="../comments/comment26.xml"/><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15.xml"/><Relationship Id="rId4" Type="http://schemas.openxmlformats.org/officeDocument/2006/relationships/comments" Target="../comments/comment27.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8.xml"/><Relationship Id="rId1" Type="http://schemas.openxmlformats.org/officeDocument/2006/relationships/slideLayout" Target="../slideLayouts/slideLayout15.xml"/><Relationship Id="rId4" Type="http://schemas.openxmlformats.org/officeDocument/2006/relationships/comments" Target="../comments/comment28.xml"/></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15.xml"/><Relationship Id="rId4" Type="http://schemas.openxmlformats.org/officeDocument/2006/relationships/comments" Target="../comments/comment29.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0.xml"/><Relationship Id="rId1" Type="http://schemas.openxmlformats.org/officeDocument/2006/relationships/slideLayout" Target="../slideLayouts/slideLayout15.xml"/><Relationship Id="rId6" Type="http://schemas.openxmlformats.org/officeDocument/2006/relationships/comments" Target="../comments/comment30.xml"/><Relationship Id="rId5" Type="http://schemas.openxmlformats.org/officeDocument/2006/relationships/image" Target="../media/image51.png"/><Relationship Id="rId4" Type="http://schemas.openxmlformats.org/officeDocument/2006/relationships/image" Target="../media/image50.png"/></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15.xml"/><Relationship Id="rId4" Type="http://schemas.openxmlformats.org/officeDocument/2006/relationships/comments" Target="../comments/comment31.xml"/></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32.xml"/><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3.xml"/><Relationship Id="rId1" Type="http://schemas.openxmlformats.org/officeDocument/2006/relationships/slideLayout" Target="../slideLayouts/slideLayout15.xml"/><Relationship Id="rId4" Type="http://schemas.openxmlformats.org/officeDocument/2006/relationships/comments" Target="../comments/comment33.xml"/></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4.xml"/><Relationship Id="rId1" Type="http://schemas.openxmlformats.org/officeDocument/2006/relationships/slideLayout" Target="../slideLayouts/slideLayout15.xml"/><Relationship Id="rId4" Type="http://schemas.openxmlformats.org/officeDocument/2006/relationships/comments" Target="../comments/comment34.xml"/></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5.xml"/><Relationship Id="rId1" Type="http://schemas.openxmlformats.org/officeDocument/2006/relationships/slideLayout" Target="../slideLayouts/slideLayout15.xml"/><Relationship Id="rId5" Type="http://schemas.openxmlformats.org/officeDocument/2006/relationships/comments" Target="../comments/comment35.xml"/><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6.xml"/><Relationship Id="rId1" Type="http://schemas.openxmlformats.org/officeDocument/2006/relationships/slideLayout" Target="../slideLayouts/slideLayout15.xml"/><Relationship Id="rId4" Type="http://schemas.openxmlformats.org/officeDocument/2006/relationships/comments" Target="../comments/comment36.xml"/></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7.xml"/><Relationship Id="rId1" Type="http://schemas.openxmlformats.org/officeDocument/2006/relationships/slideLayout" Target="../slideLayouts/slideLayout15.xml"/><Relationship Id="rId5" Type="http://schemas.openxmlformats.org/officeDocument/2006/relationships/comments" Target="../comments/comment37.xml"/><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8.xml"/><Relationship Id="rId1" Type="http://schemas.openxmlformats.org/officeDocument/2006/relationships/slideLayout" Target="../slideLayouts/slideLayout15.xml"/><Relationship Id="rId6" Type="http://schemas.openxmlformats.org/officeDocument/2006/relationships/comments" Target="../comments/comment38.xml"/><Relationship Id="rId5" Type="http://schemas.openxmlformats.org/officeDocument/2006/relationships/image" Target="../media/image62.png"/><Relationship Id="rId4" Type="http://schemas.openxmlformats.org/officeDocument/2006/relationships/image" Target="../media/image61.png"/></Relationships>
</file>

<file path=ppt/slides/_rels/slide3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9.xml"/><Relationship Id="rId1" Type="http://schemas.openxmlformats.org/officeDocument/2006/relationships/slideLayout" Target="../slideLayouts/slideLayout15.xml"/><Relationship Id="rId4" Type="http://schemas.openxmlformats.org/officeDocument/2006/relationships/comments" Target="../comments/comment39.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0.xml"/><Relationship Id="rId1" Type="http://schemas.openxmlformats.org/officeDocument/2006/relationships/slideLayout" Target="../slideLayouts/slideLayout15.xml"/><Relationship Id="rId5" Type="http://schemas.openxmlformats.org/officeDocument/2006/relationships/comments" Target="../comments/comment40.xml"/><Relationship Id="rId4" Type="http://schemas.openxmlformats.org/officeDocument/2006/relationships/image" Target="../media/image65.png"/></Relationships>
</file>

<file path=ppt/slides/_rels/slide4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1.xml"/><Relationship Id="rId1" Type="http://schemas.openxmlformats.org/officeDocument/2006/relationships/slideLayout" Target="../slideLayouts/slideLayout15.xml"/><Relationship Id="rId5" Type="http://schemas.openxmlformats.org/officeDocument/2006/relationships/comments" Target="../comments/comment41.xml"/><Relationship Id="rId4" Type="http://schemas.openxmlformats.org/officeDocument/2006/relationships/image" Target="../media/image67.png"/></Relationships>
</file>

<file path=ppt/slides/_rels/slide4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2.xml"/><Relationship Id="rId1" Type="http://schemas.openxmlformats.org/officeDocument/2006/relationships/slideLayout" Target="../slideLayouts/slideLayout15.xml"/><Relationship Id="rId4" Type="http://schemas.openxmlformats.org/officeDocument/2006/relationships/comments" Target="../comments/comment42.xml"/></Relationships>
</file>

<file path=ppt/slides/_rels/slide4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3.xml"/><Relationship Id="rId1" Type="http://schemas.openxmlformats.org/officeDocument/2006/relationships/slideLayout" Target="../slideLayouts/slideLayout15.xml"/><Relationship Id="rId4" Type="http://schemas.openxmlformats.org/officeDocument/2006/relationships/comments" Target="../comments/comment43.xml"/></Relationships>
</file>

<file path=ppt/slides/_rels/slide4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4.xml"/><Relationship Id="rId1" Type="http://schemas.openxmlformats.org/officeDocument/2006/relationships/slideLayout" Target="../slideLayouts/slideLayout15.xml"/><Relationship Id="rId4" Type="http://schemas.openxmlformats.org/officeDocument/2006/relationships/comments" Target="../comments/comment44.xml"/></Relationships>
</file>

<file path=ppt/slides/_rels/slide4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5.xml"/><Relationship Id="rId1" Type="http://schemas.openxmlformats.org/officeDocument/2006/relationships/slideLayout" Target="../slideLayouts/slideLayout15.xml"/><Relationship Id="rId4" Type="http://schemas.openxmlformats.org/officeDocument/2006/relationships/comments" Target="../comments/comment45.xml"/></Relationships>
</file>

<file path=ppt/slides/_rels/slide4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6.xml"/><Relationship Id="rId1" Type="http://schemas.openxmlformats.org/officeDocument/2006/relationships/slideLayout" Target="../slideLayouts/slideLayout15.xml"/><Relationship Id="rId4" Type="http://schemas.openxmlformats.org/officeDocument/2006/relationships/comments" Target="../comments/comment46.xml"/></Relationships>
</file>

<file path=ppt/slides/_rels/slide4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7.xml"/><Relationship Id="rId1" Type="http://schemas.openxmlformats.org/officeDocument/2006/relationships/slideLayout" Target="../slideLayouts/slideLayout15.xml"/><Relationship Id="rId4" Type="http://schemas.openxmlformats.org/officeDocument/2006/relationships/comments" Target="../comments/comment47.xml"/></Relationships>
</file>

<file path=ppt/slides/_rels/slide4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8.xml"/><Relationship Id="rId1" Type="http://schemas.openxmlformats.org/officeDocument/2006/relationships/slideLayout" Target="../slideLayouts/slideLayout15.xml"/><Relationship Id="rId5" Type="http://schemas.openxmlformats.org/officeDocument/2006/relationships/comments" Target="../comments/comment48.xml"/><Relationship Id="rId4" Type="http://schemas.openxmlformats.org/officeDocument/2006/relationships/image" Target="../media/image75.png"/></Relationships>
</file>

<file path=ppt/slides/_rels/slide4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9.xml"/><Relationship Id="rId1" Type="http://schemas.openxmlformats.org/officeDocument/2006/relationships/slideLayout" Target="../slideLayouts/slideLayout15.xml"/><Relationship Id="rId5" Type="http://schemas.openxmlformats.org/officeDocument/2006/relationships/comments" Target="../comments/comment49.xml"/><Relationship Id="rId4" Type="http://schemas.openxmlformats.org/officeDocument/2006/relationships/image" Target="../media/image77.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comments" Target="../comments/comment5.xml"/><Relationship Id="rId5" Type="http://schemas.openxmlformats.org/officeDocument/2006/relationships/image" Target="../media/image7.jpeg"/><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3" Type="http://schemas.openxmlformats.org/officeDocument/2006/relationships/comments" Target="../comments/comment50.xml"/><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3" Type="http://schemas.openxmlformats.org/officeDocument/2006/relationships/comments" Target="../comments/comment51.xml"/><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3" Type="http://schemas.openxmlformats.org/officeDocument/2006/relationships/comments" Target="../comments/comment52.xml"/><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comments" Target="../comments/comment53.xml"/><Relationship Id="rId5" Type="http://schemas.openxmlformats.org/officeDocument/2006/relationships/notesSlide" Target="../notesSlides/notesSlide53.xml"/><Relationship Id="rId4"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457200" y="607452"/>
            <a:ext cx="8229600" cy="734460"/>
          </a:xfrm>
        </p:spPr>
        <p:txBody>
          <a:bodyPr>
            <a:noAutofit/>
          </a:bodyPr>
          <a:lstStyle/>
          <a:p>
            <a:pPr eaLnBrk="1" hangingPunct="1"/>
            <a:r>
              <a:rPr lang="en-US" dirty="0" smtClean="0"/>
              <a:t>BI Portal Designer - Reports</a:t>
            </a:r>
          </a:p>
        </p:txBody>
      </p:sp>
      <p:sp>
        <p:nvSpPr>
          <p:cNvPr id="4" name="TextBox 2"/>
          <p:cNvSpPr txBox="1"/>
          <p:nvPr/>
        </p:nvSpPr>
        <p:spPr>
          <a:xfrm>
            <a:off x="483806" y="1386582"/>
            <a:ext cx="3782518" cy="830997"/>
          </a:xfrm>
          <a:prstGeom prst="rect">
            <a:avLst/>
          </a:prstGeom>
          <a:noFill/>
        </p:spPr>
        <p:txBody>
          <a:bodyPr wrap="square" rtlCol="0">
            <a:spAutoFit/>
          </a:bodyPr>
          <a:lstStyle>
            <a:defPPr>
              <a:defRPr lang="en-US"/>
            </a:defPPr>
            <a:lvl1pPr algn="l" rtl="0" fontAlgn="base">
              <a:spcBef>
                <a:spcPct val="0"/>
              </a:spcBef>
              <a:spcAft>
                <a:spcPct val="0"/>
              </a:spcAft>
              <a:defRPr sz="1400" kern="1200">
                <a:solidFill>
                  <a:schemeClr val="tx1"/>
                </a:solidFill>
                <a:latin typeface="Tahoma" pitchFamily="34" charset="0"/>
                <a:ea typeface="+mn-ea"/>
                <a:cs typeface="Arial" charset="0"/>
              </a:defRPr>
            </a:lvl1pPr>
            <a:lvl2pPr marL="457200" algn="l" rtl="0" fontAlgn="base">
              <a:spcBef>
                <a:spcPct val="0"/>
              </a:spcBef>
              <a:spcAft>
                <a:spcPct val="0"/>
              </a:spcAft>
              <a:defRPr sz="1400" kern="1200">
                <a:solidFill>
                  <a:schemeClr val="tx1"/>
                </a:solidFill>
                <a:latin typeface="Tahoma" pitchFamily="34" charset="0"/>
                <a:ea typeface="+mn-ea"/>
                <a:cs typeface="Arial" charset="0"/>
              </a:defRPr>
            </a:lvl2pPr>
            <a:lvl3pPr marL="914400" algn="l" rtl="0" fontAlgn="base">
              <a:spcBef>
                <a:spcPct val="0"/>
              </a:spcBef>
              <a:spcAft>
                <a:spcPct val="0"/>
              </a:spcAft>
              <a:defRPr sz="1400" kern="1200">
                <a:solidFill>
                  <a:schemeClr val="tx1"/>
                </a:solidFill>
                <a:latin typeface="Tahoma" pitchFamily="34" charset="0"/>
                <a:ea typeface="+mn-ea"/>
                <a:cs typeface="Arial" charset="0"/>
              </a:defRPr>
            </a:lvl3pPr>
            <a:lvl4pPr marL="1371600" algn="l" rtl="0" fontAlgn="base">
              <a:spcBef>
                <a:spcPct val="0"/>
              </a:spcBef>
              <a:spcAft>
                <a:spcPct val="0"/>
              </a:spcAft>
              <a:defRPr sz="1400" kern="1200">
                <a:solidFill>
                  <a:schemeClr val="tx1"/>
                </a:solidFill>
                <a:latin typeface="Tahoma" pitchFamily="34" charset="0"/>
                <a:ea typeface="+mn-ea"/>
                <a:cs typeface="Arial" charset="0"/>
              </a:defRPr>
            </a:lvl4pPr>
            <a:lvl5pPr marL="1828800" algn="l" rtl="0" fontAlgn="base">
              <a:spcBef>
                <a:spcPct val="0"/>
              </a:spcBef>
              <a:spcAft>
                <a:spcPct val="0"/>
              </a:spcAft>
              <a:defRPr sz="1400" kern="1200">
                <a:solidFill>
                  <a:schemeClr val="tx1"/>
                </a:solidFill>
                <a:latin typeface="Tahoma" pitchFamily="34" charset="0"/>
                <a:ea typeface="+mn-ea"/>
                <a:cs typeface="Arial" charset="0"/>
              </a:defRPr>
            </a:lvl5pPr>
            <a:lvl6pPr marL="2286000" algn="l" defTabSz="914400" rtl="0" eaLnBrk="1" latinLnBrk="0" hangingPunct="1">
              <a:defRPr sz="1400" kern="1200">
                <a:solidFill>
                  <a:schemeClr val="tx1"/>
                </a:solidFill>
                <a:latin typeface="Tahoma" pitchFamily="34" charset="0"/>
                <a:ea typeface="+mn-ea"/>
                <a:cs typeface="Arial" charset="0"/>
              </a:defRPr>
            </a:lvl6pPr>
            <a:lvl7pPr marL="2743200" algn="l" defTabSz="914400" rtl="0" eaLnBrk="1" latinLnBrk="0" hangingPunct="1">
              <a:defRPr sz="1400" kern="1200">
                <a:solidFill>
                  <a:schemeClr val="tx1"/>
                </a:solidFill>
                <a:latin typeface="Tahoma" pitchFamily="34" charset="0"/>
                <a:ea typeface="+mn-ea"/>
                <a:cs typeface="Arial" charset="0"/>
              </a:defRPr>
            </a:lvl7pPr>
            <a:lvl8pPr marL="3200400" algn="l" defTabSz="914400" rtl="0" eaLnBrk="1" latinLnBrk="0" hangingPunct="1">
              <a:defRPr sz="1400" kern="1200">
                <a:solidFill>
                  <a:schemeClr val="tx1"/>
                </a:solidFill>
                <a:latin typeface="Tahoma" pitchFamily="34" charset="0"/>
                <a:ea typeface="+mn-ea"/>
                <a:cs typeface="Arial" charset="0"/>
              </a:defRPr>
            </a:lvl8pPr>
            <a:lvl9pPr marL="3657600" algn="l" defTabSz="914400" rtl="0" eaLnBrk="1" latinLnBrk="0" hangingPunct="1">
              <a:defRPr sz="1400" kern="1200">
                <a:solidFill>
                  <a:schemeClr val="tx1"/>
                </a:solidFill>
                <a:latin typeface="Tahoma" pitchFamily="34" charset="0"/>
                <a:ea typeface="+mn-ea"/>
                <a:cs typeface="Arial" charset="0"/>
              </a:defRPr>
            </a:lvl9pPr>
          </a:lstStyle>
          <a:p>
            <a:r>
              <a:rPr lang="en-US" sz="2400" b="1" dirty="0" smtClean="0">
                <a:solidFill>
                  <a:schemeClr val="tx1">
                    <a:lumMod val="50000"/>
                    <a:lumOff val="50000"/>
                  </a:schemeClr>
                </a:solidFill>
                <a:latin typeface="+mj-lt"/>
              </a:rPr>
              <a:t>Application Level 1 </a:t>
            </a:r>
          </a:p>
          <a:p>
            <a:r>
              <a:rPr lang="en-US" sz="2400" b="1" dirty="0" smtClean="0">
                <a:solidFill>
                  <a:schemeClr val="tx1">
                    <a:lumMod val="50000"/>
                    <a:lumOff val="50000"/>
                  </a:schemeClr>
                </a:solidFill>
                <a:latin typeface="+mj-lt"/>
              </a:rPr>
              <a:t>Course  1-6</a:t>
            </a:r>
            <a:endParaRPr lang="en-US" sz="2400" b="1" dirty="0">
              <a:solidFill>
                <a:schemeClr val="tx1">
                  <a:lumMod val="50000"/>
                  <a:lumOff val="50000"/>
                </a:schemeClr>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3" cstate="email"/>
          <a:srcRect/>
          <a:stretch>
            <a:fillRect/>
          </a:stretch>
        </p:blipFill>
        <p:spPr bwMode="auto">
          <a:xfrm>
            <a:off x="274320" y="1645641"/>
            <a:ext cx="8153400" cy="3177146"/>
          </a:xfrm>
          <a:prstGeom prst="rect">
            <a:avLst/>
          </a:prstGeom>
          <a:noFill/>
          <a:ln w="9525">
            <a:noFill/>
            <a:miter lim="800000"/>
            <a:headEnd/>
            <a:tailEnd/>
          </a:ln>
          <a:effectLst/>
        </p:spPr>
      </p:pic>
      <p:sp>
        <p:nvSpPr>
          <p:cNvPr id="5" name="Title 4"/>
          <p:cNvSpPr>
            <a:spLocks noGrp="1"/>
          </p:cNvSpPr>
          <p:nvPr>
            <p:ph type="title"/>
          </p:nvPr>
        </p:nvSpPr>
        <p:spPr/>
        <p:txBody>
          <a:bodyPr/>
          <a:lstStyle/>
          <a:p>
            <a:r>
              <a:rPr lang="en-US" dirty="0" smtClean="0"/>
              <a:t>Report Designer Toolbar</a:t>
            </a:r>
            <a:endParaRPr lang="en-US" dirty="0"/>
          </a:p>
        </p:txBody>
      </p:sp>
      <p:sp>
        <p:nvSpPr>
          <p:cNvPr id="8" name="Rounded Rectangular Callout 7"/>
          <p:cNvSpPr/>
          <p:nvPr/>
        </p:nvSpPr>
        <p:spPr>
          <a:xfrm>
            <a:off x="4587240" y="1554480"/>
            <a:ext cx="2485073" cy="339089"/>
          </a:xfrm>
          <a:prstGeom prst="wedgeRoundRectCallout">
            <a:avLst>
              <a:gd name="adj1" fmla="val -94570"/>
              <a:gd name="adj2" fmla="val 168090"/>
              <a:gd name="adj3" fmla="val 16667"/>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Report Designer Toolbar</a:t>
            </a:r>
            <a:endParaRPr lang="en-US" b="1" dirty="0">
              <a:solidFill>
                <a:schemeClr val="tx1"/>
              </a:solidFill>
            </a:endParaRPr>
          </a:p>
        </p:txBody>
      </p:sp>
      <p:pic>
        <p:nvPicPr>
          <p:cNvPr id="2055" name="Picture 7"/>
          <p:cNvPicPr>
            <a:picLocks noChangeAspect="1" noChangeArrowheads="1"/>
          </p:cNvPicPr>
          <p:nvPr/>
        </p:nvPicPr>
        <p:blipFill>
          <a:blip r:embed="rId4" cstate="print"/>
          <a:srcRect/>
          <a:stretch>
            <a:fillRect/>
          </a:stretch>
        </p:blipFill>
        <p:spPr bwMode="auto">
          <a:xfrm>
            <a:off x="2771246" y="2114549"/>
            <a:ext cx="2288434" cy="611759"/>
          </a:xfrm>
          <a:prstGeom prst="rect">
            <a:avLst/>
          </a:prstGeom>
          <a:noFill/>
          <a:ln w="9525">
            <a:noFill/>
            <a:miter lim="800000"/>
            <a:headEnd/>
            <a:tailEnd/>
          </a:ln>
          <a:effectLst/>
        </p:spPr>
      </p:pic>
      <p:pic>
        <p:nvPicPr>
          <p:cNvPr id="2056" name="Picture 8"/>
          <p:cNvPicPr>
            <a:picLocks noChangeAspect="1" noChangeArrowheads="1"/>
          </p:cNvPicPr>
          <p:nvPr/>
        </p:nvPicPr>
        <p:blipFill>
          <a:blip r:embed="rId5" cstate="print"/>
          <a:srcRect/>
          <a:stretch>
            <a:fillRect/>
          </a:stretch>
        </p:blipFill>
        <p:spPr bwMode="auto">
          <a:xfrm>
            <a:off x="3376798" y="2085943"/>
            <a:ext cx="1731075" cy="600106"/>
          </a:xfrm>
          <a:prstGeom prst="rect">
            <a:avLst/>
          </a:prstGeom>
          <a:noFill/>
          <a:ln w="9525">
            <a:noFill/>
            <a:miter lim="800000"/>
            <a:headEnd/>
            <a:tailEnd/>
          </a:ln>
          <a:effectLst/>
        </p:spPr>
      </p:pic>
      <p:pic>
        <p:nvPicPr>
          <p:cNvPr id="2057" name="Picture 9"/>
          <p:cNvPicPr>
            <a:picLocks noChangeAspect="1" noChangeArrowheads="1"/>
          </p:cNvPicPr>
          <p:nvPr/>
        </p:nvPicPr>
        <p:blipFill>
          <a:blip r:embed="rId6" cstate="print"/>
          <a:srcRect/>
          <a:stretch>
            <a:fillRect/>
          </a:stretch>
        </p:blipFill>
        <p:spPr bwMode="auto">
          <a:xfrm>
            <a:off x="4147947" y="2109788"/>
            <a:ext cx="1748028" cy="590550"/>
          </a:xfrm>
          <a:prstGeom prst="rect">
            <a:avLst/>
          </a:prstGeom>
          <a:noFill/>
          <a:ln w="9525">
            <a:noFill/>
            <a:miter lim="800000"/>
            <a:headEnd/>
            <a:tailEnd/>
          </a:ln>
          <a:effectLst/>
        </p:spPr>
      </p:pic>
      <p:pic>
        <p:nvPicPr>
          <p:cNvPr id="2058" name="Picture 10"/>
          <p:cNvPicPr>
            <a:picLocks noChangeAspect="1" noChangeArrowheads="1"/>
          </p:cNvPicPr>
          <p:nvPr/>
        </p:nvPicPr>
        <p:blipFill>
          <a:blip r:embed="rId7" cstate="print"/>
          <a:srcRect/>
          <a:stretch>
            <a:fillRect/>
          </a:stretch>
        </p:blipFill>
        <p:spPr bwMode="auto">
          <a:xfrm>
            <a:off x="4462463" y="2100263"/>
            <a:ext cx="1844675" cy="600075"/>
          </a:xfrm>
          <a:prstGeom prst="rect">
            <a:avLst/>
          </a:prstGeom>
          <a:noFill/>
          <a:ln w="9525">
            <a:noFill/>
            <a:miter lim="800000"/>
            <a:headEnd/>
            <a:tailEnd/>
          </a:ln>
          <a:effectLst/>
        </p:spPr>
      </p:pic>
      <p:pic>
        <p:nvPicPr>
          <p:cNvPr id="2059" name="Picture 11"/>
          <p:cNvPicPr>
            <a:picLocks noChangeAspect="1" noChangeArrowheads="1"/>
          </p:cNvPicPr>
          <p:nvPr/>
        </p:nvPicPr>
        <p:blipFill>
          <a:blip r:embed="rId8" cstate="print"/>
          <a:srcRect/>
          <a:stretch>
            <a:fillRect/>
          </a:stretch>
        </p:blipFill>
        <p:spPr bwMode="auto">
          <a:xfrm>
            <a:off x="5102354" y="2095501"/>
            <a:ext cx="2008059" cy="604837"/>
          </a:xfrm>
          <a:prstGeom prst="rect">
            <a:avLst/>
          </a:prstGeom>
          <a:noFill/>
          <a:ln w="9525">
            <a:noFill/>
            <a:miter lim="800000"/>
            <a:headEnd/>
            <a:tailEnd/>
          </a:ln>
          <a:effectLst/>
        </p:spPr>
      </p:pic>
      <p:pic>
        <p:nvPicPr>
          <p:cNvPr id="2060" name="Picture 12"/>
          <p:cNvPicPr>
            <a:picLocks noChangeAspect="1" noChangeArrowheads="1"/>
          </p:cNvPicPr>
          <p:nvPr/>
        </p:nvPicPr>
        <p:blipFill>
          <a:blip r:embed="rId9" cstate="print"/>
          <a:srcRect/>
          <a:stretch>
            <a:fillRect/>
          </a:stretch>
        </p:blipFill>
        <p:spPr bwMode="auto">
          <a:xfrm>
            <a:off x="0" y="2764154"/>
            <a:ext cx="1000125" cy="1037167"/>
          </a:xfrm>
          <a:prstGeom prst="rect">
            <a:avLst/>
          </a:prstGeom>
          <a:noFill/>
          <a:ln w="9525">
            <a:noFill/>
            <a:miter lim="800000"/>
            <a:headEnd/>
            <a:tailEnd/>
          </a:ln>
          <a:effectLst/>
        </p:spPr>
      </p:pic>
      <p:pic>
        <p:nvPicPr>
          <p:cNvPr id="18" name="Picture 12"/>
          <p:cNvPicPr>
            <a:picLocks noChangeAspect="1" noChangeArrowheads="1"/>
          </p:cNvPicPr>
          <p:nvPr/>
        </p:nvPicPr>
        <p:blipFill>
          <a:blip r:embed="rId9" cstate="print"/>
          <a:srcRect/>
          <a:stretch>
            <a:fillRect/>
          </a:stretch>
        </p:blipFill>
        <p:spPr bwMode="auto">
          <a:xfrm rot="5400000">
            <a:off x="18521" y="2714623"/>
            <a:ext cx="1000125" cy="1037167"/>
          </a:xfrm>
          <a:prstGeom prst="rect">
            <a:avLst/>
          </a:prstGeom>
          <a:noFill/>
          <a:ln w="9525">
            <a:noFill/>
            <a:miter lim="800000"/>
            <a:headEnd/>
            <a:tailEnd/>
          </a:ln>
          <a:effectLst/>
        </p:spPr>
      </p:pic>
      <p:pic>
        <p:nvPicPr>
          <p:cNvPr id="1027" name="Picture 3"/>
          <p:cNvPicPr>
            <a:picLocks noChangeAspect="1" noChangeArrowheads="1"/>
          </p:cNvPicPr>
          <p:nvPr/>
        </p:nvPicPr>
        <p:blipFill>
          <a:blip r:embed="rId10" cstate="print"/>
          <a:srcRect/>
          <a:stretch>
            <a:fillRect/>
          </a:stretch>
        </p:blipFill>
        <p:spPr bwMode="auto">
          <a:xfrm>
            <a:off x="294642" y="2103120"/>
            <a:ext cx="2483554" cy="609599"/>
          </a:xfrm>
          <a:prstGeom prst="rect">
            <a:avLst/>
          </a:prstGeom>
          <a:noFill/>
          <a:ln w="9525">
            <a:noFill/>
            <a:miter lim="800000"/>
            <a:headEnd/>
            <a:tailEnd/>
          </a:ln>
          <a:effectLst/>
        </p:spPr>
      </p:pic>
      <p:pic>
        <p:nvPicPr>
          <p:cNvPr id="1028" name="Picture 4"/>
          <p:cNvPicPr>
            <a:picLocks noChangeAspect="1" noChangeArrowheads="1"/>
          </p:cNvPicPr>
          <p:nvPr/>
        </p:nvPicPr>
        <p:blipFill>
          <a:blip r:embed="rId11" cstate="print"/>
          <a:srcRect/>
          <a:stretch>
            <a:fillRect/>
          </a:stretch>
        </p:blipFill>
        <p:spPr bwMode="auto">
          <a:xfrm>
            <a:off x="1173480" y="2176464"/>
            <a:ext cx="2556883" cy="529804"/>
          </a:xfrm>
          <a:prstGeom prst="rect">
            <a:avLst/>
          </a:prstGeom>
          <a:noFill/>
          <a:ln w="9525">
            <a:noFill/>
            <a:miter lim="800000"/>
            <a:headEnd/>
            <a:tailEnd/>
          </a:ln>
          <a:effectLst/>
        </p:spPr>
      </p:pic>
      <p:pic>
        <p:nvPicPr>
          <p:cNvPr id="1029" name="Picture 5"/>
          <p:cNvPicPr>
            <a:picLocks noChangeAspect="1" noChangeArrowheads="1"/>
          </p:cNvPicPr>
          <p:nvPr/>
        </p:nvPicPr>
        <p:blipFill>
          <a:blip r:embed="rId12" cstate="print"/>
          <a:srcRect/>
          <a:stretch>
            <a:fillRect/>
          </a:stretch>
        </p:blipFill>
        <p:spPr bwMode="auto">
          <a:xfrm>
            <a:off x="2125195" y="2178368"/>
            <a:ext cx="2220376" cy="564832"/>
          </a:xfrm>
          <a:prstGeom prst="rect">
            <a:avLst/>
          </a:prstGeom>
          <a:noFill/>
          <a:ln w="9525">
            <a:noFill/>
            <a:miter lim="800000"/>
            <a:headEnd/>
            <a:tailEnd/>
          </a:ln>
          <a:effectLst/>
        </p:spPr>
      </p:pic>
      <p:pic>
        <p:nvPicPr>
          <p:cNvPr id="1030" name="Picture 6"/>
          <p:cNvPicPr>
            <a:picLocks noChangeAspect="1" noChangeArrowheads="1"/>
          </p:cNvPicPr>
          <p:nvPr/>
        </p:nvPicPr>
        <p:blipFill>
          <a:blip r:embed="rId13" cstate="print"/>
          <a:srcRect/>
          <a:stretch>
            <a:fillRect/>
          </a:stretch>
        </p:blipFill>
        <p:spPr bwMode="auto">
          <a:xfrm>
            <a:off x="2762250" y="2177414"/>
            <a:ext cx="1787480" cy="61150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0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027"/>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028"/>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102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1029"/>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10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030"/>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205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2055"/>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205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2056"/>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205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2057"/>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205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2058"/>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2059"/>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2059"/>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2060"/>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xit" presetSubtype="0" fill="hold" nodeType="clickEffect">
                                  <p:stCondLst>
                                    <p:cond delay="0"/>
                                  </p:stCondLst>
                                  <p:childTnLst>
                                    <p:set>
                                      <p:cBhvr>
                                        <p:cTn id="72" dur="1" fill="hold">
                                          <p:stCondLst>
                                            <p:cond delay="0"/>
                                          </p:stCondLst>
                                        </p:cTn>
                                        <p:tgtEl>
                                          <p:spTgt spid="2060"/>
                                        </p:tgtEl>
                                        <p:attrNameLst>
                                          <p:attrName>style.visibility</p:attrName>
                                        </p:attrNameLst>
                                      </p:cBhvr>
                                      <p:to>
                                        <p:strVal val="hidden"/>
                                      </p:to>
                                    </p:set>
                                  </p:childTnLst>
                                </p:cTn>
                              </p:par>
                              <p:par>
                                <p:cTn id="73" presetID="1" presetClass="entr" presetSubtype="0" fill="hold" nodeType="withEffect">
                                  <p:stCondLst>
                                    <p:cond delay="0"/>
                                  </p:stCondLst>
                                  <p:childTnLst>
                                    <p:set>
                                      <p:cBhvr>
                                        <p:cTn id="7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Grp="1" noChangeAspect="1" noChangeArrowheads="1"/>
          </p:cNvPicPr>
          <p:nvPr>
            <p:ph idx="1"/>
          </p:nvPr>
        </p:nvPicPr>
        <p:blipFill>
          <a:blip r:embed="rId3" cstate="print"/>
          <a:srcRect/>
          <a:stretch>
            <a:fillRect/>
          </a:stretch>
        </p:blipFill>
        <p:spPr bwMode="auto">
          <a:xfrm>
            <a:off x="457200" y="1318867"/>
            <a:ext cx="8229600" cy="4571103"/>
          </a:xfrm>
          <a:prstGeom prst="rect">
            <a:avLst/>
          </a:prstGeom>
          <a:noFill/>
          <a:ln w="9525">
            <a:noFill/>
            <a:miter lim="800000"/>
            <a:headEnd/>
            <a:tailEnd/>
          </a:ln>
          <a:effectLst/>
        </p:spPr>
      </p:pic>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Report Information</a:t>
            </a:r>
          </a:p>
        </p:txBody>
      </p:sp>
      <p:sp>
        <p:nvSpPr>
          <p:cNvPr id="9" name="Left Arrow 8"/>
          <p:cNvSpPr/>
          <p:nvPr/>
        </p:nvSpPr>
        <p:spPr>
          <a:xfrm>
            <a:off x="6760845" y="2711768"/>
            <a:ext cx="928688" cy="285749"/>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Left Arrow 11"/>
          <p:cNvSpPr/>
          <p:nvPr/>
        </p:nvSpPr>
        <p:spPr>
          <a:xfrm flipV="1">
            <a:off x="2194560" y="4998720"/>
            <a:ext cx="868680" cy="35052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Down Arrow 14"/>
          <p:cNvSpPr/>
          <p:nvPr/>
        </p:nvSpPr>
        <p:spPr>
          <a:xfrm>
            <a:off x="5532120" y="1402080"/>
            <a:ext cx="320040" cy="59436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3" cstate="print"/>
          <a:srcRect/>
          <a:stretch>
            <a:fillRect/>
          </a:stretch>
        </p:blipFill>
        <p:spPr bwMode="auto">
          <a:xfrm>
            <a:off x="472440" y="1349977"/>
            <a:ext cx="8229600" cy="3655443"/>
          </a:xfrm>
          <a:prstGeom prst="rect">
            <a:avLst/>
          </a:prstGeom>
          <a:noFill/>
          <a:ln w="9525">
            <a:noFill/>
            <a:miter lim="800000"/>
            <a:headEnd/>
            <a:tailEnd/>
          </a:ln>
          <a:effectLst/>
        </p:spPr>
      </p:pic>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Report Information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Create Report – Requirements</a:t>
            </a:r>
          </a:p>
        </p:txBody>
      </p:sp>
      <p:sp>
        <p:nvSpPr>
          <p:cNvPr id="5" name="Content Placeholder 4"/>
          <p:cNvSpPr>
            <a:spLocks noGrp="1"/>
          </p:cNvSpPr>
          <p:nvPr>
            <p:ph idx="1"/>
          </p:nvPr>
        </p:nvSpPr>
        <p:spPr>
          <a:xfrm>
            <a:off x="439616" y="1652953"/>
            <a:ext cx="8229600" cy="2954215"/>
          </a:xfrm>
        </p:spPr>
        <p:txBody>
          <a:bodyPr/>
          <a:lstStyle/>
          <a:p>
            <a:r>
              <a:rPr lang="en-US" dirty="0" smtClean="0"/>
              <a:t>Sales $ and Cost $ </a:t>
            </a:r>
          </a:p>
          <a:p>
            <a:r>
              <a:rPr lang="en-US" dirty="0" smtClean="0"/>
              <a:t>By Customer</a:t>
            </a:r>
          </a:p>
          <a:p>
            <a:r>
              <a:rPr lang="en-US" dirty="0" smtClean="0"/>
              <a:t>Current Year</a:t>
            </a:r>
          </a:p>
          <a:p>
            <a:r>
              <a:rPr lang="en-US" dirty="0" smtClean="0"/>
              <a:t>Show subtotals by Customer Type</a:t>
            </a:r>
          </a:p>
          <a:p>
            <a:r>
              <a:rPr lang="en-US" dirty="0" smtClean="0"/>
              <a:t>Sorted by Descending Sales $</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idx="1"/>
          </p:nvPr>
        </p:nvSpPr>
        <p:spPr>
          <a:xfrm>
            <a:off x="457200" y="1471612"/>
            <a:ext cx="8229600" cy="4844521"/>
          </a:xfrm>
        </p:spPr>
        <p:txBody>
          <a:bodyPr/>
          <a:lstStyle/>
          <a:p>
            <a:endParaRPr lang="en-US" dirty="0" smtClean="0"/>
          </a:p>
          <a:p>
            <a:endParaRPr lang="en-US" dirty="0" smtClean="0"/>
          </a:p>
          <a:p>
            <a:endParaRPr lang="en-US" dirty="0" smtClean="0"/>
          </a:p>
        </p:txBody>
      </p:sp>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Report Wizard</a:t>
            </a:r>
          </a:p>
        </p:txBody>
      </p:sp>
      <p:pic>
        <p:nvPicPr>
          <p:cNvPr id="1027" name="Picture 3"/>
          <p:cNvPicPr>
            <a:picLocks noChangeAspect="1" noChangeArrowheads="1"/>
          </p:cNvPicPr>
          <p:nvPr/>
        </p:nvPicPr>
        <p:blipFill>
          <a:blip r:embed="rId3" cstate="email"/>
          <a:srcRect/>
          <a:stretch>
            <a:fillRect/>
          </a:stretch>
        </p:blipFill>
        <p:spPr bwMode="auto">
          <a:xfrm>
            <a:off x="466725" y="1275715"/>
            <a:ext cx="8058150" cy="3422650"/>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cstate="email"/>
          <a:srcRect/>
          <a:stretch>
            <a:fillRect/>
          </a:stretch>
        </p:blipFill>
        <p:spPr bwMode="auto">
          <a:xfrm>
            <a:off x="1764030" y="1442085"/>
            <a:ext cx="1104900" cy="285750"/>
          </a:xfrm>
          <a:prstGeom prst="rect">
            <a:avLst/>
          </a:prstGeom>
          <a:noFill/>
          <a:ln w="9525">
            <a:noFill/>
            <a:miter lim="800000"/>
            <a:headEnd/>
            <a:tailEnd/>
          </a:ln>
          <a:effectLst/>
        </p:spPr>
      </p:pic>
      <p:sp>
        <p:nvSpPr>
          <p:cNvPr id="8" name="Down Arrow 7"/>
          <p:cNvSpPr/>
          <p:nvPr/>
        </p:nvSpPr>
        <p:spPr>
          <a:xfrm>
            <a:off x="2270760" y="944880"/>
            <a:ext cx="335280" cy="48768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Select Query</a:t>
            </a:r>
          </a:p>
        </p:txBody>
      </p:sp>
      <p:pic>
        <p:nvPicPr>
          <p:cNvPr id="2051" name="Picture 3"/>
          <p:cNvPicPr>
            <a:picLocks noGrp="1" noChangeAspect="1" noChangeArrowheads="1"/>
          </p:cNvPicPr>
          <p:nvPr>
            <p:ph idx="1"/>
          </p:nvPr>
        </p:nvPicPr>
        <p:blipFill>
          <a:blip r:embed="rId3" cstate="print"/>
          <a:srcRect/>
          <a:stretch>
            <a:fillRect/>
          </a:stretch>
        </p:blipFill>
        <p:spPr bwMode="auto">
          <a:xfrm>
            <a:off x="848360" y="1409783"/>
            <a:ext cx="6745288" cy="4546116"/>
          </a:xfrm>
          <a:prstGeom prst="rect">
            <a:avLst/>
          </a:prstGeom>
          <a:noFill/>
          <a:ln w="9525">
            <a:noFill/>
            <a:miter lim="800000"/>
            <a:headEnd/>
            <a:tailEnd/>
          </a:ln>
          <a:effectLst/>
        </p:spPr>
      </p:pic>
      <p:sp>
        <p:nvSpPr>
          <p:cNvPr id="9" name="Down Arrow 8"/>
          <p:cNvSpPr/>
          <p:nvPr/>
        </p:nvSpPr>
        <p:spPr>
          <a:xfrm>
            <a:off x="2987040" y="2606040"/>
            <a:ext cx="304800" cy="38100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Down Arrow 9"/>
          <p:cNvSpPr/>
          <p:nvPr/>
        </p:nvSpPr>
        <p:spPr>
          <a:xfrm>
            <a:off x="4267200" y="2362200"/>
            <a:ext cx="350520" cy="38100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Down Arrow 10"/>
          <p:cNvSpPr/>
          <p:nvPr/>
        </p:nvSpPr>
        <p:spPr>
          <a:xfrm>
            <a:off x="4770120" y="5196840"/>
            <a:ext cx="350520" cy="36576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ight Arrow 11"/>
          <p:cNvSpPr/>
          <p:nvPr/>
        </p:nvSpPr>
        <p:spPr>
          <a:xfrm>
            <a:off x="411480" y="2255520"/>
            <a:ext cx="502920" cy="35052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10"/>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Select Fields</a:t>
            </a:r>
            <a:endParaRPr lang="en-US" dirty="0"/>
          </a:p>
        </p:txBody>
      </p:sp>
      <p:pic>
        <p:nvPicPr>
          <p:cNvPr id="6146" name="Picture 2"/>
          <p:cNvPicPr>
            <a:picLocks noGrp="1" noChangeAspect="1" noChangeArrowheads="1"/>
          </p:cNvPicPr>
          <p:nvPr>
            <p:ph idx="1"/>
          </p:nvPr>
        </p:nvPicPr>
        <p:blipFill>
          <a:blip r:embed="rId3" cstate="print"/>
          <a:srcRect/>
          <a:stretch>
            <a:fillRect/>
          </a:stretch>
        </p:blipFill>
        <p:spPr bwMode="auto">
          <a:xfrm>
            <a:off x="919619" y="1128228"/>
            <a:ext cx="7304762" cy="4952381"/>
          </a:xfrm>
          <a:prstGeom prst="rect">
            <a:avLst/>
          </a:prstGeom>
          <a:noFill/>
          <a:ln w="9525">
            <a:noFill/>
            <a:miter lim="800000"/>
            <a:headEnd/>
            <a:tailEnd/>
          </a:ln>
          <a:effectLst/>
        </p:spPr>
      </p:pic>
      <p:pic>
        <p:nvPicPr>
          <p:cNvPr id="6147" name="Picture 3"/>
          <p:cNvPicPr>
            <a:picLocks noChangeAspect="1" noChangeArrowheads="1"/>
          </p:cNvPicPr>
          <p:nvPr/>
        </p:nvPicPr>
        <p:blipFill>
          <a:blip r:embed="rId4" cstate="print"/>
          <a:srcRect/>
          <a:stretch>
            <a:fillRect/>
          </a:stretch>
        </p:blipFill>
        <p:spPr bwMode="auto">
          <a:xfrm>
            <a:off x="2322195" y="2175510"/>
            <a:ext cx="1695450" cy="190500"/>
          </a:xfrm>
          <a:prstGeom prst="rect">
            <a:avLst/>
          </a:prstGeom>
          <a:noFill/>
          <a:ln w="9525">
            <a:noFill/>
            <a:miter lim="800000"/>
            <a:headEnd/>
            <a:tailEnd/>
          </a:ln>
          <a:effectLst/>
        </p:spPr>
      </p:pic>
      <p:pic>
        <p:nvPicPr>
          <p:cNvPr id="6148" name="Picture 4"/>
          <p:cNvPicPr>
            <a:picLocks noChangeAspect="1" noChangeArrowheads="1"/>
          </p:cNvPicPr>
          <p:nvPr/>
        </p:nvPicPr>
        <p:blipFill>
          <a:blip r:embed="rId5" cstate="print"/>
          <a:srcRect/>
          <a:stretch>
            <a:fillRect/>
          </a:stretch>
        </p:blipFill>
        <p:spPr bwMode="auto">
          <a:xfrm>
            <a:off x="4134803" y="2203133"/>
            <a:ext cx="1666875" cy="265747"/>
          </a:xfrm>
          <a:prstGeom prst="rect">
            <a:avLst/>
          </a:prstGeom>
          <a:noFill/>
          <a:ln w="9525">
            <a:noFill/>
            <a:miter lim="800000"/>
            <a:headEnd/>
            <a:tailEnd/>
          </a:ln>
          <a:effectLst/>
        </p:spPr>
      </p:pic>
      <p:pic>
        <p:nvPicPr>
          <p:cNvPr id="6149" name="Picture 5"/>
          <p:cNvPicPr>
            <a:picLocks noChangeAspect="1" noChangeArrowheads="1"/>
          </p:cNvPicPr>
          <p:nvPr/>
        </p:nvPicPr>
        <p:blipFill>
          <a:blip r:embed="rId6" cstate="email"/>
          <a:srcRect/>
          <a:stretch>
            <a:fillRect/>
          </a:stretch>
        </p:blipFill>
        <p:spPr bwMode="auto">
          <a:xfrm>
            <a:off x="2337435" y="2374583"/>
            <a:ext cx="1695450" cy="8286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nodeType="clickEffect">
                                  <p:stCondLst>
                                    <p:cond delay="0"/>
                                  </p:stCondLst>
                                  <p:childTnLst>
                                    <p:animMotion origin="layout" path="M -1.38889E-6 1.48148E-6 L 0.20695 1.48148E-6 " pathEditMode="relative" rAng="0" ptsTypes="AA">
                                      <p:cBhvr>
                                        <p:cTn id="10" dur="2000" fill="hold"/>
                                        <p:tgtEl>
                                          <p:spTgt spid="6147"/>
                                        </p:tgtEl>
                                        <p:attrNameLst>
                                          <p:attrName>ppt_x</p:attrName>
                                          <p:attrName>ppt_y</p:attrName>
                                        </p:attrNameLst>
                                      </p:cBhvr>
                                      <p:rCtr x="103" y="0"/>
                                    </p:animMotion>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6147"/>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614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14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63" presetClass="path" presetSubtype="0" accel="50000" decel="50000" fill="hold" nodeType="clickEffect">
                                  <p:stCondLst>
                                    <p:cond delay="0"/>
                                  </p:stCondLst>
                                  <p:childTnLst>
                                    <p:animMotion origin="layout" path="M -3.88889E-6 -2.96296E-6 L 0.20139 0.00209 " pathEditMode="relative" rAng="0" ptsTypes="AA">
                                      <p:cBhvr>
                                        <p:cTn id="24" dur="2000" fill="hold"/>
                                        <p:tgtEl>
                                          <p:spTgt spid="6149"/>
                                        </p:tgtEl>
                                        <p:attrNameLst>
                                          <p:attrName>ppt_x</p:attrName>
                                          <p:attrName>ppt_y</p:attrName>
                                        </p:attrNameLst>
                                      </p:cBhvr>
                                      <p:rCtr x="101"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Arrange fields</a:t>
            </a:r>
          </a:p>
        </p:txBody>
      </p:sp>
      <p:pic>
        <p:nvPicPr>
          <p:cNvPr id="7170" name="Picture 2"/>
          <p:cNvPicPr>
            <a:picLocks noGrp="1" noChangeAspect="1" noChangeArrowheads="1"/>
          </p:cNvPicPr>
          <p:nvPr>
            <p:ph idx="1"/>
          </p:nvPr>
        </p:nvPicPr>
        <p:blipFill>
          <a:blip r:embed="rId3" cstate="print"/>
          <a:srcRect/>
          <a:stretch>
            <a:fillRect/>
          </a:stretch>
        </p:blipFill>
        <p:spPr bwMode="auto">
          <a:xfrm>
            <a:off x="910095" y="1109180"/>
            <a:ext cx="7323810" cy="4990477"/>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cstate="print"/>
          <a:srcRect/>
          <a:stretch>
            <a:fillRect/>
          </a:stretch>
        </p:blipFill>
        <p:spPr bwMode="auto">
          <a:xfrm>
            <a:off x="4120515" y="3029903"/>
            <a:ext cx="1695450" cy="219075"/>
          </a:xfrm>
          <a:prstGeom prst="rect">
            <a:avLst/>
          </a:prstGeom>
          <a:noFill/>
          <a:ln w="9525">
            <a:noFill/>
            <a:miter lim="800000"/>
            <a:headEnd/>
            <a:tailEnd/>
          </a:ln>
          <a:effectLst/>
        </p:spPr>
      </p:pic>
      <p:pic>
        <p:nvPicPr>
          <p:cNvPr id="7173" name="Picture 5"/>
          <p:cNvPicPr>
            <a:picLocks noChangeAspect="1" noChangeArrowheads="1"/>
          </p:cNvPicPr>
          <p:nvPr/>
        </p:nvPicPr>
        <p:blipFill>
          <a:blip r:embed="rId5" cstate="print"/>
          <a:srcRect/>
          <a:stretch>
            <a:fillRect/>
          </a:stretch>
        </p:blipFill>
        <p:spPr bwMode="auto">
          <a:xfrm>
            <a:off x="4141470" y="2217420"/>
            <a:ext cx="1562100" cy="9906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1.38889E-6 -2.96296E-6 L 0.00018 -0.05115 " pathEditMode="relative" rAng="0" ptsTypes="AA">
                                      <p:cBhvr>
                                        <p:cTn id="10" dur="2000" fill="hold"/>
                                        <p:tgtEl>
                                          <p:spTgt spid="7171"/>
                                        </p:tgtEl>
                                        <p:attrNameLst>
                                          <p:attrName>ppt_x</p:attrName>
                                          <p:attrName>ppt_y</p:attrName>
                                        </p:attrNameLst>
                                      </p:cBhvr>
                                      <p:rCtr x="0" y="-26"/>
                                    </p:animMotion>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7171"/>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7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3" cstate="print"/>
          <a:srcRect/>
          <a:stretch>
            <a:fillRect/>
          </a:stretch>
        </p:blipFill>
        <p:spPr bwMode="auto">
          <a:xfrm>
            <a:off x="890588" y="928688"/>
            <a:ext cx="7361237" cy="5000625"/>
          </a:xfrm>
          <a:prstGeom prst="rect">
            <a:avLst/>
          </a:prstGeom>
          <a:noFill/>
          <a:ln w="9525">
            <a:noFill/>
            <a:miter lim="800000"/>
            <a:headEnd/>
            <a:tailEnd/>
          </a:ln>
          <a:effectLst/>
        </p:spPr>
      </p:pic>
      <p:sp>
        <p:nvSpPr>
          <p:cNvPr id="11" name="Title 10"/>
          <p:cNvSpPr>
            <a:spLocks noGrp="1"/>
          </p:cNvSpPr>
          <p:nvPr>
            <p:ph type="title"/>
          </p:nvPr>
        </p:nvSpPr>
        <p:spPr/>
        <p:txBody>
          <a:bodyPr/>
          <a:lstStyle/>
          <a:p>
            <a:r>
              <a:rPr lang="en-US" dirty="0" smtClean="0"/>
              <a:t>Add Field Formats</a:t>
            </a:r>
            <a:endParaRPr lang="en-US" dirty="0"/>
          </a:p>
        </p:txBody>
      </p:sp>
      <p:sp>
        <p:nvSpPr>
          <p:cNvPr id="12" name="Right Arrow 11"/>
          <p:cNvSpPr/>
          <p:nvPr/>
        </p:nvSpPr>
        <p:spPr>
          <a:xfrm>
            <a:off x="3459480" y="2606040"/>
            <a:ext cx="518160" cy="30480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Down Arrow 12"/>
          <p:cNvSpPr/>
          <p:nvPr/>
        </p:nvSpPr>
        <p:spPr>
          <a:xfrm>
            <a:off x="7635240" y="1920240"/>
            <a:ext cx="304800" cy="41148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Left Arrow 6"/>
          <p:cNvSpPr/>
          <p:nvPr/>
        </p:nvSpPr>
        <p:spPr>
          <a:xfrm>
            <a:off x="8016240" y="2209800"/>
            <a:ext cx="426720" cy="27432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Left Arrow 7"/>
          <p:cNvSpPr/>
          <p:nvPr/>
        </p:nvSpPr>
        <p:spPr>
          <a:xfrm>
            <a:off x="8046720" y="2727960"/>
            <a:ext cx="426720" cy="27432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Left Arrow 8"/>
          <p:cNvSpPr/>
          <p:nvPr/>
        </p:nvSpPr>
        <p:spPr>
          <a:xfrm>
            <a:off x="8061960" y="3002280"/>
            <a:ext cx="426720" cy="27432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Left Arrow 9"/>
          <p:cNvSpPr/>
          <p:nvPr/>
        </p:nvSpPr>
        <p:spPr>
          <a:xfrm>
            <a:off x="8061960" y="3291840"/>
            <a:ext cx="426720" cy="27432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Left Arrow 13"/>
          <p:cNvSpPr/>
          <p:nvPr/>
        </p:nvSpPr>
        <p:spPr>
          <a:xfrm>
            <a:off x="6888480" y="3550920"/>
            <a:ext cx="426720" cy="27432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Left Arrow 14"/>
          <p:cNvSpPr/>
          <p:nvPr/>
        </p:nvSpPr>
        <p:spPr>
          <a:xfrm>
            <a:off x="7101840" y="3794760"/>
            <a:ext cx="426720" cy="27432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Left Arrow 15"/>
          <p:cNvSpPr/>
          <p:nvPr/>
        </p:nvSpPr>
        <p:spPr>
          <a:xfrm>
            <a:off x="7452360" y="4023360"/>
            <a:ext cx="426720" cy="27432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Left Arrow 16"/>
          <p:cNvSpPr/>
          <p:nvPr/>
        </p:nvSpPr>
        <p:spPr>
          <a:xfrm>
            <a:off x="7940040" y="4297680"/>
            <a:ext cx="426720" cy="27432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8"/>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0"/>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14"/>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5"/>
                                        </p:tgtEl>
                                        <p:attrNameLst>
                                          <p:attrName>style.visibility</p:attrName>
                                        </p:attrNameLst>
                                      </p:cBhvr>
                                      <p:to>
                                        <p:strVal val="hidden"/>
                                      </p:to>
                                    </p:set>
                                  </p:childTnLst>
                                </p:cTn>
                              </p:par>
                              <p:par>
                                <p:cTn id="41" presetID="1"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16"/>
                                        </p:tgtEl>
                                        <p:attrNameLst>
                                          <p:attrName>style.visibility</p:attrName>
                                        </p:attrNameLst>
                                      </p:cBhvr>
                                      <p:to>
                                        <p:strVal val="hidden"/>
                                      </p:to>
                                    </p:set>
                                  </p:childTnLst>
                                </p:cTn>
                              </p:par>
                              <p:par>
                                <p:cTn id="47" presetID="1"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12"/>
                                        </p:tgtEl>
                                        <p:attrNameLst>
                                          <p:attrName>style.visibility</p:attrName>
                                        </p:attrNameLst>
                                      </p:cBhvr>
                                      <p:to>
                                        <p:strVal val="hidden"/>
                                      </p:to>
                                    </p:set>
                                  </p:childTnLst>
                                </p:cTn>
                              </p:par>
                              <p:par>
                                <p:cTn id="61" presetID="1" presetClass="entr" presetSubtype="0"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7" grpId="0" animBg="1"/>
      <p:bldP spid="7" grpId="1" animBg="1"/>
      <p:bldP spid="8" grpId="0" animBg="1"/>
      <p:bldP spid="8" grpId="1" animBg="1"/>
      <p:bldP spid="9" grpId="0" animBg="1"/>
      <p:bldP spid="9" grpId="1" animBg="1"/>
      <p:bldP spid="10" grpId="0" animBg="1"/>
      <p:bldP spid="10" grpId="1" animBg="1"/>
      <p:bldP spid="14" grpId="0" animBg="1"/>
      <p:bldP spid="14" grpId="1" animBg="1"/>
      <p:bldP spid="15" grpId="0" animBg="1"/>
      <p:bldP spid="15" grpId="1" animBg="1"/>
      <p:bldP spid="16" grpId="0" animBg="1"/>
      <p:bldP spid="16" grpId="1" animBg="1"/>
      <p:bldP spid="17" grpId="0" animBg="1"/>
      <p:bldP spid="17"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Add Field Formats</a:t>
            </a:r>
          </a:p>
        </p:txBody>
      </p:sp>
      <p:pic>
        <p:nvPicPr>
          <p:cNvPr id="4099" name="Picture 3"/>
          <p:cNvPicPr>
            <a:picLocks noGrp="1" noChangeAspect="1" noChangeArrowheads="1"/>
          </p:cNvPicPr>
          <p:nvPr>
            <p:ph idx="1"/>
          </p:nvPr>
        </p:nvPicPr>
        <p:blipFill>
          <a:blip r:embed="rId3" cstate="print"/>
          <a:srcRect/>
          <a:stretch>
            <a:fillRect/>
          </a:stretch>
        </p:blipFill>
        <p:spPr bwMode="auto">
          <a:xfrm>
            <a:off x="891047" y="1113942"/>
            <a:ext cx="7361905" cy="498095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971551" y="1466850"/>
            <a:ext cx="7687954" cy="4026602"/>
          </a:xfrm>
        </p:spPr>
        <p:txBody>
          <a:bodyPr>
            <a:normAutofit/>
          </a:bodyPr>
          <a:lstStyle/>
          <a:p>
            <a:r>
              <a:rPr lang="en-US" dirty="0" smtClean="0"/>
              <a:t>Course Objectives and Benefits</a:t>
            </a:r>
          </a:p>
          <a:p>
            <a:r>
              <a:rPr lang="en-US" dirty="0" smtClean="0"/>
              <a:t>Review</a:t>
            </a:r>
          </a:p>
          <a:p>
            <a:r>
              <a:rPr lang="en-US" dirty="0" smtClean="0"/>
              <a:t>Report Designer</a:t>
            </a:r>
          </a:p>
          <a:p>
            <a:r>
              <a:rPr lang="en-US" dirty="0" smtClean="0"/>
              <a:t>Drill Down Reports</a:t>
            </a:r>
          </a:p>
          <a:p>
            <a:r>
              <a:rPr lang="en-US" dirty="0" smtClean="0"/>
              <a:t>Modify Reports</a:t>
            </a:r>
          </a:p>
          <a:p>
            <a:r>
              <a:rPr lang="en-US" dirty="0" smtClean="0"/>
              <a:t>Next Steps</a:t>
            </a:r>
          </a:p>
          <a:p>
            <a:endParaRPr lang="en-US" dirty="0" smtClean="0"/>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Course Overview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Grp="1" noChangeAspect="1" noChangeArrowheads="1"/>
          </p:cNvPicPr>
          <p:nvPr>
            <p:ph idx="1"/>
          </p:nvPr>
        </p:nvPicPr>
        <p:blipFill>
          <a:blip r:embed="rId3" cstate="print"/>
          <a:srcRect/>
          <a:stretch>
            <a:fillRect/>
          </a:stretch>
        </p:blipFill>
        <p:spPr bwMode="auto">
          <a:xfrm>
            <a:off x="914857" y="1128228"/>
            <a:ext cx="7314286" cy="4952381"/>
          </a:xfrm>
          <a:prstGeom prst="rect">
            <a:avLst/>
          </a:prstGeom>
          <a:noFill/>
          <a:ln w="9525">
            <a:noFill/>
            <a:miter lim="800000"/>
            <a:headEnd/>
            <a:tailEnd/>
          </a:ln>
          <a:effectLst/>
        </p:spPr>
      </p:pic>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Add Field Formats</a:t>
            </a:r>
          </a:p>
        </p:txBody>
      </p:sp>
      <p:sp>
        <p:nvSpPr>
          <p:cNvPr id="7" name="Left Arrow 6"/>
          <p:cNvSpPr/>
          <p:nvPr/>
        </p:nvSpPr>
        <p:spPr>
          <a:xfrm>
            <a:off x="7970520" y="2362200"/>
            <a:ext cx="426720" cy="30480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Left Arrow 7"/>
          <p:cNvSpPr/>
          <p:nvPr/>
        </p:nvSpPr>
        <p:spPr>
          <a:xfrm>
            <a:off x="8001000" y="3169920"/>
            <a:ext cx="426720" cy="30480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ight Arrow 8"/>
          <p:cNvSpPr/>
          <p:nvPr/>
        </p:nvSpPr>
        <p:spPr>
          <a:xfrm>
            <a:off x="670560" y="2331720"/>
            <a:ext cx="411480" cy="33528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Down Arrow 9"/>
          <p:cNvSpPr/>
          <p:nvPr/>
        </p:nvSpPr>
        <p:spPr>
          <a:xfrm>
            <a:off x="5364480" y="5318760"/>
            <a:ext cx="259080" cy="35052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7"/>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Report Groups</a:t>
            </a:r>
          </a:p>
        </p:txBody>
      </p:sp>
      <p:pic>
        <p:nvPicPr>
          <p:cNvPr id="8194" name="Picture 2"/>
          <p:cNvPicPr>
            <a:picLocks noGrp="1" noChangeAspect="1" noChangeArrowheads="1"/>
          </p:cNvPicPr>
          <p:nvPr>
            <p:ph idx="1"/>
          </p:nvPr>
        </p:nvPicPr>
        <p:blipFill>
          <a:blip r:embed="rId3" cstate="print"/>
          <a:srcRect/>
          <a:stretch>
            <a:fillRect/>
          </a:stretch>
        </p:blipFill>
        <p:spPr bwMode="auto">
          <a:xfrm>
            <a:off x="891047" y="1099657"/>
            <a:ext cx="7361905" cy="500952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p:cNvPicPr>
            <a:picLocks noGrp="1" noChangeAspect="1" noChangeArrowheads="1"/>
          </p:cNvPicPr>
          <p:nvPr>
            <p:ph idx="1"/>
          </p:nvPr>
        </p:nvPicPr>
        <p:blipFill>
          <a:blip r:embed="rId3" cstate="print"/>
          <a:srcRect/>
          <a:stretch>
            <a:fillRect/>
          </a:stretch>
        </p:blipFill>
        <p:spPr bwMode="auto">
          <a:xfrm>
            <a:off x="900571" y="1057744"/>
            <a:ext cx="7342858" cy="4971429"/>
          </a:xfrm>
          <a:prstGeom prst="rect">
            <a:avLst/>
          </a:prstGeom>
          <a:noFill/>
          <a:ln w="9525">
            <a:noFill/>
            <a:miter lim="800000"/>
            <a:headEnd/>
            <a:tailEnd/>
          </a:ln>
          <a:effectLst/>
        </p:spPr>
      </p:pic>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Add Subtotals and Totals</a:t>
            </a:r>
          </a:p>
        </p:txBody>
      </p:sp>
      <p:sp>
        <p:nvSpPr>
          <p:cNvPr id="7" name="Down Arrow 6"/>
          <p:cNvSpPr/>
          <p:nvPr/>
        </p:nvSpPr>
        <p:spPr>
          <a:xfrm>
            <a:off x="3672840" y="1569720"/>
            <a:ext cx="365760" cy="60960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ight Arrow 9"/>
          <p:cNvSpPr/>
          <p:nvPr/>
        </p:nvSpPr>
        <p:spPr>
          <a:xfrm>
            <a:off x="5196840" y="2499360"/>
            <a:ext cx="594360" cy="2895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Down Arrow 12"/>
          <p:cNvSpPr/>
          <p:nvPr/>
        </p:nvSpPr>
        <p:spPr>
          <a:xfrm>
            <a:off x="3947160" y="3931920"/>
            <a:ext cx="365760" cy="60960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Down Arrow 13"/>
          <p:cNvSpPr/>
          <p:nvPr/>
        </p:nvSpPr>
        <p:spPr>
          <a:xfrm>
            <a:off x="5349240" y="5120640"/>
            <a:ext cx="381000" cy="50292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ight Arrow 14"/>
          <p:cNvSpPr/>
          <p:nvPr/>
        </p:nvSpPr>
        <p:spPr>
          <a:xfrm>
            <a:off x="444674" y="2297273"/>
            <a:ext cx="548640" cy="32004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ooter Placeholder 8"/>
          <p:cNvSpPr>
            <a:spLocks noGrp="1"/>
          </p:cNvSpPr>
          <p:nvPr>
            <p:ph type="ftr" sz="quarter" idx="10"/>
          </p:nvPr>
        </p:nvSpPr>
        <p:spPr/>
        <p:txBody>
          <a:bodyPr/>
          <a:lstStyle/>
          <a:p>
            <a:pPr>
              <a:defRPr/>
            </a:pPr>
            <a:r>
              <a:rPr lang="en-US" dirty="0" smtClean="0"/>
              <a:t>BI-PDR-230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7"/>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10"/>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0" grpId="0" animBg="1"/>
      <p:bldP spid="10" grpId="1" animBg="1"/>
      <p:bldP spid="13" grpId="0" animBg="1"/>
      <p:bldP spid="13" grpId="1"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Report Layout</a:t>
            </a:r>
          </a:p>
        </p:txBody>
      </p:sp>
      <p:pic>
        <p:nvPicPr>
          <p:cNvPr id="10242" name="Picture 2"/>
          <p:cNvPicPr>
            <a:picLocks noGrp="1" noChangeAspect="1" noChangeArrowheads="1"/>
          </p:cNvPicPr>
          <p:nvPr>
            <p:ph idx="1"/>
          </p:nvPr>
        </p:nvPicPr>
        <p:blipFill>
          <a:blip r:embed="rId3" cstate="email"/>
          <a:srcRect/>
          <a:stretch>
            <a:fillRect/>
          </a:stretch>
        </p:blipFill>
        <p:spPr bwMode="auto">
          <a:xfrm>
            <a:off x="910095" y="1109180"/>
            <a:ext cx="7323810" cy="4990477"/>
          </a:xfrm>
          <a:prstGeom prst="rect">
            <a:avLst/>
          </a:prstGeom>
          <a:noFill/>
          <a:ln w="9525">
            <a:noFill/>
            <a:miter lim="800000"/>
            <a:headEnd/>
            <a:tailEnd/>
          </a:ln>
          <a:effectLst/>
        </p:spPr>
      </p:pic>
      <p:sp>
        <p:nvSpPr>
          <p:cNvPr id="5" name="Left Arrow 4"/>
          <p:cNvSpPr/>
          <p:nvPr/>
        </p:nvSpPr>
        <p:spPr>
          <a:xfrm>
            <a:off x="3520440" y="2286000"/>
            <a:ext cx="640080" cy="36576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Left Arrow 6"/>
          <p:cNvSpPr/>
          <p:nvPr/>
        </p:nvSpPr>
        <p:spPr>
          <a:xfrm>
            <a:off x="3810000" y="3535680"/>
            <a:ext cx="640080" cy="36576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Left Arrow 7"/>
          <p:cNvSpPr/>
          <p:nvPr/>
        </p:nvSpPr>
        <p:spPr>
          <a:xfrm>
            <a:off x="4175760" y="4114800"/>
            <a:ext cx="640080" cy="36576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243" name="Picture 3"/>
          <p:cNvPicPr>
            <a:picLocks noChangeAspect="1" noChangeArrowheads="1"/>
          </p:cNvPicPr>
          <p:nvPr/>
        </p:nvPicPr>
        <p:blipFill>
          <a:blip r:embed="rId4" cstate="print"/>
          <a:srcRect/>
          <a:stretch>
            <a:fillRect/>
          </a:stretch>
        </p:blipFill>
        <p:spPr bwMode="auto">
          <a:xfrm>
            <a:off x="3221355" y="3197543"/>
            <a:ext cx="2609850" cy="180975"/>
          </a:xfrm>
          <a:prstGeom prst="rect">
            <a:avLst/>
          </a:prstGeom>
          <a:noFill/>
          <a:ln w="9525">
            <a:noFill/>
            <a:miter lim="800000"/>
            <a:headEnd/>
            <a:tailEnd/>
          </a:ln>
          <a:effectLst/>
        </p:spPr>
      </p:pic>
      <p:sp>
        <p:nvSpPr>
          <p:cNvPr id="10" name="Right Arrow 9"/>
          <p:cNvSpPr/>
          <p:nvPr/>
        </p:nvSpPr>
        <p:spPr>
          <a:xfrm>
            <a:off x="1828800" y="3162300"/>
            <a:ext cx="533400" cy="31242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Down Arrow 10"/>
          <p:cNvSpPr/>
          <p:nvPr/>
        </p:nvSpPr>
        <p:spPr>
          <a:xfrm>
            <a:off x="5288280" y="5227320"/>
            <a:ext cx="381000" cy="41148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2"/>
          <p:cNvPicPr>
            <a:picLocks noChangeAspect="1" noChangeArrowheads="1"/>
          </p:cNvPicPr>
          <p:nvPr/>
        </p:nvPicPr>
        <p:blipFill>
          <a:blip r:embed="rId5" cstate="print"/>
          <a:srcRect/>
          <a:stretch>
            <a:fillRect/>
          </a:stretch>
        </p:blipFill>
        <p:spPr bwMode="auto">
          <a:xfrm>
            <a:off x="475690" y="2924174"/>
            <a:ext cx="8153960" cy="6000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2" nodeType="click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1024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xit" presetSubtype="0" fill="hold" grpId="1" nodeType="withEffect">
                                  <p:stCondLst>
                                    <p:cond delay="0"/>
                                  </p:stCondLst>
                                  <p:childTnLst>
                                    <p:set>
                                      <p:cBhvr>
                                        <p:cTn id="28" dur="1" fill="hold">
                                          <p:stCondLst>
                                            <p:cond delay="0"/>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7" grpId="0" animBg="1"/>
      <p:bldP spid="7" grpId="1" animBg="1"/>
      <p:bldP spid="8" grpId="0" animBg="1"/>
      <p:bldP spid="8" grpId="2" animBg="1"/>
      <p:bldP spid="10" grpId="0" animBg="1"/>
      <p:bldP spid="10" grpId="1"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Grp="1" noChangeAspect="1" noChangeArrowheads="1"/>
          </p:cNvPicPr>
          <p:nvPr>
            <p:ph idx="1"/>
          </p:nvPr>
        </p:nvPicPr>
        <p:blipFill>
          <a:blip r:embed="rId3" cstate="print"/>
          <a:srcRect/>
          <a:stretch>
            <a:fillRect/>
          </a:stretch>
        </p:blipFill>
        <p:spPr bwMode="auto">
          <a:xfrm>
            <a:off x="881523" y="1123466"/>
            <a:ext cx="7380953" cy="4961905"/>
          </a:xfrm>
          <a:prstGeom prst="rect">
            <a:avLst/>
          </a:prstGeom>
          <a:noFill/>
          <a:ln w="9525">
            <a:noFill/>
            <a:miter lim="800000"/>
            <a:headEnd/>
            <a:tailEnd/>
          </a:ln>
          <a:effectLst/>
        </p:spPr>
      </p:pic>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Report Parameters</a:t>
            </a:r>
          </a:p>
        </p:txBody>
      </p:sp>
      <p:sp>
        <p:nvSpPr>
          <p:cNvPr id="7" name="Right Arrow 6"/>
          <p:cNvSpPr/>
          <p:nvPr/>
        </p:nvSpPr>
        <p:spPr>
          <a:xfrm>
            <a:off x="1691640" y="1859280"/>
            <a:ext cx="579120" cy="2895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ight Arrow 9"/>
          <p:cNvSpPr/>
          <p:nvPr/>
        </p:nvSpPr>
        <p:spPr>
          <a:xfrm>
            <a:off x="3200400" y="1965960"/>
            <a:ext cx="518160" cy="25908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ight Arrow 10"/>
          <p:cNvSpPr/>
          <p:nvPr/>
        </p:nvSpPr>
        <p:spPr>
          <a:xfrm>
            <a:off x="3185160" y="2255520"/>
            <a:ext cx="518160" cy="25908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269" name="Picture 5"/>
          <p:cNvPicPr>
            <a:picLocks noChangeAspect="1" noChangeArrowheads="1"/>
          </p:cNvPicPr>
          <p:nvPr/>
        </p:nvPicPr>
        <p:blipFill>
          <a:blip r:embed="rId4" cstate="email"/>
          <a:srcRect/>
          <a:stretch>
            <a:fillRect/>
          </a:stretch>
        </p:blipFill>
        <p:spPr bwMode="auto">
          <a:xfrm>
            <a:off x="4773930" y="2211705"/>
            <a:ext cx="3162300" cy="6667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0"/>
                                        </p:tgtEl>
                                        <p:attrNameLst>
                                          <p:attrName>style.visibility</p:attrName>
                                        </p:attrNameLst>
                                      </p:cBhvr>
                                      <p:to>
                                        <p:strVal val="hidden"/>
                                      </p:to>
                                    </p:set>
                                  </p:childTnLst>
                                </p:cTn>
                              </p:par>
                              <p:par>
                                <p:cTn id="17" presetID="1" presetClass="entr" presetSubtype="0" fill="hold" grpId="2"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26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1126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0" grpId="0" animBg="1"/>
      <p:bldP spid="10" grpId="1" animBg="1"/>
      <p:bldP spid="11" grpId="2"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Grp="1" noChangeAspect="1" noChangeArrowheads="1"/>
          </p:cNvPicPr>
          <p:nvPr>
            <p:ph idx="1"/>
          </p:nvPr>
        </p:nvPicPr>
        <p:blipFill>
          <a:blip r:embed="rId3" cstate="print"/>
          <a:srcRect/>
          <a:stretch>
            <a:fillRect/>
          </a:stretch>
        </p:blipFill>
        <p:spPr bwMode="auto">
          <a:xfrm>
            <a:off x="881523" y="1123466"/>
            <a:ext cx="7380953" cy="4961905"/>
          </a:xfrm>
          <a:prstGeom prst="rect">
            <a:avLst/>
          </a:prstGeom>
          <a:noFill/>
          <a:ln w="9525">
            <a:noFill/>
            <a:miter lim="800000"/>
            <a:headEnd/>
            <a:tailEnd/>
          </a:ln>
          <a:effectLst/>
        </p:spPr>
      </p:pic>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Report Parameters</a:t>
            </a:r>
          </a:p>
        </p:txBody>
      </p:sp>
      <p:sp>
        <p:nvSpPr>
          <p:cNvPr id="9" name="Right Arrow 8"/>
          <p:cNvSpPr/>
          <p:nvPr/>
        </p:nvSpPr>
        <p:spPr>
          <a:xfrm>
            <a:off x="3322320" y="2697480"/>
            <a:ext cx="472440" cy="39624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Down Arrow 11"/>
          <p:cNvSpPr/>
          <p:nvPr/>
        </p:nvSpPr>
        <p:spPr>
          <a:xfrm>
            <a:off x="7421880" y="2514600"/>
            <a:ext cx="350520" cy="41148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290" name="Picture 2"/>
          <p:cNvPicPr>
            <a:picLocks noChangeAspect="1" noChangeArrowheads="1"/>
          </p:cNvPicPr>
          <p:nvPr/>
        </p:nvPicPr>
        <p:blipFill>
          <a:blip r:embed="rId4" cstate="email"/>
          <a:srcRect/>
          <a:stretch>
            <a:fillRect/>
          </a:stretch>
        </p:blipFill>
        <p:spPr bwMode="auto">
          <a:xfrm>
            <a:off x="2500313" y="1543050"/>
            <a:ext cx="4143375" cy="3771900"/>
          </a:xfrm>
          <a:prstGeom prst="rect">
            <a:avLst/>
          </a:prstGeom>
          <a:noFill/>
          <a:ln w="9525">
            <a:noFill/>
            <a:miter lim="800000"/>
            <a:headEnd/>
            <a:tailEnd/>
          </a:ln>
          <a:effectLst/>
        </p:spPr>
      </p:pic>
      <p:pic>
        <p:nvPicPr>
          <p:cNvPr id="12292" name="Picture 4"/>
          <p:cNvPicPr>
            <a:picLocks noChangeAspect="1" noChangeArrowheads="1"/>
          </p:cNvPicPr>
          <p:nvPr/>
        </p:nvPicPr>
        <p:blipFill>
          <a:blip r:embed="rId5" cstate="email"/>
          <a:srcRect/>
          <a:stretch>
            <a:fillRect/>
          </a:stretch>
        </p:blipFill>
        <p:spPr bwMode="auto">
          <a:xfrm>
            <a:off x="2495550" y="1552575"/>
            <a:ext cx="4152900" cy="3752850"/>
          </a:xfrm>
          <a:prstGeom prst="rect">
            <a:avLst/>
          </a:prstGeom>
          <a:noFill/>
          <a:ln w="9525">
            <a:noFill/>
            <a:miter lim="800000"/>
            <a:headEnd/>
            <a:tailEnd/>
          </a:ln>
          <a:effectLst/>
        </p:spPr>
      </p:pic>
      <p:sp>
        <p:nvSpPr>
          <p:cNvPr id="14" name="Down Arrow 13"/>
          <p:cNvSpPr/>
          <p:nvPr/>
        </p:nvSpPr>
        <p:spPr>
          <a:xfrm>
            <a:off x="5471160" y="4511040"/>
            <a:ext cx="381000" cy="39624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2"/>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229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2290"/>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1229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2" grpId="0" animBg="1"/>
      <p:bldP spid="12" grpId="1"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Report Parameters</a:t>
            </a:r>
          </a:p>
        </p:txBody>
      </p:sp>
      <p:pic>
        <p:nvPicPr>
          <p:cNvPr id="13314" name="Picture 2"/>
          <p:cNvPicPr>
            <a:picLocks noGrp="1" noChangeAspect="1" noChangeArrowheads="1"/>
          </p:cNvPicPr>
          <p:nvPr>
            <p:ph idx="1"/>
          </p:nvPr>
        </p:nvPicPr>
        <p:blipFill>
          <a:blip r:embed="rId3" cstate="print"/>
          <a:srcRect/>
          <a:stretch>
            <a:fillRect/>
          </a:stretch>
        </p:blipFill>
        <p:spPr bwMode="auto">
          <a:xfrm>
            <a:off x="905333" y="1109180"/>
            <a:ext cx="7333334" cy="4990477"/>
          </a:xfrm>
          <a:prstGeom prst="rect">
            <a:avLst/>
          </a:prstGeom>
          <a:noFill/>
          <a:ln w="9525">
            <a:noFill/>
            <a:miter lim="800000"/>
            <a:headEnd/>
            <a:tailEnd/>
          </a:ln>
          <a:effectLst/>
        </p:spPr>
      </p:pic>
      <p:sp>
        <p:nvSpPr>
          <p:cNvPr id="5" name="Right Arrow 4"/>
          <p:cNvSpPr/>
          <p:nvPr/>
        </p:nvSpPr>
        <p:spPr>
          <a:xfrm>
            <a:off x="3169920" y="3779520"/>
            <a:ext cx="609600" cy="33528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50" name="Picture 2"/>
          <p:cNvPicPr>
            <a:picLocks noChangeAspect="1" noChangeArrowheads="1"/>
          </p:cNvPicPr>
          <p:nvPr/>
        </p:nvPicPr>
        <p:blipFill>
          <a:blip r:embed="rId4" cstate="print"/>
          <a:srcRect/>
          <a:stretch>
            <a:fillRect/>
          </a:stretch>
        </p:blipFill>
        <p:spPr bwMode="auto">
          <a:xfrm>
            <a:off x="4246245" y="4054793"/>
            <a:ext cx="285750" cy="1809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Save Report</a:t>
            </a:r>
          </a:p>
        </p:txBody>
      </p:sp>
      <p:pic>
        <p:nvPicPr>
          <p:cNvPr id="14338" name="Picture 2"/>
          <p:cNvPicPr>
            <a:picLocks noGrp="1" noChangeAspect="1" noChangeArrowheads="1"/>
          </p:cNvPicPr>
          <p:nvPr>
            <p:ph idx="1"/>
          </p:nvPr>
        </p:nvPicPr>
        <p:blipFill>
          <a:blip r:embed="rId3" cstate="print"/>
          <a:srcRect/>
          <a:stretch>
            <a:fillRect/>
          </a:stretch>
        </p:blipFill>
        <p:spPr bwMode="auto">
          <a:xfrm>
            <a:off x="895809" y="1113942"/>
            <a:ext cx="7352381" cy="4980953"/>
          </a:xfrm>
          <a:prstGeom prst="rect">
            <a:avLst/>
          </a:prstGeom>
          <a:noFill/>
          <a:ln w="9525">
            <a:noFill/>
            <a:miter lim="800000"/>
            <a:headEnd/>
            <a:tailEnd/>
          </a:ln>
          <a:effectLst/>
        </p:spPr>
      </p:pic>
      <p:sp>
        <p:nvSpPr>
          <p:cNvPr id="5" name="Down Arrow 4"/>
          <p:cNvSpPr/>
          <p:nvPr/>
        </p:nvSpPr>
        <p:spPr>
          <a:xfrm>
            <a:off x="2103120" y="1082040"/>
            <a:ext cx="213360" cy="36576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Down Arrow 5"/>
          <p:cNvSpPr/>
          <p:nvPr/>
        </p:nvSpPr>
        <p:spPr>
          <a:xfrm>
            <a:off x="2910840" y="1082040"/>
            <a:ext cx="213360" cy="36576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Save Report</a:t>
            </a:r>
          </a:p>
        </p:txBody>
      </p:sp>
      <p:pic>
        <p:nvPicPr>
          <p:cNvPr id="1026" name="Picture 2"/>
          <p:cNvPicPr>
            <a:picLocks noGrp="1" noChangeAspect="1" noChangeArrowheads="1"/>
          </p:cNvPicPr>
          <p:nvPr>
            <p:ph idx="1"/>
          </p:nvPr>
        </p:nvPicPr>
        <p:blipFill>
          <a:blip r:embed="rId3" cstate="print"/>
          <a:srcRect/>
          <a:stretch>
            <a:fillRect/>
          </a:stretch>
        </p:blipFill>
        <p:spPr bwMode="auto">
          <a:xfrm>
            <a:off x="1210095" y="1428228"/>
            <a:ext cx="6723810" cy="4352381"/>
          </a:xfrm>
          <a:prstGeom prst="rect">
            <a:avLst/>
          </a:prstGeom>
          <a:noFill/>
          <a:ln w="9525">
            <a:noFill/>
            <a:miter lim="800000"/>
            <a:headEnd/>
            <a:tailEnd/>
          </a:ln>
          <a:effectLst/>
        </p:spPr>
      </p:pic>
      <p:sp>
        <p:nvSpPr>
          <p:cNvPr id="5" name="Right Arrow 4"/>
          <p:cNvSpPr/>
          <p:nvPr/>
        </p:nvSpPr>
        <p:spPr>
          <a:xfrm>
            <a:off x="731520" y="1630680"/>
            <a:ext cx="441960" cy="3657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ight Arrow 5"/>
          <p:cNvSpPr/>
          <p:nvPr/>
        </p:nvSpPr>
        <p:spPr>
          <a:xfrm>
            <a:off x="929640" y="2164080"/>
            <a:ext cx="441960" cy="3657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ight Arrow 6"/>
          <p:cNvSpPr/>
          <p:nvPr/>
        </p:nvSpPr>
        <p:spPr>
          <a:xfrm>
            <a:off x="2773680" y="3810000"/>
            <a:ext cx="441960" cy="3657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ight Arrow 7"/>
          <p:cNvSpPr/>
          <p:nvPr/>
        </p:nvSpPr>
        <p:spPr>
          <a:xfrm>
            <a:off x="2773680" y="4130040"/>
            <a:ext cx="441960" cy="3657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Preview Report</a:t>
            </a:r>
          </a:p>
        </p:txBody>
      </p:sp>
      <p:pic>
        <p:nvPicPr>
          <p:cNvPr id="3074" name="Picture 2"/>
          <p:cNvPicPr>
            <a:picLocks noGrp="1" noChangeAspect="1" noChangeArrowheads="1"/>
          </p:cNvPicPr>
          <p:nvPr>
            <p:ph idx="1"/>
          </p:nvPr>
        </p:nvPicPr>
        <p:blipFill>
          <a:blip r:embed="rId3" cstate="print"/>
          <a:srcRect/>
          <a:stretch>
            <a:fillRect/>
          </a:stretch>
        </p:blipFill>
        <p:spPr bwMode="auto">
          <a:xfrm>
            <a:off x="1691640" y="1234285"/>
            <a:ext cx="5894532" cy="4884257"/>
          </a:xfrm>
          <a:prstGeom prst="rect">
            <a:avLst/>
          </a:prstGeom>
          <a:noFill/>
          <a:ln w="9525">
            <a:noFill/>
            <a:miter lim="800000"/>
            <a:headEnd/>
            <a:tailEnd/>
          </a:ln>
          <a:effectLst/>
        </p:spPr>
      </p:pic>
      <p:sp>
        <p:nvSpPr>
          <p:cNvPr id="5" name="Down Arrow 4"/>
          <p:cNvSpPr/>
          <p:nvPr/>
        </p:nvSpPr>
        <p:spPr>
          <a:xfrm>
            <a:off x="1996440" y="1935480"/>
            <a:ext cx="335280" cy="44196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29905" y="1158240"/>
            <a:ext cx="8229600" cy="4335212"/>
          </a:xfrm>
        </p:spPr>
        <p:txBody>
          <a:bodyPr>
            <a:normAutofit/>
          </a:bodyPr>
          <a:lstStyle/>
          <a:p>
            <a:endParaRPr lang="en-US" dirty="0" smtClean="0"/>
          </a:p>
          <a:p>
            <a:pPr>
              <a:lnSpc>
                <a:spcPct val="200000"/>
              </a:lnSpc>
              <a:buNone/>
            </a:pPr>
            <a:r>
              <a:rPr lang="en-US" dirty="0" smtClean="0"/>
              <a:t>Learn all the skills necessary to</a:t>
            </a:r>
          </a:p>
          <a:p>
            <a:pPr lvl="1">
              <a:lnSpc>
                <a:spcPct val="200000"/>
              </a:lnSpc>
            </a:pPr>
            <a:r>
              <a:rPr lang="en-US" dirty="0" smtClean="0"/>
              <a:t>create and maintain reports in the BI Portal</a:t>
            </a:r>
          </a:p>
          <a:p>
            <a:pPr lvl="1">
              <a:lnSpc>
                <a:spcPct val="200000"/>
              </a:lnSpc>
            </a:pPr>
            <a:r>
              <a:rPr lang="en-US" dirty="0" smtClean="0"/>
              <a:t>teach others how to build reports</a:t>
            </a:r>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Course Objectives and Benefits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Grp="1" noChangeAspect="1" noChangeArrowheads="1"/>
          </p:cNvPicPr>
          <p:nvPr>
            <p:ph idx="1"/>
          </p:nvPr>
        </p:nvPicPr>
        <p:blipFill>
          <a:blip r:embed="rId3" cstate="print"/>
          <a:srcRect/>
          <a:stretch>
            <a:fillRect/>
          </a:stretch>
        </p:blipFill>
        <p:spPr bwMode="auto">
          <a:xfrm>
            <a:off x="457200" y="1409859"/>
            <a:ext cx="8229600" cy="4389120"/>
          </a:xfrm>
          <a:prstGeom prst="rect">
            <a:avLst/>
          </a:prstGeom>
          <a:noFill/>
          <a:ln w="9525">
            <a:noFill/>
            <a:miter lim="800000"/>
            <a:headEnd/>
            <a:tailEnd/>
          </a:ln>
          <a:effectLst/>
        </p:spPr>
      </p:pic>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Preview Report</a:t>
            </a:r>
          </a:p>
        </p:txBody>
      </p:sp>
      <p:sp>
        <p:nvSpPr>
          <p:cNvPr id="7" name="Down Arrow 6"/>
          <p:cNvSpPr/>
          <p:nvPr/>
        </p:nvSpPr>
        <p:spPr>
          <a:xfrm>
            <a:off x="2423160" y="1051560"/>
            <a:ext cx="335280" cy="32004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Up Arrow 7"/>
          <p:cNvSpPr/>
          <p:nvPr/>
        </p:nvSpPr>
        <p:spPr>
          <a:xfrm>
            <a:off x="883920" y="1859280"/>
            <a:ext cx="320040" cy="441960"/>
          </a:xfrm>
          <a:prstGeom prst="up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101" name="Picture 5"/>
          <p:cNvPicPr>
            <a:picLocks noChangeAspect="1" noChangeArrowheads="1"/>
          </p:cNvPicPr>
          <p:nvPr/>
        </p:nvPicPr>
        <p:blipFill>
          <a:blip r:embed="rId4" cstate="print"/>
          <a:srcRect/>
          <a:stretch>
            <a:fillRect/>
          </a:stretch>
        </p:blipFill>
        <p:spPr bwMode="auto">
          <a:xfrm>
            <a:off x="840105" y="1574483"/>
            <a:ext cx="1581150" cy="1514475"/>
          </a:xfrm>
          <a:prstGeom prst="rect">
            <a:avLst/>
          </a:prstGeom>
          <a:noFill/>
          <a:ln w="9525">
            <a:noFill/>
            <a:miter lim="800000"/>
            <a:headEnd/>
            <a:tailEnd/>
          </a:ln>
          <a:effectLst/>
        </p:spPr>
      </p:pic>
      <p:pic>
        <p:nvPicPr>
          <p:cNvPr id="4102" name="Picture 6"/>
          <p:cNvPicPr>
            <a:picLocks noChangeAspect="1" noChangeArrowheads="1"/>
          </p:cNvPicPr>
          <p:nvPr/>
        </p:nvPicPr>
        <p:blipFill>
          <a:blip r:embed="rId5" cstate="print"/>
          <a:srcRect/>
          <a:stretch>
            <a:fillRect/>
          </a:stretch>
        </p:blipFill>
        <p:spPr bwMode="auto">
          <a:xfrm>
            <a:off x="538163" y="1567815"/>
            <a:ext cx="2144077" cy="1541145"/>
          </a:xfrm>
          <a:prstGeom prst="rect">
            <a:avLst/>
          </a:prstGeom>
          <a:noFill/>
          <a:ln w="9525">
            <a:noFill/>
            <a:miter lim="800000"/>
            <a:headEnd/>
            <a:tailEnd/>
          </a:ln>
          <a:effectLst/>
        </p:spPr>
      </p:pic>
      <p:sp>
        <p:nvSpPr>
          <p:cNvPr id="12" name="Down Arrow 11"/>
          <p:cNvSpPr/>
          <p:nvPr/>
        </p:nvSpPr>
        <p:spPr>
          <a:xfrm>
            <a:off x="579120" y="4907280"/>
            <a:ext cx="320040" cy="62484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8"/>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410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4101"/>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410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Report Navigation</a:t>
            </a:r>
          </a:p>
        </p:txBody>
      </p:sp>
      <p:pic>
        <p:nvPicPr>
          <p:cNvPr id="5122" name="Picture 2"/>
          <p:cNvPicPr>
            <a:picLocks noGrp="1" noChangeAspect="1" noChangeArrowheads="1"/>
          </p:cNvPicPr>
          <p:nvPr>
            <p:ph idx="1"/>
          </p:nvPr>
        </p:nvPicPr>
        <p:blipFill>
          <a:blip r:embed="rId3" cstate="print"/>
          <a:srcRect/>
          <a:stretch>
            <a:fillRect/>
          </a:stretch>
        </p:blipFill>
        <p:spPr bwMode="auto">
          <a:xfrm>
            <a:off x="487680" y="1306244"/>
            <a:ext cx="8229600" cy="4343938"/>
          </a:xfrm>
          <a:prstGeom prst="rect">
            <a:avLst/>
          </a:prstGeom>
          <a:noFill/>
          <a:ln w="9525">
            <a:noFill/>
            <a:miter lim="800000"/>
            <a:headEnd/>
            <a:tailEnd/>
          </a:ln>
          <a:effectLst/>
        </p:spPr>
      </p:pic>
      <p:sp>
        <p:nvSpPr>
          <p:cNvPr id="5" name="Oval 4"/>
          <p:cNvSpPr/>
          <p:nvPr/>
        </p:nvSpPr>
        <p:spPr>
          <a:xfrm>
            <a:off x="2743200" y="4434840"/>
            <a:ext cx="502920" cy="502920"/>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Up Arrow 5"/>
          <p:cNvSpPr/>
          <p:nvPr/>
        </p:nvSpPr>
        <p:spPr>
          <a:xfrm>
            <a:off x="2697480" y="5684520"/>
            <a:ext cx="228600" cy="365760"/>
          </a:xfrm>
          <a:prstGeom prst="up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Down Arrow 6"/>
          <p:cNvSpPr/>
          <p:nvPr/>
        </p:nvSpPr>
        <p:spPr>
          <a:xfrm>
            <a:off x="3459480" y="975360"/>
            <a:ext cx="396240" cy="33528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Left Arrow 7"/>
          <p:cNvSpPr/>
          <p:nvPr/>
        </p:nvSpPr>
        <p:spPr>
          <a:xfrm>
            <a:off x="7818120" y="4099560"/>
            <a:ext cx="274320" cy="19812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8"/>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6"/>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8" grpId="0" animBg="1"/>
      <p:bldP spid="8"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Using the Report Wizard - Review</a:t>
            </a:r>
          </a:p>
        </p:txBody>
      </p:sp>
      <p:sp>
        <p:nvSpPr>
          <p:cNvPr id="4" name="Content Placeholder 3"/>
          <p:cNvSpPr>
            <a:spLocks noGrp="1"/>
          </p:cNvSpPr>
          <p:nvPr>
            <p:ph idx="1"/>
          </p:nvPr>
        </p:nvSpPr>
        <p:spPr>
          <a:xfrm>
            <a:off x="457200" y="1249680"/>
            <a:ext cx="8229600" cy="5066453"/>
          </a:xfrm>
        </p:spPr>
        <p:txBody>
          <a:bodyPr/>
          <a:lstStyle/>
          <a:p>
            <a:r>
              <a:rPr lang="en-US" dirty="0" smtClean="0"/>
              <a:t>Select </a:t>
            </a:r>
            <a:r>
              <a:rPr lang="en-US" b="1" dirty="0" smtClean="0"/>
              <a:t>query</a:t>
            </a:r>
          </a:p>
          <a:p>
            <a:r>
              <a:rPr lang="en-US" dirty="0" smtClean="0"/>
              <a:t>Choose </a:t>
            </a:r>
            <a:r>
              <a:rPr lang="en-US" b="1" dirty="0" smtClean="0"/>
              <a:t>fields</a:t>
            </a:r>
          </a:p>
          <a:p>
            <a:r>
              <a:rPr lang="en-US" b="1" dirty="0" smtClean="0"/>
              <a:t>Group By</a:t>
            </a:r>
            <a:r>
              <a:rPr lang="en-US" dirty="0" smtClean="0"/>
              <a:t> for report subtotals</a:t>
            </a:r>
          </a:p>
          <a:p>
            <a:r>
              <a:rPr lang="en-US" dirty="0" smtClean="0"/>
              <a:t>Configure </a:t>
            </a:r>
            <a:r>
              <a:rPr lang="en-US" b="1" dirty="0" smtClean="0"/>
              <a:t>layout</a:t>
            </a:r>
          </a:p>
          <a:p>
            <a:r>
              <a:rPr lang="en-US" dirty="0" smtClean="0"/>
              <a:t>Define </a:t>
            </a:r>
            <a:r>
              <a:rPr lang="en-US" b="1" dirty="0" smtClean="0"/>
              <a:t>parameters</a:t>
            </a:r>
            <a:endParaRPr lang="en-US" dirty="0" smtClean="0"/>
          </a:p>
          <a:p>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Report links – Detailed Report</a:t>
            </a:r>
          </a:p>
        </p:txBody>
      </p:sp>
      <p:pic>
        <p:nvPicPr>
          <p:cNvPr id="6146" name="Picture 2"/>
          <p:cNvPicPr>
            <a:picLocks noGrp="1" noChangeAspect="1" noChangeArrowheads="1"/>
          </p:cNvPicPr>
          <p:nvPr>
            <p:ph idx="1"/>
          </p:nvPr>
        </p:nvPicPr>
        <p:blipFill>
          <a:blip r:embed="rId3" cstate="print"/>
          <a:srcRect/>
          <a:stretch>
            <a:fillRect/>
          </a:stretch>
        </p:blipFill>
        <p:spPr bwMode="auto">
          <a:xfrm>
            <a:off x="881523" y="1254441"/>
            <a:ext cx="7380953" cy="5057143"/>
          </a:xfrm>
          <a:prstGeom prst="rect">
            <a:avLst/>
          </a:prstGeom>
          <a:noFill/>
          <a:ln w="9525">
            <a:noFill/>
            <a:miter lim="800000"/>
            <a:headEnd/>
            <a:tailEnd/>
          </a:ln>
          <a:effectLst/>
        </p:spPr>
      </p:pic>
      <p:sp>
        <p:nvSpPr>
          <p:cNvPr id="6" name="Right Arrow 5"/>
          <p:cNvSpPr/>
          <p:nvPr/>
        </p:nvSpPr>
        <p:spPr>
          <a:xfrm>
            <a:off x="1203960" y="1996440"/>
            <a:ext cx="1005840" cy="41148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Add Report Link</a:t>
            </a:r>
          </a:p>
        </p:txBody>
      </p:sp>
      <p:pic>
        <p:nvPicPr>
          <p:cNvPr id="7170" name="Picture 2"/>
          <p:cNvPicPr>
            <a:picLocks noGrp="1" noChangeAspect="1" noChangeArrowheads="1"/>
          </p:cNvPicPr>
          <p:nvPr>
            <p:ph idx="1"/>
          </p:nvPr>
        </p:nvPicPr>
        <p:blipFill>
          <a:blip r:embed="rId3" cstate="print"/>
          <a:srcRect/>
          <a:stretch>
            <a:fillRect/>
          </a:stretch>
        </p:blipFill>
        <p:spPr bwMode="auto">
          <a:xfrm>
            <a:off x="871999" y="1302060"/>
            <a:ext cx="7400001" cy="4961905"/>
          </a:xfrm>
          <a:prstGeom prst="rect">
            <a:avLst/>
          </a:prstGeom>
          <a:noFill/>
          <a:ln w="9525">
            <a:noFill/>
            <a:miter lim="800000"/>
            <a:headEnd/>
            <a:tailEnd/>
          </a:ln>
          <a:effectLst/>
        </p:spPr>
      </p:pic>
      <p:sp>
        <p:nvSpPr>
          <p:cNvPr id="5" name="Right Arrow 4"/>
          <p:cNvSpPr/>
          <p:nvPr/>
        </p:nvSpPr>
        <p:spPr>
          <a:xfrm>
            <a:off x="426720" y="3322320"/>
            <a:ext cx="594360" cy="48768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Down Arrow 5"/>
          <p:cNvSpPr/>
          <p:nvPr/>
        </p:nvSpPr>
        <p:spPr>
          <a:xfrm>
            <a:off x="3825240" y="1661160"/>
            <a:ext cx="426720" cy="42672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Action Binding</a:t>
            </a:r>
          </a:p>
        </p:txBody>
      </p:sp>
      <p:pic>
        <p:nvPicPr>
          <p:cNvPr id="8194" name="Picture 2"/>
          <p:cNvPicPr>
            <a:picLocks noGrp="1" noChangeAspect="1" noChangeArrowheads="1"/>
          </p:cNvPicPr>
          <p:nvPr>
            <p:ph idx="1"/>
          </p:nvPr>
        </p:nvPicPr>
        <p:blipFill>
          <a:blip r:embed="rId3" cstate="email"/>
          <a:srcRect/>
          <a:stretch>
            <a:fillRect/>
          </a:stretch>
        </p:blipFill>
        <p:spPr bwMode="auto">
          <a:xfrm>
            <a:off x="933904" y="1254441"/>
            <a:ext cx="7276191" cy="5057143"/>
          </a:xfrm>
          <a:prstGeom prst="rect">
            <a:avLst/>
          </a:prstGeom>
          <a:noFill/>
          <a:ln w="9525">
            <a:noFill/>
            <a:miter lim="800000"/>
            <a:headEnd/>
            <a:tailEnd/>
          </a:ln>
          <a:effectLst/>
        </p:spPr>
      </p:pic>
      <p:pic>
        <p:nvPicPr>
          <p:cNvPr id="8195" name="Picture 3"/>
          <p:cNvPicPr>
            <a:picLocks noChangeAspect="1" noChangeArrowheads="1"/>
          </p:cNvPicPr>
          <p:nvPr/>
        </p:nvPicPr>
        <p:blipFill>
          <a:blip r:embed="rId4" cstate="email"/>
          <a:srcRect/>
          <a:stretch>
            <a:fillRect/>
          </a:stretch>
        </p:blipFill>
        <p:spPr bwMode="auto">
          <a:xfrm>
            <a:off x="3074353" y="3870960"/>
            <a:ext cx="130175" cy="152400"/>
          </a:xfrm>
          <a:prstGeom prst="rect">
            <a:avLst/>
          </a:prstGeom>
          <a:noFill/>
          <a:ln w="9525">
            <a:noFill/>
            <a:miter lim="800000"/>
            <a:headEnd/>
            <a:tailEnd/>
          </a:ln>
          <a:effectLst/>
        </p:spPr>
      </p:pic>
      <p:sp>
        <p:nvSpPr>
          <p:cNvPr id="6" name="Down Arrow 5"/>
          <p:cNvSpPr/>
          <p:nvPr/>
        </p:nvSpPr>
        <p:spPr>
          <a:xfrm>
            <a:off x="7330440" y="4663440"/>
            <a:ext cx="266700" cy="37338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ight Arrow 6"/>
          <p:cNvSpPr/>
          <p:nvPr/>
        </p:nvSpPr>
        <p:spPr>
          <a:xfrm>
            <a:off x="1996440" y="3413760"/>
            <a:ext cx="624840" cy="47244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Down Arrow 7"/>
          <p:cNvSpPr/>
          <p:nvPr/>
        </p:nvSpPr>
        <p:spPr>
          <a:xfrm>
            <a:off x="2788920" y="1752600"/>
            <a:ext cx="396240" cy="56388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819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8" grpId="0" animBg="1"/>
      <p:bldP spid="8"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Action Target Item</a:t>
            </a:r>
          </a:p>
        </p:txBody>
      </p:sp>
      <p:pic>
        <p:nvPicPr>
          <p:cNvPr id="17410" name="Picture 2"/>
          <p:cNvPicPr>
            <a:picLocks noGrp="1" noChangeAspect="1" noChangeArrowheads="1"/>
          </p:cNvPicPr>
          <p:nvPr>
            <p:ph idx="1"/>
          </p:nvPr>
        </p:nvPicPr>
        <p:blipFill>
          <a:blip r:embed="rId3" cstate="print"/>
          <a:srcRect/>
          <a:stretch>
            <a:fillRect/>
          </a:stretch>
        </p:blipFill>
        <p:spPr bwMode="auto">
          <a:xfrm>
            <a:off x="905333" y="1094895"/>
            <a:ext cx="7333334" cy="5019048"/>
          </a:xfrm>
          <a:prstGeom prst="rect">
            <a:avLst/>
          </a:prstGeom>
          <a:noFill/>
          <a:ln w="9525">
            <a:noFill/>
            <a:miter lim="800000"/>
            <a:headEnd/>
            <a:tailEnd/>
          </a:ln>
          <a:effectLst/>
        </p:spPr>
      </p:pic>
      <p:sp>
        <p:nvSpPr>
          <p:cNvPr id="8" name="Down Arrow 7"/>
          <p:cNvSpPr/>
          <p:nvPr/>
        </p:nvSpPr>
        <p:spPr>
          <a:xfrm>
            <a:off x="3916680" y="1539240"/>
            <a:ext cx="487680" cy="54864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Up Arrow 8"/>
          <p:cNvSpPr/>
          <p:nvPr/>
        </p:nvSpPr>
        <p:spPr>
          <a:xfrm>
            <a:off x="3810000" y="3048000"/>
            <a:ext cx="533400" cy="548640"/>
          </a:xfrm>
          <a:prstGeom prst="upArrow">
            <a:avLst>
              <a:gd name="adj1" fmla="val 35185"/>
              <a:gd name="adj2" fmla="val 50000"/>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Action Target Items</a:t>
            </a:r>
          </a:p>
        </p:txBody>
      </p:sp>
      <p:pic>
        <p:nvPicPr>
          <p:cNvPr id="9218" name="Picture 2"/>
          <p:cNvPicPr>
            <a:picLocks noGrp="1" noChangeAspect="1" noChangeArrowheads="1"/>
          </p:cNvPicPr>
          <p:nvPr>
            <p:ph idx="1"/>
          </p:nvPr>
        </p:nvPicPr>
        <p:blipFill>
          <a:blip r:embed="rId3" cstate="print"/>
          <a:srcRect/>
          <a:stretch>
            <a:fillRect/>
          </a:stretch>
        </p:blipFill>
        <p:spPr bwMode="auto">
          <a:xfrm>
            <a:off x="862476" y="1411584"/>
            <a:ext cx="7419048" cy="4742857"/>
          </a:xfrm>
          <a:prstGeom prst="rect">
            <a:avLst/>
          </a:prstGeom>
          <a:noFill/>
          <a:ln w="9525">
            <a:noFill/>
            <a:miter lim="800000"/>
            <a:headEnd/>
            <a:tailEnd/>
          </a:ln>
          <a:effectLst/>
        </p:spPr>
      </p:pic>
      <p:sp>
        <p:nvSpPr>
          <p:cNvPr id="5" name="Down Arrow 4"/>
          <p:cNvSpPr/>
          <p:nvPr/>
        </p:nvSpPr>
        <p:spPr>
          <a:xfrm>
            <a:off x="3810000" y="2286000"/>
            <a:ext cx="487680" cy="51816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219" name="Picture 3"/>
          <p:cNvPicPr>
            <a:picLocks noChangeAspect="1" noChangeArrowheads="1"/>
          </p:cNvPicPr>
          <p:nvPr/>
        </p:nvPicPr>
        <p:blipFill>
          <a:blip r:embed="rId4" cstate="print"/>
          <a:srcRect/>
          <a:stretch>
            <a:fillRect/>
          </a:stretch>
        </p:blipFill>
        <p:spPr bwMode="auto">
          <a:xfrm>
            <a:off x="1228725" y="1276350"/>
            <a:ext cx="6684963" cy="4305300"/>
          </a:xfrm>
          <a:prstGeom prst="rect">
            <a:avLst/>
          </a:prstGeom>
          <a:noFill/>
          <a:ln w="9525">
            <a:noFill/>
            <a:miter lim="800000"/>
            <a:headEnd/>
            <a:tailEnd/>
          </a:ln>
          <a:effectLst/>
        </p:spPr>
      </p:pic>
      <p:sp>
        <p:nvSpPr>
          <p:cNvPr id="7" name="Left Arrow 6"/>
          <p:cNvSpPr/>
          <p:nvPr/>
        </p:nvSpPr>
        <p:spPr>
          <a:xfrm>
            <a:off x="7802880" y="1889760"/>
            <a:ext cx="594360" cy="36576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Down Arrow 7"/>
          <p:cNvSpPr/>
          <p:nvPr/>
        </p:nvSpPr>
        <p:spPr>
          <a:xfrm>
            <a:off x="5013960" y="4907280"/>
            <a:ext cx="381000" cy="33528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Action Target Item</a:t>
            </a:r>
          </a:p>
        </p:txBody>
      </p:sp>
      <p:pic>
        <p:nvPicPr>
          <p:cNvPr id="10243" name="Picture 3"/>
          <p:cNvPicPr>
            <a:picLocks noGrp="1" noChangeAspect="1" noChangeArrowheads="1"/>
          </p:cNvPicPr>
          <p:nvPr>
            <p:ph idx="1"/>
          </p:nvPr>
        </p:nvPicPr>
        <p:blipFill>
          <a:blip r:embed="rId3" cstate="email"/>
          <a:srcRect/>
          <a:stretch>
            <a:fillRect/>
          </a:stretch>
        </p:blipFill>
        <p:spPr bwMode="auto">
          <a:xfrm>
            <a:off x="895809" y="1090133"/>
            <a:ext cx="7352381" cy="5028572"/>
          </a:xfrm>
          <a:prstGeom prst="rect">
            <a:avLst/>
          </a:prstGeom>
          <a:noFill/>
          <a:ln w="9525">
            <a:noFill/>
            <a:miter lim="800000"/>
            <a:headEnd/>
            <a:tailEnd/>
          </a:ln>
          <a:effectLst/>
        </p:spPr>
      </p:pic>
      <p:sp>
        <p:nvSpPr>
          <p:cNvPr id="7" name="Left Arrow 6"/>
          <p:cNvSpPr/>
          <p:nvPr/>
        </p:nvSpPr>
        <p:spPr>
          <a:xfrm>
            <a:off x="5471160" y="3017520"/>
            <a:ext cx="640080" cy="41148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ight Arrow 7"/>
          <p:cNvSpPr/>
          <p:nvPr/>
        </p:nvSpPr>
        <p:spPr>
          <a:xfrm>
            <a:off x="1874520" y="3779520"/>
            <a:ext cx="533400" cy="39624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244" name="Picture 4"/>
          <p:cNvPicPr>
            <a:picLocks noChangeAspect="1" noChangeArrowheads="1"/>
          </p:cNvPicPr>
          <p:nvPr/>
        </p:nvPicPr>
        <p:blipFill>
          <a:blip r:embed="rId4" cstate="print"/>
          <a:srcRect/>
          <a:stretch>
            <a:fillRect/>
          </a:stretch>
        </p:blipFill>
        <p:spPr bwMode="auto">
          <a:xfrm>
            <a:off x="2457450" y="3851910"/>
            <a:ext cx="1638300" cy="1257300"/>
          </a:xfrm>
          <a:prstGeom prst="rect">
            <a:avLst/>
          </a:prstGeom>
          <a:noFill/>
          <a:ln w="9525">
            <a:noFill/>
            <a:miter lim="800000"/>
            <a:headEnd/>
            <a:tailEnd/>
          </a:ln>
          <a:effectLst/>
        </p:spPr>
      </p:pic>
      <p:pic>
        <p:nvPicPr>
          <p:cNvPr id="10245" name="Picture 5"/>
          <p:cNvPicPr>
            <a:picLocks noChangeAspect="1" noChangeArrowheads="1"/>
          </p:cNvPicPr>
          <p:nvPr/>
        </p:nvPicPr>
        <p:blipFill>
          <a:blip r:embed="rId5" cstate="email"/>
          <a:srcRect/>
          <a:stretch>
            <a:fillRect/>
          </a:stretch>
        </p:blipFill>
        <p:spPr bwMode="auto">
          <a:xfrm>
            <a:off x="2469833" y="3673793"/>
            <a:ext cx="3076575" cy="485775"/>
          </a:xfrm>
          <a:prstGeom prst="rect">
            <a:avLst/>
          </a:prstGeom>
          <a:noFill/>
          <a:ln w="9525">
            <a:noFill/>
            <a:miter lim="800000"/>
            <a:headEnd/>
            <a:tailEnd/>
          </a:ln>
          <a:effectLst/>
        </p:spPr>
      </p:pic>
      <p:sp>
        <p:nvSpPr>
          <p:cNvPr id="11" name="Down Arrow 10"/>
          <p:cNvSpPr/>
          <p:nvPr/>
        </p:nvSpPr>
        <p:spPr>
          <a:xfrm>
            <a:off x="6873240" y="4907280"/>
            <a:ext cx="350520" cy="41148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Down Arrow 11"/>
          <p:cNvSpPr/>
          <p:nvPr/>
        </p:nvSpPr>
        <p:spPr>
          <a:xfrm>
            <a:off x="2910840" y="3307080"/>
            <a:ext cx="335280" cy="33528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Down Arrow 12"/>
          <p:cNvSpPr/>
          <p:nvPr/>
        </p:nvSpPr>
        <p:spPr>
          <a:xfrm>
            <a:off x="4191000" y="3322320"/>
            <a:ext cx="335280" cy="33528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2"/>
                                        </p:tgtEl>
                                        <p:attrNameLst>
                                          <p:attrName>style.visibility</p:attrName>
                                        </p:attrNameLst>
                                      </p:cBhvr>
                                      <p:to>
                                        <p:strVal val="hidden"/>
                                      </p:to>
                                    </p:set>
                                  </p:childTnLst>
                                </p:cTn>
                              </p:par>
                              <p:par>
                                <p:cTn id="17" presetID="1" presetClass="entr" presetSubtype="0" fill="hold" grpId="2"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3" nodeType="clickEffect">
                                  <p:stCondLst>
                                    <p:cond delay="0"/>
                                  </p:stCondLst>
                                  <p:childTnLst>
                                    <p:set>
                                      <p:cBhvr>
                                        <p:cTn id="22" dur="1" fill="hold">
                                          <p:stCondLst>
                                            <p:cond delay="0"/>
                                          </p:stCondLst>
                                        </p:cTn>
                                        <p:tgtEl>
                                          <p:spTgt spid="13"/>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8"/>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102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24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1" presetClass="exit" presetSubtype="0" fill="hold" nodeType="withEffect">
                                  <p:stCondLst>
                                    <p:cond delay="0"/>
                                  </p:stCondLst>
                                  <p:childTnLst>
                                    <p:set>
                                      <p:cBhvr>
                                        <p:cTn id="40" dur="1" fill="hold">
                                          <p:stCondLst>
                                            <p:cond delay="0"/>
                                          </p:stCondLst>
                                        </p:cTn>
                                        <p:tgtEl>
                                          <p:spTgt spid="10244"/>
                                        </p:tgtEl>
                                        <p:attrNameLst>
                                          <p:attrName>style.visibility</p:attrName>
                                        </p:attrNameLst>
                                      </p:cBhvr>
                                      <p:to>
                                        <p:strVal val="hidden"/>
                                      </p:to>
                                    </p:set>
                                  </p:childTnLst>
                                </p:cTn>
                              </p:par>
                              <p:par>
                                <p:cTn id="41" presetID="1"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11" grpId="0" animBg="1"/>
      <p:bldP spid="12" grpId="0" animBg="1"/>
      <p:bldP spid="12" grpId="1" animBg="1"/>
      <p:bldP spid="13" grpId="0" animBg="1"/>
      <p:bldP spid="13" grpId="1" animBg="1"/>
      <p:bldP spid="13" grpId="2" animBg="1"/>
      <p:bldP spid="13" grpId="3"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Report Links</a:t>
            </a:r>
          </a:p>
        </p:txBody>
      </p:sp>
      <p:pic>
        <p:nvPicPr>
          <p:cNvPr id="11266" name="Picture 2"/>
          <p:cNvPicPr>
            <a:picLocks noGrp="1" noChangeAspect="1" noChangeArrowheads="1"/>
          </p:cNvPicPr>
          <p:nvPr>
            <p:ph idx="1"/>
          </p:nvPr>
        </p:nvPicPr>
        <p:blipFill>
          <a:blip r:embed="rId3" cstate="print"/>
          <a:srcRect/>
          <a:stretch>
            <a:fillRect/>
          </a:stretch>
        </p:blipFill>
        <p:spPr bwMode="auto">
          <a:xfrm>
            <a:off x="969057" y="1249363"/>
            <a:ext cx="7327805" cy="5067300"/>
          </a:xfrm>
          <a:prstGeom prst="rect">
            <a:avLst/>
          </a:prstGeom>
          <a:noFill/>
          <a:ln w="9525">
            <a:noFill/>
            <a:miter lim="800000"/>
            <a:headEnd/>
            <a:tailEnd/>
          </a:ln>
          <a:effectLst/>
        </p:spPr>
      </p:pic>
      <p:sp>
        <p:nvSpPr>
          <p:cNvPr id="5" name="Down Arrow 4"/>
          <p:cNvSpPr/>
          <p:nvPr/>
        </p:nvSpPr>
        <p:spPr>
          <a:xfrm>
            <a:off x="1996440" y="1082040"/>
            <a:ext cx="472440" cy="53340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Left Arrow 5"/>
          <p:cNvSpPr/>
          <p:nvPr/>
        </p:nvSpPr>
        <p:spPr>
          <a:xfrm>
            <a:off x="3901440" y="2606040"/>
            <a:ext cx="624840" cy="39624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Down Arrow 6"/>
          <p:cNvSpPr/>
          <p:nvPr/>
        </p:nvSpPr>
        <p:spPr>
          <a:xfrm>
            <a:off x="3566160" y="1051560"/>
            <a:ext cx="472440" cy="53340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5"/>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7"/>
                                        </p:tgtEl>
                                        <p:attrNameLst>
                                          <p:attrName>style.visibility</p:attrName>
                                        </p:attrNameLst>
                                      </p:cBhvr>
                                      <p:to>
                                        <p:strVal val="hidden"/>
                                      </p:to>
                                    </p:set>
                                  </p:childTnLst>
                                </p:cTn>
                              </p:par>
                              <p:par>
                                <p:cTn id="23" presetID="1" presetClass="entr" presetSubtype="0" fill="hold" grpId="2"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7" grpId="2"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dirty="0" smtClean="0"/>
              <a:t>QAD BI - Review</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Test Report Link</a:t>
            </a:r>
          </a:p>
        </p:txBody>
      </p:sp>
      <p:pic>
        <p:nvPicPr>
          <p:cNvPr id="12290" name="Picture 2"/>
          <p:cNvPicPr>
            <a:picLocks noGrp="1" noChangeAspect="1" noChangeArrowheads="1"/>
          </p:cNvPicPr>
          <p:nvPr>
            <p:ph idx="1"/>
          </p:nvPr>
        </p:nvPicPr>
        <p:blipFill>
          <a:blip r:embed="rId3" cstate="print"/>
          <a:srcRect/>
          <a:stretch>
            <a:fillRect/>
          </a:stretch>
        </p:blipFill>
        <p:spPr bwMode="auto">
          <a:xfrm>
            <a:off x="1022572" y="1249363"/>
            <a:ext cx="7098856" cy="5067300"/>
          </a:xfrm>
          <a:prstGeom prst="rect">
            <a:avLst/>
          </a:prstGeom>
          <a:noFill/>
          <a:ln w="9525">
            <a:noFill/>
            <a:miter lim="800000"/>
            <a:headEnd/>
            <a:tailEnd/>
          </a:ln>
          <a:effectLst/>
        </p:spPr>
      </p:pic>
      <p:pic>
        <p:nvPicPr>
          <p:cNvPr id="12291" name="Picture 3"/>
          <p:cNvPicPr>
            <a:picLocks noChangeAspect="1" noChangeArrowheads="1"/>
          </p:cNvPicPr>
          <p:nvPr/>
        </p:nvPicPr>
        <p:blipFill>
          <a:blip r:embed="rId4" cstate="email"/>
          <a:srcRect/>
          <a:stretch>
            <a:fillRect/>
          </a:stretch>
        </p:blipFill>
        <p:spPr bwMode="auto">
          <a:xfrm>
            <a:off x="224790" y="2108835"/>
            <a:ext cx="6742113" cy="1543050"/>
          </a:xfrm>
          <a:prstGeom prst="rect">
            <a:avLst/>
          </a:prstGeom>
          <a:noFill/>
          <a:ln w="9525">
            <a:noFill/>
            <a:miter lim="800000"/>
            <a:headEnd/>
            <a:tailEnd/>
          </a:ln>
          <a:effectLst/>
        </p:spPr>
      </p:pic>
      <p:sp>
        <p:nvSpPr>
          <p:cNvPr id="6" name="Right Arrow 5"/>
          <p:cNvSpPr/>
          <p:nvPr/>
        </p:nvSpPr>
        <p:spPr>
          <a:xfrm>
            <a:off x="304800" y="1356360"/>
            <a:ext cx="792480" cy="4419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2291"/>
                                        </p:tgtEl>
                                        <p:attrNameLst>
                                          <p:attrName>style.visibility</p:attrName>
                                        </p:attrNameLst>
                                      </p:cBhvr>
                                      <p:to>
                                        <p:strVal val="visible"/>
                                      </p:to>
                                    </p:set>
                                  </p:childTnLst>
                                </p:cTn>
                              </p:par>
                              <p:par>
                                <p:cTn id="13" presetID="6" presetClass="emph" presetSubtype="0" fill="hold" nodeType="withEffect">
                                  <p:stCondLst>
                                    <p:cond delay="0"/>
                                  </p:stCondLst>
                                  <p:childTnLst>
                                    <p:animScale>
                                      <p:cBhvr>
                                        <p:cTn id="14" dur="2000" fill="hold"/>
                                        <p:tgtEl>
                                          <p:spTgt spid="1229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Test Report Link</a:t>
            </a:r>
          </a:p>
        </p:txBody>
      </p:sp>
      <p:pic>
        <p:nvPicPr>
          <p:cNvPr id="13314" name="Picture 2"/>
          <p:cNvPicPr>
            <a:picLocks noGrp="1" noChangeAspect="1" noChangeArrowheads="1"/>
          </p:cNvPicPr>
          <p:nvPr>
            <p:ph idx="1"/>
          </p:nvPr>
        </p:nvPicPr>
        <p:blipFill>
          <a:blip r:embed="rId3" cstate="print"/>
          <a:srcRect/>
          <a:stretch>
            <a:fillRect/>
          </a:stretch>
        </p:blipFill>
        <p:spPr bwMode="auto">
          <a:xfrm>
            <a:off x="457200" y="1612923"/>
            <a:ext cx="8229600" cy="4340180"/>
          </a:xfrm>
          <a:prstGeom prst="rect">
            <a:avLst/>
          </a:prstGeom>
          <a:noFill/>
          <a:ln w="9525">
            <a:noFill/>
            <a:miter lim="800000"/>
            <a:headEnd/>
            <a:tailEnd/>
          </a:ln>
          <a:effectLst/>
        </p:spPr>
      </p:pic>
      <p:pic>
        <p:nvPicPr>
          <p:cNvPr id="13315" name="Picture 3"/>
          <p:cNvPicPr>
            <a:picLocks noChangeAspect="1" noChangeArrowheads="1"/>
          </p:cNvPicPr>
          <p:nvPr/>
        </p:nvPicPr>
        <p:blipFill>
          <a:blip r:embed="rId4" cstate="print"/>
          <a:srcRect/>
          <a:stretch>
            <a:fillRect/>
          </a:stretch>
        </p:blipFill>
        <p:spPr bwMode="auto">
          <a:xfrm>
            <a:off x="3515678" y="2402133"/>
            <a:ext cx="2702242" cy="249276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Test Report Link</a:t>
            </a:r>
          </a:p>
        </p:txBody>
      </p:sp>
      <p:pic>
        <p:nvPicPr>
          <p:cNvPr id="14339" name="Picture 3"/>
          <p:cNvPicPr>
            <a:picLocks noGrp="1" noChangeAspect="1" noChangeArrowheads="1"/>
          </p:cNvPicPr>
          <p:nvPr>
            <p:ph idx="1"/>
          </p:nvPr>
        </p:nvPicPr>
        <p:blipFill>
          <a:blip r:embed="rId3" cstate="print"/>
          <a:srcRect/>
          <a:stretch>
            <a:fillRect/>
          </a:stretch>
        </p:blipFill>
        <p:spPr bwMode="auto">
          <a:xfrm>
            <a:off x="668999" y="1264919"/>
            <a:ext cx="7775521" cy="49450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Modify Query</a:t>
            </a:r>
          </a:p>
        </p:txBody>
      </p:sp>
      <p:pic>
        <p:nvPicPr>
          <p:cNvPr id="16386" name="Picture 2"/>
          <p:cNvPicPr>
            <a:picLocks noGrp="1" noChangeAspect="1" noChangeArrowheads="1"/>
          </p:cNvPicPr>
          <p:nvPr>
            <p:ph idx="1"/>
          </p:nvPr>
        </p:nvPicPr>
        <p:blipFill>
          <a:blip r:embed="rId3" cstate="print"/>
          <a:srcRect/>
          <a:stretch>
            <a:fillRect/>
          </a:stretch>
        </p:blipFill>
        <p:spPr bwMode="auto">
          <a:xfrm>
            <a:off x="457200" y="1442658"/>
            <a:ext cx="8229600" cy="432352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638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Reference By</a:t>
            </a:r>
          </a:p>
        </p:txBody>
      </p:sp>
      <p:pic>
        <p:nvPicPr>
          <p:cNvPr id="16387" name="Picture 3"/>
          <p:cNvPicPr>
            <a:picLocks noGrp="1" noChangeAspect="1" noChangeArrowheads="1"/>
          </p:cNvPicPr>
          <p:nvPr>
            <p:ph idx="1"/>
          </p:nvPr>
        </p:nvPicPr>
        <p:blipFill>
          <a:blip r:embed="rId3" cstate="print"/>
          <a:srcRect/>
          <a:stretch>
            <a:fillRect/>
          </a:stretch>
        </p:blipFill>
        <p:spPr bwMode="auto">
          <a:xfrm>
            <a:off x="457200" y="1521582"/>
            <a:ext cx="8229600" cy="4165674"/>
          </a:xfrm>
          <a:prstGeom prst="rect">
            <a:avLst/>
          </a:prstGeom>
          <a:noFill/>
          <a:ln w="9525">
            <a:noFill/>
            <a:miter lim="800000"/>
            <a:headEnd/>
            <a:tailEnd/>
          </a:ln>
          <a:effectLst/>
        </p:spPr>
      </p:pic>
      <p:sp>
        <p:nvSpPr>
          <p:cNvPr id="8" name="Down Arrow 7"/>
          <p:cNvSpPr/>
          <p:nvPr/>
        </p:nvSpPr>
        <p:spPr>
          <a:xfrm>
            <a:off x="4114800" y="1600200"/>
            <a:ext cx="396240" cy="44196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Refresh Report Definition</a:t>
            </a:r>
          </a:p>
        </p:txBody>
      </p:sp>
      <p:pic>
        <p:nvPicPr>
          <p:cNvPr id="15362" name="Picture 2"/>
          <p:cNvPicPr>
            <a:picLocks noGrp="1" noChangeAspect="1" noChangeArrowheads="1"/>
          </p:cNvPicPr>
          <p:nvPr>
            <p:ph idx="1"/>
          </p:nvPr>
        </p:nvPicPr>
        <p:blipFill>
          <a:blip r:embed="rId3" cstate="print"/>
          <a:srcRect/>
          <a:stretch>
            <a:fillRect/>
          </a:stretch>
        </p:blipFill>
        <p:spPr bwMode="auto">
          <a:xfrm>
            <a:off x="891047" y="1204430"/>
            <a:ext cx="7361905" cy="4990477"/>
          </a:xfrm>
          <a:prstGeom prst="rect">
            <a:avLst/>
          </a:prstGeom>
          <a:noFill/>
          <a:ln w="9525">
            <a:noFill/>
            <a:miter lim="800000"/>
            <a:headEnd/>
            <a:tailEnd/>
          </a:ln>
          <a:effectLst/>
        </p:spPr>
      </p:pic>
      <p:sp>
        <p:nvSpPr>
          <p:cNvPr id="6" name="Down Arrow 5"/>
          <p:cNvSpPr/>
          <p:nvPr/>
        </p:nvSpPr>
        <p:spPr>
          <a:xfrm>
            <a:off x="5593080" y="4968240"/>
            <a:ext cx="259080" cy="38100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Left Arrow 6"/>
          <p:cNvSpPr/>
          <p:nvPr/>
        </p:nvSpPr>
        <p:spPr>
          <a:xfrm>
            <a:off x="4419600" y="1219200"/>
            <a:ext cx="579120" cy="25908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Left Arrow 9"/>
          <p:cNvSpPr/>
          <p:nvPr/>
        </p:nvSpPr>
        <p:spPr>
          <a:xfrm>
            <a:off x="5760720" y="5760720"/>
            <a:ext cx="579120" cy="25908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Down Arrow 10"/>
          <p:cNvSpPr/>
          <p:nvPr/>
        </p:nvSpPr>
        <p:spPr>
          <a:xfrm>
            <a:off x="1965960" y="1143000"/>
            <a:ext cx="274320" cy="36576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10" grpId="0" animBg="1"/>
      <p:bldP spid="10" grpId="1" animBg="1"/>
      <p:bldP spid="1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511431" y="261257"/>
            <a:ext cx="8229600" cy="1377538"/>
          </a:xfrm>
        </p:spPr>
        <p:txBody>
          <a:bodyPr>
            <a:normAutofit/>
          </a:bodyPr>
          <a:lstStyle/>
          <a:p>
            <a:r>
              <a:rPr lang="en-US" dirty="0" smtClean="0"/>
              <a:t>Parameter Selection Source: Query Library</a:t>
            </a:r>
          </a:p>
        </p:txBody>
      </p:sp>
      <p:pic>
        <p:nvPicPr>
          <p:cNvPr id="18434" name="Picture 2"/>
          <p:cNvPicPr>
            <a:picLocks noGrp="1" noChangeAspect="1" noChangeArrowheads="1"/>
          </p:cNvPicPr>
          <p:nvPr>
            <p:ph idx="1"/>
          </p:nvPr>
        </p:nvPicPr>
        <p:blipFill>
          <a:blip r:embed="rId3" cstate="print"/>
          <a:srcRect/>
          <a:stretch>
            <a:fillRect/>
          </a:stretch>
        </p:blipFill>
        <p:spPr bwMode="auto">
          <a:xfrm>
            <a:off x="1203414" y="1706563"/>
            <a:ext cx="6737171" cy="4610100"/>
          </a:xfrm>
          <a:prstGeom prst="rect">
            <a:avLst/>
          </a:prstGeom>
          <a:noFill/>
          <a:ln w="9525">
            <a:noFill/>
            <a:miter lim="800000"/>
            <a:headEnd/>
            <a:tailEnd/>
          </a:ln>
          <a:effectLst/>
        </p:spPr>
      </p:pic>
      <p:sp>
        <p:nvSpPr>
          <p:cNvPr id="7" name="Right Arrow 6"/>
          <p:cNvSpPr/>
          <p:nvPr/>
        </p:nvSpPr>
        <p:spPr>
          <a:xfrm>
            <a:off x="3261360" y="3322320"/>
            <a:ext cx="731520" cy="39624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87680" y="0"/>
            <a:ext cx="8229600" cy="1554480"/>
          </a:xfrm>
        </p:spPr>
        <p:txBody>
          <a:bodyPr>
            <a:normAutofit/>
          </a:bodyPr>
          <a:lstStyle/>
          <a:p>
            <a:r>
              <a:rPr lang="en-US" dirty="0" smtClean="0"/>
              <a:t>Create Lookup Query</a:t>
            </a:r>
          </a:p>
        </p:txBody>
      </p:sp>
      <p:pic>
        <p:nvPicPr>
          <p:cNvPr id="19458" name="Picture 2"/>
          <p:cNvPicPr>
            <a:picLocks noGrp="1" noChangeAspect="1" noChangeArrowheads="1"/>
          </p:cNvPicPr>
          <p:nvPr>
            <p:ph idx="1"/>
          </p:nvPr>
        </p:nvPicPr>
        <p:blipFill>
          <a:blip r:embed="rId3" cstate="print"/>
          <a:srcRect/>
          <a:stretch>
            <a:fillRect/>
          </a:stretch>
        </p:blipFill>
        <p:spPr bwMode="auto">
          <a:xfrm>
            <a:off x="496754" y="1496609"/>
            <a:ext cx="8028572" cy="3704762"/>
          </a:xfrm>
          <a:prstGeom prst="rect">
            <a:avLst/>
          </a:prstGeom>
          <a:noFill/>
          <a:ln w="9525">
            <a:noFill/>
            <a:miter lim="800000"/>
            <a:headEnd/>
            <a:tailEnd/>
          </a:ln>
          <a:effectLst/>
        </p:spPr>
      </p:pic>
      <p:sp>
        <p:nvSpPr>
          <p:cNvPr id="8" name="Down Arrow 7"/>
          <p:cNvSpPr/>
          <p:nvPr/>
        </p:nvSpPr>
        <p:spPr>
          <a:xfrm>
            <a:off x="3291840" y="2407920"/>
            <a:ext cx="304800" cy="42672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ight Arrow 8"/>
          <p:cNvSpPr/>
          <p:nvPr/>
        </p:nvSpPr>
        <p:spPr>
          <a:xfrm>
            <a:off x="5394960" y="3139440"/>
            <a:ext cx="518160" cy="2895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87680" y="0"/>
            <a:ext cx="8229600" cy="1554480"/>
          </a:xfrm>
        </p:spPr>
        <p:txBody>
          <a:bodyPr>
            <a:normAutofit/>
          </a:bodyPr>
          <a:lstStyle/>
          <a:p>
            <a:r>
              <a:rPr lang="en-US" dirty="0" smtClean="0"/>
              <a:t>Parameter Selection Source: Query Library</a:t>
            </a:r>
          </a:p>
        </p:txBody>
      </p:sp>
      <p:pic>
        <p:nvPicPr>
          <p:cNvPr id="20482" name="Picture 2"/>
          <p:cNvPicPr>
            <a:picLocks noGrp="1" noChangeAspect="1" noChangeArrowheads="1"/>
          </p:cNvPicPr>
          <p:nvPr>
            <p:ph idx="1"/>
          </p:nvPr>
        </p:nvPicPr>
        <p:blipFill>
          <a:blip r:embed="rId3" cstate="print"/>
          <a:srcRect/>
          <a:stretch>
            <a:fillRect/>
          </a:stretch>
        </p:blipFill>
        <p:spPr bwMode="auto">
          <a:xfrm>
            <a:off x="1036492" y="1371600"/>
            <a:ext cx="7162455" cy="4945063"/>
          </a:xfrm>
          <a:prstGeom prst="rect">
            <a:avLst/>
          </a:prstGeom>
          <a:noFill/>
          <a:ln w="9525">
            <a:noFill/>
            <a:miter lim="800000"/>
            <a:headEnd/>
            <a:tailEnd/>
          </a:ln>
          <a:effectLst/>
        </p:spPr>
      </p:pic>
      <p:sp>
        <p:nvSpPr>
          <p:cNvPr id="8" name="Right Arrow 7"/>
          <p:cNvSpPr/>
          <p:nvPr/>
        </p:nvSpPr>
        <p:spPr>
          <a:xfrm>
            <a:off x="670560" y="3185160"/>
            <a:ext cx="411480" cy="32004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Down Arrow 8"/>
          <p:cNvSpPr/>
          <p:nvPr/>
        </p:nvSpPr>
        <p:spPr>
          <a:xfrm>
            <a:off x="2453640" y="1691640"/>
            <a:ext cx="320040" cy="50292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ight Arrow 9"/>
          <p:cNvSpPr/>
          <p:nvPr/>
        </p:nvSpPr>
        <p:spPr>
          <a:xfrm>
            <a:off x="3368040" y="3383280"/>
            <a:ext cx="518160" cy="41148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Down Arrow 10"/>
          <p:cNvSpPr/>
          <p:nvPr/>
        </p:nvSpPr>
        <p:spPr>
          <a:xfrm>
            <a:off x="6278880" y="3108960"/>
            <a:ext cx="304800" cy="48768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483" name="Picture 3"/>
          <p:cNvPicPr>
            <a:picLocks noChangeAspect="1" noChangeArrowheads="1"/>
          </p:cNvPicPr>
          <p:nvPr/>
        </p:nvPicPr>
        <p:blipFill>
          <a:blip r:embed="rId4" cstate="print"/>
          <a:srcRect/>
          <a:stretch>
            <a:fillRect/>
          </a:stretch>
        </p:blipFill>
        <p:spPr bwMode="auto">
          <a:xfrm>
            <a:off x="4596765" y="3638550"/>
            <a:ext cx="590550" cy="190500"/>
          </a:xfrm>
          <a:prstGeom prst="rect">
            <a:avLst/>
          </a:prstGeom>
          <a:noFill/>
          <a:ln w="9525">
            <a:noFill/>
            <a:miter lim="800000"/>
            <a:headEnd/>
            <a:tailEnd/>
          </a:ln>
          <a:effectLst/>
        </p:spPr>
      </p:pic>
      <p:sp>
        <p:nvSpPr>
          <p:cNvPr id="12" name="Down Arrow 11"/>
          <p:cNvSpPr/>
          <p:nvPr/>
        </p:nvSpPr>
        <p:spPr>
          <a:xfrm>
            <a:off x="5196840" y="5379720"/>
            <a:ext cx="381000" cy="45720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1"/>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2048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0" grpId="0" animBg="1"/>
      <p:bldP spid="10" grpId="1" animBg="1"/>
      <p:bldP spid="11" grpId="0" animBg="1"/>
      <p:bldP spid="11" grpId="1" animBg="1"/>
      <p:bldP spid="1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Test Parameter Source - Query</a:t>
            </a:r>
          </a:p>
        </p:txBody>
      </p:sp>
      <p:pic>
        <p:nvPicPr>
          <p:cNvPr id="21506" name="Picture 2"/>
          <p:cNvPicPr>
            <a:picLocks noGrp="1" noChangeAspect="1" noChangeArrowheads="1"/>
          </p:cNvPicPr>
          <p:nvPr>
            <p:ph idx="1"/>
          </p:nvPr>
        </p:nvPicPr>
        <p:blipFill>
          <a:blip r:embed="rId3" cstate="print"/>
          <a:srcRect/>
          <a:stretch>
            <a:fillRect/>
          </a:stretch>
        </p:blipFill>
        <p:spPr bwMode="auto">
          <a:xfrm>
            <a:off x="457200" y="1073148"/>
            <a:ext cx="8229600" cy="5062541"/>
          </a:xfrm>
          <a:prstGeom prst="rect">
            <a:avLst/>
          </a:prstGeom>
          <a:noFill/>
          <a:ln w="9525">
            <a:noFill/>
            <a:miter lim="800000"/>
            <a:headEnd/>
            <a:tailEnd/>
          </a:ln>
          <a:effectLst/>
        </p:spPr>
      </p:pic>
      <p:pic>
        <p:nvPicPr>
          <p:cNvPr id="21507" name="Picture 3"/>
          <p:cNvPicPr>
            <a:picLocks noChangeAspect="1" noChangeArrowheads="1"/>
          </p:cNvPicPr>
          <p:nvPr/>
        </p:nvPicPr>
        <p:blipFill>
          <a:blip r:embed="rId4" cstate="print"/>
          <a:srcRect/>
          <a:stretch>
            <a:fillRect/>
          </a:stretch>
        </p:blipFill>
        <p:spPr bwMode="auto">
          <a:xfrm>
            <a:off x="468630" y="1155383"/>
            <a:ext cx="5596890" cy="4099476"/>
          </a:xfrm>
          <a:prstGeom prst="rect">
            <a:avLst/>
          </a:prstGeom>
          <a:noFill/>
          <a:ln w="9525">
            <a:noFill/>
            <a:miter lim="800000"/>
            <a:headEnd/>
            <a:tailEnd/>
          </a:ln>
          <a:effectLst/>
        </p:spPr>
      </p:pic>
      <p:sp>
        <p:nvSpPr>
          <p:cNvPr id="7" name="Right Arrow 6"/>
          <p:cNvSpPr/>
          <p:nvPr/>
        </p:nvSpPr>
        <p:spPr>
          <a:xfrm>
            <a:off x="624840" y="4404360"/>
            <a:ext cx="1158240" cy="62484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11015" y="4814888"/>
            <a:ext cx="7819863" cy="1544541"/>
          </a:xfrm>
          <a:prstGeom prst="rect">
            <a:avLst/>
          </a:prstGeom>
          <a:solidFill>
            <a:srgbClr val="FFFF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530" name="Rectangle 2"/>
          <p:cNvSpPr>
            <a:spLocks noGrp="1" noChangeArrowheads="1"/>
          </p:cNvSpPr>
          <p:nvPr>
            <p:ph type="title"/>
          </p:nvPr>
        </p:nvSpPr>
        <p:spPr>
          <a:xfrm>
            <a:off x="381000" y="237780"/>
            <a:ext cx="8153400" cy="881063"/>
          </a:xfrm>
        </p:spPr>
        <p:txBody>
          <a:bodyPr/>
          <a:lstStyle/>
          <a:p>
            <a:r>
              <a:rPr lang="en-US" dirty="0" smtClean="0"/>
              <a:t>QAD BI Components</a:t>
            </a:r>
          </a:p>
        </p:txBody>
      </p:sp>
      <p:sp>
        <p:nvSpPr>
          <p:cNvPr id="22531" name="Rectangle 3"/>
          <p:cNvSpPr>
            <a:spLocks noGrp="1" noChangeArrowheads="1"/>
          </p:cNvSpPr>
          <p:nvPr>
            <p:ph idx="1"/>
          </p:nvPr>
        </p:nvSpPr>
        <p:spPr>
          <a:xfrm>
            <a:off x="468217" y="1137921"/>
            <a:ext cx="8229600" cy="5486686"/>
          </a:xfrm>
        </p:spPr>
        <p:txBody>
          <a:bodyPr/>
          <a:lstStyle/>
          <a:p>
            <a:pPr eaLnBrk="1" hangingPunct="1"/>
            <a:r>
              <a:rPr lang="en-US" b="1" dirty="0" smtClean="0"/>
              <a:t>QAD BI Data Warehouse Designer</a:t>
            </a:r>
          </a:p>
          <a:p>
            <a:pPr lvl="1" eaLnBrk="1" hangingPunct="1"/>
            <a:r>
              <a:rPr lang="en-US" dirty="0" smtClean="0"/>
              <a:t>Easy to Use</a:t>
            </a:r>
          </a:p>
          <a:p>
            <a:pPr lvl="1" eaLnBrk="1" hangingPunct="1"/>
            <a:r>
              <a:rPr lang="en-US" dirty="0" smtClean="0"/>
              <a:t>Consolidated / optimized  -- simple / fast access</a:t>
            </a:r>
          </a:p>
          <a:p>
            <a:pPr lvl="1" eaLnBrk="1" hangingPunct="1"/>
            <a:r>
              <a:rPr lang="en-US" dirty="0" smtClean="0"/>
              <a:t>QAD &amp; non-QAD data sources</a:t>
            </a:r>
          </a:p>
          <a:p>
            <a:pPr eaLnBrk="1" hangingPunct="1"/>
            <a:r>
              <a:rPr lang="en-US" b="1" dirty="0" smtClean="0"/>
              <a:t>Modules</a:t>
            </a:r>
          </a:p>
          <a:p>
            <a:pPr lvl="1" eaLnBrk="1" hangingPunct="1"/>
            <a:r>
              <a:rPr lang="en-US" dirty="0" smtClean="0"/>
              <a:t>Easy to use</a:t>
            </a:r>
          </a:p>
          <a:p>
            <a:pPr lvl="1" eaLnBrk="1" hangingPunct="1"/>
            <a:r>
              <a:rPr lang="en-US" dirty="0" smtClean="0"/>
              <a:t>ERP “aware”</a:t>
            </a:r>
          </a:p>
          <a:p>
            <a:pPr lvl="1" eaLnBrk="1" hangingPunct="1"/>
            <a:r>
              <a:rPr lang="en-US" dirty="0" smtClean="0"/>
              <a:t>Extensible</a:t>
            </a:r>
          </a:p>
          <a:p>
            <a:pPr eaLnBrk="1" hangingPunct="1"/>
            <a:r>
              <a:rPr lang="en-US" b="1" dirty="0" smtClean="0"/>
              <a:t>QAD BI Collaborative Portal</a:t>
            </a:r>
          </a:p>
          <a:p>
            <a:pPr lvl="1" eaLnBrk="1" hangingPunct="1"/>
            <a:r>
              <a:rPr lang="en-US" dirty="0" smtClean="0"/>
              <a:t>Easy to use </a:t>
            </a:r>
          </a:p>
          <a:p>
            <a:pPr lvl="1" eaLnBrk="1" hangingPunct="1"/>
            <a:r>
              <a:rPr lang="en-US" dirty="0" smtClean="0"/>
              <a:t>Create &amp; use queries,  reports and dashboards</a:t>
            </a:r>
          </a:p>
        </p:txBody>
      </p:sp>
      <p:pic>
        <p:nvPicPr>
          <p:cNvPr id="5" name="Picture 4"/>
          <p:cNvPicPr>
            <a:picLocks noChangeAspect="1" noChangeArrowheads="1"/>
          </p:cNvPicPr>
          <p:nvPr/>
        </p:nvPicPr>
        <p:blipFill>
          <a:blip r:embed="rId3" cstate="email"/>
          <a:srcRect/>
          <a:stretch>
            <a:fillRect/>
          </a:stretch>
        </p:blipFill>
        <p:spPr bwMode="auto">
          <a:xfrm>
            <a:off x="7432069" y="1207093"/>
            <a:ext cx="1070058" cy="511404"/>
          </a:xfrm>
          <a:prstGeom prst="rect">
            <a:avLst/>
          </a:prstGeom>
          <a:noFill/>
          <a:ln w="9525">
            <a:noFill/>
            <a:miter lim="800000"/>
            <a:headEnd/>
            <a:tailEnd/>
          </a:ln>
        </p:spPr>
      </p:pic>
      <p:pic>
        <p:nvPicPr>
          <p:cNvPr id="7" name="Picture 6" descr="http://www.centegra.co.uk/resources/Welcome-BI_Cube_Small.jpg"/>
          <p:cNvPicPr>
            <a:picLocks noChangeAspect="1" noChangeArrowheads="1"/>
          </p:cNvPicPr>
          <p:nvPr/>
        </p:nvPicPr>
        <p:blipFill>
          <a:blip r:embed="rId4" cstate="email"/>
          <a:srcRect/>
          <a:stretch>
            <a:fillRect/>
          </a:stretch>
        </p:blipFill>
        <p:spPr bwMode="auto">
          <a:xfrm>
            <a:off x="3902029" y="3250096"/>
            <a:ext cx="942470" cy="706853"/>
          </a:xfrm>
          <a:prstGeom prst="rect">
            <a:avLst/>
          </a:prstGeom>
          <a:noFill/>
          <a:ln w="9525">
            <a:noFill/>
            <a:miter lim="800000"/>
            <a:headEnd/>
            <a:tailEnd/>
          </a:ln>
        </p:spPr>
      </p:pic>
      <p:pic>
        <p:nvPicPr>
          <p:cNvPr id="9" name="Picture 8" descr="Bar Chart Unformatted.jpg"/>
          <p:cNvPicPr>
            <a:picLocks noChangeAspect="1"/>
          </p:cNvPicPr>
          <p:nvPr/>
        </p:nvPicPr>
        <p:blipFill>
          <a:blip r:embed="rId5" cstate="email"/>
          <a:stretch>
            <a:fillRect/>
          </a:stretch>
        </p:blipFill>
        <p:spPr>
          <a:xfrm>
            <a:off x="6096000" y="4836160"/>
            <a:ext cx="942888" cy="53557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531">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531">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531">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531">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531">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2531">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531">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2531">
                                            <p:txEl>
                                              <p:pRg st="9" end="9"/>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2531">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Report Parameter Source – Query</a:t>
            </a:r>
          </a:p>
        </p:txBody>
      </p:sp>
      <p:sp>
        <p:nvSpPr>
          <p:cNvPr id="4" name="Content Placeholder 3"/>
          <p:cNvSpPr>
            <a:spLocks noGrp="1"/>
          </p:cNvSpPr>
          <p:nvPr>
            <p:ph idx="1"/>
          </p:nvPr>
        </p:nvSpPr>
        <p:spPr>
          <a:xfrm>
            <a:off x="457200" y="1249680"/>
            <a:ext cx="8229600" cy="5066453"/>
          </a:xfrm>
        </p:spPr>
        <p:txBody>
          <a:bodyPr/>
          <a:lstStyle/>
          <a:p>
            <a:pPr>
              <a:lnSpc>
                <a:spcPct val="200000"/>
              </a:lnSpc>
            </a:pPr>
            <a:r>
              <a:rPr lang="en-US" dirty="0" smtClean="0"/>
              <a:t>Not recommended for security</a:t>
            </a:r>
          </a:p>
          <a:p>
            <a:pPr>
              <a:lnSpc>
                <a:spcPct val="200000"/>
              </a:lnSpc>
            </a:pPr>
            <a:r>
              <a:rPr lang="en-US" dirty="0" smtClean="0"/>
              <a:t>Especially useful for date parameters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7200" y="304800"/>
            <a:ext cx="8229600" cy="1524000"/>
          </a:xfrm>
        </p:spPr>
        <p:txBody>
          <a:bodyPr>
            <a:normAutofit/>
          </a:bodyPr>
          <a:lstStyle/>
          <a:p>
            <a:r>
              <a:rPr lang="en-US" dirty="0" smtClean="0"/>
              <a:t>BI Portal – Report Designer – Course Summary</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182880"/>
            <a:ext cx="8229600" cy="1074420"/>
          </a:xfrm>
        </p:spPr>
        <p:txBody>
          <a:bodyPr>
            <a:normAutofit/>
          </a:bodyPr>
          <a:lstStyle/>
          <a:p>
            <a:r>
              <a:rPr lang="en-US" dirty="0" smtClean="0"/>
              <a:t>BI Portal – Report Designer</a:t>
            </a:r>
          </a:p>
        </p:txBody>
      </p:sp>
      <p:sp>
        <p:nvSpPr>
          <p:cNvPr id="4" name="Content Placeholder 3"/>
          <p:cNvSpPr>
            <a:spLocks noGrp="1"/>
          </p:cNvSpPr>
          <p:nvPr>
            <p:ph idx="1"/>
          </p:nvPr>
        </p:nvSpPr>
        <p:spPr>
          <a:xfrm>
            <a:off x="457200" y="1249680"/>
            <a:ext cx="8229600" cy="5066453"/>
          </a:xfrm>
        </p:spPr>
        <p:txBody>
          <a:bodyPr/>
          <a:lstStyle/>
          <a:p>
            <a:r>
              <a:rPr lang="en-US" dirty="0" smtClean="0"/>
              <a:t>Using the Report Wizard</a:t>
            </a:r>
          </a:p>
          <a:p>
            <a:pPr lvl="1"/>
            <a:r>
              <a:rPr lang="en-US" dirty="0" smtClean="0"/>
              <a:t>Select </a:t>
            </a:r>
            <a:r>
              <a:rPr lang="en-US" b="1" dirty="0" smtClean="0"/>
              <a:t>query</a:t>
            </a:r>
          </a:p>
          <a:p>
            <a:pPr lvl="1"/>
            <a:r>
              <a:rPr lang="en-US" dirty="0" smtClean="0"/>
              <a:t>Choose </a:t>
            </a:r>
            <a:r>
              <a:rPr lang="en-US" b="1" dirty="0" smtClean="0"/>
              <a:t>fields</a:t>
            </a:r>
          </a:p>
          <a:p>
            <a:pPr lvl="1"/>
            <a:r>
              <a:rPr lang="en-US" b="1" dirty="0" smtClean="0"/>
              <a:t>Group By</a:t>
            </a:r>
            <a:r>
              <a:rPr lang="en-US" dirty="0" smtClean="0"/>
              <a:t> for report subtotals</a:t>
            </a:r>
          </a:p>
          <a:p>
            <a:pPr lvl="1"/>
            <a:r>
              <a:rPr lang="en-US" dirty="0" smtClean="0"/>
              <a:t>Configure </a:t>
            </a:r>
            <a:r>
              <a:rPr lang="en-US" b="1" dirty="0" smtClean="0"/>
              <a:t>layout</a:t>
            </a:r>
          </a:p>
          <a:p>
            <a:pPr lvl="1"/>
            <a:r>
              <a:rPr lang="en-US" dirty="0" smtClean="0"/>
              <a:t>Define </a:t>
            </a:r>
            <a:r>
              <a:rPr lang="en-US" b="1" dirty="0" smtClean="0"/>
              <a:t>parameters</a:t>
            </a:r>
          </a:p>
          <a:p>
            <a:pPr lvl="1"/>
            <a:r>
              <a:rPr lang="en-US" dirty="0" smtClean="0"/>
              <a:t>Add </a:t>
            </a:r>
            <a:r>
              <a:rPr lang="en-US" b="1" dirty="0" smtClean="0"/>
              <a:t>links</a:t>
            </a:r>
            <a:endParaRPr lang="en-US" dirty="0" smtClean="0"/>
          </a:p>
          <a:p>
            <a:r>
              <a:rPr lang="en-US" dirty="0" smtClean="0"/>
              <a:t>Modify a Query and Report</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custDataLst>
              <p:tags r:id="rId2"/>
            </p:custDataLst>
          </p:nvPr>
        </p:nvSpPr>
        <p:spPr>
          <a:xfrm>
            <a:off x="457199" y="1429555"/>
            <a:ext cx="8351950" cy="3876541"/>
          </a:xfrm>
        </p:spPr>
        <p:txBody>
          <a:bodyPr>
            <a:normAutofit fontScale="92500" lnSpcReduction="20000"/>
          </a:bodyPr>
          <a:lstStyle/>
          <a:p>
            <a:pPr>
              <a:lnSpc>
                <a:spcPct val="140000"/>
              </a:lnSpc>
              <a:buFont typeface="Arial" pitchFamily="34" charset="0"/>
              <a:buChar char="•"/>
            </a:pPr>
            <a:r>
              <a:rPr lang="en-US" dirty="0" smtClean="0"/>
              <a:t>Next Steps</a:t>
            </a:r>
          </a:p>
          <a:p>
            <a:pPr lvl="1">
              <a:lnSpc>
                <a:spcPct val="140000"/>
              </a:lnSpc>
              <a:buFont typeface="Century Gothic" pitchFamily="34" charset="0"/>
              <a:buChar char="−"/>
            </a:pPr>
            <a:r>
              <a:rPr lang="en-US" dirty="0" smtClean="0"/>
              <a:t>Complete the Learning Validation Questions for this section (separate on-line test)</a:t>
            </a:r>
          </a:p>
          <a:p>
            <a:pPr lvl="1">
              <a:lnSpc>
                <a:spcPct val="140000"/>
              </a:lnSpc>
              <a:buFont typeface="Century Gothic" pitchFamily="34" charset="0"/>
              <a:buChar char="−"/>
            </a:pPr>
            <a:r>
              <a:rPr lang="en-US" dirty="0" smtClean="0"/>
              <a:t>Review this presentation’s section in the BI Level 1 Certification Training Guide</a:t>
            </a:r>
          </a:p>
          <a:p>
            <a:pPr>
              <a:lnSpc>
                <a:spcPct val="140000"/>
              </a:lnSpc>
              <a:buFont typeface="Arial" pitchFamily="34" charset="0"/>
              <a:buChar char="•"/>
            </a:pPr>
            <a:r>
              <a:rPr lang="en-US" dirty="0" smtClean="0"/>
              <a:t>Questions?</a:t>
            </a:r>
          </a:p>
          <a:p>
            <a:pPr lvl="1">
              <a:lnSpc>
                <a:spcPct val="140000"/>
              </a:lnSpc>
              <a:buFont typeface="Century Gothic" pitchFamily="34" charset="0"/>
              <a:buChar char="−"/>
            </a:pPr>
            <a:r>
              <a:rPr lang="en-US" dirty="0" smtClean="0"/>
              <a:t>Email the BI Community Forum at:</a:t>
            </a:r>
            <a:br>
              <a:rPr lang="en-US" dirty="0" smtClean="0"/>
            </a:br>
            <a:r>
              <a:rPr lang="en-US" dirty="0" smtClean="0">
                <a:solidFill>
                  <a:srgbClr val="0070C0"/>
                </a:solidFill>
              </a:rPr>
              <a:t>business_intelligence@qadshare.com</a:t>
            </a:r>
          </a:p>
          <a:p>
            <a:endParaRPr lang="en-US" sz="1800" dirty="0" smtClean="0"/>
          </a:p>
          <a:p>
            <a:pPr eaLnBrk="1" hangingPunct="1"/>
            <a:endParaRPr lang="en-US" sz="1800" dirty="0" smtClean="0"/>
          </a:p>
        </p:txBody>
      </p:sp>
      <p:sp>
        <p:nvSpPr>
          <p:cNvPr id="64514" name="Rectangle 2"/>
          <p:cNvSpPr>
            <a:spLocks noGrp="1" noChangeArrowheads="1"/>
          </p:cNvSpPr>
          <p:nvPr>
            <p:ph type="title"/>
            <p:custDataLst>
              <p:tags r:id="rId3"/>
            </p:custDataLst>
          </p:nvPr>
        </p:nvSpPr>
        <p:spPr>
          <a:xfrm>
            <a:off x="457200" y="324547"/>
            <a:ext cx="8094372" cy="708730"/>
          </a:xfrm>
        </p:spPr>
        <p:txBody>
          <a:bodyPr>
            <a:normAutofit fontScale="90000"/>
          </a:bodyPr>
          <a:lstStyle/>
          <a:p>
            <a:pPr eaLnBrk="1" hangingPunct="1"/>
            <a:r>
              <a:rPr lang="en-US" dirty="0" smtClean="0"/>
              <a:t>QAD BI Level 1 Learning Path -Next Steps for Certification!</a:t>
            </a: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766482" y="3249706"/>
            <a:ext cx="2563906" cy="699247"/>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474039" y="1464564"/>
            <a:ext cx="8153400" cy="3665756"/>
          </a:xfrm>
        </p:spPr>
        <p:txBody>
          <a:bodyPr/>
          <a:lstStyle/>
          <a:p>
            <a:pPr lvl="1">
              <a:lnSpc>
                <a:spcPct val="150000"/>
              </a:lnSpc>
              <a:defRPr/>
            </a:pPr>
            <a:r>
              <a:rPr lang="en-US" sz="2800" dirty="0" smtClean="0">
                <a:cs typeface="Tahoma" pitchFamily="34" charset="0"/>
              </a:rPr>
              <a:t>End-users</a:t>
            </a:r>
          </a:p>
          <a:p>
            <a:pPr lvl="2">
              <a:lnSpc>
                <a:spcPct val="150000"/>
              </a:lnSpc>
              <a:defRPr/>
            </a:pPr>
            <a:r>
              <a:rPr lang="en-US" dirty="0" smtClean="0">
                <a:cs typeface="Tahoma" pitchFamily="34" charset="0"/>
              </a:rPr>
              <a:t>Users</a:t>
            </a:r>
          </a:p>
          <a:p>
            <a:pPr lvl="2">
              <a:lnSpc>
                <a:spcPct val="150000"/>
              </a:lnSpc>
              <a:defRPr/>
            </a:pPr>
            <a:r>
              <a:rPr lang="en-US" dirty="0" smtClean="0">
                <a:cs typeface="Tahoma" pitchFamily="34" charset="0"/>
              </a:rPr>
              <a:t>Dashboard Only</a:t>
            </a:r>
          </a:p>
          <a:p>
            <a:pPr lvl="1">
              <a:lnSpc>
                <a:spcPct val="150000"/>
              </a:lnSpc>
              <a:defRPr/>
            </a:pPr>
            <a:r>
              <a:rPr lang="en-US" sz="2800" dirty="0" smtClean="0">
                <a:cs typeface="Tahoma" pitchFamily="34" charset="0"/>
              </a:rPr>
              <a:t>Designer</a:t>
            </a:r>
          </a:p>
          <a:p>
            <a:pPr lvl="1">
              <a:lnSpc>
                <a:spcPct val="150000"/>
              </a:lnSpc>
              <a:defRPr/>
            </a:pPr>
            <a:r>
              <a:rPr lang="en-US" sz="2800" dirty="0" smtClean="0">
                <a:cs typeface="Tahoma" pitchFamily="34" charset="0"/>
              </a:rPr>
              <a:t>Administrators</a:t>
            </a:r>
          </a:p>
          <a:p>
            <a:pPr lvl="1">
              <a:defRPr/>
            </a:pPr>
            <a:endParaRPr lang="en-US" dirty="0" smtClean="0">
              <a:cs typeface="Tahoma" pitchFamily="34" charset="0"/>
            </a:endParaRPr>
          </a:p>
          <a:p>
            <a:pPr lvl="1">
              <a:defRPr/>
            </a:pPr>
            <a:endParaRPr lang="en-US" dirty="0" smtClean="0">
              <a:cs typeface="Tahoma" pitchFamily="34" charset="0"/>
            </a:endParaRPr>
          </a:p>
          <a:p>
            <a:pPr>
              <a:defRPr/>
            </a:pPr>
            <a:endParaRPr lang="en-US" dirty="0"/>
          </a:p>
        </p:txBody>
      </p:sp>
      <p:sp>
        <p:nvSpPr>
          <p:cNvPr id="5" name="Title 4"/>
          <p:cNvSpPr>
            <a:spLocks noGrp="1"/>
          </p:cNvSpPr>
          <p:nvPr>
            <p:ph type="title"/>
          </p:nvPr>
        </p:nvSpPr>
        <p:spPr/>
        <p:txBody>
          <a:bodyPr/>
          <a:lstStyle/>
          <a:p>
            <a:r>
              <a:rPr lang="en-US" dirty="0" smtClean="0"/>
              <a:t>BI Portal – User Roles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70558" y="1914525"/>
            <a:ext cx="2900363" cy="542925"/>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444321" y="1035585"/>
            <a:ext cx="8153400" cy="4641851"/>
          </a:xfrm>
        </p:spPr>
        <p:txBody>
          <a:bodyPr/>
          <a:lstStyle/>
          <a:p>
            <a:pPr lvl="1">
              <a:lnSpc>
                <a:spcPct val="150000"/>
              </a:lnSpc>
              <a:defRPr/>
            </a:pPr>
            <a:r>
              <a:rPr lang="en-US" sz="2800" dirty="0" smtClean="0">
                <a:cs typeface="Tahoma" pitchFamily="34" charset="0"/>
              </a:rPr>
              <a:t>Queries</a:t>
            </a:r>
          </a:p>
          <a:p>
            <a:pPr lvl="1">
              <a:lnSpc>
                <a:spcPct val="150000"/>
              </a:lnSpc>
              <a:defRPr/>
            </a:pPr>
            <a:r>
              <a:rPr lang="en-US" sz="2800" dirty="0" smtClean="0">
                <a:cs typeface="Tahoma" pitchFamily="34" charset="0"/>
              </a:rPr>
              <a:t>Reports</a:t>
            </a:r>
          </a:p>
          <a:p>
            <a:pPr lvl="1">
              <a:lnSpc>
                <a:spcPct val="150000"/>
              </a:lnSpc>
              <a:defRPr/>
            </a:pPr>
            <a:r>
              <a:rPr lang="en-US" sz="2800" dirty="0" smtClean="0">
                <a:cs typeface="Tahoma" pitchFamily="34" charset="0"/>
              </a:rPr>
              <a:t>Visual Items</a:t>
            </a:r>
          </a:p>
          <a:p>
            <a:pPr lvl="1">
              <a:lnSpc>
                <a:spcPct val="150000"/>
              </a:lnSpc>
              <a:defRPr/>
            </a:pPr>
            <a:r>
              <a:rPr lang="en-US" sz="2800" dirty="0" smtClean="0">
                <a:cs typeface="Tahoma" pitchFamily="34" charset="0"/>
              </a:rPr>
              <a:t>Dashboards</a:t>
            </a:r>
          </a:p>
          <a:p>
            <a:pPr marL="747713" lvl="1" indent="-284163">
              <a:lnSpc>
                <a:spcPct val="150000"/>
              </a:lnSpc>
              <a:defRPr/>
            </a:pPr>
            <a:r>
              <a:rPr lang="en-US" sz="2800" dirty="0" smtClean="0">
                <a:cs typeface="Tahoma" pitchFamily="34" charset="0"/>
              </a:rPr>
              <a:t>Collaboration</a:t>
            </a:r>
          </a:p>
          <a:p>
            <a:pPr marL="747713" lvl="1" indent="-284163">
              <a:lnSpc>
                <a:spcPct val="150000"/>
              </a:lnSpc>
              <a:defRPr/>
            </a:pPr>
            <a:r>
              <a:rPr lang="en-US" sz="2800" dirty="0" smtClean="0">
                <a:cs typeface="Tahoma" pitchFamily="34" charset="0"/>
              </a:rPr>
              <a:t>Security</a:t>
            </a:r>
          </a:p>
          <a:p>
            <a:pPr lvl="1">
              <a:defRPr/>
            </a:pPr>
            <a:endParaRPr lang="en-US" dirty="0" smtClean="0">
              <a:cs typeface="Tahoma" pitchFamily="34" charset="0"/>
            </a:endParaRPr>
          </a:p>
          <a:p>
            <a:pPr lvl="1">
              <a:defRPr/>
            </a:pPr>
            <a:endParaRPr lang="en-US" dirty="0" smtClean="0">
              <a:cs typeface="Tahoma" pitchFamily="34" charset="0"/>
            </a:endParaRPr>
          </a:p>
          <a:p>
            <a:pPr>
              <a:defRPr/>
            </a:pPr>
            <a:endParaRPr lang="en-US" dirty="0"/>
          </a:p>
        </p:txBody>
      </p:sp>
      <p:sp>
        <p:nvSpPr>
          <p:cNvPr id="5" name="Title 4"/>
          <p:cNvSpPr>
            <a:spLocks noGrp="1"/>
          </p:cNvSpPr>
          <p:nvPr>
            <p:ph type="title"/>
          </p:nvPr>
        </p:nvSpPr>
        <p:spPr/>
        <p:txBody>
          <a:bodyPr/>
          <a:lstStyle/>
          <a:p>
            <a:r>
              <a:rPr lang="en-US" dirty="0" smtClean="0"/>
              <a:t>BI Portal – Key Components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229600" cy="840348"/>
          </a:xfrm>
        </p:spPr>
        <p:txBody>
          <a:bodyPr>
            <a:normAutofit/>
          </a:bodyPr>
          <a:lstStyle/>
          <a:p>
            <a:r>
              <a:rPr lang="en-US" dirty="0" smtClean="0"/>
              <a:t>Create a Report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Access Report Designer</a:t>
            </a:r>
            <a:endParaRPr lang="en-US"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937010" y="1843088"/>
            <a:ext cx="7385502" cy="1669169"/>
          </a:xfrm>
          <a:prstGeom prst="rect">
            <a:avLst/>
          </a:prstGeom>
          <a:noFill/>
          <a:ln w="9525">
            <a:noFill/>
            <a:miter lim="800000"/>
            <a:headEnd/>
            <a:tailEnd/>
          </a:ln>
          <a:effectLst/>
        </p:spPr>
      </p:pic>
      <p:sp>
        <p:nvSpPr>
          <p:cNvPr id="6" name="Left Arrow 5"/>
          <p:cNvSpPr/>
          <p:nvPr/>
        </p:nvSpPr>
        <p:spPr>
          <a:xfrm>
            <a:off x="4752027" y="2698430"/>
            <a:ext cx="1057275" cy="257175"/>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DVSECTIONID" val="nToxDeuvvLoYe7Te60oMOV"/>
</p:tagLst>
</file>

<file path=ppt/tags/tag2.xml><?xml version="1.0" encoding="utf-8"?>
<p:tagLst xmlns:a="http://schemas.openxmlformats.org/drawingml/2006/main" xmlns:r="http://schemas.openxmlformats.org/officeDocument/2006/relationships" xmlns:p="http://schemas.openxmlformats.org/presentationml/2006/main">
  <p:tag name="DVSHAPEID" val="w9Pc2Au6s5k00J3cqT4TNK"/>
</p:tagLst>
</file>

<file path=ppt/tags/tag3.xml><?xml version="1.0" encoding="utf-8"?>
<p:tagLst xmlns:a="http://schemas.openxmlformats.org/drawingml/2006/main" xmlns:r="http://schemas.openxmlformats.org/officeDocument/2006/relationships" xmlns:p="http://schemas.openxmlformats.org/presentationml/2006/main">
  <p:tag name="DVSHAPEID" val="aFs5YsXdUuBQi3KkTqQEGE"/>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37184</TotalTime>
  <Words>1285</Words>
  <Application>Microsoft Office PowerPoint</Application>
  <PresentationFormat>On-screen Show (4:3)</PresentationFormat>
  <Paragraphs>250</Paragraphs>
  <Slides>53</Slides>
  <Notes>53</Notes>
  <HiddenSlides>0</HiddenSlides>
  <MMClips>0</MMClips>
  <ScaleCrop>false</ScaleCrop>
  <HeadingPairs>
    <vt:vector size="4" baseType="variant">
      <vt:variant>
        <vt:lpstr>Theme</vt:lpstr>
      </vt:variant>
      <vt:variant>
        <vt:i4>2</vt:i4>
      </vt:variant>
      <vt:variant>
        <vt:lpstr>Slide Titles</vt:lpstr>
      </vt:variant>
      <vt:variant>
        <vt:i4>53</vt:i4>
      </vt:variant>
    </vt:vector>
  </HeadingPairs>
  <TitlesOfParts>
    <vt:vector size="55" baseType="lpstr">
      <vt:lpstr>1_EX06PP_template</vt:lpstr>
      <vt:lpstr>QAD 2010 Template</vt:lpstr>
      <vt:lpstr>BI Portal Designer - Reports</vt:lpstr>
      <vt:lpstr>Course Overview</vt:lpstr>
      <vt:lpstr>Course Objectives and Benefits</vt:lpstr>
      <vt:lpstr>QAD BI - Review</vt:lpstr>
      <vt:lpstr>QAD BI Components</vt:lpstr>
      <vt:lpstr>BI Portal – User Roles</vt:lpstr>
      <vt:lpstr>BI Portal – Key Components</vt:lpstr>
      <vt:lpstr>Create a Report</vt:lpstr>
      <vt:lpstr>Access Report Designer</vt:lpstr>
      <vt:lpstr>Report Designer Toolbar</vt:lpstr>
      <vt:lpstr>Report Information</vt:lpstr>
      <vt:lpstr>Report Information</vt:lpstr>
      <vt:lpstr>Create Report – Requirements</vt:lpstr>
      <vt:lpstr>Report Wizard</vt:lpstr>
      <vt:lpstr>Select Query</vt:lpstr>
      <vt:lpstr>Select Fields</vt:lpstr>
      <vt:lpstr>Arrange fields</vt:lpstr>
      <vt:lpstr>Add Field Formats</vt:lpstr>
      <vt:lpstr>Add Field Formats</vt:lpstr>
      <vt:lpstr>Add Field Formats</vt:lpstr>
      <vt:lpstr>Report Groups</vt:lpstr>
      <vt:lpstr>Add Subtotals and Totals</vt:lpstr>
      <vt:lpstr>Report Layout</vt:lpstr>
      <vt:lpstr>Report Parameters</vt:lpstr>
      <vt:lpstr>Report Parameters</vt:lpstr>
      <vt:lpstr>Report Parameters</vt:lpstr>
      <vt:lpstr>Save Report</vt:lpstr>
      <vt:lpstr>Save Report</vt:lpstr>
      <vt:lpstr>Preview Report</vt:lpstr>
      <vt:lpstr>Preview Report</vt:lpstr>
      <vt:lpstr>Report Navigation</vt:lpstr>
      <vt:lpstr>Using the Report Wizard - Review</vt:lpstr>
      <vt:lpstr>Report links – Detailed Report</vt:lpstr>
      <vt:lpstr>Add Report Link</vt:lpstr>
      <vt:lpstr>Action Binding</vt:lpstr>
      <vt:lpstr>Action Target Item</vt:lpstr>
      <vt:lpstr>Action Target Items</vt:lpstr>
      <vt:lpstr>Action Target Item</vt:lpstr>
      <vt:lpstr>Report Links</vt:lpstr>
      <vt:lpstr>Test Report Link</vt:lpstr>
      <vt:lpstr>Test Report Link</vt:lpstr>
      <vt:lpstr>Test Report Link</vt:lpstr>
      <vt:lpstr>Modify Query</vt:lpstr>
      <vt:lpstr>Reference By</vt:lpstr>
      <vt:lpstr>Refresh Report Definition</vt:lpstr>
      <vt:lpstr>Parameter Selection Source: Query Library</vt:lpstr>
      <vt:lpstr>Create Lookup Query</vt:lpstr>
      <vt:lpstr>Parameter Selection Source: Query Library</vt:lpstr>
      <vt:lpstr>Test Parameter Source - Query</vt:lpstr>
      <vt:lpstr>Report Parameter Source – Query</vt:lpstr>
      <vt:lpstr>BI Portal – Report Designer – Course Summary</vt:lpstr>
      <vt:lpstr>BI Portal – Report Designer</vt:lpstr>
      <vt:lpstr>QAD BI Level 1 Learning Path -Next Steps for Certification!</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Launch/Sales Launch</dc:title>
  <dc:creator>QAD</dc:creator>
  <cp:lastModifiedBy>qad</cp:lastModifiedBy>
  <cp:revision>3078</cp:revision>
  <dcterms:created xsi:type="dcterms:W3CDTF">2006-09-26T21:40:50Z</dcterms:created>
  <dcterms:modified xsi:type="dcterms:W3CDTF">2013-10-11T17:24:02Z</dcterms:modified>
</cp:coreProperties>
</file>