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notesSlides/notesSlide38.xml" ContentType="application/vnd.openxmlformats-officedocument.presentationml.notesSlide+xml"/>
  <Override PartName="/ppt/comments/comment55.xml" ContentType="application/vnd.openxmlformats-officedocument.presentationml.comment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slides/slide50.xml" ContentType="application/vnd.openxmlformats-officedocument.presentationml.slide+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comments/comment33.xml" ContentType="application/vnd.openxmlformats-officedocument.presentationml.comments+xml"/>
  <Override PartName="/ppt/tags/tag241.xml" ContentType="application/vnd.openxmlformats-officedocument.presentationml.tags+xml"/>
  <Override PartName="/ppt/notesSlides/notesSlide63.xml" ContentType="application/vnd.openxmlformats-officedocument.presentationml.notesSlide+xml"/>
  <Override PartName="/ppt/tags/tag16.xml" ContentType="application/vnd.openxmlformats-officedocument.presentationml.tags+xml"/>
  <Override PartName="/ppt/tags/tag63.xml" ContentType="application/vnd.openxmlformats-officedocument.presentationml.tags+xml"/>
  <Override PartName="/ppt/comments/comment11.xml" ContentType="application/vnd.openxmlformats-officedocument.presentationml.comments+xml"/>
  <Override PartName="/ppt/tags/tag178.xml" ContentType="application/vnd.openxmlformats-officedocument.presentationml.tags+xml"/>
  <Override PartName="/ppt/notesSlides/notesSlide41.xml" ContentType="application/vnd.openxmlformats-officedocument.presentationml.notesSlide+xml"/>
  <Override PartName="/ppt/tags/tag317.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comments/comment49.xml" ContentType="application/vnd.openxmlformats-officedocument.presentationml.comments+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notesSlides/notesSlide35.xml" ContentType="application/vnd.openxmlformats-officedocument.presentationml.notesSlide+xml"/>
  <Override PartName="/ppt/tags/tag260.xml" ContentType="application/vnd.openxmlformats-officedocument.presentationml.tags+xml"/>
  <Override PartName="/ppt/comments/comment52.xml" ContentType="application/vnd.openxmlformats-officedocument.presentationml.comments+xml"/>
  <Override PartName="/ppt/tags/tag35.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comments/comment30.xml" ContentType="application/vnd.openxmlformats-officedocument.presentationml.comments+xml"/>
  <Override PartName="/ppt/notesSlides/notesSlide60.xml" ContentType="application/vnd.openxmlformats-officedocument.presentationml.notesSlide+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diagrams/colors1.xml" ContentType="application/vnd.openxmlformats-officedocument.drawingml.diagramColors+xml"/>
  <Override PartName="/ppt/tags/tag229.xml" ContentType="application/vnd.openxmlformats-officedocument.presentationml.tags+xml"/>
  <Override PartName="/ppt/tags/tag276.xml" ContentType="application/vnd.openxmlformats-officedocument.presentationml.tags+xml"/>
  <Override PartName="/ppt/tags/tag98.xml" ContentType="application/vnd.openxmlformats-officedocument.presentationml.tags+xml"/>
  <Override PartName="/ppt/tags/tag207.xml" ContentType="application/vnd.openxmlformats-officedocument.presentationml.tags+xml"/>
  <Override PartName="/ppt/notesSlides/notesSlide29.xml" ContentType="application/vnd.openxmlformats-officedocument.presentationml.notesSlide+xml"/>
  <Override PartName="/ppt/tags/tag254.xml" ContentType="application/vnd.openxmlformats-officedocument.presentationml.tags+xml"/>
  <Override PartName="/ppt/comments/comment46.xml" ContentType="application/vnd.openxmlformats-officedocument.presentationml.comments+xml"/>
  <Override PartName="/ppt/slides/slide16.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comments/comment6.xml" ContentType="application/vnd.openxmlformats-officedocument.presentationml.comments+xml"/>
  <Override PartName="/ppt/comments/comment24.xml" ContentType="application/vnd.openxmlformats-officedocument.presentationml.comments+xml"/>
  <Override PartName="/ppt/tags/tag232.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notesSlides/notesSlide32.xml" ContentType="application/vnd.openxmlformats-officedocument.presentationml.notesSlide+xml"/>
  <Override PartName="/ppt/tags/tag308.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ags/tag311.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comments/comment18.xml" ContentType="application/vnd.openxmlformats-officedocument.presentationml.comments+xml"/>
  <Override PartName="/ppt/tags/tag226.xml" ContentType="application/vnd.openxmlformats-officedocument.presentationml.tags+xml"/>
  <Override PartName="/ppt/notesSlides/notesSlide48.xml" ContentType="application/vnd.openxmlformats-officedocument.presentationml.notesSlide+xml"/>
  <Override PartName="/ppt/tags/tag273.xml" ContentType="application/vnd.openxmlformats-officedocument.presentationml.tags+xml"/>
  <Override PartName="/ppt/comments/comment65.xml" ContentType="application/vnd.openxmlformats-officedocument.presentationml.comments+xml"/>
  <Override PartName="/ppt/slides/slide35.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notesSlides/notesSlide26.xml" ContentType="application/vnd.openxmlformats-officedocument.presentationml.notesSlide+xml"/>
  <Override PartName="/ppt/comments/comment43.xml" ContentType="application/vnd.openxmlformats-officedocument.presentationml.comments+xml"/>
  <Override PartName="/ppt/tags/tag251.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tags/tag119.xml" ContentType="application/vnd.openxmlformats-officedocument.presentationml.tags+xml"/>
  <Override PartName="/ppt/tags/tag166.xml" ContentType="application/vnd.openxmlformats-officedocument.presentationml.tags+xml"/>
  <Override PartName="/ppt/tags/tag51.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diagrams/data1.xml" ContentType="application/vnd.openxmlformats-officedocument.drawingml.diagramData+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comments/comment59.xml" ContentType="application/vnd.openxmlformats-officedocument.presentationml.comment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comments/comment48.xml" ContentType="application/vnd.openxmlformats-officedocument.presentationml.comment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comments/comment37.xml" ContentType="application/vnd.openxmlformats-officedocument.presentationml.comments+xml"/>
  <Override PartName="/ppt/tags/tag245.xml" ContentType="application/vnd.openxmlformats-officedocument.presentationml.tags+xml"/>
  <Override PartName="/ppt/tags/tag292.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comments/comment8.xml" ContentType="application/vnd.openxmlformats-officedocument.presentationml.comments+xml"/>
  <Override PartName="/ppt/comments/comment26.xml" ContentType="application/vnd.openxmlformats-officedocument.presentationml.comments+xml"/>
  <Override PartName="/ppt/tags/tag234.xml" ContentType="application/vnd.openxmlformats-officedocument.presentationml.tags+xml"/>
  <Override PartName="/ppt/notesSlides/notesSlide45.xml" ContentType="application/vnd.openxmlformats-officedocument.presentationml.notesSlide+xml"/>
  <Override PartName="/ppt/tags/tag281.xml" ContentType="application/vnd.openxmlformats-officedocument.presentationml.tags+xml"/>
  <Override PartName="/ppt/notesSlides/notesSlide56.xml" ContentType="application/vnd.openxmlformats-officedocument.presentationml.notesSlide+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comments/comment15.xml" ContentType="application/vnd.openxmlformats-officedocument.presentationml.comments+xml"/>
  <Override PartName="/ppt/tags/tag223.xml" ContentType="application/vnd.openxmlformats-officedocument.presentationml.tags+xml"/>
  <Override PartName="/ppt/notesSlides/notesSlide34.xml" ContentType="application/vnd.openxmlformats-officedocument.presentationml.notesSlide+xml"/>
  <Override PartName="/ppt/comments/comment51.xml" ContentType="application/vnd.openxmlformats-officedocument.presentationml.comments+xml"/>
  <Override PartName="/ppt/tags/tag270.xml" ContentType="application/vnd.openxmlformats-officedocument.presentationml.tags+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notesSlides/notesSlide23.xml" ContentType="application/vnd.openxmlformats-officedocument.presentationml.notesSlide+xml"/>
  <Override PartName="/ppt/tags/tag201.xml" ContentType="application/vnd.openxmlformats-officedocument.presentationml.tags+xml"/>
  <Override PartName="/ppt/tags/tag212.xml" ContentType="application/vnd.openxmlformats-officedocument.presentationml.tags+xml"/>
  <Override PartName="/ppt/comments/comment40.xml" ContentType="application/vnd.openxmlformats-officedocument.presentationml.comment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notesSlides/notesSlide39.xml" ContentType="application/vnd.openxmlformats-officedocument.presentationml.notesSlide+xml"/>
  <Override PartName="/ppt/tags/tag264.xml" ContentType="application/vnd.openxmlformats-officedocument.presentationml.tags+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206.xml" ContentType="application/vnd.openxmlformats-officedocument.presentationml.tags+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tags/tag253.xml" ContentType="application/vnd.openxmlformats-officedocument.presentationml.tags+xml"/>
  <Override PartName="/ppt/notesSlides/notesSlide64.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slideLayouts/slideLayout14.xml" ContentType="application/vnd.openxmlformats-officedocument.presentationml.slideLayout+xml"/>
  <Override PartName="/ppt/tags/tag75.xml" ContentType="application/vnd.openxmlformats-officedocument.presentationml.tags+xml"/>
  <Override PartName="/ppt/comments/comment5.xml" ContentType="application/vnd.openxmlformats-officedocument.presentationml.comments+xml"/>
  <Override PartName="/ppt/tags/tag179.xml" ContentType="application/vnd.openxmlformats-officedocument.presentationml.tags+xml"/>
  <Override PartName="/ppt/comments/comment23.xml" ContentType="application/vnd.openxmlformats-officedocument.presentationml.comments+xml"/>
  <Override PartName="/ppt/tags/tag231.xml" ContentType="application/vnd.openxmlformats-officedocument.presentationml.tags+xml"/>
  <Override PartName="/ppt/tags/tag242.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comments/comment12.xml" ContentType="application/vnd.openxmlformats-officedocument.presentationml.comments+xml"/>
  <Override PartName="/ppt/tags/tag168.xml" ContentType="application/vnd.openxmlformats-officedocument.presentationml.tags+xml"/>
  <Override PartName="/ppt/tags/tag220.xml" ContentType="application/vnd.openxmlformats-officedocument.presentationml.tags+xml"/>
  <Override PartName="/ppt/notesSlides/notesSlide42.xml" ContentType="application/vnd.openxmlformats-officedocument.presentationml.notesSlide+xml"/>
  <Override PartName="/ppt/tags/tag318.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30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tags/tag160.xml" ContentType="application/vnd.openxmlformats-officedocument.presentationml.tags+xml"/>
  <Override PartName="/ppt/comments/comment39.xml" ContentType="application/vnd.openxmlformats-officedocument.presentationml.comment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comments/comment28.xml" ContentType="application/vnd.openxmlformats-officedocument.presentationml.comments+xml"/>
  <Override PartName="/ppt/tags/tag236.xml" ContentType="application/vnd.openxmlformats-officedocument.presentationml.tags+xml"/>
  <Override PartName="/ppt/notesSlides/notesSlide47.xml" ContentType="application/vnd.openxmlformats-officedocument.presentationml.notesSlide+xml"/>
  <Override PartName="/ppt/tags/tag283.xml" ContentType="application/vnd.openxmlformats-officedocument.presentationml.tags+xml"/>
  <Override PartName="/ppt/notesSlides/notesSlide58.xml" ContentType="application/vnd.openxmlformats-officedocument.presentationml.notesSlide+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comments/comment17.xml" ContentType="application/vnd.openxmlformats-officedocument.presentationml.comments+xml"/>
  <Override PartName="/ppt/tags/tag225.xml" ContentType="application/vnd.openxmlformats-officedocument.presentationml.tags+xml"/>
  <Override PartName="/ppt/notesSlides/notesSlide36.xml" ContentType="application/vnd.openxmlformats-officedocument.presentationml.notesSlide+xml"/>
  <Override PartName="/ppt/comments/comment53.xml" ContentType="application/vnd.openxmlformats-officedocument.presentationml.comments+xml"/>
  <Override PartName="/ppt/tags/tag272.xml" ContentType="application/vnd.openxmlformats-officedocument.presentationml.tags+xml"/>
  <Override PartName="/ppt/comments/comment64.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notesSlides/notesSlide25.xml" ContentType="application/vnd.openxmlformats-officedocument.presentationml.notesSlide+xml"/>
  <Override PartName="/ppt/tags/tag214.xml" ContentType="application/vnd.openxmlformats-officedocument.presentationml.tags+xml"/>
  <Override PartName="/ppt/comments/comment42.xml" ContentType="application/vnd.openxmlformats-officedocument.presentationml.comments+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comments/comment2.xml" ContentType="application/vnd.openxmlformats-officedocument.presentationml.comment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comments/comment20.xml" ContentType="application/vnd.openxmlformats-officedocument.presentationml.comments+xml"/>
  <Override PartName="/ppt/notesSlides/notesSlide50.xml" ContentType="application/vnd.openxmlformats-officedocument.presentationml.notesSlide+xml"/>
  <Override PartName="/ppt/tags/tag315.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tags/tag208.xml" ContentType="application/vnd.openxmlformats-officedocument.presentationml.tags+xml"/>
  <Override PartName="/ppt/comments/comment36.xml" ContentType="application/vnd.openxmlformats-officedocument.presentationml.comments+xml"/>
  <Override PartName="/ppt/tags/tag255.xml" ContentType="application/vnd.openxmlformats-officedocument.presentationml.tags+xml"/>
  <Override PartName="/ppt/comments/comment47.xml" ContentType="application/vnd.openxmlformats-officedocument.presentationml.comments+xml"/>
  <Override PartName="/ppt/notesSlides/notesSlide66.xml" ContentType="application/vnd.openxmlformats-officedocument.presentationml.notesSlide+xml"/>
  <Override PartName="/ppt/diagrams/drawing1.xml" ContentType="application/vnd.ms-office.drawingml.diagramDrawing+xml"/>
  <Override PartName="/ppt/slides/slide53.xml" ContentType="application/vnd.openxmlformats-officedocument.presentationml.slide+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comments/comment7.xml" ContentType="application/vnd.openxmlformats-officedocument.presentationml.comments+xml"/>
  <Override PartName="/ppt/diagrams/quickStyle1.xml" ContentType="application/vnd.openxmlformats-officedocument.drawingml.diagramStyle+xml"/>
  <Override PartName="/ppt/comments/comment25.xml" ContentType="application/vnd.openxmlformats-officedocument.presentationml.comments+xml"/>
  <Override PartName="/ppt/tags/tag233.xml" ContentType="application/vnd.openxmlformats-officedocument.presentationml.tags+xml"/>
  <Override PartName="/ppt/tags/tag244.xml" ContentType="application/vnd.openxmlformats-officedocument.presentationml.tags+xml"/>
  <Override PartName="/ppt/notesSlides/notesSlide55.xml" ContentType="application/vnd.openxmlformats-officedocument.presentationml.notesSlide+xml"/>
  <Override PartName="/ppt/tags/tag280.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comments/comment14.xml" ContentType="application/vnd.openxmlformats-officedocument.presentationml.comments+xml"/>
  <Override PartName="/ppt/tags/tag222.xml" ContentType="application/vnd.openxmlformats-officedocument.presentationml.tags+xml"/>
  <Override PartName="/ppt/notesSlides/notesSlide44.xml" ContentType="application/vnd.openxmlformats-officedocument.presentationml.notesSlide+xml"/>
  <Override PartName="/ppt/comments/comment61.xml" ContentType="application/vnd.openxmlformats-officedocument.presentationml.comment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notesSlides/notesSlide22.xml" ContentType="application/vnd.openxmlformats-officedocument.presentationml.notesSlide+xml"/>
  <Override PartName="/ppt/tags/tag211.xml" ContentType="application/vnd.openxmlformats-officedocument.presentationml.tags+xml"/>
  <Override PartName="/ppt/notesSlides/notesSlide33.xml" ContentType="application/vnd.openxmlformats-officedocument.presentationml.notesSlide+xml"/>
  <Override PartName="/ppt/comments/comment50.xml" ContentType="application/vnd.openxmlformats-officedocument.presentationml.comments+xml"/>
  <Override PartName="/ppt/tags/tag309.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11.xml" ContentType="application/vnd.openxmlformats-officedocument.presentationml.notesSlide+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slides/slide58.xml" ContentType="application/vnd.openxmlformats-officedocument.presentationml.slide+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comments/comment19.xml" ContentType="application/vnd.openxmlformats-officedocument.presentationml.comments+xml"/>
  <Override PartName="/ppt/tags/tag227.xml" ContentType="application/vnd.openxmlformats-officedocument.presentationml.tags+xml"/>
  <Override PartName="/ppt/notesSlides/notesSlide49.xml" ContentType="application/vnd.openxmlformats-officedocument.presentationml.notesSlide+xml"/>
  <Override PartName="/ppt/tags/tag274.xml" ContentType="application/vnd.openxmlformats-officedocument.presentationml.tags+xml"/>
  <Override PartName="/ppt/comments/comment66.xml" ContentType="application/vnd.openxmlformats-officedocument.presentationml.comment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notesSlides/notesSlide27.xml" ContentType="application/vnd.openxmlformats-officedocument.presentationml.notesSlide+xml"/>
  <Override PartName="/ppt/comments/comment44.xml" ContentType="application/vnd.openxmlformats-officedocument.presentationml.comments+xml"/>
  <Override PartName="/ppt/tags/tag252.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comments/comment4.xml" ContentType="application/vnd.openxmlformats-officedocument.presentationml.comments+xml"/>
  <Override PartName="/ppt/comments/comment22.xml" ContentType="application/vnd.openxmlformats-officedocument.presentationml.comments+xml"/>
  <Override PartName="/ppt/tags/tag230.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tags/tag167.xml" ContentType="application/vnd.openxmlformats-officedocument.presentationml.tags+xml"/>
  <Override PartName="/ppt/notesSlides/notesSlide30.xml" ContentType="application/vnd.openxmlformats-officedocument.presentationml.notesSlide+xml"/>
  <Override PartName="/ppt/tags/tag306.xml" ContentType="application/vnd.openxmlformats-officedocument.presentationml.tags+xml"/>
  <Override PartName="/ppt/tags/tag145.xml" ContentType="application/vnd.openxmlformats-officedocument.presentationml.tags+xml"/>
  <Override PartName="/ppt/diagrams/layout1.xml" ContentType="application/vnd.openxmlformats-officedocument.drawingml.diagramLayout+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slides/slide55.xml" ContentType="application/vnd.openxmlformats-officedocument.presentationml.slide+xml"/>
  <Override PartName="/ppt/tags/tag101.xml" ContentType="application/vnd.openxmlformats-officedocument.presentationml.tags+xml"/>
  <Override PartName="/ppt/comments/comment38.xml" ContentType="application/vnd.openxmlformats-officedocument.presentationml.comment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comments/comment16.xml" ContentType="application/vnd.openxmlformats-officedocument.presentationml.comments+xml"/>
  <Override PartName="/ppt/tags/tag224.xml" ContentType="application/vnd.openxmlformats-officedocument.presentationml.tags+xml"/>
  <Override PartName="/ppt/notesSlides/notesSlide46.xml" ContentType="application/vnd.openxmlformats-officedocument.presentationml.notesSlide+xml"/>
  <Override PartName="/ppt/tags/tag271.xml" ContentType="application/vnd.openxmlformats-officedocument.presentationml.tags+xml"/>
  <Override PartName="/ppt/comments/comment63.xml" ContentType="application/vnd.openxmlformats-officedocument.presentationml.comments+xml"/>
  <Override PartName="/ppt/presentation.xml" ContentType="application/vnd.openxmlformats-officedocument.presentationml.presentation.main+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comments/comment41.xml" ContentType="application/vnd.openxmlformats-officedocument.presentationml.comment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comments/comment1.xml" ContentType="application/vnd.openxmlformats-officedocument.presentationml.comment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comments/comment57.xml" ContentType="application/vnd.openxmlformats-officedocument.presentationml.comment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tags/tag87.xml" ContentType="application/vnd.openxmlformats-officedocument.presentationml.tags+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tags/tag243.xml" ContentType="application/vnd.openxmlformats-officedocument.presentationml.tags+xml"/>
  <Override PartName="/ppt/tags/tag290.xml" ContentType="application/vnd.openxmlformats-officedocument.presentationml.tags+xml"/>
  <Override PartName="/ppt/notesSlides/notesSlide65.xml" ContentType="application/vnd.openxmlformats-officedocument.presentationml.notesSlide+xml"/>
  <Override PartName="/ppt/comments/comment13.xml" ContentType="application/vnd.openxmlformats-officedocument.presentationml.comments+xml"/>
  <Override PartName="/ppt/notesSlides/notesSlide43.xml" ContentType="application/vnd.openxmlformats-officedocument.presentationml.notesSlide+xml"/>
  <Override PartName="/ppt/comments/comment60.xml" ContentType="application/vnd.openxmlformats-officedocument.presentationml.comments+xml"/>
  <Override PartName="/ppt/tags/tag319.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7.xml" ContentType="application/vnd.openxmlformats-officedocument.presentationml.tags+xml"/>
  <Override PartName="/ppt/theme/theme4.xml" ContentType="application/vnd.openxmlformats-officedocument.theme+xml"/>
  <Override PartName="/ppt/comments/comment29.xml" ContentType="application/vnd.openxmlformats-officedocument.presentationml.comments+xml"/>
  <Override PartName="/ppt/notesSlides/notesSlide59.xml" ContentType="application/vnd.openxmlformats-officedocument.presentationml.notesSlide+xml"/>
  <Override PartName="/ppt/tags/tag300.xml" ContentType="application/vnd.openxmlformats-officedocument.presentationml.tags+xml"/>
  <Override PartName="/ppt/slides/slide46.xml" ContentType="application/vnd.openxmlformats-officedocument.presentationml.slide+xml"/>
  <Override PartName="/ppt/tags/tag237.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notesSlides/notesSlide37.xml" ContentType="application/vnd.openxmlformats-officedocument.presentationml.notesSlide+xml"/>
  <Override PartName="/ppt/tags/tag262.xml" ContentType="application/vnd.openxmlformats-officedocument.presentationml.tags+xml"/>
  <Override PartName="/ppt/comments/comment54.xml" ContentType="application/vnd.openxmlformats-officedocument.presentationml.comments+xml"/>
  <Override PartName="/ppt/slideLayouts/slideLayout1.xml" ContentType="application/vnd.openxmlformats-officedocument.presentationml.slideLayout+xml"/>
  <Override PartName="/ppt/tags/tag37.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ags/tag199.xml" ContentType="application/vnd.openxmlformats-officedocument.presentationml.tags+xml"/>
  <Override PartName="/ppt/comments/comment32.xml" ContentType="application/vnd.openxmlformats-officedocument.presentationml.comments+xml"/>
  <Override PartName="/ppt/notesSlides/notesSlide62.xml" ContentType="application/vnd.openxmlformats-officedocument.presentationml.notesSlide+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comments/comment10.xml" ContentType="application/vnd.openxmlformats-officedocument.presentationml.comments+xml"/>
  <Override PartName="/ppt/notesSlides/notesSlide40.xml" ContentType="application/vnd.openxmlformats-officedocument.presentationml.notesSlide+xml"/>
  <Override PartName="/ppt/tags/tag316.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55.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70"/>
  </p:notesMasterIdLst>
  <p:handoutMasterIdLst>
    <p:handoutMasterId r:id="rId71"/>
  </p:handoutMasterIdLst>
  <p:sldIdLst>
    <p:sldId id="257" r:id="rId3"/>
    <p:sldId id="327" r:id="rId4"/>
    <p:sldId id="314" r:id="rId5"/>
    <p:sldId id="348" r:id="rId6"/>
    <p:sldId id="941" r:id="rId7"/>
    <p:sldId id="1077" r:id="rId8"/>
    <p:sldId id="1131" r:id="rId9"/>
    <p:sldId id="1132" r:id="rId10"/>
    <p:sldId id="1133" r:id="rId11"/>
    <p:sldId id="1134" r:id="rId12"/>
    <p:sldId id="1135" r:id="rId13"/>
    <p:sldId id="1117" r:id="rId14"/>
    <p:sldId id="1120" r:id="rId15"/>
    <p:sldId id="1118" r:id="rId16"/>
    <p:sldId id="1119" r:id="rId17"/>
    <p:sldId id="1121" r:id="rId18"/>
    <p:sldId id="974" r:id="rId19"/>
    <p:sldId id="1136" r:id="rId20"/>
    <p:sldId id="1146" r:id="rId21"/>
    <p:sldId id="1126" r:id="rId22"/>
    <p:sldId id="1110" r:id="rId23"/>
    <p:sldId id="1083" r:id="rId24"/>
    <p:sldId id="1089" r:id="rId25"/>
    <p:sldId id="1090" r:id="rId26"/>
    <p:sldId id="1091" r:id="rId27"/>
    <p:sldId id="1093" r:id="rId28"/>
    <p:sldId id="1094" r:id="rId29"/>
    <p:sldId id="1092" r:id="rId30"/>
    <p:sldId id="1095" r:id="rId31"/>
    <p:sldId id="1127" r:id="rId32"/>
    <p:sldId id="1122" r:id="rId33"/>
    <p:sldId id="1096" r:id="rId34"/>
    <p:sldId id="1101" r:id="rId35"/>
    <p:sldId id="1103" r:id="rId36"/>
    <p:sldId id="1102" r:id="rId37"/>
    <p:sldId id="1104" r:id="rId38"/>
    <p:sldId id="1128" r:id="rId39"/>
    <p:sldId id="1147" r:id="rId40"/>
    <p:sldId id="1148" r:id="rId41"/>
    <p:sldId id="1123" r:id="rId42"/>
    <p:sldId id="1124" r:id="rId43"/>
    <p:sldId id="1125" r:id="rId44"/>
    <p:sldId id="1149" r:id="rId45"/>
    <p:sldId id="1150" r:id="rId46"/>
    <p:sldId id="1151" r:id="rId47"/>
    <p:sldId id="1137" r:id="rId48"/>
    <p:sldId id="1138" r:id="rId49"/>
    <p:sldId id="1139" r:id="rId50"/>
    <p:sldId id="1140" r:id="rId51"/>
    <p:sldId id="1142" r:id="rId52"/>
    <p:sldId id="1141" r:id="rId53"/>
    <p:sldId id="1143" r:id="rId54"/>
    <p:sldId id="1144" r:id="rId55"/>
    <p:sldId id="1145" r:id="rId56"/>
    <p:sldId id="1107" r:id="rId57"/>
    <p:sldId id="1130" r:id="rId58"/>
    <p:sldId id="1111" r:id="rId59"/>
    <p:sldId id="1112" r:id="rId60"/>
    <p:sldId id="1152" r:id="rId61"/>
    <p:sldId id="1115" r:id="rId62"/>
    <p:sldId id="1105" r:id="rId63"/>
    <p:sldId id="1106" r:id="rId64"/>
    <p:sldId id="1108" r:id="rId65"/>
    <p:sldId id="1109" r:id="rId66"/>
    <p:sldId id="1113" r:id="rId67"/>
    <p:sldId id="1114" r:id="rId68"/>
    <p:sldId id="1154" r:id="rId69"/>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00"/>
    <a:srgbClr val="808080"/>
    <a:srgbClr val="FF99CC"/>
    <a:srgbClr val="000000"/>
    <a:srgbClr val="FFFFCC"/>
    <a:srgbClr val="33CC33"/>
    <a:srgbClr val="0069B8"/>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530" autoAdjust="0"/>
    <p:restoredTop sz="76392" autoAdjust="0"/>
  </p:normalViewPr>
  <p:slideViewPr>
    <p:cSldViewPr snapToGrid="0">
      <p:cViewPr varScale="1">
        <p:scale>
          <a:sx n="88" d="100"/>
          <a:sy n="88" d="100"/>
        </p:scale>
        <p:origin x="-23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8T09:51:26.204" idx="1">
    <p:pos x="1031" y="440"/>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0-08T09:53:42.878" idx="10">
    <p:pos x="796" y="333"/>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0-08T09:53:47.348" idx="11">
    <p:pos x="1296" y="318"/>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0-10T15:15:56.430" idx="72">
    <p:pos x="466" y="185"/>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0-08T09:53:58.809" idx="13">
    <p:pos x="1925" y="243"/>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0-08T09:54:04.195" idx="14">
    <p:pos x="872" y="26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0-08T09:54:08.919" idx="15">
    <p:pos x="682" y="26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0-08T09:54:15.420" idx="16">
    <p:pos x="1061" y="243"/>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0-08T09:54:22.078" idx="17">
    <p:pos x="1561" y="447"/>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0-10T15:16:39.288" idx="73">
    <p:pos x="494" y="185"/>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0-10T15:24:07.979" idx="74">
    <p:pos x="473" y="185"/>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8T09:51:32.904" idx="2">
    <p:pos x="1046" y="243"/>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0-10T15:26:06.648" idx="76">
    <p:pos x="494" y="18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0-10T15:26:01.272" idx="75">
    <p:pos x="466" y="185"/>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0-10T15:26:49.154" idx="77">
    <p:pos x="466" y="185"/>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0-10T15:27:25.134" idx="78">
    <p:pos x="466" y="185"/>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0-10T15:28:15.040" idx="79">
    <p:pos x="466" y="185"/>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0-10T15:29:06.337" idx="80">
    <p:pos x="466" y="185"/>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0-10T15:29:27.867" idx="81">
    <p:pos x="466" y="185"/>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0-10T15:30:11.918" idx="82">
    <p:pos x="466" y="185"/>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0-10T15:30:42.781" idx="83">
    <p:pos x="466" y="185"/>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0-10T15:34:38.932" idx="84">
    <p:pos x="466" y="185"/>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08T09:51:39.060" idx="3">
    <p:pos x="925" y="235"/>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0-10T15:35:01.013" idx="85">
    <p:pos x="466" y="185"/>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0-10T15:37:00.401" idx="86">
    <p:pos x="466" y="185"/>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0-10T15:41:42.010" idx="87">
    <p:pos x="494" y="185"/>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0-10T15:44:45.043" idx="88">
    <p:pos x="555" y="185"/>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0-10T15:45:04.481" idx="89">
    <p:pos x="494" y="185"/>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0-10T15:45:23.047" idx="90">
    <p:pos x="494" y="185"/>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0-10T15:45:41.849" idx="91">
    <p:pos x="494" y="185"/>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0-10T15:46:21.660" idx="92">
    <p:pos x="494" y="185"/>
    <p:text>H1</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0-10T15:46:54.281" idx="93">
    <p:pos x="555" y="185"/>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0-10T15:47:18.469" idx="94">
    <p:pos x="411" y="185"/>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0-08T09:51:48.288" idx="4">
    <p:pos x="1000" y="447"/>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0-10T15:47:46.087" idx="95">
    <p:pos x="487" y="185"/>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0-10T15:48:03.017" idx="96">
    <p:pos x="487" y="185"/>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0-10T15:48:25.581" idx="97">
    <p:pos x="487" y="185"/>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0-10T15:49:25.389" idx="99">
    <p:pos x="569" y="185"/>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0-10T15:50:10.464" idx="100">
    <p:pos x="569" y="185"/>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0-10T15:50:31.910" idx="101">
    <p:pos x="569" y="185"/>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0-10T15:52:47.684" idx="103">
    <p:pos x="480" y="185"/>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0-10T15:52:41.291" idx="102">
    <p:pos x="494" y="185"/>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0-10T15:53:13.680" idx="104">
    <p:pos x="473" y="185"/>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0-10T15:53:36.409" idx="105">
    <p:pos x="473" y="185"/>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0-08T09:53:12.860" idx="5">
    <p:pos x="1243" y="273"/>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3-10-10T15:53:54.232" idx="106">
    <p:pos x="473" y="185"/>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3-10-10T15:54:16.670" idx="107">
    <p:pos x="473" y="185"/>
    <p:text>H2S</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3-10-10T15:55:27.379" idx="108">
    <p:pos x="453" y="185"/>
    <p:text>H1</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3-10-10T15:56:30.725" idx="109">
    <p:pos x="453" y="185"/>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3-10-10T15:58:03.319" idx="110">
    <p:pos x="439" y="199"/>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3-10-10T15:58:25.318" idx="111">
    <p:pos x="521" y="185"/>
    <p:text>H1</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3-10-10T15:58:50.907" idx="112">
    <p:pos x="521" y="185"/>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3-10-08T10:03:26.056" idx="60">
    <p:pos x="1834" y="174"/>
    <p:text>H1</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3-10-08T10:03:31.232" idx="61">
    <p:pos x="1834" y="174"/>
    <p:text>H1S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3-10-08T10:03:36.242" idx="62">
    <p:pos x="1228" y="174"/>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0-08T09:53:17.578" idx="6">
    <p:pos x="902" y="311"/>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3-10-08T10:03:51.169" idx="63">
    <p:pos x="728" y="447"/>
    <p:text>H1</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3-10-10T16:00:21.425" idx="113">
    <p:pos x="494" y="185"/>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3-10-10T16:01:03.261" idx="114">
    <p:pos x="494" y="185"/>
    <p:text>H2S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3-10-10T16:01:30.330" idx="115">
    <p:pos x="494" y="185"/>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3-10-10T16:01:53.774" idx="116">
    <p:pos x="494" y="185"/>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3-10-08T10:04:48.463" idx="68">
    <p:pos x="1584" y="318"/>
    <p:text>H1</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3-10-08T10:04:55.391" idx="69">
    <p:pos x="1410" y="182"/>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3-10-08T09:36:52.721" idx="117">
    <p:pos x="1138" y="327"/>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0-08T09:53:26.343" idx="7">
    <p:pos x="872" y="424"/>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0-08T09:53:31.005" idx="8">
    <p:pos x="993" y="27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0-08T09:53:36.704" idx="9">
    <p:pos x="826" y="424"/>
    <p:text>H2S</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8BBEC5-34DF-4B3D-95E5-CF88AA2C1DEA}"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5BB7D918-00E7-4B05-8C40-75435E95AFE4}">
      <dgm:prSet phldrT="[Text]"/>
      <dgm:spPr/>
      <dgm:t>
        <a:bodyPr/>
        <a:lstStyle/>
        <a:p>
          <a:r>
            <a:rPr lang="en-US" dirty="0" smtClean="0"/>
            <a:t>Measure Business State</a:t>
          </a:r>
          <a:endParaRPr lang="en-US" dirty="0"/>
        </a:p>
      </dgm:t>
    </dgm:pt>
    <dgm:pt modelId="{2B871546-99BE-4AE6-9738-8818CC09EAAC}" type="parTrans" cxnId="{7E464CB6-0EF7-4270-889E-E130D6AA26BD}">
      <dgm:prSet/>
      <dgm:spPr/>
      <dgm:t>
        <a:bodyPr/>
        <a:lstStyle/>
        <a:p>
          <a:endParaRPr lang="en-US"/>
        </a:p>
      </dgm:t>
    </dgm:pt>
    <dgm:pt modelId="{5B64376F-4E06-4B69-BDBC-D4BB3FCCD36E}" type="sibTrans" cxnId="{7E464CB6-0EF7-4270-889E-E130D6AA26BD}">
      <dgm:prSet/>
      <dgm:spPr/>
      <dgm:t>
        <a:bodyPr/>
        <a:lstStyle/>
        <a:p>
          <a:endParaRPr lang="en-US" dirty="0"/>
        </a:p>
      </dgm:t>
    </dgm:pt>
    <dgm:pt modelId="{A95C4DCA-30EB-4253-8086-2308A83F3461}">
      <dgm:prSet phldrT="[Text]"/>
      <dgm:spPr/>
      <dgm:t>
        <a:bodyPr/>
        <a:lstStyle/>
        <a:p>
          <a:r>
            <a:rPr lang="en-US" dirty="0" smtClean="0"/>
            <a:t>Gather Data</a:t>
          </a:r>
          <a:endParaRPr lang="en-US" dirty="0"/>
        </a:p>
      </dgm:t>
    </dgm:pt>
    <dgm:pt modelId="{1331BFB1-2ABE-4268-B78C-5D380EF9DFF2}" type="parTrans" cxnId="{47C0DF5B-0DBD-4F6D-B130-54CD036562E0}">
      <dgm:prSet/>
      <dgm:spPr/>
      <dgm:t>
        <a:bodyPr/>
        <a:lstStyle/>
        <a:p>
          <a:endParaRPr lang="en-US"/>
        </a:p>
      </dgm:t>
    </dgm:pt>
    <dgm:pt modelId="{23DDBF05-CF64-4FC7-833F-F7B48ACFFFD1}" type="sibTrans" cxnId="{47C0DF5B-0DBD-4F6D-B130-54CD036562E0}">
      <dgm:prSet/>
      <dgm:spPr/>
      <dgm:t>
        <a:bodyPr/>
        <a:lstStyle/>
        <a:p>
          <a:endParaRPr lang="en-US" dirty="0"/>
        </a:p>
      </dgm:t>
    </dgm:pt>
    <dgm:pt modelId="{5BE1117F-4BC2-445B-9359-516411806640}">
      <dgm:prSet phldrT="[Text]"/>
      <dgm:spPr/>
      <dgm:t>
        <a:bodyPr/>
        <a:lstStyle/>
        <a:p>
          <a:r>
            <a:rPr lang="en-US" dirty="0" smtClean="0"/>
            <a:t>Analysis</a:t>
          </a:r>
          <a:endParaRPr lang="en-US" dirty="0"/>
        </a:p>
      </dgm:t>
    </dgm:pt>
    <dgm:pt modelId="{BB2566EB-5519-4227-8C90-3D4D8A749906}" type="parTrans" cxnId="{27A04C87-215D-4BFC-8DA2-E10A5721B802}">
      <dgm:prSet/>
      <dgm:spPr/>
      <dgm:t>
        <a:bodyPr/>
        <a:lstStyle/>
        <a:p>
          <a:endParaRPr lang="en-US"/>
        </a:p>
      </dgm:t>
    </dgm:pt>
    <dgm:pt modelId="{87336029-F6D6-4292-BD3E-ECC5CD92D0BB}" type="sibTrans" cxnId="{27A04C87-215D-4BFC-8DA2-E10A5721B802}">
      <dgm:prSet/>
      <dgm:spPr/>
      <dgm:t>
        <a:bodyPr/>
        <a:lstStyle/>
        <a:p>
          <a:endParaRPr lang="en-US" dirty="0"/>
        </a:p>
      </dgm:t>
    </dgm:pt>
    <dgm:pt modelId="{84DB72C0-805D-4A06-8E2F-632AC78C5EE5}">
      <dgm:prSet phldrT="[Text]"/>
      <dgm:spPr/>
      <dgm:t>
        <a:bodyPr/>
        <a:lstStyle/>
        <a:p>
          <a:r>
            <a:rPr lang="en-US" dirty="0" smtClean="0"/>
            <a:t>  Collaborate	</a:t>
          </a:r>
          <a:endParaRPr lang="en-US" dirty="0"/>
        </a:p>
      </dgm:t>
    </dgm:pt>
    <dgm:pt modelId="{24335265-EFE7-407D-AE56-88C095F2E6A7}" type="parTrans" cxnId="{1190A761-60F5-417E-909E-C1C08399FFEF}">
      <dgm:prSet/>
      <dgm:spPr/>
      <dgm:t>
        <a:bodyPr/>
        <a:lstStyle/>
        <a:p>
          <a:endParaRPr lang="en-US"/>
        </a:p>
      </dgm:t>
    </dgm:pt>
    <dgm:pt modelId="{FFBD52F2-9D48-4B52-98A7-BDE5540363B2}" type="sibTrans" cxnId="{1190A761-60F5-417E-909E-C1C08399FFEF}">
      <dgm:prSet/>
      <dgm:spPr/>
      <dgm:t>
        <a:bodyPr/>
        <a:lstStyle/>
        <a:p>
          <a:endParaRPr lang="en-US" dirty="0"/>
        </a:p>
      </dgm:t>
    </dgm:pt>
    <dgm:pt modelId="{61CBDC5B-FE62-40F9-A856-ADE46598FB9F}">
      <dgm:prSet phldrT="[Text]"/>
      <dgm:spPr/>
      <dgm:t>
        <a:bodyPr/>
        <a:lstStyle/>
        <a:p>
          <a:r>
            <a:rPr lang="en-US" dirty="0" smtClean="0"/>
            <a:t>Model (Predict Future Business State)</a:t>
          </a:r>
          <a:endParaRPr lang="en-US" dirty="0"/>
        </a:p>
      </dgm:t>
    </dgm:pt>
    <dgm:pt modelId="{9ED3AB5F-6F99-44E6-95D0-63A2190442A9}" type="parTrans" cxnId="{4DCCF1EC-3EA9-42EA-A6DF-39C69BA12849}">
      <dgm:prSet/>
      <dgm:spPr/>
      <dgm:t>
        <a:bodyPr/>
        <a:lstStyle/>
        <a:p>
          <a:endParaRPr lang="en-US"/>
        </a:p>
      </dgm:t>
    </dgm:pt>
    <dgm:pt modelId="{F7AD96B3-3A91-46A6-8A1A-62A8B0BE064B}" type="sibTrans" cxnId="{4DCCF1EC-3EA9-42EA-A6DF-39C69BA12849}">
      <dgm:prSet/>
      <dgm:spPr/>
      <dgm:t>
        <a:bodyPr/>
        <a:lstStyle/>
        <a:p>
          <a:endParaRPr lang="en-US" dirty="0"/>
        </a:p>
      </dgm:t>
    </dgm:pt>
    <dgm:pt modelId="{43DF33FD-65B5-40F7-BA4E-B01C54F0F911}">
      <dgm:prSet phldrT="[Text]"/>
      <dgm:spPr/>
      <dgm:t>
        <a:bodyPr/>
        <a:lstStyle/>
        <a:p>
          <a:r>
            <a:rPr lang="en-US" dirty="0" smtClean="0"/>
            <a:t>Implement</a:t>
          </a:r>
          <a:endParaRPr lang="en-US" dirty="0"/>
        </a:p>
      </dgm:t>
    </dgm:pt>
    <dgm:pt modelId="{2221019B-2D09-4ED2-9993-EE479582835E}" type="parTrans" cxnId="{AF864430-ECC5-414A-BA56-436CF1BF6238}">
      <dgm:prSet/>
      <dgm:spPr/>
      <dgm:t>
        <a:bodyPr/>
        <a:lstStyle/>
        <a:p>
          <a:endParaRPr lang="en-US"/>
        </a:p>
      </dgm:t>
    </dgm:pt>
    <dgm:pt modelId="{A9B20B10-D3E9-4D84-AEBD-F67CD88E6AA2}" type="sibTrans" cxnId="{AF864430-ECC5-414A-BA56-436CF1BF6238}">
      <dgm:prSet/>
      <dgm:spPr/>
      <dgm:t>
        <a:bodyPr/>
        <a:lstStyle/>
        <a:p>
          <a:endParaRPr lang="en-US" dirty="0"/>
        </a:p>
      </dgm:t>
    </dgm:pt>
    <dgm:pt modelId="{AFCE0555-3329-417B-8A26-11277627EE23}" type="pres">
      <dgm:prSet presAssocID="{898BBEC5-34DF-4B3D-95E5-CF88AA2C1DEA}" presName="cycle" presStyleCnt="0">
        <dgm:presLayoutVars>
          <dgm:dir/>
          <dgm:resizeHandles val="exact"/>
        </dgm:presLayoutVars>
      </dgm:prSet>
      <dgm:spPr/>
      <dgm:t>
        <a:bodyPr/>
        <a:lstStyle/>
        <a:p>
          <a:endParaRPr lang="en-US"/>
        </a:p>
      </dgm:t>
    </dgm:pt>
    <dgm:pt modelId="{EE8A7EE1-17C5-42AE-A4B1-57674E9EBE4F}" type="pres">
      <dgm:prSet presAssocID="{5BB7D918-00E7-4B05-8C40-75435E95AFE4}" presName="node" presStyleLbl="node1" presStyleIdx="0" presStyleCnt="6">
        <dgm:presLayoutVars>
          <dgm:bulletEnabled val="1"/>
        </dgm:presLayoutVars>
      </dgm:prSet>
      <dgm:spPr/>
      <dgm:t>
        <a:bodyPr/>
        <a:lstStyle/>
        <a:p>
          <a:endParaRPr lang="en-US"/>
        </a:p>
      </dgm:t>
    </dgm:pt>
    <dgm:pt modelId="{A74D944B-5771-41C6-ABDF-3B021A81D7FF}" type="pres">
      <dgm:prSet presAssocID="{5BB7D918-00E7-4B05-8C40-75435E95AFE4}" presName="spNode" presStyleCnt="0"/>
      <dgm:spPr/>
    </dgm:pt>
    <dgm:pt modelId="{D024387F-A5D1-4CAF-809E-91C1A4C79093}" type="pres">
      <dgm:prSet presAssocID="{5B64376F-4E06-4B69-BDBC-D4BB3FCCD36E}" presName="sibTrans" presStyleLbl="sibTrans1D1" presStyleIdx="0" presStyleCnt="6"/>
      <dgm:spPr/>
      <dgm:t>
        <a:bodyPr/>
        <a:lstStyle/>
        <a:p>
          <a:endParaRPr lang="en-US"/>
        </a:p>
      </dgm:t>
    </dgm:pt>
    <dgm:pt modelId="{33725752-6D51-4F40-BDC2-BC147AB18DB4}" type="pres">
      <dgm:prSet presAssocID="{A95C4DCA-30EB-4253-8086-2308A83F3461}" presName="node" presStyleLbl="node1" presStyleIdx="1" presStyleCnt="6">
        <dgm:presLayoutVars>
          <dgm:bulletEnabled val="1"/>
        </dgm:presLayoutVars>
      </dgm:prSet>
      <dgm:spPr/>
      <dgm:t>
        <a:bodyPr/>
        <a:lstStyle/>
        <a:p>
          <a:endParaRPr lang="en-US"/>
        </a:p>
      </dgm:t>
    </dgm:pt>
    <dgm:pt modelId="{10BE87B2-642E-4C70-A916-DB73123C0E50}" type="pres">
      <dgm:prSet presAssocID="{A95C4DCA-30EB-4253-8086-2308A83F3461}" presName="spNode" presStyleCnt="0"/>
      <dgm:spPr/>
    </dgm:pt>
    <dgm:pt modelId="{E884DF35-28BB-4997-A670-2FCBEFADE389}" type="pres">
      <dgm:prSet presAssocID="{23DDBF05-CF64-4FC7-833F-F7B48ACFFFD1}" presName="sibTrans" presStyleLbl="sibTrans1D1" presStyleIdx="1" presStyleCnt="6"/>
      <dgm:spPr/>
      <dgm:t>
        <a:bodyPr/>
        <a:lstStyle/>
        <a:p>
          <a:endParaRPr lang="en-US"/>
        </a:p>
      </dgm:t>
    </dgm:pt>
    <dgm:pt modelId="{8F05726E-E3C3-49C3-AE45-7B5C8B604D13}" type="pres">
      <dgm:prSet presAssocID="{5BE1117F-4BC2-445B-9359-516411806640}" presName="node" presStyleLbl="node1" presStyleIdx="2" presStyleCnt="6">
        <dgm:presLayoutVars>
          <dgm:bulletEnabled val="1"/>
        </dgm:presLayoutVars>
      </dgm:prSet>
      <dgm:spPr/>
      <dgm:t>
        <a:bodyPr/>
        <a:lstStyle/>
        <a:p>
          <a:endParaRPr lang="en-US"/>
        </a:p>
      </dgm:t>
    </dgm:pt>
    <dgm:pt modelId="{9A2FB907-2512-4A72-8C6C-9FEBB5CFBE41}" type="pres">
      <dgm:prSet presAssocID="{5BE1117F-4BC2-445B-9359-516411806640}" presName="spNode" presStyleCnt="0"/>
      <dgm:spPr/>
    </dgm:pt>
    <dgm:pt modelId="{49B750B3-5D49-40E5-B425-E916FA976CE6}" type="pres">
      <dgm:prSet presAssocID="{87336029-F6D6-4292-BD3E-ECC5CD92D0BB}" presName="sibTrans" presStyleLbl="sibTrans1D1" presStyleIdx="2" presStyleCnt="6"/>
      <dgm:spPr/>
      <dgm:t>
        <a:bodyPr/>
        <a:lstStyle/>
        <a:p>
          <a:endParaRPr lang="en-US"/>
        </a:p>
      </dgm:t>
    </dgm:pt>
    <dgm:pt modelId="{006B0E92-C108-42F8-A5B8-C570FBCA6C8B}" type="pres">
      <dgm:prSet presAssocID="{84DB72C0-805D-4A06-8E2F-632AC78C5EE5}" presName="node" presStyleLbl="node1" presStyleIdx="3" presStyleCnt="6">
        <dgm:presLayoutVars>
          <dgm:bulletEnabled val="1"/>
        </dgm:presLayoutVars>
      </dgm:prSet>
      <dgm:spPr/>
      <dgm:t>
        <a:bodyPr/>
        <a:lstStyle/>
        <a:p>
          <a:endParaRPr lang="en-US"/>
        </a:p>
      </dgm:t>
    </dgm:pt>
    <dgm:pt modelId="{D1568FB4-42B6-467C-8667-423AB2BA0530}" type="pres">
      <dgm:prSet presAssocID="{84DB72C0-805D-4A06-8E2F-632AC78C5EE5}" presName="spNode" presStyleCnt="0"/>
      <dgm:spPr/>
    </dgm:pt>
    <dgm:pt modelId="{277A3BB3-E5D9-4325-BDA4-1BD68D270DF0}" type="pres">
      <dgm:prSet presAssocID="{FFBD52F2-9D48-4B52-98A7-BDE5540363B2}" presName="sibTrans" presStyleLbl="sibTrans1D1" presStyleIdx="3" presStyleCnt="6"/>
      <dgm:spPr/>
      <dgm:t>
        <a:bodyPr/>
        <a:lstStyle/>
        <a:p>
          <a:endParaRPr lang="en-US"/>
        </a:p>
      </dgm:t>
    </dgm:pt>
    <dgm:pt modelId="{199CC604-EF30-4DFD-888A-CC8D1806E73F}" type="pres">
      <dgm:prSet presAssocID="{61CBDC5B-FE62-40F9-A856-ADE46598FB9F}" presName="node" presStyleLbl="node1" presStyleIdx="4" presStyleCnt="6">
        <dgm:presLayoutVars>
          <dgm:bulletEnabled val="1"/>
        </dgm:presLayoutVars>
      </dgm:prSet>
      <dgm:spPr/>
      <dgm:t>
        <a:bodyPr/>
        <a:lstStyle/>
        <a:p>
          <a:endParaRPr lang="en-US"/>
        </a:p>
      </dgm:t>
    </dgm:pt>
    <dgm:pt modelId="{5B7B86CF-FC2B-4552-A574-06C6907C0A82}" type="pres">
      <dgm:prSet presAssocID="{61CBDC5B-FE62-40F9-A856-ADE46598FB9F}" presName="spNode" presStyleCnt="0"/>
      <dgm:spPr/>
    </dgm:pt>
    <dgm:pt modelId="{C8DBCE78-84ED-4F97-8A55-DC9DE439A754}" type="pres">
      <dgm:prSet presAssocID="{F7AD96B3-3A91-46A6-8A1A-62A8B0BE064B}" presName="sibTrans" presStyleLbl="sibTrans1D1" presStyleIdx="4" presStyleCnt="6"/>
      <dgm:spPr/>
      <dgm:t>
        <a:bodyPr/>
        <a:lstStyle/>
        <a:p>
          <a:endParaRPr lang="en-US"/>
        </a:p>
      </dgm:t>
    </dgm:pt>
    <dgm:pt modelId="{ED3AAE32-3B71-4F5C-9B17-CF6548378B38}" type="pres">
      <dgm:prSet presAssocID="{43DF33FD-65B5-40F7-BA4E-B01C54F0F911}" presName="node" presStyleLbl="node1" presStyleIdx="5" presStyleCnt="6">
        <dgm:presLayoutVars>
          <dgm:bulletEnabled val="1"/>
        </dgm:presLayoutVars>
      </dgm:prSet>
      <dgm:spPr/>
      <dgm:t>
        <a:bodyPr/>
        <a:lstStyle/>
        <a:p>
          <a:endParaRPr lang="en-US"/>
        </a:p>
      </dgm:t>
    </dgm:pt>
    <dgm:pt modelId="{B9C61019-6CBA-45A8-8E08-BA000B91868C}" type="pres">
      <dgm:prSet presAssocID="{43DF33FD-65B5-40F7-BA4E-B01C54F0F911}" presName="spNode" presStyleCnt="0"/>
      <dgm:spPr/>
    </dgm:pt>
    <dgm:pt modelId="{47BC60B4-9A4D-4AE2-9C03-32E451C68AAE}" type="pres">
      <dgm:prSet presAssocID="{A9B20B10-D3E9-4D84-AEBD-F67CD88E6AA2}" presName="sibTrans" presStyleLbl="sibTrans1D1" presStyleIdx="5" presStyleCnt="6"/>
      <dgm:spPr/>
      <dgm:t>
        <a:bodyPr/>
        <a:lstStyle/>
        <a:p>
          <a:endParaRPr lang="en-US"/>
        </a:p>
      </dgm:t>
    </dgm:pt>
  </dgm:ptLst>
  <dgm:cxnLst>
    <dgm:cxn modelId="{7982540D-E29D-4130-AB30-661AF536A037}" type="presOf" srcId="{A9B20B10-D3E9-4D84-AEBD-F67CD88E6AA2}" destId="{47BC60B4-9A4D-4AE2-9C03-32E451C68AAE}" srcOrd="0" destOrd="0" presId="urn:microsoft.com/office/officeart/2005/8/layout/cycle5"/>
    <dgm:cxn modelId="{4DCCF1EC-3EA9-42EA-A6DF-39C69BA12849}" srcId="{898BBEC5-34DF-4B3D-95E5-CF88AA2C1DEA}" destId="{61CBDC5B-FE62-40F9-A856-ADE46598FB9F}" srcOrd="4" destOrd="0" parTransId="{9ED3AB5F-6F99-44E6-95D0-63A2190442A9}" sibTransId="{F7AD96B3-3A91-46A6-8A1A-62A8B0BE064B}"/>
    <dgm:cxn modelId="{526DD93D-0299-47A1-A243-EBC5E6E611C5}" type="presOf" srcId="{87336029-F6D6-4292-BD3E-ECC5CD92D0BB}" destId="{49B750B3-5D49-40E5-B425-E916FA976CE6}" srcOrd="0" destOrd="0" presId="urn:microsoft.com/office/officeart/2005/8/layout/cycle5"/>
    <dgm:cxn modelId="{27A04C87-215D-4BFC-8DA2-E10A5721B802}" srcId="{898BBEC5-34DF-4B3D-95E5-CF88AA2C1DEA}" destId="{5BE1117F-4BC2-445B-9359-516411806640}" srcOrd="2" destOrd="0" parTransId="{BB2566EB-5519-4227-8C90-3D4D8A749906}" sibTransId="{87336029-F6D6-4292-BD3E-ECC5CD92D0BB}"/>
    <dgm:cxn modelId="{80617EFB-D015-44BA-B6C8-0E5B58B34A4B}" type="presOf" srcId="{23DDBF05-CF64-4FC7-833F-F7B48ACFFFD1}" destId="{E884DF35-28BB-4997-A670-2FCBEFADE389}" srcOrd="0" destOrd="0" presId="urn:microsoft.com/office/officeart/2005/8/layout/cycle5"/>
    <dgm:cxn modelId="{910F2468-1EC7-41AF-8D5E-396B41F625F3}" type="presOf" srcId="{61CBDC5B-FE62-40F9-A856-ADE46598FB9F}" destId="{199CC604-EF30-4DFD-888A-CC8D1806E73F}" srcOrd="0" destOrd="0" presId="urn:microsoft.com/office/officeart/2005/8/layout/cycle5"/>
    <dgm:cxn modelId="{CEB8B1AC-28D3-4AE3-9610-AC89FBEDA326}" type="presOf" srcId="{43DF33FD-65B5-40F7-BA4E-B01C54F0F911}" destId="{ED3AAE32-3B71-4F5C-9B17-CF6548378B38}" srcOrd="0" destOrd="0" presId="urn:microsoft.com/office/officeart/2005/8/layout/cycle5"/>
    <dgm:cxn modelId="{47C0DF5B-0DBD-4F6D-B130-54CD036562E0}" srcId="{898BBEC5-34DF-4B3D-95E5-CF88AA2C1DEA}" destId="{A95C4DCA-30EB-4253-8086-2308A83F3461}" srcOrd="1" destOrd="0" parTransId="{1331BFB1-2ABE-4268-B78C-5D380EF9DFF2}" sibTransId="{23DDBF05-CF64-4FC7-833F-F7B48ACFFFD1}"/>
    <dgm:cxn modelId="{000369C0-9D7A-4F0E-9079-DD9F3E9D04E8}" type="presOf" srcId="{5B64376F-4E06-4B69-BDBC-D4BB3FCCD36E}" destId="{D024387F-A5D1-4CAF-809E-91C1A4C79093}" srcOrd="0" destOrd="0" presId="urn:microsoft.com/office/officeart/2005/8/layout/cycle5"/>
    <dgm:cxn modelId="{CCF50ED0-BDD9-4679-8020-19BE41A4DA86}" type="presOf" srcId="{5BB7D918-00E7-4B05-8C40-75435E95AFE4}" destId="{EE8A7EE1-17C5-42AE-A4B1-57674E9EBE4F}" srcOrd="0" destOrd="0" presId="urn:microsoft.com/office/officeart/2005/8/layout/cycle5"/>
    <dgm:cxn modelId="{070AEC00-5E43-4161-B50E-B3AD8386882F}" type="presOf" srcId="{F7AD96B3-3A91-46A6-8A1A-62A8B0BE064B}" destId="{C8DBCE78-84ED-4F97-8A55-DC9DE439A754}" srcOrd="0" destOrd="0" presId="urn:microsoft.com/office/officeart/2005/8/layout/cycle5"/>
    <dgm:cxn modelId="{87E81F19-F64D-4F8E-92AB-ABA9795BB8C3}" type="presOf" srcId="{A95C4DCA-30EB-4253-8086-2308A83F3461}" destId="{33725752-6D51-4F40-BDC2-BC147AB18DB4}" srcOrd="0" destOrd="0" presId="urn:microsoft.com/office/officeart/2005/8/layout/cycle5"/>
    <dgm:cxn modelId="{4634F82E-4378-48BC-982B-2E3F5A244598}" type="presOf" srcId="{5BE1117F-4BC2-445B-9359-516411806640}" destId="{8F05726E-E3C3-49C3-AE45-7B5C8B604D13}" srcOrd="0" destOrd="0" presId="urn:microsoft.com/office/officeart/2005/8/layout/cycle5"/>
    <dgm:cxn modelId="{E4B27B96-8165-4C85-BA18-AB551F35FF20}" type="presOf" srcId="{FFBD52F2-9D48-4B52-98A7-BDE5540363B2}" destId="{277A3BB3-E5D9-4325-BDA4-1BD68D270DF0}" srcOrd="0" destOrd="0" presId="urn:microsoft.com/office/officeart/2005/8/layout/cycle5"/>
    <dgm:cxn modelId="{04510113-45E5-4A1C-8DDB-914DB0CEDA78}" type="presOf" srcId="{84DB72C0-805D-4A06-8E2F-632AC78C5EE5}" destId="{006B0E92-C108-42F8-A5B8-C570FBCA6C8B}" srcOrd="0" destOrd="0" presId="urn:microsoft.com/office/officeart/2005/8/layout/cycle5"/>
    <dgm:cxn modelId="{7E464CB6-0EF7-4270-889E-E130D6AA26BD}" srcId="{898BBEC5-34DF-4B3D-95E5-CF88AA2C1DEA}" destId="{5BB7D918-00E7-4B05-8C40-75435E95AFE4}" srcOrd="0" destOrd="0" parTransId="{2B871546-99BE-4AE6-9738-8818CC09EAAC}" sibTransId="{5B64376F-4E06-4B69-BDBC-D4BB3FCCD36E}"/>
    <dgm:cxn modelId="{AF864430-ECC5-414A-BA56-436CF1BF6238}" srcId="{898BBEC5-34DF-4B3D-95E5-CF88AA2C1DEA}" destId="{43DF33FD-65B5-40F7-BA4E-B01C54F0F911}" srcOrd="5" destOrd="0" parTransId="{2221019B-2D09-4ED2-9993-EE479582835E}" sibTransId="{A9B20B10-D3E9-4D84-AEBD-F67CD88E6AA2}"/>
    <dgm:cxn modelId="{E82B6E1B-0ED2-4754-AA6B-AEAF24BB4F66}" type="presOf" srcId="{898BBEC5-34DF-4B3D-95E5-CF88AA2C1DEA}" destId="{AFCE0555-3329-417B-8A26-11277627EE23}" srcOrd="0" destOrd="0" presId="urn:microsoft.com/office/officeart/2005/8/layout/cycle5"/>
    <dgm:cxn modelId="{1190A761-60F5-417E-909E-C1C08399FFEF}" srcId="{898BBEC5-34DF-4B3D-95E5-CF88AA2C1DEA}" destId="{84DB72C0-805D-4A06-8E2F-632AC78C5EE5}" srcOrd="3" destOrd="0" parTransId="{24335265-EFE7-407D-AE56-88C095F2E6A7}" sibTransId="{FFBD52F2-9D48-4B52-98A7-BDE5540363B2}"/>
    <dgm:cxn modelId="{95C3906A-F958-4DF8-A94B-00468536AEC2}" type="presParOf" srcId="{AFCE0555-3329-417B-8A26-11277627EE23}" destId="{EE8A7EE1-17C5-42AE-A4B1-57674E9EBE4F}" srcOrd="0" destOrd="0" presId="urn:microsoft.com/office/officeart/2005/8/layout/cycle5"/>
    <dgm:cxn modelId="{5DFF14CD-3BD4-4D0C-85A7-77DE08DA85E9}" type="presParOf" srcId="{AFCE0555-3329-417B-8A26-11277627EE23}" destId="{A74D944B-5771-41C6-ABDF-3B021A81D7FF}" srcOrd="1" destOrd="0" presId="urn:microsoft.com/office/officeart/2005/8/layout/cycle5"/>
    <dgm:cxn modelId="{EA65F0DF-090E-4927-A1AC-96CC5582A73C}" type="presParOf" srcId="{AFCE0555-3329-417B-8A26-11277627EE23}" destId="{D024387F-A5D1-4CAF-809E-91C1A4C79093}" srcOrd="2" destOrd="0" presId="urn:microsoft.com/office/officeart/2005/8/layout/cycle5"/>
    <dgm:cxn modelId="{203687FC-AAF7-4B8A-A4A1-57AC4AED8BBA}" type="presParOf" srcId="{AFCE0555-3329-417B-8A26-11277627EE23}" destId="{33725752-6D51-4F40-BDC2-BC147AB18DB4}" srcOrd="3" destOrd="0" presId="urn:microsoft.com/office/officeart/2005/8/layout/cycle5"/>
    <dgm:cxn modelId="{A9F758DB-BDB6-4437-9576-5423215F4AB6}" type="presParOf" srcId="{AFCE0555-3329-417B-8A26-11277627EE23}" destId="{10BE87B2-642E-4C70-A916-DB73123C0E50}" srcOrd="4" destOrd="0" presId="urn:microsoft.com/office/officeart/2005/8/layout/cycle5"/>
    <dgm:cxn modelId="{5F7C6684-048A-41B1-BE58-FB35A07A4AC3}" type="presParOf" srcId="{AFCE0555-3329-417B-8A26-11277627EE23}" destId="{E884DF35-28BB-4997-A670-2FCBEFADE389}" srcOrd="5" destOrd="0" presId="urn:microsoft.com/office/officeart/2005/8/layout/cycle5"/>
    <dgm:cxn modelId="{F4110262-743B-4846-AB86-248DE71F5988}" type="presParOf" srcId="{AFCE0555-3329-417B-8A26-11277627EE23}" destId="{8F05726E-E3C3-49C3-AE45-7B5C8B604D13}" srcOrd="6" destOrd="0" presId="urn:microsoft.com/office/officeart/2005/8/layout/cycle5"/>
    <dgm:cxn modelId="{783F0994-FB09-4163-BA4B-6F42259D8E94}" type="presParOf" srcId="{AFCE0555-3329-417B-8A26-11277627EE23}" destId="{9A2FB907-2512-4A72-8C6C-9FEBB5CFBE41}" srcOrd="7" destOrd="0" presId="urn:microsoft.com/office/officeart/2005/8/layout/cycle5"/>
    <dgm:cxn modelId="{55D668BE-1C96-434A-B3A9-F44ACBB26C76}" type="presParOf" srcId="{AFCE0555-3329-417B-8A26-11277627EE23}" destId="{49B750B3-5D49-40E5-B425-E916FA976CE6}" srcOrd="8" destOrd="0" presId="urn:microsoft.com/office/officeart/2005/8/layout/cycle5"/>
    <dgm:cxn modelId="{6EB18615-D515-403E-A6C3-39DDF5CE33FB}" type="presParOf" srcId="{AFCE0555-3329-417B-8A26-11277627EE23}" destId="{006B0E92-C108-42F8-A5B8-C570FBCA6C8B}" srcOrd="9" destOrd="0" presId="urn:microsoft.com/office/officeart/2005/8/layout/cycle5"/>
    <dgm:cxn modelId="{A3B0AA3C-4CF6-4C14-90DD-7696F9A70465}" type="presParOf" srcId="{AFCE0555-3329-417B-8A26-11277627EE23}" destId="{D1568FB4-42B6-467C-8667-423AB2BA0530}" srcOrd="10" destOrd="0" presId="urn:microsoft.com/office/officeart/2005/8/layout/cycle5"/>
    <dgm:cxn modelId="{1F821870-013B-4E74-9065-DE7888F9230D}" type="presParOf" srcId="{AFCE0555-3329-417B-8A26-11277627EE23}" destId="{277A3BB3-E5D9-4325-BDA4-1BD68D270DF0}" srcOrd="11" destOrd="0" presId="urn:microsoft.com/office/officeart/2005/8/layout/cycle5"/>
    <dgm:cxn modelId="{DFF43FBA-2C54-4133-B27D-05EDE46C05EA}" type="presParOf" srcId="{AFCE0555-3329-417B-8A26-11277627EE23}" destId="{199CC604-EF30-4DFD-888A-CC8D1806E73F}" srcOrd="12" destOrd="0" presId="urn:microsoft.com/office/officeart/2005/8/layout/cycle5"/>
    <dgm:cxn modelId="{2E25423D-C11E-4380-9F19-7FCF00D74768}" type="presParOf" srcId="{AFCE0555-3329-417B-8A26-11277627EE23}" destId="{5B7B86CF-FC2B-4552-A574-06C6907C0A82}" srcOrd="13" destOrd="0" presId="urn:microsoft.com/office/officeart/2005/8/layout/cycle5"/>
    <dgm:cxn modelId="{4F28CABF-42D7-460D-8F65-584D79199788}" type="presParOf" srcId="{AFCE0555-3329-417B-8A26-11277627EE23}" destId="{C8DBCE78-84ED-4F97-8A55-DC9DE439A754}" srcOrd="14" destOrd="0" presId="urn:microsoft.com/office/officeart/2005/8/layout/cycle5"/>
    <dgm:cxn modelId="{F8404EBA-9B55-4C52-9327-9866BDBDC7CC}" type="presParOf" srcId="{AFCE0555-3329-417B-8A26-11277627EE23}" destId="{ED3AAE32-3B71-4F5C-9B17-CF6548378B38}" srcOrd="15" destOrd="0" presId="urn:microsoft.com/office/officeart/2005/8/layout/cycle5"/>
    <dgm:cxn modelId="{6EC4FFD9-2979-48C8-AD0B-97766A8A9D24}" type="presParOf" srcId="{AFCE0555-3329-417B-8A26-11277627EE23}" destId="{B9C61019-6CBA-45A8-8E08-BA000B91868C}" srcOrd="16" destOrd="0" presId="urn:microsoft.com/office/officeart/2005/8/layout/cycle5"/>
    <dgm:cxn modelId="{AC87553E-F00B-405B-A948-29B2E96DDB67}" type="presParOf" srcId="{AFCE0555-3329-417B-8A26-11277627EE23}" destId="{47BC60B4-9A4D-4AE2-9C03-32E451C68AAE}" srcOrd="17" destOrd="0" presId="urn:microsoft.com/office/officeart/2005/8/layout/cycle5"/>
  </dgm:cxnLst>
  <dgm:bg/>
  <dgm:whole/>
  <dgm:extLst>
    <a:ext uri="http://schemas.microsoft.com/office/drawing/2008/diagram">
      <dsp:dataModelExt xmlns=""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Welcome to the Business</a:t>
            </a:r>
            <a:r>
              <a:rPr lang="en-US" baseline="0" dirty="0" smtClean="0"/>
              <a:t> Intelligence 1-4 BI Modules class.</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 other examples</a:t>
            </a:r>
            <a:r>
              <a:rPr lang="en-US" baseline="0" dirty="0" smtClean="0"/>
              <a:t> of dimension tables related to the fact table </a:t>
            </a:r>
            <a:r>
              <a:rPr lang="en-US" i="1" baseline="0" dirty="0" smtClean="0"/>
              <a:t>Invoice Details.</a:t>
            </a:r>
          </a:p>
          <a:p>
            <a:endParaRPr lang="en-US" i="1" baseline="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This is a very simple example of rows of data in a Data Warehouse.</a:t>
            </a:r>
          </a:p>
          <a:p>
            <a:endParaRPr lang="en-US" b="0" dirty="0" smtClean="0"/>
          </a:p>
          <a:p>
            <a:r>
              <a:rPr lang="en-US" b="0" dirty="0" smtClean="0"/>
              <a:t>The columns </a:t>
            </a:r>
            <a:r>
              <a:rPr lang="en-US" b="0" i="1" dirty="0" smtClean="0"/>
              <a:t>Quantity Invoiced</a:t>
            </a:r>
            <a:r>
              <a:rPr lang="en-US" b="0" i="1" baseline="0" dirty="0" smtClean="0"/>
              <a:t> </a:t>
            </a:r>
            <a:r>
              <a:rPr lang="en-US" b="0" i="0" baseline="0" dirty="0" smtClean="0"/>
              <a:t>and </a:t>
            </a:r>
            <a:r>
              <a:rPr lang="en-US" b="0" i="1" baseline="0" dirty="0" smtClean="0"/>
              <a:t>Extended Price</a:t>
            </a:r>
            <a:r>
              <a:rPr lang="en-US" b="0" i="0" baseline="0" dirty="0" smtClean="0"/>
              <a:t> are </a:t>
            </a:r>
            <a:r>
              <a:rPr lang="en-US" b="1" i="0" baseline="0" dirty="0" smtClean="0"/>
              <a:t>Facts </a:t>
            </a:r>
            <a:r>
              <a:rPr lang="en-US" b="0" i="0" baseline="0" dirty="0" smtClean="0"/>
              <a:t>or </a:t>
            </a:r>
            <a:r>
              <a:rPr lang="en-US" b="1" i="0" baseline="0" dirty="0" smtClean="0"/>
              <a:t>Measures.</a:t>
            </a:r>
            <a:endParaRPr lang="en-US" b="0" i="0" baseline="0" dirty="0" smtClean="0"/>
          </a:p>
          <a:p>
            <a:endParaRPr lang="en-US" b="0" i="0" baseline="0" dirty="0" smtClean="0"/>
          </a:p>
          <a:p>
            <a:r>
              <a:rPr lang="en-US" b="0" i="0" baseline="0" dirty="0" smtClean="0"/>
              <a:t>The columns </a:t>
            </a:r>
            <a:r>
              <a:rPr lang="en-US" b="0" i="1" u="none" baseline="0" dirty="0" smtClean="0"/>
              <a:t>Customer ID, Item Id </a:t>
            </a:r>
            <a:r>
              <a:rPr lang="en-US" b="0" i="0" u="none" baseline="0" dirty="0" smtClean="0"/>
              <a:t>and </a:t>
            </a:r>
            <a:r>
              <a:rPr lang="en-US" b="0" i="1" u="none" baseline="0" dirty="0" smtClean="0"/>
              <a:t>Invoice Date</a:t>
            </a:r>
            <a:r>
              <a:rPr lang="en-US" b="0" i="0" u="none" baseline="0" dirty="0" smtClean="0"/>
              <a:t> are </a:t>
            </a:r>
            <a:r>
              <a:rPr lang="en-US" b="1" i="0" u="none" baseline="0" dirty="0" smtClean="0"/>
              <a:t>Dimensions.</a:t>
            </a:r>
            <a:endParaRPr lang="en-US" b="0" i="0" u="none" baseline="0" dirty="0" smtClean="0"/>
          </a:p>
          <a:p>
            <a:endParaRPr lang="en-US" b="0" i="0" u="none" baseline="0" dirty="0" smtClean="0"/>
          </a:p>
          <a:p>
            <a:r>
              <a:rPr lang="en-US" b="0" i="0" u="none" baseline="0" dirty="0" smtClean="0"/>
              <a:t>The column </a:t>
            </a:r>
            <a:r>
              <a:rPr lang="en-US" b="0" i="1" u="none" baseline="0" dirty="0" smtClean="0"/>
              <a:t>Invoice ID</a:t>
            </a:r>
            <a:r>
              <a:rPr lang="en-US" b="1" i="1" u="none" baseline="0" dirty="0" smtClean="0"/>
              <a:t> </a:t>
            </a:r>
            <a:r>
              <a:rPr lang="en-US" b="0" i="0" u="none" baseline="0" dirty="0" smtClean="0"/>
              <a:t>is an transaction identifier.  It is used during the Transformation of data from the source system to the BI tables.  It is generally stored as an attribute in any related fact tables.</a:t>
            </a:r>
            <a:endParaRPr lang="en-US" b="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12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1" kern="1200" dirty="0" smtClean="0">
                <a:solidFill>
                  <a:schemeClr val="tx1"/>
                </a:solidFill>
                <a:latin typeface="Arial" charset="0"/>
                <a:ea typeface="+mn-ea"/>
                <a:cs typeface="+mn-cs"/>
              </a:rPr>
              <a:t>Transaction</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fact tables are the most fundamental view of the business’s operations.  This type of table represents an event that occurred at an instantaneous point in time. A row is added to the table for each event occurrence. For example, when an order is entered into the ERP system (or “booked”), there will be an Order Booking transaction for each order line.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i="1" kern="1200" dirty="0" smtClean="0">
                <a:solidFill>
                  <a:schemeClr val="tx1"/>
                </a:solidFill>
                <a:latin typeface="Arial" charset="0"/>
                <a:ea typeface="+mn-ea"/>
                <a:cs typeface="+mn-cs"/>
              </a:rPr>
              <a:t>Periodic Snapshots </a:t>
            </a:r>
            <a:r>
              <a:rPr lang="en-US" sz="1200" kern="1200" dirty="0" smtClean="0">
                <a:solidFill>
                  <a:schemeClr val="tx1"/>
                </a:solidFill>
                <a:latin typeface="Arial" charset="0"/>
                <a:ea typeface="+mn-ea"/>
                <a:cs typeface="+mn-cs"/>
              </a:rPr>
              <a:t>are required to see the cumulative performance of the business at regular, predictable time intervals, weekly or monthly for example.  A picture (i.e. “Snapshot”) is taken at the specified interval.  For example, we may want to know our Open Order amounts at the end of each month.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i="1" kern="1200" dirty="0" smtClean="0">
                <a:solidFill>
                  <a:schemeClr val="tx1"/>
                </a:solidFill>
                <a:latin typeface="Arial" charset="0"/>
                <a:ea typeface="+mn-ea"/>
                <a:cs typeface="+mn-cs"/>
              </a:rPr>
              <a:t>History Fact Tables, or Accumulating tables</a:t>
            </a:r>
            <a:r>
              <a:rPr lang="en-US" sz="1200" kern="1200" dirty="0" smtClean="0">
                <a:solidFill>
                  <a:schemeClr val="tx1"/>
                </a:solidFill>
                <a:latin typeface="Arial" charset="0"/>
                <a:ea typeface="+mn-ea"/>
                <a:cs typeface="+mn-cs"/>
              </a:rPr>
              <a:t>, cover the complete life of a transaction.  They represent an indeterminate time span.  These types of tables always have multiple date and time stamps.   An example of an accumulating table is a Sales Order history table that has a row for each change in the “life” of an order line.  An order is placed (booked), shipped, invoiced, etc.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eaLnBrk="1" hangingPunct="1"/>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The modules are the place where the technical components like Facts and Dimensions mesh with the Business Processes and Metrics.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Remember, a key benefit of a Business Intelligence application is the support of </a:t>
            </a:r>
            <a:r>
              <a:rPr lang="en-US" sz="1200" i="1" kern="1200" dirty="0" smtClean="0">
                <a:solidFill>
                  <a:schemeClr val="tx1"/>
                </a:solidFill>
                <a:latin typeface="Arial" charset="0"/>
                <a:ea typeface="+mn-ea"/>
                <a:cs typeface="+mn-cs"/>
              </a:rPr>
              <a:t>Closed Loop Decision Making.</a:t>
            </a:r>
            <a:r>
              <a:rPr lang="en-US" sz="1200" b="1" i="1" kern="1200" dirty="0" smtClean="0">
                <a:solidFill>
                  <a:schemeClr val="tx1"/>
                </a:solidFill>
                <a:latin typeface="Arial" charset="0"/>
                <a:ea typeface="+mn-ea"/>
                <a:cs typeface="+mn-cs"/>
              </a:rPr>
              <a:t>  </a:t>
            </a:r>
            <a:endParaRPr lang="en-US" sz="1200" kern="1200" dirty="0" smtClean="0">
              <a:solidFill>
                <a:schemeClr val="tx1"/>
              </a:solidFill>
              <a:latin typeface="Arial" charset="0"/>
              <a:ea typeface="+mn-ea"/>
              <a:cs typeface="+mn-cs"/>
            </a:endParaRPr>
          </a:p>
          <a:p>
            <a:endParaRPr lang="en-US" dirty="0" smtClean="0"/>
          </a:p>
        </p:txBody>
      </p:sp>
      <p:sp>
        <p:nvSpPr>
          <p:cNvPr id="78852" name="Slide Number Placeholder 3"/>
          <p:cNvSpPr>
            <a:spLocks noGrp="1"/>
          </p:cNvSpPr>
          <p:nvPr>
            <p:ph type="sldNum" sz="quarter" idx="5"/>
          </p:nvPr>
        </p:nvSpPr>
        <p:spPr/>
        <p:txBody>
          <a:bodyPr/>
          <a:lstStyle/>
          <a:p>
            <a:pPr defTabSz="922338">
              <a:defRPr/>
            </a:pPr>
            <a:fld id="{8F067478-9AB3-417B-80D0-3D48F15D7336}" type="slidenum">
              <a:rPr lang="en-US" smtClean="0"/>
              <a:pPr defTabSz="922338">
                <a:defRPr/>
              </a:pPr>
              <a:t>13</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z="1200" i="1" kern="1200" dirty="0" smtClean="0">
                <a:solidFill>
                  <a:schemeClr val="tx1"/>
                </a:solidFill>
                <a:latin typeface="Arial" charset="0"/>
                <a:ea typeface="+mn-ea"/>
                <a:cs typeface="+mn-cs"/>
              </a:rPr>
              <a:t>Metrics</a:t>
            </a:r>
            <a:r>
              <a:rPr lang="en-US" sz="1200" kern="1200" dirty="0" smtClean="0">
                <a:solidFill>
                  <a:schemeClr val="tx1"/>
                </a:solidFill>
                <a:latin typeface="Arial" charset="0"/>
                <a:ea typeface="+mn-ea"/>
                <a:cs typeface="+mn-cs"/>
              </a:rPr>
              <a:t> are a measurement of a specific business activity.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An </a:t>
            </a:r>
            <a:r>
              <a:rPr lang="en-US" sz="1200" i="1" kern="1200" dirty="0" smtClean="0">
                <a:solidFill>
                  <a:schemeClr val="tx1"/>
                </a:solidFill>
                <a:latin typeface="Arial" charset="0"/>
                <a:ea typeface="+mn-ea"/>
                <a:cs typeface="+mn-cs"/>
              </a:rPr>
              <a:t>indicator</a:t>
            </a:r>
            <a:r>
              <a:rPr lang="en-US" sz="1200" kern="1200" dirty="0" smtClean="0">
                <a:solidFill>
                  <a:schemeClr val="tx1"/>
                </a:solidFill>
                <a:latin typeface="Arial" charset="0"/>
                <a:ea typeface="+mn-ea"/>
                <a:cs typeface="+mn-cs"/>
              </a:rPr>
              <a:t> compares the business activity to a stated goal.</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KPI are Key Performance/Process Indicators used to measure the performance of an organization.  </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Key metrics will vary for each organization.  However, they share come common characteristics.</a:t>
            </a:r>
          </a:p>
          <a:p>
            <a:pPr eaLnBrk="1" hangingPunct="1"/>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Effective metrics are aligned with strategic goals.  It should be recognized that metrics will drive outcomes.  Organizations need to make sure that they are driving the desired outcomes.</a:t>
            </a:r>
          </a:p>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Dashboards provide a way for all participants in the decision loop to view current status of Key metrics, identify exceptions or areas for more investigation, analyze the data and collaborate on that analysis.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Dashboards present data in visual format, and allow users to drill down to increasingly granular information for root-cause analysis.</a:t>
            </a:r>
          </a:p>
          <a:p>
            <a:endParaRPr lang="en-US" dirty="0" smtClean="0"/>
          </a:p>
        </p:txBody>
      </p:sp>
      <p:sp>
        <p:nvSpPr>
          <p:cNvPr id="78852" name="Slide Number Placeholder 3"/>
          <p:cNvSpPr>
            <a:spLocks noGrp="1"/>
          </p:cNvSpPr>
          <p:nvPr>
            <p:ph type="sldNum" sz="quarter" idx="5"/>
          </p:nvPr>
        </p:nvSpPr>
        <p:spPr/>
        <p:txBody>
          <a:bodyPr/>
          <a:lstStyle/>
          <a:p>
            <a:pPr defTabSz="922338">
              <a:defRPr/>
            </a:pPr>
            <a:fld id="{8F067478-9AB3-417B-80D0-3D48F15D7336}" type="slidenum">
              <a:rPr lang="en-US" smtClean="0"/>
              <a:pPr defTabSz="922338">
                <a:defRPr/>
              </a:pPr>
              <a:t>16</a:t>
            </a:fld>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17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18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b="1" dirty="0" smtClean="0"/>
              <a:t>Key</a:t>
            </a:r>
            <a:r>
              <a:rPr lang="en-US" b="1" baseline="0" dirty="0" smtClean="0"/>
              <a:t> Concept:</a:t>
            </a:r>
          </a:p>
          <a:p>
            <a:pPr eaLnBrk="1" hangingPunct="1"/>
            <a:endParaRPr lang="en-US" b="1" baseline="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The BI solution provides out-of-the box QAD application</a:t>
            </a:r>
            <a:r>
              <a:rPr lang="en-US" dirty="0" smtClean="0"/>
              <a:t> “aware” modules.</a:t>
            </a:r>
            <a:r>
              <a:rPr lang="en-US" baseline="0" dirty="0" smtClean="0"/>
              <a:t>  </a:t>
            </a:r>
            <a:r>
              <a:rPr lang="en-US" dirty="0" smtClean="0"/>
              <a:t>This streamlines access to current and historical QAD source data.</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smtClean="0"/>
              <a:t>Current modules are</a:t>
            </a:r>
            <a:r>
              <a:rPr lang="en-US" baseline="0" dirty="0" smtClean="0"/>
              <a:t> as of the BI 3.9 release are:</a:t>
            </a:r>
            <a:endParaRPr lang="en-US"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Financials (SE &amp;</a:t>
            </a:r>
            <a:r>
              <a:rPr lang="en-US" baseline="0" dirty="0" smtClean="0"/>
              <a:t> EE)</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Order Management</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Operations</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Enterprise</a:t>
            </a:r>
            <a:r>
              <a:rPr lang="en-US" baseline="0" dirty="0" smtClean="0"/>
              <a:t> Asset Management</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Transportation Management</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0" marR="0" lvl="1"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dirty="0" smtClean="0"/>
              <a:t>Most </a:t>
            </a:r>
            <a:r>
              <a:rPr lang="en-US" baseline="0" dirty="0" smtClean="0"/>
              <a:t>modules have 1-4 </a:t>
            </a:r>
            <a:r>
              <a:rPr lang="en-US" baseline="0" dirty="0" err="1" smtClean="0"/>
              <a:t>submodules</a:t>
            </a:r>
            <a:r>
              <a:rPr lang="en-US" baseline="0" dirty="0" smtClean="0"/>
              <a:t> in the BI v3.7 release.  Refer to the most recent Release </a:t>
            </a:r>
            <a:r>
              <a:rPr lang="en-US" baseline="0" dirty="0" err="1" smtClean="0"/>
              <a:t>Qbit</a:t>
            </a:r>
            <a:r>
              <a:rPr lang="en-US" baseline="0" dirty="0" smtClean="0"/>
              <a:t> for updated module information.</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eaLnBrk="1" hangingPunct="1"/>
            <a:endParaRPr lang="en-US" b="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19</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Every module includes QAD Standard BI objects, including Dashboards, Visual Items and Reports.  The QAD Standard objects will change over time.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This slide shows one of the standard dashboards available in BI3.7.  It illustrates a variety of visual item types.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We see a chart, a gauge and a grid.</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Also shown is an example of a “link” type visual item with links to Excel workbooks.  These workbooks include real-time links to the BI.  The last element is a report browser element.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course</a:t>
            </a:r>
            <a:r>
              <a:rPr lang="en-US" baseline="0" dirty="0" smtClean="0"/>
              <a:t> covers all the current BI3 modules in some detail.    The material covered here forms the basis for remaining classes.  </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20</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b="0"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Here are some key financial metrics.   We’ll discuss the BI Financial module that supports Analysis of these metrics in the next slides.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The QAD BI application provides a method to implement company specific definitions for this type of metric.  For example, which GL accounts represent working capital?  This will be discussed in detail in a future class.</a:t>
            </a:r>
          </a:p>
          <a:p>
            <a:pPr eaLnBrk="1" hangingPunct="1">
              <a:buFont typeface="Arial" pitchFamily="34" charset="0"/>
              <a:buNone/>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The Financials module includes 3 sub-modules.</a:t>
            </a:r>
          </a:p>
          <a:p>
            <a:pPr eaLnBrk="1" hangingPunct="1"/>
            <a:endParaRPr lang="en-US" dirty="0" smtClean="0"/>
          </a:p>
          <a:p>
            <a:pPr lvl="1" eaLnBrk="1" hangingPunct="1">
              <a:buFont typeface="Arial" pitchFamily="34" charset="0"/>
              <a:buChar char="•"/>
            </a:pPr>
            <a:r>
              <a:rPr lang="en-US" baseline="0" dirty="0" smtClean="0"/>
              <a:t>  General Ledger</a:t>
            </a:r>
          </a:p>
          <a:p>
            <a:pPr lvl="1" eaLnBrk="1" hangingPunct="1">
              <a:buFont typeface="Arial" pitchFamily="34" charset="0"/>
              <a:buNone/>
            </a:pPr>
            <a:endParaRPr lang="en-US" baseline="0" dirty="0" smtClean="0"/>
          </a:p>
          <a:p>
            <a:pPr lvl="1" eaLnBrk="1" hangingPunct="1">
              <a:buFont typeface="Arial" pitchFamily="34" charset="0"/>
              <a:buChar char="•"/>
            </a:pPr>
            <a:r>
              <a:rPr lang="en-US" baseline="0" dirty="0" smtClean="0"/>
              <a:t>  Accounts Payable</a:t>
            </a:r>
          </a:p>
          <a:p>
            <a:pPr lvl="1" eaLnBrk="1" hangingPunct="1">
              <a:buFont typeface="Arial" pitchFamily="34" charset="0"/>
              <a:buNone/>
            </a:pPr>
            <a:endParaRPr lang="en-US" baseline="0" dirty="0" smtClean="0"/>
          </a:p>
          <a:p>
            <a:pPr lvl="1" eaLnBrk="1" hangingPunct="1">
              <a:buFont typeface="Arial" pitchFamily="34" charset="0"/>
              <a:buChar char="•"/>
            </a:pPr>
            <a:r>
              <a:rPr lang="en-US" baseline="0" dirty="0" smtClean="0"/>
              <a:t>  Accounts Receivable</a:t>
            </a:r>
          </a:p>
          <a:p>
            <a:pPr eaLnBrk="1" hangingPunct="1"/>
            <a:endParaRPr lang="en-US" b="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endParaRPr lang="en-US" baseline="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24</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sz="1200" kern="1200" dirty="0" smtClean="0">
                <a:solidFill>
                  <a:schemeClr val="tx1"/>
                </a:solidFill>
                <a:latin typeface="Arial" charset="0"/>
                <a:ea typeface="+mn-ea"/>
                <a:cs typeface="+mn-cs"/>
              </a:rPr>
              <a:t>The GL Statistical Balances Fact table is similar to the GL Balances table.  It includes data for statistical values are generally used only for </a:t>
            </a:r>
            <a:r>
              <a:rPr lang="en-US" sz="1200" kern="1200" dirty="0" err="1" smtClean="0">
                <a:solidFill>
                  <a:schemeClr val="tx1"/>
                </a:solidFill>
                <a:latin typeface="Arial" charset="0"/>
                <a:ea typeface="+mn-ea"/>
                <a:cs typeface="+mn-cs"/>
              </a:rPr>
              <a:t>Intrastat</a:t>
            </a:r>
            <a:r>
              <a:rPr lang="en-US" sz="1200" kern="1200" dirty="0" smtClean="0">
                <a:solidFill>
                  <a:schemeClr val="tx1"/>
                </a:solidFill>
                <a:latin typeface="Arial" charset="0"/>
                <a:ea typeface="+mn-ea"/>
                <a:cs typeface="+mn-cs"/>
              </a:rPr>
              <a:t> reporting.</a:t>
            </a:r>
          </a:p>
          <a:p>
            <a:pPr eaLnBrk="1" hangingPunct="1">
              <a:buFont typeface="Arial" pitchFamily="34" charset="0"/>
              <a:buNone/>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25</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sz="1200" kern="1200" dirty="0" smtClean="0">
                <a:solidFill>
                  <a:schemeClr val="tx1"/>
                </a:solidFill>
                <a:latin typeface="Arial" charset="0"/>
                <a:ea typeface="+mn-ea"/>
                <a:cs typeface="+mn-cs"/>
              </a:rPr>
              <a:t>This table contains all transactions found in the General Ledger.  This table is generally used for to create drill-down queries from within a summary visual item.  This lets BI portal users do root cause analysis.</a:t>
            </a:r>
          </a:p>
          <a:p>
            <a:pPr eaLnBrk="1" hangingPunct="1">
              <a:buFont typeface="Arial" pitchFamily="34" charset="0"/>
              <a:buNone/>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26</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27</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This is an example of an </a:t>
            </a:r>
            <a:r>
              <a:rPr lang="en-US" i="1" baseline="0" dirty="0" smtClean="0"/>
              <a:t>Accumulating History</a:t>
            </a:r>
            <a:r>
              <a:rPr lang="en-US" i="0" baseline="0" dirty="0" smtClean="0"/>
              <a:t> table.  It</a:t>
            </a:r>
            <a:r>
              <a:rPr lang="en-US" baseline="0" dirty="0" smtClean="0"/>
              <a:t> contains invoices, with paid amounts and outstanding balances including monthly aging buckets.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This is not a simple fact table.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A history of rows is kept for every invoice over time.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Each time a row changes, including outstanding amounts aging into the next aging bucket, the old row is end dated with the previous days’ date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new row has a start date of the current date.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Current Flag can be used to filter only current records.</a:t>
            </a:r>
          </a:p>
          <a:p>
            <a:pPr eaLnBrk="1" hangingPunct="1">
              <a:buFont typeface="Arial" pitchFamily="34" charset="0"/>
              <a:buNone/>
            </a:pPr>
            <a:endParaRPr lang="en-US" baseline="0" dirty="0" smtClean="0"/>
          </a:p>
          <a:p>
            <a:pPr eaLnBrk="1" hangingPunct="1">
              <a:buFont typeface="Arial" pitchFamily="34" charset="0"/>
              <a:buNone/>
            </a:pPr>
            <a:r>
              <a:rPr lang="en-US" b="1" baseline="0" dirty="0" smtClean="0"/>
              <a:t>Key point:  </a:t>
            </a:r>
            <a:r>
              <a:rPr lang="en-US" baseline="0" dirty="0" smtClean="0"/>
              <a:t>On a given day, an aged trail balance report can be found by returning all current versions of invoice rows.</a:t>
            </a:r>
          </a:p>
          <a:p>
            <a:pPr eaLnBrk="1" hangingPunct="1">
              <a:buFont typeface="Arial" pitchFamily="34" charset="0"/>
              <a:buNone/>
            </a:pPr>
            <a:endParaRPr lang="en-US" baseline="0"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The AP Invoice Snapshot fact table is an example of a </a:t>
            </a:r>
            <a:r>
              <a:rPr lang="en-US" i="1" baseline="0" dirty="0" smtClean="0"/>
              <a:t>Periodic </a:t>
            </a:r>
            <a:r>
              <a:rPr lang="en-US" i="0" baseline="0" dirty="0" smtClean="0"/>
              <a:t> or Summary fact table.  </a:t>
            </a:r>
            <a:r>
              <a:rPr lang="en-US" baseline="0" dirty="0" smtClean="0"/>
              <a:t>The primary source of data for this table is another BI table (AP Invoice History).</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interval for the Snapshot is determined by a parameter setting used by a batch job.</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Valid snapshot intervals are:</a:t>
            </a:r>
          </a:p>
          <a:p>
            <a:pPr lvl="1" eaLnBrk="1" hangingPunct="1">
              <a:buFont typeface="Arial" pitchFamily="34" charset="0"/>
              <a:buChar char="•"/>
            </a:pPr>
            <a:r>
              <a:rPr lang="en-US" baseline="0" dirty="0" smtClean="0"/>
              <a:t>Weekly</a:t>
            </a:r>
          </a:p>
          <a:p>
            <a:pPr lvl="1" eaLnBrk="1" hangingPunct="1">
              <a:buFont typeface="Arial" pitchFamily="34" charset="0"/>
              <a:buChar char="•"/>
            </a:pPr>
            <a:r>
              <a:rPr lang="en-US" baseline="0" dirty="0" smtClean="0"/>
              <a:t>Monthly</a:t>
            </a:r>
          </a:p>
          <a:p>
            <a:pPr lvl="1" eaLnBrk="1" hangingPunct="1">
              <a:buFont typeface="Arial" pitchFamily="34" charset="0"/>
              <a:buChar char="•"/>
            </a:pPr>
            <a:r>
              <a:rPr lang="en-US" baseline="0" dirty="0" smtClean="0"/>
              <a:t>Both (Weekly and Monthly)</a:t>
            </a:r>
          </a:p>
          <a:p>
            <a:pPr lvl="0" eaLnBrk="1" hangingPunct="1">
              <a:buFont typeface="Arial" pitchFamily="34" charset="0"/>
              <a:buNone/>
            </a:pPr>
            <a:endParaRPr lang="en-US" baseline="0" dirty="0" smtClean="0"/>
          </a:p>
          <a:p>
            <a:pPr lvl="0" eaLnBrk="1" hangingPunct="1">
              <a:buFont typeface="Arial" pitchFamily="34" charset="0"/>
              <a:buNone/>
            </a:pPr>
            <a:r>
              <a:rPr lang="en-US" baseline="0" dirty="0" smtClean="0"/>
              <a:t>To Query this table, we would generally use the Effective Date dimension.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29</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dirty="0" smtClean="0"/>
              <a:t>AR Transaction tables include:</a:t>
            </a:r>
          </a:p>
          <a:p>
            <a:pPr eaLnBrk="1" hangingPunct="1">
              <a:buFontTx/>
              <a:buChar char="-"/>
            </a:pPr>
            <a:r>
              <a:rPr lang="en-US" baseline="0" dirty="0" smtClean="0"/>
              <a:t>AR Invoices</a:t>
            </a:r>
          </a:p>
          <a:p>
            <a:pPr eaLnBrk="1" hangingPunct="1">
              <a:buFontTx/>
              <a:buChar char="-"/>
            </a:pPr>
            <a:r>
              <a:rPr lang="en-US" baseline="0" dirty="0" smtClean="0"/>
              <a:t>AR Payments</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ln/>
        </p:spPr>
        <p:txBody>
          <a:bodyPr/>
          <a:lstStyle/>
          <a:p>
            <a:pPr>
              <a:defRPr/>
            </a:pPr>
            <a:endParaRPr lang="en-US" dirty="0" smtClean="0">
              <a:latin typeface="Arial" pitchFamily="34" charset="0"/>
            </a:endParaRPr>
          </a:p>
        </p:txBody>
      </p:sp>
      <p:sp>
        <p:nvSpPr>
          <p:cNvPr id="78852" name="Slide Number Placeholder 3"/>
          <p:cNvSpPr>
            <a:spLocks noGrp="1"/>
          </p:cNvSpPr>
          <p:nvPr>
            <p:ph type="sldNum" sz="quarter" idx="5"/>
          </p:nvPr>
        </p:nvSpPr>
        <p:spPr/>
        <p:txBody>
          <a:bodyPr/>
          <a:lstStyle/>
          <a:p>
            <a:pPr defTabSz="922338">
              <a:defRPr/>
            </a:pPr>
            <a:fld id="{1294B98F-F9B8-455C-8B3E-3C4A5B22B373}"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30</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This table contains invoices, with paid amounts and outstanding balances.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This is not a simple fact table.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A history of rows is kept for every invoice over time.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Each time a row changes, including outstanding amounts aging into the next aging bucket, the old row is end dated with the previous days’ date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new row has a start date of the current date.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To retrieve the current records, filter on </a:t>
            </a:r>
            <a:r>
              <a:rPr lang="en-US" i="1" baseline="0" dirty="0" smtClean="0"/>
              <a:t>Current Flag </a:t>
            </a:r>
            <a:r>
              <a:rPr lang="en-US" i="0" baseline="0" dirty="0" smtClean="0"/>
              <a:t>= Y.</a:t>
            </a:r>
            <a:endParaRPr lang="en-US" baseline="0" dirty="0" smtClean="0"/>
          </a:p>
          <a:p>
            <a:pPr eaLnBrk="1" hangingPunct="1">
              <a:buFont typeface="Arial" pitchFamily="34" charset="0"/>
              <a:buNone/>
            </a:pPr>
            <a:endParaRPr lang="en-US" baseline="0" dirty="0" smtClean="0"/>
          </a:p>
          <a:p>
            <a:pPr eaLnBrk="1" hangingPunct="1">
              <a:buFont typeface="Arial" pitchFamily="34" charset="0"/>
              <a:buNone/>
            </a:pPr>
            <a:r>
              <a:rPr lang="en-US" b="1" baseline="0" dirty="0" smtClean="0"/>
              <a:t>Key point:  </a:t>
            </a:r>
            <a:r>
              <a:rPr lang="en-US" baseline="0" dirty="0" smtClean="0"/>
              <a:t>On a given day, an aged trail balance report can be found by returning all current versions of invoice rows.</a:t>
            </a:r>
          </a:p>
          <a:p>
            <a:pPr eaLnBrk="1" hangingPunct="1">
              <a:buFont typeface="Arial" pitchFamily="34" charset="0"/>
              <a:buNone/>
            </a:pPr>
            <a:endParaRPr lang="en-US" baseline="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The AP Invoice Snapshot fact table is an example of a </a:t>
            </a:r>
            <a:r>
              <a:rPr lang="en-US" i="1" baseline="0" dirty="0" smtClean="0"/>
              <a:t>Periodic </a:t>
            </a:r>
            <a:r>
              <a:rPr lang="en-US" i="0" baseline="0" dirty="0" smtClean="0"/>
              <a:t> or Summary fact table.  </a:t>
            </a:r>
            <a:r>
              <a:rPr lang="en-US" baseline="0" dirty="0" smtClean="0"/>
              <a:t>The primary source of data for this table is another BI table (AP Vouchers / Invoices).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interval for the Snapshot is determined by a parameter setting used by a batch job.</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Valid snapshot intervals are:</a:t>
            </a:r>
          </a:p>
          <a:p>
            <a:pPr lvl="1" eaLnBrk="1" hangingPunct="1">
              <a:buFont typeface="Arial" pitchFamily="34" charset="0"/>
              <a:buChar char="•"/>
            </a:pPr>
            <a:r>
              <a:rPr lang="en-US" baseline="0" dirty="0" smtClean="0"/>
              <a:t>Weekly</a:t>
            </a:r>
          </a:p>
          <a:p>
            <a:pPr lvl="1" eaLnBrk="1" hangingPunct="1">
              <a:buFont typeface="Arial" pitchFamily="34" charset="0"/>
              <a:buChar char="•"/>
            </a:pPr>
            <a:r>
              <a:rPr lang="en-US" baseline="0" dirty="0" smtClean="0"/>
              <a:t>Monthly</a:t>
            </a:r>
          </a:p>
          <a:p>
            <a:pPr lvl="1" eaLnBrk="1" hangingPunct="1">
              <a:buFont typeface="Arial" pitchFamily="34" charset="0"/>
              <a:buChar char="•"/>
            </a:pPr>
            <a:r>
              <a:rPr lang="en-US" baseline="0" dirty="0" smtClean="0"/>
              <a:t>Both (Weekly and Monthly)</a:t>
            </a:r>
          </a:p>
          <a:p>
            <a:pPr lvl="0" eaLnBrk="1" hangingPunct="1">
              <a:buFont typeface="Arial" pitchFamily="34" charset="0"/>
              <a:buNone/>
            </a:pPr>
            <a:endParaRPr lang="en-US" baseline="0" dirty="0" smtClean="0"/>
          </a:p>
          <a:p>
            <a:pPr lvl="0" eaLnBrk="1" hangingPunct="1">
              <a:buFont typeface="Arial" pitchFamily="34" charset="0"/>
              <a:buNone/>
            </a:pPr>
            <a:r>
              <a:rPr lang="en-US" baseline="0" dirty="0" smtClean="0"/>
              <a:t>To Query this table, we would generally use the Effective Date dimension.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endParaRPr lang="en-US" baseline="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C</a:t>
            </a:r>
            <a:r>
              <a:rPr lang="en-US" sz="1200" kern="1200" smtClean="0">
                <a:solidFill>
                  <a:schemeClr val="tx1"/>
                </a:solidFill>
                <a:latin typeface="Arial" charset="0"/>
                <a:ea typeface="+mn-ea"/>
                <a:cs typeface="+mn-cs"/>
              </a:rPr>
              <a:t>onsider </a:t>
            </a:r>
            <a:r>
              <a:rPr lang="en-US" sz="1200" kern="1200" dirty="0" smtClean="0">
                <a:solidFill>
                  <a:schemeClr val="tx1"/>
                </a:solidFill>
                <a:latin typeface="Arial" charset="0"/>
                <a:ea typeface="+mn-ea"/>
                <a:cs typeface="+mn-cs"/>
              </a:rPr>
              <a:t>the various business roles that will be interested in Order Management information.  The table on this slide gives you an idea of one way to consider these roles.  Of course, the information requirements for a role varies greatly by industry, company and even individual.</a:t>
            </a:r>
          </a:p>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34</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There</a:t>
            </a:r>
            <a:r>
              <a:rPr lang="en-US" baseline="0" dirty="0" smtClean="0"/>
              <a:t> are 3 transaction type fact tables available in the Order Management modules.  They are:</a:t>
            </a:r>
          </a:p>
          <a:p>
            <a:pPr eaLnBrk="1" hangingPunct="1">
              <a:buFontTx/>
              <a:buChar char="-"/>
            </a:pPr>
            <a:r>
              <a:rPr lang="en-US" baseline="0" dirty="0" smtClean="0"/>
              <a:t> Booking Transactions</a:t>
            </a:r>
          </a:p>
          <a:p>
            <a:pPr eaLnBrk="1" hangingPunct="1">
              <a:buFontTx/>
              <a:buChar char="-"/>
            </a:pPr>
            <a:r>
              <a:rPr lang="en-US" baseline="0" dirty="0" smtClean="0"/>
              <a:t> Invoices</a:t>
            </a:r>
          </a:p>
          <a:p>
            <a:pPr eaLnBrk="1" hangingPunct="1">
              <a:buFontTx/>
              <a:buChar char="-"/>
            </a:pPr>
            <a:r>
              <a:rPr lang="en-US" baseline="0" dirty="0" smtClean="0"/>
              <a:t> Shipment transactions</a:t>
            </a: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35</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Order History fact table is a Summary or Accumulating table.  This table shows a history of order lines over time.   Each time a row changes, the “old” row is end dated with the previous days date and a new row is added with a start date of the current date.</a:t>
            </a:r>
          </a:p>
          <a:p>
            <a:pPr eaLnBrk="1" hangingPunct="1"/>
            <a:endParaRPr lang="en-US" sz="1200" kern="1200" dirty="0" smtClean="0">
              <a:solidFill>
                <a:schemeClr val="tx1"/>
              </a:solidFill>
              <a:latin typeface="Arial" charset="0"/>
              <a:ea typeface="+mn-ea"/>
              <a:cs typeface="+mn-cs"/>
            </a:endParaRPr>
          </a:p>
          <a:p>
            <a:pPr eaLnBrk="1" hangingPunct="1"/>
            <a:r>
              <a:rPr lang="en-US" sz="1200" kern="1200" dirty="0" smtClean="0">
                <a:solidFill>
                  <a:schemeClr val="tx1"/>
                </a:solidFill>
                <a:latin typeface="Arial" charset="0"/>
                <a:ea typeface="+mn-ea"/>
                <a:cs typeface="+mn-cs"/>
              </a:rPr>
              <a:t>The</a:t>
            </a:r>
            <a:r>
              <a:rPr lang="en-US" sz="1200" kern="1200" baseline="0" dirty="0" smtClean="0">
                <a:solidFill>
                  <a:schemeClr val="tx1"/>
                </a:solidFill>
                <a:latin typeface="Arial" charset="0"/>
                <a:ea typeface="+mn-ea"/>
                <a:cs typeface="+mn-cs"/>
              </a:rPr>
              <a:t> </a:t>
            </a:r>
            <a:r>
              <a:rPr lang="en-US" sz="1200" i="1" u="none" kern="1200" baseline="0" dirty="0" smtClean="0">
                <a:solidFill>
                  <a:schemeClr val="tx1"/>
                </a:solidFill>
                <a:latin typeface="Arial" charset="0"/>
                <a:ea typeface="+mn-ea"/>
                <a:cs typeface="+mn-cs"/>
              </a:rPr>
              <a:t>Current Flag</a:t>
            </a:r>
            <a:r>
              <a:rPr lang="en-US" sz="1200" i="0" u="none" kern="1200" baseline="0" dirty="0" smtClean="0">
                <a:solidFill>
                  <a:schemeClr val="tx1"/>
                </a:solidFill>
                <a:latin typeface="Arial" charset="0"/>
                <a:ea typeface="+mn-ea"/>
                <a:cs typeface="+mn-cs"/>
              </a:rPr>
              <a:t> should be used to filter this table.</a:t>
            </a: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36</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Orders fact table is an Snapshot table.  It is based on the Order History table.  As with other snapshot tables, the interval is controlled by a System parameter.</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The Order Performance Fact table contains a higher level of performance data.   This table summarizes data from a number of other Fact tables, including Order History and the Shipments tables.</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37</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endParaRPr lang="en-US" baseline="0"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The Operations</a:t>
            </a:r>
            <a:r>
              <a:rPr lang="en-US" baseline="0" dirty="0" smtClean="0"/>
              <a:t> </a:t>
            </a:r>
            <a:r>
              <a:rPr lang="en-US" dirty="0" smtClean="0"/>
              <a:t>module includes 3 sub-modules.</a:t>
            </a:r>
          </a:p>
          <a:p>
            <a:pPr eaLnBrk="1" hangingPunct="1"/>
            <a:endParaRPr lang="en-US" dirty="0" smtClean="0"/>
          </a:p>
          <a:p>
            <a:pPr lvl="1" eaLnBrk="1" hangingPunct="1">
              <a:buFont typeface="Arial" pitchFamily="34" charset="0"/>
              <a:buChar char="•"/>
            </a:pPr>
            <a:r>
              <a:rPr lang="en-US" baseline="0" dirty="0" smtClean="0"/>
              <a:t>  Inventory Control and Management</a:t>
            </a:r>
          </a:p>
          <a:p>
            <a:pPr lvl="1" eaLnBrk="1" hangingPunct="1">
              <a:buFont typeface="Arial" pitchFamily="34" charset="0"/>
              <a:buNone/>
            </a:pPr>
            <a:endParaRPr lang="en-US" baseline="0" dirty="0" smtClean="0"/>
          </a:p>
          <a:p>
            <a:pPr lvl="1" eaLnBrk="1" hangingPunct="1">
              <a:buFont typeface="Arial" pitchFamily="34" charset="0"/>
              <a:buChar char="•"/>
            </a:pPr>
            <a:r>
              <a:rPr lang="en-US" baseline="0" dirty="0" smtClean="0"/>
              <a:t>  Direct Material Purchasing</a:t>
            </a:r>
          </a:p>
          <a:p>
            <a:pPr lvl="1" eaLnBrk="1" hangingPunct="1">
              <a:buFont typeface="Arial" pitchFamily="34" charset="0"/>
              <a:buNone/>
            </a:pPr>
            <a:endParaRPr lang="en-US" baseline="0" dirty="0" smtClean="0"/>
          </a:p>
          <a:p>
            <a:pPr lvl="1" eaLnBrk="1" hangingPunct="1">
              <a:buFont typeface="Arial" pitchFamily="34" charset="0"/>
              <a:buChar char="•"/>
            </a:pPr>
            <a:r>
              <a:rPr lang="en-US" baseline="0" dirty="0" smtClean="0"/>
              <a:t>  Manufacturing Operations</a:t>
            </a:r>
          </a:p>
          <a:p>
            <a:pPr eaLnBrk="1" hangingPunct="1"/>
            <a:endParaRPr lang="en-US" b="0" dirty="0" smtClean="0"/>
          </a:p>
          <a:p>
            <a:pPr eaLnBrk="1" hangingPunct="1"/>
            <a:r>
              <a:rPr lang="en-US" b="0" dirty="0" smtClean="0"/>
              <a:t>The items in red are the common name</a:t>
            </a:r>
            <a:r>
              <a:rPr lang="en-US" b="0" baseline="0" dirty="0" smtClean="0"/>
              <a:t>s for these </a:t>
            </a:r>
            <a:r>
              <a:rPr lang="en-US" b="0" baseline="0" dirty="0" err="1" smtClean="0"/>
              <a:t>submodules</a:t>
            </a:r>
            <a:r>
              <a:rPr lang="en-US" b="0" baseline="0" dirty="0" smtClean="0"/>
              <a:t> within the BI.</a:t>
            </a:r>
            <a:endParaRPr lang="en-US" b="0"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39</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The</a:t>
            </a:r>
            <a:r>
              <a:rPr lang="en-US" baseline="0" dirty="0" smtClean="0"/>
              <a:t> Inventory sub-module contains 2 fact tables.  The main table is the Monthly Inventory Balances fact table.  The Inventory Transactions table is generally used for drill down from the Inventory Balances in support of root cause analysis.</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40</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Both the PO Receipts and the PO Bookings file are transactional type fact tables.  </a:t>
            </a:r>
          </a:p>
          <a:p>
            <a:pPr eaLnBrk="1" hangingPunct="1">
              <a:buFont typeface="Arial" pitchFamily="34" charset="0"/>
              <a:buNone/>
            </a:pPr>
            <a:endParaRPr lang="en-US" baseline="0" dirty="0" smtClean="0"/>
          </a:p>
          <a:p>
            <a:r>
              <a:rPr lang="en-US" sz="1200" kern="1200" dirty="0" smtClean="0">
                <a:solidFill>
                  <a:schemeClr val="tx1"/>
                </a:solidFill>
                <a:latin typeface="Arial" charset="0"/>
                <a:ea typeface="+mn-ea"/>
                <a:cs typeface="+mn-cs"/>
              </a:rPr>
              <a:t>The PO Receipts fact table contains individual PO receipts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The PO Bookings fact table contains Purchase Order booking transactions.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source of both files is the </a:t>
            </a:r>
            <a:r>
              <a:rPr lang="en-US" sz="1200" kern="1200" dirty="0" err="1" smtClean="0">
                <a:solidFill>
                  <a:schemeClr val="tx1"/>
                </a:solidFill>
                <a:latin typeface="Arial" charset="0"/>
                <a:ea typeface="+mn-ea"/>
                <a:cs typeface="+mn-cs"/>
              </a:rPr>
              <a:t>tr_hist</a:t>
            </a:r>
            <a:r>
              <a:rPr lang="en-US" sz="1200" kern="1200" dirty="0" smtClean="0">
                <a:solidFill>
                  <a:schemeClr val="tx1"/>
                </a:solidFill>
                <a:latin typeface="Arial" charset="0"/>
                <a:ea typeface="+mn-ea"/>
                <a:cs typeface="+mn-cs"/>
              </a:rPr>
              <a:t> table.</a:t>
            </a:r>
          </a:p>
          <a:p>
            <a:pPr eaLnBrk="1" hangingPunct="1">
              <a:buFont typeface="Arial" pitchFamily="34" charset="0"/>
              <a:buNone/>
            </a:pPr>
            <a:endParaRPr lang="en-US" baseline="0"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sz="1200" kern="1200" dirty="0" smtClean="0">
                <a:solidFill>
                  <a:schemeClr val="tx1"/>
                </a:solidFill>
                <a:latin typeface="Arial" charset="0"/>
                <a:ea typeface="+mn-ea"/>
                <a:cs typeface="+mn-cs"/>
              </a:rPr>
              <a:t>The PO Order History table tracks Purchase Orders over time.  That is, it is a record of current and all prior states for each PO line.    To clarify, a PO “changes” using either the PO Maintenance function or via a PO Receipt.  </a:t>
            </a:r>
          </a:p>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sz="1200" kern="1200" dirty="0" smtClean="0">
                <a:solidFill>
                  <a:schemeClr val="tx1"/>
                </a:solidFill>
                <a:latin typeface="Arial" charset="0"/>
                <a:ea typeface="+mn-ea"/>
                <a:cs typeface="+mn-cs"/>
              </a:rPr>
              <a:t>This is an Accumulating type Fact Table.  Each row will contain and effective start date and effective end date column.</a:t>
            </a:r>
          </a:p>
          <a:p>
            <a:pPr eaLnBrk="1" hangingPunct="1">
              <a:buFont typeface="Arial" pitchFamily="34" charset="0"/>
              <a:buNone/>
            </a:pPr>
            <a:endParaRPr lang="en-US" baseline="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PO Snapshot fact table is based on the Order History fact table.  For any given effective date, only PO lines that are not open and have an open quantity are included.    As with other snapshot tables, the interval (daily, weekly or monthly) is controlled by a system parameter.</a:t>
            </a:r>
          </a:p>
          <a:p>
            <a:r>
              <a:rPr lang="en-US" sz="1200" kern="1200" dirty="0" smtClean="0">
                <a:solidFill>
                  <a:schemeClr val="tx1"/>
                </a:solidFill>
                <a:latin typeface="Arial" charset="0"/>
                <a:ea typeface="+mn-ea"/>
                <a:cs typeface="+mn-cs"/>
              </a:rPr>
              <a:t>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Manufacturing operations supports 3 primary</a:t>
            </a:r>
            <a:r>
              <a:rPr lang="en-US" baseline="0" dirty="0" smtClean="0"/>
              <a:t> metrics:</a:t>
            </a:r>
          </a:p>
          <a:p>
            <a:pPr eaLnBrk="1" hangingPunct="1">
              <a:buFont typeface="Arial" pitchFamily="34" charset="0"/>
              <a:buChar char="•"/>
            </a:pPr>
            <a:r>
              <a:rPr lang="en-US" baseline="0" dirty="0" smtClean="0"/>
              <a:t>OEE Availability</a:t>
            </a:r>
          </a:p>
          <a:p>
            <a:pPr eaLnBrk="1" hangingPunct="1">
              <a:buFont typeface="Arial" pitchFamily="34" charset="0"/>
              <a:buChar char="•"/>
            </a:pPr>
            <a:r>
              <a:rPr lang="en-US" baseline="0" dirty="0" smtClean="0"/>
              <a:t>OEE Quality</a:t>
            </a:r>
          </a:p>
          <a:p>
            <a:pPr eaLnBrk="1" hangingPunct="1">
              <a:buFont typeface="Arial" pitchFamily="34" charset="0"/>
              <a:buChar char="•"/>
            </a:pPr>
            <a:r>
              <a:rPr lang="en-US" baseline="0" dirty="0" smtClean="0"/>
              <a:t>OEE Performance</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Transaction files include Work Order Routing Transactions and Work Order.</a:t>
            </a: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44</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Operations history transactions (</a:t>
            </a:r>
            <a:r>
              <a:rPr lang="en-US" dirty="0" err="1" smtClean="0"/>
              <a:t>op_hist</a:t>
            </a:r>
            <a:r>
              <a:rPr lang="en-US" dirty="0" smtClean="0"/>
              <a:t>) records.  It also includes scrap transactions from the </a:t>
            </a:r>
            <a:r>
              <a:rPr lang="en-US" dirty="0" err="1" smtClean="0"/>
              <a:t>tr_hist</a:t>
            </a:r>
            <a:r>
              <a:rPr lang="en-US" dirty="0" smtClean="0"/>
              <a:t> file.</a:t>
            </a:r>
          </a:p>
          <a:p>
            <a:pPr eaLnBrk="1" hangingPunct="1"/>
            <a:endParaRPr lang="en-US" dirty="0" smtClean="0"/>
          </a:p>
          <a:p>
            <a:pPr eaLnBrk="1" hangingPunct="1"/>
            <a:r>
              <a:rPr lang="en-US" dirty="0" smtClean="0"/>
              <a:t>Equipment Effectiveness</a:t>
            </a:r>
            <a:r>
              <a:rPr lang="en-US" baseline="0" dirty="0" smtClean="0"/>
              <a:t> is a snapshot table that supports the OEE Availability Metric.</a:t>
            </a: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45</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The Item</a:t>
            </a:r>
            <a:r>
              <a:rPr lang="en-US" baseline="0" dirty="0" smtClean="0"/>
              <a:t> Effectiveness snapshot table supports 2 metrics:  The OEE Quality and Performance metrics.</a:t>
            </a:r>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46</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buFont typeface="Arial" pitchFamily="34" charset="0"/>
              <a:buNone/>
            </a:pPr>
            <a:r>
              <a:rPr lang="en-US" baseline="0" dirty="0" smtClean="0"/>
              <a:t>The EAM Module is new in BI3.7.</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47</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first sub module to</a:t>
            </a:r>
            <a:r>
              <a:rPr lang="en-US" sz="1200" kern="1200" baseline="0" dirty="0" smtClean="0">
                <a:solidFill>
                  <a:schemeClr val="tx1"/>
                </a:solidFill>
                <a:latin typeface="Arial" charset="0"/>
                <a:ea typeface="+mn-ea"/>
                <a:cs typeface="+mn-cs"/>
              </a:rPr>
              <a:t> be included in BI is Plant Maintenance.  Plant maintenance includes 8 fact tables.  These support 19 KPI.  There are 6 QAD Standard Dashboards available.</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a:buFontTx/>
              <a:buChar char="-"/>
            </a:pPr>
            <a:r>
              <a:rPr lang="en-US" sz="1200" kern="1200" baseline="0" dirty="0" smtClean="0">
                <a:solidFill>
                  <a:schemeClr val="tx1"/>
                </a:solidFill>
                <a:latin typeface="Arial" charset="0"/>
                <a:ea typeface="+mn-ea"/>
                <a:cs typeface="+mn-cs"/>
              </a:rPr>
              <a:t>Equipment Down Transactions</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Includes the down time and the cost associated to the down time.  Dimensions include Entered date and failure and repair codes.</a:t>
            </a:r>
          </a:p>
          <a:p>
            <a:pPr>
              <a:buFontTx/>
              <a:buChar char="-"/>
            </a:pPr>
            <a:r>
              <a:rPr lang="en-US" sz="1200" kern="1200" dirty="0" smtClean="0">
                <a:solidFill>
                  <a:schemeClr val="tx1"/>
                </a:solidFill>
                <a:latin typeface="Arial" charset="0"/>
                <a:ea typeface="+mn-ea"/>
                <a:cs typeface="+mn-cs"/>
              </a:rPr>
              <a:t>Labor</a:t>
            </a:r>
            <a:r>
              <a:rPr lang="en-US" sz="1200" kern="1200" baseline="0" dirty="0" smtClean="0">
                <a:solidFill>
                  <a:schemeClr val="tx1"/>
                </a:solidFill>
                <a:latin typeface="Arial" charset="0"/>
                <a:ea typeface="+mn-ea"/>
                <a:cs typeface="+mn-cs"/>
              </a:rPr>
              <a:t> Transactions</a:t>
            </a:r>
          </a:p>
          <a:p>
            <a:pPr lvl="1">
              <a:buFontTx/>
              <a:buChar char="-"/>
            </a:pPr>
            <a:r>
              <a:rPr lang="en-US" sz="1200" kern="1200" baseline="0" dirty="0" smtClean="0">
                <a:solidFill>
                  <a:schemeClr val="tx1"/>
                </a:solidFill>
                <a:latin typeface="Arial" charset="0"/>
                <a:ea typeface="+mn-ea"/>
                <a:cs typeface="+mn-cs"/>
              </a:rPr>
              <a:t>Includes burden, cost and time.  Dimensions include employee, equipment, department, craft</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49</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a:buFontTx/>
              <a:buChar char="-"/>
            </a:pPr>
            <a:r>
              <a:rPr lang="en-US" sz="1200" kern="1200" baseline="0" dirty="0" smtClean="0">
                <a:solidFill>
                  <a:schemeClr val="tx1"/>
                </a:solidFill>
                <a:latin typeface="Arial" charset="0"/>
                <a:ea typeface="+mn-ea"/>
                <a:cs typeface="+mn-cs"/>
              </a:rPr>
              <a:t>Inventory Transactions</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Includes costs</a:t>
            </a:r>
            <a:r>
              <a:rPr lang="en-US" sz="1200" kern="1200" baseline="0" dirty="0" smtClean="0">
                <a:solidFill>
                  <a:schemeClr val="tx1"/>
                </a:solidFill>
                <a:latin typeface="Arial" charset="0"/>
                <a:ea typeface="+mn-ea"/>
                <a:cs typeface="+mn-cs"/>
              </a:rPr>
              <a:t> and quantities.  Source is EAM </a:t>
            </a:r>
            <a:r>
              <a:rPr lang="en-US" sz="1200" kern="1200" baseline="0" dirty="0" err="1" smtClean="0">
                <a:solidFill>
                  <a:schemeClr val="tx1"/>
                </a:solidFill>
                <a:latin typeface="Arial" charset="0"/>
                <a:ea typeface="+mn-ea"/>
                <a:cs typeface="+mn-cs"/>
              </a:rPr>
              <a:t>parts_status</a:t>
            </a:r>
            <a:r>
              <a:rPr lang="en-US" sz="1200" kern="1200" baseline="0" dirty="0" smtClean="0">
                <a:solidFill>
                  <a:schemeClr val="tx1"/>
                </a:solidFill>
                <a:latin typeface="Arial" charset="0"/>
                <a:ea typeface="+mn-ea"/>
                <a:cs typeface="+mn-cs"/>
              </a:rPr>
              <a:t> table.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5</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b="1" dirty="0" smtClean="0"/>
              <a:t>Key Concept:</a:t>
            </a:r>
          </a:p>
          <a:p>
            <a:pPr eaLnBrk="1" hangingPunct="1"/>
            <a:endParaRPr lang="en-US" b="1" dirty="0" smtClean="0"/>
          </a:p>
          <a:p>
            <a:pPr eaLnBrk="1" hangingPunct="1"/>
            <a:r>
              <a:rPr lang="en-US" b="1" dirty="0" smtClean="0"/>
              <a:t>QAD</a:t>
            </a:r>
            <a:r>
              <a:rPr lang="en-US" b="1" baseline="0" dirty="0" smtClean="0"/>
              <a:t> BI Components:</a:t>
            </a:r>
          </a:p>
          <a:p>
            <a:pPr eaLnBrk="1" hangingPunct="1"/>
            <a:endParaRPr lang="en-US" b="1" dirty="0" smtClean="0"/>
          </a:p>
          <a:p>
            <a:pPr eaLnBrk="1" hangingPunct="1"/>
            <a:r>
              <a:rPr lang="en-US" b="1" dirty="0" smtClean="0"/>
              <a:t>QAD BI Data Warehouse Developer</a:t>
            </a:r>
            <a:r>
              <a:rPr lang="en-US" b="1" baseline="0" dirty="0" smtClean="0"/>
              <a:t> (DWD)</a:t>
            </a:r>
            <a:endParaRPr lang="en-US" b="1" dirty="0" smtClean="0"/>
          </a:p>
          <a:p>
            <a:pPr lvl="1" eaLnBrk="1" hangingPunct="1"/>
            <a:r>
              <a:rPr lang="en-US" dirty="0" smtClean="0"/>
              <a:t>Consolidate into a single warehouse optimized for simple, fast access</a:t>
            </a:r>
          </a:p>
          <a:p>
            <a:pPr lvl="1" eaLnBrk="1" hangingPunct="1"/>
            <a:r>
              <a:rPr lang="en-US" dirty="0" smtClean="0"/>
              <a:t>QAD and non-QAD data sources</a:t>
            </a:r>
          </a:p>
          <a:p>
            <a:pPr eaLnBrk="1" hangingPunct="1"/>
            <a:r>
              <a:rPr lang="en-US" b="1" dirty="0" smtClean="0"/>
              <a:t>Modules</a:t>
            </a:r>
          </a:p>
          <a:p>
            <a:pPr lvl="1" eaLnBrk="1" hangingPunct="1"/>
            <a:r>
              <a:rPr lang="en-US" dirty="0" smtClean="0"/>
              <a:t>ERP “aware” streamlines access to current and historical QAD ERP data</a:t>
            </a:r>
          </a:p>
          <a:p>
            <a:pPr lvl="1" eaLnBrk="1" hangingPunct="1"/>
            <a:r>
              <a:rPr lang="en-US" dirty="0" smtClean="0"/>
              <a:t>Extensible to support non-QAD data sources</a:t>
            </a:r>
          </a:p>
          <a:p>
            <a:pPr eaLnBrk="1" hangingPunct="1"/>
            <a:r>
              <a:rPr lang="en-US" b="1" dirty="0" smtClean="0"/>
              <a:t>QAD BI Collaborative Portal</a:t>
            </a:r>
          </a:p>
          <a:p>
            <a:pPr lvl="1" eaLnBrk="1" hangingPunct="1"/>
            <a:r>
              <a:rPr lang="en-US" dirty="0" smtClean="0"/>
              <a:t>Easy to use and create dashboard and reporting environment</a:t>
            </a:r>
          </a:p>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50</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a:buFontTx/>
              <a:buChar char="-"/>
            </a:pPr>
            <a:r>
              <a:rPr lang="en-US" sz="1200" kern="1200" baseline="0" dirty="0" smtClean="0">
                <a:solidFill>
                  <a:schemeClr val="tx1"/>
                </a:solidFill>
                <a:latin typeface="Arial" charset="0"/>
                <a:ea typeface="+mn-ea"/>
                <a:cs typeface="+mn-cs"/>
              </a:rPr>
              <a:t>Work Order History Table</a:t>
            </a:r>
          </a:p>
          <a:p>
            <a:pPr lvl="1">
              <a:buFontTx/>
              <a:buNone/>
            </a:pPr>
            <a:r>
              <a:rPr lang="en-US" sz="1200" kern="1200" baseline="0" dirty="0" smtClean="0">
                <a:solidFill>
                  <a:schemeClr val="tx1"/>
                </a:solidFill>
                <a:latin typeface="Arial" charset="0"/>
                <a:ea typeface="+mn-ea"/>
                <a:cs typeface="+mn-cs"/>
              </a:rPr>
              <a:t>This is the primary table used for many of the EAM KPI’s</a:t>
            </a:r>
          </a:p>
          <a:p>
            <a:pPr>
              <a:buFontTx/>
              <a:buChar char="-"/>
            </a:pPr>
            <a:r>
              <a:rPr lang="en-US" sz="1200" kern="1200" baseline="0" dirty="0" smtClean="0">
                <a:solidFill>
                  <a:schemeClr val="tx1"/>
                </a:solidFill>
                <a:latin typeface="Arial" charset="0"/>
                <a:ea typeface="+mn-ea"/>
                <a:cs typeface="+mn-cs"/>
              </a:rPr>
              <a:t>Work Order Snapshot table</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a:buFontTx/>
              <a:buChar char="-"/>
            </a:pPr>
            <a:r>
              <a:rPr lang="en-US" sz="1200" kern="1200" dirty="0" smtClean="0">
                <a:solidFill>
                  <a:schemeClr val="tx1"/>
                </a:solidFill>
                <a:latin typeface="Arial" charset="0"/>
                <a:ea typeface="+mn-ea"/>
                <a:cs typeface="+mn-cs"/>
              </a:rPr>
              <a:t>Maintenance</a:t>
            </a:r>
            <a:r>
              <a:rPr lang="en-US" sz="1200" kern="1200" baseline="0" dirty="0" smtClean="0">
                <a:solidFill>
                  <a:schemeClr val="tx1"/>
                </a:solidFill>
                <a:latin typeface="Arial" charset="0"/>
                <a:ea typeface="+mn-ea"/>
                <a:cs typeface="+mn-cs"/>
              </a:rPr>
              <a:t> Cost Snapshot accumulates all plant maintenance cost, regardless of whether they are associated to a work order or not.</a:t>
            </a:r>
          </a:p>
          <a:p>
            <a:pPr>
              <a:buFontTx/>
              <a:buChar char="-"/>
            </a:pPr>
            <a:r>
              <a:rPr lang="en-US" sz="1200" kern="1200" baseline="0" dirty="0" smtClean="0">
                <a:solidFill>
                  <a:schemeClr val="tx1"/>
                </a:solidFill>
                <a:latin typeface="Arial" charset="0"/>
                <a:ea typeface="+mn-ea"/>
                <a:cs typeface="+mn-cs"/>
              </a:rPr>
              <a:t>The Equipment MTBF file contains the annualized MTBF by equipment number.</a:t>
            </a:r>
          </a:p>
          <a:p>
            <a:pPr>
              <a:buFontTx/>
              <a:buChar char="-"/>
            </a:pPr>
            <a:r>
              <a:rPr lang="en-US" sz="1200" kern="1200" baseline="0" dirty="0" smtClean="0">
                <a:solidFill>
                  <a:schemeClr val="tx1"/>
                </a:solidFill>
                <a:latin typeface="Arial" charset="0"/>
                <a:ea typeface="+mn-ea"/>
                <a:cs typeface="+mn-cs"/>
              </a:rPr>
              <a:t>The Service Request file contains a single row per service request, updated as needed.</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dirty="0" smtClean="0"/>
              <a:t>Transportation Management</a:t>
            </a:r>
            <a:r>
              <a:rPr lang="en-US" baseline="0" dirty="0" smtClean="0"/>
              <a:t> was introduced in September, 2012 with release 3.7.</a:t>
            </a:r>
          </a:p>
          <a:p>
            <a:endParaRPr lang="en-US" baseline="0" dirty="0" smtClean="0"/>
          </a:p>
          <a:p>
            <a:r>
              <a:rPr lang="en-US" baseline="0" dirty="0" smtClean="0"/>
              <a:t>This module can also be installed as a standalone application under the Precision brand.</a:t>
            </a: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There are</a:t>
            </a:r>
            <a:r>
              <a:rPr lang="en-US" sz="1200" kern="1200" baseline="0" dirty="0" smtClean="0">
                <a:solidFill>
                  <a:schemeClr val="tx1"/>
                </a:solidFill>
                <a:latin typeface="Arial" charset="0"/>
                <a:ea typeface="+mn-ea"/>
                <a:cs typeface="+mn-cs"/>
              </a:rPr>
              <a:t> currently 4 dashboards in the Transportation Management modules.  They are:</a:t>
            </a:r>
          </a:p>
          <a:p>
            <a:pPr>
              <a:buFontTx/>
              <a:buChar char="-"/>
            </a:pPr>
            <a:r>
              <a:rPr lang="en-US" sz="1200" kern="1200" baseline="0" dirty="0" smtClean="0">
                <a:solidFill>
                  <a:schemeClr val="tx1"/>
                </a:solidFill>
                <a:latin typeface="Arial" charset="0"/>
                <a:ea typeface="+mn-ea"/>
                <a:cs typeface="+mn-cs"/>
              </a:rPr>
              <a:t>Delivery Performance</a:t>
            </a:r>
          </a:p>
          <a:p>
            <a:pPr>
              <a:buFontTx/>
              <a:buChar char="-"/>
            </a:pPr>
            <a:r>
              <a:rPr lang="en-US" sz="1200" kern="1200" baseline="0" dirty="0" smtClean="0">
                <a:solidFill>
                  <a:schemeClr val="tx1"/>
                </a:solidFill>
                <a:latin typeface="Arial" charset="0"/>
                <a:ea typeface="+mn-ea"/>
                <a:cs typeface="+mn-cs"/>
              </a:rPr>
              <a:t>Package Exceptions Summary</a:t>
            </a:r>
          </a:p>
          <a:p>
            <a:pPr>
              <a:buFontTx/>
              <a:buChar char="-"/>
            </a:pPr>
            <a:r>
              <a:rPr lang="en-US" sz="1200" kern="1200" baseline="0" dirty="0" smtClean="0">
                <a:solidFill>
                  <a:schemeClr val="tx1"/>
                </a:solidFill>
                <a:latin typeface="Arial" charset="0"/>
                <a:ea typeface="+mn-ea"/>
                <a:cs typeface="+mn-cs"/>
              </a:rPr>
              <a:t>Shipment Costs Summary</a:t>
            </a:r>
          </a:p>
          <a:p>
            <a:pPr>
              <a:buFontTx/>
              <a:buChar char="-"/>
            </a:pPr>
            <a:r>
              <a:rPr lang="en-US" sz="1200" kern="1200" baseline="0" dirty="0" smtClean="0">
                <a:solidFill>
                  <a:schemeClr val="tx1"/>
                </a:solidFill>
                <a:latin typeface="Arial" charset="0"/>
                <a:ea typeface="+mn-ea"/>
                <a:cs typeface="+mn-cs"/>
              </a:rPr>
              <a:t>Shipment Volume Summary</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54</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four dashboards are supported by 5 fact tables.</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55</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A fact table will include many thousands (or perhaps millions) or rows.  </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In order to access the fact tables we will use dimensions.   Remember, Dimensions are </a:t>
            </a:r>
            <a:r>
              <a:rPr lang="en-US" sz="1200" u="sng" kern="1200" dirty="0" smtClean="0">
                <a:solidFill>
                  <a:schemeClr val="tx1"/>
                </a:solidFill>
                <a:latin typeface="Arial" charset="0"/>
                <a:ea typeface="+mn-ea"/>
                <a:cs typeface="+mn-cs"/>
              </a:rPr>
              <a:t>qualifiers</a:t>
            </a:r>
            <a:r>
              <a:rPr lang="en-US" sz="1200" kern="1200" dirty="0" smtClean="0">
                <a:solidFill>
                  <a:schemeClr val="tx1"/>
                </a:solidFill>
                <a:latin typeface="Arial" charset="0"/>
                <a:ea typeface="+mn-ea"/>
                <a:cs typeface="+mn-cs"/>
              </a:rPr>
              <a:t> of facts.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Each fact table will be linked to multiple dimension tables.  Also, a single dimension table may be linked to multiple fact</a:t>
            </a:r>
            <a:r>
              <a:rPr lang="en-US" sz="1200" kern="1200" baseline="0" dirty="0" smtClean="0">
                <a:solidFill>
                  <a:schemeClr val="tx1"/>
                </a:solidFill>
                <a:latin typeface="Arial" charset="0"/>
                <a:ea typeface="+mn-ea"/>
                <a:cs typeface="+mn-cs"/>
              </a:rPr>
              <a:t> tables.</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56</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dirty="0" smtClean="0"/>
          </a:p>
          <a:p>
            <a:pPr eaLnBrk="1" hangingPunct="1"/>
            <a:r>
              <a:rPr lang="en-US" dirty="0" smtClean="0"/>
              <a:t>This diagram was produced using the QAD Data Warehouse Designer</a:t>
            </a:r>
            <a:r>
              <a:rPr lang="en-US" baseline="0" dirty="0" smtClean="0"/>
              <a:t> and one of the standard tools.</a:t>
            </a:r>
          </a:p>
          <a:p>
            <a:pPr eaLnBrk="1" hangingPunct="1"/>
            <a:endParaRPr lang="en-US" baseline="0" dirty="0" smtClean="0"/>
          </a:p>
          <a:p>
            <a:pPr eaLnBrk="1" hangingPunct="1"/>
            <a:r>
              <a:rPr lang="en-US" baseline="0" dirty="0" smtClean="0"/>
              <a:t>It is the </a:t>
            </a:r>
            <a:r>
              <a:rPr lang="en-US" baseline="0" dirty="0" err="1" smtClean="0"/>
              <a:t>fact_om_invoice</a:t>
            </a:r>
            <a:r>
              <a:rPr lang="en-US" baseline="0" dirty="0" smtClean="0"/>
              <a:t> and all the related dimensions.</a:t>
            </a:r>
          </a:p>
          <a:p>
            <a:pPr eaLnBrk="1" hangingPunct="1"/>
            <a:endParaRPr lang="en-US" baseline="0" dirty="0" smtClean="0"/>
          </a:p>
          <a:p>
            <a:pPr eaLnBrk="1" hangingPunct="1"/>
            <a:r>
              <a:rPr lang="en-US" baseline="0" dirty="0" smtClean="0"/>
              <a:t>It is </a:t>
            </a:r>
            <a:r>
              <a:rPr lang="en-US" u="sng" baseline="0" dirty="0" smtClean="0"/>
              <a:t>not</a:t>
            </a:r>
            <a:r>
              <a:rPr lang="en-US" u="none" baseline="0" dirty="0" smtClean="0"/>
              <a:t> important that you know which dimensions are available for each fact table. For standard QAD functionality, any dimension you need will generally be available.</a:t>
            </a:r>
          </a:p>
          <a:p>
            <a:pPr eaLnBrk="1" hangingPunct="1"/>
            <a:endParaRPr lang="en-US" u="none" baseline="0" dirty="0" smtClean="0"/>
          </a:p>
          <a:p>
            <a:pPr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57</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1-c</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58</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59</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3-b</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p:spPr>
        <p:txBody>
          <a:bodyPr/>
          <a:lstStyle/>
          <a:p>
            <a:r>
              <a:rPr lang="en-US" sz="1200" b="1" dirty="0" smtClean="0"/>
              <a:t>Glossary:</a:t>
            </a:r>
            <a:r>
              <a:rPr lang="en-US" sz="1200" b="1" baseline="0" dirty="0" smtClean="0"/>
              <a:t>  </a:t>
            </a:r>
            <a:endParaRPr lang="en-US" sz="1200" b="1" dirty="0" smtClean="0"/>
          </a:p>
          <a:p>
            <a:endParaRPr lang="en-US" sz="1200" b="1" dirty="0" smtClean="0"/>
          </a:p>
          <a:p>
            <a:r>
              <a:rPr lang="en-US" sz="1200" b="1" dirty="0" smtClean="0"/>
              <a:t>Facts</a:t>
            </a:r>
            <a:r>
              <a:rPr lang="en-US" sz="1200" dirty="0" smtClean="0"/>
              <a:t> – Numerical information that can be analyzed by BI applications.  E.g. total quantity sold, total sales dollars</a:t>
            </a:r>
          </a:p>
          <a:p>
            <a:endParaRPr lang="en-US" sz="1200" b="1" dirty="0" smtClean="0"/>
          </a:p>
          <a:p>
            <a:r>
              <a:rPr lang="en-US" sz="1200" b="1" dirty="0" smtClean="0"/>
              <a:t>Dimensions</a:t>
            </a:r>
            <a:r>
              <a:rPr lang="en-US" sz="1200" dirty="0" smtClean="0"/>
              <a:t> – Qualifiers of Facts.  E.g.  Transaction date,  Customer name, Sales territory</a:t>
            </a:r>
          </a:p>
          <a:p>
            <a:endParaRPr lang="en-US" sz="1200" b="1" dirty="0" smtClean="0"/>
          </a:p>
          <a:p>
            <a:r>
              <a:rPr lang="en-US" sz="1200" b="1" dirty="0" smtClean="0"/>
              <a:t>Star schema  </a:t>
            </a:r>
            <a:r>
              <a:rPr lang="en-US" sz="1200" dirty="0" smtClean="0"/>
              <a:t>- Method of organizing facts and dimensions for BI purposes.  Star schemas can be deployed into Relational databases (in our case SQL Server) and into proprietary Cubes .  Examples of the latter are Microsoft's Analysis Services cubes or </a:t>
            </a:r>
            <a:r>
              <a:rPr lang="en-US" sz="1200" dirty="0" err="1" smtClean="0"/>
              <a:t>Cognos</a:t>
            </a:r>
            <a:r>
              <a:rPr lang="en-US" sz="1200" dirty="0" smtClean="0"/>
              <a:t>’ cubes.</a:t>
            </a:r>
            <a:r>
              <a:rPr lang="en-US" sz="1200" b="1" dirty="0" smtClean="0"/>
              <a:t> </a:t>
            </a:r>
          </a:p>
          <a:p>
            <a:endParaRPr lang="en-US" sz="1200" b="1" dirty="0" smtClean="0"/>
          </a:p>
          <a:p>
            <a:r>
              <a:rPr lang="en-US" sz="1200" b="1" dirty="0" smtClean="0"/>
              <a:t>Metadata</a:t>
            </a:r>
            <a:r>
              <a:rPr lang="en-US" sz="1200" dirty="0" smtClean="0"/>
              <a:t> – Data about data.  For example:  Columns</a:t>
            </a:r>
            <a:r>
              <a:rPr lang="en-US" sz="1200" baseline="0" dirty="0" smtClean="0"/>
              <a:t> in a fact table.  Column names and formats.</a:t>
            </a:r>
            <a:endParaRPr lang="en-US" sz="1200" dirty="0" smtClean="0"/>
          </a:p>
          <a:p>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60</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User Documentation is available via URL links</a:t>
            </a:r>
            <a:r>
              <a:rPr lang="en-US" baseline="0" dirty="0" smtClean="0"/>
              <a:t> on Dashboards.  If the dashboard designer has not included a link on their dashboard, the user can access the </a:t>
            </a:r>
            <a:r>
              <a:rPr lang="en-US" i="1" baseline="0" dirty="0" smtClean="0"/>
              <a:t>Welcome</a:t>
            </a:r>
            <a:r>
              <a:rPr lang="en-US" i="0" baseline="0" dirty="0" smtClean="0"/>
              <a:t> Dashboard, and a link exists there.</a:t>
            </a: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This</a:t>
            </a:r>
            <a:r>
              <a:rPr lang="en-US" baseline="0" dirty="0" smtClean="0"/>
              <a:t> is an example of a detailed User Documentation window.  It shows all the columns in the selected table, in this case, OM Order Performance Fact.</a:t>
            </a:r>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This is an example of BI Technical Documentation.</a:t>
            </a:r>
            <a:r>
              <a:rPr lang="en-US" baseline="0" dirty="0" smtClean="0"/>
              <a:t> </a:t>
            </a: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64</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dirty="0" smtClean="0"/>
              <a:t>Within</a:t>
            </a:r>
            <a:r>
              <a:rPr lang="en-US" baseline="0" dirty="0" smtClean="0"/>
              <a:t> both the User and Technical documentation, the user can drill down through links to more detailed information.  This screen shows all the dimension tables linked to the OM Order Performance Fact table.  If the user wanted more detailed information about any of the dimension tables, they would click on the dimension table name.</a:t>
            </a: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65</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66</a:t>
            </a:fld>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67</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a:t>
            </a:r>
            <a:r>
              <a:rPr lang="en-US" b="0" baseline="0" dirty="0" smtClean="0"/>
              <a:t> object </a:t>
            </a:r>
            <a:r>
              <a:rPr lang="en-US" b="0" i="1" baseline="0" dirty="0" smtClean="0"/>
              <a:t>Invoice Details</a:t>
            </a:r>
            <a:r>
              <a:rPr lang="en-US" b="0" i="0" baseline="0" dirty="0" smtClean="0"/>
              <a:t> is an example of a </a:t>
            </a:r>
            <a:r>
              <a:rPr lang="en-US" b="1" i="0" baseline="0" dirty="0" smtClean="0"/>
              <a:t>Fact</a:t>
            </a:r>
            <a:r>
              <a:rPr lang="en-US" b="0" i="0" baseline="0" dirty="0" smtClean="0"/>
              <a:t> table.</a:t>
            </a:r>
            <a:endParaRPr lang="en-US" b="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a:t>
            </a:r>
            <a:r>
              <a:rPr lang="en-US" b="0" baseline="0" dirty="0" smtClean="0"/>
              <a:t> object </a:t>
            </a:r>
            <a:r>
              <a:rPr lang="en-US" b="0" i="1" baseline="0" dirty="0" smtClean="0"/>
              <a:t>Customers</a:t>
            </a:r>
            <a:r>
              <a:rPr lang="en-US" b="0" i="0" baseline="0" dirty="0" smtClean="0"/>
              <a:t> is an example of a </a:t>
            </a:r>
            <a:r>
              <a:rPr lang="en-US" b="1" i="0" baseline="0" dirty="0" smtClean="0"/>
              <a:t>Dimension</a:t>
            </a:r>
            <a:r>
              <a:rPr lang="en-US" b="0" i="0" baseline="0" dirty="0" smtClean="0"/>
              <a:t> table.</a:t>
            </a:r>
            <a:endParaRPr lang="en-US" b="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Items</a:t>
            </a:r>
            <a:r>
              <a:rPr lang="en-US" i="0" baseline="0" dirty="0" smtClean="0"/>
              <a:t> is another example of a </a:t>
            </a:r>
            <a:r>
              <a:rPr lang="en-US" b="1" i="0" baseline="0" dirty="0" smtClean="0"/>
              <a:t>dimension </a:t>
            </a:r>
            <a:r>
              <a:rPr lang="en-US" b="0" i="0" baseline="0" dirty="0" smtClean="0"/>
              <a:t>table.</a:t>
            </a:r>
            <a:endParaRPr lang="en-US" i="1" dirty="0"/>
          </a:p>
        </p:txBody>
      </p:sp>
      <p:sp>
        <p:nvSpPr>
          <p:cNvPr id="4" name="Slide Number Placeholder 3"/>
          <p:cNvSpPr>
            <a:spLocks noGrp="1"/>
          </p:cNvSpPr>
          <p:nvPr>
            <p:ph type="sldNum" sz="quarter" idx="10"/>
          </p:nvPr>
        </p:nvSpPr>
        <p:spPr/>
        <p:txBody>
          <a:bodyPr/>
          <a:lstStyle/>
          <a:p>
            <a:pPr>
              <a:defRPr/>
            </a:pPr>
            <a:fld id="{60128CE9-76D0-4B44-B752-A9A4E08BAEA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4.png"/><Relationship Id="rId5" Type="http://schemas.openxmlformats.org/officeDocument/2006/relationships/slideMaster" Target="../slideMasters/slideMaster2.xml"/><Relationship Id="rId4" Type="http://schemas.openxmlformats.org/officeDocument/2006/relationships/tags" Target="../tags/tag5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2.xml"/><Relationship Id="rId4" Type="http://schemas.openxmlformats.org/officeDocument/2006/relationships/tags" Target="../tags/tag6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8.xml"/><Relationship Id="rId1" Type="http://schemas.openxmlformats.org/officeDocument/2006/relationships/tags" Target="../tags/tag67.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4.xml"/><Relationship Id="rId1" Type="http://schemas.openxmlformats.org/officeDocument/2006/relationships/tags" Target="../tags/tag7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slideMaster" Target="../slideMasters/slideMaster1.xml"/><Relationship Id="rId4" Type="http://schemas.openxmlformats.org/officeDocument/2006/relationships/tags" Target="../tags/tag3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Master" Target="../slideMasters/slideMaster1.xml"/><Relationship Id="rId4" Type="http://schemas.openxmlformats.org/officeDocument/2006/relationships/tags" Target="../tags/tag3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custDataLst>
              <p:tags r:id="rId1"/>
            </p:custDataLst>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custDataLst>
              <p:tags r:id="rId2"/>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3"/>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custDataLst>
              <p:tags r:id="rId2"/>
            </p:custDataLst>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custDataLst>
              <p:tags r:id="rId1"/>
            </p:custDataLst>
          </p:nvPr>
        </p:nvPicPr>
        <p:blipFill>
          <a:blip r:embed="rId6"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2"/>
            </p:custDataLst>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custDataLst>
              <p:tags r:id="rId2"/>
            </p:custDataLst>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4"/>
            </p:custDataLst>
          </p:nvPr>
        </p:nvSpPr>
        <p:spPr/>
        <p:txBody>
          <a:bodyPr/>
          <a:lstStyle/>
          <a:p>
            <a:pPr>
              <a:defRPr/>
            </a:pP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custDataLst>
              <p:tags r:id="rId1"/>
            </p:custDataLst>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2"/>
            </p:custDataLst>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3"/>
            </p:custDataLst>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4"/>
            </p:custDataLst>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6"/>
            </p:custDataLst>
          </p:nvPr>
        </p:nvSpPr>
        <p:spPr/>
        <p:txBody>
          <a:bodyPr/>
          <a:lstStyle/>
          <a:p>
            <a:pPr>
              <a:defRPr/>
            </a:pP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custDataLst>
              <p:tags r:id="rId2"/>
            </p:custDataLst>
          </p:nvPr>
        </p:nvSpPr>
        <p:spPr/>
        <p:txBody>
          <a:bodyPr/>
          <a:lstStyle/>
          <a:p>
            <a:pPr>
              <a:defRPr/>
            </a:pP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custDataLst>
              <p:tags r:id="rId1"/>
            </p:custDataLst>
          </p:nvPr>
        </p:nvSpPr>
        <p:spPr/>
        <p:txBody>
          <a:bodyPr/>
          <a:lstStyle/>
          <a:p>
            <a:pPr>
              <a:defRPr/>
            </a:pP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custDataLst>
              <p:tags r:id="rId2"/>
            </p:custDataLst>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custDataLst>
              <p:tags r:id="rId1"/>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2"/>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2"/>
            </p:custDataLst>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custDataLst>
              <p:tags r:id="rId6"/>
            </p:custDataLst>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custDataLst>
              <p:tags r:id="rId2"/>
            </p:custDataLst>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custDataLst>
              <p:tags r:id="rId1"/>
            </p:custDataLst>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ags" Target="../tags/tag49.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ags" Target="../tags/tag48.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ags" Target="../tags/tag47.xml"/><Relationship Id="rId5" Type="http://schemas.openxmlformats.org/officeDocument/2006/relationships/slideLayout" Target="../slideLayouts/slideLayout18.xml"/><Relationship Id="rId10" Type="http://schemas.openxmlformats.org/officeDocument/2006/relationships/tags" Target="../tags/tag46.xml"/><Relationship Id="rId4" Type="http://schemas.openxmlformats.org/officeDocument/2006/relationships/slideLayout" Target="../slideLayouts/slideLayout17.xml"/><Relationship Id="rId9" Type="http://schemas.openxmlformats.org/officeDocument/2006/relationships/theme" Target="../theme/theme2.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custDataLst>
              <p:tags r:id="rId15"/>
            </p:custDataLst>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custDataLst>
              <p:tags r:id="rId16"/>
            </p:custDataLst>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custDataLst>
              <p:tags r:id="rId17"/>
            </p:custDataLst>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custDataLst>
              <p:tags r:id="rId18"/>
            </p:custDataLst>
          </p:nvPr>
        </p:nvPicPr>
        <p:blipFill>
          <a:blip r:embed="rId20"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custDataLst>
              <p:tags r:id="rId19"/>
            </p:custDataLst>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10"/>
            </p:custDataLst>
          </p:nvPr>
        </p:nvPicPr>
        <p:blipFill>
          <a:blip r:embed="rId14"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custDataLst>
              <p:tags r:id="rId11"/>
            </p:custDataLst>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custDataLst>
              <p:tags r:id="rId12"/>
            </p:custDataLst>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custDataLst>
              <p:tags r:id="rId13"/>
            </p:custDataLst>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comments" Target="../comments/comment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tags" Target="../tags/tag131.xml"/><Relationship Id="rId26" Type="http://schemas.openxmlformats.org/officeDocument/2006/relationships/tags" Target="../tags/tag139.xml"/><Relationship Id="rId3" Type="http://schemas.openxmlformats.org/officeDocument/2006/relationships/tags" Target="../tags/tag116.xml"/><Relationship Id="rId21" Type="http://schemas.openxmlformats.org/officeDocument/2006/relationships/tags" Target="../tags/tag134.xml"/><Relationship Id="rId34" Type="http://schemas.openxmlformats.org/officeDocument/2006/relationships/tags" Target="../tags/tag147.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5" Type="http://schemas.openxmlformats.org/officeDocument/2006/relationships/tags" Target="../tags/tag138.xml"/><Relationship Id="rId33" Type="http://schemas.openxmlformats.org/officeDocument/2006/relationships/tags" Target="../tags/tag146.xml"/><Relationship Id="rId38" Type="http://schemas.openxmlformats.org/officeDocument/2006/relationships/comments" Target="../comments/comment10.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29" Type="http://schemas.openxmlformats.org/officeDocument/2006/relationships/tags" Target="../tags/tag142.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tags" Target="../tags/tag137.xml"/><Relationship Id="rId32" Type="http://schemas.openxmlformats.org/officeDocument/2006/relationships/tags" Target="../tags/tag145.xml"/><Relationship Id="rId37" Type="http://schemas.openxmlformats.org/officeDocument/2006/relationships/notesSlide" Target="../notesSlides/notesSlide10.xml"/><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tags" Target="../tags/tag136.xml"/><Relationship Id="rId28" Type="http://schemas.openxmlformats.org/officeDocument/2006/relationships/tags" Target="../tags/tag141.xml"/><Relationship Id="rId36" Type="http://schemas.openxmlformats.org/officeDocument/2006/relationships/slideLayout" Target="../slideLayouts/slideLayout18.xml"/><Relationship Id="rId10" Type="http://schemas.openxmlformats.org/officeDocument/2006/relationships/tags" Target="../tags/tag123.xml"/><Relationship Id="rId19" Type="http://schemas.openxmlformats.org/officeDocument/2006/relationships/tags" Target="../tags/tag132.xml"/><Relationship Id="rId31" Type="http://schemas.openxmlformats.org/officeDocument/2006/relationships/tags" Target="../tags/tag144.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 Id="rId27" Type="http://schemas.openxmlformats.org/officeDocument/2006/relationships/tags" Target="../tags/tag140.xml"/><Relationship Id="rId30" Type="http://schemas.openxmlformats.org/officeDocument/2006/relationships/tags" Target="../tags/tag143.xml"/><Relationship Id="rId35" Type="http://schemas.openxmlformats.org/officeDocument/2006/relationships/tags" Target="../tags/tag148.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151.xml"/><Relationship Id="rId7" Type="http://schemas.openxmlformats.org/officeDocument/2006/relationships/slideLayout" Target="../slideLayouts/slideLayout18.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comments" Target="../comments/comment12.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159.xml"/><Relationship Id="rId7" Type="http://schemas.openxmlformats.org/officeDocument/2006/relationships/diagramLayout" Target="../diagrams/layout1.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diagramData" Target="../diagrams/data1.xml"/><Relationship Id="rId11" Type="http://schemas.microsoft.com/office/2007/relationships/diagramDrawing" Target="../diagrams/drawing1.xml"/><Relationship Id="rId5" Type="http://schemas.openxmlformats.org/officeDocument/2006/relationships/notesSlide" Target="../notesSlides/notesSlide13.xml"/><Relationship Id="rId10" Type="http://schemas.openxmlformats.org/officeDocument/2006/relationships/comments" Target="../comments/comment13.xml"/><Relationship Id="rId4" Type="http://schemas.openxmlformats.org/officeDocument/2006/relationships/slideLayout" Target="../slideLayouts/slideLayout15.xml"/><Relationship Id="rId9" Type="http://schemas.openxmlformats.org/officeDocument/2006/relationships/diagramColors" Target="../diagrams/colors1.xml"/></Relationships>
</file>

<file path=ppt/slides/_rels/slide14.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comments" Target="../comments/comment14.xml"/><Relationship Id="rId5" Type="http://schemas.openxmlformats.org/officeDocument/2006/relationships/notesSlide" Target="../notesSlides/notesSlide14.xml"/><Relationship Id="rId4"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comments" Target="../comments/comment15.xml"/><Relationship Id="rId5" Type="http://schemas.openxmlformats.org/officeDocument/2006/relationships/notesSlide" Target="../notesSlides/notesSlide15.xml"/><Relationship Id="rId4"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omments" Target="../comments/comment16.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image" Target="../media/image8.jpeg"/><Relationship Id="rId5" Type="http://schemas.openxmlformats.org/officeDocument/2006/relationships/notesSlide" Target="../notesSlides/notesSlide16.xml"/><Relationship Id="rId4"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comments" Target="../comments/comment17.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tags" Target="../tags/tag178.xml"/><Relationship Id="rId13" Type="http://schemas.openxmlformats.org/officeDocument/2006/relationships/slideLayout" Target="../slideLayouts/slideLayout20.xml"/><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tags" Target="../tags/tag182.xml"/><Relationship Id="rId2" Type="http://schemas.openxmlformats.org/officeDocument/2006/relationships/tags" Target="../tags/tag172.xml"/><Relationship Id="rId16" Type="http://schemas.openxmlformats.org/officeDocument/2006/relationships/comments" Target="../comments/comment18.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tags" Target="../tags/tag181.xml"/><Relationship Id="rId5" Type="http://schemas.openxmlformats.org/officeDocument/2006/relationships/tags" Target="../tags/tag175.xml"/><Relationship Id="rId15" Type="http://schemas.openxmlformats.org/officeDocument/2006/relationships/image" Target="../media/image6.jpeg"/><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comments" Target="../comments/comment19.xml"/><Relationship Id="rId5" Type="http://schemas.openxmlformats.org/officeDocument/2006/relationships/tags" Target="../tags/tag187.xml"/><Relationship Id="rId10" Type="http://schemas.openxmlformats.org/officeDocument/2006/relationships/image" Target="../media/image9.png"/><Relationship Id="rId4" Type="http://schemas.openxmlformats.org/officeDocument/2006/relationships/tags" Target="../tags/tag186.xml"/><Relationship Id="rId9"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comments" Target="../comments/comment2.xml"/><Relationship Id="rId5" Type="http://schemas.openxmlformats.org/officeDocument/2006/relationships/notesSlide" Target="../notesSlides/notesSlide2.xml"/><Relationship Id="rId4"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92.xml"/><Relationship Id="rId7" Type="http://schemas.openxmlformats.org/officeDocument/2006/relationships/notesSlide" Target="../notesSlides/notesSlide20.xml"/><Relationship Id="rId12" Type="http://schemas.openxmlformats.org/officeDocument/2006/relationships/comments" Target="../comments/comment20.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slideLayout" Target="../slideLayouts/slideLayout20.xml"/><Relationship Id="rId11" Type="http://schemas.openxmlformats.org/officeDocument/2006/relationships/image" Target="../media/image13.png"/><Relationship Id="rId5" Type="http://schemas.openxmlformats.org/officeDocument/2006/relationships/tags" Target="../tags/tag194.xml"/><Relationship Id="rId10" Type="http://schemas.openxmlformats.org/officeDocument/2006/relationships/image" Target="../media/image12.png"/><Relationship Id="rId4" Type="http://schemas.openxmlformats.org/officeDocument/2006/relationships/tags" Target="../tags/tag193.xml"/><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comments" Target="../comments/comment2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8.xml"/><Relationship Id="rId1" Type="http://schemas.openxmlformats.org/officeDocument/2006/relationships/tags" Target="../tags/tag197.xml"/><Relationship Id="rId5" Type="http://schemas.openxmlformats.org/officeDocument/2006/relationships/comments" Target="../comments/comment22.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comments" Target="../comments/comment23.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2.xml"/><Relationship Id="rId1" Type="http://schemas.openxmlformats.org/officeDocument/2006/relationships/tags" Target="../tags/tag201.xml"/><Relationship Id="rId5" Type="http://schemas.openxmlformats.org/officeDocument/2006/relationships/comments" Target="../comments/comment24.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comments" Target="../comments/comment25.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6.xml"/><Relationship Id="rId1" Type="http://schemas.openxmlformats.org/officeDocument/2006/relationships/tags" Target="../tags/tag205.xml"/><Relationship Id="rId5" Type="http://schemas.openxmlformats.org/officeDocument/2006/relationships/comments" Target="../comments/comment26.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8.xml"/><Relationship Id="rId1" Type="http://schemas.openxmlformats.org/officeDocument/2006/relationships/tags" Target="../tags/tag207.xml"/><Relationship Id="rId5" Type="http://schemas.openxmlformats.org/officeDocument/2006/relationships/comments" Target="../comments/comment27.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0.xml"/><Relationship Id="rId1" Type="http://schemas.openxmlformats.org/officeDocument/2006/relationships/tags" Target="../tags/tag209.xml"/><Relationship Id="rId5" Type="http://schemas.openxmlformats.org/officeDocument/2006/relationships/comments" Target="../comments/comment28.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comments" Target="../comments/comment29.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comments" Target="../comments/comment3.xml"/><Relationship Id="rId5" Type="http://schemas.openxmlformats.org/officeDocument/2006/relationships/notesSlide" Target="../notesSlides/notesSlide3.xml"/><Relationship Id="rId4"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comments" Target="../comments/comment30.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comments" Target="../comments/comment31.xml"/><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219.xml"/><Relationship Id="rId7" Type="http://schemas.openxmlformats.org/officeDocument/2006/relationships/slideLayout" Target="../slideLayouts/slideLayout20.xml"/><Relationship Id="rId12" Type="http://schemas.openxmlformats.org/officeDocument/2006/relationships/comments" Target="../comments/comment32.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image" Target="../media/image16.png"/><Relationship Id="rId5" Type="http://schemas.openxmlformats.org/officeDocument/2006/relationships/tags" Target="../tags/tag221.xml"/><Relationship Id="rId10" Type="http://schemas.openxmlformats.org/officeDocument/2006/relationships/image" Target="../media/image15.wmf"/><Relationship Id="rId4" Type="http://schemas.openxmlformats.org/officeDocument/2006/relationships/tags" Target="../tags/tag220.xml"/><Relationship Id="rId9" Type="http://schemas.openxmlformats.org/officeDocument/2006/relationships/image" Target="../media/image14.w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24.xml"/><Relationship Id="rId1" Type="http://schemas.openxmlformats.org/officeDocument/2006/relationships/tags" Target="../tags/tag223.xml"/><Relationship Id="rId5" Type="http://schemas.openxmlformats.org/officeDocument/2006/relationships/comments" Target="../comments/comment33.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6.xml"/><Relationship Id="rId1" Type="http://schemas.openxmlformats.org/officeDocument/2006/relationships/tags" Target="../tags/tag225.xml"/><Relationship Id="rId5" Type="http://schemas.openxmlformats.org/officeDocument/2006/relationships/comments" Target="../comments/comment34.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comments" Target="../comments/comment35.xml"/><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comments" Target="../comments/comment36.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tags" Target="../tags/tag233.xml"/><Relationship Id="rId7" Type="http://schemas.openxmlformats.org/officeDocument/2006/relationships/image" Target="../media/image17.wmf"/><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notesSlide" Target="../notesSlides/notesSlide37.xml"/><Relationship Id="rId5" Type="http://schemas.openxmlformats.org/officeDocument/2006/relationships/slideLayout" Target="../slideLayouts/slideLayout20.xml"/><Relationship Id="rId10" Type="http://schemas.openxmlformats.org/officeDocument/2006/relationships/comments" Target="../comments/comment37.xml"/><Relationship Id="rId4" Type="http://schemas.openxmlformats.org/officeDocument/2006/relationships/tags" Target="../tags/tag234.xml"/><Relationship Id="rId9" Type="http://schemas.openxmlformats.org/officeDocument/2006/relationships/image" Target="../media/image15.w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36.xml"/><Relationship Id="rId1" Type="http://schemas.openxmlformats.org/officeDocument/2006/relationships/tags" Target="../tags/tag235.xml"/><Relationship Id="rId5" Type="http://schemas.openxmlformats.org/officeDocument/2006/relationships/comments" Target="../comments/comment38.xml"/><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comments" Target="../comments/comment39.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comments" Target="../comments/comment4.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0.xml"/><Relationship Id="rId1" Type="http://schemas.openxmlformats.org/officeDocument/2006/relationships/tags" Target="../tags/tag239.xml"/><Relationship Id="rId5" Type="http://schemas.openxmlformats.org/officeDocument/2006/relationships/comments" Target="../comments/comment40.xml"/><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comments" Target="../comments/comment41.xm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comments" Target="../comments/comment42.xml"/><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6.xml"/><Relationship Id="rId1" Type="http://schemas.openxmlformats.org/officeDocument/2006/relationships/tags" Target="../tags/tag245.xml"/><Relationship Id="rId5" Type="http://schemas.openxmlformats.org/officeDocument/2006/relationships/comments" Target="../comments/comment43.xml"/><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8.xml"/><Relationship Id="rId1" Type="http://schemas.openxmlformats.org/officeDocument/2006/relationships/tags" Target="../tags/tag247.xml"/><Relationship Id="rId5" Type="http://schemas.openxmlformats.org/officeDocument/2006/relationships/comments" Target="../comments/comment44.xml"/><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50.xml"/><Relationship Id="rId1" Type="http://schemas.openxmlformats.org/officeDocument/2006/relationships/tags" Target="../tags/tag249.xml"/><Relationship Id="rId5" Type="http://schemas.openxmlformats.org/officeDocument/2006/relationships/comments" Target="../comments/comment45.xml"/><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253.xml"/><Relationship Id="rId7" Type="http://schemas.openxmlformats.org/officeDocument/2006/relationships/image" Target="../media/image19.jpe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notesSlide" Target="../notesSlides/notesSlide46.xml"/><Relationship Id="rId5" Type="http://schemas.openxmlformats.org/officeDocument/2006/relationships/slideLayout" Target="../slideLayouts/slideLayout20.xml"/><Relationship Id="rId10" Type="http://schemas.openxmlformats.org/officeDocument/2006/relationships/comments" Target="../comments/comment46.xml"/><Relationship Id="rId4" Type="http://schemas.openxmlformats.org/officeDocument/2006/relationships/tags" Target="../tags/tag254.xml"/><Relationship Id="rId9" Type="http://schemas.openxmlformats.org/officeDocument/2006/relationships/image" Target="../media/image21.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comments" Target="../comments/comment47.xml"/><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comments" Target="../comments/comment48.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0.xml"/><Relationship Id="rId1" Type="http://schemas.openxmlformats.org/officeDocument/2006/relationships/tags" Target="../tags/tag259.xml"/><Relationship Id="rId5" Type="http://schemas.openxmlformats.org/officeDocument/2006/relationships/comments" Target="../comments/comment49.xml"/><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comments" Target="../comments/comment5.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image" Target="../media/image7.jpe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image" Target="../media/image6.jpeg"/><Relationship Id="rId5" Type="http://schemas.openxmlformats.org/officeDocument/2006/relationships/tags" Target="../tags/tag89.xml"/><Relationship Id="rId10" Type="http://schemas.openxmlformats.org/officeDocument/2006/relationships/image" Target="../media/image5.png"/><Relationship Id="rId4" Type="http://schemas.openxmlformats.org/officeDocument/2006/relationships/tags" Target="../tags/tag88.xml"/><Relationship Id="rId9"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2.xml"/><Relationship Id="rId1" Type="http://schemas.openxmlformats.org/officeDocument/2006/relationships/tags" Target="../tags/tag261.xml"/><Relationship Id="rId5" Type="http://schemas.openxmlformats.org/officeDocument/2006/relationships/comments" Target="../comments/comment50.xml"/><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4.xml"/><Relationship Id="rId1" Type="http://schemas.openxmlformats.org/officeDocument/2006/relationships/tags" Target="../tags/tag263.xml"/><Relationship Id="rId5" Type="http://schemas.openxmlformats.org/officeDocument/2006/relationships/comments" Target="../comments/comment51.xml"/><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267.xml"/><Relationship Id="rId7" Type="http://schemas.openxmlformats.org/officeDocument/2006/relationships/image" Target="../media/image15.wmf"/><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notesSlide" Target="../notesSlides/notesSlide52.xml"/><Relationship Id="rId5" Type="http://schemas.openxmlformats.org/officeDocument/2006/relationships/slideLayout" Target="../slideLayouts/slideLayout15.xml"/><Relationship Id="rId4" Type="http://schemas.openxmlformats.org/officeDocument/2006/relationships/tags" Target="../tags/tag268.xml"/><Relationship Id="rId9"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comments" Target="../comments/comment53.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image" Target="../media/image22.png"/><Relationship Id="rId5" Type="http://schemas.openxmlformats.org/officeDocument/2006/relationships/notesSlide" Target="../notesSlides/notesSlide53.xml"/><Relationship Id="rId4"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tags" Target="../tags/tag274.xml"/><Relationship Id="rId7" Type="http://schemas.openxmlformats.org/officeDocument/2006/relationships/comments" Target="../comments/comment5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image" Target="../media/image22.png"/><Relationship Id="rId5" Type="http://schemas.openxmlformats.org/officeDocument/2006/relationships/notesSlide" Target="../notesSlides/notesSlide54.xml"/><Relationship Id="rId4"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tags" Target="../tags/tag277.xml"/><Relationship Id="rId7" Type="http://schemas.openxmlformats.org/officeDocument/2006/relationships/comments" Target="../comments/comment55.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image" Target="../media/image23.wmf"/><Relationship Id="rId5" Type="http://schemas.openxmlformats.org/officeDocument/2006/relationships/notesSlide" Target="../notesSlides/notesSlide55.xml"/><Relationship Id="rId4"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8" Type="http://schemas.openxmlformats.org/officeDocument/2006/relationships/comments" Target="../comments/comment56.xml"/><Relationship Id="rId3" Type="http://schemas.openxmlformats.org/officeDocument/2006/relationships/tags" Target="../tags/tag280.xml"/><Relationship Id="rId7" Type="http://schemas.openxmlformats.org/officeDocument/2006/relationships/image" Target="../media/image24.png"/><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notesSlide" Target="../notesSlides/notesSlide56.xml"/><Relationship Id="rId5" Type="http://schemas.openxmlformats.org/officeDocument/2006/relationships/slideLayout" Target="../slideLayouts/slideLayout20.xml"/><Relationship Id="rId4" Type="http://schemas.openxmlformats.org/officeDocument/2006/relationships/tags" Target="../tags/tag281.xml"/></Relationships>
</file>

<file path=ppt/slides/_rels/slide57.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comments" Target="../comments/comment57.xml"/><Relationship Id="rId5" Type="http://schemas.openxmlformats.org/officeDocument/2006/relationships/notesSlide" Target="../notesSlides/notesSlide57.xml"/><Relationship Id="rId4"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comments" Target="../comments/comment58.xml"/><Relationship Id="rId5" Type="http://schemas.openxmlformats.org/officeDocument/2006/relationships/notesSlide" Target="../notesSlides/notesSlide58.xml"/><Relationship Id="rId4"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comments" Target="../comments/comment59.xml"/><Relationship Id="rId5" Type="http://schemas.openxmlformats.org/officeDocument/2006/relationships/notesSlide" Target="../notesSlides/notesSlide59.xml"/><Relationship Id="rId4"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comments" Target="../comments/comment6.xml"/><Relationship Id="rId5" Type="http://schemas.openxmlformats.org/officeDocument/2006/relationships/notesSlide" Target="../notesSlides/notesSlide6.xml"/><Relationship Id="rId4"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2.xml"/><Relationship Id="rId1" Type="http://schemas.openxmlformats.org/officeDocument/2006/relationships/tags" Target="../tags/tag291.xml"/><Relationship Id="rId5" Type="http://schemas.openxmlformats.org/officeDocument/2006/relationships/comments" Target="../comments/comment60.xm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95.xml"/><Relationship Id="rId7" Type="http://schemas.openxmlformats.org/officeDocument/2006/relationships/notesSlide" Target="../notesSlides/notesSlide61.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slideLayout" Target="../slideLayouts/slideLayout20.xml"/><Relationship Id="rId5" Type="http://schemas.openxmlformats.org/officeDocument/2006/relationships/tags" Target="../tags/tag297.xml"/><Relationship Id="rId10" Type="http://schemas.openxmlformats.org/officeDocument/2006/relationships/comments" Target="../comments/comment61.xml"/><Relationship Id="rId4" Type="http://schemas.openxmlformats.org/officeDocument/2006/relationships/tags" Target="../tags/tag296.xml"/><Relationship Id="rId9" Type="http://schemas.openxmlformats.org/officeDocument/2006/relationships/image" Target="../media/image26.pn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62.xml"/><Relationship Id="rId3" Type="http://schemas.openxmlformats.org/officeDocument/2006/relationships/tags" Target="../tags/tag300.xml"/><Relationship Id="rId7" Type="http://schemas.openxmlformats.org/officeDocument/2006/relationships/slideLayout" Target="../slideLayouts/slideLayout20.xml"/><Relationship Id="rId12" Type="http://schemas.openxmlformats.org/officeDocument/2006/relationships/comments" Target="../comments/comment62.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tags" Target="../tags/tag303.xml"/><Relationship Id="rId11" Type="http://schemas.openxmlformats.org/officeDocument/2006/relationships/image" Target="../media/image29.png"/><Relationship Id="rId5" Type="http://schemas.openxmlformats.org/officeDocument/2006/relationships/tags" Target="../tags/tag302.xml"/><Relationship Id="rId10" Type="http://schemas.openxmlformats.org/officeDocument/2006/relationships/image" Target="../media/image28.png"/><Relationship Id="rId4" Type="http://schemas.openxmlformats.org/officeDocument/2006/relationships/tags" Target="../tags/tag301.xml"/><Relationship Id="rId9" Type="http://schemas.openxmlformats.org/officeDocument/2006/relationships/image" Target="../media/image27.png"/></Relationships>
</file>

<file path=ppt/slides/_rels/slide6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306.xml"/><Relationship Id="rId7" Type="http://schemas.openxmlformats.org/officeDocument/2006/relationships/notesSlide" Target="../notesSlides/notesSlide63.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20.xml"/><Relationship Id="rId5" Type="http://schemas.openxmlformats.org/officeDocument/2006/relationships/tags" Target="../tags/tag308.xml"/><Relationship Id="rId10" Type="http://schemas.openxmlformats.org/officeDocument/2006/relationships/comments" Target="../comments/comment63.xml"/><Relationship Id="rId4" Type="http://schemas.openxmlformats.org/officeDocument/2006/relationships/tags" Target="../tags/tag307.xml"/><Relationship Id="rId9" Type="http://schemas.openxmlformats.org/officeDocument/2006/relationships/image" Target="../media/image31.png"/></Relationships>
</file>

<file path=ppt/slides/_rels/slide64.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comments" Target="../comments/comment64.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image" Target="../media/image32.png"/><Relationship Id="rId5" Type="http://schemas.openxmlformats.org/officeDocument/2006/relationships/notesSlide" Target="../notesSlides/notesSlide64.xml"/><Relationship Id="rId4"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comments" Target="../comments/comment65.xml"/><Relationship Id="rId5" Type="http://schemas.openxmlformats.org/officeDocument/2006/relationships/notesSlide" Target="../notesSlides/notesSlide65.xml"/><Relationship Id="rId4"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comments" Target="../comments/comment66.xml"/><Relationship Id="rId5" Type="http://schemas.openxmlformats.org/officeDocument/2006/relationships/notesSlide" Target="../notesSlides/notesSlide66.xml"/><Relationship Id="rId4"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comments" Target="../comments/comment67.xml"/><Relationship Id="rId5" Type="http://schemas.openxmlformats.org/officeDocument/2006/relationships/notesSlide" Target="../notesSlides/notesSlide67.xml"/><Relationship Id="rId4"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comments" Target="../comments/comment7.xml"/><Relationship Id="rId3" Type="http://schemas.openxmlformats.org/officeDocument/2006/relationships/tags" Target="../tags/tag97.xml"/><Relationship Id="rId7" Type="http://schemas.openxmlformats.org/officeDocument/2006/relationships/notesSlide" Target="../notesSlides/notesSlide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slideLayout" Target="../slideLayouts/slideLayout18.xml"/><Relationship Id="rId5" Type="http://schemas.openxmlformats.org/officeDocument/2006/relationships/tags" Target="../tags/tag99.xml"/><Relationship Id="rId4" Type="http://schemas.openxmlformats.org/officeDocument/2006/relationships/tags" Target="../tags/tag98.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02.xml"/><Relationship Id="rId7" Type="http://schemas.openxmlformats.org/officeDocument/2006/relationships/slideLayout" Target="../slideLayouts/slideLayout18.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comments" Target="../comments/comment9.xml"/><Relationship Id="rId5" Type="http://schemas.openxmlformats.org/officeDocument/2006/relationships/tags" Target="../tags/tag110.xml"/><Relationship Id="rId10" Type="http://schemas.openxmlformats.org/officeDocument/2006/relationships/notesSlide" Target="../notesSlides/notesSlide9.xml"/><Relationship Id="rId4" Type="http://schemas.openxmlformats.org/officeDocument/2006/relationships/tags" Target="../tags/tag109.xml"/><Relationship Id="rId9"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custDataLst>
              <p:tags r:id="rId2"/>
            </p:custDataLst>
          </p:nvPr>
        </p:nvSpPr>
        <p:spPr>
          <a:xfrm>
            <a:off x="457200" y="607452"/>
            <a:ext cx="8229600" cy="691959"/>
          </a:xfrm>
        </p:spPr>
        <p:txBody>
          <a:bodyPr>
            <a:noAutofit/>
          </a:bodyPr>
          <a:lstStyle/>
          <a:p>
            <a:pPr eaLnBrk="1" hangingPunct="1"/>
            <a:r>
              <a:rPr lang="en-US" dirty="0" smtClean="0"/>
              <a:t>BI Modules</a:t>
            </a:r>
          </a:p>
        </p:txBody>
      </p:sp>
      <p:sp>
        <p:nvSpPr>
          <p:cNvPr id="4" name="TextBox 2"/>
          <p:cNvSpPr txBox="1"/>
          <p:nvPr/>
        </p:nvSpPr>
        <p:spPr>
          <a:xfrm>
            <a:off x="490994" y="1280954"/>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1-4</a:t>
            </a:r>
            <a:endParaRPr lang="en-US" sz="2400" b="1" dirty="0">
              <a:solidFill>
                <a:schemeClr val="tx1">
                  <a:lumMod val="50000"/>
                  <a:lumOff val="50000"/>
                </a:schemeClr>
              </a:solidFill>
              <a:latin typeface="+mj-lt"/>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465222"/>
            <a:ext cx="8153400" cy="609600"/>
          </a:xfrm>
        </p:spPr>
        <p:txBody>
          <a:bodyPr/>
          <a:lstStyle/>
          <a:p>
            <a:r>
              <a:rPr lang="en-US" dirty="0" smtClean="0">
                <a:solidFill>
                  <a:schemeClr val="accent1">
                    <a:lumMod val="75000"/>
                  </a:schemeClr>
                </a:solidFill>
              </a:rPr>
              <a:t>Facts</a:t>
            </a:r>
            <a:r>
              <a:rPr lang="en-US" dirty="0" smtClean="0">
                <a:solidFill>
                  <a:schemeClr val="accent1"/>
                </a:solidFill>
              </a:rPr>
              <a:t> </a:t>
            </a:r>
            <a:r>
              <a:rPr lang="en-US" dirty="0" smtClean="0"/>
              <a:t>- </a:t>
            </a:r>
            <a:r>
              <a:rPr lang="en-US" dirty="0" smtClean="0">
                <a:solidFill>
                  <a:srgbClr val="FF0000"/>
                </a:solidFill>
              </a:rPr>
              <a:t>Dimensions</a:t>
            </a:r>
            <a:r>
              <a:rPr lang="en-US" dirty="0" smtClean="0"/>
              <a:t> – Star Schema</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5"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7"/>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grpSp>
        <p:nvGrpSpPr>
          <p:cNvPr id="8" name="Group 11"/>
          <p:cNvGrpSpPr/>
          <p:nvPr>
            <p:custDataLst>
              <p:tags r:id="rId5"/>
            </p:custDataLst>
          </p:nvPr>
        </p:nvGrpSpPr>
        <p:grpSpPr>
          <a:xfrm>
            <a:off x="1066800" y="4419600"/>
            <a:ext cx="1981200" cy="1295400"/>
            <a:chOff x="1066800" y="4419600"/>
            <a:chExt cx="1981200" cy="1295400"/>
          </a:xfrm>
        </p:grpSpPr>
        <p:sp>
          <p:nvSpPr>
            <p:cNvPr id="13" name="Rectangle 12"/>
            <p:cNvSpPr/>
            <p:nvPr/>
          </p:nvSpPr>
          <p:spPr bwMode="auto">
            <a:xfrm>
              <a:off x="1066800" y="4419601"/>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4" name="Straight Connector 13"/>
            <p:cNvCxnSpPr/>
            <p:nvPr/>
          </p:nvCxnSpPr>
          <p:spPr bwMode="auto">
            <a:xfrm>
              <a:off x="1066800" y="4648200"/>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TextBox 14"/>
            <p:cNvSpPr txBox="1"/>
            <p:nvPr/>
          </p:nvSpPr>
          <p:spPr>
            <a:xfrm>
              <a:off x="1156855" y="4419600"/>
              <a:ext cx="1801091" cy="1200329"/>
            </a:xfrm>
            <a:prstGeom prst="rect">
              <a:avLst/>
            </a:prstGeom>
            <a:noFill/>
          </p:spPr>
          <p:txBody>
            <a:bodyPr wrap="square" rtlCol="0">
              <a:spAutoFit/>
            </a:bodyPr>
            <a:lstStyle/>
            <a:p>
              <a:pPr algn="ctr"/>
              <a:r>
                <a:rPr lang="en-US" dirty="0" smtClean="0"/>
                <a:t>Items</a:t>
              </a:r>
            </a:p>
            <a:p>
              <a:pPr algn="ctr"/>
              <a:endParaRPr lang="en-US" sz="1000" dirty="0" smtClean="0"/>
            </a:p>
            <a:p>
              <a:pPr algn="ctr"/>
              <a:r>
                <a:rPr lang="en-US" sz="1000" dirty="0" smtClean="0"/>
                <a:t>Product ID</a:t>
              </a:r>
            </a:p>
            <a:p>
              <a:pPr algn="ctr"/>
              <a:r>
                <a:rPr lang="en-US" sz="1000" dirty="0" smtClean="0"/>
                <a:t>Product Line</a:t>
              </a:r>
            </a:p>
            <a:p>
              <a:pPr algn="ctr"/>
              <a:r>
                <a:rPr lang="en-US" sz="1000" dirty="0" smtClean="0"/>
                <a:t>Product Line Description</a:t>
              </a:r>
            </a:p>
            <a:p>
              <a:pPr algn="ctr"/>
              <a:r>
                <a:rPr lang="en-US" sz="1000" dirty="0" smtClean="0"/>
                <a:t>Item</a:t>
              </a:r>
            </a:p>
            <a:p>
              <a:pPr algn="ctr"/>
              <a:r>
                <a:rPr lang="en-US" sz="1000" dirty="0" smtClean="0"/>
                <a:t>Item Description</a:t>
              </a:r>
            </a:p>
          </p:txBody>
        </p:sp>
      </p:grpSp>
      <p:cxnSp>
        <p:nvCxnSpPr>
          <p:cNvPr id="17" name="Straight Connector 16"/>
          <p:cNvCxnSpPr>
            <a:stCxn id="9" idx="3"/>
          </p:cNvCxnSpPr>
          <p:nvPr>
            <p:custDataLst>
              <p:tags r:id="rId6"/>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custDataLst>
              <p:tags r:id="rId7"/>
            </p:custDataLst>
          </p:nvPr>
        </p:nvCxnSpPr>
        <p:spPr bwMode="auto">
          <a:xfrm flipV="1">
            <a:off x="2667000" y="4038600"/>
            <a:ext cx="106680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 name="Rectangle 19"/>
          <p:cNvSpPr/>
          <p:nvPr>
            <p:custDataLst>
              <p:tags r:id="rId8"/>
            </p:custDataLst>
          </p:nvPr>
        </p:nvSpPr>
        <p:spPr bwMode="auto">
          <a:xfrm>
            <a:off x="3581400" y="5105400"/>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1" name="Straight Connector 20"/>
          <p:cNvCxnSpPr/>
          <p:nvPr>
            <p:custDataLst>
              <p:tags r:id="rId9"/>
            </p:custDataLst>
          </p:nvPr>
        </p:nvCxnSpPr>
        <p:spPr bwMode="auto">
          <a:xfrm>
            <a:off x="3581400" y="5409386"/>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2" name="TextBox 21"/>
          <p:cNvSpPr txBox="1"/>
          <p:nvPr>
            <p:custDataLst>
              <p:tags r:id="rId10"/>
            </p:custDataLst>
          </p:nvPr>
        </p:nvSpPr>
        <p:spPr>
          <a:xfrm>
            <a:off x="3671455" y="5124270"/>
            <a:ext cx="1801091" cy="1200329"/>
          </a:xfrm>
          <a:prstGeom prst="rect">
            <a:avLst/>
          </a:prstGeom>
          <a:noFill/>
        </p:spPr>
        <p:txBody>
          <a:bodyPr wrap="square" rtlCol="0">
            <a:spAutoFit/>
          </a:bodyPr>
          <a:lstStyle/>
          <a:p>
            <a:pPr algn="ctr"/>
            <a:r>
              <a:rPr lang="en-US" dirty="0" smtClean="0"/>
              <a:t>Time</a:t>
            </a:r>
          </a:p>
          <a:p>
            <a:pPr algn="ctr"/>
            <a:endParaRPr lang="en-US" sz="1000" dirty="0" smtClean="0"/>
          </a:p>
          <a:p>
            <a:pPr algn="ctr"/>
            <a:r>
              <a:rPr lang="en-US" sz="1000" dirty="0" smtClean="0"/>
              <a:t>Fiscal Period</a:t>
            </a:r>
          </a:p>
          <a:p>
            <a:pPr algn="ctr"/>
            <a:r>
              <a:rPr lang="en-US" sz="1000" dirty="0" smtClean="0"/>
              <a:t>Calendar Period</a:t>
            </a:r>
          </a:p>
          <a:p>
            <a:pPr algn="ctr"/>
            <a:r>
              <a:rPr lang="en-US" sz="1000" dirty="0" smtClean="0"/>
              <a:t>Calendar Quarter</a:t>
            </a:r>
          </a:p>
          <a:p>
            <a:pPr algn="ctr"/>
            <a:r>
              <a:rPr lang="en-US" sz="1000" dirty="0" smtClean="0"/>
              <a:t>Fiscal Year</a:t>
            </a:r>
          </a:p>
          <a:p>
            <a:pPr algn="ctr"/>
            <a:r>
              <a:rPr lang="en-US" sz="1000" dirty="0" smtClean="0"/>
              <a:t>Date</a:t>
            </a:r>
          </a:p>
        </p:txBody>
      </p:sp>
      <p:cxnSp>
        <p:nvCxnSpPr>
          <p:cNvPr id="24" name="Straight Connector 23"/>
          <p:cNvCxnSpPr>
            <a:stCxn id="22" idx="0"/>
            <a:endCxn id="7" idx="2"/>
          </p:cNvCxnSpPr>
          <p:nvPr>
            <p:custDataLst>
              <p:tags r:id="rId11"/>
            </p:custDataLst>
          </p:nvPr>
        </p:nvCxnSpPr>
        <p:spPr bwMode="auto">
          <a:xfrm rot="16200000" flipV="1">
            <a:off x="4462405" y="5014673"/>
            <a:ext cx="219193"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Rectangle 22"/>
          <p:cNvSpPr/>
          <p:nvPr>
            <p:custDataLst>
              <p:tags r:id="rId12"/>
            </p:custDataLst>
          </p:nvPr>
        </p:nvSpPr>
        <p:spPr bwMode="auto">
          <a:xfrm>
            <a:off x="6096000" y="1809930"/>
            <a:ext cx="1981200" cy="8570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5" name="Straight Connector 24"/>
          <p:cNvCxnSpPr/>
          <p:nvPr>
            <p:custDataLst>
              <p:tags r:id="rId13"/>
            </p:custDataLst>
          </p:nvPr>
        </p:nvCxnSpPr>
        <p:spPr bwMode="auto">
          <a:xfrm>
            <a:off x="6096000" y="2113916"/>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6" name="TextBox 25"/>
          <p:cNvSpPr txBox="1"/>
          <p:nvPr>
            <p:custDataLst>
              <p:tags r:id="rId14"/>
            </p:custDataLst>
          </p:nvPr>
        </p:nvSpPr>
        <p:spPr>
          <a:xfrm>
            <a:off x="6199909" y="1809930"/>
            <a:ext cx="1801091" cy="738664"/>
          </a:xfrm>
          <a:prstGeom prst="rect">
            <a:avLst/>
          </a:prstGeom>
          <a:noFill/>
        </p:spPr>
        <p:txBody>
          <a:bodyPr wrap="square" rtlCol="0">
            <a:spAutoFit/>
          </a:bodyPr>
          <a:lstStyle/>
          <a:p>
            <a:pPr algn="ctr"/>
            <a:r>
              <a:rPr lang="en-US" dirty="0" smtClean="0"/>
              <a:t>Sales Personnel</a:t>
            </a:r>
          </a:p>
          <a:p>
            <a:pPr algn="ctr"/>
            <a:endParaRPr lang="en-US" sz="1000" dirty="0" smtClean="0"/>
          </a:p>
          <a:p>
            <a:pPr algn="ctr"/>
            <a:r>
              <a:rPr lang="en-US" sz="1000" dirty="0" smtClean="0"/>
              <a:t>Territory ID</a:t>
            </a:r>
          </a:p>
          <a:p>
            <a:pPr algn="ctr"/>
            <a:r>
              <a:rPr lang="en-US" sz="1000" dirty="0" err="1" smtClean="0"/>
              <a:t>SalesPerson</a:t>
            </a:r>
            <a:r>
              <a:rPr lang="en-US" sz="1000" dirty="0" smtClean="0"/>
              <a:t> ID</a:t>
            </a:r>
          </a:p>
        </p:txBody>
      </p:sp>
      <p:sp>
        <p:nvSpPr>
          <p:cNvPr id="28" name="Rectangle 27"/>
          <p:cNvSpPr/>
          <p:nvPr>
            <p:custDataLst>
              <p:tags r:id="rId15"/>
            </p:custDataLst>
          </p:nvPr>
        </p:nvSpPr>
        <p:spPr bwMode="auto">
          <a:xfrm>
            <a:off x="6096000" y="3048000"/>
            <a:ext cx="1981200" cy="10094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9" name="Straight Connector 28"/>
          <p:cNvCxnSpPr/>
          <p:nvPr>
            <p:custDataLst>
              <p:tags r:id="rId16"/>
            </p:custDataLst>
          </p:nvPr>
        </p:nvCxnSpPr>
        <p:spPr bwMode="auto">
          <a:xfrm>
            <a:off x="6096000" y="3351985"/>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0" name="TextBox 29"/>
          <p:cNvSpPr txBox="1"/>
          <p:nvPr>
            <p:custDataLst>
              <p:tags r:id="rId17"/>
            </p:custDataLst>
          </p:nvPr>
        </p:nvSpPr>
        <p:spPr>
          <a:xfrm>
            <a:off x="6186055" y="3066869"/>
            <a:ext cx="1801091" cy="892552"/>
          </a:xfrm>
          <a:prstGeom prst="rect">
            <a:avLst/>
          </a:prstGeom>
          <a:noFill/>
        </p:spPr>
        <p:txBody>
          <a:bodyPr wrap="square" rtlCol="0">
            <a:spAutoFit/>
          </a:bodyPr>
          <a:lstStyle/>
          <a:p>
            <a:pPr algn="ctr"/>
            <a:r>
              <a:rPr lang="en-US" dirty="0" smtClean="0"/>
              <a:t>Accounts</a:t>
            </a:r>
          </a:p>
          <a:p>
            <a:pPr algn="ctr"/>
            <a:endParaRPr lang="en-US" sz="1000" dirty="0" smtClean="0"/>
          </a:p>
          <a:p>
            <a:pPr algn="ctr"/>
            <a:r>
              <a:rPr lang="en-US" sz="1000" dirty="0" smtClean="0"/>
              <a:t>Account</a:t>
            </a:r>
          </a:p>
          <a:p>
            <a:pPr algn="ctr"/>
            <a:r>
              <a:rPr lang="en-US" sz="1000" dirty="0" err="1" smtClean="0"/>
              <a:t>SubAccount</a:t>
            </a:r>
            <a:endParaRPr lang="en-US" sz="1000" dirty="0" smtClean="0"/>
          </a:p>
          <a:p>
            <a:pPr algn="ctr"/>
            <a:r>
              <a:rPr lang="en-US" sz="1000" dirty="0" smtClean="0"/>
              <a:t>Cost Center</a:t>
            </a:r>
          </a:p>
        </p:txBody>
      </p:sp>
      <p:sp>
        <p:nvSpPr>
          <p:cNvPr id="31" name="Rectangle 30"/>
          <p:cNvSpPr/>
          <p:nvPr>
            <p:custDataLst>
              <p:tags r:id="rId18"/>
            </p:custDataLst>
          </p:nvPr>
        </p:nvSpPr>
        <p:spPr bwMode="auto">
          <a:xfrm>
            <a:off x="6082145" y="4400730"/>
            <a:ext cx="1981200" cy="10094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32" name="Straight Connector 31"/>
          <p:cNvCxnSpPr/>
          <p:nvPr>
            <p:custDataLst>
              <p:tags r:id="rId19"/>
            </p:custDataLst>
          </p:nvPr>
        </p:nvCxnSpPr>
        <p:spPr bwMode="auto">
          <a:xfrm>
            <a:off x="6082145" y="4704715"/>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3" name="TextBox 32"/>
          <p:cNvSpPr txBox="1"/>
          <p:nvPr>
            <p:custDataLst>
              <p:tags r:id="rId20"/>
            </p:custDataLst>
          </p:nvPr>
        </p:nvSpPr>
        <p:spPr>
          <a:xfrm>
            <a:off x="6172200" y="4419599"/>
            <a:ext cx="1801091" cy="923330"/>
          </a:xfrm>
          <a:prstGeom prst="rect">
            <a:avLst/>
          </a:prstGeom>
          <a:noFill/>
        </p:spPr>
        <p:txBody>
          <a:bodyPr wrap="square" rtlCol="0">
            <a:spAutoFit/>
          </a:bodyPr>
          <a:lstStyle/>
          <a:p>
            <a:pPr algn="ctr"/>
            <a:r>
              <a:rPr lang="en-US" dirty="0" smtClean="0"/>
              <a:t>Currencies</a:t>
            </a:r>
          </a:p>
          <a:p>
            <a:pPr algn="ctr"/>
            <a:endParaRPr lang="en-US" dirty="0" smtClean="0"/>
          </a:p>
          <a:p>
            <a:pPr algn="ctr"/>
            <a:r>
              <a:rPr lang="en-US" sz="1000" dirty="0" err="1" smtClean="0"/>
              <a:t>CurrencyID</a:t>
            </a:r>
            <a:endParaRPr lang="en-US" sz="1000" dirty="0" smtClean="0"/>
          </a:p>
          <a:p>
            <a:pPr algn="ctr"/>
            <a:r>
              <a:rPr lang="en-US" sz="1000" dirty="0" smtClean="0"/>
              <a:t>Currency Name</a:t>
            </a:r>
          </a:p>
          <a:p>
            <a:pPr algn="ctr"/>
            <a:r>
              <a:rPr lang="en-US" sz="1000" dirty="0" smtClean="0"/>
              <a:t>Currency Type</a:t>
            </a:r>
          </a:p>
        </p:txBody>
      </p:sp>
      <p:cxnSp>
        <p:nvCxnSpPr>
          <p:cNvPr id="38" name="Straight Connector 37"/>
          <p:cNvCxnSpPr>
            <a:endCxn id="23" idx="1"/>
          </p:cNvCxnSpPr>
          <p:nvPr>
            <p:custDataLst>
              <p:tags r:id="rId21"/>
            </p:custDataLst>
          </p:nvPr>
        </p:nvCxnSpPr>
        <p:spPr bwMode="auto">
          <a:xfrm flipV="1">
            <a:off x="5410200" y="2238465"/>
            <a:ext cx="685800" cy="27613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a:endCxn id="31" idx="1"/>
          </p:cNvCxnSpPr>
          <p:nvPr>
            <p:custDataLst>
              <p:tags r:id="rId22"/>
            </p:custDataLst>
          </p:nvPr>
        </p:nvCxnSpPr>
        <p:spPr bwMode="auto">
          <a:xfrm>
            <a:off x="5410200" y="4343400"/>
            <a:ext cx="671945" cy="56206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Straight Connector 41"/>
          <p:cNvCxnSpPr>
            <a:stCxn id="4" idx="3"/>
          </p:cNvCxnSpPr>
          <p:nvPr>
            <p:custDataLst>
              <p:tags r:id="rId23"/>
            </p:custDataLst>
          </p:nvPr>
        </p:nvCxnSpPr>
        <p:spPr bwMode="auto">
          <a:xfrm>
            <a:off x="5410200" y="3390900"/>
            <a:ext cx="685800" cy="381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4" name="Down Arrow 33"/>
          <p:cNvSpPr/>
          <p:nvPr>
            <p:custDataLst>
              <p:tags r:id="rId24"/>
            </p:custDataLst>
          </p:nvPr>
        </p:nvSpPr>
        <p:spPr>
          <a:xfrm>
            <a:off x="4299284" y="1251284"/>
            <a:ext cx="497305" cy="68981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Down Arrow 45"/>
          <p:cNvSpPr/>
          <p:nvPr>
            <p:custDataLst>
              <p:tags r:id="rId25"/>
            </p:custDataLst>
          </p:nvPr>
        </p:nvSpPr>
        <p:spPr>
          <a:xfrm>
            <a:off x="1764629" y="1604211"/>
            <a:ext cx="513350" cy="673768"/>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ight Arrow 46"/>
          <p:cNvSpPr/>
          <p:nvPr>
            <p:custDataLst>
              <p:tags r:id="rId26"/>
            </p:custDataLst>
          </p:nvPr>
        </p:nvSpPr>
        <p:spPr>
          <a:xfrm>
            <a:off x="288756" y="4844715"/>
            <a:ext cx="705853" cy="497305"/>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ight Arrow 47"/>
          <p:cNvSpPr/>
          <p:nvPr>
            <p:custDataLst>
              <p:tags r:id="rId27"/>
            </p:custDataLst>
          </p:nvPr>
        </p:nvSpPr>
        <p:spPr>
          <a:xfrm>
            <a:off x="2743199" y="5775159"/>
            <a:ext cx="753979" cy="513348"/>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Left Arrow 48"/>
          <p:cNvSpPr/>
          <p:nvPr>
            <p:custDataLst>
              <p:tags r:id="rId28"/>
            </p:custDataLst>
          </p:nvPr>
        </p:nvSpPr>
        <p:spPr>
          <a:xfrm>
            <a:off x="8069179" y="2005263"/>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Left Arrow 49"/>
          <p:cNvSpPr/>
          <p:nvPr>
            <p:custDataLst>
              <p:tags r:id="rId29"/>
            </p:custDataLst>
          </p:nvPr>
        </p:nvSpPr>
        <p:spPr>
          <a:xfrm>
            <a:off x="8045116" y="3408947"/>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Left Arrow 50"/>
          <p:cNvSpPr/>
          <p:nvPr>
            <p:custDataLst>
              <p:tags r:id="rId30"/>
            </p:custDataLst>
          </p:nvPr>
        </p:nvSpPr>
        <p:spPr>
          <a:xfrm>
            <a:off x="8069179" y="4652211"/>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Down Arrow 51"/>
          <p:cNvSpPr/>
          <p:nvPr>
            <p:custDataLst>
              <p:tags r:id="rId31"/>
            </p:custDataLst>
          </p:nvPr>
        </p:nvSpPr>
        <p:spPr>
          <a:xfrm>
            <a:off x="3192379" y="2727159"/>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Down Arrow 52"/>
          <p:cNvSpPr/>
          <p:nvPr>
            <p:custDataLst>
              <p:tags r:id="rId32"/>
            </p:custDataLst>
          </p:nvPr>
        </p:nvSpPr>
        <p:spPr>
          <a:xfrm>
            <a:off x="3200400" y="3697707"/>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Down Arrow 53"/>
          <p:cNvSpPr/>
          <p:nvPr>
            <p:custDataLst>
              <p:tags r:id="rId33"/>
            </p:custDataLst>
          </p:nvPr>
        </p:nvSpPr>
        <p:spPr>
          <a:xfrm>
            <a:off x="5486400" y="1909012"/>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Down Arrow 54"/>
          <p:cNvSpPr/>
          <p:nvPr>
            <p:custDataLst>
              <p:tags r:id="rId34"/>
            </p:custDataLst>
          </p:nvPr>
        </p:nvSpPr>
        <p:spPr>
          <a:xfrm>
            <a:off x="5638800" y="2927685"/>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Down Arrow 55"/>
          <p:cNvSpPr/>
          <p:nvPr>
            <p:custDataLst>
              <p:tags r:id="rId35"/>
            </p:custDataLst>
          </p:nvPr>
        </p:nvSpPr>
        <p:spPr>
          <a:xfrm>
            <a:off x="5598695" y="4058653"/>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47"/>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46"/>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4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49"/>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51"/>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3" grpId="0" animBg="1"/>
      <p:bldP spid="54" grpId="0" animBg="1"/>
      <p:bldP spid="55" grpId="0" animBg="1"/>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41960" y="441961"/>
            <a:ext cx="8153400" cy="609600"/>
          </a:xfrm>
        </p:spPr>
        <p:txBody>
          <a:bodyPr/>
          <a:lstStyle/>
          <a:p>
            <a:r>
              <a:rPr lang="en-US" dirty="0" smtClean="0"/>
              <a:t>Facts &amp; Dimensions</a:t>
            </a:r>
            <a:endParaRPr lang="en-US" dirty="0"/>
          </a:p>
        </p:txBody>
      </p:sp>
      <p:graphicFrame>
        <p:nvGraphicFramePr>
          <p:cNvPr id="12" name="Table 11"/>
          <p:cNvGraphicFramePr>
            <a:graphicFrameLocks noGrp="1"/>
          </p:cNvGraphicFramePr>
          <p:nvPr>
            <p:custDataLst>
              <p:tags r:id="rId3"/>
            </p:custDataLst>
          </p:nvPr>
        </p:nvGraphicFramePr>
        <p:xfrm>
          <a:off x="513350" y="2325078"/>
          <a:ext cx="8149386" cy="2842971"/>
        </p:xfrm>
        <a:graphic>
          <a:graphicData uri="http://schemas.openxmlformats.org/drawingml/2006/table">
            <a:tbl>
              <a:tblPr firstRow="1" bandRow="1">
                <a:tableStyleId>{5940675A-B579-460E-94D1-54222C63F5DA}</a:tableStyleId>
              </a:tblPr>
              <a:tblGrid>
                <a:gridCol w="1358231"/>
                <a:gridCol w="1358231"/>
                <a:gridCol w="1358231"/>
                <a:gridCol w="1358231"/>
                <a:gridCol w="1358231"/>
                <a:gridCol w="1358231"/>
              </a:tblGrid>
              <a:tr h="658753">
                <a:tc>
                  <a:txBody>
                    <a:bodyPr/>
                    <a:lstStyle/>
                    <a:p>
                      <a:r>
                        <a:rPr lang="en-US" b="1" dirty="0" smtClean="0"/>
                        <a:t>Invoice #</a:t>
                      </a:r>
                      <a:endParaRPr lang="en-US" b="1" dirty="0"/>
                    </a:p>
                  </a:txBody>
                  <a:tcPr>
                    <a:solidFill>
                      <a:schemeClr val="bg1">
                        <a:lumMod val="85000"/>
                      </a:schemeClr>
                    </a:solidFill>
                  </a:tcPr>
                </a:tc>
                <a:tc>
                  <a:txBody>
                    <a:bodyPr/>
                    <a:lstStyle/>
                    <a:p>
                      <a:r>
                        <a:rPr lang="en-US" b="1" dirty="0" smtClean="0"/>
                        <a:t>Customer ID</a:t>
                      </a:r>
                      <a:endParaRPr lang="en-US" b="1" dirty="0"/>
                    </a:p>
                  </a:txBody>
                  <a:tcPr>
                    <a:solidFill>
                      <a:schemeClr val="accent1">
                        <a:lumMod val="40000"/>
                        <a:lumOff val="60000"/>
                      </a:schemeClr>
                    </a:solidFill>
                  </a:tcPr>
                </a:tc>
                <a:tc>
                  <a:txBody>
                    <a:bodyPr/>
                    <a:lstStyle/>
                    <a:p>
                      <a:r>
                        <a:rPr lang="en-US" b="1" dirty="0" smtClean="0"/>
                        <a:t>Item</a:t>
                      </a:r>
                      <a:r>
                        <a:rPr lang="en-US" b="1" baseline="0" dirty="0" smtClean="0"/>
                        <a:t> ID</a:t>
                      </a:r>
                      <a:endParaRPr lang="en-US" b="1" dirty="0"/>
                    </a:p>
                  </a:txBody>
                  <a:tcPr>
                    <a:solidFill>
                      <a:schemeClr val="accent1">
                        <a:lumMod val="40000"/>
                        <a:lumOff val="60000"/>
                      </a:schemeClr>
                    </a:solidFill>
                  </a:tcPr>
                </a:tc>
                <a:tc>
                  <a:txBody>
                    <a:bodyPr/>
                    <a:lstStyle/>
                    <a:p>
                      <a:r>
                        <a:rPr lang="en-US" b="1" dirty="0" smtClean="0"/>
                        <a:t>Quantity Invoiced</a:t>
                      </a:r>
                      <a:endParaRPr lang="en-US" b="1" dirty="0"/>
                    </a:p>
                  </a:txBody>
                  <a:tcPr/>
                </a:tc>
                <a:tc>
                  <a:txBody>
                    <a:bodyPr/>
                    <a:lstStyle/>
                    <a:p>
                      <a:r>
                        <a:rPr lang="en-US" b="1" dirty="0" smtClean="0"/>
                        <a:t>Extended Price ($)</a:t>
                      </a:r>
                      <a:endParaRPr lang="en-US" b="1" dirty="0"/>
                    </a:p>
                  </a:txBody>
                  <a:tcPr/>
                </a:tc>
                <a:tc>
                  <a:txBody>
                    <a:bodyPr/>
                    <a:lstStyle/>
                    <a:p>
                      <a:r>
                        <a:rPr lang="en-US" b="1" dirty="0" smtClean="0"/>
                        <a:t>Invoice Date</a:t>
                      </a:r>
                      <a:endParaRPr lang="en-US" b="1" dirty="0"/>
                    </a:p>
                  </a:txBody>
                  <a:tcPr>
                    <a:solidFill>
                      <a:schemeClr val="accent1">
                        <a:lumMod val="40000"/>
                        <a:lumOff val="60000"/>
                      </a:schemeClr>
                    </a:solidFill>
                  </a:tcPr>
                </a:tc>
              </a:tr>
              <a:tr h="433137">
                <a:tc>
                  <a:txBody>
                    <a:bodyPr/>
                    <a:lstStyle/>
                    <a:p>
                      <a:r>
                        <a:rPr lang="en-US" dirty="0" smtClean="0"/>
                        <a:t>1</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10</a:t>
                      </a:r>
                      <a:endParaRPr lang="en-US" dirty="0"/>
                    </a:p>
                  </a:txBody>
                  <a:tcPr/>
                </a:tc>
                <a:tc>
                  <a:txBody>
                    <a:bodyPr/>
                    <a:lstStyle/>
                    <a:p>
                      <a:r>
                        <a:rPr lang="en-US" dirty="0" smtClean="0"/>
                        <a:t>10.00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49179">
                <a:tc>
                  <a:txBody>
                    <a:bodyPr/>
                    <a:lstStyle/>
                    <a:p>
                      <a:r>
                        <a:rPr lang="en-US" dirty="0" smtClean="0"/>
                        <a:t>2</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12</a:t>
                      </a:r>
                      <a:endParaRPr lang="en-US" dirty="0"/>
                    </a:p>
                  </a:txBody>
                  <a:tcPr/>
                </a:tc>
                <a:tc>
                  <a:txBody>
                    <a:bodyPr/>
                    <a:lstStyle/>
                    <a:p>
                      <a:r>
                        <a:rPr lang="en-US" dirty="0" smtClean="0"/>
                        <a:t>12.00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97305">
                <a:tc>
                  <a:txBody>
                    <a:bodyPr/>
                    <a:lstStyle/>
                    <a:p>
                      <a:r>
                        <a:rPr lang="en-US" dirty="0" smtClean="0"/>
                        <a:t>3</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6</a:t>
                      </a:r>
                      <a:endParaRPr lang="en-US" dirty="0"/>
                    </a:p>
                  </a:txBody>
                  <a:tcPr/>
                </a:tc>
                <a:tc>
                  <a:txBody>
                    <a:bodyPr/>
                    <a:lstStyle/>
                    <a:p>
                      <a:r>
                        <a:rPr lang="en-US" dirty="0" smtClean="0"/>
                        <a:t>12.00</a:t>
                      </a:r>
                      <a:endParaRPr lang="en-US" dirty="0"/>
                    </a:p>
                  </a:txBody>
                  <a:tcPr/>
                </a:tc>
                <a:tc>
                  <a:txBody>
                    <a:bodyPr/>
                    <a:lstStyle/>
                    <a:p>
                      <a:r>
                        <a:rPr lang="en-US" dirty="0" smtClean="0"/>
                        <a:t>2/20/2012</a:t>
                      </a:r>
                      <a:endParaRPr lang="en-US" dirty="0"/>
                    </a:p>
                  </a:txBody>
                  <a:tcPr>
                    <a:solidFill>
                      <a:schemeClr val="accent1">
                        <a:lumMod val="40000"/>
                        <a:lumOff val="60000"/>
                      </a:schemeClr>
                    </a:solidFill>
                  </a:tcPr>
                </a:tc>
              </a:tr>
              <a:tr h="425985">
                <a:tc>
                  <a:txBody>
                    <a:bodyPr/>
                    <a:lstStyle/>
                    <a:p>
                      <a:r>
                        <a:rPr lang="en-US" dirty="0" smtClean="0"/>
                        <a:t>4</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8</a:t>
                      </a:r>
                      <a:endParaRPr lang="en-US" dirty="0"/>
                    </a:p>
                  </a:txBody>
                  <a:tcPr/>
                </a:tc>
                <a:tc>
                  <a:txBody>
                    <a:bodyPr/>
                    <a:lstStyle/>
                    <a:p>
                      <a:r>
                        <a:rPr lang="en-US" dirty="0" smtClean="0"/>
                        <a:t>8.00</a:t>
                      </a:r>
                      <a:endParaRPr lang="en-US" dirty="0"/>
                    </a:p>
                  </a:txBody>
                  <a:tcPr/>
                </a:tc>
                <a:tc>
                  <a:txBody>
                    <a:bodyPr/>
                    <a:lstStyle/>
                    <a:p>
                      <a:r>
                        <a:rPr lang="en-US" dirty="0" smtClean="0"/>
                        <a:t>3/1/2012</a:t>
                      </a:r>
                      <a:endParaRPr lang="en-US" dirty="0"/>
                    </a:p>
                  </a:txBody>
                  <a:tcPr>
                    <a:solidFill>
                      <a:schemeClr val="accent1">
                        <a:lumMod val="40000"/>
                        <a:lumOff val="60000"/>
                      </a:schemeClr>
                    </a:solidFill>
                  </a:tcPr>
                </a:tc>
              </a:tr>
              <a:tr h="378612">
                <a:tc>
                  <a:txBody>
                    <a:bodyPr/>
                    <a:lstStyle/>
                    <a:p>
                      <a:r>
                        <a:rPr lang="en-US" dirty="0" smtClean="0"/>
                        <a:t>5</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3</a:t>
                      </a:r>
                      <a:endParaRPr lang="en-US" dirty="0"/>
                    </a:p>
                  </a:txBody>
                  <a:tcPr/>
                </a:tc>
                <a:tc>
                  <a:txBody>
                    <a:bodyPr/>
                    <a:lstStyle/>
                    <a:p>
                      <a:r>
                        <a:rPr lang="en-US" dirty="0" smtClean="0"/>
                        <a:t>6.00</a:t>
                      </a:r>
                      <a:endParaRPr lang="en-US" dirty="0"/>
                    </a:p>
                  </a:txBody>
                  <a:tcPr/>
                </a:tc>
                <a:tc>
                  <a:txBody>
                    <a:bodyPr/>
                    <a:lstStyle/>
                    <a:p>
                      <a:r>
                        <a:rPr lang="en-US" dirty="0" smtClean="0"/>
                        <a:t>3/2/2012</a:t>
                      </a:r>
                      <a:endParaRPr lang="en-US" dirty="0"/>
                    </a:p>
                  </a:txBody>
                  <a:tcPr>
                    <a:solidFill>
                      <a:schemeClr val="accent1">
                        <a:lumMod val="40000"/>
                        <a:lumOff val="60000"/>
                      </a:schemeClr>
                    </a:solidFill>
                  </a:tcPr>
                </a:tc>
              </a:tr>
            </a:tbl>
          </a:graphicData>
        </a:graphic>
      </p:graphicFrame>
      <p:grpSp>
        <p:nvGrpSpPr>
          <p:cNvPr id="3" name="Group 45"/>
          <p:cNvGrpSpPr/>
          <p:nvPr>
            <p:custDataLst>
              <p:tags r:id="rId4"/>
            </p:custDataLst>
          </p:nvPr>
        </p:nvGrpSpPr>
        <p:grpSpPr>
          <a:xfrm>
            <a:off x="2430379" y="5229725"/>
            <a:ext cx="5550569" cy="1148861"/>
            <a:chOff x="2398295" y="5261809"/>
            <a:chExt cx="5550569" cy="1148861"/>
          </a:xfrm>
        </p:grpSpPr>
        <p:cxnSp>
          <p:nvCxnSpPr>
            <p:cNvPr id="18" name="Straight Arrow Connector 17"/>
            <p:cNvCxnSpPr/>
            <p:nvPr/>
          </p:nvCxnSpPr>
          <p:spPr>
            <a:xfrm flipH="1" flipV="1">
              <a:off x="2398295" y="5301914"/>
              <a:ext cx="2109537" cy="697833"/>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flipV="1">
              <a:off x="3657601" y="5261809"/>
              <a:ext cx="1171073" cy="593559"/>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6817895" y="5317957"/>
              <a:ext cx="1130969" cy="649704"/>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571999" y="5887450"/>
              <a:ext cx="2566737" cy="523220"/>
            </a:xfrm>
            <a:prstGeom prst="rect">
              <a:avLst/>
            </a:prstGeom>
            <a:noFill/>
          </p:spPr>
          <p:txBody>
            <a:bodyPr wrap="square" rtlCol="0">
              <a:spAutoFit/>
            </a:bodyPr>
            <a:lstStyle/>
            <a:p>
              <a:r>
                <a:rPr lang="en-US" sz="2800" b="1" dirty="0" smtClean="0">
                  <a:latin typeface="+mj-lt"/>
                </a:rPr>
                <a:t>DIMENSIONS</a:t>
              </a:r>
              <a:endParaRPr lang="en-US" sz="2800" b="1" dirty="0">
                <a:latin typeface="+mj-lt"/>
              </a:endParaRPr>
            </a:p>
          </p:txBody>
        </p:sp>
      </p:grpSp>
      <p:grpSp>
        <p:nvGrpSpPr>
          <p:cNvPr id="4" name="Group 46"/>
          <p:cNvGrpSpPr/>
          <p:nvPr>
            <p:custDataLst>
              <p:tags r:id="rId5"/>
            </p:custDataLst>
          </p:nvPr>
        </p:nvGrpSpPr>
        <p:grpSpPr>
          <a:xfrm>
            <a:off x="5454316" y="1098881"/>
            <a:ext cx="1604208" cy="1179098"/>
            <a:chOff x="5454316" y="633663"/>
            <a:chExt cx="1604208" cy="1179098"/>
          </a:xfrm>
        </p:grpSpPr>
        <p:cxnSp>
          <p:nvCxnSpPr>
            <p:cNvPr id="30" name="Straight Arrow Connector 29"/>
            <p:cNvCxnSpPr/>
            <p:nvPr/>
          </p:nvCxnSpPr>
          <p:spPr>
            <a:xfrm flipH="1">
              <a:off x="5454316" y="1187119"/>
              <a:ext cx="352926" cy="625642"/>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6400801" y="1138989"/>
              <a:ext cx="449179" cy="641685"/>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478376" y="633663"/>
              <a:ext cx="1580148" cy="523220"/>
            </a:xfrm>
            <a:prstGeom prst="rect">
              <a:avLst/>
            </a:prstGeom>
            <a:noFill/>
          </p:spPr>
          <p:txBody>
            <a:bodyPr wrap="square" rtlCol="0">
              <a:spAutoFit/>
            </a:bodyPr>
            <a:lstStyle/>
            <a:p>
              <a:r>
                <a:rPr lang="en-US" sz="2800" b="1" dirty="0" smtClean="0">
                  <a:latin typeface="+mj-lt"/>
                </a:rPr>
                <a:t>FACTS</a:t>
              </a:r>
              <a:endParaRPr lang="en-US" sz="2800" b="1" dirty="0">
                <a:latin typeface="+mj-lt"/>
              </a:endParaRPr>
            </a:p>
          </p:txBody>
        </p:sp>
      </p:grpSp>
      <p:grpSp>
        <p:nvGrpSpPr>
          <p:cNvPr id="13" name="Group 46"/>
          <p:cNvGrpSpPr/>
          <p:nvPr>
            <p:custDataLst>
              <p:tags r:id="rId6"/>
            </p:custDataLst>
          </p:nvPr>
        </p:nvGrpSpPr>
        <p:grpSpPr>
          <a:xfrm>
            <a:off x="576465" y="1510361"/>
            <a:ext cx="3934575" cy="729919"/>
            <a:chOff x="5435531" y="1045143"/>
            <a:chExt cx="1580148" cy="729919"/>
          </a:xfrm>
        </p:grpSpPr>
        <p:cxnSp>
          <p:nvCxnSpPr>
            <p:cNvPr id="14" name="Straight Arrow Connector 13"/>
            <p:cNvCxnSpPr/>
            <p:nvPr/>
          </p:nvCxnSpPr>
          <p:spPr>
            <a:xfrm flipH="1">
              <a:off x="5699778" y="1485502"/>
              <a:ext cx="171373" cy="289560"/>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435531" y="1045143"/>
              <a:ext cx="1580148" cy="461665"/>
            </a:xfrm>
            <a:prstGeom prst="rect">
              <a:avLst/>
            </a:prstGeom>
            <a:noFill/>
          </p:spPr>
          <p:txBody>
            <a:bodyPr wrap="square" rtlCol="0">
              <a:spAutoFit/>
            </a:bodyPr>
            <a:lstStyle/>
            <a:p>
              <a:r>
                <a:rPr lang="en-US" sz="2400" b="1" dirty="0" smtClean="0">
                  <a:latin typeface="+mj-lt"/>
                </a:rPr>
                <a:t>transaction identifier</a:t>
              </a:r>
              <a:endParaRPr lang="en-US" sz="2400" b="1" dirty="0">
                <a:latin typeface="+mj-lt"/>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fontScale="85000" lnSpcReduction="20000"/>
          </a:bodyPr>
          <a:lstStyle/>
          <a:p>
            <a:pPr>
              <a:lnSpc>
                <a:spcPct val="150000"/>
              </a:lnSpc>
              <a:defRPr/>
            </a:pPr>
            <a:r>
              <a:rPr lang="en-US" sz="3200" dirty="0" smtClean="0"/>
              <a:t>Transaction</a:t>
            </a:r>
          </a:p>
          <a:p>
            <a:pPr lvl="1">
              <a:lnSpc>
                <a:spcPct val="150000"/>
              </a:lnSpc>
              <a:defRPr/>
            </a:pPr>
            <a:r>
              <a:rPr lang="en-US" dirty="0" smtClean="0"/>
              <a:t>Event occurred at a point in time</a:t>
            </a:r>
          </a:p>
          <a:p>
            <a:pPr lvl="1">
              <a:lnSpc>
                <a:spcPct val="150000"/>
              </a:lnSpc>
              <a:defRPr/>
            </a:pPr>
            <a:r>
              <a:rPr lang="en-US" dirty="0" smtClean="0"/>
              <a:t>Example:  Orders entered into system (i.e. “Booked”)</a:t>
            </a:r>
          </a:p>
          <a:p>
            <a:pPr>
              <a:lnSpc>
                <a:spcPct val="150000"/>
              </a:lnSpc>
              <a:defRPr/>
            </a:pPr>
            <a:r>
              <a:rPr lang="en-US" sz="3200" dirty="0" smtClean="0"/>
              <a:t>Periodic Snapshot </a:t>
            </a:r>
          </a:p>
          <a:p>
            <a:pPr lvl="1">
              <a:lnSpc>
                <a:spcPct val="150000"/>
              </a:lnSpc>
              <a:defRPr/>
            </a:pPr>
            <a:r>
              <a:rPr lang="en-US" dirty="0" smtClean="0"/>
              <a:t>Cumulative performance of the business at regular, predictable time intervals (weekly, monthly, etc.)</a:t>
            </a:r>
          </a:p>
          <a:p>
            <a:pPr lvl="1">
              <a:lnSpc>
                <a:spcPct val="150000"/>
              </a:lnSpc>
              <a:defRPr/>
            </a:pPr>
            <a:r>
              <a:rPr lang="en-US" dirty="0" smtClean="0"/>
              <a:t>Example:  Open Sales Orders Monthly </a:t>
            </a:r>
          </a:p>
          <a:p>
            <a:pPr>
              <a:lnSpc>
                <a:spcPct val="150000"/>
              </a:lnSpc>
              <a:defRPr/>
            </a:pPr>
            <a:r>
              <a:rPr lang="en-US" sz="3200" dirty="0" smtClean="0"/>
              <a:t>History or Accumulating </a:t>
            </a:r>
          </a:p>
          <a:p>
            <a:pPr lvl="1">
              <a:lnSpc>
                <a:spcPct val="150000"/>
              </a:lnSpc>
              <a:defRPr/>
            </a:pPr>
            <a:r>
              <a:rPr lang="en-US" dirty="0" smtClean="0"/>
              <a:t>Lifecycle of a transaction over an indeterminate (uncertain) time span</a:t>
            </a:r>
          </a:p>
          <a:p>
            <a:pPr lvl="1">
              <a:lnSpc>
                <a:spcPct val="150000"/>
              </a:lnSpc>
              <a:defRPr/>
            </a:pPr>
            <a:r>
              <a:rPr lang="en-US" dirty="0" smtClean="0"/>
              <a:t>Example:  Sales Orders over time </a:t>
            </a:r>
          </a:p>
          <a:p>
            <a:pPr lvl="1">
              <a:lnSpc>
                <a:spcPct val="150000"/>
              </a:lnSpc>
              <a:defRPr/>
            </a:pPr>
            <a:endParaRPr lang="en-US" dirty="0" smtClean="0"/>
          </a:p>
          <a:p>
            <a:pPr lvl="1">
              <a:lnSpc>
                <a:spcPct val="150000"/>
              </a:lnSpc>
              <a:buNone/>
              <a:defRPr/>
            </a:pPr>
            <a:endParaRPr lang="en-US" sz="2800" dirty="0" smtClean="0"/>
          </a:p>
          <a:p>
            <a:pPr lvl="1" eaLnBrk="1" hangingPunct="1">
              <a:buNone/>
              <a:defRPr/>
            </a:pPr>
            <a:endParaRPr lang="en-US" sz="2000" dirty="0" smtClean="0"/>
          </a:p>
        </p:txBody>
      </p:sp>
      <p:sp>
        <p:nvSpPr>
          <p:cNvPr id="4" name="Title 3"/>
          <p:cNvSpPr>
            <a:spLocks noGrp="1"/>
          </p:cNvSpPr>
          <p:nvPr>
            <p:ph type="title"/>
          </p:nvPr>
        </p:nvSpPr>
        <p:spPr/>
        <p:txBody>
          <a:bodyPr>
            <a:normAutofit/>
          </a:bodyPr>
          <a:lstStyle/>
          <a:p>
            <a:r>
              <a:rPr lang="en-US" dirty="0" smtClean="0"/>
              <a:t>Fact Table </a:t>
            </a:r>
            <a:r>
              <a:rPr lang="en-US" dirty="0" smtClean="0"/>
              <a:t>Types</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6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6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a:xfrm>
            <a:off x="501268" y="220337"/>
            <a:ext cx="8229600" cy="892365"/>
          </a:xfrm>
        </p:spPr>
        <p:txBody>
          <a:bodyPr>
            <a:normAutofit/>
          </a:bodyPr>
          <a:lstStyle/>
          <a:p>
            <a:r>
              <a:rPr lang="en-US" sz="3600" dirty="0" smtClean="0"/>
              <a:t>Closed Loop Decision Making</a:t>
            </a:r>
          </a:p>
        </p:txBody>
      </p:sp>
      <p:graphicFrame>
        <p:nvGraphicFramePr>
          <p:cNvPr id="7" name="Content Placeholder 6"/>
          <p:cNvGraphicFramePr>
            <a:graphicFrameLocks noGrp="1"/>
          </p:cNvGraphicFramePr>
          <p:nvPr>
            <p:ph idx="1"/>
            <p:custDataLst>
              <p:tags r:id="rId3"/>
            </p:custDataLst>
          </p:nvPr>
        </p:nvGraphicFramePr>
        <p:xfrm>
          <a:off x="457200" y="1116105"/>
          <a:ext cx="8229600" cy="52005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custDataLst>
              <p:tags r:id="rId2"/>
            </p:custDataLst>
          </p:nvPr>
        </p:nvSpPr>
        <p:spPr>
          <a:xfrm>
            <a:off x="457200" y="320040"/>
            <a:ext cx="8229600" cy="746760"/>
          </a:xfrm>
        </p:spPr>
        <p:txBody>
          <a:bodyPr>
            <a:normAutofit/>
          </a:bodyPr>
          <a:lstStyle/>
          <a:p>
            <a:pPr indent="0" eaLnBrk="1" hangingPunct="1"/>
            <a:r>
              <a:rPr lang="en-US" sz="3600" dirty="0" smtClean="0"/>
              <a:t>Metrics vs. Indicators</a:t>
            </a:r>
          </a:p>
        </p:txBody>
      </p:sp>
      <p:sp>
        <p:nvSpPr>
          <p:cNvPr id="46083" name="Content Placeholder 4"/>
          <p:cNvSpPr>
            <a:spLocks noGrp="1"/>
          </p:cNvSpPr>
          <p:nvPr>
            <p:ph idx="1"/>
            <p:custDataLst>
              <p:tags r:id="rId3"/>
            </p:custDataLst>
          </p:nvPr>
        </p:nvSpPr>
        <p:spPr>
          <a:xfrm>
            <a:off x="472440" y="1356359"/>
            <a:ext cx="8229600" cy="4450081"/>
          </a:xfrm>
        </p:spPr>
        <p:txBody>
          <a:bodyPr>
            <a:normAutofit/>
          </a:bodyPr>
          <a:lstStyle/>
          <a:p>
            <a:pPr>
              <a:lnSpc>
                <a:spcPct val="150000"/>
              </a:lnSpc>
              <a:buClr>
                <a:srgbClr val="890C4C"/>
              </a:buClr>
              <a:buFont typeface="Webdings" pitchFamily="18" charset="2"/>
              <a:buChar char="5"/>
            </a:pPr>
            <a:r>
              <a:rPr lang="en-US" dirty="0" smtClean="0"/>
              <a:t>Metric = Measurement of business activity</a:t>
            </a:r>
          </a:p>
          <a:p>
            <a:pPr>
              <a:lnSpc>
                <a:spcPct val="150000"/>
              </a:lnSpc>
              <a:buClr>
                <a:srgbClr val="890C4C"/>
              </a:buClr>
              <a:buFont typeface="Webdings" pitchFamily="18" charset="2"/>
              <a:buChar char="5"/>
            </a:pPr>
            <a:r>
              <a:rPr lang="en-US" dirty="0" smtClean="0"/>
              <a:t>Indicator = Compare business activity to a goal</a:t>
            </a:r>
          </a:p>
          <a:p>
            <a:pPr>
              <a:lnSpc>
                <a:spcPct val="150000"/>
              </a:lnSpc>
              <a:buClr>
                <a:srgbClr val="890C4C"/>
              </a:buClr>
              <a:buFont typeface="Webdings" pitchFamily="18" charset="2"/>
              <a:buChar char="5"/>
            </a:pPr>
            <a:r>
              <a:rPr lang="en-US" dirty="0" smtClean="0"/>
              <a:t>KPI = Key Performance Indictors –or- Key Process Indicators</a:t>
            </a:r>
          </a:p>
          <a:p>
            <a:pPr eaLnBrk="1" hangingPunct="1">
              <a:lnSpc>
                <a:spcPct val="150000"/>
              </a:lnSpc>
              <a:buClr>
                <a:srgbClr val="890C4C"/>
              </a:buClr>
              <a:buNone/>
            </a:pPr>
            <a:endParaRPr lang="en-US" sz="2400" dirty="0" smtClean="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custDataLst>
              <p:tags r:id="rId2"/>
            </p:custDataLst>
          </p:nvPr>
        </p:nvSpPr>
        <p:spPr>
          <a:xfrm>
            <a:off x="457200" y="320040"/>
            <a:ext cx="8229600" cy="746760"/>
          </a:xfrm>
        </p:spPr>
        <p:txBody>
          <a:bodyPr>
            <a:normAutofit/>
          </a:bodyPr>
          <a:lstStyle/>
          <a:p>
            <a:pPr indent="0" eaLnBrk="1" hangingPunct="1"/>
            <a:r>
              <a:rPr lang="en-US" sz="3600" dirty="0" smtClean="0"/>
              <a:t>KPI Characteristics</a:t>
            </a:r>
          </a:p>
        </p:txBody>
      </p:sp>
      <p:sp>
        <p:nvSpPr>
          <p:cNvPr id="46083" name="Content Placeholder 4"/>
          <p:cNvSpPr>
            <a:spLocks noGrp="1"/>
          </p:cNvSpPr>
          <p:nvPr>
            <p:ph idx="1"/>
            <p:custDataLst>
              <p:tags r:id="rId3"/>
            </p:custDataLst>
          </p:nvPr>
        </p:nvSpPr>
        <p:spPr>
          <a:xfrm>
            <a:off x="472440" y="1356359"/>
            <a:ext cx="8229600" cy="4450081"/>
          </a:xfrm>
        </p:spPr>
        <p:txBody>
          <a:bodyPr>
            <a:normAutofit/>
          </a:bodyPr>
          <a:lstStyle/>
          <a:p>
            <a:pPr>
              <a:lnSpc>
                <a:spcPct val="150000"/>
              </a:lnSpc>
              <a:buClr>
                <a:srgbClr val="890C4C"/>
              </a:buClr>
              <a:buFont typeface="Webdings" pitchFamily="18" charset="2"/>
              <a:buChar char="5"/>
            </a:pPr>
            <a:r>
              <a:rPr lang="en-US" dirty="0" smtClean="0"/>
              <a:t>Strategic - Correlated, Aligned &amp; Relevant</a:t>
            </a:r>
          </a:p>
          <a:p>
            <a:pPr>
              <a:lnSpc>
                <a:spcPct val="150000"/>
              </a:lnSpc>
              <a:buClr>
                <a:srgbClr val="890C4C"/>
              </a:buClr>
              <a:buFont typeface="Webdings" pitchFamily="18" charset="2"/>
              <a:buChar char="5"/>
            </a:pPr>
            <a:r>
              <a:rPr lang="en-US" dirty="0" smtClean="0"/>
              <a:t>Simple &amp; Standardized</a:t>
            </a:r>
          </a:p>
          <a:p>
            <a:pPr>
              <a:lnSpc>
                <a:spcPct val="150000"/>
              </a:lnSpc>
              <a:buClr>
                <a:srgbClr val="890C4C"/>
              </a:buClr>
              <a:buFont typeface="Webdings" pitchFamily="18" charset="2"/>
              <a:buChar char="5"/>
            </a:pPr>
            <a:r>
              <a:rPr lang="en-US" dirty="0" smtClean="0"/>
              <a:t>Owned</a:t>
            </a:r>
          </a:p>
          <a:p>
            <a:pPr>
              <a:lnSpc>
                <a:spcPct val="150000"/>
              </a:lnSpc>
              <a:buClr>
                <a:srgbClr val="890C4C"/>
              </a:buClr>
              <a:buFont typeface="Webdings" pitchFamily="18" charset="2"/>
              <a:buChar char="5"/>
            </a:pPr>
            <a:r>
              <a:rPr lang="en-US" dirty="0" smtClean="0"/>
              <a:t>Actionable </a:t>
            </a:r>
          </a:p>
          <a:p>
            <a:pPr>
              <a:lnSpc>
                <a:spcPct val="150000"/>
              </a:lnSpc>
              <a:buClr>
                <a:srgbClr val="890C4C"/>
              </a:buClr>
              <a:buFont typeface="Webdings" pitchFamily="18" charset="2"/>
              <a:buChar char="5"/>
            </a:pPr>
            <a:r>
              <a:rPr lang="en-US" dirty="0" smtClean="0"/>
              <a:t>Accurate &amp; Timely</a:t>
            </a:r>
          </a:p>
          <a:p>
            <a:pPr>
              <a:lnSpc>
                <a:spcPct val="150000"/>
              </a:lnSpc>
              <a:buClr>
                <a:srgbClr val="890C4C"/>
              </a:buClr>
              <a:buFont typeface="Webdings" pitchFamily="18" charset="2"/>
              <a:buChar char="5"/>
            </a:pPr>
            <a:r>
              <a:rPr lang="en-US" dirty="0" smtClean="0"/>
              <a:t>Game-proof</a:t>
            </a:r>
          </a:p>
          <a:p>
            <a:pPr>
              <a:lnSpc>
                <a:spcPct val="150000"/>
              </a:lnSpc>
              <a:buClr>
                <a:srgbClr val="890C4C"/>
              </a:buClr>
              <a:buNone/>
            </a:pPr>
            <a:endParaRPr lang="en-US" dirty="0" smtClean="0"/>
          </a:p>
          <a:p>
            <a:pPr eaLnBrk="1" hangingPunct="1">
              <a:lnSpc>
                <a:spcPct val="150000"/>
              </a:lnSpc>
              <a:buClr>
                <a:srgbClr val="890C4C"/>
              </a:buClr>
              <a:buNone/>
            </a:pPr>
            <a:endParaRPr lang="en-US" sz="2400" dirty="0" smtClean="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a:xfrm>
            <a:off x="501268" y="220337"/>
            <a:ext cx="8229600" cy="892365"/>
          </a:xfrm>
        </p:spPr>
        <p:txBody>
          <a:bodyPr>
            <a:normAutofit/>
          </a:bodyPr>
          <a:lstStyle/>
          <a:p>
            <a:r>
              <a:rPr lang="en-US" sz="3600" dirty="0" smtClean="0"/>
              <a:t>Dashboards &amp; Visual Items</a:t>
            </a:r>
          </a:p>
        </p:txBody>
      </p:sp>
      <p:pic>
        <p:nvPicPr>
          <p:cNvPr id="5" name="Picture 4"/>
          <p:cNvPicPr>
            <a:picLocks noChangeAspect="1" noChangeArrowheads="1"/>
          </p:cNvPicPr>
          <p:nvPr>
            <p:custDataLst>
              <p:tags r:id="rId3"/>
            </p:custDataLst>
          </p:nvPr>
        </p:nvPicPr>
        <p:blipFill>
          <a:blip r:embed="rId6" cstate="print"/>
          <a:srcRect/>
          <a:stretch>
            <a:fillRect/>
          </a:stretch>
        </p:blipFill>
        <p:spPr bwMode="auto">
          <a:xfrm>
            <a:off x="1505141" y="1392971"/>
            <a:ext cx="6053899" cy="4497753"/>
          </a:xfrm>
          <a:prstGeom prst="rect">
            <a:avLst/>
          </a:prstGeom>
          <a:noFill/>
          <a:ln w="12700">
            <a:noFill/>
            <a:miter lim="800000"/>
            <a:headEnd/>
            <a:tailEnd/>
          </a:ln>
          <a:effectLst/>
        </p:spPr>
      </p:pic>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BI3 Current Modules</a:t>
            </a: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1" name="Picture 6" descr="http://www.centegra.co.uk/resources/Welcome-BI_Cube_Small.jpg"/>
          <p:cNvPicPr>
            <a:picLocks noChangeAspect="1" noChangeArrowheads="1"/>
          </p:cNvPicPr>
          <p:nvPr>
            <p:custDataLst>
              <p:tags r:id="rId2"/>
            </p:custDataLst>
          </p:nvPr>
        </p:nvPicPr>
        <p:blipFill>
          <a:blip r:embed="rId15" cstate="print"/>
          <a:srcRect/>
          <a:stretch>
            <a:fillRect/>
          </a:stretch>
        </p:blipFill>
        <p:spPr bwMode="auto">
          <a:xfrm>
            <a:off x="7906215" y="313386"/>
            <a:ext cx="997574" cy="748181"/>
          </a:xfrm>
          <a:prstGeom prst="rect">
            <a:avLst/>
          </a:prstGeom>
          <a:noFill/>
          <a:ln w="9525">
            <a:noFill/>
            <a:miter lim="800000"/>
            <a:headEnd/>
            <a:tailEnd/>
          </a:ln>
        </p:spPr>
      </p:pic>
      <p:sp>
        <p:nvSpPr>
          <p:cNvPr id="16" name="Rounded Rectangle 15"/>
          <p:cNvSpPr/>
          <p:nvPr>
            <p:custDataLst>
              <p:tags r:id="rId3"/>
            </p:custDataLst>
          </p:nvPr>
        </p:nvSpPr>
        <p:spPr>
          <a:xfrm>
            <a:off x="69385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Financials</a:t>
            </a:r>
          </a:p>
        </p:txBody>
      </p:sp>
      <p:grpSp>
        <p:nvGrpSpPr>
          <p:cNvPr id="2" name="Group 72"/>
          <p:cNvGrpSpPr/>
          <p:nvPr>
            <p:custDataLst>
              <p:tags r:id="rId4"/>
            </p:custDataLst>
          </p:nvPr>
        </p:nvGrpSpPr>
        <p:grpSpPr>
          <a:xfrm>
            <a:off x="693855" y="2113551"/>
            <a:ext cx="1331494" cy="3198393"/>
            <a:chOff x="693855" y="2113551"/>
            <a:chExt cx="1331494" cy="3198393"/>
          </a:xfrm>
        </p:grpSpPr>
        <p:sp>
          <p:nvSpPr>
            <p:cNvPr id="17" name="Rounded Rectangle 16"/>
            <p:cNvSpPr/>
            <p:nvPr/>
          </p:nvSpPr>
          <p:spPr>
            <a:xfrm>
              <a:off x="693855"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General</a:t>
              </a:r>
            </a:p>
            <a:p>
              <a:pPr algn="ctr"/>
              <a:r>
                <a:rPr lang="en-US" sz="1100" b="1" dirty="0" smtClean="0"/>
                <a:t>Ledger</a:t>
              </a:r>
              <a:endParaRPr lang="en-US" sz="1100" b="1" dirty="0"/>
            </a:p>
          </p:txBody>
        </p:sp>
        <p:sp>
          <p:nvSpPr>
            <p:cNvPr id="18" name="Rounded Rectangle 17"/>
            <p:cNvSpPr/>
            <p:nvPr/>
          </p:nvSpPr>
          <p:spPr>
            <a:xfrm>
              <a:off x="693855"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Payable</a:t>
              </a:r>
            </a:p>
          </p:txBody>
        </p:sp>
        <p:sp>
          <p:nvSpPr>
            <p:cNvPr id="19" name="Rounded Rectangle 18"/>
            <p:cNvSpPr/>
            <p:nvPr/>
          </p:nvSpPr>
          <p:spPr>
            <a:xfrm>
              <a:off x="693855"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Receivable</a:t>
              </a:r>
            </a:p>
          </p:txBody>
        </p:sp>
        <p:cxnSp>
          <p:nvCxnSpPr>
            <p:cNvPr id="39" name="Straight Connector 38"/>
            <p:cNvCxnSpPr>
              <a:stCxn id="16" idx="2"/>
              <a:endCxn id="17" idx="0"/>
            </p:cNvCxnSpPr>
            <p:nvPr/>
          </p:nvCxnSpPr>
          <p:spPr>
            <a:xfrm>
              <a:off x="1359602"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a:stCxn id="17" idx="2"/>
              <a:endCxn id="18" idx="0"/>
            </p:cNvCxnSpPr>
            <p:nvPr/>
          </p:nvCxnSpPr>
          <p:spPr>
            <a:xfrm>
              <a:off x="1359602" y="3179682"/>
              <a:ext cx="0"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18" idx="2"/>
              <a:endCxn id="19" idx="0"/>
            </p:cNvCxnSpPr>
            <p:nvPr/>
          </p:nvCxnSpPr>
          <p:spPr>
            <a:xfrm>
              <a:off x="1359602" y="4233782"/>
              <a:ext cx="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2" name="Rounded Rectangle 11"/>
          <p:cNvSpPr/>
          <p:nvPr>
            <p:custDataLst>
              <p:tags r:id="rId5"/>
            </p:custDataLst>
          </p:nvPr>
        </p:nvSpPr>
        <p:spPr>
          <a:xfrm>
            <a:off x="2286034"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Order</a:t>
            </a:r>
            <a:r>
              <a:rPr lang="en-US" sz="1100" dirty="0" smtClean="0"/>
              <a:t> </a:t>
            </a:r>
            <a:r>
              <a:rPr lang="en-US" sz="1100" b="1" dirty="0" smtClean="0"/>
              <a:t>Management</a:t>
            </a:r>
            <a:endParaRPr lang="en-US" sz="1100" b="1" dirty="0"/>
          </a:p>
        </p:txBody>
      </p:sp>
      <p:grpSp>
        <p:nvGrpSpPr>
          <p:cNvPr id="3" name="Group 73"/>
          <p:cNvGrpSpPr/>
          <p:nvPr>
            <p:custDataLst>
              <p:tags r:id="rId6"/>
            </p:custDataLst>
          </p:nvPr>
        </p:nvGrpSpPr>
        <p:grpSpPr>
          <a:xfrm>
            <a:off x="2282023" y="2113551"/>
            <a:ext cx="1331494" cy="4251154"/>
            <a:chOff x="2282023" y="2113551"/>
            <a:chExt cx="1331494" cy="4251154"/>
          </a:xfrm>
        </p:grpSpPr>
        <p:cxnSp>
          <p:nvCxnSpPr>
            <p:cNvPr id="47" name="Straight Connector 46"/>
            <p:cNvCxnSpPr/>
            <p:nvPr/>
          </p:nvCxnSpPr>
          <p:spPr>
            <a:xfrm>
              <a:off x="2945765" y="3179682"/>
              <a:ext cx="4011"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2282023"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Invoices</a:t>
              </a:r>
            </a:p>
          </p:txBody>
        </p:sp>
        <p:sp>
          <p:nvSpPr>
            <p:cNvPr id="21" name="Rounded Rectangle 20"/>
            <p:cNvSpPr/>
            <p:nvPr/>
          </p:nvSpPr>
          <p:spPr>
            <a:xfrm>
              <a:off x="2282023"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Bookings</a:t>
              </a:r>
            </a:p>
          </p:txBody>
        </p:sp>
        <p:sp>
          <p:nvSpPr>
            <p:cNvPr id="22" name="Rounded Rectangle 21"/>
            <p:cNvSpPr/>
            <p:nvPr/>
          </p:nvSpPr>
          <p:spPr>
            <a:xfrm>
              <a:off x="2282023" y="5610726"/>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Shipments</a:t>
              </a:r>
            </a:p>
          </p:txBody>
        </p:sp>
        <p:sp>
          <p:nvSpPr>
            <p:cNvPr id="29" name="Rounded Rectangle 28"/>
            <p:cNvSpPr/>
            <p:nvPr/>
          </p:nvSpPr>
          <p:spPr>
            <a:xfrm>
              <a:off x="2282023"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Sales </a:t>
              </a:r>
            </a:p>
            <a:p>
              <a:pPr algn="ctr"/>
              <a:r>
                <a:rPr lang="en-US" sz="1100" b="1" dirty="0" smtClean="0"/>
                <a:t>Orders</a:t>
              </a:r>
            </a:p>
          </p:txBody>
        </p:sp>
        <p:cxnSp>
          <p:nvCxnSpPr>
            <p:cNvPr id="45" name="Straight Connector 44"/>
            <p:cNvCxnSpPr/>
            <p:nvPr/>
          </p:nvCxnSpPr>
          <p:spPr>
            <a:xfrm>
              <a:off x="2947770"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2945765" y="4233782"/>
              <a:ext cx="401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2945765" y="5311944"/>
              <a:ext cx="4010" cy="29878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5" name="Rounded Rectangle 14"/>
          <p:cNvSpPr/>
          <p:nvPr>
            <p:custDataLst>
              <p:tags r:id="rId7"/>
            </p:custDataLst>
          </p:nvPr>
        </p:nvSpPr>
        <p:spPr>
          <a:xfrm>
            <a:off x="382406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Operations</a:t>
            </a:r>
          </a:p>
        </p:txBody>
      </p:sp>
      <p:grpSp>
        <p:nvGrpSpPr>
          <p:cNvPr id="4" name="Group 74"/>
          <p:cNvGrpSpPr/>
          <p:nvPr>
            <p:custDataLst>
              <p:tags r:id="rId8"/>
            </p:custDataLst>
          </p:nvPr>
        </p:nvGrpSpPr>
        <p:grpSpPr>
          <a:xfrm>
            <a:off x="3824062" y="2113551"/>
            <a:ext cx="1331494" cy="3174330"/>
            <a:chOff x="3824062" y="2113551"/>
            <a:chExt cx="1331494" cy="3174330"/>
          </a:xfrm>
        </p:grpSpPr>
        <p:sp>
          <p:nvSpPr>
            <p:cNvPr id="30" name="Rounded Rectangle 29"/>
            <p:cNvSpPr/>
            <p:nvPr/>
          </p:nvSpPr>
          <p:spPr>
            <a:xfrm>
              <a:off x="382406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Inventory Control &amp; Management</a:t>
              </a:r>
            </a:p>
          </p:txBody>
        </p:sp>
        <p:sp>
          <p:nvSpPr>
            <p:cNvPr id="31" name="Rounded Rectangle 30"/>
            <p:cNvSpPr/>
            <p:nvPr/>
          </p:nvSpPr>
          <p:spPr>
            <a:xfrm>
              <a:off x="3824062"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Direct</a:t>
              </a:r>
            </a:p>
            <a:p>
              <a:pPr algn="ctr"/>
              <a:r>
                <a:rPr lang="en-US" sz="1100" b="1" dirty="0" smtClean="0"/>
                <a:t>Materials</a:t>
              </a:r>
            </a:p>
            <a:p>
              <a:pPr algn="ctr"/>
              <a:r>
                <a:rPr lang="en-US" sz="1100" b="1" dirty="0" smtClean="0"/>
                <a:t>Purchasing</a:t>
              </a:r>
            </a:p>
          </p:txBody>
        </p:sp>
        <p:sp>
          <p:nvSpPr>
            <p:cNvPr id="32" name="Rounded Rectangle 31"/>
            <p:cNvSpPr/>
            <p:nvPr/>
          </p:nvSpPr>
          <p:spPr>
            <a:xfrm>
              <a:off x="3824062" y="4533902"/>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Manufacturing</a:t>
              </a:r>
            </a:p>
            <a:p>
              <a:pPr algn="ctr"/>
              <a:r>
                <a:rPr lang="en-US" sz="1100" b="1" dirty="0" smtClean="0"/>
                <a:t>Operations</a:t>
              </a:r>
            </a:p>
          </p:txBody>
        </p:sp>
        <p:cxnSp>
          <p:nvCxnSpPr>
            <p:cNvPr id="57" name="Straight Connector 56"/>
            <p:cNvCxnSpPr>
              <a:stCxn id="15" idx="2"/>
              <a:endCxn id="30" idx="0"/>
            </p:cNvCxnSpPr>
            <p:nvPr/>
          </p:nvCxnSpPr>
          <p:spPr>
            <a:xfrm>
              <a:off x="448980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a:stCxn id="30" idx="2"/>
              <a:endCxn id="31" idx="0"/>
            </p:cNvCxnSpPr>
            <p:nvPr/>
          </p:nvCxnSpPr>
          <p:spPr>
            <a:xfrm>
              <a:off x="4489809" y="3207756"/>
              <a:ext cx="0" cy="27204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31" idx="2"/>
              <a:endCxn id="32" idx="0"/>
            </p:cNvCxnSpPr>
            <p:nvPr/>
          </p:nvCxnSpPr>
          <p:spPr>
            <a:xfrm>
              <a:off x="4489809" y="4233782"/>
              <a:ext cx="0" cy="3001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3" name="Rounded Rectangle 12"/>
          <p:cNvSpPr/>
          <p:nvPr>
            <p:custDataLst>
              <p:tags r:id="rId9"/>
            </p:custDataLst>
          </p:nvPr>
        </p:nvSpPr>
        <p:spPr>
          <a:xfrm>
            <a:off x="537613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Enterprise </a:t>
            </a:r>
          </a:p>
          <a:p>
            <a:pPr algn="ctr"/>
            <a:r>
              <a:rPr lang="en-US" sz="1100" b="1" dirty="0" smtClean="0"/>
              <a:t>Asset</a:t>
            </a:r>
          </a:p>
          <a:p>
            <a:pPr algn="ctr"/>
            <a:r>
              <a:rPr lang="en-US" sz="1100" b="1" dirty="0" smtClean="0"/>
              <a:t>Management</a:t>
            </a:r>
            <a:endParaRPr lang="en-US" sz="1100" b="1" dirty="0"/>
          </a:p>
        </p:txBody>
      </p:sp>
      <p:grpSp>
        <p:nvGrpSpPr>
          <p:cNvPr id="6" name="Group 75"/>
          <p:cNvGrpSpPr/>
          <p:nvPr>
            <p:custDataLst>
              <p:tags r:id="rId10"/>
            </p:custDataLst>
          </p:nvPr>
        </p:nvGrpSpPr>
        <p:grpSpPr>
          <a:xfrm>
            <a:off x="5376132" y="2113551"/>
            <a:ext cx="1331494" cy="1094205"/>
            <a:chOff x="5376132" y="2113551"/>
            <a:chExt cx="1331494" cy="1094205"/>
          </a:xfrm>
        </p:grpSpPr>
        <p:sp>
          <p:nvSpPr>
            <p:cNvPr id="36" name="Rounded Rectangle 35"/>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Plant Maintenance</a:t>
              </a:r>
            </a:p>
          </p:txBody>
        </p:sp>
        <p:cxnSp>
          <p:nvCxnSpPr>
            <p:cNvPr id="64" name="Straight Connector 63"/>
            <p:cNvCxnSpPr>
              <a:stCxn id="13" idx="2"/>
              <a:endCxn id="36"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42" name="Rounded Rectangle 41"/>
          <p:cNvSpPr/>
          <p:nvPr>
            <p:custDataLst>
              <p:tags r:id="rId11"/>
            </p:custDataLst>
          </p:nvPr>
        </p:nvSpPr>
        <p:spPr>
          <a:xfrm>
            <a:off x="695627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Transportation Management</a:t>
            </a:r>
          </a:p>
        </p:txBody>
      </p:sp>
      <p:grpSp>
        <p:nvGrpSpPr>
          <p:cNvPr id="44" name="Group 43"/>
          <p:cNvGrpSpPr/>
          <p:nvPr>
            <p:custDataLst>
              <p:tags r:id="rId12"/>
            </p:custDataLst>
          </p:nvPr>
        </p:nvGrpSpPr>
        <p:grpSpPr>
          <a:xfrm>
            <a:off x="6979145" y="2116723"/>
            <a:ext cx="1331494" cy="1094205"/>
            <a:chOff x="5376132" y="2113551"/>
            <a:chExt cx="1331494" cy="1094205"/>
          </a:xfrm>
        </p:grpSpPr>
        <p:sp>
          <p:nvSpPr>
            <p:cNvPr id="46" name="Rounded Rectangle 45"/>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Supply Chain/</a:t>
              </a:r>
              <a:br>
                <a:rPr lang="en-US" sz="1100" b="1" dirty="0" smtClean="0"/>
              </a:br>
              <a:r>
                <a:rPr lang="en-US" sz="1100" b="1" dirty="0" smtClean="0"/>
                <a:t>Transportation Management</a:t>
              </a:r>
            </a:p>
          </p:txBody>
        </p:sp>
        <p:cxnSp>
          <p:nvCxnSpPr>
            <p:cNvPr id="48" name="Straight Connector 47"/>
            <p:cNvCxnSpPr>
              <a:endCxn id="46"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38" name="Title 37"/>
          <p:cNvSpPr>
            <a:spLocks noGrp="1"/>
          </p:cNvSpPr>
          <p:nvPr>
            <p:ph type="title"/>
          </p:nvPr>
        </p:nvSpPr>
        <p:spPr/>
        <p:txBody>
          <a:bodyPr>
            <a:normAutofit/>
          </a:bodyPr>
          <a:lstStyle/>
          <a:p>
            <a:r>
              <a:rPr lang="en-US" dirty="0" smtClean="0"/>
              <a:t>BI Modules </a:t>
            </a:r>
            <a:r>
              <a:rPr lang="en-US" dirty="0" smtClean="0"/>
              <a:t>v3.9</a:t>
            </a:r>
            <a:endParaRPr lang="en-US" dirty="0"/>
          </a:p>
        </p:txBody>
      </p:sp>
      <p:sp>
        <p:nvSpPr>
          <p:cNvPr id="40" name="Picture Placeholder 39"/>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5" grpId="0" animBg="1"/>
      <p:bldP spid="13"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2"/>
            </p:custDataLst>
          </p:nvPr>
        </p:nvPicPr>
        <p:blipFill>
          <a:blip r:embed="rId10" cstate="print"/>
          <a:srcRect/>
          <a:stretch>
            <a:fillRect/>
          </a:stretch>
        </p:blipFill>
        <p:spPr bwMode="auto">
          <a:xfrm>
            <a:off x="619431" y="1258530"/>
            <a:ext cx="7800001" cy="5051429"/>
          </a:xfrm>
          <a:prstGeom prst="rect">
            <a:avLst/>
          </a:prstGeom>
          <a:noFill/>
          <a:ln w="9525">
            <a:noFill/>
            <a:miter lim="800000"/>
            <a:headEnd/>
            <a:tailEnd/>
          </a:ln>
        </p:spPr>
      </p:pic>
      <p:sp>
        <p:nvSpPr>
          <p:cNvPr id="8" name="Rectangular Callout 7"/>
          <p:cNvSpPr/>
          <p:nvPr>
            <p:custDataLst>
              <p:tags r:id="rId3"/>
            </p:custDataLst>
          </p:nvPr>
        </p:nvSpPr>
        <p:spPr>
          <a:xfrm>
            <a:off x="1179867" y="924244"/>
            <a:ext cx="2369574" cy="727587"/>
          </a:xfrm>
          <a:prstGeom prst="wedgeRectCallout">
            <a:avLst>
              <a:gd name="adj1" fmla="val -33697"/>
              <a:gd name="adj2" fmla="val 94894"/>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 AR Aging Trend - Chart</a:t>
            </a:r>
            <a:endParaRPr lang="en-US" dirty="0"/>
          </a:p>
        </p:txBody>
      </p:sp>
      <p:sp>
        <p:nvSpPr>
          <p:cNvPr id="10" name="Rectangular Callout 9"/>
          <p:cNvSpPr/>
          <p:nvPr>
            <p:custDataLst>
              <p:tags r:id="rId4"/>
            </p:custDataLst>
          </p:nvPr>
        </p:nvSpPr>
        <p:spPr>
          <a:xfrm>
            <a:off x="4994787" y="1037311"/>
            <a:ext cx="2777609" cy="535858"/>
          </a:xfrm>
          <a:prstGeom prst="wedgeRectCallout">
            <a:avLst>
              <a:gd name="adj1" fmla="val 32106"/>
              <a:gd name="adj2" fmla="val 136786"/>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 Days Sales Outstanding - Gauge</a:t>
            </a:r>
            <a:endParaRPr lang="en-US" dirty="0"/>
          </a:p>
        </p:txBody>
      </p:sp>
      <p:sp>
        <p:nvSpPr>
          <p:cNvPr id="11" name="Rectangular Callout 10"/>
          <p:cNvSpPr/>
          <p:nvPr>
            <p:custDataLst>
              <p:tags r:id="rId5"/>
            </p:custDataLst>
          </p:nvPr>
        </p:nvSpPr>
        <p:spPr>
          <a:xfrm>
            <a:off x="3259399" y="1553513"/>
            <a:ext cx="3721509" cy="1061883"/>
          </a:xfrm>
          <a:prstGeom prst="wedgeRectCallout">
            <a:avLst>
              <a:gd name="adj1" fmla="val 39768"/>
              <a:gd name="adj2" fmla="val 106231"/>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t>Accounts Receivable Links</a:t>
            </a:r>
          </a:p>
          <a:p>
            <a:pPr>
              <a:buFontTx/>
              <a:buChar char="-"/>
            </a:pPr>
            <a:r>
              <a:rPr lang="en-US" dirty="0" smtClean="0"/>
              <a:t>- Excel Workbooks linked to Cubes</a:t>
            </a:r>
          </a:p>
          <a:p>
            <a:pPr>
              <a:buFontTx/>
              <a:buChar char="-"/>
            </a:pPr>
            <a:r>
              <a:rPr lang="en-US" dirty="0" smtClean="0"/>
              <a:t>- Documentation</a:t>
            </a:r>
            <a:endParaRPr lang="en-US" dirty="0"/>
          </a:p>
        </p:txBody>
      </p:sp>
      <p:sp>
        <p:nvSpPr>
          <p:cNvPr id="12" name="Rectangular Callout 11"/>
          <p:cNvSpPr/>
          <p:nvPr>
            <p:custDataLst>
              <p:tags r:id="rId6"/>
            </p:custDataLst>
          </p:nvPr>
        </p:nvSpPr>
        <p:spPr>
          <a:xfrm>
            <a:off x="663677" y="3539614"/>
            <a:ext cx="2777609" cy="619432"/>
          </a:xfrm>
          <a:prstGeom prst="wedgeRectCallout">
            <a:avLst>
              <a:gd name="adj1" fmla="val -6124"/>
              <a:gd name="adj2" fmla="val 84405"/>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  Open Amount by Bill-To for Current Month - Grid</a:t>
            </a:r>
            <a:endParaRPr lang="en-US" dirty="0"/>
          </a:p>
        </p:txBody>
      </p:sp>
      <p:sp>
        <p:nvSpPr>
          <p:cNvPr id="13" name="Rectangular Callout 12"/>
          <p:cNvSpPr/>
          <p:nvPr>
            <p:custDataLst>
              <p:tags r:id="rId7"/>
            </p:custDataLst>
          </p:nvPr>
        </p:nvSpPr>
        <p:spPr>
          <a:xfrm>
            <a:off x="5378244" y="3387214"/>
            <a:ext cx="2777609" cy="619432"/>
          </a:xfrm>
          <a:prstGeom prst="wedgeRectCallout">
            <a:avLst>
              <a:gd name="adj1" fmla="val -6124"/>
              <a:gd name="adj2" fmla="val 84405"/>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  Accounts Receivable – Reports Browser</a:t>
            </a:r>
            <a:endParaRPr lang="en-US" dirty="0"/>
          </a:p>
        </p:txBody>
      </p:sp>
      <p:sp>
        <p:nvSpPr>
          <p:cNvPr id="9" name="Title 8"/>
          <p:cNvSpPr>
            <a:spLocks noGrp="1"/>
          </p:cNvSpPr>
          <p:nvPr>
            <p:ph type="title"/>
          </p:nvPr>
        </p:nvSpPr>
        <p:spPr/>
        <p:txBody>
          <a:bodyPr>
            <a:normAutofit/>
          </a:bodyPr>
          <a:lstStyle/>
          <a:p>
            <a:r>
              <a:rPr lang="en-US" dirty="0" smtClean="0"/>
              <a:t>Standard BI Portal </a:t>
            </a:r>
            <a:r>
              <a:rPr lang="en-US" dirty="0" smtClean="0"/>
              <a:t>Objects</a:t>
            </a:r>
            <a:endParaRPr lang="en-US" dirty="0"/>
          </a:p>
        </p:txBody>
      </p:sp>
      <p:sp>
        <p:nvSpPr>
          <p:cNvPr id="14" name="Picture Placeholder 13"/>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custDataLst>
              <p:tags r:id="rId2"/>
            </p:custDataLst>
          </p:nvPr>
        </p:nvSpPr>
        <p:spPr>
          <a:xfrm>
            <a:off x="966934" y="1291772"/>
            <a:ext cx="7103009" cy="4463663"/>
          </a:xfrm>
        </p:spPr>
        <p:txBody>
          <a:bodyPr/>
          <a:lstStyle/>
          <a:p>
            <a:pPr>
              <a:lnSpc>
                <a:spcPct val="150000"/>
              </a:lnSpc>
            </a:pPr>
            <a:r>
              <a:rPr lang="en-US" dirty="0" smtClean="0"/>
              <a:t>Course Objectives and Benefits</a:t>
            </a:r>
          </a:p>
          <a:p>
            <a:pPr>
              <a:lnSpc>
                <a:spcPct val="150000"/>
              </a:lnSpc>
            </a:pPr>
            <a:r>
              <a:rPr lang="en-US" dirty="0" smtClean="0"/>
              <a:t>Review</a:t>
            </a:r>
          </a:p>
          <a:p>
            <a:pPr>
              <a:lnSpc>
                <a:spcPct val="150000"/>
              </a:lnSpc>
            </a:pPr>
            <a:r>
              <a:rPr lang="en-US" dirty="0" smtClean="0"/>
              <a:t>Current Modules</a:t>
            </a:r>
          </a:p>
          <a:p>
            <a:pPr>
              <a:lnSpc>
                <a:spcPct val="150000"/>
              </a:lnSpc>
            </a:pPr>
            <a:r>
              <a:rPr lang="en-US" dirty="0" smtClean="0"/>
              <a:t>Documentation </a:t>
            </a:r>
          </a:p>
          <a:p>
            <a:pPr>
              <a:lnSpc>
                <a:spcPct val="150000"/>
              </a:lnSpc>
            </a:pPr>
            <a:r>
              <a:rPr lang="en-US" dirty="0" smtClean="0"/>
              <a:t>Next Steps</a:t>
            </a:r>
          </a:p>
          <a:p>
            <a:endParaRPr lang="en-US" dirty="0" smtClean="0"/>
          </a:p>
        </p:txBody>
      </p:sp>
      <p:sp>
        <p:nvSpPr>
          <p:cNvPr id="6146" name="Rectangle 2"/>
          <p:cNvSpPr>
            <a:spLocks noGrp="1" noChangeArrowheads="1"/>
          </p:cNvSpPr>
          <p:nvPr>
            <p:ph type="title"/>
            <p:custDataLst>
              <p:tags r:id="rId3"/>
            </p:custDataLst>
          </p:nvPr>
        </p:nvSpPr>
        <p:spPr>
          <a:xfrm>
            <a:off x="446183" y="282032"/>
            <a:ext cx="8229600" cy="708730"/>
          </a:xfrm>
        </p:spPr>
        <p:txBody>
          <a:bodyPr>
            <a:normAutofit/>
          </a:bodyPr>
          <a:lstStyle/>
          <a:p>
            <a:r>
              <a:rPr lang="en-US" dirty="0" smtClean="0"/>
              <a:t>Course Overview</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5" name="Picture 3" descr="C:\Users\fws\AppData\Local\Microsoft\Windows\Temporary Internet Files\Content.IE5\0CGD0KXU\MC910216331[1].png"/>
          <p:cNvPicPr>
            <a:picLocks noChangeAspect="1" noChangeArrowheads="1"/>
          </p:cNvPicPr>
          <p:nvPr>
            <p:custDataLst>
              <p:tags r:id="rId2"/>
            </p:custDataLst>
          </p:nvPr>
        </p:nvPicPr>
        <p:blipFill>
          <a:blip r:embed="rId8" cstate="print"/>
          <a:srcRect/>
          <a:stretch>
            <a:fillRect/>
          </a:stretch>
        </p:blipFill>
        <p:spPr bwMode="auto">
          <a:xfrm>
            <a:off x="5766696" y="3962402"/>
            <a:ext cx="1787330" cy="1894114"/>
          </a:xfrm>
          <a:prstGeom prst="rect">
            <a:avLst/>
          </a:prstGeom>
          <a:noFill/>
        </p:spPr>
      </p:pic>
      <p:pic>
        <p:nvPicPr>
          <p:cNvPr id="131076" name="Picture 4" descr="C:\Users\fws\AppData\Local\Microsoft\Windows\Temporary Internet Files\Content.IE5\WEU3BY9P\MC910216326[1].png"/>
          <p:cNvPicPr>
            <a:picLocks noChangeAspect="1" noChangeArrowheads="1"/>
          </p:cNvPicPr>
          <p:nvPr>
            <p:custDataLst>
              <p:tags r:id="rId3"/>
            </p:custDataLst>
          </p:nvPr>
        </p:nvPicPr>
        <p:blipFill>
          <a:blip r:embed="rId9" cstate="print"/>
          <a:srcRect/>
          <a:stretch>
            <a:fillRect/>
          </a:stretch>
        </p:blipFill>
        <p:spPr bwMode="auto">
          <a:xfrm>
            <a:off x="870858" y="1698171"/>
            <a:ext cx="1417268" cy="1959429"/>
          </a:xfrm>
          <a:prstGeom prst="rect">
            <a:avLst/>
          </a:prstGeom>
          <a:noFill/>
        </p:spPr>
      </p:pic>
      <p:pic>
        <p:nvPicPr>
          <p:cNvPr id="131077" name="Picture 5" descr="C:\Users\fws\AppData\Local\Microsoft\Windows\Temporary Internet Files\Content.IE5\SCTZFCYD\MC910216328[1].png"/>
          <p:cNvPicPr>
            <a:picLocks noChangeAspect="1" noChangeArrowheads="1"/>
          </p:cNvPicPr>
          <p:nvPr>
            <p:custDataLst>
              <p:tags r:id="rId4"/>
            </p:custDataLst>
          </p:nvPr>
        </p:nvPicPr>
        <p:blipFill>
          <a:blip r:embed="rId10" cstate="print"/>
          <a:srcRect/>
          <a:stretch>
            <a:fillRect/>
          </a:stretch>
        </p:blipFill>
        <p:spPr bwMode="auto">
          <a:xfrm>
            <a:off x="2199594" y="3946981"/>
            <a:ext cx="1525780" cy="1778905"/>
          </a:xfrm>
          <a:prstGeom prst="rect">
            <a:avLst/>
          </a:prstGeom>
          <a:noFill/>
        </p:spPr>
      </p:pic>
      <p:pic>
        <p:nvPicPr>
          <p:cNvPr id="131078" name="Picture 6" descr="C:\Users\fws\AppData\Local\Microsoft\Windows\Temporary Internet Files\Content.IE5\LEHO6DZH\MC910216330[1].png"/>
          <p:cNvPicPr>
            <a:picLocks noChangeAspect="1" noChangeArrowheads="1"/>
          </p:cNvPicPr>
          <p:nvPr>
            <p:custDataLst>
              <p:tags r:id="rId5"/>
            </p:custDataLst>
          </p:nvPr>
        </p:nvPicPr>
        <p:blipFill>
          <a:blip r:embed="rId11" cstate="print"/>
          <a:srcRect/>
          <a:stretch>
            <a:fillRect/>
          </a:stretch>
        </p:blipFill>
        <p:spPr bwMode="auto">
          <a:xfrm>
            <a:off x="4355512" y="1604735"/>
            <a:ext cx="1602282" cy="1922236"/>
          </a:xfrm>
          <a:prstGeom prst="rect">
            <a:avLst/>
          </a:prstGeom>
          <a:noFill/>
        </p:spPr>
      </p:pic>
      <p:sp>
        <p:nvSpPr>
          <p:cNvPr id="7" name="Title 6"/>
          <p:cNvSpPr>
            <a:spLocks noGrp="1"/>
          </p:cNvSpPr>
          <p:nvPr>
            <p:ph type="title"/>
          </p:nvPr>
        </p:nvSpPr>
        <p:spPr/>
        <p:txBody>
          <a:bodyPr>
            <a:normAutofit/>
          </a:bodyPr>
          <a:lstStyle/>
          <a:p>
            <a:r>
              <a:rPr lang="en-US" dirty="0" smtClean="0"/>
              <a:t>BI Modules – </a:t>
            </a:r>
            <a:r>
              <a:rPr lang="en-US" dirty="0" smtClean="0"/>
              <a:t>Financials</a:t>
            </a:r>
            <a:endParaRPr lang="en-US" dirty="0"/>
          </a:p>
        </p:txBody>
      </p:sp>
      <p:sp>
        <p:nvSpPr>
          <p:cNvPr id="8" name="Picture Placeholder 7"/>
          <p:cNvSpPr>
            <a:spLocks noGrp="1"/>
          </p:cNvSpPr>
          <p:nvPr>
            <p:ph type="pic" idx="1"/>
          </p:nvPr>
        </p:nvSpPr>
        <p:spPr/>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57200" y="1131096"/>
            <a:ext cx="8229600" cy="4507703"/>
          </a:xfrm>
          <a:prstGeom prst="rect">
            <a:avLst/>
          </a:prstGeom>
        </p:spPr>
        <p:txBody>
          <a:bodyPr>
            <a:normAutofit fontScale="92500" lnSpcReduction="20000"/>
          </a:bodyPr>
          <a:lstStyle/>
          <a:p>
            <a:pPr>
              <a:buNone/>
            </a:pPr>
            <a:r>
              <a:rPr lang="en-US" sz="3300" dirty="0" smtClean="0"/>
              <a:t>Possible CFO Metrics include:  </a:t>
            </a:r>
          </a:p>
          <a:p>
            <a:pPr>
              <a:buNone/>
            </a:pPr>
            <a:r>
              <a:rPr lang="en-US" dirty="0" smtClean="0"/>
              <a:t> </a:t>
            </a:r>
          </a:p>
          <a:p>
            <a:r>
              <a:rPr lang="en-US" dirty="0" smtClean="0"/>
              <a:t>	Return on Investment (ROI)</a:t>
            </a:r>
          </a:p>
          <a:p>
            <a:r>
              <a:rPr lang="en-US" dirty="0" smtClean="0"/>
              <a:t>	Return on Working Capital</a:t>
            </a:r>
          </a:p>
          <a:p>
            <a:r>
              <a:rPr lang="en-US" dirty="0" smtClean="0"/>
              <a:t>	Current Ratio</a:t>
            </a:r>
          </a:p>
          <a:p>
            <a:r>
              <a:rPr lang="en-US" dirty="0" smtClean="0"/>
              <a:t>	Quick Ratio</a:t>
            </a:r>
          </a:p>
          <a:p>
            <a:r>
              <a:rPr lang="en-US" dirty="0" smtClean="0"/>
              <a:t>	Inventory Turns</a:t>
            </a:r>
          </a:p>
          <a:p>
            <a:r>
              <a:rPr lang="en-US" dirty="0" smtClean="0"/>
              <a:t>	Debtor Days</a:t>
            </a:r>
          </a:p>
          <a:p>
            <a:r>
              <a:rPr lang="en-US" dirty="0" smtClean="0"/>
              <a:t>	Creditor Days</a:t>
            </a:r>
          </a:p>
          <a:p>
            <a:r>
              <a:rPr lang="en-US" dirty="0" smtClean="0"/>
              <a:t>	Return on Capital Employed</a:t>
            </a:r>
          </a:p>
          <a:p>
            <a:r>
              <a:rPr lang="en-US" dirty="0" smtClean="0"/>
              <a:t>	Working Capital Turnover</a:t>
            </a:r>
          </a:p>
          <a:p>
            <a:endParaRPr lang="en-US" dirty="0" smtClean="0"/>
          </a:p>
          <a:p>
            <a:pPr lvl="1">
              <a:buNone/>
              <a:defRPr/>
            </a:pPr>
            <a:endParaRPr lang="en-US" sz="2400" dirty="0" smtClean="0"/>
          </a:p>
        </p:txBody>
      </p:sp>
      <p:sp>
        <p:nvSpPr>
          <p:cNvPr id="10" name="Title 9"/>
          <p:cNvSpPr>
            <a:spLocks noGrp="1"/>
          </p:cNvSpPr>
          <p:nvPr>
            <p:ph type="title"/>
          </p:nvPr>
        </p:nvSpPr>
        <p:spPr/>
        <p:txBody>
          <a:bodyPr>
            <a:normAutofit/>
          </a:bodyPr>
          <a:lstStyle/>
          <a:p>
            <a:r>
              <a:rPr lang="en-US" dirty="0" smtClean="0"/>
              <a:t>Financials – CFO </a:t>
            </a:r>
            <a:r>
              <a:rPr lang="en-US" dirty="0" smtClean="0"/>
              <a:t>Metrics</a:t>
            </a:r>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57200" y="1185526"/>
            <a:ext cx="8229600" cy="3136104"/>
          </a:xfrm>
          <a:prstGeom prst="rect">
            <a:avLst/>
          </a:prstGeom>
        </p:spPr>
        <p:txBody>
          <a:bodyPr>
            <a:normAutofit/>
          </a:bodyPr>
          <a:lstStyle/>
          <a:p>
            <a:pPr>
              <a:buFont typeface="Arial" pitchFamily="34" charset="0"/>
              <a:buChar char="•"/>
            </a:pPr>
            <a:r>
              <a:rPr lang="en-US" dirty="0" smtClean="0"/>
              <a:t>  </a:t>
            </a:r>
            <a:r>
              <a:rPr lang="en-US" sz="3200" dirty="0" smtClean="0"/>
              <a:t>General Ledger</a:t>
            </a:r>
          </a:p>
          <a:p>
            <a:pPr>
              <a:buNone/>
            </a:pPr>
            <a:endParaRPr lang="en-US" sz="3200" dirty="0" smtClean="0"/>
          </a:p>
          <a:p>
            <a:pPr>
              <a:buFont typeface="Arial" pitchFamily="34" charset="0"/>
              <a:buChar char="•"/>
            </a:pPr>
            <a:r>
              <a:rPr lang="en-US" sz="3200" dirty="0" smtClean="0"/>
              <a:t>  Accounts Payable</a:t>
            </a:r>
          </a:p>
          <a:p>
            <a:pPr>
              <a:buNone/>
            </a:pPr>
            <a:endParaRPr lang="en-US" sz="3200" dirty="0" smtClean="0"/>
          </a:p>
          <a:p>
            <a:pPr>
              <a:buFont typeface="Arial" pitchFamily="34" charset="0"/>
              <a:buChar char="•"/>
            </a:pPr>
            <a:r>
              <a:rPr lang="en-US" sz="3200" dirty="0" smtClean="0"/>
              <a:t>  Accounts Receivable</a:t>
            </a:r>
          </a:p>
          <a:p>
            <a:pPr>
              <a:buNone/>
            </a:pPr>
            <a:endParaRPr lang="en-US" sz="3200" dirty="0" smtClean="0"/>
          </a:p>
          <a:p>
            <a:pPr>
              <a:buNone/>
            </a:pPr>
            <a:endParaRPr lang="en-US" dirty="0" smtClean="0"/>
          </a:p>
        </p:txBody>
      </p:sp>
      <p:sp>
        <p:nvSpPr>
          <p:cNvPr id="4" name="Title 3"/>
          <p:cNvSpPr>
            <a:spLocks noGrp="1"/>
          </p:cNvSpPr>
          <p:nvPr>
            <p:ph type="title"/>
          </p:nvPr>
        </p:nvSpPr>
        <p:spPr/>
        <p:txBody>
          <a:bodyPr>
            <a:normAutofit/>
          </a:bodyPr>
          <a:lstStyle/>
          <a:p>
            <a:r>
              <a:rPr lang="en-US" dirty="0" smtClean="0"/>
              <a:t>Financials – </a:t>
            </a:r>
            <a:r>
              <a:rPr lang="en-US" dirty="0" err="1" smtClean="0"/>
              <a:t>Submodules</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Autofit/>
          </a:bodyPr>
          <a:lstStyle/>
          <a:p>
            <a:pPr lvl="1">
              <a:buNone/>
              <a:defRPr/>
            </a:pPr>
            <a:r>
              <a:rPr lang="en-US" sz="3000" b="1" dirty="0" smtClean="0"/>
              <a:t>GL Balances</a:t>
            </a:r>
          </a:p>
          <a:p>
            <a:pPr lvl="1">
              <a:defRPr/>
            </a:pPr>
            <a:r>
              <a:rPr lang="en-US" dirty="0" smtClean="0"/>
              <a:t>Opening and closing period balances and movements</a:t>
            </a:r>
          </a:p>
          <a:p>
            <a:pPr lvl="1">
              <a:defRPr/>
            </a:pPr>
            <a:r>
              <a:rPr lang="en-US" dirty="0" smtClean="0"/>
              <a:t>QTD and YTD values</a:t>
            </a:r>
          </a:p>
          <a:p>
            <a:pPr lvl="1">
              <a:defRPr/>
            </a:pPr>
            <a:r>
              <a:rPr lang="en-US" dirty="0" smtClean="0"/>
              <a:t>SE</a:t>
            </a:r>
          </a:p>
          <a:p>
            <a:pPr lvl="2">
              <a:defRPr/>
            </a:pPr>
            <a:r>
              <a:rPr lang="en-US" dirty="0" smtClean="0"/>
              <a:t>Simple fact table, source is </a:t>
            </a:r>
            <a:r>
              <a:rPr lang="en-US" dirty="0" err="1" smtClean="0"/>
              <a:t>acd_det</a:t>
            </a:r>
            <a:endParaRPr lang="en-US" dirty="0" smtClean="0"/>
          </a:p>
          <a:p>
            <a:pPr lvl="2">
              <a:defRPr/>
            </a:pPr>
            <a:r>
              <a:rPr lang="en-US" dirty="0" smtClean="0"/>
              <a:t>Budgets from </a:t>
            </a:r>
            <a:r>
              <a:rPr lang="en-US" dirty="0" err="1" smtClean="0"/>
              <a:t>bdg_det</a:t>
            </a:r>
            <a:endParaRPr lang="en-US" dirty="0" smtClean="0"/>
          </a:p>
          <a:p>
            <a:pPr lvl="1">
              <a:defRPr/>
            </a:pPr>
            <a:r>
              <a:rPr lang="en-US" dirty="0" smtClean="0"/>
              <a:t>EE</a:t>
            </a:r>
          </a:p>
          <a:p>
            <a:pPr lvl="2">
              <a:defRPr/>
            </a:pPr>
            <a:r>
              <a:rPr lang="en-US" dirty="0" smtClean="0"/>
              <a:t>Complex table – </a:t>
            </a:r>
            <a:r>
              <a:rPr lang="en-US" dirty="0" err="1" smtClean="0"/>
              <a:t>PostingHist</a:t>
            </a:r>
            <a:endParaRPr lang="en-US" dirty="0" smtClean="0"/>
          </a:p>
          <a:p>
            <a:pPr lvl="2">
              <a:defRPr/>
            </a:pPr>
            <a:r>
              <a:rPr lang="en-US" dirty="0" smtClean="0"/>
              <a:t>No budgets</a:t>
            </a:r>
          </a:p>
          <a:p>
            <a:pPr lvl="2">
              <a:buNone/>
              <a:defRPr/>
            </a:pPr>
            <a:endParaRPr lang="en-US" dirty="0" smtClean="0"/>
          </a:p>
          <a:p>
            <a:pPr lvl="2">
              <a:buNone/>
              <a:defRPr/>
            </a:pPr>
            <a:endParaRPr lang="en-US" sz="2400" dirty="0" smtClean="0"/>
          </a:p>
        </p:txBody>
      </p:sp>
      <p:sp>
        <p:nvSpPr>
          <p:cNvPr id="4" name="Title 3"/>
          <p:cNvSpPr>
            <a:spLocks noGrp="1"/>
          </p:cNvSpPr>
          <p:nvPr>
            <p:ph type="title"/>
          </p:nvPr>
        </p:nvSpPr>
        <p:spPr/>
        <p:txBody>
          <a:bodyPr>
            <a:normAutofit/>
          </a:bodyPr>
          <a:lstStyle/>
          <a:p>
            <a:r>
              <a:rPr lang="en-US" dirty="0" smtClean="0"/>
              <a:t>Financials – General </a:t>
            </a:r>
            <a:r>
              <a:rPr lang="en-US" dirty="0" smtClean="0"/>
              <a:t>Ledger</a:t>
            </a:r>
            <a:endParaRPr 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68086" y="1185524"/>
            <a:ext cx="8229600" cy="4094047"/>
          </a:xfrm>
          <a:prstGeom prst="rect">
            <a:avLst/>
          </a:prstGeom>
        </p:spPr>
        <p:txBody>
          <a:bodyPr>
            <a:normAutofit/>
          </a:bodyPr>
          <a:lstStyle/>
          <a:p>
            <a:pPr lvl="1">
              <a:buNone/>
              <a:defRPr/>
            </a:pPr>
            <a:r>
              <a:rPr lang="en-US" sz="2800" b="1" dirty="0" smtClean="0"/>
              <a:t>GL Statistical Balances</a:t>
            </a:r>
          </a:p>
          <a:p>
            <a:pPr lvl="1">
              <a:defRPr/>
            </a:pPr>
            <a:r>
              <a:rPr lang="en-US" sz="2600" dirty="0" smtClean="0"/>
              <a:t>Opening and closing period balances and movements for statistical measures (non-$ measures)</a:t>
            </a:r>
          </a:p>
          <a:p>
            <a:pPr lvl="1">
              <a:defRPr/>
            </a:pPr>
            <a:r>
              <a:rPr lang="en-US" sz="2600" dirty="0" smtClean="0"/>
              <a:t>QTD and YTD values</a:t>
            </a:r>
          </a:p>
          <a:p>
            <a:pPr lvl="1">
              <a:defRPr/>
            </a:pPr>
            <a:r>
              <a:rPr lang="en-US" sz="2600" dirty="0" smtClean="0"/>
              <a:t>SE</a:t>
            </a:r>
          </a:p>
          <a:p>
            <a:pPr lvl="2">
              <a:defRPr/>
            </a:pPr>
            <a:r>
              <a:rPr lang="en-US" dirty="0" smtClean="0"/>
              <a:t>Simple fact table, source is </a:t>
            </a:r>
            <a:r>
              <a:rPr lang="en-US" dirty="0" err="1" smtClean="0"/>
              <a:t>acd_det</a:t>
            </a:r>
            <a:endParaRPr lang="en-US" dirty="0" smtClean="0"/>
          </a:p>
          <a:p>
            <a:pPr lvl="2">
              <a:defRPr/>
            </a:pPr>
            <a:r>
              <a:rPr lang="en-US" dirty="0" smtClean="0"/>
              <a:t>Budgets from </a:t>
            </a:r>
            <a:r>
              <a:rPr lang="en-US" dirty="0" err="1" smtClean="0"/>
              <a:t>bdg_det</a:t>
            </a:r>
            <a:endParaRPr lang="en-US" dirty="0" smtClean="0"/>
          </a:p>
          <a:p>
            <a:pPr lvl="1">
              <a:defRPr/>
            </a:pPr>
            <a:r>
              <a:rPr lang="en-US" sz="2600" dirty="0" smtClean="0"/>
              <a:t>Not available for EE</a:t>
            </a:r>
          </a:p>
          <a:p>
            <a:pPr lvl="2">
              <a:buNone/>
              <a:defRPr/>
            </a:pPr>
            <a:endParaRPr lang="en-US" sz="2400" dirty="0" smtClean="0"/>
          </a:p>
        </p:txBody>
      </p:sp>
      <p:sp>
        <p:nvSpPr>
          <p:cNvPr id="4" name="Title 3"/>
          <p:cNvSpPr>
            <a:spLocks noGrp="1"/>
          </p:cNvSpPr>
          <p:nvPr>
            <p:ph type="title"/>
          </p:nvPr>
        </p:nvSpPr>
        <p:spPr/>
        <p:txBody>
          <a:bodyPr>
            <a:normAutofit/>
          </a:bodyPr>
          <a:lstStyle/>
          <a:p>
            <a:r>
              <a:rPr lang="en-US" dirty="0" smtClean="0"/>
              <a:t>Financials – General </a:t>
            </a:r>
            <a:r>
              <a:rPr lang="en-US" dirty="0" smtClean="0"/>
              <a:t>Ledger</a:t>
            </a:r>
            <a:endParaRPr 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57200" y="1283496"/>
            <a:ext cx="8229600" cy="2951047"/>
          </a:xfrm>
          <a:prstGeom prst="rect">
            <a:avLst/>
          </a:prstGeom>
        </p:spPr>
        <p:txBody>
          <a:bodyPr>
            <a:normAutofit/>
          </a:bodyPr>
          <a:lstStyle/>
          <a:p>
            <a:pPr lvl="1">
              <a:buNone/>
              <a:defRPr/>
            </a:pPr>
            <a:r>
              <a:rPr lang="en-US" sz="2800" b="1" dirty="0" smtClean="0"/>
              <a:t>GL Transactions</a:t>
            </a:r>
          </a:p>
          <a:p>
            <a:pPr lvl="1">
              <a:defRPr/>
            </a:pPr>
            <a:r>
              <a:rPr lang="en-US" sz="2800" dirty="0" smtClean="0"/>
              <a:t>All transactions in the General Ledger</a:t>
            </a:r>
          </a:p>
          <a:p>
            <a:pPr lvl="1">
              <a:defRPr/>
            </a:pPr>
            <a:r>
              <a:rPr lang="en-US" sz="2800" dirty="0" smtClean="0"/>
              <a:t>May be a very large table</a:t>
            </a:r>
          </a:p>
          <a:p>
            <a:pPr lvl="1">
              <a:defRPr/>
            </a:pPr>
            <a:r>
              <a:rPr lang="en-US" sz="2800" dirty="0" smtClean="0"/>
              <a:t>SE - </a:t>
            </a:r>
            <a:r>
              <a:rPr lang="en-US" dirty="0" smtClean="0"/>
              <a:t>Simple fact table, source is </a:t>
            </a:r>
            <a:r>
              <a:rPr lang="en-US" dirty="0" err="1" smtClean="0"/>
              <a:t>gltr_hist</a:t>
            </a:r>
            <a:endParaRPr lang="en-US" dirty="0" smtClean="0"/>
          </a:p>
          <a:p>
            <a:pPr lvl="1">
              <a:defRPr/>
            </a:pPr>
            <a:r>
              <a:rPr lang="en-US" dirty="0" smtClean="0"/>
              <a:t>EE – simple table, source is Posting and </a:t>
            </a:r>
            <a:r>
              <a:rPr lang="en-US" dirty="0" err="1" smtClean="0"/>
              <a:t>PostlingLine</a:t>
            </a:r>
            <a:endParaRPr lang="en-US" sz="2400" dirty="0" smtClean="0"/>
          </a:p>
        </p:txBody>
      </p:sp>
      <p:sp>
        <p:nvSpPr>
          <p:cNvPr id="4" name="Title 3"/>
          <p:cNvSpPr>
            <a:spLocks noGrp="1"/>
          </p:cNvSpPr>
          <p:nvPr>
            <p:ph type="title"/>
          </p:nvPr>
        </p:nvSpPr>
        <p:spPr/>
        <p:txBody>
          <a:bodyPr>
            <a:normAutofit/>
          </a:bodyPr>
          <a:lstStyle/>
          <a:p>
            <a:r>
              <a:rPr lang="en-US" dirty="0" smtClean="0"/>
              <a:t>Financials – General </a:t>
            </a:r>
            <a:r>
              <a:rPr lang="en-US" dirty="0" smtClean="0"/>
              <a:t>Ledger</a:t>
            </a:r>
            <a:endParaRPr 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57200" y="1218182"/>
            <a:ext cx="8229600" cy="2395876"/>
          </a:xfrm>
          <a:prstGeom prst="rect">
            <a:avLst/>
          </a:prstGeom>
        </p:spPr>
        <p:txBody>
          <a:bodyPr>
            <a:normAutofit/>
          </a:bodyPr>
          <a:lstStyle/>
          <a:p>
            <a:pPr lvl="1">
              <a:buNone/>
              <a:defRPr/>
            </a:pPr>
            <a:r>
              <a:rPr lang="en-US" sz="2800" b="1" dirty="0" smtClean="0"/>
              <a:t>AP Vouchers (Invoices)</a:t>
            </a:r>
          </a:p>
          <a:p>
            <a:pPr lvl="1">
              <a:defRPr/>
            </a:pPr>
            <a:r>
              <a:rPr lang="en-US" dirty="0" smtClean="0"/>
              <a:t>One row per invoice</a:t>
            </a:r>
          </a:p>
          <a:p>
            <a:pPr lvl="1">
              <a:buNone/>
              <a:defRPr/>
            </a:pPr>
            <a:r>
              <a:rPr lang="en-US" sz="2800" b="1" dirty="0" smtClean="0"/>
              <a:t>AP Checks</a:t>
            </a:r>
          </a:p>
          <a:p>
            <a:pPr lvl="1">
              <a:defRPr/>
            </a:pPr>
            <a:r>
              <a:rPr lang="en-US" dirty="0" smtClean="0"/>
              <a:t>One row per payment</a:t>
            </a:r>
          </a:p>
        </p:txBody>
      </p:sp>
      <p:sp>
        <p:nvSpPr>
          <p:cNvPr id="4" name="Title 3"/>
          <p:cNvSpPr>
            <a:spLocks noGrp="1"/>
          </p:cNvSpPr>
          <p:nvPr>
            <p:ph type="title"/>
          </p:nvPr>
        </p:nvSpPr>
        <p:spPr/>
        <p:txBody>
          <a:bodyPr>
            <a:normAutofit/>
          </a:bodyPr>
          <a:lstStyle/>
          <a:p>
            <a:r>
              <a:rPr lang="en-US" dirty="0" smtClean="0"/>
              <a:t>Financials – Accounts </a:t>
            </a:r>
            <a:r>
              <a:rPr lang="en-US" dirty="0" smtClean="0"/>
              <a:t>Payable</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35429" y="1425011"/>
            <a:ext cx="8229600" cy="3212304"/>
          </a:xfrm>
          <a:prstGeom prst="rect">
            <a:avLst/>
          </a:prstGeom>
        </p:spPr>
        <p:txBody>
          <a:bodyPr>
            <a:normAutofit/>
          </a:bodyPr>
          <a:lstStyle/>
          <a:p>
            <a:pPr lvl="1">
              <a:buNone/>
              <a:defRPr/>
            </a:pPr>
            <a:r>
              <a:rPr lang="en-US" sz="2800" b="1" dirty="0" smtClean="0"/>
              <a:t>AP Voucher (Invoice) History</a:t>
            </a:r>
          </a:p>
          <a:p>
            <a:pPr lvl="1">
              <a:defRPr/>
            </a:pPr>
            <a:r>
              <a:rPr lang="en-US" dirty="0" smtClean="0"/>
              <a:t>Invoices, with paid amounts and outstanding balances</a:t>
            </a:r>
          </a:p>
          <a:p>
            <a:pPr lvl="1">
              <a:defRPr/>
            </a:pPr>
            <a:r>
              <a:rPr lang="en-US" dirty="0" smtClean="0"/>
              <a:t>History of rows is kept for every AP voucher (invoice) over time</a:t>
            </a:r>
          </a:p>
          <a:p>
            <a:pPr lvl="1">
              <a:defRPr/>
            </a:pPr>
            <a:r>
              <a:rPr lang="en-US" dirty="0" smtClean="0"/>
              <a:t>Current Flag or Start / End Effective dates used for query filters</a:t>
            </a:r>
          </a:p>
        </p:txBody>
      </p:sp>
      <p:sp>
        <p:nvSpPr>
          <p:cNvPr id="4" name="Title 3"/>
          <p:cNvSpPr>
            <a:spLocks noGrp="1"/>
          </p:cNvSpPr>
          <p:nvPr>
            <p:ph type="title"/>
          </p:nvPr>
        </p:nvSpPr>
        <p:spPr/>
        <p:txBody>
          <a:bodyPr>
            <a:normAutofit/>
          </a:bodyPr>
          <a:lstStyle/>
          <a:p>
            <a:r>
              <a:rPr lang="en-US" dirty="0" smtClean="0"/>
              <a:t>Financials – Accounts </a:t>
            </a:r>
            <a:r>
              <a:rPr lang="en-US" dirty="0" smtClean="0"/>
              <a:t>Payable</a:t>
            </a:r>
            <a:endParaRPr lang="en-US"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buNone/>
              <a:defRPr/>
            </a:pPr>
            <a:r>
              <a:rPr lang="en-US" sz="2800" b="1" dirty="0" smtClean="0"/>
              <a:t>AP Invoice Snapshot</a:t>
            </a:r>
          </a:p>
          <a:p>
            <a:pPr lvl="1">
              <a:defRPr/>
            </a:pPr>
            <a:r>
              <a:rPr lang="en-US" dirty="0" smtClean="0"/>
              <a:t>Built from AP Invoice History (BI fact table)</a:t>
            </a:r>
          </a:p>
          <a:p>
            <a:pPr lvl="1">
              <a:defRPr/>
            </a:pPr>
            <a:r>
              <a:rPr lang="en-US" dirty="0" smtClean="0"/>
              <a:t>Aging buckets</a:t>
            </a:r>
          </a:p>
          <a:p>
            <a:pPr lvl="1">
              <a:defRPr/>
            </a:pPr>
            <a:r>
              <a:rPr lang="en-US" dirty="0" smtClean="0"/>
              <a:t>Multiple snapshots from AP Voucher (Invoice) History</a:t>
            </a:r>
          </a:p>
          <a:p>
            <a:pPr lvl="1">
              <a:defRPr/>
            </a:pPr>
            <a:r>
              <a:rPr lang="en-US" dirty="0" smtClean="0"/>
              <a:t>Controlled by DWD Scheduler job parameters</a:t>
            </a:r>
          </a:p>
          <a:p>
            <a:pPr lvl="1">
              <a:defRPr/>
            </a:pPr>
            <a:r>
              <a:rPr lang="en-US" dirty="0" smtClean="0"/>
              <a:t>Valid snapshot intervals are:</a:t>
            </a:r>
          </a:p>
          <a:p>
            <a:pPr lvl="2">
              <a:defRPr/>
            </a:pPr>
            <a:r>
              <a:rPr lang="en-US" dirty="0" smtClean="0"/>
              <a:t>Weekly</a:t>
            </a:r>
          </a:p>
          <a:p>
            <a:pPr lvl="2">
              <a:defRPr/>
            </a:pPr>
            <a:r>
              <a:rPr lang="en-US" dirty="0" smtClean="0"/>
              <a:t>Monthly</a:t>
            </a:r>
          </a:p>
          <a:p>
            <a:pPr lvl="2">
              <a:defRPr/>
            </a:pPr>
            <a:r>
              <a:rPr lang="en-US" dirty="0" smtClean="0"/>
              <a:t>Both (Weekly and Monthly)</a:t>
            </a:r>
          </a:p>
          <a:p>
            <a:pPr lvl="1">
              <a:defRPr/>
            </a:pPr>
            <a:r>
              <a:rPr lang="en-US" dirty="0" smtClean="0"/>
              <a:t>Query using </a:t>
            </a:r>
            <a:r>
              <a:rPr lang="en-US" i="1" dirty="0" smtClean="0"/>
              <a:t>Effective Date</a:t>
            </a:r>
            <a:endParaRPr lang="en-US" dirty="0" smtClean="0"/>
          </a:p>
        </p:txBody>
      </p:sp>
      <p:sp>
        <p:nvSpPr>
          <p:cNvPr id="4" name="Title 3"/>
          <p:cNvSpPr>
            <a:spLocks noGrp="1"/>
          </p:cNvSpPr>
          <p:nvPr>
            <p:ph type="title"/>
          </p:nvPr>
        </p:nvSpPr>
        <p:spPr/>
        <p:txBody>
          <a:bodyPr>
            <a:normAutofit/>
          </a:bodyPr>
          <a:lstStyle/>
          <a:p>
            <a:r>
              <a:rPr lang="en-US" dirty="0" smtClean="0"/>
              <a:t>Financials – Accounts </a:t>
            </a:r>
            <a:r>
              <a:rPr lang="en-US" dirty="0" smtClean="0"/>
              <a:t>Payable</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67">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67">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267">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26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defRPr/>
            </a:pPr>
            <a:r>
              <a:rPr lang="en-US" sz="2800" b="1" dirty="0" smtClean="0"/>
              <a:t>AR Invoices</a:t>
            </a:r>
          </a:p>
          <a:p>
            <a:pPr lvl="2">
              <a:defRPr/>
            </a:pPr>
            <a:r>
              <a:rPr lang="en-US" sz="2400" dirty="0" smtClean="0"/>
              <a:t>One row per invoice</a:t>
            </a:r>
          </a:p>
          <a:p>
            <a:pPr lvl="1">
              <a:defRPr/>
            </a:pPr>
            <a:r>
              <a:rPr lang="en-US" sz="2800" b="1" dirty="0" smtClean="0"/>
              <a:t>AR Payments</a:t>
            </a:r>
          </a:p>
          <a:p>
            <a:pPr lvl="2">
              <a:defRPr/>
            </a:pPr>
            <a:r>
              <a:rPr lang="en-US" sz="2400" dirty="0" smtClean="0"/>
              <a:t>One row per payment</a:t>
            </a:r>
          </a:p>
        </p:txBody>
      </p:sp>
      <p:sp>
        <p:nvSpPr>
          <p:cNvPr id="4" name="Title 3"/>
          <p:cNvSpPr>
            <a:spLocks noGrp="1"/>
          </p:cNvSpPr>
          <p:nvPr>
            <p:ph type="title"/>
          </p:nvPr>
        </p:nvSpPr>
        <p:spPr/>
        <p:txBody>
          <a:bodyPr>
            <a:normAutofit/>
          </a:bodyPr>
          <a:lstStyle/>
          <a:p>
            <a:r>
              <a:rPr lang="en-US" dirty="0" smtClean="0"/>
              <a:t>Financials – Accounts </a:t>
            </a:r>
            <a:r>
              <a:rPr lang="en-US" dirty="0" smtClean="0"/>
              <a:t>Receivable</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custDataLst>
              <p:tags r:id="rId2"/>
            </p:custDataLst>
          </p:nvPr>
        </p:nvSpPr>
        <p:spPr>
          <a:xfrm>
            <a:off x="545334" y="1235676"/>
            <a:ext cx="8229600" cy="4794421"/>
          </a:xfrm>
        </p:spPr>
        <p:txBody>
          <a:bodyPr>
            <a:normAutofit/>
          </a:bodyPr>
          <a:lstStyle/>
          <a:p>
            <a:pPr>
              <a:buNone/>
            </a:pPr>
            <a:endParaRPr lang="en-US" b="1" dirty="0" smtClean="0"/>
          </a:p>
          <a:p>
            <a:r>
              <a:rPr lang="en-US" dirty="0" smtClean="0"/>
              <a:t>Understand the data included in the current BI3 product</a:t>
            </a:r>
          </a:p>
          <a:p>
            <a:r>
              <a:rPr lang="en-US" dirty="0" smtClean="0"/>
              <a:t>Have a strong foundation for future classes to use the QAD BI tools</a:t>
            </a:r>
          </a:p>
          <a:p>
            <a:r>
              <a:rPr lang="en-US" dirty="0" smtClean="0"/>
              <a:t>Use the information in this course as a reference source</a:t>
            </a:r>
          </a:p>
          <a:p>
            <a:pPr>
              <a:buNone/>
            </a:pPr>
            <a:endParaRPr lang="en-US" dirty="0" smtClean="0"/>
          </a:p>
          <a:p>
            <a:endParaRPr lang="en-US" dirty="0" smtClean="0"/>
          </a:p>
          <a:p>
            <a:pPr>
              <a:buNone/>
            </a:pPr>
            <a:endParaRPr lang="en-US" dirty="0" smtClean="0"/>
          </a:p>
          <a:p>
            <a:endParaRPr lang="en-US" dirty="0" smtClean="0"/>
          </a:p>
        </p:txBody>
      </p:sp>
      <p:sp>
        <p:nvSpPr>
          <p:cNvPr id="7170" name="Rectangle 2"/>
          <p:cNvSpPr>
            <a:spLocks noGrp="1" noChangeArrowheads="1"/>
          </p:cNvSpPr>
          <p:nvPr>
            <p:ph type="title"/>
            <p:custDataLst>
              <p:tags r:id="rId3"/>
            </p:custDataLst>
          </p:nvPr>
        </p:nvSpPr>
        <p:spPr>
          <a:xfrm>
            <a:off x="435166" y="259999"/>
            <a:ext cx="8229600" cy="708730"/>
          </a:xfrm>
        </p:spPr>
        <p:txBody>
          <a:bodyPr>
            <a:noAutofit/>
          </a:bodyPr>
          <a:lstStyle/>
          <a:p>
            <a:r>
              <a:rPr lang="en-US" dirty="0" smtClean="0"/>
              <a:t>Course Objectives &amp; Benefits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buNone/>
              <a:defRPr/>
            </a:pPr>
            <a:r>
              <a:rPr lang="en-US" sz="2800" b="1" dirty="0" smtClean="0"/>
              <a:t>AR Invoice History</a:t>
            </a:r>
          </a:p>
          <a:p>
            <a:pPr lvl="1">
              <a:defRPr/>
            </a:pPr>
            <a:r>
              <a:rPr lang="en-US" dirty="0" smtClean="0"/>
              <a:t>Invoices, with paid amounts and outstanding balances, aging buckets</a:t>
            </a:r>
          </a:p>
          <a:p>
            <a:pPr lvl="1">
              <a:defRPr/>
            </a:pPr>
            <a:r>
              <a:rPr lang="en-US" dirty="0" smtClean="0"/>
              <a:t>History of rows is kept for every AR invoice over time</a:t>
            </a:r>
          </a:p>
          <a:p>
            <a:pPr lvl="1">
              <a:defRPr/>
            </a:pPr>
            <a:r>
              <a:rPr lang="en-US" dirty="0" smtClean="0"/>
              <a:t>Current Flag or Start / End Effective dates used for queries</a:t>
            </a:r>
          </a:p>
          <a:p>
            <a:pPr lvl="1">
              <a:buNone/>
              <a:defRPr/>
            </a:pPr>
            <a:endParaRPr lang="en-US" dirty="0" smtClean="0"/>
          </a:p>
        </p:txBody>
      </p:sp>
      <p:sp>
        <p:nvSpPr>
          <p:cNvPr id="4" name="Title 3"/>
          <p:cNvSpPr>
            <a:spLocks noGrp="1"/>
          </p:cNvSpPr>
          <p:nvPr>
            <p:ph type="title"/>
          </p:nvPr>
        </p:nvSpPr>
        <p:spPr/>
        <p:txBody>
          <a:bodyPr>
            <a:normAutofit/>
          </a:bodyPr>
          <a:lstStyle/>
          <a:p>
            <a:r>
              <a:rPr lang="en-US" dirty="0" smtClean="0"/>
              <a:t>Financials – Accounts </a:t>
            </a:r>
            <a:r>
              <a:rPr lang="en-US" dirty="0" smtClean="0"/>
              <a:t>Receivable</a:t>
            </a:r>
            <a:endParaRPr lang="en-US" dirty="0"/>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buNone/>
              <a:defRPr/>
            </a:pPr>
            <a:r>
              <a:rPr lang="en-US" sz="2800" b="1" dirty="0" smtClean="0"/>
              <a:t>AR Invoice Snapshot</a:t>
            </a:r>
          </a:p>
          <a:p>
            <a:pPr lvl="1">
              <a:defRPr/>
            </a:pPr>
            <a:r>
              <a:rPr lang="en-US" dirty="0" smtClean="0"/>
              <a:t>Built from Invoice History (BI fact table)</a:t>
            </a:r>
          </a:p>
          <a:p>
            <a:pPr lvl="1">
              <a:defRPr/>
            </a:pPr>
            <a:r>
              <a:rPr lang="en-US" dirty="0" smtClean="0"/>
              <a:t>Multiple snapshots from AR Invoice History</a:t>
            </a:r>
          </a:p>
          <a:p>
            <a:pPr lvl="1">
              <a:defRPr/>
            </a:pPr>
            <a:r>
              <a:rPr lang="en-US" dirty="0" smtClean="0"/>
              <a:t>Controlled by DWD Scheduler job parameters</a:t>
            </a:r>
          </a:p>
          <a:p>
            <a:pPr lvl="1">
              <a:defRPr/>
            </a:pPr>
            <a:r>
              <a:rPr lang="en-US" dirty="0" smtClean="0"/>
              <a:t>Valid snapshot intervals are:</a:t>
            </a:r>
          </a:p>
          <a:p>
            <a:pPr lvl="2">
              <a:defRPr/>
            </a:pPr>
            <a:r>
              <a:rPr lang="en-US" dirty="0" smtClean="0"/>
              <a:t>Weekly</a:t>
            </a:r>
          </a:p>
          <a:p>
            <a:pPr lvl="2">
              <a:defRPr/>
            </a:pPr>
            <a:r>
              <a:rPr lang="en-US" dirty="0" smtClean="0"/>
              <a:t>Monthly</a:t>
            </a:r>
          </a:p>
          <a:p>
            <a:pPr lvl="2">
              <a:defRPr/>
            </a:pPr>
            <a:r>
              <a:rPr lang="en-US" dirty="0" smtClean="0"/>
              <a:t>Both (Weekly and Monthly)</a:t>
            </a:r>
          </a:p>
          <a:p>
            <a:pPr lvl="1">
              <a:defRPr/>
            </a:pPr>
            <a:r>
              <a:rPr lang="en-US" dirty="0" smtClean="0"/>
              <a:t>Query using </a:t>
            </a:r>
            <a:r>
              <a:rPr lang="en-US" i="1" dirty="0" smtClean="0"/>
              <a:t>effective date</a:t>
            </a:r>
            <a:endParaRPr lang="en-US" dirty="0" smtClean="0"/>
          </a:p>
        </p:txBody>
      </p:sp>
      <p:sp>
        <p:nvSpPr>
          <p:cNvPr id="4" name="Title 3"/>
          <p:cNvSpPr>
            <a:spLocks noGrp="1"/>
          </p:cNvSpPr>
          <p:nvPr>
            <p:ph type="title"/>
          </p:nvPr>
        </p:nvSpPr>
        <p:spPr/>
        <p:txBody>
          <a:bodyPr>
            <a:normAutofit/>
          </a:bodyPr>
          <a:lstStyle/>
          <a:p>
            <a:r>
              <a:rPr lang="en-US" dirty="0" smtClean="0"/>
              <a:t>Financials – Accounts </a:t>
            </a:r>
            <a:r>
              <a:rPr lang="en-US" dirty="0" smtClean="0"/>
              <a:t>Receivable</a:t>
            </a:r>
            <a:endParaRPr lang="en-US" dirty="0"/>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fws\AppData\Local\Microsoft\Windows\Temporary Internet Files\Content.IE5\WEU3BY9P\MC900055018[1].wmf"/>
          <p:cNvPicPr>
            <a:picLocks noChangeAspect="1" noChangeArrowheads="1"/>
          </p:cNvPicPr>
          <p:nvPr>
            <p:custDataLst>
              <p:tags r:id="rId2"/>
            </p:custDataLst>
          </p:nvPr>
        </p:nvPicPr>
        <p:blipFill>
          <a:blip r:embed="rId9" cstate="print"/>
          <a:srcRect/>
          <a:stretch>
            <a:fillRect/>
          </a:stretch>
        </p:blipFill>
        <p:spPr bwMode="auto">
          <a:xfrm>
            <a:off x="1262494" y="1757796"/>
            <a:ext cx="1604443" cy="1795366"/>
          </a:xfrm>
          <a:prstGeom prst="rect">
            <a:avLst/>
          </a:prstGeom>
          <a:noFill/>
        </p:spPr>
      </p:pic>
      <p:pic>
        <p:nvPicPr>
          <p:cNvPr id="62467" name="Picture 3" descr="C:\Users\fws\AppData\Local\Microsoft\Windows\Temporary Internet Files\Content.IE5\WEU3BY9P\MC900295851[1].wmf"/>
          <p:cNvPicPr>
            <a:picLocks noChangeAspect="1" noChangeArrowheads="1"/>
          </p:cNvPicPr>
          <p:nvPr>
            <p:custDataLst>
              <p:tags r:id="rId3"/>
            </p:custDataLst>
          </p:nvPr>
        </p:nvPicPr>
        <p:blipFill>
          <a:blip r:embed="rId10" cstate="print"/>
          <a:srcRect/>
          <a:stretch>
            <a:fillRect/>
          </a:stretch>
        </p:blipFill>
        <p:spPr bwMode="auto">
          <a:xfrm>
            <a:off x="3758339" y="3639178"/>
            <a:ext cx="1842181" cy="1298509"/>
          </a:xfrm>
          <a:prstGeom prst="rect">
            <a:avLst/>
          </a:prstGeom>
          <a:noFill/>
        </p:spPr>
      </p:pic>
      <p:pic>
        <p:nvPicPr>
          <p:cNvPr id="62468" name="Picture 4" descr="C:\Users\fws\AppData\Local\Microsoft\Windows\Temporary Internet Files\Content.IE5\GD9MALFI\MC900441459[1].png"/>
          <p:cNvPicPr>
            <a:picLocks noChangeAspect="1" noChangeArrowheads="1"/>
          </p:cNvPicPr>
          <p:nvPr>
            <p:custDataLst>
              <p:tags r:id="rId4"/>
            </p:custDataLst>
          </p:nvPr>
        </p:nvPicPr>
        <p:blipFill>
          <a:blip r:embed="rId11" cstate="print"/>
          <a:srcRect/>
          <a:stretch>
            <a:fillRect/>
          </a:stretch>
        </p:blipFill>
        <p:spPr bwMode="auto">
          <a:xfrm>
            <a:off x="6589051" y="4977541"/>
            <a:ext cx="1132794" cy="1132794"/>
          </a:xfrm>
          <a:prstGeom prst="rect">
            <a:avLst/>
          </a:prstGeom>
          <a:noFill/>
        </p:spPr>
      </p:pic>
      <p:sp>
        <p:nvSpPr>
          <p:cNvPr id="8" name="Curved Down Arrow 7"/>
          <p:cNvSpPr/>
          <p:nvPr>
            <p:custDataLst>
              <p:tags r:id="rId5"/>
            </p:custDataLst>
          </p:nvPr>
        </p:nvSpPr>
        <p:spPr>
          <a:xfrm rot="1637344">
            <a:off x="2997324" y="2290374"/>
            <a:ext cx="2138444" cy="919681"/>
          </a:xfrm>
          <a:prstGeom prst="curved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Curved Down Arrow 8"/>
          <p:cNvSpPr/>
          <p:nvPr>
            <p:custDataLst>
              <p:tags r:id="rId6"/>
            </p:custDataLst>
          </p:nvPr>
        </p:nvSpPr>
        <p:spPr>
          <a:xfrm rot="1637344">
            <a:off x="5609895" y="3531346"/>
            <a:ext cx="2138444" cy="919681"/>
          </a:xfrm>
          <a:prstGeom prst="curved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itle 9"/>
          <p:cNvSpPr>
            <a:spLocks noGrp="1"/>
          </p:cNvSpPr>
          <p:nvPr>
            <p:ph type="title"/>
          </p:nvPr>
        </p:nvSpPr>
        <p:spPr/>
        <p:txBody>
          <a:bodyPr>
            <a:normAutofit/>
          </a:bodyPr>
          <a:lstStyle/>
          <a:p>
            <a:r>
              <a:rPr lang="en-US" dirty="0" smtClean="0"/>
              <a:t>BI Modules – Order </a:t>
            </a:r>
            <a:r>
              <a:rPr lang="en-US" dirty="0" smtClean="0"/>
              <a:t>Management</a:t>
            </a:r>
            <a:endParaRPr lang="en-US" dirty="0"/>
          </a:p>
        </p:txBody>
      </p:sp>
      <p:sp>
        <p:nvSpPr>
          <p:cNvPr id="11" name="Picture Placeholder 10"/>
          <p:cNvSpPr>
            <a:spLocks noGrp="1"/>
          </p:cNvSpPr>
          <p:nvPr>
            <p:ph type="pic" idx="1"/>
          </p:nvPr>
        </p:nvSpPr>
        <p:spPr/>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Order Management </a:t>
            </a:r>
            <a:r>
              <a:rPr lang="en-US" dirty="0" smtClean="0"/>
              <a:t>Roles</a:t>
            </a:r>
            <a:endParaRPr lang="en-US" dirty="0"/>
          </a:p>
        </p:txBody>
      </p:sp>
      <p:sp>
        <p:nvSpPr>
          <p:cNvPr id="7" name="Picture Placeholder 6"/>
          <p:cNvSpPr>
            <a:spLocks noGrp="1"/>
          </p:cNvSpPr>
          <p:nvPr>
            <p:ph type="pic" idx="1"/>
          </p:nvPr>
        </p:nvSpPr>
        <p:spPr/>
      </p:sp>
      <p:graphicFrame>
        <p:nvGraphicFramePr>
          <p:cNvPr id="4" name="Table 3"/>
          <p:cNvGraphicFramePr>
            <a:graphicFrameLocks noGrp="1"/>
          </p:cNvGraphicFramePr>
          <p:nvPr>
            <p:custDataLst>
              <p:tags r:id="rId2"/>
            </p:custDataLst>
          </p:nvPr>
        </p:nvGraphicFramePr>
        <p:xfrm>
          <a:off x="588369" y="1085881"/>
          <a:ext cx="7484533" cy="4990254"/>
        </p:xfrm>
        <a:graphic>
          <a:graphicData uri="http://schemas.openxmlformats.org/drawingml/2006/table">
            <a:tbl>
              <a:tblPr firstRow="1" bandRow="1">
                <a:tableStyleId>{5C22544A-7EE6-4342-B048-85BDC9FD1C3A}</a:tableStyleId>
              </a:tblPr>
              <a:tblGrid>
                <a:gridCol w="2037457"/>
                <a:gridCol w="5447076"/>
              </a:tblGrid>
              <a:tr h="369106">
                <a:tc>
                  <a:txBody>
                    <a:bodyPr/>
                    <a:lstStyle/>
                    <a:p>
                      <a:r>
                        <a:rPr lang="en-US" dirty="0" smtClean="0"/>
                        <a:t>Role</a:t>
                      </a:r>
                      <a:endParaRPr lang="en-US" dirty="0"/>
                    </a:p>
                  </a:txBody>
                  <a:tcPr/>
                </a:tc>
                <a:tc>
                  <a:txBody>
                    <a:bodyPr/>
                    <a:lstStyle/>
                    <a:p>
                      <a:r>
                        <a:rPr lang="en-US" dirty="0" smtClean="0"/>
                        <a:t>Uses</a:t>
                      </a:r>
                      <a:r>
                        <a:rPr lang="en-US" baseline="0" dirty="0" smtClean="0"/>
                        <a:t> BI for …</a:t>
                      </a:r>
                      <a:endParaRPr lang="en-US" dirty="0"/>
                    </a:p>
                  </a:txBody>
                  <a:tcPr/>
                </a:tc>
              </a:tr>
              <a:tr h="374233">
                <a:tc>
                  <a:txBody>
                    <a:bodyPr/>
                    <a:lstStyle/>
                    <a:p>
                      <a:r>
                        <a:rPr lang="en-US" dirty="0" smtClean="0"/>
                        <a:t>CEO</a:t>
                      </a:r>
                      <a:endParaRPr lang="en-US" dirty="0"/>
                    </a:p>
                  </a:txBody>
                  <a:tcPr/>
                </a:tc>
                <a:tc>
                  <a:txBody>
                    <a:bodyPr/>
                    <a:lstStyle/>
                    <a:p>
                      <a:r>
                        <a:rPr lang="en-US" dirty="0" smtClean="0"/>
                        <a:t>Monitor</a:t>
                      </a:r>
                      <a:r>
                        <a:rPr lang="en-US" baseline="0" dirty="0" smtClean="0"/>
                        <a:t> high level sales metrics to achieve top line revenue and gross margin targets</a:t>
                      </a:r>
                      <a:endParaRPr lang="en-US" dirty="0"/>
                    </a:p>
                  </a:txBody>
                  <a:tcPr/>
                </a:tc>
              </a:tr>
              <a:tr h="963548">
                <a:tc>
                  <a:txBody>
                    <a:bodyPr/>
                    <a:lstStyle/>
                    <a:p>
                      <a:r>
                        <a:rPr lang="en-US" dirty="0" smtClean="0"/>
                        <a:t>CFO</a:t>
                      </a:r>
                      <a:endParaRPr lang="en-US" dirty="0"/>
                    </a:p>
                  </a:txBody>
                  <a:tcPr/>
                </a:tc>
                <a:tc>
                  <a:txBody>
                    <a:bodyPr/>
                    <a:lstStyle/>
                    <a:p>
                      <a:r>
                        <a:rPr lang="en-US" dirty="0" smtClean="0"/>
                        <a:t>Monitor</a:t>
                      </a:r>
                      <a:r>
                        <a:rPr lang="en-US" baseline="0" dirty="0" smtClean="0"/>
                        <a:t> high level sales metrics to predict top line revenue and gross margins.</a:t>
                      </a:r>
                    </a:p>
                    <a:p>
                      <a:r>
                        <a:rPr lang="en-US" baseline="0" dirty="0" smtClean="0"/>
                        <a:t>Understand future sales and impact on cash.</a:t>
                      </a:r>
                      <a:endParaRPr lang="en-US" dirty="0"/>
                    </a:p>
                  </a:txBody>
                  <a:tcPr/>
                </a:tc>
              </a:tr>
              <a:tr h="374233">
                <a:tc>
                  <a:txBody>
                    <a:bodyPr/>
                    <a:lstStyle/>
                    <a:p>
                      <a:r>
                        <a:rPr lang="en-US" dirty="0" smtClean="0"/>
                        <a:t>Sales Management</a:t>
                      </a:r>
                      <a:endParaRPr lang="en-US" dirty="0"/>
                    </a:p>
                  </a:txBody>
                  <a:tcPr/>
                </a:tc>
                <a:tc>
                  <a:txBody>
                    <a:bodyPr/>
                    <a:lstStyle/>
                    <a:p>
                      <a:r>
                        <a:rPr lang="en-US" dirty="0" smtClean="0"/>
                        <a:t>Evaluate sales performance and develop</a:t>
                      </a:r>
                      <a:r>
                        <a:rPr lang="en-US" baseline="0" dirty="0" smtClean="0"/>
                        <a:t> and apply sales strategies.</a:t>
                      </a:r>
                    </a:p>
                  </a:txBody>
                  <a:tcPr/>
                </a:tc>
              </a:tr>
              <a:tr h="374233">
                <a:tc>
                  <a:txBody>
                    <a:bodyPr/>
                    <a:lstStyle/>
                    <a:p>
                      <a:r>
                        <a:rPr lang="en-US" dirty="0" smtClean="0"/>
                        <a:t>Plant,</a:t>
                      </a:r>
                      <a:r>
                        <a:rPr lang="en-US" baseline="0" dirty="0" smtClean="0"/>
                        <a:t> Supply Chain and Operations Managers</a:t>
                      </a:r>
                      <a:endParaRPr lang="en-US" dirty="0"/>
                    </a:p>
                  </a:txBody>
                  <a:tcPr/>
                </a:tc>
                <a:tc>
                  <a:txBody>
                    <a:bodyPr/>
                    <a:lstStyle/>
                    <a:p>
                      <a:r>
                        <a:rPr lang="en-US" dirty="0" smtClean="0"/>
                        <a:t>Evaluate</a:t>
                      </a:r>
                      <a:r>
                        <a:rPr lang="en-US" baseline="0" dirty="0" smtClean="0"/>
                        <a:t> and improve effectiveness of meeting customer delivery expectations, on-time and complete.</a:t>
                      </a:r>
                    </a:p>
                    <a:p>
                      <a:r>
                        <a:rPr lang="en-US" baseline="0" dirty="0" smtClean="0"/>
                        <a:t>Understand shipping volumes and fulfillment ratio.</a:t>
                      </a:r>
                      <a:endParaRPr lang="en-US" dirty="0"/>
                    </a:p>
                  </a:txBody>
                  <a:tcPr/>
                </a:tc>
              </a:tr>
              <a:tr h="374233">
                <a:tc>
                  <a:txBody>
                    <a:bodyPr/>
                    <a:lstStyle/>
                    <a:p>
                      <a:r>
                        <a:rPr lang="en-US" dirty="0" smtClean="0"/>
                        <a:t>Product</a:t>
                      </a:r>
                      <a:r>
                        <a:rPr lang="en-US" baseline="0" dirty="0" smtClean="0"/>
                        <a:t> Manager</a:t>
                      </a:r>
                      <a:endParaRPr lang="en-US" dirty="0"/>
                    </a:p>
                  </a:txBody>
                  <a:tcPr/>
                </a:tc>
                <a:tc>
                  <a:txBody>
                    <a:bodyPr/>
                    <a:lstStyle/>
                    <a:p>
                      <a:r>
                        <a:rPr lang="en-US" dirty="0" smtClean="0"/>
                        <a:t>Evaluate trends</a:t>
                      </a:r>
                      <a:r>
                        <a:rPr lang="en-US" baseline="0" dirty="0" smtClean="0"/>
                        <a:t> </a:t>
                      </a:r>
                      <a:r>
                        <a:rPr lang="en-US" dirty="0" smtClean="0"/>
                        <a:t>in product sales and lifecycles, manage product features to maximize margin and minimize product cannibalism.</a:t>
                      </a:r>
                      <a:endParaRPr lang="en-US" dirty="0"/>
                    </a:p>
                  </a:txBody>
                  <a:tcPr/>
                </a:tc>
              </a:tr>
            </a:tbl>
          </a:graphicData>
        </a:graphic>
      </p:graphicFrame>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Booking Transactions</a:t>
            </a:r>
          </a:p>
          <a:p>
            <a:pPr lvl="2">
              <a:lnSpc>
                <a:spcPct val="150000"/>
              </a:lnSpc>
              <a:defRPr/>
            </a:pPr>
            <a:r>
              <a:rPr lang="en-US" sz="2400" dirty="0" smtClean="0"/>
              <a:t>Build  from order transactions</a:t>
            </a:r>
          </a:p>
          <a:p>
            <a:pPr lvl="2">
              <a:lnSpc>
                <a:spcPct val="150000"/>
              </a:lnSpc>
              <a:defRPr/>
            </a:pPr>
            <a:r>
              <a:rPr lang="en-US" sz="2400" dirty="0" smtClean="0"/>
              <a:t>All changes (adds/</a:t>
            </a:r>
            <a:r>
              <a:rPr lang="en-US" sz="2400" dirty="0" err="1" smtClean="0"/>
              <a:t>mods</a:t>
            </a:r>
            <a:r>
              <a:rPr lang="en-US" sz="2400" dirty="0" smtClean="0"/>
              <a:t>/deletes) are logged</a:t>
            </a:r>
          </a:p>
          <a:p>
            <a:pPr lvl="1">
              <a:lnSpc>
                <a:spcPct val="150000"/>
              </a:lnSpc>
              <a:defRPr/>
            </a:pPr>
            <a:r>
              <a:rPr lang="en-US" sz="2800" b="1" dirty="0" smtClean="0"/>
              <a:t>Invoices</a:t>
            </a:r>
          </a:p>
          <a:p>
            <a:pPr lvl="2">
              <a:lnSpc>
                <a:spcPct val="150000"/>
              </a:lnSpc>
              <a:defRPr/>
            </a:pPr>
            <a:r>
              <a:rPr lang="en-US" sz="2400" dirty="0" smtClean="0"/>
              <a:t>Invoice / Invoice Lines</a:t>
            </a:r>
          </a:p>
          <a:p>
            <a:pPr lvl="1">
              <a:lnSpc>
                <a:spcPct val="150000"/>
              </a:lnSpc>
              <a:defRPr/>
            </a:pPr>
            <a:r>
              <a:rPr lang="en-US" sz="2800" b="1" dirty="0" smtClean="0"/>
              <a:t>Shipment Transactions</a:t>
            </a:r>
          </a:p>
          <a:p>
            <a:pPr lvl="2">
              <a:lnSpc>
                <a:spcPct val="150000"/>
              </a:lnSpc>
              <a:defRPr/>
            </a:pPr>
            <a:r>
              <a:rPr lang="en-US" sz="2400" dirty="0" smtClean="0"/>
              <a:t>Order shipment information</a:t>
            </a:r>
          </a:p>
        </p:txBody>
      </p:sp>
      <p:sp>
        <p:nvSpPr>
          <p:cNvPr id="4" name="Title 3"/>
          <p:cNvSpPr>
            <a:spLocks noGrp="1"/>
          </p:cNvSpPr>
          <p:nvPr>
            <p:ph type="title"/>
          </p:nvPr>
        </p:nvSpPr>
        <p:spPr/>
        <p:txBody>
          <a:bodyPr>
            <a:normAutofit/>
          </a:bodyPr>
          <a:lstStyle/>
          <a:p>
            <a:r>
              <a:rPr lang="en-US" dirty="0" smtClean="0"/>
              <a:t>BI Module – Order </a:t>
            </a:r>
            <a:r>
              <a:rPr lang="en-US" dirty="0" smtClean="0"/>
              <a:t>Management</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Autofit/>
          </a:bodyPr>
          <a:lstStyle/>
          <a:p>
            <a:pPr lvl="1">
              <a:lnSpc>
                <a:spcPct val="150000"/>
              </a:lnSpc>
              <a:defRPr/>
            </a:pPr>
            <a:r>
              <a:rPr lang="en-US" sz="2800" b="1" dirty="0" smtClean="0"/>
              <a:t>Order History</a:t>
            </a:r>
          </a:p>
          <a:p>
            <a:pPr lvl="2">
              <a:lnSpc>
                <a:spcPct val="150000"/>
              </a:lnSpc>
              <a:defRPr/>
            </a:pPr>
            <a:r>
              <a:rPr lang="en-US" sz="2400" dirty="0" smtClean="0"/>
              <a:t>History of order lines over time</a:t>
            </a:r>
          </a:p>
          <a:p>
            <a:pPr lvl="2">
              <a:lnSpc>
                <a:spcPct val="150000"/>
              </a:lnSpc>
              <a:defRPr/>
            </a:pPr>
            <a:r>
              <a:rPr lang="en-US" sz="2400" dirty="0" smtClean="0"/>
              <a:t>On any given day, open orders = all current versions of order line rows</a:t>
            </a:r>
          </a:p>
          <a:p>
            <a:pPr lvl="2">
              <a:lnSpc>
                <a:spcPct val="150000"/>
              </a:lnSpc>
              <a:defRPr/>
            </a:pPr>
            <a:r>
              <a:rPr lang="en-US" sz="2400" dirty="0" smtClean="0"/>
              <a:t>Current Flag or Start / End Effective dates used for query filters</a:t>
            </a:r>
          </a:p>
          <a:p>
            <a:pPr lvl="2">
              <a:lnSpc>
                <a:spcPct val="150000"/>
              </a:lnSpc>
              <a:buNone/>
              <a:defRPr/>
            </a:pPr>
            <a:endParaRPr lang="en-US" sz="2400" dirty="0" smtClean="0"/>
          </a:p>
          <a:p>
            <a:pPr lvl="1">
              <a:lnSpc>
                <a:spcPct val="150000"/>
              </a:lnSpc>
              <a:buNone/>
              <a:defRPr/>
            </a:pPr>
            <a:endParaRPr lang="en-US" sz="2800" dirty="0" smtClean="0"/>
          </a:p>
        </p:txBody>
      </p:sp>
      <p:sp>
        <p:nvSpPr>
          <p:cNvPr id="4" name="Title 3"/>
          <p:cNvSpPr>
            <a:spLocks noGrp="1"/>
          </p:cNvSpPr>
          <p:nvPr>
            <p:ph type="title"/>
          </p:nvPr>
        </p:nvSpPr>
        <p:spPr/>
        <p:txBody>
          <a:bodyPr>
            <a:normAutofit/>
          </a:bodyPr>
          <a:lstStyle/>
          <a:p>
            <a:r>
              <a:rPr lang="en-US" dirty="0" smtClean="0"/>
              <a:t>BI Module – Order </a:t>
            </a:r>
            <a:r>
              <a:rPr lang="en-US" dirty="0" smtClean="0"/>
              <a:t>Management</a:t>
            </a:r>
            <a:endParaRPr lang="en-US" dirty="0"/>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Orders</a:t>
            </a:r>
          </a:p>
          <a:p>
            <a:pPr lvl="2">
              <a:lnSpc>
                <a:spcPct val="150000"/>
              </a:lnSpc>
              <a:defRPr/>
            </a:pPr>
            <a:r>
              <a:rPr lang="en-US" sz="2400" i="1" dirty="0" smtClean="0"/>
              <a:t>Snapshot</a:t>
            </a:r>
            <a:r>
              <a:rPr lang="en-US" sz="2400" dirty="0" smtClean="0"/>
              <a:t> table of order history. </a:t>
            </a:r>
          </a:p>
          <a:p>
            <a:pPr lvl="2">
              <a:lnSpc>
                <a:spcPct val="150000"/>
              </a:lnSpc>
              <a:defRPr/>
            </a:pPr>
            <a:r>
              <a:rPr lang="en-US" sz="2400" dirty="0" smtClean="0"/>
              <a:t>Controlled by data load job parameters </a:t>
            </a:r>
          </a:p>
          <a:p>
            <a:pPr lvl="1">
              <a:lnSpc>
                <a:spcPct val="150000"/>
              </a:lnSpc>
              <a:defRPr/>
            </a:pPr>
            <a:r>
              <a:rPr lang="en-US" sz="2800" b="1" dirty="0" smtClean="0"/>
              <a:t>Order Performance</a:t>
            </a:r>
          </a:p>
          <a:p>
            <a:pPr lvl="2">
              <a:lnSpc>
                <a:spcPct val="150000"/>
              </a:lnSpc>
              <a:defRPr/>
            </a:pPr>
            <a:r>
              <a:rPr lang="en-US" sz="2400" dirty="0" smtClean="0"/>
              <a:t>Higher level order performance data</a:t>
            </a:r>
          </a:p>
          <a:p>
            <a:pPr lvl="2">
              <a:lnSpc>
                <a:spcPct val="150000"/>
              </a:lnSpc>
              <a:defRPr/>
            </a:pPr>
            <a:r>
              <a:rPr lang="en-US" sz="2400" dirty="0" smtClean="0"/>
              <a:t>Data pulled from </a:t>
            </a:r>
            <a:r>
              <a:rPr lang="en-US" sz="2400" dirty="0" err="1" smtClean="0"/>
              <a:t>order_history</a:t>
            </a:r>
            <a:r>
              <a:rPr lang="en-US" sz="2400" dirty="0" smtClean="0"/>
              <a:t> and shipments files.</a:t>
            </a:r>
          </a:p>
          <a:p>
            <a:pPr lvl="1">
              <a:lnSpc>
                <a:spcPct val="150000"/>
              </a:lnSpc>
              <a:defRPr/>
            </a:pPr>
            <a:endParaRPr lang="en-US" dirty="0" smtClean="0"/>
          </a:p>
          <a:p>
            <a:pPr lvl="1">
              <a:lnSpc>
                <a:spcPct val="150000"/>
              </a:lnSpc>
              <a:buNone/>
              <a:defRPr/>
            </a:pPr>
            <a:endParaRPr lang="en-US" sz="2800" dirty="0" smtClean="0"/>
          </a:p>
        </p:txBody>
      </p:sp>
      <p:sp>
        <p:nvSpPr>
          <p:cNvPr id="4" name="Title 3"/>
          <p:cNvSpPr>
            <a:spLocks noGrp="1"/>
          </p:cNvSpPr>
          <p:nvPr>
            <p:ph type="title"/>
          </p:nvPr>
        </p:nvSpPr>
        <p:spPr/>
        <p:txBody>
          <a:bodyPr>
            <a:normAutofit/>
          </a:bodyPr>
          <a:lstStyle/>
          <a:p>
            <a:r>
              <a:rPr lang="en-US" dirty="0" smtClean="0"/>
              <a:t>BI Module – Order </a:t>
            </a:r>
            <a:r>
              <a:rPr lang="en-US" dirty="0" smtClean="0"/>
              <a:t>Management</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9" name="Picture 3" descr="C:\Users\fws\AppData\Local\Microsoft\Windows\Temporary Internet Files\Content.IE5\0CGD0KXU\MC900311316[1].wmf"/>
          <p:cNvPicPr>
            <a:picLocks noChangeAspect="1" noChangeArrowheads="1"/>
          </p:cNvPicPr>
          <p:nvPr>
            <p:custDataLst>
              <p:tags r:id="rId2"/>
            </p:custDataLst>
          </p:nvPr>
        </p:nvPicPr>
        <p:blipFill>
          <a:blip r:embed="rId7" cstate="print"/>
          <a:srcRect/>
          <a:stretch>
            <a:fillRect/>
          </a:stretch>
        </p:blipFill>
        <p:spPr bwMode="auto">
          <a:xfrm>
            <a:off x="3629511" y="3332649"/>
            <a:ext cx="1507941" cy="1567768"/>
          </a:xfrm>
          <a:prstGeom prst="rect">
            <a:avLst/>
          </a:prstGeom>
          <a:noFill/>
        </p:spPr>
      </p:pic>
      <p:pic>
        <p:nvPicPr>
          <p:cNvPr id="132101" name="Picture 5" descr="C:\Users\fws\AppData\Local\Microsoft\Windows\Temporary Internet Files\Content.IE5\Y8Y3WUHU\MC900060112[1].wmf"/>
          <p:cNvPicPr>
            <a:picLocks noChangeAspect="1" noChangeArrowheads="1"/>
          </p:cNvPicPr>
          <p:nvPr>
            <p:custDataLst>
              <p:tags r:id="rId3"/>
            </p:custDataLst>
          </p:nvPr>
        </p:nvPicPr>
        <p:blipFill>
          <a:blip r:embed="rId8" cstate="print"/>
          <a:srcRect/>
          <a:stretch>
            <a:fillRect/>
          </a:stretch>
        </p:blipFill>
        <p:spPr bwMode="auto">
          <a:xfrm>
            <a:off x="5888442" y="2453066"/>
            <a:ext cx="1820863" cy="1549400"/>
          </a:xfrm>
          <a:prstGeom prst="rect">
            <a:avLst/>
          </a:prstGeom>
          <a:noFill/>
        </p:spPr>
      </p:pic>
      <p:pic>
        <p:nvPicPr>
          <p:cNvPr id="12" name="Picture 3" descr="C:\Users\fws\AppData\Local\Microsoft\Windows\Temporary Internet Files\Content.IE5\WEU3BY9P\MC900295851[1].wmf"/>
          <p:cNvPicPr>
            <a:picLocks noChangeAspect="1" noChangeArrowheads="1"/>
          </p:cNvPicPr>
          <p:nvPr>
            <p:custDataLst>
              <p:tags r:id="rId4"/>
            </p:custDataLst>
          </p:nvPr>
        </p:nvPicPr>
        <p:blipFill>
          <a:blip r:embed="rId9" cstate="print"/>
          <a:srcRect/>
          <a:stretch>
            <a:fillRect/>
          </a:stretch>
        </p:blipFill>
        <p:spPr bwMode="auto">
          <a:xfrm>
            <a:off x="1092630" y="2554296"/>
            <a:ext cx="1842181" cy="1298509"/>
          </a:xfrm>
          <a:prstGeom prst="rect">
            <a:avLst/>
          </a:prstGeom>
          <a:noFill/>
        </p:spPr>
      </p:pic>
      <p:sp>
        <p:nvSpPr>
          <p:cNvPr id="6" name="Title 5"/>
          <p:cNvSpPr>
            <a:spLocks noGrp="1"/>
          </p:cNvSpPr>
          <p:nvPr>
            <p:ph type="title"/>
          </p:nvPr>
        </p:nvSpPr>
        <p:spPr/>
        <p:txBody>
          <a:bodyPr>
            <a:normAutofit/>
          </a:bodyPr>
          <a:lstStyle/>
          <a:p>
            <a:r>
              <a:rPr lang="en-US" dirty="0" smtClean="0"/>
              <a:t>BI Module – Order </a:t>
            </a:r>
            <a:r>
              <a:rPr lang="en-US" dirty="0" smtClean="0"/>
              <a:t>Management</a:t>
            </a:r>
            <a:endParaRPr lang="en-US" dirty="0"/>
          </a:p>
        </p:txBody>
      </p:sp>
      <p:sp>
        <p:nvSpPr>
          <p:cNvPr id="7" name="Picture Placeholder 6"/>
          <p:cNvSpPr>
            <a:spLocks noGrp="1"/>
          </p:cNvSpPr>
          <p:nvPr>
            <p:ph type="pic" idx="1"/>
          </p:nvPr>
        </p:nvSpPr>
        <p:spPr/>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a:buFont typeface="Arial" pitchFamily="34" charset="0"/>
              <a:buChar char="•"/>
            </a:pPr>
            <a:r>
              <a:rPr lang="en-US" dirty="0" smtClean="0"/>
              <a:t>  </a:t>
            </a:r>
            <a:r>
              <a:rPr lang="en-US" sz="3200" dirty="0" smtClean="0">
                <a:solidFill>
                  <a:srgbClr val="FF0000"/>
                </a:solidFill>
              </a:rPr>
              <a:t>Inventory</a:t>
            </a:r>
            <a:r>
              <a:rPr lang="en-US" sz="3200" dirty="0" smtClean="0"/>
              <a:t> Control and Management</a:t>
            </a:r>
          </a:p>
          <a:p>
            <a:pPr>
              <a:buNone/>
            </a:pPr>
            <a:endParaRPr lang="en-US" sz="3200" dirty="0" smtClean="0"/>
          </a:p>
          <a:p>
            <a:pPr>
              <a:buFont typeface="Arial" pitchFamily="34" charset="0"/>
              <a:buChar char="•"/>
            </a:pPr>
            <a:r>
              <a:rPr lang="en-US" sz="3200" dirty="0" smtClean="0"/>
              <a:t>  Direct Material </a:t>
            </a:r>
            <a:r>
              <a:rPr lang="en-US" sz="3200" dirty="0" smtClean="0">
                <a:solidFill>
                  <a:srgbClr val="FF0000"/>
                </a:solidFill>
              </a:rPr>
              <a:t>Purchasing</a:t>
            </a:r>
          </a:p>
          <a:p>
            <a:pPr>
              <a:buNone/>
            </a:pPr>
            <a:endParaRPr lang="en-US" sz="3200" dirty="0" smtClean="0"/>
          </a:p>
          <a:p>
            <a:pPr>
              <a:buFont typeface="Arial" pitchFamily="34" charset="0"/>
              <a:buChar char="•"/>
            </a:pPr>
            <a:r>
              <a:rPr lang="en-US" sz="3200" dirty="0" smtClean="0"/>
              <a:t>  Manufacturing </a:t>
            </a:r>
            <a:r>
              <a:rPr lang="en-US" sz="3200" dirty="0" smtClean="0">
                <a:solidFill>
                  <a:srgbClr val="FF0000"/>
                </a:solidFill>
              </a:rPr>
              <a:t>Operations</a:t>
            </a:r>
          </a:p>
          <a:p>
            <a:pPr>
              <a:buNone/>
            </a:pPr>
            <a:endParaRPr lang="en-US" sz="3200" dirty="0" smtClean="0"/>
          </a:p>
          <a:p>
            <a:pPr>
              <a:buNone/>
            </a:pPr>
            <a:endParaRPr lang="en-US" dirty="0" smtClean="0"/>
          </a:p>
        </p:txBody>
      </p:sp>
      <p:sp>
        <p:nvSpPr>
          <p:cNvPr id="4" name="Title 3"/>
          <p:cNvSpPr>
            <a:spLocks noGrp="1"/>
          </p:cNvSpPr>
          <p:nvPr>
            <p:ph type="title"/>
          </p:nvPr>
        </p:nvSpPr>
        <p:spPr/>
        <p:txBody>
          <a:bodyPr>
            <a:normAutofit/>
          </a:bodyPr>
          <a:lstStyle/>
          <a:p>
            <a:r>
              <a:rPr lang="en-US" dirty="0" smtClean="0"/>
              <a:t>Operations – </a:t>
            </a:r>
            <a:r>
              <a:rPr lang="en-US" dirty="0" err="1" smtClean="0"/>
              <a:t>Submodules</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Inventory Balances – Monthly</a:t>
            </a:r>
          </a:p>
          <a:p>
            <a:pPr lvl="2">
              <a:lnSpc>
                <a:spcPct val="150000"/>
              </a:lnSpc>
              <a:defRPr/>
            </a:pPr>
            <a:r>
              <a:rPr lang="en-US" sz="2400" dirty="0" smtClean="0"/>
              <a:t>End of fiscal period</a:t>
            </a:r>
          </a:p>
          <a:p>
            <a:pPr lvl="2">
              <a:lnSpc>
                <a:spcPct val="150000"/>
              </a:lnSpc>
              <a:defRPr/>
            </a:pPr>
            <a:r>
              <a:rPr lang="en-US" sz="2400" dirty="0" smtClean="0"/>
              <a:t>Includes on-hand values</a:t>
            </a:r>
          </a:p>
          <a:p>
            <a:pPr lvl="1">
              <a:lnSpc>
                <a:spcPct val="150000"/>
              </a:lnSpc>
              <a:defRPr/>
            </a:pPr>
            <a:r>
              <a:rPr lang="en-US" sz="2800" b="1" dirty="0" smtClean="0"/>
              <a:t>Inventory Transactions</a:t>
            </a:r>
          </a:p>
          <a:p>
            <a:pPr lvl="2">
              <a:lnSpc>
                <a:spcPct val="150000"/>
              </a:lnSpc>
              <a:defRPr/>
            </a:pPr>
            <a:r>
              <a:rPr lang="en-US" sz="2400" dirty="0" smtClean="0"/>
              <a:t>Detailed transactions</a:t>
            </a:r>
          </a:p>
          <a:p>
            <a:pPr lvl="2">
              <a:lnSpc>
                <a:spcPct val="150000"/>
              </a:lnSpc>
              <a:defRPr/>
            </a:pPr>
            <a:r>
              <a:rPr lang="en-US" sz="2400" dirty="0" smtClean="0"/>
              <a:t>Usually used for drill down  from </a:t>
            </a:r>
            <a:r>
              <a:rPr lang="en-US" sz="2400" i="1" dirty="0" smtClean="0"/>
              <a:t>Inventory Balances </a:t>
            </a:r>
            <a:r>
              <a:rPr lang="en-US" sz="2400" dirty="0" smtClean="0"/>
              <a:t>for root cause analysis</a:t>
            </a:r>
          </a:p>
        </p:txBody>
      </p:sp>
      <p:sp>
        <p:nvSpPr>
          <p:cNvPr id="4" name="Title 3"/>
          <p:cNvSpPr>
            <a:spLocks noGrp="1"/>
          </p:cNvSpPr>
          <p:nvPr>
            <p:ph type="title"/>
          </p:nvPr>
        </p:nvSpPr>
        <p:spPr/>
        <p:txBody>
          <a:bodyPr/>
          <a:lstStyle/>
          <a:p>
            <a:r>
              <a:rPr lang="en-US" dirty="0" smtClean="0"/>
              <a:t>Inventory</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custDataLst>
              <p:tags r:id="rId2"/>
            </p:custDataLst>
          </p:nvPr>
        </p:nvSpPr>
        <p:spPr/>
        <p:txBody>
          <a:bodyPr/>
          <a:lstStyle/>
          <a:p>
            <a:pPr eaLnBrk="1" hangingPunct="1"/>
            <a:r>
              <a:rPr lang="en-US" dirty="0" smtClean="0"/>
              <a:t>QAD BI - Review</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defRPr/>
            </a:pPr>
            <a:r>
              <a:rPr lang="en-US" sz="2800" b="1" dirty="0" smtClean="0">
                <a:latin typeface="+mn-lt"/>
              </a:rPr>
              <a:t>PO Receipts</a:t>
            </a:r>
          </a:p>
          <a:p>
            <a:pPr lvl="2">
              <a:defRPr/>
            </a:pPr>
            <a:r>
              <a:rPr lang="en-US" sz="2400" dirty="0" smtClean="0"/>
              <a:t>Individual PO receipt transactions</a:t>
            </a:r>
          </a:p>
          <a:p>
            <a:pPr lvl="1">
              <a:defRPr/>
            </a:pPr>
            <a:r>
              <a:rPr lang="en-US" sz="2800" b="1" dirty="0" smtClean="0"/>
              <a:t>PO Bookings</a:t>
            </a:r>
          </a:p>
          <a:p>
            <a:pPr lvl="2">
              <a:defRPr/>
            </a:pPr>
            <a:r>
              <a:rPr lang="en-US" sz="2400" dirty="0" smtClean="0"/>
              <a:t>Booking transactions</a:t>
            </a:r>
          </a:p>
          <a:p>
            <a:pPr>
              <a:buNone/>
              <a:defRPr/>
            </a:pPr>
            <a:endParaRPr lang="en-US" sz="3200" dirty="0" smtClean="0"/>
          </a:p>
        </p:txBody>
      </p:sp>
      <p:sp>
        <p:nvSpPr>
          <p:cNvPr id="4" name="Title 3"/>
          <p:cNvSpPr>
            <a:spLocks noGrp="1"/>
          </p:cNvSpPr>
          <p:nvPr>
            <p:ph type="title"/>
          </p:nvPr>
        </p:nvSpPr>
        <p:spPr/>
        <p:txBody>
          <a:bodyPr/>
          <a:lstStyle/>
          <a:p>
            <a:r>
              <a:rPr lang="en-US" dirty="0" smtClean="0"/>
              <a:t>Purchasing</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defRPr/>
            </a:pPr>
            <a:r>
              <a:rPr lang="en-US" sz="2800" b="1" dirty="0" smtClean="0"/>
              <a:t>PO Order History</a:t>
            </a:r>
          </a:p>
          <a:p>
            <a:pPr lvl="2">
              <a:defRPr/>
            </a:pPr>
            <a:r>
              <a:rPr lang="en-US" sz="2400" dirty="0" smtClean="0"/>
              <a:t>Track PO over time </a:t>
            </a:r>
          </a:p>
          <a:p>
            <a:pPr lvl="2"/>
            <a:r>
              <a:rPr lang="en-US" sz="2400" dirty="0" smtClean="0"/>
              <a:t>Record current and all prior states for each PO line. </a:t>
            </a:r>
          </a:p>
          <a:p>
            <a:pPr lvl="2"/>
            <a:r>
              <a:rPr lang="en-US" sz="2400" dirty="0" smtClean="0"/>
              <a:t>When PO line changes</a:t>
            </a:r>
          </a:p>
          <a:p>
            <a:pPr lvl="3"/>
            <a:r>
              <a:rPr lang="en-US" sz="2400" dirty="0" smtClean="0"/>
              <a:t>Prior record closed</a:t>
            </a:r>
          </a:p>
          <a:p>
            <a:pPr lvl="3"/>
            <a:r>
              <a:rPr lang="en-US" sz="2400" dirty="0" smtClean="0"/>
              <a:t>New record added</a:t>
            </a:r>
          </a:p>
          <a:p>
            <a:pPr lvl="3"/>
            <a:r>
              <a:rPr lang="en-US" sz="2400" dirty="0" smtClean="0"/>
              <a:t>Effective date</a:t>
            </a:r>
          </a:p>
          <a:p>
            <a:pPr lvl="2"/>
            <a:r>
              <a:rPr lang="en-US" sz="2400" dirty="0" smtClean="0"/>
              <a:t>PO change = PO Maintenance or PO receipt transaction</a:t>
            </a:r>
          </a:p>
          <a:p>
            <a:pPr lvl="2"/>
            <a:r>
              <a:rPr lang="en-US" sz="2400" dirty="0" smtClean="0"/>
              <a:t>Start and End Effective dates used for queries</a:t>
            </a:r>
          </a:p>
          <a:p>
            <a:pPr lvl="2"/>
            <a:endParaRPr lang="en-US" sz="2400" dirty="0" smtClean="0"/>
          </a:p>
          <a:p>
            <a:pPr lvl="1">
              <a:defRPr/>
            </a:pPr>
            <a:endParaRPr lang="en-US" sz="3200" dirty="0" smtClean="0"/>
          </a:p>
          <a:p>
            <a:pPr>
              <a:buNone/>
              <a:defRPr/>
            </a:pPr>
            <a:endParaRPr lang="en-US" sz="3200" dirty="0" smtClean="0"/>
          </a:p>
        </p:txBody>
      </p:sp>
      <p:sp>
        <p:nvSpPr>
          <p:cNvPr id="4" name="Title 3"/>
          <p:cNvSpPr>
            <a:spLocks noGrp="1"/>
          </p:cNvSpPr>
          <p:nvPr>
            <p:ph type="title"/>
          </p:nvPr>
        </p:nvSpPr>
        <p:spPr/>
        <p:txBody>
          <a:bodyPr/>
          <a:lstStyle/>
          <a:p>
            <a:r>
              <a:rPr lang="en-US" dirty="0" smtClean="0"/>
              <a:t>Purchasing</a:t>
            </a:r>
            <a:endParaRPr lang="en-US" dirty="0"/>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defRPr/>
            </a:pPr>
            <a:r>
              <a:rPr lang="en-US" sz="2800" b="1" dirty="0" smtClean="0"/>
              <a:t>PO Snapshot</a:t>
            </a:r>
          </a:p>
          <a:p>
            <a:pPr lvl="2">
              <a:defRPr/>
            </a:pPr>
            <a:r>
              <a:rPr lang="en-US" sz="2400" dirty="0" smtClean="0"/>
              <a:t>Cross tab table of the order history schema</a:t>
            </a:r>
          </a:p>
          <a:p>
            <a:pPr lvl="2"/>
            <a:r>
              <a:rPr lang="en-US" sz="2400" dirty="0" smtClean="0"/>
              <a:t>Grain is the </a:t>
            </a:r>
            <a:r>
              <a:rPr lang="en-US" sz="2400" dirty="0" err="1" smtClean="0"/>
              <a:t>po</a:t>
            </a:r>
            <a:r>
              <a:rPr lang="en-US" sz="2400" dirty="0" smtClean="0"/>
              <a:t> line level + date. </a:t>
            </a:r>
          </a:p>
          <a:p>
            <a:pPr lvl="2"/>
            <a:r>
              <a:rPr lang="en-US" sz="2400" dirty="0" smtClean="0"/>
              <a:t>Each date has only PO lines that are not closed and have an open quantity.</a:t>
            </a:r>
          </a:p>
          <a:p>
            <a:pPr lvl="1">
              <a:defRPr/>
            </a:pPr>
            <a:endParaRPr lang="en-US" sz="3200" dirty="0" smtClean="0"/>
          </a:p>
          <a:p>
            <a:pPr>
              <a:buNone/>
              <a:defRPr/>
            </a:pPr>
            <a:endParaRPr lang="en-US" sz="3200" dirty="0" smtClean="0"/>
          </a:p>
        </p:txBody>
      </p:sp>
      <p:sp>
        <p:nvSpPr>
          <p:cNvPr id="4" name="Title 3"/>
          <p:cNvSpPr>
            <a:spLocks noGrp="1"/>
          </p:cNvSpPr>
          <p:nvPr>
            <p:ph type="title"/>
          </p:nvPr>
        </p:nvSpPr>
        <p:spPr/>
        <p:txBody>
          <a:bodyPr/>
          <a:lstStyle/>
          <a:p>
            <a:r>
              <a:rPr lang="en-US" dirty="0" smtClean="0"/>
              <a:t>Purchasing</a:t>
            </a:r>
            <a:endParaRPr lang="en-US" dirty="0"/>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Work Order Routing Transactions</a:t>
            </a:r>
          </a:p>
          <a:p>
            <a:pPr lvl="2">
              <a:lnSpc>
                <a:spcPct val="150000"/>
              </a:lnSpc>
              <a:defRPr/>
            </a:pPr>
            <a:r>
              <a:rPr lang="en-US" sz="2400" dirty="0" smtClean="0"/>
              <a:t>Quantity &amp; costs</a:t>
            </a:r>
          </a:p>
          <a:p>
            <a:pPr lvl="2">
              <a:lnSpc>
                <a:spcPct val="150000"/>
              </a:lnSpc>
              <a:defRPr/>
            </a:pPr>
            <a:r>
              <a:rPr lang="en-US" sz="2400" dirty="0" smtClean="0"/>
              <a:t>Production line, work center, department, machine, others</a:t>
            </a:r>
          </a:p>
          <a:p>
            <a:pPr lvl="1">
              <a:lnSpc>
                <a:spcPct val="150000"/>
              </a:lnSpc>
              <a:defRPr/>
            </a:pPr>
            <a:r>
              <a:rPr lang="en-US" sz="2800" b="1" dirty="0" smtClean="0"/>
              <a:t>Work Order</a:t>
            </a:r>
          </a:p>
          <a:p>
            <a:pPr lvl="2">
              <a:lnSpc>
                <a:spcPct val="150000"/>
              </a:lnSpc>
              <a:defRPr/>
            </a:pPr>
            <a:r>
              <a:rPr lang="en-US" sz="2400" dirty="0" smtClean="0"/>
              <a:t>Quantity &amp; costs</a:t>
            </a:r>
          </a:p>
          <a:p>
            <a:pPr lvl="2">
              <a:lnSpc>
                <a:spcPct val="150000"/>
              </a:lnSpc>
              <a:defRPr/>
            </a:pPr>
            <a:r>
              <a:rPr lang="en-US" sz="2400" dirty="0" smtClean="0"/>
              <a:t>Source = ERP Work Order master (</a:t>
            </a:r>
            <a:r>
              <a:rPr lang="en-US" sz="2400" dirty="0" err="1" smtClean="0"/>
              <a:t>wo_mstr</a:t>
            </a:r>
            <a:r>
              <a:rPr lang="en-US" sz="2400" dirty="0" smtClean="0"/>
              <a:t>)</a:t>
            </a:r>
          </a:p>
        </p:txBody>
      </p:sp>
      <p:sp>
        <p:nvSpPr>
          <p:cNvPr id="4" name="Title 3"/>
          <p:cNvSpPr>
            <a:spLocks noGrp="1"/>
          </p:cNvSpPr>
          <p:nvPr>
            <p:ph type="title"/>
          </p:nvPr>
        </p:nvSpPr>
        <p:spPr/>
        <p:txBody>
          <a:bodyPr>
            <a:normAutofit/>
          </a:bodyPr>
          <a:lstStyle/>
          <a:p>
            <a:r>
              <a:rPr lang="en-US" dirty="0" smtClean="0"/>
              <a:t>Manufacturing </a:t>
            </a:r>
            <a:r>
              <a:rPr lang="en-US" dirty="0" smtClean="0"/>
              <a:t>Operations</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Operations Transactions</a:t>
            </a:r>
          </a:p>
          <a:p>
            <a:pPr lvl="2">
              <a:lnSpc>
                <a:spcPct val="150000"/>
              </a:lnSpc>
              <a:defRPr/>
            </a:pPr>
            <a:r>
              <a:rPr lang="en-US" sz="2400" dirty="0" smtClean="0"/>
              <a:t>Operations transactions (</a:t>
            </a:r>
            <a:r>
              <a:rPr lang="en-US" sz="2400" dirty="0" err="1" smtClean="0"/>
              <a:t>op_hist</a:t>
            </a:r>
            <a:r>
              <a:rPr lang="en-US" sz="2400" dirty="0" smtClean="0"/>
              <a:t>)</a:t>
            </a:r>
          </a:p>
          <a:p>
            <a:pPr lvl="2">
              <a:lnSpc>
                <a:spcPct val="150000"/>
              </a:lnSpc>
              <a:defRPr/>
            </a:pPr>
            <a:r>
              <a:rPr lang="en-US" sz="2400" dirty="0" smtClean="0"/>
              <a:t>Scrap transactions (</a:t>
            </a:r>
            <a:r>
              <a:rPr lang="en-US" sz="2400" dirty="0" err="1" smtClean="0"/>
              <a:t>tr_hist</a:t>
            </a:r>
            <a:r>
              <a:rPr lang="en-US" sz="2400" dirty="0" smtClean="0"/>
              <a:t>)</a:t>
            </a:r>
          </a:p>
          <a:p>
            <a:pPr lvl="1">
              <a:lnSpc>
                <a:spcPct val="150000"/>
              </a:lnSpc>
              <a:defRPr/>
            </a:pPr>
            <a:r>
              <a:rPr lang="en-US" sz="2800" b="1" dirty="0" smtClean="0"/>
              <a:t>Equipment Effectiveness</a:t>
            </a:r>
          </a:p>
          <a:p>
            <a:pPr lvl="2">
              <a:lnSpc>
                <a:spcPct val="150000"/>
              </a:lnSpc>
              <a:defRPr/>
            </a:pPr>
            <a:r>
              <a:rPr lang="en-US" sz="2400" dirty="0" smtClean="0"/>
              <a:t>Snapshot table</a:t>
            </a:r>
          </a:p>
          <a:p>
            <a:pPr lvl="2">
              <a:lnSpc>
                <a:spcPct val="150000"/>
              </a:lnSpc>
              <a:defRPr/>
            </a:pPr>
            <a:r>
              <a:rPr lang="en-US" sz="2400" dirty="0" smtClean="0"/>
              <a:t>Supports OEE Availability Metric</a:t>
            </a:r>
          </a:p>
          <a:p>
            <a:pPr lvl="2">
              <a:lnSpc>
                <a:spcPct val="150000"/>
              </a:lnSpc>
              <a:defRPr/>
            </a:pPr>
            <a:r>
              <a:rPr lang="en-US" sz="2400" dirty="0" smtClean="0"/>
              <a:t>Aggregates data from transaction tables</a:t>
            </a:r>
          </a:p>
          <a:p>
            <a:pPr lvl="2">
              <a:lnSpc>
                <a:spcPct val="150000"/>
              </a:lnSpc>
              <a:defRPr/>
            </a:pPr>
            <a:r>
              <a:rPr lang="en-US" sz="2400" dirty="0" smtClean="0"/>
              <a:t>Costs, run/setup times, downtime</a:t>
            </a:r>
          </a:p>
        </p:txBody>
      </p:sp>
      <p:sp>
        <p:nvSpPr>
          <p:cNvPr id="4" name="Title 3"/>
          <p:cNvSpPr>
            <a:spLocks noGrp="1"/>
          </p:cNvSpPr>
          <p:nvPr>
            <p:ph type="title"/>
          </p:nvPr>
        </p:nvSpPr>
        <p:spPr/>
        <p:txBody>
          <a:bodyPr>
            <a:normAutofit/>
          </a:bodyPr>
          <a:lstStyle/>
          <a:p>
            <a:r>
              <a:rPr lang="en-US" dirty="0" smtClean="0"/>
              <a:t>Manufacturing </a:t>
            </a:r>
            <a:r>
              <a:rPr lang="en-US" dirty="0" smtClean="0"/>
              <a:t>Operations</a:t>
            </a:r>
            <a:endParaRPr lang="en-US" dirty="0"/>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Item Effectiveness</a:t>
            </a:r>
          </a:p>
          <a:p>
            <a:pPr lvl="2">
              <a:lnSpc>
                <a:spcPct val="150000"/>
              </a:lnSpc>
              <a:defRPr/>
            </a:pPr>
            <a:r>
              <a:rPr lang="en-US" sz="2400" dirty="0" smtClean="0"/>
              <a:t>Snapshot table</a:t>
            </a:r>
          </a:p>
          <a:p>
            <a:pPr lvl="2">
              <a:lnSpc>
                <a:spcPct val="150000"/>
              </a:lnSpc>
              <a:defRPr/>
            </a:pPr>
            <a:r>
              <a:rPr lang="en-US" sz="2400" dirty="0" smtClean="0"/>
              <a:t>Supports OEE Quality and Performance Metrics</a:t>
            </a:r>
          </a:p>
          <a:p>
            <a:pPr lvl="2">
              <a:lnSpc>
                <a:spcPct val="150000"/>
              </a:lnSpc>
              <a:defRPr/>
            </a:pPr>
            <a:r>
              <a:rPr lang="en-US" sz="2400" dirty="0" smtClean="0"/>
              <a:t>Costs, run/setup times, downtime</a:t>
            </a:r>
          </a:p>
        </p:txBody>
      </p:sp>
      <p:sp>
        <p:nvSpPr>
          <p:cNvPr id="4" name="Title 3"/>
          <p:cNvSpPr>
            <a:spLocks noGrp="1"/>
          </p:cNvSpPr>
          <p:nvPr>
            <p:ph type="title"/>
          </p:nvPr>
        </p:nvSpPr>
        <p:spPr/>
        <p:txBody>
          <a:bodyPr>
            <a:normAutofit/>
          </a:bodyPr>
          <a:lstStyle/>
          <a:p>
            <a:r>
              <a:rPr lang="en-US" dirty="0" smtClean="0"/>
              <a:t>Manufacturing </a:t>
            </a:r>
            <a:r>
              <a:rPr lang="en-US" dirty="0" smtClean="0"/>
              <a:t>Operations</a:t>
            </a:r>
            <a:endParaRPr lang="en-US" dirty="0"/>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fws\My Pictures\istockphoto\canstockphoto7170342.jpg"/>
          <p:cNvPicPr>
            <a:picLocks noChangeAspect="1" noChangeArrowheads="1"/>
          </p:cNvPicPr>
          <p:nvPr>
            <p:custDataLst>
              <p:tags r:id="rId2"/>
            </p:custDataLst>
          </p:nvPr>
        </p:nvPicPr>
        <p:blipFill>
          <a:blip r:embed="rId7" cstate="print"/>
          <a:srcRect/>
          <a:stretch>
            <a:fillRect/>
          </a:stretch>
        </p:blipFill>
        <p:spPr bwMode="auto">
          <a:xfrm>
            <a:off x="1399437" y="1693389"/>
            <a:ext cx="2286000" cy="2286000"/>
          </a:xfrm>
          <a:prstGeom prst="rect">
            <a:avLst/>
          </a:prstGeom>
          <a:noFill/>
        </p:spPr>
      </p:pic>
      <p:pic>
        <p:nvPicPr>
          <p:cNvPr id="1028" name="Picture 4" descr="C:\Users\fws\My Pictures\istockphoto\canstockphoto5868812.jpg"/>
          <p:cNvPicPr>
            <a:picLocks noChangeAspect="1" noChangeArrowheads="1"/>
          </p:cNvPicPr>
          <p:nvPr>
            <p:custDataLst>
              <p:tags r:id="rId3"/>
            </p:custDataLst>
          </p:nvPr>
        </p:nvPicPr>
        <p:blipFill>
          <a:blip r:embed="rId8" cstate="print"/>
          <a:srcRect/>
          <a:stretch>
            <a:fillRect/>
          </a:stretch>
        </p:blipFill>
        <p:spPr bwMode="auto">
          <a:xfrm>
            <a:off x="5104765" y="2065020"/>
            <a:ext cx="2286000" cy="1985010"/>
          </a:xfrm>
          <a:prstGeom prst="rect">
            <a:avLst/>
          </a:prstGeom>
          <a:noFill/>
        </p:spPr>
      </p:pic>
      <p:pic>
        <p:nvPicPr>
          <p:cNvPr id="1029" name="Picture 5" descr="C:\Users\fws\My Pictures\istockphoto\canstockphoto0764062.jpg"/>
          <p:cNvPicPr>
            <a:picLocks noChangeAspect="1" noChangeArrowheads="1"/>
          </p:cNvPicPr>
          <p:nvPr>
            <p:custDataLst>
              <p:tags r:id="rId4"/>
            </p:custDataLst>
          </p:nvPr>
        </p:nvPicPr>
        <p:blipFill>
          <a:blip r:embed="rId9" cstate="print"/>
          <a:srcRect/>
          <a:stretch>
            <a:fillRect/>
          </a:stretch>
        </p:blipFill>
        <p:spPr bwMode="auto">
          <a:xfrm>
            <a:off x="3368039" y="4341851"/>
            <a:ext cx="1889761" cy="1890992"/>
          </a:xfrm>
          <a:prstGeom prst="rect">
            <a:avLst/>
          </a:prstGeom>
          <a:noFill/>
        </p:spPr>
      </p:pic>
      <p:sp>
        <p:nvSpPr>
          <p:cNvPr id="6" name="Title 5"/>
          <p:cNvSpPr>
            <a:spLocks noGrp="1"/>
          </p:cNvSpPr>
          <p:nvPr>
            <p:ph type="title"/>
          </p:nvPr>
        </p:nvSpPr>
        <p:spPr>
          <a:xfrm>
            <a:off x="457200" y="293914"/>
            <a:ext cx="8229600" cy="903515"/>
          </a:xfrm>
        </p:spPr>
        <p:txBody>
          <a:bodyPr>
            <a:normAutofit fontScale="90000"/>
          </a:bodyPr>
          <a:lstStyle/>
          <a:p>
            <a:r>
              <a:rPr lang="en-US" dirty="0" smtClean="0"/>
              <a:t>BI Modules – Enterprise Asset Management (EAM</a:t>
            </a:r>
            <a:r>
              <a:rPr lang="en-US" dirty="0" smtClean="0"/>
              <a:t>)</a:t>
            </a:r>
            <a:endParaRPr lang="en-US" dirty="0"/>
          </a:p>
        </p:txBody>
      </p:sp>
      <p:sp>
        <p:nvSpPr>
          <p:cNvPr id="8" name="Picture Placeholder 7"/>
          <p:cNvSpPr>
            <a:spLocks noGrp="1"/>
          </p:cNvSpPr>
          <p:nvPr>
            <p:ph type="pic" idx="1"/>
          </p:nvPr>
        </p:nvSpPr>
        <p:spPr>
          <a:xfrm>
            <a:off x="457200" y="1447800"/>
            <a:ext cx="8229600" cy="4834466"/>
          </a:xfrm>
        </p:spPr>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b="1" dirty="0" smtClean="0"/>
              <a:t>8 fact tables</a:t>
            </a:r>
          </a:p>
          <a:p>
            <a:pPr lvl="1">
              <a:lnSpc>
                <a:spcPct val="150000"/>
              </a:lnSpc>
              <a:defRPr/>
            </a:pPr>
            <a:r>
              <a:rPr lang="en-US" sz="2800" b="1" dirty="0" smtClean="0"/>
              <a:t>19 KPI</a:t>
            </a:r>
          </a:p>
          <a:p>
            <a:pPr lvl="1">
              <a:lnSpc>
                <a:spcPct val="150000"/>
              </a:lnSpc>
              <a:defRPr/>
            </a:pPr>
            <a:r>
              <a:rPr lang="en-US" sz="2800" b="1" dirty="0" smtClean="0"/>
              <a:t>6 dashboards</a:t>
            </a:r>
          </a:p>
          <a:p>
            <a:pPr lvl="1">
              <a:lnSpc>
                <a:spcPct val="150000"/>
              </a:lnSpc>
              <a:buNone/>
              <a:defRPr/>
            </a:pPr>
            <a:endParaRPr lang="en-US" dirty="0" smtClean="0"/>
          </a:p>
          <a:p>
            <a:pPr lvl="1">
              <a:lnSpc>
                <a:spcPct val="150000"/>
              </a:lnSpc>
              <a:buNone/>
              <a:defRPr/>
            </a:pPr>
            <a:endParaRPr lang="en-US" sz="2800" dirty="0" smtClean="0"/>
          </a:p>
        </p:txBody>
      </p:sp>
      <p:sp>
        <p:nvSpPr>
          <p:cNvPr id="4" name="Title 3"/>
          <p:cNvSpPr>
            <a:spLocks noGrp="1"/>
          </p:cNvSpPr>
          <p:nvPr>
            <p:ph type="title"/>
          </p:nvPr>
        </p:nvSpPr>
        <p:spPr/>
        <p:txBody>
          <a:bodyPr>
            <a:normAutofit/>
          </a:bodyPr>
          <a:lstStyle/>
          <a:p>
            <a:r>
              <a:rPr lang="en-US" dirty="0" smtClean="0"/>
              <a:t>BI Module – </a:t>
            </a:r>
            <a:r>
              <a:rPr lang="en-US" dirty="0" smtClean="0"/>
              <a:t>EAM</a:t>
            </a:r>
            <a:endParaRPr lang="en-US" dirty="0"/>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custDataLst>
              <p:tags r:id="rId2"/>
            </p:custDataLst>
          </p:nvPr>
        </p:nvSpPr>
        <p:spPr>
          <a:xfrm>
            <a:off x="477673" y="1091821"/>
            <a:ext cx="8229600" cy="5092003"/>
          </a:xfrm>
          <a:prstGeom prst="rect">
            <a:avLst/>
          </a:prstGeom>
        </p:spPr>
        <p:txBody>
          <a:bodyPr vert="horz" lIns="91440" tIns="45720" rIns="91440" bIns="45720" rtlCol="0">
            <a:normAutofit lnSpcReduction="10000"/>
          </a:bodyPr>
          <a:lstStyle/>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Equipment Down Transactions</a:t>
            </a: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cost &amp; time</a:t>
            </a: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e</a:t>
            </a:r>
            <a:r>
              <a:rPr lang="en-US" sz="2400" noProof="0" dirty="0" err="1" smtClean="0">
                <a:solidFill>
                  <a:schemeClr val="tx1">
                    <a:lumMod val="75000"/>
                    <a:lumOff val="25000"/>
                  </a:schemeClr>
                </a:solidFill>
                <a:latin typeface="Century Gothic"/>
                <a:cs typeface="Century Gothic"/>
              </a:rPr>
              <a:t>ntered</a:t>
            </a:r>
            <a:r>
              <a:rPr lang="en-US" sz="2400" noProof="0" dirty="0" smtClean="0">
                <a:solidFill>
                  <a:schemeClr val="tx1">
                    <a:lumMod val="75000"/>
                    <a:lumOff val="25000"/>
                  </a:schemeClr>
                </a:solidFill>
                <a:latin typeface="Century Gothic"/>
                <a:cs typeface="Century Gothic"/>
              </a:rPr>
              <a:t> dates</a:t>
            </a:r>
            <a:endParaRPr kumimoji="0" lang="en-US" sz="2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failure &amp; repair codes</a:t>
            </a: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dirty="0" smtClean="0">
                <a:solidFill>
                  <a:schemeClr val="tx1">
                    <a:lumMod val="75000"/>
                    <a:lumOff val="25000"/>
                  </a:schemeClr>
                </a:solidFill>
                <a:latin typeface="Century Gothic"/>
                <a:cs typeface="Century Gothic"/>
              </a:rPr>
              <a:t>Labor Transactions</a:t>
            </a:r>
            <a:endPar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200150" lvl="2" indent="-285750" defTabSz="457200" fontAlgn="auto">
              <a:lnSpc>
                <a:spcPct val="150000"/>
              </a:lnSpc>
              <a:spcBef>
                <a:spcPct val="20000"/>
              </a:spcBef>
              <a:spcAft>
                <a:spcPts val="0"/>
              </a:spcAft>
              <a:buClr>
                <a:schemeClr val="accent6"/>
              </a:buClr>
              <a:buFont typeface="Arial" pitchFamily="34" charset="0"/>
              <a:buChar char="•"/>
              <a:defRPr/>
            </a:pPr>
            <a:r>
              <a:rPr lang="en-US" sz="2400" dirty="0" smtClean="0">
                <a:solidFill>
                  <a:schemeClr val="tx1">
                    <a:lumMod val="75000"/>
                    <a:lumOff val="25000"/>
                  </a:schemeClr>
                </a:solidFill>
                <a:latin typeface="Century Gothic"/>
                <a:cs typeface="Century Gothic"/>
              </a:rPr>
              <a:t>burden, cost &amp; time</a:t>
            </a:r>
          </a:p>
          <a:p>
            <a:pPr marL="1200150" lvl="2" indent="-285750" defTabSz="457200" fontAlgn="auto">
              <a:lnSpc>
                <a:spcPct val="150000"/>
              </a:lnSpc>
              <a:spcBef>
                <a:spcPct val="20000"/>
              </a:spcBef>
              <a:spcAft>
                <a:spcPts val="0"/>
              </a:spcAft>
              <a:buClr>
                <a:schemeClr val="accent6"/>
              </a:buClr>
              <a:buFont typeface="Arial" pitchFamily="34" charset="0"/>
              <a:buChar char="•"/>
              <a:defRPr/>
            </a:pPr>
            <a:r>
              <a:rPr lang="en-US" sz="2400" dirty="0" smtClean="0">
                <a:solidFill>
                  <a:schemeClr val="tx1">
                    <a:lumMod val="75000"/>
                    <a:lumOff val="25000"/>
                  </a:schemeClr>
                </a:solidFill>
                <a:latin typeface="Century Gothic"/>
                <a:cs typeface="Century Gothic"/>
              </a:rPr>
              <a:t>labor date</a:t>
            </a:r>
          </a:p>
          <a:p>
            <a:pPr marL="1200150" lvl="2" indent="-285750" defTabSz="457200" fontAlgn="auto">
              <a:lnSpc>
                <a:spcPct val="150000"/>
              </a:lnSpc>
              <a:spcBef>
                <a:spcPct val="20000"/>
              </a:spcBef>
              <a:spcAft>
                <a:spcPts val="0"/>
              </a:spcAft>
              <a:buClr>
                <a:schemeClr val="accent6"/>
              </a:buClr>
              <a:buFont typeface="Arial" pitchFamily="34" charset="0"/>
              <a:buChar char="•"/>
              <a:defRPr/>
            </a:pPr>
            <a:r>
              <a:rPr lang="en-US" sz="2400" dirty="0" smtClean="0">
                <a:solidFill>
                  <a:schemeClr val="tx1">
                    <a:lumMod val="75000"/>
                    <a:lumOff val="25000"/>
                  </a:schemeClr>
                </a:solidFill>
                <a:latin typeface="Century Gothic"/>
                <a:cs typeface="Century Gothic"/>
              </a:rPr>
              <a:t>employee, equipment, department, craft</a:t>
            </a: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4" name="Title 3"/>
          <p:cNvSpPr>
            <a:spLocks noGrp="1"/>
          </p:cNvSpPr>
          <p:nvPr>
            <p:ph type="title"/>
          </p:nvPr>
        </p:nvSpPr>
        <p:spPr/>
        <p:txBody>
          <a:bodyPr>
            <a:normAutofit/>
          </a:bodyPr>
          <a:lstStyle/>
          <a:p>
            <a:r>
              <a:rPr lang="en-US" dirty="0" smtClean="0"/>
              <a:t>EAM Fact </a:t>
            </a:r>
            <a:r>
              <a:rPr lang="en-US" dirty="0" smtClean="0"/>
              <a:t>Tables</a:t>
            </a:r>
            <a:endParaRPr lang="en-US" dirty="0"/>
          </a:p>
        </p:txBody>
      </p:sp>
      <p:sp>
        <p:nvSpPr>
          <p:cNvPr id="7" name="Content Placeholder 6"/>
          <p:cNvSpPr>
            <a:spLocks noGrp="1"/>
          </p:cNvSpPr>
          <p:nvPr>
            <p:ph idx="1"/>
          </p:nvPr>
        </p:nvSpPr>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custDataLst>
              <p:tags r:id="rId2"/>
            </p:custDataLst>
          </p:nvPr>
        </p:nvSpPr>
        <p:spPr>
          <a:xfrm>
            <a:off x="477673" y="1091821"/>
            <a:ext cx="8229600" cy="5092003"/>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dirty="0" smtClean="0">
                <a:solidFill>
                  <a:schemeClr val="tx1">
                    <a:lumMod val="75000"/>
                    <a:lumOff val="25000"/>
                  </a:schemeClr>
                </a:solidFill>
                <a:latin typeface="Century Gothic"/>
                <a:cs typeface="Century Gothic"/>
              </a:rPr>
              <a:t>Inventory</a:t>
            </a:r>
            <a:r>
              <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Transactions </a:t>
            </a: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costs &amp; quantities</a:t>
            </a: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contractor costs</a:t>
            </a: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e</a:t>
            </a:r>
            <a:r>
              <a:rPr lang="en-US" sz="2400" noProof="0" dirty="0" err="1" smtClean="0">
                <a:solidFill>
                  <a:schemeClr val="tx1">
                    <a:lumMod val="75000"/>
                    <a:lumOff val="25000"/>
                  </a:schemeClr>
                </a:solidFill>
                <a:latin typeface="Century Gothic"/>
                <a:cs typeface="Century Gothic"/>
              </a:rPr>
              <a:t>ffective</a:t>
            </a:r>
            <a:r>
              <a:rPr lang="en-US" sz="2400" noProof="0" dirty="0" smtClean="0">
                <a:solidFill>
                  <a:schemeClr val="tx1">
                    <a:lumMod val="75000"/>
                    <a:lumOff val="25000"/>
                  </a:schemeClr>
                </a:solidFill>
                <a:latin typeface="Century Gothic"/>
                <a:cs typeface="Century Gothic"/>
              </a:rPr>
              <a:t> </a:t>
            </a:r>
            <a:r>
              <a:rPr lang="en-US" sz="2400" dirty="0" smtClean="0">
                <a:solidFill>
                  <a:schemeClr val="tx1">
                    <a:lumMod val="75000"/>
                    <a:lumOff val="25000"/>
                  </a:schemeClr>
                </a:solidFill>
                <a:latin typeface="Century Gothic"/>
                <a:cs typeface="Century Gothic"/>
              </a:rPr>
              <a:t>d</a:t>
            </a:r>
            <a:r>
              <a:rPr lang="en-US" sz="2400" noProof="0" dirty="0" err="1" smtClean="0">
                <a:solidFill>
                  <a:schemeClr val="tx1">
                    <a:lumMod val="75000"/>
                    <a:lumOff val="25000"/>
                  </a:schemeClr>
                </a:solidFill>
                <a:latin typeface="Century Gothic"/>
                <a:cs typeface="Century Gothic"/>
              </a:rPr>
              <a:t>ates</a:t>
            </a:r>
            <a:endParaRPr kumimoji="0" lang="en-US" sz="2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143000" marR="0" lvl="2" indent="-228600" algn="l" defTabSz="457200" rtl="0" eaLnBrk="1" fontAlgn="auto" latinLnBrk="0" hangingPunct="1">
              <a:lnSpc>
                <a:spcPct val="150000"/>
              </a:lnSpc>
              <a:spcBef>
                <a:spcPct val="20000"/>
              </a:spcBef>
              <a:spcAft>
                <a:spcPts val="0"/>
              </a:spcAft>
              <a:buClr>
                <a:schemeClr val="accent6"/>
              </a:buClr>
              <a:buSzTx/>
              <a:buFont typeface="Arial"/>
              <a:buChar char="•"/>
              <a:tabLst/>
              <a:defRPr/>
            </a:pPr>
            <a:r>
              <a:rPr lang="en-US" sz="2400" dirty="0" smtClean="0">
                <a:solidFill>
                  <a:schemeClr val="tx1">
                    <a:lumMod val="75000"/>
                    <a:lumOff val="25000"/>
                  </a:schemeClr>
                </a:solidFill>
                <a:latin typeface="Century Gothic"/>
                <a:cs typeface="Century Gothic"/>
              </a:rPr>
              <a:t>part, equipment, department, assembly</a:t>
            </a:r>
          </a:p>
          <a:p>
            <a:pPr marL="742950" marR="0" lvl="1" indent="-285750" algn="l" defTabSz="457200" rtl="0" eaLnBrk="1" fontAlgn="auto" latinLnBrk="0" hangingPunct="1">
              <a:lnSpc>
                <a:spcPct val="150000"/>
              </a:lnSpc>
              <a:spcBef>
                <a:spcPct val="20000"/>
              </a:spcBef>
              <a:spcAft>
                <a:spcPts val="0"/>
              </a:spcAft>
              <a:buClr>
                <a:schemeClr val="accent6"/>
              </a:buClr>
              <a:buSzTx/>
              <a:tabLst/>
              <a:defRPr/>
            </a:pPr>
            <a:endParaRPr lang="en-US" sz="2800" b="1" noProof="0" dirty="0" smtClean="0">
              <a:solidFill>
                <a:schemeClr val="tx1">
                  <a:lumMod val="75000"/>
                  <a:lumOff val="25000"/>
                </a:schemeClr>
              </a:solidFill>
              <a:latin typeface="Century Gothic"/>
              <a:cs typeface="Century Gothic"/>
            </a:endParaRPr>
          </a:p>
          <a:p>
            <a:pPr marL="1200150" lvl="2" indent="-285750" defTabSz="457200" fontAlgn="auto">
              <a:lnSpc>
                <a:spcPct val="150000"/>
              </a:lnSpc>
              <a:spcBef>
                <a:spcPct val="20000"/>
              </a:spcBef>
              <a:spcAft>
                <a:spcPts val="0"/>
              </a:spcAft>
              <a:buClr>
                <a:schemeClr val="accent6"/>
              </a:buClr>
              <a:buFont typeface="Lucida Grande"/>
              <a:buChar char="-"/>
              <a:defRPr/>
            </a:pPr>
            <a:endPar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200150" lvl="2" indent="-285750" defTabSz="457200" fontAlgn="auto">
              <a:lnSpc>
                <a:spcPct val="150000"/>
              </a:lnSpc>
              <a:spcBef>
                <a:spcPct val="20000"/>
              </a:spcBef>
              <a:spcAft>
                <a:spcPts val="0"/>
              </a:spcAft>
              <a:buClr>
                <a:schemeClr val="accent6"/>
              </a:buClr>
              <a:buFont typeface="Arial" pitchFamily="34" charset="0"/>
              <a:buChar char="•"/>
              <a:defRPr/>
            </a:pPr>
            <a:endParaRPr lang="en-US" sz="2400" dirty="0" smtClean="0">
              <a:solidFill>
                <a:schemeClr val="tx1">
                  <a:lumMod val="75000"/>
                  <a:lumOff val="25000"/>
                </a:schemeClr>
              </a:solidFill>
              <a:latin typeface="Century Gothic"/>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4" name="Title 3"/>
          <p:cNvSpPr>
            <a:spLocks noGrp="1"/>
          </p:cNvSpPr>
          <p:nvPr>
            <p:ph type="title"/>
          </p:nvPr>
        </p:nvSpPr>
        <p:spPr/>
        <p:txBody>
          <a:bodyPr>
            <a:normAutofit/>
          </a:bodyPr>
          <a:lstStyle/>
          <a:p>
            <a:r>
              <a:rPr lang="en-US" dirty="0" smtClean="0"/>
              <a:t>EAM Fact </a:t>
            </a:r>
            <a:r>
              <a:rPr lang="en-US" dirty="0" smtClean="0"/>
              <a:t>Tables</a:t>
            </a:r>
            <a:endParaRPr lang="en-US" dirty="0"/>
          </a:p>
        </p:txBody>
      </p:sp>
      <p:sp>
        <p:nvSpPr>
          <p:cNvPr id="7" name="Content Placeholder 6"/>
          <p:cNvSpPr>
            <a:spLocks noGrp="1"/>
          </p:cNvSpPr>
          <p:nvPr>
            <p:ph idx="1"/>
          </p:nvPr>
        </p:nvSpPr>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custDataLst>
              <p:tags r:id="rId2"/>
            </p:custDataLst>
          </p:nvPr>
        </p:nvSpPr>
        <p:spPr>
          <a:xfrm>
            <a:off x="382440" y="2980063"/>
            <a:ext cx="7819863" cy="1864891"/>
          </a:xfrm>
          <a:prstGeom prst="rect">
            <a:avLst/>
          </a:prstGeom>
          <a:solidFill>
            <a:srgbClr val="FFFF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530" name="Rectangle 2"/>
          <p:cNvSpPr>
            <a:spLocks noGrp="1" noChangeArrowheads="1"/>
          </p:cNvSpPr>
          <p:nvPr>
            <p:ph type="title"/>
            <p:custDataLst>
              <p:tags r:id="rId3"/>
            </p:custDataLst>
          </p:nvPr>
        </p:nvSpPr>
        <p:spPr>
          <a:xfrm>
            <a:off x="381000" y="237780"/>
            <a:ext cx="8153400" cy="881063"/>
          </a:xfrm>
        </p:spPr>
        <p:txBody>
          <a:bodyPr/>
          <a:lstStyle/>
          <a:p>
            <a:r>
              <a:rPr lang="en-US" dirty="0" smtClean="0"/>
              <a:t>QAD BI Components</a:t>
            </a:r>
          </a:p>
        </p:txBody>
      </p:sp>
      <p:sp>
        <p:nvSpPr>
          <p:cNvPr id="22531" name="Rectangle 3"/>
          <p:cNvSpPr>
            <a:spLocks noGrp="1" noChangeArrowheads="1"/>
          </p:cNvSpPr>
          <p:nvPr>
            <p:ph idx="1"/>
            <p:custDataLst>
              <p:tags r:id="rId4"/>
            </p:custDataLst>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custDataLst>
              <p:tags r:id="rId5"/>
            </p:custDataLst>
          </p:nvPr>
        </p:nvPicPr>
        <p:blipFill>
          <a:blip r:embed="rId10" cstate="print"/>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custDataLst>
              <p:tags r:id="rId6"/>
            </p:custDataLst>
          </p:nvPr>
        </p:nvPicPr>
        <p:blipFill>
          <a:blip r:embed="rId11" cstate="print"/>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custDataLst>
              <p:tags r:id="rId7"/>
            </p:custDataLst>
          </p:nvPr>
        </p:nvPicPr>
        <p:blipFill>
          <a:blip r:embed="rId12" cstate="print"/>
          <a:stretch>
            <a:fillRect/>
          </a:stretch>
        </p:blipFill>
        <p:spPr>
          <a:xfrm>
            <a:off x="6096000" y="483616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5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custDataLst>
              <p:tags r:id="rId2"/>
            </p:custDataLst>
          </p:nvPr>
        </p:nvSpPr>
        <p:spPr>
          <a:xfrm>
            <a:off x="477673" y="1091821"/>
            <a:ext cx="8229600" cy="5092003"/>
          </a:xfrm>
          <a:prstGeom prst="rect">
            <a:avLst/>
          </a:prstGeom>
        </p:spPr>
        <p:txBody>
          <a:bodyPr vert="horz" lIns="91440" tIns="45720" rIns="91440" bIns="45720" rtlCol="0">
            <a:normAutofit fontScale="92500" lnSpcReduction="20000"/>
          </a:bodyPr>
          <a:lstStyle/>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noProof="0" dirty="0" smtClean="0">
                <a:solidFill>
                  <a:schemeClr val="tx1">
                    <a:lumMod val="75000"/>
                    <a:lumOff val="25000"/>
                  </a:schemeClr>
                </a:solidFill>
                <a:latin typeface="Century Gothic"/>
                <a:cs typeface="Century Gothic"/>
              </a:rPr>
              <a:t>Work Order History</a:t>
            </a:r>
          </a:p>
          <a:p>
            <a:pPr marL="1143000" lvl="2" indent="-228600" defTabSz="457200" fontAlgn="auto">
              <a:lnSpc>
                <a:spcPct val="150000"/>
              </a:lnSpc>
              <a:spcBef>
                <a:spcPct val="20000"/>
              </a:spcBef>
              <a:spcAft>
                <a:spcPts val="0"/>
              </a:spcAft>
              <a:buClr>
                <a:schemeClr val="accent6"/>
              </a:buClr>
              <a:buFont typeface="Arial"/>
              <a:buChar char="•"/>
              <a:defRPr/>
            </a:pPr>
            <a:r>
              <a:rPr lang="en-US" sz="2400" dirty="0" smtClean="0">
                <a:solidFill>
                  <a:schemeClr val="tx1">
                    <a:lumMod val="75000"/>
                    <a:lumOff val="25000"/>
                  </a:schemeClr>
                </a:solidFill>
                <a:latin typeface="Century Gothic"/>
                <a:cs typeface="Century Gothic"/>
              </a:rPr>
              <a:t>Tracks EAM work order over time</a:t>
            </a:r>
          </a:p>
          <a:p>
            <a:pPr marL="1143000" lvl="2" indent="-228600" defTabSz="457200" fontAlgn="auto">
              <a:lnSpc>
                <a:spcPct val="150000"/>
              </a:lnSpc>
              <a:spcBef>
                <a:spcPct val="20000"/>
              </a:spcBef>
              <a:spcAft>
                <a:spcPts val="0"/>
              </a:spcAft>
              <a:buClr>
                <a:schemeClr val="accent6"/>
              </a:buClr>
              <a:buFont typeface="Arial"/>
              <a:buChar char="•"/>
              <a:defRPr/>
            </a:pPr>
            <a:r>
              <a:rPr lang="en-US" sz="2400" dirty="0" smtClean="0">
                <a:solidFill>
                  <a:schemeClr val="tx1">
                    <a:lumMod val="75000"/>
                    <a:lumOff val="25000"/>
                  </a:schemeClr>
                </a:solidFill>
                <a:latin typeface="Century Gothic"/>
                <a:cs typeface="Century Gothic"/>
              </a:rPr>
              <a:t>costs – actual and estimated, quantities</a:t>
            </a:r>
          </a:p>
          <a:p>
            <a:pPr marL="1143000" lvl="2" indent="-228600" defTabSz="457200" fontAlgn="auto">
              <a:lnSpc>
                <a:spcPct val="150000"/>
              </a:lnSpc>
              <a:spcBef>
                <a:spcPct val="20000"/>
              </a:spcBef>
              <a:spcAft>
                <a:spcPts val="0"/>
              </a:spcAft>
              <a:buClr>
                <a:schemeClr val="accent6"/>
              </a:buClr>
              <a:buFont typeface="Arial"/>
              <a:buChar char="•"/>
              <a:defRPr/>
            </a:pPr>
            <a:r>
              <a:rPr lang="en-US" sz="2400" dirty="0" smtClean="0">
                <a:solidFill>
                  <a:schemeClr val="tx1">
                    <a:lumMod val="75000"/>
                    <a:lumOff val="25000"/>
                  </a:schemeClr>
                </a:solidFill>
                <a:latin typeface="Century Gothic"/>
                <a:cs typeface="Century Gothic"/>
              </a:rPr>
              <a:t>received date</a:t>
            </a:r>
          </a:p>
          <a:p>
            <a:pPr marL="1143000" lvl="2" indent="-228600" defTabSz="457200" fontAlgn="auto">
              <a:lnSpc>
                <a:spcPct val="150000"/>
              </a:lnSpc>
              <a:spcBef>
                <a:spcPct val="20000"/>
              </a:spcBef>
              <a:spcAft>
                <a:spcPts val="0"/>
              </a:spcAft>
              <a:buClr>
                <a:schemeClr val="accent6"/>
              </a:buClr>
              <a:buFont typeface="Arial"/>
              <a:buChar char="•"/>
              <a:defRPr/>
            </a:pPr>
            <a:r>
              <a:rPr lang="en-US" sz="2400" u="sng" dirty="0" smtClean="0">
                <a:solidFill>
                  <a:schemeClr val="tx1">
                    <a:lumMod val="75000"/>
                    <a:lumOff val="25000"/>
                  </a:schemeClr>
                </a:solidFill>
                <a:latin typeface="Century Gothic"/>
                <a:cs typeface="Century Gothic"/>
              </a:rPr>
              <a:t>many dimensions</a:t>
            </a:r>
            <a:r>
              <a:rPr lang="en-US" sz="2400" dirty="0" smtClean="0">
                <a:solidFill>
                  <a:schemeClr val="tx1">
                    <a:lumMod val="75000"/>
                    <a:lumOff val="25000"/>
                  </a:schemeClr>
                </a:solidFill>
                <a:latin typeface="Century Gothic"/>
                <a:cs typeface="Century Gothic"/>
              </a:rPr>
              <a:t> (equipment, planner, department, type, status, etc).</a:t>
            </a:r>
          </a:p>
          <a:p>
            <a:pPr marL="742950" lvl="1" indent="-285750" defTabSz="457200" fontAlgn="auto">
              <a:lnSpc>
                <a:spcPct val="150000"/>
              </a:lnSpc>
              <a:spcBef>
                <a:spcPct val="20000"/>
              </a:spcBef>
              <a:spcAft>
                <a:spcPts val="0"/>
              </a:spcAft>
              <a:buClr>
                <a:schemeClr val="accent6"/>
              </a:buClr>
              <a:buFont typeface="Lucida Grande"/>
              <a:buChar char="-"/>
              <a:defRPr/>
            </a:pPr>
            <a:r>
              <a:rPr lang="en-US" sz="2800" b="1" dirty="0" smtClean="0">
                <a:solidFill>
                  <a:schemeClr val="tx1">
                    <a:lumMod val="75000"/>
                    <a:lumOff val="25000"/>
                  </a:schemeClr>
                </a:solidFill>
                <a:latin typeface="Century Gothic"/>
                <a:cs typeface="Century Gothic"/>
              </a:rPr>
              <a:t>Work Order Snapshot</a:t>
            </a:r>
          </a:p>
          <a:p>
            <a:pPr marL="1143000" lvl="2" indent="-228600" defTabSz="457200" fontAlgn="auto">
              <a:lnSpc>
                <a:spcPct val="150000"/>
              </a:lnSpc>
              <a:spcBef>
                <a:spcPct val="20000"/>
              </a:spcBef>
              <a:spcAft>
                <a:spcPts val="0"/>
              </a:spcAft>
              <a:buClr>
                <a:schemeClr val="accent6"/>
              </a:buClr>
              <a:buFont typeface="Arial"/>
              <a:buChar char="•"/>
              <a:defRPr/>
            </a:pPr>
            <a:r>
              <a:rPr lang="en-US" sz="2400" dirty="0" smtClean="0">
                <a:solidFill>
                  <a:schemeClr val="tx1">
                    <a:lumMod val="75000"/>
                    <a:lumOff val="25000"/>
                  </a:schemeClr>
                </a:solidFill>
                <a:latin typeface="Century Gothic"/>
                <a:cs typeface="Century Gothic"/>
              </a:rPr>
              <a:t>Snapshot of Work Order History</a:t>
            </a:r>
          </a:p>
          <a:p>
            <a:pPr marL="1143000" lvl="2" indent="-228600" defTabSz="457200" fontAlgn="auto">
              <a:lnSpc>
                <a:spcPct val="150000"/>
              </a:lnSpc>
              <a:spcBef>
                <a:spcPct val="20000"/>
              </a:spcBef>
              <a:spcAft>
                <a:spcPts val="0"/>
              </a:spcAft>
              <a:buClr>
                <a:schemeClr val="accent6"/>
              </a:buClr>
              <a:buFont typeface="Arial"/>
              <a:buChar char="•"/>
              <a:defRPr/>
            </a:pPr>
            <a:r>
              <a:rPr lang="en-US" sz="2400" dirty="0" smtClean="0">
                <a:solidFill>
                  <a:schemeClr val="tx1">
                    <a:lumMod val="75000"/>
                    <a:lumOff val="25000"/>
                  </a:schemeClr>
                </a:solidFill>
                <a:latin typeface="Century Gothic"/>
                <a:cs typeface="Century Gothic"/>
              </a:rPr>
              <a:t>Interval = weekly, monthly, both weekly and monthly, or fiscal period</a:t>
            </a:r>
          </a:p>
          <a:p>
            <a:pPr marL="1143000" lvl="2" indent="-228600" defTabSz="457200" fontAlgn="auto">
              <a:lnSpc>
                <a:spcPct val="150000"/>
              </a:lnSpc>
              <a:spcBef>
                <a:spcPct val="20000"/>
              </a:spcBef>
              <a:spcAft>
                <a:spcPts val="0"/>
              </a:spcAft>
              <a:buClr>
                <a:schemeClr val="accent6"/>
              </a:buClr>
              <a:buFont typeface="Arial"/>
              <a:buChar char="•"/>
              <a:defRPr/>
            </a:pPr>
            <a:endParaRPr lang="en-US" sz="2400" dirty="0" smtClean="0">
              <a:solidFill>
                <a:schemeClr val="tx1">
                  <a:lumMod val="75000"/>
                  <a:lumOff val="25000"/>
                </a:schemeClr>
              </a:solidFill>
              <a:latin typeface="Century Gothic"/>
              <a:cs typeface="Century Gothic"/>
            </a:endParaRPr>
          </a:p>
          <a:p>
            <a:pPr marL="1143000" lvl="2" indent="-228600" defTabSz="457200" fontAlgn="auto">
              <a:lnSpc>
                <a:spcPct val="150000"/>
              </a:lnSpc>
              <a:spcBef>
                <a:spcPct val="20000"/>
              </a:spcBef>
              <a:spcAft>
                <a:spcPts val="0"/>
              </a:spcAft>
              <a:buClr>
                <a:schemeClr val="accent6"/>
              </a:buClr>
              <a:buFont typeface="Arial"/>
              <a:buChar char="•"/>
              <a:defRPr/>
            </a:pPr>
            <a:endParaRPr lang="en-US" sz="2400" u="sng" dirty="0" smtClean="0">
              <a:solidFill>
                <a:schemeClr val="tx1">
                  <a:lumMod val="75000"/>
                  <a:lumOff val="25000"/>
                </a:schemeClr>
              </a:solidFill>
              <a:latin typeface="Century Gothic"/>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tabLst/>
              <a:defRPr/>
            </a:pPr>
            <a:endParaRPr lang="en-US" sz="2800" b="1" noProof="0" dirty="0" smtClean="0">
              <a:solidFill>
                <a:schemeClr val="tx1">
                  <a:lumMod val="75000"/>
                  <a:lumOff val="25000"/>
                </a:schemeClr>
              </a:solidFill>
              <a:latin typeface="Century Gothic"/>
              <a:cs typeface="Century Gothic"/>
            </a:endParaRPr>
          </a:p>
          <a:p>
            <a:pPr marL="1200150" lvl="2" indent="-285750" defTabSz="457200" fontAlgn="auto">
              <a:lnSpc>
                <a:spcPct val="150000"/>
              </a:lnSpc>
              <a:spcBef>
                <a:spcPct val="20000"/>
              </a:spcBef>
              <a:spcAft>
                <a:spcPts val="0"/>
              </a:spcAft>
              <a:buClr>
                <a:schemeClr val="accent6"/>
              </a:buClr>
              <a:buFont typeface="Lucida Grande"/>
              <a:buChar char="-"/>
              <a:defRPr/>
            </a:pPr>
            <a:endPar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200150" lvl="2" indent="-285750" defTabSz="457200" fontAlgn="auto">
              <a:lnSpc>
                <a:spcPct val="150000"/>
              </a:lnSpc>
              <a:spcBef>
                <a:spcPct val="20000"/>
              </a:spcBef>
              <a:spcAft>
                <a:spcPts val="0"/>
              </a:spcAft>
              <a:buClr>
                <a:schemeClr val="accent6"/>
              </a:buClr>
              <a:buFont typeface="Arial" pitchFamily="34" charset="0"/>
              <a:buChar char="•"/>
              <a:defRPr/>
            </a:pPr>
            <a:endParaRPr lang="en-US" sz="2400" dirty="0" smtClean="0">
              <a:solidFill>
                <a:schemeClr val="tx1">
                  <a:lumMod val="75000"/>
                  <a:lumOff val="25000"/>
                </a:schemeClr>
              </a:solidFill>
              <a:latin typeface="Century Gothic"/>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4" name="Title 3"/>
          <p:cNvSpPr>
            <a:spLocks noGrp="1"/>
          </p:cNvSpPr>
          <p:nvPr>
            <p:ph type="title"/>
          </p:nvPr>
        </p:nvSpPr>
        <p:spPr/>
        <p:txBody>
          <a:bodyPr>
            <a:normAutofit/>
          </a:bodyPr>
          <a:lstStyle/>
          <a:p>
            <a:r>
              <a:rPr lang="en-US" dirty="0" smtClean="0"/>
              <a:t>EAM Fact </a:t>
            </a:r>
            <a:r>
              <a:rPr lang="en-US" dirty="0" smtClean="0"/>
              <a:t>Tables</a:t>
            </a:r>
            <a:endParaRPr lang="en-US" dirty="0"/>
          </a:p>
        </p:txBody>
      </p:sp>
      <p:sp>
        <p:nvSpPr>
          <p:cNvPr id="7" name="Content Placeholder 6"/>
          <p:cNvSpPr>
            <a:spLocks noGrp="1"/>
          </p:cNvSpPr>
          <p:nvPr>
            <p:ph idx="1"/>
          </p:nvPr>
        </p:nvSpPr>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custDataLst>
              <p:tags r:id="rId2"/>
            </p:custDataLst>
          </p:nvPr>
        </p:nvSpPr>
        <p:spPr>
          <a:xfrm>
            <a:off x="477673" y="1091821"/>
            <a:ext cx="8229600" cy="5092003"/>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dirty="0" smtClean="0">
                <a:solidFill>
                  <a:schemeClr val="tx1">
                    <a:lumMod val="75000"/>
                    <a:lumOff val="25000"/>
                  </a:schemeClr>
                </a:solidFill>
                <a:latin typeface="Century Gothic"/>
                <a:cs typeface="Century Gothic"/>
              </a:rPr>
              <a:t>Maintenance Cost Snapshot</a:t>
            </a: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noProof="0" dirty="0" smtClean="0">
                <a:solidFill>
                  <a:schemeClr val="tx1">
                    <a:lumMod val="75000"/>
                    <a:lumOff val="25000"/>
                  </a:schemeClr>
                </a:solidFill>
                <a:latin typeface="Century Gothic"/>
                <a:cs typeface="Century Gothic"/>
              </a:rPr>
              <a:t>Equipment MTBF </a:t>
            </a: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Char char="-"/>
              <a:tabLst/>
              <a:defRPr/>
            </a:pPr>
            <a:r>
              <a:rPr lang="en-US" sz="2800" b="1" noProof="0" dirty="0" smtClean="0">
                <a:solidFill>
                  <a:schemeClr val="tx1">
                    <a:lumMod val="75000"/>
                    <a:lumOff val="25000"/>
                  </a:schemeClr>
                </a:solidFill>
                <a:latin typeface="Century Gothic"/>
                <a:cs typeface="Century Gothic"/>
              </a:rPr>
              <a:t>Service Requests</a:t>
            </a:r>
          </a:p>
          <a:p>
            <a:pPr marL="1143000" lvl="2" indent="-228600" defTabSz="457200" fontAlgn="auto">
              <a:lnSpc>
                <a:spcPct val="150000"/>
              </a:lnSpc>
              <a:spcBef>
                <a:spcPct val="20000"/>
              </a:spcBef>
              <a:spcAft>
                <a:spcPts val="0"/>
              </a:spcAft>
              <a:buClr>
                <a:schemeClr val="accent6"/>
              </a:buClr>
              <a:buFont typeface="Arial"/>
              <a:buChar char="•"/>
              <a:defRPr/>
            </a:pPr>
            <a:endParaRPr lang="en-US" sz="2400" u="sng" dirty="0" smtClean="0">
              <a:solidFill>
                <a:schemeClr val="tx1">
                  <a:lumMod val="75000"/>
                  <a:lumOff val="25000"/>
                </a:schemeClr>
              </a:solidFill>
              <a:latin typeface="Century Gothic"/>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tabLst/>
              <a:defRPr/>
            </a:pPr>
            <a:endParaRPr lang="en-US" sz="2800" b="1" noProof="0" dirty="0" smtClean="0">
              <a:solidFill>
                <a:schemeClr val="tx1">
                  <a:lumMod val="75000"/>
                  <a:lumOff val="25000"/>
                </a:schemeClr>
              </a:solidFill>
              <a:latin typeface="Century Gothic"/>
              <a:cs typeface="Century Gothic"/>
            </a:endParaRPr>
          </a:p>
          <a:p>
            <a:pPr marL="1200150" lvl="2" indent="-285750" defTabSz="457200" fontAlgn="auto">
              <a:lnSpc>
                <a:spcPct val="150000"/>
              </a:lnSpc>
              <a:spcBef>
                <a:spcPct val="20000"/>
              </a:spcBef>
              <a:spcAft>
                <a:spcPts val="0"/>
              </a:spcAft>
              <a:buClr>
                <a:schemeClr val="accent6"/>
              </a:buClr>
              <a:buFont typeface="Lucida Grande"/>
              <a:buChar char="-"/>
              <a:defRPr/>
            </a:pPr>
            <a:endPar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1200150" lvl="2" indent="-285750" defTabSz="457200" fontAlgn="auto">
              <a:lnSpc>
                <a:spcPct val="150000"/>
              </a:lnSpc>
              <a:spcBef>
                <a:spcPct val="20000"/>
              </a:spcBef>
              <a:spcAft>
                <a:spcPts val="0"/>
              </a:spcAft>
              <a:buClr>
                <a:schemeClr val="accent6"/>
              </a:buClr>
              <a:buFont typeface="Arial" pitchFamily="34" charset="0"/>
              <a:buChar char="•"/>
              <a:defRPr/>
            </a:pPr>
            <a:endParaRPr lang="en-US" sz="2400" dirty="0" smtClean="0">
              <a:solidFill>
                <a:schemeClr val="tx1">
                  <a:lumMod val="75000"/>
                  <a:lumOff val="25000"/>
                </a:schemeClr>
              </a:solidFill>
              <a:latin typeface="Century Gothic"/>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50000"/>
              </a:lnSpc>
              <a:spcBef>
                <a:spcPct val="20000"/>
              </a:spcBef>
              <a:spcAft>
                <a:spcPts val="0"/>
              </a:spcAft>
              <a:buClr>
                <a:schemeClr val="accent6"/>
              </a:buClr>
              <a:buSzTx/>
              <a:buFont typeface="Lucida Grande"/>
              <a:buNone/>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4" name="Title 3"/>
          <p:cNvSpPr>
            <a:spLocks noGrp="1"/>
          </p:cNvSpPr>
          <p:nvPr>
            <p:ph type="title"/>
          </p:nvPr>
        </p:nvSpPr>
        <p:spPr/>
        <p:txBody>
          <a:bodyPr>
            <a:normAutofit/>
          </a:bodyPr>
          <a:lstStyle/>
          <a:p>
            <a:r>
              <a:rPr lang="en-US" dirty="0" smtClean="0"/>
              <a:t>EAM Fact </a:t>
            </a:r>
            <a:r>
              <a:rPr lang="en-US" dirty="0" smtClean="0"/>
              <a:t>Tables</a:t>
            </a:r>
            <a:endParaRPr lang="en-US" dirty="0"/>
          </a:p>
        </p:txBody>
      </p:sp>
      <p:sp>
        <p:nvSpPr>
          <p:cNvPr id="7" name="Content Placeholder 6"/>
          <p:cNvSpPr>
            <a:spLocks noGrp="1"/>
          </p:cNvSpPr>
          <p:nvPr>
            <p:ph idx="1"/>
          </p:nvPr>
        </p:nvSpPr>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sp>
        <p:nvSpPr>
          <p:cNvPr id="7" name="Title 6"/>
          <p:cNvSpPr>
            <a:spLocks noGrp="1"/>
          </p:cNvSpPr>
          <p:nvPr>
            <p:ph type="title"/>
          </p:nvPr>
        </p:nvSpPr>
        <p:spPr/>
        <p:txBody>
          <a:bodyPr>
            <a:normAutofit/>
          </a:bodyPr>
          <a:lstStyle/>
          <a:p>
            <a:r>
              <a:rPr lang="en-US" dirty="0" smtClean="0"/>
              <a:t>Transportation </a:t>
            </a:r>
            <a:r>
              <a:rPr lang="en-US" dirty="0" smtClean="0"/>
              <a:t>Management</a:t>
            </a:r>
            <a:endParaRPr lang="en-US" dirty="0"/>
          </a:p>
        </p:txBody>
      </p:sp>
      <p:pic>
        <p:nvPicPr>
          <p:cNvPr id="6" name="Picture 3" descr="C:\Users\fws\AppData\Local\Microsoft\Windows\Temporary Internet Files\Content.IE5\WEU3BY9P\MC900295851[1].wmf"/>
          <p:cNvPicPr>
            <a:picLocks noChangeAspect="1" noChangeArrowheads="1"/>
          </p:cNvPicPr>
          <p:nvPr>
            <p:custDataLst>
              <p:tags r:id="rId3"/>
            </p:custDataLst>
          </p:nvPr>
        </p:nvPicPr>
        <p:blipFill>
          <a:blip r:embed="rId7" cstate="print"/>
          <a:srcRect/>
          <a:stretch>
            <a:fillRect/>
          </a:stretch>
        </p:blipFill>
        <p:spPr bwMode="auto">
          <a:xfrm>
            <a:off x="3108960" y="2325696"/>
            <a:ext cx="2690971" cy="1896801"/>
          </a:xfrm>
          <a:prstGeom prst="rect">
            <a:avLst/>
          </a:prstGeom>
          <a:noFill/>
        </p:spPr>
      </p:pic>
      <p:pic>
        <p:nvPicPr>
          <p:cNvPr id="1027" name="Picture 3"/>
          <p:cNvPicPr>
            <a:picLocks noChangeAspect="1" noChangeArrowheads="1"/>
          </p:cNvPicPr>
          <p:nvPr>
            <p:custDataLst>
              <p:tags r:id="rId4"/>
            </p:custDataLst>
          </p:nvPr>
        </p:nvPicPr>
        <p:blipFill>
          <a:blip r:embed="rId8" cstate="print"/>
          <a:srcRect/>
          <a:stretch>
            <a:fillRect/>
          </a:stretch>
        </p:blipFill>
        <p:spPr bwMode="auto">
          <a:xfrm>
            <a:off x="6772700" y="361270"/>
            <a:ext cx="1896638" cy="82890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57200" y="1544753"/>
            <a:ext cx="8229600" cy="2972819"/>
          </a:xfrm>
          <a:prstGeom prst="rect">
            <a:avLst/>
          </a:prstGeom>
        </p:spPr>
        <p:txBody>
          <a:bodyPr>
            <a:normAutofit/>
          </a:bodyPr>
          <a:lstStyle/>
          <a:p>
            <a:pPr lvl="1">
              <a:lnSpc>
                <a:spcPct val="150000"/>
              </a:lnSpc>
              <a:defRPr/>
            </a:pPr>
            <a:r>
              <a:rPr lang="en-US" sz="2800" b="1" dirty="0" smtClean="0"/>
              <a:t>Delivery Performance</a:t>
            </a:r>
          </a:p>
          <a:p>
            <a:pPr lvl="1">
              <a:lnSpc>
                <a:spcPct val="150000"/>
              </a:lnSpc>
              <a:defRPr/>
            </a:pPr>
            <a:r>
              <a:rPr lang="en-US" sz="2800" b="1" dirty="0" smtClean="0"/>
              <a:t>Package Exceptions Summary</a:t>
            </a:r>
          </a:p>
          <a:p>
            <a:pPr lvl="1">
              <a:lnSpc>
                <a:spcPct val="150000"/>
              </a:lnSpc>
              <a:defRPr/>
            </a:pPr>
            <a:r>
              <a:rPr lang="en-US" sz="2800" b="1" dirty="0" smtClean="0"/>
              <a:t>Shipment Costs Summary</a:t>
            </a:r>
          </a:p>
          <a:p>
            <a:pPr lvl="1">
              <a:lnSpc>
                <a:spcPct val="150000"/>
              </a:lnSpc>
              <a:defRPr/>
            </a:pPr>
            <a:r>
              <a:rPr lang="en-US" sz="2800" b="1" dirty="0" smtClean="0"/>
              <a:t>Shipment Volume Summary</a:t>
            </a:r>
          </a:p>
          <a:p>
            <a:pPr lvl="1">
              <a:lnSpc>
                <a:spcPct val="150000"/>
              </a:lnSpc>
              <a:buNone/>
              <a:defRPr/>
            </a:pPr>
            <a:endParaRPr lang="en-US" dirty="0" smtClean="0"/>
          </a:p>
          <a:p>
            <a:pPr lvl="1">
              <a:lnSpc>
                <a:spcPct val="150000"/>
              </a:lnSpc>
              <a:buNone/>
              <a:defRPr/>
            </a:pPr>
            <a:endParaRPr lang="en-US" sz="2800" dirty="0" smtClean="0"/>
          </a:p>
        </p:txBody>
      </p:sp>
      <p:sp>
        <p:nvSpPr>
          <p:cNvPr id="6" name="Title 5"/>
          <p:cNvSpPr>
            <a:spLocks noGrp="1"/>
          </p:cNvSpPr>
          <p:nvPr>
            <p:ph type="title"/>
          </p:nvPr>
        </p:nvSpPr>
        <p:spPr/>
        <p:txBody>
          <a:bodyPr>
            <a:normAutofit fontScale="90000"/>
          </a:bodyPr>
          <a:lstStyle/>
          <a:p>
            <a:r>
              <a:rPr lang="en-US" dirty="0" smtClean="0"/>
              <a:t>Transportation </a:t>
            </a:r>
            <a:r>
              <a:rPr lang="en-US" dirty="0" smtClean="0"/>
              <a:t>Management - Dashboards</a:t>
            </a:r>
            <a:endParaRPr lang="en-US" dirty="0"/>
          </a:p>
        </p:txBody>
      </p:sp>
      <p:pic>
        <p:nvPicPr>
          <p:cNvPr id="4" name="Picture 3"/>
          <p:cNvPicPr>
            <a:picLocks noChangeAspect="1" noChangeArrowheads="1"/>
          </p:cNvPicPr>
          <p:nvPr>
            <p:custDataLst>
              <p:tags r:id="rId3"/>
            </p:custDataLst>
          </p:nvPr>
        </p:nvPicPr>
        <p:blipFill>
          <a:blip r:embed="rId6" cstate="print"/>
          <a:srcRect/>
          <a:stretch>
            <a:fillRect/>
          </a:stretch>
        </p:blipFill>
        <p:spPr bwMode="auto">
          <a:xfrm>
            <a:off x="6446129" y="854758"/>
            <a:ext cx="1896638" cy="82890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xfrm>
            <a:off x="446314" y="1054897"/>
            <a:ext cx="8229600" cy="3908990"/>
          </a:xfrm>
          <a:prstGeom prst="rect">
            <a:avLst/>
          </a:prstGeom>
        </p:spPr>
        <p:txBody>
          <a:bodyPr>
            <a:normAutofit/>
          </a:bodyPr>
          <a:lstStyle/>
          <a:p>
            <a:pPr lvl="1">
              <a:lnSpc>
                <a:spcPct val="150000"/>
              </a:lnSpc>
              <a:defRPr/>
            </a:pPr>
            <a:r>
              <a:rPr lang="en-US" sz="2800" b="1" dirty="0" smtClean="0"/>
              <a:t>Raised Alert</a:t>
            </a:r>
          </a:p>
          <a:p>
            <a:pPr lvl="1">
              <a:lnSpc>
                <a:spcPct val="150000"/>
              </a:lnSpc>
              <a:defRPr/>
            </a:pPr>
            <a:r>
              <a:rPr lang="en-US" sz="2800" b="1" dirty="0" smtClean="0"/>
              <a:t>Shipment Package</a:t>
            </a:r>
          </a:p>
          <a:p>
            <a:pPr lvl="1">
              <a:lnSpc>
                <a:spcPct val="150000"/>
              </a:lnSpc>
              <a:defRPr/>
            </a:pPr>
            <a:r>
              <a:rPr lang="en-US" sz="2800" b="1" dirty="0" smtClean="0"/>
              <a:t>Package Performance</a:t>
            </a:r>
          </a:p>
          <a:p>
            <a:pPr lvl="1">
              <a:lnSpc>
                <a:spcPct val="150000"/>
              </a:lnSpc>
              <a:defRPr/>
            </a:pPr>
            <a:r>
              <a:rPr lang="en-US" sz="2800" b="1" dirty="0" smtClean="0"/>
              <a:t>Shipment Header</a:t>
            </a:r>
          </a:p>
          <a:p>
            <a:pPr lvl="1">
              <a:lnSpc>
                <a:spcPct val="150000"/>
              </a:lnSpc>
              <a:defRPr/>
            </a:pPr>
            <a:r>
              <a:rPr lang="en-US" sz="2800" b="1" dirty="0" smtClean="0"/>
              <a:t>Shipment Estimate Charges</a:t>
            </a:r>
          </a:p>
          <a:p>
            <a:pPr lvl="1">
              <a:lnSpc>
                <a:spcPct val="150000"/>
              </a:lnSpc>
              <a:buNone/>
              <a:defRPr/>
            </a:pPr>
            <a:endParaRPr lang="en-US" dirty="0" smtClean="0"/>
          </a:p>
          <a:p>
            <a:pPr lvl="1">
              <a:lnSpc>
                <a:spcPct val="150000"/>
              </a:lnSpc>
              <a:buNone/>
              <a:defRPr/>
            </a:pPr>
            <a:endParaRPr lang="en-US" sz="2800" dirty="0" smtClean="0"/>
          </a:p>
        </p:txBody>
      </p:sp>
      <p:sp>
        <p:nvSpPr>
          <p:cNvPr id="6" name="Title 5"/>
          <p:cNvSpPr>
            <a:spLocks noGrp="1"/>
          </p:cNvSpPr>
          <p:nvPr>
            <p:ph type="title"/>
          </p:nvPr>
        </p:nvSpPr>
        <p:spPr/>
        <p:txBody>
          <a:bodyPr>
            <a:normAutofit fontScale="90000"/>
          </a:bodyPr>
          <a:lstStyle/>
          <a:p>
            <a:r>
              <a:rPr lang="en-US" dirty="0" smtClean="0"/>
              <a:t>Transportation </a:t>
            </a:r>
            <a:r>
              <a:rPr lang="en-US" dirty="0" smtClean="0"/>
              <a:t>Management - Fact Tables</a:t>
            </a:r>
            <a:endParaRPr lang="en-US" dirty="0"/>
          </a:p>
        </p:txBody>
      </p:sp>
      <p:pic>
        <p:nvPicPr>
          <p:cNvPr id="4" name="Picture 3"/>
          <p:cNvPicPr>
            <a:picLocks noChangeAspect="1" noChangeArrowheads="1"/>
          </p:cNvPicPr>
          <p:nvPr>
            <p:custDataLst>
              <p:tags r:id="rId3"/>
            </p:custDataLst>
          </p:nvPr>
        </p:nvPicPr>
        <p:blipFill>
          <a:blip r:embed="rId6" cstate="print"/>
          <a:srcRect/>
          <a:stretch>
            <a:fillRect/>
          </a:stretch>
        </p:blipFill>
        <p:spPr bwMode="auto">
          <a:xfrm>
            <a:off x="6065129" y="785813"/>
            <a:ext cx="1896638" cy="82890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Dimensions</a:t>
            </a:r>
            <a:endParaRPr lang="en-US" dirty="0"/>
          </a:p>
        </p:txBody>
      </p:sp>
      <p:sp>
        <p:nvSpPr>
          <p:cNvPr id="7" name="Picture Placeholder 6"/>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41993" name="Picture 9" descr="C:\Users\fws\AppData\Local\Microsoft\Windows\Temporary Internet Files\Content.IE5\WEU3BY9P\MC900410945[1].wmf"/>
          <p:cNvPicPr>
            <a:picLocks noChangeAspect="1" noChangeArrowheads="1"/>
          </p:cNvPicPr>
          <p:nvPr>
            <p:custDataLst>
              <p:tags r:id="rId3"/>
            </p:custDataLst>
          </p:nvPr>
        </p:nvPicPr>
        <p:blipFill>
          <a:blip r:embed="rId6" cstate="print"/>
          <a:srcRect/>
          <a:stretch>
            <a:fillRect/>
          </a:stretch>
        </p:blipFill>
        <p:spPr bwMode="auto">
          <a:xfrm>
            <a:off x="2292350" y="1768474"/>
            <a:ext cx="4060682" cy="2889251"/>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Dimensions</a:t>
            </a:r>
            <a:endParaRPr lang="en-US" dirty="0"/>
          </a:p>
        </p:txBody>
      </p:sp>
      <p:sp>
        <p:nvSpPr>
          <p:cNvPr id="8" name="Picture Placeholder 7"/>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133122" name="Picture 2"/>
          <p:cNvPicPr>
            <a:picLocks noChangeAspect="1" noChangeArrowheads="1"/>
          </p:cNvPicPr>
          <p:nvPr>
            <p:custDataLst>
              <p:tags r:id="rId3"/>
            </p:custDataLst>
          </p:nvPr>
        </p:nvPicPr>
        <p:blipFill>
          <a:blip r:embed="rId7" cstate="print"/>
          <a:srcRect/>
          <a:stretch>
            <a:fillRect/>
          </a:stretch>
        </p:blipFill>
        <p:spPr bwMode="auto">
          <a:xfrm>
            <a:off x="442452" y="1006537"/>
            <a:ext cx="5648069" cy="4873768"/>
          </a:xfrm>
          <a:prstGeom prst="rect">
            <a:avLst/>
          </a:prstGeom>
          <a:noFill/>
          <a:ln w="9525">
            <a:noFill/>
            <a:miter lim="800000"/>
            <a:headEnd/>
            <a:tailEnd/>
          </a:ln>
        </p:spPr>
      </p:pic>
      <p:sp>
        <p:nvSpPr>
          <p:cNvPr id="6" name="Rectangle 5"/>
          <p:cNvSpPr/>
          <p:nvPr>
            <p:custDataLst>
              <p:tags r:id="rId4"/>
            </p:custDataLst>
          </p:nvPr>
        </p:nvSpPr>
        <p:spPr>
          <a:xfrm>
            <a:off x="6518787" y="1194620"/>
            <a:ext cx="2625213" cy="4524315"/>
          </a:xfrm>
          <a:prstGeom prst="rect">
            <a:avLst/>
          </a:prstGeom>
        </p:spPr>
        <p:txBody>
          <a:bodyPr wrap="square">
            <a:spAutoFit/>
          </a:bodyPr>
          <a:lstStyle/>
          <a:p>
            <a:r>
              <a:rPr lang="en-US" sz="1200" b="1" dirty="0" smtClean="0"/>
              <a:t>Dimensions	</a:t>
            </a:r>
          </a:p>
          <a:p>
            <a:r>
              <a:rPr lang="en-US" sz="1200" dirty="0" err="1" smtClean="0"/>
              <a:t>dim_account</a:t>
            </a:r>
            <a:r>
              <a:rPr lang="en-US" sz="1200" dirty="0" smtClean="0"/>
              <a:t>	</a:t>
            </a:r>
          </a:p>
          <a:p>
            <a:r>
              <a:rPr lang="en-US" sz="1200" dirty="0" err="1" smtClean="0"/>
              <a:t>dim_base_currency</a:t>
            </a:r>
            <a:r>
              <a:rPr lang="en-US" sz="1200" dirty="0" smtClean="0"/>
              <a:t>	</a:t>
            </a:r>
          </a:p>
          <a:p>
            <a:r>
              <a:rPr lang="en-US" sz="1200" dirty="0" err="1" smtClean="0"/>
              <a:t>dim_channel</a:t>
            </a:r>
            <a:r>
              <a:rPr lang="en-US" sz="1200" dirty="0" smtClean="0"/>
              <a:t>	</a:t>
            </a:r>
          </a:p>
          <a:p>
            <a:r>
              <a:rPr lang="en-US" sz="1200" dirty="0" err="1" smtClean="0"/>
              <a:t>dim_corporate_currency</a:t>
            </a:r>
            <a:r>
              <a:rPr lang="en-US" sz="1200" dirty="0" smtClean="0"/>
              <a:t>	</a:t>
            </a:r>
          </a:p>
          <a:p>
            <a:r>
              <a:rPr lang="en-US" sz="1200" dirty="0" err="1" smtClean="0"/>
              <a:t>dim_cost_center</a:t>
            </a:r>
            <a:r>
              <a:rPr lang="en-US" sz="1200" dirty="0" smtClean="0"/>
              <a:t>	</a:t>
            </a:r>
          </a:p>
          <a:p>
            <a:r>
              <a:rPr lang="en-US" sz="1200" dirty="0" err="1" smtClean="0"/>
              <a:t>dim_customer_bill_to</a:t>
            </a:r>
            <a:r>
              <a:rPr lang="en-US" sz="1200" dirty="0" smtClean="0"/>
              <a:t>	</a:t>
            </a:r>
          </a:p>
          <a:p>
            <a:r>
              <a:rPr lang="en-US" sz="1200" dirty="0" err="1" smtClean="0"/>
              <a:t>dim_customer_ship_to</a:t>
            </a:r>
            <a:r>
              <a:rPr lang="en-US" sz="1200" dirty="0" smtClean="0"/>
              <a:t>	</a:t>
            </a:r>
          </a:p>
          <a:p>
            <a:r>
              <a:rPr lang="en-US" sz="1200" dirty="0" err="1" smtClean="0"/>
              <a:t>dim_customer_sold_to</a:t>
            </a:r>
            <a:r>
              <a:rPr lang="en-US" sz="1200" dirty="0" smtClean="0"/>
              <a:t>	</a:t>
            </a:r>
          </a:p>
          <a:p>
            <a:r>
              <a:rPr lang="en-US" sz="1200" dirty="0" err="1" smtClean="0"/>
              <a:t>dim_due_date</a:t>
            </a:r>
            <a:r>
              <a:rPr lang="en-US" sz="1200" dirty="0" smtClean="0"/>
              <a:t>	</a:t>
            </a:r>
          </a:p>
          <a:p>
            <a:r>
              <a:rPr lang="en-US" sz="1200" dirty="0" err="1" smtClean="0"/>
              <a:t>dim_effective_date</a:t>
            </a:r>
            <a:r>
              <a:rPr lang="en-US" sz="1200" dirty="0" smtClean="0"/>
              <a:t>	</a:t>
            </a:r>
          </a:p>
          <a:p>
            <a:r>
              <a:rPr lang="en-US" sz="1200" dirty="0" err="1" smtClean="0"/>
              <a:t>dim_entity</a:t>
            </a:r>
            <a:r>
              <a:rPr lang="en-US" sz="1200" dirty="0" smtClean="0"/>
              <a:t>	</a:t>
            </a:r>
          </a:p>
          <a:p>
            <a:r>
              <a:rPr lang="en-US" sz="1200" dirty="0" err="1" smtClean="0"/>
              <a:t>dim_invoice_date</a:t>
            </a:r>
            <a:r>
              <a:rPr lang="en-US" sz="1200" dirty="0" smtClean="0"/>
              <a:t>	</a:t>
            </a:r>
          </a:p>
          <a:p>
            <a:r>
              <a:rPr lang="en-US" sz="1200" dirty="0" err="1" smtClean="0"/>
              <a:t>dim_item</a:t>
            </a:r>
            <a:r>
              <a:rPr lang="en-US" sz="1200" dirty="0" smtClean="0"/>
              <a:t>	</a:t>
            </a:r>
          </a:p>
          <a:p>
            <a:r>
              <a:rPr lang="en-US" sz="1200" dirty="0" err="1" smtClean="0"/>
              <a:t>dim_location</a:t>
            </a:r>
            <a:r>
              <a:rPr lang="en-US" sz="1200" dirty="0" smtClean="0"/>
              <a:t>	</a:t>
            </a:r>
          </a:p>
          <a:p>
            <a:r>
              <a:rPr lang="en-US" sz="1200" dirty="0" err="1" smtClean="0"/>
              <a:t>dim_order_date</a:t>
            </a:r>
            <a:r>
              <a:rPr lang="en-US" sz="1200" dirty="0" smtClean="0"/>
              <a:t>	</a:t>
            </a:r>
          </a:p>
          <a:p>
            <a:r>
              <a:rPr lang="en-US" sz="1200" dirty="0" err="1" smtClean="0"/>
              <a:t>dim_project</a:t>
            </a:r>
            <a:r>
              <a:rPr lang="en-US" sz="1200" dirty="0" smtClean="0"/>
              <a:t>	</a:t>
            </a:r>
          </a:p>
          <a:p>
            <a:r>
              <a:rPr lang="en-US" sz="1200" dirty="0" smtClean="0"/>
              <a:t>dim_sales_person1	</a:t>
            </a:r>
          </a:p>
          <a:p>
            <a:r>
              <a:rPr lang="en-US" sz="1200" dirty="0" smtClean="0"/>
              <a:t>dim_sales_person2	</a:t>
            </a:r>
          </a:p>
          <a:p>
            <a:r>
              <a:rPr lang="en-US" sz="1200" dirty="0" smtClean="0"/>
              <a:t>dim_sales_person3	</a:t>
            </a:r>
          </a:p>
          <a:p>
            <a:r>
              <a:rPr lang="en-US" sz="1200" dirty="0" smtClean="0"/>
              <a:t>dim_sales_person4	</a:t>
            </a:r>
          </a:p>
          <a:p>
            <a:r>
              <a:rPr lang="en-US" sz="1200" dirty="0" err="1" smtClean="0"/>
              <a:t>dim_site</a:t>
            </a:r>
            <a:r>
              <a:rPr lang="en-US" sz="1200" dirty="0" smtClean="0"/>
              <a:t>	</a:t>
            </a:r>
          </a:p>
          <a:p>
            <a:r>
              <a:rPr lang="en-US" sz="1200" dirty="0" err="1" smtClean="0"/>
              <a:t>dim_sub_account</a:t>
            </a:r>
            <a:r>
              <a:rPr lang="en-US" sz="1200" dirty="0" smtClean="0"/>
              <a:t>	</a:t>
            </a:r>
          </a:p>
          <a:p>
            <a:r>
              <a:rPr lang="en-US" sz="1200" dirty="0" err="1" smtClean="0"/>
              <a:t>dim_transaction_currency</a:t>
            </a:r>
            <a:r>
              <a:rPr lang="en-US" sz="1200" dirty="0" smtClean="0"/>
              <a:t>	</a:t>
            </a: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a:pPr>
            <a:r>
              <a:rPr lang="en-US" dirty="0" smtClean="0"/>
              <a:t>If you want to create a chart to show sales dollars by customer, you could use the following fact table:</a:t>
            </a:r>
          </a:p>
          <a:p>
            <a:pPr marL="971550" lvl="1" indent="-514350">
              <a:spcAft>
                <a:spcPts val="1200"/>
              </a:spcAft>
              <a:buFont typeface="+mj-lt"/>
              <a:buAutoNum type="alphaLcPeriod"/>
            </a:pPr>
            <a:r>
              <a:rPr lang="en-US" sz="2600" dirty="0" smtClean="0"/>
              <a:t>PO Purchasing Receipts</a:t>
            </a:r>
          </a:p>
          <a:p>
            <a:pPr marL="971550" lvl="1" indent="-514350">
              <a:spcAft>
                <a:spcPts val="1200"/>
              </a:spcAft>
              <a:buFont typeface="+mj-lt"/>
              <a:buAutoNum type="alphaLcPeriod"/>
            </a:pPr>
            <a:r>
              <a:rPr lang="en-US" dirty="0" smtClean="0"/>
              <a:t>EAM Material Transactions</a:t>
            </a:r>
            <a:endParaRPr lang="en-US" sz="2600" dirty="0" smtClean="0"/>
          </a:p>
          <a:p>
            <a:pPr marL="971550" lvl="1" indent="-514350">
              <a:spcAft>
                <a:spcPts val="1200"/>
              </a:spcAft>
              <a:buFont typeface="+mj-lt"/>
              <a:buAutoNum type="alphaLcPeriod"/>
            </a:pPr>
            <a:r>
              <a:rPr lang="en-US" sz="2600" dirty="0" smtClean="0"/>
              <a:t>OM Invoices</a:t>
            </a:r>
          </a:p>
          <a:p>
            <a:pPr marL="971550" lvl="1" indent="-514350">
              <a:spcAft>
                <a:spcPts val="1200"/>
              </a:spcAft>
              <a:buFont typeface="+mj-lt"/>
              <a:buAutoNum type="alphaLcPeriod"/>
            </a:pPr>
            <a:r>
              <a:rPr lang="en-US" sz="2600" dirty="0" smtClean="0"/>
              <a:t>OP Transactions</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3" end="3"/>
                                            </p:txEl>
                                          </p:spTgt>
                                        </p:tgtEl>
                                        <p:attrNameLst>
                                          <p:attrName>style.fontStyle</p:attrName>
                                        </p:attrNameLst>
                                      </p:cBhvr>
                                      <p:to>
                                        <p:strVal val="normal"/>
                                      </p:to>
                                    </p:set>
                                    <p:set>
                                      <p:cBhvr override="childStyle">
                                        <p:cTn id="27" dur="indefinite"/>
                                        <p:tgtEl>
                                          <p:spTgt spid="10243">
                                            <p:txEl>
                                              <p:pRg st="3" end="3"/>
                                            </p:txEl>
                                          </p:spTgt>
                                        </p:tgtEl>
                                        <p:attrNameLst>
                                          <p:attrName>style.fontWeight</p:attrName>
                                        </p:attrNameLst>
                                      </p:cBhvr>
                                      <p:to>
                                        <p:strVal val="bold"/>
                                      </p:to>
                                    </p:set>
                                    <p:set>
                                      <p:cBhvr override="childStyle">
                                        <p:cTn id="28" dur="indefinite"/>
                                        <p:tgtEl>
                                          <p:spTgt spid="1024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856480"/>
          </a:xfrm>
        </p:spPr>
        <p:txBody>
          <a:bodyPr>
            <a:noAutofit/>
          </a:bodyPr>
          <a:lstStyle/>
          <a:p>
            <a:pPr marL="571500" indent="-514350">
              <a:spcAft>
                <a:spcPts val="1200"/>
              </a:spcAft>
              <a:buFont typeface="+mj-lt"/>
              <a:buAutoNum type="arabicPeriod" startAt="2"/>
            </a:pPr>
            <a:r>
              <a:rPr lang="en-US" dirty="0" smtClean="0"/>
              <a:t>If you want to create a Grid that shows the top 25 suppliers, your query could use which fact table?</a:t>
            </a:r>
          </a:p>
          <a:p>
            <a:pPr marL="971550" lvl="1" indent="-514350">
              <a:spcAft>
                <a:spcPts val="1200"/>
              </a:spcAft>
              <a:buFont typeface="+mj-lt"/>
              <a:buAutoNum type="alphaLcPeriod"/>
            </a:pPr>
            <a:r>
              <a:rPr lang="en-US" dirty="0" smtClean="0"/>
              <a:t>OM Invoices</a:t>
            </a:r>
          </a:p>
          <a:p>
            <a:pPr marL="971550" lvl="1" indent="-514350">
              <a:spcAft>
                <a:spcPts val="1200"/>
              </a:spcAft>
              <a:buFont typeface="+mj-lt"/>
              <a:buAutoNum type="alphaLcPeriod"/>
            </a:pPr>
            <a:r>
              <a:rPr lang="en-US" dirty="0" smtClean="0"/>
              <a:t>PO Order History</a:t>
            </a:r>
          </a:p>
          <a:p>
            <a:pPr marL="971550" lvl="1" indent="-514350">
              <a:spcAft>
                <a:spcPts val="1200"/>
              </a:spcAft>
              <a:buFont typeface="+mj-lt"/>
              <a:buAutoNum type="alphaLcPeriod"/>
            </a:pPr>
            <a:r>
              <a:rPr lang="en-US" dirty="0" smtClean="0"/>
              <a:t>GL Transactions</a:t>
            </a:r>
          </a:p>
          <a:p>
            <a:pPr marL="971550" lvl="1" indent="-514350">
              <a:spcAft>
                <a:spcPts val="1200"/>
              </a:spcAft>
              <a:buFont typeface="+mj-lt"/>
              <a:buAutoNum type="alphaLcPeriod"/>
            </a:pPr>
            <a:r>
              <a:rPr lang="en-US" dirty="0" smtClean="0"/>
              <a:t>AR Invoice History</a:t>
            </a:r>
          </a:p>
          <a:p>
            <a:endParaRPr lang="en-US"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2" end="2"/>
                                            </p:txEl>
                                          </p:spTgt>
                                        </p:tgtEl>
                                        <p:attrNameLst>
                                          <p:attrName>style.fontStyle</p:attrName>
                                        </p:attrNameLst>
                                      </p:cBhvr>
                                      <p:to>
                                        <p:strVal val="normal"/>
                                      </p:to>
                                    </p:set>
                                    <p:set>
                                      <p:cBhvr override="childStyle">
                                        <p:cTn id="27" dur="indefinite"/>
                                        <p:tgtEl>
                                          <p:spTgt spid="10243">
                                            <p:txEl>
                                              <p:pRg st="2" end="2"/>
                                            </p:txEl>
                                          </p:spTgt>
                                        </p:tgtEl>
                                        <p:attrNameLst>
                                          <p:attrName>style.fontWeight</p:attrName>
                                        </p:attrNameLst>
                                      </p:cBhvr>
                                      <p:to>
                                        <p:strVal val="bold"/>
                                      </p:to>
                                    </p:set>
                                    <p:set>
                                      <p:cBhvr override="childStyle">
                                        <p:cTn id="28"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856480"/>
          </a:xfrm>
        </p:spPr>
        <p:txBody>
          <a:bodyPr>
            <a:noAutofit/>
          </a:bodyPr>
          <a:lstStyle/>
          <a:p>
            <a:pPr marL="571500" indent="-514350">
              <a:spcAft>
                <a:spcPts val="1200"/>
              </a:spcAft>
              <a:buFont typeface="+mj-lt"/>
              <a:buAutoNum type="arabicPeriod" startAt="3"/>
            </a:pPr>
            <a:r>
              <a:rPr lang="en-US" dirty="0" smtClean="0"/>
              <a:t>In a query of any history file, which column might be useful as a filter?</a:t>
            </a:r>
          </a:p>
          <a:p>
            <a:pPr marL="971550" lvl="1" indent="-514350">
              <a:spcAft>
                <a:spcPts val="1200"/>
              </a:spcAft>
              <a:buFont typeface="+mj-lt"/>
              <a:buAutoNum type="alphaLcPeriod"/>
            </a:pPr>
            <a:r>
              <a:rPr lang="en-US" dirty="0" smtClean="0"/>
              <a:t>Customer ID</a:t>
            </a:r>
          </a:p>
          <a:p>
            <a:pPr marL="971550" lvl="1" indent="-514350">
              <a:spcAft>
                <a:spcPts val="1200"/>
              </a:spcAft>
              <a:buFont typeface="+mj-lt"/>
              <a:buAutoNum type="alphaLcPeriod"/>
            </a:pPr>
            <a:r>
              <a:rPr lang="en-US" dirty="0" smtClean="0"/>
              <a:t>Current Flag</a:t>
            </a:r>
          </a:p>
          <a:p>
            <a:pPr marL="971550" lvl="1" indent="-514350">
              <a:spcAft>
                <a:spcPts val="1200"/>
              </a:spcAft>
              <a:buFont typeface="+mj-lt"/>
              <a:buAutoNum type="alphaLcPeriod"/>
            </a:pPr>
            <a:r>
              <a:rPr lang="en-US" dirty="0" smtClean="0"/>
              <a:t>Invoice ID</a:t>
            </a:r>
          </a:p>
          <a:p>
            <a:pPr marL="971550" lvl="1" indent="-514350">
              <a:spcAft>
                <a:spcPts val="1200"/>
              </a:spcAft>
              <a:buFont typeface="+mj-lt"/>
              <a:buAutoNum type="alphaLcPeriod"/>
            </a:pPr>
            <a:r>
              <a:rPr lang="en-US" dirty="0" smtClean="0"/>
              <a:t>Order Date</a:t>
            </a:r>
          </a:p>
          <a:p>
            <a:endParaRPr lang="en-US"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2" end="2"/>
                                            </p:txEl>
                                          </p:spTgt>
                                        </p:tgtEl>
                                        <p:attrNameLst>
                                          <p:attrName>style.fontStyle</p:attrName>
                                        </p:attrNameLst>
                                      </p:cBhvr>
                                      <p:to>
                                        <p:strVal val="normal"/>
                                      </p:to>
                                    </p:set>
                                    <p:set>
                                      <p:cBhvr override="childStyle">
                                        <p:cTn id="27" dur="indefinite"/>
                                        <p:tgtEl>
                                          <p:spTgt spid="10243">
                                            <p:txEl>
                                              <p:pRg st="2" end="2"/>
                                            </p:txEl>
                                          </p:spTgt>
                                        </p:tgtEl>
                                        <p:attrNameLst>
                                          <p:attrName>style.fontWeight</p:attrName>
                                        </p:attrNameLst>
                                      </p:cBhvr>
                                      <p:to>
                                        <p:strVal val="bold"/>
                                      </p:to>
                                    </p:set>
                                    <p:set>
                                      <p:cBhvr override="childStyle">
                                        <p:cTn id="28"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custDataLst>
              <p:tags r:id="rId2"/>
            </p:custDataLst>
          </p:nvPr>
        </p:nvSpPr>
        <p:spPr>
          <a:xfrm>
            <a:off x="441158" y="368969"/>
            <a:ext cx="8153400" cy="731838"/>
          </a:xfrm>
        </p:spPr>
        <p:txBody>
          <a:bodyPr/>
          <a:lstStyle/>
          <a:p>
            <a:r>
              <a:rPr lang="en-US" dirty="0" smtClean="0"/>
              <a:t>BI Glossary</a:t>
            </a:r>
          </a:p>
        </p:txBody>
      </p:sp>
      <p:sp>
        <p:nvSpPr>
          <p:cNvPr id="15363" name="Rectangle 3"/>
          <p:cNvSpPr>
            <a:spLocks noGrp="1" noChangeArrowheads="1"/>
          </p:cNvSpPr>
          <p:nvPr>
            <p:ph idx="1"/>
            <p:custDataLst>
              <p:tags r:id="rId3"/>
            </p:custDataLst>
          </p:nvPr>
        </p:nvSpPr>
        <p:spPr>
          <a:xfrm>
            <a:off x="457200" y="1341120"/>
            <a:ext cx="8153400" cy="4124960"/>
          </a:xfrm>
        </p:spPr>
        <p:txBody>
          <a:bodyPr>
            <a:normAutofit/>
          </a:bodyPr>
          <a:lstStyle/>
          <a:p>
            <a:pPr>
              <a:lnSpc>
                <a:spcPct val="110000"/>
              </a:lnSpc>
            </a:pPr>
            <a:r>
              <a:rPr lang="en-US" b="1" dirty="0" smtClean="0"/>
              <a:t>Facts</a:t>
            </a:r>
            <a:r>
              <a:rPr lang="en-US" dirty="0" smtClean="0"/>
              <a:t> – Numerical information that can be analyzed.</a:t>
            </a:r>
          </a:p>
          <a:p>
            <a:pPr>
              <a:lnSpc>
                <a:spcPct val="110000"/>
              </a:lnSpc>
            </a:pPr>
            <a:r>
              <a:rPr lang="en-US" b="1" dirty="0" smtClean="0"/>
              <a:t>Dimensions</a:t>
            </a:r>
            <a:r>
              <a:rPr lang="en-US" dirty="0" smtClean="0"/>
              <a:t> – Qualifiers of Facts</a:t>
            </a:r>
          </a:p>
          <a:p>
            <a:pPr>
              <a:lnSpc>
                <a:spcPct val="110000"/>
              </a:lnSpc>
            </a:pPr>
            <a:r>
              <a:rPr lang="en-US" b="1" dirty="0" smtClean="0"/>
              <a:t>Star schema  </a:t>
            </a:r>
            <a:r>
              <a:rPr lang="en-US" dirty="0" smtClean="0"/>
              <a:t>- Method of organizing facts and dimensions.  </a:t>
            </a:r>
            <a:endParaRPr lang="en-US" b="1" dirty="0" smtClean="0"/>
          </a:p>
          <a:p>
            <a:pPr>
              <a:lnSpc>
                <a:spcPct val="110000"/>
              </a:lnSpc>
            </a:pPr>
            <a:r>
              <a:rPr lang="en-US" b="1" dirty="0" smtClean="0"/>
              <a:t>Metadata – </a:t>
            </a:r>
            <a:r>
              <a:rPr lang="en-US" dirty="0" smtClean="0"/>
              <a:t>Data about data</a:t>
            </a:r>
          </a:p>
          <a:p>
            <a:endParaRPr lang="en-US" sz="20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BI3 Modules - Documentation</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BI User </a:t>
            </a:r>
            <a:r>
              <a:rPr lang="en-US" dirty="0" smtClean="0"/>
              <a:t>Documentation</a:t>
            </a:r>
            <a:endParaRPr lang="en-US" dirty="0"/>
          </a:p>
        </p:txBody>
      </p:sp>
      <p:sp>
        <p:nvSpPr>
          <p:cNvPr id="8" name="Picture Placeholder 7"/>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1026" name="Picture 2"/>
          <p:cNvPicPr>
            <a:picLocks noChangeAspect="1" noChangeArrowheads="1"/>
          </p:cNvPicPr>
          <p:nvPr>
            <p:custDataLst>
              <p:tags r:id="rId3"/>
            </p:custDataLst>
          </p:nvPr>
        </p:nvPicPr>
        <p:blipFill>
          <a:blip r:embed="rId8" cstate="print"/>
          <a:srcRect/>
          <a:stretch>
            <a:fillRect/>
          </a:stretch>
        </p:blipFill>
        <p:spPr bwMode="auto">
          <a:xfrm>
            <a:off x="1085850" y="1757362"/>
            <a:ext cx="6958475" cy="3495675"/>
          </a:xfrm>
          <a:prstGeom prst="rect">
            <a:avLst/>
          </a:prstGeom>
          <a:noFill/>
          <a:ln w="9525">
            <a:noFill/>
            <a:miter lim="800000"/>
            <a:headEnd/>
            <a:tailEnd/>
          </a:ln>
          <a:effectLst/>
        </p:spPr>
      </p:pic>
      <p:pic>
        <p:nvPicPr>
          <p:cNvPr id="1027" name="Picture 3"/>
          <p:cNvPicPr>
            <a:picLocks noChangeAspect="1" noChangeArrowheads="1"/>
          </p:cNvPicPr>
          <p:nvPr>
            <p:custDataLst>
              <p:tags r:id="rId4"/>
            </p:custDataLst>
          </p:nvPr>
        </p:nvPicPr>
        <p:blipFill>
          <a:blip r:embed="rId9" cstate="print"/>
          <a:srcRect/>
          <a:stretch>
            <a:fillRect/>
          </a:stretch>
        </p:blipFill>
        <p:spPr bwMode="auto">
          <a:xfrm>
            <a:off x="5081588" y="1762125"/>
            <a:ext cx="2981325" cy="3448050"/>
          </a:xfrm>
          <a:prstGeom prst="rect">
            <a:avLst/>
          </a:prstGeom>
          <a:noFill/>
          <a:ln w="9525">
            <a:noFill/>
            <a:miter lim="800000"/>
            <a:headEnd/>
            <a:tailEnd/>
          </a:ln>
          <a:effectLst/>
        </p:spPr>
      </p:pic>
      <p:sp>
        <p:nvSpPr>
          <p:cNvPr id="6" name="Left Arrow 5"/>
          <p:cNvSpPr/>
          <p:nvPr>
            <p:custDataLst>
              <p:tags r:id="rId5"/>
            </p:custDataLst>
          </p:nvPr>
        </p:nvSpPr>
        <p:spPr>
          <a:xfrm>
            <a:off x="6372225" y="3529013"/>
            <a:ext cx="957263" cy="485775"/>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BI User </a:t>
            </a:r>
            <a:r>
              <a:rPr lang="en-US" dirty="0" smtClean="0"/>
              <a:t>Documentation</a:t>
            </a:r>
            <a:endParaRPr lang="en-US" dirty="0"/>
          </a:p>
        </p:txBody>
      </p:sp>
      <p:sp>
        <p:nvSpPr>
          <p:cNvPr id="10" name="Picture Placeholder 9"/>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2050" name="Picture 2"/>
          <p:cNvPicPr>
            <a:picLocks noChangeAspect="1" noChangeArrowheads="1"/>
          </p:cNvPicPr>
          <p:nvPr>
            <p:custDataLst>
              <p:tags r:id="rId3"/>
            </p:custDataLst>
          </p:nvPr>
        </p:nvPicPr>
        <p:blipFill>
          <a:blip r:embed="rId9" cstate="print"/>
          <a:srcRect/>
          <a:stretch>
            <a:fillRect/>
          </a:stretch>
        </p:blipFill>
        <p:spPr bwMode="auto">
          <a:xfrm>
            <a:off x="545911" y="1087734"/>
            <a:ext cx="8086725" cy="4993742"/>
          </a:xfrm>
          <a:prstGeom prst="rect">
            <a:avLst/>
          </a:prstGeom>
          <a:noFill/>
          <a:ln w="9525">
            <a:noFill/>
            <a:miter lim="800000"/>
            <a:headEnd/>
            <a:tailEnd/>
          </a:ln>
          <a:effectLst/>
        </p:spPr>
      </p:pic>
      <p:pic>
        <p:nvPicPr>
          <p:cNvPr id="2051" name="Picture 3"/>
          <p:cNvPicPr>
            <a:picLocks noChangeAspect="1" noChangeArrowheads="1"/>
          </p:cNvPicPr>
          <p:nvPr>
            <p:custDataLst>
              <p:tags r:id="rId4"/>
            </p:custDataLst>
          </p:nvPr>
        </p:nvPicPr>
        <p:blipFill>
          <a:blip r:embed="rId10" cstate="print"/>
          <a:srcRect/>
          <a:stretch>
            <a:fillRect/>
          </a:stretch>
        </p:blipFill>
        <p:spPr bwMode="auto">
          <a:xfrm>
            <a:off x="500743" y="1094760"/>
            <a:ext cx="2247006" cy="5073318"/>
          </a:xfrm>
          <a:prstGeom prst="rect">
            <a:avLst/>
          </a:prstGeom>
          <a:noFill/>
          <a:ln w="9525">
            <a:noFill/>
            <a:miter lim="800000"/>
            <a:headEnd/>
            <a:tailEnd/>
          </a:ln>
          <a:effectLst/>
        </p:spPr>
      </p:pic>
      <p:sp>
        <p:nvSpPr>
          <p:cNvPr id="9" name="Left Arrow 8"/>
          <p:cNvSpPr/>
          <p:nvPr>
            <p:custDataLst>
              <p:tags r:id="rId5"/>
            </p:custDataLst>
          </p:nvPr>
        </p:nvSpPr>
        <p:spPr>
          <a:xfrm>
            <a:off x="2497540" y="3725838"/>
            <a:ext cx="559559" cy="2456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2" name="Picture 4"/>
          <p:cNvPicPr>
            <a:picLocks noChangeAspect="1" noChangeArrowheads="1"/>
          </p:cNvPicPr>
          <p:nvPr>
            <p:custDataLst>
              <p:tags r:id="rId6"/>
            </p:custDataLst>
          </p:nvPr>
        </p:nvPicPr>
        <p:blipFill>
          <a:blip r:embed="rId11" cstate="print"/>
          <a:srcRect/>
          <a:stretch>
            <a:fillRect/>
          </a:stretch>
        </p:blipFill>
        <p:spPr bwMode="auto">
          <a:xfrm>
            <a:off x="957943" y="1445040"/>
            <a:ext cx="7694216" cy="4597222"/>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BI Technical </a:t>
            </a:r>
            <a:r>
              <a:rPr lang="en-US" dirty="0" smtClean="0"/>
              <a:t>Documentation</a:t>
            </a:r>
            <a:endParaRPr lang="en-US" dirty="0"/>
          </a:p>
        </p:txBody>
      </p:sp>
      <p:sp>
        <p:nvSpPr>
          <p:cNvPr id="13" name="Picture Placeholder 12"/>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3074" name="Picture 2"/>
          <p:cNvPicPr>
            <a:picLocks noChangeAspect="1" noChangeArrowheads="1"/>
          </p:cNvPicPr>
          <p:nvPr>
            <p:custDataLst>
              <p:tags r:id="rId3"/>
            </p:custDataLst>
          </p:nvPr>
        </p:nvPicPr>
        <p:blipFill>
          <a:blip r:embed="rId8" cstate="print"/>
          <a:srcRect/>
          <a:stretch>
            <a:fillRect/>
          </a:stretch>
        </p:blipFill>
        <p:spPr bwMode="auto">
          <a:xfrm>
            <a:off x="498987" y="1023582"/>
            <a:ext cx="8029300" cy="4616640"/>
          </a:xfrm>
          <a:prstGeom prst="rect">
            <a:avLst/>
          </a:prstGeom>
          <a:noFill/>
          <a:ln w="9525">
            <a:noFill/>
            <a:miter lim="800000"/>
            <a:headEnd/>
            <a:tailEnd/>
          </a:ln>
          <a:effectLst/>
        </p:spPr>
      </p:pic>
      <p:grpSp>
        <p:nvGrpSpPr>
          <p:cNvPr id="12" name="Group 11"/>
          <p:cNvGrpSpPr/>
          <p:nvPr>
            <p:custDataLst>
              <p:tags r:id="rId4"/>
            </p:custDataLst>
          </p:nvPr>
        </p:nvGrpSpPr>
        <p:grpSpPr>
          <a:xfrm>
            <a:off x="2129051" y="4271749"/>
            <a:ext cx="5977719" cy="1384995"/>
            <a:chOff x="2129051" y="4271749"/>
            <a:chExt cx="5977719" cy="1384995"/>
          </a:xfrm>
        </p:grpSpPr>
        <p:sp>
          <p:nvSpPr>
            <p:cNvPr id="10" name="Left Arrow 9"/>
            <p:cNvSpPr/>
            <p:nvPr/>
          </p:nvSpPr>
          <p:spPr>
            <a:xfrm>
              <a:off x="2129051" y="4544705"/>
              <a:ext cx="1187355" cy="532262"/>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630304" y="4271749"/>
              <a:ext cx="4476466" cy="1384995"/>
            </a:xfrm>
            <a:prstGeom prst="rect">
              <a:avLst/>
            </a:prstGeom>
            <a:noFill/>
          </p:spPr>
          <p:txBody>
            <a:bodyPr wrap="square" rtlCol="0">
              <a:spAutoFit/>
            </a:bodyPr>
            <a:lstStyle/>
            <a:p>
              <a:r>
                <a:rPr lang="en-US" sz="2800" dirty="0" smtClean="0">
                  <a:latin typeface="+mn-lt"/>
                </a:rPr>
                <a:t>Drill down for more detailed technical information</a:t>
              </a:r>
              <a:endParaRPr lang="en-US" sz="2800" dirty="0">
                <a:latin typeface="+mn-lt"/>
              </a:endParaRPr>
            </a:p>
          </p:txBody>
        </p:sp>
      </p:grpSp>
      <p:pic>
        <p:nvPicPr>
          <p:cNvPr id="3075" name="Picture 3"/>
          <p:cNvPicPr>
            <a:picLocks noChangeAspect="1" noChangeArrowheads="1"/>
          </p:cNvPicPr>
          <p:nvPr>
            <p:custDataLst>
              <p:tags r:id="rId5"/>
            </p:custDataLst>
          </p:nvPr>
        </p:nvPicPr>
        <p:blipFill>
          <a:blip r:embed="rId9" cstate="print"/>
          <a:srcRect/>
          <a:stretch>
            <a:fillRect/>
          </a:stretch>
        </p:blipFill>
        <p:spPr bwMode="auto">
          <a:xfrm>
            <a:off x="415902" y="888314"/>
            <a:ext cx="6618287" cy="5381625"/>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BI Technical Documentation (cont</a:t>
            </a:r>
            <a:r>
              <a:rPr lang="en-US" dirty="0" smtClean="0"/>
              <a:t>)</a:t>
            </a:r>
            <a:endParaRPr lang="en-US" dirty="0"/>
          </a:p>
        </p:txBody>
      </p:sp>
      <p:sp>
        <p:nvSpPr>
          <p:cNvPr id="7" name="Picture Placeholder 6"/>
          <p:cNvSpPr>
            <a:spLocks noGrp="1"/>
          </p:cNvSpPr>
          <p:nvPr>
            <p:ph type="pic" idx="1"/>
          </p:nvPr>
        </p:nvSpPr>
        <p:spPr/>
      </p:sp>
      <p:sp>
        <p:nvSpPr>
          <p:cNvPr id="11267" name="Rectangle 3"/>
          <p:cNvSpPr>
            <a:spLocks noGrp="1" noChangeArrowheads="1"/>
          </p:cNvSpPr>
          <p:nvPr>
            <p:ph type="body" idx="4294967295"/>
            <p:custDataLst>
              <p:tags r:id="rId2"/>
            </p:custDataLst>
          </p:nvPr>
        </p:nvSpPr>
        <p:spPr>
          <a:xfrm>
            <a:off x="0" y="1092200"/>
            <a:ext cx="7761288" cy="5091113"/>
          </a:xfrm>
          <a:prstGeom prst="rect">
            <a:avLst/>
          </a:prstGeom>
        </p:spPr>
        <p:txBody>
          <a:bodyPr>
            <a:normAutofit/>
          </a:bodyPr>
          <a:lstStyle/>
          <a:p>
            <a:pPr lvl="1">
              <a:lnSpc>
                <a:spcPct val="150000"/>
              </a:lnSpc>
              <a:buNone/>
              <a:defRPr/>
            </a:pPr>
            <a:endParaRPr lang="en-US" dirty="0" smtClean="0"/>
          </a:p>
          <a:p>
            <a:pPr lvl="1">
              <a:lnSpc>
                <a:spcPct val="150000"/>
              </a:lnSpc>
              <a:buNone/>
              <a:defRPr/>
            </a:pPr>
            <a:endParaRPr lang="en-US" sz="2800" dirty="0" smtClean="0"/>
          </a:p>
        </p:txBody>
      </p:sp>
      <p:pic>
        <p:nvPicPr>
          <p:cNvPr id="4098" name="Picture 2"/>
          <p:cNvPicPr>
            <a:picLocks noChangeAspect="1" noChangeArrowheads="1"/>
          </p:cNvPicPr>
          <p:nvPr>
            <p:custDataLst>
              <p:tags r:id="rId3"/>
            </p:custDataLst>
          </p:nvPr>
        </p:nvPicPr>
        <p:blipFill>
          <a:blip r:embed="rId6" cstate="print"/>
          <a:srcRect/>
          <a:stretch>
            <a:fillRect/>
          </a:stretch>
        </p:blipFill>
        <p:spPr bwMode="auto">
          <a:xfrm>
            <a:off x="2715904" y="1214651"/>
            <a:ext cx="3817907" cy="506232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custDataLst>
              <p:tags r:id="rId2"/>
            </p:custDataLst>
          </p:nvPr>
        </p:nvSpPr>
        <p:spPr/>
        <p:txBody>
          <a:bodyPr>
            <a:normAutofit fontScale="90000"/>
          </a:bodyPr>
          <a:lstStyle/>
          <a:p>
            <a:pPr eaLnBrk="1" hangingPunct="1"/>
            <a:r>
              <a:rPr lang="en-US" dirty="0" smtClean="0"/>
              <a:t>QAD BI Level 1 Learning </a:t>
            </a:r>
            <a:r>
              <a:rPr lang="en-US" dirty="0" smtClean="0"/>
              <a:t>Path - Course </a:t>
            </a:r>
            <a:r>
              <a:rPr lang="en-US" dirty="0" smtClean="0"/>
              <a:t>Summary</a:t>
            </a:r>
          </a:p>
        </p:txBody>
      </p:sp>
      <p:sp>
        <p:nvSpPr>
          <p:cNvPr id="64515" name="Rectangle 3"/>
          <p:cNvSpPr>
            <a:spLocks noGrp="1" noChangeArrowheads="1"/>
          </p:cNvSpPr>
          <p:nvPr>
            <p:ph type="body" sz="quarter" idx="10"/>
            <p:custDataLst>
              <p:tags r:id="rId3"/>
            </p:custDataLst>
          </p:nvPr>
        </p:nvSpPr>
        <p:spPr/>
        <p:txBody>
          <a:bodyPr/>
          <a:lstStyle/>
          <a:p>
            <a:pPr eaLnBrk="1" hangingPunct="1"/>
            <a:r>
              <a:rPr lang="en-US" sz="1800" dirty="0" smtClean="0"/>
              <a:t>QAD BI v3 Training</a:t>
            </a:r>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custDataLst>
              <p:tags r:id="rId2"/>
            </p:custDataLst>
          </p:nvPr>
        </p:nvSpPr>
        <p:spPr>
          <a:xfrm>
            <a:off x="457200" y="1243014"/>
            <a:ext cx="8229600" cy="5073120"/>
          </a:xfrm>
        </p:spPr>
        <p:txBody>
          <a:bodyPr/>
          <a:lstStyle/>
          <a:p>
            <a:pPr>
              <a:lnSpc>
                <a:spcPct val="150000"/>
              </a:lnSpc>
            </a:pPr>
            <a:r>
              <a:rPr lang="en-US" dirty="0" smtClean="0"/>
              <a:t>Current BI Modules and Sub-modules </a:t>
            </a:r>
          </a:p>
          <a:p>
            <a:pPr>
              <a:lnSpc>
                <a:spcPct val="150000"/>
              </a:lnSpc>
            </a:pPr>
            <a:r>
              <a:rPr lang="en-US" dirty="0" smtClean="0"/>
              <a:t>Available Fact Tables</a:t>
            </a:r>
          </a:p>
          <a:p>
            <a:pPr>
              <a:lnSpc>
                <a:spcPct val="150000"/>
              </a:lnSpc>
            </a:pPr>
            <a:r>
              <a:rPr lang="en-US" dirty="0" smtClean="0"/>
              <a:t>User and Technical Documentation</a:t>
            </a:r>
          </a:p>
          <a:p>
            <a:pPr>
              <a:buNone/>
            </a:pPr>
            <a:endParaRPr lang="en-US" dirty="0" smtClean="0"/>
          </a:p>
          <a:p>
            <a:endParaRPr lang="en-US" dirty="0" smtClean="0"/>
          </a:p>
          <a:p>
            <a:endParaRPr lang="en-US" dirty="0" smtClean="0"/>
          </a:p>
        </p:txBody>
      </p:sp>
      <p:sp>
        <p:nvSpPr>
          <p:cNvPr id="65538" name="Rectangle 2"/>
          <p:cNvSpPr>
            <a:spLocks noGrp="1" noChangeArrowheads="1"/>
          </p:cNvSpPr>
          <p:nvPr>
            <p:ph type="title"/>
            <p:custDataLst>
              <p:tags r:id="rId3"/>
            </p:custDataLst>
          </p:nvPr>
        </p:nvSpPr>
        <p:spPr/>
        <p:txBody>
          <a:bodyPr/>
          <a:lstStyle/>
          <a:p>
            <a:r>
              <a:rPr lang="en-US" dirty="0" smtClean="0"/>
              <a:t>BI Modules – Review</a:t>
            </a:r>
          </a:p>
        </p:txBody>
      </p:sp>
    </p:spTree>
    <p:custDataLst>
      <p:tags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57199" y="1429555"/>
            <a:ext cx="8351950" cy="3876541"/>
          </a:xfrm>
        </p:spPr>
        <p:txBody>
          <a:bodyPr>
            <a:normAutofit fontScale="92500" lnSpcReduction="20000"/>
          </a:bodyPr>
          <a:lstStyle/>
          <a:p>
            <a:pPr>
              <a:lnSpc>
                <a:spcPct val="140000"/>
              </a:lnSpc>
              <a:buFont typeface="Arial" pitchFamily="34" charset="0"/>
              <a:buChar char="•"/>
            </a:pPr>
            <a:r>
              <a:rPr lang="en-US" dirty="0" smtClean="0"/>
              <a:t>Next </a:t>
            </a:r>
            <a:r>
              <a:rPr lang="en-US" dirty="0" smtClean="0"/>
              <a:t>Steps</a:t>
            </a:r>
          </a:p>
          <a:p>
            <a:pPr lvl="1">
              <a:lnSpc>
                <a:spcPct val="140000"/>
              </a:lnSpc>
              <a:buFont typeface="Century Gothic" pitchFamily="34" charset="0"/>
              <a:buChar char="−"/>
            </a:pPr>
            <a:r>
              <a:rPr lang="en-US" dirty="0" smtClean="0"/>
              <a:t>Complete </a:t>
            </a:r>
            <a:r>
              <a:rPr lang="en-US" dirty="0" smtClean="0"/>
              <a:t>the Learning Validation Questions for this section (separate on-line test</a:t>
            </a:r>
            <a:r>
              <a:rPr lang="en-US" dirty="0" smtClean="0"/>
              <a:t>)</a:t>
            </a:r>
          </a:p>
          <a:p>
            <a:pPr lvl="1">
              <a:lnSpc>
                <a:spcPct val="140000"/>
              </a:lnSpc>
              <a:buFont typeface="Century Gothic" pitchFamily="34" charset="0"/>
              <a:buChar char="−"/>
            </a:pPr>
            <a:r>
              <a:rPr lang="en-US" dirty="0" smtClean="0"/>
              <a:t>Review </a:t>
            </a:r>
            <a:r>
              <a:rPr lang="en-US" dirty="0" smtClean="0"/>
              <a:t>this presentation’s section in the BI Level 1 Certification Training </a:t>
            </a:r>
            <a:r>
              <a:rPr lang="en-US" dirty="0" smtClean="0"/>
              <a:t>Guide</a:t>
            </a:r>
          </a:p>
          <a:p>
            <a:pPr>
              <a:lnSpc>
                <a:spcPct val="140000"/>
              </a:lnSpc>
              <a:buFont typeface="Arial" pitchFamily="34" charset="0"/>
              <a:buChar char="•"/>
            </a:pPr>
            <a:r>
              <a:rPr lang="en-US" dirty="0" smtClean="0"/>
              <a:t>Questions?</a:t>
            </a:r>
          </a:p>
          <a:p>
            <a:pPr lvl="1">
              <a:lnSpc>
                <a:spcPct val="140000"/>
              </a:lnSpc>
              <a:buFont typeface="Century Gothic" pitchFamily="34" charset="0"/>
              <a:buChar char="−"/>
            </a:pPr>
            <a:r>
              <a:rPr lang="en-US" dirty="0" smtClean="0"/>
              <a:t>Email </a:t>
            </a:r>
            <a:r>
              <a:rPr lang="en-US" dirty="0" smtClean="0"/>
              <a:t>the BI Community Forum at:</a:t>
            </a:r>
            <a:br>
              <a:rPr lang="en-US" dirty="0" smtClean="0"/>
            </a:br>
            <a:r>
              <a:rPr lang="en-US" dirty="0" smtClean="0">
                <a:solidFill>
                  <a:srgbClr val="0070C0"/>
                </a:solidFill>
              </a:rPr>
              <a:t>business_intelligence@qadshare.com</a:t>
            </a:r>
            <a:endParaRPr lang="en-US" dirty="0" smtClean="0">
              <a:solidFill>
                <a:srgbClr val="0070C0"/>
              </a:solidFill>
            </a:endParaRPr>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a:xfrm>
            <a:off x="457200" y="324547"/>
            <a:ext cx="8094372" cy="708730"/>
          </a:xfrm>
        </p:spPr>
        <p:txBody>
          <a:bodyPr>
            <a:normAutofit fontScale="90000"/>
          </a:bodyPr>
          <a:lstStyle/>
          <a:p>
            <a:pPr eaLnBrk="1" hangingPunct="1"/>
            <a:r>
              <a:rPr lang="en-US" dirty="0" smtClean="0"/>
              <a:t>QAD BI Level 1 Learning Path -Next Steps for Certification!</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609601"/>
            <a:ext cx="8153400" cy="609600"/>
          </a:xfrm>
        </p:spPr>
        <p:txBody>
          <a:bodyPr/>
          <a:lstStyle/>
          <a:p>
            <a:r>
              <a:rPr lang="en-US" dirty="0" smtClean="0"/>
              <a:t>Fact Tables, Facts &amp; Measures</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sp>
        <p:nvSpPr>
          <p:cNvPr id="13" name="Right Arrow 12"/>
          <p:cNvSpPr/>
          <p:nvPr>
            <p:custDataLst>
              <p:tags r:id="rId4"/>
            </p:custDataLst>
          </p:nvPr>
        </p:nvSpPr>
        <p:spPr>
          <a:xfrm>
            <a:off x="2085474" y="1748591"/>
            <a:ext cx="1540042" cy="753979"/>
          </a:xfrm>
          <a:prstGeom prst="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Fact Table</a:t>
            </a:r>
            <a:endParaRPr lang="en-US" dirty="0">
              <a:solidFill>
                <a:schemeClr val="tx1"/>
              </a:solidFill>
            </a:endParaRPr>
          </a:p>
        </p:txBody>
      </p:sp>
      <p:sp>
        <p:nvSpPr>
          <p:cNvPr id="14" name="Right Arrow 13"/>
          <p:cNvSpPr/>
          <p:nvPr>
            <p:custDataLst>
              <p:tags r:id="rId5"/>
            </p:custDataLst>
          </p:nvPr>
        </p:nvSpPr>
        <p:spPr>
          <a:xfrm>
            <a:off x="2109538" y="3007889"/>
            <a:ext cx="1540042" cy="753979"/>
          </a:xfrm>
          <a:prstGeom prst="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Facts / Measures</a:t>
            </a:r>
            <a:endParaRPr lang="en-US" dirty="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73242" y="368970"/>
            <a:ext cx="8153400" cy="609600"/>
          </a:xfrm>
        </p:spPr>
        <p:txBody>
          <a:bodyPr/>
          <a:lstStyle/>
          <a:p>
            <a:r>
              <a:rPr lang="en-US" dirty="0" smtClean="0"/>
              <a:t>Dimensions</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5"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6"/>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cxnSp>
        <p:nvCxnSpPr>
          <p:cNvPr id="17" name="Straight Connector 16"/>
          <p:cNvCxnSpPr>
            <a:stCxn id="9" idx="3"/>
          </p:cNvCxnSpPr>
          <p:nvPr>
            <p:custDataLst>
              <p:tags r:id="rId5"/>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Down Arrow 13"/>
          <p:cNvSpPr/>
          <p:nvPr>
            <p:custDataLst>
              <p:tags r:id="rId6"/>
            </p:custDataLst>
          </p:nvPr>
        </p:nvSpPr>
        <p:spPr>
          <a:xfrm>
            <a:off x="1796715" y="1363578"/>
            <a:ext cx="497306" cy="898358"/>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609601"/>
            <a:ext cx="8153400" cy="609600"/>
          </a:xfrm>
        </p:spPr>
        <p:txBody>
          <a:bodyPr/>
          <a:lstStyle/>
          <a:p>
            <a:r>
              <a:rPr lang="en-US" dirty="0" smtClean="0"/>
              <a:t>Dimensions</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5"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6"/>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grpSp>
        <p:nvGrpSpPr>
          <p:cNvPr id="8" name="Group 11"/>
          <p:cNvGrpSpPr/>
          <p:nvPr>
            <p:custDataLst>
              <p:tags r:id="rId5"/>
            </p:custDataLst>
          </p:nvPr>
        </p:nvGrpSpPr>
        <p:grpSpPr>
          <a:xfrm>
            <a:off x="1066800" y="4419600"/>
            <a:ext cx="1981200" cy="1295400"/>
            <a:chOff x="1066800" y="4419600"/>
            <a:chExt cx="1981200" cy="1295400"/>
          </a:xfrm>
        </p:grpSpPr>
        <p:sp>
          <p:nvSpPr>
            <p:cNvPr id="13" name="Rectangle 12"/>
            <p:cNvSpPr/>
            <p:nvPr/>
          </p:nvSpPr>
          <p:spPr bwMode="auto">
            <a:xfrm>
              <a:off x="1066800" y="4419601"/>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4" name="Straight Connector 13"/>
            <p:cNvCxnSpPr/>
            <p:nvPr/>
          </p:nvCxnSpPr>
          <p:spPr bwMode="auto">
            <a:xfrm>
              <a:off x="1066800" y="4648200"/>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TextBox 14"/>
            <p:cNvSpPr txBox="1"/>
            <p:nvPr/>
          </p:nvSpPr>
          <p:spPr>
            <a:xfrm>
              <a:off x="1156855" y="4419600"/>
              <a:ext cx="1801091" cy="1200329"/>
            </a:xfrm>
            <a:prstGeom prst="rect">
              <a:avLst/>
            </a:prstGeom>
            <a:noFill/>
          </p:spPr>
          <p:txBody>
            <a:bodyPr wrap="square" rtlCol="0">
              <a:spAutoFit/>
            </a:bodyPr>
            <a:lstStyle/>
            <a:p>
              <a:pPr algn="ctr"/>
              <a:r>
                <a:rPr lang="en-US" dirty="0" smtClean="0"/>
                <a:t>Items</a:t>
              </a:r>
            </a:p>
            <a:p>
              <a:pPr algn="ctr"/>
              <a:endParaRPr lang="en-US" sz="1000" dirty="0" smtClean="0"/>
            </a:p>
            <a:p>
              <a:pPr algn="ctr"/>
              <a:r>
                <a:rPr lang="en-US" sz="1000" dirty="0" smtClean="0"/>
                <a:t>Product ID</a:t>
              </a:r>
            </a:p>
            <a:p>
              <a:pPr algn="ctr"/>
              <a:r>
                <a:rPr lang="en-US" sz="1000" dirty="0" smtClean="0"/>
                <a:t>Product Line</a:t>
              </a:r>
            </a:p>
            <a:p>
              <a:pPr algn="ctr"/>
              <a:r>
                <a:rPr lang="en-US" sz="1000" dirty="0" smtClean="0"/>
                <a:t>Product Line Description</a:t>
              </a:r>
            </a:p>
            <a:p>
              <a:pPr algn="ctr"/>
              <a:r>
                <a:rPr lang="en-US" sz="1000" dirty="0" smtClean="0"/>
                <a:t>Item</a:t>
              </a:r>
            </a:p>
            <a:p>
              <a:pPr algn="ctr"/>
              <a:r>
                <a:rPr lang="en-US" sz="1000" dirty="0" smtClean="0"/>
                <a:t>Item Description</a:t>
              </a:r>
            </a:p>
          </p:txBody>
        </p:sp>
      </p:grpSp>
      <p:cxnSp>
        <p:nvCxnSpPr>
          <p:cNvPr id="17" name="Straight Connector 16"/>
          <p:cNvCxnSpPr>
            <a:stCxn id="9" idx="3"/>
          </p:cNvCxnSpPr>
          <p:nvPr>
            <p:custDataLst>
              <p:tags r:id="rId6"/>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custDataLst>
              <p:tags r:id="rId7"/>
            </p:custDataLst>
          </p:nvPr>
        </p:nvCxnSpPr>
        <p:spPr bwMode="auto">
          <a:xfrm flipV="1">
            <a:off x="2667000" y="4038600"/>
            <a:ext cx="106680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8" name="Right Arrow 17"/>
          <p:cNvSpPr/>
          <p:nvPr>
            <p:custDataLst>
              <p:tags r:id="rId8"/>
            </p:custDataLst>
          </p:nvPr>
        </p:nvSpPr>
        <p:spPr>
          <a:xfrm>
            <a:off x="224589" y="4828674"/>
            <a:ext cx="786064" cy="57751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VSHAPEID" val="9tusuMHevz8NJwgQLyL3NY"/>
</p:tagLst>
</file>

<file path=ppt/tags/tag10.xml><?xml version="1.0" encoding="utf-8"?>
<p:tagLst xmlns:a="http://schemas.openxmlformats.org/drawingml/2006/main" xmlns:r="http://schemas.openxmlformats.org/officeDocument/2006/relationships" xmlns:p="http://schemas.openxmlformats.org/presentationml/2006/main">
  <p:tag name="DVSHAPEID" val="6gLQoKgobRlmHDSGRneIxV"/>
</p:tagLst>
</file>

<file path=ppt/tags/tag100.xml><?xml version="1.0" encoding="utf-8"?>
<p:tagLst xmlns:a="http://schemas.openxmlformats.org/drawingml/2006/main" xmlns:r="http://schemas.openxmlformats.org/officeDocument/2006/relationships" xmlns:p="http://schemas.openxmlformats.org/presentationml/2006/main">
  <p:tag name="DVSECTIONID" val="rvJypxOGFt7lereqKUHJwf"/>
</p:tagLst>
</file>

<file path=ppt/tags/tag101.xml><?xml version="1.0" encoding="utf-8"?>
<p:tagLst xmlns:a="http://schemas.openxmlformats.org/drawingml/2006/main" xmlns:r="http://schemas.openxmlformats.org/officeDocument/2006/relationships" xmlns:p="http://schemas.openxmlformats.org/presentationml/2006/main">
  <p:tag name="DVSHAPEID" val="KQgvgPXwJcMW9E2JOSjreq"/>
</p:tagLst>
</file>

<file path=ppt/tags/tag102.xml><?xml version="1.0" encoding="utf-8"?>
<p:tagLst xmlns:a="http://schemas.openxmlformats.org/drawingml/2006/main" xmlns:r="http://schemas.openxmlformats.org/officeDocument/2006/relationships" xmlns:p="http://schemas.openxmlformats.org/presentationml/2006/main">
  <p:tag name="DVSHAPEID" val="kLZ0JPumWySucSD67TDqis"/>
</p:tagLst>
</file>

<file path=ppt/tags/tag103.xml><?xml version="1.0" encoding="utf-8"?>
<p:tagLst xmlns:a="http://schemas.openxmlformats.org/drawingml/2006/main" xmlns:r="http://schemas.openxmlformats.org/officeDocument/2006/relationships" xmlns:p="http://schemas.openxmlformats.org/presentationml/2006/main">
  <p:tag name="DVSHAPEID" val="VlXzOtrhJakkwuvg672mfd"/>
</p:tagLst>
</file>

<file path=ppt/tags/tag104.xml><?xml version="1.0" encoding="utf-8"?>
<p:tagLst xmlns:a="http://schemas.openxmlformats.org/drawingml/2006/main" xmlns:r="http://schemas.openxmlformats.org/officeDocument/2006/relationships" xmlns:p="http://schemas.openxmlformats.org/presentationml/2006/main">
  <p:tag name="DVSHAPEID" val="4Era5IKpNN7RPE3910UFPH"/>
</p:tagLst>
</file>

<file path=ppt/tags/tag105.xml><?xml version="1.0" encoding="utf-8"?>
<p:tagLst xmlns:a="http://schemas.openxmlformats.org/drawingml/2006/main" xmlns:r="http://schemas.openxmlformats.org/officeDocument/2006/relationships" xmlns:p="http://schemas.openxmlformats.org/presentationml/2006/main">
  <p:tag name="DVSHAPEID" val="9Sl9ARMwnVdIgi8EoIxjnw"/>
</p:tagLst>
</file>

<file path=ppt/tags/tag106.xml><?xml version="1.0" encoding="utf-8"?>
<p:tagLst xmlns:a="http://schemas.openxmlformats.org/drawingml/2006/main" xmlns:r="http://schemas.openxmlformats.org/officeDocument/2006/relationships" xmlns:p="http://schemas.openxmlformats.org/presentationml/2006/main">
  <p:tag name="DVSECTIONID" val="2JYZvGqsKalUQEDQglXpUO"/>
</p:tagLst>
</file>

<file path=ppt/tags/tag107.xml><?xml version="1.0" encoding="utf-8"?>
<p:tagLst xmlns:a="http://schemas.openxmlformats.org/drawingml/2006/main" xmlns:r="http://schemas.openxmlformats.org/officeDocument/2006/relationships" xmlns:p="http://schemas.openxmlformats.org/presentationml/2006/main">
  <p:tag name="DVSHAPEID" val="cFFRcW62sAomvzOW8SDhqc"/>
</p:tagLst>
</file>

<file path=ppt/tags/tag108.xml><?xml version="1.0" encoding="utf-8"?>
<p:tagLst xmlns:a="http://schemas.openxmlformats.org/drawingml/2006/main" xmlns:r="http://schemas.openxmlformats.org/officeDocument/2006/relationships" xmlns:p="http://schemas.openxmlformats.org/presentationml/2006/main">
  <p:tag name="DVSHAPEID" val="D7nK1nCc7vkDGGuIFPplsD"/>
</p:tagLst>
</file>

<file path=ppt/tags/tag109.xml><?xml version="1.0" encoding="utf-8"?>
<p:tagLst xmlns:a="http://schemas.openxmlformats.org/drawingml/2006/main" xmlns:r="http://schemas.openxmlformats.org/officeDocument/2006/relationships" xmlns:p="http://schemas.openxmlformats.org/presentationml/2006/main">
  <p:tag name="DVSHAPEID" val="jUNyPrzFG56Z1xurVJqgsS"/>
</p:tagLst>
</file>

<file path=ppt/tags/tag11.xml><?xml version="1.0" encoding="utf-8"?>
<p:tagLst xmlns:a="http://schemas.openxmlformats.org/drawingml/2006/main" xmlns:r="http://schemas.openxmlformats.org/officeDocument/2006/relationships" xmlns:p="http://schemas.openxmlformats.org/presentationml/2006/main">
  <p:tag name="DVSHAPEID" val="AkCx3GOPYXP9H2hKQ1zR1J"/>
</p:tagLst>
</file>

<file path=ppt/tags/tag110.xml><?xml version="1.0" encoding="utf-8"?>
<p:tagLst xmlns:a="http://schemas.openxmlformats.org/drawingml/2006/main" xmlns:r="http://schemas.openxmlformats.org/officeDocument/2006/relationships" xmlns:p="http://schemas.openxmlformats.org/presentationml/2006/main">
  <p:tag name="DVSHAPEID" val="1ST8sqdNR4J0OsXsxaCsPe"/>
</p:tagLst>
</file>

<file path=ppt/tags/tag111.xml><?xml version="1.0" encoding="utf-8"?>
<p:tagLst xmlns:a="http://schemas.openxmlformats.org/drawingml/2006/main" xmlns:r="http://schemas.openxmlformats.org/officeDocument/2006/relationships" xmlns:p="http://schemas.openxmlformats.org/presentationml/2006/main">
  <p:tag name="DVSHAPEID" val="wGFWddUGVcaqSVFHY9rTe1"/>
</p:tagLst>
</file>

<file path=ppt/tags/tag112.xml><?xml version="1.0" encoding="utf-8"?>
<p:tagLst xmlns:a="http://schemas.openxmlformats.org/drawingml/2006/main" xmlns:r="http://schemas.openxmlformats.org/officeDocument/2006/relationships" xmlns:p="http://schemas.openxmlformats.org/presentationml/2006/main">
  <p:tag name="DVSHAPEID" val="g1J1usbfDZ3MlcsvcZSb9w"/>
</p:tagLst>
</file>

<file path=ppt/tags/tag113.xml><?xml version="1.0" encoding="utf-8"?>
<p:tagLst xmlns:a="http://schemas.openxmlformats.org/drawingml/2006/main" xmlns:r="http://schemas.openxmlformats.org/officeDocument/2006/relationships" xmlns:p="http://schemas.openxmlformats.org/presentationml/2006/main">
  <p:tag name="DVSHAPEID" val="PnA2MQbt0W0uqDdcIruFya"/>
</p:tagLst>
</file>

<file path=ppt/tags/tag114.xml><?xml version="1.0" encoding="utf-8"?>
<p:tagLst xmlns:a="http://schemas.openxmlformats.org/drawingml/2006/main" xmlns:r="http://schemas.openxmlformats.org/officeDocument/2006/relationships" xmlns:p="http://schemas.openxmlformats.org/presentationml/2006/main">
  <p:tag name="DVSECTIONID" val="7siWqd0fJqPctZAq27gdIX"/>
</p:tagLst>
</file>

<file path=ppt/tags/tag115.xml><?xml version="1.0" encoding="utf-8"?>
<p:tagLst xmlns:a="http://schemas.openxmlformats.org/drawingml/2006/main" xmlns:r="http://schemas.openxmlformats.org/officeDocument/2006/relationships" xmlns:p="http://schemas.openxmlformats.org/presentationml/2006/main">
  <p:tag name="DVSHAPEID" val="n5zsetWr02SJclrsFl4aZ7"/>
</p:tagLst>
</file>

<file path=ppt/tags/tag116.xml><?xml version="1.0" encoding="utf-8"?>
<p:tagLst xmlns:a="http://schemas.openxmlformats.org/drawingml/2006/main" xmlns:r="http://schemas.openxmlformats.org/officeDocument/2006/relationships" xmlns:p="http://schemas.openxmlformats.org/presentationml/2006/main">
  <p:tag name="DVSHAPEID" val="LRMOi0grHuYE0usjBIwyVY"/>
</p:tagLst>
</file>

<file path=ppt/tags/tag117.xml><?xml version="1.0" encoding="utf-8"?>
<p:tagLst xmlns:a="http://schemas.openxmlformats.org/drawingml/2006/main" xmlns:r="http://schemas.openxmlformats.org/officeDocument/2006/relationships" xmlns:p="http://schemas.openxmlformats.org/presentationml/2006/main">
  <p:tag name="DVSHAPEID" val="CGrSKgL9BnbgkIGpaVbzln"/>
</p:tagLst>
</file>

<file path=ppt/tags/tag118.xml><?xml version="1.0" encoding="utf-8"?>
<p:tagLst xmlns:a="http://schemas.openxmlformats.org/drawingml/2006/main" xmlns:r="http://schemas.openxmlformats.org/officeDocument/2006/relationships" xmlns:p="http://schemas.openxmlformats.org/presentationml/2006/main">
  <p:tag name="DVSHAPEID" val="LxlXZlJlEqbNe5mpg0FySA"/>
</p:tagLst>
</file>

<file path=ppt/tags/tag119.xml><?xml version="1.0" encoding="utf-8"?>
<p:tagLst xmlns:a="http://schemas.openxmlformats.org/drawingml/2006/main" xmlns:r="http://schemas.openxmlformats.org/officeDocument/2006/relationships" xmlns:p="http://schemas.openxmlformats.org/presentationml/2006/main">
  <p:tag name="DVSHAPEID" val="sKaKDcxAnmDeVUxMhppfJL"/>
</p:tagLst>
</file>

<file path=ppt/tags/tag12.xml><?xml version="1.0" encoding="utf-8"?>
<p:tagLst xmlns:a="http://schemas.openxmlformats.org/drawingml/2006/main" xmlns:r="http://schemas.openxmlformats.org/officeDocument/2006/relationships" xmlns:p="http://schemas.openxmlformats.org/presentationml/2006/main">
  <p:tag name="DVSHAPEID" val="zQyEEA4me3uaGreQHAzlSo"/>
</p:tagLst>
</file>

<file path=ppt/tags/tag120.xml><?xml version="1.0" encoding="utf-8"?>
<p:tagLst xmlns:a="http://schemas.openxmlformats.org/drawingml/2006/main" xmlns:r="http://schemas.openxmlformats.org/officeDocument/2006/relationships" xmlns:p="http://schemas.openxmlformats.org/presentationml/2006/main">
  <p:tag name="DVSHAPEID" val="4wtA2LFaTNub5ANfIxO32O"/>
</p:tagLst>
</file>

<file path=ppt/tags/tag121.xml><?xml version="1.0" encoding="utf-8"?>
<p:tagLst xmlns:a="http://schemas.openxmlformats.org/drawingml/2006/main" xmlns:r="http://schemas.openxmlformats.org/officeDocument/2006/relationships" xmlns:p="http://schemas.openxmlformats.org/presentationml/2006/main">
  <p:tag name="DVSHAPEID" val="a0asStIf8DQHFDg39MUctP"/>
</p:tagLst>
</file>

<file path=ppt/tags/tag122.xml><?xml version="1.0" encoding="utf-8"?>
<p:tagLst xmlns:a="http://schemas.openxmlformats.org/drawingml/2006/main" xmlns:r="http://schemas.openxmlformats.org/officeDocument/2006/relationships" xmlns:p="http://schemas.openxmlformats.org/presentationml/2006/main">
  <p:tag name="DVSHAPEID" val="JKOWZ2HSrFIgmtpAScsEFR"/>
</p:tagLst>
</file>

<file path=ppt/tags/tag123.xml><?xml version="1.0" encoding="utf-8"?>
<p:tagLst xmlns:a="http://schemas.openxmlformats.org/drawingml/2006/main" xmlns:r="http://schemas.openxmlformats.org/officeDocument/2006/relationships" xmlns:p="http://schemas.openxmlformats.org/presentationml/2006/main">
  <p:tag name="DVSHAPEID" val="koVaYEn19PlkgqDWtGxfba"/>
</p:tagLst>
</file>

<file path=ppt/tags/tag124.xml><?xml version="1.0" encoding="utf-8"?>
<p:tagLst xmlns:a="http://schemas.openxmlformats.org/drawingml/2006/main" xmlns:r="http://schemas.openxmlformats.org/officeDocument/2006/relationships" xmlns:p="http://schemas.openxmlformats.org/presentationml/2006/main">
  <p:tag name="DVSHAPEID" val="YpgMDzUIKPaRpq0P32vqwT"/>
</p:tagLst>
</file>

<file path=ppt/tags/tag125.xml><?xml version="1.0" encoding="utf-8"?>
<p:tagLst xmlns:a="http://schemas.openxmlformats.org/drawingml/2006/main" xmlns:r="http://schemas.openxmlformats.org/officeDocument/2006/relationships" xmlns:p="http://schemas.openxmlformats.org/presentationml/2006/main">
  <p:tag name="DVSHAPEID" val="V2dZWVJM6pG9pwTb1O7q5w"/>
</p:tagLst>
</file>

<file path=ppt/tags/tag126.xml><?xml version="1.0" encoding="utf-8"?>
<p:tagLst xmlns:a="http://schemas.openxmlformats.org/drawingml/2006/main" xmlns:r="http://schemas.openxmlformats.org/officeDocument/2006/relationships" xmlns:p="http://schemas.openxmlformats.org/presentationml/2006/main">
  <p:tag name="DVSHAPEID" val="9o0dVECuKLD5tezEDYYYIL"/>
</p:tagLst>
</file>

<file path=ppt/tags/tag127.xml><?xml version="1.0" encoding="utf-8"?>
<p:tagLst xmlns:a="http://schemas.openxmlformats.org/drawingml/2006/main" xmlns:r="http://schemas.openxmlformats.org/officeDocument/2006/relationships" xmlns:p="http://schemas.openxmlformats.org/presentationml/2006/main">
  <p:tag name="DVSHAPEID" val="bf0uWR1Hi5OpTOYJZ49BFU"/>
</p:tagLst>
</file>

<file path=ppt/tags/tag128.xml><?xml version="1.0" encoding="utf-8"?>
<p:tagLst xmlns:a="http://schemas.openxmlformats.org/drawingml/2006/main" xmlns:r="http://schemas.openxmlformats.org/officeDocument/2006/relationships" xmlns:p="http://schemas.openxmlformats.org/presentationml/2006/main">
  <p:tag name="DVSHAPEID" val="vk2ECma8s6NndLcrHKs2sy"/>
</p:tagLst>
</file>

<file path=ppt/tags/tag129.xml><?xml version="1.0" encoding="utf-8"?>
<p:tagLst xmlns:a="http://schemas.openxmlformats.org/drawingml/2006/main" xmlns:r="http://schemas.openxmlformats.org/officeDocument/2006/relationships" xmlns:p="http://schemas.openxmlformats.org/presentationml/2006/main">
  <p:tag name="DVSHAPEID" val="h4lKGTZUO75gJFshfEwaDH"/>
</p:tagLst>
</file>

<file path=ppt/tags/tag13.xml><?xml version="1.0" encoding="utf-8"?>
<p:tagLst xmlns:a="http://schemas.openxmlformats.org/drawingml/2006/main" xmlns:r="http://schemas.openxmlformats.org/officeDocument/2006/relationships" xmlns:p="http://schemas.openxmlformats.org/presentationml/2006/main">
  <p:tag name="DVSHAPEID" val="xxWQp7wd9GURKLZp1eLCIL"/>
</p:tagLst>
</file>

<file path=ppt/tags/tag130.xml><?xml version="1.0" encoding="utf-8"?>
<p:tagLst xmlns:a="http://schemas.openxmlformats.org/drawingml/2006/main" xmlns:r="http://schemas.openxmlformats.org/officeDocument/2006/relationships" xmlns:p="http://schemas.openxmlformats.org/presentationml/2006/main">
  <p:tag name="DVSHAPEID" val="BvBdxynp8CsX3XjRGg9yiF"/>
</p:tagLst>
</file>

<file path=ppt/tags/tag131.xml><?xml version="1.0" encoding="utf-8"?>
<p:tagLst xmlns:a="http://schemas.openxmlformats.org/drawingml/2006/main" xmlns:r="http://schemas.openxmlformats.org/officeDocument/2006/relationships" xmlns:p="http://schemas.openxmlformats.org/presentationml/2006/main">
  <p:tag name="DVSHAPEID" val="hW1wZpuOwiUzsQ9tmrwoYt"/>
</p:tagLst>
</file>

<file path=ppt/tags/tag132.xml><?xml version="1.0" encoding="utf-8"?>
<p:tagLst xmlns:a="http://schemas.openxmlformats.org/drawingml/2006/main" xmlns:r="http://schemas.openxmlformats.org/officeDocument/2006/relationships" xmlns:p="http://schemas.openxmlformats.org/presentationml/2006/main">
  <p:tag name="DVSHAPEID" val="OLCuYnYf15oWdEb0yXUk5a"/>
</p:tagLst>
</file>

<file path=ppt/tags/tag133.xml><?xml version="1.0" encoding="utf-8"?>
<p:tagLst xmlns:a="http://schemas.openxmlformats.org/drawingml/2006/main" xmlns:r="http://schemas.openxmlformats.org/officeDocument/2006/relationships" xmlns:p="http://schemas.openxmlformats.org/presentationml/2006/main">
  <p:tag name="DVSHAPEID" val="3uusIdUH1THO8fUur7PhgO"/>
</p:tagLst>
</file>

<file path=ppt/tags/tag134.xml><?xml version="1.0" encoding="utf-8"?>
<p:tagLst xmlns:a="http://schemas.openxmlformats.org/drawingml/2006/main" xmlns:r="http://schemas.openxmlformats.org/officeDocument/2006/relationships" xmlns:p="http://schemas.openxmlformats.org/presentationml/2006/main">
  <p:tag name="DVSHAPEID" val="awCuhlSzuEnEI8ZvEKlj4v"/>
</p:tagLst>
</file>

<file path=ppt/tags/tag135.xml><?xml version="1.0" encoding="utf-8"?>
<p:tagLst xmlns:a="http://schemas.openxmlformats.org/drawingml/2006/main" xmlns:r="http://schemas.openxmlformats.org/officeDocument/2006/relationships" xmlns:p="http://schemas.openxmlformats.org/presentationml/2006/main">
  <p:tag name="DVSHAPEID" val="eowV63wNuOTfjXQeVyPro3"/>
</p:tagLst>
</file>

<file path=ppt/tags/tag136.xml><?xml version="1.0" encoding="utf-8"?>
<p:tagLst xmlns:a="http://schemas.openxmlformats.org/drawingml/2006/main" xmlns:r="http://schemas.openxmlformats.org/officeDocument/2006/relationships" xmlns:p="http://schemas.openxmlformats.org/presentationml/2006/main">
  <p:tag name="DVSHAPEID" val="qtxLvVs5VXKFhdXleO3H9y"/>
</p:tagLst>
</file>

<file path=ppt/tags/tag137.xml><?xml version="1.0" encoding="utf-8"?>
<p:tagLst xmlns:a="http://schemas.openxmlformats.org/drawingml/2006/main" xmlns:r="http://schemas.openxmlformats.org/officeDocument/2006/relationships" xmlns:p="http://schemas.openxmlformats.org/presentationml/2006/main">
  <p:tag name="DVSHAPEID" val="LtO1FpOMuC6bX2okyAkpTW"/>
</p:tagLst>
</file>

<file path=ppt/tags/tag138.xml><?xml version="1.0" encoding="utf-8"?>
<p:tagLst xmlns:a="http://schemas.openxmlformats.org/drawingml/2006/main" xmlns:r="http://schemas.openxmlformats.org/officeDocument/2006/relationships" xmlns:p="http://schemas.openxmlformats.org/presentationml/2006/main">
  <p:tag name="DVSHAPEID" val="uDGChzj0oHTSI4Xtf2g8t7"/>
</p:tagLst>
</file>

<file path=ppt/tags/tag139.xml><?xml version="1.0" encoding="utf-8"?>
<p:tagLst xmlns:a="http://schemas.openxmlformats.org/drawingml/2006/main" xmlns:r="http://schemas.openxmlformats.org/officeDocument/2006/relationships" xmlns:p="http://schemas.openxmlformats.org/presentationml/2006/main">
  <p:tag name="DVSHAPEID" val="y5fUXTfsnJFPYbl38etteo"/>
</p:tagLst>
</file>

<file path=ppt/tags/tag14.xml><?xml version="1.0" encoding="utf-8"?>
<p:tagLst xmlns:a="http://schemas.openxmlformats.org/drawingml/2006/main" xmlns:r="http://schemas.openxmlformats.org/officeDocument/2006/relationships" xmlns:p="http://schemas.openxmlformats.org/presentationml/2006/main">
  <p:tag name="DVSHAPEID" val="FxmQv0kYhGQbj1IObXQ1UO"/>
</p:tagLst>
</file>

<file path=ppt/tags/tag140.xml><?xml version="1.0" encoding="utf-8"?>
<p:tagLst xmlns:a="http://schemas.openxmlformats.org/drawingml/2006/main" xmlns:r="http://schemas.openxmlformats.org/officeDocument/2006/relationships" xmlns:p="http://schemas.openxmlformats.org/presentationml/2006/main">
  <p:tag name="DVSHAPEID" val="i5kjn5lh9Ksn4AmmCpLVk9"/>
</p:tagLst>
</file>

<file path=ppt/tags/tag141.xml><?xml version="1.0" encoding="utf-8"?>
<p:tagLst xmlns:a="http://schemas.openxmlformats.org/drawingml/2006/main" xmlns:r="http://schemas.openxmlformats.org/officeDocument/2006/relationships" xmlns:p="http://schemas.openxmlformats.org/presentationml/2006/main">
  <p:tag name="DVSHAPEID" val="cT5L7bU1FZS9NaADwa75AV"/>
</p:tagLst>
</file>

<file path=ppt/tags/tag142.xml><?xml version="1.0" encoding="utf-8"?>
<p:tagLst xmlns:a="http://schemas.openxmlformats.org/drawingml/2006/main" xmlns:r="http://schemas.openxmlformats.org/officeDocument/2006/relationships" xmlns:p="http://schemas.openxmlformats.org/presentationml/2006/main">
  <p:tag name="DVSHAPEID" val="mA6LHLC3Hj48SqeCX9m74s"/>
</p:tagLst>
</file>

<file path=ppt/tags/tag143.xml><?xml version="1.0" encoding="utf-8"?>
<p:tagLst xmlns:a="http://schemas.openxmlformats.org/drawingml/2006/main" xmlns:r="http://schemas.openxmlformats.org/officeDocument/2006/relationships" xmlns:p="http://schemas.openxmlformats.org/presentationml/2006/main">
  <p:tag name="DVSHAPEID" val="vUMbMYTBOeyhxvFmu8pBiz"/>
</p:tagLst>
</file>

<file path=ppt/tags/tag144.xml><?xml version="1.0" encoding="utf-8"?>
<p:tagLst xmlns:a="http://schemas.openxmlformats.org/drawingml/2006/main" xmlns:r="http://schemas.openxmlformats.org/officeDocument/2006/relationships" xmlns:p="http://schemas.openxmlformats.org/presentationml/2006/main">
  <p:tag name="DVSHAPEID" val="5FhapUcXItQT5bYvZEa6uP"/>
</p:tagLst>
</file>

<file path=ppt/tags/tag145.xml><?xml version="1.0" encoding="utf-8"?>
<p:tagLst xmlns:a="http://schemas.openxmlformats.org/drawingml/2006/main" xmlns:r="http://schemas.openxmlformats.org/officeDocument/2006/relationships" xmlns:p="http://schemas.openxmlformats.org/presentationml/2006/main">
  <p:tag name="DVSHAPEID" val="zASIWBFeItaVP7UCyZoQv5"/>
</p:tagLst>
</file>

<file path=ppt/tags/tag146.xml><?xml version="1.0" encoding="utf-8"?>
<p:tagLst xmlns:a="http://schemas.openxmlformats.org/drawingml/2006/main" xmlns:r="http://schemas.openxmlformats.org/officeDocument/2006/relationships" xmlns:p="http://schemas.openxmlformats.org/presentationml/2006/main">
  <p:tag name="DVSHAPEID" val="rEqunY9Kqb4g5HhHXAiuLm"/>
</p:tagLst>
</file>

<file path=ppt/tags/tag147.xml><?xml version="1.0" encoding="utf-8"?>
<p:tagLst xmlns:a="http://schemas.openxmlformats.org/drawingml/2006/main" xmlns:r="http://schemas.openxmlformats.org/officeDocument/2006/relationships" xmlns:p="http://schemas.openxmlformats.org/presentationml/2006/main">
  <p:tag name="DVSHAPEID" val="I9lRBn5bHEju8eireH5X2Z"/>
</p:tagLst>
</file>

<file path=ppt/tags/tag148.xml><?xml version="1.0" encoding="utf-8"?>
<p:tagLst xmlns:a="http://schemas.openxmlformats.org/drawingml/2006/main" xmlns:r="http://schemas.openxmlformats.org/officeDocument/2006/relationships" xmlns:p="http://schemas.openxmlformats.org/presentationml/2006/main">
  <p:tag name="DVSHAPEID" val="Rz1dkR1Ox1j5Vg8vmLFftq"/>
</p:tagLst>
</file>

<file path=ppt/tags/tag149.xml><?xml version="1.0" encoding="utf-8"?>
<p:tagLst xmlns:a="http://schemas.openxmlformats.org/drawingml/2006/main" xmlns:r="http://schemas.openxmlformats.org/officeDocument/2006/relationships" xmlns:p="http://schemas.openxmlformats.org/presentationml/2006/main">
  <p:tag name="DVSECTIONID" val="ZjAANUDlL6kdCwGzgdruqV"/>
</p:tagLst>
</file>

<file path=ppt/tags/tag15.xml><?xml version="1.0" encoding="utf-8"?>
<p:tagLst xmlns:a="http://schemas.openxmlformats.org/drawingml/2006/main" xmlns:r="http://schemas.openxmlformats.org/officeDocument/2006/relationships" xmlns:p="http://schemas.openxmlformats.org/presentationml/2006/main">
  <p:tag name="DVSHAPEID" val="fOGsRhylAgFLSptyBvTaod"/>
</p:tagLst>
</file>

<file path=ppt/tags/tag150.xml><?xml version="1.0" encoding="utf-8"?>
<p:tagLst xmlns:a="http://schemas.openxmlformats.org/drawingml/2006/main" xmlns:r="http://schemas.openxmlformats.org/officeDocument/2006/relationships" xmlns:p="http://schemas.openxmlformats.org/presentationml/2006/main">
  <p:tag name="DVSHAPEID" val="WBy3ovlBpOjJiMPo2e9S6i"/>
</p:tagLst>
</file>

<file path=ppt/tags/tag151.xml><?xml version="1.0" encoding="utf-8"?>
<p:tagLst xmlns:a="http://schemas.openxmlformats.org/drawingml/2006/main" xmlns:r="http://schemas.openxmlformats.org/officeDocument/2006/relationships" xmlns:p="http://schemas.openxmlformats.org/presentationml/2006/main">
  <p:tag name="DVSHAPEID" val="a3i2jJkjiNvqCqEhsvtWBv"/>
</p:tagLst>
</file>

<file path=ppt/tags/tag152.xml><?xml version="1.0" encoding="utf-8"?>
<p:tagLst xmlns:a="http://schemas.openxmlformats.org/drawingml/2006/main" xmlns:r="http://schemas.openxmlformats.org/officeDocument/2006/relationships" xmlns:p="http://schemas.openxmlformats.org/presentationml/2006/main">
  <p:tag name="DVSHAPEID" val="LcXlFXIq5BjEquKmcBg6ww"/>
</p:tagLst>
</file>

<file path=ppt/tags/tag153.xml><?xml version="1.0" encoding="utf-8"?>
<p:tagLst xmlns:a="http://schemas.openxmlformats.org/drawingml/2006/main" xmlns:r="http://schemas.openxmlformats.org/officeDocument/2006/relationships" xmlns:p="http://schemas.openxmlformats.org/presentationml/2006/main">
  <p:tag name="DVSHAPEID" val="eRaoKLLDpaGFh54X3nARHU"/>
</p:tagLst>
</file>

<file path=ppt/tags/tag154.xml><?xml version="1.0" encoding="utf-8"?>
<p:tagLst xmlns:a="http://schemas.openxmlformats.org/drawingml/2006/main" xmlns:r="http://schemas.openxmlformats.org/officeDocument/2006/relationships" xmlns:p="http://schemas.openxmlformats.org/presentationml/2006/main">
  <p:tag name="DVSHAPEID" val="8RDqPAWenRZI6unWa1EW4s"/>
</p:tagLst>
</file>

<file path=ppt/tags/tag155.xml><?xml version="1.0" encoding="utf-8"?>
<p:tagLst xmlns:a="http://schemas.openxmlformats.org/drawingml/2006/main" xmlns:r="http://schemas.openxmlformats.org/officeDocument/2006/relationships" xmlns:p="http://schemas.openxmlformats.org/presentationml/2006/main">
  <p:tag name="DVSECTIONID" val="3XJk7mZ0TlyINcwTOpPSyM"/>
</p:tagLst>
</file>

<file path=ppt/tags/tag156.xml><?xml version="1.0" encoding="utf-8"?>
<p:tagLst xmlns:a="http://schemas.openxmlformats.org/drawingml/2006/main" xmlns:r="http://schemas.openxmlformats.org/officeDocument/2006/relationships" xmlns:p="http://schemas.openxmlformats.org/presentationml/2006/main">
  <p:tag name="DVSHAPEID" val="JeKxXEV4OoGX1f0jwnG1JU"/>
</p:tagLst>
</file>

<file path=ppt/tags/tag157.xml><?xml version="1.0" encoding="utf-8"?>
<p:tagLst xmlns:a="http://schemas.openxmlformats.org/drawingml/2006/main" xmlns:r="http://schemas.openxmlformats.org/officeDocument/2006/relationships" xmlns:p="http://schemas.openxmlformats.org/presentationml/2006/main">
  <p:tag name="DVSECTIONID" val="6KGAgCbeQMM4K7Z6j6dMz7"/>
</p:tagLst>
</file>

<file path=ppt/tags/tag158.xml><?xml version="1.0" encoding="utf-8"?>
<p:tagLst xmlns:a="http://schemas.openxmlformats.org/drawingml/2006/main" xmlns:r="http://schemas.openxmlformats.org/officeDocument/2006/relationships" xmlns:p="http://schemas.openxmlformats.org/presentationml/2006/main">
  <p:tag name="DVSHAPEID" val="29t7VQugf3IP18JTEadMV6"/>
</p:tagLst>
</file>

<file path=ppt/tags/tag159.xml><?xml version="1.0" encoding="utf-8"?>
<p:tagLst xmlns:a="http://schemas.openxmlformats.org/drawingml/2006/main" xmlns:r="http://schemas.openxmlformats.org/officeDocument/2006/relationships" xmlns:p="http://schemas.openxmlformats.org/presentationml/2006/main">
  <p:tag name="DVSHAPEID" val="ck7BEfKoIrRBzEBRP0xcjH"/>
</p:tagLst>
</file>

<file path=ppt/tags/tag16.xml><?xml version="1.0" encoding="utf-8"?>
<p:tagLst xmlns:a="http://schemas.openxmlformats.org/drawingml/2006/main" xmlns:r="http://schemas.openxmlformats.org/officeDocument/2006/relationships" xmlns:p="http://schemas.openxmlformats.org/presentationml/2006/main">
  <p:tag name="DVSHAPEID" val="0zsXGd2NLHRQhx9392pV6A"/>
</p:tagLst>
</file>

<file path=ppt/tags/tag160.xml><?xml version="1.0" encoding="utf-8"?>
<p:tagLst xmlns:a="http://schemas.openxmlformats.org/drawingml/2006/main" xmlns:r="http://schemas.openxmlformats.org/officeDocument/2006/relationships" xmlns:p="http://schemas.openxmlformats.org/presentationml/2006/main">
  <p:tag name="DVSECTIONID" val="X0DcnqY1MYNhRYDw6mPFvM"/>
</p:tagLst>
</file>

<file path=ppt/tags/tag161.xml><?xml version="1.0" encoding="utf-8"?>
<p:tagLst xmlns:a="http://schemas.openxmlformats.org/drawingml/2006/main" xmlns:r="http://schemas.openxmlformats.org/officeDocument/2006/relationships" xmlns:p="http://schemas.openxmlformats.org/presentationml/2006/main">
  <p:tag name="DVSHAPEID" val="YjowyKD95gGVX80kcfwRkh"/>
</p:tagLst>
</file>

<file path=ppt/tags/tag162.xml><?xml version="1.0" encoding="utf-8"?>
<p:tagLst xmlns:a="http://schemas.openxmlformats.org/drawingml/2006/main" xmlns:r="http://schemas.openxmlformats.org/officeDocument/2006/relationships" xmlns:p="http://schemas.openxmlformats.org/presentationml/2006/main">
  <p:tag name="DVSHAPEID" val="Xpy5hMkdfIMulOc7GZKylB"/>
</p:tagLst>
</file>

<file path=ppt/tags/tag163.xml><?xml version="1.0" encoding="utf-8"?>
<p:tagLst xmlns:a="http://schemas.openxmlformats.org/drawingml/2006/main" xmlns:r="http://schemas.openxmlformats.org/officeDocument/2006/relationships" xmlns:p="http://schemas.openxmlformats.org/presentationml/2006/main">
  <p:tag name="DVSECTIONID" val="WIsoTI5JEMcYMFX3fKfPZN"/>
</p:tagLst>
</file>

<file path=ppt/tags/tag164.xml><?xml version="1.0" encoding="utf-8"?>
<p:tagLst xmlns:a="http://schemas.openxmlformats.org/drawingml/2006/main" xmlns:r="http://schemas.openxmlformats.org/officeDocument/2006/relationships" xmlns:p="http://schemas.openxmlformats.org/presentationml/2006/main">
  <p:tag name="DVSHAPEID" val="VEGsRuOhFsmHlZYssQOR0X"/>
</p:tagLst>
</file>

<file path=ppt/tags/tag165.xml><?xml version="1.0" encoding="utf-8"?>
<p:tagLst xmlns:a="http://schemas.openxmlformats.org/drawingml/2006/main" xmlns:r="http://schemas.openxmlformats.org/officeDocument/2006/relationships" xmlns:p="http://schemas.openxmlformats.org/presentationml/2006/main">
  <p:tag name="DVSHAPEID" val="9sMc84yw6MVltUoPVPpX2j"/>
</p:tagLst>
</file>

<file path=ppt/tags/tag166.xml><?xml version="1.0" encoding="utf-8"?>
<p:tagLst xmlns:a="http://schemas.openxmlformats.org/drawingml/2006/main" xmlns:r="http://schemas.openxmlformats.org/officeDocument/2006/relationships" xmlns:p="http://schemas.openxmlformats.org/presentationml/2006/main">
  <p:tag name="DVSECTIONID" val="gsg1sNZQWTCb3VKYwgV3j1"/>
</p:tagLst>
</file>

<file path=ppt/tags/tag167.xml><?xml version="1.0" encoding="utf-8"?>
<p:tagLst xmlns:a="http://schemas.openxmlformats.org/drawingml/2006/main" xmlns:r="http://schemas.openxmlformats.org/officeDocument/2006/relationships" xmlns:p="http://schemas.openxmlformats.org/presentationml/2006/main">
  <p:tag name="DVSHAPEID" val="7Esd9dxUKuAYvdFEmJI9mA"/>
</p:tagLst>
</file>

<file path=ppt/tags/tag168.xml><?xml version="1.0" encoding="utf-8"?>
<p:tagLst xmlns:a="http://schemas.openxmlformats.org/drawingml/2006/main" xmlns:r="http://schemas.openxmlformats.org/officeDocument/2006/relationships" xmlns:p="http://schemas.openxmlformats.org/presentationml/2006/main">
  <p:tag name="DVSHAPEID" val="M0v34DUYs3UPk8JVVkZc1r"/>
</p:tagLst>
</file>

<file path=ppt/tags/tag169.xml><?xml version="1.0" encoding="utf-8"?>
<p:tagLst xmlns:a="http://schemas.openxmlformats.org/drawingml/2006/main" xmlns:r="http://schemas.openxmlformats.org/officeDocument/2006/relationships" xmlns:p="http://schemas.openxmlformats.org/presentationml/2006/main">
  <p:tag name="DVSECTIONID" val="4SbXy274pFN9rZ8SfhJNPj"/>
</p:tagLst>
</file>

<file path=ppt/tags/tag17.xml><?xml version="1.0" encoding="utf-8"?>
<p:tagLst xmlns:a="http://schemas.openxmlformats.org/drawingml/2006/main" xmlns:r="http://schemas.openxmlformats.org/officeDocument/2006/relationships" xmlns:p="http://schemas.openxmlformats.org/presentationml/2006/main">
  <p:tag name="DVSHAPEID" val="vx9jkDlk8Jq2N70TBljMuY"/>
</p:tagLst>
</file>

<file path=ppt/tags/tag170.xml><?xml version="1.0" encoding="utf-8"?>
<p:tagLst xmlns:a="http://schemas.openxmlformats.org/drawingml/2006/main" xmlns:r="http://schemas.openxmlformats.org/officeDocument/2006/relationships" xmlns:p="http://schemas.openxmlformats.org/presentationml/2006/main">
  <p:tag name="DVSHAPEID" val="Kvpa9gtFeTXxSrH59UZL1x"/>
</p:tagLst>
</file>

<file path=ppt/tags/tag171.xml><?xml version="1.0" encoding="utf-8"?>
<p:tagLst xmlns:a="http://schemas.openxmlformats.org/drawingml/2006/main" xmlns:r="http://schemas.openxmlformats.org/officeDocument/2006/relationships" xmlns:p="http://schemas.openxmlformats.org/presentationml/2006/main">
  <p:tag name="DVSECTIONID" val="s5AJAhU3SnRnwbCnOHa05l"/>
</p:tagLst>
</file>

<file path=ppt/tags/tag172.xml><?xml version="1.0" encoding="utf-8"?>
<p:tagLst xmlns:a="http://schemas.openxmlformats.org/drawingml/2006/main" xmlns:r="http://schemas.openxmlformats.org/officeDocument/2006/relationships" xmlns:p="http://schemas.openxmlformats.org/presentationml/2006/main">
  <p:tag name="DVSHAPEID" val="7bZbya1or4VfHwjQIL8p48"/>
</p:tagLst>
</file>

<file path=ppt/tags/tag173.xml><?xml version="1.0" encoding="utf-8"?>
<p:tagLst xmlns:a="http://schemas.openxmlformats.org/drawingml/2006/main" xmlns:r="http://schemas.openxmlformats.org/officeDocument/2006/relationships" xmlns:p="http://schemas.openxmlformats.org/presentationml/2006/main">
  <p:tag name="DVSHAPEID" val="AsOXe5YKpFVwJP8F76UlYB"/>
</p:tagLst>
</file>

<file path=ppt/tags/tag174.xml><?xml version="1.0" encoding="utf-8"?>
<p:tagLst xmlns:a="http://schemas.openxmlformats.org/drawingml/2006/main" xmlns:r="http://schemas.openxmlformats.org/officeDocument/2006/relationships" xmlns:p="http://schemas.openxmlformats.org/presentationml/2006/main">
  <p:tag name="DVSHAPEID" val="NPDgzMdhvx1NZy58RavOfs"/>
</p:tagLst>
</file>

<file path=ppt/tags/tag175.xml><?xml version="1.0" encoding="utf-8"?>
<p:tagLst xmlns:a="http://schemas.openxmlformats.org/drawingml/2006/main" xmlns:r="http://schemas.openxmlformats.org/officeDocument/2006/relationships" xmlns:p="http://schemas.openxmlformats.org/presentationml/2006/main">
  <p:tag name="DVSHAPEID" val="AUnlAN3epGaZEZjYvbx8an"/>
</p:tagLst>
</file>

<file path=ppt/tags/tag176.xml><?xml version="1.0" encoding="utf-8"?>
<p:tagLst xmlns:a="http://schemas.openxmlformats.org/drawingml/2006/main" xmlns:r="http://schemas.openxmlformats.org/officeDocument/2006/relationships" xmlns:p="http://schemas.openxmlformats.org/presentationml/2006/main">
  <p:tag name="DVSHAPEID" val="uVPAAZeKP9mleJTdcpdg7l"/>
</p:tagLst>
</file>

<file path=ppt/tags/tag177.xml><?xml version="1.0" encoding="utf-8"?>
<p:tagLst xmlns:a="http://schemas.openxmlformats.org/drawingml/2006/main" xmlns:r="http://schemas.openxmlformats.org/officeDocument/2006/relationships" xmlns:p="http://schemas.openxmlformats.org/presentationml/2006/main">
  <p:tag name="DVSHAPEID" val="D0U5OTFkh6idprw0d4ZFQ0"/>
</p:tagLst>
</file>

<file path=ppt/tags/tag178.xml><?xml version="1.0" encoding="utf-8"?>
<p:tagLst xmlns:a="http://schemas.openxmlformats.org/drawingml/2006/main" xmlns:r="http://schemas.openxmlformats.org/officeDocument/2006/relationships" xmlns:p="http://schemas.openxmlformats.org/presentationml/2006/main">
  <p:tag name="DVSHAPEID" val="DjKz5hZ7UTf9hPFual5vSf"/>
</p:tagLst>
</file>

<file path=ppt/tags/tag179.xml><?xml version="1.0" encoding="utf-8"?>
<p:tagLst xmlns:a="http://schemas.openxmlformats.org/drawingml/2006/main" xmlns:r="http://schemas.openxmlformats.org/officeDocument/2006/relationships" xmlns:p="http://schemas.openxmlformats.org/presentationml/2006/main">
  <p:tag name="DVSHAPEID" val="21krHbc8gsuCnBlfOnk9cp"/>
</p:tagLst>
</file>

<file path=ppt/tags/tag18.xml><?xml version="1.0" encoding="utf-8"?>
<p:tagLst xmlns:a="http://schemas.openxmlformats.org/drawingml/2006/main" xmlns:r="http://schemas.openxmlformats.org/officeDocument/2006/relationships" xmlns:p="http://schemas.openxmlformats.org/presentationml/2006/main">
  <p:tag name="DVSHAPEID" val="U28WoymQLs7q4UOnSpsry7"/>
</p:tagLst>
</file>

<file path=ppt/tags/tag180.xml><?xml version="1.0" encoding="utf-8"?>
<p:tagLst xmlns:a="http://schemas.openxmlformats.org/drawingml/2006/main" xmlns:r="http://schemas.openxmlformats.org/officeDocument/2006/relationships" xmlns:p="http://schemas.openxmlformats.org/presentationml/2006/main">
  <p:tag name="DVSHAPEID" val="XgaGlJUEAl7ohIfDzNVLCN"/>
</p:tagLst>
</file>

<file path=ppt/tags/tag181.xml><?xml version="1.0" encoding="utf-8"?>
<p:tagLst xmlns:a="http://schemas.openxmlformats.org/drawingml/2006/main" xmlns:r="http://schemas.openxmlformats.org/officeDocument/2006/relationships" xmlns:p="http://schemas.openxmlformats.org/presentationml/2006/main">
  <p:tag name="DVSHAPEID" val="EEs38VxHaJ2C43h1QseCR9"/>
</p:tagLst>
</file>

<file path=ppt/tags/tag182.xml><?xml version="1.0" encoding="utf-8"?>
<p:tagLst xmlns:a="http://schemas.openxmlformats.org/drawingml/2006/main" xmlns:r="http://schemas.openxmlformats.org/officeDocument/2006/relationships" xmlns:p="http://schemas.openxmlformats.org/presentationml/2006/main">
  <p:tag name="DVSHAPEID" val="XgaGlJUEAl7ohIfDzNVLCN"/>
</p:tagLst>
</file>

<file path=ppt/tags/tag183.xml><?xml version="1.0" encoding="utf-8"?>
<p:tagLst xmlns:a="http://schemas.openxmlformats.org/drawingml/2006/main" xmlns:r="http://schemas.openxmlformats.org/officeDocument/2006/relationships" xmlns:p="http://schemas.openxmlformats.org/presentationml/2006/main">
  <p:tag name="DVSECTIONID" val="hiMDfnJF0YeEQzjv8rzV5I"/>
</p:tagLst>
</file>

<file path=ppt/tags/tag184.xml><?xml version="1.0" encoding="utf-8"?>
<p:tagLst xmlns:a="http://schemas.openxmlformats.org/drawingml/2006/main" xmlns:r="http://schemas.openxmlformats.org/officeDocument/2006/relationships" xmlns:p="http://schemas.openxmlformats.org/presentationml/2006/main">
  <p:tag name="DVSHAPEID" val="TBW1fynlFBy519ESsTuB6b"/>
</p:tagLst>
</file>

<file path=ppt/tags/tag185.xml><?xml version="1.0" encoding="utf-8"?>
<p:tagLst xmlns:a="http://schemas.openxmlformats.org/drawingml/2006/main" xmlns:r="http://schemas.openxmlformats.org/officeDocument/2006/relationships" xmlns:p="http://schemas.openxmlformats.org/presentationml/2006/main">
  <p:tag name="DVSHAPEID" val="3gdn8ANgFVPypbHd7aiFjC"/>
</p:tagLst>
</file>

<file path=ppt/tags/tag186.xml><?xml version="1.0" encoding="utf-8"?>
<p:tagLst xmlns:a="http://schemas.openxmlformats.org/drawingml/2006/main" xmlns:r="http://schemas.openxmlformats.org/officeDocument/2006/relationships" xmlns:p="http://schemas.openxmlformats.org/presentationml/2006/main">
  <p:tag name="DVSHAPEID" val="6LyaRfZGquCIyFNSpMyoVD"/>
</p:tagLst>
</file>

<file path=ppt/tags/tag187.xml><?xml version="1.0" encoding="utf-8"?>
<p:tagLst xmlns:a="http://schemas.openxmlformats.org/drawingml/2006/main" xmlns:r="http://schemas.openxmlformats.org/officeDocument/2006/relationships" xmlns:p="http://schemas.openxmlformats.org/presentationml/2006/main">
  <p:tag name="DVSHAPEID" val="gsKtbeLkirRqasOYIxhZul"/>
</p:tagLst>
</file>

<file path=ppt/tags/tag188.xml><?xml version="1.0" encoding="utf-8"?>
<p:tagLst xmlns:a="http://schemas.openxmlformats.org/drawingml/2006/main" xmlns:r="http://schemas.openxmlformats.org/officeDocument/2006/relationships" xmlns:p="http://schemas.openxmlformats.org/presentationml/2006/main">
  <p:tag name="DVSHAPEID" val="WGC2qfKv6UHtu5po3KU6ba"/>
</p:tagLst>
</file>

<file path=ppt/tags/tag189.xml><?xml version="1.0" encoding="utf-8"?>
<p:tagLst xmlns:a="http://schemas.openxmlformats.org/drawingml/2006/main" xmlns:r="http://schemas.openxmlformats.org/officeDocument/2006/relationships" xmlns:p="http://schemas.openxmlformats.org/presentationml/2006/main">
  <p:tag name="DVSHAPEID" val="R7ul3r407W8Vw4Q9OwzNkW"/>
</p:tagLst>
</file>

<file path=ppt/tags/tag19.xml><?xml version="1.0" encoding="utf-8"?>
<p:tagLst xmlns:a="http://schemas.openxmlformats.org/drawingml/2006/main" xmlns:r="http://schemas.openxmlformats.org/officeDocument/2006/relationships" xmlns:p="http://schemas.openxmlformats.org/presentationml/2006/main">
  <p:tag name="DVSHAPEID" val="qeK22fr4Cj6wD7boeNXhXX"/>
</p:tagLst>
</file>

<file path=ppt/tags/tag190.xml><?xml version="1.0" encoding="utf-8"?>
<p:tagLst xmlns:a="http://schemas.openxmlformats.org/drawingml/2006/main" xmlns:r="http://schemas.openxmlformats.org/officeDocument/2006/relationships" xmlns:p="http://schemas.openxmlformats.org/presentationml/2006/main">
  <p:tag name="DVSECTIONID" val="mBB2igdZTVtfonPueXJStW"/>
</p:tagLst>
</file>

<file path=ppt/tags/tag191.xml><?xml version="1.0" encoding="utf-8"?>
<p:tagLst xmlns:a="http://schemas.openxmlformats.org/drawingml/2006/main" xmlns:r="http://schemas.openxmlformats.org/officeDocument/2006/relationships" xmlns:p="http://schemas.openxmlformats.org/presentationml/2006/main">
  <p:tag name="DVSHAPEID" val="RNfhdPb5cgpcrJhCl1QQKN"/>
</p:tagLst>
</file>

<file path=ppt/tags/tag192.xml><?xml version="1.0" encoding="utf-8"?>
<p:tagLst xmlns:a="http://schemas.openxmlformats.org/drawingml/2006/main" xmlns:r="http://schemas.openxmlformats.org/officeDocument/2006/relationships" xmlns:p="http://schemas.openxmlformats.org/presentationml/2006/main">
  <p:tag name="DVSHAPEID" val="YxbIrgqlgeJ3O5hDeZc4Xi"/>
</p:tagLst>
</file>

<file path=ppt/tags/tag193.xml><?xml version="1.0" encoding="utf-8"?>
<p:tagLst xmlns:a="http://schemas.openxmlformats.org/drawingml/2006/main" xmlns:r="http://schemas.openxmlformats.org/officeDocument/2006/relationships" xmlns:p="http://schemas.openxmlformats.org/presentationml/2006/main">
  <p:tag name="DVSHAPEID" val="V3xUCRhtWXg4PI6vnVFQZb"/>
</p:tagLst>
</file>

<file path=ppt/tags/tag194.xml><?xml version="1.0" encoding="utf-8"?>
<p:tagLst xmlns:a="http://schemas.openxmlformats.org/drawingml/2006/main" xmlns:r="http://schemas.openxmlformats.org/officeDocument/2006/relationships" xmlns:p="http://schemas.openxmlformats.org/presentationml/2006/main">
  <p:tag name="DVSHAPEID" val="toVckINREFPFB8axEy3MhL"/>
</p:tagLst>
</file>

<file path=ppt/tags/tag195.xml><?xml version="1.0" encoding="utf-8"?>
<p:tagLst xmlns:a="http://schemas.openxmlformats.org/drawingml/2006/main" xmlns:r="http://schemas.openxmlformats.org/officeDocument/2006/relationships" xmlns:p="http://schemas.openxmlformats.org/presentationml/2006/main">
  <p:tag name="DVSECTIONID" val="oUtLQE0EkwbLwAlwKRQqMR"/>
</p:tagLst>
</file>

<file path=ppt/tags/tag196.xml><?xml version="1.0" encoding="utf-8"?>
<p:tagLst xmlns:a="http://schemas.openxmlformats.org/drawingml/2006/main" xmlns:r="http://schemas.openxmlformats.org/officeDocument/2006/relationships" xmlns:p="http://schemas.openxmlformats.org/presentationml/2006/main">
  <p:tag name="DVSHAPEID" val="MKgywJChp6iKz8ZpwzG5jA"/>
</p:tagLst>
</file>

<file path=ppt/tags/tag197.xml><?xml version="1.0" encoding="utf-8"?>
<p:tagLst xmlns:a="http://schemas.openxmlformats.org/drawingml/2006/main" xmlns:r="http://schemas.openxmlformats.org/officeDocument/2006/relationships" xmlns:p="http://schemas.openxmlformats.org/presentationml/2006/main">
  <p:tag name="DVSECTIONID" val="FcAL2L2L4XPqcHyxpzYfBX"/>
</p:tagLst>
</file>

<file path=ppt/tags/tag198.xml><?xml version="1.0" encoding="utf-8"?>
<p:tagLst xmlns:a="http://schemas.openxmlformats.org/drawingml/2006/main" xmlns:r="http://schemas.openxmlformats.org/officeDocument/2006/relationships" xmlns:p="http://schemas.openxmlformats.org/presentationml/2006/main">
  <p:tag name="DVSHAPEID" val="mRy1ye2u5csbv6ryoM0ij5"/>
</p:tagLst>
</file>

<file path=ppt/tags/tag199.xml><?xml version="1.0" encoding="utf-8"?>
<p:tagLst xmlns:a="http://schemas.openxmlformats.org/drawingml/2006/main" xmlns:r="http://schemas.openxmlformats.org/officeDocument/2006/relationships" xmlns:p="http://schemas.openxmlformats.org/presentationml/2006/main">
  <p:tag name="DVSECTIONID" val="3DQe8IcS139wfga5BfByre"/>
</p:tagLst>
</file>

<file path=ppt/tags/tag2.xml><?xml version="1.0" encoding="utf-8"?>
<p:tagLst xmlns:a="http://schemas.openxmlformats.org/drawingml/2006/main" xmlns:r="http://schemas.openxmlformats.org/officeDocument/2006/relationships" xmlns:p="http://schemas.openxmlformats.org/presentationml/2006/main">
  <p:tag name="DVSHAPEID" val="ckqeaHT1lUn9YeRbt1Du9S"/>
</p:tagLst>
</file>

<file path=ppt/tags/tag20.xml><?xml version="1.0" encoding="utf-8"?>
<p:tagLst xmlns:a="http://schemas.openxmlformats.org/drawingml/2006/main" xmlns:r="http://schemas.openxmlformats.org/officeDocument/2006/relationships" xmlns:p="http://schemas.openxmlformats.org/presentationml/2006/main">
  <p:tag name="DVSHAPEID" val="Un255dtUj2pMBTclv6pHQN"/>
</p:tagLst>
</file>

<file path=ppt/tags/tag200.xml><?xml version="1.0" encoding="utf-8"?>
<p:tagLst xmlns:a="http://schemas.openxmlformats.org/drawingml/2006/main" xmlns:r="http://schemas.openxmlformats.org/officeDocument/2006/relationships" xmlns:p="http://schemas.openxmlformats.org/presentationml/2006/main">
  <p:tag name="DVSHAPEID" val="fqFOkCFtlXph1GvJKh6tmv"/>
</p:tagLst>
</file>

<file path=ppt/tags/tag201.xml><?xml version="1.0" encoding="utf-8"?>
<p:tagLst xmlns:a="http://schemas.openxmlformats.org/drawingml/2006/main" xmlns:r="http://schemas.openxmlformats.org/officeDocument/2006/relationships" xmlns:p="http://schemas.openxmlformats.org/presentationml/2006/main">
  <p:tag name="DVSECTIONID" val="W6nEXcrhrxgI9XUNCkycVL"/>
</p:tagLst>
</file>

<file path=ppt/tags/tag202.xml><?xml version="1.0" encoding="utf-8"?>
<p:tagLst xmlns:a="http://schemas.openxmlformats.org/drawingml/2006/main" xmlns:r="http://schemas.openxmlformats.org/officeDocument/2006/relationships" xmlns:p="http://schemas.openxmlformats.org/presentationml/2006/main">
  <p:tag name="DVSHAPEID" val="5veJMyiMcEkJyFu8uyZnIp"/>
</p:tagLst>
</file>

<file path=ppt/tags/tag203.xml><?xml version="1.0" encoding="utf-8"?>
<p:tagLst xmlns:a="http://schemas.openxmlformats.org/drawingml/2006/main" xmlns:r="http://schemas.openxmlformats.org/officeDocument/2006/relationships" xmlns:p="http://schemas.openxmlformats.org/presentationml/2006/main">
  <p:tag name="DVSECTIONID" val="gGrinkXJE2vOGKRuK0qJBC"/>
</p:tagLst>
</file>

<file path=ppt/tags/tag204.xml><?xml version="1.0" encoding="utf-8"?>
<p:tagLst xmlns:a="http://schemas.openxmlformats.org/drawingml/2006/main" xmlns:r="http://schemas.openxmlformats.org/officeDocument/2006/relationships" xmlns:p="http://schemas.openxmlformats.org/presentationml/2006/main">
  <p:tag name="DVSHAPEID" val="OTwsaigoncCGcmGmWdWP8k"/>
</p:tagLst>
</file>

<file path=ppt/tags/tag205.xml><?xml version="1.0" encoding="utf-8"?>
<p:tagLst xmlns:a="http://schemas.openxmlformats.org/drawingml/2006/main" xmlns:r="http://schemas.openxmlformats.org/officeDocument/2006/relationships" xmlns:p="http://schemas.openxmlformats.org/presentationml/2006/main">
  <p:tag name="DVSECTIONID" val="gw6caNDgZfjaPHcFP6kITd"/>
</p:tagLst>
</file>

<file path=ppt/tags/tag206.xml><?xml version="1.0" encoding="utf-8"?>
<p:tagLst xmlns:a="http://schemas.openxmlformats.org/drawingml/2006/main" xmlns:r="http://schemas.openxmlformats.org/officeDocument/2006/relationships" xmlns:p="http://schemas.openxmlformats.org/presentationml/2006/main">
  <p:tag name="DVSHAPEID" val="TdCBIXZswYbu4tHu8b9jum"/>
</p:tagLst>
</file>

<file path=ppt/tags/tag207.xml><?xml version="1.0" encoding="utf-8"?>
<p:tagLst xmlns:a="http://schemas.openxmlformats.org/drawingml/2006/main" xmlns:r="http://schemas.openxmlformats.org/officeDocument/2006/relationships" xmlns:p="http://schemas.openxmlformats.org/presentationml/2006/main">
  <p:tag name="DVSECTIONID" val="clgaW8AyLb9DpVbaa96n3g"/>
</p:tagLst>
</file>

<file path=ppt/tags/tag208.xml><?xml version="1.0" encoding="utf-8"?>
<p:tagLst xmlns:a="http://schemas.openxmlformats.org/drawingml/2006/main" xmlns:r="http://schemas.openxmlformats.org/officeDocument/2006/relationships" xmlns:p="http://schemas.openxmlformats.org/presentationml/2006/main">
  <p:tag name="DVSHAPEID" val="Ny5qrppUXjdx7oicva97e9"/>
</p:tagLst>
</file>

<file path=ppt/tags/tag209.xml><?xml version="1.0" encoding="utf-8"?>
<p:tagLst xmlns:a="http://schemas.openxmlformats.org/drawingml/2006/main" xmlns:r="http://schemas.openxmlformats.org/officeDocument/2006/relationships" xmlns:p="http://schemas.openxmlformats.org/presentationml/2006/main">
  <p:tag name="DVSECTIONID" val="uwU9h4akpTJ3kLW0RvFqu7"/>
</p:tagLst>
</file>

<file path=ppt/tags/tag21.xml><?xml version="1.0" encoding="utf-8"?>
<p:tagLst xmlns:a="http://schemas.openxmlformats.org/drawingml/2006/main" xmlns:r="http://schemas.openxmlformats.org/officeDocument/2006/relationships" xmlns:p="http://schemas.openxmlformats.org/presentationml/2006/main">
  <p:tag name="DVSHAPEID" val="kxhGcuaFthaskmZXadBI03"/>
</p:tagLst>
</file>

<file path=ppt/tags/tag210.xml><?xml version="1.0" encoding="utf-8"?>
<p:tagLst xmlns:a="http://schemas.openxmlformats.org/drawingml/2006/main" xmlns:r="http://schemas.openxmlformats.org/officeDocument/2006/relationships" xmlns:p="http://schemas.openxmlformats.org/presentationml/2006/main">
  <p:tag name="DVSHAPEID" val="SCqEgaNT7CoEK75iYP5630"/>
</p:tagLst>
</file>

<file path=ppt/tags/tag211.xml><?xml version="1.0" encoding="utf-8"?>
<p:tagLst xmlns:a="http://schemas.openxmlformats.org/drawingml/2006/main" xmlns:r="http://schemas.openxmlformats.org/officeDocument/2006/relationships" xmlns:p="http://schemas.openxmlformats.org/presentationml/2006/main">
  <p:tag name="DVSECTIONID" val="0cihtFWaCvaVQKfNQvnqLg"/>
</p:tagLst>
</file>

<file path=ppt/tags/tag212.xml><?xml version="1.0" encoding="utf-8"?>
<p:tagLst xmlns:a="http://schemas.openxmlformats.org/drawingml/2006/main" xmlns:r="http://schemas.openxmlformats.org/officeDocument/2006/relationships" xmlns:p="http://schemas.openxmlformats.org/presentationml/2006/main">
  <p:tag name="DVSHAPEID" val="4LZjW4U9KXjSHLFIoj5RuZ"/>
</p:tagLst>
</file>

<file path=ppt/tags/tag213.xml><?xml version="1.0" encoding="utf-8"?>
<p:tagLst xmlns:a="http://schemas.openxmlformats.org/drawingml/2006/main" xmlns:r="http://schemas.openxmlformats.org/officeDocument/2006/relationships" xmlns:p="http://schemas.openxmlformats.org/presentationml/2006/main">
  <p:tag name="DVSECTIONID" val="UmAqdaiAHCMmvIRZBvofhd"/>
</p:tagLst>
</file>

<file path=ppt/tags/tag214.xml><?xml version="1.0" encoding="utf-8"?>
<p:tagLst xmlns:a="http://schemas.openxmlformats.org/drawingml/2006/main" xmlns:r="http://schemas.openxmlformats.org/officeDocument/2006/relationships" xmlns:p="http://schemas.openxmlformats.org/presentationml/2006/main">
  <p:tag name="DVSHAPEID" val="7d1X7AgJgfu4cFgyvJCkVB"/>
</p:tagLst>
</file>

<file path=ppt/tags/tag215.xml><?xml version="1.0" encoding="utf-8"?>
<p:tagLst xmlns:a="http://schemas.openxmlformats.org/drawingml/2006/main" xmlns:r="http://schemas.openxmlformats.org/officeDocument/2006/relationships" xmlns:p="http://schemas.openxmlformats.org/presentationml/2006/main">
  <p:tag name="DVSECTIONID" val="SoUcK3E933mKhVH3rLS1Nx"/>
</p:tagLst>
</file>

<file path=ppt/tags/tag216.xml><?xml version="1.0" encoding="utf-8"?>
<p:tagLst xmlns:a="http://schemas.openxmlformats.org/drawingml/2006/main" xmlns:r="http://schemas.openxmlformats.org/officeDocument/2006/relationships" xmlns:p="http://schemas.openxmlformats.org/presentationml/2006/main">
  <p:tag name="DVSHAPEID" val="rw0UbYdCnjbvegNErjXUJ0"/>
</p:tagLst>
</file>

<file path=ppt/tags/tag217.xml><?xml version="1.0" encoding="utf-8"?>
<p:tagLst xmlns:a="http://schemas.openxmlformats.org/drawingml/2006/main" xmlns:r="http://schemas.openxmlformats.org/officeDocument/2006/relationships" xmlns:p="http://schemas.openxmlformats.org/presentationml/2006/main">
  <p:tag name="DVSECTIONID" val="9texWQUS2wZGtbv1peWyzJ"/>
</p:tagLst>
</file>

<file path=ppt/tags/tag218.xml><?xml version="1.0" encoding="utf-8"?>
<p:tagLst xmlns:a="http://schemas.openxmlformats.org/drawingml/2006/main" xmlns:r="http://schemas.openxmlformats.org/officeDocument/2006/relationships" xmlns:p="http://schemas.openxmlformats.org/presentationml/2006/main">
  <p:tag name="DVSHAPEID" val="kTWaddy9KQSGuLR54fbkgE"/>
</p:tagLst>
</file>

<file path=ppt/tags/tag219.xml><?xml version="1.0" encoding="utf-8"?>
<p:tagLst xmlns:a="http://schemas.openxmlformats.org/drawingml/2006/main" xmlns:r="http://schemas.openxmlformats.org/officeDocument/2006/relationships" xmlns:p="http://schemas.openxmlformats.org/presentationml/2006/main">
  <p:tag name="DVSHAPEID" val="qSQaN21OWqTGmH9EbhicL4"/>
</p:tagLst>
</file>

<file path=ppt/tags/tag22.xml><?xml version="1.0" encoding="utf-8"?>
<p:tagLst xmlns:a="http://schemas.openxmlformats.org/drawingml/2006/main" xmlns:r="http://schemas.openxmlformats.org/officeDocument/2006/relationships" xmlns:p="http://schemas.openxmlformats.org/presentationml/2006/main">
  <p:tag name="DVSHAPEID" val="6QvhcThQRg672vNo1YKEy8"/>
</p:tagLst>
</file>

<file path=ppt/tags/tag220.xml><?xml version="1.0" encoding="utf-8"?>
<p:tagLst xmlns:a="http://schemas.openxmlformats.org/drawingml/2006/main" xmlns:r="http://schemas.openxmlformats.org/officeDocument/2006/relationships" xmlns:p="http://schemas.openxmlformats.org/presentationml/2006/main">
  <p:tag name="DVSHAPEID" val="y6MGSGgGvOiGs3j2pw7WTs"/>
</p:tagLst>
</file>

<file path=ppt/tags/tag221.xml><?xml version="1.0" encoding="utf-8"?>
<p:tagLst xmlns:a="http://schemas.openxmlformats.org/drawingml/2006/main" xmlns:r="http://schemas.openxmlformats.org/officeDocument/2006/relationships" xmlns:p="http://schemas.openxmlformats.org/presentationml/2006/main">
  <p:tag name="DVSHAPEID" val="NNpaWp4U14SmkJo79kyfU4"/>
</p:tagLst>
</file>

<file path=ppt/tags/tag222.xml><?xml version="1.0" encoding="utf-8"?>
<p:tagLst xmlns:a="http://schemas.openxmlformats.org/drawingml/2006/main" xmlns:r="http://schemas.openxmlformats.org/officeDocument/2006/relationships" xmlns:p="http://schemas.openxmlformats.org/presentationml/2006/main">
  <p:tag name="DVSHAPEID" val="oFe6k9RM5Pa5jZhIKQCANe"/>
</p:tagLst>
</file>

<file path=ppt/tags/tag223.xml><?xml version="1.0" encoding="utf-8"?>
<p:tagLst xmlns:a="http://schemas.openxmlformats.org/drawingml/2006/main" xmlns:r="http://schemas.openxmlformats.org/officeDocument/2006/relationships" xmlns:p="http://schemas.openxmlformats.org/presentationml/2006/main">
  <p:tag name="DVSECTIONID" val="0LqViy3CngqkeqXd7Nfa0P"/>
</p:tagLst>
</file>

<file path=ppt/tags/tag224.xml><?xml version="1.0" encoding="utf-8"?>
<p:tagLst xmlns:a="http://schemas.openxmlformats.org/drawingml/2006/main" xmlns:r="http://schemas.openxmlformats.org/officeDocument/2006/relationships" xmlns:p="http://schemas.openxmlformats.org/presentationml/2006/main">
  <p:tag name="DVSHAPEID" val="xAAxMULHwyfKUt9esUcG0d"/>
</p:tagLst>
</file>

<file path=ppt/tags/tag225.xml><?xml version="1.0" encoding="utf-8"?>
<p:tagLst xmlns:a="http://schemas.openxmlformats.org/drawingml/2006/main" xmlns:r="http://schemas.openxmlformats.org/officeDocument/2006/relationships" xmlns:p="http://schemas.openxmlformats.org/presentationml/2006/main">
  <p:tag name="DVSECTIONID" val="LBsvxqmD4fYqst60ymOq9J"/>
</p:tagLst>
</file>

<file path=ppt/tags/tag226.xml><?xml version="1.0" encoding="utf-8"?>
<p:tagLst xmlns:a="http://schemas.openxmlformats.org/drawingml/2006/main" xmlns:r="http://schemas.openxmlformats.org/officeDocument/2006/relationships" xmlns:p="http://schemas.openxmlformats.org/presentationml/2006/main">
  <p:tag name="DVSHAPEID" val="reRNskqvOGCEIQPiFFWVNJ"/>
</p:tagLst>
</file>

<file path=ppt/tags/tag227.xml><?xml version="1.0" encoding="utf-8"?>
<p:tagLst xmlns:a="http://schemas.openxmlformats.org/drawingml/2006/main" xmlns:r="http://schemas.openxmlformats.org/officeDocument/2006/relationships" xmlns:p="http://schemas.openxmlformats.org/presentationml/2006/main">
  <p:tag name="DVSECTIONID" val="f8W43c78ioIb0PtN1DgKba"/>
</p:tagLst>
</file>

<file path=ppt/tags/tag228.xml><?xml version="1.0" encoding="utf-8"?>
<p:tagLst xmlns:a="http://schemas.openxmlformats.org/drawingml/2006/main" xmlns:r="http://schemas.openxmlformats.org/officeDocument/2006/relationships" xmlns:p="http://schemas.openxmlformats.org/presentationml/2006/main">
  <p:tag name="DVSHAPEID" val="8gLjpaexJ5qIkKzyK9piBS"/>
</p:tagLst>
</file>

<file path=ppt/tags/tag229.xml><?xml version="1.0" encoding="utf-8"?>
<p:tagLst xmlns:a="http://schemas.openxmlformats.org/drawingml/2006/main" xmlns:r="http://schemas.openxmlformats.org/officeDocument/2006/relationships" xmlns:p="http://schemas.openxmlformats.org/presentationml/2006/main">
  <p:tag name="DVSECTIONID" val="mOYu66fSmAG1ljysm9vWWA"/>
</p:tagLst>
</file>

<file path=ppt/tags/tag23.xml><?xml version="1.0" encoding="utf-8"?>
<p:tagLst xmlns:a="http://schemas.openxmlformats.org/drawingml/2006/main" xmlns:r="http://schemas.openxmlformats.org/officeDocument/2006/relationships" xmlns:p="http://schemas.openxmlformats.org/presentationml/2006/main">
  <p:tag name="DVSHAPEID" val="C8zPlyWc68NgqrbUhgnDpT"/>
</p:tagLst>
</file>

<file path=ppt/tags/tag230.xml><?xml version="1.0" encoding="utf-8"?>
<p:tagLst xmlns:a="http://schemas.openxmlformats.org/drawingml/2006/main" xmlns:r="http://schemas.openxmlformats.org/officeDocument/2006/relationships" xmlns:p="http://schemas.openxmlformats.org/presentationml/2006/main">
  <p:tag name="DVSHAPEID" val="Sq1VqUG7CrXg9mBVyzkdrE"/>
</p:tagLst>
</file>

<file path=ppt/tags/tag231.xml><?xml version="1.0" encoding="utf-8"?>
<p:tagLst xmlns:a="http://schemas.openxmlformats.org/drawingml/2006/main" xmlns:r="http://schemas.openxmlformats.org/officeDocument/2006/relationships" xmlns:p="http://schemas.openxmlformats.org/presentationml/2006/main">
  <p:tag name="DVSECTIONID" val="IhthxLlaapx5M86z50Tq27"/>
</p:tagLst>
</file>

<file path=ppt/tags/tag232.xml><?xml version="1.0" encoding="utf-8"?>
<p:tagLst xmlns:a="http://schemas.openxmlformats.org/drawingml/2006/main" xmlns:r="http://schemas.openxmlformats.org/officeDocument/2006/relationships" xmlns:p="http://schemas.openxmlformats.org/presentationml/2006/main">
  <p:tag name="DVSHAPEID" val="puQksRj2mVu9y5PENn6iP3"/>
</p:tagLst>
</file>

<file path=ppt/tags/tag233.xml><?xml version="1.0" encoding="utf-8"?>
<p:tagLst xmlns:a="http://schemas.openxmlformats.org/drawingml/2006/main" xmlns:r="http://schemas.openxmlformats.org/officeDocument/2006/relationships" xmlns:p="http://schemas.openxmlformats.org/presentationml/2006/main">
  <p:tag name="DVSHAPEID" val="FiypysOCG18uijVkswpar4"/>
</p:tagLst>
</file>

<file path=ppt/tags/tag234.xml><?xml version="1.0" encoding="utf-8"?>
<p:tagLst xmlns:a="http://schemas.openxmlformats.org/drawingml/2006/main" xmlns:r="http://schemas.openxmlformats.org/officeDocument/2006/relationships" xmlns:p="http://schemas.openxmlformats.org/presentationml/2006/main">
  <p:tag name="DVSHAPEID" val="Jyv2YPqq175lPyM3iReJet"/>
</p:tagLst>
</file>

<file path=ppt/tags/tag235.xml><?xml version="1.0" encoding="utf-8"?>
<p:tagLst xmlns:a="http://schemas.openxmlformats.org/drawingml/2006/main" xmlns:r="http://schemas.openxmlformats.org/officeDocument/2006/relationships" xmlns:p="http://schemas.openxmlformats.org/presentationml/2006/main">
  <p:tag name="DVSECTIONID" val="tlS1hcRrve2DqqII6bxJJF"/>
</p:tagLst>
</file>

<file path=ppt/tags/tag236.xml><?xml version="1.0" encoding="utf-8"?>
<p:tagLst xmlns:a="http://schemas.openxmlformats.org/drawingml/2006/main" xmlns:r="http://schemas.openxmlformats.org/officeDocument/2006/relationships" xmlns:p="http://schemas.openxmlformats.org/presentationml/2006/main">
  <p:tag name="DVSHAPEID" val="mRy1ye2u5csbv6ryoM0ij5"/>
</p:tagLst>
</file>

<file path=ppt/tags/tag237.xml><?xml version="1.0" encoding="utf-8"?>
<p:tagLst xmlns:a="http://schemas.openxmlformats.org/drawingml/2006/main" xmlns:r="http://schemas.openxmlformats.org/officeDocument/2006/relationships" xmlns:p="http://schemas.openxmlformats.org/presentationml/2006/main">
  <p:tag name="DVSECTIONID" val="evTw1aYKhn6apxnUdN2DDH"/>
</p:tagLst>
</file>

<file path=ppt/tags/tag238.xml><?xml version="1.0" encoding="utf-8"?>
<p:tagLst xmlns:a="http://schemas.openxmlformats.org/drawingml/2006/main" xmlns:r="http://schemas.openxmlformats.org/officeDocument/2006/relationships" xmlns:p="http://schemas.openxmlformats.org/presentationml/2006/main">
  <p:tag name="DVSHAPEID" val="foLHrxVNiSDRl8LELWHaGH"/>
</p:tagLst>
</file>

<file path=ppt/tags/tag239.xml><?xml version="1.0" encoding="utf-8"?>
<p:tagLst xmlns:a="http://schemas.openxmlformats.org/drawingml/2006/main" xmlns:r="http://schemas.openxmlformats.org/officeDocument/2006/relationships" xmlns:p="http://schemas.openxmlformats.org/presentationml/2006/main">
  <p:tag name="DVSECTIONID" val="uYt9fyh6efeM6G0Pyuxbqh"/>
</p:tagLst>
</file>

<file path=ppt/tags/tag24.xml><?xml version="1.0" encoding="utf-8"?>
<p:tagLst xmlns:a="http://schemas.openxmlformats.org/drawingml/2006/main" xmlns:r="http://schemas.openxmlformats.org/officeDocument/2006/relationships" xmlns:p="http://schemas.openxmlformats.org/presentationml/2006/main">
  <p:tag name="DVSHAPEID" val="mcju9LcCXluYdmInxJUFaX"/>
</p:tagLst>
</file>

<file path=ppt/tags/tag240.xml><?xml version="1.0" encoding="utf-8"?>
<p:tagLst xmlns:a="http://schemas.openxmlformats.org/drawingml/2006/main" xmlns:r="http://schemas.openxmlformats.org/officeDocument/2006/relationships" xmlns:p="http://schemas.openxmlformats.org/presentationml/2006/main">
  <p:tag name="DVSHAPEID" val="03NvJsVATECAyZTvtYcgZ0"/>
</p:tagLst>
</file>

<file path=ppt/tags/tag241.xml><?xml version="1.0" encoding="utf-8"?>
<p:tagLst xmlns:a="http://schemas.openxmlformats.org/drawingml/2006/main" xmlns:r="http://schemas.openxmlformats.org/officeDocument/2006/relationships" xmlns:p="http://schemas.openxmlformats.org/presentationml/2006/main">
  <p:tag name="DVSECTIONID" val="tgxplM3u2wxANuNowMT3ai"/>
</p:tagLst>
</file>

<file path=ppt/tags/tag242.xml><?xml version="1.0" encoding="utf-8"?>
<p:tagLst xmlns:a="http://schemas.openxmlformats.org/drawingml/2006/main" xmlns:r="http://schemas.openxmlformats.org/officeDocument/2006/relationships" xmlns:p="http://schemas.openxmlformats.org/presentationml/2006/main">
  <p:tag name="DVSHAPEID" val="JeZM9MnfwYtZEQ1mTwmlIU"/>
</p:tagLst>
</file>

<file path=ppt/tags/tag243.xml><?xml version="1.0" encoding="utf-8"?>
<p:tagLst xmlns:a="http://schemas.openxmlformats.org/drawingml/2006/main" xmlns:r="http://schemas.openxmlformats.org/officeDocument/2006/relationships" xmlns:p="http://schemas.openxmlformats.org/presentationml/2006/main">
  <p:tag name="DVSECTIONID" val="Q02qygspTQHducCPdu3KcI"/>
</p:tagLst>
</file>

<file path=ppt/tags/tag244.xml><?xml version="1.0" encoding="utf-8"?>
<p:tagLst xmlns:a="http://schemas.openxmlformats.org/drawingml/2006/main" xmlns:r="http://schemas.openxmlformats.org/officeDocument/2006/relationships" xmlns:p="http://schemas.openxmlformats.org/presentationml/2006/main">
  <p:tag name="DVSHAPEID" val="MyNoqK4Y4SIOuGkHwmnhdU"/>
</p:tagLst>
</file>

<file path=ppt/tags/tag245.xml><?xml version="1.0" encoding="utf-8"?>
<p:tagLst xmlns:a="http://schemas.openxmlformats.org/drawingml/2006/main" xmlns:r="http://schemas.openxmlformats.org/officeDocument/2006/relationships" xmlns:p="http://schemas.openxmlformats.org/presentationml/2006/main">
  <p:tag name="DVSECTIONID" val="gn968gYVbKFnYy199sromb"/>
</p:tagLst>
</file>

<file path=ppt/tags/tag246.xml><?xml version="1.0" encoding="utf-8"?>
<p:tagLst xmlns:a="http://schemas.openxmlformats.org/drawingml/2006/main" xmlns:r="http://schemas.openxmlformats.org/officeDocument/2006/relationships" xmlns:p="http://schemas.openxmlformats.org/presentationml/2006/main">
  <p:tag name="DVSHAPEID" val="foLHrxVNiSDRl8LELWHaGH"/>
</p:tagLst>
</file>

<file path=ppt/tags/tag247.xml><?xml version="1.0" encoding="utf-8"?>
<p:tagLst xmlns:a="http://schemas.openxmlformats.org/drawingml/2006/main" xmlns:r="http://schemas.openxmlformats.org/officeDocument/2006/relationships" xmlns:p="http://schemas.openxmlformats.org/presentationml/2006/main">
  <p:tag name="DVSECTIONID" val="8Y4SWzEDYEciQY5Gfvg8wB"/>
</p:tagLst>
</file>

<file path=ppt/tags/tag248.xml><?xml version="1.0" encoding="utf-8"?>
<p:tagLst xmlns:a="http://schemas.openxmlformats.org/drawingml/2006/main" xmlns:r="http://schemas.openxmlformats.org/officeDocument/2006/relationships" xmlns:p="http://schemas.openxmlformats.org/presentationml/2006/main">
  <p:tag name="DVSHAPEID" val="foLHrxVNiSDRl8LELWHaGH"/>
</p:tagLst>
</file>

<file path=ppt/tags/tag249.xml><?xml version="1.0" encoding="utf-8"?>
<p:tagLst xmlns:a="http://schemas.openxmlformats.org/drawingml/2006/main" xmlns:r="http://schemas.openxmlformats.org/officeDocument/2006/relationships" xmlns:p="http://schemas.openxmlformats.org/presentationml/2006/main">
  <p:tag name="DVSECTIONID" val="yNdPMxyS8m45fb2gkpgxM0"/>
</p:tagLst>
</file>

<file path=ppt/tags/tag25.xml><?xml version="1.0" encoding="utf-8"?>
<p:tagLst xmlns:a="http://schemas.openxmlformats.org/drawingml/2006/main" xmlns:r="http://schemas.openxmlformats.org/officeDocument/2006/relationships" xmlns:p="http://schemas.openxmlformats.org/presentationml/2006/main">
  <p:tag name="DVSHAPEID" val="kM4mc6HthVIJMmvRoaZtar"/>
</p:tagLst>
</file>

<file path=ppt/tags/tag250.xml><?xml version="1.0" encoding="utf-8"?>
<p:tagLst xmlns:a="http://schemas.openxmlformats.org/drawingml/2006/main" xmlns:r="http://schemas.openxmlformats.org/officeDocument/2006/relationships" xmlns:p="http://schemas.openxmlformats.org/presentationml/2006/main">
  <p:tag name="DVSHAPEID" val="foLHrxVNiSDRl8LELWHaGH"/>
</p:tagLst>
</file>

<file path=ppt/tags/tag251.xml><?xml version="1.0" encoding="utf-8"?>
<p:tagLst xmlns:a="http://schemas.openxmlformats.org/drawingml/2006/main" xmlns:r="http://schemas.openxmlformats.org/officeDocument/2006/relationships" xmlns:p="http://schemas.openxmlformats.org/presentationml/2006/main">
  <p:tag name="DVSECTIONID" val="Sz0AMGzo0q68Mwx2ehr8yk"/>
</p:tagLst>
</file>

<file path=ppt/tags/tag252.xml><?xml version="1.0" encoding="utf-8"?>
<p:tagLst xmlns:a="http://schemas.openxmlformats.org/drawingml/2006/main" xmlns:r="http://schemas.openxmlformats.org/officeDocument/2006/relationships" xmlns:p="http://schemas.openxmlformats.org/presentationml/2006/main">
  <p:tag name="DVSHAPEID" val="q1HvEuhXaiYcluSxzQUSm7"/>
</p:tagLst>
</file>

<file path=ppt/tags/tag253.xml><?xml version="1.0" encoding="utf-8"?>
<p:tagLst xmlns:a="http://schemas.openxmlformats.org/drawingml/2006/main" xmlns:r="http://schemas.openxmlformats.org/officeDocument/2006/relationships" xmlns:p="http://schemas.openxmlformats.org/presentationml/2006/main">
  <p:tag name="DVSHAPEID" val="5RUQJEgKnG53dwOAhRX78V"/>
</p:tagLst>
</file>

<file path=ppt/tags/tag254.xml><?xml version="1.0" encoding="utf-8"?>
<p:tagLst xmlns:a="http://schemas.openxmlformats.org/drawingml/2006/main" xmlns:r="http://schemas.openxmlformats.org/officeDocument/2006/relationships" xmlns:p="http://schemas.openxmlformats.org/presentationml/2006/main">
  <p:tag name="DVSHAPEID" val="A7O28VG98TPjVQANKCHqUh"/>
</p:tagLst>
</file>

<file path=ppt/tags/tag255.xml><?xml version="1.0" encoding="utf-8"?>
<p:tagLst xmlns:a="http://schemas.openxmlformats.org/drawingml/2006/main" xmlns:r="http://schemas.openxmlformats.org/officeDocument/2006/relationships" xmlns:p="http://schemas.openxmlformats.org/presentationml/2006/main">
  <p:tag name="DVSECTIONID" val="7jN5sihgHz4xCjvqohbTnF"/>
</p:tagLst>
</file>

<file path=ppt/tags/tag256.xml><?xml version="1.0" encoding="utf-8"?>
<p:tagLst xmlns:a="http://schemas.openxmlformats.org/drawingml/2006/main" xmlns:r="http://schemas.openxmlformats.org/officeDocument/2006/relationships" xmlns:p="http://schemas.openxmlformats.org/presentationml/2006/main">
  <p:tag name="DVSHAPEID" val="6iglJZz3VeYahM2Gwk3dyc"/>
</p:tagLst>
</file>

<file path=ppt/tags/tag257.xml><?xml version="1.0" encoding="utf-8"?>
<p:tagLst xmlns:a="http://schemas.openxmlformats.org/drawingml/2006/main" xmlns:r="http://schemas.openxmlformats.org/officeDocument/2006/relationships" xmlns:p="http://schemas.openxmlformats.org/presentationml/2006/main">
  <p:tag name="DVSECTIONID" val="4hKQmbyKbu8yrGNHeg7JJw"/>
</p:tagLst>
</file>

<file path=ppt/tags/tag258.xml><?xml version="1.0" encoding="utf-8"?>
<p:tagLst xmlns:a="http://schemas.openxmlformats.org/drawingml/2006/main" xmlns:r="http://schemas.openxmlformats.org/officeDocument/2006/relationships" xmlns:p="http://schemas.openxmlformats.org/presentationml/2006/main">
  <p:tag name="DVSHAPEID" val="9YLxUJ7nDteDzPpbI2e3lk"/>
</p:tagLst>
</file>

<file path=ppt/tags/tag259.xml><?xml version="1.0" encoding="utf-8"?>
<p:tagLst xmlns:a="http://schemas.openxmlformats.org/drawingml/2006/main" xmlns:r="http://schemas.openxmlformats.org/officeDocument/2006/relationships" xmlns:p="http://schemas.openxmlformats.org/presentationml/2006/main">
  <p:tag name="DVSECTIONID" val="3fUewNTaXFXrevkBV6HWnA"/>
</p:tagLst>
</file>

<file path=ppt/tags/tag26.xml><?xml version="1.0" encoding="utf-8"?>
<p:tagLst xmlns:a="http://schemas.openxmlformats.org/drawingml/2006/main" xmlns:r="http://schemas.openxmlformats.org/officeDocument/2006/relationships" xmlns:p="http://schemas.openxmlformats.org/presentationml/2006/main">
  <p:tag name="DVSHAPEID" val="LsdPbUJDIKIoSxqNy5Vu4z"/>
</p:tagLst>
</file>

<file path=ppt/tags/tag260.xml><?xml version="1.0" encoding="utf-8"?>
<p:tagLst xmlns:a="http://schemas.openxmlformats.org/drawingml/2006/main" xmlns:r="http://schemas.openxmlformats.org/officeDocument/2006/relationships" xmlns:p="http://schemas.openxmlformats.org/presentationml/2006/main">
  <p:tag name="DVSHAPEID" val="FrMVmNmUmKUPnD5uIGF8lR"/>
</p:tagLst>
</file>

<file path=ppt/tags/tag261.xml><?xml version="1.0" encoding="utf-8"?>
<p:tagLst xmlns:a="http://schemas.openxmlformats.org/drawingml/2006/main" xmlns:r="http://schemas.openxmlformats.org/officeDocument/2006/relationships" xmlns:p="http://schemas.openxmlformats.org/presentationml/2006/main">
  <p:tag name="DVSECTIONID" val="o4RPDH2UMDWydvW8EKR1xs"/>
</p:tagLst>
</file>

<file path=ppt/tags/tag262.xml><?xml version="1.0" encoding="utf-8"?>
<p:tagLst xmlns:a="http://schemas.openxmlformats.org/drawingml/2006/main" xmlns:r="http://schemas.openxmlformats.org/officeDocument/2006/relationships" xmlns:p="http://schemas.openxmlformats.org/presentationml/2006/main">
  <p:tag name="DVSHAPEID" val="aLdo7FEyjUTNBhGxER2uXx"/>
</p:tagLst>
</file>

<file path=ppt/tags/tag263.xml><?xml version="1.0" encoding="utf-8"?>
<p:tagLst xmlns:a="http://schemas.openxmlformats.org/drawingml/2006/main" xmlns:r="http://schemas.openxmlformats.org/officeDocument/2006/relationships" xmlns:p="http://schemas.openxmlformats.org/presentationml/2006/main">
  <p:tag name="DVSECTIONID" val="B0rhnCk12M9tQQmHac72Tk"/>
</p:tagLst>
</file>

<file path=ppt/tags/tag264.xml><?xml version="1.0" encoding="utf-8"?>
<p:tagLst xmlns:a="http://schemas.openxmlformats.org/drawingml/2006/main" xmlns:r="http://schemas.openxmlformats.org/officeDocument/2006/relationships" xmlns:p="http://schemas.openxmlformats.org/presentationml/2006/main">
  <p:tag name="DVSHAPEID" val="sFompwefbv4Cebc1O2WwSL"/>
</p:tagLst>
</file>

<file path=ppt/tags/tag265.xml><?xml version="1.0" encoding="utf-8"?>
<p:tagLst xmlns:a="http://schemas.openxmlformats.org/drawingml/2006/main" xmlns:r="http://schemas.openxmlformats.org/officeDocument/2006/relationships" xmlns:p="http://schemas.openxmlformats.org/presentationml/2006/main">
  <p:tag name="DVSECTIONID" val="vGiOFNrW4l2VsRnljpAKAa"/>
</p:tagLst>
</file>

<file path=ppt/tags/tag266.xml><?xml version="1.0" encoding="utf-8"?>
<p:tagLst xmlns:a="http://schemas.openxmlformats.org/drawingml/2006/main" xmlns:r="http://schemas.openxmlformats.org/officeDocument/2006/relationships" xmlns:p="http://schemas.openxmlformats.org/presentationml/2006/main">
  <p:tag name="DVSHAPEID" val="WMWeWTuOiIuaAwHuc5yLWl"/>
</p:tagLst>
</file>

<file path=ppt/tags/tag267.xml><?xml version="1.0" encoding="utf-8"?>
<p:tagLst xmlns:a="http://schemas.openxmlformats.org/drawingml/2006/main" xmlns:r="http://schemas.openxmlformats.org/officeDocument/2006/relationships" xmlns:p="http://schemas.openxmlformats.org/presentationml/2006/main">
  <p:tag name="DVSHAPEID" val="83BGjjQQY7PB2fZwk9p7pX"/>
</p:tagLst>
</file>

<file path=ppt/tags/tag268.xml><?xml version="1.0" encoding="utf-8"?>
<p:tagLst xmlns:a="http://schemas.openxmlformats.org/drawingml/2006/main" xmlns:r="http://schemas.openxmlformats.org/officeDocument/2006/relationships" xmlns:p="http://schemas.openxmlformats.org/presentationml/2006/main">
  <p:tag name="DVSHAPEID" val="FTN650vc0z7nyaPR26jsxn"/>
</p:tagLst>
</file>

<file path=ppt/tags/tag269.xml><?xml version="1.0" encoding="utf-8"?>
<p:tagLst xmlns:a="http://schemas.openxmlformats.org/drawingml/2006/main" xmlns:r="http://schemas.openxmlformats.org/officeDocument/2006/relationships" xmlns:p="http://schemas.openxmlformats.org/presentationml/2006/main">
  <p:tag name="DVSECTIONID" val="oJF6MXAFUuzgvKZyXxz5HN"/>
</p:tagLst>
</file>

<file path=ppt/tags/tag27.xml><?xml version="1.0" encoding="utf-8"?>
<p:tagLst xmlns:a="http://schemas.openxmlformats.org/drawingml/2006/main" xmlns:r="http://schemas.openxmlformats.org/officeDocument/2006/relationships" xmlns:p="http://schemas.openxmlformats.org/presentationml/2006/main">
  <p:tag name="DVSHAPEID" val="fuAmRGlJFGNS0B8nVMJDdY"/>
</p:tagLst>
</file>

<file path=ppt/tags/tag270.xml><?xml version="1.0" encoding="utf-8"?>
<p:tagLst xmlns:a="http://schemas.openxmlformats.org/drawingml/2006/main" xmlns:r="http://schemas.openxmlformats.org/officeDocument/2006/relationships" xmlns:p="http://schemas.openxmlformats.org/presentationml/2006/main">
  <p:tag name="DVSHAPEID" val="Q7z9b40BX5XaoHTddPlM6g"/>
</p:tagLst>
</file>

<file path=ppt/tags/tag271.xml><?xml version="1.0" encoding="utf-8"?>
<p:tagLst xmlns:a="http://schemas.openxmlformats.org/drawingml/2006/main" xmlns:r="http://schemas.openxmlformats.org/officeDocument/2006/relationships" xmlns:p="http://schemas.openxmlformats.org/presentationml/2006/main">
  <p:tag name="DVSHAPEID" val="qoM7YOSt6LgADUtnmxuEhZ"/>
</p:tagLst>
</file>

<file path=ppt/tags/tag272.xml><?xml version="1.0" encoding="utf-8"?>
<p:tagLst xmlns:a="http://schemas.openxmlformats.org/drawingml/2006/main" xmlns:r="http://schemas.openxmlformats.org/officeDocument/2006/relationships" xmlns:p="http://schemas.openxmlformats.org/presentationml/2006/main">
  <p:tag name="DVSECTIONID" val="qUnujOSHs8Jkhy9z0umprx"/>
</p:tagLst>
</file>

<file path=ppt/tags/tag273.xml><?xml version="1.0" encoding="utf-8"?>
<p:tagLst xmlns:a="http://schemas.openxmlformats.org/drawingml/2006/main" xmlns:r="http://schemas.openxmlformats.org/officeDocument/2006/relationships" xmlns:p="http://schemas.openxmlformats.org/presentationml/2006/main">
  <p:tag name="DVSHAPEID" val="K6EdGh0UAIFsei2zuiqkQE"/>
</p:tagLst>
</file>

<file path=ppt/tags/tag274.xml><?xml version="1.0" encoding="utf-8"?>
<p:tagLst xmlns:a="http://schemas.openxmlformats.org/drawingml/2006/main" xmlns:r="http://schemas.openxmlformats.org/officeDocument/2006/relationships" xmlns:p="http://schemas.openxmlformats.org/presentationml/2006/main">
  <p:tag name="DVSHAPEID" val="VbFakM3ceW864cb3OzQXOI"/>
</p:tagLst>
</file>

<file path=ppt/tags/tag275.xml><?xml version="1.0" encoding="utf-8"?>
<p:tagLst xmlns:a="http://schemas.openxmlformats.org/drawingml/2006/main" xmlns:r="http://schemas.openxmlformats.org/officeDocument/2006/relationships" xmlns:p="http://schemas.openxmlformats.org/presentationml/2006/main">
  <p:tag name="DVSECTIONID" val="mcmCmLs2bvsBjKIhDLNc2r"/>
</p:tagLst>
</file>

<file path=ppt/tags/tag276.xml><?xml version="1.0" encoding="utf-8"?>
<p:tagLst xmlns:a="http://schemas.openxmlformats.org/drawingml/2006/main" xmlns:r="http://schemas.openxmlformats.org/officeDocument/2006/relationships" xmlns:p="http://schemas.openxmlformats.org/presentationml/2006/main">
  <p:tag name="DVSHAPEID" val="HOEm7JaPRFttwPXh6hAHIN"/>
</p:tagLst>
</file>

<file path=ppt/tags/tag277.xml><?xml version="1.0" encoding="utf-8"?>
<p:tagLst xmlns:a="http://schemas.openxmlformats.org/drawingml/2006/main" xmlns:r="http://schemas.openxmlformats.org/officeDocument/2006/relationships" xmlns:p="http://schemas.openxmlformats.org/presentationml/2006/main">
  <p:tag name="DVSHAPEID" val="DBFl5xsym60Uw8LRa52Yjf"/>
</p:tagLst>
</file>

<file path=ppt/tags/tag278.xml><?xml version="1.0" encoding="utf-8"?>
<p:tagLst xmlns:a="http://schemas.openxmlformats.org/drawingml/2006/main" xmlns:r="http://schemas.openxmlformats.org/officeDocument/2006/relationships" xmlns:p="http://schemas.openxmlformats.org/presentationml/2006/main">
  <p:tag name="DVSECTIONID" val="xatqpnw5JhlSyb8Gs6epWe"/>
</p:tagLst>
</file>

<file path=ppt/tags/tag279.xml><?xml version="1.0" encoding="utf-8"?>
<p:tagLst xmlns:a="http://schemas.openxmlformats.org/drawingml/2006/main" xmlns:r="http://schemas.openxmlformats.org/officeDocument/2006/relationships" xmlns:p="http://schemas.openxmlformats.org/presentationml/2006/main">
  <p:tag name="DVSHAPEID" val="Jkl6L7BhFiJOTZzdYfqMRC"/>
</p:tagLst>
</file>

<file path=ppt/tags/tag28.xml><?xml version="1.0" encoding="utf-8"?>
<p:tagLst xmlns:a="http://schemas.openxmlformats.org/drawingml/2006/main" xmlns:r="http://schemas.openxmlformats.org/officeDocument/2006/relationships" xmlns:p="http://schemas.openxmlformats.org/presentationml/2006/main">
  <p:tag name="DVSHAPEID" val="0nuXrABUyGnccIeP33iY41"/>
</p:tagLst>
</file>

<file path=ppt/tags/tag280.xml><?xml version="1.0" encoding="utf-8"?>
<p:tagLst xmlns:a="http://schemas.openxmlformats.org/drawingml/2006/main" xmlns:r="http://schemas.openxmlformats.org/officeDocument/2006/relationships" xmlns:p="http://schemas.openxmlformats.org/presentationml/2006/main">
  <p:tag name="DVSHAPEID" val="aIeLhX6Nxxo78LLnUN8JWD"/>
</p:tagLst>
</file>

<file path=ppt/tags/tag281.xml><?xml version="1.0" encoding="utf-8"?>
<p:tagLst xmlns:a="http://schemas.openxmlformats.org/drawingml/2006/main" xmlns:r="http://schemas.openxmlformats.org/officeDocument/2006/relationships" xmlns:p="http://schemas.openxmlformats.org/presentationml/2006/main">
  <p:tag name="DVSHAPEID" val="Ev7edZt5PLbupC9rwbQzyC"/>
</p:tagLst>
</file>

<file path=ppt/tags/tag282.xml><?xml version="1.0" encoding="utf-8"?>
<p:tagLst xmlns:a="http://schemas.openxmlformats.org/drawingml/2006/main" xmlns:r="http://schemas.openxmlformats.org/officeDocument/2006/relationships" xmlns:p="http://schemas.openxmlformats.org/presentationml/2006/main">
  <p:tag name="DVSECTIONID" val="RGfoQJQACeuUEb9Vm5w5La"/>
</p:tagLst>
</file>

<file path=ppt/tags/tag283.xml><?xml version="1.0" encoding="utf-8"?>
<p:tagLst xmlns:a="http://schemas.openxmlformats.org/drawingml/2006/main" xmlns:r="http://schemas.openxmlformats.org/officeDocument/2006/relationships" xmlns:p="http://schemas.openxmlformats.org/presentationml/2006/main">
  <p:tag name="DVSHAPEID" val="ZKdednq9XHLx3JD2J6jrHC"/>
</p:tagLst>
</file>

<file path=ppt/tags/tag284.xml><?xml version="1.0" encoding="utf-8"?>
<p:tagLst xmlns:a="http://schemas.openxmlformats.org/drawingml/2006/main" xmlns:r="http://schemas.openxmlformats.org/officeDocument/2006/relationships" xmlns:p="http://schemas.openxmlformats.org/presentationml/2006/main">
  <p:tag name="DVSHAPEID" val="VDm9eshWTm42vn1ZL5FGOu"/>
</p:tagLst>
</file>

<file path=ppt/tags/tag285.xml><?xml version="1.0" encoding="utf-8"?>
<p:tagLst xmlns:a="http://schemas.openxmlformats.org/drawingml/2006/main" xmlns:r="http://schemas.openxmlformats.org/officeDocument/2006/relationships" xmlns:p="http://schemas.openxmlformats.org/presentationml/2006/main">
  <p:tag name="DVSECTIONID" val="fqbx8XiGXDuiiMb0wNf8F6"/>
</p:tagLst>
</file>

<file path=ppt/tags/tag286.xml><?xml version="1.0" encoding="utf-8"?>
<p:tagLst xmlns:a="http://schemas.openxmlformats.org/drawingml/2006/main" xmlns:r="http://schemas.openxmlformats.org/officeDocument/2006/relationships" xmlns:p="http://schemas.openxmlformats.org/presentationml/2006/main">
  <p:tag name="DVSHAPEID" val="JRypOtrJf6UnPzR49XR0Oo"/>
</p:tagLst>
</file>

<file path=ppt/tags/tag287.xml><?xml version="1.0" encoding="utf-8"?>
<p:tagLst xmlns:a="http://schemas.openxmlformats.org/drawingml/2006/main" xmlns:r="http://schemas.openxmlformats.org/officeDocument/2006/relationships" xmlns:p="http://schemas.openxmlformats.org/presentationml/2006/main">
  <p:tag name="DVSHAPEID" val="s1eg1KldM1OrTvAOEOu97Y"/>
</p:tagLst>
</file>

<file path=ppt/tags/tag288.xml><?xml version="1.0" encoding="utf-8"?>
<p:tagLst xmlns:a="http://schemas.openxmlformats.org/drawingml/2006/main" xmlns:r="http://schemas.openxmlformats.org/officeDocument/2006/relationships" xmlns:p="http://schemas.openxmlformats.org/presentationml/2006/main">
  <p:tag name="DVSECTIONID" val="bFI34tdV8dExqhE6M745wP"/>
</p:tagLst>
</file>

<file path=ppt/tags/tag289.xml><?xml version="1.0" encoding="utf-8"?>
<p:tagLst xmlns:a="http://schemas.openxmlformats.org/drawingml/2006/main" xmlns:r="http://schemas.openxmlformats.org/officeDocument/2006/relationships" xmlns:p="http://schemas.openxmlformats.org/presentationml/2006/main">
  <p:tag name="DVSHAPEID" val="JRypOtrJf6UnPzR49XR0Oo"/>
</p:tagLst>
</file>

<file path=ppt/tags/tag29.xml><?xml version="1.0" encoding="utf-8"?>
<p:tagLst xmlns:a="http://schemas.openxmlformats.org/drawingml/2006/main" xmlns:r="http://schemas.openxmlformats.org/officeDocument/2006/relationships" xmlns:p="http://schemas.openxmlformats.org/presentationml/2006/main">
  <p:tag name="DVSHAPEID" val="BZxOEba8KrlhtcSTfK8L76"/>
</p:tagLst>
</file>

<file path=ppt/tags/tag290.xml><?xml version="1.0" encoding="utf-8"?>
<p:tagLst xmlns:a="http://schemas.openxmlformats.org/drawingml/2006/main" xmlns:r="http://schemas.openxmlformats.org/officeDocument/2006/relationships" xmlns:p="http://schemas.openxmlformats.org/presentationml/2006/main">
  <p:tag name="DVSHAPEID" val="s1eg1KldM1OrTvAOEOu97Y"/>
</p:tagLst>
</file>

<file path=ppt/tags/tag291.xml><?xml version="1.0" encoding="utf-8"?>
<p:tagLst xmlns:a="http://schemas.openxmlformats.org/drawingml/2006/main" xmlns:r="http://schemas.openxmlformats.org/officeDocument/2006/relationships" xmlns:p="http://schemas.openxmlformats.org/presentationml/2006/main">
  <p:tag name="DVSECTIONID" val="nEwWwxK9SRtHqPcjAShVgR"/>
</p:tagLst>
</file>

<file path=ppt/tags/tag292.xml><?xml version="1.0" encoding="utf-8"?>
<p:tagLst xmlns:a="http://schemas.openxmlformats.org/drawingml/2006/main" xmlns:r="http://schemas.openxmlformats.org/officeDocument/2006/relationships" xmlns:p="http://schemas.openxmlformats.org/presentationml/2006/main">
  <p:tag name="DVSHAPEID" val="77ys7GWHPNFlowbxsHn1kT"/>
</p:tagLst>
</file>

<file path=ppt/tags/tag293.xml><?xml version="1.0" encoding="utf-8"?>
<p:tagLst xmlns:a="http://schemas.openxmlformats.org/drawingml/2006/main" xmlns:r="http://schemas.openxmlformats.org/officeDocument/2006/relationships" xmlns:p="http://schemas.openxmlformats.org/presentationml/2006/main">
  <p:tag name="DVSECTIONID" val="qmTmJlyIQCu82x1bqLVOKD"/>
</p:tagLst>
</file>

<file path=ppt/tags/tag294.xml><?xml version="1.0" encoding="utf-8"?>
<p:tagLst xmlns:a="http://schemas.openxmlformats.org/drawingml/2006/main" xmlns:r="http://schemas.openxmlformats.org/officeDocument/2006/relationships" xmlns:p="http://schemas.openxmlformats.org/presentationml/2006/main">
  <p:tag name="DVSHAPEID" val="znFmukj3wEguU6IzCEh4c0"/>
</p:tagLst>
</file>

<file path=ppt/tags/tag295.xml><?xml version="1.0" encoding="utf-8"?>
<p:tagLst xmlns:a="http://schemas.openxmlformats.org/drawingml/2006/main" xmlns:r="http://schemas.openxmlformats.org/officeDocument/2006/relationships" xmlns:p="http://schemas.openxmlformats.org/presentationml/2006/main">
  <p:tag name="DVSHAPEID" val="4TC4PS4JKgHyC7fqHcHISb"/>
</p:tagLst>
</file>

<file path=ppt/tags/tag296.xml><?xml version="1.0" encoding="utf-8"?>
<p:tagLst xmlns:a="http://schemas.openxmlformats.org/drawingml/2006/main" xmlns:r="http://schemas.openxmlformats.org/officeDocument/2006/relationships" xmlns:p="http://schemas.openxmlformats.org/presentationml/2006/main">
  <p:tag name="DVSHAPEID" val="QGxxMRrGFqJKtcryhtI3ln"/>
</p:tagLst>
</file>

<file path=ppt/tags/tag297.xml><?xml version="1.0" encoding="utf-8"?>
<p:tagLst xmlns:a="http://schemas.openxmlformats.org/drawingml/2006/main" xmlns:r="http://schemas.openxmlformats.org/officeDocument/2006/relationships" xmlns:p="http://schemas.openxmlformats.org/presentationml/2006/main">
  <p:tag name="DVSHAPEID" val="w0yEvMTc4y8T3Wxh6dh4Ah"/>
</p:tagLst>
</file>

<file path=ppt/tags/tag298.xml><?xml version="1.0" encoding="utf-8"?>
<p:tagLst xmlns:a="http://schemas.openxmlformats.org/drawingml/2006/main" xmlns:r="http://schemas.openxmlformats.org/officeDocument/2006/relationships" xmlns:p="http://schemas.openxmlformats.org/presentationml/2006/main">
  <p:tag name="DVSECTIONID" val="PBmmNddmRKPwe939NpBa0Q"/>
</p:tagLst>
</file>

<file path=ppt/tags/tag299.xml><?xml version="1.0" encoding="utf-8"?>
<p:tagLst xmlns:a="http://schemas.openxmlformats.org/drawingml/2006/main" xmlns:r="http://schemas.openxmlformats.org/officeDocument/2006/relationships" xmlns:p="http://schemas.openxmlformats.org/presentationml/2006/main">
  <p:tag name="DVSHAPEID" val="ORE3Z9Ue0PQtaxZ8mFMslb"/>
</p:tagLst>
</file>

<file path=ppt/tags/tag3.xml><?xml version="1.0" encoding="utf-8"?>
<p:tagLst xmlns:a="http://schemas.openxmlformats.org/drawingml/2006/main" xmlns:r="http://schemas.openxmlformats.org/officeDocument/2006/relationships" xmlns:p="http://schemas.openxmlformats.org/presentationml/2006/main">
  <p:tag name="DVSHAPEID" val="bl2vRJCYEYBbga2gBZltee"/>
</p:tagLst>
</file>

<file path=ppt/tags/tag30.xml><?xml version="1.0" encoding="utf-8"?>
<p:tagLst xmlns:a="http://schemas.openxmlformats.org/drawingml/2006/main" xmlns:r="http://schemas.openxmlformats.org/officeDocument/2006/relationships" xmlns:p="http://schemas.openxmlformats.org/presentationml/2006/main">
  <p:tag name="DVSHAPEID" val="vNpq85JGkeUYMuqCWqJqVV"/>
</p:tagLst>
</file>

<file path=ppt/tags/tag300.xml><?xml version="1.0" encoding="utf-8"?>
<p:tagLst xmlns:a="http://schemas.openxmlformats.org/drawingml/2006/main" xmlns:r="http://schemas.openxmlformats.org/officeDocument/2006/relationships" xmlns:p="http://schemas.openxmlformats.org/presentationml/2006/main">
  <p:tag name="DVSHAPEID" val="2AMZiXQBh8VDe4Tu8VRu3z"/>
</p:tagLst>
</file>

<file path=ppt/tags/tag301.xml><?xml version="1.0" encoding="utf-8"?>
<p:tagLst xmlns:a="http://schemas.openxmlformats.org/drawingml/2006/main" xmlns:r="http://schemas.openxmlformats.org/officeDocument/2006/relationships" xmlns:p="http://schemas.openxmlformats.org/presentationml/2006/main">
  <p:tag name="DVSHAPEID" val="GVli8TR2avCjxzI1HpE9ZE"/>
</p:tagLst>
</file>

<file path=ppt/tags/tag302.xml><?xml version="1.0" encoding="utf-8"?>
<p:tagLst xmlns:a="http://schemas.openxmlformats.org/drawingml/2006/main" xmlns:r="http://schemas.openxmlformats.org/officeDocument/2006/relationships" xmlns:p="http://schemas.openxmlformats.org/presentationml/2006/main">
  <p:tag name="DVSHAPEID" val="jysVzjCnY3etTREZPXKfYp"/>
</p:tagLst>
</file>

<file path=ppt/tags/tag303.xml><?xml version="1.0" encoding="utf-8"?>
<p:tagLst xmlns:a="http://schemas.openxmlformats.org/drawingml/2006/main" xmlns:r="http://schemas.openxmlformats.org/officeDocument/2006/relationships" xmlns:p="http://schemas.openxmlformats.org/presentationml/2006/main">
  <p:tag name="DVSHAPEID" val="0UxjL7dsQUA2BNQckyqMxy"/>
</p:tagLst>
</file>

<file path=ppt/tags/tag304.xml><?xml version="1.0" encoding="utf-8"?>
<p:tagLst xmlns:a="http://schemas.openxmlformats.org/drawingml/2006/main" xmlns:r="http://schemas.openxmlformats.org/officeDocument/2006/relationships" xmlns:p="http://schemas.openxmlformats.org/presentationml/2006/main">
  <p:tag name="DVSECTIONID" val="chNEhoswZs6Mxi0nxkvuLK"/>
</p:tagLst>
</file>

<file path=ppt/tags/tag305.xml><?xml version="1.0" encoding="utf-8"?>
<p:tagLst xmlns:a="http://schemas.openxmlformats.org/drawingml/2006/main" xmlns:r="http://schemas.openxmlformats.org/officeDocument/2006/relationships" xmlns:p="http://schemas.openxmlformats.org/presentationml/2006/main">
  <p:tag name="DVSHAPEID" val="43FRmHzHpJFTxxofyu9wdk"/>
</p:tagLst>
</file>

<file path=ppt/tags/tag306.xml><?xml version="1.0" encoding="utf-8"?>
<p:tagLst xmlns:a="http://schemas.openxmlformats.org/drawingml/2006/main" xmlns:r="http://schemas.openxmlformats.org/officeDocument/2006/relationships" xmlns:p="http://schemas.openxmlformats.org/presentationml/2006/main">
  <p:tag name="DVSHAPEID" val="mHfiO40VD0lKaOCvyV4eUu"/>
</p:tagLst>
</file>

<file path=ppt/tags/tag307.xml><?xml version="1.0" encoding="utf-8"?>
<p:tagLst xmlns:a="http://schemas.openxmlformats.org/drawingml/2006/main" xmlns:r="http://schemas.openxmlformats.org/officeDocument/2006/relationships" xmlns:p="http://schemas.openxmlformats.org/presentationml/2006/main">
  <p:tag name="DVSHAPEID" val="15HUCEKDD5Q2vyCQPxbUyR"/>
</p:tagLst>
</file>

<file path=ppt/tags/tag308.xml><?xml version="1.0" encoding="utf-8"?>
<p:tagLst xmlns:a="http://schemas.openxmlformats.org/drawingml/2006/main" xmlns:r="http://schemas.openxmlformats.org/officeDocument/2006/relationships" xmlns:p="http://schemas.openxmlformats.org/presentationml/2006/main">
  <p:tag name="DVSHAPEID" val="65jPhfXX3gWSF9AUsla0ng"/>
</p:tagLst>
</file>

<file path=ppt/tags/tag309.xml><?xml version="1.0" encoding="utf-8"?>
<p:tagLst xmlns:a="http://schemas.openxmlformats.org/drawingml/2006/main" xmlns:r="http://schemas.openxmlformats.org/officeDocument/2006/relationships" xmlns:p="http://schemas.openxmlformats.org/presentationml/2006/main">
  <p:tag name="DVSECTIONID" val="jvjR8gXwdACZp5y9VOUlKn"/>
</p:tagLst>
</file>

<file path=ppt/tags/tag31.xml><?xml version="1.0" encoding="utf-8"?>
<p:tagLst xmlns:a="http://schemas.openxmlformats.org/drawingml/2006/main" xmlns:r="http://schemas.openxmlformats.org/officeDocument/2006/relationships" xmlns:p="http://schemas.openxmlformats.org/presentationml/2006/main">
  <p:tag name="DVSHAPEID" val="RVe2X9OyQiUuuJoe24p467"/>
</p:tagLst>
</file>

<file path=ppt/tags/tag310.xml><?xml version="1.0" encoding="utf-8"?>
<p:tagLst xmlns:a="http://schemas.openxmlformats.org/drawingml/2006/main" xmlns:r="http://schemas.openxmlformats.org/officeDocument/2006/relationships" xmlns:p="http://schemas.openxmlformats.org/presentationml/2006/main">
  <p:tag name="DVSHAPEID" val="T7i3TH6x3ZW9ZCAMnvFF1A"/>
</p:tagLst>
</file>

<file path=ppt/tags/tag311.xml><?xml version="1.0" encoding="utf-8"?>
<p:tagLst xmlns:a="http://schemas.openxmlformats.org/drawingml/2006/main" xmlns:r="http://schemas.openxmlformats.org/officeDocument/2006/relationships" xmlns:p="http://schemas.openxmlformats.org/presentationml/2006/main">
  <p:tag name="DVSHAPEID" val="WvaYjFYFkHei1Fbqrbsdgo"/>
</p:tagLst>
</file>

<file path=ppt/tags/tag312.xml><?xml version="1.0" encoding="utf-8"?>
<p:tagLst xmlns:a="http://schemas.openxmlformats.org/drawingml/2006/main" xmlns:r="http://schemas.openxmlformats.org/officeDocument/2006/relationships" xmlns:p="http://schemas.openxmlformats.org/presentationml/2006/main">
  <p:tag name="DVSECTIONID" val="qrCL9pRgEw4rYhkqgbytfw"/>
</p:tagLst>
</file>

<file path=ppt/tags/tag313.xml><?xml version="1.0" encoding="utf-8"?>
<p:tagLst xmlns:a="http://schemas.openxmlformats.org/drawingml/2006/main" xmlns:r="http://schemas.openxmlformats.org/officeDocument/2006/relationships" xmlns:p="http://schemas.openxmlformats.org/presentationml/2006/main">
  <p:tag name="DVSHAPEID" val="G8ppg99pPunaHmihBoR4dL"/>
</p:tagLst>
</file>

<file path=ppt/tags/tag314.xml><?xml version="1.0" encoding="utf-8"?>
<p:tagLst xmlns:a="http://schemas.openxmlformats.org/drawingml/2006/main" xmlns:r="http://schemas.openxmlformats.org/officeDocument/2006/relationships" xmlns:p="http://schemas.openxmlformats.org/presentationml/2006/main">
  <p:tag name="DVSHAPEID" val="BT9Q2VPE4ZFxP1yTpOwVSJ"/>
</p:tagLst>
</file>

<file path=ppt/tags/tag315.xml><?xml version="1.0" encoding="utf-8"?>
<p:tagLst xmlns:a="http://schemas.openxmlformats.org/drawingml/2006/main" xmlns:r="http://schemas.openxmlformats.org/officeDocument/2006/relationships" xmlns:p="http://schemas.openxmlformats.org/presentationml/2006/main">
  <p:tag name="DVSECTIONID" val="9ySUOopGAqZV5Sfm6xEWV6"/>
</p:tagLst>
</file>

<file path=ppt/tags/tag316.xml><?xml version="1.0" encoding="utf-8"?>
<p:tagLst xmlns:a="http://schemas.openxmlformats.org/drawingml/2006/main" xmlns:r="http://schemas.openxmlformats.org/officeDocument/2006/relationships" xmlns:p="http://schemas.openxmlformats.org/presentationml/2006/main">
  <p:tag name="DVSHAPEID" val="VRYO89A3mcaUxwfp7dAbqn"/>
</p:tagLst>
</file>

<file path=ppt/tags/tag317.xml><?xml version="1.0" encoding="utf-8"?>
<p:tagLst xmlns:a="http://schemas.openxmlformats.org/drawingml/2006/main" xmlns:r="http://schemas.openxmlformats.org/officeDocument/2006/relationships" xmlns:p="http://schemas.openxmlformats.org/presentationml/2006/main">
  <p:tag name="DVSHAPEID" val="u9wgIIZ2xiTRXiSdMF41Ct"/>
</p:tagLst>
</file>

<file path=ppt/tags/tag318.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319.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32.xml><?xml version="1.0" encoding="utf-8"?>
<p:tagLst xmlns:a="http://schemas.openxmlformats.org/drawingml/2006/main" xmlns:r="http://schemas.openxmlformats.org/officeDocument/2006/relationships" xmlns:p="http://schemas.openxmlformats.org/presentationml/2006/main">
  <p:tag name="DVSHAPEID" val="nvpnsCNH1HbzWub68zRMnB"/>
</p:tagLst>
</file>

<file path=ppt/tags/tag320.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ags/tag33.xml><?xml version="1.0" encoding="utf-8"?>
<p:tagLst xmlns:a="http://schemas.openxmlformats.org/drawingml/2006/main" xmlns:r="http://schemas.openxmlformats.org/officeDocument/2006/relationships" xmlns:p="http://schemas.openxmlformats.org/presentationml/2006/main">
  <p:tag name="DVSHAPEID" val="4hZGdIoE0RPJxJCzGcK9hc"/>
</p:tagLst>
</file>

<file path=ppt/tags/tag34.xml><?xml version="1.0" encoding="utf-8"?>
<p:tagLst xmlns:a="http://schemas.openxmlformats.org/drawingml/2006/main" xmlns:r="http://schemas.openxmlformats.org/officeDocument/2006/relationships" xmlns:p="http://schemas.openxmlformats.org/presentationml/2006/main">
  <p:tag name="DVSHAPEID" val="jVNU3WWQckJLq8nLo5jmGj"/>
</p:tagLst>
</file>

<file path=ppt/tags/tag35.xml><?xml version="1.0" encoding="utf-8"?>
<p:tagLst xmlns:a="http://schemas.openxmlformats.org/drawingml/2006/main" xmlns:r="http://schemas.openxmlformats.org/officeDocument/2006/relationships" xmlns:p="http://schemas.openxmlformats.org/presentationml/2006/main">
  <p:tag name="DVSHAPEID" val="KcWrtySF2ekRY4TjFsIaEv"/>
</p:tagLst>
</file>

<file path=ppt/tags/tag36.xml><?xml version="1.0" encoding="utf-8"?>
<p:tagLst xmlns:a="http://schemas.openxmlformats.org/drawingml/2006/main" xmlns:r="http://schemas.openxmlformats.org/officeDocument/2006/relationships" xmlns:p="http://schemas.openxmlformats.org/presentationml/2006/main">
  <p:tag name="DVSHAPEID" val="ZLjubUNEPUwZbAXBsnXwhv"/>
</p:tagLst>
</file>

<file path=ppt/tags/tag37.xml><?xml version="1.0" encoding="utf-8"?>
<p:tagLst xmlns:a="http://schemas.openxmlformats.org/drawingml/2006/main" xmlns:r="http://schemas.openxmlformats.org/officeDocument/2006/relationships" xmlns:p="http://schemas.openxmlformats.org/presentationml/2006/main">
  <p:tag name="DVSHAPEID" val="ryaiS4qQEvFeda8ZmXRnop"/>
</p:tagLst>
</file>

<file path=ppt/tags/tag38.xml><?xml version="1.0" encoding="utf-8"?>
<p:tagLst xmlns:a="http://schemas.openxmlformats.org/drawingml/2006/main" xmlns:r="http://schemas.openxmlformats.org/officeDocument/2006/relationships" xmlns:p="http://schemas.openxmlformats.org/presentationml/2006/main">
  <p:tag name="DVSHAPEID" val="lYTjm3Zld8dukKjS2JdYg0"/>
</p:tagLst>
</file>

<file path=ppt/tags/tag39.xml><?xml version="1.0" encoding="utf-8"?>
<p:tagLst xmlns:a="http://schemas.openxmlformats.org/drawingml/2006/main" xmlns:r="http://schemas.openxmlformats.org/officeDocument/2006/relationships" xmlns:p="http://schemas.openxmlformats.org/presentationml/2006/main">
  <p:tag name="DVSHAPEID" val="kWnMtt0ZET62dcpyInRjiw"/>
</p:tagLst>
</file>

<file path=ppt/tags/tag4.xml><?xml version="1.0" encoding="utf-8"?>
<p:tagLst xmlns:a="http://schemas.openxmlformats.org/drawingml/2006/main" xmlns:r="http://schemas.openxmlformats.org/officeDocument/2006/relationships" xmlns:p="http://schemas.openxmlformats.org/presentationml/2006/main">
  <p:tag name="DVSHAPEID" val="qzy2Yz5KpiPk84bFQ9omfo"/>
</p:tagLst>
</file>

<file path=ppt/tags/tag40.xml><?xml version="1.0" encoding="utf-8"?>
<p:tagLst xmlns:a="http://schemas.openxmlformats.org/drawingml/2006/main" xmlns:r="http://schemas.openxmlformats.org/officeDocument/2006/relationships" xmlns:p="http://schemas.openxmlformats.org/presentationml/2006/main">
  <p:tag name="DVSHAPEID" val="1IQnFtU8ap9kDXVzAwkdtj"/>
</p:tagLst>
</file>

<file path=ppt/tags/tag41.xml><?xml version="1.0" encoding="utf-8"?>
<p:tagLst xmlns:a="http://schemas.openxmlformats.org/drawingml/2006/main" xmlns:r="http://schemas.openxmlformats.org/officeDocument/2006/relationships" xmlns:p="http://schemas.openxmlformats.org/presentationml/2006/main">
  <p:tag name="DVSHAPEID" val="ohx7tt0Q7XINUEW5Nw4vJG"/>
</p:tagLst>
</file>

<file path=ppt/tags/tag42.xml><?xml version="1.0" encoding="utf-8"?>
<p:tagLst xmlns:a="http://schemas.openxmlformats.org/drawingml/2006/main" xmlns:r="http://schemas.openxmlformats.org/officeDocument/2006/relationships" xmlns:p="http://schemas.openxmlformats.org/presentationml/2006/main">
  <p:tag name="DVSHAPEID" val="TSyrC9NkY43IkzQx0r8khc"/>
</p:tagLst>
</file>

<file path=ppt/tags/tag43.xml><?xml version="1.0" encoding="utf-8"?>
<p:tagLst xmlns:a="http://schemas.openxmlformats.org/drawingml/2006/main" xmlns:r="http://schemas.openxmlformats.org/officeDocument/2006/relationships" xmlns:p="http://schemas.openxmlformats.org/presentationml/2006/main">
  <p:tag name="DVSHAPEID" val="CP3hCuJN9XzHoEz2QR3NYD"/>
</p:tagLst>
</file>

<file path=ppt/tags/tag44.xml><?xml version="1.0" encoding="utf-8"?>
<p:tagLst xmlns:a="http://schemas.openxmlformats.org/drawingml/2006/main" xmlns:r="http://schemas.openxmlformats.org/officeDocument/2006/relationships" xmlns:p="http://schemas.openxmlformats.org/presentationml/2006/main">
  <p:tag name="DVSHAPEID" val="KbknegwDnpoHfIolwiBbV5"/>
</p:tagLst>
</file>

<file path=ppt/tags/tag45.xml><?xml version="1.0" encoding="utf-8"?>
<p:tagLst xmlns:a="http://schemas.openxmlformats.org/drawingml/2006/main" xmlns:r="http://schemas.openxmlformats.org/officeDocument/2006/relationships" xmlns:p="http://schemas.openxmlformats.org/presentationml/2006/main">
  <p:tag name="DVSHAPEID" val="8DacYXAghudZ5RXfgtgvAa"/>
</p:tagLst>
</file>

<file path=ppt/tags/tag46.xml><?xml version="1.0" encoding="utf-8"?>
<p:tagLst xmlns:a="http://schemas.openxmlformats.org/drawingml/2006/main" xmlns:r="http://schemas.openxmlformats.org/officeDocument/2006/relationships" xmlns:p="http://schemas.openxmlformats.org/presentationml/2006/main">
  <p:tag name="DVSHAPEID" val="iHoREvkKcNIF3Hc2hz368U"/>
</p:tagLst>
</file>

<file path=ppt/tags/tag47.xml><?xml version="1.0" encoding="utf-8"?>
<p:tagLst xmlns:a="http://schemas.openxmlformats.org/drawingml/2006/main" xmlns:r="http://schemas.openxmlformats.org/officeDocument/2006/relationships" xmlns:p="http://schemas.openxmlformats.org/presentationml/2006/main">
  <p:tag name="DVSHAPEID" val="tgDwog18UpvYksN7j5Wwhq"/>
</p:tagLst>
</file>

<file path=ppt/tags/tag48.xml><?xml version="1.0" encoding="utf-8"?>
<p:tagLst xmlns:a="http://schemas.openxmlformats.org/drawingml/2006/main" xmlns:r="http://schemas.openxmlformats.org/officeDocument/2006/relationships" xmlns:p="http://schemas.openxmlformats.org/presentationml/2006/main">
  <p:tag name="DVSHAPEID" val="hqOg2ebHst2ne8d764J4Si"/>
</p:tagLst>
</file>

<file path=ppt/tags/tag49.xml><?xml version="1.0" encoding="utf-8"?>
<p:tagLst xmlns:a="http://schemas.openxmlformats.org/drawingml/2006/main" xmlns:r="http://schemas.openxmlformats.org/officeDocument/2006/relationships" xmlns:p="http://schemas.openxmlformats.org/presentationml/2006/main">
  <p:tag name="DVSHAPEID" val="95mJeafXaBC3ZcI8dNWcX1"/>
</p:tagLst>
</file>

<file path=ppt/tags/tag5.xml><?xml version="1.0" encoding="utf-8"?>
<p:tagLst xmlns:a="http://schemas.openxmlformats.org/drawingml/2006/main" xmlns:r="http://schemas.openxmlformats.org/officeDocument/2006/relationships" xmlns:p="http://schemas.openxmlformats.org/presentationml/2006/main">
  <p:tag name="DVSHAPEID" val="xNXH9cpE8FDXVsWOK2TTyi"/>
</p:tagLst>
</file>

<file path=ppt/tags/tag50.xml><?xml version="1.0" encoding="utf-8"?>
<p:tagLst xmlns:a="http://schemas.openxmlformats.org/drawingml/2006/main" xmlns:r="http://schemas.openxmlformats.org/officeDocument/2006/relationships" xmlns:p="http://schemas.openxmlformats.org/presentationml/2006/main">
  <p:tag name="DVSHAPEID" val="VWeETbYSNdxZgJTjZ0suiq"/>
</p:tagLst>
</file>

<file path=ppt/tags/tag51.xml><?xml version="1.0" encoding="utf-8"?>
<p:tagLst xmlns:a="http://schemas.openxmlformats.org/drawingml/2006/main" xmlns:r="http://schemas.openxmlformats.org/officeDocument/2006/relationships" xmlns:p="http://schemas.openxmlformats.org/presentationml/2006/main">
  <p:tag name="DVSHAPEID" val="La91pYQV7Fk79puAh3ZiOo"/>
</p:tagLst>
</file>

<file path=ppt/tags/tag52.xml><?xml version="1.0" encoding="utf-8"?>
<p:tagLst xmlns:a="http://schemas.openxmlformats.org/drawingml/2006/main" xmlns:r="http://schemas.openxmlformats.org/officeDocument/2006/relationships" xmlns:p="http://schemas.openxmlformats.org/presentationml/2006/main">
  <p:tag name="DVSHAPEID" val="vZVZeUNWKtJub4uRM01R6R"/>
</p:tagLst>
</file>

<file path=ppt/tags/tag53.xml><?xml version="1.0" encoding="utf-8"?>
<p:tagLst xmlns:a="http://schemas.openxmlformats.org/drawingml/2006/main" xmlns:r="http://schemas.openxmlformats.org/officeDocument/2006/relationships" xmlns:p="http://schemas.openxmlformats.org/presentationml/2006/main">
  <p:tag name="DVSHAPEID" val="E9zuOpIov0CmF95qJV8aUR"/>
</p:tagLst>
</file>

<file path=ppt/tags/tag54.xml><?xml version="1.0" encoding="utf-8"?>
<p:tagLst xmlns:a="http://schemas.openxmlformats.org/drawingml/2006/main" xmlns:r="http://schemas.openxmlformats.org/officeDocument/2006/relationships" xmlns:p="http://schemas.openxmlformats.org/presentationml/2006/main">
  <p:tag name="DVSHAPEID" val="oEdq5phYgWiDlMpK6ndmXI"/>
</p:tagLst>
</file>

<file path=ppt/tags/tag55.xml><?xml version="1.0" encoding="utf-8"?>
<p:tagLst xmlns:a="http://schemas.openxmlformats.org/drawingml/2006/main" xmlns:r="http://schemas.openxmlformats.org/officeDocument/2006/relationships" xmlns:p="http://schemas.openxmlformats.org/presentationml/2006/main">
  <p:tag name="DVSHAPEID" val="SPolMmh5IWWNKVgnki7wJF"/>
</p:tagLst>
</file>

<file path=ppt/tags/tag56.xml><?xml version="1.0" encoding="utf-8"?>
<p:tagLst xmlns:a="http://schemas.openxmlformats.org/drawingml/2006/main" xmlns:r="http://schemas.openxmlformats.org/officeDocument/2006/relationships" xmlns:p="http://schemas.openxmlformats.org/presentationml/2006/main">
  <p:tag name="DVSHAPEID" val="41Oi0YPLWyTFMo2JDVHbel"/>
</p:tagLst>
</file>

<file path=ppt/tags/tag57.xml><?xml version="1.0" encoding="utf-8"?>
<p:tagLst xmlns:a="http://schemas.openxmlformats.org/drawingml/2006/main" xmlns:r="http://schemas.openxmlformats.org/officeDocument/2006/relationships" xmlns:p="http://schemas.openxmlformats.org/presentationml/2006/main">
  <p:tag name="DVSHAPEID" val="Gy2utJ2VfrZcLnwtligXZo"/>
</p:tagLst>
</file>

<file path=ppt/tags/tag58.xml><?xml version="1.0" encoding="utf-8"?>
<p:tagLst xmlns:a="http://schemas.openxmlformats.org/drawingml/2006/main" xmlns:r="http://schemas.openxmlformats.org/officeDocument/2006/relationships" xmlns:p="http://schemas.openxmlformats.org/presentationml/2006/main">
  <p:tag name="DVSHAPEID" val="T49SlAFcOyrIkggwv6I1jr"/>
</p:tagLst>
</file>

<file path=ppt/tags/tag59.xml><?xml version="1.0" encoding="utf-8"?>
<p:tagLst xmlns:a="http://schemas.openxmlformats.org/drawingml/2006/main" xmlns:r="http://schemas.openxmlformats.org/officeDocument/2006/relationships" xmlns:p="http://schemas.openxmlformats.org/presentationml/2006/main">
  <p:tag name="DVSHAPEID" val="GzCEd9ApUhmiEXlBorf2Dq"/>
</p:tagLst>
</file>

<file path=ppt/tags/tag6.xml><?xml version="1.0" encoding="utf-8"?>
<p:tagLst xmlns:a="http://schemas.openxmlformats.org/drawingml/2006/main" xmlns:r="http://schemas.openxmlformats.org/officeDocument/2006/relationships" xmlns:p="http://schemas.openxmlformats.org/presentationml/2006/main">
  <p:tag name="DVSHAPEID" val="lW1X5V8b5SY12L4hqTkLaa"/>
</p:tagLst>
</file>

<file path=ppt/tags/tag60.xml><?xml version="1.0" encoding="utf-8"?>
<p:tagLst xmlns:a="http://schemas.openxmlformats.org/drawingml/2006/main" xmlns:r="http://schemas.openxmlformats.org/officeDocument/2006/relationships" xmlns:p="http://schemas.openxmlformats.org/presentationml/2006/main">
  <p:tag name="DVSHAPEID" val="L22fdONaeY4rnzfGnvCoEa"/>
</p:tagLst>
</file>

<file path=ppt/tags/tag61.xml><?xml version="1.0" encoding="utf-8"?>
<p:tagLst xmlns:a="http://schemas.openxmlformats.org/drawingml/2006/main" xmlns:r="http://schemas.openxmlformats.org/officeDocument/2006/relationships" xmlns:p="http://schemas.openxmlformats.org/presentationml/2006/main">
  <p:tag name="DVSHAPEID" val="m2CjbTIhLgOgNzCXWLCK2n"/>
</p:tagLst>
</file>

<file path=ppt/tags/tag62.xml><?xml version="1.0" encoding="utf-8"?>
<p:tagLst xmlns:a="http://schemas.openxmlformats.org/drawingml/2006/main" xmlns:r="http://schemas.openxmlformats.org/officeDocument/2006/relationships" xmlns:p="http://schemas.openxmlformats.org/presentationml/2006/main">
  <p:tag name="DVSHAPEID" val="ddzLlH4KqeMBG0DUCTsXcN"/>
</p:tagLst>
</file>

<file path=ppt/tags/tag63.xml><?xml version="1.0" encoding="utf-8"?>
<p:tagLst xmlns:a="http://schemas.openxmlformats.org/drawingml/2006/main" xmlns:r="http://schemas.openxmlformats.org/officeDocument/2006/relationships" xmlns:p="http://schemas.openxmlformats.org/presentationml/2006/main">
  <p:tag name="DVSHAPEID" val="C7MG3pzQMT7YOpJqy0c1PA"/>
</p:tagLst>
</file>

<file path=ppt/tags/tag64.xml><?xml version="1.0" encoding="utf-8"?>
<p:tagLst xmlns:a="http://schemas.openxmlformats.org/drawingml/2006/main" xmlns:r="http://schemas.openxmlformats.org/officeDocument/2006/relationships" xmlns:p="http://schemas.openxmlformats.org/presentationml/2006/main">
  <p:tag name="DVSHAPEID" val="ucTCk28Jh5bpAsYFEEaArS"/>
</p:tagLst>
</file>

<file path=ppt/tags/tag65.xml><?xml version="1.0" encoding="utf-8"?>
<p:tagLst xmlns:a="http://schemas.openxmlformats.org/drawingml/2006/main" xmlns:r="http://schemas.openxmlformats.org/officeDocument/2006/relationships" xmlns:p="http://schemas.openxmlformats.org/presentationml/2006/main">
  <p:tag name="DVSHAPEID" val="uHbeacksKbX2DAMr4xH3B1"/>
</p:tagLst>
</file>

<file path=ppt/tags/tag66.xml><?xml version="1.0" encoding="utf-8"?>
<p:tagLst xmlns:a="http://schemas.openxmlformats.org/drawingml/2006/main" xmlns:r="http://schemas.openxmlformats.org/officeDocument/2006/relationships" xmlns:p="http://schemas.openxmlformats.org/presentationml/2006/main">
  <p:tag name="DVSHAPEID" val="NoOhrTlxQf8BHbq6SWoPl0"/>
</p:tagLst>
</file>

<file path=ppt/tags/tag67.xml><?xml version="1.0" encoding="utf-8"?>
<p:tagLst xmlns:a="http://schemas.openxmlformats.org/drawingml/2006/main" xmlns:r="http://schemas.openxmlformats.org/officeDocument/2006/relationships" xmlns:p="http://schemas.openxmlformats.org/presentationml/2006/main">
  <p:tag name="DVSHAPEID" val="syOoSczDSogsUNpSKq6ckI"/>
</p:tagLst>
</file>

<file path=ppt/tags/tag68.xml><?xml version="1.0" encoding="utf-8"?>
<p:tagLst xmlns:a="http://schemas.openxmlformats.org/drawingml/2006/main" xmlns:r="http://schemas.openxmlformats.org/officeDocument/2006/relationships" xmlns:p="http://schemas.openxmlformats.org/presentationml/2006/main">
  <p:tag name="DVSHAPEID" val="T1SA1YEKEMGMWgs209XcmK"/>
</p:tagLst>
</file>

<file path=ppt/tags/tag69.xml><?xml version="1.0" encoding="utf-8"?>
<p:tagLst xmlns:a="http://schemas.openxmlformats.org/drawingml/2006/main" xmlns:r="http://schemas.openxmlformats.org/officeDocument/2006/relationships" xmlns:p="http://schemas.openxmlformats.org/presentationml/2006/main">
  <p:tag name="DVSHAPEID" val="lfhCGZcXJ9GJFNwiaAY7Ku"/>
</p:tagLst>
</file>

<file path=ppt/tags/tag7.xml><?xml version="1.0" encoding="utf-8"?>
<p:tagLst xmlns:a="http://schemas.openxmlformats.org/drawingml/2006/main" xmlns:r="http://schemas.openxmlformats.org/officeDocument/2006/relationships" xmlns:p="http://schemas.openxmlformats.org/presentationml/2006/main">
  <p:tag name="DVSHAPEID" val="Gb9II1pmsmPer1Gb7uvXAL"/>
</p:tagLst>
</file>

<file path=ppt/tags/tag70.xml><?xml version="1.0" encoding="utf-8"?>
<p:tagLst xmlns:a="http://schemas.openxmlformats.org/drawingml/2006/main" xmlns:r="http://schemas.openxmlformats.org/officeDocument/2006/relationships" xmlns:p="http://schemas.openxmlformats.org/presentationml/2006/main">
  <p:tag name="DVSHAPEID" val="M7R9pHpWe7l8GDjoiFyG2w"/>
</p:tagLst>
</file>

<file path=ppt/tags/tag71.xml><?xml version="1.0" encoding="utf-8"?>
<p:tagLst xmlns:a="http://schemas.openxmlformats.org/drawingml/2006/main" xmlns:r="http://schemas.openxmlformats.org/officeDocument/2006/relationships" xmlns:p="http://schemas.openxmlformats.org/presentationml/2006/main">
  <p:tag name="DVSHAPEID" val="6cBFwIYmef0Qs9LxzuxMUy"/>
</p:tagLst>
</file>

<file path=ppt/tags/tag72.xml><?xml version="1.0" encoding="utf-8"?>
<p:tagLst xmlns:a="http://schemas.openxmlformats.org/drawingml/2006/main" xmlns:r="http://schemas.openxmlformats.org/officeDocument/2006/relationships" xmlns:p="http://schemas.openxmlformats.org/presentationml/2006/main">
  <p:tag name="DVSHAPEID" val="ow6TYMijy3rf1ExKbHYRT6"/>
</p:tagLst>
</file>

<file path=ppt/tags/tag73.xml><?xml version="1.0" encoding="utf-8"?>
<p:tagLst xmlns:a="http://schemas.openxmlformats.org/drawingml/2006/main" xmlns:r="http://schemas.openxmlformats.org/officeDocument/2006/relationships" xmlns:p="http://schemas.openxmlformats.org/presentationml/2006/main">
  <p:tag name="DVSHAPEID" val="8PaaDL548gCxO5yDKc4UGW"/>
</p:tagLst>
</file>

<file path=ppt/tags/tag74.xml><?xml version="1.0" encoding="utf-8"?>
<p:tagLst xmlns:a="http://schemas.openxmlformats.org/drawingml/2006/main" xmlns:r="http://schemas.openxmlformats.org/officeDocument/2006/relationships" xmlns:p="http://schemas.openxmlformats.org/presentationml/2006/main">
  <p:tag name="DVSHAPEID" val="pc76ZPiQO3FingIN9xeuUb"/>
</p:tagLst>
</file>

<file path=ppt/tags/tag75.xml><?xml version="1.0" encoding="utf-8"?>
<p:tagLst xmlns:a="http://schemas.openxmlformats.org/drawingml/2006/main" xmlns:r="http://schemas.openxmlformats.org/officeDocument/2006/relationships" xmlns:p="http://schemas.openxmlformats.org/presentationml/2006/main">
  <p:tag name="DVSECTIONID" val="rZQsnpCeeljG10vJhqIGKj"/>
</p:tagLst>
</file>

<file path=ppt/tags/tag76.xml><?xml version="1.0" encoding="utf-8"?>
<p:tagLst xmlns:a="http://schemas.openxmlformats.org/drawingml/2006/main" xmlns:r="http://schemas.openxmlformats.org/officeDocument/2006/relationships" xmlns:p="http://schemas.openxmlformats.org/presentationml/2006/main">
  <p:tag name="DVSHAPEID" val="jeqXs3TXP40Ie0RZpd3EcC"/>
</p:tagLst>
</file>

<file path=ppt/tags/tag77.xml><?xml version="1.0" encoding="utf-8"?>
<p:tagLst xmlns:a="http://schemas.openxmlformats.org/drawingml/2006/main" xmlns:r="http://schemas.openxmlformats.org/officeDocument/2006/relationships" xmlns:p="http://schemas.openxmlformats.org/presentationml/2006/main">
  <p:tag name="DVSECTIONID" val="UdJdP7wWXceWl5eloqMNCC"/>
</p:tagLst>
</file>

<file path=ppt/tags/tag78.xml><?xml version="1.0" encoding="utf-8"?>
<p:tagLst xmlns:a="http://schemas.openxmlformats.org/drawingml/2006/main" xmlns:r="http://schemas.openxmlformats.org/officeDocument/2006/relationships" xmlns:p="http://schemas.openxmlformats.org/presentationml/2006/main">
  <p:tag name="DVSHAPEID" val="fNQ4ukgqJMBHm3yJBEolQ9"/>
</p:tagLst>
</file>

<file path=ppt/tags/tag79.xml><?xml version="1.0" encoding="utf-8"?>
<p:tagLst xmlns:a="http://schemas.openxmlformats.org/drawingml/2006/main" xmlns:r="http://schemas.openxmlformats.org/officeDocument/2006/relationships" xmlns:p="http://schemas.openxmlformats.org/presentationml/2006/main">
  <p:tag name="DVSHAPEID" val="qf8ufSOan4tL8BSoKedN7u"/>
</p:tagLst>
</file>

<file path=ppt/tags/tag8.xml><?xml version="1.0" encoding="utf-8"?>
<p:tagLst xmlns:a="http://schemas.openxmlformats.org/drawingml/2006/main" xmlns:r="http://schemas.openxmlformats.org/officeDocument/2006/relationships" xmlns:p="http://schemas.openxmlformats.org/presentationml/2006/main">
  <p:tag name="DVSHAPEID" val="YTqbKtC0zN8bfPNmd6MIpC"/>
</p:tagLst>
</file>

<file path=ppt/tags/tag80.xml><?xml version="1.0" encoding="utf-8"?>
<p:tagLst xmlns:a="http://schemas.openxmlformats.org/drawingml/2006/main" xmlns:r="http://schemas.openxmlformats.org/officeDocument/2006/relationships" xmlns:p="http://schemas.openxmlformats.org/presentationml/2006/main">
  <p:tag name="DVSECTIONID" val="GJuG51r3zhA75CI9AuIhn6"/>
</p:tagLst>
</file>

<file path=ppt/tags/tag81.xml><?xml version="1.0" encoding="utf-8"?>
<p:tagLst xmlns:a="http://schemas.openxmlformats.org/drawingml/2006/main" xmlns:r="http://schemas.openxmlformats.org/officeDocument/2006/relationships" xmlns:p="http://schemas.openxmlformats.org/presentationml/2006/main">
  <p:tag name="DVSHAPEID" val="eAVXRdTa722VRYuyU8TJkF"/>
</p:tagLst>
</file>

<file path=ppt/tags/tag82.xml><?xml version="1.0" encoding="utf-8"?>
<p:tagLst xmlns:a="http://schemas.openxmlformats.org/drawingml/2006/main" xmlns:r="http://schemas.openxmlformats.org/officeDocument/2006/relationships" xmlns:p="http://schemas.openxmlformats.org/presentationml/2006/main">
  <p:tag name="DVSHAPEID" val="v2egsL8Pbz5PWqM0O4JzFd"/>
</p:tagLst>
</file>

<file path=ppt/tags/tag83.xml><?xml version="1.0" encoding="utf-8"?>
<p:tagLst xmlns:a="http://schemas.openxmlformats.org/drawingml/2006/main" xmlns:r="http://schemas.openxmlformats.org/officeDocument/2006/relationships" xmlns:p="http://schemas.openxmlformats.org/presentationml/2006/main">
  <p:tag name="DVSECTIONID" val="s4EpvW2hTWGixZJ82vvUDW"/>
</p:tagLst>
</file>

<file path=ppt/tags/tag84.xml><?xml version="1.0" encoding="utf-8"?>
<p:tagLst xmlns:a="http://schemas.openxmlformats.org/drawingml/2006/main" xmlns:r="http://schemas.openxmlformats.org/officeDocument/2006/relationships" xmlns:p="http://schemas.openxmlformats.org/presentationml/2006/main">
  <p:tag name="DVSHAPEID" val="3qJXvxttFFdy5SJAK81hRt"/>
</p:tagLst>
</file>

<file path=ppt/tags/tag85.xml><?xml version="1.0" encoding="utf-8"?>
<p:tagLst xmlns:a="http://schemas.openxmlformats.org/drawingml/2006/main" xmlns:r="http://schemas.openxmlformats.org/officeDocument/2006/relationships" xmlns:p="http://schemas.openxmlformats.org/presentationml/2006/main">
  <p:tag name="DVSECTIONID" val="ld0BCeQh5kezgp1Fvv1hnD"/>
</p:tagLst>
</file>

<file path=ppt/tags/tag86.xml><?xml version="1.0" encoding="utf-8"?>
<p:tagLst xmlns:a="http://schemas.openxmlformats.org/drawingml/2006/main" xmlns:r="http://schemas.openxmlformats.org/officeDocument/2006/relationships" xmlns:p="http://schemas.openxmlformats.org/presentationml/2006/main">
  <p:tag name="DVSHAPEID" val="Q114LUkP0K0hYNwvfBmHTp"/>
</p:tagLst>
</file>

<file path=ppt/tags/tag87.xml><?xml version="1.0" encoding="utf-8"?>
<p:tagLst xmlns:a="http://schemas.openxmlformats.org/drawingml/2006/main" xmlns:r="http://schemas.openxmlformats.org/officeDocument/2006/relationships" xmlns:p="http://schemas.openxmlformats.org/presentationml/2006/main">
  <p:tag name="DVSHAPEID" val="CnkTgdjAynmAAIVrLz9QFs"/>
</p:tagLst>
</file>

<file path=ppt/tags/tag88.xml><?xml version="1.0" encoding="utf-8"?>
<p:tagLst xmlns:a="http://schemas.openxmlformats.org/drawingml/2006/main" xmlns:r="http://schemas.openxmlformats.org/officeDocument/2006/relationships" xmlns:p="http://schemas.openxmlformats.org/presentationml/2006/main">
  <p:tag name="DVSHAPEID" val="yNTW3fTpVazroDJSD6vqcC"/>
</p:tagLst>
</file>

<file path=ppt/tags/tag89.xml><?xml version="1.0" encoding="utf-8"?>
<p:tagLst xmlns:a="http://schemas.openxmlformats.org/drawingml/2006/main" xmlns:r="http://schemas.openxmlformats.org/officeDocument/2006/relationships" xmlns:p="http://schemas.openxmlformats.org/presentationml/2006/main">
  <p:tag name="DVSHAPEID" val="VodOAOQNx3JaPw0k93H8sc"/>
</p:tagLst>
</file>

<file path=ppt/tags/tag9.xml><?xml version="1.0" encoding="utf-8"?>
<p:tagLst xmlns:a="http://schemas.openxmlformats.org/drawingml/2006/main" xmlns:r="http://schemas.openxmlformats.org/officeDocument/2006/relationships" xmlns:p="http://schemas.openxmlformats.org/presentationml/2006/main">
  <p:tag name="DVSHAPEID" val="cNj3BeMQgcAVdgiwhWKsM2"/>
</p:tagLst>
</file>

<file path=ppt/tags/tag90.xml><?xml version="1.0" encoding="utf-8"?>
<p:tagLst xmlns:a="http://schemas.openxmlformats.org/drawingml/2006/main" xmlns:r="http://schemas.openxmlformats.org/officeDocument/2006/relationships" xmlns:p="http://schemas.openxmlformats.org/presentationml/2006/main">
  <p:tag name="DVSHAPEID" val="18jhITV3kegWSvJfF4z7Cv"/>
</p:tagLst>
</file>

<file path=ppt/tags/tag91.xml><?xml version="1.0" encoding="utf-8"?>
<p:tagLst xmlns:a="http://schemas.openxmlformats.org/drawingml/2006/main" xmlns:r="http://schemas.openxmlformats.org/officeDocument/2006/relationships" xmlns:p="http://schemas.openxmlformats.org/presentationml/2006/main">
  <p:tag name="DVSHAPEID" val="HeOcSiWsJ49In4vi6XRuJv"/>
</p:tagLst>
</file>

<file path=ppt/tags/tag92.xml><?xml version="1.0" encoding="utf-8"?>
<p:tagLst xmlns:a="http://schemas.openxmlformats.org/drawingml/2006/main" xmlns:r="http://schemas.openxmlformats.org/officeDocument/2006/relationships" xmlns:p="http://schemas.openxmlformats.org/presentationml/2006/main">
  <p:tag name="DVSECTIONID" val="qN5IqrscMstwIqpTkNqBRm"/>
</p:tagLst>
</file>

<file path=ppt/tags/tag93.xml><?xml version="1.0" encoding="utf-8"?>
<p:tagLst xmlns:a="http://schemas.openxmlformats.org/drawingml/2006/main" xmlns:r="http://schemas.openxmlformats.org/officeDocument/2006/relationships" xmlns:p="http://schemas.openxmlformats.org/presentationml/2006/main">
  <p:tag name="DVSHAPEID" val="UTEvBUoCykzvq5sv1C6Svb"/>
</p:tagLst>
</file>

<file path=ppt/tags/tag94.xml><?xml version="1.0" encoding="utf-8"?>
<p:tagLst xmlns:a="http://schemas.openxmlformats.org/drawingml/2006/main" xmlns:r="http://schemas.openxmlformats.org/officeDocument/2006/relationships" xmlns:p="http://schemas.openxmlformats.org/presentationml/2006/main">
  <p:tag name="DVSHAPEID" val="M97EKmYCg7LckVynH137vP"/>
</p:tagLst>
</file>

<file path=ppt/tags/tag95.xml><?xml version="1.0" encoding="utf-8"?>
<p:tagLst xmlns:a="http://schemas.openxmlformats.org/drawingml/2006/main" xmlns:r="http://schemas.openxmlformats.org/officeDocument/2006/relationships" xmlns:p="http://schemas.openxmlformats.org/presentationml/2006/main">
  <p:tag name="DVSECTIONID" val="gi9mpGSM6AifNwnFDLar9l"/>
</p:tagLst>
</file>

<file path=ppt/tags/tag96.xml><?xml version="1.0" encoding="utf-8"?>
<p:tagLst xmlns:a="http://schemas.openxmlformats.org/drawingml/2006/main" xmlns:r="http://schemas.openxmlformats.org/officeDocument/2006/relationships" xmlns:p="http://schemas.openxmlformats.org/presentationml/2006/main">
  <p:tag name="DVSHAPEID" val="WzYrOjyiyE9O9xFnNwgbmY"/>
</p:tagLst>
</file>

<file path=ppt/tags/tag97.xml><?xml version="1.0" encoding="utf-8"?>
<p:tagLst xmlns:a="http://schemas.openxmlformats.org/drawingml/2006/main" xmlns:r="http://schemas.openxmlformats.org/officeDocument/2006/relationships" xmlns:p="http://schemas.openxmlformats.org/presentationml/2006/main">
  <p:tag name="DVSHAPEID" val="5IjQCRGr4FLcPKLoNEeljm"/>
</p:tagLst>
</file>

<file path=ppt/tags/tag98.xml><?xml version="1.0" encoding="utf-8"?>
<p:tagLst xmlns:a="http://schemas.openxmlformats.org/drawingml/2006/main" xmlns:r="http://schemas.openxmlformats.org/officeDocument/2006/relationships" xmlns:p="http://schemas.openxmlformats.org/presentationml/2006/main">
  <p:tag name="DVSHAPEID" val="qcCLDqh23brYug7XHHC7Au"/>
</p:tagLst>
</file>

<file path=ppt/tags/tag99.xml><?xml version="1.0" encoding="utf-8"?>
<p:tagLst xmlns:a="http://schemas.openxmlformats.org/drawingml/2006/main" xmlns:r="http://schemas.openxmlformats.org/officeDocument/2006/relationships" xmlns:p="http://schemas.openxmlformats.org/presentationml/2006/main">
  <p:tag name="DVSHAPEID" val="3XIUBoJBX1EIh6eRdga2Bz"/>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36478</TotalTime>
  <Words>4207</Words>
  <Application>Microsoft Office PowerPoint</Application>
  <PresentationFormat>On-screen Show (4:3)</PresentationFormat>
  <Paragraphs>850</Paragraphs>
  <Slides>67</Slides>
  <Notes>67</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1_EX06PP_template</vt:lpstr>
      <vt:lpstr>QAD 2010 Template</vt:lpstr>
      <vt:lpstr>BI Modules</vt:lpstr>
      <vt:lpstr>Course Overview</vt:lpstr>
      <vt:lpstr>Course Objectives &amp; Benefits</vt:lpstr>
      <vt:lpstr>QAD BI - Review</vt:lpstr>
      <vt:lpstr>QAD BI Components</vt:lpstr>
      <vt:lpstr>BI Glossary</vt:lpstr>
      <vt:lpstr>Fact Tables, Facts &amp; Measures</vt:lpstr>
      <vt:lpstr>Dimensions</vt:lpstr>
      <vt:lpstr>Dimensions</vt:lpstr>
      <vt:lpstr>Facts - Dimensions – Star Schema</vt:lpstr>
      <vt:lpstr>Facts &amp; Dimensions</vt:lpstr>
      <vt:lpstr>Fact Table Types</vt:lpstr>
      <vt:lpstr>Closed Loop Decision Making</vt:lpstr>
      <vt:lpstr>Metrics vs. Indicators</vt:lpstr>
      <vt:lpstr>KPI Characteristics</vt:lpstr>
      <vt:lpstr>Dashboards &amp; Visual Items</vt:lpstr>
      <vt:lpstr>BI3 Current Modules</vt:lpstr>
      <vt:lpstr>BI Modules v3.9</vt:lpstr>
      <vt:lpstr>Standard BI Portal Objects</vt:lpstr>
      <vt:lpstr>BI Modules – Financials</vt:lpstr>
      <vt:lpstr>Financials – CFO Metrics</vt:lpstr>
      <vt:lpstr>Financials – Submodules</vt:lpstr>
      <vt:lpstr>Financials – General Ledger</vt:lpstr>
      <vt:lpstr>Financials – General Ledger</vt:lpstr>
      <vt:lpstr>Financials – General Ledger</vt:lpstr>
      <vt:lpstr>Financials – Accounts Payable</vt:lpstr>
      <vt:lpstr>Financials – Accounts Payable</vt:lpstr>
      <vt:lpstr>Financials – Accounts Payable</vt:lpstr>
      <vt:lpstr>Financials – Accounts Receivable</vt:lpstr>
      <vt:lpstr>Financials – Accounts Receivable</vt:lpstr>
      <vt:lpstr>Financials – Accounts Receivable</vt:lpstr>
      <vt:lpstr>BI Modules – Order Management</vt:lpstr>
      <vt:lpstr>Order Management Roles</vt:lpstr>
      <vt:lpstr>BI Module – Order Management</vt:lpstr>
      <vt:lpstr>BI Module – Order Management</vt:lpstr>
      <vt:lpstr>BI Module – Order Management</vt:lpstr>
      <vt:lpstr>BI Module – Order Management</vt:lpstr>
      <vt:lpstr>Operations – Submodules</vt:lpstr>
      <vt:lpstr>Inventory</vt:lpstr>
      <vt:lpstr>Purchasing</vt:lpstr>
      <vt:lpstr>Purchasing</vt:lpstr>
      <vt:lpstr>Purchasing</vt:lpstr>
      <vt:lpstr>Manufacturing Operations</vt:lpstr>
      <vt:lpstr>Manufacturing Operations</vt:lpstr>
      <vt:lpstr>Manufacturing Operations</vt:lpstr>
      <vt:lpstr>BI Modules – Enterprise Asset Management (EAM)</vt:lpstr>
      <vt:lpstr>BI Module – EAM</vt:lpstr>
      <vt:lpstr>EAM Fact Tables</vt:lpstr>
      <vt:lpstr>EAM Fact Tables</vt:lpstr>
      <vt:lpstr>EAM Fact Tables</vt:lpstr>
      <vt:lpstr>EAM Fact Tables</vt:lpstr>
      <vt:lpstr>Transportation Management</vt:lpstr>
      <vt:lpstr>Transportation Management - Dashboards</vt:lpstr>
      <vt:lpstr>Transportation Management - Fact Tables</vt:lpstr>
      <vt:lpstr>Dimensions</vt:lpstr>
      <vt:lpstr>Dimensions</vt:lpstr>
      <vt:lpstr>Review Questions</vt:lpstr>
      <vt:lpstr>Review Questions</vt:lpstr>
      <vt:lpstr>Review Questions</vt:lpstr>
      <vt:lpstr>BI3 Modules - Documentation</vt:lpstr>
      <vt:lpstr>BI User Documentation</vt:lpstr>
      <vt:lpstr>BI User Documentation</vt:lpstr>
      <vt:lpstr>BI Technical Documentation</vt:lpstr>
      <vt:lpstr>BI Technical Documentation (cont)</vt:lpstr>
      <vt:lpstr>QAD BI Level 1 Learning Path - Course Summary</vt:lpstr>
      <vt:lpstr>BI Modules – Review</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2892</cp:revision>
  <dcterms:created xsi:type="dcterms:W3CDTF">2006-09-26T21:40:50Z</dcterms:created>
  <dcterms:modified xsi:type="dcterms:W3CDTF">2013-10-10T23:29:22Z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false</vt:lpwstr>
  </property>
  <property fmtid="{D5CDD505-2E9C-101B-9397-08002B2CF9AE}" pid="3" name="Google.Documents.DocumentId">
    <vt:lpwstr>1-NfeEmtKYV9o3Sxc9H1SaACyal2xS8FEdKkrcHJNcOs</vt:lpwstr>
  </property>
  <property fmtid="{D5CDD505-2E9C-101B-9397-08002B2CF9AE}" pid="4" name="Google.Documents.RevisionId">
    <vt:lpwstr>07390239444578734545</vt:lpwstr>
  </property>
  <property fmtid="{D5CDD505-2E9C-101B-9397-08002B2CF9AE}" pid="5" name="Google.Documents.PreviousRevisionId">
    <vt:lpwstr>01669917725320949805</vt:lpwstr>
  </property>
  <property fmtid="{D5CDD505-2E9C-101B-9397-08002B2CF9AE}" pid="6" name="Google.Documents.PluginVersion">
    <vt:lpwstr>2.0.2662.553</vt:lpwstr>
  </property>
  <property fmtid="{D5CDD505-2E9C-101B-9397-08002B2CF9AE}" pid="7" name="Google.Documents.MergeIncapabilityFlags">
    <vt:i4>0</vt:i4>
  </property>
</Properties>
</file>