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9.xml" ContentType="application/vnd.openxmlformats-officedocument.presentationml.comments+xml"/>
  <Override PartName="/ppt/comments/comment37.xml" ContentType="application/vnd.openxmlformats-officedocument.presentationml.comment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omments/comment8.xml" ContentType="application/vnd.openxmlformats-officedocument.presentationml.comments+xml"/>
  <Override PartName="/ppt/comments/comment26.xml" ContentType="application/vnd.openxmlformats-officedocument.presentationml.comment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omments/comment15.xml" ContentType="application/vnd.openxmlformats-officedocument.presentationml.comments+xml"/>
  <Override PartName="/ppt/notesSlides/notesSlide16.xml" ContentType="application/vnd.openxmlformats-officedocument.presentationml.notesSlide+xml"/>
  <Override PartName="/ppt/comments/comment33.xml" ContentType="application/vnd.openxmlformats-officedocument.presentationml.comment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22.xml" ContentType="application/vnd.openxmlformats-officedocument.presentationml.comments+xml"/>
  <Override PartName="/ppt/notesSlides/notesSlide23.xml" ContentType="application/vnd.openxmlformats-officedocument.presentationml.notesSlide+xml"/>
  <Override PartName="/ppt/comments/comment40.xml" ContentType="application/vnd.openxmlformats-officedocument.presentationml.comments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omments/comment9.xml" ContentType="application/vnd.openxmlformats-officedocument.presentationml.comments+xml"/>
  <Override PartName="/ppt/comments/comment27.xml" ContentType="application/vnd.openxmlformats-officedocument.presentationml.comments+xml"/>
  <Override PartName="/ppt/comments/comment38.xml" ContentType="application/vnd.openxmlformats-officedocument.presentationml.comment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comments/comment16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comments/comment34.xml" ContentType="application/vnd.openxmlformats-officedocument.presentationml.comment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23.xml" ContentType="application/vnd.openxmlformats-officedocument.presentationml.comment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comments/comment12.xml" ContentType="application/vnd.openxmlformats-officedocument.presentationml.comments+xml"/>
  <Override PartName="/ppt/notesSlides/notesSlide13.xml" ContentType="application/vnd.openxmlformats-officedocument.presentationml.notesSlide+xml"/>
  <Override PartName="/ppt/comments/comment30.xml" ContentType="application/vnd.openxmlformats-officedocument.presentationml.comments+xml"/>
  <Override PartName="/ppt/comments/comment41.xml" ContentType="application/vnd.openxmlformats-officedocument.presentationml.comment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omments/comment39.xml" ContentType="application/vnd.openxmlformats-officedocument.presentationml.comment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omments/comment28.xml" ContentType="application/vnd.openxmlformats-officedocument.presentationml.comment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comments/comment17.xml" ContentType="application/vnd.openxmlformats-officedocument.presentationml.comments+xml"/>
  <Override PartName="/ppt/notesSlides/notesSlide18.xml" ContentType="application/vnd.openxmlformats-officedocument.presentationml.notesSlide+xml"/>
  <Override PartName="/ppt/comments/comment35.xml" ContentType="application/vnd.openxmlformats-officedocument.presentationml.comments+xml"/>
  <Override PartName="/ppt/notesSlides/notesSlide36.xml" ContentType="application/vnd.openxmlformats-officedocument.presentationml.notes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comments/comment6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24.xml" ContentType="application/vnd.openxmlformats-officedocument.presentationml.comments+xml"/>
  <Override PartName="/ppt/notesSlides/notesSlide25.xml" ContentType="application/vnd.openxmlformats-officedocument.presentationml.notesSlide+xml"/>
  <Override PartName="/ppt/comments/comment42.xml" ContentType="application/vnd.openxmlformats-officedocument.presentationml.comments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s/comment31.xml" ContentType="application/vnd.openxmlformats-officedocument.presentationml.comments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comments/comment20.xml" ContentType="application/vnd.openxmlformats-officedocument.presentationml.comments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comment29.xml" ContentType="application/vnd.openxmlformats-officedocument.presentationml.comment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comments/comment18.xml" ContentType="application/vnd.openxmlformats-officedocument.presentationml.comments+xml"/>
  <Override PartName="/ppt/notesSlides/notesSlide19.xml" ContentType="application/vnd.openxmlformats-officedocument.presentationml.notesSlide+xml"/>
  <Override PartName="/ppt/comments/comment36.xml" ContentType="application/vnd.openxmlformats-officedocument.presentationml.comment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25.xml" ContentType="application/vnd.openxmlformats-officedocument.presentationml.comments+xml"/>
  <Override PartName="/ppt/notesSlides/notesSlide37.xml" ContentType="application/vnd.openxmlformats-officedocument.presentationml.notesSlide+xml"/>
  <Override PartName="/ppt/tags/tag3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omments/comment14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comments/comment32.xml" ContentType="application/vnd.openxmlformats-officedocument.presentationml.comments+xml"/>
  <Override PartName="/ppt/comments/comment43.xml" ContentType="application/vnd.openxmlformats-officedocument.presentationml.comment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21.xml" ContentType="application/vnd.openxmlformats-officedocument.presentationml.comment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953" r:id="rId1"/>
    <p:sldMasterId id="2147485046" r:id="rId2"/>
  </p:sldMasterIdLst>
  <p:notesMasterIdLst>
    <p:notesMasterId r:id="rId46"/>
  </p:notesMasterIdLst>
  <p:handoutMasterIdLst>
    <p:handoutMasterId r:id="rId47"/>
  </p:handoutMasterIdLst>
  <p:sldIdLst>
    <p:sldId id="257" r:id="rId3"/>
    <p:sldId id="327" r:id="rId4"/>
    <p:sldId id="1171" r:id="rId5"/>
    <p:sldId id="348" r:id="rId6"/>
    <p:sldId id="941" r:id="rId7"/>
    <p:sldId id="1117" r:id="rId8"/>
    <p:sldId id="1116" r:id="rId9"/>
    <p:sldId id="1284" r:id="rId10"/>
    <p:sldId id="1285" r:id="rId11"/>
    <p:sldId id="1286" r:id="rId12"/>
    <p:sldId id="1288" r:id="rId13"/>
    <p:sldId id="1289" r:id="rId14"/>
    <p:sldId id="1290" r:id="rId15"/>
    <p:sldId id="1291" r:id="rId16"/>
    <p:sldId id="1294" r:id="rId17"/>
    <p:sldId id="1292" r:id="rId18"/>
    <p:sldId id="1293" r:id="rId19"/>
    <p:sldId id="1295" r:id="rId20"/>
    <p:sldId id="1297" r:id="rId21"/>
    <p:sldId id="1298" r:id="rId22"/>
    <p:sldId id="1296" r:id="rId23"/>
    <p:sldId id="1299" r:id="rId24"/>
    <p:sldId id="1303" r:id="rId25"/>
    <p:sldId id="1302" r:id="rId26"/>
    <p:sldId id="1301" r:id="rId27"/>
    <p:sldId id="1300" r:id="rId28"/>
    <p:sldId id="1305" r:id="rId29"/>
    <p:sldId id="1306" r:id="rId30"/>
    <p:sldId id="1309" r:id="rId31"/>
    <p:sldId id="1308" r:id="rId32"/>
    <p:sldId id="1311" r:id="rId33"/>
    <p:sldId id="1307" r:id="rId34"/>
    <p:sldId id="1310" r:id="rId35"/>
    <p:sldId id="1314" r:id="rId36"/>
    <p:sldId id="1312" r:id="rId37"/>
    <p:sldId id="1316" r:id="rId38"/>
    <p:sldId id="1315" r:id="rId39"/>
    <p:sldId id="1318" r:id="rId40"/>
    <p:sldId id="1313" r:id="rId41"/>
    <p:sldId id="1317" r:id="rId42"/>
    <p:sldId id="1113" r:id="rId43"/>
    <p:sldId id="1319" r:id="rId44"/>
    <p:sldId id="1320" r:id="rId4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4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808080"/>
    <a:srgbClr val="FF99CC"/>
    <a:srgbClr val="000000"/>
    <a:srgbClr val="FFFFCC"/>
    <a:srgbClr val="33CC33"/>
    <a:srgbClr val="0069B8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6" autoAdjust="0"/>
    <p:restoredTop sz="74943" autoAdjust="0"/>
  </p:normalViewPr>
  <p:slideViewPr>
    <p:cSldViewPr snapToGrid="0">
      <p:cViewPr>
        <p:scale>
          <a:sx n="80" d="100"/>
          <a:sy n="80" d="100"/>
        </p:scale>
        <p:origin x="-251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8:18.877" idx="1">
    <p:pos x="494" y="456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9:23.963" idx="10">
    <p:pos x="501" y="247"/>
    <p:text>H2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9:43.010" idx="11">
    <p:pos x="524" y="247"/>
    <p:text>H2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0:01.949" idx="12">
    <p:pos x="524" y="247"/>
    <p:text>H2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0:11.094" idx="13">
    <p:pos x="524" y="247"/>
    <p:text>H2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0:24.884" idx="14">
    <p:pos x="524" y="247"/>
    <p:text>H2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0:47.278" idx="15">
    <p:pos x="561" y="486"/>
    <p:text>H1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0:59.328" idx="16">
    <p:pos x="554" y="247"/>
    <p:text>H2</p:tex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1:09.255" idx="17">
    <p:pos x="539" y="217"/>
    <p:text>H2</p:tex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1:24.630" idx="18">
    <p:pos x="524" y="247"/>
    <p:text>H2</p:tex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1:38.089" idx="19">
    <p:pos x="524" y="247"/>
    <p:text>H2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8:26.303" idx="2">
    <p:pos x="539" y="247"/>
    <p:text>H1</p:tex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1:58.819" idx="20">
    <p:pos x="449" y="247"/>
    <p:text>H2</p:text>
  </p:cm>
</p:cmLst>
</file>

<file path=ppt/comments/comment2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2:05.859" idx="21">
    <p:pos x="524" y="486"/>
    <p:text>H1</p:text>
  </p:cm>
</p:cmLst>
</file>

<file path=ppt/comments/comment2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2:11.295" idx="22">
    <p:pos x="516" y="389"/>
    <p:text>H1</p:text>
  </p:cm>
</p:cmLst>
</file>

<file path=ppt/comments/comment2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2:17.177" idx="23">
    <p:pos x="516" y="359"/>
    <p:text>H1</p:text>
  </p:cm>
</p:cmLst>
</file>

<file path=ppt/comments/comment2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2:33.273" idx="24">
    <p:pos x="516" y="247"/>
    <p:text>H2</p:text>
  </p:cm>
</p:cmLst>
</file>

<file path=ppt/comments/comment2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3:48.006" idx="25">
    <p:pos x="516" y="247"/>
    <p:text>H2S</p:text>
  </p:cm>
</p:cmLst>
</file>

<file path=ppt/comments/comment2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3:57.294" idx="26">
    <p:pos x="516" y="247"/>
    <p:text>H2S</p:text>
  </p:cm>
</p:cmLst>
</file>

<file path=ppt/comments/comment2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3:21.529" idx="27">
    <p:pos x="471" y="247"/>
    <p:text>H2</p:text>
  </p:cm>
</p:cmLst>
</file>

<file path=ppt/comments/comment2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3:28.045" idx="28">
    <p:pos x="524" y="247"/>
    <p:text>H2</p:text>
  </p:cm>
</p:cmLst>
</file>

<file path=ppt/comments/comment2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4:26.754" idx="29">
    <p:pos x="516" y="247"/>
    <p:text>H2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8:32.031" idx="3">
    <p:pos x="539" y="247"/>
    <p:text>H1</p:text>
  </p:cm>
</p:cmLst>
</file>

<file path=ppt/comments/comment3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4:43.495" idx="30">
    <p:pos x="516" y="247"/>
    <p:text>H2</p:text>
  </p:cm>
</p:cmLst>
</file>

<file path=ppt/comments/comment3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4:50.853" idx="31">
    <p:pos x="576" y="486"/>
    <p:text>H1</p:text>
  </p:cm>
</p:cmLst>
</file>

<file path=ppt/comments/comment3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5:04.753" idx="32">
    <p:pos x="569" y="247"/>
    <p:text>H2</p:text>
  </p:cm>
</p:cmLst>
</file>

<file path=ppt/comments/comment3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5:13.979" idx="33">
    <p:pos x="569" y="247"/>
    <p:text>H2S</p:text>
  </p:cm>
</p:cmLst>
</file>

<file path=ppt/comments/comment3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5:20.272" idx="34">
    <p:pos x="524" y="486"/>
    <p:text>H1</p:text>
  </p:cm>
</p:cmLst>
</file>

<file path=ppt/comments/comment3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5:26.108" idx="35">
    <p:pos x="516" y="247"/>
    <p:text>H2</p:text>
  </p:cm>
</p:cmLst>
</file>

<file path=ppt/comments/comment3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5:36.929" idx="36">
    <p:pos x="456" y="486"/>
    <p:text>H1</p:text>
  </p:cm>
</p:cmLst>
</file>

<file path=ppt/comments/comment3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36:14.795" idx="37">
    <p:pos x="449" y="247"/>
    <p:text>H2</p:text>
  </p:cm>
</p:cmLst>
</file>

<file path=ppt/comments/comment3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40:37.500" idx="38">
    <p:pos x="471" y="486"/>
    <p:text>H1</p:text>
  </p:cm>
</p:cmLst>
</file>

<file path=ppt/comments/comment3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40:45.781" idx="39">
    <p:pos x="539" y="247"/>
    <p:text>H2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8:37.649" idx="4">
    <p:pos x="561" y="449"/>
    <p:text>H1</p:text>
  </p:cm>
</p:cmLst>
</file>

<file path=ppt/comments/comment4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40:53.177" idx="40">
    <p:pos x="464" y="247"/>
    <p:text>H2</p:text>
  </p:cm>
</p:cmLst>
</file>

<file path=ppt/comments/comment4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41:00.491" idx="41">
    <p:pos x="516" y="307"/>
    <p:text>H1</p:text>
  </p:cm>
</p:cmLst>
</file>

<file path=ppt/comments/comment4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41:06.134" idx="42">
    <p:pos x="539" y="247"/>
    <p:text>H2</p:text>
  </p:cm>
</p:cmLst>
</file>

<file path=ppt/comments/comment4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09:36:52.721" idx="46">
    <p:pos x="1138" y="327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8:53.529" idx="5">
    <p:pos x="509" y="269"/>
    <p:text>H2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9:00.233" idx="6">
    <p:pos x="494" y="180"/>
    <p:text>H2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9:05.467" idx="7">
    <p:pos x="494" y="180"/>
    <p:text>H2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9:10.900" idx="8">
    <p:pos x="486" y="486"/>
    <p:text>H1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29:19.033" idx="9">
    <p:pos x="524" y="247"/>
    <p:text>H2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2FB1695-E9ED-44CA-8552-0AB6DC675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4838"/>
            <a:ext cx="54864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0128CE9-76D0-4B44-B752-A9A4E08BA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2BBF8621-2CD6-44CD-9BA7-3990D79A0160}" type="slidenum">
              <a:rPr lang="en-US" smtClean="0"/>
              <a:pPr defTabSz="922338">
                <a:defRPr/>
              </a:pPr>
              <a:t>1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15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21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31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34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36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38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4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41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43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828887"/>
            <a:ext cx="2971800" cy="46592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B63FFD0-79FA-4DA4-8951-7E495F0A944A}" type="slidenum">
              <a:rPr lang="en-US"/>
              <a:pPr/>
              <a:t>5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dirty="0" smtClean="0"/>
              <a:t>Key Concept: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</a:t>
            </a:r>
            <a:r>
              <a:rPr lang="en-US" b="1" baseline="0" dirty="0" smtClean="0"/>
              <a:t> BI Components: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 BI Data Warehouse Developer</a:t>
            </a:r>
            <a:r>
              <a:rPr lang="en-US" b="1" baseline="0" dirty="0" smtClean="0"/>
              <a:t> (DWD)</a:t>
            </a:r>
            <a:endParaRPr lang="en-US" b="1" dirty="0" smtClean="0"/>
          </a:p>
          <a:p>
            <a:pPr lvl="1" eaLnBrk="1" hangingPunct="1"/>
            <a:r>
              <a:rPr lang="en-US" dirty="0" smtClean="0"/>
              <a:t>Consolidate into a single warehouse optimized for simple, fast access</a:t>
            </a:r>
          </a:p>
          <a:p>
            <a:pPr lvl="1" eaLnBrk="1" hangingPunct="1"/>
            <a:r>
              <a:rPr lang="en-US" dirty="0" smtClean="0"/>
              <a:t>QAD and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ERP “aware” streamlines access to current and historical QAD ERP data</a:t>
            </a:r>
          </a:p>
          <a:p>
            <a:pPr lvl="1" eaLnBrk="1" hangingPunct="1"/>
            <a:r>
              <a:rPr lang="en-US" dirty="0" smtClean="0"/>
              <a:t>Extensible to support non-QAD data sources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and create dashboard and reporting environment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aseline="0" dirty="0" smtClean="0">
                <a:cs typeface="Tahoma" pitchFamily="34" charset="0"/>
              </a:rPr>
              <a:t>Users will experience the BI Portal based on their role.</a:t>
            </a:r>
          </a:p>
          <a:p>
            <a:pPr lvl="0">
              <a:buFont typeface="Arial" pitchFamily="34" charset="0"/>
              <a:buNone/>
              <a:defRPr/>
            </a:pPr>
            <a:endParaRPr lang="en-US" baseline="0" dirty="0" smtClean="0">
              <a:cs typeface="Tahoma" pitchFamily="34" charset="0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BI Portal user roles are: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End-user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Designer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Administrator</a:t>
            </a:r>
          </a:p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8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88"/>
            <a:ext cx="8153400" cy="50530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89750" y="6565900"/>
            <a:ext cx="21336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98B16-122C-4B1D-B76A-E266B7AEFB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3" r:id="rId1"/>
    <p:sldLayoutId id="2147485033" r:id="rId2"/>
    <p:sldLayoutId id="2147485034" r:id="rId3"/>
    <p:sldLayoutId id="2147485035" r:id="rId4"/>
    <p:sldLayoutId id="2147485036" r:id="rId5"/>
    <p:sldLayoutId id="2147485037" r:id="rId6"/>
    <p:sldLayoutId id="2147485038" r:id="rId7"/>
    <p:sldLayoutId id="2147485039" r:id="rId8"/>
    <p:sldLayoutId id="2147485040" r:id="rId9"/>
    <p:sldLayoutId id="2147485041" r:id="rId10"/>
    <p:sldLayoutId id="2147485042" r:id="rId11"/>
    <p:sldLayoutId id="2147485044" r:id="rId12"/>
    <p:sldLayoutId id="2147485045" r:id="rId1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  <p:sldLayoutId id="2147485055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comments" Target="../comments/commen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comments" Target="../comments/comment11.xm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nt121:8998/qadbi-latest/Analytics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comments" Target="../comments/commen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2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2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6.xml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29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35.xml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6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8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9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40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2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omments" Target="../comments/comment43.xml"/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9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73446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/>
              <a:t>BI Portal Administration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483806" y="1386582"/>
            <a:ext cx="3782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9pPr>
          </a:lstStyle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Application Level 1 </a:t>
            </a:r>
          </a:p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Course  1-9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User Maintenance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57" y="1158875"/>
            <a:ext cx="7484512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" y="1839913"/>
            <a:ext cx="1322703" cy="48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20958" y="1855936"/>
            <a:ext cx="1301574" cy="490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23548" y="1807144"/>
            <a:ext cx="1692101" cy="53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69488" y="1824398"/>
            <a:ext cx="1636314" cy="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30473" y="1868391"/>
            <a:ext cx="1639660" cy="499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ular Callout 10"/>
          <p:cNvSpPr/>
          <p:nvPr/>
        </p:nvSpPr>
        <p:spPr>
          <a:xfrm>
            <a:off x="4779034" y="345056"/>
            <a:ext cx="3778370" cy="1552755"/>
          </a:xfrm>
          <a:prstGeom prst="wedgeRectCallout">
            <a:avLst>
              <a:gd name="adj1" fmla="val -44714"/>
              <a:gd name="adj2" fmla="val 60278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chemeClr val="accent5"/>
                </a:solidFill>
              </a:rPr>
              <a:t>Status:</a:t>
            </a:r>
          </a:p>
          <a:p>
            <a:r>
              <a:rPr lang="en-US" sz="2000" b="1" dirty="0" smtClean="0">
                <a:solidFill>
                  <a:schemeClr val="accent5"/>
                </a:solidFill>
              </a:rPr>
              <a:t>  A = Active</a:t>
            </a:r>
          </a:p>
          <a:p>
            <a:r>
              <a:rPr lang="en-US" sz="2000" b="1" dirty="0" smtClean="0">
                <a:solidFill>
                  <a:schemeClr val="accent5"/>
                </a:solidFill>
              </a:rPr>
              <a:t>  P = New User (Pending)</a:t>
            </a:r>
          </a:p>
          <a:p>
            <a:r>
              <a:rPr lang="en-US" sz="2000" b="1" dirty="0" smtClean="0">
                <a:solidFill>
                  <a:schemeClr val="accent5"/>
                </a:solidFill>
              </a:rPr>
              <a:t>  D = Disabled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Add User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60624"/>
            <a:ext cx="8229600" cy="4887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2606040" y="2072640"/>
            <a:ext cx="53340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8598" y="2215833"/>
            <a:ext cx="3238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ight Arrow 8"/>
          <p:cNvSpPr/>
          <p:nvPr/>
        </p:nvSpPr>
        <p:spPr>
          <a:xfrm>
            <a:off x="2606040" y="2362200"/>
            <a:ext cx="53340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2606040" y="2743200"/>
            <a:ext cx="53340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606040" y="3276600"/>
            <a:ext cx="53340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8598" y="3226118"/>
            <a:ext cx="31432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18598" y="3434715"/>
            <a:ext cx="5238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18598" y="3652838"/>
            <a:ext cx="38100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18598" y="3824923"/>
            <a:ext cx="13239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ight Arrow 15"/>
          <p:cNvSpPr/>
          <p:nvPr/>
        </p:nvSpPr>
        <p:spPr>
          <a:xfrm>
            <a:off x="2616200" y="4069080"/>
            <a:ext cx="53340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87165" y="4206239"/>
            <a:ext cx="1607366" cy="116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79863" y="4412298"/>
            <a:ext cx="12858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ight Arrow 18"/>
          <p:cNvSpPr/>
          <p:nvPr/>
        </p:nvSpPr>
        <p:spPr>
          <a:xfrm>
            <a:off x="2321560" y="4282440"/>
            <a:ext cx="53340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9390" y="4212273"/>
            <a:ext cx="14097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40823" y="4410710"/>
            <a:ext cx="9810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ight Arrow 21"/>
          <p:cNvSpPr/>
          <p:nvPr/>
        </p:nvSpPr>
        <p:spPr>
          <a:xfrm>
            <a:off x="2275840" y="4907280"/>
            <a:ext cx="53340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6" grpId="0" animBg="1"/>
      <p:bldP spid="16" grpId="1" animBg="1"/>
      <p:bldP spid="19" grpId="0" animBg="1"/>
      <p:bldP spid="19" grpId="1" animBg="1"/>
      <p:bldP spid="22" grpId="0" animBg="1"/>
      <p:bldP spid="2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Add New User – Build Security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073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Administration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Model administration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Build Security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Add New User - Email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Welcome to QAD Business Intelligence.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 new account has been created for you:</a:t>
            </a:r>
            <a:br>
              <a:rPr lang="en-US" sz="2400" dirty="0" smtClean="0"/>
            </a:br>
            <a:r>
              <a:rPr lang="en-US" sz="2400" dirty="0" smtClean="0"/>
              <a:t>User Id: </a:t>
            </a:r>
            <a:r>
              <a:rPr lang="en-US" sz="2400" dirty="0" err="1" smtClean="0"/>
              <a:t>frans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Password: cin7PD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Click on the link below to begin:</a:t>
            </a:r>
            <a:br>
              <a:rPr lang="en-US" sz="2400" dirty="0" smtClean="0"/>
            </a:br>
            <a:r>
              <a:rPr lang="en-US" sz="2400" dirty="0" smtClean="0">
                <a:hlinkClick r:id="rId3"/>
              </a:rPr>
              <a:t>http://cont121:8998/qadbi-latest/Analytics.html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Regards</a:t>
            </a:r>
            <a:br>
              <a:rPr lang="en-US" sz="2400" dirty="0" smtClean="0"/>
            </a:br>
            <a:r>
              <a:rPr lang="en-US" sz="2400" dirty="0" smtClean="0"/>
              <a:t>QAD Business Intelligence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Add New User – User Confirmation</a:t>
            </a:r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9619" y="2094895"/>
            <a:ext cx="3304762" cy="301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Object Security Groups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Object Security</a:t>
            </a:r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" y="1392022"/>
            <a:ext cx="8229600" cy="2900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2301240" y="2880360"/>
            <a:ext cx="624840" cy="4267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198120" y="2194560"/>
            <a:ext cx="624840" cy="4267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3718560" y="1630680"/>
            <a:ext cx="472440" cy="5029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700" y="1256665"/>
            <a:ext cx="7647940" cy="4323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76663" y="23631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Add Object Security Group</a:t>
            </a:r>
          </a:p>
        </p:txBody>
      </p:sp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247451"/>
            <a:ext cx="8229600" cy="346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0873" y="1295400"/>
            <a:ext cx="1288167" cy="130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Down Arrow 7"/>
          <p:cNvSpPr/>
          <p:nvPr/>
        </p:nvSpPr>
        <p:spPr>
          <a:xfrm>
            <a:off x="701040" y="1493520"/>
            <a:ext cx="396240" cy="5334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3352800" y="807720"/>
            <a:ext cx="502920" cy="4267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1300" y="2743200"/>
            <a:ext cx="3581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Assign Object Security Group to User</a:t>
            </a:r>
          </a:p>
        </p:txBody>
      </p:sp>
      <p:pic>
        <p:nvPicPr>
          <p:cNvPr id="706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89391"/>
            <a:ext cx="8229600" cy="503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2103120" y="5151120"/>
            <a:ext cx="64008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Assign Security Group to Object</a:t>
            </a:r>
          </a:p>
        </p:txBody>
      </p:sp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38530"/>
            <a:ext cx="8229600" cy="433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Left Arrow 4"/>
          <p:cNvSpPr/>
          <p:nvPr/>
        </p:nvSpPr>
        <p:spPr>
          <a:xfrm>
            <a:off x="7741920" y="3291840"/>
            <a:ext cx="563880" cy="35052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2926080" y="1630680"/>
            <a:ext cx="365760" cy="5029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9905" y="115824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Course Objectives and Benefits</a:t>
            </a:r>
          </a:p>
          <a:p>
            <a:r>
              <a:rPr lang="en-US" dirty="0" smtClean="0"/>
              <a:t>Review</a:t>
            </a:r>
          </a:p>
          <a:p>
            <a:r>
              <a:rPr lang="en-US" dirty="0" smtClean="0"/>
              <a:t>Portal User Setup</a:t>
            </a:r>
          </a:p>
          <a:p>
            <a:r>
              <a:rPr lang="en-US" dirty="0" smtClean="0"/>
              <a:t>Object Security Groups</a:t>
            </a:r>
          </a:p>
          <a:p>
            <a:r>
              <a:rPr lang="en-US" dirty="0" smtClean="0"/>
              <a:t>Data Security Model</a:t>
            </a:r>
          </a:p>
          <a:p>
            <a:r>
              <a:rPr lang="en-US" dirty="0" smtClean="0"/>
              <a:t>Model Administration</a:t>
            </a:r>
          </a:p>
          <a:p>
            <a:r>
              <a:rPr lang="en-US" dirty="0" smtClean="0"/>
              <a:t>Data Migration</a:t>
            </a:r>
          </a:p>
          <a:p>
            <a:r>
              <a:rPr lang="en-US" dirty="0" smtClean="0"/>
              <a:t>Library Administration</a:t>
            </a:r>
          </a:p>
          <a:p>
            <a:r>
              <a:rPr lang="en-US" dirty="0" smtClean="0"/>
              <a:t>Forums Administration</a:t>
            </a:r>
          </a:p>
          <a:p>
            <a:r>
              <a:rPr lang="en-US" dirty="0" smtClean="0"/>
              <a:t>Next Steps</a:t>
            </a:r>
          </a:p>
          <a:p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Overview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626586" y="2825087"/>
            <a:ext cx="3878101" cy="3061363"/>
            <a:chOff x="4203918" y="2398713"/>
            <a:chExt cx="4682907" cy="3487737"/>
          </a:xfrm>
        </p:grpSpPr>
        <p:pic>
          <p:nvPicPr>
            <p:cNvPr id="6148" name="Picture 5" descr="C:\Users\nnm\AppData\Local\Microsoft\Windows\Temporary Internet Files\Content.IE5\JNNYX0BE\MC900433921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05525" y="2759075"/>
              <a:ext cx="2781300" cy="312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Box 5"/>
            <p:cNvSpPr txBox="1">
              <a:spLocks noChangeArrowheads="1"/>
            </p:cNvSpPr>
            <p:nvPr/>
          </p:nvSpPr>
          <p:spPr bwMode="auto">
            <a:xfrm>
              <a:off x="5861050" y="2398713"/>
              <a:ext cx="272702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Think in terms of an Hourglass</a:t>
              </a:r>
            </a:p>
          </p:txBody>
        </p:sp>
        <p:sp>
          <p:nvSpPr>
            <p:cNvPr id="6150" name="TextBox 6"/>
            <p:cNvSpPr txBox="1">
              <a:spLocks noChangeArrowheads="1"/>
            </p:cNvSpPr>
            <p:nvPr/>
          </p:nvSpPr>
          <p:spPr bwMode="auto">
            <a:xfrm>
              <a:off x="4659009" y="3133441"/>
              <a:ext cx="10903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Big Picture</a:t>
              </a:r>
            </a:p>
          </p:txBody>
        </p:sp>
        <p:sp>
          <p:nvSpPr>
            <p:cNvPr id="6151" name="TextBox 7"/>
            <p:cNvSpPr txBox="1">
              <a:spLocks noChangeArrowheads="1"/>
            </p:cNvSpPr>
            <p:nvPr/>
          </p:nvSpPr>
          <p:spPr bwMode="auto">
            <a:xfrm>
              <a:off x="4546818" y="3997326"/>
              <a:ext cx="148630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Digestible Bites</a:t>
              </a:r>
            </a:p>
          </p:txBody>
        </p:sp>
        <p:sp>
          <p:nvSpPr>
            <p:cNvPr id="6152" name="TextBox 8"/>
            <p:cNvSpPr txBox="1">
              <a:spLocks noChangeArrowheads="1"/>
            </p:cNvSpPr>
            <p:nvPr/>
          </p:nvSpPr>
          <p:spPr bwMode="auto">
            <a:xfrm>
              <a:off x="4731277" y="4862513"/>
              <a:ext cx="10903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Big Picture</a:t>
              </a:r>
            </a:p>
          </p:txBody>
        </p:sp>
        <p:sp>
          <p:nvSpPr>
            <p:cNvPr id="6153" name="Right Arrow 11"/>
            <p:cNvSpPr>
              <a:spLocks noChangeArrowheads="1"/>
            </p:cNvSpPr>
            <p:nvPr/>
          </p:nvSpPr>
          <p:spPr bwMode="auto">
            <a:xfrm>
              <a:off x="5978525" y="3227388"/>
              <a:ext cx="276225" cy="214312"/>
            </a:xfrm>
            <a:prstGeom prst="rightArrow">
              <a:avLst>
                <a:gd name="adj1" fmla="val 50000"/>
                <a:gd name="adj2" fmla="val 5035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6154" name="Right Arrow 12"/>
            <p:cNvSpPr>
              <a:spLocks noChangeArrowheads="1"/>
            </p:cNvSpPr>
            <p:nvPr/>
          </p:nvSpPr>
          <p:spPr bwMode="auto">
            <a:xfrm>
              <a:off x="6278563" y="4051300"/>
              <a:ext cx="276225" cy="215900"/>
            </a:xfrm>
            <a:prstGeom prst="rightArrow">
              <a:avLst>
                <a:gd name="adj1" fmla="val 50000"/>
                <a:gd name="adj2" fmla="val 4998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6155" name="Right Arrow 13"/>
            <p:cNvSpPr>
              <a:spLocks noChangeArrowheads="1"/>
            </p:cNvSpPr>
            <p:nvPr/>
          </p:nvSpPr>
          <p:spPr bwMode="auto">
            <a:xfrm>
              <a:off x="6015038" y="4905375"/>
              <a:ext cx="276225" cy="215900"/>
            </a:xfrm>
            <a:prstGeom prst="rightArrow">
              <a:avLst>
                <a:gd name="adj1" fmla="val 50000"/>
                <a:gd name="adj2" fmla="val 4998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4203918" y="3936048"/>
              <a:ext cx="392111" cy="330200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2800" dirty="0">
                <a:latin typeface="Tahoma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Test Object Security Group Changes</a:t>
            </a:r>
          </a:p>
        </p:txBody>
      </p:sp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47257"/>
            <a:ext cx="8229600" cy="392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27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Data Security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1165768"/>
          </a:xfrm>
        </p:spPr>
        <p:txBody>
          <a:bodyPr>
            <a:normAutofit/>
          </a:bodyPr>
          <a:lstStyle/>
          <a:p>
            <a:r>
              <a:rPr lang="en-US" dirty="0" smtClean="0"/>
              <a:t>Data Security Model - User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6720" y="1600200"/>
            <a:ext cx="8229600" cy="4182533"/>
          </a:xfrm>
        </p:spPr>
        <p:txBody>
          <a:bodyPr/>
          <a:lstStyle/>
          <a:p>
            <a:r>
              <a:rPr lang="en-US" dirty="0" smtClean="0"/>
              <a:t>Type of data that can be accessed</a:t>
            </a:r>
          </a:p>
          <a:p>
            <a:pPr lvl="1"/>
            <a:r>
              <a:rPr lang="en-US" dirty="0" smtClean="0"/>
              <a:t>Invoices</a:t>
            </a:r>
          </a:p>
          <a:p>
            <a:pPr lvl="1"/>
            <a:r>
              <a:rPr lang="en-US" dirty="0" smtClean="0"/>
              <a:t>Orders</a:t>
            </a:r>
          </a:p>
          <a:p>
            <a:r>
              <a:rPr lang="en-US" dirty="0" smtClean="0"/>
              <a:t>Instances of data that can be accessed</a:t>
            </a:r>
          </a:p>
          <a:p>
            <a:pPr lvl="1"/>
            <a:r>
              <a:rPr lang="en-US" dirty="0" smtClean="0"/>
              <a:t>Based on the value of the data</a:t>
            </a:r>
          </a:p>
          <a:p>
            <a:pPr lvl="1"/>
            <a:r>
              <a:rPr lang="en-US" dirty="0" smtClean="0"/>
              <a:t>Only customers in California, for example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1074328"/>
          </a:xfrm>
        </p:spPr>
        <p:txBody>
          <a:bodyPr>
            <a:normAutofit/>
          </a:bodyPr>
          <a:lstStyle/>
          <a:p>
            <a:r>
              <a:rPr lang="en-US" dirty="0" smtClean="0"/>
              <a:t>Data Security Model - Designer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6720" y="1524000"/>
            <a:ext cx="8229600" cy="4258733"/>
          </a:xfrm>
        </p:spPr>
        <p:txBody>
          <a:bodyPr/>
          <a:lstStyle/>
          <a:p>
            <a:pPr>
              <a:spcAft>
                <a:spcPts val="2000"/>
              </a:spcAft>
            </a:pPr>
            <a:r>
              <a:rPr lang="en-US" dirty="0" smtClean="0"/>
              <a:t>Limit dimension and fact tables that a designer can access when defining queries</a:t>
            </a:r>
          </a:p>
          <a:p>
            <a:pPr>
              <a:spcAft>
                <a:spcPts val="2000"/>
              </a:spcAft>
            </a:pPr>
            <a:r>
              <a:rPr lang="en-US" dirty="0" smtClean="0"/>
              <a:t>Expose subset of columns in a specific dimension or fact table by user group</a:t>
            </a:r>
          </a:p>
          <a:p>
            <a:pPr>
              <a:spcAft>
                <a:spcPts val="2000"/>
              </a:spcAft>
            </a:pPr>
            <a:r>
              <a:rPr lang="en-US" dirty="0" smtClean="0"/>
              <a:t>Constrain rows exposed.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710" y="1089660"/>
            <a:ext cx="8213090" cy="5066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107536"/>
            <a:ext cx="8229600" cy="4993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Define New Data Security Model</a:t>
            </a:r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0388" y="1120140"/>
            <a:ext cx="15716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2621280" y="1630680"/>
            <a:ext cx="579120" cy="4724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1524000" y="1569720"/>
            <a:ext cx="533400" cy="4572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Define New Data Security Model</a:t>
            </a:r>
          </a:p>
        </p:txBody>
      </p:sp>
      <p:pic>
        <p:nvPicPr>
          <p:cNvPr id="747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77249"/>
            <a:ext cx="8229600" cy="505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Left Arrow 6"/>
          <p:cNvSpPr/>
          <p:nvPr/>
        </p:nvSpPr>
        <p:spPr>
          <a:xfrm>
            <a:off x="2042160" y="3078480"/>
            <a:ext cx="929640" cy="62484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602480" y="1524000"/>
            <a:ext cx="624840" cy="7467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995" y="1106170"/>
            <a:ext cx="8310245" cy="506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ight Arrow 11"/>
          <p:cNvSpPr/>
          <p:nvPr/>
        </p:nvSpPr>
        <p:spPr>
          <a:xfrm>
            <a:off x="213360" y="2712720"/>
            <a:ext cx="47244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" y="1114425"/>
            <a:ext cx="8221980" cy="5057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2" grpId="0" animBg="1"/>
      <p:bldP spid="1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Define New Data Security Model</a:t>
            </a:r>
          </a:p>
        </p:txBody>
      </p:sp>
      <p:pic>
        <p:nvPicPr>
          <p:cNvPr id="75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85311"/>
            <a:ext cx="8229600" cy="503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own Arrow 4"/>
          <p:cNvSpPr/>
          <p:nvPr/>
        </p:nvSpPr>
        <p:spPr>
          <a:xfrm>
            <a:off x="4175760" y="2667000"/>
            <a:ext cx="457200" cy="5334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76463" y="2767013"/>
            <a:ext cx="47910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424" y="1111250"/>
            <a:ext cx="8237855" cy="505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ight Arrow 7"/>
          <p:cNvSpPr/>
          <p:nvPr/>
        </p:nvSpPr>
        <p:spPr>
          <a:xfrm>
            <a:off x="2590800" y="4373880"/>
            <a:ext cx="868680" cy="5943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0023" y="2564250"/>
            <a:ext cx="749617" cy="16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74783" y="4646613"/>
            <a:ext cx="1918017" cy="83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Save Data Security Model</a:t>
            </a:r>
          </a:p>
        </p:txBody>
      </p:sp>
      <p:pic>
        <p:nvPicPr>
          <p:cNvPr id="778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870" y="892175"/>
            <a:ext cx="7858259" cy="542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274320" y="2545080"/>
            <a:ext cx="655320" cy="4724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Associate Data Security Model to User</a:t>
            </a:r>
          </a:p>
        </p:txBody>
      </p:sp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0614" y="1127760"/>
            <a:ext cx="4385664" cy="506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Left Arrow 4"/>
          <p:cNvSpPr/>
          <p:nvPr/>
        </p:nvSpPr>
        <p:spPr>
          <a:xfrm>
            <a:off x="6035040" y="4632960"/>
            <a:ext cx="731520" cy="45720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Data Security Model Builder</a:t>
            </a:r>
          </a:p>
        </p:txBody>
      </p:sp>
      <p:pic>
        <p:nvPicPr>
          <p:cNvPr id="798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98386"/>
            <a:ext cx="8229600" cy="501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own Arrow 4"/>
          <p:cNvSpPr/>
          <p:nvPr/>
        </p:nvSpPr>
        <p:spPr>
          <a:xfrm>
            <a:off x="2164080" y="1447800"/>
            <a:ext cx="502920" cy="4419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9350" y="1478915"/>
            <a:ext cx="6388100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9984" y="1457960"/>
            <a:ext cx="6393815" cy="403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ight Arrow 7"/>
          <p:cNvSpPr/>
          <p:nvPr/>
        </p:nvSpPr>
        <p:spPr>
          <a:xfrm>
            <a:off x="670560" y="2560320"/>
            <a:ext cx="533400" cy="3962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1478280" y="3322320"/>
            <a:ext cx="411480" cy="457200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1280160" y="1798320"/>
            <a:ext cx="350520" cy="4267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9905" y="1158240"/>
            <a:ext cx="8229600" cy="433521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Understand all administrative functionality available in the BI Portal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Lessons learned in this course will applicable throughout any BI3 implementation project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Objectives and Benefits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Data Security Model Builder - Results</a:t>
            </a:r>
          </a:p>
        </p:txBody>
      </p:sp>
      <p:pic>
        <p:nvPicPr>
          <p:cNvPr id="808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68117"/>
            <a:ext cx="8229600" cy="487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Model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Model Administration</a:t>
            </a:r>
          </a:p>
        </p:txBody>
      </p:sp>
      <p:pic>
        <p:nvPicPr>
          <p:cNvPr id="819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84159"/>
            <a:ext cx="8229600" cy="484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2407920" y="1950720"/>
            <a:ext cx="563880" cy="3048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Model Administration</a:t>
            </a:r>
          </a:p>
        </p:txBody>
      </p:sp>
      <p:pic>
        <p:nvPicPr>
          <p:cNvPr id="829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666" y="1256800"/>
            <a:ext cx="6866667" cy="469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3474720" y="2895600"/>
            <a:ext cx="457200" cy="3810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474720" y="4053840"/>
            <a:ext cx="457200" cy="3810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474720" y="5349240"/>
            <a:ext cx="457200" cy="3810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Data Migration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045" y="1551623"/>
            <a:ext cx="6684963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Data Migration</a:t>
            </a:r>
          </a:p>
        </p:txBody>
      </p:sp>
      <p:sp>
        <p:nvSpPr>
          <p:cNvPr id="5" name="Down Arrow 4"/>
          <p:cNvSpPr/>
          <p:nvPr/>
        </p:nvSpPr>
        <p:spPr>
          <a:xfrm>
            <a:off x="868680" y="1889760"/>
            <a:ext cx="457200" cy="5486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39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353" y="1555184"/>
            <a:ext cx="6752381" cy="363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1676400" y="1889760"/>
            <a:ext cx="457200" cy="5486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Library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Library Administration</a:t>
            </a:r>
          </a:p>
        </p:txBody>
      </p:sp>
      <p:pic>
        <p:nvPicPr>
          <p:cNvPr id="849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234" y="1218628"/>
            <a:ext cx="6828572" cy="355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3078480" y="2804160"/>
            <a:ext cx="563880" cy="3962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108960" y="4069080"/>
            <a:ext cx="563880" cy="3962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Forum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Collaboration Forums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49680"/>
            <a:ext cx="8229600" cy="5066453"/>
          </a:xfrm>
        </p:spPr>
        <p:txBody>
          <a:bodyPr/>
          <a:lstStyle/>
          <a:p>
            <a:r>
              <a:rPr lang="en-US" dirty="0" smtClean="0"/>
              <a:t>End Users</a:t>
            </a:r>
          </a:p>
          <a:p>
            <a:pPr lvl="1"/>
            <a:r>
              <a:rPr lang="en-US" dirty="0" smtClean="0"/>
              <a:t>Access from:</a:t>
            </a:r>
          </a:p>
          <a:p>
            <a:pPr lvl="2"/>
            <a:r>
              <a:rPr lang="en-US" dirty="0" smtClean="0"/>
              <a:t>Main BI Portal menu</a:t>
            </a:r>
          </a:p>
          <a:p>
            <a:pPr lvl="2"/>
            <a:r>
              <a:rPr lang="en-US" dirty="0" smtClean="0"/>
              <a:t>Right click dashboard or visual item and select “Collaborate” from drop down menu</a:t>
            </a:r>
          </a:p>
          <a:p>
            <a:pPr lvl="2"/>
            <a:r>
              <a:rPr lang="en-US" dirty="0" smtClean="0"/>
              <a:t>Dashboard visual item</a:t>
            </a:r>
          </a:p>
          <a:p>
            <a:pPr lvl="1"/>
            <a:r>
              <a:rPr lang="en-US" dirty="0" smtClean="0"/>
              <a:t>Add new topics or comment on existing topics</a:t>
            </a:r>
          </a:p>
          <a:p>
            <a:r>
              <a:rPr lang="en-US" dirty="0" smtClean="0"/>
              <a:t>Designers</a:t>
            </a:r>
          </a:p>
          <a:p>
            <a:pPr lvl="1"/>
            <a:r>
              <a:rPr lang="en-US" dirty="0" smtClean="0"/>
              <a:t>Create “forum” type visual item</a:t>
            </a:r>
          </a:p>
          <a:p>
            <a:pPr lvl="1"/>
            <a:r>
              <a:rPr lang="en-US" dirty="0" smtClean="0"/>
              <a:t>Add visual item to dashboard(s)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BI - 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Forums Administration</a:t>
            </a:r>
          </a:p>
        </p:txBody>
      </p:sp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" y="1510210"/>
            <a:ext cx="8229600" cy="373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7918" y="950026"/>
            <a:ext cx="4459132" cy="513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4441" y="965970"/>
            <a:ext cx="4452133" cy="513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9507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BI Portal </a:t>
            </a:r>
            <a:r>
              <a:rPr lang="en-US" sz="3600" dirty="0" smtClean="0"/>
              <a:t>Administration - Course </a:t>
            </a:r>
            <a:r>
              <a:rPr lang="en-US" sz="3600" dirty="0" smtClean="0"/>
              <a:t>Review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9905" y="1158240"/>
            <a:ext cx="8229600" cy="493776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Portal User Setup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Object Security Groups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Data Security Model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Model Administration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Data Migration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Library Administration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Forums Administration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199" y="1429555"/>
            <a:ext cx="8351950" cy="387654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Next Steps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Complete the Learning Validation Questions for this section (separate on-line test)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Review this presentation’s section in the BI Level 1 Certification Training Guide</a:t>
            </a:r>
          </a:p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Questions?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Email the BI Community Forum at:</a:t>
            </a:r>
            <a:br>
              <a:rPr lang="en-US" dirty="0" smtClean="0"/>
            </a:br>
            <a:r>
              <a:rPr lang="en-US" dirty="0" smtClean="0">
                <a:solidFill>
                  <a:srgbClr val="0070C0"/>
                </a:solidFill>
              </a:rPr>
              <a:t>business_intelligence@qadshare.com</a:t>
            </a:r>
          </a:p>
          <a:p>
            <a:endParaRPr lang="en-US" sz="1800" dirty="0" smtClean="0"/>
          </a:p>
          <a:p>
            <a:pPr eaLnBrk="1" hangingPunct="1"/>
            <a:endParaRPr lang="en-US" sz="1800" dirty="0" smtClean="0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324547"/>
            <a:ext cx="8094372" cy="7087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BI Level 1 Learning Path -Next Steps for Certification!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11015" y="4814888"/>
            <a:ext cx="7819863" cy="1544541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7780"/>
            <a:ext cx="8153400" cy="881063"/>
          </a:xfrm>
        </p:spPr>
        <p:txBody>
          <a:bodyPr/>
          <a:lstStyle/>
          <a:p>
            <a:r>
              <a:rPr lang="en-US" dirty="0" smtClean="0"/>
              <a:t>QAD BI Components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8217" y="1137921"/>
            <a:ext cx="8229600" cy="5486686"/>
          </a:xfrm>
        </p:spPr>
        <p:txBody>
          <a:bodyPr/>
          <a:lstStyle/>
          <a:p>
            <a:pPr eaLnBrk="1" hangingPunct="1"/>
            <a:r>
              <a:rPr lang="en-US" b="1" dirty="0" smtClean="0"/>
              <a:t>QAD BI Data Warehouse Designer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Consolidated / optimized  -- simple / fast access</a:t>
            </a:r>
          </a:p>
          <a:p>
            <a:pPr lvl="1" eaLnBrk="1" hangingPunct="1"/>
            <a:r>
              <a:rPr lang="en-US" dirty="0" smtClean="0"/>
              <a:t>QAD &amp;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ERP “aware”</a:t>
            </a:r>
          </a:p>
          <a:p>
            <a:pPr lvl="1" eaLnBrk="1" hangingPunct="1"/>
            <a:r>
              <a:rPr lang="en-US" dirty="0" smtClean="0"/>
              <a:t>Extensible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</a:t>
            </a:r>
          </a:p>
          <a:p>
            <a:pPr lvl="1" eaLnBrk="1" hangingPunct="1"/>
            <a:r>
              <a:rPr lang="en-US" dirty="0" smtClean="0"/>
              <a:t>Create &amp; use queries,  reports and dashboards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32069" y="1207093"/>
            <a:ext cx="1070058" cy="51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www.centegra.co.uk/resources/Welcome-BI_Cube_Smal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02029" y="3250096"/>
            <a:ext cx="942470" cy="70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Bar Chart Unformatted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96000" y="4836160"/>
            <a:ext cx="942888" cy="535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42682" y="2889026"/>
            <a:ext cx="3079078" cy="69924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89" y="1426464"/>
            <a:ext cx="8153400" cy="3665756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End-users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Designer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Administrators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 Portal – User Roles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46758" y="4805045"/>
            <a:ext cx="3144522" cy="5429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38" y="4093845"/>
            <a:ext cx="3134362" cy="5429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 Portal – Key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Queries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Reports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Visual Items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Dashboards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Collaboration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Security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Portal User Security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New User</a:t>
            </a:r>
          </a:p>
        </p:txBody>
      </p:sp>
      <p:pic>
        <p:nvPicPr>
          <p:cNvPr id="1177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213" y="1539179"/>
            <a:ext cx="8229600" cy="3573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4705" y="1582420"/>
            <a:ext cx="1498328" cy="1516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Left Arrow 7"/>
          <p:cNvSpPr/>
          <p:nvPr/>
        </p:nvSpPr>
        <p:spPr>
          <a:xfrm>
            <a:off x="4399280" y="1442720"/>
            <a:ext cx="762000" cy="53848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ToxDeuvvLoYe7Te60oMOV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9Pc2Au6s5k00J3cqT4TN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s5YsXdUuBQi3KkTqQEGE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41287</TotalTime>
  <Words>1409</Words>
  <Application>Microsoft Office PowerPoint</Application>
  <PresentationFormat>On-screen Show (4:3)</PresentationFormat>
  <Paragraphs>265</Paragraphs>
  <Slides>43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1_EX06PP_template</vt:lpstr>
      <vt:lpstr>QAD 2010 Template</vt:lpstr>
      <vt:lpstr>BI Portal Administration</vt:lpstr>
      <vt:lpstr>Course Overview</vt:lpstr>
      <vt:lpstr>Course Objectives and Benefits</vt:lpstr>
      <vt:lpstr>QAD BI - Review</vt:lpstr>
      <vt:lpstr>QAD BI Components</vt:lpstr>
      <vt:lpstr>BI Portal – User Roles</vt:lpstr>
      <vt:lpstr>BI Portal – Key Components</vt:lpstr>
      <vt:lpstr>Portal User Security</vt:lpstr>
      <vt:lpstr>New User</vt:lpstr>
      <vt:lpstr>User Maintenance</vt:lpstr>
      <vt:lpstr>Add User</vt:lpstr>
      <vt:lpstr>Add New User – Build Security</vt:lpstr>
      <vt:lpstr>Add New User - Email</vt:lpstr>
      <vt:lpstr>Add New User – User Confirmation</vt:lpstr>
      <vt:lpstr>Object Security Groups</vt:lpstr>
      <vt:lpstr>Object Security</vt:lpstr>
      <vt:lpstr>Add Object Security Group</vt:lpstr>
      <vt:lpstr>Assign Object Security Group to User</vt:lpstr>
      <vt:lpstr>Assign Security Group to Object</vt:lpstr>
      <vt:lpstr>Test Object Security Group Changes</vt:lpstr>
      <vt:lpstr>Data Security Model</vt:lpstr>
      <vt:lpstr>Data Security Model - User</vt:lpstr>
      <vt:lpstr>Data Security Model - Designer</vt:lpstr>
      <vt:lpstr>Define New Data Security Model</vt:lpstr>
      <vt:lpstr>Define New Data Security Model</vt:lpstr>
      <vt:lpstr>Define New Data Security Model</vt:lpstr>
      <vt:lpstr>Save Data Security Model</vt:lpstr>
      <vt:lpstr>Associate Data Security Model to User</vt:lpstr>
      <vt:lpstr>Data Security Model Builder</vt:lpstr>
      <vt:lpstr>Data Security Model Builder - Results</vt:lpstr>
      <vt:lpstr>Model Administration</vt:lpstr>
      <vt:lpstr>Model Administration</vt:lpstr>
      <vt:lpstr>Model Administration</vt:lpstr>
      <vt:lpstr>Data Migration</vt:lpstr>
      <vt:lpstr>Data Migration</vt:lpstr>
      <vt:lpstr>Library Administration</vt:lpstr>
      <vt:lpstr>Library Administration</vt:lpstr>
      <vt:lpstr>Forum Administration</vt:lpstr>
      <vt:lpstr>Collaboration Forums</vt:lpstr>
      <vt:lpstr>Forums Administration</vt:lpstr>
      <vt:lpstr>BI Portal Administration - Course Review </vt:lpstr>
      <vt:lpstr>Course Summary</vt:lpstr>
      <vt:lpstr>QAD BI Level 1 Learning Path -Next Steps for Certification!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Launch/Sales Launch</dc:title>
  <dc:creator>QAD</dc:creator>
  <cp:lastModifiedBy>qad</cp:lastModifiedBy>
  <cp:revision>3591</cp:revision>
  <dcterms:created xsi:type="dcterms:W3CDTF">2006-09-26T21:40:50Z</dcterms:created>
  <dcterms:modified xsi:type="dcterms:W3CDTF">2013-10-11T17:17:50Z</dcterms:modified>
</cp:coreProperties>
</file>