
<file path=[Content_Types].xml><?xml version="1.0" encoding="utf-8"?>
<Types xmlns="http://schemas.openxmlformats.org/package/2006/content-types">
  <Override PartName="/ppt/slides/slide47.xml" ContentType="application/vnd.openxmlformats-officedocument.presentationml.slide+xml"/>
  <Override PartName="/ppt/tags/tag8.xml" ContentType="application/vnd.openxmlformats-officedocument.presentationml.tags+xml"/>
  <Override PartName="/ppt/tags/tag140.xml" ContentType="application/vnd.openxmlformats-officedocument.presentationml.tags+xml"/>
  <Override PartName="/ppt/tags/tag238.xml" ContentType="application/vnd.openxmlformats-officedocument.presentationml.tags+xml"/>
  <Override PartName="/ppt/tags/tag285.xml" ContentType="application/vnd.openxmlformats-officedocument.presentationml.tags+xml"/>
  <Override PartName="/ppt/notesSlides/notesSlide38.xml" ContentType="application/vnd.openxmlformats-officedocument.presentationml.notesSlide+xml"/>
  <Override PartName="/ppt/comments/comment55.xml" ContentType="application/vnd.openxmlformats-officedocument.presentationml.comments+xml"/>
  <Override PartName="/ppt/slides/slide25.xml" ContentType="application/vnd.openxmlformats-officedocument.presentationml.slide+xml"/>
  <Override PartName="/ppt/slideLayouts/slideLayout2.xml" ContentType="application/vnd.openxmlformats-officedocument.presentationml.slideLayout+xml"/>
  <Override PartName="/ppt/tags/tag216.xml" ContentType="application/vnd.openxmlformats-officedocument.presentationml.tags+xml"/>
  <Override PartName="/ppt/tags/tag263.xml" ContentType="application/vnd.openxmlformats-officedocument.presentationml.tags+xml"/>
  <Default Extension="xml" ContentType="application/xml"/>
  <Override PartName="/ppt/slides/slide50.xml" ContentType="application/vnd.openxmlformats-officedocument.presentationml.slide+xml"/>
  <Override PartName="/ppt/tags/tag38.xml" ContentType="application/vnd.openxmlformats-officedocument.presentationml.tags+xml"/>
  <Override PartName="/ppt/slideLayouts/slideLayout24.xml" ContentType="application/vnd.openxmlformats-officedocument.presentationml.slideLayout+xml"/>
  <Override PartName="/ppt/tags/tag85.xml" ContentType="application/vnd.openxmlformats-officedocument.presentationml.tags+xml"/>
  <Override PartName="/ppt/notesSlides/notesSlide16.xml" ContentType="application/vnd.openxmlformats-officedocument.presentationml.notesSlide+xml"/>
  <Override PartName="/ppt/tags/tag241.xml" ContentType="application/vnd.openxmlformats-officedocument.presentationml.tags+xml"/>
  <Override PartName="/ppt/comments/comment33.xml" ContentType="application/vnd.openxmlformats-officedocument.presentationml.comments+xml"/>
  <Override PartName="/ppt/tags/tag339.xml" ContentType="application/vnd.openxmlformats-officedocument.presentationml.tags+xml"/>
  <Override PartName="/ppt/tags/tag386.xml" ContentType="application/vnd.openxmlformats-officedocument.presentationml.tags+xml"/>
  <Override PartName="/ppt/notesSlides/notesSlide63.xml" ContentType="application/vnd.openxmlformats-officedocument.presentationml.notesSlide+xml"/>
  <Override PartName="/ppt/tags/tag16.xml" ContentType="application/vnd.openxmlformats-officedocument.presentationml.tags+xml"/>
  <Override PartName="/ppt/tags/tag63.xml" ContentType="application/vnd.openxmlformats-officedocument.presentationml.tags+xml"/>
  <Override PartName="/ppt/comments/comment11.xml" ContentType="application/vnd.openxmlformats-officedocument.presentationml.comments+xml"/>
  <Override PartName="/ppt/tags/tag178.xml" ContentType="application/vnd.openxmlformats-officedocument.presentationml.tags+xml"/>
  <Override PartName="/ppt/notesSlides/notesSlide41.xml" ContentType="application/vnd.openxmlformats-officedocument.presentationml.notesSlide+xml"/>
  <Override PartName="/ppt/tags/tag317.xml" ContentType="application/vnd.openxmlformats-officedocument.presentationml.tags+xml"/>
  <Override PartName="/ppt/tags/tag364.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279.xml" ContentType="application/vnd.openxmlformats-officedocument.presentationml.tags+xml"/>
  <Override PartName="/ppt/tags/tag342.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tags/tag320.xml" ContentType="application/vnd.openxmlformats-officedocument.presentationml.tags+xml"/>
  <Override PartName="/ppt/slides/slide19.xml" ContentType="application/vnd.openxmlformats-officedocument.presentationml.slide+xml"/>
  <Default Extension="png" ContentType="image/png"/>
  <Override PartName="/ppt/tags/tag112.xml" ContentType="application/vnd.openxmlformats-officedocument.presentationml.tags+xml"/>
  <Override PartName="/ppt/tags/tag257.xml" ContentType="application/vnd.openxmlformats-officedocument.presentationml.tags+xml"/>
  <Override PartName="/ppt/comments/comment49.xml" ContentType="application/vnd.openxmlformats-officedocument.presentationml.comments+xml"/>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slides/slide44.xml" ContentType="application/vnd.openxmlformats-officedocument.presentationml.slide+xml"/>
  <Override PartName="/ppt/tags/tag235.xml" ContentType="application/vnd.openxmlformats-officedocument.presentationml.tags+xml"/>
  <Override PartName="/ppt/tags/tag282.xml" ContentType="application/vnd.openxmlformats-officedocument.presentationml.tags+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tags/tag260.xml" ContentType="application/vnd.openxmlformats-officedocument.presentationml.tags+xml"/>
  <Override PartName="/ppt/notesSlides/notesSlide35.xml" ContentType="application/vnd.openxmlformats-officedocument.presentationml.notesSlide+xml"/>
  <Override PartName="/ppt/tags/tag358.xml" ContentType="application/vnd.openxmlformats-officedocument.presentationml.tags+xml"/>
  <Override PartName="/ppt/comments/comment52.xml" ContentType="application/vnd.openxmlformats-officedocument.presentationml.comments+xml"/>
  <Override PartName="/ppt/tags/tag35.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notesSlides/notesSlide13.xml" ContentType="application/vnd.openxmlformats-officedocument.presentationml.notesSlide+xml"/>
  <Override PartName="/ppt/tags/tag197.xml" ContentType="application/vnd.openxmlformats-officedocument.presentationml.tags+xml"/>
  <Override PartName="/ppt/comments/comment30.xml" ContentType="application/vnd.openxmlformats-officedocument.presentationml.comments+xml"/>
  <Override PartName="/ppt/tags/tag336.xml" ContentType="application/vnd.openxmlformats-officedocument.presentationml.tags+xml"/>
  <Override PartName="/ppt/tags/tag383.xml" ContentType="application/vnd.openxmlformats-officedocument.presentationml.tags+xml"/>
  <Override PartName="/ppt/notesSlides/notesSlide60.xml" ContentType="application/vnd.openxmlformats-officedocument.presentationml.notesSlide+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tags/tag361.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tags/tag276.xml" ContentType="application/vnd.openxmlformats-officedocument.presentationml.tags+xml"/>
  <Override PartName="/ppt/tags/tag98.xml" ContentType="application/vnd.openxmlformats-officedocument.presentationml.tags+xml"/>
  <Override PartName="/ppt/tags/tag207.xml" ContentType="application/vnd.openxmlformats-officedocument.presentationml.tags+xml"/>
  <Override PartName="/ppt/notesSlides/notesSlide29.xml" ContentType="application/vnd.openxmlformats-officedocument.presentationml.notesSlide+xml"/>
  <Override PartName="/ppt/tags/tag254.xml" ContentType="application/vnd.openxmlformats-officedocument.presentationml.tags+xml"/>
  <Override PartName="/ppt/comments/comment46.xml" ContentType="application/vnd.openxmlformats-officedocument.presentationml.comments+xml"/>
  <Override PartName="/ppt/slides/slide16.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comments/comment6.xml" ContentType="application/vnd.openxmlformats-officedocument.presentationml.comments+xml"/>
  <Override PartName="/ppt/comments/comment24.xml" ContentType="application/vnd.openxmlformats-officedocument.presentationml.comments+xml"/>
  <Override PartName="/ppt/tags/tag232.xml" ContentType="application/vnd.openxmlformats-officedocument.presentationml.tags+xml"/>
  <Override PartName="/ppt/notesSlides/notesSlide54.xml" ContentType="application/vnd.openxmlformats-officedocument.presentationml.notesSlide+xml"/>
  <Override PartName="/ppt/tags/tag377.xml" ContentType="application/vnd.openxmlformats-officedocument.presentationml.tags+xml"/>
  <Override PartName="/ppt/tags/tag54.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notesSlides/notesSlide32.xml" ContentType="application/vnd.openxmlformats-officedocument.presentationml.notesSlide+xml"/>
  <Override PartName="/ppt/tags/tag308.xml" ContentType="application/vnd.openxmlformats-officedocument.presentationml.tags+xml"/>
  <Override PartName="/ppt/tags/tag355.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tags/tag333.xml" ContentType="application/vnd.openxmlformats-officedocument.presentationml.tags+xml"/>
  <Override PartName="/ppt/tags/tag38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125.xml" ContentType="application/vnd.openxmlformats-officedocument.presentationml.tags+xml"/>
  <Override PartName="/ppt/tags/tag172.xml" ContentType="application/vnd.openxmlformats-officedocument.presentationml.tags+xml"/>
  <Override PartName="/ppt/tags/tag311.xml" ContentType="application/vnd.openxmlformats-officedocument.presentationml.tags+xml"/>
  <Override PartName="/ppt/slideMasters/slideMaster2.xml" ContentType="application/vnd.openxmlformats-officedocument.presentationml.slideMaster+xml"/>
  <Override PartName="/ppt/slides/slide57.xml" ContentType="application/vnd.openxmlformats-officedocument.presentationml.slide+xml"/>
  <Override PartName="/ppt/notesSlides/notesSlide1.xml" ContentType="application/vnd.openxmlformats-officedocument.presentationml.notesSlide+xml"/>
  <Override PartName="/ppt/tags/tag103.xml" ContentType="application/vnd.openxmlformats-officedocument.presentationml.tags+xml"/>
  <Override PartName="/ppt/tags/tag150.xml" ContentType="application/vnd.openxmlformats-officedocument.presentationml.tags+xml"/>
  <Override PartName="/ppt/tags/tag248.xml" ContentType="application/vnd.openxmlformats-officedocument.presentationml.tags+xml"/>
  <Override PartName="/ppt/tags/tag295.xml" ContentType="application/vnd.openxmlformats-officedocument.presentationml.tags+xml"/>
  <Override PartName="/ppt/comments/comment18.xml" ContentType="application/vnd.openxmlformats-officedocument.presentationml.comments+xml"/>
  <Override PartName="/ppt/tags/tag226.xml" ContentType="application/vnd.openxmlformats-officedocument.presentationml.tags+xml"/>
  <Override PartName="/ppt/tags/tag273.xml" ContentType="application/vnd.openxmlformats-officedocument.presentationml.tags+xml"/>
  <Override PartName="/ppt/notesSlides/notesSlide48.xml" ContentType="application/vnd.openxmlformats-officedocument.presentationml.notesSlide+xml"/>
  <Override PartName="/ppt/slides/slide35.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tags/tag48.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204.xml" ContentType="application/vnd.openxmlformats-officedocument.presentationml.tags+xml"/>
  <Override PartName="/ppt/notesSlides/notesSlide26.xml" ContentType="application/vnd.openxmlformats-officedocument.presentationml.notesSlide+xml"/>
  <Override PartName="/ppt/tags/tag251.xml" ContentType="application/vnd.openxmlformats-officedocument.presentationml.tags+xml"/>
  <Override PartName="/ppt/comments/comment43.xml" ContentType="application/vnd.openxmlformats-officedocument.presentationml.comments+xml"/>
  <Override PartName="/ppt/tags/tag349.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comments/comment3.xml" ContentType="application/vnd.openxmlformats-officedocument.presentationml.comments+xml"/>
  <Override PartName="/ppt/comments/comment21.xml" ContentType="application/vnd.openxmlformats-officedocument.presentationml.comments+xml"/>
  <Override PartName="/ppt/tags/tag327.xml" ContentType="application/vnd.openxmlformats-officedocument.presentationml.tags+xml"/>
  <Override PartName="/ppt/notesSlides/notesSlide51.xml" ContentType="application/vnd.openxmlformats-officedocument.presentationml.notesSlide+xml"/>
  <Override PartName="/ppt/tags/tag374.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ags/tag51.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352.xml" ContentType="application/vnd.openxmlformats-officedocument.presentationml.tags+xml"/>
  <Override PartName="/ppt/tags/tag144.xml" ContentType="application/vnd.openxmlformats-officedocument.presentationml.tags+xml"/>
  <Override PartName="/ppt/tags/tag191.xml" ContentType="application/vnd.openxmlformats-officedocument.presentationml.tags+xml"/>
  <Override PartName="/ppt/tags/tag330.xml" ContentType="application/vnd.openxmlformats-officedocument.presentationml.tags+xml"/>
  <Override PartName="/ppt/comments/comment59.xml" ContentType="application/vnd.openxmlformats-officedocument.presentationml.comments+xml"/>
  <Override PartName="/ppt/slides/slide29.xml" ContentType="application/vnd.openxmlformats-officedocument.presentationml.slide+xml"/>
  <Override PartName="/ppt/tags/tag122.xml" ContentType="application/vnd.openxmlformats-officedocument.presentationml.tags+xml"/>
  <Override PartName="/ppt/tags/tag267.xml" ContentType="application/vnd.openxmlformats-officedocument.presentationml.tags+xml"/>
  <Override PartName="/ppt/slides/slide4.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89.xml" ContentType="application/vnd.openxmlformats-officedocument.presentationml.tags+xml"/>
  <Override PartName="/ppt/tags/tag245.xml" ContentType="application/vnd.openxmlformats-officedocument.presentationml.tags+xml"/>
  <Override PartName="/ppt/comments/comment37.xml" ContentType="application/vnd.openxmlformats-officedocument.presentationml.comments+xml"/>
  <Override PartName="/ppt/tags/tag292.xml" ContentType="application/vnd.openxmlformats-officedocument.presentationml.tags+xml"/>
  <Override PartName="/ppt/tags/tag100.xml" ContentType="application/vnd.openxmlformats-officedocument.presentationml.tags+xml"/>
  <Override PartName="/ppt/notesSlides/notesSlide45.xml" ContentType="application/vnd.openxmlformats-officedocument.presentationml.notesSlide+xml"/>
  <Override PartName="/ppt/tags/tag368.xml" ContentType="application/vnd.openxmlformats-officedocument.presentationml.tags+xml"/>
  <Override PartName="/ppt/slides/slide32.xml" ContentType="application/vnd.openxmlformats-officedocument.presentationml.slide+xml"/>
  <Override PartName="/ppt/tags/tag67.xml" ContentType="application/vnd.openxmlformats-officedocument.presentationml.tags+xml"/>
  <Override PartName="/ppt/comments/comment15.xml" ContentType="application/vnd.openxmlformats-officedocument.presentationml.comments+xml"/>
  <Override PartName="/ppt/tags/tag223.xml" ContentType="application/vnd.openxmlformats-officedocument.presentationml.tags+xml"/>
  <Override PartName="/ppt/tags/tag270.xml" ContentType="application/vnd.openxmlformats-officedocument.presentationml.tags+xml"/>
  <Override PartName="/ppt/slides/slide10.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notesSlides/notesSlide23.xml" ContentType="application/vnd.openxmlformats-officedocument.presentationml.notesSlide+xml"/>
  <Override PartName="/ppt/tags/tag201.xml" ContentType="application/vnd.openxmlformats-officedocument.presentationml.tags+xml"/>
  <Override PartName="/ppt/comments/comment40.xml" ContentType="application/vnd.openxmlformats-officedocument.presentationml.comments+xml"/>
  <Override PartName="/ppt/tags/tag346.xml" ContentType="application/vnd.openxmlformats-officedocument.presentationml.tags+xml"/>
  <Override PartName="/ppt/tags/tag393.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324.xml" ContentType="application/vnd.openxmlformats-officedocument.presentationml.tags+xml"/>
  <Override PartName="/ppt/tags/tag371.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63.xml" ContentType="application/vnd.openxmlformats-officedocument.presentationml.tags+xml"/>
  <Override PartName="/ppt/tags/tag9.xml" ContentType="application/vnd.openxmlformats-officedocument.presentationml.tags+xml"/>
  <Override PartName="/ppt/tags/tag302.xml" ContentType="application/vnd.openxmlformats-officedocument.presentationml.tags+xml"/>
  <Override PartName="/ppt/slides/slide48.xml" ContentType="application/vnd.openxmlformats-officedocument.presentationml.slide+xml"/>
  <Override PartName="/ppt/tags/tag141.xml" ContentType="application/vnd.openxmlformats-officedocument.presentationml.tags+xml"/>
  <Override PartName="/ppt/tags/tag239.xml" ContentType="application/vnd.openxmlformats-officedocument.presentationml.tags+xml"/>
  <Override PartName="/ppt/tags/tag286.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tags/tag217.xml" ContentType="application/vnd.openxmlformats-officedocument.presentationml.tags+xml"/>
  <Override PartName="/ppt/tags/tag264.xml" ContentType="application/vnd.openxmlformats-officedocument.presentationml.tags+xml"/>
  <Override PartName="/ppt/notesSlides/notesSlide39.xml" ContentType="application/vnd.openxmlformats-officedocument.presentationml.notesSlide+xml"/>
  <Override PartName="/ppt/comments/comment56.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tags/tag206.xml" ContentType="application/vnd.openxmlformats-officedocument.presentationml.tags+xml"/>
  <Override PartName="/ppt/notesSlides/notesSlide28.xml" ContentType="application/vnd.openxmlformats-officedocument.presentationml.notesSlide+xml"/>
  <Override PartName="/ppt/tags/tag253.xml" ContentType="application/vnd.openxmlformats-officedocument.presentationml.tags+xml"/>
  <Override PartName="/ppt/comments/comment34.xml" ContentType="application/vnd.openxmlformats-officedocument.presentationml.comments+xml"/>
  <Override PartName="/ppt/comments/comment45.xml" ContentType="application/vnd.openxmlformats-officedocument.presentationml.comments+xml"/>
  <Override PartName="/ppt/tags/tag387.xml" ContentType="application/vnd.openxmlformats-officedocument.presentationml.tags+xml"/>
  <Override PartName="/ppt/notesSlides/notesSlide64.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slideLayouts/slideLayout14.xml" ContentType="application/vnd.openxmlformats-officedocument.presentationml.slideLayout+xml"/>
  <Override PartName="/ppt/tags/tag75.xml" ContentType="application/vnd.openxmlformats-officedocument.presentationml.tags+xml"/>
  <Override PartName="/ppt/comments/comment5.xml" ContentType="application/vnd.openxmlformats-officedocument.presentationml.comments+xml"/>
  <Override PartName="/ppt/tags/tag179.xml" ContentType="application/vnd.openxmlformats-officedocument.presentationml.tags+xml"/>
  <Override PartName="/ppt/comments/comment23.xml" ContentType="application/vnd.openxmlformats-officedocument.presentationml.comments+xml"/>
  <Override PartName="/ppt/tags/tag231.xml" ContentType="application/vnd.openxmlformats-officedocument.presentationml.tags+xml"/>
  <Override PartName="/ppt/tags/tag242.xml" ContentType="application/vnd.openxmlformats-officedocument.presentationml.tags+xml"/>
  <Override PartName="/ppt/tags/tag329.xml" ContentType="application/vnd.openxmlformats-officedocument.presentationml.tags+xml"/>
  <Override PartName="/ppt/notesSlides/notesSlide53.xml" ContentType="application/vnd.openxmlformats-officedocument.presentationml.notesSlide+xml"/>
  <Override PartName="/ppt/tags/tag376.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comments/comment12.xml" ContentType="application/vnd.openxmlformats-officedocument.presentationml.comments+xml"/>
  <Override PartName="/ppt/tags/tag168.xml" ContentType="application/vnd.openxmlformats-officedocument.presentationml.tags+xml"/>
  <Override PartName="/ppt/tags/tag220.xml" ContentType="application/vnd.openxmlformats-officedocument.presentationml.tags+xml"/>
  <Override PartName="/ppt/notesSlides/notesSlide42.xml" ContentType="application/vnd.openxmlformats-officedocument.presentationml.notesSlide+xml"/>
  <Override PartName="/ppt/tags/tag318.xml" ContentType="application/vnd.openxmlformats-officedocument.presentationml.tags+xml"/>
  <Override PartName="/ppt/tags/tag365.xml" ContentType="application/vnd.openxmlformats-officedocument.presentationml.tags+xml"/>
  <Override PartName="/ppt/tags/tag53.xml" ContentType="application/vnd.openxmlformats-officedocument.presentationml.tags+xml"/>
  <Override PartName="/ppt/notesSlides/notesSlide8.xml" ContentType="application/vnd.openxmlformats-officedocument.presentationml.notesSlide+xml"/>
  <Override PartName="/ppt/tags/tag157.xml" ContentType="application/vnd.openxmlformats-officedocument.presentationml.tag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307.xml" ContentType="application/vnd.openxmlformats-officedocument.presentationml.tags+xml"/>
  <Override PartName="/ppt/tags/tag343.xml" ContentType="application/vnd.openxmlformats-officedocument.presentationml.tags+xml"/>
  <Override PartName="/ppt/tags/tag354.xml" ContentType="application/vnd.openxmlformats-officedocument.presentationml.tags+xml"/>
  <Override PartName="/ppt/tags/tag390.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tags/tag33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ppt/tags/tag32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Override PartName="/ppt/tags/tag160.xml" ContentType="application/vnd.openxmlformats-officedocument.presentationml.tags+xml"/>
  <Override PartName="/ppt/tags/tag247.xml" ContentType="application/vnd.openxmlformats-officedocument.presentationml.tags+xml"/>
  <Override PartName="/ppt/tags/tag258.xml" ContentType="application/vnd.openxmlformats-officedocument.presentationml.tags+xml"/>
  <Override PartName="/ppt/tags/tag294.xml" ContentType="application/vnd.openxmlformats-officedocument.presentationml.tags+xml"/>
  <Override PartName="/ppt/comments/comment39.xml" ContentType="application/vnd.openxmlformats-officedocument.presentationml.comments+xml"/>
  <Override PartName="/ppt/tags/tag31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tags/tag236.xml" ContentType="application/vnd.openxmlformats-officedocument.presentationml.tags+xml"/>
  <Override PartName="/ppt/comments/comment28.xml" ContentType="application/vnd.openxmlformats-officedocument.presentationml.comments+xml"/>
  <Override PartName="/ppt/tags/tag283.xml" ContentType="application/vnd.openxmlformats-officedocument.presentationml.tag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comments/comment17.xml" ContentType="application/vnd.openxmlformats-officedocument.presentationml.comments+xml"/>
  <Override PartName="/ppt/tags/tag225.xml" ContentType="application/vnd.openxmlformats-officedocument.presentationml.tags+xml"/>
  <Override PartName="/ppt/tags/tag272.xml" ContentType="application/vnd.openxmlformats-officedocument.presentationml.tags+xml"/>
  <Override PartName="/ppt/notesSlides/notesSlide36.xml" ContentType="application/vnd.openxmlformats-officedocument.presentationml.notesSlide+xml"/>
  <Override PartName="/ppt/tags/tag359.xml" ContentType="application/vnd.openxmlformats-officedocument.presentationml.tags+xml"/>
  <Override PartName="/ppt/comments/comment53.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tags/tag94.xml" ContentType="application/vnd.openxmlformats-officedocument.presentationml.tags+xml"/>
  <Override PartName="/ppt/tags/tag198.xml" ContentType="application/vnd.openxmlformats-officedocument.presentationml.tags+xml"/>
  <Override PartName="/ppt/notesSlides/notesSlide25.xml" ContentType="application/vnd.openxmlformats-officedocument.presentationml.notesSlide+xml"/>
  <Override PartName="/ppt/tags/tag203.xml" ContentType="application/vnd.openxmlformats-officedocument.presentationml.tags+xml"/>
  <Override PartName="/ppt/tags/tag214.xml" ContentType="application/vnd.openxmlformats-officedocument.presentationml.tags+xml"/>
  <Override PartName="/ppt/tags/tag250.xml" ContentType="application/vnd.openxmlformats-officedocument.presentationml.tags+xml"/>
  <Override PartName="/ppt/tags/tag261.xml" ContentType="application/vnd.openxmlformats-officedocument.presentationml.tags+xml"/>
  <Override PartName="/ppt/comments/comment42.xml" ContentType="application/vnd.openxmlformats-officedocument.presentationml.comments+xml"/>
  <Override PartName="/ppt/tags/tag348.xml" ContentType="application/vnd.openxmlformats-officedocument.presentationml.tags+xml"/>
  <Override PartName="/ppt/tags/tag395.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87.xml" ContentType="application/vnd.openxmlformats-officedocument.presentationml.tags+xml"/>
  <Override PartName="/ppt/comments/comment31.xml" ContentType="application/vnd.openxmlformats-officedocument.presentationml.comments+xml"/>
  <Override PartName="/ppt/tags/tag337.xml" ContentType="application/vnd.openxmlformats-officedocument.presentationml.tags+xml"/>
  <Override PartName="/ppt/tags/tag384.xml" ContentType="application/vnd.openxmlformats-officedocument.presentationml.tags+xml"/>
  <Override PartName="/ppt/notesSlides/notesSlide61.xml" ContentType="application/vnd.openxmlformats-officedocument.presentationml.notesSlide+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comments/comment2.xml" ContentType="application/vnd.openxmlformats-officedocument.presentationml.comment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comments/comment20.xml" ContentType="application/vnd.openxmlformats-officedocument.presentationml.comments+xml"/>
  <Override PartName="/ppt/tags/tag315.xml" ContentType="application/vnd.openxmlformats-officedocument.presentationml.tags+xml"/>
  <Override PartName="/ppt/tags/tag326.xml" ContentType="application/vnd.openxmlformats-officedocument.presentationml.tags+xml"/>
  <Override PartName="/ppt/notesSlides/notesSlide50.xml" ContentType="application/vnd.openxmlformats-officedocument.presentationml.notesSlide+xml"/>
  <Override PartName="/ppt/tags/tag362.xml" ContentType="application/vnd.openxmlformats-officedocument.presentationml.tags+xml"/>
  <Override PartName="/ppt/tags/tag373.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299.xml" ContentType="application/vnd.openxmlformats-officedocument.presentationml.tags+xml"/>
  <Override PartName="/ppt/tags/tag304.xml" ContentType="application/vnd.openxmlformats-officedocument.presentationml.tags+xml"/>
  <Override PartName="/ppt/tags/tag351.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tags/tag288.xml" ContentType="application/vnd.openxmlformats-officedocument.presentationml.tags+xml"/>
  <Override PartName="/ppt/tags/tag340.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132.xml" ContentType="application/vnd.openxmlformats-officedocument.presentationml.tags+xml"/>
  <Override PartName="/ppt/tags/tag219.xml" ContentType="application/vnd.openxmlformats-officedocument.presentationml.tags+xml"/>
  <Override PartName="/ppt/tags/tag266.xml" ContentType="application/vnd.openxmlformats-officedocument.presentationml.tags+xml"/>
  <Override PartName="/ppt/comments/comment58.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notesSlides/notesSlide19.xml" ContentType="application/vnd.openxmlformats-officedocument.presentationml.notesSlide+xml"/>
  <Override PartName="/ppt/tags/tag208.xml" ContentType="application/vnd.openxmlformats-officedocument.presentationml.tags+xml"/>
  <Override PartName="/ppt/tags/tag255.xml" ContentType="application/vnd.openxmlformats-officedocument.presentationml.tags+xml"/>
  <Override PartName="/ppt/comments/comment36.xml" ContentType="application/vnd.openxmlformats-officedocument.presentationml.comments+xml"/>
  <Override PartName="/ppt/comments/comment47.xml" ContentType="application/vnd.openxmlformats-officedocument.presentationml.comments+xml"/>
  <Override PartName="/ppt/tags/tag389.xml" ContentType="application/vnd.openxmlformats-officedocument.presentationml.tags+xml"/>
  <Override PartName="/ppt/slides/slide53.xml" ContentType="application/vnd.openxmlformats-officedocument.presentationml.slide+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comments/comment7.xml" ContentType="application/vnd.openxmlformats-officedocument.presentationml.comments+xml"/>
  <Override PartName="/ppt/tags/tag233.xml" ContentType="application/vnd.openxmlformats-officedocument.presentationml.tags+xml"/>
  <Override PartName="/ppt/comments/comment25.xml" ContentType="application/vnd.openxmlformats-officedocument.presentationml.comments+xml"/>
  <Override PartName="/ppt/tags/tag244.xml" ContentType="application/vnd.openxmlformats-officedocument.presentationml.tags+xml"/>
  <Override PartName="/ppt/tags/tag280.xml" ContentType="application/vnd.openxmlformats-officedocument.presentationml.tags+xml"/>
  <Override PartName="/ppt/tags/tag291.xml" ContentType="application/vnd.openxmlformats-officedocument.presentationml.tags+xml"/>
  <Override PartName="/ppt/notesSlides/notesSlide55.xml" ContentType="application/vnd.openxmlformats-officedocument.presentationml.notesSlide+xml"/>
  <Override PartName="/ppt/tags/tag378.xml" ContentType="application/vnd.openxmlformats-officedocument.presentationml.tags+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comments/comment14.xml" ContentType="application/vnd.openxmlformats-officedocument.presentationml.comments+xml"/>
  <Override PartName="/ppt/tags/tag222.xml" ContentType="application/vnd.openxmlformats-officedocument.presentationml.tags+xml"/>
  <Override PartName="/ppt/notesSlides/notesSlide44.xml" ContentType="application/vnd.openxmlformats-officedocument.presentationml.notesSlide+xml"/>
  <Override PartName="/ppt/tags/tag367.xml" ContentType="application/vnd.openxmlformats-officedocument.presentationml.tags+xml"/>
  <Override PartName="/ppt/comments/comment61.xml" ContentType="application/vnd.openxmlformats-officedocument.presentationml.comments+xml"/>
  <Override PartName="/ppt/slides/slide20.xml" ContentType="application/vnd.openxmlformats-officedocument.presentationml.slide+xml"/>
  <Override PartName="/ppt/tags/tag55.xml" ContentType="application/vnd.openxmlformats-officedocument.presentationml.tags+xml"/>
  <Override PartName="/ppt/tags/tag159.xml" ContentType="application/vnd.openxmlformats-officedocument.presentationml.tags+xml"/>
  <Override PartName="/ppt/notesSlides/notesSlide22.xml" ContentType="application/vnd.openxmlformats-officedocument.presentationml.notesSlide+xml"/>
  <Override PartName="/ppt/tags/tag211.xml" ContentType="application/vnd.openxmlformats-officedocument.presentationml.tags+xml"/>
  <Override PartName="/ppt/notesSlides/notesSlide33.xml" ContentType="application/vnd.openxmlformats-officedocument.presentationml.notesSlide+xml"/>
  <Override PartName="/ppt/tags/tag309.xml" ContentType="application/vnd.openxmlformats-officedocument.presentationml.tags+xml"/>
  <Override PartName="/ppt/tags/tag345.xml" ContentType="application/vnd.openxmlformats-officedocument.presentationml.tags+xml"/>
  <Override PartName="/ppt/tags/tag356.xml" ContentType="application/vnd.openxmlformats-officedocument.presentationml.tags+xml"/>
  <Override PartName="/ppt/comments/comment50.xml" ContentType="application/vnd.openxmlformats-officedocument.presentationml.comments+xml"/>
  <Override PartName="/ppt/tags/tag392.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notesSlides/notesSlide11.xml" ContentType="application/vnd.openxmlformats-officedocument.presentationml.notesSlide+xml"/>
  <Override PartName="/ppt/tags/tag148.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334.xml" ContentType="application/vnd.openxmlformats-officedocument.presentationml.tags+xml"/>
  <Override PartName="/ppt/tags/tag381.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tags/tag323.xml" ContentType="application/vnd.openxmlformats-officedocument.presentationml.tags+xml"/>
  <Override PartName="/ppt/tags/tag37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tags/tag301.xml" ContentType="application/vnd.openxmlformats-officedocument.presentationml.tags+xml"/>
  <Override PartName="/ppt/tags/tag312.xml" ContentType="application/vnd.openxmlformats-officedocument.presentationml.tags+xml"/>
  <Override PartName="/ppt/slides/slide58.xml" ContentType="application/vnd.openxmlformats-officedocument.presentationml.slide+xml"/>
  <Override PartName="/ppt/notesSlides/notesSlide2.xml" ContentType="application/vnd.openxmlformats-officedocument.presentationml.notesSlide+xml"/>
  <Override PartName="/ppt/tags/tag104.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comments/comment19.xml" ContentType="application/vnd.openxmlformats-officedocument.presentationml.comments+xml"/>
  <Override PartName="/ppt/tags/tag227.xml" ContentType="application/vnd.openxmlformats-officedocument.presentationml.tags+xml"/>
  <Override PartName="/ppt/tags/tag274.xml" ContentType="application/vnd.openxmlformats-officedocument.presentationml.tags+xml"/>
  <Override PartName="/ppt/notesSlides/notesSlide49.xml" ContentType="application/vnd.openxmlformats-officedocument.presentationml.notesSlide+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notesSlides/notesSlide27.xml" ContentType="application/vnd.openxmlformats-officedocument.presentationml.notesSlide+xml"/>
  <Override PartName="/ppt/tags/tag252.xml" ContentType="application/vnd.openxmlformats-officedocument.presentationml.tags+xml"/>
  <Override PartName="/ppt/comments/comment44.xml" ContentType="application/vnd.openxmlformats-officedocument.presentationml.comments+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189.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comments/comment4.xml" ContentType="application/vnd.openxmlformats-officedocument.presentationml.comments+xml"/>
  <Override PartName="/ppt/comments/comment22.xml" ContentType="application/vnd.openxmlformats-officedocument.presentationml.comments+xml"/>
  <Override PartName="/ppt/tags/tag230.xml" ContentType="application/vnd.openxmlformats-officedocument.presentationml.tags+xml"/>
  <Override PartName="/ppt/tags/tag328.xml" ContentType="application/vnd.openxmlformats-officedocument.presentationml.tags+xml"/>
  <Override PartName="/ppt/notesSlides/notesSlide52.xml" ContentType="application/vnd.openxmlformats-officedocument.presentationml.notesSlide+xml"/>
  <Override PartName="/ppt/tags/tag375.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notesSlides/notesSlide30.xml" ContentType="application/vnd.openxmlformats-officedocument.presentationml.notesSlide+xml"/>
  <Override PartName="/ppt/tags/tag306.xml" ContentType="application/vnd.openxmlformats-officedocument.presentationml.tags+xml"/>
  <Override PartName="/ppt/tags/tag353.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ags/tag30.xml" ContentType="application/vnd.openxmlformats-officedocument.presentationml.tags+xml"/>
  <Override PartName="/ppt/tags/tag268.xml" ContentType="application/vnd.openxmlformats-officedocument.presentationml.tags+xml"/>
  <Override PartName="/ppt/tags/tag331.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slides/slide55.xml" ContentType="application/vnd.openxmlformats-officedocument.presentationml.slide+xml"/>
  <Override PartName="/ppt/tags/tag101.xml" ContentType="application/vnd.openxmlformats-officedocument.presentationml.tags+xml"/>
  <Override PartName="/ppt/tags/tag246.xml" ContentType="application/vnd.openxmlformats-officedocument.presentationml.tags+xml"/>
  <Override PartName="/ppt/comments/comment38.xml" ContentType="application/vnd.openxmlformats-officedocument.presentationml.comments+xml"/>
  <Override PartName="/ppt/tags/tag293.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comments/comment16.xml" ContentType="application/vnd.openxmlformats-officedocument.presentationml.comments+xml"/>
  <Override PartName="/ppt/tags/tag224.xml" ContentType="application/vnd.openxmlformats-officedocument.presentationml.tags+xml"/>
  <Override PartName="/ppt/tags/tag271.xml" ContentType="application/vnd.openxmlformats-officedocument.presentationml.tags+xml"/>
  <Override PartName="/ppt/notesSlides/notesSlide46.xml" ContentType="application/vnd.openxmlformats-officedocument.presentationml.notesSlide+xml"/>
  <Override PartName="/ppt/tags/tag369.xml" ContentType="application/vnd.openxmlformats-officedocument.presentationml.tags+xml"/>
  <Override PartName="/ppt/presentation.xml" ContentType="application/vnd.openxmlformats-officedocument.presentationml.presentation.main+xml"/>
  <Override PartName="/ppt/notesSlides/notesSlide24.xml" ContentType="application/vnd.openxmlformats-officedocument.presentationml.notesSlide+xml"/>
  <Override PartName="/ppt/tags/tag347.xml" ContentType="application/vnd.openxmlformats-officedocument.presentationml.tags+xml"/>
  <Override PartName="/ppt/tags/tag394.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comments/comment41.xml" ContentType="application/vnd.openxmlformats-officedocument.presentationml.comment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comments/comment1.xml" ContentType="application/vnd.openxmlformats-officedocument.presentationml.comments+xml"/>
  <Override PartName="/ppt/tags/tag325.xml" ContentType="application/vnd.openxmlformats-officedocument.presentationml.tags+xml"/>
  <Override PartName="/ppt/tags/tag372.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s/slide49.xml" ContentType="application/vnd.openxmlformats-officedocument.presentationml.slide+xml"/>
  <Override PartName="/ppt/tags/tag142.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tags/tag350.xml" ContentType="application/vnd.openxmlformats-officedocument.presentationml.tags+xml"/>
  <Override PartName="/ppt/comments/comment57.xml" ContentType="application/vnd.openxmlformats-officedocument.presentationml.comments+xml"/>
  <Override PartName="/ppt/slides/slide27.xml" ContentType="application/vnd.openxmlformats-officedocument.presentationml.slide+xml"/>
  <Override PartName="/ppt/slideLayouts/slideLayout4.xml" ContentType="application/vnd.openxmlformats-officedocument.presentationml.slideLayout+xml"/>
  <Override PartName="/ppt/tags/tag120.xml" ContentType="application/vnd.openxmlformats-officedocument.presentationml.tags+xml"/>
  <Override PartName="/ppt/tags/tag218.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slides/slide52.xml" ContentType="application/vnd.openxmlformats-officedocument.presentationml.slide+xml"/>
  <Override PartName="/ppt/tags/tag87.xml" ContentType="application/vnd.openxmlformats-officedocument.presentationml.tags+xml"/>
  <Override PartName="/ppt/notesSlides/notesSlide18.xml" ContentType="application/vnd.openxmlformats-officedocument.presentationml.notesSlide+xml"/>
  <Override PartName="/ppt/tags/tag243.xml" ContentType="application/vnd.openxmlformats-officedocument.presentationml.tags+xml"/>
  <Override PartName="/ppt/comments/comment35.xml" ContentType="application/vnd.openxmlformats-officedocument.presentationml.comments+xml"/>
  <Override PartName="/ppt/tags/tag290.xml" ContentType="application/vnd.openxmlformats-officedocument.presentationml.tags+xml"/>
  <Override PartName="/ppt/tags/tag388.xml" ContentType="application/vnd.openxmlformats-officedocument.presentationml.tags+xml"/>
  <Override PartName="/ppt/comments/comment13.xml" ContentType="application/vnd.openxmlformats-officedocument.presentationml.comments+xml"/>
  <Override PartName="/ppt/notesSlides/notesSlide43.xml" ContentType="application/vnd.openxmlformats-officedocument.presentationml.notesSlide+xml"/>
  <Override PartName="/ppt/tags/tag319.xml" ContentType="application/vnd.openxmlformats-officedocument.presentationml.tags+xml"/>
  <Override PartName="/ppt/tags/tag366.xml" ContentType="application/vnd.openxmlformats-officedocument.presentationml.tags+xml"/>
  <Override PartName="/ppt/comments/comment60.xml" ContentType="application/vnd.openxmlformats-officedocument.presentationml.comments+xml"/>
  <Override PartName="/ppt/slides/slide30.xml" ContentType="application/vnd.openxmlformats-officedocument.presentationml.slide+xml"/>
  <Override PartName="/ppt/tags/tag18.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221.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344.xml" ContentType="application/vnd.openxmlformats-officedocument.presentationml.tags+xml"/>
  <Override PartName="/ppt/tags/tag391.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tags/tag322.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61.xml" ContentType="application/vnd.openxmlformats-officedocument.presentationml.tags+xml"/>
  <Override PartName="/ppt/tags/tag259.xml" ContentType="application/vnd.openxmlformats-officedocument.presentationml.tags+xml"/>
  <Override PartName="/ppt/tags/tag7.xml" ContentType="application/vnd.openxmlformats-officedocument.presentationml.tags+xml"/>
  <Override PartName="/ppt/theme/theme4.xml" ContentType="application/vnd.openxmlformats-officedocument.theme+xml"/>
  <Override PartName="/ppt/comments/comment29.xml" ContentType="application/vnd.openxmlformats-officedocument.presentationml.comments+xml"/>
  <Override PartName="/ppt/tags/tag300.xml" ContentType="application/vnd.openxmlformats-officedocument.presentationml.tags+xml"/>
  <Override PartName="/ppt/notesSlides/notesSlide59.xml" ContentType="application/vnd.openxmlformats-officedocument.presentationml.notesSlide+xml"/>
  <Override PartName="/ppt/slides/slide46.xml" ContentType="application/vnd.openxmlformats-officedocument.presentationml.slide+xml"/>
  <Override PartName="/ppt/tags/tag237.xml" ContentType="application/vnd.openxmlformats-officedocument.presentationml.tags+xml"/>
  <Override PartName="/ppt/tags/tag284.xml" ContentType="application/vnd.openxmlformats-officedocument.presentationml.tags+xml"/>
  <Override PartName="/ppt/slides/slide24.xml" ContentType="application/vnd.openxmlformats-officedocument.presentationml.slide+xml"/>
  <Override PartName="/ppt/tags/tag59.xml" ContentType="application/vnd.openxmlformats-officedocument.presentationml.tags+xml"/>
  <Override PartName="/ppt/tags/tag215.xml" ContentType="application/vnd.openxmlformats-officedocument.presentationml.tags+xml"/>
  <Override PartName="/ppt/tags/tag262.xml" ContentType="application/vnd.openxmlformats-officedocument.presentationml.tags+xml"/>
  <Override PartName="/ppt/notesSlides/notesSlide37.xml" ContentType="application/vnd.openxmlformats-officedocument.presentationml.notesSlide+xml"/>
  <Override PartName="/ppt/comments/comment54.xml" ContentType="application/vnd.openxmlformats-officedocument.presentationml.comments+xml"/>
  <Override PartName="/ppt/slideLayouts/slideLayout1.xml" ContentType="application/vnd.openxmlformats-officedocument.presentationml.slideLayout+xml"/>
  <Override PartName="/ppt/tags/tag37.xml" ContentType="application/vnd.openxmlformats-officedocument.presentationml.tags+xml"/>
  <Override PartName="/ppt/slideLayouts/slideLayout23.xml" ContentType="application/vnd.openxmlformats-officedocument.presentationml.slideLayout+xml"/>
  <Override PartName="/ppt/tags/tag84.xml" ContentType="application/vnd.openxmlformats-officedocument.presentationml.tags+xml"/>
  <Override PartName="/ppt/notesSlides/notesSlide15.xml" ContentType="application/vnd.openxmlformats-officedocument.presentationml.notesSlide+xml"/>
  <Override PartName="/ppt/tags/tag199.xml" ContentType="application/vnd.openxmlformats-officedocument.presentationml.tags+xml"/>
  <Override PartName="/ppt/comments/comment32.xml" ContentType="application/vnd.openxmlformats-officedocument.presentationml.comments+xml"/>
  <Override PartName="/ppt/tags/tag338.xml" ContentType="application/vnd.openxmlformats-officedocument.presentationml.tags+xml"/>
  <Override PartName="/ppt/tags/tag385.xml" ContentType="application/vnd.openxmlformats-officedocument.presentationml.tags+xml"/>
  <Override PartName="/ppt/notesSlides/notesSlide62.xml" ContentType="application/vnd.openxmlformats-officedocument.presentationml.notesSlide+xml"/>
  <Override PartName="/ppt/tags/tag177.xml" ContentType="application/vnd.openxmlformats-officedocument.presentationml.tags+xml"/>
  <Override PartName="/ppt/tags/tag240.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comments/comment10.xml" ContentType="application/vnd.openxmlformats-officedocument.presentationml.comments+xml"/>
  <Override PartName="/ppt/notesSlides/notesSlide40.xml" ContentType="application/vnd.openxmlformats-officedocument.presentationml.notesSlide+xml"/>
  <Override PartName="/ppt/tags/tag316.xml" ContentType="application/vnd.openxmlformats-officedocument.presentationml.tags+xml"/>
  <Override PartName="/ppt/tags/tag363.xml" ContentType="application/vnd.openxmlformats-officedocument.presentationml.tags+xml"/>
  <Override PartName="/ppt/tags/tag40.xml" ContentType="application/vnd.openxmlformats-officedocument.presentationml.tags+xml"/>
  <Override PartName="/ppt/notesSlides/notesSlide6.xml" ContentType="application/vnd.openxmlformats-officedocument.presentationml.notesSlide+xml"/>
  <Override PartName="/ppt/tags/tag108.xml" ContentType="application/vnd.openxmlformats-officedocument.presentationml.tags+xml"/>
  <Override PartName="/ppt/tags/tag155.xml" ContentType="application/vnd.openxmlformats-officedocument.presentationml.tags+xml"/>
  <Override PartName="/ppt/tags/tag341.xml" ContentType="application/vnd.openxmlformats-officedocument.presentationml.tags+xml"/>
  <Override PartName="/ppt/tags/tag133.xml" ContentType="application/vnd.openxmlformats-officedocument.presentationml.tags+xml"/>
  <Override PartName="/ppt/tags/tag180.xml" ContentType="application/vnd.openxmlformats-officedocument.presentationml.tags+xml"/>
  <Override PartName="/ppt/tags/tag278.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comments/comment48.xml" ContentType="application/vnd.openxmlformats-officedocument.presentationml.comments+xml"/>
  <Override PartName="/ppt/slides/slide18.xml" ContentType="application/vnd.openxmlformats-officedocument.presentationml.slide+xml"/>
  <Override PartName="/ppt/tags/tag4.xml" ContentType="application/vnd.openxmlformats-officedocument.presentationml.tags+xml"/>
  <Override PartName="/ppt/slideLayouts/slideLayout17.xml" ContentType="application/vnd.openxmlformats-officedocument.presentationml.slideLayout+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comments/comment8.xml" ContentType="application/vnd.openxmlformats-officedocument.presentationml.comments+xml"/>
  <Override PartName="/ppt/tags/tag234.xml" ContentType="application/vnd.openxmlformats-officedocument.presentationml.tags+xml"/>
  <Override PartName="/ppt/comments/comment26.xml" ContentType="application/vnd.openxmlformats-officedocument.presentationml.comments+xml"/>
  <Override PartName="/ppt/tags/tag281.xml" ContentType="application/vnd.openxmlformats-officedocument.presentationml.tags+xml"/>
  <Override PartName="/ppt/notesSlides/notesSlide56.xml" ContentType="application/vnd.openxmlformats-officedocument.presentationml.notesSlide+xml"/>
  <Override PartName="/ppt/tags/tag379.xml" ContentType="application/vnd.openxmlformats-officedocument.presentationml.tags+xml"/>
  <Override PartName="/ppt/tags/tag56.xml" ContentType="application/vnd.openxmlformats-officedocument.presentationml.tags+xml"/>
  <Override PartName="/ppt/notesSlides/notesSlide34.xml" ContentType="application/vnd.openxmlformats-officedocument.presentationml.notesSlide+xml"/>
  <Override PartName="/ppt/tags/tag357.xml" ContentType="application/vnd.openxmlformats-officedocument.presentationml.tags+xml"/>
  <Override PartName="/ppt/comments/comment51.xml" ContentType="application/vnd.openxmlformats-officedocument.presentationml.comments+xml"/>
  <Override PartName="/ppt/slides/slide21.xml" ContentType="application/vnd.openxmlformats-officedocument.presentationml.slide+xml"/>
  <Override PartName="/ppt/slideLayouts/slideLayout20.xml" ContentType="application/vnd.openxmlformats-officedocument.presentationml.slideLayout+xml"/>
  <Override PartName="/ppt/tags/tag149.xml" ContentType="application/vnd.openxmlformats-officedocument.presentationml.tags+xml"/>
  <Override PartName="/ppt/tags/tag196.xml" ContentType="application/vnd.openxmlformats-officedocument.presentationml.tags+xml"/>
  <Override PartName="/ppt/tags/tag21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335.xml" ContentType="application/vnd.openxmlformats-officedocument.presentationml.tags+xml"/>
  <Override PartName="/ppt/tags/tag382.xml" ContentType="application/vnd.openxmlformats-officedocument.presentationml.tags+xml"/>
  <Override PartName="/ppt/tags/tag12.xml" ContentType="application/vnd.openxmlformats-officedocument.presentationml.tags+xml"/>
  <Override PartName="/ppt/tags/tag127.xml" ContentType="application/vnd.openxmlformats-officedocument.presentationml.tags+xml"/>
  <Override PartName="/ppt/tags/tag174.xml" ContentType="application/vnd.openxmlformats-officedocument.presentationml.tags+xml"/>
  <Override PartName="/ppt/tags/tag313.xml" ContentType="application/vnd.openxmlformats-officedocument.presentationml.tags+xml"/>
  <Override PartName="/ppt/tags/tag360.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105.xml" ContentType="application/vnd.openxmlformats-officedocument.presentationml.tags+xml"/>
  <Override PartName="/ppt/tags/tag152.xml" ContentType="application/vnd.openxmlformats-officedocument.presentationml.tags+xml"/>
  <Override PartName="/ppt/tags/tag297.xml" ContentType="application/vnd.openxmlformats-officedocument.presentationml.tags+xml"/>
  <Override PartName="/ppt/notesSlides/notesSlide3.xml" ContentType="application/vnd.openxmlformats-officedocument.presentationml.notesSlide+xml"/>
  <Override PartName="/ppt/tags/tag228.xml" ContentType="application/vnd.openxmlformats-officedocument.presentationml.tags+xml"/>
  <Override PartName="/ppt/tags/tag275.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953" r:id="rId1"/>
    <p:sldMasterId id="2147485046" r:id="rId2"/>
  </p:sldMasterIdLst>
  <p:notesMasterIdLst>
    <p:notesMasterId r:id="rId67"/>
  </p:notesMasterIdLst>
  <p:handoutMasterIdLst>
    <p:handoutMasterId r:id="rId68"/>
  </p:handoutMasterIdLst>
  <p:sldIdLst>
    <p:sldId id="257" r:id="rId3"/>
    <p:sldId id="327" r:id="rId4"/>
    <p:sldId id="1051" r:id="rId5"/>
    <p:sldId id="348" r:id="rId6"/>
    <p:sldId id="1017" r:id="rId7"/>
    <p:sldId id="1037" r:id="rId8"/>
    <p:sldId id="1046" r:id="rId9"/>
    <p:sldId id="992" r:id="rId10"/>
    <p:sldId id="944" r:id="rId11"/>
    <p:sldId id="1019" r:id="rId12"/>
    <p:sldId id="948" r:id="rId13"/>
    <p:sldId id="978" r:id="rId14"/>
    <p:sldId id="979" r:id="rId15"/>
    <p:sldId id="980" r:id="rId16"/>
    <p:sldId id="1020" r:id="rId17"/>
    <p:sldId id="946" r:id="rId18"/>
    <p:sldId id="947" r:id="rId19"/>
    <p:sldId id="1011" r:id="rId20"/>
    <p:sldId id="353" r:id="rId21"/>
    <p:sldId id="997" r:id="rId22"/>
    <p:sldId id="998" r:id="rId23"/>
    <p:sldId id="901" r:id="rId24"/>
    <p:sldId id="995" r:id="rId25"/>
    <p:sldId id="1057" r:id="rId26"/>
    <p:sldId id="1058" r:id="rId27"/>
    <p:sldId id="1024" r:id="rId28"/>
    <p:sldId id="1025" r:id="rId29"/>
    <p:sldId id="1059" r:id="rId30"/>
    <p:sldId id="1021" r:id="rId31"/>
    <p:sldId id="1053" r:id="rId32"/>
    <p:sldId id="1061" r:id="rId33"/>
    <p:sldId id="1052" r:id="rId34"/>
    <p:sldId id="941" r:id="rId35"/>
    <p:sldId id="950" r:id="rId36"/>
    <p:sldId id="951" r:id="rId37"/>
    <p:sldId id="952" r:id="rId38"/>
    <p:sldId id="953" r:id="rId39"/>
    <p:sldId id="954" r:id="rId40"/>
    <p:sldId id="955" r:id="rId41"/>
    <p:sldId id="959" r:id="rId42"/>
    <p:sldId id="833" r:id="rId43"/>
    <p:sldId id="958" r:id="rId44"/>
    <p:sldId id="960" r:id="rId45"/>
    <p:sldId id="968" r:id="rId46"/>
    <p:sldId id="970" r:id="rId47"/>
    <p:sldId id="961" r:id="rId48"/>
    <p:sldId id="1027" r:id="rId49"/>
    <p:sldId id="1054" r:id="rId50"/>
    <p:sldId id="1028" r:id="rId51"/>
    <p:sldId id="972" r:id="rId52"/>
    <p:sldId id="1039" r:id="rId53"/>
    <p:sldId id="976" r:id="rId54"/>
    <p:sldId id="1030" r:id="rId55"/>
    <p:sldId id="1031" r:id="rId56"/>
    <p:sldId id="974" r:id="rId57"/>
    <p:sldId id="1045" r:id="rId58"/>
    <p:sldId id="957" r:id="rId59"/>
    <p:sldId id="697" r:id="rId60"/>
    <p:sldId id="1015" r:id="rId61"/>
    <p:sldId id="1016" r:id="rId62"/>
    <p:sldId id="938" r:id="rId63"/>
    <p:sldId id="1041" r:id="rId64"/>
    <p:sldId id="1036" r:id="rId65"/>
    <p:sldId id="909" r:id="rId66"/>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ran Shannon, QAD" initials="FS" lastIdx="6" clrIdx="0"/>
  <p:cmAuthor id="1" name="qad" initials="q" lastIdx="83"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A707"/>
    <a:srgbClr val="3890B8"/>
    <a:srgbClr val="FFFF66"/>
    <a:srgbClr val="FF0000"/>
    <a:srgbClr val="808080"/>
    <a:srgbClr val="FF99CC"/>
    <a:srgbClr val="000000"/>
    <a:srgbClr val="FFFFCC"/>
    <a:srgbClr val="33CC33"/>
    <a:srgbClr val="0069B8"/>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20567" autoAdjust="0"/>
    <p:restoredTop sz="76220" autoAdjust="0"/>
  </p:normalViewPr>
  <p:slideViewPr>
    <p:cSldViewPr snapToGrid="0">
      <p:cViewPr>
        <p:scale>
          <a:sx n="84" d="100"/>
          <a:sy n="84" d="100"/>
        </p:scale>
        <p:origin x="-2394" y="-1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8622"/>
    </p:cViewPr>
  </p:sorterViewPr>
  <p:notesViewPr>
    <p:cSldViewPr snapToGrid="0">
      <p:cViewPr varScale="1">
        <p:scale>
          <a:sx n="61" d="100"/>
          <a:sy n="61" d="100"/>
        </p:scale>
        <p:origin x="-874" y="-86"/>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handoutMaster" Target="handoutMasters/handoutMaster1.xml"/><Relationship Id="rId7" Type="http://schemas.openxmlformats.org/officeDocument/2006/relationships/slide" Target="slides/slide5.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3-10-08T09:22:21.516" idx="1">
    <p:pos x="996" y="448"/>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13-10-08T09:23:53.512" idx="10">
    <p:pos x="1337" y="313"/>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1" dt="2013-10-08T09:23:58.277" idx="11">
    <p:pos x="1721" y="363"/>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1" dt="2013-10-08T09:24:03.373" idx="12">
    <p:pos x="1678" y="263"/>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1" dt="2013-10-08T09:24:10.760" idx="13">
    <p:pos x="1365" y="178"/>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1" dt="2013-10-08T09:24:25.349" idx="14">
    <p:pos x="2240" y="277"/>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1" dt="2013-10-08T09:24:30.121" idx="15">
    <p:pos x="1109" y="377"/>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1" dt="2013-10-08T09:24:39.076" idx="16">
    <p:pos x="1045" y="178"/>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1" dt="2013-10-08T09:27:48.514" idx="17">
    <p:pos x="1031" y="121"/>
    <p:text>H1</p:text>
  </p:cm>
</p:cmLst>
</file>

<file path=ppt/comments/comment18.xml><?xml version="1.0" encoding="utf-8"?>
<p:cmLst xmlns:a="http://schemas.openxmlformats.org/drawingml/2006/main" xmlns:r="http://schemas.openxmlformats.org/officeDocument/2006/relationships" xmlns:p="http://schemas.openxmlformats.org/presentationml/2006/main">
  <p:cm authorId="1" dt="2013-10-08T09:27:54.214" idx="18">
    <p:pos x="860" y="256"/>
    <p:text>H1</p:text>
  </p:cm>
</p:cmLst>
</file>

<file path=ppt/comments/comment19.xml><?xml version="1.0" encoding="utf-8"?>
<p:cmLst xmlns:a="http://schemas.openxmlformats.org/drawingml/2006/main" xmlns:r="http://schemas.openxmlformats.org/officeDocument/2006/relationships" xmlns:p="http://schemas.openxmlformats.org/presentationml/2006/main">
  <p:cm authorId="1" dt="2013-10-08T09:28:02.659" idx="19">
    <p:pos x="860" y="256"/>
    <p:text>H1S</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3-10-08T09:22:31.811" idx="2">
    <p:pos x="988" y="242"/>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1" dt="2013-10-08T09:28:08.783" idx="20">
    <p:pos x="1671" y="448"/>
    <p:text>H1</p:text>
  </p:cm>
</p:cmLst>
</file>

<file path=ppt/comments/comment21.xml><?xml version="1.0" encoding="utf-8"?>
<p:cmLst xmlns:a="http://schemas.openxmlformats.org/drawingml/2006/main" xmlns:r="http://schemas.openxmlformats.org/officeDocument/2006/relationships" xmlns:p="http://schemas.openxmlformats.org/presentationml/2006/main">
  <p:cm authorId="1" dt="2013-10-08T09:28:15.070" idx="21">
    <p:pos x="1180" y="306"/>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1" dt="2013-10-08T09:28:20.948" idx="22">
    <p:pos x="1394" y="420"/>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1" dt="2013-10-08T09:28:28.930" idx="23">
    <p:pos x="1643" y="270"/>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1" dt="2013-10-08T09:28:33.969" idx="24">
    <p:pos x="1145" y="420"/>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1" dt="2013-10-08T09:28:46.818" idx="25">
    <p:pos x="1728" y="327"/>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1" dt="2013-10-08T09:28:51.550" idx="26">
    <p:pos x="1486" y="420"/>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1" dt="2013-10-08T09:28:56.144" idx="27">
    <p:pos x="1522" y="171"/>
    <p:text>H1</p:text>
  </p:cm>
</p:cmLst>
</file>

<file path=ppt/comments/comment28.xml><?xml version="1.0" encoding="utf-8"?>
<p:cmLst xmlns:a="http://schemas.openxmlformats.org/drawingml/2006/main" xmlns:r="http://schemas.openxmlformats.org/officeDocument/2006/relationships" xmlns:p="http://schemas.openxmlformats.org/presentationml/2006/main">
  <p:cm authorId="1" dt="2013-10-08T09:29:02.409" idx="28">
    <p:pos x="1024" y="171"/>
    <p:text>H1S</p:text>
  </p:cm>
</p:cmLst>
</file>

<file path=ppt/comments/comment29.xml><?xml version="1.0" encoding="utf-8"?>
<p:cmLst xmlns:a="http://schemas.openxmlformats.org/drawingml/2006/main" xmlns:r="http://schemas.openxmlformats.org/officeDocument/2006/relationships" xmlns:p="http://schemas.openxmlformats.org/presentationml/2006/main">
  <p:cm authorId="1" dt="2013-10-08T09:29:07.241" idx="29">
    <p:pos x="1230" y="171"/>
    <p:text>H1S</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13-10-08T09:22:42.420" idx="3">
    <p:pos x="939" y="242"/>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1" dt="2013-10-08T09:29:16.444" idx="30">
    <p:pos x="1593" y="448"/>
    <p:text>H1</p:text>
  </p:cm>
</p:cmLst>
</file>

<file path=ppt/comments/comment31.xml><?xml version="1.0" encoding="utf-8"?>
<p:cmLst xmlns:a="http://schemas.openxmlformats.org/drawingml/2006/main" xmlns:r="http://schemas.openxmlformats.org/officeDocument/2006/relationships" xmlns:p="http://schemas.openxmlformats.org/presentationml/2006/main">
  <p:cm authorId="1" dt="2013-10-08T09:29:30.706" idx="31">
    <p:pos x="1244" y="270"/>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1" dt="2013-10-08T09:29:35.815" idx="32">
    <p:pos x="1081" y="363"/>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1" dt="2013-10-08T09:29:42.660" idx="33">
    <p:pos x="1244" y="384"/>
    <p:text>H2S</p:text>
  </p:cm>
</p:cmLst>
</file>

<file path=ppt/comments/comment34.xml><?xml version="1.0" encoding="utf-8"?>
<p:cmLst xmlns:a="http://schemas.openxmlformats.org/drawingml/2006/main" xmlns:r="http://schemas.openxmlformats.org/officeDocument/2006/relationships" xmlns:p="http://schemas.openxmlformats.org/presentationml/2006/main">
  <p:cm authorId="1" dt="2013-10-08T09:29:47.549" idx="34">
    <p:pos x="1074" y="363"/>
    <p:text>H2S</p:text>
  </p:cm>
</p:cmLst>
</file>

<file path=ppt/comments/comment35.xml><?xml version="1.0" encoding="utf-8"?>
<p:cmLst xmlns:a="http://schemas.openxmlformats.org/drawingml/2006/main" xmlns:r="http://schemas.openxmlformats.org/officeDocument/2006/relationships" xmlns:p="http://schemas.openxmlformats.org/presentationml/2006/main">
  <p:cm authorId="1" dt="2013-10-08T09:29:52.584" idx="35">
    <p:pos x="1237" y="363"/>
    <p:text>H2S</p:text>
  </p:cm>
</p:cmLst>
</file>

<file path=ppt/comments/comment36.xml><?xml version="1.0" encoding="utf-8"?>
<p:cmLst xmlns:a="http://schemas.openxmlformats.org/drawingml/2006/main" xmlns:r="http://schemas.openxmlformats.org/officeDocument/2006/relationships" xmlns:p="http://schemas.openxmlformats.org/presentationml/2006/main">
  <p:cm authorId="1" dt="2013-10-08T09:29:58.685" idx="36">
    <p:pos x="1244" y="370"/>
    <p:text>H2S</p:text>
  </p:cm>
</p:cmLst>
</file>

<file path=ppt/comments/comment37.xml><?xml version="1.0" encoding="utf-8"?>
<p:cmLst xmlns:a="http://schemas.openxmlformats.org/drawingml/2006/main" xmlns:r="http://schemas.openxmlformats.org/officeDocument/2006/relationships" xmlns:p="http://schemas.openxmlformats.org/presentationml/2006/main">
  <p:cm authorId="1" dt="2013-10-08T09:30:04.022" idx="37">
    <p:pos x="932" y="370"/>
    <p:text>H2S</p:text>
  </p:cm>
</p:cmLst>
</file>

<file path=ppt/comments/comment38.xml><?xml version="1.0" encoding="utf-8"?>
<p:cmLst xmlns:a="http://schemas.openxmlformats.org/drawingml/2006/main" xmlns:r="http://schemas.openxmlformats.org/officeDocument/2006/relationships" xmlns:p="http://schemas.openxmlformats.org/presentationml/2006/main">
  <p:cm authorId="1" dt="2013-10-08T09:30:14.078" idx="38">
    <p:pos x="1415" y="448"/>
    <p:text>H1</p:text>
  </p:cm>
</p:cmLst>
</file>

<file path=ppt/comments/comment39.xml><?xml version="1.0" encoding="utf-8"?>
<p:cmLst xmlns:a="http://schemas.openxmlformats.org/drawingml/2006/main" xmlns:r="http://schemas.openxmlformats.org/officeDocument/2006/relationships" xmlns:p="http://schemas.openxmlformats.org/presentationml/2006/main">
  <p:cm authorId="1" dt="2013-10-08T09:30:30.811" idx="39">
    <p:pos x="1223" y="178"/>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13-10-08T09:22:50.488" idx="4">
    <p:pos x="732" y="448"/>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1" dt="2013-10-08T09:30:36.357" idx="40">
    <p:pos x="796" y="192"/>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1" dt="2013-10-08T09:30:41.299" idx="41">
    <p:pos x="1188" y="114"/>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1" dt="2013-10-08T09:30:46.472" idx="42">
    <p:pos x="1372" y="114"/>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1" dt="2013-10-08T09:30:57.864" idx="43">
    <p:pos x="3620" y="249"/>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1" dt="2013-10-08T09:31:02.798" idx="44">
    <p:pos x="740" y="171"/>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1" dt="2013-10-08T09:32:58.387" idx="45">
    <p:pos x="1131" y="235"/>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1" dt="2013-10-08T09:33:05.686" idx="46">
    <p:pos x="1835" y="256"/>
    <p:text>H1</p:text>
  </p:cm>
</p:cmLst>
</file>

<file path=ppt/comments/comment47.xml><?xml version="1.0" encoding="utf-8"?>
<p:cmLst xmlns:a="http://schemas.openxmlformats.org/drawingml/2006/main" xmlns:r="http://schemas.openxmlformats.org/officeDocument/2006/relationships" xmlns:p="http://schemas.openxmlformats.org/presentationml/2006/main">
  <p:cm authorId="1" dt="2013-10-08T09:33:12.947" idx="47">
    <p:pos x="1671" y="256"/>
    <p:text>H1S</p:text>
  </p:cm>
</p:cmLst>
</file>

<file path=ppt/comments/comment48.xml><?xml version="1.0" encoding="utf-8"?>
<p:cmLst xmlns:a="http://schemas.openxmlformats.org/drawingml/2006/main" xmlns:r="http://schemas.openxmlformats.org/officeDocument/2006/relationships" xmlns:p="http://schemas.openxmlformats.org/presentationml/2006/main">
  <p:cm authorId="1" dt="2013-10-08T09:33:19.961" idx="48">
    <p:pos x="1465" y="448"/>
    <p:text>H1</p:text>
  </p:cm>
</p:cmLst>
</file>

<file path=ppt/comments/comment49.xml><?xml version="1.0" encoding="utf-8"?>
<p:cmLst xmlns:a="http://schemas.openxmlformats.org/drawingml/2006/main" xmlns:r="http://schemas.openxmlformats.org/officeDocument/2006/relationships" xmlns:p="http://schemas.openxmlformats.org/presentationml/2006/main">
  <p:cm authorId="1" dt="2013-10-10T14:16:44.840" idx="81">
    <p:pos x="498" y="178"/>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1" dt="2013-10-08T09:23:06.154" idx="5">
    <p:pos x="1678" y="220"/>
    <p:text>H2</p:text>
  </p:cm>
</p:cmLst>
</file>

<file path=ppt/comments/comment50.xml><?xml version="1.0" encoding="utf-8"?>
<p:cmLst xmlns:a="http://schemas.openxmlformats.org/drawingml/2006/main" xmlns:r="http://schemas.openxmlformats.org/officeDocument/2006/relationships" xmlns:p="http://schemas.openxmlformats.org/presentationml/2006/main">
  <p:cm authorId="1" dt="2013-10-08T09:33:36.905" idx="51">
    <p:pos x="1671" y="171"/>
    <p:text>H1</p:text>
  </p:cm>
</p:cmLst>
</file>

<file path=ppt/comments/comment51.xml><?xml version="1.0" encoding="utf-8"?>
<p:cmLst xmlns:a="http://schemas.openxmlformats.org/drawingml/2006/main" xmlns:r="http://schemas.openxmlformats.org/officeDocument/2006/relationships" xmlns:p="http://schemas.openxmlformats.org/presentationml/2006/main">
  <p:cm authorId="1" dt="2013-10-08T09:33:43.945" idx="52">
    <p:pos x="804" y="171"/>
    <p:text>H1S</p:text>
  </p:cm>
</p:cmLst>
</file>

<file path=ppt/comments/comment52.xml><?xml version="1.0" encoding="utf-8"?>
<p:cmLst xmlns:a="http://schemas.openxmlformats.org/drawingml/2006/main" xmlns:r="http://schemas.openxmlformats.org/officeDocument/2006/relationships" xmlns:p="http://schemas.openxmlformats.org/presentationml/2006/main">
  <p:cm authorId="1" dt="2013-10-08T09:33:52.301" idx="53">
    <p:pos x="1237" y="448"/>
    <p:text>H1</p:text>
  </p:cm>
</p:cmLst>
</file>

<file path=ppt/comments/comment53.xml><?xml version="1.0" encoding="utf-8"?>
<p:cmLst xmlns:a="http://schemas.openxmlformats.org/drawingml/2006/main" xmlns:r="http://schemas.openxmlformats.org/officeDocument/2006/relationships" xmlns:p="http://schemas.openxmlformats.org/presentationml/2006/main">
  <p:cm authorId="1" dt="2013-10-08T09:33:57.543" idx="54">
    <p:pos x="1038" y="249"/>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1" dt="2013-10-08T09:34:03.326" idx="55">
    <p:pos x="1273" y="185"/>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1" dt="2013-10-08T09:35:55.384" idx="71">
    <p:pos x="1444" y="448"/>
    <p:text>H1</p:text>
  </p:cm>
</p:cmLst>
</file>

<file path=ppt/comments/comment56.xml><?xml version="1.0" encoding="utf-8"?>
<p:cmLst xmlns:a="http://schemas.openxmlformats.org/drawingml/2006/main" xmlns:r="http://schemas.openxmlformats.org/officeDocument/2006/relationships" xmlns:p="http://schemas.openxmlformats.org/presentationml/2006/main">
  <p:cm authorId="1" dt="2013-10-08T09:36:01.442" idx="72">
    <p:pos x="1301" y="306"/>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1" dt="2013-10-08T09:36:06.874" idx="73">
    <p:pos x="1266" y="277"/>
    <p:text>H2S</p:text>
  </p:cm>
</p:cmLst>
</file>

<file path=ppt/comments/comment58.xml><?xml version="1.0" encoding="utf-8"?>
<p:cmLst xmlns:a="http://schemas.openxmlformats.org/drawingml/2006/main" xmlns:r="http://schemas.openxmlformats.org/officeDocument/2006/relationships" xmlns:p="http://schemas.openxmlformats.org/presentationml/2006/main">
  <p:cm authorId="1" dt="2013-10-08T09:36:31.626" idx="74">
    <p:pos x="498" y="448"/>
    <p:text>H1</p:text>
  </p:cm>
</p:cmLst>
</file>

<file path=ppt/comments/comment59.xml><?xml version="1.0" encoding="utf-8"?>
<p:cmLst xmlns:a="http://schemas.openxmlformats.org/drawingml/2006/main" xmlns:r="http://schemas.openxmlformats.org/officeDocument/2006/relationships" xmlns:p="http://schemas.openxmlformats.org/presentationml/2006/main">
  <p:cm authorId="1" dt="2013-10-10T14:19:35.082" idx="82">
    <p:pos x="498" y="178"/>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13-10-08T09:23:20.181" idx="6">
    <p:pos x="1892" y="363"/>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1" dt="2013-10-10T14:20:26.952" idx="83">
    <p:pos x="498" y="178"/>
    <p:text>H2S</p:text>
  </p:cm>
</p:cmLst>
</file>

<file path=ppt/comments/comment61.xml><?xml version="1.0" encoding="utf-8"?>
<p:cmLst xmlns:a="http://schemas.openxmlformats.org/drawingml/2006/main" xmlns:r="http://schemas.openxmlformats.org/officeDocument/2006/relationships" xmlns:p="http://schemas.openxmlformats.org/presentationml/2006/main">
  <p:cm authorId="1" dt="2013-10-08T09:36:52.721" idx="77">
    <p:pos x="1138" y="327"/>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13-10-08T09:23:27.611" idx="7">
    <p:pos x="1045" y="24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1" dt="2013-10-10T14:14:53.761" idx="80">
    <p:pos x="576" y="178"/>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1" dt="2013-10-08T09:23:48.136" idx="9">
    <p:pos x="1017" y="363"/>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cs typeface="+mn-cs"/>
              </a:defRPr>
            </a:lvl1pPr>
          </a:lstStyle>
          <a:p>
            <a:pPr>
              <a:defRPr/>
            </a:pPr>
            <a:endParaRPr lang="en-US"/>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cs typeface="+mn-cs"/>
              </a:defRPr>
            </a:lvl1pPr>
          </a:lstStyle>
          <a:p>
            <a:pPr>
              <a:defRPr/>
            </a:pPr>
            <a:endParaRPr lang="en-US"/>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cs typeface="+mn-cs"/>
              </a:defRPr>
            </a:lvl1pPr>
          </a:lstStyle>
          <a:p>
            <a:pPr>
              <a:defRPr/>
            </a:pPr>
            <a:fld id="{02FB1695-E9ED-44CA-8552-0AB6DC67521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cs typeface="+mn-cs"/>
              </a:defRPr>
            </a:lvl1pPr>
          </a:lstStyle>
          <a:p>
            <a:pPr>
              <a:defRPr/>
            </a:pPr>
            <a:endParaRPr lang="en-US"/>
          </a:p>
        </p:txBody>
      </p:sp>
      <p:sp>
        <p:nvSpPr>
          <p:cNvPr id="67588"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cs typeface="+mn-cs"/>
              </a:defRPr>
            </a:lvl1pPr>
          </a:lstStyle>
          <a:p>
            <a:pPr>
              <a:defRPr/>
            </a:pPr>
            <a:fld id="{60128CE9-76D0-4B44-B752-A9A4E08BAEA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defTabSz="922338">
              <a:defRPr/>
            </a:pPr>
            <a:fld id="{2BBF8621-2CD6-44CD-9BA7-3990D79A0160}" type="slidenum">
              <a:rPr lang="en-US" smtClean="0"/>
              <a:pPr defTabSz="922338">
                <a:defRPr/>
              </a:pPr>
              <a:t>1</a:t>
            </a:fld>
            <a:endParaRPr lang="en-US" dirty="0"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smtClean="0"/>
              <a:t>Welcome to the Business</a:t>
            </a:r>
            <a:r>
              <a:rPr lang="en-US" baseline="0" dirty="0" smtClean="0"/>
              <a:t> Intelligence</a:t>
            </a:r>
            <a:r>
              <a:rPr lang="en-US" dirty="0" smtClean="0"/>
              <a:t> Level 1 system overview class!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
          <p:cNvSpPr>
            <a:spLocks noGrp="1" noRot="1" noChangeAspect="1" noChangeArrowheads="1" noTextEdit="1"/>
          </p:cNvSpPr>
          <p:nvPr>
            <p:ph type="sldImg"/>
          </p:nvPr>
        </p:nvSpPr>
        <p:spPr>
          <a:solidFill>
            <a:srgbClr val="FFFFFF"/>
          </a:solidFill>
          <a:ln/>
        </p:spPr>
      </p:sp>
      <p:sp>
        <p:nvSpPr>
          <p:cNvPr id="65539" name="Rectangle 2"/>
          <p:cNvSpPr>
            <a:spLocks noGrp="1" noChangeArrowheads="1"/>
          </p:cNvSpPr>
          <p:nvPr>
            <p:ph type="body" idx="1"/>
          </p:nvPr>
        </p:nvSpPr>
        <p:spPr>
          <a:noFill/>
          <a:ln/>
        </p:spPr>
        <p:txBody>
          <a:bodyPr/>
          <a:lstStyle/>
          <a:p>
            <a:r>
              <a:rPr lang="en-US" sz="1200" dirty="0" smtClean="0"/>
              <a:t>QAD has such a variety of solutions in</a:t>
            </a:r>
            <a:r>
              <a:rPr lang="en-US" sz="1200" baseline="0" dirty="0" smtClean="0"/>
              <a:t> our product suite. This is because</a:t>
            </a:r>
            <a:r>
              <a:rPr lang="en-US" sz="1200" dirty="0" smtClean="0"/>
              <a:t> each solution</a:t>
            </a:r>
            <a:r>
              <a:rPr lang="en-US" sz="1200" baseline="0" dirty="0" smtClean="0"/>
              <a:t> </a:t>
            </a:r>
            <a:r>
              <a:rPr lang="en-US" sz="1200" dirty="0" smtClean="0"/>
              <a:t>has its own unique area “expertise” in a business.  </a:t>
            </a:r>
          </a:p>
          <a:p>
            <a:endParaRPr lang="en-US" sz="1200" dirty="0" smtClean="0"/>
          </a:p>
          <a:p>
            <a:r>
              <a:rPr lang="en-US" sz="1200" dirty="0" smtClean="0"/>
              <a:t>Another</a:t>
            </a:r>
            <a:r>
              <a:rPr lang="en-US" sz="1200" baseline="0" dirty="0" smtClean="0"/>
              <a:t> way to think about areas of expertise is as </a:t>
            </a:r>
            <a:r>
              <a:rPr lang="en-US" sz="1200" dirty="0" smtClean="0"/>
              <a:t>“Domain Space”.</a:t>
            </a:r>
          </a:p>
          <a:p>
            <a:endParaRPr lang="en-US" sz="1200" dirty="0" smtClean="0"/>
          </a:p>
          <a:p>
            <a:r>
              <a:rPr lang="en-US" sz="1200" dirty="0" smtClean="0"/>
              <a:t>While</a:t>
            </a:r>
            <a:r>
              <a:rPr lang="en-US" sz="1200" baseline="0" dirty="0" smtClean="0"/>
              <a:t> it may appear that QAD BI shares some functionality in common with other QAD solutions, it occupies its own unique space.</a:t>
            </a:r>
            <a:endParaRPr lang="en-US" sz="1200" dirty="0" smtClean="0"/>
          </a:p>
          <a:p>
            <a:endParaRPr lang="en-US" sz="1200" dirty="0" smtClean="0"/>
          </a:p>
          <a:p>
            <a:r>
              <a:rPr lang="en-US" sz="1200" dirty="0" smtClean="0"/>
              <a:t>As an example,</a:t>
            </a:r>
            <a:r>
              <a:rPr lang="en-US" sz="1200" baseline="0" dirty="0" smtClean="0"/>
              <a:t> o</a:t>
            </a:r>
            <a:r>
              <a:rPr lang="en-US" sz="1200" dirty="0" smtClean="0"/>
              <a:t>ur core product (often referred to as the “ERP” system for clarity in this training) is very focused on Financials and the critical pieces of manufacturing that enable organizations</a:t>
            </a:r>
            <a:r>
              <a:rPr lang="en-US" sz="1200" baseline="0" dirty="0" smtClean="0"/>
              <a:t> </a:t>
            </a:r>
            <a:r>
              <a:rPr lang="en-US" sz="1200" dirty="0" smtClean="0"/>
              <a:t>to deliver quality products on-time and profitably.  The ERP</a:t>
            </a:r>
            <a:r>
              <a:rPr lang="en-US" sz="1200" baseline="0" dirty="0" smtClean="0"/>
              <a:t> system contains many disparate pieces of data.  The BI allows business managers to see that data in a summarized, visual format that supports better decisions.</a:t>
            </a:r>
          </a:p>
          <a:p>
            <a:endParaRPr lang="en-US" sz="1200" baseline="0" dirty="0" smtClean="0"/>
          </a:p>
          <a:p>
            <a:r>
              <a:rPr lang="en-US" sz="1200" baseline="0" dirty="0" smtClean="0"/>
              <a:t>Consider the SCOR model. Organizations move from operational or execution tier to planning and optimization processes.  At the strategic tier, Performance Management is important.</a:t>
            </a:r>
            <a:endParaRPr lang="en-US" sz="1200" dirty="0" smtClean="0"/>
          </a:p>
          <a:p>
            <a:endParaRPr lang="en-US" sz="1200" dirty="0" smtClean="0"/>
          </a:p>
          <a:p>
            <a:endParaRPr lang="en-US" sz="1200" dirty="0" smtClean="0"/>
          </a:p>
          <a:p>
            <a:pPr marL="79375" eaLnBrk="1" hangingPunct="1"/>
            <a:endParaRPr lang="en-US" sz="1200" dirty="0" smtClean="0">
              <a:solidFill>
                <a:srgbClr val="000000"/>
              </a:solidFill>
              <a:latin typeface="Lucida Grande"/>
              <a:ea typeface="Lucida Grande"/>
              <a:cs typeface="Lucida Grande"/>
              <a:sym typeface="Lucida Grande"/>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spcBef>
                <a:spcPct val="30000"/>
              </a:spcBef>
            </a:pPr>
            <a:r>
              <a:rPr lang="en-US" dirty="0" smtClean="0"/>
              <a:t>While decision making is moving down the organization,  the day to day requirements of company representatives and the breadth of the analysis varies by a user’s position in the corporate hierarchy. </a:t>
            </a:r>
          </a:p>
          <a:p>
            <a:pPr eaLnBrk="1" hangingPunct="1">
              <a:spcBef>
                <a:spcPct val="30000"/>
              </a:spcBef>
            </a:pPr>
            <a:endParaRPr lang="en-US" dirty="0" smtClean="0"/>
          </a:p>
          <a:p>
            <a:pPr eaLnBrk="1" hangingPunct="1">
              <a:spcBef>
                <a:spcPct val="30000"/>
              </a:spcBef>
            </a:pPr>
            <a:r>
              <a:rPr lang="en-US" dirty="0" smtClean="0"/>
              <a:t>Operational representatives such as warehouse staff and planners regularly use very detailed capabilities such as inquiries and reports or browses and collections to manage their operational tasks.  </a:t>
            </a:r>
          </a:p>
          <a:p>
            <a:pPr eaLnBrk="1" hangingPunct="1">
              <a:spcBef>
                <a:spcPct val="30000"/>
              </a:spcBef>
            </a:pPr>
            <a:endParaRPr lang="en-US" dirty="0" smtClean="0"/>
          </a:p>
          <a:p>
            <a:pPr eaLnBrk="1" hangingPunct="1">
              <a:spcBef>
                <a:spcPct val="30000"/>
              </a:spcBef>
            </a:pPr>
            <a:r>
              <a:rPr lang="en-US" dirty="0" smtClean="0"/>
              <a:t>As we move up through the level of focus from Operational to Strategic, we move from detailed, daily requirements to higher levels of aggregation and a greater need for analysis by various attributes such as product family, product group, customer, or region.  Another form of analysis is changes tactically and strategically over time.  How have our inventory turns changed by product line or family over the past 6 or 12 months.  </a:t>
            </a:r>
          </a:p>
          <a:p>
            <a:pPr eaLnBrk="1" hangingPunct="1">
              <a:spcBef>
                <a:spcPct val="30000"/>
              </a:spcBef>
            </a:pPr>
            <a:endParaRPr lang="en-US" dirty="0" smtClean="0"/>
          </a:p>
          <a:p>
            <a:pPr eaLnBrk="1" hangingPunct="1">
              <a:spcBef>
                <a:spcPct val="30000"/>
              </a:spcBef>
            </a:pPr>
            <a:r>
              <a:rPr lang="en-US" dirty="0" smtClean="0"/>
              <a:t>Aggregations, attributes, and changes over time are all the domain of Business Intelligence.</a:t>
            </a:r>
          </a:p>
          <a:p>
            <a:endParaRPr lang="en-US" dirty="0" smtClean="0"/>
          </a:p>
        </p:txBody>
      </p:sp>
      <p:sp>
        <p:nvSpPr>
          <p:cNvPr id="67588" name="Slide Number Placeholder 3"/>
          <p:cNvSpPr>
            <a:spLocks noGrp="1"/>
          </p:cNvSpPr>
          <p:nvPr>
            <p:ph type="sldNum" sz="quarter" idx="4294967295"/>
          </p:nvPr>
        </p:nvSpPr>
        <p:spPr bwMode="auto">
          <a:xfrm>
            <a:off x="3884613" y="8830471"/>
            <a:ext cx="2971800" cy="464345"/>
          </a:xfrm>
          <a:prstGeom prst="rect">
            <a:avLst/>
          </a:prstGeom>
          <a:noFill/>
          <a:ln>
            <a:miter lim="800000"/>
            <a:headEnd/>
            <a:tailEnd/>
          </a:ln>
        </p:spPr>
        <p:txBody>
          <a:bodyPr/>
          <a:lstStyle/>
          <a:p>
            <a:fld id="{74754E3E-63B4-4BFE-B870-937A59B39D07}" type="slidenum">
              <a:rPr lang="en-US"/>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spcBef>
                <a:spcPct val="30000"/>
              </a:spcBef>
            </a:pPr>
            <a:r>
              <a:rPr lang="en-US" dirty="0" smtClean="0"/>
              <a:t>There is little doubt that the introduction of Browses and Collections has dramatically improved the user’s ability to report, drill down and work with related products such as Excel.  It’s important, however, for us to appreciate their advantages and limitations.</a:t>
            </a:r>
          </a:p>
          <a:p>
            <a:pPr eaLnBrk="1" hangingPunct="1">
              <a:spcBef>
                <a:spcPct val="30000"/>
              </a:spcBef>
            </a:pPr>
            <a:endParaRPr lang="en-US" dirty="0" smtClean="0"/>
          </a:p>
          <a:p>
            <a:pPr eaLnBrk="1" hangingPunct="1">
              <a:spcBef>
                <a:spcPct val="30000"/>
              </a:spcBef>
            </a:pPr>
            <a:r>
              <a:rPr lang="en-US" dirty="0" smtClean="0"/>
              <a:t>Browses provide an</a:t>
            </a:r>
            <a:r>
              <a:rPr lang="en-US" baseline="0" dirty="0" smtClean="0"/>
              <a:t> instantaneous view of the current position.  However, there are limited graphical representation and historical data.  Browses and collections can only be viewed using the QAD UI.</a:t>
            </a:r>
            <a:endParaRPr lang="en-US" dirty="0" smtClean="0"/>
          </a:p>
          <a:p>
            <a:endParaRPr lang="en-US" dirty="0" smtClean="0"/>
          </a:p>
        </p:txBody>
      </p:sp>
      <p:sp>
        <p:nvSpPr>
          <p:cNvPr id="68612" name="Slide Number Placeholder 3"/>
          <p:cNvSpPr>
            <a:spLocks noGrp="1"/>
          </p:cNvSpPr>
          <p:nvPr>
            <p:ph type="sldNum" sz="quarter" idx="4294967295"/>
          </p:nvPr>
        </p:nvSpPr>
        <p:spPr bwMode="auto">
          <a:xfrm>
            <a:off x="3884613" y="8830471"/>
            <a:ext cx="2971800" cy="464345"/>
          </a:xfrm>
          <a:prstGeom prst="rect">
            <a:avLst/>
          </a:prstGeom>
          <a:noFill/>
          <a:ln>
            <a:miter lim="800000"/>
            <a:headEnd/>
            <a:tailEnd/>
          </a:ln>
        </p:spPr>
        <p:txBody>
          <a:bodyPr/>
          <a:lstStyle/>
          <a:p>
            <a:fld id="{7C962216-0211-4741-8888-2BE2D92E270B}"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eaLnBrk="1" hangingPunct="1">
              <a:spcBef>
                <a:spcPct val="30000"/>
              </a:spcBef>
            </a:pPr>
            <a:r>
              <a:rPr lang="en-US" dirty="0" smtClean="0"/>
              <a:t>Operational Metrics have further improved our offerings, allowing customers to measure the readiness and status of processes such as ABC Analysis or Credit Management.  They also allow customers to monitor a growing number of metrics such as inventory turns or receivable days outstanding. As with Browses &amp; Collections, we should understand the benefits and limitations.</a:t>
            </a:r>
          </a:p>
          <a:p>
            <a:pPr eaLnBrk="1" hangingPunct="1">
              <a:spcBef>
                <a:spcPct val="30000"/>
              </a:spcBef>
            </a:pPr>
            <a:endParaRPr lang="en-US" dirty="0" smtClean="0"/>
          </a:p>
          <a:p>
            <a:pPr eaLnBrk="1" hangingPunct="1">
              <a:spcBef>
                <a:spcPct val="30000"/>
              </a:spcBef>
            </a:pPr>
            <a:r>
              <a:rPr lang="en-US" dirty="0" smtClean="0"/>
              <a:t>Operational</a:t>
            </a:r>
            <a:r>
              <a:rPr lang="en-US" baseline="0" dirty="0" smtClean="0"/>
              <a:t> Metrics provide an instantaneous and graphical view of the current positions.  There are limited historical perspectives and the Metrics can only be viewed in the QAD UI.</a:t>
            </a:r>
            <a:endParaRPr lang="en-US" dirty="0" smtClean="0"/>
          </a:p>
          <a:p>
            <a:endParaRPr lang="en-US" dirty="0" smtClean="0"/>
          </a:p>
        </p:txBody>
      </p:sp>
      <p:sp>
        <p:nvSpPr>
          <p:cNvPr id="69636" name="Slide Number Placeholder 3"/>
          <p:cNvSpPr>
            <a:spLocks noGrp="1"/>
          </p:cNvSpPr>
          <p:nvPr>
            <p:ph type="sldNum" sz="quarter" idx="4294967295"/>
          </p:nvPr>
        </p:nvSpPr>
        <p:spPr bwMode="auto">
          <a:xfrm>
            <a:off x="3884613" y="8830471"/>
            <a:ext cx="2971800" cy="464345"/>
          </a:xfrm>
          <a:prstGeom prst="rect">
            <a:avLst/>
          </a:prstGeom>
          <a:noFill/>
          <a:ln>
            <a:miter lim="800000"/>
            <a:headEnd/>
            <a:tailEnd/>
          </a:ln>
        </p:spPr>
        <p:txBody>
          <a:bodyPr/>
          <a:lstStyle/>
          <a:p>
            <a:fld id="{C27E87AF-BB9C-42D3-85C4-6CB829A170EF}" type="slidenum">
              <a:rPr lang="en-US"/>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r>
              <a:rPr lang="en-US" b="1" dirty="0" smtClean="0"/>
              <a:t>Key Concept:  </a:t>
            </a:r>
            <a:r>
              <a:rPr lang="en-US" dirty="0" smtClean="0"/>
              <a:t>It is very important</a:t>
            </a:r>
            <a:r>
              <a:rPr lang="en-US" baseline="0" dirty="0" smtClean="0"/>
              <a:t> to understand that BI is not intended to be used as a report writer.  The QAD Reporting Framework should be used to create and run reports against ERP operational data.</a:t>
            </a:r>
          </a:p>
          <a:p>
            <a:endParaRPr lang="en-US" baseline="0" dirty="0" smtClean="0"/>
          </a:p>
          <a:p>
            <a:r>
              <a:rPr lang="en-US" baseline="0" dirty="0" smtClean="0"/>
              <a:t>As with Browses and Operational Metrics, the Reporting Framework provides an instantaneous view of the current position.  Also, limited historical perspectives.  The Reporting Framework requires the QAD UI.</a:t>
            </a:r>
            <a:endParaRPr lang="en-US" dirty="0" smtClean="0"/>
          </a:p>
        </p:txBody>
      </p:sp>
      <p:sp>
        <p:nvSpPr>
          <p:cNvPr id="70660" name="Slide Number Placeholder 3"/>
          <p:cNvSpPr>
            <a:spLocks noGrp="1"/>
          </p:cNvSpPr>
          <p:nvPr>
            <p:ph type="sldNum" sz="quarter" idx="4294967295"/>
          </p:nvPr>
        </p:nvSpPr>
        <p:spPr bwMode="auto">
          <a:xfrm>
            <a:off x="3884613" y="8830471"/>
            <a:ext cx="2971800" cy="464345"/>
          </a:xfrm>
          <a:prstGeom prst="rect">
            <a:avLst/>
          </a:prstGeom>
          <a:noFill/>
          <a:ln>
            <a:miter lim="800000"/>
            <a:headEnd/>
            <a:tailEnd/>
          </a:ln>
        </p:spPr>
        <p:txBody>
          <a:bodyPr/>
          <a:lstStyle/>
          <a:p>
            <a:fld id="{6A1C6A1F-A25F-48CA-ABC9-3E8C1009B726}"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pPr eaLnBrk="1" hangingPunct="1"/>
            <a:endParaRPr lang="en-US" dirty="0" smtClean="0"/>
          </a:p>
          <a:p>
            <a:pPr eaLnBrk="1" hangingPunct="1"/>
            <a:r>
              <a:rPr lang="en-US" dirty="0" smtClean="0"/>
              <a:t>In</a:t>
            </a:r>
            <a:r>
              <a:rPr lang="en-US" baseline="0" dirty="0" smtClean="0"/>
              <a:t> composed to our other solutions, BI is </a:t>
            </a:r>
            <a:r>
              <a:rPr lang="en-US" u="sng" baseline="0" dirty="0" smtClean="0"/>
              <a:t>not </a:t>
            </a:r>
            <a:r>
              <a:rPr lang="en-US" u="none" baseline="0" dirty="0" smtClean="0"/>
              <a:t>an instantaneous view of current data.  The data in the BI is updated via batch updates, generally scheduled for once a day.</a:t>
            </a:r>
          </a:p>
          <a:p>
            <a:pPr eaLnBrk="1" hangingPunct="1"/>
            <a:endParaRPr lang="en-US" u="none" baseline="0" dirty="0" smtClean="0"/>
          </a:p>
          <a:p>
            <a:pPr eaLnBrk="1" hangingPunct="1"/>
            <a:r>
              <a:rPr lang="en-US" u="none" baseline="0" dirty="0" smtClean="0"/>
              <a:t>The BI Portal is browser-based, it does not use the standard QAD UI.</a:t>
            </a:r>
          </a:p>
          <a:p>
            <a:pPr eaLnBrk="1" hangingPunct="1"/>
            <a:endParaRPr lang="en-US" u="none" baseline="0" dirty="0" smtClean="0"/>
          </a:p>
          <a:p>
            <a:pPr eaLnBrk="1" hangingPunct="1"/>
            <a:r>
              <a:rPr lang="en-US" dirty="0" smtClean="0"/>
              <a:t>Our advantage is – simple, easy to use, not overloaded with features like others are – AND our application leverages the meta data in the Warehouse – labels, descriptions that are user friendly, not cryptic database names.</a:t>
            </a:r>
          </a:p>
        </p:txBody>
      </p:sp>
      <p:sp>
        <p:nvSpPr>
          <p:cNvPr id="59396" name="Slide Number Placeholder 3"/>
          <p:cNvSpPr>
            <a:spLocks noGrp="1"/>
          </p:cNvSpPr>
          <p:nvPr>
            <p:ph type="sldNum" sz="quarter" idx="4294967295"/>
          </p:nvPr>
        </p:nvSpPr>
        <p:spPr bwMode="auto">
          <a:xfrm>
            <a:off x="3884613" y="8830471"/>
            <a:ext cx="2971800" cy="464345"/>
          </a:xfrm>
          <a:prstGeom prst="rect">
            <a:avLst/>
          </a:prstGeom>
          <a:noFill/>
          <a:ln>
            <a:miter lim="800000"/>
            <a:headEnd/>
            <a:tailEnd/>
          </a:ln>
        </p:spPr>
        <p:txBody>
          <a:bodyPr/>
          <a:lstStyle/>
          <a:p>
            <a:fld id="{94258B93-DE79-4C7F-AA3E-4E85E9570DDE}" type="slidenum">
              <a:rPr lang="en-US"/>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p:spPr>
        <p:txBody>
          <a:bodyPr/>
          <a:lstStyle/>
          <a:p>
            <a:r>
              <a:rPr lang="en-US" dirty="0" smtClean="0"/>
              <a:t>ERP</a:t>
            </a:r>
            <a:r>
              <a:rPr lang="en-US" baseline="0" dirty="0" smtClean="0"/>
              <a:t> systems support the operational needs of a company.  However, the data in an ERP application is not organized in way that supports ad-hoc analysis.</a:t>
            </a:r>
            <a:endParaRPr lang="en-US" dirty="0" smtClean="0"/>
          </a:p>
        </p:txBody>
      </p:sp>
      <p:sp>
        <p:nvSpPr>
          <p:cNvPr id="148484" name="Slide Number Placeholder 3"/>
          <p:cNvSpPr>
            <a:spLocks noGrp="1"/>
          </p:cNvSpPr>
          <p:nvPr>
            <p:ph type="sldNum" sz="quarter" idx="5"/>
          </p:nvPr>
        </p:nvSpPr>
        <p:spPr>
          <a:noFill/>
        </p:spPr>
        <p:txBody>
          <a:bodyPr/>
          <a:lstStyle/>
          <a:p>
            <a:fld id="{BF0FF638-23F3-4635-902E-AF906D4391B1}"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ln/>
        </p:spPr>
      </p:sp>
      <p:sp>
        <p:nvSpPr>
          <p:cNvPr id="149507" name="Notes Placeholder 2"/>
          <p:cNvSpPr>
            <a:spLocks noGrp="1"/>
          </p:cNvSpPr>
          <p:nvPr>
            <p:ph type="body" idx="1"/>
          </p:nvPr>
        </p:nvSpPr>
        <p:spPr>
          <a:noFill/>
          <a:ln/>
        </p:spPr>
        <p:txBody>
          <a:bodyPr/>
          <a:lstStyle/>
          <a:p>
            <a:r>
              <a:rPr lang="en-US" b="1" dirty="0" smtClean="0"/>
              <a:t>Key concept:  </a:t>
            </a:r>
            <a:endParaRPr lang="en-US" b="0" dirty="0" smtClean="0"/>
          </a:p>
          <a:p>
            <a:endParaRPr lang="en-US" b="0" baseline="0" dirty="0" smtClean="0"/>
          </a:p>
          <a:p>
            <a:r>
              <a:rPr lang="en-US" b="0" baseline="0" dirty="0" smtClean="0"/>
              <a:t>I</a:t>
            </a:r>
            <a:r>
              <a:rPr lang="en-US" baseline="0" dirty="0" smtClean="0"/>
              <a:t>mportant business drivers of the BI Solution include:</a:t>
            </a:r>
          </a:p>
          <a:p>
            <a:endParaRPr lang="en-US" baseline="0" dirty="0" smtClean="0"/>
          </a:p>
          <a:p>
            <a:pPr lvl="1">
              <a:buFont typeface="Arial" pitchFamily="34" charset="0"/>
              <a:buChar char="•"/>
            </a:pPr>
            <a:r>
              <a:rPr lang="en-US" baseline="0" dirty="0" smtClean="0"/>
              <a:t>  The need to consolidate data from a variety of sources.</a:t>
            </a:r>
          </a:p>
          <a:p>
            <a:pPr lvl="1">
              <a:buFont typeface="Arial" pitchFamily="34" charset="0"/>
              <a:buNone/>
            </a:pPr>
            <a:endParaRPr lang="en-US" baseline="0" dirty="0" smtClean="0"/>
          </a:p>
          <a:p>
            <a:pPr lvl="1">
              <a:buFont typeface="Arial" pitchFamily="34" charset="0"/>
              <a:buChar char="•"/>
            </a:pPr>
            <a:r>
              <a:rPr lang="en-US" baseline="0" dirty="0" smtClean="0"/>
              <a:t>  Business decision makers need to view data in a summary.</a:t>
            </a:r>
          </a:p>
          <a:p>
            <a:pPr lvl="1">
              <a:buFont typeface="Arial" pitchFamily="34" charset="0"/>
              <a:buNone/>
            </a:pPr>
            <a:endParaRPr lang="en-US" baseline="0" dirty="0" smtClean="0"/>
          </a:p>
          <a:p>
            <a:pPr lvl="1">
              <a:buFont typeface="Arial" pitchFamily="34" charset="0"/>
              <a:buChar char="•"/>
            </a:pPr>
            <a:r>
              <a:rPr lang="en-US" baseline="0" dirty="0" smtClean="0"/>
              <a:t>  Collaboration on data is required.  It is important that all decision makers be looking at the same data.</a:t>
            </a:r>
          </a:p>
        </p:txBody>
      </p:sp>
      <p:sp>
        <p:nvSpPr>
          <p:cNvPr id="149508" name="Slide Number Placeholder 3"/>
          <p:cNvSpPr>
            <a:spLocks noGrp="1"/>
          </p:cNvSpPr>
          <p:nvPr>
            <p:ph type="sldNum" sz="quarter" idx="5"/>
          </p:nvPr>
        </p:nvSpPr>
        <p:spPr>
          <a:noFill/>
        </p:spPr>
        <p:txBody>
          <a:bodyPr/>
          <a:lstStyle/>
          <a:p>
            <a:fld id="{D6101936-CD1F-42E7-8B8B-1A3D5EA6A59D}"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19</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In summary, the QAD BI solution provides management, analysts and planners</a:t>
            </a:r>
            <a:r>
              <a:rPr lang="en-US" baseline="0" dirty="0" smtClean="0"/>
              <a:t> visibility to key business data to support improved decision making.  Collaboration tools make it possible to shorten the cycle-time for problem investigation and resolution. </a:t>
            </a:r>
            <a:endParaRPr lang="en-US" dirty="0" smtClean="0"/>
          </a:p>
          <a:p>
            <a:pPr eaLnBrk="1" hangingPunct="1"/>
            <a:endParaRPr lang="en-US" dirty="0" smtClean="0"/>
          </a:p>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This class is designed to provide you with a fairly intensive overview of BI:  The major</a:t>
            </a:r>
            <a:r>
              <a:rPr lang="en-US" baseline="0" dirty="0" smtClean="0"/>
              <a:t> components,</a:t>
            </a:r>
            <a:r>
              <a:rPr lang="en-US" dirty="0" smtClean="0"/>
              <a:t> the current modules and some</a:t>
            </a:r>
            <a:r>
              <a:rPr lang="en-US" baseline="0" dirty="0" smtClean="0"/>
              <a:t> </a:t>
            </a:r>
            <a:r>
              <a:rPr lang="en-US" dirty="0" smtClean="0"/>
              <a:t>basic technical information.  </a:t>
            </a:r>
          </a:p>
          <a:p>
            <a:endParaRPr lang="en-US" dirty="0" smtClean="0"/>
          </a:p>
          <a:p>
            <a:r>
              <a:rPr lang="en-US" dirty="0" smtClean="0"/>
              <a:t>This</a:t>
            </a:r>
            <a:r>
              <a:rPr lang="en-US" baseline="0" dirty="0" smtClean="0"/>
              <a:t> class will provide the baseline knowledge you will need for the remaining BI Application coursework.</a:t>
            </a:r>
            <a:endParaRPr lang="en-US"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20</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1</a:t>
            </a:r>
            <a:r>
              <a:rPr lang="en-US" baseline="0" dirty="0" smtClean="0"/>
              <a:t> - a</a:t>
            </a: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21</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2-c</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22</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noFill/>
          <a:ln/>
        </p:spPr>
        <p:txBody>
          <a:bodyPr/>
          <a:lstStyle/>
          <a:p>
            <a:r>
              <a:rPr lang="en-US" sz="1200" b="1" dirty="0" smtClean="0"/>
              <a:t>Glossary:</a:t>
            </a:r>
            <a:r>
              <a:rPr lang="en-US" sz="1200" b="1" baseline="0" dirty="0" smtClean="0"/>
              <a:t>  </a:t>
            </a:r>
            <a:endParaRPr lang="en-US" sz="1200" b="1" dirty="0" smtClean="0"/>
          </a:p>
          <a:p>
            <a:endParaRPr lang="en-US" sz="1200" b="1" dirty="0" smtClean="0"/>
          </a:p>
          <a:p>
            <a:r>
              <a:rPr lang="en-US" sz="1200" b="1" dirty="0" smtClean="0"/>
              <a:t>Facts</a:t>
            </a:r>
            <a:r>
              <a:rPr lang="en-US" sz="1200" dirty="0" smtClean="0"/>
              <a:t> – Numerical information that can be analyzed by BI applications.  E.g. total quantity sold, total sales dollars.  Individual Facts are also called </a:t>
            </a:r>
            <a:r>
              <a:rPr lang="en-US" sz="1200" i="1" dirty="0" smtClean="0"/>
              <a:t>Measures</a:t>
            </a:r>
            <a:endParaRPr lang="en-US" sz="1200" dirty="0" smtClean="0"/>
          </a:p>
          <a:p>
            <a:endParaRPr lang="en-US" sz="1200" b="1" dirty="0" smtClean="0"/>
          </a:p>
          <a:p>
            <a:r>
              <a:rPr lang="en-US" sz="1200" b="1" dirty="0" smtClean="0"/>
              <a:t>Dimensions</a:t>
            </a:r>
            <a:r>
              <a:rPr lang="en-US" sz="1200" dirty="0" smtClean="0"/>
              <a:t> – Qualifiers of Facts.  E.g.  Transaction date,  Customer name, Sales territory</a:t>
            </a:r>
          </a:p>
          <a:p>
            <a:endParaRPr lang="en-US" sz="1200" b="1" dirty="0" smtClean="0"/>
          </a:p>
          <a:p>
            <a:r>
              <a:rPr lang="en-US" sz="1200" b="1" dirty="0" smtClean="0"/>
              <a:t>Star schema  </a:t>
            </a:r>
            <a:r>
              <a:rPr lang="en-US" sz="1200" dirty="0" smtClean="0"/>
              <a:t>- Method of organizing facts and dimensions for BI purposes.  Star schemas can be deployed into relational databases (in our case SQL Server) and into proprietary Cubes.  Examples of the latter are Microsoft's Analysis Services cubes or </a:t>
            </a:r>
            <a:r>
              <a:rPr lang="en-US" sz="1200" dirty="0" err="1" smtClean="0"/>
              <a:t>Cognos</a:t>
            </a:r>
            <a:r>
              <a:rPr lang="en-US" sz="1200" dirty="0" smtClean="0"/>
              <a:t>’ cubes.</a:t>
            </a:r>
            <a:r>
              <a:rPr lang="en-US" sz="1200" b="1" dirty="0" smtClean="0"/>
              <a:t> </a:t>
            </a:r>
          </a:p>
          <a:p>
            <a:endParaRPr lang="en-US" sz="1200" b="1" dirty="0" smtClean="0"/>
          </a:p>
          <a:p>
            <a:r>
              <a:rPr lang="en-US" sz="1200" b="1" dirty="0" smtClean="0"/>
              <a:t>Metadata</a:t>
            </a:r>
            <a:r>
              <a:rPr lang="en-US" sz="1200" dirty="0" smtClean="0"/>
              <a:t> – Data about data.  For example:  Columns</a:t>
            </a:r>
            <a:r>
              <a:rPr lang="en-US" sz="1200" baseline="0" dirty="0" smtClean="0"/>
              <a:t> in a fact table.  Column names and formats.</a:t>
            </a:r>
            <a:endParaRPr lang="en-US" sz="1200" dirty="0" smtClean="0"/>
          </a:p>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The</a:t>
            </a:r>
            <a:r>
              <a:rPr lang="en-US" b="0" baseline="0" dirty="0" smtClean="0"/>
              <a:t> object </a:t>
            </a:r>
            <a:r>
              <a:rPr lang="en-US" b="0" i="1" baseline="0" dirty="0" smtClean="0"/>
              <a:t>Invoice Details</a:t>
            </a:r>
            <a:r>
              <a:rPr lang="en-US" b="0" i="0" baseline="0" dirty="0" smtClean="0"/>
              <a:t> is an example of a </a:t>
            </a:r>
            <a:r>
              <a:rPr lang="en-US" b="1" i="0" baseline="0" dirty="0" smtClean="0"/>
              <a:t>Fact</a:t>
            </a:r>
            <a:r>
              <a:rPr lang="en-US" b="0" i="0" baseline="0" dirty="0" smtClean="0"/>
              <a:t> table.</a:t>
            </a:r>
            <a:endParaRPr lang="en-US" b="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The</a:t>
            </a:r>
            <a:r>
              <a:rPr lang="en-US" b="0" baseline="0" dirty="0" smtClean="0"/>
              <a:t> object </a:t>
            </a:r>
            <a:r>
              <a:rPr lang="en-US" b="0" i="1" baseline="0" dirty="0" smtClean="0"/>
              <a:t>Customers</a:t>
            </a:r>
            <a:r>
              <a:rPr lang="en-US" b="0" i="0" baseline="0" dirty="0" smtClean="0"/>
              <a:t> is an example of a </a:t>
            </a:r>
            <a:r>
              <a:rPr lang="en-US" b="1" i="0" baseline="0" dirty="0" smtClean="0"/>
              <a:t>Dimension</a:t>
            </a:r>
            <a:r>
              <a:rPr lang="en-US" b="0" i="0" baseline="0" dirty="0" smtClean="0"/>
              <a:t> table.</a:t>
            </a:r>
            <a:endParaRPr lang="en-US" b="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Items</a:t>
            </a:r>
            <a:r>
              <a:rPr lang="en-US" i="0" baseline="0" dirty="0" smtClean="0"/>
              <a:t> is another example of a </a:t>
            </a:r>
            <a:r>
              <a:rPr lang="en-US" b="1" i="0" baseline="0" dirty="0" smtClean="0"/>
              <a:t>dimension </a:t>
            </a:r>
            <a:r>
              <a:rPr lang="en-US" b="0" i="0" baseline="0" dirty="0" smtClean="0"/>
              <a:t>table.</a:t>
            </a:r>
            <a:endParaRPr lang="en-US" i="1" dirty="0"/>
          </a:p>
        </p:txBody>
      </p:sp>
      <p:sp>
        <p:nvSpPr>
          <p:cNvPr id="4" name="Slide Number Placeholder 3"/>
          <p:cNvSpPr>
            <a:spLocks noGrp="1"/>
          </p:cNvSpPr>
          <p:nvPr>
            <p:ph type="sldNum" sz="quarter" idx="10"/>
          </p:nvPr>
        </p:nvSpPr>
        <p:spPr/>
        <p:txBody>
          <a:bodyPr/>
          <a:lstStyle/>
          <a:p>
            <a:pPr>
              <a:defRPr/>
            </a:pPr>
            <a:fld id="{60128CE9-76D0-4B44-B752-A9A4E08BAEAA}"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some other examples</a:t>
            </a:r>
            <a:r>
              <a:rPr lang="en-US" baseline="0" dirty="0" smtClean="0"/>
              <a:t> of dimension tables related to the fact table </a:t>
            </a:r>
            <a:r>
              <a:rPr lang="en-US" i="1" baseline="0" dirty="0" smtClean="0"/>
              <a:t>Invoice Details.</a:t>
            </a:r>
          </a:p>
          <a:p>
            <a:endParaRPr lang="en-US" i="1" baseline="0"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This is a very simple example of rows of data in a Data Warehouse.</a:t>
            </a:r>
          </a:p>
          <a:p>
            <a:endParaRPr lang="en-US" b="0" dirty="0" smtClean="0"/>
          </a:p>
          <a:p>
            <a:r>
              <a:rPr lang="en-US" b="0" dirty="0" smtClean="0"/>
              <a:t>The columns </a:t>
            </a:r>
            <a:r>
              <a:rPr lang="en-US" b="0" i="1" dirty="0" smtClean="0"/>
              <a:t>Quantity Invoiced</a:t>
            </a:r>
            <a:r>
              <a:rPr lang="en-US" b="0" i="1" baseline="0" dirty="0" smtClean="0"/>
              <a:t> </a:t>
            </a:r>
            <a:r>
              <a:rPr lang="en-US" b="0" i="0" baseline="0" dirty="0" smtClean="0"/>
              <a:t>and </a:t>
            </a:r>
            <a:r>
              <a:rPr lang="en-US" b="0" i="1" baseline="0" dirty="0" smtClean="0"/>
              <a:t>Extended Price</a:t>
            </a:r>
            <a:r>
              <a:rPr lang="en-US" b="0" i="0" baseline="0" dirty="0" smtClean="0"/>
              <a:t> are </a:t>
            </a:r>
            <a:r>
              <a:rPr lang="en-US" b="1" i="0" baseline="0" dirty="0" smtClean="0"/>
              <a:t>Facts </a:t>
            </a:r>
            <a:r>
              <a:rPr lang="en-US" b="0" i="0" baseline="0" dirty="0" smtClean="0"/>
              <a:t>or </a:t>
            </a:r>
            <a:r>
              <a:rPr lang="en-US" b="1" i="0" baseline="0" dirty="0" smtClean="0"/>
              <a:t>Measures.</a:t>
            </a:r>
            <a:endParaRPr lang="en-US" b="0" i="0" baseline="0" dirty="0" smtClean="0"/>
          </a:p>
          <a:p>
            <a:endParaRPr lang="en-US" b="0" i="0" baseline="0" dirty="0" smtClean="0"/>
          </a:p>
          <a:p>
            <a:r>
              <a:rPr lang="en-US" b="0" i="0" baseline="0" dirty="0" smtClean="0"/>
              <a:t>The columns </a:t>
            </a:r>
            <a:r>
              <a:rPr lang="en-US" b="0" i="1" u="none" baseline="0" dirty="0" smtClean="0"/>
              <a:t>Customer ID, Item Id </a:t>
            </a:r>
            <a:r>
              <a:rPr lang="en-US" b="0" i="0" u="none" baseline="0" dirty="0" smtClean="0"/>
              <a:t>and </a:t>
            </a:r>
            <a:r>
              <a:rPr lang="en-US" b="0" i="1" u="none" baseline="0" dirty="0" smtClean="0"/>
              <a:t>Invoice Date</a:t>
            </a:r>
            <a:r>
              <a:rPr lang="en-US" b="0" i="0" u="none" baseline="0" dirty="0" smtClean="0"/>
              <a:t> are </a:t>
            </a:r>
            <a:r>
              <a:rPr lang="en-US" b="1" i="0" u="none" baseline="0" dirty="0" smtClean="0"/>
              <a:t>Dimensions.</a:t>
            </a:r>
            <a:endParaRPr lang="en-US" b="0" i="0" u="none" baseline="0" dirty="0" smtClean="0"/>
          </a:p>
          <a:p>
            <a:endParaRPr lang="en-US" b="0" i="0" u="none" baseline="0" dirty="0" smtClean="0"/>
          </a:p>
          <a:p>
            <a:r>
              <a:rPr lang="en-US" b="0" i="0" u="none" baseline="0" dirty="0" smtClean="0"/>
              <a:t>The column </a:t>
            </a:r>
            <a:r>
              <a:rPr lang="en-US" b="0" i="1" u="none" baseline="0" dirty="0" smtClean="0"/>
              <a:t>Invoice ID</a:t>
            </a:r>
            <a:r>
              <a:rPr lang="en-US" b="1" i="1" u="none" baseline="0" dirty="0" smtClean="0"/>
              <a:t> </a:t>
            </a:r>
            <a:r>
              <a:rPr lang="en-US" b="0" i="0" u="none" baseline="0" dirty="0" smtClean="0"/>
              <a:t>is an Operational Code.  Operational codes are outside the scope of this discussion.</a:t>
            </a:r>
            <a:endParaRPr lang="en-US" b="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29</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2-d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This class is designed to provide you with a fairly intensive overview of BI:  The major</a:t>
            </a:r>
            <a:r>
              <a:rPr lang="en-US" baseline="0" dirty="0" smtClean="0"/>
              <a:t> components,</a:t>
            </a:r>
            <a:r>
              <a:rPr lang="en-US" dirty="0" smtClean="0"/>
              <a:t> the current modules and some</a:t>
            </a:r>
            <a:r>
              <a:rPr lang="en-US" baseline="0" dirty="0" smtClean="0"/>
              <a:t> </a:t>
            </a:r>
            <a:r>
              <a:rPr lang="en-US" dirty="0" smtClean="0"/>
              <a:t>basic technical information.  </a:t>
            </a:r>
          </a:p>
          <a:p>
            <a:endParaRPr lang="en-US" dirty="0" smtClean="0"/>
          </a:p>
          <a:p>
            <a:r>
              <a:rPr lang="en-US" dirty="0" smtClean="0"/>
              <a:t>This</a:t>
            </a:r>
            <a:r>
              <a:rPr lang="en-US" baseline="0" dirty="0" smtClean="0"/>
              <a:t> class will provide the baseline knowledge you will need for the remaining BI Application coursework.</a:t>
            </a:r>
          </a:p>
          <a:p>
            <a:endParaRPr lang="en-US" baseline="0" dirty="0" smtClean="0"/>
          </a:p>
          <a:p>
            <a:pPr>
              <a:defRPr/>
            </a:pPr>
            <a:r>
              <a:rPr lang="en-US" dirty="0" smtClean="0">
                <a:latin typeface="Arial" pitchFamily="34" charset="0"/>
              </a:rPr>
              <a:t>The objectives for this course are very high level, but they are critical for you to achieve in order to progress along the certification path.  </a:t>
            </a:r>
          </a:p>
          <a:p>
            <a:pPr>
              <a:defRPr/>
            </a:pPr>
            <a:endParaRPr lang="en-US" dirty="0" smtClean="0">
              <a:latin typeface="Arial" pitchFamily="34" charset="0"/>
            </a:endParaRPr>
          </a:p>
          <a:p>
            <a:pPr>
              <a:defRPr/>
            </a:pPr>
            <a:r>
              <a:rPr lang="en-US" dirty="0" smtClean="0">
                <a:latin typeface="Arial" pitchFamily="34" charset="0"/>
              </a:rPr>
              <a:t>Your objectives upon completion of this class and its associated activities in the Activities Handbook will be to be able to: </a:t>
            </a:r>
          </a:p>
          <a:p>
            <a:pPr>
              <a:defRPr/>
            </a:pPr>
            <a:endParaRPr lang="en-US" dirty="0" smtClean="0">
              <a:latin typeface="Arial" pitchFamily="34" charset="0"/>
            </a:endParaRPr>
          </a:p>
          <a:p>
            <a:pPr marL="228600" indent="-228600">
              <a:buFontTx/>
              <a:buAutoNum type="arabicPeriod"/>
              <a:defRPr/>
            </a:pPr>
            <a:r>
              <a:rPr lang="en-US" dirty="0" smtClean="0">
                <a:latin typeface="Arial" pitchFamily="34" charset="0"/>
              </a:rPr>
              <a:t>Define key Business</a:t>
            </a:r>
            <a:r>
              <a:rPr lang="en-US" baseline="0" dirty="0" smtClean="0">
                <a:latin typeface="Arial" pitchFamily="34" charset="0"/>
              </a:rPr>
              <a:t> Intelligence concepts.</a:t>
            </a:r>
          </a:p>
          <a:p>
            <a:pPr marL="228600" indent="-228600">
              <a:buFontTx/>
              <a:buAutoNum type="arabicPeriod"/>
              <a:defRPr/>
            </a:pPr>
            <a:r>
              <a:rPr lang="en-US" dirty="0" smtClean="0">
                <a:latin typeface="Arial" pitchFamily="34" charset="0"/>
              </a:rPr>
              <a:t>Understand the main components of the BI Solution</a:t>
            </a:r>
          </a:p>
          <a:p>
            <a:pPr marL="228600" indent="-228600">
              <a:buFontTx/>
              <a:buAutoNum type="arabicPeriod"/>
              <a:defRPr/>
            </a:pPr>
            <a:r>
              <a:rPr lang="en-US" dirty="0" smtClean="0">
                <a:latin typeface="Arial" pitchFamily="34" charset="0"/>
              </a:rPr>
              <a:t>Demonstrate</a:t>
            </a:r>
            <a:r>
              <a:rPr lang="en-US" baseline="0" dirty="0" smtClean="0">
                <a:latin typeface="Arial" pitchFamily="34" charset="0"/>
              </a:rPr>
              <a:t> </a:t>
            </a:r>
            <a:r>
              <a:rPr lang="en-US" dirty="0" smtClean="0">
                <a:latin typeface="Arial" pitchFamily="34" charset="0"/>
              </a:rPr>
              <a:t>the basic functions available in QAD BI</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30</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2-b</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31</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The </a:t>
            </a:r>
            <a:r>
              <a:rPr lang="en-US" i="1" dirty="0" smtClean="0"/>
              <a:t>Total</a:t>
            </a:r>
            <a:r>
              <a:rPr lang="en-US" i="1" baseline="0" dirty="0" smtClean="0"/>
              <a:t> Invoice Amount ($)</a:t>
            </a:r>
            <a:r>
              <a:rPr lang="en-US" i="0" baseline="0" dirty="0" smtClean="0"/>
              <a:t> is the sum of the rows for Invoice #3 and Invoice #5.</a:t>
            </a: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32</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4294967295"/>
          </p:nvPr>
        </p:nvSpPr>
        <p:spPr bwMode="auto">
          <a:xfrm>
            <a:off x="3884613" y="8828887"/>
            <a:ext cx="2971800" cy="465929"/>
          </a:xfrm>
          <a:prstGeom prst="rect">
            <a:avLst/>
          </a:prstGeom>
          <a:noFill/>
          <a:ln>
            <a:miter lim="800000"/>
            <a:headEnd/>
            <a:tailEnd/>
          </a:ln>
        </p:spPr>
        <p:txBody>
          <a:bodyPr/>
          <a:lstStyle/>
          <a:p>
            <a:fld id="{EB63FFD0-79FA-4DA4-8951-7E495F0A944A}" type="slidenum">
              <a:rPr lang="en-US"/>
              <a:pPr/>
              <a:t>33</a:t>
            </a:fld>
            <a:endParaRPr lang="en-US"/>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r>
              <a:rPr lang="en-US" b="1" dirty="0" smtClean="0"/>
              <a:t>Key Concept:</a:t>
            </a:r>
          </a:p>
          <a:p>
            <a:pPr eaLnBrk="1" hangingPunct="1"/>
            <a:endParaRPr lang="en-US" b="1" dirty="0" smtClean="0"/>
          </a:p>
          <a:p>
            <a:pPr eaLnBrk="1" hangingPunct="1"/>
            <a:r>
              <a:rPr lang="en-US" b="1" dirty="0" smtClean="0"/>
              <a:t>QAD</a:t>
            </a:r>
            <a:r>
              <a:rPr lang="en-US" b="1" baseline="0" dirty="0" smtClean="0"/>
              <a:t> BI Components:</a:t>
            </a:r>
          </a:p>
          <a:p>
            <a:pPr eaLnBrk="1" hangingPunct="1"/>
            <a:endParaRPr lang="en-US" b="1" dirty="0" smtClean="0"/>
          </a:p>
          <a:p>
            <a:pPr eaLnBrk="1" hangingPunct="1"/>
            <a:r>
              <a:rPr lang="en-US" b="1" dirty="0" smtClean="0"/>
              <a:t>QAD BI Data Warehouse Developer</a:t>
            </a:r>
            <a:r>
              <a:rPr lang="en-US" b="1" baseline="0" dirty="0" smtClean="0"/>
              <a:t> (DWD)</a:t>
            </a:r>
            <a:endParaRPr lang="en-US" b="1" dirty="0" smtClean="0"/>
          </a:p>
          <a:p>
            <a:pPr lvl="1" eaLnBrk="1" hangingPunct="1"/>
            <a:r>
              <a:rPr lang="en-US" dirty="0" smtClean="0"/>
              <a:t>Consolidate into a single warehouse optimized for simple, fast access</a:t>
            </a:r>
          </a:p>
          <a:p>
            <a:pPr lvl="1" eaLnBrk="1" hangingPunct="1"/>
            <a:r>
              <a:rPr lang="en-US" dirty="0" smtClean="0"/>
              <a:t>QAD and non-QAD data sources</a:t>
            </a:r>
          </a:p>
          <a:p>
            <a:pPr eaLnBrk="1" hangingPunct="1"/>
            <a:r>
              <a:rPr lang="en-US" b="1" dirty="0" smtClean="0"/>
              <a:t>Modules</a:t>
            </a:r>
          </a:p>
          <a:p>
            <a:pPr lvl="1" eaLnBrk="1" hangingPunct="1"/>
            <a:r>
              <a:rPr lang="en-US" dirty="0" smtClean="0"/>
              <a:t>ERP “aware” streamlines access to current and historical QAD ERP data</a:t>
            </a:r>
          </a:p>
          <a:p>
            <a:pPr lvl="1" eaLnBrk="1" hangingPunct="1"/>
            <a:r>
              <a:rPr lang="en-US" dirty="0" smtClean="0"/>
              <a:t>Extensible to support non-QAD data sources</a:t>
            </a:r>
          </a:p>
          <a:p>
            <a:pPr eaLnBrk="1" hangingPunct="1"/>
            <a:r>
              <a:rPr lang="en-US" b="1" dirty="0" smtClean="0"/>
              <a:t>QAD BI Collaborative Portal</a:t>
            </a:r>
          </a:p>
          <a:p>
            <a:pPr lvl="1" eaLnBrk="1" hangingPunct="1"/>
            <a:r>
              <a:rPr lang="en-US" dirty="0" smtClean="0"/>
              <a:t>Easy to use and create dashboard and reporting environment</a:t>
            </a:r>
          </a:p>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t>The problem with operational</a:t>
            </a:r>
            <a:r>
              <a:rPr lang="en-GB" baseline="0" dirty="0" smtClean="0"/>
              <a:t> systems (ERP, EAM, etc) is that the data is stored in a format and level that supports the day-to-day business processes of the organization.  In addition, this transactional data may be stored in many different systems and formats.   Business decision making is improved when consolidated data is available with easy-to-use access.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t>One</a:t>
            </a:r>
            <a:r>
              <a:rPr lang="en-GB" baseline="0" dirty="0" smtClean="0"/>
              <a:t> </a:t>
            </a:r>
            <a:r>
              <a:rPr lang="en-GB" dirty="0" smtClean="0"/>
              <a:t>solution is to extract the data out of the</a:t>
            </a:r>
            <a:r>
              <a:rPr lang="en-GB" baseline="0" dirty="0" smtClean="0"/>
              <a:t> transactional (i.e. “source”)</a:t>
            </a:r>
            <a:r>
              <a:rPr lang="en-GB" dirty="0" smtClean="0"/>
              <a:t> systems and integrate the data in a data</a:t>
            </a:r>
            <a:r>
              <a:rPr lang="en-GB" baseline="0" dirty="0" smtClean="0"/>
              <a:t> warehouse</a:t>
            </a:r>
            <a:r>
              <a:rPr lang="en-GB" dirty="0" smtClean="0"/>
              <a:t>.  The data warehouse is often the only true Enterprise system.  QAD BI</a:t>
            </a:r>
            <a:r>
              <a:rPr lang="en-GB" baseline="0" dirty="0" smtClean="0"/>
              <a:t> Data Warehouse Designer (BI DWD) </a:t>
            </a:r>
            <a:r>
              <a:rPr lang="en-GB" dirty="0" smtClean="0"/>
              <a:t> provides all the functionality required to build and manage the blue box, whilst remaining agnostic on the reporting tools.  Often people have multiple reporting tools to support external, internal and analyst users.</a:t>
            </a:r>
          </a:p>
          <a:p>
            <a:endParaRPr lang="en-NZ" dirty="0" smtClean="0"/>
          </a:p>
        </p:txBody>
      </p:sp>
      <p:sp>
        <p:nvSpPr>
          <p:cNvPr id="74756" name="Slide Number Placeholder 3"/>
          <p:cNvSpPr>
            <a:spLocks noGrp="1"/>
          </p:cNvSpPr>
          <p:nvPr>
            <p:ph type="sldNum" sz="quarter" idx="4294967295"/>
          </p:nvPr>
        </p:nvSpPr>
        <p:spPr bwMode="auto">
          <a:xfrm>
            <a:off x="3884613" y="8830471"/>
            <a:ext cx="2971800" cy="464345"/>
          </a:xfrm>
          <a:prstGeom prst="rect">
            <a:avLst/>
          </a:prstGeom>
          <a:noFill/>
          <a:ln>
            <a:miter lim="800000"/>
            <a:headEnd/>
            <a:tailEnd/>
          </a:ln>
        </p:spPr>
        <p:txBody>
          <a:bodyPr/>
          <a:lstStyle/>
          <a:p>
            <a:fld id="{8A06E9FC-B216-4287-A581-15CEE7EE20F1}" type="slidenum">
              <a:rPr lang="en-US"/>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eaLnBrk="1" hangingPunct="1"/>
            <a:endParaRPr lang="en-NZ" dirty="0" smtClean="0"/>
          </a:p>
        </p:txBody>
      </p:sp>
      <p:sp>
        <p:nvSpPr>
          <p:cNvPr id="75780" name="Slide Number Placeholder 3"/>
          <p:cNvSpPr txBox="1">
            <a:spLocks noGrp="1"/>
          </p:cNvSpPr>
          <p:nvPr/>
        </p:nvSpPr>
        <p:spPr bwMode="auto">
          <a:xfrm>
            <a:off x="3884613" y="8830471"/>
            <a:ext cx="2971800" cy="464345"/>
          </a:xfrm>
          <a:prstGeom prst="rect">
            <a:avLst/>
          </a:prstGeom>
          <a:noFill/>
          <a:ln w="9525">
            <a:noFill/>
            <a:miter lim="800000"/>
            <a:headEnd/>
            <a:tailEnd/>
          </a:ln>
        </p:spPr>
        <p:txBody>
          <a:bodyPr anchor="b"/>
          <a:lstStyle/>
          <a:p>
            <a:pPr algn="r"/>
            <a:fld id="{9B330201-83C9-4DA8-AFEF-9B1BD5963233}" type="slidenum">
              <a:rPr lang="en-US"/>
              <a:pPr algn="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dirty="0" smtClean="0"/>
              <a:t>Historically,</a:t>
            </a:r>
            <a:r>
              <a:rPr lang="en-GB" baseline="0" dirty="0" smtClean="0"/>
              <a:t> data warehouses have included Extract, Transform, Load (ETL) tools.  In contrast, </a:t>
            </a:r>
            <a:r>
              <a:rPr lang="en-GB" dirty="0" smtClean="0"/>
              <a:t>QAD’s Data Warehouse Designer provides a robust Extract, Load, Transform (ELT) capability which allows data to be compiled from a wide range of QAD and non-QAD sources to an SQL database.  </a:t>
            </a:r>
          </a:p>
        </p:txBody>
      </p:sp>
      <p:sp>
        <p:nvSpPr>
          <p:cNvPr id="76804" name="Slide Number Placeholder 3"/>
          <p:cNvSpPr txBox="1">
            <a:spLocks noGrp="1"/>
          </p:cNvSpPr>
          <p:nvPr/>
        </p:nvSpPr>
        <p:spPr bwMode="auto">
          <a:xfrm>
            <a:off x="3884613" y="8830471"/>
            <a:ext cx="2971800" cy="464345"/>
          </a:xfrm>
          <a:prstGeom prst="rect">
            <a:avLst/>
          </a:prstGeom>
          <a:noFill/>
          <a:ln w="9525">
            <a:noFill/>
            <a:miter lim="800000"/>
            <a:headEnd/>
            <a:tailEnd/>
          </a:ln>
        </p:spPr>
        <p:txBody>
          <a:bodyPr anchor="b"/>
          <a:lstStyle/>
          <a:p>
            <a:pPr algn="r"/>
            <a:fld id="{28A81C95-1012-4195-920D-07585332FC43}" type="slidenum">
              <a:rPr lang="en-US"/>
              <a:pPr algn="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dirty="0" smtClean="0"/>
              <a:t>The scheduler determines refresh intervals and routines, documentation and data flows are automatically created saving both</a:t>
            </a:r>
            <a:r>
              <a:rPr lang="en-GB" baseline="0" dirty="0" smtClean="0"/>
              <a:t> </a:t>
            </a:r>
            <a:r>
              <a:rPr lang="en-GB" dirty="0" smtClean="0"/>
              <a:t>development and operations time.</a:t>
            </a:r>
          </a:p>
          <a:p>
            <a:pPr eaLnBrk="1" hangingPunct="1"/>
            <a:endParaRPr lang="en-NZ" dirty="0" smtClean="0"/>
          </a:p>
        </p:txBody>
      </p:sp>
      <p:sp>
        <p:nvSpPr>
          <p:cNvPr id="77828" name="Slide Number Placeholder 3"/>
          <p:cNvSpPr txBox="1">
            <a:spLocks noGrp="1"/>
          </p:cNvSpPr>
          <p:nvPr/>
        </p:nvSpPr>
        <p:spPr bwMode="auto">
          <a:xfrm>
            <a:off x="3884613" y="8830471"/>
            <a:ext cx="2971800" cy="464345"/>
          </a:xfrm>
          <a:prstGeom prst="rect">
            <a:avLst/>
          </a:prstGeom>
          <a:noFill/>
          <a:ln w="9525">
            <a:noFill/>
            <a:miter lim="800000"/>
            <a:headEnd/>
            <a:tailEnd/>
          </a:ln>
        </p:spPr>
        <p:txBody>
          <a:bodyPr anchor="b"/>
          <a:lstStyle/>
          <a:p>
            <a:pPr algn="r"/>
            <a:fld id="{634E8CF8-D99B-4555-AAA1-0A45D6B62E51}" type="slidenum">
              <a:rPr lang="en-US"/>
              <a:pPr algn="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pPr eaLnBrk="1" hangingPunct="1"/>
            <a:r>
              <a:rPr lang="en-NZ" dirty="0" smtClean="0"/>
              <a:t>All the logic needed to transform the source</a:t>
            </a:r>
            <a:r>
              <a:rPr lang="en-NZ" baseline="0" dirty="0" smtClean="0"/>
              <a:t> data into a usable Data Warehouse is stored in the BI.  This is the Metadata.</a:t>
            </a:r>
            <a:endParaRPr lang="en-NZ" dirty="0" smtClean="0"/>
          </a:p>
        </p:txBody>
      </p:sp>
      <p:sp>
        <p:nvSpPr>
          <p:cNvPr id="78852" name="Slide Number Placeholder 3"/>
          <p:cNvSpPr txBox="1">
            <a:spLocks noGrp="1"/>
          </p:cNvSpPr>
          <p:nvPr/>
        </p:nvSpPr>
        <p:spPr bwMode="auto">
          <a:xfrm>
            <a:off x="3884613" y="8830471"/>
            <a:ext cx="2971800" cy="464345"/>
          </a:xfrm>
          <a:prstGeom prst="rect">
            <a:avLst/>
          </a:prstGeom>
          <a:noFill/>
          <a:ln w="9525">
            <a:noFill/>
            <a:miter lim="800000"/>
            <a:headEnd/>
            <a:tailEnd/>
          </a:ln>
        </p:spPr>
        <p:txBody>
          <a:bodyPr anchor="b"/>
          <a:lstStyle/>
          <a:p>
            <a:pPr algn="r"/>
            <a:fld id="{6F95F5A7-9E4E-4C06-9CD9-55C4AEAC1335}" type="slidenum">
              <a:rPr lang="en-US"/>
              <a:pPr algn="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pPr eaLnBrk="1" hangingPunct="1"/>
            <a:r>
              <a:rPr lang="en-GB" dirty="0" smtClean="0"/>
              <a:t>The last piece of the BI puzzle is Documentation.  The QAD DWD can automatically generate both technical and end-user documentation.</a:t>
            </a:r>
          </a:p>
          <a:p>
            <a:pPr eaLnBrk="1" hangingPunct="1"/>
            <a:endParaRPr lang="en-NZ" dirty="0" smtClean="0"/>
          </a:p>
        </p:txBody>
      </p:sp>
      <p:sp>
        <p:nvSpPr>
          <p:cNvPr id="79876" name="Slide Number Placeholder 3"/>
          <p:cNvSpPr txBox="1">
            <a:spLocks noGrp="1"/>
          </p:cNvSpPr>
          <p:nvPr/>
        </p:nvSpPr>
        <p:spPr bwMode="auto">
          <a:xfrm>
            <a:off x="3884613" y="8830471"/>
            <a:ext cx="2971800" cy="464345"/>
          </a:xfrm>
          <a:prstGeom prst="rect">
            <a:avLst/>
          </a:prstGeom>
          <a:noFill/>
          <a:ln w="9525">
            <a:noFill/>
            <a:miter lim="800000"/>
            <a:headEnd/>
            <a:tailEnd/>
          </a:ln>
        </p:spPr>
        <p:txBody>
          <a:bodyPr anchor="b"/>
          <a:lstStyle/>
          <a:p>
            <a:pPr algn="r"/>
            <a:fld id="{3B8432F1-4707-4468-A6C1-C607C9A3B290}" type="slidenum">
              <a:rPr lang="en-US"/>
              <a:pPr algn="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4</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40</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41</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The engine to the BI solution</a:t>
            </a:r>
            <a:r>
              <a:rPr lang="en-US" baseline="0" dirty="0" smtClean="0"/>
              <a:t> is the BI Data Warehouse Designer (DWD).  This tool supports not only QAD developed modules, but also provides customers with a robust, easy-to-use tool to add extensions to the QAD BI modules.  The extensions may include adding functionality, using both QAD and non-QAD data sources.  Users of the DWD are generally IT professionals or technology savvy “super” users.</a:t>
            </a:r>
          </a:p>
          <a:p>
            <a:pPr eaLnBrk="1" hangingPunct="1"/>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The BI DWD includes a scheduler. </a:t>
            </a:r>
            <a:r>
              <a:rPr lang="en-US" sz="1200" kern="1200" dirty="0" smtClean="0">
                <a:solidFill>
                  <a:schemeClr val="tx1"/>
                </a:solidFill>
                <a:latin typeface="Arial" charset="0"/>
                <a:ea typeface="+mn-ea"/>
                <a:cs typeface="+mn-cs"/>
              </a:rPr>
              <a:t>It processes pre-defined jobs, recording the success, failure or otherwise of the job.  </a:t>
            </a:r>
            <a:r>
              <a:rPr lang="en-GB" dirty="0" smtClean="0"/>
              <a:t>The scheduler determines refresh intervals and routines, documentation and data flows are automatically created saving development and support time.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p:spPr>
        <p:txBody>
          <a:bodyPr/>
          <a:lstStyle/>
          <a:p>
            <a:r>
              <a:rPr lang="en-US" baseline="0" dirty="0" smtClean="0"/>
              <a:t>Different windows in the DWD provide a view into different DW objects.    </a:t>
            </a:r>
          </a:p>
          <a:p>
            <a:endParaRPr lang="en-US" baseline="0" dirty="0" smtClean="0"/>
          </a:p>
          <a:p>
            <a:r>
              <a:rPr lang="en-US" baseline="0" dirty="0" smtClean="0"/>
              <a:t>For example:</a:t>
            </a:r>
          </a:p>
          <a:p>
            <a:endParaRPr lang="en-US" baseline="0" dirty="0" smtClean="0"/>
          </a:p>
          <a:p>
            <a:pPr>
              <a:lnSpc>
                <a:spcPct val="150000"/>
              </a:lnSpc>
              <a:buFont typeface="Arial" pitchFamily="34" charset="0"/>
              <a:buNone/>
            </a:pPr>
            <a:r>
              <a:rPr lang="en-US" baseline="0" dirty="0" smtClean="0"/>
              <a:t>The left pane shows the DW object builder.   This displays all the objects that are present in the current DW.  Fact and dimension tables are shown here.  As data from source system is loaded and transformed, it moves through a series of interim tables.  These include “staging” and “permanent” tables.  Tables are organized by Module.  </a:t>
            </a:r>
          </a:p>
          <a:p>
            <a:pPr>
              <a:lnSpc>
                <a:spcPct val="150000"/>
              </a:lnSpc>
              <a:buFont typeface="Arial" pitchFamily="34" charset="0"/>
              <a:buNone/>
            </a:pPr>
            <a:endParaRPr lang="en-US" baseline="0" dirty="0" smtClean="0"/>
          </a:p>
          <a:p>
            <a:pPr>
              <a:lnSpc>
                <a:spcPct val="150000"/>
              </a:lnSpc>
              <a:buFont typeface="Arial" pitchFamily="34" charset="0"/>
              <a:buNone/>
            </a:pPr>
            <a:r>
              <a:rPr lang="en-US" baseline="0" dirty="0" smtClean="0"/>
              <a:t>When an object is selected in the left pane, detailed information about that object is shown in the center pane.</a:t>
            </a:r>
          </a:p>
          <a:p>
            <a:pPr>
              <a:lnSpc>
                <a:spcPct val="150000"/>
              </a:lnSpc>
              <a:buFont typeface="Arial" pitchFamily="34" charset="0"/>
              <a:buNone/>
            </a:pPr>
            <a:endParaRPr lang="en-US" baseline="0" dirty="0" smtClean="0"/>
          </a:p>
          <a:p>
            <a:pPr>
              <a:lnSpc>
                <a:spcPct val="150000"/>
              </a:lnSpc>
              <a:buFont typeface="Arial" pitchFamily="34" charset="0"/>
              <a:buNone/>
            </a:pPr>
            <a:r>
              <a:rPr lang="en-US" baseline="0" dirty="0" smtClean="0"/>
              <a:t>The right pane displays the available source tables.</a:t>
            </a:r>
            <a:endParaRPr lang="en-US" dirty="0" smtClean="0"/>
          </a:p>
        </p:txBody>
      </p:sp>
      <p:sp>
        <p:nvSpPr>
          <p:cNvPr id="196612" name="Slide Number Placeholder 3"/>
          <p:cNvSpPr>
            <a:spLocks noGrp="1"/>
          </p:cNvSpPr>
          <p:nvPr>
            <p:ph type="sldNum" sz="quarter" idx="5"/>
          </p:nvPr>
        </p:nvSpPr>
        <p:spPr>
          <a:noFill/>
        </p:spPr>
        <p:txBody>
          <a:bodyPr/>
          <a:lstStyle/>
          <a:p>
            <a:fld id="{FE7FE464-8388-48E7-A95C-54BBCB90B2C4}" type="slidenum">
              <a:rPr lang="en-US" smtClean="0"/>
              <a:pPr/>
              <a:t>42</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197635" name="Notes Placeholder 2"/>
          <p:cNvSpPr>
            <a:spLocks noGrp="1"/>
          </p:cNvSpPr>
          <p:nvPr>
            <p:ph type="body" idx="1"/>
          </p:nvPr>
        </p:nvSpPr>
        <p:spPr>
          <a:noFill/>
          <a:ln/>
        </p:spPr>
        <p:txBody>
          <a:bodyPr/>
          <a:lstStyle/>
          <a:p>
            <a:r>
              <a:rPr lang="en-US" dirty="0" smtClean="0"/>
              <a:t>The</a:t>
            </a:r>
            <a:r>
              <a:rPr lang="en-US" baseline="0" dirty="0" smtClean="0"/>
              <a:t> detail pane in the middle displays Source and Target data (file names and field names).  The example above shows how ERP field names are translated into more user-friendly column names.  </a:t>
            </a:r>
            <a:r>
              <a:rPr lang="en-US" i="1" baseline="0" dirty="0" err="1" smtClean="0"/>
              <a:t>idh_qty_all</a:t>
            </a:r>
            <a:r>
              <a:rPr lang="en-US" i="0" baseline="0" dirty="0" smtClean="0"/>
              <a:t>  is transformed into </a:t>
            </a:r>
            <a:r>
              <a:rPr lang="en-US" i="1" baseline="0" dirty="0" smtClean="0"/>
              <a:t>Quantity Allocated</a:t>
            </a:r>
            <a:r>
              <a:rPr lang="en-US" i="0" baseline="0" dirty="0" smtClean="0"/>
              <a:t>.  </a:t>
            </a:r>
          </a:p>
          <a:p>
            <a:endParaRPr lang="en-US" i="0" baseline="0" dirty="0" smtClean="0"/>
          </a:p>
          <a:p>
            <a:r>
              <a:rPr lang="en-US" i="0" baseline="0" dirty="0" smtClean="0"/>
              <a:t>Format options are included in the DWD to make is easier to display data.</a:t>
            </a:r>
            <a:endParaRPr lang="en-US" dirty="0" smtClean="0"/>
          </a:p>
        </p:txBody>
      </p:sp>
      <p:sp>
        <p:nvSpPr>
          <p:cNvPr id="197636" name="Slide Number Placeholder 3"/>
          <p:cNvSpPr>
            <a:spLocks noGrp="1"/>
          </p:cNvSpPr>
          <p:nvPr>
            <p:ph type="sldNum" sz="quarter" idx="5"/>
          </p:nvPr>
        </p:nvSpPr>
        <p:spPr>
          <a:noFill/>
        </p:spPr>
        <p:txBody>
          <a:bodyPr/>
          <a:lstStyle/>
          <a:p>
            <a:fld id="{CEC6D401-EDDA-4E55-ABA3-E2E1390EEE4A}" type="slidenum">
              <a:rPr lang="en-US" smtClean="0"/>
              <a:pPr/>
              <a:t>43</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197635" name="Notes Placeholder 2"/>
          <p:cNvSpPr>
            <a:spLocks noGrp="1"/>
          </p:cNvSpPr>
          <p:nvPr>
            <p:ph type="body" idx="1"/>
          </p:nvPr>
        </p:nvSpPr>
        <p:spPr>
          <a:noFill/>
          <a:ln/>
        </p:spPr>
        <p:txBody>
          <a:bodyPr/>
          <a:lstStyle/>
          <a:p>
            <a:r>
              <a:rPr lang="en-US" dirty="0" smtClean="0"/>
              <a:t>A</a:t>
            </a:r>
            <a:r>
              <a:rPr lang="en-US" baseline="0" dirty="0" smtClean="0"/>
              <a:t> variety of special tools are available in the DWD.  One of these is the </a:t>
            </a:r>
            <a:r>
              <a:rPr lang="en-US" i="1" baseline="0" dirty="0" smtClean="0"/>
              <a:t>Track Back and Where-Used</a:t>
            </a:r>
            <a:r>
              <a:rPr lang="en-US" i="0" baseline="0" dirty="0" smtClean="0"/>
              <a:t> diagram.  This lets the designer analyze the sources of the various tables.</a:t>
            </a:r>
            <a:endParaRPr lang="en-US" dirty="0" smtClean="0"/>
          </a:p>
        </p:txBody>
      </p:sp>
      <p:sp>
        <p:nvSpPr>
          <p:cNvPr id="197636" name="Slide Number Placeholder 3"/>
          <p:cNvSpPr>
            <a:spLocks noGrp="1"/>
          </p:cNvSpPr>
          <p:nvPr>
            <p:ph type="sldNum" sz="quarter" idx="5"/>
          </p:nvPr>
        </p:nvSpPr>
        <p:spPr>
          <a:noFill/>
        </p:spPr>
        <p:txBody>
          <a:bodyPr/>
          <a:lstStyle/>
          <a:p>
            <a:fld id="{CEC6D401-EDDA-4E55-ABA3-E2E1390EEE4A}" type="slidenum">
              <a:rPr lang="en-US" smtClean="0"/>
              <a:pPr/>
              <a:t>44</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p:spPr>
        <p:txBody>
          <a:bodyPr/>
          <a:lstStyle/>
          <a:p>
            <a:r>
              <a:rPr lang="en-US" dirty="0" smtClean="0"/>
              <a:t>Technical and end user documentation – automatically generated.</a:t>
            </a:r>
            <a:r>
              <a:rPr lang="en-US" baseline="0" dirty="0" smtClean="0"/>
              <a:t>  </a:t>
            </a:r>
            <a:endParaRPr lang="en-US" dirty="0" smtClean="0"/>
          </a:p>
        </p:txBody>
      </p:sp>
      <p:sp>
        <p:nvSpPr>
          <p:cNvPr id="202756" name="Slide Number Placeholder 3"/>
          <p:cNvSpPr>
            <a:spLocks noGrp="1"/>
          </p:cNvSpPr>
          <p:nvPr>
            <p:ph type="sldNum" sz="quarter" idx="5"/>
          </p:nvPr>
        </p:nvSpPr>
        <p:spPr>
          <a:noFill/>
        </p:spPr>
        <p:txBody>
          <a:bodyPr/>
          <a:lstStyle/>
          <a:p>
            <a:fld id="{513381A0-FA65-456D-BAE3-8B4029660E4E}" type="slidenum">
              <a:rPr lang="en-US" smtClean="0"/>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197635"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Key Concept: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a:t>
            </a:r>
            <a:r>
              <a:rPr lang="en-US" sz="1200" kern="1200" baseline="0" dirty="0" smtClean="0">
                <a:solidFill>
                  <a:schemeClr val="tx1"/>
                </a:solidFill>
                <a:latin typeface="Arial" charset="0"/>
                <a:ea typeface="+mn-ea"/>
                <a:cs typeface="+mn-cs"/>
              </a:rPr>
              <a:t> DWD Scheduler </a:t>
            </a:r>
            <a:r>
              <a:rPr lang="en-US" sz="1200" kern="1200" dirty="0" smtClean="0">
                <a:solidFill>
                  <a:schemeClr val="tx1"/>
                </a:solidFill>
                <a:latin typeface="Arial" charset="0"/>
                <a:ea typeface="+mn-ea"/>
                <a:cs typeface="+mn-cs"/>
              </a:rPr>
              <a:t>processes pre-defined jobs, recording the success, failure or otherwise of the job.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Individual</a:t>
            </a:r>
            <a:r>
              <a:rPr lang="en-US" sz="1200" kern="1200" baseline="0" dirty="0" smtClean="0">
                <a:solidFill>
                  <a:schemeClr val="tx1"/>
                </a:solidFill>
                <a:latin typeface="Arial" charset="0"/>
                <a:ea typeface="+mn-ea"/>
                <a:cs typeface="+mn-cs"/>
              </a:rPr>
              <a:t> job tasks are displayed for the selected job.</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Arial" charset="0"/>
                <a:ea typeface="+mn-ea"/>
                <a:cs typeface="+mn-cs"/>
              </a:rPr>
              <a:t>The job scheduler is run from within the DWD.</a:t>
            </a:r>
            <a:endParaRPr lang="en-GB" dirty="0" smtClean="0"/>
          </a:p>
          <a:p>
            <a:endParaRPr lang="en-US" dirty="0" smtClean="0"/>
          </a:p>
        </p:txBody>
      </p:sp>
      <p:sp>
        <p:nvSpPr>
          <p:cNvPr id="197636" name="Slide Number Placeholder 3"/>
          <p:cNvSpPr>
            <a:spLocks noGrp="1"/>
          </p:cNvSpPr>
          <p:nvPr>
            <p:ph type="sldNum" sz="quarter" idx="5"/>
          </p:nvPr>
        </p:nvSpPr>
        <p:spPr>
          <a:noFill/>
        </p:spPr>
        <p:txBody>
          <a:bodyPr/>
          <a:lstStyle/>
          <a:p>
            <a:fld id="{CEC6D401-EDDA-4E55-ABA3-E2E1390EEE4A}" type="slidenum">
              <a:rPr lang="en-US" smtClean="0"/>
              <a:pPr/>
              <a:t>46</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47</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r>
              <a:rPr lang="en-GB" sz="1200" kern="1200" dirty="0" smtClean="0">
                <a:solidFill>
                  <a:schemeClr val="tx1"/>
                </a:solidFill>
                <a:latin typeface="Arial" charset="0"/>
                <a:ea typeface="+mn-ea"/>
                <a:cs typeface="+mn-cs"/>
              </a:rPr>
              <a:t>In summary, the key features of the Data Warehouse Designer </a:t>
            </a:r>
            <a:r>
              <a:rPr lang="en-GB" sz="1200" kern="1200" smtClean="0">
                <a:solidFill>
                  <a:schemeClr val="tx1"/>
                </a:solidFill>
                <a:latin typeface="Arial" charset="0"/>
                <a:ea typeface="+mn-ea"/>
                <a:cs typeface="+mn-cs"/>
              </a:rPr>
              <a:t>are:</a:t>
            </a:r>
          </a:p>
          <a:p>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 Data consolidation</a:t>
            </a:r>
          </a:p>
          <a:p>
            <a:pPr lvl="0"/>
            <a:r>
              <a:rPr lang="en-US" sz="1200" kern="1200" dirty="0" smtClean="0">
                <a:solidFill>
                  <a:schemeClr val="tx1"/>
                </a:solidFill>
                <a:latin typeface="Arial" charset="0"/>
                <a:ea typeface="+mn-ea"/>
                <a:cs typeface="+mn-cs"/>
              </a:rPr>
              <a:t>- Single data repository</a:t>
            </a:r>
          </a:p>
          <a:p>
            <a:pPr lvl="0"/>
            <a:r>
              <a:rPr lang="en-US" sz="1200" kern="1200" dirty="0" smtClean="0">
                <a:solidFill>
                  <a:schemeClr val="tx1"/>
                </a:solidFill>
                <a:latin typeface="Arial" charset="0"/>
                <a:ea typeface="+mn-ea"/>
                <a:cs typeface="+mn-cs"/>
              </a:rPr>
              <a:t>- QAD and non-QAD sources</a:t>
            </a:r>
          </a:p>
          <a:p>
            <a:pPr lvl="0"/>
            <a:r>
              <a:rPr lang="en-US" sz="1200" kern="1200" dirty="0" smtClean="0">
                <a:solidFill>
                  <a:schemeClr val="tx1"/>
                </a:solidFill>
                <a:latin typeface="Arial" charset="0"/>
                <a:ea typeface="+mn-ea"/>
                <a:cs typeface="+mn-cs"/>
              </a:rPr>
              <a:t>- Scheduler</a:t>
            </a:r>
          </a:p>
          <a:p>
            <a:pPr eaLnBrk="1" hangingPunct="1"/>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48</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baseline="0" dirty="0" smtClean="0"/>
              <a:t>1. b.  Operational metrics are </a:t>
            </a:r>
            <a:r>
              <a:rPr lang="en-US" u="sng" baseline="0" dirty="0" smtClean="0"/>
              <a:t>not</a:t>
            </a:r>
            <a:r>
              <a:rPr lang="en-US" u="none" baseline="0" dirty="0" smtClean="0"/>
              <a:t> a component of the BI application.</a:t>
            </a:r>
            <a:endParaRPr lang="en-US" baseline="0"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49</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baseline="0" dirty="0" smtClean="0"/>
              <a:t>2 - True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Key</a:t>
            </a:r>
            <a:r>
              <a:rPr lang="en-US" b="1" baseline="0" dirty="0" smtClean="0"/>
              <a:t> Concept:</a:t>
            </a:r>
            <a:endParaRPr lang="en-US" b="0" baseline="0" dirty="0" smtClean="0"/>
          </a:p>
          <a:p>
            <a:endParaRPr lang="en-US" b="0" baseline="0" dirty="0" smtClean="0"/>
          </a:p>
          <a:p>
            <a:r>
              <a:rPr lang="en-US" b="1" baseline="0" dirty="0" smtClean="0"/>
              <a:t>Fact-based</a:t>
            </a:r>
            <a:r>
              <a:rPr lang="en-US" b="0" baseline="0" dirty="0" smtClean="0"/>
              <a:t> decisions are based on analysis.</a:t>
            </a:r>
            <a:endParaRPr lang="en-US" b="1"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50</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51</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endParaRPr lang="en-US" b="0" dirty="0" smtClean="0"/>
          </a:p>
          <a:p>
            <a:pPr eaLnBrk="1" hangingPunct="1"/>
            <a:r>
              <a:rPr lang="en-US" b="1" dirty="0" smtClean="0"/>
              <a:t>Benefits:</a:t>
            </a:r>
          </a:p>
          <a:p>
            <a:pPr eaLnBrk="1" hangingPunct="1"/>
            <a:endParaRPr lang="en-US" b="1" dirty="0" smtClean="0"/>
          </a:p>
          <a:p>
            <a:pPr lvl="0"/>
            <a:r>
              <a:rPr lang="en-US" sz="1200" kern="1200" dirty="0" smtClean="0">
                <a:solidFill>
                  <a:schemeClr val="tx1"/>
                </a:solidFill>
                <a:latin typeface="Arial" charset="0"/>
                <a:ea typeface="+mn-ea"/>
                <a:cs typeface="+mn-cs"/>
              </a:rPr>
              <a:t> - QAD</a:t>
            </a:r>
            <a:r>
              <a:rPr lang="en-US" sz="1200" kern="1200" baseline="0" dirty="0" smtClean="0">
                <a:solidFill>
                  <a:schemeClr val="tx1"/>
                </a:solidFill>
                <a:latin typeface="Arial" charset="0"/>
                <a:ea typeface="+mn-ea"/>
                <a:cs typeface="+mn-cs"/>
              </a:rPr>
              <a:t> specific</a:t>
            </a:r>
            <a:r>
              <a:rPr lang="en-US" sz="1200" kern="1200" dirty="0" smtClean="0">
                <a:solidFill>
                  <a:schemeClr val="tx1"/>
                </a:solidFill>
                <a:latin typeface="Arial" charset="0"/>
                <a:ea typeface="+mn-ea"/>
                <a:cs typeface="+mn-cs"/>
              </a:rPr>
              <a:t> transformation logic</a:t>
            </a:r>
          </a:p>
          <a:p>
            <a:pPr lvl="0"/>
            <a:r>
              <a:rPr lang="en-US" sz="1200" kern="1200" baseline="0" dirty="0" smtClean="0">
                <a:solidFill>
                  <a:schemeClr val="tx1"/>
                </a:solidFill>
                <a:latin typeface="Arial" charset="0"/>
                <a:ea typeface="+mn-ea"/>
                <a:cs typeface="+mn-cs"/>
              </a:rPr>
              <a:t> - </a:t>
            </a:r>
            <a:r>
              <a:rPr lang="en-US" sz="1200" kern="1200" dirty="0" smtClean="0">
                <a:solidFill>
                  <a:schemeClr val="tx1"/>
                </a:solidFill>
                <a:latin typeface="Arial" charset="0"/>
                <a:ea typeface="+mn-ea"/>
                <a:cs typeface="+mn-cs"/>
              </a:rPr>
              <a:t>Fast initial setup of the BI, including</a:t>
            </a:r>
            <a:r>
              <a:rPr lang="en-US" sz="1200" kern="1200" baseline="0" dirty="0" smtClean="0">
                <a:solidFill>
                  <a:schemeClr val="tx1"/>
                </a:solidFill>
                <a:latin typeface="Arial" charset="0"/>
                <a:ea typeface="+mn-ea"/>
                <a:cs typeface="+mn-cs"/>
              </a:rPr>
              <a:t> historical data</a:t>
            </a:r>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 - QAD Standard queries, reports, visual items and dashboards</a:t>
            </a:r>
          </a:p>
          <a:p>
            <a:pPr lvl="0"/>
            <a:r>
              <a:rPr lang="en-US" sz="1200" kern="1200" dirty="0" smtClean="0">
                <a:solidFill>
                  <a:schemeClr val="tx1"/>
                </a:solidFill>
                <a:latin typeface="Arial" charset="0"/>
                <a:ea typeface="+mn-ea"/>
                <a:cs typeface="+mn-cs"/>
              </a:rPr>
              <a:t>-  Clear upgrade path to new versions of QAD</a:t>
            </a:r>
            <a:r>
              <a:rPr lang="en-US" sz="1200" kern="1200" baseline="0" dirty="0" smtClean="0">
                <a:solidFill>
                  <a:schemeClr val="tx1"/>
                </a:solidFill>
                <a:latin typeface="Arial" charset="0"/>
                <a:ea typeface="+mn-ea"/>
                <a:cs typeface="+mn-cs"/>
              </a:rPr>
              <a:t> ERP</a:t>
            </a:r>
            <a:r>
              <a:rPr lang="en-US" sz="1200" kern="1200" dirty="0" smtClean="0">
                <a:solidFill>
                  <a:schemeClr val="tx1"/>
                </a:solidFill>
                <a:latin typeface="Arial" charset="0"/>
                <a:ea typeface="+mn-ea"/>
                <a:cs typeface="+mn-cs"/>
              </a:rPr>
              <a:t>.</a:t>
            </a:r>
          </a:p>
          <a:p>
            <a:pPr eaLnBrk="1" hangingPunct="1"/>
            <a:endParaRPr lang="en-US" b="0"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52</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US" b="1" dirty="0" smtClean="0"/>
              <a:t>Key</a:t>
            </a:r>
            <a:r>
              <a:rPr lang="en-US" b="1" baseline="0" dirty="0" smtClean="0"/>
              <a:t> Concept:</a:t>
            </a:r>
          </a:p>
          <a:p>
            <a:pPr eaLnBrk="1" hangingPunct="1"/>
            <a:endParaRPr lang="en-US" b="1" baseline="0" dirty="0" smtClean="0"/>
          </a:p>
          <a:p>
            <a:pPr marL="0" marR="0" lvl="1" indent="0" algn="l" defTabSz="914400" rtl="0" eaLnBrk="1" fontAlgn="base" latinLnBrk="0" hangingPunct="1">
              <a:lnSpc>
                <a:spcPct val="100000"/>
              </a:lnSpc>
              <a:spcBef>
                <a:spcPct val="30000"/>
              </a:spcBef>
              <a:spcAft>
                <a:spcPct val="0"/>
              </a:spcAft>
              <a:buClrTx/>
              <a:buSzTx/>
              <a:buFontTx/>
              <a:buNone/>
              <a:tabLst/>
              <a:defRPr/>
            </a:pPr>
            <a:r>
              <a:rPr lang="en-US" b="0" baseline="0" dirty="0" smtClean="0"/>
              <a:t>The BI solution provides out-of-the box QAD application</a:t>
            </a:r>
            <a:r>
              <a:rPr lang="en-US" dirty="0" smtClean="0"/>
              <a:t> “aware” modules.</a:t>
            </a:r>
            <a:r>
              <a:rPr lang="en-US" baseline="0" dirty="0" smtClean="0"/>
              <a:t>  </a:t>
            </a:r>
            <a:r>
              <a:rPr lang="en-US" dirty="0" smtClean="0"/>
              <a:t>This streamlines access to current and historical QAD source data.</a:t>
            </a:r>
          </a:p>
          <a:p>
            <a:pPr marL="0" marR="0" lvl="1"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lvl="1" indent="0" algn="l" defTabSz="914400" rtl="0" eaLnBrk="1" fontAlgn="base" latinLnBrk="0" hangingPunct="1">
              <a:lnSpc>
                <a:spcPct val="100000"/>
              </a:lnSpc>
              <a:spcBef>
                <a:spcPct val="30000"/>
              </a:spcBef>
              <a:spcAft>
                <a:spcPct val="0"/>
              </a:spcAft>
              <a:buClrTx/>
              <a:buSzTx/>
              <a:buFontTx/>
              <a:buNone/>
              <a:tabLst/>
              <a:defRPr/>
            </a:pPr>
            <a:r>
              <a:rPr lang="en-US" dirty="0" smtClean="0"/>
              <a:t>Current modules are</a:t>
            </a:r>
            <a:r>
              <a:rPr lang="en-US" baseline="0" dirty="0" smtClean="0"/>
              <a:t> as of the BI3.7 release are:</a:t>
            </a:r>
            <a:endParaRPr lang="en-US" dirty="0" smtClean="0"/>
          </a:p>
          <a:p>
            <a:pPr marL="0" marR="0" lvl="1"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dirty="0" smtClean="0"/>
              <a:t>  Financials (SE &amp;</a:t>
            </a:r>
            <a:r>
              <a:rPr lang="en-US" baseline="0" dirty="0" smtClean="0"/>
              <a:t> EE)</a:t>
            </a: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dirty="0" smtClean="0"/>
              <a:t>  Order Management</a:t>
            </a:r>
          </a:p>
          <a:p>
            <a:pPr marL="457200" marR="0" lvl="2"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dirty="0" smtClean="0"/>
              <a:t>  Operations</a:t>
            </a:r>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dirty="0" smtClean="0"/>
              <a:t>  Enterprise</a:t>
            </a:r>
            <a:r>
              <a:rPr lang="en-US" baseline="0" dirty="0" smtClean="0"/>
              <a:t> Asset Management</a:t>
            </a: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dirty="0" smtClean="0"/>
              <a:t>  Transportation Management</a:t>
            </a:r>
          </a:p>
          <a:p>
            <a:pPr marL="457200" marR="0" lvl="2"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en-US" dirty="0" smtClean="0"/>
          </a:p>
          <a:p>
            <a:pPr marL="0" marR="0" lvl="1" indent="0" algn="l" defTabSz="914400" rtl="0" eaLnBrk="1" fontAlgn="base" latinLnBrk="0" hangingPunct="1">
              <a:lnSpc>
                <a:spcPct val="100000"/>
              </a:lnSpc>
              <a:spcBef>
                <a:spcPct val="30000"/>
              </a:spcBef>
              <a:spcAft>
                <a:spcPct val="0"/>
              </a:spcAft>
              <a:buClrTx/>
              <a:buSzTx/>
              <a:buFont typeface="Arial" pitchFamily="34" charset="0"/>
              <a:buNone/>
              <a:tabLst/>
              <a:defRPr/>
            </a:pPr>
            <a:r>
              <a:rPr lang="en-US" dirty="0" smtClean="0"/>
              <a:t>Most </a:t>
            </a:r>
            <a:r>
              <a:rPr lang="en-US" baseline="0" dirty="0" smtClean="0"/>
              <a:t>modules have 1-4 </a:t>
            </a:r>
            <a:r>
              <a:rPr lang="en-US" baseline="0" dirty="0" err="1" smtClean="0"/>
              <a:t>submodules</a:t>
            </a:r>
            <a:r>
              <a:rPr lang="en-US" baseline="0" dirty="0" smtClean="0"/>
              <a:t> in the BI v3.9 release.  Refer to the most recent Release </a:t>
            </a:r>
            <a:r>
              <a:rPr lang="en-US" baseline="0" dirty="0" err="1" smtClean="0"/>
              <a:t>Qbit</a:t>
            </a:r>
            <a:r>
              <a:rPr lang="en-US" baseline="0" dirty="0" smtClean="0"/>
              <a:t> for updated module information.</a:t>
            </a:r>
            <a:endParaRPr lang="en-US" dirty="0" smtClean="0"/>
          </a:p>
          <a:p>
            <a:pPr marL="457200" marR="0" lvl="2"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en-US" dirty="0" smtClean="0"/>
          </a:p>
          <a:p>
            <a:pPr eaLnBrk="1" hangingPunct="1"/>
            <a:endParaRPr lang="en-US" b="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53</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2-b  Scheduling, Human Resources,</a:t>
            </a:r>
            <a:r>
              <a:rPr lang="en-US" baseline="0" dirty="0" smtClean="0"/>
              <a:t> CRM are not current modules in the BI application.</a:t>
            </a:r>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54</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2-c  Raw</a:t>
            </a:r>
            <a:r>
              <a:rPr lang="en-US" baseline="0" dirty="0" smtClean="0"/>
              <a:t> Materials purchasing is a sub module of the Operations module.</a:t>
            </a:r>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55</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dirty="0" smtClean="0"/>
              <a:t>The BI Portal gives managers, analysts</a:t>
            </a:r>
            <a:r>
              <a:rPr lang="en-US" baseline="0" dirty="0" smtClean="0"/>
              <a:t> and planners information in a quick, at-a-glance format.  Dashboards provide visual items to let users see exceptions and trends, and then drill down to more detailed information.</a:t>
            </a:r>
          </a:p>
          <a:p>
            <a:endParaRPr lang="en-US" baseline="0" dirty="0" smtClean="0"/>
          </a:p>
          <a:p>
            <a:pPr lvl="0">
              <a:buFont typeface="Arial" pitchFamily="34" charset="0"/>
              <a:buNone/>
              <a:defRPr/>
            </a:pPr>
            <a:r>
              <a:rPr lang="en-US" b="1" dirty="0" smtClean="0">
                <a:cs typeface="Tahoma" pitchFamily="34" charset="0"/>
              </a:rPr>
              <a:t>Key</a:t>
            </a:r>
            <a:r>
              <a:rPr lang="en-US" b="1" baseline="0" dirty="0" smtClean="0">
                <a:cs typeface="Tahoma" pitchFamily="34" charset="0"/>
              </a:rPr>
              <a:t> Concepts:</a:t>
            </a:r>
          </a:p>
          <a:p>
            <a:pPr lvl="0">
              <a:buFont typeface="Arial" pitchFamily="34" charset="0"/>
              <a:buNone/>
              <a:defRPr/>
            </a:pPr>
            <a:endParaRPr lang="en-US" b="1" baseline="0" dirty="0" smtClean="0">
              <a:cs typeface="Tahoma" pitchFamily="34" charset="0"/>
            </a:endParaRPr>
          </a:p>
          <a:p>
            <a:r>
              <a:rPr lang="en-US" sz="1200" kern="1200" baseline="0" dirty="0" smtClean="0">
                <a:solidFill>
                  <a:schemeClr val="tx1"/>
                </a:solidFill>
                <a:latin typeface="Arial" charset="0"/>
                <a:ea typeface="+mn-ea"/>
                <a:cs typeface="+mn-cs"/>
              </a:rPr>
              <a:t>The QAD Business Intelligence Portal (BI Portal) gives the user information in a quick, at-a-glance, customizable format.</a:t>
            </a:r>
          </a:p>
          <a:p>
            <a:endParaRPr lang="en-US" dirty="0" smtClean="0"/>
          </a:p>
        </p:txBody>
      </p:sp>
      <p:sp>
        <p:nvSpPr>
          <p:cNvPr id="78852" name="Slide Number Placeholder 3"/>
          <p:cNvSpPr>
            <a:spLocks noGrp="1"/>
          </p:cNvSpPr>
          <p:nvPr>
            <p:ph type="sldNum" sz="quarter" idx="5"/>
          </p:nvPr>
        </p:nvSpPr>
        <p:spPr/>
        <p:txBody>
          <a:bodyPr/>
          <a:lstStyle/>
          <a:p>
            <a:pPr defTabSz="922338">
              <a:defRPr/>
            </a:pPr>
            <a:fld id="{8F067478-9AB3-417B-80D0-3D48F15D7336}" type="slidenum">
              <a:rPr lang="en-US" smtClean="0"/>
              <a:pPr defTabSz="922338">
                <a:defRPr/>
              </a:pPr>
              <a:t>56</a:t>
            </a:fld>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endParaRPr lang="en-US" b="0" baseline="0" dirty="0" smtClean="0">
              <a:cs typeface="Tahoma" pitchFamily="34" charset="0"/>
            </a:endParaRPr>
          </a:p>
        </p:txBody>
      </p:sp>
      <p:sp>
        <p:nvSpPr>
          <p:cNvPr id="186372" name="Slide Number Placeholder 3"/>
          <p:cNvSpPr>
            <a:spLocks noGrp="1"/>
          </p:cNvSpPr>
          <p:nvPr>
            <p:ph type="sldNum" sz="quarter" idx="5"/>
          </p:nvPr>
        </p:nvSpPr>
        <p:spPr>
          <a:noFill/>
        </p:spPr>
        <p:txBody>
          <a:bodyPr/>
          <a:lstStyle/>
          <a:p>
            <a:fld id="{E28F2487-9F82-4E97-BC7A-85D0191DCA73}" type="slidenum">
              <a:rPr lang="en-US" smtClean="0"/>
              <a:pPr/>
              <a:t>57</a:t>
            </a:fld>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p:txBody>
          <a:bodyPr/>
          <a:lstStyle/>
          <a:p>
            <a:pPr defTabSz="922338">
              <a:defRPr/>
            </a:pPr>
            <a:fld id="{9607E8A4-0C09-4850-B087-C923665B9702}" type="slidenum">
              <a:rPr lang="en-US" smtClean="0"/>
              <a:pPr defTabSz="922338">
                <a:defRPr/>
              </a:pPr>
              <a:t>58</a:t>
            </a:fld>
            <a:endParaRPr lang="en-US"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6722E094-CD22-4B31-9774-4FDABB626066}" type="slidenum">
              <a:rPr lang="en-US" smtClean="0"/>
              <a:pPr/>
              <a:t>59</a:t>
            </a:fld>
            <a:endParaRPr lang="en-US" smtClean="0"/>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eaLnBrk="1" hangingPunct="1">
              <a:spcBef>
                <a:spcPct val="30000"/>
              </a:spcBef>
            </a:pPr>
            <a:r>
              <a:rPr lang="en-US" dirty="0" smtClean="0"/>
              <a:t>Not only are areas of investigation evolving and unique to various companies and industries, but those involved in participating are changing.  We are finding, in our customer base, exactly what Peter </a:t>
            </a:r>
            <a:r>
              <a:rPr lang="en-US" dirty="0" err="1" smtClean="0"/>
              <a:t>Drucker</a:t>
            </a:r>
            <a:r>
              <a:rPr lang="en-US" dirty="0" smtClean="0"/>
              <a:t> is referring to within the quote above.  Where making impactful decisions, was once the domain of a few upper management representatives, that decision making level is moving down through the organization from the higher levels to a broader range of functional members across the company.  Decisions that do affect the company’s performance and risk potential.</a:t>
            </a:r>
          </a:p>
          <a:p>
            <a:pPr eaLnBrk="1" hangingPunct="1"/>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11472F7B-77BE-47F3-8D9F-F62BCD8DE62B}" type="slidenum">
              <a:rPr lang="en-US" smtClean="0"/>
              <a:pPr/>
              <a:t>60</a:t>
            </a:fld>
            <a:endParaRPr lang="en-US" smtClean="0"/>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p:txBody>
          <a:bodyPr/>
          <a:lstStyle/>
          <a:p>
            <a:pPr defTabSz="922338">
              <a:defRPr/>
            </a:pPr>
            <a:fld id="{C8D57A60-6AC8-42D4-9177-AD5C8778F932}" type="slidenum">
              <a:rPr lang="en-US" smtClean="0"/>
              <a:pPr defTabSz="922338">
                <a:defRPr/>
              </a:pPr>
              <a:t>61</a:t>
            </a:fld>
            <a:endParaRPr lang="en-US"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62</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63</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64</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pPr eaLnBrk="1" hangingPunct="1"/>
            <a:r>
              <a:rPr lang="en-US" dirty="0" smtClean="0"/>
              <a:t>A key concept supported by our evolving BI solution is referred to as closed-loop decision making.  In the closed loop decision making process, one begins by identifying  a key business measurement.  The data is gathered from one, or a variety of sources and then analyzed.  Collaboration provides insights outside of one’s usual experiences and helps lead to better analysis.  Following the collaborative process, a variety of simulations can be conducted to determine the impact of proposed changes.  An appropriate change can be implemented which may impact the initial key measurement and the cycle restarts.</a:t>
            </a:r>
          </a:p>
          <a:p>
            <a:pPr eaLnBrk="1" hangingPunct="1"/>
            <a:endParaRPr lang="en-US" dirty="0" smtClean="0"/>
          </a:p>
          <a:p>
            <a:pPr eaLnBrk="1" hangingPunct="1"/>
            <a:r>
              <a:rPr lang="en-US" dirty="0" smtClean="0"/>
              <a:t>QAD’s BI solution roadmap is focused on supporting the closed-loop process. </a:t>
            </a:r>
          </a:p>
          <a:p>
            <a:pPr eaLnBrk="1" hangingPunct="1"/>
            <a:endParaRPr lang="en-US" dirty="0" smtClean="0"/>
          </a:p>
          <a:p>
            <a:pPr eaLnBrk="1" hangingPunct="1"/>
            <a:r>
              <a:rPr lang="en-US" dirty="0" smtClean="0"/>
              <a:t>Modeling requires the importing of forecast information for extension of analytical data.  This is planned for a future BI release.  </a:t>
            </a:r>
          </a:p>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eaLnBrk="1" hangingPunct="1">
              <a:spcBef>
                <a:spcPct val="30000"/>
              </a:spcBef>
            </a:pPr>
            <a:r>
              <a:rPr lang="en-US" dirty="0" smtClean="0"/>
              <a:t>Among the most common areas investigated are those listed but needs will vary by organization.</a:t>
            </a:r>
          </a:p>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973B20AC-D60C-482C-AF10-C0A8830B1619}" type="slidenum">
              <a:rPr lang="en-US" smtClean="0"/>
              <a:pPr/>
              <a:t>9</a:t>
            </a:fld>
            <a:endParaRPr lang="en-US"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r>
              <a:rPr lang="en-US" dirty="0" smtClean="0"/>
              <a:t>BI systems use visual objects to improve user’s ability to spot</a:t>
            </a:r>
            <a:r>
              <a:rPr lang="en-US" baseline="0" dirty="0" smtClean="0"/>
              <a:t> exceptions.</a:t>
            </a:r>
          </a:p>
          <a:p>
            <a:pPr eaLnBrk="1" hangingPunct="1"/>
            <a:endParaRPr lang="en-US" baseline="0" dirty="0" smtClean="0"/>
          </a:p>
          <a:p>
            <a:pPr eaLnBrk="1" hangingPunct="1"/>
            <a:r>
              <a:rPr lang="en-US" baseline="0" dirty="0" smtClean="0"/>
              <a:t>Tools make it possible to drill down to more detailed information to analyze exceptions.</a:t>
            </a:r>
          </a:p>
          <a:p>
            <a:pPr eaLnBrk="1" hangingPunct="1"/>
            <a:endParaRPr lang="en-US" baseline="0" dirty="0" smtClean="0"/>
          </a:p>
          <a:p>
            <a:pPr eaLnBrk="1" hangingPunct="1"/>
            <a:r>
              <a:rPr lang="en-US" baseline="0" dirty="0" smtClean="0"/>
              <a:t>The QAD modules can be updated as the source application changes.</a:t>
            </a:r>
          </a:p>
          <a:p>
            <a:pPr eaLnBrk="1" hangingPunct="1"/>
            <a:endParaRPr lang="en-US" baseline="0" dirty="0" smtClean="0"/>
          </a:p>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2.jpeg"/><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image" Target="../media/image4.png"/><Relationship Id="rId5" Type="http://schemas.openxmlformats.org/officeDocument/2006/relationships/slideMaster" Target="../slideMasters/slideMaster2.xml"/><Relationship Id="rId4" Type="http://schemas.openxmlformats.org/officeDocument/2006/relationships/tags" Target="../tags/tag53.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slideMaster" Target="../slideMasters/slideMaster2.xml"/><Relationship Id="rId4" Type="http://schemas.openxmlformats.org/officeDocument/2006/relationships/tags" Target="../tags/tag60.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slideMaster" Target="../slideMasters/slideMaster2.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8.xml"/><Relationship Id="rId1" Type="http://schemas.openxmlformats.org/officeDocument/2006/relationships/tags" Target="../tags/tag67.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4.xml"/><Relationship Id="rId1" Type="http://schemas.openxmlformats.org/officeDocument/2006/relationships/tags" Target="../tags/tag73.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80.xml"/><Relationship Id="rId7" Type="http://schemas.openxmlformats.org/officeDocument/2006/relationships/slideMaster" Target="../slideMasters/slideMaster2.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5.xml"/><Relationship Id="rId1" Type="http://schemas.openxmlformats.org/officeDocument/2006/relationships/tags" Target="../tags/tag84.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Master" Target="../slideMasters/slideMaster1.xml"/><Relationship Id="rId4" Type="http://schemas.openxmlformats.org/officeDocument/2006/relationships/tags" Target="../tags/tag18.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slideMaster" Target="../slideMasters/slideMaster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6.xml"/><Relationship Id="rId1" Type="http://schemas.openxmlformats.org/officeDocument/2006/relationships/tags" Target="../tags/tag25.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7.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slideMaster" Target="../slideMasters/slideMaster1.xml"/><Relationship Id="rId4" Type="http://schemas.openxmlformats.org/officeDocument/2006/relationships/tags" Target="../tags/tag3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slideMaster" Target="../slideMasters/slideMaster1.xml"/><Relationship Id="rId4" Type="http://schemas.openxmlformats.org/officeDocument/2006/relationships/tags" Target="../tags/tag3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custDataLst>
              <p:tags r:id="rId1"/>
            </p:custDataLst>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custDataLst>
              <p:tags r:id="rId2"/>
            </p:custDataLst>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custDataLst>
              <p:tags r:id="rId3"/>
            </p:custDataLst>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Vertical Text Placeholder 2"/>
          <p:cNvSpPr>
            <a:spLocks noGrp="1"/>
          </p:cNvSpPr>
          <p:nvPr>
            <p:ph type="body" orient="vert" idx="1"/>
            <p:custDataLst>
              <p:tags r:id="rId2"/>
            </p:custDataLst>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custDataLst>
              <p:tags r:id="rId2"/>
            </p:custDataLst>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custDataLst>
              <p:tags r:id="rId2"/>
            </p:custDataLst>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custDataLst>
              <p:tags r:id="rId3"/>
            </p:custDataLst>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custDataLst>
              <p:tags r:id="rId1"/>
            </p:custDataLst>
          </p:nvPr>
        </p:nvPicPr>
        <p:blipFill>
          <a:blip r:embed="rId6"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custDataLst>
              <p:tags r:id="rId2"/>
            </p:custDataLst>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custDataLst>
              <p:tags r:id="rId3"/>
            </p:custDataLst>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custDataLst>
              <p:tags r:id="rId4"/>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2"/>
            </p:custDataLst>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custDataLst>
              <p:tags r:id="rId3"/>
            </p:custDataLst>
          </p:nvPr>
        </p:nvSpPr>
        <p:spPr/>
        <p:txBody>
          <a:bodyPr/>
          <a:lstStyle/>
          <a:p>
            <a:pPr>
              <a:defRPr/>
            </a:pP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custDataLst>
              <p:tags r:id="rId1"/>
            </p:custDataLst>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custDataLst>
              <p:tags r:id="rId2"/>
            </p:custDataLst>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custDataLst>
              <p:tags r:id="rId4"/>
            </p:custDataLst>
          </p:nvPr>
        </p:nvSpPr>
        <p:spPr/>
        <p:txBody>
          <a:bodyPr/>
          <a:lstStyle/>
          <a:p>
            <a:pPr>
              <a:defRPr/>
            </a:pP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custDataLst>
              <p:tags r:id="rId1"/>
            </p:custDataLst>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custDataLst>
              <p:tags r:id="rId2"/>
            </p:custDataLst>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custDataLst>
              <p:tags r:id="rId3"/>
            </p:custDataLst>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custDataLst>
              <p:tags r:id="rId4"/>
            </p:custDataLst>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custDataLst>
              <p:tags r:id="rId5"/>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custDataLst>
              <p:tags r:id="rId6"/>
            </p:custDataLst>
          </p:nvPr>
        </p:nvSpPr>
        <p:spPr/>
        <p:txBody>
          <a:bodyPr/>
          <a:lstStyle/>
          <a:p>
            <a:pPr>
              <a:defRPr/>
            </a:pP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custDataLst>
              <p:tags r:id="rId2"/>
            </p:custDataLst>
          </p:nvPr>
        </p:nvSpPr>
        <p:spPr/>
        <p:txBody>
          <a:bodyPr/>
          <a:lstStyle/>
          <a:p>
            <a:pPr>
              <a:defRPr/>
            </a:pP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custDataLst>
              <p:tags r:id="rId1"/>
            </p:custDataLst>
          </p:nvPr>
        </p:nvSpPr>
        <p:spPr/>
        <p:txBody>
          <a:bodyPr/>
          <a:lstStyle/>
          <a:p>
            <a:pPr>
              <a:defRPr/>
            </a:pP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2"/>
            </p:custDataLst>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custDataLst>
              <p:tags r:id="rId2"/>
            </p:custDataLst>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custDataLst>
              <p:tags r:id="rId3"/>
            </p:custDataLst>
          </p:nvPr>
        </p:nvSpPr>
        <p:spPr/>
        <p:txBody>
          <a:bodyPr/>
          <a:lstStyle/>
          <a:p>
            <a:pPr>
              <a:defRPr/>
            </a:pP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custDataLst>
              <p:tags r:id="rId1"/>
            </p:custDataLst>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custDataLst>
              <p:tags r:id="rId2"/>
            </p:custDataLst>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2"/>
            </p:custDataLst>
          </p:nvPr>
        </p:nvSpPr>
        <p:spPr>
          <a:xfrm>
            <a:off x="457200" y="1500188"/>
            <a:ext cx="8153400" cy="505301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4"/>
          <p:cNvSpPr>
            <a:spLocks noGrp="1" noChangeArrowheads="1"/>
          </p:cNvSpPr>
          <p:nvPr>
            <p:ph type="sldNum" sz="quarter" idx="10"/>
            <p:custDataLst>
              <p:tags r:id="rId3"/>
            </p:custDataLst>
          </p:nvPr>
        </p:nvSpPr>
        <p:spPr>
          <a:xfrm>
            <a:off x="6889750" y="6565900"/>
            <a:ext cx="2133600" cy="292100"/>
          </a:xfrm>
          <a:prstGeom prst="rect">
            <a:avLst/>
          </a:prstGeom>
          <a:ln/>
        </p:spPr>
        <p:txBody>
          <a:bodyPr/>
          <a:lstStyle>
            <a:lvl1pPr>
              <a:defRPr/>
            </a:lvl1pPr>
          </a:lstStyle>
          <a:p>
            <a:pPr>
              <a:defRPr/>
            </a:pPr>
            <a:fld id="{A8798B16-122C-4B1D-B76A-E266B7AEFB09}"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custDataLst>
              <p:tags r:id="rId2"/>
            </p:custDataLst>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custDataLst>
              <p:tags r:id="rId3"/>
            </p:custDataLst>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custDataLst>
              <p:tags r:id="rId4"/>
            </p:custDataLst>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custDataLst>
              <p:tags r:id="rId5"/>
            </p:custDataLst>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custDataLst>
              <p:tags r:id="rId6"/>
            </p:custDataLst>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custDataLst>
              <p:tags r:id="rId2"/>
            </p:custDataLst>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custDataLst>
              <p:tags r:id="rId2"/>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custDataLst>
              <p:tags r:id="rId3"/>
            </p:custDataLst>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sz="half" idx="1"/>
            <p:custDataLst>
              <p:tags r:id="rId2"/>
            </p:custDataLst>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custDataLst>
              <p:tags r:id="rId3"/>
            </p:custDataLst>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custDataLst>
              <p:tags r:id="rId4"/>
            </p:custDataLst>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custDataLst>
              <p:tags r:id="rId2"/>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custDataLst>
              <p:tags r:id="rId3"/>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custDataLst>
              <p:tags r:id="rId4"/>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custDataLst>
              <p:tags r:id="rId5"/>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custDataLst>
              <p:tags r:id="rId6"/>
            </p:custDataLst>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custDataLst>
              <p:tags r:id="rId2"/>
            </p:custDataLst>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custDataLst>
              <p:tags r:id="rId1"/>
            </p:custDataLst>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custDataLst>
              <p:tags r:id="rId2"/>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custDataLst>
              <p:tags r:id="rId3"/>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custDataLst>
              <p:tags r:id="rId4"/>
            </p:custDataLst>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custDataLst>
              <p:tags r:id="rId2"/>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custDataLst>
              <p:tags r:id="rId3"/>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custDataLst>
              <p:tags r:id="rId4"/>
            </p:custDataLst>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4.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19" Type="http://schemas.openxmlformats.org/officeDocument/2006/relationships/tags" Target="../tags/tag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ags" Target="../tags/tag4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17" Type="http://schemas.openxmlformats.org/officeDocument/2006/relationships/image" Target="../media/image3.png"/><Relationship Id="rId2" Type="http://schemas.openxmlformats.org/officeDocument/2006/relationships/slideLayout" Target="../slideLayouts/slideLayout15.xml"/><Relationship Id="rId16" Type="http://schemas.openxmlformats.org/officeDocument/2006/relationships/tags" Target="../tags/tag4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ags" Target="../tags/tag4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ags" Target="../tags/tag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custDataLst>
              <p:tags r:id="rId15"/>
            </p:custDataLst>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custDataLst>
              <p:tags r:id="rId16"/>
            </p:custDataLst>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custDataLst>
              <p:tags r:id="rId17"/>
            </p:custDataLst>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latin typeface="Tahoma" charset="0"/>
              </a:rPr>
              <a:t>QAD Proprietary</a:t>
            </a:r>
          </a:p>
        </p:txBody>
      </p:sp>
      <p:pic>
        <p:nvPicPr>
          <p:cNvPr id="1029" name="Picture 13" descr="pg2_graphic"/>
          <p:cNvPicPr>
            <a:picLocks noChangeAspect="1" noChangeArrowheads="1"/>
          </p:cNvPicPr>
          <p:nvPr>
            <p:custDataLst>
              <p:tags r:id="rId18"/>
            </p:custDataLst>
          </p:nvPr>
        </p:nvPicPr>
        <p:blipFill>
          <a:blip r:embed="rId20"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custDataLst>
              <p:tags r:id="rId19"/>
            </p:custDataLst>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cs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5043" r:id="rId1"/>
    <p:sldLayoutId id="2147485033" r:id="rId2"/>
    <p:sldLayoutId id="2147485034" r:id="rId3"/>
    <p:sldLayoutId id="2147485035" r:id="rId4"/>
    <p:sldLayoutId id="2147485036" r:id="rId5"/>
    <p:sldLayoutId id="2147485037" r:id="rId6"/>
    <p:sldLayoutId id="2147485038" r:id="rId7"/>
    <p:sldLayoutId id="2147485039" r:id="rId8"/>
    <p:sldLayoutId id="2147485040" r:id="rId9"/>
    <p:sldLayoutId id="2147485041" r:id="rId10"/>
    <p:sldLayoutId id="2147485042" r:id="rId11"/>
    <p:sldLayoutId id="2147485044" r:id="rId12"/>
    <p:sldLayoutId id="2147485045" r:id="rId13"/>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custDataLst>
              <p:tags r:id="rId13"/>
            </p:custDataLst>
          </p:nvPr>
        </p:nvPicPr>
        <p:blipFill>
          <a:blip r:embed="rId17"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custDataLst>
              <p:tags r:id="rId14"/>
            </p:custDataLst>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custDataLst>
              <p:tags r:id="rId15"/>
            </p:custDataLst>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custDataLst>
              <p:tags r:id="rId16"/>
            </p:custDataLst>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5047" r:id="rId1"/>
    <p:sldLayoutId id="2147485048" r:id="rId2"/>
    <p:sldLayoutId id="2147485049" r:id="rId3"/>
    <p:sldLayoutId id="2147485050" r:id="rId4"/>
    <p:sldLayoutId id="2147485051" r:id="rId5"/>
    <p:sldLayoutId id="2147485052" r:id="rId6"/>
    <p:sldLayoutId id="2147485053" r:id="rId7"/>
    <p:sldLayoutId id="2147485054" r:id="rId8"/>
    <p:sldLayoutId id="2147485055" r:id="rId9"/>
    <p:sldLayoutId id="2147485056" r:id="rId10"/>
    <p:sldLayoutId id="2147485058" r:id="rId11"/>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comments" Target="../comments/comment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tags" Target="../tags/tag128.xml"/><Relationship Id="rId7" Type="http://schemas.openxmlformats.org/officeDocument/2006/relationships/tags" Target="../tags/tag13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comments" Target="../comments/comment8.xml"/><Relationship Id="rId4" Type="http://schemas.openxmlformats.org/officeDocument/2006/relationships/tags" Target="../tags/tag129.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140.xml"/><Relationship Id="rId13" Type="http://schemas.openxmlformats.org/officeDocument/2006/relationships/image" Target="../media/image6.png"/><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notesSlide" Target="../notesSlides/notesSlide11.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slideLayout" Target="../slideLayouts/slideLayout18.xml"/><Relationship Id="rId5" Type="http://schemas.openxmlformats.org/officeDocument/2006/relationships/tags" Target="../tags/tag137.xml"/><Relationship Id="rId10" Type="http://schemas.openxmlformats.org/officeDocument/2006/relationships/tags" Target="../tags/tag142.xml"/><Relationship Id="rId4" Type="http://schemas.openxmlformats.org/officeDocument/2006/relationships/tags" Target="../tags/tag136.xml"/><Relationship Id="rId9" Type="http://schemas.openxmlformats.org/officeDocument/2006/relationships/tags" Target="../tags/tag141.xml"/><Relationship Id="rId14" Type="http://schemas.openxmlformats.org/officeDocument/2006/relationships/comments" Target="../comments/comment9.xml"/></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45.xml"/><Relationship Id="rId7" Type="http://schemas.openxmlformats.org/officeDocument/2006/relationships/notesSlide" Target="../notesSlides/notesSlide12.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slideLayout" Target="../slideLayouts/slideLayout15.xml"/><Relationship Id="rId5" Type="http://schemas.openxmlformats.org/officeDocument/2006/relationships/tags" Target="../tags/tag147.xml"/><Relationship Id="rId10" Type="http://schemas.openxmlformats.org/officeDocument/2006/relationships/comments" Target="../comments/comment10.xml"/><Relationship Id="rId4" Type="http://schemas.openxmlformats.org/officeDocument/2006/relationships/tags" Target="../tags/tag146.xml"/><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comments" Target="../comments/comment11.xml"/><Relationship Id="rId3" Type="http://schemas.openxmlformats.org/officeDocument/2006/relationships/tags" Target="../tags/tag150.xml"/><Relationship Id="rId7" Type="http://schemas.openxmlformats.org/officeDocument/2006/relationships/image" Target="../media/image9.png"/><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notesSlide" Target="../notesSlides/notesSlide13.xml"/><Relationship Id="rId5" Type="http://schemas.openxmlformats.org/officeDocument/2006/relationships/slideLayout" Target="../slideLayouts/slideLayout15.xml"/><Relationship Id="rId4" Type="http://schemas.openxmlformats.org/officeDocument/2006/relationships/tags" Target="../tags/tag151.xml"/></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54.xml"/><Relationship Id="rId7" Type="http://schemas.openxmlformats.org/officeDocument/2006/relationships/notesSlide" Target="../notesSlides/notesSlide14.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slideLayout" Target="../slideLayouts/slideLayout15.xml"/><Relationship Id="rId5" Type="http://schemas.openxmlformats.org/officeDocument/2006/relationships/tags" Target="../tags/tag156.xml"/><Relationship Id="rId10" Type="http://schemas.openxmlformats.org/officeDocument/2006/relationships/comments" Target="../comments/comment12.xml"/><Relationship Id="rId4" Type="http://schemas.openxmlformats.org/officeDocument/2006/relationships/tags" Target="../tags/tag155.xml"/><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comments" Target="../comments/comment13.xml"/><Relationship Id="rId3" Type="http://schemas.openxmlformats.org/officeDocument/2006/relationships/tags" Target="../tags/tag159.xml"/><Relationship Id="rId7" Type="http://schemas.openxmlformats.org/officeDocument/2006/relationships/image" Target="../media/image12.png"/><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notesSlide" Target="../notesSlides/notesSlide15.xml"/><Relationship Id="rId5" Type="http://schemas.openxmlformats.org/officeDocument/2006/relationships/slideLayout" Target="../slideLayouts/slideLayout15.xml"/><Relationship Id="rId4" Type="http://schemas.openxmlformats.org/officeDocument/2006/relationships/tags" Target="../tags/tag160.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163.xml"/><Relationship Id="rId7" Type="http://schemas.openxmlformats.org/officeDocument/2006/relationships/slideLayout" Target="../slideLayouts/slideLayout19.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comments" Target="../comments/comment14.xml"/><Relationship Id="rId5" Type="http://schemas.openxmlformats.org/officeDocument/2006/relationships/tags" Target="../tags/tag165.xml"/><Relationship Id="rId10" Type="http://schemas.openxmlformats.org/officeDocument/2006/relationships/image" Target="../media/image14.png"/><Relationship Id="rId4" Type="http://schemas.openxmlformats.org/officeDocument/2006/relationships/tags" Target="../tags/tag164.xml"/><Relationship Id="rId9" Type="http://schemas.openxmlformats.org/officeDocument/2006/relationships/image" Target="../media/image13.png"/></Relationships>
</file>

<file path=ppt/slides/_rels/slide17.xml.rels><?xml version="1.0" encoding="UTF-8" standalone="yes"?>
<Relationships xmlns="http://schemas.openxmlformats.org/package/2006/relationships"><Relationship Id="rId8" Type="http://schemas.openxmlformats.org/officeDocument/2006/relationships/comments" Target="../comments/comment15.xml"/><Relationship Id="rId3" Type="http://schemas.openxmlformats.org/officeDocument/2006/relationships/tags" Target="../tags/tag169.xml"/><Relationship Id="rId7" Type="http://schemas.openxmlformats.org/officeDocument/2006/relationships/image" Target="../media/image15.png"/><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notesSlide" Target="../notesSlides/notesSlide17.xml"/><Relationship Id="rId5" Type="http://schemas.openxmlformats.org/officeDocument/2006/relationships/slideLayout" Target="../slideLayouts/slideLayout19.xml"/><Relationship Id="rId4" Type="http://schemas.openxmlformats.org/officeDocument/2006/relationships/tags" Target="../tags/tag170.xml"/></Relationships>
</file>

<file path=ppt/slides/_rels/slide18.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comments" Target="../comments/comment16.xml"/><Relationship Id="rId5" Type="http://schemas.openxmlformats.org/officeDocument/2006/relationships/notesSlide" Target="../notesSlides/notesSlide18.xml"/><Relationship Id="rId4"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comments" Target="../comments/comment17.xml"/><Relationship Id="rId5" Type="http://schemas.openxmlformats.org/officeDocument/2006/relationships/notesSlide" Target="../notesSlides/notesSlide19.xml"/><Relationship Id="rId4"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comments" Target="../comments/comment2.xml"/><Relationship Id="rId5" Type="http://schemas.openxmlformats.org/officeDocument/2006/relationships/notesSlide" Target="../notesSlides/notesSlide2.xml"/><Relationship Id="rId4"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comments" Target="../comments/comment18.xml"/><Relationship Id="rId5" Type="http://schemas.openxmlformats.org/officeDocument/2006/relationships/notesSlide" Target="../notesSlides/notesSlide20.xml"/><Relationship Id="rId4"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comments" Target="../comments/comment19.xml"/><Relationship Id="rId5" Type="http://schemas.openxmlformats.org/officeDocument/2006/relationships/notesSlide" Target="../notesSlides/notesSlide21.xml"/><Relationship Id="rId4"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tags" Target="../tags/tag185.xml"/><Relationship Id="rId7" Type="http://schemas.openxmlformats.org/officeDocument/2006/relationships/comments" Target="../comments/comment20.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image" Target="../media/image16.png"/><Relationship Id="rId5" Type="http://schemas.openxmlformats.org/officeDocument/2006/relationships/notesSlide" Target="../notesSlides/notesSlide22.xml"/><Relationship Id="rId4"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comments" Target="../comments/comment21.xml"/><Relationship Id="rId5" Type="http://schemas.openxmlformats.org/officeDocument/2006/relationships/notesSlide" Target="../notesSlides/notesSlide23.xml"/><Relationship Id="rId4"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8" Type="http://schemas.openxmlformats.org/officeDocument/2006/relationships/comments" Target="../comments/comment22.xml"/><Relationship Id="rId3" Type="http://schemas.openxmlformats.org/officeDocument/2006/relationships/tags" Target="../tags/tag191.xml"/><Relationship Id="rId7" Type="http://schemas.openxmlformats.org/officeDocument/2006/relationships/notesSlide" Target="../notesSlides/notesSlide24.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slideLayout" Target="../slideLayouts/slideLayout18.xml"/><Relationship Id="rId5" Type="http://schemas.openxmlformats.org/officeDocument/2006/relationships/tags" Target="../tags/tag193.xml"/><Relationship Id="rId4" Type="http://schemas.openxmlformats.org/officeDocument/2006/relationships/tags" Target="../tags/tag192.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3" Type="http://schemas.openxmlformats.org/officeDocument/2006/relationships/tags" Target="../tags/tag196.xml"/><Relationship Id="rId7" Type="http://schemas.openxmlformats.org/officeDocument/2006/relationships/slideLayout" Target="../slideLayouts/slideLayout18.xml"/><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9" Type="http://schemas.openxmlformats.org/officeDocument/2006/relationships/comments" Target="../comments/comment23.xml"/></Relationships>
</file>

<file path=ppt/slides/_rels/slide26.xml.rels><?xml version="1.0" encoding="UTF-8" standalone="yes"?>
<Relationships xmlns="http://schemas.openxmlformats.org/package/2006/relationships"><Relationship Id="rId8" Type="http://schemas.openxmlformats.org/officeDocument/2006/relationships/tags" Target="../tags/tag207.xml"/><Relationship Id="rId3" Type="http://schemas.openxmlformats.org/officeDocument/2006/relationships/tags" Target="../tags/tag202.xml"/><Relationship Id="rId7" Type="http://schemas.openxmlformats.org/officeDocument/2006/relationships/tags" Target="../tags/tag206.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comments" Target="../comments/comment24.xml"/><Relationship Id="rId5" Type="http://schemas.openxmlformats.org/officeDocument/2006/relationships/tags" Target="../tags/tag204.xml"/><Relationship Id="rId10" Type="http://schemas.openxmlformats.org/officeDocument/2006/relationships/notesSlide" Target="../notesSlides/notesSlide26.xml"/><Relationship Id="rId4" Type="http://schemas.openxmlformats.org/officeDocument/2006/relationships/tags" Target="../tags/tag203.xml"/><Relationship Id="rId9"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8" Type="http://schemas.openxmlformats.org/officeDocument/2006/relationships/tags" Target="../tags/tag215.xml"/><Relationship Id="rId13" Type="http://schemas.openxmlformats.org/officeDocument/2006/relationships/tags" Target="../tags/tag220.xml"/><Relationship Id="rId18" Type="http://schemas.openxmlformats.org/officeDocument/2006/relationships/tags" Target="../tags/tag225.xml"/><Relationship Id="rId26" Type="http://schemas.openxmlformats.org/officeDocument/2006/relationships/tags" Target="../tags/tag233.xml"/><Relationship Id="rId3" Type="http://schemas.openxmlformats.org/officeDocument/2006/relationships/tags" Target="../tags/tag210.xml"/><Relationship Id="rId21" Type="http://schemas.openxmlformats.org/officeDocument/2006/relationships/tags" Target="../tags/tag228.xml"/><Relationship Id="rId34" Type="http://schemas.openxmlformats.org/officeDocument/2006/relationships/tags" Target="../tags/tag241.xml"/><Relationship Id="rId7" Type="http://schemas.openxmlformats.org/officeDocument/2006/relationships/tags" Target="../tags/tag214.xml"/><Relationship Id="rId12" Type="http://schemas.openxmlformats.org/officeDocument/2006/relationships/tags" Target="../tags/tag219.xml"/><Relationship Id="rId17" Type="http://schemas.openxmlformats.org/officeDocument/2006/relationships/tags" Target="../tags/tag224.xml"/><Relationship Id="rId25" Type="http://schemas.openxmlformats.org/officeDocument/2006/relationships/tags" Target="../tags/tag232.xml"/><Relationship Id="rId33" Type="http://schemas.openxmlformats.org/officeDocument/2006/relationships/tags" Target="../tags/tag240.xml"/><Relationship Id="rId38" Type="http://schemas.openxmlformats.org/officeDocument/2006/relationships/comments" Target="../comments/comment25.xml"/><Relationship Id="rId2" Type="http://schemas.openxmlformats.org/officeDocument/2006/relationships/tags" Target="../tags/tag209.xml"/><Relationship Id="rId16" Type="http://schemas.openxmlformats.org/officeDocument/2006/relationships/tags" Target="../tags/tag223.xml"/><Relationship Id="rId20" Type="http://schemas.openxmlformats.org/officeDocument/2006/relationships/tags" Target="../tags/tag227.xml"/><Relationship Id="rId29" Type="http://schemas.openxmlformats.org/officeDocument/2006/relationships/tags" Target="../tags/tag236.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tags" Target="../tags/tag218.xml"/><Relationship Id="rId24" Type="http://schemas.openxmlformats.org/officeDocument/2006/relationships/tags" Target="../tags/tag231.xml"/><Relationship Id="rId32" Type="http://schemas.openxmlformats.org/officeDocument/2006/relationships/tags" Target="../tags/tag239.xml"/><Relationship Id="rId37" Type="http://schemas.openxmlformats.org/officeDocument/2006/relationships/notesSlide" Target="../notesSlides/notesSlide27.xml"/><Relationship Id="rId5" Type="http://schemas.openxmlformats.org/officeDocument/2006/relationships/tags" Target="../tags/tag212.xml"/><Relationship Id="rId15" Type="http://schemas.openxmlformats.org/officeDocument/2006/relationships/tags" Target="../tags/tag222.xml"/><Relationship Id="rId23" Type="http://schemas.openxmlformats.org/officeDocument/2006/relationships/tags" Target="../tags/tag230.xml"/><Relationship Id="rId28" Type="http://schemas.openxmlformats.org/officeDocument/2006/relationships/tags" Target="../tags/tag235.xml"/><Relationship Id="rId36" Type="http://schemas.openxmlformats.org/officeDocument/2006/relationships/slideLayout" Target="../slideLayouts/slideLayout18.xml"/><Relationship Id="rId10" Type="http://schemas.openxmlformats.org/officeDocument/2006/relationships/tags" Target="../tags/tag217.xml"/><Relationship Id="rId19" Type="http://schemas.openxmlformats.org/officeDocument/2006/relationships/tags" Target="../tags/tag226.xml"/><Relationship Id="rId31" Type="http://schemas.openxmlformats.org/officeDocument/2006/relationships/tags" Target="../tags/tag238.xml"/><Relationship Id="rId4" Type="http://schemas.openxmlformats.org/officeDocument/2006/relationships/tags" Target="../tags/tag211.xml"/><Relationship Id="rId9" Type="http://schemas.openxmlformats.org/officeDocument/2006/relationships/tags" Target="../tags/tag216.xml"/><Relationship Id="rId14" Type="http://schemas.openxmlformats.org/officeDocument/2006/relationships/tags" Target="../tags/tag221.xml"/><Relationship Id="rId22" Type="http://schemas.openxmlformats.org/officeDocument/2006/relationships/tags" Target="../tags/tag229.xml"/><Relationship Id="rId27" Type="http://schemas.openxmlformats.org/officeDocument/2006/relationships/tags" Target="../tags/tag234.xml"/><Relationship Id="rId30" Type="http://schemas.openxmlformats.org/officeDocument/2006/relationships/tags" Target="../tags/tag237.xml"/><Relationship Id="rId35" Type="http://schemas.openxmlformats.org/officeDocument/2006/relationships/tags" Target="../tags/tag242.xml"/></Relationships>
</file>

<file path=ppt/slides/_rels/slide28.xml.rels><?xml version="1.0" encoding="UTF-8" standalone="yes"?>
<Relationships xmlns="http://schemas.openxmlformats.org/package/2006/relationships"><Relationship Id="rId8" Type="http://schemas.openxmlformats.org/officeDocument/2006/relationships/comments" Target="../comments/comment26.xml"/><Relationship Id="rId3" Type="http://schemas.openxmlformats.org/officeDocument/2006/relationships/tags" Target="../tags/tag245.xml"/><Relationship Id="rId7" Type="http://schemas.openxmlformats.org/officeDocument/2006/relationships/notesSlide" Target="../notesSlides/notesSlide28.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slideLayout" Target="../slideLayouts/slideLayout18.xml"/><Relationship Id="rId5" Type="http://schemas.openxmlformats.org/officeDocument/2006/relationships/tags" Target="../tags/tag247.xml"/><Relationship Id="rId4" Type="http://schemas.openxmlformats.org/officeDocument/2006/relationships/tags" Target="../tags/tag246.xml"/></Relationships>
</file>

<file path=ppt/slides/_rels/slide29.xml.rels><?xml version="1.0" encoding="UTF-8" standalone="yes"?>
<Relationships xmlns="http://schemas.openxmlformats.org/package/2006/relationships"><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comments" Target="../comments/comment27.xml"/><Relationship Id="rId5" Type="http://schemas.openxmlformats.org/officeDocument/2006/relationships/notesSlide" Target="../notesSlides/notesSlide29.xml"/><Relationship Id="rId4"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comments" Target="../comments/comment3.xml"/><Relationship Id="rId5" Type="http://schemas.openxmlformats.org/officeDocument/2006/relationships/notesSlide" Target="../notesSlides/notesSlide3.xml"/><Relationship Id="rId4"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comments" Target="../comments/comment28.xml"/><Relationship Id="rId5" Type="http://schemas.openxmlformats.org/officeDocument/2006/relationships/notesSlide" Target="../notesSlides/notesSlide30.xml"/><Relationship Id="rId4"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8" Type="http://schemas.openxmlformats.org/officeDocument/2006/relationships/tags" Target="../tags/tag261.xml"/><Relationship Id="rId3" Type="http://schemas.openxmlformats.org/officeDocument/2006/relationships/tags" Target="../tags/tag256.xml"/><Relationship Id="rId7" Type="http://schemas.openxmlformats.org/officeDocument/2006/relationships/tags" Target="../tags/tag260.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tags" Target="../tags/tag259.xml"/><Relationship Id="rId11" Type="http://schemas.openxmlformats.org/officeDocument/2006/relationships/comments" Target="../comments/comment29.xml"/><Relationship Id="rId5" Type="http://schemas.openxmlformats.org/officeDocument/2006/relationships/tags" Target="../tags/tag258.xml"/><Relationship Id="rId10" Type="http://schemas.openxmlformats.org/officeDocument/2006/relationships/notesSlide" Target="../notesSlides/notesSlide31.xml"/><Relationship Id="rId4" Type="http://schemas.openxmlformats.org/officeDocument/2006/relationships/tags" Target="../tags/tag257.xml"/><Relationship Id="rId9"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tags" Target="../tags/tag264.xml"/><Relationship Id="rId7" Type="http://schemas.openxmlformats.org/officeDocument/2006/relationships/comments" Target="../comments/comment30.xml"/><Relationship Id="rId2" Type="http://schemas.openxmlformats.org/officeDocument/2006/relationships/tags" Target="../tags/tag263.xml"/><Relationship Id="rId1" Type="http://schemas.openxmlformats.org/officeDocument/2006/relationships/tags" Target="../tags/tag262.xml"/><Relationship Id="rId6" Type="http://schemas.openxmlformats.org/officeDocument/2006/relationships/image" Target="../media/image16.png"/><Relationship Id="rId5" Type="http://schemas.openxmlformats.org/officeDocument/2006/relationships/notesSlide" Target="../notesSlides/notesSlide32.xml"/><Relationship Id="rId4"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3" Type="http://schemas.openxmlformats.org/officeDocument/2006/relationships/tags" Target="../tags/tag267.xml"/><Relationship Id="rId7" Type="http://schemas.openxmlformats.org/officeDocument/2006/relationships/slideLayout" Target="../slideLayouts/slideLayout15.xml"/><Relationship Id="rId12" Type="http://schemas.openxmlformats.org/officeDocument/2006/relationships/comments" Target="../comments/comment31.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tags" Target="../tags/tag270.xml"/><Relationship Id="rId11" Type="http://schemas.openxmlformats.org/officeDocument/2006/relationships/image" Target="../media/image19.jpeg"/><Relationship Id="rId5" Type="http://schemas.openxmlformats.org/officeDocument/2006/relationships/tags" Target="../tags/tag269.xml"/><Relationship Id="rId10" Type="http://schemas.openxmlformats.org/officeDocument/2006/relationships/image" Target="../media/image18.jpeg"/><Relationship Id="rId4" Type="http://schemas.openxmlformats.org/officeDocument/2006/relationships/tags" Target="../tags/tag268.xml"/><Relationship Id="rId9"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tags" Target="../tags/tag273.xml"/><Relationship Id="rId7" Type="http://schemas.openxmlformats.org/officeDocument/2006/relationships/comments" Target="../comments/comment32.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image" Target="../media/image20.png"/><Relationship Id="rId5" Type="http://schemas.openxmlformats.org/officeDocument/2006/relationships/notesSlide" Target="../notesSlides/notesSlide34.xml"/><Relationship Id="rId4"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tags" Target="../tags/tag276.xml"/><Relationship Id="rId7" Type="http://schemas.openxmlformats.org/officeDocument/2006/relationships/comments" Target="../comments/comment33.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image" Target="../media/image21.png"/><Relationship Id="rId5" Type="http://schemas.openxmlformats.org/officeDocument/2006/relationships/notesSlide" Target="../notesSlides/notesSlide35.xml"/><Relationship Id="rId4"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tags" Target="../tags/tag279.xml"/><Relationship Id="rId7" Type="http://schemas.openxmlformats.org/officeDocument/2006/relationships/comments" Target="../comments/comment34.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image" Target="../media/image22.png"/><Relationship Id="rId5" Type="http://schemas.openxmlformats.org/officeDocument/2006/relationships/notesSlide" Target="../notesSlides/notesSlide36.xml"/><Relationship Id="rId4"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tags" Target="../tags/tag282.xml"/><Relationship Id="rId7" Type="http://schemas.openxmlformats.org/officeDocument/2006/relationships/comments" Target="../comments/comment35.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image" Target="../media/image23.png"/><Relationship Id="rId5" Type="http://schemas.openxmlformats.org/officeDocument/2006/relationships/notesSlide" Target="../notesSlides/notesSlide37.xml"/><Relationship Id="rId4"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tags" Target="../tags/tag285.xml"/><Relationship Id="rId7" Type="http://schemas.openxmlformats.org/officeDocument/2006/relationships/comments" Target="../comments/comment36.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image" Target="../media/image24.png"/><Relationship Id="rId5" Type="http://schemas.openxmlformats.org/officeDocument/2006/relationships/notesSlide" Target="../notesSlides/notesSlide38.xml"/><Relationship Id="rId4"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tags" Target="../tags/tag288.xml"/><Relationship Id="rId7" Type="http://schemas.openxmlformats.org/officeDocument/2006/relationships/comments" Target="../comments/comment37.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image" Target="../media/image25.png"/><Relationship Id="rId5" Type="http://schemas.openxmlformats.org/officeDocument/2006/relationships/notesSlide" Target="../notesSlides/notesSlide39.xml"/><Relationship Id="rId4"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5.xml"/><Relationship Id="rId1" Type="http://schemas.openxmlformats.org/officeDocument/2006/relationships/tags" Target="../tags/tag94.xml"/><Relationship Id="rId5" Type="http://schemas.openxmlformats.org/officeDocument/2006/relationships/comments" Target="../comments/comment4.xml"/><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tags" Target="../tags/tag291.xml"/><Relationship Id="rId7" Type="http://schemas.openxmlformats.org/officeDocument/2006/relationships/comments" Target="../comments/comment38.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image" Target="../media/image26.png"/><Relationship Id="rId5" Type="http://schemas.openxmlformats.org/officeDocument/2006/relationships/notesSlide" Target="../notesSlides/notesSlide40.xml"/><Relationship Id="rId4"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8" Type="http://schemas.openxmlformats.org/officeDocument/2006/relationships/comments" Target="../comments/comment39.xml"/><Relationship Id="rId3" Type="http://schemas.openxmlformats.org/officeDocument/2006/relationships/tags" Target="../tags/tag294.xml"/><Relationship Id="rId7" Type="http://schemas.openxmlformats.org/officeDocument/2006/relationships/image" Target="../media/image17.png"/><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notesSlide" Target="../notesSlides/notesSlide41.xml"/><Relationship Id="rId5" Type="http://schemas.openxmlformats.org/officeDocument/2006/relationships/slideLayout" Target="../slideLayouts/slideLayout15.xml"/><Relationship Id="rId4" Type="http://schemas.openxmlformats.org/officeDocument/2006/relationships/tags" Target="../tags/tag295.xml"/></Relationships>
</file>

<file path=ppt/slides/_rels/slide42.xml.rels><?xml version="1.0" encoding="UTF-8" standalone="yes"?>
<Relationships xmlns="http://schemas.openxmlformats.org/package/2006/relationships"><Relationship Id="rId8" Type="http://schemas.openxmlformats.org/officeDocument/2006/relationships/tags" Target="../tags/tag303.xml"/><Relationship Id="rId13" Type="http://schemas.openxmlformats.org/officeDocument/2006/relationships/image" Target="../media/image17.png"/><Relationship Id="rId3" Type="http://schemas.openxmlformats.org/officeDocument/2006/relationships/tags" Target="../tags/tag298.xml"/><Relationship Id="rId7" Type="http://schemas.openxmlformats.org/officeDocument/2006/relationships/tags" Target="../tags/tag302.xml"/><Relationship Id="rId12" Type="http://schemas.openxmlformats.org/officeDocument/2006/relationships/image" Target="../media/image27.png"/><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tags" Target="../tags/tag301.xml"/><Relationship Id="rId11" Type="http://schemas.openxmlformats.org/officeDocument/2006/relationships/notesSlide" Target="../notesSlides/notesSlide42.xml"/><Relationship Id="rId5" Type="http://schemas.openxmlformats.org/officeDocument/2006/relationships/tags" Target="../tags/tag300.xml"/><Relationship Id="rId10" Type="http://schemas.openxmlformats.org/officeDocument/2006/relationships/slideLayout" Target="../slideLayouts/slideLayout15.xml"/><Relationship Id="rId4" Type="http://schemas.openxmlformats.org/officeDocument/2006/relationships/tags" Target="../tags/tag299.xml"/><Relationship Id="rId9" Type="http://schemas.openxmlformats.org/officeDocument/2006/relationships/tags" Target="../tags/tag304.xml"/><Relationship Id="rId14" Type="http://schemas.openxmlformats.org/officeDocument/2006/relationships/comments" Target="../comments/comment40.xml"/></Relationships>
</file>

<file path=ppt/slides/_rels/slide43.xml.rels><?xml version="1.0" encoding="UTF-8" standalone="yes"?>
<Relationships xmlns="http://schemas.openxmlformats.org/package/2006/relationships"><Relationship Id="rId8" Type="http://schemas.openxmlformats.org/officeDocument/2006/relationships/tags" Target="../tags/tag312.xml"/><Relationship Id="rId13" Type="http://schemas.openxmlformats.org/officeDocument/2006/relationships/comments" Target="../comments/comment41.xml"/><Relationship Id="rId3" Type="http://schemas.openxmlformats.org/officeDocument/2006/relationships/tags" Target="../tags/tag307.xml"/><Relationship Id="rId7" Type="http://schemas.openxmlformats.org/officeDocument/2006/relationships/tags" Target="../tags/tag311.xml"/><Relationship Id="rId12" Type="http://schemas.openxmlformats.org/officeDocument/2006/relationships/image" Target="../media/image17.png"/><Relationship Id="rId2" Type="http://schemas.openxmlformats.org/officeDocument/2006/relationships/tags" Target="../tags/tag306.xml"/><Relationship Id="rId1" Type="http://schemas.openxmlformats.org/officeDocument/2006/relationships/tags" Target="../tags/tag305.xml"/><Relationship Id="rId6" Type="http://schemas.openxmlformats.org/officeDocument/2006/relationships/tags" Target="../tags/tag310.xml"/><Relationship Id="rId11" Type="http://schemas.openxmlformats.org/officeDocument/2006/relationships/image" Target="../media/image28.png"/><Relationship Id="rId5" Type="http://schemas.openxmlformats.org/officeDocument/2006/relationships/tags" Target="../tags/tag309.xml"/><Relationship Id="rId10" Type="http://schemas.openxmlformats.org/officeDocument/2006/relationships/notesSlide" Target="../notesSlides/notesSlide43.xml"/><Relationship Id="rId4" Type="http://schemas.openxmlformats.org/officeDocument/2006/relationships/tags" Target="../tags/tag308.xml"/><Relationship Id="rId9"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315.xml"/><Relationship Id="rId7" Type="http://schemas.openxmlformats.org/officeDocument/2006/relationships/image" Target="../media/image29.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notesSlide" Target="../notesSlides/notesSlide44.xml"/><Relationship Id="rId5" Type="http://schemas.openxmlformats.org/officeDocument/2006/relationships/slideLayout" Target="../slideLayouts/slideLayout15.xml"/><Relationship Id="rId4" Type="http://schemas.openxmlformats.org/officeDocument/2006/relationships/tags" Target="../tags/tag316.xml"/><Relationship Id="rId9" Type="http://schemas.openxmlformats.org/officeDocument/2006/relationships/comments" Target="../comments/comment42.xml"/></Relationships>
</file>

<file path=ppt/slides/_rels/slide4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tags" Target="../tags/tag319.xml"/><Relationship Id="rId7" Type="http://schemas.openxmlformats.org/officeDocument/2006/relationships/image" Target="../media/image17.png"/><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notesSlide" Target="../notesSlides/notesSlide45.xml"/><Relationship Id="rId5" Type="http://schemas.openxmlformats.org/officeDocument/2006/relationships/slideLayout" Target="../slideLayouts/slideLayout15.xml"/><Relationship Id="rId4" Type="http://schemas.openxmlformats.org/officeDocument/2006/relationships/tags" Target="../tags/tag320.xml"/><Relationship Id="rId9" Type="http://schemas.openxmlformats.org/officeDocument/2006/relationships/comments" Target="../comments/comment43.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comments" Target="../comments/comment44.xml"/><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image" Target="../media/image31.png"/><Relationship Id="rId5" Type="http://schemas.openxmlformats.org/officeDocument/2006/relationships/tags" Target="../tags/tag325.xml"/><Relationship Id="rId10" Type="http://schemas.openxmlformats.org/officeDocument/2006/relationships/image" Target="../media/image17.png"/><Relationship Id="rId4" Type="http://schemas.openxmlformats.org/officeDocument/2006/relationships/tags" Target="../tags/tag324.xml"/><Relationship Id="rId9"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330.xml"/><Relationship Id="rId7" Type="http://schemas.openxmlformats.org/officeDocument/2006/relationships/notesSlide" Target="../notesSlides/notesSlide47.xml"/><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slideLayout" Target="../slideLayouts/slideLayout15.xml"/><Relationship Id="rId5" Type="http://schemas.openxmlformats.org/officeDocument/2006/relationships/tags" Target="../tags/tag332.xml"/><Relationship Id="rId4" Type="http://schemas.openxmlformats.org/officeDocument/2006/relationships/tags" Target="../tags/tag331.xml"/><Relationship Id="rId9" Type="http://schemas.openxmlformats.org/officeDocument/2006/relationships/comments" Target="../comments/comment45.xml"/></Relationships>
</file>

<file path=ppt/slides/_rels/slide48.xml.rels><?xml version="1.0" encoding="UTF-8" standalone="yes"?>
<Relationships xmlns="http://schemas.openxmlformats.org/package/2006/relationships"><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comments" Target="../comments/comment46.xml"/><Relationship Id="rId5" Type="http://schemas.openxmlformats.org/officeDocument/2006/relationships/notesSlide" Target="../notesSlides/notesSlide48.xml"/><Relationship Id="rId4"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 Id="rId6" Type="http://schemas.openxmlformats.org/officeDocument/2006/relationships/comments" Target="../comments/comment47.xml"/><Relationship Id="rId5" Type="http://schemas.openxmlformats.org/officeDocument/2006/relationships/notesSlide" Target="../notesSlides/notesSlide49.xml"/><Relationship Id="rId4"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97.xml"/><Relationship Id="rId1" Type="http://schemas.openxmlformats.org/officeDocument/2006/relationships/tags" Target="../tags/tag96.xml"/><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tags" Target="../tags/tag341.xml"/><Relationship Id="rId7" Type="http://schemas.openxmlformats.org/officeDocument/2006/relationships/comments" Target="../comments/comment48.xml"/><Relationship Id="rId2" Type="http://schemas.openxmlformats.org/officeDocument/2006/relationships/tags" Target="../tags/tag340.xml"/><Relationship Id="rId1" Type="http://schemas.openxmlformats.org/officeDocument/2006/relationships/tags" Target="../tags/tag339.xml"/><Relationship Id="rId6" Type="http://schemas.openxmlformats.org/officeDocument/2006/relationships/image" Target="../media/image18.jpeg"/><Relationship Id="rId5" Type="http://schemas.openxmlformats.org/officeDocument/2006/relationships/notesSlide" Target="../notesSlides/notesSlide50.xml"/><Relationship Id="rId4"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tags" Target="../tags/tag344.xml"/><Relationship Id="rId7" Type="http://schemas.openxmlformats.org/officeDocument/2006/relationships/comments" Target="../comments/comment49.xml"/><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image" Target="../media/image18.jpeg"/><Relationship Id="rId5" Type="http://schemas.openxmlformats.org/officeDocument/2006/relationships/notesSlide" Target="../notesSlides/notesSlide51.xml"/><Relationship Id="rId4"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8" Type="http://schemas.openxmlformats.org/officeDocument/2006/relationships/tags" Target="../tags/tag352.xml"/><Relationship Id="rId13" Type="http://schemas.openxmlformats.org/officeDocument/2006/relationships/slideLayout" Target="../slideLayouts/slideLayout20.xml"/><Relationship Id="rId3" Type="http://schemas.openxmlformats.org/officeDocument/2006/relationships/tags" Target="../tags/tag347.xml"/><Relationship Id="rId7" Type="http://schemas.openxmlformats.org/officeDocument/2006/relationships/tags" Target="../tags/tag351.xml"/><Relationship Id="rId12" Type="http://schemas.openxmlformats.org/officeDocument/2006/relationships/tags" Target="../tags/tag356.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tags" Target="../tags/tag350.xml"/><Relationship Id="rId11" Type="http://schemas.openxmlformats.org/officeDocument/2006/relationships/tags" Target="../tags/tag355.xml"/><Relationship Id="rId5" Type="http://schemas.openxmlformats.org/officeDocument/2006/relationships/tags" Target="../tags/tag349.xml"/><Relationship Id="rId15" Type="http://schemas.openxmlformats.org/officeDocument/2006/relationships/image" Target="../media/image18.jpeg"/><Relationship Id="rId10" Type="http://schemas.openxmlformats.org/officeDocument/2006/relationships/tags" Target="../tags/tag354.xml"/><Relationship Id="rId4" Type="http://schemas.openxmlformats.org/officeDocument/2006/relationships/tags" Target="../tags/tag348.xml"/><Relationship Id="rId9" Type="http://schemas.openxmlformats.org/officeDocument/2006/relationships/tags" Target="../tags/tag353.xml"/><Relationship Id="rId14"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8" Type="http://schemas.openxmlformats.org/officeDocument/2006/relationships/comments" Target="../comments/comment50.xml"/><Relationship Id="rId3" Type="http://schemas.openxmlformats.org/officeDocument/2006/relationships/tags" Target="../tags/tag359.xml"/><Relationship Id="rId7" Type="http://schemas.openxmlformats.org/officeDocument/2006/relationships/image" Target="../media/image18.jpeg"/><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notesSlide" Target="../notesSlides/notesSlide53.xml"/><Relationship Id="rId5" Type="http://schemas.openxmlformats.org/officeDocument/2006/relationships/slideLayout" Target="../slideLayouts/slideLayout15.xml"/><Relationship Id="rId4" Type="http://schemas.openxmlformats.org/officeDocument/2006/relationships/tags" Target="../tags/tag360.xml"/></Relationships>
</file>

<file path=ppt/slides/_rels/slide54.xml.rels><?xml version="1.0" encoding="UTF-8" standalone="yes"?>
<Relationships xmlns="http://schemas.openxmlformats.org/package/2006/relationships"><Relationship Id="rId8" Type="http://schemas.openxmlformats.org/officeDocument/2006/relationships/comments" Target="../comments/comment51.xml"/><Relationship Id="rId3" Type="http://schemas.openxmlformats.org/officeDocument/2006/relationships/tags" Target="../tags/tag363.xml"/><Relationship Id="rId7" Type="http://schemas.openxmlformats.org/officeDocument/2006/relationships/image" Target="../media/image18.jpeg"/><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notesSlide" Target="../notesSlides/notesSlide54.xml"/><Relationship Id="rId5" Type="http://schemas.openxmlformats.org/officeDocument/2006/relationships/slideLayout" Target="../slideLayouts/slideLayout15.xml"/><Relationship Id="rId4" Type="http://schemas.openxmlformats.org/officeDocument/2006/relationships/tags" Target="../tags/tag364.xml"/></Relationships>
</file>

<file path=ppt/slides/_rels/slide55.xml.rels><?xml version="1.0" encoding="UTF-8" standalone="yes"?>
<Relationships xmlns="http://schemas.openxmlformats.org/package/2006/relationships"><Relationship Id="rId3" Type="http://schemas.openxmlformats.org/officeDocument/2006/relationships/tags" Target="../tags/tag367.xml"/><Relationship Id="rId7" Type="http://schemas.openxmlformats.org/officeDocument/2006/relationships/comments" Target="../comments/comment52.xml"/><Relationship Id="rId2" Type="http://schemas.openxmlformats.org/officeDocument/2006/relationships/tags" Target="../tags/tag366.xml"/><Relationship Id="rId1" Type="http://schemas.openxmlformats.org/officeDocument/2006/relationships/tags" Target="../tags/tag365.xml"/><Relationship Id="rId6" Type="http://schemas.openxmlformats.org/officeDocument/2006/relationships/image" Target="../media/image32.jpeg"/><Relationship Id="rId5" Type="http://schemas.openxmlformats.org/officeDocument/2006/relationships/notesSlide" Target="../notesSlides/notesSlide55.xml"/><Relationship Id="rId4"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tags" Target="../tags/tag370.xml"/><Relationship Id="rId7" Type="http://schemas.openxmlformats.org/officeDocument/2006/relationships/comments" Target="../comments/comment53.xml"/><Relationship Id="rId2" Type="http://schemas.openxmlformats.org/officeDocument/2006/relationships/tags" Target="../tags/tag369.xml"/><Relationship Id="rId1" Type="http://schemas.openxmlformats.org/officeDocument/2006/relationships/tags" Target="../tags/tag368.xml"/><Relationship Id="rId6" Type="http://schemas.openxmlformats.org/officeDocument/2006/relationships/image" Target="../media/image5.jpeg"/><Relationship Id="rId5" Type="http://schemas.openxmlformats.org/officeDocument/2006/relationships/notesSlide" Target="../notesSlides/notesSlide56.xml"/><Relationship Id="rId4"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8" Type="http://schemas.openxmlformats.org/officeDocument/2006/relationships/comments" Target="../comments/comment54.xml"/><Relationship Id="rId3" Type="http://schemas.openxmlformats.org/officeDocument/2006/relationships/tags" Target="../tags/tag373.xml"/><Relationship Id="rId7" Type="http://schemas.openxmlformats.org/officeDocument/2006/relationships/image" Target="../media/image19.jpeg"/><Relationship Id="rId2" Type="http://schemas.openxmlformats.org/officeDocument/2006/relationships/tags" Target="../tags/tag372.xml"/><Relationship Id="rId1" Type="http://schemas.openxmlformats.org/officeDocument/2006/relationships/tags" Target="../tags/tag371.xml"/><Relationship Id="rId6" Type="http://schemas.openxmlformats.org/officeDocument/2006/relationships/notesSlide" Target="../notesSlides/notesSlide57.xml"/><Relationship Id="rId5" Type="http://schemas.openxmlformats.org/officeDocument/2006/relationships/slideLayout" Target="../slideLayouts/slideLayout22.xml"/><Relationship Id="rId4" Type="http://schemas.openxmlformats.org/officeDocument/2006/relationships/tags" Target="../tags/tag374.xml"/></Relationships>
</file>

<file path=ppt/slides/_rels/slide58.xml.rels><?xml version="1.0" encoding="UTF-8" standalone="yes"?>
<Relationships xmlns="http://schemas.openxmlformats.org/package/2006/relationships"><Relationship Id="rId3" Type="http://schemas.openxmlformats.org/officeDocument/2006/relationships/tags" Target="../tags/tag377.xml"/><Relationship Id="rId7" Type="http://schemas.openxmlformats.org/officeDocument/2006/relationships/comments" Target="../comments/comment55.xml"/><Relationship Id="rId2" Type="http://schemas.openxmlformats.org/officeDocument/2006/relationships/tags" Target="../tags/tag376.xml"/><Relationship Id="rId1" Type="http://schemas.openxmlformats.org/officeDocument/2006/relationships/tags" Target="../tags/tag375.xml"/><Relationship Id="rId6" Type="http://schemas.openxmlformats.org/officeDocument/2006/relationships/image" Target="../media/image33.jpeg"/><Relationship Id="rId5" Type="http://schemas.openxmlformats.org/officeDocument/2006/relationships/notesSlide" Target="../notesSlides/notesSlide58.xml"/><Relationship Id="rId4"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8" Type="http://schemas.openxmlformats.org/officeDocument/2006/relationships/comments" Target="../comments/comment56.xml"/><Relationship Id="rId3" Type="http://schemas.openxmlformats.org/officeDocument/2006/relationships/tags" Target="../tags/tag380.xml"/><Relationship Id="rId7" Type="http://schemas.openxmlformats.org/officeDocument/2006/relationships/image" Target="../media/image34.jpeg"/><Relationship Id="rId2" Type="http://schemas.openxmlformats.org/officeDocument/2006/relationships/tags" Target="../tags/tag379.xml"/><Relationship Id="rId1" Type="http://schemas.openxmlformats.org/officeDocument/2006/relationships/tags" Target="../tags/tag378.xml"/><Relationship Id="rId6" Type="http://schemas.openxmlformats.org/officeDocument/2006/relationships/notesSlide" Target="../notesSlides/notesSlide59.xml"/><Relationship Id="rId5" Type="http://schemas.openxmlformats.org/officeDocument/2006/relationships/slideLayout" Target="../slideLayouts/slideLayout15.xml"/><Relationship Id="rId4" Type="http://schemas.openxmlformats.org/officeDocument/2006/relationships/tags" Target="../tags/tag38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99.xml"/><Relationship Id="rId1" Type="http://schemas.openxmlformats.org/officeDocument/2006/relationships/tags" Target="../tags/tag98.xml"/><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8" Type="http://schemas.openxmlformats.org/officeDocument/2006/relationships/comments" Target="../comments/comment57.xml"/><Relationship Id="rId3" Type="http://schemas.openxmlformats.org/officeDocument/2006/relationships/tags" Target="../tags/tag384.xml"/><Relationship Id="rId7" Type="http://schemas.openxmlformats.org/officeDocument/2006/relationships/image" Target="../media/image34.jpeg"/><Relationship Id="rId2" Type="http://schemas.openxmlformats.org/officeDocument/2006/relationships/tags" Target="../tags/tag383.xml"/><Relationship Id="rId1" Type="http://schemas.openxmlformats.org/officeDocument/2006/relationships/tags" Target="../tags/tag382.xml"/><Relationship Id="rId6" Type="http://schemas.openxmlformats.org/officeDocument/2006/relationships/notesSlide" Target="../notesSlides/notesSlide60.xml"/><Relationship Id="rId5" Type="http://schemas.openxmlformats.org/officeDocument/2006/relationships/slideLayout" Target="../slideLayouts/slideLayout15.xml"/><Relationship Id="rId4" Type="http://schemas.openxmlformats.org/officeDocument/2006/relationships/tags" Target="../tags/tag385.xml"/></Relationships>
</file>

<file path=ppt/slides/_rels/slide61.xml.rels><?xml version="1.0" encoding="UTF-8" standalone="yes"?>
<Relationships xmlns="http://schemas.openxmlformats.org/package/2006/relationships"><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 Id="rId6" Type="http://schemas.openxmlformats.org/officeDocument/2006/relationships/comments" Target="../comments/comment58.xml"/><Relationship Id="rId5" Type="http://schemas.openxmlformats.org/officeDocument/2006/relationships/notesSlide" Target="../notesSlides/notesSlide61.xml"/><Relationship Id="rId4"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90.xml"/><Relationship Id="rId1" Type="http://schemas.openxmlformats.org/officeDocument/2006/relationships/tags" Target="../tags/tag389.xml"/><Relationship Id="rId5" Type="http://schemas.openxmlformats.org/officeDocument/2006/relationships/comments" Target="../comments/comment59.xml"/><Relationship Id="rId4"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92.xml"/><Relationship Id="rId1" Type="http://schemas.openxmlformats.org/officeDocument/2006/relationships/tags" Target="../tags/tag391.xml"/><Relationship Id="rId5" Type="http://schemas.openxmlformats.org/officeDocument/2006/relationships/comments" Target="../comments/comment60.xml"/><Relationship Id="rId4"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3" Type="http://schemas.openxmlformats.org/officeDocument/2006/relationships/tags" Target="../tags/tag395.xml"/><Relationship Id="rId7" Type="http://schemas.openxmlformats.org/officeDocument/2006/relationships/comments" Target="../comments/comment61.xml"/><Relationship Id="rId2" Type="http://schemas.openxmlformats.org/officeDocument/2006/relationships/tags" Target="../tags/tag394.xml"/><Relationship Id="rId1" Type="http://schemas.openxmlformats.org/officeDocument/2006/relationships/tags" Target="../tags/tag393.xml"/><Relationship Id="rId6" Type="http://schemas.openxmlformats.org/officeDocument/2006/relationships/hyperlink" Target="mailto:business_intelligence@qadshare.com" TargetMode="External"/><Relationship Id="rId5" Type="http://schemas.openxmlformats.org/officeDocument/2006/relationships/notesSlide" Target="../notesSlides/notesSlide64.xml"/><Relationship Id="rId4"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tags" Target="../tags/tag112.xml"/><Relationship Id="rId18" Type="http://schemas.openxmlformats.org/officeDocument/2006/relationships/tags" Target="../tags/tag117.xml"/><Relationship Id="rId3" Type="http://schemas.openxmlformats.org/officeDocument/2006/relationships/tags" Target="../tags/tag102.xml"/><Relationship Id="rId21" Type="http://schemas.openxmlformats.org/officeDocument/2006/relationships/comments" Target="../comments/comment5.xml"/><Relationship Id="rId7" Type="http://schemas.openxmlformats.org/officeDocument/2006/relationships/tags" Target="../tags/tag106.xml"/><Relationship Id="rId12" Type="http://schemas.openxmlformats.org/officeDocument/2006/relationships/tags" Target="../tags/tag111.xml"/><Relationship Id="rId17" Type="http://schemas.openxmlformats.org/officeDocument/2006/relationships/tags" Target="../tags/tag116.xml"/><Relationship Id="rId2" Type="http://schemas.openxmlformats.org/officeDocument/2006/relationships/tags" Target="../tags/tag101.xml"/><Relationship Id="rId16" Type="http://schemas.openxmlformats.org/officeDocument/2006/relationships/tags" Target="../tags/tag115.xml"/><Relationship Id="rId20" Type="http://schemas.openxmlformats.org/officeDocument/2006/relationships/notesSlide" Target="../notesSlides/notesSlide7.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tags" Target="../tags/tag114.xml"/><Relationship Id="rId10" Type="http://schemas.openxmlformats.org/officeDocument/2006/relationships/tags" Target="../tags/tag109.xml"/><Relationship Id="rId19" Type="http://schemas.openxmlformats.org/officeDocument/2006/relationships/slideLayout" Target="../slideLayouts/slideLayout15.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tags" Target="../tags/tag113.xml"/></Relationships>
</file>

<file path=ppt/slides/_rels/slide8.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comments" Target="../comments/comment6.xml"/><Relationship Id="rId5" Type="http://schemas.openxmlformats.org/officeDocument/2006/relationships/notesSlide" Target="../notesSlides/notesSlide8.xml"/><Relationship Id="rId4"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123.xml"/><Relationship Id="rId7" Type="http://schemas.openxmlformats.org/officeDocument/2006/relationships/notesSlide" Target="../notesSlides/notesSlide9.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Layout" Target="../slideLayouts/slideLayout15.xml"/><Relationship Id="rId5" Type="http://schemas.openxmlformats.org/officeDocument/2006/relationships/tags" Target="../tags/tag125.xml"/><Relationship Id="rId4" Type="http://schemas.openxmlformats.org/officeDocument/2006/relationships/tags" Target="../tags/tag124.xml"/><Relationship Id="rId9" Type="http://schemas.openxmlformats.org/officeDocument/2006/relationships/comments" Target="../comments/commen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custDataLst>
              <p:tags r:id="rId2"/>
            </p:custDataLst>
          </p:nvPr>
        </p:nvSpPr>
        <p:spPr/>
        <p:txBody>
          <a:bodyPr>
            <a:noAutofit/>
          </a:bodyPr>
          <a:lstStyle/>
          <a:p>
            <a:pPr eaLnBrk="1" hangingPunct="1"/>
            <a:r>
              <a:rPr lang="en-US" dirty="0" smtClean="0"/>
              <a:t>BI Overview</a:t>
            </a:r>
          </a:p>
        </p:txBody>
      </p:sp>
      <p:sp>
        <p:nvSpPr>
          <p:cNvPr id="4" name="TextBox 2"/>
          <p:cNvSpPr txBox="1"/>
          <p:nvPr/>
        </p:nvSpPr>
        <p:spPr>
          <a:xfrm>
            <a:off x="501985" y="1297590"/>
            <a:ext cx="3782518" cy="830997"/>
          </a:xfrm>
          <a:prstGeom prst="rect">
            <a:avLst/>
          </a:prstGeom>
          <a:noFill/>
        </p:spPr>
        <p:txBody>
          <a:bodyPr wrap="square" rtlCol="0">
            <a:spAutoFit/>
          </a:bodyPr>
          <a:ls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a:lstStyle>
          <a:p>
            <a:r>
              <a:rPr lang="en-US" sz="2400" b="1" dirty="0" smtClean="0">
                <a:solidFill>
                  <a:schemeClr val="tx1">
                    <a:lumMod val="50000"/>
                    <a:lumOff val="50000"/>
                  </a:schemeClr>
                </a:solidFill>
                <a:latin typeface="+mj-lt"/>
              </a:rPr>
              <a:t>Application Level 1 </a:t>
            </a:r>
          </a:p>
          <a:p>
            <a:r>
              <a:rPr lang="en-US" sz="2400" b="1" dirty="0" smtClean="0">
                <a:solidFill>
                  <a:schemeClr val="tx1">
                    <a:lumMod val="50000"/>
                    <a:lumOff val="50000"/>
                  </a:schemeClr>
                </a:solidFill>
                <a:latin typeface="+mj-lt"/>
              </a:rPr>
              <a:t>Course  1-2</a:t>
            </a:r>
            <a:endParaRPr lang="en-US" sz="2400" b="1" dirty="0">
              <a:solidFill>
                <a:schemeClr val="tx1">
                  <a:lumMod val="50000"/>
                  <a:lumOff val="50000"/>
                </a:schemeClr>
              </a:solidFill>
              <a:latin typeface="+mj-lt"/>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Grp="1" noChangeArrowheads="1"/>
          </p:cNvSpPr>
          <p:nvPr>
            <p:ph type="title"/>
            <p:custDataLst>
              <p:tags r:id="rId2"/>
            </p:custDataLst>
          </p:nvPr>
        </p:nvSpPr>
        <p:spPr/>
        <p:txBody>
          <a:bodyPr rIns="132080">
            <a:normAutofit/>
          </a:bodyPr>
          <a:lstStyle/>
          <a:p>
            <a:pPr eaLnBrk="1" hangingPunct="1"/>
            <a:r>
              <a:rPr lang="en-US" dirty="0" smtClean="0"/>
              <a:t>Why BI? BI Domain Space</a:t>
            </a:r>
          </a:p>
        </p:txBody>
      </p:sp>
      <p:sp>
        <p:nvSpPr>
          <p:cNvPr id="67" name="Picture Placeholder 66"/>
          <p:cNvSpPr>
            <a:spLocks noGrp="1"/>
          </p:cNvSpPr>
          <p:nvPr>
            <p:ph type="pic" idx="1"/>
          </p:nvPr>
        </p:nvSpPr>
        <p:spPr/>
      </p:sp>
      <p:sp>
        <p:nvSpPr>
          <p:cNvPr id="15363" name="Line 2"/>
          <p:cNvSpPr>
            <a:spLocks noChangeShapeType="1"/>
          </p:cNvSpPr>
          <p:nvPr>
            <p:custDataLst>
              <p:tags r:id="rId3"/>
            </p:custDataLst>
          </p:nvPr>
        </p:nvSpPr>
        <p:spPr bwMode="auto">
          <a:xfrm>
            <a:off x="7697788" y="9912350"/>
            <a:ext cx="2741612" cy="73025"/>
          </a:xfrm>
          <a:prstGeom prst="line">
            <a:avLst/>
          </a:prstGeom>
          <a:noFill/>
          <a:ln w="12700">
            <a:solidFill>
              <a:srgbClr val="808080"/>
            </a:solidFill>
            <a:round/>
            <a:headEnd/>
            <a:tailEnd type="triangle" w="lg" len="lg"/>
          </a:ln>
        </p:spPr>
        <p:txBody>
          <a:bodyPr lIns="0" tIns="0" rIns="0" bIns="0"/>
          <a:lstStyle/>
          <a:p>
            <a:endParaRPr lang="en-US"/>
          </a:p>
        </p:txBody>
      </p:sp>
      <p:grpSp>
        <p:nvGrpSpPr>
          <p:cNvPr id="6" name="Group 5"/>
          <p:cNvGrpSpPr/>
          <p:nvPr>
            <p:custDataLst>
              <p:tags r:id="rId4"/>
            </p:custDataLst>
          </p:nvPr>
        </p:nvGrpSpPr>
        <p:grpSpPr>
          <a:xfrm>
            <a:off x="1653988" y="1546413"/>
            <a:ext cx="6842311" cy="4718646"/>
            <a:chOff x="374508" y="1778438"/>
            <a:chExt cx="8121792" cy="4486620"/>
          </a:xfrm>
        </p:grpSpPr>
        <p:sp>
          <p:nvSpPr>
            <p:cNvPr id="7" name="AutoShape 93"/>
            <p:cNvSpPr>
              <a:spLocks noChangeArrowheads="1"/>
            </p:cNvSpPr>
            <p:nvPr/>
          </p:nvSpPr>
          <p:spPr bwMode="gray">
            <a:xfrm>
              <a:off x="931863" y="1778438"/>
              <a:ext cx="1123950" cy="727075"/>
            </a:xfrm>
            <a:prstGeom prst="roundRect">
              <a:avLst>
                <a:gd name="adj" fmla="val 16611"/>
              </a:avLst>
            </a:prstGeom>
            <a:solidFill>
              <a:schemeClr val="bg1"/>
            </a:solidFill>
            <a:ln w="12700">
              <a:solidFill>
                <a:srgbClr val="003366"/>
              </a:solidFill>
              <a:prstDash val="sysDot"/>
              <a:round/>
              <a:headEnd/>
              <a:tailEnd/>
            </a:ln>
          </p:spPr>
          <p:txBody>
            <a:bodyPr wrap="none" anchor="ctr"/>
            <a:lstStyle/>
            <a:p>
              <a:endParaRPr lang="en-US" dirty="0"/>
            </a:p>
          </p:txBody>
        </p:sp>
        <p:sp>
          <p:nvSpPr>
            <p:cNvPr id="9" name="AutoShape 94"/>
            <p:cNvSpPr>
              <a:spLocks noChangeArrowheads="1"/>
            </p:cNvSpPr>
            <p:nvPr/>
          </p:nvSpPr>
          <p:spPr bwMode="gray">
            <a:xfrm>
              <a:off x="1060450" y="1934013"/>
              <a:ext cx="866775" cy="412750"/>
            </a:xfrm>
            <a:prstGeom prst="roundRect">
              <a:avLst>
                <a:gd name="adj" fmla="val 16611"/>
              </a:avLst>
            </a:prstGeom>
            <a:solidFill>
              <a:schemeClr val="bg1"/>
            </a:solidFill>
            <a:ln w="12700">
              <a:solidFill>
                <a:srgbClr val="003366"/>
              </a:solidFill>
              <a:prstDash val="sysDot"/>
              <a:round/>
              <a:headEnd/>
              <a:tailEnd/>
            </a:ln>
          </p:spPr>
          <p:txBody>
            <a:bodyPr wrap="none" lIns="92075" tIns="46038" rIns="92075" bIns="46038" anchor="ctr"/>
            <a:lstStyle/>
            <a:p>
              <a:r>
                <a:rPr lang="en-US" sz="1400" dirty="0">
                  <a:solidFill>
                    <a:srgbClr val="006699"/>
                  </a:solidFill>
                </a:rPr>
                <a:t>Suppliers </a:t>
              </a:r>
            </a:p>
          </p:txBody>
        </p:sp>
        <p:sp>
          <p:nvSpPr>
            <p:cNvPr id="10" name="AutoShape 95"/>
            <p:cNvSpPr>
              <a:spLocks noChangeArrowheads="1"/>
            </p:cNvSpPr>
            <p:nvPr/>
          </p:nvSpPr>
          <p:spPr bwMode="gray">
            <a:xfrm>
              <a:off x="2484438" y="1778438"/>
              <a:ext cx="1123950" cy="727075"/>
            </a:xfrm>
            <a:prstGeom prst="roundRect">
              <a:avLst>
                <a:gd name="adj" fmla="val 16611"/>
              </a:avLst>
            </a:prstGeom>
            <a:solidFill>
              <a:srgbClr val="006699"/>
            </a:solidFill>
            <a:ln w="12700">
              <a:solidFill>
                <a:srgbClr val="003366"/>
              </a:solidFill>
              <a:round/>
              <a:headEnd/>
              <a:tailEnd/>
            </a:ln>
          </p:spPr>
          <p:txBody>
            <a:bodyPr wrap="none" anchor="ctr"/>
            <a:lstStyle/>
            <a:p>
              <a:endParaRPr lang="en-US" dirty="0"/>
            </a:p>
          </p:txBody>
        </p:sp>
        <p:sp>
          <p:nvSpPr>
            <p:cNvPr id="11" name="AutoShape 96"/>
            <p:cNvSpPr>
              <a:spLocks noChangeArrowheads="1"/>
            </p:cNvSpPr>
            <p:nvPr/>
          </p:nvSpPr>
          <p:spPr bwMode="gray">
            <a:xfrm>
              <a:off x="2651125" y="1951475"/>
              <a:ext cx="793750" cy="379413"/>
            </a:xfrm>
            <a:prstGeom prst="roundRect">
              <a:avLst>
                <a:gd name="adj" fmla="val 16611"/>
              </a:avLst>
            </a:prstGeom>
            <a:solidFill>
              <a:schemeClr val="bg1"/>
            </a:solidFill>
            <a:ln w="12700">
              <a:solidFill>
                <a:srgbClr val="003366"/>
              </a:solidFill>
              <a:round/>
              <a:headEnd/>
              <a:tailEnd/>
            </a:ln>
          </p:spPr>
          <p:txBody>
            <a:bodyPr wrap="none" lIns="92075" tIns="46038" rIns="92075" bIns="46038" anchor="ctr"/>
            <a:lstStyle/>
            <a:p>
              <a:pPr algn="ctr"/>
              <a:r>
                <a:rPr lang="en-US" sz="1400" dirty="0"/>
                <a:t>Source</a:t>
              </a:r>
            </a:p>
          </p:txBody>
        </p:sp>
        <p:sp>
          <p:nvSpPr>
            <p:cNvPr id="12" name="AutoShape 97"/>
            <p:cNvSpPr>
              <a:spLocks noChangeArrowheads="1"/>
            </p:cNvSpPr>
            <p:nvPr/>
          </p:nvSpPr>
          <p:spPr bwMode="gray">
            <a:xfrm>
              <a:off x="4038600" y="1778438"/>
              <a:ext cx="1125538" cy="727075"/>
            </a:xfrm>
            <a:prstGeom prst="roundRect">
              <a:avLst>
                <a:gd name="adj" fmla="val 16611"/>
              </a:avLst>
            </a:prstGeom>
            <a:solidFill>
              <a:srgbClr val="006699"/>
            </a:solidFill>
            <a:ln w="12700">
              <a:solidFill>
                <a:srgbClr val="003366"/>
              </a:solidFill>
              <a:round/>
              <a:headEnd/>
              <a:tailEnd/>
            </a:ln>
          </p:spPr>
          <p:txBody>
            <a:bodyPr wrap="none" anchor="ctr"/>
            <a:lstStyle/>
            <a:p>
              <a:endParaRPr lang="en-US" dirty="0"/>
            </a:p>
          </p:txBody>
        </p:sp>
        <p:sp>
          <p:nvSpPr>
            <p:cNvPr id="13" name="AutoShape 98"/>
            <p:cNvSpPr>
              <a:spLocks noChangeArrowheads="1"/>
            </p:cNvSpPr>
            <p:nvPr/>
          </p:nvSpPr>
          <p:spPr bwMode="gray">
            <a:xfrm>
              <a:off x="4205288" y="1951475"/>
              <a:ext cx="793750" cy="379413"/>
            </a:xfrm>
            <a:prstGeom prst="roundRect">
              <a:avLst>
                <a:gd name="adj" fmla="val 16611"/>
              </a:avLst>
            </a:prstGeom>
            <a:solidFill>
              <a:schemeClr val="bg1"/>
            </a:solidFill>
            <a:ln w="12700">
              <a:solidFill>
                <a:srgbClr val="003366"/>
              </a:solidFill>
              <a:round/>
              <a:headEnd/>
              <a:tailEnd/>
            </a:ln>
          </p:spPr>
          <p:txBody>
            <a:bodyPr wrap="none" lIns="92075" tIns="46038" rIns="92075" bIns="46038" anchor="ctr"/>
            <a:lstStyle/>
            <a:p>
              <a:pPr algn="ctr"/>
              <a:r>
                <a:rPr lang="en-US" sz="1400" dirty="0"/>
                <a:t>Make</a:t>
              </a:r>
            </a:p>
          </p:txBody>
        </p:sp>
        <p:sp>
          <p:nvSpPr>
            <p:cNvPr id="14" name="AutoShape 99"/>
            <p:cNvSpPr>
              <a:spLocks noChangeArrowheads="1"/>
            </p:cNvSpPr>
            <p:nvPr/>
          </p:nvSpPr>
          <p:spPr bwMode="gray">
            <a:xfrm>
              <a:off x="5591175" y="1778438"/>
              <a:ext cx="1125538" cy="727075"/>
            </a:xfrm>
            <a:prstGeom prst="roundRect">
              <a:avLst>
                <a:gd name="adj" fmla="val 16611"/>
              </a:avLst>
            </a:prstGeom>
            <a:solidFill>
              <a:srgbClr val="006699"/>
            </a:solidFill>
            <a:ln w="12700">
              <a:solidFill>
                <a:srgbClr val="003366"/>
              </a:solidFill>
              <a:round/>
              <a:headEnd/>
              <a:tailEnd/>
            </a:ln>
          </p:spPr>
          <p:txBody>
            <a:bodyPr wrap="none" anchor="ctr"/>
            <a:lstStyle/>
            <a:p>
              <a:endParaRPr lang="en-US" dirty="0"/>
            </a:p>
          </p:txBody>
        </p:sp>
        <p:sp>
          <p:nvSpPr>
            <p:cNvPr id="15" name="AutoShape 100"/>
            <p:cNvSpPr>
              <a:spLocks noChangeArrowheads="1"/>
            </p:cNvSpPr>
            <p:nvPr/>
          </p:nvSpPr>
          <p:spPr bwMode="gray">
            <a:xfrm>
              <a:off x="5757863" y="1951475"/>
              <a:ext cx="793750" cy="379413"/>
            </a:xfrm>
            <a:prstGeom prst="roundRect">
              <a:avLst>
                <a:gd name="adj" fmla="val 16611"/>
              </a:avLst>
            </a:prstGeom>
            <a:solidFill>
              <a:schemeClr val="bg1"/>
            </a:solidFill>
            <a:ln w="12700">
              <a:solidFill>
                <a:srgbClr val="003366"/>
              </a:solidFill>
              <a:round/>
              <a:headEnd/>
              <a:tailEnd/>
            </a:ln>
          </p:spPr>
          <p:txBody>
            <a:bodyPr wrap="none" lIns="92075" tIns="46038" rIns="92075" bIns="46038" anchor="ctr"/>
            <a:lstStyle/>
            <a:p>
              <a:pPr algn="ctr"/>
              <a:r>
                <a:rPr lang="en-US" sz="1400" dirty="0"/>
                <a:t>Deliver</a:t>
              </a:r>
            </a:p>
          </p:txBody>
        </p:sp>
        <p:sp>
          <p:nvSpPr>
            <p:cNvPr id="16" name="AutoShape 103"/>
            <p:cNvSpPr>
              <a:spLocks noChangeArrowheads="1"/>
            </p:cNvSpPr>
            <p:nvPr/>
          </p:nvSpPr>
          <p:spPr bwMode="gray">
            <a:xfrm>
              <a:off x="7161213" y="1778438"/>
              <a:ext cx="1123950" cy="727075"/>
            </a:xfrm>
            <a:prstGeom prst="roundRect">
              <a:avLst>
                <a:gd name="adj" fmla="val 16611"/>
              </a:avLst>
            </a:prstGeom>
            <a:solidFill>
              <a:schemeClr val="bg1"/>
            </a:solidFill>
            <a:ln w="12700">
              <a:solidFill>
                <a:srgbClr val="003366"/>
              </a:solidFill>
              <a:prstDash val="sysDot"/>
              <a:round/>
              <a:headEnd/>
              <a:tailEnd/>
            </a:ln>
          </p:spPr>
          <p:txBody>
            <a:bodyPr wrap="none" anchor="ctr"/>
            <a:lstStyle/>
            <a:p>
              <a:endParaRPr lang="en-US" dirty="0"/>
            </a:p>
          </p:txBody>
        </p:sp>
        <p:sp>
          <p:nvSpPr>
            <p:cNvPr id="17" name="AutoShape 104"/>
            <p:cNvSpPr>
              <a:spLocks noChangeArrowheads="1"/>
            </p:cNvSpPr>
            <p:nvPr/>
          </p:nvSpPr>
          <p:spPr bwMode="gray">
            <a:xfrm>
              <a:off x="7289800" y="1934013"/>
              <a:ext cx="866775" cy="412750"/>
            </a:xfrm>
            <a:prstGeom prst="roundRect">
              <a:avLst>
                <a:gd name="adj" fmla="val 16611"/>
              </a:avLst>
            </a:prstGeom>
            <a:solidFill>
              <a:schemeClr val="bg1"/>
            </a:solidFill>
            <a:ln w="12700">
              <a:solidFill>
                <a:srgbClr val="003366"/>
              </a:solidFill>
              <a:prstDash val="sysDot"/>
              <a:round/>
              <a:headEnd/>
              <a:tailEnd/>
            </a:ln>
          </p:spPr>
          <p:txBody>
            <a:bodyPr wrap="none" lIns="92075" tIns="46038" rIns="92075" bIns="46038" anchor="ctr"/>
            <a:lstStyle/>
            <a:p>
              <a:pPr algn="ctr"/>
              <a:r>
                <a:rPr lang="en-US" sz="1400" dirty="0">
                  <a:solidFill>
                    <a:srgbClr val="006699"/>
                  </a:solidFill>
                </a:rPr>
                <a:t>Customers</a:t>
              </a:r>
            </a:p>
          </p:txBody>
        </p:sp>
        <p:sp>
          <p:nvSpPr>
            <p:cNvPr id="18" name="Rectangle 105"/>
            <p:cNvSpPr>
              <a:spLocks noChangeArrowheads="1"/>
            </p:cNvSpPr>
            <p:nvPr/>
          </p:nvSpPr>
          <p:spPr bwMode="gray">
            <a:xfrm>
              <a:off x="2484438" y="2208650"/>
              <a:ext cx="171450" cy="85725"/>
            </a:xfrm>
            <a:prstGeom prst="rect">
              <a:avLst/>
            </a:prstGeom>
            <a:solidFill>
              <a:schemeClr val="accent2">
                <a:alpha val="50195"/>
              </a:schemeClr>
            </a:solidFill>
            <a:ln w="9525">
              <a:noFill/>
              <a:miter lim="800000"/>
              <a:headEnd/>
              <a:tailEnd/>
            </a:ln>
          </p:spPr>
          <p:txBody>
            <a:bodyPr wrap="none" anchor="ctr"/>
            <a:lstStyle/>
            <a:p>
              <a:endParaRPr lang="en-US" dirty="0"/>
            </a:p>
          </p:txBody>
        </p:sp>
        <p:sp>
          <p:nvSpPr>
            <p:cNvPr id="19" name="AutoShape 106"/>
            <p:cNvSpPr>
              <a:spLocks noChangeArrowheads="1"/>
            </p:cNvSpPr>
            <p:nvPr/>
          </p:nvSpPr>
          <p:spPr bwMode="gray">
            <a:xfrm>
              <a:off x="1881188" y="2049900"/>
              <a:ext cx="793750" cy="185738"/>
            </a:xfrm>
            <a:prstGeom prst="roundRect">
              <a:avLst>
                <a:gd name="adj" fmla="val 16611"/>
              </a:avLst>
            </a:prstGeom>
            <a:solidFill>
              <a:srgbClr val="006699"/>
            </a:solidFill>
            <a:ln w="12700">
              <a:solidFill>
                <a:srgbClr val="003366"/>
              </a:solidFill>
              <a:round/>
              <a:headEnd/>
              <a:tailEnd/>
            </a:ln>
          </p:spPr>
          <p:txBody>
            <a:bodyPr wrap="none" anchor="ctr"/>
            <a:lstStyle/>
            <a:p>
              <a:endParaRPr lang="en-US" dirty="0"/>
            </a:p>
          </p:txBody>
        </p:sp>
        <p:sp>
          <p:nvSpPr>
            <p:cNvPr id="20" name="Rectangle 107"/>
            <p:cNvSpPr>
              <a:spLocks noChangeArrowheads="1"/>
            </p:cNvSpPr>
            <p:nvPr/>
          </p:nvSpPr>
          <p:spPr bwMode="gray">
            <a:xfrm>
              <a:off x="3446463" y="2208650"/>
              <a:ext cx="171450" cy="85725"/>
            </a:xfrm>
            <a:prstGeom prst="rect">
              <a:avLst/>
            </a:prstGeom>
            <a:solidFill>
              <a:schemeClr val="accent2">
                <a:alpha val="50195"/>
              </a:schemeClr>
            </a:solidFill>
            <a:ln w="9525">
              <a:noFill/>
              <a:miter lim="800000"/>
              <a:headEnd/>
              <a:tailEnd/>
            </a:ln>
          </p:spPr>
          <p:txBody>
            <a:bodyPr wrap="none" anchor="ctr"/>
            <a:lstStyle/>
            <a:p>
              <a:endParaRPr lang="en-US" dirty="0"/>
            </a:p>
          </p:txBody>
        </p:sp>
        <p:sp>
          <p:nvSpPr>
            <p:cNvPr id="21" name="Rectangle 108"/>
            <p:cNvSpPr>
              <a:spLocks noChangeArrowheads="1"/>
            </p:cNvSpPr>
            <p:nvPr/>
          </p:nvSpPr>
          <p:spPr bwMode="gray">
            <a:xfrm>
              <a:off x="4999038" y="2208650"/>
              <a:ext cx="171450" cy="85725"/>
            </a:xfrm>
            <a:prstGeom prst="rect">
              <a:avLst/>
            </a:prstGeom>
            <a:solidFill>
              <a:schemeClr val="accent2">
                <a:alpha val="50195"/>
              </a:schemeClr>
            </a:solidFill>
            <a:ln w="9525">
              <a:noFill/>
              <a:miter lim="800000"/>
              <a:headEnd/>
              <a:tailEnd/>
            </a:ln>
          </p:spPr>
          <p:txBody>
            <a:bodyPr wrap="none" anchor="ctr"/>
            <a:lstStyle/>
            <a:p>
              <a:endParaRPr lang="en-US" dirty="0"/>
            </a:p>
          </p:txBody>
        </p:sp>
        <p:sp>
          <p:nvSpPr>
            <p:cNvPr id="22" name="Rectangle 109"/>
            <p:cNvSpPr>
              <a:spLocks noChangeArrowheads="1"/>
            </p:cNvSpPr>
            <p:nvPr/>
          </p:nvSpPr>
          <p:spPr bwMode="gray">
            <a:xfrm>
              <a:off x="4046538" y="2208650"/>
              <a:ext cx="173037" cy="85725"/>
            </a:xfrm>
            <a:prstGeom prst="rect">
              <a:avLst/>
            </a:prstGeom>
            <a:solidFill>
              <a:schemeClr val="accent2">
                <a:alpha val="50195"/>
              </a:schemeClr>
            </a:solidFill>
            <a:ln w="9525">
              <a:noFill/>
              <a:miter lim="800000"/>
              <a:headEnd/>
              <a:tailEnd/>
            </a:ln>
          </p:spPr>
          <p:txBody>
            <a:bodyPr wrap="none" anchor="ctr"/>
            <a:lstStyle/>
            <a:p>
              <a:endParaRPr lang="en-US" dirty="0"/>
            </a:p>
          </p:txBody>
        </p:sp>
        <p:sp>
          <p:nvSpPr>
            <p:cNvPr id="23" name="Rectangle 110"/>
            <p:cNvSpPr>
              <a:spLocks noChangeArrowheads="1"/>
            </p:cNvSpPr>
            <p:nvPr/>
          </p:nvSpPr>
          <p:spPr bwMode="gray">
            <a:xfrm>
              <a:off x="6551613" y="2208650"/>
              <a:ext cx="171450" cy="85725"/>
            </a:xfrm>
            <a:prstGeom prst="rect">
              <a:avLst/>
            </a:prstGeom>
            <a:solidFill>
              <a:schemeClr val="accent2">
                <a:alpha val="50195"/>
              </a:schemeClr>
            </a:solidFill>
            <a:ln w="9525">
              <a:noFill/>
              <a:miter lim="800000"/>
              <a:headEnd/>
              <a:tailEnd/>
            </a:ln>
          </p:spPr>
          <p:txBody>
            <a:bodyPr wrap="none" anchor="ctr"/>
            <a:lstStyle/>
            <a:p>
              <a:endParaRPr lang="en-US" dirty="0"/>
            </a:p>
          </p:txBody>
        </p:sp>
        <p:sp>
          <p:nvSpPr>
            <p:cNvPr id="24" name="Rectangle 111"/>
            <p:cNvSpPr>
              <a:spLocks noChangeArrowheads="1"/>
            </p:cNvSpPr>
            <p:nvPr/>
          </p:nvSpPr>
          <p:spPr bwMode="gray">
            <a:xfrm>
              <a:off x="5589588" y="2208650"/>
              <a:ext cx="171450" cy="85725"/>
            </a:xfrm>
            <a:prstGeom prst="rect">
              <a:avLst/>
            </a:prstGeom>
            <a:solidFill>
              <a:schemeClr val="accent2">
                <a:alpha val="50195"/>
              </a:schemeClr>
            </a:solidFill>
            <a:ln w="9525">
              <a:noFill/>
              <a:miter lim="800000"/>
              <a:headEnd/>
              <a:tailEnd/>
            </a:ln>
          </p:spPr>
          <p:txBody>
            <a:bodyPr wrap="none" anchor="ctr"/>
            <a:lstStyle/>
            <a:p>
              <a:endParaRPr lang="en-US" dirty="0"/>
            </a:p>
          </p:txBody>
        </p:sp>
        <p:sp>
          <p:nvSpPr>
            <p:cNvPr id="25" name="AutoShape 114"/>
            <p:cNvSpPr>
              <a:spLocks noChangeArrowheads="1"/>
            </p:cNvSpPr>
            <p:nvPr/>
          </p:nvSpPr>
          <p:spPr bwMode="gray">
            <a:xfrm>
              <a:off x="3397250" y="2049900"/>
              <a:ext cx="866775" cy="184150"/>
            </a:xfrm>
            <a:prstGeom prst="roundRect">
              <a:avLst>
                <a:gd name="adj" fmla="val 16611"/>
              </a:avLst>
            </a:prstGeom>
            <a:solidFill>
              <a:srgbClr val="006699"/>
            </a:solidFill>
            <a:ln w="12700">
              <a:solidFill>
                <a:srgbClr val="003366"/>
              </a:solidFill>
              <a:round/>
              <a:headEnd/>
              <a:tailEnd/>
            </a:ln>
          </p:spPr>
          <p:txBody>
            <a:bodyPr wrap="none" anchor="ctr"/>
            <a:lstStyle/>
            <a:p>
              <a:endParaRPr lang="en-US" dirty="0"/>
            </a:p>
          </p:txBody>
        </p:sp>
        <p:sp>
          <p:nvSpPr>
            <p:cNvPr id="26" name="AutoShape 115"/>
            <p:cNvSpPr>
              <a:spLocks noChangeArrowheads="1"/>
            </p:cNvSpPr>
            <p:nvPr/>
          </p:nvSpPr>
          <p:spPr bwMode="gray">
            <a:xfrm>
              <a:off x="4938713" y="2049900"/>
              <a:ext cx="866775" cy="184150"/>
            </a:xfrm>
            <a:prstGeom prst="roundRect">
              <a:avLst>
                <a:gd name="adj" fmla="val 16611"/>
              </a:avLst>
            </a:prstGeom>
            <a:solidFill>
              <a:srgbClr val="006699"/>
            </a:solidFill>
            <a:ln w="12700">
              <a:solidFill>
                <a:srgbClr val="003366"/>
              </a:solidFill>
              <a:round/>
              <a:headEnd/>
              <a:tailEnd/>
            </a:ln>
          </p:spPr>
          <p:txBody>
            <a:bodyPr wrap="none" anchor="ctr"/>
            <a:lstStyle/>
            <a:p>
              <a:endParaRPr lang="en-US" dirty="0"/>
            </a:p>
          </p:txBody>
        </p:sp>
        <p:sp>
          <p:nvSpPr>
            <p:cNvPr id="27" name="Rounded Rectangle 70"/>
            <p:cNvSpPr>
              <a:spLocks noChangeArrowheads="1"/>
            </p:cNvSpPr>
            <p:nvPr/>
          </p:nvSpPr>
          <p:spPr bwMode="auto">
            <a:xfrm>
              <a:off x="787400" y="2503926"/>
              <a:ext cx="1538288" cy="3753194"/>
            </a:xfrm>
            <a:prstGeom prst="roundRect">
              <a:avLst>
                <a:gd name="adj" fmla="val 16667"/>
              </a:avLst>
            </a:prstGeom>
            <a:noFill/>
            <a:ln w="9525" algn="ctr">
              <a:solidFill>
                <a:schemeClr val="tx1"/>
              </a:solidFill>
              <a:prstDash val="sysDot"/>
              <a:bevel/>
              <a:headEnd/>
              <a:tailEnd/>
            </a:ln>
          </p:spPr>
          <p:txBody>
            <a:bodyPr wrap="none" tIns="91440" bIns="91440" anchor="ctr"/>
            <a:lstStyle/>
            <a:p>
              <a:pPr algn="ctr"/>
              <a:endParaRPr lang="en-US" sz="2800" dirty="0"/>
            </a:p>
          </p:txBody>
        </p:sp>
        <p:sp>
          <p:nvSpPr>
            <p:cNvPr id="28" name="Rounded Rectangle 72"/>
            <p:cNvSpPr>
              <a:spLocks noChangeArrowheads="1"/>
            </p:cNvSpPr>
            <p:nvPr/>
          </p:nvSpPr>
          <p:spPr bwMode="auto">
            <a:xfrm>
              <a:off x="2328863" y="2505513"/>
              <a:ext cx="1538287" cy="3753195"/>
            </a:xfrm>
            <a:prstGeom prst="roundRect">
              <a:avLst>
                <a:gd name="adj" fmla="val 16667"/>
              </a:avLst>
            </a:prstGeom>
            <a:noFill/>
            <a:ln w="9525" algn="ctr">
              <a:solidFill>
                <a:schemeClr val="tx1"/>
              </a:solidFill>
              <a:prstDash val="sysDot"/>
              <a:bevel/>
              <a:headEnd/>
              <a:tailEnd/>
            </a:ln>
          </p:spPr>
          <p:txBody>
            <a:bodyPr wrap="none" tIns="91440" bIns="91440" anchor="ctr"/>
            <a:lstStyle/>
            <a:p>
              <a:pPr algn="ctr"/>
              <a:endParaRPr lang="en-US" sz="2800" dirty="0"/>
            </a:p>
          </p:txBody>
        </p:sp>
        <p:sp>
          <p:nvSpPr>
            <p:cNvPr id="29" name="Rounded Rectangle 73"/>
            <p:cNvSpPr>
              <a:spLocks noChangeArrowheads="1"/>
            </p:cNvSpPr>
            <p:nvPr/>
          </p:nvSpPr>
          <p:spPr bwMode="auto">
            <a:xfrm>
              <a:off x="3870325" y="2507026"/>
              <a:ext cx="1538288" cy="3754650"/>
            </a:xfrm>
            <a:prstGeom prst="roundRect">
              <a:avLst>
                <a:gd name="adj" fmla="val 16667"/>
              </a:avLst>
            </a:prstGeom>
            <a:noFill/>
            <a:ln w="9525" algn="ctr">
              <a:solidFill>
                <a:schemeClr val="tx1"/>
              </a:solidFill>
              <a:prstDash val="sysDot"/>
              <a:bevel/>
              <a:headEnd/>
              <a:tailEnd/>
            </a:ln>
          </p:spPr>
          <p:txBody>
            <a:bodyPr wrap="none" tIns="91440" bIns="91440" anchor="ctr"/>
            <a:lstStyle/>
            <a:p>
              <a:pPr algn="ctr"/>
              <a:endParaRPr lang="en-US" sz="2800" dirty="0"/>
            </a:p>
          </p:txBody>
        </p:sp>
        <p:sp>
          <p:nvSpPr>
            <p:cNvPr id="30" name="Rounded Rectangle 74"/>
            <p:cNvSpPr>
              <a:spLocks noChangeArrowheads="1"/>
            </p:cNvSpPr>
            <p:nvPr/>
          </p:nvSpPr>
          <p:spPr bwMode="auto">
            <a:xfrm>
              <a:off x="5411788" y="2508613"/>
              <a:ext cx="1538287" cy="3754650"/>
            </a:xfrm>
            <a:prstGeom prst="roundRect">
              <a:avLst>
                <a:gd name="adj" fmla="val 16667"/>
              </a:avLst>
            </a:prstGeom>
            <a:noFill/>
            <a:ln w="9525" algn="ctr">
              <a:solidFill>
                <a:schemeClr val="tx1"/>
              </a:solidFill>
              <a:prstDash val="sysDot"/>
              <a:bevel/>
              <a:headEnd/>
              <a:tailEnd/>
            </a:ln>
          </p:spPr>
          <p:txBody>
            <a:bodyPr wrap="none" tIns="91440" bIns="91440" anchor="ctr"/>
            <a:lstStyle/>
            <a:p>
              <a:pPr algn="ctr"/>
              <a:endParaRPr lang="en-US" sz="2800" dirty="0"/>
            </a:p>
          </p:txBody>
        </p:sp>
        <p:sp>
          <p:nvSpPr>
            <p:cNvPr id="31" name="Rounded Rectangle 75"/>
            <p:cNvSpPr>
              <a:spLocks noChangeArrowheads="1"/>
            </p:cNvSpPr>
            <p:nvPr/>
          </p:nvSpPr>
          <p:spPr bwMode="auto">
            <a:xfrm>
              <a:off x="6951663" y="2511863"/>
              <a:ext cx="1539875" cy="3753195"/>
            </a:xfrm>
            <a:prstGeom prst="roundRect">
              <a:avLst>
                <a:gd name="adj" fmla="val 16667"/>
              </a:avLst>
            </a:prstGeom>
            <a:noFill/>
            <a:ln w="9525" algn="ctr">
              <a:solidFill>
                <a:schemeClr val="tx1"/>
              </a:solidFill>
              <a:prstDash val="sysDot"/>
              <a:bevel/>
              <a:headEnd/>
              <a:tailEnd/>
            </a:ln>
          </p:spPr>
          <p:txBody>
            <a:bodyPr wrap="none" tIns="91440" bIns="91440" anchor="ctr"/>
            <a:lstStyle/>
            <a:p>
              <a:pPr algn="ctr"/>
              <a:endParaRPr lang="en-US" sz="2800" dirty="0"/>
            </a:p>
          </p:txBody>
        </p:sp>
        <p:sp>
          <p:nvSpPr>
            <p:cNvPr id="32" name="AutoShape 106"/>
            <p:cNvSpPr>
              <a:spLocks noChangeArrowheads="1"/>
            </p:cNvSpPr>
            <p:nvPr/>
          </p:nvSpPr>
          <p:spPr bwMode="gray">
            <a:xfrm>
              <a:off x="6489700" y="2051488"/>
              <a:ext cx="793750" cy="185737"/>
            </a:xfrm>
            <a:prstGeom prst="roundRect">
              <a:avLst>
                <a:gd name="adj" fmla="val 16611"/>
              </a:avLst>
            </a:prstGeom>
            <a:solidFill>
              <a:srgbClr val="006699"/>
            </a:solidFill>
            <a:ln w="12700">
              <a:solidFill>
                <a:srgbClr val="003366"/>
              </a:solidFill>
              <a:round/>
              <a:headEnd/>
              <a:tailEnd/>
            </a:ln>
          </p:spPr>
          <p:txBody>
            <a:bodyPr wrap="none" anchor="ctr"/>
            <a:lstStyle/>
            <a:p>
              <a:endParaRPr lang="en-US" dirty="0"/>
            </a:p>
          </p:txBody>
        </p:sp>
        <p:sp>
          <p:nvSpPr>
            <p:cNvPr id="33" name="Rounded Rectangle 46"/>
            <p:cNvSpPr>
              <a:spLocks noChangeArrowheads="1"/>
            </p:cNvSpPr>
            <p:nvPr/>
          </p:nvSpPr>
          <p:spPr bwMode="auto">
            <a:xfrm>
              <a:off x="787400" y="3396411"/>
              <a:ext cx="7693025" cy="228600"/>
            </a:xfrm>
            <a:prstGeom prst="roundRect">
              <a:avLst>
                <a:gd name="adj" fmla="val 16667"/>
              </a:avLst>
            </a:prstGeom>
            <a:solidFill>
              <a:srgbClr val="FFC000"/>
            </a:solidFill>
            <a:ln w="9525" algn="ctr">
              <a:solidFill>
                <a:srgbClr val="FF9933"/>
              </a:solidFill>
              <a:round/>
              <a:headEnd/>
              <a:tailEnd/>
            </a:ln>
          </p:spPr>
          <p:txBody>
            <a:bodyPr wrap="none" tIns="91440" bIns="91440" anchor="ctr"/>
            <a:lstStyle/>
            <a:p>
              <a:pPr algn="ctr"/>
              <a:r>
                <a:rPr lang="en-US" sz="1400" dirty="0" smtClean="0"/>
                <a:t>Collaboration</a:t>
              </a:r>
              <a:endParaRPr lang="en-US" sz="1400" dirty="0"/>
            </a:p>
          </p:txBody>
        </p:sp>
        <p:sp>
          <p:nvSpPr>
            <p:cNvPr id="34" name="Rounded Rectangle 55"/>
            <p:cNvSpPr>
              <a:spLocks noChangeArrowheads="1"/>
            </p:cNvSpPr>
            <p:nvPr/>
          </p:nvSpPr>
          <p:spPr bwMode="auto">
            <a:xfrm>
              <a:off x="784224" y="5508477"/>
              <a:ext cx="7712075" cy="230187"/>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smtClean="0"/>
                <a:t>SC Event Mgt</a:t>
              </a:r>
            </a:p>
          </p:txBody>
        </p:sp>
        <p:sp>
          <p:nvSpPr>
            <p:cNvPr id="35" name="Rounded Rectangle 45"/>
            <p:cNvSpPr>
              <a:spLocks noChangeArrowheads="1"/>
            </p:cNvSpPr>
            <p:nvPr/>
          </p:nvSpPr>
          <p:spPr bwMode="auto">
            <a:xfrm>
              <a:off x="781050" y="2742050"/>
              <a:ext cx="7702551" cy="214313"/>
            </a:xfrm>
            <a:prstGeom prst="roundRect">
              <a:avLst>
                <a:gd name="adj" fmla="val 16667"/>
              </a:avLst>
            </a:prstGeom>
            <a:solidFill>
              <a:srgbClr val="FFC000"/>
            </a:solidFill>
            <a:ln w="9525" algn="ctr">
              <a:solidFill>
                <a:srgbClr val="FF9933"/>
              </a:solidFill>
              <a:round/>
              <a:headEnd/>
              <a:tailEnd/>
            </a:ln>
          </p:spPr>
          <p:txBody>
            <a:bodyPr wrap="none" tIns="91440" bIns="91440" anchor="ctr"/>
            <a:lstStyle/>
            <a:p>
              <a:pPr algn="ctr"/>
              <a:r>
                <a:rPr lang="en-US" sz="1400" dirty="0"/>
                <a:t>Logistics Network Strategy</a:t>
              </a:r>
            </a:p>
          </p:txBody>
        </p:sp>
        <p:sp>
          <p:nvSpPr>
            <p:cNvPr id="36" name="Rounded Rectangle 53"/>
            <p:cNvSpPr>
              <a:spLocks noChangeArrowheads="1"/>
            </p:cNvSpPr>
            <p:nvPr/>
          </p:nvSpPr>
          <p:spPr bwMode="auto">
            <a:xfrm>
              <a:off x="782638" y="2953188"/>
              <a:ext cx="7697787" cy="214312"/>
            </a:xfrm>
            <a:prstGeom prst="roundRect">
              <a:avLst>
                <a:gd name="adj" fmla="val 16667"/>
              </a:avLst>
            </a:prstGeom>
            <a:solidFill>
              <a:srgbClr val="FFC000"/>
            </a:solidFill>
            <a:ln w="9525" algn="ctr">
              <a:solidFill>
                <a:srgbClr val="FF9933"/>
              </a:solidFill>
              <a:round/>
              <a:headEnd/>
              <a:tailEnd/>
            </a:ln>
          </p:spPr>
          <p:txBody>
            <a:bodyPr wrap="none" tIns="91440" bIns="91440" anchor="ctr"/>
            <a:lstStyle/>
            <a:p>
              <a:pPr algn="ctr"/>
              <a:r>
                <a:rPr lang="en-US" sz="1400" dirty="0"/>
                <a:t>Product Lifecycle Management</a:t>
              </a:r>
            </a:p>
          </p:txBody>
        </p:sp>
        <p:sp>
          <p:nvSpPr>
            <p:cNvPr id="37" name="Rounded Rectangle 48"/>
            <p:cNvSpPr>
              <a:spLocks noChangeArrowheads="1"/>
            </p:cNvSpPr>
            <p:nvPr/>
          </p:nvSpPr>
          <p:spPr bwMode="auto">
            <a:xfrm>
              <a:off x="4699000" y="5713265"/>
              <a:ext cx="3792537" cy="265113"/>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smtClean="0"/>
                <a:t>CRM</a:t>
              </a:r>
              <a:endParaRPr lang="en-US" sz="1400" dirty="0"/>
            </a:p>
          </p:txBody>
        </p:sp>
        <p:sp>
          <p:nvSpPr>
            <p:cNvPr id="38" name="Rounded Rectangle 49"/>
            <p:cNvSpPr>
              <a:spLocks noChangeArrowheads="1"/>
            </p:cNvSpPr>
            <p:nvPr/>
          </p:nvSpPr>
          <p:spPr bwMode="auto">
            <a:xfrm>
              <a:off x="4719638" y="4748064"/>
              <a:ext cx="3776662" cy="242887"/>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a:t>Trade Management</a:t>
              </a:r>
            </a:p>
          </p:txBody>
        </p:sp>
        <p:sp>
          <p:nvSpPr>
            <p:cNvPr id="39" name="Rounded Rectangle 57"/>
            <p:cNvSpPr>
              <a:spLocks noChangeArrowheads="1"/>
            </p:cNvSpPr>
            <p:nvPr/>
          </p:nvSpPr>
          <p:spPr bwMode="auto">
            <a:xfrm>
              <a:off x="2325688" y="4172626"/>
              <a:ext cx="1552575" cy="242887"/>
            </a:xfrm>
            <a:prstGeom prst="roundRect">
              <a:avLst>
                <a:gd name="adj" fmla="val 16667"/>
              </a:avLst>
            </a:prstGeom>
            <a:solidFill>
              <a:schemeClr val="accent1"/>
            </a:solidFill>
            <a:ln w="9525" algn="ctr">
              <a:solidFill>
                <a:schemeClr val="accent1"/>
              </a:solidFill>
              <a:round/>
              <a:headEnd/>
              <a:tailEnd/>
            </a:ln>
          </p:spPr>
          <p:txBody>
            <a:bodyPr wrap="none" tIns="91440" bIns="91440" anchor="ctr"/>
            <a:lstStyle/>
            <a:p>
              <a:pPr algn="ctr"/>
              <a:r>
                <a:rPr lang="en-US" sz="1400" dirty="0"/>
                <a:t>Materials </a:t>
              </a:r>
              <a:r>
                <a:rPr lang="en-US" sz="1400" dirty="0" smtClean="0"/>
                <a:t>Plng</a:t>
              </a:r>
              <a:endParaRPr lang="en-US" sz="1400" dirty="0"/>
            </a:p>
          </p:txBody>
        </p:sp>
        <p:sp>
          <p:nvSpPr>
            <p:cNvPr id="40" name="Rounded Rectangle 58"/>
            <p:cNvSpPr>
              <a:spLocks noChangeArrowheads="1"/>
            </p:cNvSpPr>
            <p:nvPr/>
          </p:nvSpPr>
          <p:spPr bwMode="auto">
            <a:xfrm>
              <a:off x="781051" y="4183738"/>
              <a:ext cx="1557338" cy="231775"/>
            </a:xfrm>
            <a:prstGeom prst="roundRect">
              <a:avLst>
                <a:gd name="adj" fmla="val 16667"/>
              </a:avLst>
            </a:prstGeom>
            <a:solidFill>
              <a:schemeClr val="accent1"/>
            </a:solidFill>
            <a:ln w="9525" algn="ctr">
              <a:solidFill>
                <a:schemeClr val="accent1"/>
              </a:solidFill>
              <a:round/>
              <a:headEnd/>
              <a:tailEnd/>
            </a:ln>
          </p:spPr>
          <p:txBody>
            <a:bodyPr wrap="none" tIns="91440" bIns="91440" anchor="ctr"/>
            <a:lstStyle/>
            <a:p>
              <a:pPr algn="ctr"/>
              <a:r>
                <a:rPr lang="en-US" sz="1400" dirty="0"/>
                <a:t>Contract Mgmt</a:t>
              </a:r>
            </a:p>
          </p:txBody>
        </p:sp>
        <p:sp>
          <p:nvSpPr>
            <p:cNvPr id="41" name="Rounded Rectangle 59"/>
            <p:cNvSpPr>
              <a:spLocks noChangeArrowheads="1"/>
            </p:cNvSpPr>
            <p:nvPr/>
          </p:nvSpPr>
          <p:spPr bwMode="auto">
            <a:xfrm>
              <a:off x="5408614" y="4172625"/>
              <a:ext cx="1547812" cy="242888"/>
            </a:xfrm>
            <a:prstGeom prst="roundRect">
              <a:avLst>
                <a:gd name="adj" fmla="val 16667"/>
              </a:avLst>
            </a:prstGeom>
            <a:solidFill>
              <a:schemeClr val="accent1"/>
            </a:solidFill>
            <a:ln w="9525" algn="ctr">
              <a:solidFill>
                <a:schemeClr val="accent1"/>
              </a:solidFill>
              <a:round/>
              <a:headEnd/>
              <a:tailEnd/>
            </a:ln>
          </p:spPr>
          <p:txBody>
            <a:bodyPr wrap="none" tIns="91440" bIns="91440" anchor="ctr"/>
            <a:lstStyle/>
            <a:p>
              <a:pPr algn="ctr"/>
              <a:r>
                <a:rPr lang="en-US" sz="1400" dirty="0"/>
                <a:t>DRP</a:t>
              </a:r>
            </a:p>
          </p:txBody>
        </p:sp>
        <p:sp>
          <p:nvSpPr>
            <p:cNvPr id="42" name="Rounded Rectangle 61"/>
            <p:cNvSpPr>
              <a:spLocks noChangeArrowheads="1"/>
            </p:cNvSpPr>
            <p:nvPr/>
          </p:nvSpPr>
          <p:spPr bwMode="auto">
            <a:xfrm>
              <a:off x="6948488" y="5229077"/>
              <a:ext cx="1544639" cy="288925"/>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a:t>Field Mobility</a:t>
              </a:r>
            </a:p>
          </p:txBody>
        </p:sp>
        <p:sp>
          <p:nvSpPr>
            <p:cNvPr id="43" name="Rounded Rectangle 62"/>
            <p:cNvSpPr>
              <a:spLocks noChangeArrowheads="1"/>
            </p:cNvSpPr>
            <p:nvPr/>
          </p:nvSpPr>
          <p:spPr bwMode="auto">
            <a:xfrm>
              <a:off x="806824" y="5244352"/>
              <a:ext cx="6165477" cy="260951"/>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smtClean="0"/>
                <a:t>EAM</a:t>
              </a:r>
              <a:endParaRPr lang="en-US" sz="1400" dirty="0"/>
            </a:p>
          </p:txBody>
        </p:sp>
        <p:sp>
          <p:nvSpPr>
            <p:cNvPr id="44" name="Rounded Rectangle 65"/>
            <p:cNvSpPr>
              <a:spLocks noChangeArrowheads="1"/>
            </p:cNvSpPr>
            <p:nvPr/>
          </p:nvSpPr>
          <p:spPr bwMode="auto">
            <a:xfrm>
              <a:off x="787400" y="3915451"/>
              <a:ext cx="2371725" cy="266700"/>
            </a:xfrm>
            <a:prstGeom prst="roundRect">
              <a:avLst>
                <a:gd name="adj" fmla="val 16667"/>
              </a:avLst>
            </a:prstGeom>
            <a:solidFill>
              <a:schemeClr val="accent1"/>
            </a:solidFill>
            <a:ln w="9525" algn="ctr">
              <a:solidFill>
                <a:schemeClr val="accent1"/>
              </a:solidFill>
              <a:round/>
              <a:headEnd/>
              <a:tailEnd/>
            </a:ln>
          </p:spPr>
          <p:txBody>
            <a:bodyPr wrap="none" tIns="91440" bIns="91440" anchor="ctr"/>
            <a:lstStyle/>
            <a:p>
              <a:pPr algn="ctr"/>
              <a:r>
                <a:rPr lang="en-US" sz="1400" dirty="0"/>
                <a:t>Strategic Sourcing</a:t>
              </a:r>
            </a:p>
          </p:txBody>
        </p:sp>
        <p:sp>
          <p:nvSpPr>
            <p:cNvPr id="45" name="Rounded Rectangle 66"/>
            <p:cNvSpPr>
              <a:spLocks noChangeArrowheads="1"/>
            </p:cNvSpPr>
            <p:nvPr/>
          </p:nvSpPr>
          <p:spPr bwMode="auto">
            <a:xfrm>
              <a:off x="787400" y="4752828"/>
              <a:ext cx="3911600" cy="230187"/>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smtClean="0"/>
                <a:t>Inventory Management</a:t>
              </a:r>
              <a:endParaRPr lang="en-US" sz="1400" dirty="0"/>
            </a:p>
          </p:txBody>
        </p:sp>
        <p:sp>
          <p:nvSpPr>
            <p:cNvPr id="46" name="Rounded Rectangle 77"/>
            <p:cNvSpPr>
              <a:spLocks noChangeArrowheads="1"/>
            </p:cNvSpPr>
            <p:nvPr/>
          </p:nvSpPr>
          <p:spPr bwMode="auto">
            <a:xfrm>
              <a:off x="781050" y="3162738"/>
              <a:ext cx="7700963" cy="222250"/>
            </a:xfrm>
            <a:prstGeom prst="roundRect">
              <a:avLst>
                <a:gd name="adj" fmla="val 16667"/>
              </a:avLst>
            </a:prstGeom>
            <a:solidFill>
              <a:srgbClr val="FFC000"/>
            </a:solidFill>
            <a:ln w="9525" algn="ctr">
              <a:solidFill>
                <a:srgbClr val="FF9933"/>
              </a:solidFill>
              <a:round/>
              <a:headEnd/>
              <a:tailEnd/>
            </a:ln>
          </p:spPr>
          <p:txBody>
            <a:bodyPr wrap="none" tIns="91440" bIns="91440" anchor="ctr"/>
            <a:lstStyle/>
            <a:p>
              <a:pPr algn="ctr"/>
              <a:r>
                <a:rPr lang="en-US" sz="1400" dirty="0"/>
                <a:t>Research &amp; Development</a:t>
              </a:r>
            </a:p>
          </p:txBody>
        </p:sp>
        <p:sp>
          <p:nvSpPr>
            <p:cNvPr id="47" name="Rounded Rectangle 80"/>
            <p:cNvSpPr>
              <a:spLocks noChangeArrowheads="1"/>
            </p:cNvSpPr>
            <p:nvPr/>
          </p:nvSpPr>
          <p:spPr bwMode="auto">
            <a:xfrm>
              <a:off x="6972301" y="5978376"/>
              <a:ext cx="1520825" cy="241300"/>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a:t>Point of Sale</a:t>
              </a:r>
            </a:p>
          </p:txBody>
        </p:sp>
        <p:sp>
          <p:nvSpPr>
            <p:cNvPr id="48" name="Text Box 1031"/>
            <p:cNvSpPr txBox="1">
              <a:spLocks noChangeArrowheads="1"/>
            </p:cNvSpPr>
            <p:nvPr/>
          </p:nvSpPr>
          <p:spPr bwMode="gray">
            <a:xfrm rot="-5400000">
              <a:off x="-50148" y="3109556"/>
              <a:ext cx="1169988" cy="320675"/>
            </a:xfrm>
            <a:prstGeom prst="rect">
              <a:avLst/>
            </a:prstGeom>
            <a:noFill/>
            <a:ln w="12700">
              <a:noFill/>
              <a:miter lim="800000"/>
              <a:headEnd/>
              <a:tailEnd/>
            </a:ln>
          </p:spPr>
          <p:txBody>
            <a:bodyPr/>
            <a:lstStyle/>
            <a:p>
              <a:pPr algn="ctr"/>
              <a:r>
                <a:rPr lang="en-US" sz="1200" b="1" dirty="0">
                  <a:solidFill>
                    <a:srgbClr val="FFC000"/>
                  </a:solidFill>
                </a:rPr>
                <a:t>Strategic</a:t>
              </a:r>
            </a:p>
          </p:txBody>
        </p:sp>
        <p:sp>
          <p:nvSpPr>
            <p:cNvPr id="49" name="Text Box 1037"/>
            <p:cNvSpPr txBox="1">
              <a:spLocks noChangeArrowheads="1"/>
            </p:cNvSpPr>
            <p:nvPr/>
          </p:nvSpPr>
          <p:spPr bwMode="gray">
            <a:xfrm rot="-5400000">
              <a:off x="-93011" y="4071843"/>
              <a:ext cx="1201738" cy="266700"/>
            </a:xfrm>
            <a:prstGeom prst="rect">
              <a:avLst/>
            </a:prstGeom>
            <a:noFill/>
            <a:ln w="12700">
              <a:noFill/>
              <a:miter lim="800000"/>
              <a:headEnd/>
              <a:tailEnd/>
            </a:ln>
          </p:spPr>
          <p:txBody>
            <a:bodyPr/>
            <a:lstStyle/>
            <a:p>
              <a:pPr algn="ctr"/>
              <a:r>
                <a:rPr lang="en-US" sz="1200" b="1" dirty="0" smtClean="0">
                  <a:solidFill>
                    <a:schemeClr val="hlink"/>
                  </a:solidFill>
                </a:rPr>
                <a:t>Planning</a:t>
              </a:r>
              <a:endParaRPr lang="en-US" sz="1200" b="1" dirty="0">
                <a:solidFill>
                  <a:schemeClr val="hlink"/>
                </a:solidFill>
              </a:endParaRPr>
            </a:p>
          </p:txBody>
        </p:sp>
        <p:sp>
          <p:nvSpPr>
            <p:cNvPr id="50" name="Text Box 1037"/>
            <p:cNvSpPr txBox="1">
              <a:spLocks noChangeArrowheads="1"/>
            </p:cNvSpPr>
            <p:nvPr/>
          </p:nvSpPr>
          <p:spPr bwMode="gray">
            <a:xfrm rot="-5400000">
              <a:off x="-151748" y="5139384"/>
              <a:ext cx="1373187" cy="320675"/>
            </a:xfrm>
            <a:prstGeom prst="rect">
              <a:avLst/>
            </a:prstGeom>
            <a:noFill/>
            <a:ln w="12700">
              <a:noFill/>
              <a:miter lim="800000"/>
              <a:headEnd/>
              <a:tailEnd/>
            </a:ln>
          </p:spPr>
          <p:txBody>
            <a:bodyPr/>
            <a:lstStyle/>
            <a:p>
              <a:pPr algn="ctr"/>
              <a:r>
                <a:rPr lang="en-US" sz="1200" b="1" dirty="0" smtClean="0">
                  <a:solidFill>
                    <a:srgbClr val="92D050"/>
                  </a:solidFill>
                </a:rPr>
                <a:t>Execution</a:t>
              </a:r>
              <a:endParaRPr lang="en-US" sz="1200" b="1" dirty="0">
                <a:solidFill>
                  <a:srgbClr val="92D050"/>
                </a:solidFill>
              </a:endParaRPr>
            </a:p>
          </p:txBody>
        </p:sp>
        <p:sp>
          <p:nvSpPr>
            <p:cNvPr id="51" name="Rounded Rectangle 65"/>
            <p:cNvSpPr>
              <a:spLocks noChangeArrowheads="1"/>
            </p:cNvSpPr>
            <p:nvPr/>
          </p:nvSpPr>
          <p:spPr bwMode="auto">
            <a:xfrm>
              <a:off x="3113088" y="3915451"/>
              <a:ext cx="2373312" cy="263525"/>
            </a:xfrm>
            <a:prstGeom prst="roundRect">
              <a:avLst>
                <a:gd name="adj" fmla="val 16667"/>
              </a:avLst>
            </a:prstGeom>
            <a:solidFill>
              <a:schemeClr val="accent1"/>
            </a:solidFill>
            <a:ln w="9525" algn="ctr">
              <a:solidFill>
                <a:schemeClr val="accent1"/>
              </a:solidFill>
              <a:round/>
              <a:headEnd/>
              <a:tailEnd/>
            </a:ln>
          </p:spPr>
          <p:txBody>
            <a:bodyPr wrap="none" tIns="91440" bIns="91440" anchor="ctr"/>
            <a:lstStyle/>
            <a:p>
              <a:pPr algn="ctr"/>
              <a:r>
                <a:rPr lang="en-US" sz="1400" dirty="0"/>
                <a:t>S&amp;OP</a:t>
              </a:r>
            </a:p>
          </p:txBody>
        </p:sp>
        <p:sp>
          <p:nvSpPr>
            <p:cNvPr id="52" name="Rounded Rectangle 59"/>
            <p:cNvSpPr>
              <a:spLocks noChangeArrowheads="1"/>
            </p:cNvSpPr>
            <p:nvPr/>
          </p:nvSpPr>
          <p:spPr bwMode="auto">
            <a:xfrm>
              <a:off x="3867150" y="4183738"/>
              <a:ext cx="1562100" cy="231775"/>
            </a:xfrm>
            <a:prstGeom prst="roundRect">
              <a:avLst>
                <a:gd name="adj" fmla="val 16667"/>
              </a:avLst>
            </a:prstGeom>
            <a:solidFill>
              <a:schemeClr val="accent1"/>
            </a:solidFill>
            <a:ln w="9525" algn="ctr">
              <a:solidFill>
                <a:schemeClr val="accent1"/>
              </a:solidFill>
              <a:round/>
              <a:headEnd/>
              <a:tailEnd/>
            </a:ln>
          </p:spPr>
          <p:txBody>
            <a:bodyPr wrap="none" tIns="91440" bIns="91440" anchor="ctr"/>
            <a:lstStyle/>
            <a:p>
              <a:pPr algn="ctr"/>
              <a:r>
                <a:rPr lang="en-US" sz="1400" dirty="0"/>
                <a:t>Production </a:t>
              </a:r>
              <a:r>
                <a:rPr lang="en-US" sz="1400" dirty="0" smtClean="0"/>
                <a:t>Plng</a:t>
              </a:r>
              <a:endParaRPr lang="en-US" sz="1400" dirty="0"/>
            </a:p>
          </p:txBody>
        </p:sp>
        <p:sp>
          <p:nvSpPr>
            <p:cNvPr id="53" name="Rounded Rectangle 59"/>
            <p:cNvSpPr>
              <a:spLocks noChangeArrowheads="1"/>
            </p:cNvSpPr>
            <p:nvPr/>
          </p:nvSpPr>
          <p:spPr bwMode="auto">
            <a:xfrm>
              <a:off x="6948488" y="3915451"/>
              <a:ext cx="1539875" cy="247650"/>
            </a:xfrm>
            <a:prstGeom prst="roundRect">
              <a:avLst>
                <a:gd name="adj" fmla="val 16667"/>
              </a:avLst>
            </a:prstGeom>
            <a:solidFill>
              <a:schemeClr val="accent1"/>
            </a:solidFill>
            <a:ln w="9525" algn="ctr">
              <a:solidFill>
                <a:schemeClr val="accent1"/>
              </a:solidFill>
              <a:round/>
              <a:headEnd/>
              <a:tailEnd/>
            </a:ln>
          </p:spPr>
          <p:txBody>
            <a:bodyPr wrap="none" tIns="91440" bIns="91440" anchor="ctr"/>
            <a:lstStyle/>
            <a:p>
              <a:pPr algn="ctr"/>
              <a:r>
                <a:rPr lang="en-US" sz="1400" dirty="0"/>
                <a:t>Demand Mgmt</a:t>
              </a:r>
            </a:p>
          </p:txBody>
        </p:sp>
        <p:sp>
          <p:nvSpPr>
            <p:cNvPr id="54" name="Rounded Rectangle 58"/>
            <p:cNvSpPr>
              <a:spLocks noChangeArrowheads="1"/>
            </p:cNvSpPr>
            <p:nvPr/>
          </p:nvSpPr>
          <p:spPr bwMode="auto">
            <a:xfrm>
              <a:off x="785811" y="4983015"/>
              <a:ext cx="1552578" cy="246063"/>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a:t>Purchasing</a:t>
              </a:r>
            </a:p>
          </p:txBody>
        </p:sp>
        <p:sp>
          <p:nvSpPr>
            <p:cNvPr id="55" name="Rounded Rectangle 57"/>
            <p:cNvSpPr>
              <a:spLocks noChangeArrowheads="1"/>
            </p:cNvSpPr>
            <p:nvPr/>
          </p:nvSpPr>
          <p:spPr bwMode="auto">
            <a:xfrm>
              <a:off x="2325689" y="4983015"/>
              <a:ext cx="1554162" cy="257175"/>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a:t>MRP</a:t>
              </a:r>
            </a:p>
          </p:txBody>
        </p:sp>
        <p:sp>
          <p:nvSpPr>
            <p:cNvPr id="56" name="Rounded Rectangle 59"/>
            <p:cNvSpPr>
              <a:spLocks noChangeArrowheads="1"/>
            </p:cNvSpPr>
            <p:nvPr/>
          </p:nvSpPr>
          <p:spPr bwMode="auto">
            <a:xfrm>
              <a:off x="5357815" y="4984603"/>
              <a:ext cx="1619252" cy="261937"/>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a:t>WMS</a:t>
              </a:r>
            </a:p>
          </p:txBody>
        </p:sp>
        <p:sp>
          <p:nvSpPr>
            <p:cNvPr id="57" name="Rounded Rectangle 59"/>
            <p:cNvSpPr>
              <a:spLocks noChangeArrowheads="1"/>
            </p:cNvSpPr>
            <p:nvPr/>
          </p:nvSpPr>
          <p:spPr bwMode="auto">
            <a:xfrm>
              <a:off x="3865563" y="4984603"/>
              <a:ext cx="1563687" cy="258762"/>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smtClean="0"/>
                <a:t>MES</a:t>
              </a:r>
              <a:endParaRPr lang="en-US" sz="1400" dirty="0"/>
            </a:p>
          </p:txBody>
        </p:sp>
        <p:sp>
          <p:nvSpPr>
            <p:cNvPr id="58" name="Rounded Rectangle 59"/>
            <p:cNvSpPr>
              <a:spLocks noChangeArrowheads="1"/>
            </p:cNvSpPr>
            <p:nvPr/>
          </p:nvSpPr>
          <p:spPr bwMode="auto">
            <a:xfrm>
              <a:off x="6888162" y="4990952"/>
              <a:ext cx="1606551" cy="252413"/>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a:t>TMS</a:t>
              </a:r>
            </a:p>
          </p:txBody>
        </p:sp>
        <p:sp>
          <p:nvSpPr>
            <p:cNvPr id="59" name="Rounded Rectangle 65"/>
            <p:cNvSpPr>
              <a:spLocks noChangeArrowheads="1"/>
            </p:cNvSpPr>
            <p:nvPr/>
          </p:nvSpPr>
          <p:spPr bwMode="auto">
            <a:xfrm>
              <a:off x="6888162" y="4158338"/>
              <a:ext cx="1603375" cy="257175"/>
            </a:xfrm>
            <a:prstGeom prst="roundRect">
              <a:avLst>
                <a:gd name="adj" fmla="val 16667"/>
              </a:avLst>
            </a:prstGeom>
            <a:solidFill>
              <a:schemeClr val="accent1"/>
            </a:solidFill>
            <a:ln w="9525" algn="ctr">
              <a:solidFill>
                <a:schemeClr val="accent1"/>
              </a:solidFill>
              <a:round/>
              <a:headEnd/>
              <a:tailEnd/>
            </a:ln>
          </p:spPr>
          <p:txBody>
            <a:bodyPr wrap="none" tIns="91440" bIns="91440" anchor="ctr"/>
            <a:lstStyle/>
            <a:p>
              <a:pPr algn="ctr"/>
              <a:r>
                <a:rPr lang="en-US" sz="1400" dirty="0"/>
                <a:t>Order Mgmt</a:t>
              </a:r>
            </a:p>
          </p:txBody>
        </p:sp>
        <p:sp>
          <p:nvSpPr>
            <p:cNvPr id="60" name="Rounded Rectangle 48"/>
            <p:cNvSpPr>
              <a:spLocks noChangeArrowheads="1"/>
            </p:cNvSpPr>
            <p:nvPr/>
          </p:nvSpPr>
          <p:spPr bwMode="auto">
            <a:xfrm>
              <a:off x="785811" y="5733902"/>
              <a:ext cx="3919538" cy="241300"/>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a:t>Merge in Transit</a:t>
              </a:r>
            </a:p>
          </p:txBody>
        </p:sp>
        <p:sp>
          <p:nvSpPr>
            <p:cNvPr id="61" name="Rounded Rectangle 52"/>
            <p:cNvSpPr>
              <a:spLocks noChangeArrowheads="1"/>
            </p:cNvSpPr>
            <p:nvPr/>
          </p:nvSpPr>
          <p:spPr bwMode="auto">
            <a:xfrm>
              <a:off x="5429250" y="3915451"/>
              <a:ext cx="1597025" cy="242887"/>
            </a:xfrm>
            <a:prstGeom prst="roundRect">
              <a:avLst>
                <a:gd name="adj" fmla="val 16667"/>
              </a:avLst>
            </a:prstGeom>
            <a:solidFill>
              <a:schemeClr val="accent1"/>
            </a:solidFill>
            <a:ln w="9525" algn="ctr">
              <a:solidFill>
                <a:schemeClr val="accent1"/>
              </a:solidFill>
              <a:round/>
              <a:headEnd/>
              <a:tailEnd/>
            </a:ln>
          </p:spPr>
          <p:txBody>
            <a:bodyPr wrap="none" tIns="91440" bIns="91440" anchor="ctr"/>
            <a:lstStyle/>
            <a:p>
              <a:pPr algn="ctr"/>
              <a:r>
                <a:rPr lang="en-US" sz="1400" dirty="0"/>
                <a:t>Transp Planning</a:t>
              </a:r>
            </a:p>
          </p:txBody>
        </p:sp>
        <p:sp>
          <p:nvSpPr>
            <p:cNvPr id="62" name="Rounded Rectangle 80"/>
            <p:cNvSpPr>
              <a:spLocks noChangeArrowheads="1"/>
            </p:cNvSpPr>
            <p:nvPr/>
          </p:nvSpPr>
          <p:spPr bwMode="auto">
            <a:xfrm>
              <a:off x="781050" y="5937590"/>
              <a:ext cx="6190207" cy="293772"/>
            </a:xfrm>
            <a:prstGeom prst="roundRect">
              <a:avLst>
                <a:gd name="adj" fmla="val 16667"/>
              </a:avLst>
            </a:prstGeom>
            <a:solidFill>
              <a:srgbClr val="92D050"/>
            </a:solidFill>
            <a:ln w="9525" algn="ctr">
              <a:solidFill>
                <a:srgbClr val="92D050"/>
              </a:solidFill>
              <a:round/>
              <a:headEnd/>
              <a:tailEnd/>
            </a:ln>
          </p:spPr>
          <p:txBody>
            <a:bodyPr wrap="none" tIns="91440" bIns="91440" anchor="ctr"/>
            <a:lstStyle/>
            <a:p>
              <a:pPr algn="ctr"/>
              <a:r>
                <a:rPr lang="en-US" sz="1400" dirty="0" smtClean="0"/>
                <a:t>Reverse Logistics</a:t>
              </a:r>
              <a:endParaRPr lang="en-US" sz="1400" dirty="0"/>
            </a:p>
          </p:txBody>
        </p:sp>
      </p:grpSp>
      <p:sp>
        <p:nvSpPr>
          <p:cNvPr id="64" name="Right Arrow 63"/>
          <p:cNvSpPr/>
          <p:nvPr>
            <p:custDataLst>
              <p:tags r:id="rId5"/>
            </p:custDataLst>
          </p:nvPr>
        </p:nvSpPr>
        <p:spPr>
          <a:xfrm>
            <a:off x="468085" y="4942115"/>
            <a:ext cx="1132114" cy="849086"/>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Right Arrow 64"/>
          <p:cNvSpPr/>
          <p:nvPr>
            <p:custDataLst>
              <p:tags r:id="rId6"/>
            </p:custDataLst>
          </p:nvPr>
        </p:nvSpPr>
        <p:spPr>
          <a:xfrm>
            <a:off x="468085" y="3657601"/>
            <a:ext cx="1132114" cy="849086"/>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Right Arrow 65"/>
          <p:cNvSpPr/>
          <p:nvPr>
            <p:custDataLst>
              <p:tags r:id="rId7"/>
            </p:custDataLst>
          </p:nvPr>
        </p:nvSpPr>
        <p:spPr>
          <a:xfrm>
            <a:off x="468085" y="2525486"/>
            <a:ext cx="1132114" cy="849086"/>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2"/>
          <p:cNvSpPr>
            <a:spLocks noGrp="1"/>
          </p:cNvSpPr>
          <p:nvPr>
            <p:ph type="title"/>
            <p:custDataLst>
              <p:tags r:id="rId2"/>
            </p:custDataLst>
          </p:nvPr>
        </p:nvSpPr>
        <p:spPr>
          <a:xfrm>
            <a:off x="304800" y="381000"/>
            <a:ext cx="8153400" cy="881063"/>
          </a:xfrm>
        </p:spPr>
        <p:txBody>
          <a:bodyPr/>
          <a:lstStyle/>
          <a:p>
            <a:r>
              <a:rPr lang="en-US" dirty="0" smtClean="0"/>
              <a:t>BI Positioning</a:t>
            </a:r>
            <a:endParaRPr lang="en-GB" dirty="0" smtClean="0"/>
          </a:p>
        </p:txBody>
      </p:sp>
      <p:grpSp>
        <p:nvGrpSpPr>
          <p:cNvPr id="29" name="Group 28"/>
          <p:cNvGrpSpPr/>
          <p:nvPr>
            <p:custDataLst>
              <p:tags r:id="rId3"/>
            </p:custDataLst>
          </p:nvPr>
        </p:nvGrpSpPr>
        <p:grpSpPr>
          <a:xfrm>
            <a:off x="4716463" y="2205038"/>
            <a:ext cx="4275137" cy="1079500"/>
            <a:chOff x="4716463" y="2205038"/>
            <a:chExt cx="4275137" cy="1079500"/>
          </a:xfrm>
        </p:grpSpPr>
        <p:sp>
          <p:nvSpPr>
            <p:cNvPr id="17434" name="Rectangle 5"/>
            <p:cNvSpPr>
              <a:spLocks noChangeArrowheads="1"/>
            </p:cNvSpPr>
            <p:nvPr/>
          </p:nvSpPr>
          <p:spPr bwMode="auto">
            <a:xfrm>
              <a:off x="4716463" y="2205038"/>
              <a:ext cx="4275137" cy="1079500"/>
            </a:xfrm>
            <a:prstGeom prst="rect">
              <a:avLst/>
            </a:prstGeom>
            <a:solidFill>
              <a:srgbClr val="FFCC99"/>
            </a:solidFill>
            <a:ln w="9525">
              <a:noFill/>
              <a:miter lim="800000"/>
              <a:headEnd/>
              <a:tailEnd/>
            </a:ln>
          </p:spPr>
          <p:txBody>
            <a:bodyPr wrap="none" anchor="ctr"/>
            <a:lstStyle/>
            <a:p>
              <a:endParaRPr lang="en-US"/>
            </a:p>
          </p:txBody>
        </p:sp>
        <p:sp>
          <p:nvSpPr>
            <p:cNvPr id="17435" name="Text Box 6"/>
            <p:cNvSpPr txBox="1">
              <a:spLocks noChangeArrowheads="1"/>
            </p:cNvSpPr>
            <p:nvPr/>
          </p:nvSpPr>
          <p:spPr bwMode="auto">
            <a:xfrm>
              <a:off x="5316801" y="2276476"/>
              <a:ext cx="3674799" cy="769938"/>
            </a:xfrm>
            <a:prstGeom prst="rect">
              <a:avLst/>
            </a:prstGeom>
            <a:noFill/>
            <a:ln w="9525">
              <a:noFill/>
              <a:miter lim="800000"/>
              <a:headEnd/>
              <a:tailEnd/>
            </a:ln>
          </p:spPr>
          <p:txBody>
            <a:bodyPr>
              <a:spAutoFit/>
            </a:bodyPr>
            <a:lstStyle/>
            <a:p>
              <a:pPr algn="r"/>
              <a:r>
                <a:rPr lang="en-AU" sz="1600" b="1" dirty="0">
                  <a:latin typeface="+mn-lt"/>
                </a:rPr>
                <a:t>QAD Business </a:t>
              </a:r>
              <a:r>
                <a:rPr lang="en-AU" sz="1600" b="1" dirty="0" smtClean="0">
                  <a:latin typeface="+mn-lt"/>
                </a:rPr>
                <a:t>Intelligence</a:t>
              </a:r>
            </a:p>
            <a:p>
              <a:pPr algn="r">
                <a:buFontTx/>
                <a:buChar char="-"/>
              </a:pPr>
              <a:r>
                <a:rPr lang="en-AU" dirty="0" smtClean="0">
                  <a:latin typeface="+mn-lt"/>
                </a:rPr>
                <a:t>Dashboards</a:t>
              </a:r>
            </a:p>
            <a:p>
              <a:pPr algn="r">
                <a:buFontTx/>
                <a:buChar char="-"/>
              </a:pPr>
              <a:r>
                <a:rPr lang="en-AU" dirty="0" smtClean="0">
                  <a:latin typeface="+mn-lt"/>
                </a:rPr>
                <a:t>- Collaboration</a:t>
              </a:r>
              <a:endParaRPr lang="en-AU" dirty="0">
                <a:latin typeface="+mn-lt"/>
              </a:endParaRPr>
            </a:p>
          </p:txBody>
        </p:sp>
      </p:grpSp>
      <p:grpSp>
        <p:nvGrpSpPr>
          <p:cNvPr id="28" name="Group 27"/>
          <p:cNvGrpSpPr/>
          <p:nvPr>
            <p:custDataLst>
              <p:tags r:id="rId4"/>
            </p:custDataLst>
          </p:nvPr>
        </p:nvGrpSpPr>
        <p:grpSpPr>
          <a:xfrm>
            <a:off x="4716463" y="3357563"/>
            <a:ext cx="4275137" cy="1368425"/>
            <a:chOff x="4716463" y="3357563"/>
            <a:chExt cx="4275137" cy="1368425"/>
          </a:xfrm>
        </p:grpSpPr>
        <p:sp>
          <p:nvSpPr>
            <p:cNvPr id="17433" name="Rectangle 4"/>
            <p:cNvSpPr>
              <a:spLocks noChangeArrowheads="1"/>
            </p:cNvSpPr>
            <p:nvPr/>
          </p:nvSpPr>
          <p:spPr bwMode="auto">
            <a:xfrm>
              <a:off x="4716463" y="3357563"/>
              <a:ext cx="4275137" cy="1368425"/>
            </a:xfrm>
            <a:prstGeom prst="rect">
              <a:avLst/>
            </a:prstGeom>
            <a:solidFill>
              <a:srgbClr val="99CCFF"/>
            </a:solidFill>
            <a:ln w="9525" algn="ctr">
              <a:noFill/>
              <a:miter lim="800000"/>
              <a:headEnd/>
              <a:tailEnd/>
            </a:ln>
          </p:spPr>
          <p:txBody>
            <a:bodyPr wrap="none" anchor="ctr"/>
            <a:lstStyle/>
            <a:p>
              <a:endParaRPr lang="en-US"/>
            </a:p>
          </p:txBody>
        </p:sp>
        <p:sp>
          <p:nvSpPr>
            <p:cNvPr id="17436" name="Text Box 7"/>
            <p:cNvSpPr txBox="1">
              <a:spLocks noChangeArrowheads="1"/>
            </p:cNvSpPr>
            <p:nvPr/>
          </p:nvSpPr>
          <p:spPr bwMode="auto">
            <a:xfrm>
              <a:off x="5806334" y="3429001"/>
              <a:ext cx="3185266" cy="1200150"/>
            </a:xfrm>
            <a:prstGeom prst="rect">
              <a:avLst/>
            </a:prstGeom>
            <a:noFill/>
            <a:ln w="9525">
              <a:noFill/>
              <a:miter lim="800000"/>
              <a:headEnd/>
              <a:tailEnd/>
            </a:ln>
          </p:spPr>
          <p:txBody>
            <a:bodyPr wrap="square">
              <a:spAutoFit/>
            </a:bodyPr>
            <a:lstStyle/>
            <a:p>
              <a:pPr algn="r"/>
              <a:r>
                <a:rPr lang="en-AU" sz="1600" b="1" dirty="0">
                  <a:latin typeface="Century Gothic" pitchFamily="34" charset="0"/>
                </a:rPr>
                <a:t>QAD </a:t>
              </a:r>
              <a:r>
                <a:rPr lang="en-AU" sz="1600" b="1" dirty="0" smtClean="0">
                  <a:latin typeface="Century Gothic" pitchFamily="34" charset="0"/>
                </a:rPr>
                <a:t>Enterprise Applications</a:t>
              </a:r>
              <a:endParaRPr lang="en-AU" sz="1600" b="1" i="1" dirty="0">
                <a:latin typeface="Century Gothic" pitchFamily="34" charset="0"/>
              </a:endParaRPr>
            </a:p>
            <a:p>
              <a:pPr algn="r">
                <a:buFontTx/>
                <a:buChar char="-"/>
              </a:pPr>
              <a:r>
                <a:rPr lang="en-AU" b="1" dirty="0">
                  <a:latin typeface="Century Gothic" pitchFamily="34" charset="0"/>
                </a:rPr>
                <a:t> </a:t>
              </a:r>
              <a:r>
                <a:rPr lang="en-AU" dirty="0">
                  <a:latin typeface="Century Gothic" pitchFamily="34" charset="0"/>
                </a:rPr>
                <a:t>Inquiries &amp; Standard Reports</a:t>
              </a:r>
            </a:p>
            <a:p>
              <a:pPr algn="r">
                <a:buFontTx/>
                <a:buChar char="-"/>
              </a:pPr>
              <a:r>
                <a:rPr lang="en-AU" dirty="0">
                  <a:latin typeface="Century Gothic" pitchFamily="34" charset="0"/>
                </a:rPr>
                <a:t> Operational Metrics </a:t>
              </a:r>
            </a:p>
            <a:p>
              <a:pPr algn="r">
                <a:buFontTx/>
                <a:buChar char="-"/>
              </a:pPr>
              <a:r>
                <a:rPr lang="en-AU" dirty="0">
                  <a:latin typeface="Century Gothic" pitchFamily="34" charset="0"/>
                </a:rPr>
                <a:t>Reporting Framework</a:t>
              </a:r>
            </a:p>
            <a:p>
              <a:pPr algn="r">
                <a:buFontTx/>
                <a:buChar char="-"/>
              </a:pPr>
              <a:r>
                <a:rPr lang="en-AU" dirty="0">
                  <a:latin typeface="Century Gothic" pitchFamily="34" charset="0"/>
                </a:rPr>
                <a:t> Browses &amp; Collections</a:t>
              </a:r>
            </a:p>
          </p:txBody>
        </p:sp>
      </p:grpSp>
      <p:grpSp>
        <p:nvGrpSpPr>
          <p:cNvPr id="3" name="Group 8"/>
          <p:cNvGrpSpPr>
            <a:grpSpLocks/>
          </p:cNvGrpSpPr>
          <p:nvPr>
            <p:custDataLst>
              <p:tags r:id="rId5"/>
            </p:custDataLst>
          </p:nvPr>
        </p:nvGrpSpPr>
        <p:grpSpPr bwMode="auto">
          <a:xfrm>
            <a:off x="1042988" y="2027238"/>
            <a:ext cx="5976937" cy="3849687"/>
            <a:chOff x="748" y="1050"/>
            <a:chExt cx="3765" cy="2425"/>
          </a:xfrm>
        </p:grpSpPr>
        <p:pic>
          <p:nvPicPr>
            <p:cNvPr id="17429" name="Picture 9" descr="pyramid1"/>
            <p:cNvPicPr>
              <a:picLocks noChangeAspect="1" noChangeArrowheads="1"/>
            </p:cNvPicPr>
            <p:nvPr/>
          </p:nvPicPr>
          <p:blipFill>
            <a:blip r:embed="rId13" cstate="print"/>
            <a:srcRect/>
            <a:stretch>
              <a:fillRect/>
            </a:stretch>
          </p:blipFill>
          <p:spPr bwMode="auto">
            <a:xfrm>
              <a:off x="748" y="1050"/>
              <a:ext cx="3765" cy="2425"/>
            </a:xfrm>
            <a:prstGeom prst="rect">
              <a:avLst/>
            </a:prstGeom>
            <a:noFill/>
            <a:ln w="9525">
              <a:noFill/>
              <a:miter lim="800000"/>
              <a:headEnd/>
              <a:tailEnd/>
            </a:ln>
          </p:spPr>
        </p:pic>
        <p:sp>
          <p:nvSpPr>
            <p:cNvPr id="17430" name="Text Box 10"/>
            <p:cNvSpPr txBox="1">
              <a:spLocks noChangeArrowheads="1"/>
            </p:cNvSpPr>
            <p:nvPr/>
          </p:nvSpPr>
          <p:spPr bwMode="auto">
            <a:xfrm>
              <a:off x="2387" y="1243"/>
              <a:ext cx="842" cy="262"/>
            </a:xfrm>
            <a:prstGeom prst="rect">
              <a:avLst/>
            </a:prstGeom>
            <a:noFill/>
            <a:ln w="9525" algn="ctr">
              <a:noFill/>
              <a:miter lim="800000"/>
              <a:headEnd/>
              <a:tailEnd/>
            </a:ln>
          </p:spPr>
          <p:txBody>
            <a:bodyPr wrap="none">
              <a:spAutoFit/>
            </a:bodyPr>
            <a:lstStyle/>
            <a:p>
              <a:r>
                <a:rPr lang="en-AU" sz="2100" b="1" dirty="0">
                  <a:latin typeface="+mj-lt"/>
                </a:rPr>
                <a:t>Strategic</a:t>
              </a:r>
            </a:p>
          </p:txBody>
        </p:sp>
        <p:sp>
          <p:nvSpPr>
            <p:cNvPr id="17431" name="Text Box 11"/>
            <p:cNvSpPr txBox="1">
              <a:spLocks noChangeArrowheads="1"/>
            </p:cNvSpPr>
            <p:nvPr/>
          </p:nvSpPr>
          <p:spPr bwMode="auto">
            <a:xfrm>
              <a:off x="2785" y="1736"/>
              <a:ext cx="771" cy="260"/>
            </a:xfrm>
            <a:prstGeom prst="rect">
              <a:avLst/>
            </a:prstGeom>
            <a:noFill/>
            <a:ln w="9525" algn="ctr">
              <a:noFill/>
              <a:miter lim="800000"/>
              <a:headEnd/>
              <a:tailEnd/>
            </a:ln>
          </p:spPr>
          <p:txBody>
            <a:bodyPr wrap="none">
              <a:spAutoFit/>
            </a:bodyPr>
            <a:lstStyle/>
            <a:p>
              <a:r>
                <a:rPr lang="en-AU" sz="2100" b="1" dirty="0">
                  <a:latin typeface="+mj-lt"/>
                </a:rPr>
                <a:t>Tactical</a:t>
              </a:r>
            </a:p>
          </p:txBody>
        </p:sp>
        <p:sp>
          <p:nvSpPr>
            <p:cNvPr id="17432" name="Text Box 12"/>
            <p:cNvSpPr txBox="1">
              <a:spLocks noChangeArrowheads="1"/>
            </p:cNvSpPr>
            <p:nvPr/>
          </p:nvSpPr>
          <p:spPr bwMode="auto">
            <a:xfrm>
              <a:off x="3101" y="2323"/>
              <a:ext cx="1110" cy="260"/>
            </a:xfrm>
            <a:prstGeom prst="rect">
              <a:avLst/>
            </a:prstGeom>
            <a:noFill/>
            <a:ln w="9525">
              <a:noFill/>
              <a:miter lim="800000"/>
              <a:headEnd/>
              <a:tailEnd/>
            </a:ln>
          </p:spPr>
          <p:txBody>
            <a:bodyPr wrap="none">
              <a:spAutoFit/>
            </a:bodyPr>
            <a:lstStyle/>
            <a:p>
              <a:r>
                <a:rPr lang="en-AU" sz="2100" b="1" dirty="0">
                  <a:latin typeface="+mj-lt"/>
                </a:rPr>
                <a:t>Operational</a:t>
              </a:r>
            </a:p>
          </p:txBody>
        </p:sp>
      </p:grpSp>
      <p:grpSp>
        <p:nvGrpSpPr>
          <p:cNvPr id="5" name="Group 17"/>
          <p:cNvGrpSpPr>
            <a:grpSpLocks noChangeAspect="1"/>
          </p:cNvGrpSpPr>
          <p:nvPr>
            <p:custDataLst>
              <p:tags r:id="rId6"/>
            </p:custDataLst>
          </p:nvPr>
        </p:nvGrpSpPr>
        <p:grpSpPr bwMode="auto">
          <a:xfrm>
            <a:off x="307975" y="2997200"/>
            <a:ext cx="173038" cy="417513"/>
            <a:chOff x="2834" y="3306"/>
            <a:chExt cx="182" cy="532"/>
          </a:xfrm>
        </p:grpSpPr>
        <p:sp>
          <p:nvSpPr>
            <p:cNvPr id="17423" name="AutoShape 18"/>
            <p:cNvSpPr>
              <a:spLocks noChangeAspect="1" noChangeArrowheads="1"/>
            </p:cNvSpPr>
            <p:nvPr/>
          </p:nvSpPr>
          <p:spPr bwMode="auto">
            <a:xfrm rot="-5400000">
              <a:off x="2811" y="3453"/>
              <a:ext cx="227" cy="182"/>
            </a:xfrm>
            <a:prstGeom prst="flowChartDelay">
              <a:avLst/>
            </a:prstGeom>
            <a:solidFill>
              <a:schemeClr val="bg2"/>
            </a:solidFill>
            <a:ln w="9525">
              <a:noFill/>
              <a:miter lim="800000"/>
              <a:headEnd/>
              <a:tailEnd/>
            </a:ln>
          </p:spPr>
          <p:txBody>
            <a:bodyPr wrap="none" anchor="ctr"/>
            <a:lstStyle/>
            <a:p>
              <a:endParaRPr lang="en-US"/>
            </a:p>
          </p:txBody>
        </p:sp>
        <p:sp>
          <p:nvSpPr>
            <p:cNvPr id="17424" name="Rectangle 19"/>
            <p:cNvSpPr>
              <a:spLocks noChangeAspect="1" noChangeArrowheads="1"/>
            </p:cNvSpPr>
            <p:nvPr/>
          </p:nvSpPr>
          <p:spPr bwMode="auto">
            <a:xfrm>
              <a:off x="2880" y="3612"/>
              <a:ext cx="91" cy="226"/>
            </a:xfrm>
            <a:prstGeom prst="rect">
              <a:avLst/>
            </a:prstGeom>
            <a:solidFill>
              <a:schemeClr val="bg2"/>
            </a:solidFill>
            <a:ln w="9525">
              <a:noFill/>
              <a:miter lim="800000"/>
              <a:headEnd/>
              <a:tailEnd/>
            </a:ln>
          </p:spPr>
          <p:txBody>
            <a:bodyPr wrap="none" anchor="ctr"/>
            <a:lstStyle/>
            <a:p>
              <a:endParaRPr lang="en-US"/>
            </a:p>
          </p:txBody>
        </p:sp>
        <p:sp>
          <p:nvSpPr>
            <p:cNvPr id="17425" name="Oval 20"/>
            <p:cNvSpPr>
              <a:spLocks noChangeAspect="1" noChangeArrowheads="1"/>
            </p:cNvSpPr>
            <p:nvPr/>
          </p:nvSpPr>
          <p:spPr bwMode="auto">
            <a:xfrm>
              <a:off x="2859" y="3306"/>
              <a:ext cx="136" cy="136"/>
            </a:xfrm>
            <a:prstGeom prst="ellipse">
              <a:avLst/>
            </a:prstGeom>
            <a:solidFill>
              <a:schemeClr val="bg2"/>
            </a:solidFill>
            <a:ln w="9525">
              <a:noFill/>
              <a:round/>
              <a:headEnd/>
              <a:tailEnd/>
            </a:ln>
          </p:spPr>
          <p:txBody>
            <a:bodyPr wrap="none" anchor="ctr"/>
            <a:lstStyle/>
            <a:p>
              <a:endParaRPr lang="en-US"/>
            </a:p>
          </p:txBody>
        </p:sp>
      </p:grpSp>
      <p:grpSp>
        <p:nvGrpSpPr>
          <p:cNvPr id="6" name="Group 21"/>
          <p:cNvGrpSpPr>
            <a:grpSpLocks noChangeAspect="1"/>
          </p:cNvGrpSpPr>
          <p:nvPr>
            <p:custDataLst>
              <p:tags r:id="rId7"/>
            </p:custDataLst>
          </p:nvPr>
        </p:nvGrpSpPr>
        <p:grpSpPr bwMode="auto">
          <a:xfrm>
            <a:off x="307975" y="3717925"/>
            <a:ext cx="173038" cy="417513"/>
            <a:chOff x="2834" y="3306"/>
            <a:chExt cx="182" cy="532"/>
          </a:xfrm>
        </p:grpSpPr>
        <p:sp>
          <p:nvSpPr>
            <p:cNvPr id="17420" name="AutoShape 22"/>
            <p:cNvSpPr>
              <a:spLocks noChangeAspect="1" noChangeArrowheads="1"/>
            </p:cNvSpPr>
            <p:nvPr/>
          </p:nvSpPr>
          <p:spPr bwMode="auto">
            <a:xfrm rot="-5400000">
              <a:off x="2811" y="3453"/>
              <a:ext cx="227" cy="182"/>
            </a:xfrm>
            <a:prstGeom prst="flowChartDelay">
              <a:avLst/>
            </a:prstGeom>
            <a:solidFill>
              <a:schemeClr val="bg2"/>
            </a:solidFill>
            <a:ln w="9525">
              <a:noFill/>
              <a:miter lim="800000"/>
              <a:headEnd/>
              <a:tailEnd/>
            </a:ln>
          </p:spPr>
          <p:txBody>
            <a:bodyPr wrap="none" anchor="ctr"/>
            <a:lstStyle/>
            <a:p>
              <a:endParaRPr lang="en-US"/>
            </a:p>
          </p:txBody>
        </p:sp>
        <p:sp>
          <p:nvSpPr>
            <p:cNvPr id="17421" name="Rectangle 23"/>
            <p:cNvSpPr>
              <a:spLocks noChangeAspect="1" noChangeArrowheads="1"/>
            </p:cNvSpPr>
            <p:nvPr/>
          </p:nvSpPr>
          <p:spPr bwMode="auto">
            <a:xfrm>
              <a:off x="2880" y="3612"/>
              <a:ext cx="91" cy="226"/>
            </a:xfrm>
            <a:prstGeom prst="rect">
              <a:avLst/>
            </a:prstGeom>
            <a:solidFill>
              <a:schemeClr val="bg2"/>
            </a:solidFill>
            <a:ln w="9525">
              <a:noFill/>
              <a:miter lim="800000"/>
              <a:headEnd/>
              <a:tailEnd/>
            </a:ln>
          </p:spPr>
          <p:txBody>
            <a:bodyPr wrap="none" anchor="ctr"/>
            <a:lstStyle/>
            <a:p>
              <a:endParaRPr lang="en-US"/>
            </a:p>
          </p:txBody>
        </p:sp>
        <p:sp>
          <p:nvSpPr>
            <p:cNvPr id="17422" name="Oval 24"/>
            <p:cNvSpPr>
              <a:spLocks noChangeAspect="1" noChangeArrowheads="1"/>
            </p:cNvSpPr>
            <p:nvPr/>
          </p:nvSpPr>
          <p:spPr bwMode="auto">
            <a:xfrm>
              <a:off x="2859" y="3306"/>
              <a:ext cx="136" cy="136"/>
            </a:xfrm>
            <a:prstGeom prst="ellipse">
              <a:avLst/>
            </a:prstGeom>
            <a:solidFill>
              <a:schemeClr val="bg2"/>
            </a:solidFill>
            <a:ln w="9525">
              <a:noFill/>
              <a:round/>
              <a:headEnd/>
              <a:tailEnd/>
            </a:ln>
          </p:spPr>
          <p:txBody>
            <a:bodyPr wrap="none" anchor="ctr"/>
            <a:lstStyle/>
            <a:p>
              <a:endParaRPr lang="en-US"/>
            </a:p>
          </p:txBody>
        </p:sp>
      </p:grpSp>
      <p:sp>
        <p:nvSpPr>
          <p:cNvPr id="17416" name="Text Box 25"/>
          <p:cNvSpPr txBox="1">
            <a:spLocks noChangeArrowheads="1"/>
          </p:cNvSpPr>
          <p:nvPr>
            <p:custDataLst>
              <p:tags r:id="rId8"/>
            </p:custDataLst>
          </p:nvPr>
        </p:nvSpPr>
        <p:spPr bwMode="auto">
          <a:xfrm>
            <a:off x="482600" y="2187575"/>
            <a:ext cx="1510350" cy="553998"/>
          </a:xfrm>
          <a:prstGeom prst="rect">
            <a:avLst/>
          </a:prstGeom>
          <a:noFill/>
          <a:ln w="9525">
            <a:noFill/>
            <a:miter lim="800000"/>
            <a:headEnd/>
            <a:tailEnd/>
          </a:ln>
        </p:spPr>
        <p:txBody>
          <a:bodyPr wrap="none">
            <a:spAutoFit/>
          </a:bodyPr>
          <a:lstStyle/>
          <a:p>
            <a:r>
              <a:rPr lang="en-AU" sz="1600" b="1" dirty="0">
                <a:latin typeface="+mn-lt"/>
              </a:rPr>
              <a:t>Executives</a:t>
            </a:r>
          </a:p>
          <a:p>
            <a:r>
              <a:rPr lang="en-AU" dirty="0">
                <a:latin typeface="+mn-lt"/>
              </a:rPr>
              <a:t>CEO, CIO, CFO</a:t>
            </a:r>
          </a:p>
        </p:txBody>
      </p:sp>
      <p:sp>
        <p:nvSpPr>
          <p:cNvPr id="17417" name="Text Box 26"/>
          <p:cNvSpPr txBox="1">
            <a:spLocks noChangeArrowheads="1"/>
          </p:cNvSpPr>
          <p:nvPr>
            <p:custDataLst>
              <p:tags r:id="rId9"/>
            </p:custDataLst>
          </p:nvPr>
        </p:nvSpPr>
        <p:spPr bwMode="auto">
          <a:xfrm>
            <a:off x="473075" y="2924175"/>
            <a:ext cx="1776448" cy="553998"/>
          </a:xfrm>
          <a:prstGeom prst="rect">
            <a:avLst/>
          </a:prstGeom>
          <a:noFill/>
          <a:ln w="9525">
            <a:noFill/>
            <a:miter lim="800000"/>
            <a:headEnd/>
            <a:tailEnd/>
          </a:ln>
        </p:spPr>
        <p:txBody>
          <a:bodyPr wrap="none">
            <a:spAutoFit/>
          </a:bodyPr>
          <a:lstStyle/>
          <a:p>
            <a:r>
              <a:rPr lang="en-AU" sz="1600" b="1" dirty="0">
                <a:latin typeface="+mn-lt"/>
              </a:rPr>
              <a:t>Dept. Managers</a:t>
            </a:r>
          </a:p>
          <a:p>
            <a:r>
              <a:rPr lang="en-AU" dirty="0">
                <a:latin typeface="+mn-lt"/>
              </a:rPr>
              <a:t>Finance, Sales, …</a:t>
            </a:r>
          </a:p>
        </p:txBody>
      </p:sp>
      <p:sp>
        <p:nvSpPr>
          <p:cNvPr id="17418" name="Text Box 27"/>
          <p:cNvSpPr txBox="1">
            <a:spLocks noChangeArrowheads="1"/>
          </p:cNvSpPr>
          <p:nvPr>
            <p:custDataLst>
              <p:tags r:id="rId10"/>
            </p:custDataLst>
          </p:nvPr>
        </p:nvSpPr>
        <p:spPr bwMode="auto">
          <a:xfrm>
            <a:off x="465138" y="3644900"/>
            <a:ext cx="1282723" cy="1415772"/>
          </a:xfrm>
          <a:prstGeom prst="rect">
            <a:avLst/>
          </a:prstGeom>
          <a:noFill/>
          <a:ln w="9525">
            <a:noFill/>
            <a:miter lim="800000"/>
            <a:headEnd/>
            <a:tailEnd/>
          </a:ln>
        </p:spPr>
        <p:txBody>
          <a:bodyPr wrap="none">
            <a:spAutoFit/>
          </a:bodyPr>
          <a:lstStyle/>
          <a:p>
            <a:r>
              <a:rPr lang="en-AU" sz="1600" b="1" dirty="0">
                <a:latin typeface="+mn-lt"/>
              </a:rPr>
              <a:t>Operations</a:t>
            </a:r>
          </a:p>
          <a:p>
            <a:r>
              <a:rPr lang="en-AU" dirty="0">
                <a:latin typeface="+mn-lt"/>
              </a:rPr>
              <a:t>Prod. Mgr</a:t>
            </a:r>
          </a:p>
          <a:p>
            <a:r>
              <a:rPr lang="en-AU" dirty="0">
                <a:latin typeface="+mn-lt"/>
              </a:rPr>
              <a:t>Planners</a:t>
            </a:r>
          </a:p>
          <a:p>
            <a:r>
              <a:rPr lang="en-AU" dirty="0">
                <a:latin typeface="+mn-lt"/>
              </a:rPr>
              <a:t>Warehouse</a:t>
            </a:r>
            <a:br>
              <a:rPr lang="en-AU" dirty="0">
                <a:latin typeface="+mn-lt"/>
              </a:rPr>
            </a:br>
            <a:r>
              <a:rPr lang="en-AU" dirty="0">
                <a:latin typeface="+mn-lt"/>
              </a:rPr>
              <a:t>  Staff</a:t>
            </a:r>
          </a:p>
          <a:p>
            <a:r>
              <a:rPr lang="en-AU" dirty="0">
                <a:latin typeface="+mn-lt"/>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
          <p:cNvSpPr>
            <a:spLocks noGrp="1"/>
          </p:cNvSpPr>
          <p:nvPr>
            <p:ph type="title"/>
            <p:custDataLst>
              <p:tags r:id="rId2"/>
            </p:custDataLst>
          </p:nvPr>
        </p:nvSpPr>
        <p:spPr>
          <a:xfrm>
            <a:off x="457200" y="304800"/>
            <a:ext cx="8153400" cy="881063"/>
          </a:xfrm>
        </p:spPr>
        <p:txBody>
          <a:bodyPr/>
          <a:lstStyle/>
          <a:p>
            <a:r>
              <a:rPr lang="en-US" dirty="0" smtClean="0"/>
              <a:t>Browses &amp; Collections</a:t>
            </a:r>
            <a:endParaRPr lang="en-GB" dirty="0" smtClean="0"/>
          </a:p>
        </p:txBody>
      </p:sp>
      <p:sp>
        <p:nvSpPr>
          <p:cNvPr id="18435" name="Content Placeholder 3"/>
          <p:cNvSpPr>
            <a:spLocks noGrp="1"/>
          </p:cNvSpPr>
          <p:nvPr>
            <p:ph idx="1"/>
            <p:custDataLst>
              <p:tags r:id="rId3"/>
            </p:custDataLst>
          </p:nvPr>
        </p:nvSpPr>
        <p:spPr>
          <a:xfrm>
            <a:off x="256479" y="1148087"/>
            <a:ext cx="8229600" cy="5424523"/>
          </a:xfrm>
        </p:spPr>
        <p:txBody>
          <a:bodyPr/>
          <a:lstStyle/>
          <a:p>
            <a:r>
              <a:rPr lang="en-US" sz="2000" dirty="0" smtClean="0"/>
              <a:t>Instantaneous view of current </a:t>
            </a:r>
            <a:br>
              <a:rPr lang="en-US" sz="2000" dirty="0" smtClean="0"/>
            </a:br>
            <a:r>
              <a:rPr lang="en-US" sz="2000" dirty="0" smtClean="0"/>
              <a:t>position</a:t>
            </a:r>
          </a:p>
          <a:p>
            <a:r>
              <a:rPr lang="en-US" sz="2000" dirty="0" smtClean="0"/>
              <a:t>Consolidate &amp; display transaction </a:t>
            </a:r>
            <a:br>
              <a:rPr lang="en-US" sz="2000" dirty="0" smtClean="0"/>
            </a:br>
            <a:r>
              <a:rPr lang="en-US" sz="2000" dirty="0" smtClean="0"/>
              <a:t>information</a:t>
            </a:r>
          </a:p>
          <a:p>
            <a:r>
              <a:rPr lang="en-US" sz="2000" dirty="0" smtClean="0"/>
              <a:t>Develop drill-down / through data </a:t>
            </a:r>
            <a:br>
              <a:rPr lang="en-US" sz="2000" dirty="0" smtClean="0"/>
            </a:br>
            <a:r>
              <a:rPr lang="en-US" sz="2000" dirty="0" smtClean="0"/>
              <a:t>paths</a:t>
            </a:r>
          </a:p>
          <a:p>
            <a:r>
              <a:rPr lang="en-US" sz="2000" dirty="0" smtClean="0"/>
              <a:t>“Connect” to foreign data</a:t>
            </a:r>
          </a:p>
          <a:p>
            <a:r>
              <a:rPr lang="en-US" sz="2000" dirty="0" smtClean="0"/>
              <a:t>Limited graphical representation </a:t>
            </a:r>
            <a:br>
              <a:rPr lang="en-US" sz="2000" dirty="0" smtClean="0"/>
            </a:br>
            <a:r>
              <a:rPr lang="en-US" sz="2000" dirty="0" smtClean="0"/>
              <a:t>of data</a:t>
            </a:r>
          </a:p>
          <a:p>
            <a:r>
              <a:rPr lang="en-US" sz="2000" dirty="0" smtClean="0"/>
              <a:t>Limited historical perspectives</a:t>
            </a:r>
          </a:p>
          <a:p>
            <a:r>
              <a:rPr lang="en-US" sz="2000" dirty="0" smtClean="0"/>
              <a:t>Viewed only using QAD UI</a:t>
            </a:r>
            <a:endParaRPr lang="en-GB" sz="2000" dirty="0" smtClean="0"/>
          </a:p>
        </p:txBody>
      </p:sp>
      <p:pic>
        <p:nvPicPr>
          <p:cNvPr id="5" name="Picture 2"/>
          <p:cNvPicPr>
            <a:picLocks noChangeAspect="1" noChangeArrowheads="1"/>
          </p:cNvPicPr>
          <p:nvPr>
            <p:custDataLst>
              <p:tags r:id="rId4"/>
            </p:custDataLst>
          </p:nvPr>
        </p:nvPicPr>
        <p:blipFill>
          <a:blip r:embed="rId8" cstate="print"/>
          <a:srcRect l="18012" t="5167" r="1772" b="7382"/>
          <a:stretch>
            <a:fillRect/>
          </a:stretch>
        </p:blipFill>
        <p:spPr bwMode="auto">
          <a:xfrm>
            <a:off x="5068888" y="1357313"/>
            <a:ext cx="3932237" cy="3429000"/>
          </a:xfrm>
          <a:prstGeom prst="rect">
            <a:avLst/>
          </a:prstGeom>
          <a:noFill/>
          <a:ln w="9525">
            <a:solidFill>
              <a:schemeClr val="bg1">
                <a:lumMod val="75000"/>
              </a:schemeClr>
            </a:solidFill>
            <a:miter lim="800000"/>
            <a:headEnd/>
            <a:tailEnd/>
          </a:ln>
          <a:effectLst/>
        </p:spPr>
      </p:pic>
      <p:pic>
        <p:nvPicPr>
          <p:cNvPr id="18437" name="Picture 2"/>
          <p:cNvPicPr>
            <a:picLocks noChangeAspect="1" noChangeArrowheads="1"/>
          </p:cNvPicPr>
          <p:nvPr>
            <p:custDataLst>
              <p:tags r:id="rId5"/>
            </p:custDataLst>
          </p:nvPr>
        </p:nvPicPr>
        <p:blipFill>
          <a:blip r:embed="rId9" cstate="print"/>
          <a:srcRect/>
          <a:stretch>
            <a:fillRect/>
          </a:stretch>
        </p:blipFill>
        <p:spPr bwMode="auto">
          <a:xfrm>
            <a:off x="4881563" y="3286125"/>
            <a:ext cx="4048125" cy="30543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3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43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43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custDataLst>
              <p:tags r:id="rId2"/>
            </p:custDataLst>
          </p:nvPr>
        </p:nvPicPr>
        <p:blipFill>
          <a:blip r:embed="rId7" cstate="print">
            <a:clrChange>
              <a:clrFrom>
                <a:srgbClr val="FFFFFF"/>
              </a:clrFrom>
              <a:clrTo>
                <a:srgbClr val="FFFFFF">
                  <a:alpha val="0"/>
                </a:srgbClr>
              </a:clrTo>
            </a:clrChange>
          </a:blip>
          <a:srcRect l="18602" t="11073" r="25897" b="17442"/>
          <a:stretch>
            <a:fillRect/>
          </a:stretch>
        </p:blipFill>
        <p:spPr bwMode="auto">
          <a:xfrm>
            <a:off x="4177952" y="1167743"/>
            <a:ext cx="4786312" cy="4932362"/>
          </a:xfrm>
          <a:prstGeom prst="rect">
            <a:avLst/>
          </a:prstGeom>
          <a:noFill/>
          <a:ln w="9525">
            <a:solidFill>
              <a:schemeClr val="bg1">
                <a:lumMod val="75000"/>
              </a:schemeClr>
            </a:solidFill>
            <a:miter lim="800000"/>
            <a:headEnd/>
            <a:tailEnd/>
          </a:ln>
          <a:effectLst/>
        </p:spPr>
      </p:pic>
      <p:sp>
        <p:nvSpPr>
          <p:cNvPr id="19459" name="Title 2"/>
          <p:cNvSpPr>
            <a:spLocks noGrp="1"/>
          </p:cNvSpPr>
          <p:nvPr>
            <p:ph type="title"/>
            <p:custDataLst>
              <p:tags r:id="rId3"/>
            </p:custDataLst>
          </p:nvPr>
        </p:nvSpPr>
        <p:spPr>
          <a:xfrm>
            <a:off x="381000" y="381000"/>
            <a:ext cx="8153400" cy="881063"/>
          </a:xfrm>
        </p:spPr>
        <p:txBody>
          <a:bodyPr/>
          <a:lstStyle/>
          <a:p>
            <a:r>
              <a:rPr lang="en-US" dirty="0" smtClean="0"/>
              <a:t>Operational Metrics</a:t>
            </a:r>
            <a:endParaRPr lang="en-GB" dirty="0" smtClean="0"/>
          </a:p>
        </p:txBody>
      </p:sp>
      <p:sp>
        <p:nvSpPr>
          <p:cNvPr id="19460" name="Content Placeholder 3"/>
          <p:cNvSpPr>
            <a:spLocks noGrp="1"/>
          </p:cNvSpPr>
          <p:nvPr>
            <p:ph idx="1"/>
            <p:custDataLst>
              <p:tags r:id="rId4"/>
            </p:custDataLst>
          </p:nvPr>
        </p:nvSpPr>
        <p:spPr>
          <a:xfrm>
            <a:off x="345688" y="1433477"/>
            <a:ext cx="8229600" cy="5424523"/>
          </a:xfrm>
        </p:spPr>
        <p:txBody>
          <a:bodyPr/>
          <a:lstStyle/>
          <a:p>
            <a:r>
              <a:rPr lang="en-US" sz="2000" dirty="0" smtClean="0"/>
              <a:t>Instantaneous view of </a:t>
            </a:r>
            <a:br>
              <a:rPr lang="en-US" sz="2000" dirty="0" smtClean="0"/>
            </a:br>
            <a:r>
              <a:rPr lang="en-US" sz="2000" dirty="0" smtClean="0"/>
              <a:t>current position</a:t>
            </a:r>
          </a:p>
          <a:p>
            <a:r>
              <a:rPr lang="en-US" sz="2000" dirty="0" smtClean="0"/>
              <a:t>Configurable based on </a:t>
            </a:r>
            <a:br>
              <a:rPr lang="en-US" sz="2000" dirty="0" smtClean="0"/>
            </a:br>
            <a:r>
              <a:rPr lang="en-US" sz="2000" dirty="0" smtClean="0"/>
              <a:t>browses</a:t>
            </a:r>
          </a:p>
          <a:p>
            <a:r>
              <a:rPr lang="en-US" sz="2000" dirty="0" smtClean="0"/>
              <a:t>Graphical representation </a:t>
            </a:r>
            <a:br>
              <a:rPr lang="en-US" sz="2000" dirty="0" smtClean="0"/>
            </a:br>
            <a:r>
              <a:rPr lang="en-US" sz="2000" dirty="0" smtClean="0"/>
              <a:t>of data</a:t>
            </a:r>
          </a:p>
          <a:p>
            <a:r>
              <a:rPr lang="en-US" sz="2000" dirty="0" smtClean="0"/>
              <a:t>Drill-down / through to </a:t>
            </a:r>
            <a:br>
              <a:rPr lang="en-US" sz="2000" dirty="0" smtClean="0"/>
            </a:br>
            <a:r>
              <a:rPr lang="en-US" sz="2000" dirty="0" smtClean="0"/>
              <a:t>source transactional data</a:t>
            </a:r>
          </a:p>
          <a:p>
            <a:r>
              <a:rPr lang="en-US" sz="2000" dirty="0" smtClean="0"/>
              <a:t>Limited historical </a:t>
            </a:r>
            <a:br>
              <a:rPr lang="en-US" sz="2000" dirty="0" smtClean="0"/>
            </a:br>
            <a:r>
              <a:rPr lang="en-US" sz="2000" dirty="0" smtClean="0"/>
              <a:t>perspectives</a:t>
            </a:r>
          </a:p>
          <a:p>
            <a:r>
              <a:rPr lang="en-US" sz="2000" dirty="0" smtClean="0"/>
              <a:t>Viewed only using QAD </a:t>
            </a:r>
            <a:br>
              <a:rPr lang="en-US" sz="2000" dirty="0" smtClean="0"/>
            </a:br>
            <a:r>
              <a:rPr lang="en-US" sz="2000" dirty="0" smtClean="0"/>
              <a:t>UI</a:t>
            </a:r>
            <a:endParaRPr lang="en-GB" sz="20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6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6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6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6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6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2"/>
          <p:cNvSpPr>
            <a:spLocks noGrp="1"/>
          </p:cNvSpPr>
          <p:nvPr>
            <p:ph type="title"/>
            <p:custDataLst>
              <p:tags r:id="rId2"/>
            </p:custDataLst>
          </p:nvPr>
        </p:nvSpPr>
        <p:spPr>
          <a:xfrm>
            <a:off x="381000" y="228600"/>
            <a:ext cx="8153400" cy="881063"/>
          </a:xfrm>
        </p:spPr>
        <p:txBody>
          <a:bodyPr/>
          <a:lstStyle/>
          <a:p>
            <a:r>
              <a:rPr lang="en-US" dirty="0" smtClean="0"/>
              <a:t>Reporting Framework</a:t>
            </a:r>
            <a:endParaRPr lang="en-GB" dirty="0" smtClean="0"/>
          </a:p>
        </p:txBody>
      </p:sp>
      <p:sp>
        <p:nvSpPr>
          <p:cNvPr id="20483" name="Content Placeholder 3"/>
          <p:cNvSpPr>
            <a:spLocks noGrp="1"/>
          </p:cNvSpPr>
          <p:nvPr>
            <p:ph idx="1"/>
            <p:custDataLst>
              <p:tags r:id="rId3"/>
            </p:custDataLst>
          </p:nvPr>
        </p:nvSpPr>
        <p:spPr>
          <a:xfrm>
            <a:off x="390293" y="1226634"/>
            <a:ext cx="8229600" cy="4103650"/>
          </a:xfrm>
        </p:spPr>
        <p:txBody>
          <a:bodyPr/>
          <a:lstStyle/>
          <a:p>
            <a:r>
              <a:rPr lang="en-US" sz="2000" dirty="0" smtClean="0"/>
              <a:t>Instantaneous view of </a:t>
            </a:r>
            <a:br>
              <a:rPr lang="en-US" sz="2000" dirty="0" smtClean="0"/>
            </a:br>
            <a:r>
              <a:rPr lang="en-US" sz="2000" dirty="0" smtClean="0"/>
              <a:t>current position</a:t>
            </a:r>
          </a:p>
          <a:p>
            <a:r>
              <a:rPr lang="en-US" sz="2000" dirty="0" smtClean="0"/>
              <a:t>Built-in report writer</a:t>
            </a:r>
          </a:p>
          <a:p>
            <a:r>
              <a:rPr lang="en-US" sz="2000" dirty="0" smtClean="0"/>
              <a:t>Configurable query builder</a:t>
            </a:r>
          </a:p>
          <a:p>
            <a:r>
              <a:rPr lang="en-US" sz="2000" dirty="0" smtClean="0"/>
              <a:t>Limited graphing functions</a:t>
            </a:r>
          </a:p>
          <a:p>
            <a:r>
              <a:rPr lang="en-US" sz="2000" dirty="0" smtClean="0"/>
              <a:t>Limited historical </a:t>
            </a:r>
            <a:br>
              <a:rPr lang="en-US" sz="2000" dirty="0" smtClean="0"/>
            </a:br>
            <a:r>
              <a:rPr lang="en-US" sz="2000" dirty="0" smtClean="0"/>
              <a:t>perspectives</a:t>
            </a:r>
          </a:p>
          <a:p>
            <a:r>
              <a:rPr lang="en-US" sz="2000" dirty="0" smtClean="0"/>
              <a:t>No drill-down / through </a:t>
            </a:r>
            <a:br>
              <a:rPr lang="en-US" sz="2000" dirty="0" smtClean="0"/>
            </a:br>
            <a:r>
              <a:rPr lang="en-US" sz="2000" dirty="0" smtClean="0"/>
              <a:t>capabilities</a:t>
            </a:r>
          </a:p>
          <a:p>
            <a:r>
              <a:rPr lang="en-US" sz="2000" dirty="0" smtClean="0"/>
              <a:t>Viewed only using QAD </a:t>
            </a:r>
            <a:br>
              <a:rPr lang="en-US" sz="2000" dirty="0" smtClean="0"/>
            </a:br>
            <a:r>
              <a:rPr lang="en-US" sz="2000" dirty="0" smtClean="0"/>
              <a:t>UI</a:t>
            </a:r>
            <a:endParaRPr lang="en-GB" sz="2000" dirty="0" smtClean="0"/>
          </a:p>
        </p:txBody>
      </p:sp>
      <p:pic>
        <p:nvPicPr>
          <p:cNvPr id="7" name="Picture 6"/>
          <p:cNvPicPr/>
          <p:nvPr>
            <p:custDataLst>
              <p:tags r:id="rId4"/>
            </p:custDataLst>
          </p:nvPr>
        </p:nvPicPr>
        <p:blipFill>
          <a:blip r:embed="rId8" cstate="print"/>
          <a:srcRect/>
          <a:stretch>
            <a:fillRect/>
          </a:stretch>
        </p:blipFill>
        <p:spPr bwMode="auto">
          <a:xfrm>
            <a:off x="4950959" y="1168855"/>
            <a:ext cx="3910013" cy="2183946"/>
          </a:xfrm>
          <a:prstGeom prst="rect">
            <a:avLst/>
          </a:prstGeom>
          <a:noFill/>
          <a:ln w="9525">
            <a:noFill/>
            <a:miter lim="800000"/>
            <a:headEnd/>
            <a:tailEnd/>
          </a:ln>
        </p:spPr>
      </p:pic>
      <p:pic>
        <p:nvPicPr>
          <p:cNvPr id="8" name="Picture 7"/>
          <p:cNvPicPr/>
          <p:nvPr>
            <p:custDataLst>
              <p:tags r:id="rId5"/>
            </p:custDataLst>
          </p:nvPr>
        </p:nvPicPr>
        <p:blipFill>
          <a:blip r:embed="rId9" cstate="print"/>
          <a:srcRect/>
          <a:stretch>
            <a:fillRect/>
          </a:stretch>
        </p:blipFill>
        <p:spPr bwMode="auto">
          <a:xfrm>
            <a:off x="4256314" y="2916690"/>
            <a:ext cx="4288971" cy="3222853"/>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48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48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48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custDataLst>
              <p:tags r:id="rId2"/>
            </p:custDataLst>
          </p:nvPr>
        </p:nvSpPr>
        <p:spPr/>
        <p:txBody>
          <a:bodyPr rIns="132080"/>
          <a:lstStyle/>
          <a:p>
            <a:pPr indent="0" eaLnBrk="1" hangingPunct="1"/>
            <a:r>
              <a:rPr lang="en-US" dirty="0" smtClean="0"/>
              <a:t>Business Intelligence </a:t>
            </a:r>
          </a:p>
        </p:txBody>
      </p:sp>
      <p:sp>
        <p:nvSpPr>
          <p:cNvPr id="9226" name="Rectangle 8"/>
          <p:cNvSpPr>
            <a:spLocks/>
          </p:cNvSpPr>
          <p:nvPr>
            <p:custDataLst>
              <p:tags r:id="rId3"/>
            </p:custDataLst>
          </p:nvPr>
        </p:nvSpPr>
        <p:spPr bwMode="auto">
          <a:xfrm>
            <a:off x="464820" y="952500"/>
            <a:ext cx="3822700" cy="5306060"/>
          </a:xfrm>
          <a:prstGeom prst="rect">
            <a:avLst/>
          </a:prstGeom>
          <a:noFill/>
          <a:ln w="12700">
            <a:noFill/>
            <a:miter lim="800000"/>
            <a:headEnd/>
            <a:tailEnd/>
          </a:ln>
        </p:spPr>
        <p:txBody>
          <a:bodyPr lIns="0" tIns="0" rIns="40639" bIns="0"/>
          <a:lstStyle/>
          <a:p>
            <a:pPr marL="342900" indent="-342900" defTabSz="457200">
              <a:spcBef>
                <a:spcPct val="20000"/>
              </a:spcBef>
              <a:spcAft>
                <a:spcPts val="0"/>
              </a:spcAft>
              <a:buClr>
                <a:schemeClr val="accent6"/>
              </a:buClr>
              <a:buFont typeface="Arial"/>
              <a:buChar char="•"/>
            </a:pPr>
            <a:r>
              <a:rPr lang="en-US" sz="2000" dirty="0" smtClean="0">
                <a:solidFill>
                  <a:schemeClr val="tx1">
                    <a:lumMod val="75000"/>
                    <a:lumOff val="25000"/>
                  </a:schemeClr>
                </a:solidFill>
                <a:latin typeface="Century Gothic"/>
                <a:cs typeface="Century Gothic"/>
              </a:rPr>
              <a:t>Daily, scheduled batch updates from source systems</a:t>
            </a:r>
          </a:p>
          <a:p>
            <a:pPr marL="342900" indent="-342900" defTabSz="457200">
              <a:spcBef>
                <a:spcPct val="20000"/>
              </a:spcBef>
              <a:spcAft>
                <a:spcPts val="0"/>
              </a:spcAft>
              <a:buClr>
                <a:schemeClr val="accent6"/>
              </a:buClr>
              <a:buFont typeface="Arial"/>
              <a:buChar char="•"/>
            </a:pPr>
            <a:r>
              <a:rPr lang="en-US" sz="2000" dirty="0" smtClean="0">
                <a:solidFill>
                  <a:schemeClr val="tx1">
                    <a:lumMod val="75000"/>
                    <a:lumOff val="25000"/>
                  </a:schemeClr>
                </a:solidFill>
                <a:latin typeface="Century Gothic"/>
                <a:cs typeface="Century Gothic"/>
              </a:rPr>
              <a:t>Browser-based, industry standard portal framework</a:t>
            </a:r>
          </a:p>
          <a:p>
            <a:pPr marL="342900" indent="-342900" defTabSz="457200">
              <a:spcBef>
                <a:spcPct val="20000"/>
              </a:spcBef>
              <a:spcAft>
                <a:spcPts val="0"/>
              </a:spcAft>
              <a:buClr>
                <a:schemeClr val="accent6"/>
              </a:buClr>
              <a:buFont typeface="Arial"/>
              <a:buChar char="•"/>
            </a:pPr>
            <a:r>
              <a:rPr lang="en-US" sz="2000" dirty="0" smtClean="0">
                <a:solidFill>
                  <a:schemeClr val="tx1">
                    <a:lumMod val="75000"/>
                    <a:lumOff val="25000"/>
                  </a:schemeClr>
                </a:solidFill>
                <a:latin typeface="Century Gothic"/>
                <a:cs typeface="Century Gothic"/>
              </a:rPr>
              <a:t>Easy to use queries, reports and dashboards using Flash-based visualization</a:t>
            </a:r>
          </a:p>
          <a:p>
            <a:pPr marL="342900" indent="-342900" defTabSz="457200">
              <a:spcBef>
                <a:spcPct val="20000"/>
              </a:spcBef>
              <a:spcAft>
                <a:spcPts val="0"/>
              </a:spcAft>
              <a:buClr>
                <a:schemeClr val="accent6"/>
              </a:buClr>
              <a:buFont typeface="Arial"/>
              <a:buChar char="•"/>
            </a:pPr>
            <a:r>
              <a:rPr lang="en-US" sz="2000" dirty="0" smtClean="0">
                <a:solidFill>
                  <a:schemeClr val="tx1">
                    <a:lumMod val="75000"/>
                    <a:lumOff val="25000"/>
                  </a:schemeClr>
                </a:solidFill>
                <a:latin typeface="Century Gothic"/>
                <a:cs typeface="Century Gothic"/>
              </a:rPr>
              <a:t>Graphing capabilities</a:t>
            </a:r>
          </a:p>
          <a:p>
            <a:pPr marL="342900" indent="-342900" defTabSz="457200">
              <a:spcBef>
                <a:spcPct val="20000"/>
              </a:spcBef>
              <a:spcAft>
                <a:spcPts val="0"/>
              </a:spcAft>
              <a:buClr>
                <a:schemeClr val="accent6"/>
              </a:buClr>
              <a:buFont typeface="Arial"/>
              <a:buChar char="•"/>
            </a:pPr>
            <a:r>
              <a:rPr lang="en-US" sz="2000" dirty="0" smtClean="0">
                <a:solidFill>
                  <a:schemeClr val="tx1">
                    <a:lumMod val="75000"/>
                    <a:lumOff val="25000"/>
                  </a:schemeClr>
                </a:solidFill>
                <a:latin typeface="Century Gothic"/>
                <a:cs typeface="Century Gothic"/>
              </a:rPr>
              <a:t>Drill-down / through</a:t>
            </a:r>
          </a:p>
          <a:p>
            <a:pPr marL="342900" indent="-342900" defTabSz="457200">
              <a:spcBef>
                <a:spcPct val="20000"/>
              </a:spcBef>
              <a:spcAft>
                <a:spcPts val="0"/>
              </a:spcAft>
              <a:buClr>
                <a:schemeClr val="accent6"/>
              </a:buClr>
              <a:buFont typeface="Arial"/>
              <a:buChar char="•"/>
            </a:pPr>
            <a:r>
              <a:rPr lang="en-US" sz="2000" dirty="0" smtClean="0">
                <a:solidFill>
                  <a:schemeClr val="tx1">
                    <a:lumMod val="75000"/>
                    <a:lumOff val="25000"/>
                  </a:schemeClr>
                </a:solidFill>
                <a:latin typeface="Century Gothic"/>
                <a:cs typeface="Century Gothic"/>
              </a:rPr>
              <a:t>Historical perspectives</a:t>
            </a:r>
          </a:p>
          <a:p>
            <a:pPr marL="342900" indent="-342900" defTabSz="457200">
              <a:spcBef>
                <a:spcPct val="20000"/>
              </a:spcBef>
              <a:spcAft>
                <a:spcPts val="0"/>
              </a:spcAft>
              <a:buClr>
                <a:schemeClr val="accent6"/>
              </a:buClr>
              <a:buFont typeface="Arial"/>
              <a:buChar char="•"/>
            </a:pPr>
            <a:r>
              <a:rPr lang="en-US" sz="2000" dirty="0" smtClean="0">
                <a:solidFill>
                  <a:schemeClr val="tx1">
                    <a:lumMod val="75000"/>
                    <a:lumOff val="25000"/>
                  </a:schemeClr>
                </a:solidFill>
                <a:latin typeface="Century Gothic"/>
                <a:cs typeface="Century Gothic"/>
              </a:rPr>
              <a:t>Customizable and extensible</a:t>
            </a:r>
          </a:p>
        </p:txBody>
      </p:sp>
      <p:pic>
        <p:nvPicPr>
          <p:cNvPr id="11" name="Picture 2"/>
          <p:cNvPicPr>
            <a:picLocks noGrp="1" noChangeAspect="1" noChangeArrowheads="1"/>
          </p:cNvPicPr>
          <p:nvPr>
            <p:ph idx="1"/>
            <p:custDataLst>
              <p:tags r:id="rId4"/>
            </p:custDataLst>
          </p:nvPr>
        </p:nvPicPr>
        <p:blipFill>
          <a:blip r:embed="rId7" cstate="print"/>
          <a:srcRect r="13333" b="3200"/>
          <a:stretch>
            <a:fillRect/>
          </a:stretch>
        </p:blipFill>
        <p:spPr>
          <a:xfrm>
            <a:off x="4322684" y="1514476"/>
            <a:ext cx="4225550" cy="2800349"/>
          </a:xfr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2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2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2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2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22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custDataLst>
              <p:tags r:id="rId2"/>
            </p:custDataLst>
          </p:nvPr>
        </p:nvSpPr>
        <p:spPr>
          <a:xfrm>
            <a:off x="174530" y="250577"/>
            <a:ext cx="8153400" cy="881062"/>
          </a:xfrm>
        </p:spPr>
        <p:txBody>
          <a:bodyPr>
            <a:normAutofit/>
          </a:bodyPr>
          <a:lstStyle/>
          <a:p>
            <a:pPr eaLnBrk="1" hangingPunct="1"/>
            <a:r>
              <a:rPr lang="en-US" dirty="0" smtClean="0"/>
              <a:t>Different Data Requirements</a:t>
            </a:r>
          </a:p>
        </p:txBody>
      </p:sp>
      <p:sp>
        <p:nvSpPr>
          <p:cNvPr id="18435" name="Rectangle 3"/>
          <p:cNvSpPr>
            <a:spLocks noGrp="1" noChangeArrowheads="1"/>
          </p:cNvSpPr>
          <p:nvPr>
            <p:ph type="body" idx="4294967295"/>
            <p:custDataLst>
              <p:tags r:id="rId3"/>
            </p:custDataLst>
          </p:nvPr>
        </p:nvSpPr>
        <p:spPr>
          <a:xfrm>
            <a:off x="0" y="1180699"/>
            <a:ext cx="8153400" cy="5053012"/>
          </a:xfrm>
        </p:spPr>
        <p:txBody>
          <a:bodyPr/>
          <a:lstStyle/>
          <a:p>
            <a:pPr eaLnBrk="1" hangingPunct="1">
              <a:buFont typeface="Webdings" pitchFamily="18" charset="2"/>
              <a:buNone/>
            </a:pPr>
            <a:endParaRPr lang="en-US" dirty="0" smtClean="0"/>
          </a:p>
          <a:p>
            <a:pPr eaLnBrk="1" hangingPunct="1">
              <a:buFont typeface="Webdings" pitchFamily="18" charset="2"/>
              <a:buNone/>
            </a:pPr>
            <a:endParaRPr lang="en-US" dirty="0" smtClean="0"/>
          </a:p>
          <a:p>
            <a:pPr eaLnBrk="1" hangingPunct="1">
              <a:buFont typeface="Webdings" pitchFamily="18" charset="2"/>
              <a:buNone/>
            </a:pPr>
            <a:endParaRPr lang="en-US" dirty="0" smtClean="0"/>
          </a:p>
          <a:p>
            <a:pPr eaLnBrk="1" hangingPunct="1">
              <a:buFont typeface="Webdings" pitchFamily="18" charset="2"/>
              <a:buNone/>
            </a:pPr>
            <a:endParaRPr lang="en-US" dirty="0" smtClean="0"/>
          </a:p>
          <a:p>
            <a:pPr eaLnBrk="1" hangingPunct="1">
              <a:buFont typeface="Webdings" pitchFamily="18" charset="2"/>
              <a:buNone/>
            </a:pPr>
            <a:endParaRPr lang="en-US" dirty="0" smtClean="0"/>
          </a:p>
          <a:p>
            <a:pPr eaLnBrk="1" hangingPunct="1">
              <a:buFont typeface="Webdings" pitchFamily="18" charset="2"/>
              <a:buNone/>
            </a:pPr>
            <a:endParaRPr lang="en-US" dirty="0" smtClean="0"/>
          </a:p>
          <a:p>
            <a:pPr eaLnBrk="1" hangingPunct="1">
              <a:buFont typeface="Webdings" pitchFamily="18" charset="2"/>
              <a:buNone/>
            </a:pPr>
            <a:endParaRPr lang="en-US" dirty="0" smtClean="0"/>
          </a:p>
          <a:p>
            <a:pPr eaLnBrk="1" hangingPunct="1">
              <a:buFont typeface="Webdings" pitchFamily="18" charset="2"/>
              <a:buNone/>
            </a:pPr>
            <a:endParaRPr lang="en-US" dirty="0" smtClean="0"/>
          </a:p>
          <a:p>
            <a:pPr eaLnBrk="1" hangingPunct="1">
              <a:buFont typeface="Webdings" pitchFamily="18" charset="2"/>
              <a:buNone/>
            </a:pPr>
            <a:endParaRPr lang="en-US" dirty="0" smtClean="0"/>
          </a:p>
        </p:txBody>
      </p:sp>
      <p:pic>
        <p:nvPicPr>
          <p:cNvPr id="18436" name="Picture 4"/>
          <p:cNvPicPr>
            <a:picLocks noChangeAspect="1" noChangeArrowheads="1"/>
          </p:cNvPicPr>
          <p:nvPr>
            <p:custDataLst>
              <p:tags r:id="rId4"/>
            </p:custDataLst>
          </p:nvPr>
        </p:nvPicPr>
        <p:blipFill>
          <a:blip r:embed="rId9" cstate="print"/>
          <a:srcRect/>
          <a:stretch>
            <a:fillRect/>
          </a:stretch>
        </p:blipFill>
        <p:spPr bwMode="auto">
          <a:xfrm>
            <a:off x="1498408" y="1911944"/>
            <a:ext cx="7459663" cy="4395787"/>
          </a:xfrm>
          <a:prstGeom prst="rect">
            <a:avLst/>
          </a:prstGeom>
          <a:noFill/>
          <a:ln w="9525" algn="ctr">
            <a:noFill/>
            <a:miter lim="800000"/>
            <a:headEnd/>
            <a:tailEnd/>
          </a:ln>
        </p:spPr>
      </p:pic>
      <p:pic>
        <p:nvPicPr>
          <p:cNvPr id="18437" name="Picture 6"/>
          <p:cNvPicPr>
            <a:picLocks noChangeAspect="1" noChangeArrowheads="1"/>
          </p:cNvPicPr>
          <p:nvPr>
            <p:custDataLst>
              <p:tags r:id="rId5"/>
            </p:custDataLst>
          </p:nvPr>
        </p:nvPicPr>
        <p:blipFill>
          <a:blip r:embed="rId10" cstate="print"/>
          <a:srcRect/>
          <a:stretch>
            <a:fillRect/>
          </a:stretch>
        </p:blipFill>
        <p:spPr bwMode="auto">
          <a:xfrm>
            <a:off x="201421" y="1845269"/>
            <a:ext cx="1444625" cy="4264025"/>
          </a:xfrm>
          <a:prstGeom prst="rect">
            <a:avLst/>
          </a:prstGeom>
          <a:noFill/>
          <a:ln w="9525" algn="ctr">
            <a:noFill/>
            <a:miter lim="800000"/>
            <a:headEnd/>
            <a:tailEnd/>
          </a:ln>
        </p:spPr>
      </p:pic>
      <p:sp>
        <p:nvSpPr>
          <p:cNvPr id="7" name="Rectangle 6"/>
          <p:cNvSpPr/>
          <p:nvPr>
            <p:custDataLst>
              <p:tags r:id="rId6"/>
            </p:custDataLst>
          </p:nvPr>
        </p:nvSpPr>
        <p:spPr>
          <a:xfrm>
            <a:off x="308471" y="953000"/>
            <a:ext cx="8427903" cy="954107"/>
          </a:xfrm>
          <a:prstGeom prst="rect">
            <a:avLst/>
          </a:prstGeom>
        </p:spPr>
        <p:txBody>
          <a:bodyPr wrap="square">
            <a:spAutoFit/>
          </a:bodyPr>
          <a:lstStyle/>
          <a:p>
            <a:pPr eaLnBrk="1" hangingPunct="1">
              <a:buFont typeface="Webdings" pitchFamily="18" charset="2"/>
              <a:buNone/>
            </a:pPr>
            <a:r>
              <a:rPr lang="en-US" sz="2800" dirty="0" smtClean="0">
                <a:latin typeface="+mj-lt"/>
              </a:rPr>
              <a:t>Transaction systems often don’t support management needs</a:t>
            </a: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custDataLst>
              <p:tags r:id="rId2"/>
            </p:custDataLst>
          </p:nvPr>
        </p:nvSpPr>
        <p:spPr>
          <a:xfrm>
            <a:off x="234950" y="404813"/>
            <a:ext cx="8153400" cy="881062"/>
          </a:xfrm>
        </p:spPr>
        <p:txBody>
          <a:bodyPr/>
          <a:lstStyle/>
          <a:p>
            <a:pPr eaLnBrk="1" hangingPunct="1"/>
            <a:r>
              <a:rPr lang="en-US" dirty="0" smtClean="0"/>
              <a:t>Business Drivers</a:t>
            </a:r>
          </a:p>
        </p:txBody>
      </p:sp>
      <p:sp>
        <p:nvSpPr>
          <p:cNvPr id="19459" name="Rectangle 3"/>
          <p:cNvSpPr>
            <a:spLocks noGrp="1" noChangeArrowheads="1"/>
          </p:cNvSpPr>
          <p:nvPr>
            <p:ph type="body" idx="4294967295"/>
            <p:custDataLst>
              <p:tags r:id="rId3"/>
            </p:custDataLst>
          </p:nvPr>
        </p:nvSpPr>
        <p:spPr>
          <a:xfrm>
            <a:off x="0" y="1200839"/>
            <a:ext cx="8923664" cy="5021856"/>
          </a:xfrm>
        </p:spPr>
        <p:txBody>
          <a:bodyPr/>
          <a:lstStyle/>
          <a:p>
            <a:pPr eaLnBrk="1" hangingPunct="1">
              <a:buNone/>
            </a:pPr>
            <a:r>
              <a:rPr lang="en-US" dirty="0" smtClean="0"/>
              <a:t>   Misalignments impede company performance</a:t>
            </a:r>
          </a:p>
        </p:txBody>
      </p:sp>
      <p:pic>
        <p:nvPicPr>
          <p:cNvPr id="19460" name="Picture 4"/>
          <p:cNvPicPr>
            <a:picLocks noChangeAspect="1" noChangeArrowheads="1"/>
          </p:cNvPicPr>
          <p:nvPr>
            <p:custDataLst>
              <p:tags r:id="rId4"/>
            </p:custDataLst>
          </p:nvPr>
        </p:nvPicPr>
        <p:blipFill>
          <a:blip r:embed="rId7" cstate="print"/>
          <a:srcRect/>
          <a:stretch>
            <a:fillRect/>
          </a:stretch>
        </p:blipFill>
        <p:spPr bwMode="auto">
          <a:xfrm>
            <a:off x="856140" y="1944612"/>
            <a:ext cx="7332663" cy="3465512"/>
          </a:xfrm>
          <a:prstGeom prst="rect">
            <a:avLst/>
          </a:prstGeom>
          <a:noFill/>
          <a:ln w="9525" algn="ctr">
            <a:noFill/>
            <a:miter lim="800000"/>
            <a:headEnd/>
            <a:tailEnd/>
          </a:ln>
        </p:spPr>
      </p:pic>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custDataLst>
              <p:tags r:id="rId2"/>
            </p:custDataLst>
          </p:nvPr>
        </p:nvSpPr>
        <p:spPr/>
        <p:txBody>
          <a:bodyPr/>
          <a:lstStyle/>
          <a:p>
            <a:pPr indent="0" eaLnBrk="1" hangingPunct="1"/>
            <a:r>
              <a:rPr lang="en-US" sz="3200" dirty="0" smtClean="0"/>
              <a:t>Benefits of BI</a:t>
            </a:r>
          </a:p>
        </p:txBody>
      </p:sp>
      <p:sp>
        <p:nvSpPr>
          <p:cNvPr id="46083" name="Content Placeholder 4"/>
          <p:cNvSpPr>
            <a:spLocks noGrp="1"/>
          </p:cNvSpPr>
          <p:nvPr>
            <p:ph idx="1"/>
            <p:custDataLst>
              <p:tags r:id="rId3"/>
            </p:custDataLst>
          </p:nvPr>
        </p:nvSpPr>
        <p:spPr/>
        <p:txBody>
          <a:bodyPr>
            <a:normAutofit/>
          </a:bodyPr>
          <a:lstStyle/>
          <a:p>
            <a:pPr eaLnBrk="1" hangingPunct="1">
              <a:spcBef>
                <a:spcPts val="1400"/>
              </a:spcBef>
              <a:buClr>
                <a:srgbClr val="890C4C"/>
              </a:buClr>
              <a:buFont typeface="Webdings" pitchFamily="18" charset="2"/>
              <a:buChar char="5"/>
            </a:pPr>
            <a:r>
              <a:rPr lang="en-US" sz="2400" dirty="0" smtClean="0"/>
              <a:t>Management by fact</a:t>
            </a:r>
          </a:p>
          <a:p>
            <a:pPr>
              <a:spcBef>
                <a:spcPts val="1400"/>
              </a:spcBef>
              <a:buClr>
                <a:srgbClr val="890C4C"/>
              </a:buClr>
              <a:buFont typeface="Webdings" pitchFamily="18" charset="2"/>
              <a:buChar char="5"/>
            </a:pPr>
            <a:r>
              <a:rPr lang="en-US" sz="2400" dirty="0" smtClean="0"/>
              <a:t>Provides easy to use investigative tools - dashboard framework</a:t>
            </a:r>
          </a:p>
          <a:p>
            <a:pPr eaLnBrk="1" hangingPunct="1">
              <a:spcBef>
                <a:spcPts val="1400"/>
              </a:spcBef>
              <a:buClr>
                <a:srgbClr val="890C4C"/>
              </a:buClr>
              <a:buFont typeface="Webdings" pitchFamily="18" charset="2"/>
              <a:buChar char="5"/>
            </a:pPr>
            <a:r>
              <a:rPr lang="en-US" sz="2400" dirty="0" smtClean="0"/>
              <a:t>Identifies key performance indicators that require attention</a:t>
            </a:r>
          </a:p>
          <a:p>
            <a:pPr eaLnBrk="1" hangingPunct="1">
              <a:spcBef>
                <a:spcPts val="1400"/>
              </a:spcBef>
              <a:buClr>
                <a:srgbClr val="890C4C"/>
              </a:buClr>
              <a:buFont typeface="Webdings" pitchFamily="18" charset="2"/>
              <a:buChar char="5"/>
            </a:pPr>
            <a:r>
              <a:rPr lang="en-US" sz="2400" dirty="0" smtClean="0"/>
              <a:t>Harmonizes information, consolidates data from disparate systems</a:t>
            </a:r>
          </a:p>
          <a:p>
            <a:pPr eaLnBrk="1" hangingPunct="1">
              <a:spcBef>
                <a:spcPts val="1400"/>
              </a:spcBef>
              <a:buClr>
                <a:srgbClr val="890C4C"/>
              </a:buClr>
              <a:buFont typeface="Webdings" pitchFamily="18" charset="2"/>
              <a:buChar char="5"/>
            </a:pPr>
            <a:r>
              <a:rPr lang="en-US" sz="2400" dirty="0" smtClean="0"/>
              <a:t>Improves strategic and tactical decision making</a:t>
            </a:r>
          </a:p>
          <a:p>
            <a:pPr eaLnBrk="1" hangingPunct="1">
              <a:spcBef>
                <a:spcPts val="1400"/>
              </a:spcBef>
              <a:buClr>
                <a:srgbClr val="890C4C"/>
              </a:buClr>
              <a:buFont typeface="Webdings" pitchFamily="18" charset="2"/>
              <a:buChar char="5"/>
            </a:pPr>
            <a:r>
              <a:rPr lang="en-US" sz="2400" dirty="0" smtClean="0"/>
              <a:t>Reduces elapsed time to reach a quality decision</a:t>
            </a:r>
          </a:p>
          <a:p>
            <a:pPr eaLnBrk="1" hangingPunct="1">
              <a:spcBef>
                <a:spcPts val="1400"/>
              </a:spcBef>
              <a:buClr>
                <a:srgbClr val="890C4C"/>
              </a:buClr>
              <a:buFont typeface="Webdings" pitchFamily="18" charset="2"/>
              <a:buChar char="5"/>
            </a:pPr>
            <a:r>
              <a:rPr lang="en-US" sz="2400" dirty="0" smtClean="0"/>
              <a:t>Facilitates collaboration to support communication and decision implementation.</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0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0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608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08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08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08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443553" y="1519771"/>
            <a:ext cx="8229600" cy="3763430"/>
          </a:xfrm>
        </p:spPr>
        <p:txBody>
          <a:bodyPr>
            <a:normAutofit/>
          </a:bodyPr>
          <a:lstStyle/>
          <a:p>
            <a:pPr>
              <a:lnSpc>
                <a:spcPct val="150000"/>
              </a:lnSpc>
            </a:pPr>
            <a:r>
              <a:rPr lang="en-US" dirty="0" smtClean="0"/>
              <a:t>Access, analyze and share information to:</a:t>
            </a:r>
          </a:p>
          <a:p>
            <a:pPr lvl="1"/>
            <a:r>
              <a:rPr lang="en-US" dirty="0" smtClean="0"/>
              <a:t>Understand how their business is performing</a:t>
            </a:r>
          </a:p>
          <a:p>
            <a:pPr lvl="1"/>
            <a:r>
              <a:rPr lang="en-US" dirty="0" smtClean="0"/>
              <a:t>Improve decision making </a:t>
            </a:r>
          </a:p>
          <a:p>
            <a:pPr>
              <a:lnSpc>
                <a:spcPct val="150000"/>
              </a:lnSpc>
            </a:pPr>
            <a:r>
              <a:rPr lang="en-US" dirty="0" smtClean="0"/>
              <a:t>Make &amp; implement better decisions through:</a:t>
            </a:r>
          </a:p>
          <a:p>
            <a:pPr lvl="1"/>
            <a:r>
              <a:rPr lang="en-US" dirty="0" smtClean="0"/>
              <a:t>Access to data</a:t>
            </a:r>
          </a:p>
          <a:p>
            <a:pPr lvl="1"/>
            <a:r>
              <a:rPr lang="en-US" dirty="0" smtClean="0"/>
              <a:t>Broader analytics</a:t>
            </a:r>
          </a:p>
          <a:p>
            <a:pPr lvl="1"/>
            <a:r>
              <a:rPr lang="en-US" dirty="0" smtClean="0"/>
              <a:t>Collaboration</a:t>
            </a:r>
          </a:p>
          <a:p>
            <a:endParaRPr lang="en-US" sz="2000" dirty="0" smtClean="0"/>
          </a:p>
        </p:txBody>
      </p:sp>
      <p:sp>
        <p:nvSpPr>
          <p:cNvPr id="11266" name="Rectangle 2"/>
          <p:cNvSpPr>
            <a:spLocks noGrp="1" noChangeArrowheads="1"/>
          </p:cNvSpPr>
          <p:nvPr>
            <p:ph type="title"/>
            <p:custDataLst>
              <p:tags r:id="rId3"/>
            </p:custDataLst>
          </p:nvPr>
        </p:nvSpPr>
        <p:spPr>
          <a:xfrm>
            <a:off x="457200" y="182880"/>
            <a:ext cx="8229600" cy="697654"/>
          </a:xfrm>
        </p:spPr>
        <p:txBody>
          <a:bodyPr>
            <a:normAutofit fontScale="90000"/>
          </a:bodyPr>
          <a:lstStyle/>
          <a:p>
            <a:pPr>
              <a:lnSpc>
                <a:spcPct val="150000"/>
              </a:lnSpc>
            </a:pPr>
            <a:r>
              <a:rPr lang="en-US" dirty="0" smtClean="0"/>
              <a:t>Why BI? – Summary</a:t>
            </a:r>
            <a:endParaRPr lang="en-US" sz="2800" dirty="0" smtClean="0"/>
          </a:p>
        </p:txBody>
      </p:sp>
      <p:sp>
        <p:nvSpPr>
          <p:cNvPr id="5" name="TextBox 4"/>
          <p:cNvSpPr txBox="1"/>
          <p:nvPr/>
        </p:nvSpPr>
        <p:spPr>
          <a:xfrm>
            <a:off x="462844" y="1083732"/>
            <a:ext cx="5068711" cy="461665"/>
          </a:xfrm>
          <a:prstGeom prst="rect">
            <a:avLst/>
          </a:prstGeom>
          <a:noFill/>
        </p:spPr>
        <p:txBody>
          <a:bodyPr wrap="square" rtlCol="0">
            <a:spAutoFit/>
          </a:bodyPr>
          <a:lstStyle/>
          <a:p>
            <a:r>
              <a:rPr lang="en-US" sz="2400" b="1" dirty="0" smtClean="0">
                <a:solidFill>
                  <a:schemeClr val="tx1">
                    <a:lumMod val="75000"/>
                    <a:lumOff val="25000"/>
                  </a:schemeClr>
                </a:solidFill>
                <a:latin typeface="+mn-lt"/>
              </a:rPr>
              <a:t>BI enables organizations to:</a:t>
            </a:r>
            <a:endParaRPr lang="en-US" sz="2400" b="1" dirty="0">
              <a:solidFill>
                <a:schemeClr val="tx1">
                  <a:lumMod val="75000"/>
                  <a:lumOff val="25000"/>
                </a:schemeClr>
              </a:solidFill>
              <a:latin typeface="+mn-l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4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4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custDataLst>
              <p:tags r:id="rId2"/>
            </p:custDataLst>
          </p:nvPr>
        </p:nvSpPr>
        <p:spPr>
          <a:xfrm>
            <a:off x="457200" y="1338733"/>
            <a:ext cx="8229600" cy="4555881"/>
          </a:xfrm>
        </p:spPr>
        <p:txBody>
          <a:bodyPr/>
          <a:lstStyle/>
          <a:p>
            <a:pPr>
              <a:spcBef>
                <a:spcPts val="1200"/>
              </a:spcBef>
            </a:pPr>
            <a:r>
              <a:rPr lang="en-US" dirty="0" smtClean="0"/>
              <a:t>Course Objectives</a:t>
            </a:r>
          </a:p>
          <a:p>
            <a:pPr>
              <a:spcBef>
                <a:spcPts val="1200"/>
              </a:spcBef>
            </a:pPr>
            <a:r>
              <a:rPr lang="en-US" dirty="0" smtClean="0"/>
              <a:t>Why BI?</a:t>
            </a:r>
          </a:p>
          <a:p>
            <a:pPr>
              <a:spcBef>
                <a:spcPts val="1200"/>
              </a:spcBef>
            </a:pPr>
            <a:r>
              <a:rPr lang="en-US" dirty="0" smtClean="0"/>
              <a:t>Basic Business Intelligence Terms &amp; Concepts</a:t>
            </a:r>
          </a:p>
          <a:p>
            <a:pPr>
              <a:spcBef>
                <a:spcPts val="1200"/>
              </a:spcBef>
            </a:pPr>
            <a:r>
              <a:rPr lang="en-US" dirty="0" smtClean="0"/>
              <a:t>QAD BI Solution Overview </a:t>
            </a:r>
          </a:p>
          <a:p>
            <a:pPr>
              <a:spcBef>
                <a:spcPts val="1200"/>
              </a:spcBef>
            </a:pPr>
            <a:r>
              <a:rPr lang="en-US" dirty="0" smtClean="0"/>
              <a:t>Basic Technical Information</a:t>
            </a:r>
          </a:p>
          <a:p>
            <a:pPr>
              <a:spcBef>
                <a:spcPts val="1200"/>
              </a:spcBef>
            </a:pPr>
            <a:r>
              <a:rPr lang="en-US" dirty="0" smtClean="0"/>
              <a:t>Next Steps for Certification</a:t>
            </a:r>
          </a:p>
          <a:p>
            <a:endParaRPr lang="en-US" dirty="0" smtClean="0"/>
          </a:p>
        </p:txBody>
      </p:sp>
      <p:sp>
        <p:nvSpPr>
          <p:cNvPr id="6146" name="Rectangle 2"/>
          <p:cNvSpPr>
            <a:spLocks noGrp="1" noChangeArrowheads="1"/>
          </p:cNvSpPr>
          <p:nvPr>
            <p:ph type="title"/>
            <p:custDataLst>
              <p:tags r:id="rId3"/>
            </p:custDataLst>
          </p:nvPr>
        </p:nvSpPr>
        <p:spPr>
          <a:xfrm>
            <a:off x="446183" y="282032"/>
            <a:ext cx="8229600" cy="708730"/>
          </a:xfrm>
        </p:spPr>
        <p:txBody>
          <a:bodyPr>
            <a:normAutofit/>
          </a:bodyPr>
          <a:lstStyle/>
          <a:p>
            <a:r>
              <a:rPr lang="en-US" dirty="0" smtClean="0"/>
              <a:t>BI Overview - Course Agenda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91987"/>
            <a:ext cx="8229600" cy="4360018"/>
          </a:xfrm>
        </p:spPr>
        <p:txBody>
          <a:bodyPr>
            <a:normAutofit/>
          </a:bodyPr>
          <a:lstStyle/>
          <a:p>
            <a:pPr marL="514350" indent="-514350">
              <a:buFont typeface="+mj-lt"/>
              <a:buAutoNum type="arabicPeriod"/>
            </a:pPr>
            <a:r>
              <a:rPr lang="en-US" dirty="0" smtClean="0"/>
              <a:t>Which of the following is </a:t>
            </a:r>
            <a:r>
              <a:rPr lang="en-US" u="sng" dirty="0" smtClean="0"/>
              <a:t>NOT</a:t>
            </a:r>
            <a:r>
              <a:rPr lang="en-US" dirty="0" smtClean="0"/>
              <a:t> a benefit of QAD BI3?</a:t>
            </a:r>
          </a:p>
          <a:p>
            <a:pPr marL="1143000" lvl="1" indent="-742950">
              <a:spcBef>
                <a:spcPts val="2000"/>
              </a:spcBef>
              <a:buFont typeface="+mj-lt"/>
              <a:buAutoNum type="alphaLcPeriod"/>
            </a:pPr>
            <a:r>
              <a:rPr lang="en-US" dirty="0" smtClean="0"/>
              <a:t>Obtain an instantaneous view of current position</a:t>
            </a:r>
          </a:p>
          <a:p>
            <a:pPr marL="1143000" lvl="1" indent="-742950">
              <a:spcBef>
                <a:spcPts val="2000"/>
              </a:spcBef>
              <a:buFont typeface="+mj-lt"/>
              <a:buAutoNum type="alphaLcPeriod"/>
              <a:defRPr/>
            </a:pPr>
            <a:r>
              <a:rPr lang="en-US" dirty="0" smtClean="0"/>
              <a:t>Access, analyze and share information</a:t>
            </a:r>
          </a:p>
          <a:p>
            <a:pPr marL="1143000" lvl="1" indent="-742950">
              <a:spcBef>
                <a:spcPts val="2000"/>
              </a:spcBef>
              <a:buFont typeface="+mj-lt"/>
              <a:buAutoNum type="alphaLcPeriod"/>
              <a:defRPr/>
            </a:pPr>
            <a:r>
              <a:rPr lang="en-US" dirty="0" smtClean="0"/>
              <a:t>Manage by Fact </a:t>
            </a:r>
          </a:p>
          <a:p>
            <a:pPr marL="1143000" lvl="1" indent="-742950">
              <a:spcBef>
                <a:spcPts val="2000"/>
              </a:spcBef>
              <a:buFont typeface="+mj-lt"/>
              <a:buAutoNum type="alphaLcPeriod"/>
              <a:defRPr/>
            </a:pPr>
            <a:r>
              <a:rPr lang="en-US" dirty="0" smtClean="0"/>
              <a:t>Improve shareholder value</a:t>
            </a:r>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940068"/>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mph" presetSubtype="1" nodeType="clickEffect">
                                  <p:stCondLst>
                                    <p:cond delay="0"/>
                                  </p:stCondLst>
                                  <p:childTnLst>
                                    <p:set>
                                      <p:cBhvr override="childStyle">
                                        <p:cTn id="26" dur="indefinite"/>
                                        <p:tgtEl>
                                          <p:spTgt spid="10243">
                                            <p:txEl>
                                              <p:pRg st="1" end="1"/>
                                            </p:txEl>
                                          </p:spTgt>
                                        </p:tgtEl>
                                        <p:attrNameLst>
                                          <p:attrName>style.fontStyle</p:attrName>
                                        </p:attrNameLst>
                                      </p:cBhvr>
                                      <p:to>
                                        <p:strVal val="normal"/>
                                      </p:to>
                                    </p:set>
                                    <p:set>
                                      <p:cBhvr override="childStyle">
                                        <p:cTn id="27" dur="indefinite"/>
                                        <p:tgtEl>
                                          <p:spTgt spid="10243">
                                            <p:txEl>
                                              <p:pRg st="1" end="1"/>
                                            </p:txEl>
                                          </p:spTgt>
                                        </p:tgtEl>
                                        <p:attrNameLst>
                                          <p:attrName>style.fontWeight</p:attrName>
                                        </p:attrNameLst>
                                      </p:cBhvr>
                                      <p:to>
                                        <p:strVal val="bold"/>
                                      </p:to>
                                    </p:set>
                                    <p:set>
                                      <p:cBhvr override="childStyle">
                                        <p:cTn id="28" dur="indefinite"/>
                                        <p:tgtEl>
                                          <p:spTgt spid="1024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91987"/>
            <a:ext cx="8229600" cy="4360018"/>
          </a:xfrm>
        </p:spPr>
        <p:txBody>
          <a:bodyPr>
            <a:normAutofit/>
          </a:bodyPr>
          <a:lstStyle/>
          <a:p>
            <a:pPr marL="742950" indent="-742950">
              <a:spcAft>
                <a:spcPts val="600"/>
              </a:spcAft>
              <a:buFont typeface="+mj-lt"/>
              <a:buAutoNum type="arabicPeriod" startAt="2"/>
              <a:defRPr/>
            </a:pPr>
            <a:r>
              <a:rPr lang="en-US" dirty="0" smtClean="0"/>
              <a:t>What are some key business drivers for BI?</a:t>
            </a:r>
          </a:p>
          <a:p>
            <a:pPr marL="1143000" lvl="1" indent="-742950">
              <a:spcAft>
                <a:spcPts val="600"/>
              </a:spcAft>
              <a:buFont typeface="+mj-lt"/>
              <a:buAutoNum type="alphaLcPeriod"/>
              <a:defRPr/>
            </a:pPr>
            <a:r>
              <a:rPr lang="en-US" dirty="0" smtClean="0"/>
              <a:t>Report writer replacement needed.</a:t>
            </a:r>
          </a:p>
          <a:p>
            <a:pPr marL="1143000" lvl="1" indent="-742950">
              <a:spcAft>
                <a:spcPts val="600"/>
              </a:spcAft>
              <a:buFont typeface="+mj-lt"/>
              <a:buAutoNum type="alphaLcPeriod"/>
              <a:defRPr/>
            </a:pPr>
            <a:r>
              <a:rPr lang="en-US" dirty="0" smtClean="0"/>
              <a:t>Operational staff need  real-time access to transactional data.</a:t>
            </a:r>
          </a:p>
          <a:p>
            <a:pPr marL="1143000" lvl="1" indent="-742950">
              <a:spcAft>
                <a:spcPts val="600"/>
              </a:spcAft>
              <a:buFont typeface="+mj-lt"/>
              <a:buAutoNum type="alphaLcPeriod"/>
              <a:defRPr/>
            </a:pPr>
            <a:r>
              <a:rPr lang="en-US" dirty="0" smtClean="0"/>
              <a:t>Department Managers require easy, graphical access to data from different systems to support better decision making.</a:t>
            </a:r>
          </a:p>
          <a:p>
            <a:pPr marL="1143000" lvl="1" indent="-742950">
              <a:spcAft>
                <a:spcPts val="600"/>
              </a:spcAft>
              <a:buFont typeface="+mj-lt"/>
              <a:buAutoNum type="alphaLcPeriod"/>
              <a:defRPr/>
            </a:pPr>
            <a:r>
              <a:rPr lang="en-US" dirty="0" smtClean="0"/>
              <a:t>Customer service staff need streamlined order entry process.</a:t>
            </a:r>
          </a:p>
          <a:p>
            <a:pPr marL="1143000" lvl="1" indent="-742950">
              <a:buFont typeface="+mj-lt"/>
              <a:buAutoNum type="alphaLcPeriod"/>
              <a:defRPr/>
            </a:pPr>
            <a:endParaRPr lang="en-US" dirty="0" smtClean="0"/>
          </a:p>
          <a:p>
            <a:pPr marL="1143000" lvl="1" indent="-742950">
              <a:buFont typeface="+mj-lt"/>
              <a:buAutoNum type="alphaLcPeriod"/>
              <a:defRPr/>
            </a:pPr>
            <a:endParaRPr lang="en-US" dirty="0" smtClean="0"/>
          </a:p>
          <a:p>
            <a:pPr marL="1143000" lvl="1" indent="-742950">
              <a:buFont typeface="+mj-lt"/>
              <a:buAutoNum type="alphaLcPeriod"/>
              <a:defRPr/>
            </a:pPr>
            <a:endParaRPr lang="en-US" dirty="0" smtClean="0"/>
          </a:p>
          <a:p>
            <a:pPr marL="514350" indent="-514350">
              <a:buNone/>
            </a:pPr>
            <a:endParaRPr lang="en-US" dirty="0" smtClean="0"/>
          </a:p>
        </p:txBody>
      </p:sp>
      <p:sp>
        <p:nvSpPr>
          <p:cNvPr id="11266" name="Rectangle 2"/>
          <p:cNvSpPr>
            <a:spLocks noGrp="1" noChangeArrowheads="1"/>
          </p:cNvSpPr>
          <p:nvPr>
            <p:ph type="title"/>
            <p:custDataLst>
              <p:tags r:id="rId3"/>
            </p:custDataLst>
          </p:nvPr>
        </p:nvSpPr>
        <p:spPr>
          <a:xfrm>
            <a:off x="457200" y="182879"/>
            <a:ext cx="8229600" cy="940068"/>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mph" presetSubtype="1" nodeType="clickEffect">
                                  <p:stCondLst>
                                    <p:cond delay="0"/>
                                  </p:stCondLst>
                                  <p:childTnLst>
                                    <p:set>
                                      <p:cBhvr override="childStyle">
                                        <p:cTn id="26" dur="indefinite"/>
                                        <p:tgtEl>
                                          <p:spTgt spid="10243">
                                            <p:txEl>
                                              <p:pRg st="3" end="3"/>
                                            </p:txEl>
                                          </p:spTgt>
                                        </p:tgtEl>
                                        <p:attrNameLst>
                                          <p:attrName>style.fontStyle</p:attrName>
                                        </p:attrNameLst>
                                      </p:cBhvr>
                                      <p:to>
                                        <p:strVal val="normal"/>
                                      </p:to>
                                    </p:set>
                                    <p:set>
                                      <p:cBhvr override="childStyle">
                                        <p:cTn id="27" dur="indefinite"/>
                                        <p:tgtEl>
                                          <p:spTgt spid="10243">
                                            <p:txEl>
                                              <p:pRg st="3" end="3"/>
                                            </p:txEl>
                                          </p:spTgt>
                                        </p:tgtEl>
                                        <p:attrNameLst>
                                          <p:attrName>style.fontWeight</p:attrName>
                                        </p:attrNameLst>
                                      </p:cBhvr>
                                      <p:to>
                                        <p:strVal val="bold"/>
                                      </p:to>
                                    </p:set>
                                    <p:set>
                                      <p:cBhvr override="childStyle">
                                        <p:cTn id="28" dur="indefinite"/>
                                        <p:tgtEl>
                                          <p:spTgt spid="1024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p:txBody>
          <a:bodyPr/>
          <a:lstStyle/>
          <a:p>
            <a:pPr eaLnBrk="1" hangingPunct="1"/>
            <a:r>
              <a:rPr lang="en-US" dirty="0" smtClean="0"/>
              <a:t>BI – Basic Terms and Concepts</a:t>
            </a:r>
          </a:p>
        </p:txBody>
      </p:sp>
      <p:pic>
        <p:nvPicPr>
          <p:cNvPr id="1027" name="Picture 3" descr="C:\Documents and Settings\fws\Local Settings\Temporary Internet Files\Content.IE5\P5TKJRTP\MC900431632[1].png"/>
          <p:cNvPicPr>
            <a:picLocks noChangeAspect="1" noChangeArrowheads="1"/>
          </p:cNvPicPr>
          <p:nvPr>
            <p:custDataLst>
              <p:tags r:id="rId3"/>
            </p:custDataLst>
          </p:nvPr>
        </p:nvPicPr>
        <p:blipFill>
          <a:blip r:embed="rId6" cstate="print"/>
          <a:srcRect/>
          <a:stretch>
            <a:fillRect/>
          </a:stretch>
        </p:blipFill>
        <p:spPr bwMode="auto">
          <a:xfrm>
            <a:off x="7131050" y="1778000"/>
            <a:ext cx="1714500" cy="171450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custDataLst>
              <p:tags r:id="rId2"/>
            </p:custDataLst>
          </p:nvPr>
        </p:nvSpPr>
        <p:spPr>
          <a:xfrm>
            <a:off x="441158" y="368969"/>
            <a:ext cx="8153400" cy="731838"/>
          </a:xfrm>
        </p:spPr>
        <p:txBody>
          <a:bodyPr/>
          <a:lstStyle/>
          <a:p>
            <a:r>
              <a:rPr lang="en-US" dirty="0" smtClean="0"/>
              <a:t>BI Glossary</a:t>
            </a:r>
          </a:p>
        </p:txBody>
      </p:sp>
      <p:sp>
        <p:nvSpPr>
          <p:cNvPr id="15363" name="Rectangle 3"/>
          <p:cNvSpPr>
            <a:spLocks noGrp="1" noChangeArrowheads="1"/>
          </p:cNvSpPr>
          <p:nvPr>
            <p:ph idx="1"/>
            <p:custDataLst>
              <p:tags r:id="rId3"/>
            </p:custDataLst>
          </p:nvPr>
        </p:nvSpPr>
        <p:spPr>
          <a:xfrm>
            <a:off x="457200" y="1341120"/>
            <a:ext cx="8153400" cy="4124960"/>
          </a:xfrm>
        </p:spPr>
        <p:txBody>
          <a:bodyPr>
            <a:normAutofit/>
          </a:bodyPr>
          <a:lstStyle/>
          <a:p>
            <a:pPr>
              <a:lnSpc>
                <a:spcPct val="110000"/>
              </a:lnSpc>
            </a:pPr>
            <a:r>
              <a:rPr lang="en-US" b="1" dirty="0" smtClean="0"/>
              <a:t>Facts</a:t>
            </a:r>
            <a:r>
              <a:rPr lang="en-US" dirty="0" smtClean="0"/>
              <a:t> – Numerical information that can be analyzed.  Measures.</a:t>
            </a:r>
          </a:p>
          <a:p>
            <a:pPr>
              <a:lnSpc>
                <a:spcPct val="110000"/>
              </a:lnSpc>
            </a:pPr>
            <a:r>
              <a:rPr lang="en-US" b="1" dirty="0" smtClean="0"/>
              <a:t>Dimensions</a:t>
            </a:r>
            <a:r>
              <a:rPr lang="en-US" dirty="0" smtClean="0"/>
              <a:t> – Qualifiers of Facts</a:t>
            </a:r>
          </a:p>
          <a:p>
            <a:pPr>
              <a:lnSpc>
                <a:spcPct val="110000"/>
              </a:lnSpc>
            </a:pPr>
            <a:r>
              <a:rPr lang="en-US" b="1" dirty="0" smtClean="0"/>
              <a:t>Star schema  </a:t>
            </a:r>
            <a:r>
              <a:rPr lang="en-US" dirty="0" smtClean="0"/>
              <a:t>- Method of organizing facts and dimensions.  </a:t>
            </a:r>
            <a:endParaRPr lang="en-US" b="1" dirty="0" smtClean="0"/>
          </a:p>
          <a:p>
            <a:pPr>
              <a:lnSpc>
                <a:spcPct val="110000"/>
              </a:lnSpc>
            </a:pPr>
            <a:r>
              <a:rPr lang="en-US" b="1" dirty="0" smtClean="0"/>
              <a:t>Metadata – </a:t>
            </a:r>
            <a:r>
              <a:rPr lang="en-US" dirty="0" smtClean="0"/>
              <a:t>Data about data</a:t>
            </a:r>
          </a:p>
          <a:p>
            <a:endParaRPr lang="en-US" sz="20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57200" y="609601"/>
            <a:ext cx="8153400" cy="609600"/>
          </a:xfrm>
        </p:spPr>
        <p:txBody>
          <a:bodyPr/>
          <a:lstStyle/>
          <a:p>
            <a:r>
              <a:rPr lang="en-US" dirty="0" smtClean="0"/>
              <a:t>Fact Tables, Facts &amp; Measures</a:t>
            </a:r>
            <a:endParaRPr lang="en-US" dirty="0"/>
          </a:p>
        </p:txBody>
      </p:sp>
      <p:grpSp>
        <p:nvGrpSpPr>
          <p:cNvPr id="3" name="Group 8"/>
          <p:cNvGrpSpPr/>
          <p:nvPr>
            <p:custDataLst>
              <p:tags r:id="rId3"/>
            </p:custDataLst>
          </p:nvPr>
        </p:nvGrpSpPr>
        <p:grpSpPr>
          <a:xfrm>
            <a:off x="3733800" y="1905000"/>
            <a:ext cx="1676400" cy="3000077"/>
            <a:chOff x="3733800" y="2438400"/>
            <a:chExt cx="1676400" cy="3000077"/>
          </a:xfrm>
        </p:grpSpPr>
        <p:sp>
          <p:nvSpPr>
            <p:cNvPr id="4" name="Rectangle 3"/>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6" name="Straight Connector 5"/>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p:cNvSpPr txBox="1"/>
            <p:nvPr/>
          </p:nvSpPr>
          <p:spPr>
            <a:xfrm>
              <a:off x="3810000" y="2514600"/>
              <a:ext cx="1524000" cy="2923877"/>
            </a:xfrm>
            <a:prstGeom prst="rect">
              <a:avLst/>
            </a:prstGeom>
            <a:noFill/>
          </p:spPr>
          <p:txBody>
            <a:bodyPr wrap="square" rtlCol="0">
              <a:spAutoFit/>
            </a:bodyPr>
            <a:lstStyle/>
            <a:p>
              <a:pPr algn="ctr"/>
              <a:r>
                <a:rPr lang="en-US" dirty="0" smtClean="0"/>
                <a:t>Invoice Details</a:t>
              </a:r>
            </a:p>
            <a:p>
              <a:pPr algn="ctr"/>
              <a:endParaRPr lang="en-US" dirty="0" smtClean="0"/>
            </a:p>
            <a:p>
              <a:pPr algn="ctr"/>
              <a:r>
                <a:rPr lang="en-US" sz="1000" dirty="0" smtClean="0"/>
                <a:t>Invoiced Quantity</a:t>
              </a:r>
            </a:p>
            <a:p>
              <a:pPr algn="ctr"/>
              <a:r>
                <a:rPr lang="en-US" sz="1000" dirty="0" smtClean="0"/>
                <a:t>Ordered Quantity</a:t>
              </a:r>
            </a:p>
            <a:p>
              <a:pPr algn="ctr"/>
              <a:r>
                <a:rPr lang="en-US" sz="1000" dirty="0" smtClean="0"/>
                <a:t>Shipped Quantity</a:t>
              </a:r>
            </a:p>
            <a:p>
              <a:pPr algn="ctr"/>
              <a:r>
                <a:rPr lang="en-US" sz="1000" dirty="0" smtClean="0"/>
                <a:t>Returned Quantity</a:t>
              </a:r>
            </a:p>
            <a:p>
              <a:pPr algn="ctr"/>
              <a:r>
                <a:rPr lang="en-US" sz="1000" dirty="0" smtClean="0"/>
                <a:t>List Price</a:t>
              </a:r>
            </a:p>
            <a:p>
              <a:pPr algn="ctr"/>
              <a:r>
                <a:rPr lang="en-US" sz="1000" dirty="0" smtClean="0"/>
                <a:t>List Price Extended</a:t>
              </a:r>
            </a:p>
            <a:p>
              <a:pPr algn="ctr"/>
              <a:r>
                <a:rPr lang="en-US" sz="1000" dirty="0" smtClean="0"/>
                <a:t>Discount Amount</a:t>
              </a:r>
            </a:p>
            <a:p>
              <a:pPr algn="ctr"/>
              <a:r>
                <a:rPr lang="en-US" sz="1000" dirty="0" smtClean="0"/>
                <a:t>Net Price</a:t>
              </a:r>
            </a:p>
            <a:p>
              <a:pPr algn="ctr"/>
              <a:r>
                <a:rPr lang="en-US" sz="1000" dirty="0" smtClean="0"/>
                <a:t>Net Price Extended</a:t>
              </a:r>
            </a:p>
            <a:p>
              <a:pPr algn="ctr"/>
              <a:r>
                <a:rPr lang="en-US" sz="1000" dirty="0" smtClean="0"/>
                <a:t>Extended Cost</a:t>
              </a:r>
            </a:p>
            <a:p>
              <a:pPr algn="ctr"/>
              <a:r>
                <a:rPr lang="en-US" sz="1000" dirty="0" smtClean="0"/>
                <a:t>Extended Gross Margin</a:t>
              </a:r>
            </a:p>
            <a:p>
              <a:pPr algn="ctr"/>
              <a:r>
                <a:rPr lang="en-US" sz="1000" dirty="0" smtClean="0"/>
                <a:t>Prepaid Amount</a:t>
              </a:r>
            </a:p>
            <a:p>
              <a:pPr algn="ctr"/>
              <a:endParaRPr lang="en-US" sz="1000" dirty="0" smtClean="0"/>
            </a:p>
            <a:p>
              <a:pPr algn="ctr"/>
              <a:r>
                <a:rPr lang="en-US" sz="1000" dirty="0" smtClean="0"/>
                <a:t>(for transaction currency AND base currency)</a:t>
              </a:r>
              <a:endParaRPr lang="en-US" sz="1000" dirty="0"/>
            </a:p>
          </p:txBody>
        </p:sp>
      </p:grpSp>
      <p:sp>
        <p:nvSpPr>
          <p:cNvPr id="13" name="Right Arrow 12"/>
          <p:cNvSpPr/>
          <p:nvPr>
            <p:custDataLst>
              <p:tags r:id="rId4"/>
            </p:custDataLst>
          </p:nvPr>
        </p:nvSpPr>
        <p:spPr>
          <a:xfrm>
            <a:off x="2085474" y="1748591"/>
            <a:ext cx="1540042" cy="753979"/>
          </a:xfrm>
          <a:prstGeom prst="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Fact Table</a:t>
            </a:r>
            <a:endParaRPr lang="en-US" dirty="0">
              <a:solidFill>
                <a:schemeClr val="tx1"/>
              </a:solidFill>
            </a:endParaRPr>
          </a:p>
        </p:txBody>
      </p:sp>
      <p:sp>
        <p:nvSpPr>
          <p:cNvPr id="14" name="Right Arrow 13"/>
          <p:cNvSpPr/>
          <p:nvPr>
            <p:custDataLst>
              <p:tags r:id="rId5"/>
            </p:custDataLst>
          </p:nvPr>
        </p:nvSpPr>
        <p:spPr>
          <a:xfrm>
            <a:off x="2109538" y="3007889"/>
            <a:ext cx="1540042" cy="753979"/>
          </a:xfrm>
          <a:prstGeom prst="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Facts / Measures</a:t>
            </a:r>
            <a:endParaRPr lang="en-US" dirty="0">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73242" y="368970"/>
            <a:ext cx="8153400" cy="609600"/>
          </a:xfrm>
        </p:spPr>
        <p:txBody>
          <a:bodyPr/>
          <a:lstStyle/>
          <a:p>
            <a:r>
              <a:rPr lang="en-US" dirty="0" smtClean="0"/>
              <a:t>Dimensions</a:t>
            </a:r>
            <a:endParaRPr lang="en-US" dirty="0"/>
          </a:p>
        </p:txBody>
      </p:sp>
      <p:grpSp>
        <p:nvGrpSpPr>
          <p:cNvPr id="3" name="Group 8"/>
          <p:cNvGrpSpPr/>
          <p:nvPr>
            <p:custDataLst>
              <p:tags r:id="rId3"/>
            </p:custDataLst>
          </p:nvPr>
        </p:nvGrpSpPr>
        <p:grpSpPr>
          <a:xfrm>
            <a:off x="3733800" y="1905000"/>
            <a:ext cx="1676400" cy="3000077"/>
            <a:chOff x="3733800" y="2438400"/>
            <a:chExt cx="1676400" cy="3000077"/>
          </a:xfrm>
        </p:grpSpPr>
        <p:sp>
          <p:nvSpPr>
            <p:cNvPr id="4" name="Rectangle 3"/>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6" name="Straight Connector 5"/>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p:cNvSpPr txBox="1"/>
            <p:nvPr/>
          </p:nvSpPr>
          <p:spPr>
            <a:xfrm>
              <a:off x="3810000" y="2514600"/>
              <a:ext cx="1524000" cy="2923877"/>
            </a:xfrm>
            <a:prstGeom prst="rect">
              <a:avLst/>
            </a:prstGeom>
            <a:noFill/>
          </p:spPr>
          <p:txBody>
            <a:bodyPr wrap="square" rtlCol="0">
              <a:spAutoFit/>
            </a:bodyPr>
            <a:lstStyle/>
            <a:p>
              <a:pPr algn="ctr"/>
              <a:r>
                <a:rPr lang="en-US" dirty="0" smtClean="0"/>
                <a:t>Invoice Details</a:t>
              </a:r>
            </a:p>
            <a:p>
              <a:pPr algn="ctr"/>
              <a:endParaRPr lang="en-US" dirty="0" smtClean="0"/>
            </a:p>
            <a:p>
              <a:pPr algn="ctr"/>
              <a:r>
                <a:rPr lang="en-US" sz="1000" dirty="0" smtClean="0"/>
                <a:t>Invoiced Quantity</a:t>
              </a:r>
            </a:p>
            <a:p>
              <a:pPr algn="ctr"/>
              <a:r>
                <a:rPr lang="en-US" sz="1000" dirty="0" smtClean="0"/>
                <a:t>Ordered Quantity</a:t>
              </a:r>
            </a:p>
            <a:p>
              <a:pPr algn="ctr"/>
              <a:r>
                <a:rPr lang="en-US" sz="1000" dirty="0" smtClean="0"/>
                <a:t>Shipped Quantity</a:t>
              </a:r>
            </a:p>
            <a:p>
              <a:pPr algn="ctr"/>
              <a:r>
                <a:rPr lang="en-US" sz="1000" dirty="0" smtClean="0"/>
                <a:t>Returned Quantity</a:t>
              </a:r>
            </a:p>
            <a:p>
              <a:pPr algn="ctr"/>
              <a:r>
                <a:rPr lang="en-US" sz="1000" dirty="0" smtClean="0"/>
                <a:t>List Price</a:t>
              </a:r>
            </a:p>
            <a:p>
              <a:pPr algn="ctr"/>
              <a:r>
                <a:rPr lang="en-US" sz="1000" dirty="0" smtClean="0"/>
                <a:t>List Price Extended</a:t>
              </a:r>
            </a:p>
            <a:p>
              <a:pPr algn="ctr"/>
              <a:r>
                <a:rPr lang="en-US" sz="1000" dirty="0" smtClean="0"/>
                <a:t>Discount Amount</a:t>
              </a:r>
            </a:p>
            <a:p>
              <a:pPr algn="ctr"/>
              <a:r>
                <a:rPr lang="en-US" sz="1000" dirty="0" smtClean="0"/>
                <a:t>Net Price</a:t>
              </a:r>
            </a:p>
            <a:p>
              <a:pPr algn="ctr"/>
              <a:r>
                <a:rPr lang="en-US" sz="1000" dirty="0" smtClean="0"/>
                <a:t>Net Price Extended</a:t>
              </a:r>
            </a:p>
            <a:p>
              <a:pPr algn="ctr"/>
              <a:r>
                <a:rPr lang="en-US" sz="1000" dirty="0" smtClean="0"/>
                <a:t>Extended Cost</a:t>
              </a:r>
            </a:p>
            <a:p>
              <a:pPr algn="ctr"/>
              <a:r>
                <a:rPr lang="en-US" sz="1000" dirty="0" smtClean="0"/>
                <a:t>Extended Gross Margin</a:t>
              </a:r>
            </a:p>
            <a:p>
              <a:pPr algn="ctr"/>
              <a:r>
                <a:rPr lang="en-US" sz="1000" dirty="0" smtClean="0"/>
                <a:t>Prepaid Amount</a:t>
              </a:r>
            </a:p>
            <a:p>
              <a:pPr algn="ctr"/>
              <a:endParaRPr lang="en-US" sz="1000" dirty="0" smtClean="0"/>
            </a:p>
            <a:p>
              <a:pPr algn="ctr"/>
              <a:r>
                <a:rPr lang="en-US" sz="1000" dirty="0" smtClean="0"/>
                <a:t>(for transaction currency AND base currency)</a:t>
              </a:r>
              <a:endParaRPr lang="en-US" sz="1000" dirty="0"/>
            </a:p>
          </p:txBody>
        </p:sp>
      </p:grpSp>
      <p:grpSp>
        <p:nvGrpSpPr>
          <p:cNvPr id="5" name="Group 8"/>
          <p:cNvGrpSpPr/>
          <p:nvPr>
            <p:custDataLst>
              <p:tags r:id="rId4"/>
            </p:custDataLst>
          </p:nvPr>
        </p:nvGrpSpPr>
        <p:grpSpPr>
          <a:xfrm>
            <a:off x="1066800" y="2286000"/>
            <a:ext cx="1981200" cy="1811564"/>
            <a:chOff x="3733800" y="2438398"/>
            <a:chExt cx="1676400" cy="2971802"/>
          </a:xfrm>
        </p:grpSpPr>
        <p:sp>
          <p:nvSpPr>
            <p:cNvPr id="9" name="Rectangle 8"/>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10" name="Straight Connector 9"/>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 name="TextBox 10"/>
            <p:cNvSpPr txBox="1"/>
            <p:nvPr/>
          </p:nvSpPr>
          <p:spPr>
            <a:xfrm>
              <a:off x="3810000" y="2438398"/>
              <a:ext cx="1524000" cy="2726436"/>
            </a:xfrm>
            <a:prstGeom prst="rect">
              <a:avLst/>
            </a:prstGeom>
            <a:noFill/>
          </p:spPr>
          <p:txBody>
            <a:bodyPr wrap="square" rtlCol="0">
              <a:spAutoFit/>
            </a:bodyPr>
            <a:lstStyle/>
            <a:p>
              <a:pPr algn="ctr"/>
              <a:r>
                <a:rPr lang="en-US" dirty="0" smtClean="0"/>
                <a:t>Customers</a:t>
              </a:r>
            </a:p>
            <a:p>
              <a:pPr algn="ctr"/>
              <a:endParaRPr lang="en-US" sz="1000" dirty="0" smtClean="0"/>
            </a:p>
            <a:p>
              <a:pPr algn="ctr"/>
              <a:r>
                <a:rPr lang="en-US" sz="1000" dirty="0" smtClean="0"/>
                <a:t>Contact Name</a:t>
              </a:r>
            </a:p>
            <a:p>
              <a:pPr algn="ctr"/>
              <a:r>
                <a:rPr lang="en-US" sz="1000" dirty="0" smtClean="0"/>
                <a:t>Company</a:t>
              </a:r>
            </a:p>
            <a:p>
              <a:pPr algn="ctr"/>
              <a:r>
                <a:rPr lang="en-US" sz="1000" dirty="0" smtClean="0"/>
                <a:t>Site</a:t>
              </a:r>
            </a:p>
            <a:p>
              <a:pPr algn="ctr"/>
              <a:r>
                <a:rPr lang="en-US" sz="1000" dirty="0" smtClean="0"/>
                <a:t>Region</a:t>
              </a:r>
            </a:p>
            <a:p>
              <a:pPr algn="ctr"/>
              <a:r>
                <a:rPr lang="en-US" sz="1000" dirty="0" smtClean="0"/>
                <a:t>Full Address Details</a:t>
              </a:r>
            </a:p>
            <a:p>
              <a:pPr algn="ctr"/>
              <a:endParaRPr lang="en-US" sz="1000" dirty="0" smtClean="0"/>
            </a:p>
            <a:p>
              <a:pPr algn="ctr"/>
              <a:r>
                <a:rPr lang="en-US" sz="1000" dirty="0" smtClean="0"/>
                <a:t>For BILL_TO, SOLD_TO and SHIP_TO Customers</a:t>
              </a:r>
            </a:p>
          </p:txBody>
        </p:sp>
      </p:grpSp>
      <p:cxnSp>
        <p:nvCxnSpPr>
          <p:cNvPr id="17" name="Straight Connector 16"/>
          <p:cNvCxnSpPr>
            <a:stCxn id="9" idx="3"/>
          </p:cNvCxnSpPr>
          <p:nvPr>
            <p:custDataLst>
              <p:tags r:id="rId5"/>
            </p:custDataLst>
          </p:nvPr>
        </p:nvCxnSpPr>
        <p:spPr bwMode="auto">
          <a:xfrm>
            <a:off x="3048000" y="3191782"/>
            <a:ext cx="685800" cy="861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4" name="Down Arrow 13"/>
          <p:cNvSpPr/>
          <p:nvPr>
            <p:custDataLst>
              <p:tags r:id="rId6"/>
            </p:custDataLst>
          </p:nvPr>
        </p:nvSpPr>
        <p:spPr>
          <a:xfrm>
            <a:off x="1796715" y="1363578"/>
            <a:ext cx="497306" cy="898358"/>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57200" y="609601"/>
            <a:ext cx="8153400" cy="609600"/>
          </a:xfrm>
        </p:spPr>
        <p:txBody>
          <a:bodyPr/>
          <a:lstStyle/>
          <a:p>
            <a:r>
              <a:rPr lang="en-US" dirty="0" smtClean="0"/>
              <a:t>Dimensions</a:t>
            </a:r>
            <a:endParaRPr lang="en-US" dirty="0"/>
          </a:p>
        </p:txBody>
      </p:sp>
      <p:grpSp>
        <p:nvGrpSpPr>
          <p:cNvPr id="5" name="Group 8"/>
          <p:cNvGrpSpPr/>
          <p:nvPr>
            <p:custDataLst>
              <p:tags r:id="rId3"/>
            </p:custDataLst>
          </p:nvPr>
        </p:nvGrpSpPr>
        <p:grpSpPr>
          <a:xfrm>
            <a:off x="3733800" y="1905000"/>
            <a:ext cx="1676400" cy="3000077"/>
            <a:chOff x="3733800" y="2438400"/>
            <a:chExt cx="1676400" cy="3000077"/>
          </a:xfrm>
        </p:grpSpPr>
        <p:sp>
          <p:nvSpPr>
            <p:cNvPr id="4" name="Rectangle 3"/>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6" name="Straight Connector 5"/>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p:cNvSpPr txBox="1"/>
            <p:nvPr/>
          </p:nvSpPr>
          <p:spPr>
            <a:xfrm>
              <a:off x="3810000" y="2514600"/>
              <a:ext cx="1524000" cy="2923877"/>
            </a:xfrm>
            <a:prstGeom prst="rect">
              <a:avLst/>
            </a:prstGeom>
            <a:noFill/>
          </p:spPr>
          <p:txBody>
            <a:bodyPr wrap="square" rtlCol="0">
              <a:spAutoFit/>
            </a:bodyPr>
            <a:lstStyle/>
            <a:p>
              <a:pPr algn="ctr"/>
              <a:r>
                <a:rPr lang="en-US" dirty="0" smtClean="0"/>
                <a:t>Invoice Details</a:t>
              </a:r>
            </a:p>
            <a:p>
              <a:pPr algn="ctr"/>
              <a:endParaRPr lang="en-US" dirty="0" smtClean="0"/>
            </a:p>
            <a:p>
              <a:pPr algn="ctr"/>
              <a:r>
                <a:rPr lang="en-US" sz="1000" dirty="0" smtClean="0"/>
                <a:t>Invoiced Quantity</a:t>
              </a:r>
            </a:p>
            <a:p>
              <a:pPr algn="ctr"/>
              <a:r>
                <a:rPr lang="en-US" sz="1000" dirty="0" smtClean="0"/>
                <a:t>Ordered Quantity</a:t>
              </a:r>
            </a:p>
            <a:p>
              <a:pPr algn="ctr"/>
              <a:r>
                <a:rPr lang="en-US" sz="1000" dirty="0" smtClean="0"/>
                <a:t>Shipped Quantity</a:t>
              </a:r>
            </a:p>
            <a:p>
              <a:pPr algn="ctr"/>
              <a:r>
                <a:rPr lang="en-US" sz="1000" dirty="0" smtClean="0"/>
                <a:t>Returned Quantity</a:t>
              </a:r>
            </a:p>
            <a:p>
              <a:pPr algn="ctr"/>
              <a:r>
                <a:rPr lang="en-US" sz="1000" dirty="0" smtClean="0"/>
                <a:t>List Price</a:t>
              </a:r>
            </a:p>
            <a:p>
              <a:pPr algn="ctr"/>
              <a:r>
                <a:rPr lang="en-US" sz="1000" dirty="0" smtClean="0"/>
                <a:t>List Price Extended</a:t>
              </a:r>
            </a:p>
            <a:p>
              <a:pPr algn="ctr"/>
              <a:r>
                <a:rPr lang="en-US" sz="1000" dirty="0" smtClean="0"/>
                <a:t>Discount Amount</a:t>
              </a:r>
            </a:p>
            <a:p>
              <a:pPr algn="ctr"/>
              <a:r>
                <a:rPr lang="en-US" sz="1000" dirty="0" smtClean="0"/>
                <a:t>Net Price</a:t>
              </a:r>
            </a:p>
            <a:p>
              <a:pPr algn="ctr"/>
              <a:r>
                <a:rPr lang="en-US" sz="1000" dirty="0" smtClean="0"/>
                <a:t>Net Price Extended</a:t>
              </a:r>
            </a:p>
            <a:p>
              <a:pPr algn="ctr"/>
              <a:r>
                <a:rPr lang="en-US" sz="1000" dirty="0" smtClean="0"/>
                <a:t>Extended Cost</a:t>
              </a:r>
            </a:p>
            <a:p>
              <a:pPr algn="ctr"/>
              <a:r>
                <a:rPr lang="en-US" sz="1000" dirty="0" smtClean="0"/>
                <a:t>Extended Gross Margin</a:t>
              </a:r>
            </a:p>
            <a:p>
              <a:pPr algn="ctr"/>
              <a:r>
                <a:rPr lang="en-US" sz="1000" dirty="0" smtClean="0"/>
                <a:t>Prepaid Amount</a:t>
              </a:r>
            </a:p>
            <a:p>
              <a:pPr algn="ctr"/>
              <a:endParaRPr lang="en-US" sz="1000" dirty="0" smtClean="0"/>
            </a:p>
            <a:p>
              <a:pPr algn="ctr"/>
              <a:r>
                <a:rPr lang="en-US" sz="1000" dirty="0" smtClean="0"/>
                <a:t>(for transaction currency AND base currency)</a:t>
              </a:r>
              <a:endParaRPr lang="en-US" sz="1000" dirty="0"/>
            </a:p>
          </p:txBody>
        </p:sp>
      </p:grpSp>
      <p:grpSp>
        <p:nvGrpSpPr>
          <p:cNvPr id="8" name="Group 8"/>
          <p:cNvGrpSpPr/>
          <p:nvPr>
            <p:custDataLst>
              <p:tags r:id="rId4"/>
            </p:custDataLst>
          </p:nvPr>
        </p:nvGrpSpPr>
        <p:grpSpPr>
          <a:xfrm>
            <a:off x="1066800" y="2286000"/>
            <a:ext cx="1981200" cy="1811564"/>
            <a:chOff x="3733800" y="2438398"/>
            <a:chExt cx="1676400" cy="2971802"/>
          </a:xfrm>
        </p:grpSpPr>
        <p:sp>
          <p:nvSpPr>
            <p:cNvPr id="9" name="Rectangle 8"/>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10" name="Straight Connector 9"/>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 name="TextBox 10"/>
            <p:cNvSpPr txBox="1"/>
            <p:nvPr/>
          </p:nvSpPr>
          <p:spPr>
            <a:xfrm>
              <a:off x="3810000" y="2438398"/>
              <a:ext cx="1524000" cy="2726436"/>
            </a:xfrm>
            <a:prstGeom prst="rect">
              <a:avLst/>
            </a:prstGeom>
            <a:noFill/>
          </p:spPr>
          <p:txBody>
            <a:bodyPr wrap="square" rtlCol="0">
              <a:spAutoFit/>
            </a:bodyPr>
            <a:lstStyle/>
            <a:p>
              <a:pPr algn="ctr"/>
              <a:r>
                <a:rPr lang="en-US" dirty="0" smtClean="0"/>
                <a:t>Customers</a:t>
              </a:r>
            </a:p>
            <a:p>
              <a:pPr algn="ctr"/>
              <a:endParaRPr lang="en-US" sz="1000" dirty="0" smtClean="0"/>
            </a:p>
            <a:p>
              <a:pPr algn="ctr"/>
              <a:r>
                <a:rPr lang="en-US" sz="1000" dirty="0" smtClean="0"/>
                <a:t>Contact Name</a:t>
              </a:r>
            </a:p>
            <a:p>
              <a:pPr algn="ctr"/>
              <a:r>
                <a:rPr lang="en-US" sz="1000" dirty="0" smtClean="0"/>
                <a:t>Company</a:t>
              </a:r>
            </a:p>
            <a:p>
              <a:pPr algn="ctr"/>
              <a:r>
                <a:rPr lang="en-US" sz="1000" dirty="0" smtClean="0"/>
                <a:t>Site</a:t>
              </a:r>
            </a:p>
            <a:p>
              <a:pPr algn="ctr"/>
              <a:r>
                <a:rPr lang="en-US" sz="1000" dirty="0" smtClean="0"/>
                <a:t>Region</a:t>
              </a:r>
            </a:p>
            <a:p>
              <a:pPr algn="ctr"/>
              <a:r>
                <a:rPr lang="en-US" sz="1000" dirty="0" smtClean="0"/>
                <a:t>Full Address Details</a:t>
              </a:r>
            </a:p>
            <a:p>
              <a:pPr algn="ctr"/>
              <a:endParaRPr lang="en-US" sz="1000" dirty="0" smtClean="0"/>
            </a:p>
            <a:p>
              <a:pPr algn="ctr"/>
              <a:r>
                <a:rPr lang="en-US" sz="1000" dirty="0" smtClean="0"/>
                <a:t>For BILL_TO, SOLD_TO and SHIP_TO Customers</a:t>
              </a:r>
            </a:p>
          </p:txBody>
        </p:sp>
      </p:grpSp>
      <p:grpSp>
        <p:nvGrpSpPr>
          <p:cNvPr id="12" name="Group 11"/>
          <p:cNvGrpSpPr/>
          <p:nvPr>
            <p:custDataLst>
              <p:tags r:id="rId5"/>
            </p:custDataLst>
          </p:nvPr>
        </p:nvGrpSpPr>
        <p:grpSpPr>
          <a:xfrm>
            <a:off x="1066800" y="4419600"/>
            <a:ext cx="1981200" cy="1295400"/>
            <a:chOff x="1066800" y="4419600"/>
            <a:chExt cx="1981200" cy="1295400"/>
          </a:xfrm>
        </p:grpSpPr>
        <p:sp>
          <p:nvSpPr>
            <p:cNvPr id="13" name="Rectangle 12"/>
            <p:cNvSpPr/>
            <p:nvPr/>
          </p:nvSpPr>
          <p:spPr bwMode="auto">
            <a:xfrm>
              <a:off x="1066800" y="4419601"/>
              <a:ext cx="1981200" cy="1295399"/>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14" name="Straight Connector 13"/>
            <p:cNvCxnSpPr/>
            <p:nvPr/>
          </p:nvCxnSpPr>
          <p:spPr bwMode="auto">
            <a:xfrm>
              <a:off x="1066800" y="4648200"/>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5" name="TextBox 14"/>
            <p:cNvSpPr txBox="1"/>
            <p:nvPr/>
          </p:nvSpPr>
          <p:spPr>
            <a:xfrm>
              <a:off x="1156855" y="4419600"/>
              <a:ext cx="1801091" cy="1200329"/>
            </a:xfrm>
            <a:prstGeom prst="rect">
              <a:avLst/>
            </a:prstGeom>
            <a:noFill/>
          </p:spPr>
          <p:txBody>
            <a:bodyPr wrap="square" rtlCol="0">
              <a:spAutoFit/>
            </a:bodyPr>
            <a:lstStyle/>
            <a:p>
              <a:pPr algn="ctr"/>
              <a:r>
                <a:rPr lang="en-US" dirty="0" smtClean="0"/>
                <a:t>Items</a:t>
              </a:r>
            </a:p>
            <a:p>
              <a:pPr algn="ctr"/>
              <a:endParaRPr lang="en-US" sz="1000" dirty="0" smtClean="0"/>
            </a:p>
            <a:p>
              <a:pPr algn="ctr"/>
              <a:r>
                <a:rPr lang="en-US" sz="1000" dirty="0" smtClean="0"/>
                <a:t>Product ID</a:t>
              </a:r>
            </a:p>
            <a:p>
              <a:pPr algn="ctr"/>
              <a:r>
                <a:rPr lang="en-US" sz="1000" dirty="0" smtClean="0"/>
                <a:t>Product Line</a:t>
              </a:r>
            </a:p>
            <a:p>
              <a:pPr algn="ctr"/>
              <a:r>
                <a:rPr lang="en-US" sz="1000" dirty="0" smtClean="0"/>
                <a:t>Product Line Description</a:t>
              </a:r>
            </a:p>
            <a:p>
              <a:pPr algn="ctr"/>
              <a:r>
                <a:rPr lang="en-US" sz="1000" dirty="0" smtClean="0"/>
                <a:t>Item</a:t>
              </a:r>
            </a:p>
            <a:p>
              <a:pPr algn="ctr"/>
              <a:r>
                <a:rPr lang="en-US" sz="1000" dirty="0" smtClean="0"/>
                <a:t>Item Description</a:t>
              </a:r>
            </a:p>
          </p:txBody>
        </p:sp>
      </p:grpSp>
      <p:cxnSp>
        <p:nvCxnSpPr>
          <p:cNvPr id="17" name="Straight Connector 16"/>
          <p:cNvCxnSpPr>
            <a:stCxn id="9" idx="3"/>
          </p:cNvCxnSpPr>
          <p:nvPr>
            <p:custDataLst>
              <p:tags r:id="rId6"/>
            </p:custDataLst>
          </p:nvPr>
        </p:nvCxnSpPr>
        <p:spPr bwMode="auto">
          <a:xfrm>
            <a:off x="3048000" y="3191782"/>
            <a:ext cx="685800" cy="861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p:cNvCxnSpPr/>
          <p:nvPr>
            <p:custDataLst>
              <p:tags r:id="rId7"/>
            </p:custDataLst>
          </p:nvPr>
        </p:nvCxnSpPr>
        <p:spPr bwMode="auto">
          <a:xfrm flipV="1">
            <a:off x="2667000" y="4038600"/>
            <a:ext cx="106680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8" name="Right Arrow 17"/>
          <p:cNvSpPr/>
          <p:nvPr>
            <p:custDataLst>
              <p:tags r:id="rId8"/>
            </p:custDataLst>
          </p:nvPr>
        </p:nvSpPr>
        <p:spPr>
          <a:xfrm>
            <a:off x="224589" y="4828674"/>
            <a:ext cx="786064" cy="577515"/>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57200" y="465222"/>
            <a:ext cx="8153400" cy="609600"/>
          </a:xfrm>
        </p:spPr>
        <p:txBody>
          <a:bodyPr/>
          <a:lstStyle/>
          <a:p>
            <a:r>
              <a:rPr lang="en-US" dirty="0" smtClean="0">
                <a:solidFill>
                  <a:schemeClr val="accent1">
                    <a:lumMod val="75000"/>
                  </a:schemeClr>
                </a:solidFill>
              </a:rPr>
              <a:t>Facts</a:t>
            </a:r>
            <a:r>
              <a:rPr lang="en-US" dirty="0" smtClean="0">
                <a:solidFill>
                  <a:schemeClr val="accent1"/>
                </a:solidFill>
              </a:rPr>
              <a:t> </a:t>
            </a:r>
            <a:r>
              <a:rPr lang="en-US" dirty="0" smtClean="0"/>
              <a:t>- </a:t>
            </a:r>
            <a:r>
              <a:rPr lang="en-US" dirty="0" smtClean="0">
                <a:solidFill>
                  <a:srgbClr val="FF0000"/>
                </a:solidFill>
              </a:rPr>
              <a:t>Dimensions</a:t>
            </a:r>
            <a:r>
              <a:rPr lang="en-US" dirty="0" smtClean="0"/>
              <a:t> – Star Schema</a:t>
            </a:r>
            <a:endParaRPr lang="en-US" dirty="0"/>
          </a:p>
        </p:txBody>
      </p:sp>
      <p:grpSp>
        <p:nvGrpSpPr>
          <p:cNvPr id="5" name="Group 8"/>
          <p:cNvGrpSpPr/>
          <p:nvPr>
            <p:custDataLst>
              <p:tags r:id="rId3"/>
            </p:custDataLst>
          </p:nvPr>
        </p:nvGrpSpPr>
        <p:grpSpPr>
          <a:xfrm>
            <a:off x="3733800" y="1905000"/>
            <a:ext cx="1676400" cy="3000077"/>
            <a:chOff x="3733800" y="2438400"/>
            <a:chExt cx="1676400" cy="3000077"/>
          </a:xfrm>
        </p:grpSpPr>
        <p:sp>
          <p:nvSpPr>
            <p:cNvPr id="4" name="Rectangle 3"/>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6" name="Straight Connector 5"/>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p:cNvSpPr txBox="1"/>
            <p:nvPr/>
          </p:nvSpPr>
          <p:spPr>
            <a:xfrm>
              <a:off x="3810000" y="2514600"/>
              <a:ext cx="1524000" cy="2923877"/>
            </a:xfrm>
            <a:prstGeom prst="rect">
              <a:avLst/>
            </a:prstGeom>
            <a:noFill/>
          </p:spPr>
          <p:txBody>
            <a:bodyPr wrap="square" rtlCol="0">
              <a:spAutoFit/>
            </a:bodyPr>
            <a:lstStyle/>
            <a:p>
              <a:pPr algn="ctr"/>
              <a:r>
                <a:rPr lang="en-US" dirty="0" smtClean="0"/>
                <a:t>Invoice Details</a:t>
              </a:r>
            </a:p>
            <a:p>
              <a:pPr algn="ctr"/>
              <a:endParaRPr lang="en-US" dirty="0" smtClean="0"/>
            </a:p>
            <a:p>
              <a:pPr algn="ctr"/>
              <a:r>
                <a:rPr lang="en-US" sz="1000" dirty="0" smtClean="0"/>
                <a:t>Invoiced Quantity</a:t>
              </a:r>
            </a:p>
            <a:p>
              <a:pPr algn="ctr"/>
              <a:r>
                <a:rPr lang="en-US" sz="1000" dirty="0" smtClean="0"/>
                <a:t>Ordered Quantity</a:t>
              </a:r>
            </a:p>
            <a:p>
              <a:pPr algn="ctr"/>
              <a:r>
                <a:rPr lang="en-US" sz="1000" dirty="0" smtClean="0"/>
                <a:t>Shipped Quantity</a:t>
              </a:r>
            </a:p>
            <a:p>
              <a:pPr algn="ctr"/>
              <a:r>
                <a:rPr lang="en-US" sz="1000" dirty="0" smtClean="0"/>
                <a:t>Returned Quantity</a:t>
              </a:r>
            </a:p>
            <a:p>
              <a:pPr algn="ctr"/>
              <a:r>
                <a:rPr lang="en-US" sz="1000" dirty="0" smtClean="0"/>
                <a:t>List Price</a:t>
              </a:r>
            </a:p>
            <a:p>
              <a:pPr algn="ctr"/>
              <a:r>
                <a:rPr lang="en-US" sz="1000" dirty="0" smtClean="0"/>
                <a:t>List Price Extended</a:t>
              </a:r>
            </a:p>
            <a:p>
              <a:pPr algn="ctr"/>
              <a:r>
                <a:rPr lang="en-US" sz="1000" dirty="0" smtClean="0"/>
                <a:t>Discount Amount</a:t>
              </a:r>
            </a:p>
            <a:p>
              <a:pPr algn="ctr"/>
              <a:r>
                <a:rPr lang="en-US" sz="1000" dirty="0" smtClean="0"/>
                <a:t>Net Price</a:t>
              </a:r>
            </a:p>
            <a:p>
              <a:pPr algn="ctr"/>
              <a:r>
                <a:rPr lang="en-US" sz="1000" dirty="0" smtClean="0"/>
                <a:t>Net Price Extended</a:t>
              </a:r>
            </a:p>
            <a:p>
              <a:pPr algn="ctr"/>
              <a:r>
                <a:rPr lang="en-US" sz="1000" dirty="0" smtClean="0"/>
                <a:t>Extended Cost</a:t>
              </a:r>
            </a:p>
            <a:p>
              <a:pPr algn="ctr"/>
              <a:r>
                <a:rPr lang="en-US" sz="1000" dirty="0" smtClean="0"/>
                <a:t>Extended Gross Margin</a:t>
              </a:r>
            </a:p>
            <a:p>
              <a:pPr algn="ctr"/>
              <a:r>
                <a:rPr lang="en-US" sz="1000" dirty="0" smtClean="0"/>
                <a:t>Prepaid Amount</a:t>
              </a:r>
            </a:p>
            <a:p>
              <a:pPr algn="ctr"/>
              <a:endParaRPr lang="en-US" sz="1000" dirty="0" smtClean="0"/>
            </a:p>
            <a:p>
              <a:pPr algn="ctr"/>
              <a:r>
                <a:rPr lang="en-US" sz="1000" dirty="0" smtClean="0"/>
                <a:t>(for transaction currency AND base currency)</a:t>
              </a:r>
              <a:endParaRPr lang="en-US" sz="1000" dirty="0"/>
            </a:p>
          </p:txBody>
        </p:sp>
      </p:grpSp>
      <p:grpSp>
        <p:nvGrpSpPr>
          <p:cNvPr id="8" name="Group 8"/>
          <p:cNvGrpSpPr/>
          <p:nvPr>
            <p:custDataLst>
              <p:tags r:id="rId4"/>
            </p:custDataLst>
          </p:nvPr>
        </p:nvGrpSpPr>
        <p:grpSpPr>
          <a:xfrm>
            <a:off x="1066800" y="2286000"/>
            <a:ext cx="1981200" cy="1811564"/>
            <a:chOff x="3733800" y="2438398"/>
            <a:chExt cx="1676400" cy="2971802"/>
          </a:xfrm>
        </p:grpSpPr>
        <p:sp>
          <p:nvSpPr>
            <p:cNvPr id="9" name="Rectangle 8"/>
            <p:cNvSpPr/>
            <p:nvPr/>
          </p:nvSpPr>
          <p:spPr bwMode="auto">
            <a:xfrm>
              <a:off x="3733800" y="2438400"/>
              <a:ext cx="1676400" cy="29718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10" name="Straight Connector 9"/>
            <p:cNvCxnSpPr/>
            <p:nvPr/>
          </p:nvCxnSpPr>
          <p:spPr bwMode="auto">
            <a:xfrm>
              <a:off x="3733800" y="2819400"/>
              <a:ext cx="1676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 name="TextBox 10"/>
            <p:cNvSpPr txBox="1"/>
            <p:nvPr/>
          </p:nvSpPr>
          <p:spPr>
            <a:xfrm>
              <a:off x="3810000" y="2438398"/>
              <a:ext cx="1524000" cy="2726437"/>
            </a:xfrm>
            <a:prstGeom prst="rect">
              <a:avLst/>
            </a:prstGeom>
            <a:noFill/>
          </p:spPr>
          <p:txBody>
            <a:bodyPr wrap="square" rtlCol="0">
              <a:spAutoFit/>
            </a:bodyPr>
            <a:lstStyle/>
            <a:p>
              <a:pPr algn="ctr"/>
              <a:r>
                <a:rPr lang="en-US" dirty="0" smtClean="0"/>
                <a:t>Customers</a:t>
              </a:r>
            </a:p>
            <a:p>
              <a:pPr algn="ctr"/>
              <a:endParaRPr lang="en-US" sz="1000" dirty="0" smtClean="0"/>
            </a:p>
            <a:p>
              <a:pPr algn="ctr"/>
              <a:r>
                <a:rPr lang="en-US" sz="1000" dirty="0" smtClean="0"/>
                <a:t>Contact Name</a:t>
              </a:r>
            </a:p>
            <a:p>
              <a:pPr algn="ctr"/>
              <a:r>
                <a:rPr lang="en-US" sz="1000" dirty="0" smtClean="0"/>
                <a:t>Company</a:t>
              </a:r>
            </a:p>
            <a:p>
              <a:pPr algn="ctr"/>
              <a:r>
                <a:rPr lang="en-US" sz="1000" dirty="0" smtClean="0"/>
                <a:t>Site</a:t>
              </a:r>
            </a:p>
            <a:p>
              <a:pPr algn="ctr"/>
              <a:r>
                <a:rPr lang="en-US" sz="1000" dirty="0" smtClean="0"/>
                <a:t>Region</a:t>
              </a:r>
            </a:p>
            <a:p>
              <a:pPr algn="ctr"/>
              <a:r>
                <a:rPr lang="en-US" sz="1000" dirty="0" smtClean="0"/>
                <a:t>Full Address Details</a:t>
              </a:r>
            </a:p>
            <a:p>
              <a:pPr algn="ctr"/>
              <a:endParaRPr lang="en-US" sz="1000" dirty="0" smtClean="0"/>
            </a:p>
            <a:p>
              <a:pPr algn="ctr"/>
              <a:r>
                <a:rPr lang="en-US" sz="1000" dirty="0" smtClean="0"/>
                <a:t>For BILL_TO, SOLD_TO and SHIP_TO Customers</a:t>
              </a:r>
            </a:p>
          </p:txBody>
        </p:sp>
      </p:grpSp>
      <p:grpSp>
        <p:nvGrpSpPr>
          <p:cNvPr id="12" name="Group 11"/>
          <p:cNvGrpSpPr/>
          <p:nvPr>
            <p:custDataLst>
              <p:tags r:id="rId5"/>
            </p:custDataLst>
          </p:nvPr>
        </p:nvGrpSpPr>
        <p:grpSpPr>
          <a:xfrm>
            <a:off x="1066800" y="4419600"/>
            <a:ext cx="1981200" cy="1295400"/>
            <a:chOff x="1066800" y="4419600"/>
            <a:chExt cx="1981200" cy="1295400"/>
          </a:xfrm>
        </p:grpSpPr>
        <p:sp>
          <p:nvSpPr>
            <p:cNvPr id="13" name="Rectangle 12"/>
            <p:cNvSpPr/>
            <p:nvPr/>
          </p:nvSpPr>
          <p:spPr bwMode="auto">
            <a:xfrm>
              <a:off x="1066800" y="4419601"/>
              <a:ext cx="1981200" cy="1295399"/>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14" name="Straight Connector 13"/>
            <p:cNvCxnSpPr/>
            <p:nvPr/>
          </p:nvCxnSpPr>
          <p:spPr bwMode="auto">
            <a:xfrm>
              <a:off x="1066800" y="4648200"/>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5" name="TextBox 14"/>
            <p:cNvSpPr txBox="1"/>
            <p:nvPr/>
          </p:nvSpPr>
          <p:spPr>
            <a:xfrm>
              <a:off x="1156855" y="4419600"/>
              <a:ext cx="1801091" cy="1200329"/>
            </a:xfrm>
            <a:prstGeom prst="rect">
              <a:avLst/>
            </a:prstGeom>
            <a:noFill/>
          </p:spPr>
          <p:txBody>
            <a:bodyPr wrap="square" rtlCol="0">
              <a:spAutoFit/>
            </a:bodyPr>
            <a:lstStyle/>
            <a:p>
              <a:pPr algn="ctr"/>
              <a:r>
                <a:rPr lang="en-US" dirty="0" smtClean="0"/>
                <a:t>Items</a:t>
              </a:r>
            </a:p>
            <a:p>
              <a:pPr algn="ctr"/>
              <a:endParaRPr lang="en-US" sz="1000" dirty="0" smtClean="0"/>
            </a:p>
            <a:p>
              <a:pPr algn="ctr"/>
              <a:r>
                <a:rPr lang="en-US" sz="1000" dirty="0" smtClean="0"/>
                <a:t>Product ID</a:t>
              </a:r>
            </a:p>
            <a:p>
              <a:pPr algn="ctr"/>
              <a:r>
                <a:rPr lang="en-US" sz="1000" dirty="0" smtClean="0"/>
                <a:t>Product Line</a:t>
              </a:r>
            </a:p>
            <a:p>
              <a:pPr algn="ctr"/>
              <a:r>
                <a:rPr lang="en-US" sz="1000" dirty="0" smtClean="0"/>
                <a:t>Product Line Description</a:t>
              </a:r>
            </a:p>
            <a:p>
              <a:pPr algn="ctr"/>
              <a:r>
                <a:rPr lang="en-US" sz="1000" dirty="0" smtClean="0"/>
                <a:t>Item</a:t>
              </a:r>
            </a:p>
            <a:p>
              <a:pPr algn="ctr"/>
              <a:r>
                <a:rPr lang="en-US" sz="1000" dirty="0" smtClean="0"/>
                <a:t>Item Description</a:t>
              </a:r>
            </a:p>
          </p:txBody>
        </p:sp>
      </p:grpSp>
      <p:cxnSp>
        <p:nvCxnSpPr>
          <p:cNvPr id="17" name="Straight Connector 16"/>
          <p:cNvCxnSpPr>
            <a:stCxn id="9" idx="3"/>
          </p:cNvCxnSpPr>
          <p:nvPr>
            <p:custDataLst>
              <p:tags r:id="rId6"/>
            </p:custDataLst>
          </p:nvPr>
        </p:nvCxnSpPr>
        <p:spPr bwMode="auto">
          <a:xfrm>
            <a:off x="3048000" y="3191782"/>
            <a:ext cx="685800" cy="861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p:cNvCxnSpPr/>
          <p:nvPr>
            <p:custDataLst>
              <p:tags r:id="rId7"/>
            </p:custDataLst>
          </p:nvPr>
        </p:nvCxnSpPr>
        <p:spPr bwMode="auto">
          <a:xfrm flipV="1">
            <a:off x="2667000" y="4038600"/>
            <a:ext cx="106680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0" name="Rectangle 19"/>
          <p:cNvSpPr/>
          <p:nvPr>
            <p:custDataLst>
              <p:tags r:id="rId8"/>
            </p:custDataLst>
          </p:nvPr>
        </p:nvSpPr>
        <p:spPr bwMode="auto">
          <a:xfrm>
            <a:off x="3581400" y="5105400"/>
            <a:ext cx="1981200" cy="1295399"/>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21" name="Straight Connector 20"/>
          <p:cNvCxnSpPr/>
          <p:nvPr>
            <p:custDataLst>
              <p:tags r:id="rId9"/>
            </p:custDataLst>
          </p:nvPr>
        </p:nvCxnSpPr>
        <p:spPr bwMode="auto">
          <a:xfrm>
            <a:off x="3581400" y="5409386"/>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2" name="TextBox 21"/>
          <p:cNvSpPr txBox="1"/>
          <p:nvPr>
            <p:custDataLst>
              <p:tags r:id="rId10"/>
            </p:custDataLst>
          </p:nvPr>
        </p:nvSpPr>
        <p:spPr>
          <a:xfrm>
            <a:off x="3671455" y="5124270"/>
            <a:ext cx="1801091" cy="1200329"/>
          </a:xfrm>
          <a:prstGeom prst="rect">
            <a:avLst/>
          </a:prstGeom>
          <a:noFill/>
        </p:spPr>
        <p:txBody>
          <a:bodyPr wrap="square" rtlCol="0">
            <a:spAutoFit/>
          </a:bodyPr>
          <a:lstStyle/>
          <a:p>
            <a:pPr algn="ctr"/>
            <a:r>
              <a:rPr lang="en-US" dirty="0" smtClean="0"/>
              <a:t>Time</a:t>
            </a:r>
          </a:p>
          <a:p>
            <a:pPr algn="ctr"/>
            <a:endParaRPr lang="en-US" sz="1000" dirty="0" smtClean="0"/>
          </a:p>
          <a:p>
            <a:pPr algn="ctr"/>
            <a:r>
              <a:rPr lang="en-US" sz="1000" dirty="0" smtClean="0"/>
              <a:t>Fiscal Period</a:t>
            </a:r>
          </a:p>
          <a:p>
            <a:pPr algn="ctr"/>
            <a:r>
              <a:rPr lang="en-US" sz="1000" dirty="0" smtClean="0"/>
              <a:t>Calendar Period</a:t>
            </a:r>
          </a:p>
          <a:p>
            <a:pPr algn="ctr"/>
            <a:r>
              <a:rPr lang="en-US" sz="1000" dirty="0" smtClean="0"/>
              <a:t>Calendar Quarter</a:t>
            </a:r>
          </a:p>
          <a:p>
            <a:pPr algn="ctr"/>
            <a:r>
              <a:rPr lang="en-US" sz="1000" dirty="0" smtClean="0"/>
              <a:t>Fiscal Year</a:t>
            </a:r>
          </a:p>
          <a:p>
            <a:pPr algn="ctr"/>
            <a:r>
              <a:rPr lang="en-US" sz="1000" dirty="0" smtClean="0"/>
              <a:t>Date</a:t>
            </a:r>
          </a:p>
        </p:txBody>
      </p:sp>
      <p:cxnSp>
        <p:nvCxnSpPr>
          <p:cNvPr id="24" name="Straight Connector 23"/>
          <p:cNvCxnSpPr>
            <a:stCxn id="22" idx="0"/>
            <a:endCxn id="7" idx="2"/>
          </p:cNvCxnSpPr>
          <p:nvPr>
            <p:custDataLst>
              <p:tags r:id="rId11"/>
            </p:custDataLst>
          </p:nvPr>
        </p:nvCxnSpPr>
        <p:spPr bwMode="auto">
          <a:xfrm rot="16200000" flipV="1">
            <a:off x="4462405" y="5014673"/>
            <a:ext cx="219193"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3" name="Rectangle 22"/>
          <p:cNvSpPr/>
          <p:nvPr>
            <p:custDataLst>
              <p:tags r:id="rId12"/>
            </p:custDataLst>
          </p:nvPr>
        </p:nvSpPr>
        <p:spPr bwMode="auto">
          <a:xfrm>
            <a:off x="6096000" y="1809930"/>
            <a:ext cx="1981200" cy="85707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25" name="Straight Connector 24"/>
          <p:cNvCxnSpPr/>
          <p:nvPr>
            <p:custDataLst>
              <p:tags r:id="rId13"/>
            </p:custDataLst>
          </p:nvPr>
        </p:nvCxnSpPr>
        <p:spPr bwMode="auto">
          <a:xfrm>
            <a:off x="6096000" y="2113916"/>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6" name="TextBox 25"/>
          <p:cNvSpPr txBox="1"/>
          <p:nvPr>
            <p:custDataLst>
              <p:tags r:id="rId14"/>
            </p:custDataLst>
          </p:nvPr>
        </p:nvSpPr>
        <p:spPr>
          <a:xfrm>
            <a:off x="6199909" y="1809930"/>
            <a:ext cx="1801091" cy="738664"/>
          </a:xfrm>
          <a:prstGeom prst="rect">
            <a:avLst/>
          </a:prstGeom>
          <a:noFill/>
        </p:spPr>
        <p:txBody>
          <a:bodyPr wrap="square" rtlCol="0">
            <a:spAutoFit/>
          </a:bodyPr>
          <a:lstStyle/>
          <a:p>
            <a:pPr algn="ctr"/>
            <a:r>
              <a:rPr lang="en-US" dirty="0" smtClean="0"/>
              <a:t>Sales Personnel</a:t>
            </a:r>
          </a:p>
          <a:p>
            <a:pPr algn="ctr"/>
            <a:endParaRPr lang="en-US" sz="1000" dirty="0" smtClean="0"/>
          </a:p>
          <a:p>
            <a:pPr algn="ctr"/>
            <a:r>
              <a:rPr lang="en-US" sz="1000" dirty="0" smtClean="0"/>
              <a:t>Territory ID</a:t>
            </a:r>
          </a:p>
          <a:p>
            <a:pPr algn="ctr"/>
            <a:r>
              <a:rPr lang="en-US" sz="1000" dirty="0" err="1" smtClean="0"/>
              <a:t>SalesPerson</a:t>
            </a:r>
            <a:r>
              <a:rPr lang="en-US" sz="1000" dirty="0" smtClean="0"/>
              <a:t> ID</a:t>
            </a:r>
          </a:p>
        </p:txBody>
      </p:sp>
      <p:sp>
        <p:nvSpPr>
          <p:cNvPr id="28" name="Rectangle 27"/>
          <p:cNvSpPr/>
          <p:nvPr>
            <p:custDataLst>
              <p:tags r:id="rId15"/>
            </p:custDataLst>
          </p:nvPr>
        </p:nvSpPr>
        <p:spPr bwMode="auto">
          <a:xfrm>
            <a:off x="6096000" y="3048000"/>
            <a:ext cx="1981200" cy="100947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29" name="Straight Connector 28"/>
          <p:cNvCxnSpPr/>
          <p:nvPr>
            <p:custDataLst>
              <p:tags r:id="rId16"/>
            </p:custDataLst>
          </p:nvPr>
        </p:nvCxnSpPr>
        <p:spPr bwMode="auto">
          <a:xfrm>
            <a:off x="6096000" y="3351985"/>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0" name="TextBox 29"/>
          <p:cNvSpPr txBox="1"/>
          <p:nvPr>
            <p:custDataLst>
              <p:tags r:id="rId17"/>
            </p:custDataLst>
          </p:nvPr>
        </p:nvSpPr>
        <p:spPr>
          <a:xfrm>
            <a:off x="6186055" y="3066869"/>
            <a:ext cx="1801091" cy="892552"/>
          </a:xfrm>
          <a:prstGeom prst="rect">
            <a:avLst/>
          </a:prstGeom>
          <a:noFill/>
        </p:spPr>
        <p:txBody>
          <a:bodyPr wrap="square" rtlCol="0">
            <a:spAutoFit/>
          </a:bodyPr>
          <a:lstStyle/>
          <a:p>
            <a:pPr algn="ctr"/>
            <a:r>
              <a:rPr lang="en-US" dirty="0" smtClean="0"/>
              <a:t>Accounts</a:t>
            </a:r>
          </a:p>
          <a:p>
            <a:pPr algn="ctr"/>
            <a:endParaRPr lang="en-US" sz="1000" dirty="0" smtClean="0"/>
          </a:p>
          <a:p>
            <a:pPr algn="ctr"/>
            <a:r>
              <a:rPr lang="en-US" sz="1000" dirty="0" smtClean="0"/>
              <a:t>Account</a:t>
            </a:r>
          </a:p>
          <a:p>
            <a:pPr algn="ctr"/>
            <a:r>
              <a:rPr lang="en-US" sz="1000" dirty="0" err="1" smtClean="0"/>
              <a:t>SubAccount</a:t>
            </a:r>
            <a:endParaRPr lang="en-US" sz="1000" dirty="0" smtClean="0"/>
          </a:p>
          <a:p>
            <a:pPr algn="ctr"/>
            <a:r>
              <a:rPr lang="en-US" sz="1000" dirty="0" smtClean="0"/>
              <a:t>Cost Center</a:t>
            </a:r>
          </a:p>
        </p:txBody>
      </p:sp>
      <p:sp>
        <p:nvSpPr>
          <p:cNvPr id="31" name="Rectangle 30"/>
          <p:cNvSpPr/>
          <p:nvPr>
            <p:custDataLst>
              <p:tags r:id="rId18"/>
            </p:custDataLst>
          </p:nvPr>
        </p:nvSpPr>
        <p:spPr bwMode="auto">
          <a:xfrm>
            <a:off x="6082145" y="4400730"/>
            <a:ext cx="1981200" cy="100947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34" charset="0"/>
            </a:endParaRPr>
          </a:p>
        </p:txBody>
      </p:sp>
      <p:cxnSp>
        <p:nvCxnSpPr>
          <p:cNvPr id="32" name="Straight Connector 31"/>
          <p:cNvCxnSpPr/>
          <p:nvPr>
            <p:custDataLst>
              <p:tags r:id="rId19"/>
            </p:custDataLst>
          </p:nvPr>
        </p:nvCxnSpPr>
        <p:spPr bwMode="auto">
          <a:xfrm>
            <a:off x="6082145" y="4704715"/>
            <a:ext cx="1981200" cy="8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3" name="TextBox 32"/>
          <p:cNvSpPr txBox="1"/>
          <p:nvPr>
            <p:custDataLst>
              <p:tags r:id="rId20"/>
            </p:custDataLst>
          </p:nvPr>
        </p:nvSpPr>
        <p:spPr>
          <a:xfrm>
            <a:off x="6172200" y="4419599"/>
            <a:ext cx="1801091" cy="923330"/>
          </a:xfrm>
          <a:prstGeom prst="rect">
            <a:avLst/>
          </a:prstGeom>
          <a:noFill/>
        </p:spPr>
        <p:txBody>
          <a:bodyPr wrap="square" rtlCol="0">
            <a:spAutoFit/>
          </a:bodyPr>
          <a:lstStyle/>
          <a:p>
            <a:pPr algn="ctr"/>
            <a:r>
              <a:rPr lang="en-US" dirty="0" smtClean="0"/>
              <a:t>Currencies</a:t>
            </a:r>
          </a:p>
          <a:p>
            <a:pPr algn="ctr"/>
            <a:endParaRPr lang="en-US" dirty="0" smtClean="0"/>
          </a:p>
          <a:p>
            <a:pPr algn="ctr"/>
            <a:r>
              <a:rPr lang="en-US" sz="1000" dirty="0" err="1" smtClean="0"/>
              <a:t>CurrencyID</a:t>
            </a:r>
            <a:endParaRPr lang="en-US" sz="1000" dirty="0" smtClean="0"/>
          </a:p>
          <a:p>
            <a:pPr algn="ctr"/>
            <a:r>
              <a:rPr lang="en-US" sz="1000" dirty="0" smtClean="0"/>
              <a:t>Currency Name</a:t>
            </a:r>
          </a:p>
          <a:p>
            <a:pPr algn="ctr"/>
            <a:r>
              <a:rPr lang="en-US" sz="1000" dirty="0" smtClean="0"/>
              <a:t>Currency Type</a:t>
            </a:r>
          </a:p>
        </p:txBody>
      </p:sp>
      <p:cxnSp>
        <p:nvCxnSpPr>
          <p:cNvPr id="38" name="Straight Connector 37"/>
          <p:cNvCxnSpPr>
            <a:endCxn id="23" idx="1"/>
          </p:cNvCxnSpPr>
          <p:nvPr>
            <p:custDataLst>
              <p:tags r:id="rId21"/>
            </p:custDataLst>
          </p:nvPr>
        </p:nvCxnSpPr>
        <p:spPr bwMode="auto">
          <a:xfrm flipV="1">
            <a:off x="5410200" y="2238465"/>
            <a:ext cx="685800" cy="27613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0" name="Straight Connector 39"/>
          <p:cNvCxnSpPr>
            <a:endCxn id="31" idx="1"/>
          </p:cNvCxnSpPr>
          <p:nvPr>
            <p:custDataLst>
              <p:tags r:id="rId22"/>
            </p:custDataLst>
          </p:nvPr>
        </p:nvCxnSpPr>
        <p:spPr bwMode="auto">
          <a:xfrm>
            <a:off x="5410200" y="4343400"/>
            <a:ext cx="671945" cy="56206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2" name="Straight Connector 41"/>
          <p:cNvCxnSpPr>
            <a:stCxn id="4" idx="3"/>
          </p:cNvCxnSpPr>
          <p:nvPr>
            <p:custDataLst>
              <p:tags r:id="rId23"/>
            </p:custDataLst>
          </p:nvPr>
        </p:nvCxnSpPr>
        <p:spPr bwMode="auto">
          <a:xfrm>
            <a:off x="5410200" y="3390900"/>
            <a:ext cx="685800" cy="381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4" name="Down Arrow 33"/>
          <p:cNvSpPr/>
          <p:nvPr>
            <p:custDataLst>
              <p:tags r:id="rId24"/>
            </p:custDataLst>
          </p:nvPr>
        </p:nvSpPr>
        <p:spPr>
          <a:xfrm>
            <a:off x="4299284" y="1251284"/>
            <a:ext cx="497305" cy="689811"/>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Down Arrow 45"/>
          <p:cNvSpPr/>
          <p:nvPr>
            <p:custDataLst>
              <p:tags r:id="rId25"/>
            </p:custDataLst>
          </p:nvPr>
        </p:nvSpPr>
        <p:spPr>
          <a:xfrm>
            <a:off x="1764629" y="1604211"/>
            <a:ext cx="513350" cy="673768"/>
          </a:xfrm>
          <a:prstGeom prst="down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ight Arrow 46"/>
          <p:cNvSpPr/>
          <p:nvPr>
            <p:custDataLst>
              <p:tags r:id="rId26"/>
            </p:custDataLst>
          </p:nvPr>
        </p:nvSpPr>
        <p:spPr>
          <a:xfrm>
            <a:off x="288756" y="4844715"/>
            <a:ext cx="705853" cy="497305"/>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ight Arrow 47"/>
          <p:cNvSpPr/>
          <p:nvPr>
            <p:custDataLst>
              <p:tags r:id="rId27"/>
            </p:custDataLst>
          </p:nvPr>
        </p:nvSpPr>
        <p:spPr>
          <a:xfrm>
            <a:off x="2743199" y="5775159"/>
            <a:ext cx="753979" cy="513348"/>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Left Arrow 48"/>
          <p:cNvSpPr/>
          <p:nvPr>
            <p:custDataLst>
              <p:tags r:id="rId28"/>
            </p:custDataLst>
          </p:nvPr>
        </p:nvSpPr>
        <p:spPr>
          <a:xfrm>
            <a:off x="8069179" y="2005263"/>
            <a:ext cx="850232" cy="529389"/>
          </a:xfrm>
          <a:prstGeom prst="lef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Left Arrow 49"/>
          <p:cNvSpPr/>
          <p:nvPr>
            <p:custDataLst>
              <p:tags r:id="rId29"/>
            </p:custDataLst>
          </p:nvPr>
        </p:nvSpPr>
        <p:spPr>
          <a:xfrm>
            <a:off x="8045116" y="3408947"/>
            <a:ext cx="850232" cy="529389"/>
          </a:xfrm>
          <a:prstGeom prst="lef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Left Arrow 50"/>
          <p:cNvSpPr/>
          <p:nvPr>
            <p:custDataLst>
              <p:tags r:id="rId30"/>
            </p:custDataLst>
          </p:nvPr>
        </p:nvSpPr>
        <p:spPr>
          <a:xfrm>
            <a:off x="8069179" y="4652211"/>
            <a:ext cx="850232" cy="529389"/>
          </a:xfrm>
          <a:prstGeom prst="lef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Down Arrow 51"/>
          <p:cNvSpPr/>
          <p:nvPr>
            <p:custDataLst>
              <p:tags r:id="rId31"/>
            </p:custDataLst>
          </p:nvPr>
        </p:nvSpPr>
        <p:spPr>
          <a:xfrm>
            <a:off x="3192379" y="2727159"/>
            <a:ext cx="417095" cy="529389"/>
          </a:xfrm>
          <a:prstGeom prst="down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Down Arrow 52"/>
          <p:cNvSpPr/>
          <p:nvPr>
            <p:custDataLst>
              <p:tags r:id="rId32"/>
            </p:custDataLst>
          </p:nvPr>
        </p:nvSpPr>
        <p:spPr>
          <a:xfrm>
            <a:off x="3200400" y="3697707"/>
            <a:ext cx="417095" cy="529389"/>
          </a:xfrm>
          <a:prstGeom prst="down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Down Arrow 53"/>
          <p:cNvSpPr/>
          <p:nvPr>
            <p:custDataLst>
              <p:tags r:id="rId33"/>
            </p:custDataLst>
          </p:nvPr>
        </p:nvSpPr>
        <p:spPr>
          <a:xfrm>
            <a:off x="5486400" y="1909012"/>
            <a:ext cx="417095" cy="529389"/>
          </a:xfrm>
          <a:prstGeom prst="down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Down Arrow 54"/>
          <p:cNvSpPr/>
          <p:nvPr>
            <p:custDataLst>
              <p:tags r:id="rId34"/>
            </p:custDataLst>
          </p:nvPr>
        </p:nvSpPr>
        <p:spPr>
          <a:xfrm>
            <a:off x="5638800" y="2927685"/>
            <a:ext cx="417095" cy="529389"/>
          </a:xfrm>
          <a:prstGeom prst="down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Down Arrow 55"/>
          <p:cNvSpPr/>
          <p:nvPr>
            <p:custDataLst>
              <p:tags r:id="rId35"/>
            </p:custDataLst>
          </p:nvPr>
        </p:nvSpPr>
        <p:spPr>
          <a:xfrm>
            <a:off x="5598695" y="4058653"/>
            <a:ext cx="417095" cy="529389"/>
          </a:xfrm>
          <a:prstGeom prst="down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47"/>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46"/>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48"/>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49"/>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50"/>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5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52"/>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53"/>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54"/>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55"/>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57200" y="609601"/>
            <a:ext cx="8153400" cy="609600"/>
          </a:xfrm>
        </p:spPr>
        <p:txBody>
          <a:bodyPr/>
          <a:lstStyle/>
          <a:p>
            <a:r>
              <a:rPr lang="en-US" dirty="0" smtClean="0"/>
              <a:t>Facts &amp; Dimensions</a:t>
            </a:r>
            <a:endParaRPr lang="en-US" dirty="0"/>
          </a:p>
        </p:txBody>
      </p:sp>
      <p:graphicFrame>
        <p:nvGraphicFramePr>
          <p:cNvPr id="12" name="Table 11"/>
          <p:cNvGraphicFramePr>
            <a:graphicFrameLocks noGrp="1"/>
          </p:cNvGraphicFramePr>
          <p:nvPr>
            <p:custDataLst>
              <p:tags r:id="rId3"/>
            </p:custDataLst>
          </p:nvPr>
        </p:nvGraphicFramePr>
        <p:xfrm>
          <a:off x="513350" y="2325078"/>
          <a:ext cx="8149386" cy="2842971"/>
        </p:xfrm>
        <a:graphic>
          <a:graphicData uri="http://schemas.openxmlformats.org/drawingml/2006/table">
            <a:tbl>
              <a:tblPr firstRow="1" bandRow="1">
                <a:tableStyleId>{5940675A-B579-460E-94D1-54222C63F5DA}</a:tableStyleId>
              </a:tblPr>
              <a:tblGrid>
                <a:gridCol w="1358231"/>
                <a:gridCol w="1358231"/>
                <a:gridCol w="1358231"/>
                <a:gridCol w="1358231"/>
                <a:gridCol w="1358231"/>
                <a:gridCol w="1358231"/>
              </a:tblGrid>
              <a:tr h="658753">
                <a:tc>
                  <a:txBody>
                    <a:bodyPr/>
                    <a:lstStyle/>
                    <a:p>
                      <a:r>
                        <a:rPr lang="en-US" b="1" dirty="0" smtClean="0"/>
                        <a:t>Invoice #</a:t>
                      </a:r>
                      <a:endParaRPr lang="en-US" b="1" dirty="0"/>
                    </a:p>
                  </a:txBody>
                  <a:tcPr>
                    <a:solidFill>
                      <a:schemeClr val="bg1">
                        <a:lumMod val="85000"/>
                      </a:schemeClr>
                    </a:solidFill>
                  </a:tcPr>
                </a:tc>
                <a:tc>
                  <a:txBody>
                    <a:bodyPr/>
                    <a:lstStyle/>
                    <a:p>
                      <a:r>
                        <a:rPr lang="en-US" b="1" dirty="0" smtClean="0"/>
                        <a:t>Customer ID</a:t>
                      </a:r>
                      <a:endParaRPr lang="en-US" b="1" dirty="0"/>
                    </a:p>
                  </a:txBody>
                  <a:tcPr>
                    <a:solidFill>
                      <a:schemeClr val="accent1">
                        <a:lumMod val="40000"/>
                        <a:lumOff val="60000"/>
                      </a:schemeClr>
                    </a:solidFill>
                  </a:tcPr>
                </a:tc>
                <a:tc>
                  <a:txBody>
                    <a:bodyPr/>
                    <a:lstStyle/>
                    <a:p>
                      <a:r>
                        <a:rPr lang="en-US" b="1" dirty="0" smtClean="0"/>
                        <a:t>Item</a:t>
                      </a:r>
                      <a:r>
                        <a:rPr lang="en-US" b="1" baseline="0" dirty="0" smtClean="0"/>
                        <a:t> ID</a:t>
                      </a:r>
                      <a:endParaRPr lang="en-US" b="1" dirty="0"/>
                    </a:p>
                  </a:txBody>
                  <a:tcPr>
                    <a:solidFill>
                      <a:schemeClr val="accent1">
                        <a:lumMod val="40000"/>
                        <a:lumOff val="60000"/>
                      </a:schemeClr>
                    </a:solidFill>
                  </a:tcPr>
                </a:tc>
                <a:tc>
                  <a:txBody>
                    <a:bodyPr/>
                    <a:lstStyle/>
                    <a:p>
                      <a:r>
                        <a:rPr lang="en-US" b="1" dirty="0" smtClean="0"/>
                        <a:t>Quantity Invoiced</a:t>
                      </a:r>
                      <a:endParaRPr lang="en-US" b="1" dirty="0"/>
                    </a:p>
                  </a:txBody>
                  <a:tcPr/>
                </a:tc>
                <a:tc>
                  <a:txBody>
                    <a:bodyPr/>
                    <a:lstStyle/>
                    <a:p>
                      <a:r>
                        <a:rPr lang="en-US" b="1" dirty="0" smtClean="0"/>
                        <a:t>Extended Price ($)</a:t>
                      </a:r>
                      <a:endParaRPr lang="en-US" b="1" dirty="0"/>
                    </a:p>
                  </a:txBody>
                  <a:tcPr/>
                </a:tc>
                <a:tc>
                  <a:txBody>
                    <a:bodyPr/>
                    <a:lstStyle/>
                    <a:p>
                      <a:r>
                        <a:rPr lang="en-US" b="1" dirty="0" smtClean="0"/>
                        <a:t>Invoice Date</a:t>
                      </a:r>
                      <a:endParaRPr lang="en-US" b="1" dirty="0"/>
                    </a:p>
                  </a:txBody>
                  <a:tcPr>
                    <a:solidFill>
                      <a:schemeClr val="accent1">
                        <a:lumMod val="40000"/>
                        <a:lumOff val="60000"/>
                      </a:schemeClr>
                    </a:solidFill>
                  </a:tcPr>
                </a:tc>
              </a:tr>
              <a:tr h="433137">
                <a:tc>
                  <a:txBody>
                    <a:bodyPr/>
                    <a:lstStyle/>
                    <a:p>
                      <a:r>
                        <a:rPr lang="en-US" dirty="0" smtClean="0"/>
                        <a:t>1</a:t>
                      </a:r>
                      <a:endParaRPr lang="en-US" dirty="0"/>
                    </a:p>
                  </a:txBody>
                  <a:tcPr>
                    <a:solidFill>
                      <a:schemeClr val="bg1">
                        <a:lumMod val="85000"/>
                      </a:schemeClr>
                    </a:solidFill>
                  </a:tcPr>
                </a:tc>
                <a:tc>
                  <a:txBody>
                    <a:bodyPr/>
                    <a:lstStyle/>
                    <a:p>
                      <a:r>
                        <a:rPr lang="en-US" dirty="0" smtClean="0"/>
                        <a:t>A</a:t>
                      </a:r>
                      <a:endParaRPr lang="en-US" dirty="0"/>
                    </a:p>
                  </a:txBody>
                  <a:tcPr>
                    <a:solidFill>
                      <a:schemeClr val="accent1">
                        <a:lumMod val="40000"/>
                        <a:lumOff val="60000"/>
                      </a:schemeClr>
                    </a:solidFill>
                  </a:tcPr>
                </a:tc>
                <a:tc>
                  <a:txBody>
                    <a:bodyPr/>
                    <a:lstStyle/>
                    <a:p>
                      <a:r>
                        <a:rPr lang="en-US" dirty="0" smtClean="0"/>
                        <a:t>ZZ</a:t>
                      </a:r>
                      <a:endParaRPr lang="en-US" dirty="0"/>
                    </a:p>
                  </a:txBody>
                  <a:tcPr>
                    <a:solidFill>
                      <a:schemeClr val="accent1">
                        <a:lumMod val="40000"/>
                        <a:lumOff val="60000"/>
                      </a:schemeClr>
                    </a:solidFill>
                  </a:tcPr>
                </a:tc>
                <a:tc>
                  <a:txBody>
                    <a:bodyPr/>
                    <a:lstStyle/>
                    <a:p>
                      <a:r>
                        <a:rPr lang="en-US" dirty="0" smtClean="0"/>
                        <a:t>10</a:t>
                      </a:r>
                      <a:endParaRPr lang="en-US" dirty="0"/>
                    </a:p>
                  </a:txBody>
                  <a:tcPr/>
                </a:tc>
                <a:tc>
                  <a:txBody>
                    <a:bodyPr/>
                    <a:lstStyle/>
                    <a:p>
                      <a:r>
                        <a:rPr lang="en-US" dirty="0" smtClean="0"/>
                        <a:t>10.00</a:t>
                      </a:r>
                      <a:endParaRPr lang="en-US" dirty="0"/>
                    </a:p>
                  </a:txBody>
                  <a:tcPr/>
                </a:tc>
                <a:tc>
                  <a:txBody>
                    <a:bodyPr/>
                    <a:lstStyle/>
                    <a:p>
                      <a:r>
                        <a:rPr lang="en-US" dirty="0" smtClean="0"/>
                        <a:t>1/25/2012</a:t>
                      </a:r>
                      <a:endParaRPr lang="en-US" dirty="0"/>
                    </a:p>
                  </a:txBody>
                  <a:tcPr>
                    <a:solidFill>
                      <a:schemeClr val="accent1">
                        <a:lumMod val="40000"/>
                        <a:lumOff val="60000"/>
                      </a:schemeClr>
                    </a:solidFill>
                  </a:tcPr>
                </a:tc>
              </a:tr>
              <a:tr h="449179">
                <a:tc>
                  <a:txBody>
                    <a:bodyPr/>
                    <a:lstStyle/>
                    <a:p>
                      <a:r>
                        <a:rPr lang="en-US" dirty="0" smtClean="0"/>
                        <a:t>2</a:t>
                      </a:r>
                      <a:endParaRPr lang="en-US" dirty="0"/>
                    </a:p>
                  </a:txBody>
                  <a:tcPr>
                    <a:solidFill>
                      <a:schemeClr val="bg1">
                        <a:lumMod val="85000"/>
                      </a:schemeClr>
                    </a:solidFill>
                  </a:tcPr>
                </a:tc>
                <a:tc>
                  <a:txBody>
                    <a:bodyPr/>
                    <a:lstStyle/>
                    <a:p>
                      <a:r>
                        <a:rPr lang="en-US" dirty="0" smtClean="0"/>
                        <a:t>B</a:t>
                      </a:r>
                      <a:endParaRPr lang="en-US" dirty="0"/>
                    </a:p>
                  </a:txBody>
                  <a:tcPr>
                    <a:solidFill>
                      <a:schemeClr val="accent1">
                        <a:lumMod val="40000"/>
                        <a:lumOff val="60000"/>
                      </a:schemeClr>
                    </a:solidFill>
                  </a:tcPr>
                </a:tc>
                <a:tc>
                  <a:txBody>
                    <a:bodyPr/>
                    <a:lstStyle/>
                    <a:p>
                      <a:r>
                        <a:rPr lang="en-US" dirty="0" smtClean="0"/>
                        <a:t>ZZ</a:t>
                      </a:r>
                      <a:endParaRPr lang="en-US" dirty="0"/>
                    </a:p>
                  </a:txBody>
                  <a:tcPr>
                    <a:solidFill>
                      <a:schemeClr val="accent1">
                        <a:lumMod val="40000"/>
                        <a:lumOff val="60000"/>
                      </a:schemeClr>
                    </a:solidFill>
                  </a:tcPr>
                </a:tc>
                <a:tc>
                  <a:txBody>
                    <a:bodyPr/>
                    <a:lstStyle/>
                    <a:p>
                      <a:r>
                        <a:rPr lang="en-US" dirty="0" smtClean="0"/>
                        <a:t>12</a:t>
                      </a:r>
                      <a:endParaRPr lang="en-US" dirty="0"/>
                    </a:p>
                  </a:txBody>
                  <a:tcPr/>
                </a:tc>
                <a:tc>
                  <a:txBody>
                    <a:bodyPr/>
                    <a:lstStyle/>
                    <a:p>
                      <a:r>
                        <a:rPr lang="en-US" dirty="0" smtClean="0"/>
                        <a:t>12.00</a:t>
                      </a:r>
                      <a:endParaRPr lang="en-US" dirty="0"/>
                    </a:p>
                  </a:txBody>
                  <a:tcPr/>
                </a:tc>
                <a:tc>
                  <a:txBody>
                    <a:bodyPr/>
                    <a:lstStyle/>
                    <a:p>
                      <a:r>
                        <a:rPr lang="en-US" dirty="0" smtClean="0"/>
                        <a:t>1/25/2012</a:t>
                      </a:r>
                      <a:endParaRPr lang="en-US" dirty="0"/>
                    </a:p>
                  </a:txBody>
                  <a:tcPr>
                    <a:solidFill>
                      <a:schemeClr val="accent1">
                        <a:lumMod val="40000"/>
                        <a:lumOff val="60000"/>
                      </a:schemeClr>
                    </a:solidFill>
                  </a:tcPr>
                </a:tc>
              </a:tr>
              <a:tr h="497305">
                <a:tc>
                  <a:txBody>
                    <a:bodyPr/>
                    <a:lstStyle/>
                    <a:p>
                      <a:r>
                        <a:rPr lang="en-US" dirty="0" smtClean="0"/>
                        <a:t>3</a:t>
                      </a:r>
                      <a:endParaRPr lang="en-US" dirty="0"/>
                    </a:p>
                  </a:txBody>
                  <a:tcPr>
                    <a:solidFill>
                      <a:schemeClr val="bg1">
                        <a:lumMod val="85000"/>
                      </a:schemeClr>
                    </a:solidFill>
                  </a:tcPr>
                </a:tc>
                <a:tc>
                  <a:txBody>
                    <a:bodyPr/>
                    <a:lstStyle/>
                    <a:p>
                      <a:r>
                        <a:rPr lang="en-US" dirty="0" smtClean="0"/>
                        <a:t>A</a:t>
                      </a:r>
                      <a:endParaRPr lang="en-US" dirty="0"/>
                    </a:p>
                  </a:txBody>
                  <a:tcPr>
                    <a:solidFill>
                      <a:schemeClr val="accent1">
                        <a:lumMod val="40000"/>
                        <a:lumOff val="60000"/>
                      </a:schemeClr>
                    </a:solidFill>
                  </a:tcPr>
                </a:tc>
                <a:tc>
                  <a:txBody>
                    <a:bodyPr/>
                    <a:lstStyle/>
                    <a:p>
                      <a:r>
                        <a:rPr lang="en-US" dirty="0" smtClean="0"/>
                        <a:t>YY</a:t>
                      </a:r>
                      <a:endParaRPr lang="en-US" dirty="0"/>
                    </a:p>
                  </a:txBody>
                  <a:tcPr>
                    <a:solidFill>
                      <a:schemeClr val="accent1">
                        <a:lumMod val="40000"/>
                        <a:lumOff val="60000"/>
                      </a:schemeClr>
                    </a:solidFill>
                  </a:tcPr>
                </a:tc>
                <a:tc>
                  <a:txBody>
                    <a:bodyPr/>
                    <a:lstStyle/>
                    <a:p>
                      <a:r>
                        <a:rPr lang="en-US" dirty="0" smtClean="0"/>
                        <a:t>6</a:t>
                      </a:r>
                      <a:endParaRPr lang="en-US" dirty="0"/>
                    </a:p>
                  </a:txBody>
                  <a:tcPr/>
                </a:tc>
                <a:tc>
                  <a:txBody>
                    <a:bodyPr/>
                    <a:lstStyle/>
                    <a:p>
                      <a:r>
                        <a:rPr lang="en-US" dirty="0" smtClean="0"/>
                        <a:t>12.00</a:t>
                      </a:r>
                      <a:endParaRPr lang="en-US" dirty="0"/>
                    </a:p>
                  </a:txBody>
                  <a:tcPr/>
                </a:tc>
                <a:tc>
                  <a:txBody>
                    <a:bodyPr/>
                    <a:lstStyle/>
                    <a:p>
                      <a:r>
                        <a:rPr lang="en-US" dirty="0" smtClean="0"/>
                        <a:t>2/20/2012</a:t>
                      </a:r>
                      <a:endParaRPr lang="en-US" dirty="0"/>
                    </a:p>
                  </a:txBody>
                  <a:tcPr>
                    <a:solidFill>
                      <a:schemeClr val="accent1">
                        <a:lumMod val="40000"/>
                        <a:lumOff val="60000"/>
                      </a:schemeClr>
                    </a:solidFill>
                  </a:tcPr>
                </a:tc>
              </a:tr>
              <a:tr h="425985">
                <a:tc>
                  <a:txBody>
                    <a:bodyPr/>
                    <a:lstStyle/>
                    <a:p>
                      <a:r>
                        <a:rPr lang="en-US" dirty="0" smtClean="0"/>
                        <a:t>4</a:t>
                      </a:r>
                      <a:endParaRPr lang="en-US" dirty="0"/>
                    </a:p>
                  </a:txBody>
                  <a:tcPr>
                    <a:solidFill>
                      <a:schemeClr val="bg1">
                        <a:lumMod val="85000"/>
                      </a:schemeClr>
                    </a:solidFill>
                  </a:tcPr>
                </a:tc>
                <a:tc>
                  <a:txBody>
                    <a:bodyPr/>
                    <a:lstStyle/>
                    <a:p>
                      <a:r>
                        <a:rPr lang="en-US" dirty="0" smtClean="0"/>
                        <a:t>A</a:t>
                      </a:r>
                      <a:endParaRPr lang="en-US" dirty="0"/>
                    </a:p>
                  </a:txBody>
                  <a:tcPr>
                    <a:solidFill>
                      <a:schemeClr val="accent1">
                        <a:lumMod val="40000"/>
                        <a:lumOff val="60000"/>
                      </a:schemeClr>
                    </a:solidFill>
                  </a:tcPr>
                </a:tc>
                <a:tc>
                  <a:txBody>
                    <a:bodyPr/>
                    <a:lstStyle/>
                    <a:p>
                      <a:r>
                        <a:rPr lang="en-US" dirty="0" smtClean="0"/>
                        <a:t>ZZ</a:t>
                      </a:r>
                      <a:endParaRPr lang="en-US" dirty="0"/>
                    </a:p>
                  </a:txBody>
                  <a:tcPr>
                    <a:solidFill>
                      <a:schemeClr val="accent1">
                        <a:lumMod val="40000"/>
                        <a:lumOff val="60000"/>
                      </a:schemeClr>
                    </a:solidFill>
                  </a:tcPr>
                </a:tc>
                <a:tc>
                  <a:txBody>
                    <a:bodyPr/>
                    <a:lstStyle/>
                    <a:p>
                      <a:r>
                        <a:rPr lang="en-US" dirty="0" smtClean="0"/>
                        <a:t>8</a:t>
                      </a:r>
                      <a:endParaRPr lang="en-US" dirty="0"/>
                    </a:p>
                  </a:txBody>
                  <a:tcPr/>
                </a:tc>
                <a:tc>
                  <a:txBody>
                    <a:bodyPr/>
                    <a:lstStyle/>
                    <a:p>
                      <a:r>
                        <a:rPr lang="en-US" dirty="0" smtClean="0"/>
                        <a:t>8.00</a:t>
                      </a:r>
                      <a:endParaRPr lang="en-US" dirty="0"/>
                    </a:p>
                  </a:txBody>
                  <a:tcPr/>
                </a:tc>
                <a:tc>
                  <a:txBody>
                    <a:bodyPr/>
                    <a:lstStyle/>
                    <a:p>
                      <a:r>
                        <a:rPr lang="en-US" dirty="0" smtClean="0"/>
                        <a:t>3/1/2012</a:t>
                      </a:r>
                      <a:endParaRPr lang="en-US" dirty="0"/>
                    </a:p>
                  </a:txBody>
                  <a:tcPr>
                    <a:solidFill>
                      <a:schemeClr val="accent1">
                        <a:lumMod val="40000"/>
                        <a:lumOff val="60000"/>
                      </a:schemeClr>
                    </a:solidFill>
                  </a:tcPr>
                </a:tc>
              </a:tr>
              <a:tr h="378612">
                <a:tc>
                  <a:txBody>
                    <a:bodyPr/>
                    <a:lstStyle/>
                    <a:p>
                      <a:r>
                        <a:rPr lang="en-US" dirty="0" smtClean="0"/>
                        <a:t>5</a:t>
                      </a:r>
                      <a:endParaRPr lang="en-US" dirty="0"/>
                    </a:p>
                  </a:txBody>
                  <a:tcPr>
                    <a:solidFill>
                      <a:schemeClr val="bg1">
                        <a:lumMod val="85000"/>
                      </a:schemeClr>
                    </a:solidFill>
                  </a:tcPr>
                </a:tc>
                <a:tc>
                  <a:txBody>
                    <a:bodyPr/>
                    <a:lstStyle/>
                    <a:p>
                      <a:r>
                        <a:rPr lang="en-US" dirty="0" smtClean="0"/>
                        <a:t>B</a:t>
                      </a:r>
                      <a:endParaRPr lang="en-US" dirty="0"/>
                    </a:p>
                  </a:txBody>
                  <a:tcPr>
                    <a:solidFill>
                      <a:schemeClr val="accent1">
                        <a:lumMod val="40000"/>
                        <a:lumOff val="60000"/>
                      </a:schemeClr>
                    </a:solidFill>
                  </a:tcPr>
                </a:tc>
                <a:tc>
                  <a:txBody>
                    <a:bodyPr/>
                    <a:lstStyle/>
                    <a:p>
                      <a:r>
                        <a:rPr lang="en-US" dirty="0" smtClean="0"/>
                        <a:t>YY</a:t>
                      </a:r>
                      <a:endParaRPr lang="en-US" dirty="0"/>
                    </a:p>
                  </a:txBody>
                  <a:tcPr>
                    <a:solidFill>
                      <a:schemeClr val="accent1">
                        <a:lumMod val="40000"/>
                        <a:lumOff val="60000"/>
                      </a:schemeClr>
                    </a:solidFill>
                  </a:tcPr>
                </a:tc>
                <a:tc>
                  <a:txBody>
                    <a:bodyPr/>
                    <a:lstStyle/>
                    <a:p>
                      <a:r>
                        <a:rPr lang="en-US" dirty="0" smtClean="0"/>
                        <a:t>3</a:t>
                      </a:r>
                      <a:endParaRPr lang="en-US" dirty="0"/>
                    </a:p>
                  </a:txBody>
                  <a:tcPr/>
                </a:tc>
                <a:tc>
                  <a:txBody>
                    <a:bodyPr/>
                    <a:lstStyle/>
                    <a:p>
                      <a:r>
                        <a:rPr lang="en-US" dirty="0" smtClean="0"/>
                        <a:t>6.00</a:t>
                      </a:r>
                      <a:endParaRPr lang="en-US" dirty="0"/>
                    </a:p>
                  </a:txBody>
                  <a:tcPr/>
                </a:tc>
                <a:tc>
                  <a:txBody>
                    <a:bodyPr/>
                    <a:lstStyle/>
                    <a:p>
                      <a:r>
                        <a:rPr lang="en-US" dirty="0" smtClean="0"/>
                        <a:t>3/2/2012</a:t>
                      </a:r>
                      <a:endParaRPr lang="en-US" dirty="0"/>
                    </a:p>
                  </a:txBody>
                  <a:tcPr>
                    <a:solidFill>
                      <a:schemeClr val="accent1">
                        <a:lumMod val="40000"/>
                        <a:lumOff val="60000"/>
                      </a:schemeClr>
                    </a:solidFill>
                  </a:tcPr>
                </a:tc>
              </a:tr>
            </a:tbl>
          </a:graphicData>
        </a:graphic>
      </p:graphicFrame>
      <p:grpSp>
        <p:nvGrpSpPr>
          <p:cNvPr id="46" name="Group 45"/>
          <p:cNvGrpSpPr/>
          <p:nvPr>
            <p:custDataLst>
              <p:tags r:id="rId4"/>
            </p:custDataLst>
          </p:nvPr>
        </p:nvGrpSpPr>
        <p:grpSpPr>
          <a:xfrm>
            <a:off x="2430379" y="5229725"/>
            <a:ext cx="5550569" cy="1148861"/>
            <a:chOff x="2398295" y="5261809"/>
            <a:chExt cx="5550569" cy="1148861"/>
          </a:xfrm>
        </p:grpSpPr>
        <p:cxnSp>
          <p:nvCxnSpPr>
            <p:cNvPr id="18" name="Straight Arrow Connector 17"/>
            <p:cNvCxnSpPr/>
            <p:nvPr/>
          </p:nvCxnSpPr>
          <p:spPr>
            <a:xfrm flipH="1" flipV="1">
              <a:off x="2398295" y="5301914"/>
              <a:ext cx="2109537" cy="697833"/>
            </a:xfrm>
            <a:prstGeom prst="straightConnector1">
              <a:avLst/>
            </a:prstGeom>
            <a:ln w="508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flipV="1">
              <a:off x="3657601" y="5261809"/>
              <a:ext cx="1171073" cy="593559"/>
            </a:xfrm>
            <a:prstGeom prst="straightConnector1">
              <a:avLst/>
            </a:prstGeom>
            <a:ln w="508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V="1">
              <a:off x="6817895" y="5317957"/>
              <a:ext cx="1130969" cy="649704"/>
            </a:xfrm>
            <a:prstGeom prst="straightConnector1">
              <a:avLst/>
            </a:prstGeom>
            <a:ln w="508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4571999" y="5887450"/>
              <a:ext cx="2566737" cy="523220"/>
            </a:xfrm>
            <a:prstGeom prst="rect">
              <a:avLst/>
            </a:prstGeom>
            <a:noFill/>
          </p:spPr>
          <p:txBody>
            <a:bodyPr wrap="square" rtlCol="0">
              <a:spAutoFit/>
            </a:bodyPr>
            <a:lstStyle/>
            <a:p>
              <a:r>
                <a:rPr lang="en-US" sz="2800" b="1" dirty="0" smtClean="0">
                  <a:latin typeface="+mj-lt"/>
                </a:rPr>
                <a:t>DIMENSIONS</a:t>
              </a:r>
              <a:endParaRPr lang="en-US" sz="2800" b="1" dirty="0">
                <a:latin typeface="+mj-lt"/>
              </a:endParaRPr>
            </a:p>
          </p:txBody>
        </p:sp>
      </p:grpSp>
      <p:grpSp>
        <p:nvGrpSpPr>
          <p:cNvPr id="47" name="Group 46"/>
          <p:cNvGrpSpPr/>
          <p:nvPr>
            <p:custDataLst>
              <p:tags r:id="rId5"/>
            </p:custDataLst>
          </p:nvPr>
        </p:nvGrpSpPr>
        <p:grpSpPr>
          <a:xfrm>
            <a:off x="5454316" y="1098881"/>
            <a:ext cx="1604208" cy="1179098"/>
            <a:chOff x="5454316" y="633663"/>
            <a:chExt cx="1604208" cy="1179098"/>
          </a:xfrm>
        </p:grpSpPr>
        <p:cxnSp>
          <p:nvCxnSpPr>
            <p:cNvPr id="30" name="Straight Arrow Connector 29"/>
            <p:cNvCxnSpPr/>
            <p:nvPr/>
          </p:nvCxnSpPr>
          <p:spPr>
            <a:xfrm flipH="1">
              <a:off x="5454316" y="1187119"/>
              <a:ext cx="352926" cy="625642"/>
            </a:xfrm>
            <a:prstGeom prst="straightConnector1">
              <a:avLst/>
            </a:prstGeom>
            <a:ln w="508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6400801" y="1138989"/>
              <a:ext cx="449179" cy="641685"/>
            </a:xfrm>
            <a:prstGeom prst="straightConnector1">
              <a:avLst/>
            </a:prstGeom>
            <a:ln w="508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5478376" y="633663"/>
              <a:ext cx="1580148" cy="523220"/>
            </a:xfrm>
            <a:prstGeom prst="rect">
              <a:avLst/>
            </a:prstGeom>
            <a:noFill/>
          </p:spPr>
          <p:txBody>
            <a:bodyPr wrap="square" rtlCol="0">
              <a:spAutoFit/>
            </a:bodyPr>
            <a:lstStyle/>
            <a:p>
              <a:r>
                <a:rPr lang="en-US" sz="2800" b="1" dirty="0" smtClean="0">
                  <a:latin typeface="+mj-lt"/>
                </a:rPr>
                <a:t>FACTS</a:t>
              </a:r>
              <a:endParaRPr lang="en-US" sz="2800" b="1" dirty="0">
                <a:latin typeface="+mj-lt"/>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8229600" cy="4239394"/>
          </a:xfrm>
        </p:spPr>
        <p:txBody>
          <a:bodyPr>
            <a:normAutofit/>
          </a:bodyPr>
          <a:lstStyle/>
          <a:p>
            <a:pPr marL="571500" indent="-514350">
              <a:spcAft>
                <a:spcPts val="1200"/>
              </a:spcAft>
              <a:buFont typeface="+mj-lt"/>
              <a:buAutoNum type="arabicPeriod"/>
            </a:pPr>
            <a:r>
              <a:rPr lang="en-US" dirty="0" smtClean="0"/>
              <a:t>Numerical information that can be analyzed are:</a:t>
            </a:r>
          </a:p>
          <a:p>
            <a:pPr marL="971550" lvl="1" indent="-514350">
              <a:spcAft>
                <a:spcPts val="1200"/>
              </a:spcAft>
              <a:buFont typeface="+mj-lt"/>
              <a:buAutoNum type="alphaLcPeriod"/>
            </a:pPr>
            <a:r>
              <a:rPr lang="en-US" dirty="0" smtClean="0"/>
              <a:t>Dimensions</a:t>
            </a:r>
          </a:p>
          <a:p>
            <a:pPr marL="971550" lvl="1" indent="-514350">
              <a:spcAft>
                <a:spcPts val="1200"/>
              </a:spcAft>
              <a:buFont typeface="+mj-lt"/>
              <a:buAutoNum type="alphaLcPeriod"/>
            </a:pPr>
            <a:r>
              <a:rPr lang="en-US" dirty="0" smtClean="0"/>
              <a:t>Star Schema</a:t>
            </a:r>
          </a:p>
          <a:p>
            <a:pPr marL="971550" lvl="1" indent="-514350">
              <a:spcAft>
                <a:spcPts val="1200"/>
              </a:spcAft>
              <a:buFont typeface="+mj-lt"/>
              <a:buAutoNum type="alphaLcPeriod"/>
            </a:pPr>
            <a:r>
              <a:rPr lang="en-US" dirty="0" smtClean="0"/>
              <a:t>Metadata</a:t>
            </a:r>
          </a:p>
          <a:p>
            <a:pPr marL="971550" lvl="1" indent="-514350">
              <a:spcAft>
                <a:spcPts val="1200"/>
              </a:spcAft>
              <a:buFont typeface="+mj-lt"/>
              <a:buAutoNum type="alphaLcPeriod"/>
            </a:pPr>
            <a:r>
              <a:rPr lang="en-US" dirty="0" smtClean="0"/>
              <a:t>Facts</a:t>
            </a:r>
          </a:p>
          <a:p>
            <a:pPr marL="514350" indent="-457200"/>
            <a:endParaRPr lang="en-US" dirty="0" smtClean="0"/>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mph" presetSubtype="1" nodeType="clickEffect">
                                  <p:stCondLst>
                                    <p:cond delay="0"/>
                                  </p:stCondLst>
                                  <p:childTnLst>
                                    <p:set>
                                      <p:cBhvr override="childStyle">
                                        <p:cTn id="26" dur="indefinite"/>
                                        <p:tgtEl>
                                          <p:spTgt spid="10243">
                                            <p:txEl>
                                              <p:pRg st="4" end="4"/>
                                            </p:txEl>
                                          </p:spTgt>
                                        </p:tgtEl>
                                        <p:attrNameLst>
                                          <p:attrName>style.fontStyle</p:attrName>
                                        </p:attrNameLst>
                                      </p:cBhvr>
                                      <p:to>
                                        <p:strVal val="normal"/>
                                      </p:to>
                                    </p:set>
                                    <p:set>
                                      <p:cBhvr override="childStyle">
                                        <p:cTn id="27" dur="indefinite"/>
                                        <p:tgtEl>
                                          <p:spTgt spid="10243">
                                            <p:txEl>
                                              <p:pRg st="4" end="4"/>
                                            </p:txEl>
                                          </p:spTgt>
                                        </p:tgtEl>
                                        <p:attrNameLst>
                                          <p:attrName>style.fontWeight</p:attrName>
                                        </p:attrNameLst>
                                      </p:cBhvr>
                                      <p:to>
                                        <p:strVal val="bold"/>
                                      </p:to>
                                    </p:set>
                                    <p:set>
                                      <p:cBhvr override="childStyle">
                                        <p:cTn id="28" dur="indefinite"/>
                                        <p:tgtEl>
                                          <p:spTgt spid="10243">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custDataLst>
              <p:tags r:id="rId2"/>
            </p:custDataLst>
          </p:nvPr>
        </p:nvSpPr>
        <p:spPr>
          <a:xfrm>
            <a:off x="457200" y="963387"/>
            <a:ext cx="8229600" cy="5041174"/>
          </a:xfrm>
        </p:spPr>
        <p:txBody>
          <a:bodyPr/>
          <a:lstStyle/>
          <a:p>
            <a:pPr>
              <a:buNone/>
            </a:pPr>
            <a:r>
              <a:rPr lang="en-US" b="1" dirty="0" smtClean="0"/>
              <a:t>You will be able to:</a:t>
            </a:r>
          </a:p>
          <a:p>
            <a:pPr>
              <a:spcBef>
                <a:spcPts val="2400"/>
              </a:spcBef>
            </a:pPr>
            <a:r>
              <a:rPr lang="en-US" dirty="0" smtClean="0"/>
              <a:t>Define key Business Intelligence concepts.</a:t>
            </a:r>
          </a:p>
          <a:p>
            <a:pPr>
              <a:spcBef>
                <a:spcPts val="2400"/>
              </a:spcBef>
            </a:pPr>
            <a:r>
              <a:rPr lang="en-US" dirty="0" smtClean="0"/>
              <a:t>Understand the main components of the BI solution</a:t>
            </a:r>
          </a:p>
          <a:p>
            <a:pPr>
              <a:spcBef>
                <a:spcPts val="2400"/>
              </a:spcBef>
            </a:pPr>
            <a:r>
              <a:rPr lang="en-US" dirty="0" smtClean="0"/>
              <a:t>Demonstrate knowledge of high-level QAD BI 3 functions </a:t>
            </a:r>
          </a:p>
          <a:p>
            <a:endParaRPr lang="en-US" dirty="0" smtClean="0"/>
          </a:p>
        </p:txBody>
      </p:sp>
      <p:sp>
        <p:nvSpPr>
          <p:cNvPr id="6146" name="Rectangle 2"/>
          <p:cNvSpPr>
            <a:spLocks noGrp="1" noChangeArrowheads="1"/>
          </p:cNvSpPr>
          <p:nvPr>
            <p:ph type="title"/>
            <p:custDataLst>
              <p:tags r:id="rId3"/>
            </p:custDataLst>
          </p:nvPr>
        </p:nvSpPr>
        <p:spPr>
          <a:xfrm>
            <a:off x="446183" y="282032"/>
            <a:ext cx="8229600" cy="708730"/>
          </a:xfrm>
        </p:spPr>
        <p:txBody>
          <a:bodyPr>
            <a:normAutofit/>
          </a:bodyPr>
          <a:lstStyle/>
          <a:p>
            <a:r>
              <a:rPr lang="en-US" dirty="0" smtClean="0"/>
              <a:t>Course Objectives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8229600" cy="4239394"/>
          </a:xfrm>
        </p:spPr>
        <p:txBody>
          <a:bodyPr>
            <a:normAutofit/>
          </a:bodyPr>
          <a:lstStyle/>
          <a:p>
            <a:pPr marL="571500" indent="-514350">
              <a:spcAft>
                <a:spcPts val="1200"/>
              </a:spcAft>
              <a:buFont typeface="+mj-lt"/>
              <a:buAutoNum type="arabicPeriod" startAt="2"/>
            </a:pPr>
            <a:r>
              <a:rPr lang="en-US" dirty="0" smtClean="0"/>
              <a:t>A method of organizing facts and dimensions in a BI application:</a:t>
            </a:r>
          </a:p>
          <a:p>
            <a:pPr marL="971550" lvl="1" indent="-514350">
              <a:spcAft>
                <a:spcPts val="1200"/>
              </a:spcAft>
              <a:buFont typeface="+mj-lt"/>
              <a:buAutoNum type="alphaLcPeriod"/>
            </a:pPr>
            <a:r>
              <a:rPr lang="en-US" dirty="0" smtClean="0"/>
              <a:t>SQL Management Studio</a:t>
            </a:r>
          </a:p>
          <a:p>
            <a:pPr marL="971550" lvl="1" indent="-514350">
              <a:spcAft>
                <a:spcPts val="1200"/>
              </a:spcAft>
              <a:buFont typeface="+mj-lt"/>
              <a:buAutoNum type="alphaLcPeriod"/>
            </a:pPr>
            <a:r>
              <a:rPr lang="en-US" dirty="0" smtClean="0"/>
              <a:t>Star Schema</a:t>
            </a:r>
          </a:p>
          <a:p>
            <a:pPr marL="971550" lvl="1" indent="-514350">
              <a:spcAft>
                <a:spcPts val="1200"/>
              </a:spcAft>
              <a:buFont typeface="+mj-lt"/>
              <a:buAutoNum type="alphaLcPeriod"/>
            </a:pPr>
            <a:r>
              <a:rPr lang="en-US" dirty="0" smtClean="0"/>
              <a:t>Metadata</a:t>
            </a:r>
          </a:p>
          <a:p>
            <a:pPr marL="971550" lvl="1" indent="-514350">
              <a:spcAft>
                <a:spcPts val="1200"/>
              </a:spcAft>
              <a:buFont typeface="+mj-lt"/>
              <a:buAutoNum type="alphaLcPeriod"/>
            </a:pPr>
            <a:r>
              <a:rPr lang="en-US" dirty="0" smtClean="0"/>
              <a:t>Third Normal Form</a:t>
            </a:r>
          </a:p>
          <a:p>
            <a:pPr marL="514350" indent="-457200"/>
            <a:endParaRPr lang="en-US" dirty="0" smtClean="0"/>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childTnLst>
                                    <p:set>
                                      <p:cBhvr override="childStyle">
                                        <p:cTn id="22" dur="indefinite"/>
                                        <p:tgtEl>
                                          <p:spTgt spid="10243">
                                            <p:txEl>
                                              <p:pRg st="2" end="2"/>
                                            </p:txEl>
                                          </p:spTgt>
                                        </p:tgtEl>
                                        <p:attrNameLst>
                                          <p:attrName>style.fontStyle</p:attrName>
                                        </p:attrNameLst>
                                      </p:cBhvr>
                                      <p:to>
                                        <p:strVal val="normal"/>
                                      </p:to>
                                    </p:set>
                                    <p:set>
                                      <p:cBhvr override="childStyle">
                                        <p:cTn id="23" dur="indefinite"/>
                                        <p:tgtEl>
                                          <p:spTgt spid="10243">
                                            <p:txEl>
                                              <p:pRg st="2" end="2"/>
                                            </p:txEl>
                                          </p:spTgt>
                                        </p:tgtEl>
                                        <p:attrNameLst>
                                          <p:attrName>style.fontWeight</p:attrName>
                                        </p:attrNameLst>
                                      </p:cBhvr>
                                      <p:to>
                                        <p:strVal val="bold"/>
                                      </p:to>
                                    </p:set>
                                    <p:set>
                                      <p:cBhvr override="childStyle">
                                        <p:cTn id="24" dur="indefinite"/>
                                        <p:tgtEl>
                                          <p:spTgt spid="1024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042737"/>
            <a:ext cx="8229600" cy="1748589"/>
          </a:xfrm>
        </p:spPr>
        <p:txBody>
          <a:bodyPr>
            <a:normAutofit/>
          </a:bodyPr>
          <a:lstStyle/>
          <a:p>
            <a:pPr marL="571500" indent="-514350">
              <a:spcAft>
                <a:spcPts val="1200"/>
              </a:spcAft>
              <a:buFont typeface="+mj-lt"/>
              <a:buAutoNum type="arabicPeriod" startAt="3"/>
            </a:pPr>
            <a:r>
              <a:rPr lang="en-US" dirty="0" smtClean="0"/>
              <a:t>Given the table shown below, what is the </a:t>
            </a:r>
            <a:r>
              <a:rPr lang="en-US" i="1" dirty="0" smtClean="0"/>
              <a:t>Total Invoice Amount ($)</a:t>
            </a:r>
            <a:r>
              <a:rPr lang="en-US" dirty="0" smtClean="0"/>
              <a:t> for Item YY?</a:t>
            </a:r>
          </a:p>
          <a:p>
            <a:pPr marL="971550" lvl="1" indent="-514350">
              <a:spcAft>
                <a:spcPts val="1200"/>
              </a:spcAft>
              <a:buNone/>
            </a:pPr>
            <a:r>
              <a:rPr lang="en-US" b="1" dirty="0" smtClean="0"/>
              <a:t>18</a:t>
            </a:r>
          </a:p>
          <a:p>
            <a:pPr marL="514350" indent="-457200"/>
            <a:endParaRPr lang="en-US" dirty="0" smtClean="0"/>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graphicFrame>
        <p:nvGraphicFramePr>
          <p:cNvPr id="4" name="Table 3"/>
          <p:cNvGraphicFramePr>
            <a:graphicFrameLocks noGrp="1"/>
          </p:cNvGraphicFramePr>
          <p:nvPr>
            <p:custDataLst>
              <p:tags r:id="rId4"/>
            </p:custDataLst>
          </p:nvPr>
        </p:nvGraphicFramePr>
        <p:xfrm>
          <a:off x="545434" y="2887579"/>
          <a:ext cx="8133348" cy="3118783"/>
        </p:xfrm>
        <a:graphic>
          <a:graphicData uri="http://schemas.openxmlformats.org/drawingml/2006/table">
            <a:tbl>
              <a:tblPr firstRow="1" bandRow="1">
                <a:tableStyleId>{5940675A-B579-460E-94D1-54222C63F5DA}</a:tableStyleId>
              </a:tblPr>
              <a:tblGrid>
                <a:gridCol w="1355558"/>
                <a:gridCol w="1355558"/>
                <a:gridCol w="1355558"/>
                <a:gridCol w="1355558"/>
                <a:gridCol w="1355558"/>
                <a:gridCol w="1355558"/>
              </a:tblGrid>
              <a:tr h="785778">
                <a:tc>
                  <a:txBody>
                    <a:bodyPr/>
                    <a:lstStyle/>
                    <a:p>
                      <a:r>
                        <a:rPr lang="en-US" b="1" dirty="0" smtClean="0"/>
                        <a:t>Invoice #</a:t>
                      </a:r>
                      <a:endParaRPr lang="en-US" b="1" dirty="0"/>
                    </a:p>
                  </a:txBody>
                  <a:tcPr>
                    <a:solidFill>
                      <a:schemeClr val="bg1">
                        <a:lumMod val="85000"/>
                      </a:schemeClr>
                    </a:solidFill>
                  </a:tcPr>
                </a:tc>
                <a:tc>
                  <a:txBody>
                    <a:bodyPr/>
                    <a:lstStyle/>
                    <a:p>
                      <a:r>
                        <a:rPr lang="en-US" b="1" dirty="0" smtClean="0"/>
                        <a:t>Customer ID</a:t>
                      </a:r>
                      <a:endParaRPr lang="en-US" b="1" dirty="0"/>
                    </a:p>
                  </a:txBody>
                  <a:tcPr>
                    <a:solidFill>
                      <a:schemeClr val="accent1">
                        <a:lumMod val="40000"/>
                        <a:lumOff val="60000"/>
                      </a:schemeClr>
                    </a:solidFill>
                  </a:tcPr>
                </a:tc>
                <a:tc>
                  <a:txBody>
                    <a:bodyPr/>
                    <a:lstStyle/>
                    <a:p>
                      <a:r>
                        <a:rPr lang="en-US" b="1" dirty="0" smtClean="0"/>
                        <a:t>Item</a:t>
                      </a:r>
                      <a:r>
                        <a:rPr lang="en-US" b="1" baseline="0" dirty="0" smtClean="0"/>
                        <a:t> ID</a:t>
                      </a:r>
                      <a:endParaRPr lang="en-US" b="1" dirty="0"/>
                    </a:p>
                  </a:txBody>
                  <a:tcPr>
                    <a:solidFill>
                      <a:schemeClr val="accent1">
                        <a:lumMod val="40000"/>
                        <a:lumOff val="60000"/>
                      </a:schemeClr>
                    </a:solidFill>
                  </a:tcPr>
                </a:tc>
                <a:tc>
                  <a:txBody>
                    <a:bodyPr/>
                    <a:lstStyle/>
                    <a:p>
                      <a:r>
                        <a:rPr lang="en-US" b="1" dirty="0" smtClean="0"/>
                        <a:t>Quantity Invoiced</a:t>
                      </a:r>
                      <a:endParaRPr lang="en-US" b="1" dirty="0"/>
                    </a:p>
                  </a:txBody>
                  <a:tcPr/>
                </a:tc>
                <a:tc>
                  <a:txBody>
                    <a:bodyPr/>
                    <a:lstStyle/>
                    <a:p>
                      <a:r>
                        <a:rPr lang="en-US" b="1" dirty="0" smtClean="0"/>
                        <a:t>Extended Price ($)</a:t>
                      </a:r>
                      <a:endParaRPr lang="en-US" b="1" dirty="0"/>
                    </a:p>
                  </a:txBody>
                  <a:tcPr/>
                </a:tc>
                <a:tc>
                  <a:txBody>
                    <a:bodyPr/>
                    <a:lstStyle/>
                    <a:p>
                      <a:r>
                        <a:rPr lang="en-US" b="1" dirty="0" smtClean="0"/>
                        <a:t>Invoice Date</a:t>
                      </a:r>
                      <a:endParaRPr lang="en-US" b="1" dirty="0"/>
                    </a:p>
                  </a:txBody>
                  <a:tcPr>
                    <a:solidFill>
                      <a:schemeClr val="accent1">
                        <a:lumMod val="40000"/>
                        <a:lumOff val="60000"/>
                      </a:schemeClr>
                    </a:solidFill>
                  </a:tcPr>
                </a:tc>
              </a:tr>
              <a:tr h="516657">
                <a:tc>
                  <a:txBody>
                    <a:bodyPr/>
                    <a:lstStyle/>
                    <a:p>
                      <a:r>
                        <a:rPr lang="en-US" dirty="0" smtClean="0"/>
                        <a:t>1</a:t>
                      </a:r>
                      <a:endParaRPr lang="en-US" dirty="0"/>
                    </a:p>
                  </a:txBody>
                  <a:tcPr>
                    <a:solidFill>
                      <a:schemeClr val="bg1">
                        <a:lumMod val="85000"/>
                      </a:schemeClr>
                    </a:solidFill>
                  </a:tcPr>
                </a:tc>
                <a:tc>
                  <a:txBody>
                    <a:bodyPr/>
                    <a:lstStyle/>
                    <a:p>
                      <a:r>
                        <a:rPr lang="en-US" dirty="0" smtClean="0"/>
                        <a:t>A</a:t>
                      </a:r>
                      <a:endParaRPr lang="en-US" dirty="0"/>
                    </a:p>
                  </a:txBody>
                  <a:tcPr>
                    <a:solidFill>
                      <a:schemeClr val="accent1">
                        <a:lumMod val="40000"/>
                        <a:lumOff val="60000"/>
                      </a:schemeClr>
                    </a:solidFill>
                  </a:tcPr>
                </a:tc>
                <a:tc>
                  <a:txBody>
                    <a:bodyPr/>
                    <a:lstStyle/>
                    <a:p>
                      <a:r>
                        <a:rPr lang="en-US" dirty="0" smtClean="0"/>
                        <a:t>ZZ</a:t>
                      </a:r>
                      <a:endParaRPr lang="en-US" dirty="0"/>
                    </a:p>
                  </a:txBody>
                  <a:tcPr>
                    <a:solidFill>
                      <a:schemeClr val="accent1">
                        <a:lumMod val="40000"/>
                        <a:lumOff val="60000"/>
                      </a:schemeClr>
                    </a:solidFill>
                  </a:tcPr>
                </a:tc>
                <a:tc>
                  <a:txBody>
                    <a:bodyPr/>
                    <a:lstStyle/>
                    <a:p>
                      <a:r>
                        <a:rPr lang="en-US" dirty="0" smtClean="0"/>
                        <a:t>10</a:t>
                      </a:r>
                      <a:endParaRPr lang="en-US" dirty="0"/>
                    </a:p>
                  </a:txBody>
                  <a:tcPr/>
                </a:tc>
                <a:tc>
                  <a:txBody>
                    <a:bodyPr/>
                    <a:lstStyle/>
                    <a:p>
                      <a:r>
                        <a:rPr lang="en-US" dirty="0" smtClean="0"/>
                        <a:t>10.00</a:t>
                      </a:r>
                      <a:endParaRPr lang="en-US" dirty="0"/>
                    </a:p>
                  </a:txBody>
                  <a:tcPr/>
                </a:tc>
                <a:tc>
                  <a:txBody>
                    <a:bodyPr/>
                    <a:lstStyle/>
                    <a:p>
                      <a:r>
                        <a:rPr lang="en-US" dirty="0" smtClean="0"/>
                        <a:t>1/25/2012</a:t>
                      </a:r>
                      <a:endParaRPr lang="en-US" dirty="0"/>
                    </a:p>
                  </a:txBody>
                  <a:tcPr>
                    <a:solidFill>
                      <a:schemeClr val="accent1">
                        <a:lumMod val="40000"/>
                        <a:lumOff val="60000"/>
                      </a:schemeClr>
                    </a:solidFill>
                  </a:tcPr>
                </a:tc>
              </a:tr>
              <a:tr h="430112">
                <a:tc>
                  <a:txBody>
                    <a:bodyPr/>
                    <a:lstStyle/>
                    <a:p>
                      <a:r>
                        <a:rPr lang="en-US" dirty="0" smtClean="0"/>
                        <a:t>2</a:t>
                      </a:r>
                      <a:endParaRPr lang="en-US" dirty="0"/>
                    </a:p>
                  </a:txBody>
                  <a:tcPr>
                    <a:solidFill>
                      <a:schemeClr val="bg1">
                        <a:lumMod val="85000"/>
                      </a:schemeClr>
                    </a:solidFill>
                  </a:tcPr>
                </a:tc>
                <a:tc>
                  <a:txBody>
                    <a:bodyPr/>
                    <a:lstStyle/>
                    <a:p>
                      <a:r>
                        <a:rPr lang="en-US" dirty="0" smtClean="0"/>
                        <a:t>B</a:t>
                      </a:r>
                      <a:endParaRPr lang="en-US" dirty="0"/>
                    </a:p>
                  </a:txBody>
                  <a:tcPr>
                    <a:solidFill>
                      <a:schemeClr val="accent1">
                        <a:lumMod val="40000"/>
                        <a:lumOff val="60000"/>
                      </a:schemeClr>
                    </a:solidFill>
                  </a:tcPr>
                </a:tc>
                <a:tc>
                  <a:txBody>
                    <a:bodyPr/>
                    <a:lstStyle/>
                    <a:p>
                      <a:r>
                        <a:rPr lang="en-US" dirty="0" smtClean="0"/>
                        <a:t>ZZ</a:t>
                      </a:r>
                      <a:endParaRPr lang="en-US" dirty="0"/>
                    </a:p>
                  </a:txBody>
                  <a:tcPr>
                    <a:solidFill>
                      <a:schemeClr val="accent1">
                        <a:lumMod val="40000"/>
                        <a:lumOff val="60000"/>
                      </a:schemeClr>
                    </a:solidFill>
                  </a:tcPr>
                </a:tc>
                <a:tc>
                  <a:txBody>
                    <a:bodyPr/>
                    <a:lstStyle/>
                    <a:p>
                      <a:r>
                        <a:rPr lang="en-US" dirty="0" smtClean="0"/>
                        <a:t>12</a:t>
                      </a:r>
                      <a:endParaRPr lang="en-US" dirty="0"/>
                    </a:p>
                  </a:txBody>
                  <a:tcPr/>
                </a:tc>
                <a:tc>
                  <a:txBody>
                    <a:bodyPr/>
                    <a:lstStyle/>
                    <a:p>
                      <a:r>
                        <a:rPr lang="en-US" dirty="0" smtClean="0"/>
                        <a:t>12.00</a:t>
                      </a:r>
                      <a:endParaRPr lang="en-US" dirty="0"/>
                    </a:p>
                  </a:txBody>
                  <a:tcPr/>
                </a:tc>
                <a:tc>
                  <a:txBody>
                    <a:bodyPr/>
                    <a:lstStyle/>
                    <a:p>
                      <a:r>
                        <a:rPr lang="en-US" dirty="0" smtClean="0"/>
                        <a:t>1/25/2012</a:t>
                      </a:r>
                      <a:endParaRPr lang="en-US" dirty="0"/>
                    </a:p>
                  </a:txBody>
                  <a:tcPr>
                    <a:solidFill>
                      <a:schemeClr val="accent1">
                        <a:lumMod val="40000"/>
                        <a:lumOff val="60000"/>
                      </a:schemeClr>
                    </a:solidFill>
                  </a:tcPr>
                </a:tc>
              </a:tr>
              <a:tr h="478512">
                <a:tc>
                  <a:txBody>
                    <a:bodyPr/>
                    <a:lstStyle/>
                    <a:p>
                      <a:r>
                        <a:rPr lang="en-US" dirty="0" smtClean="0"/>
                        <a:t>3</a:t>
                      </a:r>
                      <a:endParaRPr lang="en-US" dirty="0"/>
                    </a:p>
                  </a:txBody>
                  <a:tcPr>
                    <a:solidFill>
                      <a:schemeClr val="bg1">
                        <a:lumMod val="85000"/>
                      </a:schemeClr>
                    </a:solidFill>
                  </a:tcPr>
                </a:tc>
                <a:tc>
                  <a:txBody>
                    <a:bodyPr/>
                    <a:lstStyle/>
                    <a:p>
                      <a:r>
                        <a:rPr lang="en-US" dirty="0" smtClean="0"/>
                        <a:t>A</a:t>
                      </a:r>
                      <a:endParaRPr lang="en-US" dirty="0"/>
                    </a:p>
                  </a:txBody>
                  <a:tcPr>
                    <a:solidFill>
                      <a:schemeClr val="accent1">
                        <a:lumMod val="40000"/>
                        <a:lumOff val="60000"/>
                      </a:schemeClr>
                    </a:solidFill>
                  </a:tcPr>
                </a:tc>
                <a:tc>
                  <a:txBody>
                    <a:bodyPr/>
                    <a:lstStyle/>
                    <a:p>
                      <a:r>
                        <a:rPr lang="en-US" dirty="0" smtClean="0"/>
                        <a:t>YY</a:t>
                      </a:r>
                      <a:endParaRPr lang="en-US" dirty="0"/>
                    </a:p>
                  </a:txBody>
                  <a:tcPr>
                    <a:solidFill>
                      <a:schemeClr val="accent1">
                        <a:lumMod val="40000"/>
                        <a:lumOff val="60000"/>
                      </a:schemeClr>
                    </a:solidFill>
                  </a:tcPr>
                </a:tc>
                <a:tc>
                  <a:txBody>
                    <a:bodyPr/>
                    <a:lstStyle/>
                    <a:p>
                      <a:r>
                        <a:rPr lang="en-US" dirty="0" smtClean="0"/>
                        <a:t>6</a:t>
                      </a:r>
                      <a:endParaRPr lang="en-US" dirty="0"/>
                    </a:p>
                  </a:txBody>
                  <a:tcPr/>
                </a:tc>
                <a:tc>
                  <a:txBody>
                    <a:bodyPr/>
                    <a:lstStyle/>
                    <a:p>
                      <a:r>
                        <a:rPr lang="en-US" dirty="0" smtClean="0"/>
                        <a:t>12.00</a:t>
                      </a:r>
                      <a:endParaRPr lang="en-US" dirty="0"/>
                    </a:p>
                  </a:txBody>
                  <a:tcPr/>
                </a:tc>
                <a:tc>
                  <a:txBody>
                    <a:bodyPr/>
                    <a:lstStyle/>
                    <a:p>
                      <a:r>
                        <a:rPr lang="en-US" dirty="0" smtClean="0"/>
                        <a:t>2/20/2012</a:t>
                      </a:r>
                      <a:endParaRPr lang="en-US" dirty="0"/>
                    </a:p>
                  </a:txBody>
                  <a:tcPr>
                    <a:solidFill>
                      <a:schemeClr val="accent1">
                        <a:lumMod val="40000"/>
                        <a:lumOff val="60000"/>
                      </a:schemeClr>
                    </a:solidFill>
                  </a:tcPr>
                </a:tc>
              </a:tr>
              <a:tr h="456105">
                <a:tc>
                  <a:txBody>
                    <a:bodyPr/>
                    <a:lstStyle/>
                    <a:p>
                      <a:r>
                        <a:rPr lang="en-US" dirty="0" smtClean="0"/>
                        <a:t>4</a:t>
                      </a:r>
                      <a:endParaRPr lang="en-US" dirty="0"/>
                    </a:p>
                  </a:txBody>
                  <a:tcPr>
                    <a:solidFill>
                      <a:schemeClr val="bg1">
                        <a:lumMod val="85000"/>
                      </a:schemeClr>
                    </a:solidFill>
                  </a:tcPr>
                </a:tc>
                <a:tc>
                  <a:txBody>
                    <a:bodyPr/>
                    <a:lstStyle/>
                    <a:p>
                      <a:r>
                        <a:rPr lang="en-US" dirty="0" smtClean="0"/>
                        <a:t>A</a:t>
                      </a:r>
                      <a:endParaRPr lang="en-US" dirty="0"/>
                    </a:p>
                  </a:txBody>
                  <a:tcPr>
                    <a:solidFill>
                      <a:schemeClr val="accent1">
                        <a:lumMod val="40000"/>
                        <a:lumOff val="60000"/>
                      </a:schemeClr>
                    </a:solidFill>
                  </a:tcPr>
                </a:tc>
                <a:tc>
                  <a:txBody>
                    <a:bodyPr/>
                    <a:lstStyle/>
                    <a:p>
                      <a:r>
                        <a:rPr lang="en-US" dirty="0" smtClean="0"/>
                        <a:t>ZZ</a:t>
                      </a:r>
                      <a:endParaRPr lang="en-US" dirty="0"/>
                    </a:p>
                  </a:txBody>
                  <a:tcPr>
                    <a:solidFill>
                      <a:schemeClr val="accent1">
                        <a:lumMod val="40000"/>
                        <a:lumOff val="60000"/>
                      </a:schemeClr>
                    </a:solidFill>
                  </a:tcPr>
                </a:tc>
                <a:tc>
                  <a:txBody>
                    <a:bodyPr/>
                    <a:lstStyle/>
                    <a:p>
                      <a:r>
                        <a:rPr lang="en-US" dirty="0" smtClean="0"/>
                        <a:t>8</a:t>
                      </a:r>
                      <a:endParaRPr lang="en-US" dirty="0"/>
                    </a:p>
                  </a:txBody>
                  <a:tcPr/>
                </a:tc>
                <a:tc>
                  <a:txBody>
                    <a:bodyPr/>
                    <a:lstStyle/>
                    <a:p>
                      <a:r>
                        <a:rPr lang="en-US" dirty="0" smtClean="0"/>
                        <a:t>8.00</a:t>
                      </a:r>
                      <a:endParaRPr lang="en-US" dirty="0"/>
                    </a:p>
                  </a:txBody>
                  <a:tcPr/>
                </a:tc>
                <a:tc>
                  <a:txBody>
                    <a:bodyPr/>
                    <a:lstStyle/>
                    <a:p>
                      <a:r>
                        <a:rPr lang="en-US" dirty="0" smtClean="0"/>
                        <a:t>3/1/2012</a:t>
                      </a:r>
                      <a:endParaRPr lang="en-US" dirty="0"/>
                    </a:p>
                  </a:txBody>
                  <a:tcPr>
                    <a:solidFill>
                      <a:schemeClr val="accent1">
                        <a:lumMod val="40000"/>
                        <a:lumOff val="60000"/>
                      </a:schemeClr>
                    </a:solidFill>
                  </a:tcPr>
                </a:tc>
              </a:tr>
              <a:tr h="451619">
                <a:tc>
                  <a:txBody>
                    <a:bodyPr/>
                    <a:lstStyle/>
                    <a:p>
                      <a:r>
                        <a:rPr lang="en-US" dirty="0" smtClean="0"/>
                        <a:t>5</a:t>
                      </a:r>
                      <a:endParaRPr lang="en-US" dirty="0"/>
                    </a:p>
                  </a:txBody>
                  <a:tcPr>
                    <a:solidFill>
                      <a:schemeClr val="bg1">
                        <a:lumMod val="85000"/>
                      </a:schemeClr>
                    </a:solidFill>
                  </a:tcPr>
                </a:tc>
                <a:tc>
                  <a:txBody>
                    <a:bodyPr/>
                    <a:lstStyle/>
                    <a:p>
                      <a:r>
                        <a:rPr lang="en-US" dirty="0" smtClean="0"/>
                        <a:t>B</a:t>
                      </a:r>
                      <a:endParaRPr lang="en-US" dirty="0"/>
                    </a:p>
                  </a:txBody>
                  <a:tcPr>
                    <a:solidFill>
                      <a:schemeClr val="accent1">
                        <a:lumMod val="40000"/>
                        <a:lumOff val="60000"/>
                      </a:schemeClr>
                    </a:solidFill>
                  </a:tcPr>
                </a:tc>
                <a:tc>
                  <a:txBody>
                    <a:bodyPr/>
                    <a:lstStyle/>
                    <a:p>
                      <a:r>
                        <a:rPr lang="en-US" dirty="0" smtClean="0"/>
                        <a:t>YY</a:t>
                      </a:r>
                      <a:endParaRPr lang="en-US" dirty="0"/>
                    </a:p>
                  </a:txBody>
                  <a:tcPr>
                    <a:solidFill>
                      <a:schemeClr val="accent1">
                        <a:lumMod val="40000"/>
                        <a:lumOff val="60000"/>
                      </a:schemeClr>
                    </a:solidFill>
                  </a:tcPr>
                </a:tc>
                <a:tc>
                  <a:txBody>
                    <a:bodyPr/>
                    <a:lstStyle/>
                    <a:p>
                      <a:r>
                        <a:rPr lang="en-US" dirty="0" smtClean="0"/>
                        <a:t>3</a:t>
                      </a:r>
                      <a:endParaRPr lang="en-US" dirty="0"/>
                    </a:p>
                  </a:txBody>
                  <a:tcPr/>
                </a:tc>
                <a:tc>
                  <a:txBody>
                    <a:bodyPr/>
                    <a:lstStyle/>
                    <a:p>
                      <a:r>
                        <a:rPr lang="en-US" dirty="0" smtClean="0"/>
                        <a:t>6.00</a:t>
                      </a:r>
                      <a:endParaRPr lang="en-US" dirty="0"/>
                    </a:p>
                  </a:txBody>
                  <a:tcPr/>
                </a:tc>
                <a:tc>
                  <a:txBody>
                    <a:bodyPr/>
                    <a:lstStyle/>
                    <a:p>
                      <a:r>
                        <a:rPr lang="en-US" dirty="0" smtClean="0"/>
                        <a:t>3/2/2012</a:t>
                      </a:r>
                      <a:endParaRPr lang="en-US" dirty="0"/>
                    </a:p>
                  </a:txBody>
                  <a:tcPr>
                    <a:solidFill>
                      <a:schemeClr val="accent1">
                        <a:lumMod val="40000"/>
                        <a:lumOff val="60000"/>
                      </a:schemeClr>
                    </a:solidFill>
                  </a:tcPr>
                </a:tc>
              </a:tr>
            </a:tbl>
          </a:graphicData>
        </a:graphic>
      </p:graphicFrame>
      <p:sp>
        <p:nvSpPr>
          <p:cNvPr id="7" name="Oval 6"/>
          <p:cNvSpPr/>
          <p:nvPr>
            <p:custDataLst>
              <p:tags r:id="rId5"/>
            </p:custDataLst>
          </p:nvPr>
        </p:nvSpPr>
        <p:spPr>
          <a:xfrm>
            <a:off x="3144253" y="4459705"/>
            <a:ext cx="839918" cy="689810"/>
          </a:xfrm>
          <a:prstGeom prst="ellipse">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custDataLst>
              <p:tags r:id="rId6"/>
            </p:custDataLst>
          </p:nvPr>
        </p:nvSpPr>
        <p:spPr>
          <a:xfrm>
            <a:off x="3168031" y="5381840"/>
            <a:ext cx="832471" cy="689810"/>
          </a:xfrm>
          <a:prstGeom prst="ellipse">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custDataLst>
              <p:tags r:id="rId7"/>
            </p:custDataLst>
          </p:nvPr>
        </p:nvSpPr>
        <p:spPr>
          <a:xfrm>
            <a:off x="5965659" y="4505540"/>
            <a:ext cx="832471" cy="689810"/>
          </a:xfrm>
          <a:prstGeom prst="ellipse">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custDataLst>
              <p:tags r:id="rId8"/>
            </p:custDataLst>
          </p:nvPr>
        </p:nvSpPr>
        <p:spPr>
          <a:xfrm>
            <a:off x="5938445" y="5409054"/>
            <a:ext cx="832471" cy="689810"/>
          </a:xfrm>
          <a:prstGeom prst="ellipse">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p:txBody>
          <a:bodyPr/>
          <a:lstStyle/>
          <a:p>
            <a:pPr eaLnBrk="1" hangingPunct="1"/>
            <a:r>
              <a:rPr lang="en-US" dirty="0" smtClean="0"/>
              <a:t>QAD BI Solution Overview</a:t>
            </a:r>
          </a:p>
        </p:txBody>
      </p:sp>
      <p:pic>
        <p:nvPicPr>
          <p:cNvPr id="1027" name="Picture 3" descr="C:\Documents and Settings\fws\Local Settings\Temporary Internet Files\Content.IE5\P5TKJRTP\MC900431632[1].png"/>
          <p:cNvPicPr>
            <a:picLocks noChangeAspect="1" noChangeArrowheads="1"/>
          </p:cNvPicPr>
          <p:nvPr>
            <p:custDataLst>
              <p:tags r:id="rId3"/>
            </p:custDataLst>
          </p:nvPr>
        </p:nvPicPr>
        <p:blipFill>
          <a:blip r:embed="rId6" cstate="print"/>
          <a:srcRect/>
          <a:stretch>
            <a:fillRect/>
          </a:stretch>
        </p:blipFill>
        <p:spPr bwMode="auto">
          <a:xfrm>
            <a:off x="7131050" y="1778000"/>
            <a:ext cx="1714500" cy="171450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custDataLst>
              <p:tags r:id="rId2"/>
            </p:custDataLst>
          </p:nvPr>
        </p:nvSpPr>
        <p:spPr>
          <a:xfrm>
            <a:off x="381000" y="237780"/>
            <a:ext cx="8153400" cy="881063"/>
          </a:xfrm>
        </p:spPr>
        <p:txBody>
          <a:bodyPr/>
          <a:lstStyle/>
          <a:p>
            <a:r>
              <a:rPr lang="en-US" dirty="0" smtClean="0"/>
              <a:t>QAD BI Components</a:t>
            </a:r>
          </a:p>
        </p:txBody>
      </p:sp>
      <p:sp>
        <p:nvSpPr>
          <p:cNvPr id="22531" name="Rectangle 3"/>
          <p:cNvSpPr>
            <a:spLocks noGrp="1" noChangeArrowheads="1"/>
          </p:cNvSpPr>
          <p:nvPr>
            <p:ph idx="1"/>
            <p:custDataLst>
              <p:tags r:id="rId3"/>
            </p:custDataLst>
          </p:nvPr>
        </p:nvSpPr>
        <p:spPr>
          <a:xfrm>
            <a:off x="468217" y="1137921"/>
            <a:ext cx="8229600" cy="5486686"/>
          </a:xfrm>
        </p:spPr>
        <p:txBody>
          <a:bodyPr/>
          <a:lstStyle/>
          <a:p>
            <a:pPr eaLnBrk="1" hangingPunct="1"/>
            <a:r>
              <a:rPr lang="en-US" b="1" dirty="0" smtClean="0"/>
              <a:t>QAD BI Data Warehouse Designer</a:t>
            </a:r>
          </a:p>
          <a:p>
            <a:pPr lvl="1" eaLnBrk="1" hangingPunct="1"/>
            <a:r>
              <a:rPr lang="en-US" dirty="0" smtClean="0"/>
              <a:t>Easy to Use</a:t>
            </a:r>
          </a:p>
          <a:p>
            <a:pPr lvl="1" eaLnBrk="1" hangingPunct="1"/>
            <a:r>
              <a:rPr lang="en-US" dirty="0" smtClean="0"/>
              <a:t>Consolidated / optimized  -- simple / fast access</a:t>
            </a:r>
          </a:p>
          <a:p>
            <a:pPr lvl="1" eaLnBrk="1" hangingPunct="1"/>
            <a:r>
              <a:rPr lang="en-US" dirty="0" smtClean="0"/>
              <a:t>QAD &amp; non-QAD data sources</a:t>
            </a:r>
          </a:p>
          <a:p>
            <a:pPr eaLnBrk="1" hangingPunct="1"/>
            <a:r>
              <a:rPr lang="en-US" b="1" dirty="0" smtClean="0"/>
              <a:t>Modules</a:t>
            </a:r>
          </a:p>
          <a:p>
            <a:pPr lvl="1" eaLnBrk="1" hangingPunct="1"/>
            <a:r>
              <a:rPr lang="en-US" dirty="0" smtClean="0"/>
              <a:t>Easy to use</a:t>
            </a:r>
          </a:p>
          <a:p>
            <a:pPr lvl="1" eaLnBrk="1" hangingPunct="1"/>
            <a:r>
              <a:rPr lang="en-US" dirty="0" smtClean="0"/>
              <a:t>ERP “aware”</a:t>
            </a:r>
          </a:p>
          <a:p>
            <a:pPr lvl="1" eaLnBrk="1" hangingPunct="1"/>
            <a:r>
              <a:rPr lang="en-US" dirty="0" smtClean="0"/>
              <a:t>Extensible</a:t>
            </a:r>
          </a:p>
          <a:p>
            <a:pPr eaLnBrk="1" hangingPunct="1"/>
            <a:r>
              <a:rPr lang="en-US" b="1" dirty="0" smtClean="0"/>
              <a:t>QAD BI Collaborative Portal</a:t>
            </a:r>
          </a:p>
          <a:p>
            <a:pPr lvl="1" eaLnBrk="1" hangingPunct="1"/>
            <a:r>
              <a:rPr lang="en-US" dirty="0" smtClean="0"/>
              <a:t>Easy to use </a:t>
            </a:r>
          </a:p>
          <a:p>
            <a:pPr lvl="1" eaLnBrk="1" hangingPunct="1"/>
            <a:r>
              <a:rPr lang="en-US" dirty="0" smtClean="0"/>
              <a:t>Create &amp; use queries,  reports and dashboards</a:t>
            </a:r>
          </a:p>
        </p:txBody>
      </p:sp>
      <p:pic>
        <p:nvPicPr>
          <p:cNvPr id="5" name="Picture 4"/>
          <p:cNvPicPr>
            <a:picLocks noChangeAspect="1" noChangeArrowheads="1"/>
          </p:cNvPicPr>
          <p:nvPr>
            <p:custDataLst>
              <p:tags r:id="rId4"/>
            </p:custDataLst>
          </p:nvPr>
        </p:nvPicPr>
        <p:blipFill>
          <a:blip r:embed="rId9" cstate="print"/>
          <a:srcRect/>
          <a:stretch>
            <a:fillRect/>
          </a:stretch>
        </p:blipFill>
        <p:spPr bwMode="auto">
          <a:xfrm>
            <a:off x="7432069" y="1207093"/>
            <a:ext cx="1070058" cy="511404"/>
          </a:xfrm>
          <a:prstGeom prst="rect">
            <a:avLst/>
          </a:prstGeom>
          <a:noFill/>
          <a:ln w="9525">
            <a:noFill/>
            <a:miter lim="800000"/>
            <a:headEnd/>
            <a:tailEnd/>
          </a:ln>
        </p:spPr>
      </p:pic>
      <p:pic>
        <p:nvPicPr>
          <p:cNvPr id="7" name="Picture 6" descr="http://www.centegra.co.uk/resources/Welcome-BI_Cube_Small.jpg"/>
          <p:cNvPicPr>
            <a:picLocks noChangeAspect="1" noChangeArrowheads="1"/>
          </p:cNvPicPr>
          <p:nvPr>
            <p:custDataLst>
              <p:tags r:id="rId5"/>
            </p:custDataLst>
          </p:nvPr>
        </p:nvPicPr>
        <p:blipFill>
          <a:blip r:embed="rId10" cstate="print"/>
          <a:srcRect/>
          <a:stretch>
            <a:fillRect/>
          </a:stretch>
        </p:blipFill>
        <p:spPr bwMode="auto">
          <a:xfrm>
            <a:off x="3902029" y="3250096"/>
            <a:ext cx="942470" cy="706853"/>
          </a:xfrm>
          <a:prstGeom prst="rect">
            <a:avLst/>
          </a:prstGeom>
          <a:noFill/>
          <a:ln w="9525">
            <a:noFill/>
            <a:miter lim="800000"/>
            <a:headEnd/>
            <a:tailEnd/>
          </a:ln>
        </p:spPr>
      </p:pic>
      <p:pic>
        <p:nvPicPr>
          <p:cNvPr id="9" name="Picture 8" descr="Bar Chart Unformatted.jpg"/>
          <p:cNvPicPr>
            <a:picLocks noChangeAspect="1"/>
          </p:cNvPicPr>
          <p:nvPr>
            <p:custDataLst>
              <p:tags r:id="rId6"/>
            </p:custDataLst>
          </p:nvPr>
        </p:nvPicPr>
        <p:blipFill>
          <a:blip r:embed="rId11" cstate="print"/>
          <a:stretch>
            <a:fillRect/>
          </a:stretch>
        </p:blipFill>
        <p:spPr>
          <a:xfrm>
            <a:off x="6096000" y="4836160"/>
            <a:ext cx="942888" cy="535572"/>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531">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531">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531">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531">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531">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531">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2531">
                                            <p:txEl>
                                              <p:pRg st="9" end="9"/>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253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0" descr="dw_a"/>
          <p:cNvPicPr>
            <a:picLocks noChangeAspect="1" noChangeArrowheads="1"/>
          </p:cNvPicPr>
          <p:nvPr>
            <p:custDataLst>
              <p:tags r:id="rId2"/>
            </p:custDataLst>
          </p:nvPr>
        </p:nvPicPr>
        <p:blipFill>
          <a:blip r:embed="rId6" cstate="print"/>
          <a:srcRect/>
          <a:stretch>
            <a:fillRect/>
          </a:stretch>
        </p:blipFill>
        <p:spPr bwMode="auto">
          <a:xfrm>
            <a:off x="892366" y="0"/>
            <a:ext cx="8251634" cy="6188726"/>
          </a:xfrm>
          <a:prstGeom prst="rect">
            <a:avLst/>
          </a:prstGeom>
          <a:noFill/>
          <a:ln w="9525">
            <a:noFill/>
            <a:miter lim="800000"/>
            <a:headEnd/>
            <a:tailEnd/>
          </a:ln>
        </p:spPr>
      </p:pic>
      <p:sp>
        <p:nvSpPr>
          <p:cNvPr id="24579" name="Title 4"/>
          <p:cNvSpPr>
            <a:spLocks noGrp="1"/>
          </p:cNvSpPr>
          <p:nvPr>
            <p:ph type="title"/>
            <p:custDataLst>
              <p:tags r:id="rId3"/>
            </p:custDataLst>
          </p:nvPr>
        </p:nvSpPr>
        <p:spPr>
          <a:xfrm>
            <a:off x="479234" y="458301"/>
            <a:ext cx="8229600" cy="716523"/>
          </a:xfrm>
        </p:spPr>
        <p:txBody>
          <a:bodyPr/>
          <a:lstStyle/>
          <a:p>
            <a:r>
              <a:rPr lang="en-US" dirty="0" smtClean="0"/>
              <a:t>BI Architecture</a:t>
            </a:r>
            <a:endParaRPr lang="en-GB" dirty="0" smtClean="0"/>
          </a:p>
        </p:txBody>
      </p:sp>
    </p:spTree>
    <p:custDataLst>
      <p:tags r:id="rId1"/>
    </p:custData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7" descr="dw_b"/>
          <p:cNvPicPr>
            <a:picLocks noChangeAspect="1" noChangeArrowheads="1"/>
          </p:cNvPicPr>
          <p:nvPr>
            <p:custDataLst>
              <p:tags r:id="rId2"/>
            </p:custDataLst>
          </p:nvPr>
        </p:nvPicPr>
        <p:blipFill>
          <a:blip r:embed="rId6" cstate="print"/>
          <a:srcRect/>
          <a:stretch>
            <a:fillRect/>
          </a:stretch>
        </p:blipFill>
        <p:spPr bwMode="auto">
          <a:xfrm>
            <a:off x="903382" y="0"/>
            <a:ext cx="8240617" cy="6180463"/>
          </a:xfrm>
          <a:prstGeom prst="rect">
            <a:avLst/>
          </a:prstGeom>
          <a:noFill/>
          <a:ln w="9525">
            <a:noFill/>
            <a:miter lim="800000"/>
            <a:headEnd/>
            <a:tailEnd/>
          </a:ln>
        </p:spPr>
      </p:pic>
      <p:sp>
        <p:nvSpPr>
          <p:cNvPr id="25603" name="Title 4"/>
          <p:cNvSpPr>
            <a:spLocks noGrp="1"/>
          </p:cNvSpPr>
          <p:nvPr>
            <p:ph type="title"/>
            <p:custDataLst>
              <p:tags r:id="rId3"/>
            </p:custDataLst>
          </p:nvPr>
        </p:nvSpPr>
        <p:spPr>
          <a:xfrm>
            <a:off x="490251" y="491352"/>
            <a:ext cx="8229600" cy="716523"/>
          </a:xfrm>
        </p:spPr>
        <p:txBody>
          <a:bodyPr/>
          <a:lstStyle/>
          <a:p>
            <a:r>
              <a:rPr lang="en-US" dirty="0" smtClean="0"/>
              <a:t>BI Architecture</a:t>
            </a:r>
            <a:endParaRPr lang="en-GB" dirty="0" smtClean="0"/>
          </a:p>
        </p:txBody>
      </p:sp>
    </p:spTree>
    <p:custDataLst>
      <p:tags r:id="rId1"/>
    </p:custDataLst>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7" descr="dw_c"/>
          <p:cNvPicPr>
            <a:picLocks noChangeAspect="1" noChangeArrowheads="1"/>
          </p:cNvPicPr>
          <p:nvPr>
            <p:custDataLst>
              <p:tags r:id="rId2"/>
            </p:custDataLst>
          </p:nvPr>
        </p:nvPicPr>
        <p:blipFill>
          <a:blip r:embed="rId6" cstate="print"/>
          <a:srcRect/>
          <a:stretch>
            <a:fillRect/>
          </a:stretch>
        </p:blipFill>
        <p:spPr bwMode="auto">
          <a:xfrm>
            <a:off x="914400" y="0"/>
            <a:ext cx="8229600" cy="6172200"/>
          </a:xfrm>
          <a:prstGeom prst="rect">
            <a:avLst/>
          </a:prstGeom>
          <a:noFill/>
          <a:ln w="9525">
            <a:noFill/>
            <a:miter lim="800000"/>
            <a:headEnd/>
            <a:tailEnd/>
          </a:ln>
        </p:spPr>
      </p:pic>
      <p:sp>
        <p:nvSpPr>
          <p:cNvPr id="26627" name="Title 4"/>
          <p:cNvSpPr>
            <a:spLocks noGrp="1"/>
          </p:cNvSpPr>
          <p:nvPr>
            <p:ph type="title"/>
            <p:custDataLst>
              <p:tags r:id="rId3"/>
            </p:custDataLst>
          </p:nvPr>
        </p:nvSpPr>
        <p:spPr>
          <a:xfrm>
            <a:off x="457200" y="381000"/>
            <a:ext cx="8153400" cy="881063"/>
          </a:xfrm>
        </p:spPr>
        <p:txBody>
          <a:bodyPr/>
          <a:lstStyle/>
          <a:p>
            <a:r>
              <a:rPr lang="en-US" dirty="0" smtClean="0"/>
              <a:t>BI Architecture</a:t>
            </a:r>
            <a:endParaRPr lang="en-GB" dirty="0" smtClean="0"/>
          </a:p>
        </p:txBody>
      </p:sp>
    </p:spTree>
    <p:custDataLst>
      <p:tags r:id="rId1"/>
    </p:custDataLst>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7" descr="dw_d"/>
          <p:cNvPicPr>
            <a:picLocks noChangeAspect="1" noChangeArrowheads="1"/>
          </p:cNvPicPr>
          <p:nvPr>
            <p:custDataLst>
              <p:tags r:id="rId2"/>
            </p:custDataLst>
          </p:nvPr>
        </p:nvPicPr>
        <p:blipFill>
          <a:blip r:embed="rId6" cstate="print"/>
          <a:srcRect/>
          <a:stretch>
            <a:fillRect/>
          </a:stretch>
        </p:blipFill>
        <p:spPr bwMode="auto">
          <a:xfrm>
            <a:off x="914400" y="0"/>
            <a:ext cx="8229600" cy="6172200"/>
          </a:xfrm>
          <a:prstGeom prst="rect">
            <a:avLst/>
          </a:prstGeom>
          <a:noFill/>
          <a:ln w="9525">
            <a:noFill/>
            <a:miter lim="800000"/>
            <a:headEnd/>
            <a:tailEnd/>
          </a:ln>
        </p:spPr>
      </p:pic>
      <p:sp>
        <p:nvSpPr>
          <p:cNvPr id="27651" name="Title 4"/>
          <p:cNvSpPr>
            <a:spLocks noGrp="1"/>
          </p:cNvSpPr>
          <p:nvPr>
            <p:ph type="title"/>
            <p:custDataLst>
              <p:tags r:id="rId3"/>
            </p:custDataLst>
          </p:nvPr>
        </p:nvSpPr>
        <p:spPr>
          <a:xfrm>
            <a:off x="381000" y="381000"/>
            <a:ext cx="8153400" cy="881063"/>
          </a:xfrm>
        </p:spPr>
        <p:txBody>
          <a:bodyPr/>
          <a:lstStyle/>
          <a:p>
            <a:r>
              <a:rPr lang="en-US" dirty="0" smtClean="0"/>
              <a:t>BI Architecture</a:t>
            </a:r>
            <a:endParaRPr lang="en-GB" dirty="0" smtClean="0"/>
          </a:p>
        </p:txBody>
      </p:sp>
    </p:spTree>
    <p:custDataLst>
      <p:tags r:id="rId1"/>
    </p:custDataLst>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7" descr="dw_e"/>
          <p:cNvPicPr>
            <a:picLocks noChangeAspect="1" noChangeArrowheads="1"/>
          </p:cNvPicPr>
          <p:nvPr>
            <p:custDataLst>
              <p:tags r:id="rId2"/>
            </p:custDataLst>
          </p:nvPr>
        </p:nvPicPr>
        <p:blipFill>
          <a:blip r:embed="rId6" cstate="print"/>
          <a:srcRect/>
          <a:stretch>
            <a:fillRect/>
          </a:stretch>
        </p:blipFill>
        <p:spPr bwMode="auto">
          <a:xfrm>
            <a:off x="914400" y="0"/>
            <a:ext cx="8229600" cy="6172200"/>
          </a:xfrm>
          <a:prstGeom prst="rect">
            <a:avLst/>
          </a:prstGeom>
          <a:noFill/>
          <a:ln w="9525">
            <a:noFill/>
            <a:miter lim="800000"/>
            <a:headEnd/>
            <a:tailEnd/>
          </a:ln>
        </p:spPr>
      </p:pic>
      <p:sp>
        <p:nvSpPr>
          <p:cNvPr id="28675" name="Title 4"/>
          <p:cNvSpPr>
            <a:spLocks noGrp="1"/>
          </p:cNvSpPr>
          <p:nvPr>
            <p:ph type="title"/>
            <p:custDataLst>
              <p:tags r:id="rId3"/>
            </p:custDataLst>
          </p:nvPr>
        </p:nvSpPr>
        <p:spPr>
          <a:xfrm>
            <a:off x="480151" y="392017"/>
            <a:ext cx="8153400" cy="881063"/>
          </a:xfrm>
        </p:spPr>
        <p:txBody>
          <a:bodyPr/>
          <a:lstStyle/>
          <a:p>
            <a:r>
              <a:rPr lang="en-US" dirty="0" smtClean="0"/>
              <a:t>BI Architecture</a:t>
            </a:r>
            <a:endParaRPr lang="en-GB" dirty="0" smtClean="0"/>
          </a:p>
        </p:txBody>
      </p:sp>
    </p:spTree>
    <p:custDataLst>
      <p:tags r:id="rId1"/>
    </p:custDataLst>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7" descr="dw_f"/>
          <p:cNvPicPr>
            <a:picLocks noChangeAspect="1" noChangeArrowheads="1"/>
          </p:cNvPicPr>
          <p:nvPr>
            <p:custDataLst>
              <p:tags r:id="rId2"/>
            </p:custDataLst>
          </p:nvPr>
        </p:nvPicPr>
        <p:blipFill>
          <a:blip r:embed="rId6" cstate="print"/>
          <a:srcRect/>
          <a:stretch>
            <a:fillRect/>
          </a:stretch>
        </p:blipFill>
        <p:spPr bwMode="auto">
          <a:xfrm>
            <a:off x="914400" y="0"/>
            <a:ext cx="8229600" cy="6172200"/>
          </a:xfrm>
          <a:prstGeom prst="rect">
            <a:avLst/>
          </a:prstGeom>
          <a:noFill/>
          <a:ln w="9525">
            <a:noFill/>
            <a:miter lim="800000"/>
            <a:headEnd/>
            <a:tailEnd/>
          </a:ln>
        </p:spPr>
      </p:pic>
      <p:sp>
        <p:nvSpPr>
          <p:cNvPr id="29699" name="Title 4"/>
          <p:cNvSpPr>
            <a:spLocks noGrp="1"/>
          </p:cNvSpPr>
          <p:nvPr>
            <p:ph type="title"/>
            <p:custDataLst>
              <p:tags r:id="rId3"/>
            </p:custDataLst>
          </p:nvPr>
        </p:nvSpPr>
        <p:spPr>
          <a:xfrm>
            <a:off x="491169" y="392934"/>
            <a:ext cx="8153400" cy="881063"/>
          </a:xfrm>
        </p:spPr>
        <p:txBody>
          <a:bodyPr/>
          <a:lstStyle/>
          <a:p>
            <a:r>
              <a:rPr lang="en-US" dirty="0" smtClean="0"/>
              <a:t>BI Architecture</a:t>
            </a:r>
            <a:endParaRPr lang="en-GB" dirty="0" smtClean="0"/>
          </a:p>
        </p:txBody>
      </p:sp>
    </p:spTree>
    <p:custDataLst>
      <p:tags r:id="rId1"/>
    </p:custData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custDataLst>
              <p:tags r:id="rId2"/>
            </p:custDataLst>
          </p:nvPr>
        </p:nvSpPr>
        <p:spPr/>
        <p:txBody>
          <a:bodyPr/>
          <a:lstStyle/>
          <a:p>
            <a:pPr eaLnBrk="1" hangingPunct="1"/>
            <a:r>
              <a:rPr lang="en-US" dirty="0" smtClean="0"/>
              <a:t>Why BI?</a:t>
            </a: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a:xfrm>
            <a:off x="374573" y="607452"/>
            <a:ext cx="8571123" cy="705411"/>
          </a:xfrm>
        </p:spPr>
        <p:txBody>
          <a:bodyPr>
            <a:normAutofit/>
          </a:bodyPr>
          <a:lstStyle/>
          <a:p>
            <a:pPr eaLnBrk="1" hangingPunct="1"/>
            <a:r>
              <a:rPr lang="en-US" dirty="0" smtClean="0"/>
              <a:t>QAD BI Data Warehouse Designer (DWD)</a:t>
            </a:r>
          </a:p>
        </p:txBody>
      </p:sp>
      <p:pic>
        <p:nvPicPr>
          <p:cNvPr id="4" name="Picture 4"/>
          <p:cNvPicPr>
            <a:picLocks noChangeAspect="1" noChangeArrowheads="1"/>
          </p:cNvPicPr>
          <p:nvPr>
            <p:custDataLst>
              <p:tags r:id="rId3"/>
            </p:custDataLst>
          </p:nvPr>
        </p:nvPicPr>
        <p:blipFill>
          <a:blip r:embed="rId6" cstate="print"/>
          <a:srcRect/>
          <a:stretch>
            <a:fillRect/>
          </a:stretch>
        </p:blipFill>
        <p:spPr bwMode="auto">
          <a:xfrm>
            <a:off x="3465810" y="1835189"/>
            <a:ext cx="2245690" cy="10732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custDataLst>
              <p:tags r:id="rId2"/>
            </p:custDataLst>
          </p:nvPr>
        </p:nvSpPr>
        <p:spPr/>
        <p:txBody>
          <a:bodyPr/>
          <a:lstStyle/>
          <a:p>
            <a:r>
              <a:rPr lang="en-US" dirty="0" smtClean="0"/>
              <a:t>BI DWD – Key Features</a:t>
            </a:r>
          </a:p>
        </p:txBody>
      </p:sp>
      <p:sp>
        <p:nvSpPr>
          <p:cNvPr id="9" name="Content Placeholder 8"/>
          <p:cNvSpPr>
            <a:spLocks noGrp="1"/>
          </p:cNvSpPr>
          <p:nvPr>
            <p:ph idx="1"/>
            <p:custDataLst>
              <p:tags r:id="rId3"/>
            </p:custDataLst>
          </p:nvPr>
        </p:nvSpPr>
        <p:spPr>
          <a:xfrm>
            <a:off x="468217" y="962527"/>
            <a:ext cx="8229600" cy="5069784"/>
          </a:xfrm>
        </p:spPr>
        <p:txBody>
          <a:bodyPr>
            <a:normAutofit lnSpcReduction="10000"/>
          </a:bodyPr>
          <a:lstStyle/>
          <a:p>
            <a:pPr marL="342900" lvl="2" indent="-342900">
              <a:lnSpc>
                <a:spcPct val="150000"/>
              </a:lnSpc>
            </a:pPr>
            <a:r>
              <a:rPr lang="en-US" sz="2800" dirty="0" smtClean="0"/>
              <a:t>Data consolidation, optimization </a:t>
            </a:r>
          </a:p>
          <a:p>
            <a:pPr marL="342900" lvl="1" indent="-342900">
              <a:lnSpc>
                <a:spcPct val="150000"/>
              </a:lnSpc>
              <a:buFont typeface="Arial"/>
              <a:buChar char="•"/>
            </a:pPr>
            <a:r>
              <a:rPr lang="en-US" sz="2800" dirty="0" smtClean="0"/>
              <a:t>Multi-currency</a:t>
            </a:r>
          </a:p>
          <a:p>
            <a:pPr marL="342900" lvl="1" indent="-342900">
              <a:lnSpc>
                <a:spcPct val="150000"/>
              </a:lnSpc>
              <a:buFont typeface="Arial"/>
              <a:buChar char="•"/>
            </a:pPr>
            <a:r>
              <a:rPr lang="en-US" sz="2800" dirty="0" smtClean="0"/>
              <a:t>Single repository for transformation logic</a:t>
            </a:r>
          </a:p>
          <a:p>
            <a:pPr marL="342900" lvl="1" indent="-342900">
              <a:lnSpc>
                <a:spcPct val="150000"/>
              </a:lnSpc>
              <a:buFont typeface="Arial"/>
              <a:buChar char="•"/>
            </a:pPr>
            <a:r>
              <a:rPr lang="en-US" sz="2800" dirty="0" smtClean="0"/>
              <a:t>Support for database maintenance tasks </a:t>
            </a:r>
          </a:p>
          <a:p>
            <a:pPr marL="342900" lvl="1" indent="-342900">
              <a:lnSpc>
                <a:spcPct val="150000"/>
              </a:lnSpc>
              <a:buFont typeface="Arial"/>
              <a:buChar char="•"/>
            </a:pPr>
            <a:r>
              <a:rPr lang="en-US" sz="2800" dirty="0" smtClean="0"/>
              <a:t>Scheduler</a:t>
            </a:r>
          </a:p>
          <a:p>
            <a:pPr marL="342900" lvl="1" indent="-342900">
              <a:lnSpc>
                <a:spcPct val="150000"/>
              </a:lnSpc>
              <a:buFont typeface="Arial"/>
              <a:buChar char="•"/>
            </a:pPr>
            <a:r>
              <a:rPr lang="en-US" sz="2800" dirty="0" smtClean="0"/>
              <a:t>QAD and non-QAD data sources</a:t>
            </a:r>
          </a:p>
          <a:p>
            <a:pPr marL="342900" lvl="1" indent="-342900">
              <a:lnSpc>
                <a:spcPct val="150000"/>
              </a:lnSpc>
              <a:buFont typeface="Arial"/>
              <a:buChar char="•"/>
            </a:pPr>
            <a:r>
              <a:rPr lang="en-US" sz="2800" dirty="0" smtClean="0"/>
              <a:t>Auto-generation of DW documentation</a:t>
            </a:r>
          </a:p>
          <a:p>
            <a:pPr marL="342900" lvl="1" indent="-342900">
              <a:lnSpc>
                <a:spcPct val="150000"/>
              </a:lnSpc>
              <a:buNone/>
            </a:pPr>
            <a:endParaRPr lang="en-US" sz="2800" dirty="0" smtClean="0"/>
          </a:p>
        </p:txBody>
      </p:sp>
      <p:pic>
        <p:nvPicPr>
          <p:cNvPr id="11" name="Picture 4"/>
          <p:cNvPicPr>
            <a:picLocks noChangeAspect="1" noChangeArrowheads="1"/>
          </p:cNvPicPr>
          <p:nvPr>
            <p:custDataLst>
              <p:tags r:id="rId4"/>
            </p:custDataLst>
          </p:nvPr>
        </p:nvPicPr>
        <p:blipFill>
          <a:blip r:embed="rId7" cstate="print"/>
          <a:srcRect/>
          <a:stretch>
            <a:fillRect/>
          </a:stretch>
        </p:blipFill>
        <p:spPr bwMode="auto">
          <a:xfrm>
            <a:off x="7836334" y="347912"/>
            <a:ext cx="1070058" cy="51140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custDataLst>
              <p:tags r:id="rId2"/>
            </p:custDataLst>
          </p:nvPr>
        </p:nvPicPr>
        <p:blipFill>
          <a:blip r:embed="rId12" cstate="print"/>
          <a:srcRect/>
          <a:stretch>
            <a:fillRect/>
          </a:stretch>
        </p:blipFill>
        <p:spPr bwMode="auto">
          <a:xfrm>
            <a:off x="737937" y="1275537"/>
            <a:ext cx="8004195" cy="4900674"/>
          </a:xfrm>
          <a:prstGeom prst="rect">
            <a:avLst/>
          </a:prstGeom>
          <a:noFill/>
          <a:ln w="9525">
            <a:noFill/>
            <a:miter lim="800000"/>
            <a:headEnd/>
            <a:tailEnd/>
          </a:ln>
        </p:spPr>
      </p:pic>
      <p:sp>
        <p:nvSpPr>
          <p:cNvPr id="66562" name="Title 1"/>
          <p:cNvSpPr>
            <a:spLocks noGrp="1"/>
          </p:cNvSpPr>
          <p:nvPr>
            <p:ph type="title"/>
            <p:custDataLst>
              <p:tags r:id="rId3"/>
            </p:custDataLst>
          </p:nvPr>
        </p:nvSpPr>
        <p:spPr>
          <a:xfrm>
            <a:off x="434019" y="178794"/>
            <a:ext cx="8153400" cy="747713"/>
          </a:xfrm>
        </p:spPr>
        <p:txBody>
          <a:bodyPr/>
          <a:lstStyle/>
          <a:p>
            <a:r>
              <a:rPr lang="en-US" dirty="0" smtClean="0"/>
              <a:t>BI DWD </a:t>
            </a:r>
          </a:p>
        </p:txBody>
      </p:sp>
      <p:sp>
        <p:nvSpPr>
          <p:cNvPr id="4" name="Right Arrow 3"/>
          <p:cNvSpPr>
            <a:spLocks noChangeArrowheads="1"/>
          </p:cNvSpPr>
          <p:nvPr>
            <p:custDataLst>
              <p:tags r:id="rId4"/>
            </p:custDataLst>
          </p:nvPr>
        </p:nvSpPr>
        <p:spPr bwMode="auto">
          <a:xfrm>
            <a:off x="5898468" y="2663488"/>
            <a:ext cx="1620837" cy="857250"/>
          </a:xfrm>
          <a:prstGeom prst="rightArrow">
            <a:avLst>
              <a:gd name="adj1" fmla="val 50000"/>
              <a:gd name="adj2" fmla="val 49982"/>
            </a:avLst>
          </a:prstGeom>
          <a:solidFill>
            <a:schemeClr val="accent1"/>
          </a:solidFill>
          <a:ln w="9525" algn="ctr">
            <a:solidFill>
              <a:schemeClr val="tx1"/>
            </a:solidFill>
            <a:round/>
            <a:headEnd/>
            <a:tailEnd/>
          </a:ln>
        </p:spPr>
        <p:txBody>
          <a:bodyPr wrap="none" tIns="91440" bIns="91440" anchor="ctr"/>
          <a:lstStyle/>
          <a:p>
            <a:r>
              <a:rPr lang="en-US" sz="1400" dirty="0"/>
              <a:t>Source </a:t>
            </a:r>
            <a:r>
              <a:rPr lang="en-US" sz="1400" dirty="0" smtClean="0"/>
              <a:t>Browser</a:t>
            </a:r>
            <a:endParaRPr lang="en-US" sz="1400" dirty="0"/>
          </a:p>
        </p:txBody>
      </p:sp>
      <p:sp>
        <p:nvSpPr>
          <p:cNvPr id="8" name="Left Arrow 7"/>
          <p:cNvSpPr>
            <a:spLocks noChangeArrowheads="1"/>
          </p:cNvSpPr>
          <p:nvPr>
            <p:custDataLst>
              <p:tags r:id="rId5"/>
            </p:custDataLst>
          </p:nvPr>
        </p:nvSpPr>
        <p:spPr bwMode="auto">
          <a:xfrm>
            <a:off x="1819489" y="3738318"/>
            <a:ext cx="1643063" cy="928688"/>
          </a:xfrm>
          <a:prstGeom prst="leftArrow">
            <a:avLst>
              <a:gd name="adj1" fmla="val 50000"/>
              <a:gd name="adj2" fmla="val 49997"/>
            </a:avLst>
          </a:prstGeom>
          <a:solidFill>
            <a:schemeClr val="accent2">
              <a:lumMod val="60000"/>
              <a:lumOff val="40000"/>
            </a:schemeClr>
          </a:solidFill>
          <a:ln w="9525" algn="ctr">
            <a:solidFill>
              <a:schemeClr val="tx1"/>
            </a:solidFill>
            <a:round/>
            <a:headEnd/>
            <a:tailEnd/>
          </a:ln>
        </p:spPr>
        <p:txBody>
          <a:bodyPr wrap="none" tIns="91440" bIns="91440" anchor="ctr"/>
          <a:lstStyle/>
          <a:p>
            <a:r>
              <a:rPr lang="en-US" sz="1400" dirty="0"/>
              <a:t>QAD modules</a:t>
            </a:r>
          </a:p>
          <a:p>
            <a:r>
              <a:rPr lang="en-US" sz="1400" dirty="0"/>
              <a:t>are here</a:t>
            </a:r>
          </a:p>
        </p:txBody>
      </p:sp>
      <p:pic>
        <p:nvPicPr>
          <p:cNvPr id="12" name="Picture 4"/>
          <p:cNvPicPr>
            <a:picLocks noChangeAspect="1" noChangeArrowheads="1"/>
          </p:cNvPicPr>
          <p:nvPr>
            <p:custDataLst>
              <p:tags r:id="rId6"/>
            </p:custDataLst>
          </p:nvPr>
        </p:nvPicPr>
        <p:blipFill>
          <a:blip r:embed="rId13" cstate="print"/>
          <a:srcRect/>
          <a:stretch>
            <a:fillRect/>
          </a:stretch>
        </p:blipFill>
        <p:spPr bwMode="auto">
          <a:xfrm>
            <a:off x="7836334" y="347912"/>
            <a:ext cx="1070058" cy="511404"/>
          </a:xfrm>
          <a:prstGeom prst="rect">
            <a:avLst/>
          </a:prstGeom>
          <a:noFill/>
          <a:ln w="9525">
            <a:noFill/>
            <a:miter lim="800000"/>
            <a:headEnd/>
            <a:tailEnd/>
          </a:ln>
        </p:spPr>
      </p:pic>
      <p:sp>
        <p:nvSpPr>
          <p:cNvPr id="11" name="Left Arrow 10"/>
          <p:cNvSpPr>
            <a:spLocks noChangeArrowheads="1"/>
          </p:cNvSpPr>
          <p:nvPr>
            <p:custDataLst>
              <p:tags r:id="rId7"/>
            </p:custDataLst>
          </p:nvPr>
        </p:nvSpPr>
        <p:spPr bwMode="auto">
          <a:xfrm>
            <a:off x="1739280" y="2288797"/>
            <a:ext cx="1643063" cy="928688"/>
          </a:xfrm>
          <a:prstGeom prst="leftArrow">
            <a:avLst>
              <a:gd name="adj1" fmla="val 50000"/>
              <a:gd name="adj2" fmla="val 49997"/>
            </a:avLst>
          </a:prstGeom>
          <a:solidFill>
            <a:schemeClr val="accent1"/>
          </a:solidFill>
          <a:ln w="9525" algn="ctr">
            <a:solidFill>
              <a:schemeClr val="tx1"/>
            </a:solidFill>
            <a:round/>
            <a:headEnd/>
            <a:tailEnd/>
          </a:ln>
        </p:spPr>
        <p:txBody>
          <a:bodyPr wrap="none" tIns="91440" bIns="91440" anchor="ctr"/>
          <a:lstStyle/>
          <a:p>
            <a:r>
              <a:rPr lang="en-US" dirty="0" smtClean="0"/>
              <a:t>Data Warehouse</a:t>
            </a:r>
          </a:p>
          <a:p>
            <a:r>
              <a:rPr lang="en-US" sz="1400" dirty="0" smtClean="0"/>
              <a:t>Objects</a:t>
            </a:r>
            <a:endParaRPr lang="en-US" sz="1400" dirty="0"/>
          </a:p>
        </p:txBody>
      </p:sp>
      <p:sp>
        <p:nvSpPr>
          <p:cNvPr id="15" name="Down Arrow 14"/>
          <p:cNvSpPr/>
          <p:nvPr>
            <p:custDataLst>
              <p:tags r:id="rId8"/>
            </p:custDataLst>
          </p:nvPr>
        </p:nvSpPr>
        <p:spPr>
          <a:xfrm>
            <a:off x="4144477" y="902525"/>
            <a:ext cx="985652" cy="1235034"/>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vert="vert" rtlCol="0" anchor="ctr"/>
          <a:lstStyle/>
          <a:p>
            <a:pPr algn="ctr"/>
            <a:r>
              <a:rPr lang="en-US" dirty="0" smtClean="0">
                <a:solidFill>
                  <a:schemeClr val="tx1"/>
                </a:solidFill>
                <a:latin typeface="Tahoma" pitchFamily="34" charset="0"/>
                <a:ea typeface="Tahoma" pitchFamily="34" charset="0"/>
                <a:cs typeface="Tahoma" pitchFamily="34" charset="0"/>
              </a:rPr>
              <a:t>Target</a:t>
            </a:r>
            <a:endParaRPr lang="en-US" dirty="0">
              <a:solidFill>
                <a:schemeClr val="tx1"/>
              </a:solidFill>
              <a:latin typeface="Tahoma" pitchFamily="34" charset="0"/>
              <a:ea typeface="Tahoma" pitchFamily="34" charset="0"/>
              <a:cs typeface="Tahoma" pitchFamily="34" charset="0"/>
            </a:endParaRPr>
          </a:p>
        </p:txBody>
      </p:sp>
      <p:sp>
        <p:nvSpPr>
          <p:cNvPr id="19" name="Up Arrow 18"/>
          <p:cNvSpPr/>
          <p:nvPr>
            <p:custDataLst>
              <p:tags r:id="rId9"/>
            </p:custDataLst>
          </p:nvPr>
        </p:nvSpPr>
        <p:spPr>
          <a:xfrm flipV="1">
            <a:off x="4184277" y="4197823"/>
            <a:ext cx="961900" cy="1104404"/>
          </a:xfrm>
          <a:prstGeom prs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smtClean="0">
                <a:solidFill>
                  <a:schemeClr val="tx1"/>
                </a:solidFill>
              </a:rPr>
              <a:t>Results</a:t>
            </a:r>
            <a:endParaRPr lang="en-US" dirty="0">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1" grpId="0" animBg="1"/>
      <p:bldP spid="15" grpId="0" animBg="1"/>
      <p:bldP spid="1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custDataLst>
              <p:tags r:id="rId2"/>
            </p:custDataLst>
          </p:nvPr>
        </p:nvPicPr>
        <p:blipFill>
          <a:blip r:embed="rId11" cstate="print"/>
          <a:srcRect/>
          <a:stretch>
            <a:fillRect/>
          </a:stretch>
        </p:blipFill>
        <p:spPr bwMode="auto">
          <a:xfrm>
            <a:off x="853439" y="1738396"/>
            <a:ext cx="7437968" cy="4662404"/>
          </a:xfrm>
          <a:prstGeom prst="rect">
            <a:avLst/>
          </a:prstGeom>
          <a:noFill/>
          <a:ln w="9525">
            <a:noFill/>
            <a:miter lim="800000"/>
            <a:headEnd/>
            <a:tailEnd/>
          </a:ln>
          <a:effectLst/>
        </p:spPr>
      </p:pic>
      <p:sp>
        <p:nvSpPr>
          <p:cNvPr id="67586" name="Title 1"/>
          <p:cNvSpPr>
            <a:spLocks noGrp="1"/>
          </p:cNvSpPr>
          <p:nvPr>
            <p:ph type="title"/>
            <p:custDataLst>
              <p:tags r:id="rId3"/>
            </p:custDataLst>
          </p:nvPr>
        </p:nvSpPr>
        <p:spPr>
          <a:xfrm>
            <a:off x="428340" y="132202"/>
            <a:ext cx="7459738" cy="828598"/>
          </a:xfrm>
        </p:spPr>
        <p:txBody>
          <a:bodyPr>
            <a:normAutofit fontScale="90000"/>
          </a:bodyPr>
          <a:lstStyle/>
          <a:p>
            <a:pPr>
              <a:lnSpc>
                <a:spcPct val="150000"/>
              </a:lnSpc>
            </a:pPr>
            <a:r>
              <a:rPr lang="en-US" sz="3600" dirty="0" smtClean="0"/>
              <a:t>Source &amp; Target Data</a:t>
            </a:r>
            <a:endParaRPr lang="en-US" sz="2700" dirty="0" smtClean="0"/>
          </a:p>
        </p:txBody>
      </p:sp>
      <p:sp>
        <p:nvSpPr>
          <p:cNvPr id="13" name="Rounded Rectangular Callout 12"/>
          <p:cNvSpPr/>
          <p:nvPr>
            <p:custDataLst>
              <p:tags r:id="rId4"/>
            </p:custDataLst>
          </p:nvPr>
        </p:nvSpPr>
        <p:spPr>
          <a:xfrm>
            <a:off x="3712685" y="4627083"/>
            <a:ext cx="1156771" cy="672029"/>
          </a:xfrm>
          <a:prstGeom prst="wedgeRoundRectCallout">
            <a:avLst>
              <a:gd name="adj1" fmla="val -832"/>
              <a:gd name="adj2" fmla="val -106352"/>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Clear Names</a:t>
            </a:r>
            <a:endParaRPr lang="en-US" dirty="0">
              <a:solidFill>
                <a:schemeClr val="tx1"/>
              </a:solidFill>
            </a:endParaRPr>
          </a:p>
        </p:txBody>
      </p:sp>
      <p:sp>
        <p:nvSpPr>
          <p:cNvPr id="16" name="Rounded Rectangular Callout 15"/>
          <p:cNvSpPr/>
          <p:nvPr>
            <p:custDataLst>
              <p:tags r:id="rId5"/>
            </p:custDataLst>
          </p:nvPr>
        </p:nvSpPr>
        <p:spPr>
          <a:xfrm>
            <a:off x="6665327" y="4648994"/>
            <a:ext cx="1156771" cy="672029"/>
          </a:xfrm>
          <a:prstGeom prst="wedgeRoundRectCallout">
            <a:avLst>
              <a:gd name="adj1" fmla="val 18215"/>
              <a:gd name="adj2" fmla="val -121106"/>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Formats</a:t>
            </a:r>
            <a:endParaRPr lang="en-US" dirty="0">
              <a:solidFill>
                <a:schemeClr val="tx1"/>
              </a:solidFill>
            </a:endParaRPr>
          </a:p>
        </p:txBody>
      </p:sp>
      <p:sp>
        <p:nvSpPr>
          <p:cNvPr id="17" name="Rounded Rectangular Callout 16"/>
          <p:cNvSpPr/>
          <p:nvPr>
            <p:custDataLst>
              <p:tags r:id="rId6"/>
            </p:custDataLst>
          </p:nvPr>
        </p:nvSpPr>
        <p:spPr>
          <a:xfrm>
            <a:off x="6268597" y="1277956"/>
            <a:ext cx="1156771" cy="672029"/>
          </a:xfrm>
          <a:prstGeom prst="wedgeRoundRectCallout">
            <a:avLst>
              <a:gd name="adj1" fmla="val -21785"/>
              <a:gd name="adj2" fmla="val 78894"/>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Source Data</a:t>
            </a:r>
            <a:endParaRPr lang="en-US" dirty="0">
              <a:solidFill>
                <a:schemeClr val="tx1"/>
              </a:solidFill>
            </a:endParaRPr>
          </a:p>
        </p:txBody>
      </p:sp>
      <p:pic>
        <p:nvPicPr>
          <p:cNvPr id="18" name="Picture 4"/>
          <p:cNvPicPr>
            <a:picLocks noChangeAspect="1" noChangeArrowheads="1"/>
          </p:cNvPicPr>
          <p:nvPr>
            <p:custDataLst>
              <p:tags r:id="rId7"/>
            </p:custDataLst>
          </p:nvPr>
        </p:nvPicPr>
        <p:blipFill>
          <a:blip r:embed="rId12" cstate="print"/>
          <a:srcRect/>
          <a:stretch>
            <a:fillRect/>
          </a:stretch>
        </p:blipFill>
        <p:spPr bwMode="auto">
          <a:xfrm>
            <a:off x="7836334" y="347912"/>
            <a:ext cx="1070058" cy="511404"/>
          </a:xfrm>
          <a:prstGeom prst="rect">
            <a:avLst/>
          </a:prstGeom>
          <a:noFill/>
          <a:ln w="9525">
            <a:noFill/>
            <a:miter lim="800000"/>
            <a:headEnd/>
            <a:tailEnd/>
          </a:ln>
        </p:spPr>
      </p:pic>
      <p:sp>
        <p:nvSpPr>
          <p:cNvPr id="19" name="Rounded Rectangular Callout 18"/>
          <p:cNvSpPr/>
          <p:nvPr>
            <p:custDataLst>
              <p:tags r:id="rId8"/>
            </p:custDataLst>
          </p:nvPr>
        </p:nvSpPr>
        <p:spPr>
          <a:xfrm>
            <a:off x="1375272" y="1419339"/>
            <a:ext cx="1156771" cy="672029"/>
          </a:xfrm>
          <a:prstGeom prst="wedgeRoundRectCallout">
            <a:avLst>
              <a:gd name="adj1" fmla="val 76310"/>
              <a:gd name="adj2" fmla="val 49386"/>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Target</a:t>
            </a:r>
          </a:p>
          <a:p>
            <a:pPr algn="ctr"/>
            <a:r>
              <a:rPr lang="en-US" dirty="0" smtClean="0">
                <a:solidFill>
                  <a:schemeClr val="tx1"/>
                </a:solidFill>
              </a:rPr>
              <a:t>Data</a:t>
            </a:r>
            <a:endParaRPr lang="en-US" dirty="0">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P spid="1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custDataLst>
              <p:tags r:id="rId2"/>
            </p:custDataLst>
          </p:nvPr>
        </p:nvPicPr>
        <p:blipFill>
          <a:blip r:embed="rId7" cstate="print"/>
          <a:srcRect/>
          <a:stretch>
            <a:fillRect/>
          </a:stretch>
        </p:blipFill>
        <p:spPr bwMode="auto">
          <a:xfrm>
            <a:off x="442452" y="1476261"/>
            <a:ext cx="8260873" cy="3956236"/>
          </a:xfrm>
          <a:prstGeom prst="rect">
            <a:avLst/>
          </a:prstGeom>
          <a:noFill/>
          <a:ln w="9525">
            <a:noFill/>
            <a:miter lim="800000"/>
            <a:headEnd/>
            <a:tailEnd/>
          </a:ln>
        </p:spPr>
      </p:pic>
      <p:sp>
        <p:nvSpPr>
          <p:cNvPr id="67586" name="Title 1"/>
          <p:cNvSpPr>
            <a:spLocks noGrp="1"/>
          </p:cNvSpPr>
          <p:nvPr>
            <p:ph type="title"/>
            <p:custDataLst>
              <p:tags r:id="rId3"/>
            </p:custDataLst>
          </p:nvPr>
        </p:nvSpPr>
        <p:spPr>
          <a:xfrm>
            <a:off x="406305" y="251054"/>
            <a:ext cx="7459738" cy="608261"/>
          </a:xfrm>
        </p:spPr>
        <p:txBody>
          <a:bodyPr>
            <a:noAutofit/>
          </a:bodyPr>
          <a:lstStyle/>
          <a:p>
            <a:pPr>
              <a:lnSpc>
                <a:spcPct val="150000"/>
              </a:lnSpc>
            </a:pPr>
            <a:r>
              <a:rPr lang="en-US" dirty="0" smtClean="0"/>
              <a:t>Track Back and Where-Used</a:t>
            </a:r>
          </a:p>
        </p:txBody>
      </p:sp>
      <p:pic>
        <p:nvPicPr>
          <p:cNvPr id="18" name="Picture 4"/>
          <p:cNvPicPr>
            <a:picLocks noChangeAspect="1" noChangeArrowheads="1"/>
          </p:cNvPicPr>
          <p:nvPr>
            <p:custDataLst>
              <p:tags r:id="rId4"/>
            </p:custDataLst>
          </p:nvPr>
        </p:nvPicPr>
        <p:blipFill>
          <a:blip r:embed="rId8" cstate="print"/>
          <a:srcRect/>
          <a:stretch>
            <a:fillRect/>
          </a:stretch>
        </p:blipFill>
        <p:spPr bwMode="auto">
          <a:xfrm>
            <a:off x="7836334" y="347912"/>
            <a:ext cx="1070058" cy="51140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07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custDataLst>
              <p:tags r:id="rId2"/>
            </p:custDataLst>
          </p:nvPr>
        </p:nvSpPr>
        <p:spPr>
          <a:xfrm>
            <a:off x="479234" y="206510"/>
            <a:ext cx="8153400" cy="881062"/>
          </a:xfrm>
        </p:spPr>
        <p:txBody>
          <a:bodyPr/>
          <a:lstStyle/>
          <a:p>
            <a:r>
              <a:rPr lang="en-US" dirty="0" smtClean="0"/>
              <a:t>Documentation – Auto-Generated </a:t>
            </a:r>
          </a:p>
        </p:txBody>
      </p:sp>
      <p:pic>
        <p:nvPicPr>
          <p:cNvPr id="5" name="Picture 4"/>
          <p:cNvPicPr>
            <a:picLocks noChangeAspect="1" noChangeArrowheads="1"/>
          </p:cNvPicPr>
          <p:nvPr>
            <p:custDataLst>
              <p:tags r:id="rId3"/>
            </p:custDataLst>
          </p:nvPr>
        </p:nvPicPr>
        <p:blipFill>
          <a:blip r:embed="rId7" cstate="print"/>
          <a:srcRect/>
          <a:stretch>
            <a:fillRect/>
          </a:stretch>
        </p:blipFill>
        <p:spPr bwMode="auto">
          <a:xfrm>
            <a:off x="7836334" y="347912"/>
            <a:ext cx="1070058" cy="511404"/>
          </a:xfrm>
          <a:prstGeom prst="rect">
            <a:avLst/>
          </a:prstGeom>
          <a:noFill/>
          <a:ln w="9525">
            <a:noFill/>
            <a:miter lim="800000"/>
            <a:headEnd/>
            <a:tailEnd/>
          </a:ln>
        </p:spPr>
      </p:pic>
      <p:pic>
        <p:nvPicPr>
          <p:cNvPr id="1027" name="Picture 3"/>
          <p:cNvPicPr>
            <a:picLocks noChangeAspect="1" noChangeArrowheads="1"/>
          </p:cNvPicPr>
          <p:nvPr>
            <p:custDataLst>
              <p:tags r:id="rId4"/>
            </p:custDataLst>
          </p:nvPr>
        </p:nvPicPr>
        <p:blipFill>
          <a:blip r:embed="rId8" cstate="print"/>
          <a:srcRect/>
          <a:stretch>
            <a:fillRect/>
          </a:stretch>
        </p:blipFill>
        <p:spPr bwMode="auto">
          <a:xfrm>
            <a:off x="1820793" y="1087655"/>
            <a:ext cx="6187949" cy="5243596"/>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custDataLst>
              <p:tags r:id="rId2"/>
            </p:custDataLst>
          </p:nvPr>
        </p:nvSpPr>
        <p:spPr>
          <a:xfrm>
            <a:off x="340204" y="173938"/>
            <a:ext cx="7459738" cy="696396"/>
          </a:xfrm>
        </p:spPr>
        <p:txBody>
          <a:bodyPr>
            <a:normAutofit/>
          </a:bodyPr>
          <a:lstStyle/>
          <a:p>
            <a:r>
              <a:rPr lang="en-US" dirty="0" smtClean="0"/>
              <a:t>BI DWD – Scheduler</a:t>
            </a:r>
          </a:p>
        </p:txBody>
      </p:sp>
      <p:pic>
        <p:nvPicPr>
          <p:cNvPr id="2052" name="Picture 4"/>
          <p:cNvPicPr>
            <a:picLocks noChangeAspect="1" noChangeArrowheads="1"/>
          </p:cNvPicPr>
          <p:nvPr>
            <p:custDataLst>
              <p:tags r:id="rId3"/>
            </p:custDataLst>
          </p:nvPr>
        </p:nvPicPr>
        <p:blipFill>
          <a:blip r:embed="rId10" cstate="print"/>
          <a:srcRect/>
          <a:stretch>
            <a:fillRect/>
          </a:stretch>
        </p:blipFill>
        <p:spPr bwMode="auto">
          <a:xfrm>
            <a:off x="7836334" y="347912"/>
            <a:ext cx="1070058" cy="511404"/>
          </a:xfrm>
          <a:prstGeom prst="rect">
            <a:avLst/>
          </a:prstGeom>
          <a:noFill/>
          <a:ln w="9525">
            <a:noFill/>
            <a:miter lim="800000"/>
            <a:headEnd/>
            <a:tailEnd/>
          </a:ln>
        </p:spPr>
      </p:pic>
      <p:pic>
        <p:nvPicPr>
          <p:cNvPr id="2054" name="Picture 6"/>
          <p:cNvPicPr>
            <a:picLocks noChangeAspect="1" noChangeArrowheads="1"/>
          </p:cNvPicPr>
          <p:nvPr>
            <p:custDataLst>
              <p:tags r:id="rId4"/>
            </p:custDataLst>
          </p:nvPr>
        </p:nvPicPr>
        <p:blipFill>
          <a:blip r:embed="rId11" cstate="print"/>
          <a:srcRect/>
          <a:stretch>
            <a:fillRect/>
          </a:stretch>
        </p:blipFill>
        <p:spPr bwMode="auto">
          <a:xfrm>
            <a:off x="694062" y="1079654"/>
            <a:ext cx="7702302" cy="5157386"/>
          </a:xfrm>
          <a:prstGeom prst="rect">
            <a:avLst/>
          </a:prstGeom>
          <a:noFill/>
          <a:ln w="9525">
            <a:noFill/>
            <a:miter lim="800000"/>
            <a:headEnd/>
            <a:tailEnd/>
          </a:ln>
        </p:spPr>
      </p:pic>
      <p:sp>
        <p:nvSpPr>
          <p:cNvPr id="32" name="Rounded Rectangular Callout 31"/>
          <p:cNvSpPr/>
          <p:nvPr>
            <p:custDataLst>
              <p:tags r:id="rId5"/>
            </p:custDataLst>
          </p:nvPr>
        </p:nvSpPr>
        <p:spPr>
          <a:xfrm>
            <a:off x="341523" y="1619480"/>
            <a:ext cx="1134737" cy="286438"/>
          </a:xfrm>
          <a:prstGeom prst="wedgeRoundRectCallout">
            <a:avLst>
              <a:gd name="adj1" fmla="val 23828"/>
              <a:gd name="adj2" fmla="val 127394"/>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solidFill>
                  <a:schemeClr val="tx1"/>
                </a:solidFill>
              </a:rPr>
              <a:t>Jobs</a:t>
            </a:r>
            <a:endParaRPr lang="en-US" sz="1200" b="1" dirty="0">
              <a:solidFill>
                <a:schemeClr val="tx1"/>
              </a:solidFill>
            </a:endParaRPr>
          </a:p>
        </p:txBody>
      </p:sp>
      <p:sp>
        <p:nvSpPr>
          <p:cNvPr id="34" name="Rounded Rectangular Callout 33"/>
          <p:cNvSpPr/>
          <p:nvPr>
            <p:custDataLst>
              <p:tags r:id="rId6"/>
            </p:custDataLst>
          </p:nvPr>
        </p:nvSpPr>
        <p:spPr>
          <a:xfrm>
            <a:off x="2058318" y="1419340"/>
            <a:ext cx="1134737" cy="286438"/>
          </a:xfrm>
          <a:prstGeom prst="wedgeRoundRectCallout">
            <a:avLst>
              <a:gd name="adj1" fmla="val 23828"/>
              <a:gd name="adj2" fmla="val 127394"/>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solidFill>
                  <a:schemeClr val="tx1"/>
                </a:solidFill>
              </a:rPr>
              <a:t>Status</a:t>
            </a:r>
            <a:endParaRPr lang="en-US" sz="1200" b="1" dirty="0">
              <a:solidFill>
                <a:schemeClr val="tx1"/>
              </a:solidFill>
            </a:endParaRPr>
          </a:p>
        </p:txBody>
      </p:sp>
      <p:sp>
        <p:nvSpPr>
          <p:cNvPr id="35" name="Rounded Rectangular Callout 34"/>
          <p:cNvSpPr/>
          <p:nvPr>
            <p:custDataLst>
              <p:tags r:id="rId7"/>
            </p:custDataLst>
          </p:nvPr>
        </p:nvSpPr>
        <p:spPr>
          <a:xfrm>
            <a:off x="1000699" y="4063388"/>
            <a:ext cx="1134737" cy="286438"/>
          </a:xfrm>
          <a:prstGeom prst="wedgeRoundRectCallout">
            <a:avLst>
              <a:gd name="adj1" fmla="val 23828"/>
              <a:gd name="adj2" fmla="val 127394"/>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solidFill>
                  <a:schemeClr val="tx1"/>
                </a:solidFill>
              </a:rPr>
              <a:t>Job Tasks</a:t>
            </a:r>
            <a:endParaRPr lang="en-US" sz="1200" b="1" dirty="0">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14991" y="1767241"/>
            <a:ext cx="8229600" cy="2928937"/>
          </a:xfrm>
        </p:spPr>
        <p:txBody>
          <a:bodyPr>
            <a:normAutofit/>
          </a:bodyPr>
          <a:lstStyle/>
          <a:p>
            <a:pPr>
              <a:lnSpc>
                <a:spcPct val="150000"/>
              </a:lnSpc>
            </a:pPr>
            <a:r>
              <a:rPr lang="en-US" dirty="0" smtClean="0"/>
              <a:t>Data consolidation</a:t>
            </a:r>
          </a:p>
          <a:p>
            <a:pPr>
              <a:lnSpc>
                <a:spcPct val="150000"/>
              </a:lnSpc>
            </a:pPr>
            <a:r>
              <a:rPr lang="en-US" dirty="0" smtClean="0"/>
              <a:t>Single data repository</a:t>
            </a:r>
          </a:p>
          <a:p>
            <a:pPr>
              <a:lnSpc>
                <a:spcPct val="150000"/>
              </a:lnSpc>
            </a:pPr>
            <a:r>
              <a:rPr lang="en-US" dirty="0" smtClean="0"/>
              <a:t>QAD and non-QAD Sources</a:t>
            </a:r>
          </a:p>
          <a:p>
            <a:pPr>
              <a:lnSpc>
                <a:spcPct val="150000"/>
              </a:lnSpc>
            </a:pPr>
            <a:r>
              <a:rPr lang="en-US" dirty="0" smtClean="0"/>
              <a:t>Scheduler</a:t>
            </a:r>
          </a:p>
          <a:p>
            <a:endParaRPr lang="en-US" sz="2000" dirty="0" smtClean="0"/>
          </a:p>
        </p:txBody>
      </p:sp>
      <p:sp>
        <p:nvSpPr>
          <p:cNvPr id="11266" name="Rectangle 2"/>
          <p:cNvSpPr>
            <a:spLocks noGrp="1" noChangeArrowheads="1"/>
          </p:cNvSpPr>
          <p:nvPr>
            <p:ph type="title"/>
            <p:custDataLst>
              <p:tags r:id="rId3"/>
            </p:custDataLst>
          </p:nvPr>
        </p:nvSpPr>
        <p:spPr>
          <a:xfrm>
            <a:off x="414338" y="342900"/>
            <a:ext cx="8229600" cy="752122"/>
          </a:xfrm>
        </p:spPr>
        <p:txBody>
          <a:bodyPr>
            <a:normAutofit fontScale="90000"/>
          </a:bodyPr>
          <a:lstStyle/>
          <a:p>
            <a:pPr>
              <a:lnSpc>
                <a:spcPct val="150000"/>
              </a:lnSpc>
            </a:pPr>
            <a:r>
              <a:rPr lang="en-US" dirty="0" smtClean="0"/>
              <a:t>BI Components</a:t>
            </a:r>
            <a:endParaRPr lang="en-US" sz="2800" dirty="0" smtClean="0"/>
          </a:p>
        </p:txBody>
      </p:sp>
      <p:pic>
        <p:nvPicPr>
          <p:cNvPr id="4" name="Picture 3"/>
          <p:cNvPicPr>
            <a:picLocks noChangeAspect="1" noChangeArrowheads="1"/>
          </p:cNvPicPr>
          <p:nvPr>
            <p:custDataLst>
              <p:tags r:id="rId4"/>
            </p:custDataLst>
          </p:nvPr>
        </p:nvPicPr>
        <p:blipFill>
          <a:blip r:embed="rId8" cstate="print"/>
          <a:srcRect/>
          <a:stretch>
            <a:fillRect/>
          </a:stretch>
        </p:blipFill>
        <p:spPr bwMode="auto">
          <a:xfrm>
            <a:off x="7836334" y="347912"/>
            <a:ext cx="1070058" cy="511404"/>
          </a:xfrm>
          <a:prstGeom prst="rect">
            <a:avLst/>
          </a:prstGeom>
          <a:noFill/>
          <a:ln w="9525">
            <a:noFill/>
            <a:miter lim="800000"/>
            <a:headEnd/>
            <a:tailEnd/>
          </a:ln>
        </p:spPr>
      </p:pic>
      <p:sp>
        <p:nvSpPr>
          <p:cNvPr id="5" name="Rectangle 2"/>
          <p:cNvSpPr txBox="1">
            <a:spLocks noChangeArrowheads="1"/>
          </p:cNvSpPr>
          <p:nvPr>
            <p:custDataLst>
              <p:tags r:id="rId5"/>
            </p:custDataLst>
          </p:nvPr>
        </p:nvSpPr>
        <p:spPr>
          <a:xfrm>
            <a:off x="428978" y="1048457"/>
            <a:ext cx="6660444" cy="644878"/>
          </a:xfrm>
          <a:prstGeom prst="rect">
            <a:avLst/>
          </a:prstGeom>
        </p:spPr>
        <p:txBody>
          <a:bodyPr vert="horz" lIns="91440" tIns="45720" rIns="91440" bIns="45720" rtlCol="0" anchor="ctr">
            <a:normAutofit fontScale="97500"/>
          </a:bodyPr>
          <a:lstStyle/>
          <a:p>
            <a:pPr marL="0" marR="0" lvl="0" indent="0" algn="l" defTabSz="457200" rtl="0" eaLnBrk="1" fontAlgn="auto" latinLnBrk="0" hangingPunct="1">
              <a:lnSpc>
                <a:spcPct val="15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Data Warehouse Designer - Summary</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91986"/>
            <a:ext cx="8229600" cy="5029199"/>
          </a:xfrm>
        </p:spPr>
        <p:txBody>
          <a:bodyPr>
            <a:normAutofit/>
          </a:bodyPr>
          <a:lstStyle/>
          <a:p>
            <a:pPr marL="514350" indent="-514350">
              <a:buFont typeface="+mj-lt"/>
              <a:buAutoNum type="arabicPeriod"/>
            </a:pPr>
            <a:r>
              <a:rPr lang="en-US" dirty="0" smtClean="0"/>
              <a:t>Which of the following is NOT a component  of the QAD BI3  application?</a:t>
            </a:r>
          </a:p>
          <a:p>
            <a:pPr marL="514350" indent="-514350">
              <a:buNone/>
            </a:pPr>
            <a:endParaRPr lang="en-US" dirty="0" smtClean="0"/>
          </a:p>
          <a:p>
            <a:pPr marL="914400" lvl="1" indent="-514350">
              <a:spcBef>
                <a:spcPts val="1400"/>
              </a:spcBef>
              <a:buFont typeface="+mj-lt"/>
              <a:buAutoNum type="alphaLcPeriod"/>
            </a:pPr>
            <a:r>
              <a:rPr lang="en-US" dirty="0" smtClean="0"/>
              <a:t>Data Warehouse Designer</a:t>
            </a:r>
          </a:p>
          <a:p>
            <a:pPr marL="914400" lvl="1" indent="-514350">
              <a:spcBef>
                <a:spcPts val="1400"/>
              </a:spcBef>
              <a:buFont typeface="+mj-lt"/>
              <a:buAutoNum type="alphaLcPeriod"/>
            </a:pPr>
            <a:r>
              <a:rPr lang="en-US" dirty="0" smtClean="0"/>
              <a:t>Operational Metrics</a:t>
            </a:r>
          </a:p>
          <a:p>
            <a:pPr marL="914400" lvl="1" indent="-514350">
              <a:spcBef>
                <a:spcPts val="1400"/>
              </a:spcBef>
              <a:buFont typeface="+mj-lt"/>
              <a:buAutoNum type="alphaLcPeriod"/>
            </a:pPr>
            <a:r>
              <a:rPr lang="en-US" dirty="0" smtClean="0"/>
              <a:t>BI Portal</a:t>
            </a:r>
          </a:p>
          <a:p>
            <a:pPr marL="914400" lvl="1" indent="-514350">
              <a:spcBef>
                <a:spcPts val="1400"/>
              </a:spcBef>
              <a:buFont typeface="+mj-lt"/>
              <a:buAutoNum type="alphaLcPeriod"/>
            </a:pPr>
            <a:r>
              <a:rPr lang="en-US" dirty="0" smtClean="0"/>
              <a:t>Modules</a:t>
            </a:r>
          </a:p>
          <a:p>
            <a:pPr marL="2000250" lvl="3" indent="-742950">
              <a:buNone/>
              <a:defRPr/>
            </a:pPr>
            <a:endParaRPr lang="en-US" sz="2800" b="1" dirty="0" smtClean="0"/>
          </a:p>
          <a:p>
            <a:pPr marL="514350" indent="-514350">
              <a:buFont typeface="+mj-lt"/>
              <a:buAutoNum type="arabicPeriod"/>
            </a:pPr>
            <a:endParaRPr lang="en-US" dirty="0" smtClean="0"/>
          </a:p>
          <a:p>
            <a:pPr marL="1143000" lvl="1" indent="-742950">
              <a:defRPr/>
            </a:pPr>
            <a:endParaRPr lang="en-US" dirty="0" smtClean="0"/>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940068"/>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childTnLst>
                                    <p:set>
                                      <p:cBhvr override="childStyle">
                                        <p:cTn id="22" dur="indefinite"/>
                                        <p:tgtEl>
                                          <p:spTgt spid="10243">
                                            <p:txEl>
                                              <p:pRg st="3" end="3"/>
                                            </p:txEl>
                                          </p:spTgt>
                                        </p:tgtEl>
                                        <p:attrNameLst>
                                          <p:attrName>style.fontStyle</p:attrName>
                                        </p:attrNameLst>
                                      </p:cBhvr>
                                      <p:to>
                                        <p:strVal val="normal"/>
                                      </p:to>
                                    </p:set>
                                    <p:set>
                                      <p:cBhvr override="childStyle">
                                        <p:cTn id="23" dur="indefinite"/>
                                        <p:tgtEl>
                                          <p:spTgt spid="10243">
                                            <p:txEl>
                                              <p:pRg st="3" end="3"/>
                                            </p:txEl>
                                          </p:spTgt>
                                        </p:tgtEl>
                                        <p:attrNameLst>
                                          <p:attrName>style.fontWeight</p:attrName>
                                        </p:attrNameLst>
                                      </p:cBhvr>
                                      <p:to>
                                        <p:strVal val="bold"/>
                                      </p:to>
                                    </p:set>
                                    <p:set>
                                      <p:cBhvr override="childStyle">
                                        <p:cTn id="24" dur="indefinite"/>
                                        <p:tgtEl>
                                          <p:spTgt spid="1024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91986"/>
            <a:ext cx="8229600" cy="5029199"/>
          </a:xfrm>
        </p:spPr>
        <p:txBody>
          <a:bodyPr>
            <a:normAutofit/>
          </a:bodyPr>
          <a:lstStyle/>
          <a:p>
            <a:pPr marL="514350" indent="-514350">
              <a:buFont typeface="+mj-lt"/>
              <a:buAutoNum type="arabicPeriod" startAt="2"/>
            </a:pPr>
            <a:r>
              <a:rPr lang="en-US" dirty="0" smtClean="0"/>
              <a:t>True or False:  Both Technical and End-User documentation can be automatically generated from the QAD DWD?</a:t>
            </a:r>
          </a:p>
          <a:p>
            <a:pPr marL="2000250" lvl="3" indent="-742950">
              <a:buNone/>
              <a:defRPr/>
            </a:pPr>
            <a:r>
              <a:rPr lang="en-US" sz="2800" b="1" dirty="0" smtClean="0"/>
              <a:t>True</a:t>
            </a:r>
          </a:p>
          <a:p>
            <a:pPr marL="1143000" lvl="1" indent="-742950">
              <a:defRPr/>
            </a:pPr>
            <a:endParaRPr lang="en-US" dirty="0" smtClean="0"/>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940068"/>
          </a:xfrm>
        </p:spPr>
        <p:txBody>
          <a:bodyPr>
            <a:normAutofit/>
          </a:bodyPr>
          <a:lstStyle/>
          <a:p>
            <a:r>
              <a:rPr lang="en-US" dirty="0" smtClean="0"/>
              <a:t>Review Questions</a:t>
            </a:r>
            <a:endParaRPr lang="en-US" sz="28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3"/>
            <p:custDataLst>
              <p:tags r:id="rId2"/>
            </p:custDataLst>
          </p:nvPr>
        </p:nvSpPr>
        <p:spPr>
          <a:xfrm>
            <a:off x="365543" y="2410744"/>
            <a:ext cx="8336781" cy="1487487"/>
          </a:xfrm>
        </p:spPr>
        <p:txBody>
          <a:bodyPr/>
          <a:lstStyle/>
          <a:p>
            <a:pPr algn="r"/>
            <a:r>
              <a:rPr lang="en-US" sz="2000" i="1" dirty="0" smtClean="0">
                <a:latin typeface="Gill Sans"/>
                <a:ea typeface="Gill Sans"/>
                <a:cs typeface="Gill Sans"/>
                <a:sym typeface="Gill Sans"/>
              </a:rPr>
              <a:t>“For every leader in the company, not just for me, there are decisions that can be made by analysis.  These are the best kinds of decisions.  They’re fact-based decisions.” </a:t>
            </a:r>
          </a:p>
          <a:p>
            <a:pPr algn="r"/>
            <a:r>
              <a:rPr lang="en-US" sz="2000" dirty="0" smtClean="0">
                <a:latin typeface="Gill Sans"/>
                <a:ea typeface="Gill Sans"/>
                <a:cs typeface="Gill Sans"/>
                <a:sym typeface="Gill Sans"/>
              </a:rPr>
              <a:t>Jeff </a:t>
            </a:r>
            <a:r>
              <a:rPr lang="en-US" sz="2000" dirty="0" err="1" smtClean="0">
                <a:latin typeface="Gill Sans"/>
                <a:ea typeface="Gill Sans"/>
                <a:cs typeface="Gill Sans"/>
                <a:sym typeface="Gill Sans"/>
              </a:rPr>
              <a:t>Bezos</a:t>
            </a:r>
            <a:r>
              <a:rPr lang="en-US" sz="2000" dirty="0" smtClean="0">
                <a:latin typeface="Gill Sans"/>
                <a:ea typeface="Gill Sans"/>
                <a:cs typeface="Gill Sans"/>
                <a:sym typeface="Gill Sans"/>
              </a:rPr>
              <a:t>, Amazon</a:t>
            </a:r>
            <a:endParaRPr lang="en-US" dirty="0" smtClean="0"/>
          </a:p>
          <a:p>
            <a:endParaRPr lang="en-US" i="1" dirty="0" smtClean="0">
              <a:latin typeface="Gill Sans"/>
              <a:ea typeface="Gill Sans"/>
              <a:cs typeface="Gill Sans"/>
              <a:sym typeface="Gill Sans"/>
            </a:endParaRPr>
          </a:p>
          <a:p>
            <a:endParaRPr lang="en-US" i="1" dirty="0" smtClean="0">
              <a:latin typeface="Gill Sans"/>
              <a:ea typeface="Gill Sans"/>
              <a:cs typeface="Gill Sans"/>
              <a:sym typeface="Gill Sans"/>
            </a:endParaRPr>
          </a:p>
          <a:p>
            <a:endParaRPr lang="en-US" dirty="0"/>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a:xfrm>
            <a:off x="374573" y="607452"/>
            <a:ext cx="8571123" cy="705411"/>
          </a:xfrm>
        </p:spPr>
        <p:txBody>
          <a:bodyPr>
            <a:normAutofit/>
          </a:bodyPr>
          <a:lstStyle/>
          <a:p>
            <a:pPr eaLnBrk="1" hangingPunct="1"/>
            <a:r>
              <a:rPr lang="en-US" dirty="0" smtClean="0"/>
              <a:t>QAD BI Modules</a:t>
            </a:r>
          </a:p>
        </p:txBody>
      </p:sp>
      <p:pic>
        <p:nvPicPr>
          <p:cNvPr id="3" name="Picture 6" descr="http://www.centegra.co.uk/resources/Welcome-BI_Cube_Small.jpg"/>
          <p:cNvPicPr>
            <a:picLocks noChangeAspect="1" noChangeArrowheads="1"/>
          </p:cNvPicPr>
          <p:nvPr>
            <p:custDataLst>
              <p:tags r:id="rId3"/>
            </p:custDataLst>
          </p:nvPr>
        </p:nvPicPr>
        <p:blipFill>
          <a:blip r:embed="rId6" cstate="print"/>
          <a:srcRect/>
          <a:stretch>
            <a:fillRect/>
          </a:stretch>
        </p:blipFill>
        <p:spPr bwMode="auto">
          <a:xfrm>
            <a:off x="3464274" y="1529567"/>
            <a:ext cx="2220431" cy="166532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a:lnSpc>
                <a:spcPct val="150000"/>
              </a:lnSpc>
              <a:defRPr/>
            </a:pPr>
            <a:r>
              <a:rPr lang="en-US" dirty="0" smtClean="0"/>
              <a:t>Transformation logic – best practices</a:t>
            </a:r>
          </a:p>
          <a:p>
            <a:pPr>
              <a:lnSpc>
                <a:spcPct val="150000"/>
              </a:lnSpc>
              <a:defRPr/>
            </a:pPr>
            <a:r>
              <a:rPr lang="en-US" dirty="0" smtClean="0"/>
              <a:t>Fast initial setup – data loads</a:t>
            </a:r>
          </a:p>
          <a:p>
            <a:pPr>
              <a:lnSpc>
                <a:spcPct val="150000"/>
              </a:lnSpc>
              <a:defRPr/>
            </a:pPr>
            <a:r>
              <a:rPr lang="en-US" dirty="0" smtClean="0"/>
              <a:t>Standard queries, reports &amp; dashboards</a:t>
            </a:r>
          </a:p>
          <a:p>
            <a:pPr>
              <a:lnSpc>
                <a:spcPct val="150000"/>
              </a:lnSpc>
              <a:defRPr/>
            </a:pPr>
            <a:r>
              <a:rPr lang="en-US" dirty="0" smtClean="0"/>
              <a:t>Clear upgrade path for new versions of QAD Enterprise Application (ERP)</a:t>
            </a:r>
          </a:p>
          <a:p>
            <a:pPr lvl="1" eaLnBrk="1" hangingPunct="1">
              <a:buNone/>
              <a:defRPr/>
            </a:pPr>
            <a:endParaRPr lang="en-US" sz="2000" dirty="0" smtClean="0"/>
          </a:p>
        </p:txBody>
      </p:sp>
      <p:sp>
        <p:nvSpPr>
          <p:cNvPr id="6" name="Title 5"/>
          <p:cNvSpPr>
            <a:spLocks noGrp="1"/>
          </p:cNvSpPr>
          <p:nvPr>
            <p:ph type="title"/>
          </p:nvPr>
        </p:nvSpPr>
        <p:spPr/>
        <p:txBody>
          <a:bodyPr>
            <a:normAutofit/>
          </a:bodyPr>
          <a:lstStyle/>
          <a:p>
            <a:r>
              <a:rPr lang="en-US" dirty="0" smtClean="0"/>
              <a:t>BI Modules - Benefits</a:t>
            </a:r>
            <a:endParaRPr lang="en-US" dirty="0"/>
          </a:p>
        </p:txBody>
      </p:sp>
      <p:pic>
        <p:nvPicPr>
          <p:cNvPr id="55301" name="Picture 6" descr="http://www.centegra.co.uk/resources/Welcome-BI_Cube_Small.jpg"/>
          <p:cNvPicPr>
            <a:picLocks noChangeAspect="1" noChangeArrowheads="1"/>
          </p:cNvPicPr>
          <p:nvPr>
            <p:custDataLst>
              <p:tags r:id="rId3"/>
            </p:custDataLst>
          </p:nvPr>
        </p:nvPicPr>
        <p:blipFill>
          <a:blip r:embed="rId6" cstate="print"/>
          <a:srcRect/>
          <a:stretch>
            <a:fillRect/>
          </a:stretch>
        </p:blipFill>
        <p:spPr bwMode="auto">
          <a:xfrm>
            <a:off x="7906215" y="441722"/>
            <a:ext cx="997574" cy="748181"/>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1" name="Picture 6" descr="http://www.centegra.co.uk/resources/Welcome-BI_Cube_Small.jpg"/>
          <p:cNvPicPr>
            <a:picLocks noChangeAspect="1" noChangeArrowheads="1"/>
          </p:cNvPicPr>
          <p:nvPr>
            <p:custDataLst>
              <p:tags r:id="rId2"/>
            </p:custDataLst>
          </p:nvPr>
        </p:nvPicPr>
        <p:blipFill>
          <a:blip r:embed="rId15" cstate="print"/>
          <a:srcRect/>
          <a:stretch>
            <a:fillRect/>
          </a:stretch>
        </p:blipFill>
        <p:spPr bwMode="auto">
          <a:xfrm>
            <a:off x="7906215" y="313386"/>
            <a:ext cx="997574" cy="748181"/>
          </a:xfrm>
          <a:prstGeom prst="rect">
            <a:avLst/>
          </a:prstGeom>
          <a:noFill/>
          <a:ln w="9525">
            <a:noFill/>
            <a:miter lim="800000"/>
            <a:headEnd/>
            <a:tailEnd/>
          </a:ln>
        </p:spPr>
      </p:pic>
      <p:sp>
        <p:nvSpPr>
          <p:cNvPr id="16" name="Rounded Rectangle 15"/>
          <p:cNvSpPr/>
          <p:nvPr>
            <p:custDataLst>
              <p:tags r:id="rId3"/>
            </p:custDataLst>
          </p:nvPr>
        </p:nvSpPr>
        <p:spPr>
          <a:xfrm>
            <a:off x="693855"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Financials</a:t>
            </a:r>
          </a:p>
        </p:txBody>
      </p:sp>
      <p:grpSp>
        <p:nvGrpSpPr>
          <p:cNvPr id="73" name="Group 72"/>
          <p:cNvGrpSpPr/>
          <p:nvPr>
            <p:custDataLst>
              <p:tags r:id="rId4"/>
            </p:custDataLst>
          </p:nvPr>
        </p:nvGrpSpPr>
        <p:grpSpPr>
          <a:xfrm>
            <a:off x="693855" y="2113551"/>
            <a:ext cx="1331494" cy="3198393"/>
            <a:chOff x="693855" y="2113551"/>
            <a:chExt cx="1331494" cy="3198393"/>
          </a:xfrm>
        </p:grpSpPr>
        <p:sp>
          <p:nvSpPr>
            <p:cNvPr id="17" name="Rounded Rectangle 16"/>
            <p:cNvSpPr/>
            <p:nvPr/>
          </p:nvSpPr>
          <p:spPr>
            <a:xfrm>
              <a:off x="693855" y="24257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General</a:t>
              </a:r>
            </a:p>
            <a:p>
              <a:pPr algn="ctr"/>
              <a:r>
                <a:rPr lang="en-US" sz="1100" b="1" dirty="0" smtClean="0"/>
                <a:t>Ledger</a:t>
              </a:r>
              <a:endParaRPr lang="en-US" sz="1100" b="1" dirty="0"/>
            </a:p>
          </p:txBody>
        </p:sp>
        <p:sp>
          <p:nvSpPr>
            <p:cNvPr id="18" name="Rounded Rectangle 17"/>
            <p:cNvSpPr/>
            <p:nvPr/>
          </p:nvSpPr>
          <p:spPr>
            <a:xfrm>
              <a:off x="693855" y="34798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Accounts Payable</a:t>
              </a:r>
            </a:p>
          </p:txBody>
        </p:sp>
        <p:sp>
          <p:nvSpPr>
            <p:cNvPr id="19" name="Rounded Rectangle 18"/>
            <p:cNvSpPr/>
            <p:nvPr/>
          </p:nvSpPr>
          <p:spPr>
            <a:xfrm>
              <a:off x="693855" y="4557965"/>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Accounts Receivable</a:t>
              </a:r>
            </a:p>
          </p:txBody>
        </p:sp>
        <p:cxnSp>
          <p:nvCxnSpPr>
            <p:cNvPr id="39" name="Straight Connector 38"/>
            <p:cNvCxnSpPr>
              <a:stCxn id="16" idx="2"/>
              <a:endCxn id="17" idx="0"/>
            </p:cNvCxnSpPr>
            <p:nvPr/>
          </p:nvCxnSpPr>
          <p:spPr>
            <a:xfrm>
              <a:off x="1359602" y="2113551"/>
              <a:ext cx="0" cy="312152"/>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a:stCxn id="17" idx="2"/>
              <a:endCxn id="18" idx="0"/>
            </p:cNvCxnSpPr>
            <p:nvPr/>
          </p:nvCxnSpPr>
          <p:spPr>
            <a:xfrm>
              <a:off x="1359602" y="3179682"/>
              <a:ext cx="0" cy="300121"/>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a:stCxn id="18" idx="2"/>
              <a:endCxn id="19" idx="0"/>
            </p:cNvCxnSpPr>
            <p:nvPr/>
          </p:nvCxnSpPr>
          <p:spPr>
            <a:xfrm>
              <a:off x="1359602" y="4233782"/>
              <a:ext cx="0" cy="324183"/>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2" name="Rounded Rectangle 11"/>
          <p:cNvSpPr/>
          <p:nvPr>
            <p:custDataLst>
              <p:tags r:id="rId5"/>
            </p:custDataLst>
          </p:nvPr>
        </p:nvSpPr>
        <p:spPr>
          <a:xfrm>
            <a:off x="2286034"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Order</a:t>
            </a:r>
            <a:r>
              <a:rPr lang="en-US" sz="1100" dirty="0" smtClean="0"/>
              <a:t> </a:t>
            </a:r>
            <a:r>
              <a:rPr lang="en-US" sz="1100" b="1" dirty="0" smtClean="0"/>
              <a:t>Management</a:t>
            </a:r>
            <a:endParaRPr lang="en-US" sz="1100" b="1" dirty="0"/>
          </a:p>
        </p:txBody>
      </p:sp>
      <p:grpSp>
        <p:nvGrpSpPr>
          <p:cNvPr id="74" name="Group 73"/>
          <p:cNvGrpSpPr/>
          <p:nvPr>
            <p:custDataLst>
              <p:tags r:id="rId6"/>
            </p:custDataLst>
          </p:nvPr>
        </p:nvGrpSpPr>
        <p:grpSpPr>
          <a:xfrm>
            <a:off x="2282023" y="2113551"/>
            <a:ext cx="1331494" cy="4251154"/>
            <a:chOff x="2282023" y="2113551"/>
            <a:chExt cx="1331494" cy="4251154"/>
          </a:xfrm>
        </p:grpSpPr>
        <p:cxnSp>
          <p:nvCxnSpPr>
            <p:cNvPr id="47" name="Straight Connector 46"/>
            <p:cNvCxnSpPr/>
            <p:nvPr/>
          </p:nvCxnSpPr>
          <p:spPr>
            <a:xfrm>
              <a:off x="2945765" y="3179682"/>
              <a:ext cx="4011" cy="300121"/>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0" name="Rounded Rectangle 19"/>
            <p:cNvSpPr/>
            <p:nvPr/>
          </p:nvSpPr>
          <p:spPr>
            <a:xfrm>
              <a:off x="2282023" y="34798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Invoices</a:t>
              </a:r>
            </a:p>
          </p:txBody>
        </p:sp>
        <p:sp>
          <p:nvSpPr>
            <p:cNvPr id="21" name="Rounded Rectangle 20"/>
            <p:cNvSpPr/>
            <p:nvPr/>
          </p:nvSpPr>
          <p:spPr>
            <a:xfrm>
              <a:off x="2282023" y="4557965"/>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Bookings</a:t>
              </a:r>
            </a:p>
          </p:txBody>
        </p:sp>
        <p:sp>
          <p:nvSpPr>
            <p:cNvPr id="22" name="Rounded Rectangle 21"/>
            <p:cNvSpPr/>
            <p:nvPr/>
          </p:nvSpPr>
          <p:spPr>
            <a:xfrm>
              <a:off x="2282023" y="5610726"/>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Shipments</a:t>
              </a:r>
            </a:p>
          </p:txBody>
        </p:sp>
        <p:sp>
          <p:nvSpPr>
            <p:cNvPr id="29" name="Rounded Rectangle 28"/>
            <p:cNvSpPr/>
            <p:nvPr/>
          </p:nvSpPr>
          <p:spPr>
            <a:xfrm>
              <a:off x="2282023" y="24257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Sales </a:t>
              </a:r>
            </a:p>
            <a:p>
              <a:pPr algn="ctr"/>
              <a:r>
                <a:rPr lang="en-US" sz="1100" b="1" dirty="0" smtClean="0"/>
                <a:t>Orders</a:t>
              </a:r>
            </a:p>
          </p:txBody>
        </p:sp>
        <p:cxnSp>
          <p:nvCxnSpPr>
            <p:cNvPr id="45" name="Straight Connector 44"/>
            <p:cNvCxnSpPr/>
            <p:nvPr/>
          </p:nvCxnSpPr>
          <p:spPr>
            <a:xfrm>
              <a:off x="2947770" y="2113551"/>
              <a:ext cx="0" cy="312152"/>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flipH="1">
              <a:off x="2945765" y="4233782"/>
              <a:ext cx="4010" cy="324183"/>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H="1">
              <a:off x="2945765" y="5311944"/>
              <a:ext cx="4010" cy="298782"/>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5" name="Rounded Rectangle 14"/>
          <p:cNvSpPr/>
          <p:nvPr>
            <p:custDataLst>
              <p:tags r:id="rId7"/>
            </p:custDataLst>
          </p:nvPr>
        </p:nvSpPr>
        <p:spPr>
          <a:xfrm>
            <a:off x="3824062"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Operations</a:t>
            </a:r>
          </a:p>
        </p:txBody>
      </p:sp>
      <p:grpSp>
        <p:nvGrpSpPr>
          <p:cNvPr id="75" name="Group 74"/>
          <p:cNvGrpSpPr/>
          <p:nvPr>
            <p:custDataLst>
              <p:tags r:id="rId8"/>
            </p:custDataLst>
          </p:nvPr>
        </p:nvGrpSpPr>
        <p:grpSpPr>
          <a:xfrm>
            <a:off x="3824062" y="2113551"/>
            <a:ext cx="1331494" cy="3174330"/>
            <a:chOff x="3824062" y="2113551"/>
            <a:chExt cx="1331494" cy="3174330"/>
          </a:xfrm>
        </p:grpSpPr>
        <p:sp>
          <p:nvSpPr>
            <p:cNvPr id="30" name="Rounded Rectangle 29"/>
            <p:cNvSpPr/>
            <p:nvPr/>
          </p:nvSpPr>
          <p:spPr>
            <a:xfrm>
              <a:off x="3824062" y="2453777"/>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Inventory Control &amp; Management</a:t>
              </a:r>
            </a:p>
          </p:txBody>
        </p:sp>
        <p:sp>
          <p:nvSpPr>
            <p:cNvPr id="31" name="Rounded Rectangle 30"/>
            <p:cNvSpPr/>
            <p:nvPr/>
          </p:nvSpPr>
          <p:spPr>
            <a:xfrm>
              <a:off x="3824062" y="34798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Direct</a:t>
              </a:r>
            </a:p>
            <a:p>
              <a:pPr algn="ctr"/>
              <a:r>
                <a:rPr lang="en-US" sz="1100" b="1" dirty="0" smtClean="0"/>
                <a:t>Materials</a:t>
              </a:r>
            </a:p>
            <a:p>
              <a:pPr algn="ctr"/>
              <a:r>
                <a:rPr lang="en-US" sz="1100" b="1" dirty="0" smtClean="0"/>
                <a:t>Purchasing</a:t>
              </a:r>
            </a:p>
          </p:txBody>
        </p:sp>
        <p:sp>
          <p:nvSpPr>
            <p:cNvPr id="32" name="Rounded Rectangle 31"/>
            <p:cNvSpPr/>
            <p:nvPr/>
          </p:nvSpPr>
          <p:spPr>
            <a:xfrm>
              <a:off x="3824062" y="4533902"/>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Manufacturing</a:t>
              </a:r>
            </a:p>
            <a:p>
              <a:pPr algn="ctr"/>
              <a:r>
                <a:rPr lang="en-US" sz="1100" b="1" dirty="0" smtClean="0"/>
                <a:t>Operations</a:t>
              </a:r>
            </a:p>
          </p:txBody>
        </p:sp>
        <p:cxnSp>
          <p:nvCxnSpPr>
            <p:cNvPr id="57" name="Straight Connector 56"/>
            <p:cNvCxnSpPr>
              <a:stCxn id="15" idx="2"/>
              <a:endCxn id="30" idx="0"/>
            </p:cNvCxnSpPr>
            <p:nvPr/>
          </p:nvCxnSpPr>
          <p:spPr>
            <a:xfrm>
              <a:off x="4489809" y="2113551"/>
              <a:ext cx="0" cy="34022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a:stCxn id="30" idx="2"/>
              <a:endCxn id="31" idx="0"/>
            </p:cNvCxnSpPr>
            <p:nvPr/>
          </p:nvCxnSpPr>
          <p:spPr>
            <a:xfrm>
              <a:off x="4489809" y="3207756"/>
              <a:ext cx="0" cy="27204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a:stCxn id="31" idx="2"/>
              <a:endCxn id="32" idx="0"/>
            </p:cNvCxnSpPr>
            <p:nvPr/>
          </p:nvCxnSpPr>
          <p:spPr>
            <a:xfrm>
              <a:off x="4489809" y="4233782"/>
              <a:ext cx="0" cy="30012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3" name="Rounded Rectangle 12"/>
          <p:cNvSpPr/>
          <p:nvPr>
            <p:custDataLst>
              <p:tags r:id="rId9"/>
            </p:custDataLst>
          </p:nvPr>
        </p:nvSpPr>
        <p:spPr>
          <a:xfrm>
            <a:off x="5376132"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Enterprise </a:t>
            </a:r>
          </a:p>
          <a:p>
            <a:pPr algn="ctr"/>
            <a:r>
              <a:rPr lang="en-US" sz="1100" b="1" dirty="0" smtClean="0"/>
              <a:t>Asset</a:t>
            </a:r>
          </a:p>
          <a:p>
            <a:pPr algn="ctr"/>
            <a:r>
              <a:rPr lang="en-US" sz="1100" b="1" dirty="0" smtClean="0"/>
              <a:t>Management</a:t>
            </a:r>
            <a:endParaRPr lang="en-US" sz="1100" b="1" dirty="0"/>
          </a:p>
        </p:txBody>
      </p:sp>
      <p:grpSp>
        <p:nvGrpSpPr>
          <p:cNvPr id="76" name="Group 75"/>
          <p:cNvGrpSpPr/>
          <p:nvPr>
            <p:custDataLst>
              <p:tags r:id="rId10"/>
            </p:custDataLst>
          </p:nvPr>
        </p:nvGrpSpPr>
        <p:grpSpPr>
          <a:xfrm>
            <a:off x="5376132" y="2116723"/>
            <a:ext cx="1331494" cy="1094205"/>
            <a:chOff x="5376132" y="2113551"/>
            <a:chExt cx="1331494" cy="1094205"/>
          </a:xfrm>
        </p:grpSpPr>
        <p:sp>
          <p:nvSpPr>
            <p:cNvPr id="36" name="Rounded Rectangle 35"/>
            <p:cNvSpPr/>
            <p:nvPr/>
          </p:nvSpPr>
          <p:spPr>
            <a:xfrm>
              <a:off x="5376132" y="2453777"/>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Plant Maintenance</a:t>
              </a:r>
            </a:p>
          </p:txBody>
        </p:sp>
        <p:cxnSp>
          <p:nvCxnSpPr>
            <p:cNvPr id="64" name="Straight Connector 63"/>
            <p:cNvCxnSpPr>
              <a:stCxn id="13" idx="2"/>
              <a:endCxn id="36" idx="0"/>
            </p:cNvCxnSpPr>
            <p:nvPr/>
          </p:nvCxnSpPr>
          <p:spPr>
            <a:xfrm>
              <a:off x="6041879" y="2113551"/>
              <a:ext cx="0" cy="34022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4" name="Rounded Rectangle 13"/>
          <p:cNvSpPr/>
          <p:nvPr>
            <p:custDataLst>
              <p:tags r:id="rId11"/>
            </p:custDataLst>
          </p:nvPr>
        </p:nvSpPr>
        <p:spPr>
          <a:xfrm>
            <a:off x="6956275"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Transportation Management</a:t>
            </a:r>
          </a:p>
        </p:txBody>
      </p:sp>
      <p:grpSp>
        <p:nvGrpSpPr>
          <p:cNvPr id="35" name="Group 34"/>
          <p:cNvGrpSpPr/>
          <p:nvPr>
            <p:custDataLst>
              <p:tags r:id="rId12"/>
            </p:custDataLst>
          </p:nvPr>
        </p:nvGrpSpPr>
        <p:grpSpPr>
          <a:xfrm>
            <a:off x="6979145" y="2116723"/>
            <a:ext cx="1331494" cy="1094205"/>
            <a:chOff x="5376132" y="2113551"/>
            <a:chExt cx="1331494" cy="1094205"/>
          </a:xfrm>
        </p:grpSpPr>
        <p:sp>
          <p:nvSpPr>
            <p:cNvPr id="37" name="Rounded Rectangle 36"/>
            <p:cNvSpPr/>
            <p:nvPr/>
          </p:nvSpPr>
          <p:spPr>
            <a:xfrm>
              <a:off x="5376132" y="2453777"/>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Supply Chain/</a:t>
              </a:r>
              <a:br>
                <a:rPr lang="en-US" sz="1100" b="1" dirty="0" smtClean="0"/>
              </a:br>
              <a:r>
                <a:rPr lang="en-US" sz="1100" b="1" dirty="0" smtClean="0"/>
                <a:t>Transportation Management</a:t>
              </a:r>
            </a:p>
          </p:txBody>
        </p:sp>
        <p:cxnSp>
          <p:nvCxnSpPr>
            <p:cNvPr id="38" name="Straight Connector 37"/>
            <p:cNvCxnSpPr>
              <a:endCxn id="37" idx="0"/>
            </p:cNvCxnSpPr>
            <p:nvPr/>
          </p:nvCxnSpPr>
          <p:spPr>
            <a:xfrm>
              <a:off x="6041879" y="2113551"/>
              <a:ext cx="0" cy="34022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44" name="Title 43"/>
          <p:cNvSpPr>
            <a:spLocks noGrp="1"/>
          </p:cNvSpPr>
          <p:nvPr>
            <p:ph type="title"/>
          </p:nvPr>
        </p:nvSpPr>
        <p:spPr/>
        <p:txBody>
          <a:bodyPr>
            <a:normAutofit/>
          </a:bodyPr>
          <a:lstStyle/>
          <a:p>
            <a:r>
              <a:rPr lang="en-US" dirty="0" smtClean="0"/>
              <a:t>BI Modules v3.9 </a:t>
            </a:r>
            <a:endParaRPr lang="en-US" dirty="0"/>
          </a:p>
        </p:txBody>
      </p:sp>
      <p:sp>
        <p:nvSpPr>
          <p:cNvPr id="46" name="Picture Placeholder 45"/>
          <p:cNvSpPr>
            <a:spLocks noGrp="1"/>
          </p:cNvSpPr>
          <p:nvPr>
            <p:ph type="pic" idx="1"/>
          </p:nvPr>
        </p:nvSpPr>
        <p:spPr/>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2" grpId="0" animBg="1"/>
      <p:bldP spid="15" grpId="0" animBg="1"/>
      <p:bldP spid="13" grpId="0" animBg="1"/>
      <p:bldP spid="1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7761231" cy="4239394"/>
          </a:xfrm>
        </p:spPr>
        <p:txBody>
          <a:bodyPr>
            <a:normAutofit/>
          </a:bodyPr>
          <a:lstStyle/>
          <a:p>
            <a:pPr marL="571500" indent="-514350">
              <a:spcAft>
                <a:spcPts val="1200"/>
              </a:spcAft>
              <a:buFont typeface="+mj-lt"/>
              <a:buAutoNum type="arabicPeriod"/>
            </a:pPr>
            <a:r>
              <a:rPr lang="en-US" dirty="0" smtClean="0"/>
              <a:t>The currently available modules include:</a:t>
            </a:r>
          </a:p>
          <a:p>
            <a:pPr marL="971550" lvl="1" indent="-514350">
              <a:spcAft>
                <a:spcPts val="1200"/>
              </a:spcAft>
              <a:buFont typeface="+mj-lt"/>
              <a:buAutoNum type="alphaLcPeriod"/>
            </a:pPr>
            <a:r>
              <a:rPr lang="en-US" dirty="0" smtClean="0"/>
              <a:t>Financial, Order Management,  Scheduling</a:t>
            </a:r>
          </a:p>
          <a:p>
            <a:pPr marL="971550" lvl="1" indent="-514350">
              <a:spcAft>
                <a:spcPts val="1200"/>
              </a:spcAft>
              <a:buFont typeface="+mj-lt"/>
              <a:buAutoNum type="alphaLcPeriod"/>
            </a:pPr>
            <a:r>
              <a:rPr lang="en-US" dirty="0" smtClean="0"/>
              <a:t>Financial, Order Management, Operations</a:t>
            </a:r>
          </a:p>
          <a:p>
            <a:pPr marL="971550" lvl="1" indent="-514350">
              <a:spcAft>
                <a:spcPts val="1200"/>
              </a:spcAft>
              <a:buFont typeface="+mj-lt"/>
              <a:buAutoNum type="alphaLcPeriod"/>
            </a:pPr>
            <a:r>
              <a:rPr lang="en-US" dirty="0" smtClean="0"/>
              <a:t>Financial, Order Management, Human Resources</a:t>
            </a:r>
          </a:p>
          <a:p>
            <a:pPr marL="971550" lvl="1" indent="-514350">
              <a:spcAft>
                <a:spcPts val="1200"/>
              </a:spcAft>
              <a:buFont typeface="+mj-lt"/>
              <a:buAutoNum type="alphaLcPeriod"/>
            </a:pPr>
            <a:r>
              <a:rPr lang="en-US" dirty="0" smtClean="0"/>
              <a:t>Financial, Operations, CRM</a:t>
            </a:r>
          </a:p>
          <a:p>
            <a:endParaRPr lang="en-US" sz="2000" dirty="0" smtClean="0"/>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pic>
        <p:nvPicPr>
          <p:cNvPr id="4" name="Picture 6" descr="http://www.centegra.co.uk/resources/Welcome-BI_Cube_Small.jpg"/>
          <p:cNvPicPr>
            <a:picLocks noChangeAspect="1" noChangeArrowheads="1"/>
          </p:cNvPicPr>
          <p:nvPr>
            <p:custDataLst>
              <p:tags r:id="rId4"/>
            </p:custDataLst>
          </p:nvPr>
        </p:nvPicPr>
        <p:blipFill>
          <a:blip r:embed="rId7" cstate="print"/>
          <a:srcRect/>
          <a:stretch>
            <a:fillRect/>
          </a:stretch>
        </p:blipFill>
        <p:spPr bwMode="auto">
          <a:xfrm>
            <a:off x="7677615" y="304110"/>
            <a:ext cx="997574" cy="748181"/>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mph" presetSubtype="1" nodeType="clickEffect">
                                  <p:stCondLst>
                                    <p:cond delay="0"/>
                                  </p:stCondLst>
                                  <p:childTnLst>
                                    <p:set>
                                      <p:cBhvr override="childStyle">
                                        <p:cTn id="26" dur="indefinite"/>
                                        <p:tgtEl>
                                          <p:spTgt spid="10243">
                                            <p:txEl>
                                              <p:pRg st="2" end="2"/>
                                            </p:txEl>
                                          </p:spTgt>
                                        </p:tgtEl>
                                        <p:attrNameLst>
                                          <p:attrName>style.fontStyle</p:attrName>
                                        </p:attrNameLst>
                                      </p:cBhvr>
                                      <p:to>
                                        <p:strVal val="normal"/>
                                      </p:to>
                                    </p:set>
                                    <p:set>
                                      <p:cBhvr override="childStyle">
                                        <p:cTn id="27" dur="indefinite"/>
                                        <p:tgtEl>
                                          <p:spTgt spid="10243">
                                            <p:txEl>
                                              <p:pRg st="2" end="2"/>
                                            </p:txEl>
                                          </p:spTgt>
                                        </p:tgtEl>
                                        <p:attrNameLst>
                                          <p:attrName>style.fontWeight</p:attrName>
                                        </p:attrNameLst>
                                      </p:cBhvr>
                                      <p:to>
                                        <p:strVal val="bold"/>
                                      </p:to>
                                    </p:set>
                                    <p:set>
                                      <p:cBhvr override="childStyle">
                                        <p:cTn id="28" dur="indefinite"/>
                                        <p:tgtEl>
                                          <p:spTgt spid="1024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custDataLst>
              <p:tags r:id="rId2"/>
            </p:custDataLst>
          </p:nvPr>
        </p:nvSpPr>
        <p:spPr>
          <a:xfrm>
            <a:off x="539807" y="1178560"/>
            <a:ext cx="8229600" cy="4239394"/>
          </a:xfrm>
        </p:spPr>
        <p:txBody>
          <a:bodyPr>
            <a:normAutofit/>
          </a:bodyPr>
          <a:lstStyle/>
          <a:p>
            <a:pPr marL="571500" indent="-514350">
              <a:spcAft>
                <a:spcPts val="1200"/>
              </a:spcAft>
              <a:buFont typeface="+mj-lt"/>
              <a:buAutoNum type="arabicPeriod" startAt="2"/>
            </a:pPr>
            <a:r>
              <a:rPr lang="en-US" dirty="0" smtClean="0"/>
              <a:t>If a user needs to investigate trends in raw material purchases he would interrogate:</a:t>
            </a:r>
          </a:p>
          <a:p>
            <a:pPr marL="971550" lvl="1" indent="-514350">
              <a:spcAft>
                <a:spcPts val="1200"/>
              </a:spcAft>
              <a:buFont typeface="+mj-lt"/>
              <a:buAutoNum type="alphaLcPeriod"/>
            </a:pPr>
            <a:r>
              <a:rPr lang="en-US" dirty="0" smtClean="0"/>
              <a:t>The Financial module</a:t>
            </a:r>
          </a:p>
          <a:p>
            <a:pPr marL="971550" lvl="1" indent="-514350">
              <a:spcAft>
                <a:spcPts val="1200"/>
              </a:spcAft>
              <a:buFont typeface="+mj-lt"/>
              <a:buAutoNum type="alphaLcPeriod"/>
            </a:pPr>
            <a:r>
              <a:rPr lang="en-US" dirty="0" smtClean="0"/>
              <a:t>The Order Management module</a:t>
            </a:r>
          </a:p>
          <a:p>
            <a:pPr marL="971550" lvl="1" indent="-514350">
              <a:spcAft>
                <a:spcPts val="1200"/>
              </a:spcAft>
              <a:buFont typeface="+mj-lt"/>
              <a:buAutoNum type="alphaLcPeriod"/>
            </a:pPr>
            <a:r>
              <a:rPr lang="en-US" dirty="0" smtClean="0"/>
              <a:t>The Operations module</a:t>
            </a:r>
          </a:p>
          <a:p>
            <a:pPr marL="971550" lvl="1" indent="-514350">
              <a:spcAft>
                <a:spcPts val="1200"/>
              </a:spcAft>
              <a:buFont typeface="+mj-lt"/>
              <a:buAutoNum type="alphaLcPeriod"/>
            </a:pPr>
            <a:r>
              <a:rPr lang="en-US" dirty="0" smtClean="0"/>
              <a:t>The Supply Chain module</a:t>
            </a:r>
          </a:p>
        </p:txBody>
      </p:sp>
      <p:sp>
        <p:nvSpPr>
          <p:cNvPr id="11266" name="Rectangle 2"/>
          <p:cNvSpPr>
            <a:spLocks noGrp="1" noChangeArrowheads="1"/>
          </p:cNvSpPr>
          <p:nvPr>
            <p:ph type="title"/>
            <p:custDataLst>
              <p:tags r:id="rId3"/>
            </p:custDataLst>
          </p:nvPr>
        </p:nvSpPr>
        <p:spPr>
          <a:xfrm>
            <a:off x="457200" y="182879"/>
            <a:ext cx="8229600" cy="683395"/>
          </a:xfrm>
        </p:spPr>
        <p:txBody>
          <a:bodyPr>
            <a:normAutofit/>
          </a:bodyPr>
          <a:lstStyle/>
          <a:p>
            <a:r>
              <a:rPr lang="en-US" dirty="0" smtClean="0"/>
              <a:t>Review Questions</a:t>
            </a:r>
            <a:endParaRPr lang="en-US" sz="2800" dirty="0" smtClean="0"/>
          </a:p>
        </p:txBody>
      </p:sp>
      <p:pic>
        <p:nvPicPr>
          <p:cNvPr id="4" name="Picture 6" descr="http://www.centegra.co.uk/resources/Welcome-BI_Cube_Small.jpg"/>
          <p:cNvPicPr>
            <a:picLocks noChangeAspect="1" noChangeArrowheads="1"/>
          </p:cNvPicPr>
          <p:nvPr>
            <p:custDataLst>
              <p:tags r:id="rId4"/>
            </p:custDataLst>
          </p:nvPr>
        </p:nvPicPr>
        <p:blipFill>
          <a:blip r:embed="rId7" cstate="print"/>
          <a:srcRect/>
          <a:stretch>
            <a:fillRect/>
          </a:stretch>
        </p:blipFill>
        <p:spPr bwMode="auto">
          <a:xfrm>
            <a:off x="7677615" y="304110"/>
            <a:ext cx="997574" cy="748181"/>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mph" presetSubtype="1" nodeType="clickEffect">
                                  <p:stCondLst>
                                    <p:cond delay="0"/>
                                  </p:stCondLst>
                                  <p:childTnLst>
                                    <p:set>
                                      <p:cBhvr override="childStyle">
                                        <p:cTn id="26" dur="indefinite"/>
                                        <p:tgtEl>
                                          <p:spTgt spid="10243">
                                            <p:txEl>
                                              <p:pRg st="3" end="3"/>
                                            </p:txEl>
                                          </p:spTgt>
                                        </p:tgtEl>
                                        <p:attrNameLst>
                                          <p:attrName>style.fontStyle</p:attrName>
                                        </p:attrNameLst>
                                      </p:cBhvr>
                                      <p:to>
                                        <p:strVal val="normal"/>
                                      </p:to>
                                    </p:set>
                                    <p:set>
                                      <p:cBhvr override="childStyle">
                                        <p:cTn id="27" dur="indefinite"/>
                                        <p:tgtEl>
                                          <p:spTgt spid="10243">
                                            <p:txEl>
                                              <p:pRg st="3" end="3"/>
                                            </p:txEl>
                                          </p:spTgt>
                                        </p:tgtEl>
                                        <p:attrNameLst>
                                          <p:attrName>style.fontWeight</p:attrName>
                                        </p:attrNameLst>
                                      </p:cBhvr>
                                      <p:to>
                                        <p:strVal val="bold"/>
                                      </p:to>
                                    </p:set>
                                    <p:set>
                                      <p:cBhvr override="childStyle">
                                        <p:cTn id="28" dur="indefinite"/>
                                        <p:tgtEl>
                                          <p:spTgt spid="1024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a:xfrm>
            <a:off x="374573" y="607452"/>
            <a:ext cx="8571123" cy="705411"/>
          </a:xfrm>
        </p:spPr>
        <p:txBody>
          <a:bodyPr>
            <a:normAutofit/>
          </a:bodyPr>
          <a:lstStyle/>
          <a:p>
            <a:pPr eaLnBrk="1" hangingPunct="1"/>
            <a:r>
              <a:rPr lang="en-US" dirty="0" smtClean="0"/>
              <a:t>QAD BI Collaborative Portal</a:t>
            </a:r>
          </a:p>
        </p:txBody>
      </p:sp>
      <p:pic>
        <p:nvPicPr>
          <p:cNvPr id="5" name="Picture 4" descr="Bar Chart Unformatted.jpg"/>
          <p:cNvPicPr>
            <a:picLocks noChangeAspect="1"/>
          </p:cNvPicPr>
          <p:nvPr>
            <p:custDataLst>
              <p:tags r:id="rId3"/>
            </p:custDataLst>
          </p:nvPr>
        </p:nvPicPr>
        <p:blipFill>
          <a:blip r:embed="rId6" cstate="print"/>
          <a:stretch>
            <a:fillRect/>
          </a:stretch>
        </p:blipFill>
        <p:spPr>
          <a:xfrm>
            <a:off x="3088640" y="1544320"/>
            <a:ext cx="3117128" cy="1770566"/>
          </a:xfrm>
          <a:prstGeom prst="rect">
            <a:avLst/>
          </a:prstGeom>
        </p:spPr>
      </p:pic>
    </p:spTree>
    <p:custDataLst>
      <p:tags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custDataLst>
              <p:tags r:id="rId2"/>
            </p:custDataLst>
          </p:nvPr>
        </p:nvSpPr>
        <p:spPr>
          <a:xfrm>
            <a:off x="501268" y="220337"/>
            <a:ext cx="8229600" cy="892365"/>
          </a:xfrm>
        </p:spPr>
        <p:txBody>
          <a:bodyPr>
            <a:normAutofit/>
          </a:bodyPr>
          <a:lstStyle/>
          <a:p>
            <a:r>
              <a:rPr lang="en-US" sz="3600" dirty="0" smtClean="0"/>
              <a:t>BI Portal</a:t>
            </a:r>
          </a:p>
        </p:txBody>
      </p:sp>
      <p:pic>
        <p:nvPicPr>
          <p:cNvPr id="5" name="Picture 4"/>
          <p:cNvPicPr>
            <a:picLocks noChangeAspect="1" noChangeArrowheads="1"/>
          </p:cNvPicPr>
          <p:nvPr>
            <p:custDataLst>
              <p:tags r:id="rId3"/>
            </p:custDataLst>
          </p:nvPr>
        </p:nvPicPr>
        <p:blipFill>
          <a:blip r:embed="rId6" cstate="print"/>
          <a:srcRect/>
          <a:stretch>
            <a:fillRect/>
          </a:stretch>
        </p:blipFill>
        <p:spPr bwMode="auto">
          <a:xfrm>
            <a:off x="1505141" y="1392971"/>
            <a:ext cx="6053899" cy="4497753"/>
          </a:xfrm>
          <a:prstGeom prst="rect">
            <a:avLst/>
          </a:prstGeom>
          <a:noFill/>
          <a:ln w="12700">
            <a:noFill/>
            <a:miter lim="800000"/>
            <a:headEnd/>
            <a:tailEnd/>
          </a:ln>
          <a:effectLst/>
        </p:spPr>
      </p:pic>
    </p:spTree>
    <p:custDataLst>
      <p:tags r:id="rId1"/>
    </p:custData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444321" y="1035585"/>
            <a:ext cx="8153400" cy="5109183"/>
          </a:xfrm>
        </p:spPr>
        <p:txBody>
          <a:bodyPr>
            <a:normAutofit/>
          </a:bodyPr>
          <a:lstStyle/>
          <a:p>
            <a:pPr lvl="1">
              <a:lnSpc>
                <a:spcPct val="150000"/>
              </a:lnSpc>
              <a:defRPr/>
            </a:pPr>
            <a:r>
              <a:rPr lang="en-US" sz="2800" dirty="0" smtClean="0">
                <a:cs typeface="Tahoma" pitchFamily="34" charset="0"/>
              </a:rPr>
              <a:t>Browser-based delivery</a:t>
            </a:r>
          </a:p>
          <a:p>
            <a:pPr lvl="1">
              <a:lnSpc>
                <a:spcPct val="150000"/>
              </a:lnSpc>
              <a:defRPr/>
            </a:pPr>
            <a:r>
              <a:rPr lang="en-US" sz="2800" dirty="0" smtClean="0">
                <a:cs typeface="Tahoma" pitchFamily="34" charset="0"/>
              </a:rPr>
              <a:t>Industry-standard portal framework</a:t>
            </a:r>
          </a:p>
          <a:p>
            <a:pPr lvl="1">
              <a:lnSpc>
                <a:spcPct val="150000"/>
              </a:lnSpc>
              <a:defRPr/>
            </a:pPr>
            <a:r>
              <a:rPr lang="en-US" sz="2800" dirty="0" smtClean="0">
                <a:cs typeface="Tahoma" pitchFamily="34" charset="0"/>
              </a:rPr>
              <a:t>Queries, reports and dashboards</a:t>
            </a:r>
          </a:p>
          <a:p>
            <a:pPr lvl="1">
              <a:lnSpc>
                <a:spcPct val="150000"/>
              </a:lnSpc>
              <a:defRPr/>
            </a:pPr>
            <a:r>
              <a:rPr lang="en-US" sz="2800" dirty="0" smtClean="0">
                <a:cs typeface="Tahoma" pitchFamily="34" charset="0"/>
              </a:rPr>
              <a:t>Flash-based visualization</a:t>
            </a:r>
          </a:p>
          <a:p>
            <a:pPr marL="747713" lvl="1" indent="-284163">
              <a:lnSpc>
                <a:spcPct val="150000"/>
              </a:lnSpc>
              <a:defRPr/>
            </a:pPr>
            <a:r>
              <a:rPr lang="en-US" sz="2800" dirty="0" smtClean="0">
                <a:cs typeface="Tahoma" pitchFamily="34" charset="0"/>
              </a:rPr>
              <a:t>Designer – drag and drop</a:t>
            </a:r>
          </a:p>
          <a:p>
            <a:pPr marL="747713" lvl="1" indent="-284163">
              <a:lnSpc>
                <a:spcPct val="150000"/>
              </a:lnSpc>
              <a:defRPr/>
            </a:pPr>
            <a:r>
              <a:rPr lang="en-US" sz="2800" dirty="0" smtClean="0">
                <a:cs typeface="Tahoma" pitchFamily="34" charset="0"/>
              </a:rPr>
              <a:t>Collaboration forums</a:t>
            </a:r>
          </a:p>
          <a:p>
            <a:pPr marL="747713" lvl="1" indent="-284163">
              <a:lnSpc>
                <a:spcPct val="150000"/>
              </a:lnSpc>
              <a:defRPr/>
            </a:pPr>
            <a:r>
              <a:rPr lang="en-US" sz="2800" dirty="0" smtClean="0">
                <a:cs typeface="Tahoma" pitchFamily="34" charset="0"/>
              </a:rPr>
              <a:t>Data &amp; Object based security</a:t>
            </a:r>
          </a:p>
          <a:p>
            <a:pPr marL="747713" lvl="1" indent="-284163">
              <a:lnSpc>
                <a:spcPct val="150000"/>
              </a:lnSpc>
              <a:defRPr/>
            </a:pPr>
            <a:endParaRPr lang="en-US" sz="2800" dirty="0" smtClean="0">
              <a:cs typeface="Tahoma" pitchFamily="34" charset="0"/>
            </a:endParaRPr>
          </a:p>
          <a:p>
            <a:pPr lvl="1">
              <a:defRPr/>
            </a:pPr>
            <a:endParaRPr lang="en-US" dirty="0" smtClean="0">
              <a:cs typeface="Tahoma" pitchFamily="34" charset="0"/>
            </a:endParaRPr>
          </a:p>
          <a:p>
            <a:pPr lvl="1">
              <a:defRPr/>
            </a:pPr>
            <a:endParaRPr lang="en-US" dirty="0" smtClean="0">
              <a:cs typeface="Tahoma" pitchFamily="34" charset="0"/>
            </a:endParaRPr>
          </a:p>
          <a:p>
            <a:pPr>
              <a:defRPr/>
            </a:pPr>
            <a:endParaRPr lang="en-US" dirty="0"/>
          </a:p>
        </p:txBody>
      </p:sp>
      <p:sp>
        <p:nvSpPr>
          <p:cNvPr id="5" name="Title 4"/>
          <p:cNvSpPr>
            <a:spLocks noGrp="1"/>
          </p:cNvSpPr>
          <p:nvPr>
            <p:ph type="title"/>
            <p:custDataLst>
              <p:tags r:id="rId3"/>
            </p:custDataLst>
          </p:nvPr>
        </p:nvSpPr>
        <p:spPr/>
        <p:txBody>
          <a:bodyPr/>
          <a:lstStyle/>
          <a:p>
            <a:r>
              <a:rPr lang="en-US" dirty="0" smtClean="0"/>
              <a:t>BI Portal Features</a:t>
            </a:r>
            <a:endParaRPr lang="en-US" dirty="0"/>
          </a:p>
        </p:txBody>
      </p:sp>
      <p:pic>
        <p:nvPicPr>
          <p:cNvPr id="7" name="Picture 6" descr="Bar Chart Unformatted.jpg"/>
          <p:cNvPicPr>
            <a:picLocks noChangeAspect="1"/>
          </p:cNvPicPr>
          <p:nvPr>
            <p:custDataLst>
              <p:tags r:id="rId4"/>
            </p:custDataLst>
          </p:nvPr>
        </p:nvPicPr>
        <p:blipFill>
          <a:blip r:embed="rId7" cstate="print"/>
          <a:stretch>
            <a:fillRect/>
          </a:stretch>
        </p:blipFill>
        <p:spPr>
          <a:xfrm>
            <a:off x="7498080" y="447040"/>
            <a:ext cx="942888" cy="535572"/>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custDataLst>
              <p:tags r:id="rId2"/>
            </p:custDataLst>
          </p:nvPr>
        </p:nvSpPr>
        <p:spPr/>
        <p:txBody>
          <a:bodyPr/>
          <a:lstStyle/>
          <a:p>
            <a:pPr eaLnBrk="1" hangingPunct="1"/>
            <a:r>
              <a:rPr lang="en-US" dirty="0" smtClean="0"/>
              <a:t>QAD BI Basic Technical Information</a:t>
            </a:r>
          </a:p>
        </p:txBody>
      </p:sp>
      <p:pic>
        <p:nvPicPr>
          <p:cNvPr id="58371" name="Picture 4" descr="C:\Users\nnm\AppData\Local\Microsoft\Windows\Temporary Internet Files\Content.IE5\MP4FNXP9\MP900448698[1].jpg"/>
          <p:cNvPicPr>
            <a:picLocks noChangeAspect="1" noChangeArrowheads="1"/>
          </p:cNvPicPr>
          <p:nvPr>
            <p:custDataLst>
              <p:tags r:id="rId3"/>
            </p:custDataLst>
          </p:nvPr>
        </p:nvPicPr>
        <p:blipFill>
          <a:blip r:embed="rId6" cstate="print"/>
          <a:srcRect/>
          <a:stretch>
            <a:fillRect/>
          </a:stretch>
        </p:blipFill>
        <p:spPr bwMode="auto">
          <a:xfrm>
            <a:off x="3916029" y="1750667"/>
            <a:ext cx="928687" cy="1392238"/>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custDataLst>
              <p:tags r:id="rId2"/>
            </p:custDataLst>
          </p:nvPr>
        </p:nvSpPr>
        <p:spPr>
          <a:xfrm>
            <a:off x="441158" y="292518"/>
            <a:ext cx="6376737" cy="881062"/>
          </a:xfrm>
        </p:spPr>
        <p:txBody>
          <a:bodyPr/>
          <a:lstStyle/>
          <a:p>
            <a:pPr eaLnBrk="1" hangingPunct="1"/>
            <a:r>
              <a:rPr lang="en-US" dirty="0" smtClean="0"/>
              <a:t>Technology and Architecture</a:t>
            </a:r>
            <a:endParaRPr lang="en-US" sz="2000" dirty="0" smtClean="0"/>
          </a:p>
        </p:txBody>
      </p:sp>
      <p:sp>
        <p:nvSpPr>
          <p:cNvPr id="58371" name="Rectangle 3"/>
          <p:cNvSpPr>
            <a:spLocks noGrp="1" noChangeArrowheads="1"/>
          </p:cNvSpPr>
          <p:nvPr>
            <p:ph idx="1"/>
            <p:custDataLst>
              <p:tags r:id="rId3"/>
            </p:custDataLst>
          </p:nvPr>
        </p:nvSpPr>
        <p:spPr>
          <a:xfrm>
            <a:off x="500063" y="1428750"/>
            <a:ext cx="8153400" cy="5053013"/>
          </a:xfrm>
        </p:spPr>
        <p:txBody>
          <a:bodyPr>
            <a:normAutofit/>
          </a:bodyPr>
          <a:lstStyle/>
          <a:p>
            <a:r>
              <a:rPr lang="en-US" dirty="0" smtClean="0"/>
              <a:t>SQL Server 2008 </a:t>
            </a:r>
          </a:p>
          <a:p>
            <a:r>
              <a:rPr lang="en-US" dirty="0" smtClean="0"/>
              <a:t>QAD eB2.1 SP4 and later</a:t>
            </a:r>
          </a:p>
          <a:p>
            <a:pPr lvl="1"/>
            <a:r>
              <a:rPr lang="en-US" dirty="0" smtClean="0"/>
              <a:t>Earlier versions supported (requires customization work)</a:t>
            </a:r>
          </a:p>
          <a:p>
            <a:pPr>
              <a:lnSpc>
                <a:spcPct val="80000"/>
              </a:lnSpc>
            </a:pPr>
            <a:r>
              <a:rPr lang="en-US" dirty="0" smtClean="0"/>
              <a:t>Progress OpenEdge 10.1B03 and later</a:t>
            </a:r>
          </a:p>
          <a:p>
            <a:pPr>
              <a:lnSpc>
                <a:spcPct val="80000"/>
              </a:lnSpc>
            </a:pPr>
            <a:r>
              <a:rPr lang="en-US" dirty="0" smtClean="0"/>
              <a:t>Progress OpenEdge ODBC 10.1C</a:t>
            </a:r>
          </a:p>
          <a:p>
            <a:pPr eaLnBrk="1" hangingPunct="1">
              <a:lnSpc>
                <a:spcPct val="80000"/>
              </a:lnSpc>
            </a:pPr>
            <a:r>
              <a:rPr lang="en-US" dirty="0" smtClean="0"/>
              <a:t>Client</a:t>
            </a:r>
          </a:p>
          <a:p>
            <a:pPr lvl="1" eaLnBrk="1" hangingPunct="1">
              <a:lnSpc>
                <a:spcPct val="90000"/>
              </a:lnSpc>
            </a:pPr>
            <a:r>
              <a:rPr lang="en-US" dirty="0" smtClean="0"/>
              <a:t>Portal designers and users – web browser</a:t>
            </a:r>
          </a:p>
          <a:p>
            <a:pPr lvl="1" eaLnBrk="1" hangingPunct="1">
              <a:lnSpc>
                <a:spcPct val="90000"/>
              </a:lnSpc>
            </a:pPr>
            <a:r>
              <a:rPr lang="en-US" dirty="0" smtClean="0"/>
              <a:t>DWD designers and administrators – desktop interface</a:t>
            </a:r>
          </a:p>
        </p:txBody>
      </p:sp>
      <p:pic>
        <p:nvPicPr>
          <p:cNvPr id="5" name="Picture 4" descr="C:\Users\nnm\AppData\Local\Microsoft\Windows\Temporary Internet Files\Content.IE5\MP4FNXP9\MP900448698[1].jpg"/>
          <p:cNvPicPr>
            <a:picLocks noChangeAspect="1" noChangeArrowheads="1"/>
          </p:cNvPicPr>
          <p:nvPr>
            <p:custDataLst>
              <p:tags r:id="rId4"/>
            </p:custDataLst>
          </p:nvPr>
        </p:nvPicPr>
        <p:blipFill>
          <a:blip r:embed="rId7" cstate="print"/>
          <a:srcRect/>
          <a:stretch>
            <a:fillRect/>
          </a:stretch>
        </p:blipFill>
        <p:spPr bwMode="auto">
          <a:xfrm>
            <a:off x="8155843" y="483341"/>
            <a:ext cx="490852" cy="735859"/>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custDataLst>
              <p:tags r:id="rId2"/>
            </p:custDataLst>
          </p:nvPr>
        </p:nvSpPr>
        <p:spPr>
          <a:xfrm>
            <a:off x="1143000" y="800100"/>
            <a:ext cx="7010400" cy="5448300"/>
          </a:xfrm>
          <a:prstGeom prst="rect">
            <a:avLst/>
          </a:prstGeom>
        </p:spPr>
        <p:txBody>
          <a:bodyPr>
            <a:spAutoFit/>
          </a:bodyPr>
          <a:lstStyle/>
          <a:p>
            <a:pPr algn="ctr">
              <a:defRPr/>
            </a:pPr>
            <a:r>
              <a:rPr lang="en-US" sz="2400" i="1" dirty="0">
                <a:solidFill>
                  <a:schemeClr val="tx1"/>
                </a:solidFill>
                <a:latin typeface="Helvetica" charset="0"/>
                <a:cs typeface="Helvetica" charset="0"/>
                <a:sym typeface="Helvetica" charset="0"/>
              </a:rPr>
              <a:t>“It is perfectly true that top management must have the final say,  the final responsibility. But the business enterprise of today is no longer an organization in which there are a handful of “bosses” at the top who make all the decisions while the “workers” carry out orders. It is primarily an organization of professionals...</a:t>
            </a:r>
            <a:r>
              <a:rPr lang="en-US" sz="2400" b="1" i="1" dirty="0">
                <a:solidFill>
                  <a:schemeClr val="accent1">
                    <a:lumMod val="50000"/>
                  </a:schemeClr>
                </a:solidFill>
                <a:latin typeface="Helvetica" charset="0"/>
                <a:cs typeface="Helvetica" charset="0"/>
                <a:sym typeface="Helvetica" charset="0"/>
              </a:rPr>
              <a:t>exercising autonomous, responsible judgment</a:t>
            </a:r>
            <a:r>
              <a:rPr lang="en-US" sz="2400" i="1" dirty="0">
                <a:solidFill>
                  <a:schemeClr val="tx1"/>
                </a:solidFill>
                <a:latin typeface="Helvetica" charset="0"/>
                <a:cs typeface="Helvetica" charset="0"/>
                <a:sym typeface="Helvetica" charset="0"/>
              </a:rPr>
              <a:t>. And every one of them -- whether manager or individual expert contributor -- constantly makes truly entrepreneurial decisions, that is, decisions which</a:t>
            </a:r>
          </a:p>
          <a:p>
            <a:pPr algn="ctr">
              <a:defRPr/>
            </a:pPr>
            <a:r>
              <a:rPr lang="en-US" sz="2400" i="1" dirty="0">
                <a:solidFill>
                  <a:schemeClr val="tx1"/>
                </a:solidFill>
                <a:latin typeface="Helvetica" charset="0"/>
                <a:cs typeface="Helvetica" charset="0"/>
                <a:sym typeface="Helvetica" charset="0"/>
              </a:rPr>
              <a:t>affect the economic characteristics and risks of the entire enterprise.”</a:t>
            </a:r>
          </a:p>
          <a:p>
            <a:pPr>
              <a:defRPr/>
            </a:pPr>
            <a:endParaRPr lang="en-US" dirty="0">
              <a:solidFill>
                <a:schemeClr val="tx1"/>
              </a:solidFill>
              <a:latin typeface="Helvetica" charset="0"/>
              <a:cs typeface="Helvetica" charset="0"/>
              <a:sym typeface="Helvetica" charset="0"/>
            </a:endParaRPr>
          </a:p>
          <a:p>
            <a:pPr algn="r">
              <a:defRPr/>
            </a:pPr>
            <a:r>
              <a:rPr lang="en-US" sz="2400" dirty="0">
                <a:solidFill>
                  <a:schemeClr val="tx1"/>
                </a:solidFill>
                <a:latin typeface="Helvetica" charset="0"/>
                <a:cs typeface="Helvetica" charset="0"/>
                <a:sym typeface="Helvetica" charset="0"/>
              </a:rPr>
              <a:t>Peter </a:t>
            </a:r>
            <a:r>
              <a:rPr lang="en-US" sz="2400" dirty="0" err="1">
                <a:solidFill>
                  <a:schemeClr val="tx1"/>
                </a:solidFill>
                <a:latin typeface="Helvetica" charset="0"/>
                <a:cs typeface="Helvetica" charset="0"/>
                <a:sym typeface="Helvetica" charset="0"/>
              </a:rPr>
              <a:t>Drucker</a:t>
            </a:r>
            <a:endParaRPr lang="en-US" sz="2400" dirty="0"/>
          </a:p>
        </p:txBody>
      </p:sp>
    </p:spTree>
    <p:custDataLst>
      <p:tags r:id="rId1"/>
    </p:custData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custDataLst>
              <p:tags r:id="rId2"/>
            </p:custDataLst>
          </p:nvPr>
        </p:nvSpPr>
        <p:spPr>
          <a:xfrm>
            <a:off x="379245" y="244392"/>
            <a:ext cx="7625765" cy="881062"/>
          </a:xfrm>
        </p:spPr>
        <p:txBody>
          <a:bodyPr>
            <a:normAutofit/>
          </a:bodyPr>
          <a:lstStyle/>
          <a:p>
            <a:pPr eaLnBrk="1" hangingPunct="1"/>
            <a:r>
              <a:rPr lang="en-US" dirty="0" smtClean="0"/>
              <a:t>Technology and Architecture </a:t>
            </a:r>
            <a:r>
              <a:rPr lang="en-US" b="0" dirty="0" smtClean="0"/>
              <a:t>(cont)</a:t>
            </a:r>
            <a:endParaRPr lang="en-US" sz="2000" dirty="0" smtClean="0"/>
          </a:p>
        </p:txBody>
      </p:sp>
      <p:sp>
        <p:nvSpPr>
          <p:cNvPr id="59395" name="Rectangle 3"/>
          <p:cNvSpPr>
            <a:spLocks noGrp="1" noChangeArrowheads="1"/>
          </p:cNvSpPr>
          <p:nvPr>
            <p:ph idx="1"/>
            <p:custDataLst>
              <p:tags r:id="rId3"/>
            </p:custDataLst>
          </p:nvPr>
        </p:nvSpPr>
        <p:spPr>
          <a:xfrm>
            <a:off x="457200" y="1155032"/>
            <a:ext cx="8229600" cy="5161101"/>
          </a:xfrm>
        </p:spPr>
        <p:txBody>
          <a:bodyPr/>
          <a:lstStyle/>
          <a:p>
            <a:pPr eaLnBrk="1" hangingPunct="1"/>
            <a:r>
              <a:rPr lang="en-US" dirty="0" smtClean="0"/>
              <a:t>Production Hardware – Minimum</a:t>
            </a:r>
          </a:p>
          <a:p>
            <a:pPr lvl="1" eaLnBrk="1" hangingPunct="1"/>
            <a:r>
              <a:rPr lang="en-US" sz="2000" dirty="0" smtClean="0"/>
              <a:t>Intel 64-bit</a:t>
            </a:r>
          </a:p>
          <a:p>
            <a:pPr lvl="1" eaLnBrk="1" hangingPunct="1"/>
            <a:r>
              <a:rPr lang="en-US" sz="2000" dirty="0" smtClean="0"/>
              <a:t>CPU - 4 Cores 3.0 GHz </a:t>
            </a:r>
          </a:p>
          <a:p>
            <a:pPr lvl="1" eaLnBrk="1" hangingPunct="1"/>
            <a:r>
              <a:rPr lang="en-US" sz="2000" dirty="0" smtClean="0"/>
              <a:t>RAM - 8GB</a:t>
            </a:r>
          </a:p>
          <a:p>
            <a:pPr lvl="1" eaLnBrk="1" hangingPunct="1"/>
            <a:r>
              <a:rPr lang="en-US" sz="2000" dirty="0" smtClean="0"/>
              <a:t>4 disks drives – 500GB (after RAID configuration)</a:t>
            </a:r>
          </a:p>
          <a:p>
            <a:pPr lvl="1" eaLnBrk="1" hangingPunct="1"/>
            <a:r>
              <a:rPr lang="en-US" sz="2000" dirty="0" smtClean="0"/>
              <a:t>SAN configurations only if optimized for data warehouse processing</a:t>
            </a:r>
          </a:p>
          <a:p>
            <a:pPr eaLnBrk="1" hangingPunct="1"/>
            <a:r>
              <a:rPr lang="en-US" dirty="0" smtClean="0"/>
              <a:t>Operating Systems</a:t>
            </a:r>
          </a:p>
          <a:p>
            <a:pPr lvl="1" eaLnBrk="1" hangingPunct="1"/>
            <a:r>
              <a:rPr lang="en-US" sz="2000" dirty="0" smtClean="0"/>
              <a:t>Windows Server 2003 or 2008</a:t>
            </a:r>
          </a:p>
          <a:p>
            <a:pPr lvl="2" eaLnBrk="1" hangingPunct="1"/>
            <a:r>
              <a:rPr lang="en-US" sz="2000" dirty="0" smtClean="0"/>
              <a:t> Enterprise Edition if more than 4GB of RAM is required</a:t>
            </a:r>
          </a:p>
          <a:p>
            <a:r>
              <a:rPr lang="en-US" dirty="0" smtClean="0"/>
              <a:t>See</a:t>
            </a:r>
            <a:r>
              <a:rPr lang="en-US" sz="2800" dirty="0" smtClean="0"/>
              <a:t> Sizing Guidelines in Installation Guide</a:t>
            </a:r>
          </a:p>
        </p:txBody>
      </p:sp>
      <p:pic>
        <p:nvPicPr>
          <p:cNvPr id="5" name="Picture 4" descr="C:\Users\nnm\AppData\Local\Microsoft\Windows\Temporary Internet Files\Content.IE5\MP4FNXP9\MP900448698[1].jpg"/>
          <p:cNvPicPr>
            <a:picLocks noChangeAspect="1" noChangeArrowheads="1"/>
          </p:cNvPicPr>
          <p:nvPr>
            <p:custDataLst>
              <p:tags r:id="rId4"/>
            </p:custDataLst>
          </p:nvPr>
        </p:nvPicPr>
        <p:blipFill>
          <a:blip r:embed="rId7" cstate="print"/>
          <a:srcRect/>
          <a:stretch>
            <a:fillRect/>
          </a:stretch>
        </p:blipFill>
        <p:spPr bwMode="auto">
          <a:xfrm>
            <a:off x="8155843" y="483341"/>
            <a:ext cx="490852" cy="735859"/>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custDataLst>
              <p:tags r:id="rId2"/>
            </p:custDataLst>
          </p:nvPr>
        </p:nvSpPr>
        <p:spPr/>
        <p:txBody>
          <a:bodyPr/>
          <a:lstStyle/>
          <a:p>
            <a:pPr eaLnBrk="1" hangingPunct="1"/>
            <a:r>
              <a:rPr lang="en-US" dirty="0" smtClean="0"/>
              <a:t>BI Overview</a:t>
            </a:r>
          </a:p>
        </p:txBody>
      </p:sp>
      <p:sp>
        <p:nvSpPr>
          <p:cNvPr id="61443" name="Rectangle 3"/>
          <p:cNvSpPr>
            <a:spLocks noGrp="1" noChangeArrowheads="1"/>
          </p:cNvSpPr>
          <p:nvPr>
            <p:ph type="body" sz="quarter" idx="10"/>
            <p:custDataLst>
              <p:tags r:id="rId3"/>
            </p:custDataLst>
          </p:nvPr>
        </p:nvSpPr>
        <p:spPr/>
        <p:txBody>
          <a:bodyPr/>
          <a:lstStyle/>
          <a:p>
            <a:pPr eaLnBrk="1" hangingPunct="1"/>
            <a:r>
              <a:rPr lang="en-US" sz="1800" dirty="0" smtClean="0"/>
              <a:t>Course Review</a:t>
            </a:r>
          </a:p>
        </p:txBody>
      </p:sp>
    </p:spTree>
    <p:custDataLst>
      <p:tags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lnSpcReduction="10000"/>
          </a:bodyPr>
          <a:lstStyle/>
          <a:p>
            <a:pPr lvl="1">
              <a:lnSpc>
                <a:spcPct val="150000"/>
              </a:lnSpc>
              <a:defRPr/>
            </a:pPr>
            <a:r>
              <a:rPr lang="en-US" sz="2800" dirty="0" smtClean="0"/>
              <a:t>Benefits of BI</a:t>
            </a:r>
          </a:p>
          <a:p>
            <a:pPr lvl="2">
              <a:lnSpc>
                <a:spcPct val="150000"/>
              </a:lnSpc>
              <a:defRPr/>
            </a:pPr>
            <a:r>
              <a:rPr lang="en-US" dirty="0" smtClean="0"/>
              <a:t>Supports fact-based tactical &amp; strategic decision making</a:t>
            </a:r>
          </a:p>
          <a:p>
            <a:pPr lvl="2">
              <a:lnSpc>
                <a:spcPct val="150000"/>
              </a:lnSpc>
              <a:defRPr/>
            </a:pPr>
            <a:r>
              <a:rPr lang="en-US" dirty="0" smtClean="0"/>
              <a:t>Consolidates data from disparate systems</a:t>
            </a:r>
          </a:p>
          <a:p>
            <a:pPr lvl="2">
              <a:lnSpc>
                <a:spcPct val="150000"/>
              </a:lnSpc>
              <a:defRPr/>
            </a:pPr>
            <a:r>
              <a:rPr lang="en-US" dirty="0" smtClean="0"/>
              <a:t>Easy-to-use investigative tools</a:t>
            </a:r>
          </a:p>
          <a:p>
            <a:pPr lvl="2">
              <a:lnSpc>
                <a:spcPct val="150000"/>
              </a:lnSpc>
              <a:defRPr/>
            </a:pPr>
            <a:r>
              <a:rPr lang="en-US" dirty="0" smtClean="0"/>
              <a:t>Collaboration</a:t>
            </a:r>
          </a:p>
          <a:p>
            <a:pPr lvl="1">
              <a:lnSpc>
                <a:spcPct val="150000"/>
              </a:lnSpc>
              <a:defRPr/>
            </a:pPr>
            <a:r>
              <a:rPr lang="en-US" sz="2800" dirty="0" smtClean="0"/>
              <a:t>BI Terms</a:t>
            </a:r>
          </a:p>
          <a:p>
            <a:pPr lvl="2">
              <a:lnSpc>
                <a:spcPct val="150000"/>
              </a:lnSpc>
              <a:defRPr/>
            </a:pPr>
            <a:r>
              <a:rPr lang="en-US" dirty="0" smtClean="0"/>
              <a:t>Fact &amp; Dimension Tables</a:t>
            </a:r>
          </a:p>
          <a:p>
            <a:pPr lvl="2">
              <a:lnSpc>
                <a:spcPct val="150000"/>
              </a:lnSpc>
              <a:defRPr/>
            </a:pPr>
            <a:r>
              <a:rPr lang="en-US" dirty="0" smtClean="0"/>
              <a:t>Star Schema</a:t>
            </a:r>
          </a:p>
          <a:p>
            <a:pPr lvl="2">
              <a:lnSpc>
                <a:spcPct val="150000"/>
              </a:lnSpc>
              <a:defRPr/>
            </a:pPr>
            <a:r>
              <a:rPr lang="en-US" dirty="0" smtClean="0"/>
              <a:t>Metadata</a:t>
            </a:r>
          </a:p>
          <a:p>
            <a:pPr lvl="1">
              <a:lnSpc>
                <a:spcPct val="150000"/>
              </a:lnSpc>
              <a:defRPr/>
            </a:pPr>
            <a:endParaRPr lang="en-US" sz="2800" dirty="0" smtClean="0"/>
          </a:p>
        </p:txBody>
      </p:sp>
      <p:sp>
        <p:nvSpPr>
          <p:cNvPr id="4" name="Title 3"/>
          <p:cNvSpPr>
            <a:spLocks noGrp="1"/>
          </p:cNvSpPr>
          <p:nvPr>
            <p:ph type="title"/>
          </p:nvPr>
        </p:nvSpPr>
        <p:spPr/>
        <p:txBody>
          <a:bodyPr>
            <a:normAutofit/>
          </a:bodyPr>
          <a:lstStyle/>
          <a:p>
            <a:r>
              <a:rPr lang="en-US" dirty="0" smtClean="0"/>
              <a:t>BI Overview - Review</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26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26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26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custDataLst>
              <p:tags r:id="rId2"/>
            </p:custDataLst>
          </p:nvPr>
        </p:nvSpPr>
        <p:spPr>
          <a:prstGeom prst="rect">
            <a:avLst/>
          </a:prstGeom>
        </p:spPr>
        <p:txBody>
          <a:bodyPr>
            <a:normAutofit/>
          </a:bodyPr>
          <a:lstStyle/>
          <a:p>
            <a:pPr lvl="1">
              <a:lnSpc>
                <a:spcPct val="150000"/>
              </a:lnSpc>
              <a:defRPr/>
            </a:pPr>
            <a:r>
              <a:rPr lang="en-US" sz="2800" dirty="0" smtClean="0"/>
              <a:t>BI Components</a:t>
            </a:r>
          </a:p>
          <a:p>
            <a:pPr lvl="2">
              <a:lnSpc>
                <a:spcPct val="150000"/>
              </a:lnSpc>
              <a:defRPr/>
            </a:pPr>
            <a:r>
              <a:rPr lang="en-US" dirty="0" smtClean="0"/>
              <a:t>Data Warehouse Designer (DWD)</a:t>
            </a:r>
          </a:p>
          <a:p>
            <a:pPr lvl="2">
              <a:lnSpc>
                <a:spcPct val="150000"/>
              </a:lnSpc>
              <a:defRPr/>
            </a:pPr>
            <a:r>
              <a:rPr lang="en-US" dirty="0" smtClean="0"/>
              <a:t>Modules</a:t>
            </a:r>
          </a:p>
          <a:p>
            <a:pPr lvl="2">
              <a:lnSpc>
                <a:spcPct val="150000"/>
              </a:lnSpc>
              <a:defRPr/>
            </a:pPr>
            <a:r>
              <a:rPr lang="en-US" dirty="0" smtClean="0"/>
              <a:t>BI Collaborative Portal</a:t>
            </a:r>
          </a:p>
          <a:p>
            <a:pPr lvl="1">
              <a:lnSpc>
                <a:spcPct val="150000"/>
              </a:lnSpc>
              <a:defRPr/>
            </a:pPr>
            <a:r>
              <a:rPr lang="en-US" sz="2800" dirty="0" smtClean="0"/>
              <a:t>BI Technical</a:t>
            </a:r>
          </a:p>
          <a:p>
            <a:pPr lvl="2">
              <a:lnSpc>
                <a:spcPct val="150000"/>
              </a:lnSpc>
              <a:defRPr/>
            </a:pPr>
            <a:r>
              <a:rPr lang="en-US" dirty="0" smtClean="0"/>
              <a:t>SQL Server 2008</a:t>
            </a:r>
          </a:p>
          <a:p>
            <a:pPr lvl="2">
              <a:lnSpc>
                <a:spcPct val="150000"/>
              </a:lnSpc>
              <a:defRPr/>
            </a:pPr>
            <a:r>
              <a:rPr lang="en-US" dirty="0" smtClean="0"/>
              <a:t>QAD eB2.1(SP4 or later) or QAD EE</a:t>
            </a:r>
          </a:p>
          <a:p>
            <a:pPr lvl="2">
              <a:lnSpc>
                <a:spcPct val="150000"/>
              </a:lnSpc>
              <a:defRPr/>
            </a:pPr>
            <a:r>
              <a:rPr lang="en-US" dirty="0" smtClean="0"/>
              <a:t>Progress </a:t>
            </a:r>
            <a:r>
              <a:rPr lang="en-US" dirty="0" err="1" smtClean="0"/>
              <a:t>OpenEdge</a:t>
            </a:r>
            <a:r>
              <a:rPr lang="en-US" dirty="0" smtClean="0"/>
              <a:t> 10.1B03 and later</a:t>
            </a:r>
          </a:p>
          <a:p>
            <a:pPr lvl="1">
              <a:lnSpc>
                <a:spcPct val="150000"/>
              </a:lnSpc>
              <a:defRPr/>
            </a:pPr>
            <a:endParaRPr lang="en-US" dirty="0" smtClean="0"/>
          </a:p>
          <a:p>
            <a:pPr lvl="2">
              <a:lnSpc>
                <a:spcPct val="150000"/>
              </a:lnSpc>
              <a:defRPr/>
            </a:pPr>
            <a:endParaRPr lang="en-US" dirty="0" smtClean="0"/>
          </a:p>
          <a:p>
            <a:pPr lvl="1">
              <a:lnSpc>
                <a:spcPct val="150000"/>
              </a:lnSpc>
              <a:defRPr/>
            </a:pPr>
            <a:endParaRPr lang="en-US" sz="2800" dirty="0" smtClean="0"/>
          </a:p>
        </p:txBody>
      </p:sp>
      <p:sp>
        <p:nvSpPr>
          <p:cNvPr id="4" name="Title 3"/>
          <p:cNvSpPr>
            <a:spLocks noGrp="1"/>
          </p:cNvSpPr>
          <p:nvPr>
            <p:ph type="title"/>
          </p:nvPr>
        </p:nvSpPr>
        <p:spPr/>
        <p:txBody>
          <a:bodyPr>
            <a:normAutofit/>
          </a:bodyPr>
          <a:lstStyle/>
          <a:p>
            <a:r>
              <a:rPr lang="en-US" dirty="0" smtClean="0"/>
              <a:t>BI Overview – Review (cont)</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26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custDataLst>
              <p:tags r:id="rId2"/>
            </p:custDataLst>
          </p:nvPr>
        </p:nvSpPr>
        <p:spPr>
          <a:xfrm>
            <a:off x="468488" y="1298010"/>
            <a:ext cx="8229600" cy="3815857"/>
          </a:xfrm>
        </p:spPr>
        <p:txBody>
          <a:bodyPr>
            <a:normAutofit/>
          </a:bodyPr>
          <a:lstStyle/>
          <a:p>
            <a:r>
              <a:rPr lang="en-US" dirty="0" smtClean="0"/>
              <a:t>Next Steps</a:t>
            </a:r>
          </a:p>
          <a:p>
            <a:pPr marL="1143000" lvl="1">
              <a:lnSpc>
                <a:spcPct val="140000"/>
              </a:lnSpc>
            </a:pPr>
            <a:r>
              <a:rPr lang="en-US" sz="2000" dirty="0" smtClean="0"/>
              <a:t>Complete </a:t>
            </a:r>
            <a:r>
              <a:rPr lang="en-US" sz="2000" dirty="0" smtClean="0"/>
              <a:t>the Learning Validation Questions for this section </a:t>
            </a:r>
            <a:r>
              <a:rPr lang="en-US" sz="2000" dirty="0" smtClean="0"/>
              <a:t>(</a:t>
            </a:r>
            <a:r>
              <a:rPr lang="en-US" sz="2000" dirty="0" smtClean="0"/>
              <a:t>separate on-line test)</a:t>
            </a:r>
          </a:p>
          <a:p>
            <a:pPr marL="1143000" lvl="1">
              <a:lnSpc>
                <a:spcPct val="140000"/>
              </a:lnSpc>
            </a:pPr>
            <a:r>
              <a:rPr lang="en-US" sz="2000" dirty="0" smtClean="0"/>
              <a:t>Review this presentation’s section in the BI Level 1 Certification Training </a:t>
            </a:r>
            <a:r>
              <a:rPr lang="en-US" sz="2000" dirty="0" smtClean="0"/>
              <a:t>Guide</a:t>
            </a:r>
          </a:p>
          <a:p>
            <a:r>
              <a:rPr lang="en-US" dirty="0" smtClean="0"/>
              <a:t>Questions?</a:t>
            </a:r>
          </a:p>
          <a:p>
            <a:pPr marL="1143000" lvl="1">
              <a:lnSpc>
                <a:spcPct val="140000"/>
              </a:lnSpc>
            </a:pPr>
            <a:r>
              <a:rPr lang="en-US" sz="2000" dirty="0" smtClean="0"/>
              <a:t>Email the BI Community Forum at:</a:t>
            </a:r>
            <a:br>
              <a:rPr lang="en-US" sz="2000" dirty="0" smtClean="0"/>
            </a:br>
            <a:r>
              <a:rPr lang="en-US" sz="2000" dirty="0" smtClean="0">
                <a:hlinkClick r:id="rId6"/>
              </a:rPr>
              <a:t>business_intelligence@qadshare.com</a:t>
            </a:r>
            <a:endParaRPr lang="en-US" sz="2000" dirty="0" smtClean="0"/>
          </a:p>
          <a:p>
            <a:pPr>
              <a:buNone/>
            </a:pPr>
            <a:endParaRPr lang="en-US" dirty="0" smtClean="0"/>
          </a:p>
          <a:p>
            <a:endParaRPr lang="en-US" sz="1800" dirty="0" smtClean="0"/>
          </a:p>
          <a:p>
            <a:pPr eaLnBrk="1" hangingPunct="1"/>
            <a:endParaRPr lang="en-US" sz="1800" dirty="0" smtClean="0"/>
          </a:p>
        </p:txBody>
      </p:sp>
      <p:sp>
        <p:nvSpPr>
          <p:cNvPr id="64514" name="Rectangle 2"/>
          <p:cNvSpPr>
            <a:spLocks noGrp="1" noChangeArrowheads="1"/>
          </p:cNvSpPr>
          <p:nvPr>
            <p:ph type="title"/>
            <p:custDataLst>
              <p:tags r:id="rId3"/>
            </p:custDataLst>
          </p:nvPr>
        </p:nvSpPr>
        <p:spPr/>
        <p:txBody>
          <a:bodyPr>
            <a:normAutofit fontScale="90000"/>
          </a:bodyPr>
          <a:lstStyle/>
          <a:p>
            <a:pPr eaLnBrk="1" hangingPunct="1"/>
            <a:r>
              <a:rPr lang="en-US" dirty="0" smtClean="0"/>
              <a:t>QAD BI Level 1 Learning Path </a:t>
            </a:r>
            <a:r>
              <a:rPr lang="en-US" dirty="0" smtClean="0"/>
              <a:t>-Next </a:t>
            </a:r>
            <a:r>
              <a:rPr lang="en-US" dirty="0" smtClean="0"/>
              <a:t>Steps for Certification!</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3"/>
          <p:cNvSpPr>
            <a:spLocks noGrp="1"/>
          </p:cNvSpPr>
          <p:nvPr>
            <p:ph type="sldNum" sz="quarter" idx="10"/>
            <p:custDataLst>
              <p:tags r:id="rId2"/>
            </p:custDataLst>
          </p:nvPr>
        </p:nvSpPr>
        <p:spPr>
          <a:xfrm>
            <a:off x="7334250" y="6165850"/>
            <a:ext cx="2133600" cy="220663"/>
          </a:xfrm>
          <a:noFill/>
        </p:spPr>
        <p:txBody>
          <a:bodyPr/>
          <a:lstStyle/>
          <a:p>
            <a:fld id="{1F9C7C42-54C4-4E99-902E-58C7F4E337B1}" type="slidenum">
              <a:rPr lang="en-US" smtClean="0"/>
              <a:pPr/>
              <a:t>7</a:t>
            </a:fld>
            <a:endParaRPr lang="en-US" smtClean="0"/>
          </a:p>
        </p:txBody>
      </p:sp>
      <p:sp>
        <p:nvSpPr>
          <p:cNvPr id="35843" name="Line 2"/>
          <p:cNvSpPr>
            <a:spLocks noChangeShapeType="1"/>
          </p:cNvSpPr>
          <p:nvPr>
            <p:custDataLst>
              <p:tags r:id="rId3"/>
            </p:custDataLst>
          </p:nvPr>
        </p:nvSpPr>
        <p:spPr bwMode="auto">
          <a:xfrm>
            <a:off x="7697788" y="9912350"/>
            <a:ext cx="2741612" cy="73025"/>
          </a:xfrm>
          <a:prstGeom prst="line">
            <a:avLst/>
          </a:prstGeom>
          <a:noFill/>
          <a:ln w="12700">
            <a:solidFill>
              <a:srgbClr val="808080"/>
            </a:solidFill>
            <a:round/>
            <a:headEnd/>
            <a:tailEnd type="triangle" w="lg" len="lg"/>
          </a:ln>
        </p:spPr>
        <p:txBody>
          <a:bodyPr lIns="0" tIns="0" rIns="0" bIns="0"/>
          <a:lstStyle/>
          <a:p>
            <a:endParaRPr lang="en-US"/>
          </a:p>
        </p:txBody>
      </p:sp>
      <p:sp>
        <p:nvSpPr>
          <p:cNvPr id="35844" name="Rectangle 4"/>
          <p:cNvSpPr>
            <a:spLocks noGrp="1" noChangeArrowheads="1"/>
          </p:cNvSpPr>
          <p:nvPr>
            <p:ph type="title"/>
            <p:custDataLst>
              <p:tags r:id="rId4"/>
            </p:custDataLst>
          </p:nvPr>
        </p:nvSpPr>
        <p:spPr>
          <a:xfrm>
            <a:off x="323850" y="-100013"/>
            <a:ext cx="8153400" cy="1409701"/>
          </a:xfrm>
        </p:spPr>
        <p:txBody>
          <a:bodyPr rIns="132080"/>
          <a:lstStyle/>
          <a:p>
            <a:pPr eaLnBrk="1" hangingPunct="1"/>
            <a:r>
              <a:rPr lang="en-US" dirty="0" smtClean="0"/>
              <a:t>Closed-Loop Decision-Making</a:t>
            </a:r>
          </a:p>
        </p:txBody>
      </p:sp>
      <p:sp>
        <p:nvSpPr>
          <p:cNvPr id="7" name="Rounded Rectangle 6"/>
          <p:cNvSpPr/>
          <p:nvPr>
            <p:custDataLst>
              <p:tags r:id="rId5"/>
            </p:custDataLst>
          </p:nvPr>
        </p:nvSpPr>
        <p:spPr bwMode="auto">
          <a:xfrm>
            <a:off x="3531919" y="1281793"/>
            <a:ext cx="1686297" cy="878774"/>
          </a:xfrm>
          <a:prstGeom prst="roundRect">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marL="514350" indent="-514350" algn="ctr">
              <a:defRPr/>
            </a:pPr>
            <a:r>
              <a:rPr lang="en-US" sz="1800" dirty="0"/>
              <a:t>Measure</a:t>
            </a:r>
          </a:p>
          <a:p>
            <a:pPr marL="514350" indent="-514350" algn="ctr">
              <a:defRPr/>
            </a:pPr>
            <a:r>
              <a:rPr lang="en-US" sz="1800" dirty="0">
                <a:solidFill>
                  <a:schemeClr val="tx1"/>
                </a:solidFill>
              </a:rPr>
              <a:t>Business State</a:t>
            </a:r>
          </a:p>
        </p:txBody>
      </p:sp>
      <p:sp>
        <p:nvSpPr>
          <p:cNvPr id="8" name="Rounded Rectangle 7"/>
          <p:cNvSpPr/>
          <p:nvPr>
            <p:custDataLst>
              <p:tags r:id="rId6"/>
            </p:custDataLst>
          </p:nvPr>
        </p:nvSpPr>
        <p:spPr bwMode="auto">
          <a:xfrm>
            <a:off x="5370615" y="2538599"/>
            <a:ext cx="1686297" cy="878774"/>
          </a:xfrm>
          <a:prstGeom prst="roundRect">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marL="514350" indent="-514350" algn="ctr">
              <a:defRPr/>
            </a:pPr>
            <a:r>
              <a:rPr lang="en-US" sz="1800" dirty="0"/>
              <a:t>Gather Data</a:t>
            </a:r>
            <a:endParaRPr lang="en-US" sz="1800" dirty="0">
              <a:solidFill>
                <a:schemeClr val="tx1"/>
              </a:solidFill>
            </a:endParaRPr>
          </a:p>
        </p:txBody>
      </p:sp>
      <p:sp>
        <p:nvSpPr>
          <p:cNvPr id="9" name="Rounded Rectangle 8"/>
          <p:cNvSpPr/>
          <p:nvPr>
            <p:custDataLst>
              <p:tags r:id="rId7"/>
            </p:custDataLst>
          </p:nvPr>
        </p:nvSpPr>
        <p:spPr bwMode="auto">
          <a:xfrm>
            <a:off x="5370615" y="4077339"/>
            <a:ext cx="1686297" cy="878774"/>
          </a:xfrm>
          <a:prstGeom prst="roundRect">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marL="514350" indent="-514350" algn="ctr">
              <a:defRPr/>
            </a:pPr>
            <a:r>
              <a:rPr lang="en-US" sz="1800" dirty="0"/>
              <a:t>Analysis</a:t>
            </a:r>
            <a:endParaRPr lang="en-US" sz="1800" dirty="0">
              <a:solidFill>
                <a:schemeClr val="tx1"/>
              </a:solidFill>
            </a:endParaRPr>
          </a:p>
        </p:txBody>
      </p:sp>
      <p:sp>
        <p:nvSpPr>
          <p:cNvPr id="10" name="Rounded Rectangle 9"/>
          <p:cNvSpPr/>
          <p:nvPr>
            <p:custDataLst>
              <p:tags r:id="rId8"/>
            </p:custDataLst>
          </p:nvPr>
        </p:nvSpPr>
        <p:spPr bwMode="auto">
          <a:xfrm>
            <a:off x="3579543" y="5264872"/>
            <a:ext cx="1686297" cy="878774"/>
          </a:xfrm>
          <a:prstGeom prst="roundRect">
            <a:avLst/>
          </a:prstGeom>
          <a:solidFill>
            <a:schemeClr val="accent1">
              <a:lumMod val="90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marL="514350" indent="-514350" algn="ctr">
              <a:defRPr/>
            </a:pPr>
            <a:r>
              <a:rPr lang="en-US" sz="1800" dirty="0" smtClean="0"/>
              <a:t>Collaborate</a:t>
            </a:r>
            <a:endParaRPr lang="en-US" sz="1800" dirty="0"/>
          </a:p>
        </p:txBody>
      </p:sp>
      <p:sp>
        <p:nvSpPr>
          <p:cNvPr id="11" name="Rounded Rectangle 10"/>
          <p:cNvSpPr/>
          <p:nvPr>
            <p:custDataLst>
              <p:tags r:id="rId9"/>
            </p:custDataLst>
          </p:nvPr>
        </p:nvSpPr>
        <p:spPr bwMode="auto">
          <a:xfrm>
            <a:off x="1663535" y="2489119"/>
            <a:ext cx="1686297" cy="878774"/>
          </a:xfrm>
          <a:prstGeom prst="roundRect">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marL="514350" indent="-514350" algn="ctr">
              <a:defRPr/>
            </a:pPr>
            <a:r>
              <a:rPr lang="en-US" sz="1800" dirty="0"/>
              <a:t>Implement</a:t>
            </a:r>
            <a:endParaRPr lang="en-US" sz="1800" dirty="0">
              <a:solidFill>
                <a:schemeClr val="tx1"/>
              </a:solidFill>
            </a:endParaRPr>
          </a:p>
        </p:txBody>
      </p:sp>
      <p:sp>
        <p:nvSpPr>
          <p:cNvPr id="12" name="Rounded Rectangle 11"/>
          <p:cNvSpPr/>
          <p:nvPr>
            <p:custDataLst>
              <p:tags r:id="rId10"/>
            </p:custDataLst>
          </p:nvPr>
        </p:nvSpPr>
        <p:spPr bwMode="auto">
          <a:xfrm>
            <a:off x="1606385" y="4027859"/>
            <a:ext cx="1686297" cy="878774"/>
          </a:xfrm>
          <a:prstGeom prst="roundRect">
            <a:avLst/>
          </a:prstGeom>
          <a:solidFill>
            <a:schemeClr val="accent1">
              <a:lumMod val="90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marL="514350" indent="-514350" algn="ctr">
              <a:defRPr/>
            </a:pPr>
            <a:r>
              <a:rPr lang="en-US" sz="1800" dirty="0" smtClean="0"/>
              <a:t>Model</a:t>
            </a:r>
          </a:p>
          <a:p>
            <a:pPr marL="514350" indent="-514350" algn="ctr">
              <a:defRPr/>
            </a:pPr>
            <a:r>
              <a:rPr lang="en-US" sz="1800" dirty="0" smtClean="0"/>
              <a:t>&lt;future&gt;</a:t>
            </a:r>
            <a:endParaRPr lang="en-US" sz="1800" dirty="0"/>
          </a:p>
        </p:txBody>
      </p:sp>
      <p:sp>
        <p:nvSpPr>
          <p:cNvPr id="13" name="Bent Arrow 12"/>
          <p:cNvSpPr/>
          <p:nvPr>
            <p:custDataLst>
              <p:tags r:id="rId11"/>
            </p:custDataLst>
          </p:nvPr>
        </p:nvSpPr>
        <p:spPr bwMode="auto">
          <a:xfrm rot="5400000">
            <a:off x="5508843" y="1442998"/>
            <a:ext cx="836719" cy="1145891"/>
          </a:xfrm>
          <a:prstGeom prst="ben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algn="ctr">
              <a:defRPr/>
            </a:pPr>
            <a:endParaRPr lang="en-US" sz="2800">
              <a:solidFill>
                <a:schemeClr val="tx1"/>
              </a:solidFill>
            </a:endParaRPr>
          </a:p>
        </p:txBody>
      </p:sp>
      <p:sp>
        <p:nvSpPr>
          <p:cNvPr id="14" name="Bent Arrow 13"/>
          <p:cNvSpPr/>
          <p:nvPr>
            <p:custDataLst>
              <p:tags r:id="rId12"/>
            </p:custDataLst>
          </p:nvPr>
        </p:nvSpPr>
        <p:spPr bwMode="auto">
          <a:xfrm rot="10800000">
            <a:off x="5342681" y="5073458"/>
            <a:ext cx="1065076" cy="826242"/>
          </a:xfrm>
          <a:prstGeom prst="bentArrow">
            <a:avLst>
              <a:gd name="adj1" fmla="val 25000"/>
              <a:gd name="adj2" fmla="val 24302"/>
              <a:gd name="adj3" fmla="val 25000"/>
              <a:gd name="adj4" fmla="val 43750"/>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algn="ctr">
              <a:defRPr/>
            </a:pPr>
            <a:endParaRPr lang="en-US" sz="2800">
              <a:solidFill>
                <a:schemeClr val="tx1"/>
              </a:solidFill>
            </a:endParaRPr>
          </a:p>
        </p:txBody>
      </p:sp>
      <p:sp>
        <p:nvSpPr>
          <p:cNvPr id="15" name="Bent Arrow 14"/>
          <p:cNvSpPr/>
          <p:nvPr>
            <p:custDataLst>
              <p:tags r:id="rId13"/>
            </p:custDataLst>
          </p:nvPr>
        </p:nvSpPr>
        <p:spPr bwMode="auto">
          <a:xfrm rot="16200000">
            <a:off x="2420798" y="4840616"/>
            <a:ext cx="775502" cy="1180618"/>
          </a:xfrm>
          <a:prstGeom prst="bentArrow">
            <a:avLst>
              <a:gd name="adj1" fmla="val 25000"/>
              <a:gd name="adj2" fmla="val 24302"/>
              <a:gd name="adj3" fmla="val 25000"/>
              <a:gd name="adj4" fmla="val 43750"/>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algn="ctr">
              <a:defRPr/>
            </a:pPr>
            <a:endParaRPr lang="en-US" sz="2800">
              <a:solidFill>
                <a:schemeClr val="tx1"/>
              </a:solidFill>
            </a:endParaRPr>
          </a:p>
        </p:txBody>
      </p:sp>
      <p:sp>
        <p:nvSpPr>
          <p:cNvPr id="16" name="Bent Arrow 15"/>
          <p:cNvSpPr/>
          <p:nvPr>
            <p:custDataLst>
              <p:tags r:id="rId14"/>
            </p:custDataLst>
          </p:nvPr>
        </p:nvSpPr>
        <p:spPr bwMode="auto">
          <a:xfrm>
            <a:off x="2275391" y="1508326"/>
            <a:ext cx="1111168" cy="856526"/>
          </a:xfrm>
          <a:prstGeom prst="bentArrow">
            <a:avLst>
              <a:gd name="adj1" fmla="val 25000"/>
              <a:gd name="adj2" fmla="val 24302"/>
              <a:gd name="adj3" fmla="val 25000"/>
              <a:gd name="adj4" fmla="val 43750"/>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algn="ctr">
              <a:defRPr/>
            </a:pPr>
            <a:endParaRPr lang="en-US" sz="2800">
              <a:solidFill>
                <a:schemeClr val="tx1"/>
              </a:solidFill>
            </a:endParaRPr>
          </a:p>
        </p:txBody>
      </p:sp>
      <p:sp>
        <p:nvSpPr>
          <p:cNvPr id="17" name="Down Arrow 16"/>
          <p:cNvSpPr/>
          <p:nvPr>
            <p:custDataLst>
              <p:tags r:id="rId15"/>
            </p:custDataLst>
          </p:nvPr>
        </p:nvSpPr>
        <p:spPr bwMode="auto">
          <a:xfrm>
            <a:off x="6118185" y="3500440"/>
            <a:ext cx="393539" cy="500067"/>
          </a:xfrm>
          <a:prstGeom prst="down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algn="ctr">
              <a:defRPr/>
            </a:pPr>
            <a:endParaRPr lang="en-US" sz="2800">
              <a:solidFill>
                <a:schemeClr val="tx1"/>
              </a:solidFill>
            </a:endParaRPr>
          </a:p>
        </p:txBody>
      </p:sp>
      <p:sp>
        <p:nvSpPr>
          <p:cNvPr id="18" name="Up Arrow 17"/>
          <p:cNvSpPr/>
          <p:nvPr>
            <p:custDataLst>
              <p:tags r:id="rId16"/>
            </p:custDataLst>
          </p:nvPr>
        </p:nvSpPr>
        <p:spPr bwMode="auto">
          <a:xfrm>
            <a:off x="2118167" y="3459942"/>
            <a:ext cx="416689" cy="482206"/>
          </a:xfrm>
          <a:prstGeom prst="up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wrap="none" tIns="91440" bIns="91440" anchor="ctr"/>
          <a:lstStyle/>
          <a:p>
            <a:pPr algn="ctr">
              <a:defRPr/>
            </a:pPr>
            <a:endParaRPr lang="en-US" sz="2800">
              <a:solidFill>
                <a:schemeClr val="tx1"/>
              </a:solidFill>
            </a:endParaRPr>
          </a:p>
        </p:txBody>
      </p:sp>
      <p:sp>
        <p:nvSpPr>
          <p:cNvPr id="19" name="Curved Right Arrow 18"/>
          <p:cNvSpPr/>
          <p:nvPr>
            <p:custDataLst>
              <p:tags r:id="rId17"/>
            </p:custDataLst>
          </p:nvPr>
        </p:nvSpPr>
        <p:spPr bwMode="auto">
          <a:xfrm rot="10800000">
            <a:off x="7148328" y="2781540"/>
            <a:ext cx="731520" cy="1790469"/>
          </a:xfrm>
          <a:prstGeom prst="curvedRigh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p:spPr>
        <p:txBody>
          <a:bodyPr wrap="none" tIns="91440" bIns="91440" anchor="ctr"/>
          <a:lstStyle/>
          <a:p>
            <a:pPr algn="ctr">
              <a:defRPr/>
            </a:pPr>
            <a:endParaRPr lang="en-US" sz="2800">
              <a:solidFill>
                <a:schemeClr val="tx1"/>
              </a:solidFill>
            </a:endParaRPr>
          </a:p>
        </p:txBody>
      </p:sp>
      <p:sp>
        <p:nvSpPr>
          <p:cNvPr id="35884" name="Slide Number Placeholder 3"/>
          <p:cNvSpPr txBox="1">
            <a:spLocks noGrp="1"/>
          </p:cNvSpPr>
          <p:nvPr>
            <p:custDataLst>
              <p:tags r:id="rId18"/>
            </p:custDataLst>
          </p:nvPr>
        </p:nvSpPr>
        <p:spPr bwMode="auto">
          <a:xfrm>
            <a:off x="8229600" y="6096000"/>
            <a:ext cx="685800" cy="419100"/>
          </a:xfrm>
          <a:prstGeom prst="rect">
            <a:avLst/>
          </a:prstGeom>
          <a:noFill/>
          <a:ln w="9525">
            <a:noFill/>
            <a:miter lim="800000"/>
            <a:headEnd/>
            <a:tailEnd/>
          </a:ln>
        </p:spPr>
        <p:txBody>
          <a:bodyPr/>
          <a:lstStyle/>
          <a:p>
            <a:pPr algn="r"/>
            <a:fld id="{6DD0F8A6-330F-41A2-9CCB-29C96A4644AD}" type="slidenum">
              <a:rPr lang="en-US" sz="2800">
                <a:solidFill>
                  <a:schemeClr val="tx1"/>
                </a:solidFill>
              </a:rPr>
              <a:pPr algn="r"/>
              <a:t>7</a:t>
            </a:fld>
            <a:endParaRPr lang="en-US" sz="2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p:cBhvr>
                                        <p:cTn id="6" dur="500" fill="hold"/>
                                        <p:tgtEl>
                                          <p:spTgt spid="7"/>
                                        </p:tgtEl>
                                        <p:attrNameLst>
                                          <p:attrName>fillcolor</p:attrName>
                                        </p:attrNameLst>
                                      </p:cBhvr>
                                      <p:to>
                                        <a:schemeClr val="accent2"/>
                                      </p:to>
                                    </p:animClr>
                                    <p:set>
                                      <p:cBhvr>
                                        <p:cTn id="7" dur="500" fill="hold"/>
                                        <p:tgtEl>
                                          <p:spTgt spid="7"/>
                                        </p:tgtEl>
                                        <p:attrNameLst>
                                          <p:attrName>fill.type</p:attrName>
                                        </p:attrNameLst>
                                      </p:cBhvr>
                                      <p:to>
                                        <p:strVal val="solid"/>
                                      </p:to>
                                    </p:set>
                                    <p:set>
                                      <p:cBhvr>
                                        <p:cTn id="8" dur="500" fill="hold"/>
                                        <p:tgtEl>
                                          <p:spTgt spid="7"/>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1" presetClass="emph" presetSubtype="2" fill="hold" nodeType="clickEffect">
                                  <p:stCondLst>
                                    <p:cond delay="0"/>
                                  </p:stCondLst>
                                  <p:childTnLst>
                                    <p:animClr clrSpc="rgb">
                                      <p:cBhvr>
                                        <p:cTn id="12" dur="500" fill="hold"/>
                                        <p:tgtEl>
                                          <p:spTgt spid="13"/>
                                        </p:tgtEl>
                                        <p:attrNameLst>
                                          <p:attrName>fillcolor</p:attrName>
                                        </p:attrNameLst>
                                      </p:cBhvr>
                                      <p:to>
                                        <a:schemeClr val="accent2"/>
                                      </p:to>
                                    </p:animClr>
                                    <p:set>
                                      <p:cBhvr>
                                        <p:cTn id="13" dur="500" fill="hold"/>
                                        <p:tgtEl>
                                          <p:spTgt spid="13"/>
                                        </p:tgtEl>
                                        <p:attrNameLst>
                                          <p:attrName>fill.type</p:attrName>
                                        </p:attrNameLst>
                                      </p:cBhvr>
                                      <p:to>
                                        <p:strVal val="solid"/>
                                      </p:to>
                                    </p:set>
                                    <p:set>
                                      <p:cBhvr>
                                        <p:cTn id="14" dur="500" fill="hold"/>
                                        <p:tgtEl>
                                          <p:spTgt spid="13"/>
                                        </p:tgtEl>
                                        <p:attrNameLst>
                                          <p:attrName>fill.on</p:attrName>
                                        </p:attrNameLst>
                                      </p:cBhvr>
                                      <p:to>
                                        <p:strVal val="true"/>
                                      </p:to>
                                    </p:set>
                                  </p:childTnLst>
                                </p:cTn>
                              </p:par>
                              <p:par>
                                <p:cTn id="15" presetID="1" presetClass="emph" presetSubtype="2" fill="hold" nodeType="withEffect">
                                  <p:stCondLst>
                                    <p:cond delay="0"/>
                                  </p:stCondLst>
                                  <p:childTnLst>
                                    <p:animClr clrSpc="rgb">
                                      <p:cBhvr>
                                        <p:cTn id="16" dur="500" fill="hold"/>
                                        <p:tgtEl>
                                          <p:spTgt spid="8"/>
                                        </p:tgtEl>
                                        <p:attrNameLst>
                                          <p:attrName>fillcolor</p:attrName>
                                        </p:attrNameLst>
                                      </p:cBhvr>
                                      <p:to>
                                        <a:schemeClr val="accent2"/>
                                      </p:to>
                                    </p:animClr>
                                    <p:set>
                                      <p:cBhvr>
                                        <p:cTn id="17" dur="500" fill="hold"/>
                                        <p:tgtEl>
                                          <p:spTgt spid="8"/>
                                        </p:tgtEl>
                                        <p:attrNameLst>
                                          <p:attrName>fill.type</p:attrName>
                                        </p:attrNameLst>
                                      </p:cBhvr>
                                      <p:to>
                                        <p:strVal val="solid"/>
                                      </p:to>
                                    </p:set>
                                    <p:set>
                                      <p:cBhvr>
                                        <p:cTn id="18" dur="500" fill="hold"/>
                                        <p:tgtEl>
                                          <p:spTgt spid="8"/>
                                        </p:tgtEl>
                                        <p:attrNameLst>
                                          <p:attrName>fill.on</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1" presetClass="emph" presetSubtype="2" fill="hold" nodeType="clickEffect">
                                  <p:stCondLst>
                                    <p:cond delay="0"/>
                                  </p:stCondLst>
                                  <p:childTnLst>
                                    <p:animClr clrSpc="rgb">
                                      <p:cBhvr>
                                        <p:cTn id="22" dur="500" fill="hold"/>
                                        <p:tgtEl>
                                          <p:spTgt spid="17"/>
                                        </p:tgtEl>
                                        <p:attrNameLst>
                                          <p:attrName>fillcolor</p:attrName>
                                        </p:attrNameLst>
                                      </p:cBhvr>
                                      <p:to>
                                        <a:schemeClr val="accent2"/>
                                      </p:to>
                                    </p:animClr>
                                    <p:set>
                                      <p:cBhvr>
                                        <p:cTn id="23" dur="500" fill="hold"/>
                                        <p:tgtEl>
                                          <p:spTgt spid="17"/>
                                        </p:tgtEl>
                                        <p:attrNameLst>
                                          <p:attrName>fill.type</p:attrName>
                                        </p:attrNameLst>
                                      </p:cBhvr>
                                      <p:to>
                                        <p:strVal val="solid"/>
                                      </p:to>
                                    </p:set>
                                    <p:set>
                                      <p:cBhvr>
                                        <p:cTn id="24" dur="500" fill="hold"/>
                                        <p:tgtEl>
                                          <p:spTgt spid="17"/>
                                        </p:tgtEl>
                                        <p:attrNameLst>
                                          <p:attrName>fill.on</p:attrName>
                                        </p:attrNameLst>
                                      </p:cBhvr>
                                      <p:to>
                                        <p:strVal val="true"/>
                                      </p:to>
                                    </p:set>
                                  </p:childTnLst>
                                </p:cTn>
                              </p:par>
                              <p:par>
                                <p:cTn id="25" presetID="1" presetClass="emph" presetSubtype="2" fill="hold" nodeType="withEffect">
                                  <p:stCondLst>
                                    <p:cond delay="0"/>
                                  </p:stCondLst>
                                  <p:childTnLst>
                                    <p:animClr clrSpc="rgb">
                                      <p:cBhvr>
                                        <p:cTn id="26" dur="500" fill="hold"/>
                                        <p:tgtEl>
                                          <p:spTgt spid="9"/>
                                        </p:tgtEl>
                                        <p:attrNameLst>
                                          <p:attrName>fillcolor</p:attrName>
                                        </p:attrNameLst>
                                      </p:cBhvr>
                                      <p:to>
                                        <a:schemeClr val="accent2"/>
                                      </p:to>
                                    </p:animClr>
                                    <p:set>
                                      <p:cBhvr>
                                        <p:cTn id="27" dur="500" fill="hold"/>
                                        <p:tgtEl>
                                          <p:spTgt spid="9"/>
                                        </p:tgtEl>
                                        <p:attrNameLst>
                                          <p:attrName>fill.type</p:attrName>
                                        </p:attrNameLst>
                                      </p:cBhvr>
                                      <p:to>
                                        <p:strVal val="solid"/>
                                      </p:to>
                                    </p:set>
                                    <p:set>
                                      <p:cBhvr>
                                        <p:cTn id="28" dur="500" fill="hold"/>
                                        <p:tgtEl>
                                          <p:spTgt spid="9"/>
                                        </p:tgtEl>
                                        <p:attrNameLst>
                                          <p:attrName>fill.on</p:attrName>
                                        </p:attrNameLst>
                                      </p:cBhvr>
                                      <p:to>
                                        <p:strVal val="true"/>
                                      </p:to>
                                    </p:set>
                                  </p:childTnLst>
                                </p:cTn>
                              </p:par>
                            </p:childTnLst>
                          </p:cTn>
                        </p:par>
                      </p:childTnLst>
                    </p:cTn>
                  </p:par>
                  <p:par>
                    <p:cTn id="29" fill="hold">
                      <p:stCondLst>
                        <p:cond delay="indefinite"/>
                      </p:stCondLst>
                      <p:childTnLst>
                        <p:par>
                          <p:cTn id="30" fill="hold">
                            <p:stCondLst>
                              <p:cond delay="0"/>
                            </p:stCondLst>
                            <p:childTnLst>
                              <p:par>
                                <p:cTn id="31" presetID="1" presetClass="emph" presetSubtype="2" fill="hold" nodeType="clickEffect">
                                  <p:stCondLst>
                                    <p:cond delay="0"/>
                                  </p:stCondLst>
                                  <p:childTnLst>
                                    <p:animClr clrSpc="rgb">
                                      <p:cBhvr>
                                        <p:cTn id="32" dur="500" fill="hold"/>
                                        <p:tgtEl>
                                          <p:spTgt spid="19"/>
                                        </p:tgtEl>
                                        <p:attrNameLst>
                                          <p:attrName>fillcolor</p:attrName>
                                        </p:attrNameLst>
                                      </p:cBhvr>
                                      <p:to>
                                        <a:schemeClr val="accent2"/>
                                      </p:to>
                                    </p:animClr>
                                    <p:set>
                                      <p:cBhvr>
                                        <p:cTn id="33" dur="500" fill="hold"/>
                                        <p:tgtEl>
                                          <p:spTgt spid="19"/>
                                        </p:tgtEl>
                                        <p:attrNameLst>
                                          <p:attrName>fill.type</p:attrName>
                                        </p:attrNameLst>
                                      </p:cBhvr>
                                      <p:to>
                                        <p:strVal val="solid"/>
                                      </p:to>
                                    </p:set>
                                    <p:set>
                                      <p:cBhvr>
                                        <p:cTn id="34" dur="500" fill="hold"/>
                                        <p:tgtEl>
                                          <p:spTgt spid="19"/>
                                        </p:tgtEl>
                                        <p:attrNameLst>
                                          <p:attrName>fill.on</p:attrName>
                                        </p:attrNameLst>
                                      </p:cBhvr>
                                      <p:to>
                                        <p:strVal val="true"/>
                                      </p:to>
                                    </p:set>
                                  </p:childTnLst>
                                </p:cTn>
                              </p:par>
                            </p:childTnLst>
                          </p:cTn>
                        </p:par>
                      </p:childTnLst>
                    </p:cTn>
                  </p:par>
                  <p:par>
                    <p:cTn id="35" fill="hold">
                      <p:stCondLst>
                        <p:cond delay="indefinite"/>
                      </p:stCondLst>
                      <p:childTnLst>
                        <p:par>
                          <p:cTn id="36" fill="hold">
                            <p:stCondLst>
                              <p:cond delay="0"/>
                            </p:stCondLst>
                            <p:childTnLst>
                              <p:par>
                                <p:cTn id="37" presetID="1" presetClass="emph" presetSubtype="2" fill="hold" nodeType="clickEffect">
                                  <p:stCondLst>
                                    <p:cond delay="0"/>
                                  </p:stCondLst>
                                  <p:childTnLst>
                                    <p:animClr clrSpc="rgb">
                                      <p:cBhvr>
                                        <p:cTn id="38" dur="500" fill="hold"/>
                                        <p:tgtEl>
                                          <p:spTgt spid="14"/>
                                        </p:tgtEl>
                                        <p:attrNameLst>
                                          <p:attrName>fillcolor</p:attrName>
                                        </p:attrNameLst>
                                      </p:cBhvr>
                                      <p:to>
                                        <a:schemeClr val="accent2"/>
                                      </p:to>
                                    </p:animClr>
                                    <p:set>
                                      <p:cBhvr>
                                        <p:cTn id="39" dur="500" fill="hold"/>
                                        <p:tgtEl>
                                          <p:spTgt spid="14"/>
                                        </p:tgtEl>
                                        <p:attrNameLst>
                                          <p:attrName>fill.type</p:attrName>
                                        </p:attrNameLst>
                                      </p:cBhvr>
                                      <p:to>
                                        <p:strVal val="solid"/>
                                      </p:to>
                                    </p:set>
                                    <p:set>
                                      <p:cBhvr>
                                        <p:cTn id="40" dur="500" fill="hold"/>
                                        <p:tgtEl>
                                          <p:spTgt spid="14"/>
                                        </p:tgtEl>
                                        <p:attrNameLst>
                                          <p:attrName>fill.on</p:attrName>
                                        </p:attrNameLst>
                                      </p:cBhvr>
                                      <p:to>
                                        <p:strVal val="true"/>
                                      </p:to>
                                    </p:set>
                                  </p:childTnLst>
                                </p:cTn>
                              </p:par>
                              <p:par>
                                <p:cTn id="41" presetID="1" presetClass="emph" presetSubtype="2" fill="hold" nodeType="withEffect">
                                  <p:stCondLst>
                                    <p:cond delay="0"/>
                                  </p:stCondLst>
                                  <p:childTnLst>
                                    <p:animClr clrSpc="rgb">
                                      <p:cBhvr>
                                        <p:cTn id="42" dur="500" fill="hold"/>
                                        <p:tgtEl>
                                          <p:spTgt spid="10"/>
                                        </p:tgtEl>
                                        <p:attrNameLst>
                                          <p:attrName>fillcolor</p:attrName>
                                        </p:attrNameLst>
                                      </p:cBhvr>
                                      <p:to>
                                        <a:schemeClr val="accent2"/>
                                      </p:to>
                                    </p:animClr>
                                    <p:set>
                                      <p:cBhvr>
                                        <p:cTn id="43" dur="500" fill="hold"/>
                                        <p:tgtEl>
                                          <p:spTgt spid="10"/>
                                        </p:tgtEl>
                                        <p:attrNameLst>
                                          <p:attrName>fill.type</p:attrName>
                                        </p:attrNameLst>
                                      </p:cBhvr>
                                      <p:to>
                                        <p:strVal val="solid"/>
                                      </p:to>
                                    </p:set>
                                    <p:set>
                                      <p:cBhvr>
                                        <p:cTn id="44" dur="500" fill="hold"/>
                                        <p:tgtEl>
                                          <p:spTgt spid="10"/>
                                        </p:tgtEl>
                                        <p:attrNameLst>
                                          <p:attrName>fill.on</p:attrName>
                                        </p:attrNameLst>
                                      </p:cBhvr>
                                      <p:to>
                                        <p:strVal val="true"/>
                                      </p:to>
                                    </p:set>
                                  </p:childTnLst>
                                </p:cTn>
                              </p:par>
                            </p:childTnLst>
                          </p:cTn>
                        </p:par>
                      </p:childTnLst>
                    </p:cTn>
                  </p:par>
                  <p:par>
                    <p:cTn id="45" fill="hold">
                      <p:stCondLst>
                        <p:cond delay="indefinite"/>
                      </p:stCondLst>
                      <p:childTnLst>
                        <p:par>
                          <p:cTn id="46" fill="hold">
                            <p:stCondLst>
                              <p:cond delay="0"/>
                            </p:stCondLst>
                            <p:childTnLst>
                              <p:par>
                                <p:cTn id="47" presetID="1" presetClass="emph" presetSubtype="2" fill="hold" nodeType="clickEffect">
                                  <p:stCondLst>
                                    <p:cond delay="0"/>
                                  </p:stCondLst>
                                  <p:childTnLst>
                                    <p:animClr clrSpc="rgb">
                                      <p:cBhvr>
                                        <p:cTn id="48" dur="500" fill="hold"/>
                                        <p:tgtEl>
                                          <p:spTgt spid="15"/>
                                        </p:tgtEl>
                                        <p:attrNameLst>
                                          <p:attrName>fillcolor</p:attrName>
                                        </p:attrNameLst>
                                      </p:cBhvr>
                                      <p:to>
                                        <a:schemeClr val="accent2"/>
                                      </p:to>
                                    </p:animClr>
                                    <p:set>
                                      <p:cBhvr>
                                        <p:cTn id="49" dur="500" fill="hold"/>
                                        <p:tgtEl>
                                          <p:spTgt spid="15"/>
                                        </p:tgtEl>
                                        <p:attrNameLst>
                                          <p:attrName>fill.type</p:attrName>
                                        </p:attrNameLst>
                                      </p:cBhvr>
                                      <p:to>
                                        <p:strVal val="solid"/>
                                      </p:to>
                                    </p:set>
                                    <p:set>
                                      <p:cBhvr>
                                        <p:cTn id="50" dur="500" fill="hold"/>
                                        <p:tgtEl>
                                          <p:spTgt spid="15"/>
                                        </p:tgtEl>
                                        <p:attrNameLst>
                                          <p:attrName>fill.on</p:attrName>
                                        </p:attrNameLst>
                                      </p:cBhvr>
                                      <p:to>
                                        <p:strVal val="true"/>
                                      </p:to>
                                    </p:set>
                                  </p:childTnLst>
                                </p:cTn>
                              </p:par>
                              <p:par>
                                <p:cTn id="51" presetID="1" presetClass="emph" presetSubtype="2" fill="hold" nodeType="withEffect">
                                  <p:stCondLst>
                                    <p:cond delay="0"/>
                                  </p:stCondLst>
                                  <p:childTnLst>
                                    <p:animClr clrSpc="rgb">
                                      <p:cBhvr>
                                        <p:cTn id="52" dur="500" fill="hold"/>
                                        <p:tgtEl>
                                          <p:spTgt spid="12"/>
                                        </p:tgtEl>
                                        <p:attrNameLst>
                                          <p:attrName>fillcolor</p:attrName>
                                        </p:attrNameLst>
                                      </p:cBhvr>
                                      <p:to>
                                        <a:schemeClr val="accent2"/>
                                      </p:to>
                                    </p:animClr>
                                    <p:set>
                                      <p:cBhvr>
                                        <p:cTn id="53" dur="500" fill="hold"/>
                                        <p:tgtEl>
                                          <p:spTgt spid="12"/>
                                        </p:tgtEl>
                                        <p:attrNameLst>
                                          <p:attrName>fill.type</p:attrName>
                                        </p:attrNameLst>
                                      </p:cBhvr>
                                      <p:to>
                                        <p:strVal val="solid"/>
                                      </p:to>
                                    </p:set>
                                    <p:set>
                                      <p:cBhvr>
                                        <p:cTn id="54" dur="500" fill="hold"/>
                                        <p:tgtEl>
                                          <p:spTgt spid="12"/>
                                        </p:tgtEl>
                                        <p:attrNameLst>
                                          <p:attrName>fill.on</p:attrName>
                                        </p:attrNameLst>
                                      </p:cBhvr>
                                      <p:to>
                                        <p:strVal val="true"/>
                                      </p:to>
                                    </p:set>
                                  </p:childTnLst>
                                </p:cTn>
                              </p:par>
                            </p:childTnLst>
                          </p:cTn>
                        </p:par>
                      </p:childTnLst>
                    </p:cTn>
                  </p:par>
                  <p:par>
                    <p:cTn id="55" fill="hold">
                      <p:stCondLst>
                        <p:cond delay="indefinite"/>
                      </p:stCondLst>
                      <p:childTnLst>
                        <p:par>
                          <p:cTn id="56" fill="hold">
                            <p:stCondLst>
                              <p:cond delay="0"/>
                            </p:stCondLst>
                            <p:childTnLst>
                              <p:par>
                                <p:cTn id="57" presetID="1" presetClass="emph" presetSubtype="2" fill="hold" nodeType="clickEffect">
                                  <p:stCondLst>
                                    <p:cond delay="0"/>
                                  </p:stCondLst>
                                  <p:childTnLst>
                                    <p:animClr clrSpc="rgb">
                                      <p:cBhvr>
                                        <p:cTn id="58" dur="500" fill="hold"/>
                                        <p:tgtEl>
                                          <p:spTgt spid="18"/>
                                        </p:tgtEl>
                                        <p:attrNameLst>
                                          <p:attrName>fillcolor</p:attrName>
                                        </p:attrNameLst>
                                      </p:cBhvr>
                                      <p:to>
                                        <a:schemeClr val="accent2"/>
                                      </p:to>
                                    </p:animClr>
                                    <p:set>
                                      <p:cBhvr>
                                        <p:cTn id="59" dur="500" fill="hold"/>
                                        <p:tgtEl>
                                          <p:spTgt spid="18"/>
                                        </p:tgtEl>
                                        <p:attrNameLst>
                                          <p:attrName>fill.type</p:attrName>
                                        </p:attrNameLst>
                                      </p:cBhvr>
                                      <p:to>
                                        <p:strVal val="solid"/>
                                      </p:to>
                                    </p:set>
                                    <p:set>
                                      <p:cBhvr>
                                        <p:cTn id="60" dur="500" fill="hold"/>
                                        <p:tgtEl>
                                          <p:spTgt spid="18"/>
                                        </p:tgtEl>
                                        <p:attrNameLst>
                                          <p:attrName>fill.on</p:attrName>
                                        </p:attrNameLst>
                                      </p:cBhvr>
                                      <p:to>
                                        <p:strVal val="true"/>
                                      </p:to>
                                    </p:set>
                                  </p:childTnLst>
                                </p:cTn>
                              </p:par>
                              <p:par>
                                <p:cTn id="61" presetID="1" presetClass="emph" presetSubtype="2" fill="hold" nodeType="withEffect">
                                  <p:stCondLst>
                                    <p:cond delay="0"/>
                                  </p:stCondLst>
                                  <p:childTnLst>
                                    <p:animClr clrSpc="rgb">
                                      <p:cBhvr>
                                        <p:cTn id="62" dur="500" fill="hold"/>
                                        <p:tgtEl>
                                          <p:spTgt spid="11"/>
                                        </p:tgtEl>
                                        <p:attrNameLst>
                                          <p:attrName>fillcolor</p:attrName>
                                        </p:attrNameLst>
                                      </p:cBhvr>
                                      <p:to>
                                        <a:schemeClr val="accent2"/>
                                      </p:to>
                                    </p:animClr>
                                    <p:set>
                                      <p:cBhvr>
                                        <p:cTn id="63" dur="500" fill="hold"/>
                                        <p:tgtEl>
                                          <p:spTgt spid="11"/>
                                        </p:tgtEl>
                                        <p:attrNameLst>
                                          <p:attrName>fill.type</p:attrName>
                                        </p:attrNameLst>
                                      </p:cBhvr>
                                      <p:to>
                                        <p:strVal val="solid"/>
                                      </p:to>
                                    </p:set>
                                    <p:set>
                                      <p:cBhvr>
                                        <p:cTn id="64" dur="500" fill="hold"/>
                                        <p:tgtEl>
                                          <p:spTgt spid="11"/>
                                        </p:tgtEl>
                                        <p:attrNameLst>
                                          <p:attrName>fill.on</p:attrName>
                                        </p:attrNameLst>
                                      </p:cBhvr>
                                      <p:to>
                                        <p:strVal val="true"/>
                                      </p:to>
                                    </p:set>
                                  </p:childTnLst>
                                </p:cTn>
                              </p:par>
                            </p:childTnLst>
                          </p:cTn>
                        </p:par>
                      </p:childTnLst>
                    </p:cTn>
                  </p:par>
                  <p:par>
                    <p:cTn id="65" fill="hold">
                      <p:stCondLst>
                        <p:cond delay="indefinite"/>
                      </p:stCondLst>
                      <p:childTnLst>
                        <p:par>
                          <p:cTn id="66" fill="hold">
                            <p:stCondLst>
                              <p:cond delay="0"/>
                            </p:stCondLst>
                            <p:childTnLst>
                              <p:par>
                                <p:cTn id="67" presetID="1" presetClass="emph" presetSubtype="2" fill="hold" nodeType="clickEffect">
                                  <p:stCondLst>
                                    <p:cond delay="0"/>
                                  </p:stCondLst>
                                  <p:childTnLst>
                                    <p:animClr clrSpc="rgb">
                                      <p:cBhvr>
                                        <p:cTn id="68" dur="500" fill="hold"/>
                                        <p:tgtEl>
                                          <p:spTgt spid="16"/>
                                        </p:tgtEl>
                                        <p:attrNameLst>
                                          <p:attrName>fillcolor</p:attrName>
                                        </p:attrNameLst>
                                      </p:cBhvr>
                                      <p:to>
                                        <a:schemeClr val="accent2"/>
                                      </p:to>
                                    </p:animClr>
                                    <p:set>
                                      <p:cBhvr>
                                        <p:cTn id="69" dur="500" fill="hold"/>
                                        <p:tgtEl>
                                          <p:spTgt spid="16"/>
                                        </p:tgtEl>
                                        <p:attrNameLst>
                                          <p:attrName>fill.type</p:attrName>
                                        </p:attrNameLst>
                                      </p:cBhvr>
                                      <p:to>
                                        <p:strVal val="solid"/>
                                      </p:to>
                                    </p:set>
                                    <p:set>
                                      <p:cBhvr>
                                        <p:cTn id="70" dur="500" fill="hold"/>
                                        <p:tgtEl>
                                          <p:spTgt spid="1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custDataLst>
              <p:tags r:id="rId2"/>
            </p:custDataLst>
          </p:nvPr>
        </p:nvSpPr>
        <p:spPr>
          <a:xfrm>
            <a:off x="457200" y="381000"/>
            <a:ext cx="8153400" cy="881063"/>
          </a:xfrm>
        </p:spPr>
        <p:txBody>
          <a:bodyPr/>
          <a:lstStyle/>
          <a:p>
            <a:r>
              <a:rPr lang="en-US" dirty="0" smtClean="0"/>
              <a:t>Areas for Investigation</a:t>
            </a:r>
          </a:p>
        </p:txBody>
      </p:sp>
      <p:sp>
        <p:nvSpPr>
          <p:cNvPr id="12291" name="Content Placeholder 2"/>
          <p:cNvSpPr>
            <a:spLocks noGrp="1"/>
          </p:cNvSpPr>
          <p:nvPr>
            <p:ph idx="1"/>
            <p:custDataLst>
              <p:tags r:id="rId3"/>
            </p:custDataLst>
          </p:nvPr>
        </p:nvSpPr>
        <p:spPr>
          <a:xfrm>
            <a:off x="457200" y="1228299"/>
            <a:ext cx="8229600" cy="5087834"/>
          </a:xfrm>
        </p:spPr>
        <p:txBody>
          <a:bodyPr/>
          <a:lstStyle/>
          <a:p>
            <a:r>
              <a:rPr lang="en-US" dirty="0" smtClean="0"/>
              <a:t>Which customers &amp; products have the greatest profitability?</a:t>
            </a:r>
          </a:p>
          <a:p>
            <a:r>
              <a:rPr lang="en-US" dirty="0" smtClean="0"/>
              <a:t>What is the right “mix” of products to sell?</a:t>
            </a:r>
          </a:p>
          <a:p>
            <a:r>
              <a:rPr lang="en-US" dirty="0" smtClean="0"/>
              <a:t>How are discounts impacting us?</a:t>
            </a:r>
          </a:p>
          <a:p>
            <a:r>
              <a:rPr lang="en-US" dirty="0" smtClean="0"/>
              <a:t>What trends are occurring concerning costs? Profitability?</a:t>
            </a:r>
          </a:p>
          <a:p>
            <a:r>
              <a:rPr lang="en-US" dirty="0" smtClean="0"/>
              <a:t>Where are the greatest opportunities to reduce Cost of Goods Sold?</a:t>
            </a:r>
          </a:p>
          <a:p>
            <a:r>
              <a:rPr lang="en-US" dirty="0" smtClean="0"/>
              <a:t>What reps, products, operations are performing according to plan?</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29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29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29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custDataLst>
              <p:tags r:id="rId2"/>
            </p:custDataLst>
          </p:nvPr>
        </p:nvSpPr>
        <p:spPr>
          <a:xfrm>
            <a:off x="301817" y="209321"/>
            <a:ext cx="8153400" cy="834183"/>
          </a:xfrm>
        </p:spPr>
        <p:txBody>
          <a:bodyPr/>
          <a:lstStyle/>
          <a:p>
            <a:pPr eaLnBrk="1" hangingPunct="1"/>
            <a:r>
              <a:rPr lang="en-US" dirty="0" smtClean="0"/>
              <a:t>Value of BI</a:t>
            </a:r>
          </a:p>
        </p:txBody>
      </p:sp>
      <p:sp>
        <p:nvSpPr>
          <p:cNvPr id="31747" name="Rectangle 3"/>
          <p:cNvSpPr>
            <a:spLocks noGrp="1" noChangeArrowheads="1"/>
          </p:cNvSpPr>
          <p:nvPr>
            <p:ph idx="1"/>
            <p:custDataLst>
              <p:tags r:id="rId3"/>
            </p:custDataLst>
          </p:nvPr>
        </p:nvSpPr>
        <p:spPr>
          <a:xfrm>
            <a:off x="457200" y="1094014"/>
            <a:ext cx="8153400" cy="5176157"/>
          </a:xfrm>
        </p:spPr>
        <p:txBody>
          <a:bodyPr>
            <a:normAutofit lnSpcReduction="10000"/>
          </a:bodyPr>
          <a:lstStyle/>
          <a:p>
            <a:pPr lvl="1">
              <a:spcBef>
                <a:spcPts val="1800"/>
              </a:spcBef>
            </a:pPr>
            <a:r>
              <a:rPr lang="en-US" sz="3000" dirty="0" smtClean="0"/>
              <a:t>Right data – right time – right person</a:t>
            </a:r>
          </a:p>
          <a:p>
            <a:pPr lvl="1" eaLnBrk="1" hangingPunct="1">
              <a:spcBef>
                <a:spcPts val="1800"/>
              </a:spcBef>
            </a:pPr>
            <a:endParaRPr lang="en-US" sz="3000" dirty="0" smtClean="0"/>
          </a:p>
          <a:p>
            <a:pPr lvl="1" eaLnBrk="1" hangingPunct="1">
              <a:spcBef>
                <a:spcPts val="1800"/>
              </a:spcBef>
            </a:pPr>
            <a:r>
              <a:rPr lang="en-US" sz="3000" dirty="0" smtClean="0"/>
              <a:t>Spot exceptions</a:t>
            </a:r>
          </a:p>
          <a:p>
            <a:pPr lvl="1" eaLnBrk="1" hangingPunct="1">
              <a:spcBef>
                <a:spcPts val="1800"/>
              </a:spcBef>
            </a:pPr>
            <a:r>
              <a:rPr lang="en-US" sz="3000" dirty="0" smtClean="0"/>
              <a:t>Analyze data</a:t>
            </a:r>
          </a:p>
          <a:p>
            <a:pPr lvl="1" eaLnBrk="1" hangingPunct="1">
              <a:spcBef>
                <a:spcPts val="1800"/>
              </a:spcBef>
            </a:pPr>
            <a:endParaRPr lang="en-US" sz="3000" dirty="0" smtClean="0"/>
          </a:p>
          <a:p>
            <a:pPr lvl="1" eaLnBrk="1" hangingPunct="1">
              <a:spcBef>
                <a:spcPts val="1800"/>
              </a:spcBef>
            </a:pPr>
            <a:endParaRPr lang="en-US" sz="3000" dirty="0" smtClean="0"/>
          </a:p>
          <a:p>
            <a:pPr lvl="1" eaLnBrk="1" hangingPunct="1">
              <a:spcBef>
                <a:spcPts val="1800"/>
              </a:spcBef>
            </a:pPr>
            <a:r>
              <a:rPr lang="en-US" sz="3000" dirty="0" smtClean="0"/>
              <a:t>Replace “Enterprise” Excel</a:t>
            </a:r>
          </a:p>
          <a:p>
            <a:pPr lvl="1" eaLnBrk="1" hangingPunct="1">
              <a:spcBef>
                <a:spcPts val="1800"/>
              </a:spcBef>
            </a:pPr>
            <a:r>
              <a:rPr lang="en-US" sz="3000" dirty="0" smtClean="0"/>
              <a:t>QAD Application “aware” modules</a:t>
            </a:r>
          </a:p>
        </p:txBody>
      </p:sp>
      <p:sp>
        <p:nvSpPr>
          <p:cNvPr id="31748" name="Slide Number Placeholder 3"/>
          <p:cNvSpPr txBox="1">
            <a:spLocks/>
          </p:cNvSpPr>
          <p:nvPr>
            <p:custDataLst>
              <p:tags r:id="rId4"/>
            </p:custDataLst>
          </p:nvPr>
        </p:nvSpPr>
        <p:spPr bwMode="auto">
          <a:xfrm>
            <a:off x="8243888" y="6165850"/>
            <a:ext cx="642937" cy="461963"/>
          </a:xfrm>
          <a:prstGeom prst="rect">
            <a:avLst/>
          </a:prstGeom>
          <a:noFill/>
          <a:ln w="9525">
            <a:noFill/>
            <a:miter lim="800000"/>
            <a:headEnd/>
            <a:tailEnd/>
          </a:ln>
        </p:spPr>
        <p:txBody>
          <a:bodyPr/>
          <a:lstStyle/>
          <a:p>
            <a:endParaRPr lang="en-US" dirty="0"/>
          </a:p>
        </p:txBody>
      </p:sp>
      <p:pic>
        <p:nvPicPr>
          <p:cNvPr id="5" name="Picture 4"/>
          <p:cNvPicPr>
            <a:picLocks noChangeAspect="1" noChangeArrowheads="1"/>
          </p:cNvPicPr>
          <p:nvPr>
            <p:custDataLst>
              <p:tags r:id="rId5"/>
            </p:custDataLst>
          </p:nvPr>
        </p:nvPicPr>
        <p:blipFill>
          <a:blip r:embed="rId8" cstate="print"/>
          <a:srcRect/>
          <a:stretch>
            <a:fillRect/>
          </a:stretch>
        </p:blipFill>
        <p:spPr bwMode="auto">
          <a:xfrm>
            <a:off x="4989689" y="2221893"/>
            <a:ext cx="3258175" cy="2123479"/>
          </a:xfrm>
          <a:prstGeom prst="rect">
            <a:avLst/>
          </a:prstGeom>
          <a:noFill/>
          <a:ln w="12700">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747">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1747">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174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3DUaaiwhaGLZQf4kUDLN10"/>
</p:tagLst>
</file>

<file path=ppt/tags/tag10.xml><?xml version="1.0" encoding="utf-8"?>
<p:tagLst xmlns:a="http://schemas.openxmlformats.org/drawingml/2006/main" xmlns:r="http://schemas.openxmlformats.org/officeDocument/2006/relationships" xmlns:p="http://schemas.openxmlformats.org/presentationml/2006/main">
  <p:tag name="DVSHAPEID" val="0lMd1FwbTod2SSp1PMXTtC"/>
</p:tagLst>
</file>

<file path=ppt/tags/tag100.xml><?xml version="1.0" encoding="utf-8"?>
<p:tagLst xmlns:a="http://schemas.openxmlformats.org/drawingml/2006/main" xmlns:r="http://schemas.openxmlformats.org/officeDocument/2006/relationships" xmlns:p="http://schemas.openxmlformats.org/presentationml/2006/main">
  <p:tag name="DVSECTIONID" val="7tkUykPooWaKUPXxMhmqbE"/>
</p:tagLst>
</file>

<file path=ppt/tags/tag101.xml><?xml version="1.0" encoding="utf-8"?>
<p:tagLst xmlns:a="http://schemas.openxmlformats.org/drawingml/2006/main" xmlns:r="http://schemas.openxmlformats.org/officeDocument/2006/relationships" xmlns:p="http://schemas.openxmlformats.org/presentationml/2006/main">
  <p:tag name="DVSHAPEID" val="c0EJuECImdJIS03ppJVAoy"/>
</p:tagLst>
</file>

<file path=ppt/tags/tag102.xml><?xml version="1.0" encoding="utf-8"?>
<p:tagLst xmlns:a="http://schemas.openxmlformats.org/drawingml/2006/main" xmlns:r="http://schemas.openxmlformats.org/officeDocument/2006/relationships" xmlns:p="http://schemas.openxmlformats.org/presentationml/2006/main">
  <p:tag name="DVSHAPEID" val="ztKJ011t4K4CwlRZ0xjFm4"/>
</p:tagLst>
</file>

<file path=ppt/tags/tag103.xml><?xml version="1.0" encoding="utf-8"?>
<p:tagLst xmlns:a="http://schemas.openxmlformats.org/drawingml/2006/main" xmlns:r="http://schemas.openxmlformats.org/officeDocument/2006/relationships" xmlns:p="http://schemas.openxmlformats.org/presentationml/2006/main">
  <p:tag name="DVSHAPEID" val="BIar77XmYRaEqbYKDAHT9Y"/>
</p:tagLst>
</file>

<file path=ppt/tags/tag104.xml><?xml version="1.0" encoding="utf-8"?>
<p:tagLst xmlns:a="http://schemas.openxmlformats.org/drawingml/2006/main" xmlns:r="http://schemas.openxmlformats.org/officeDocument/2006/relationships" xmlns:p="http://schemas.openxmlformats.org/presentationml/2006/main">
  <p:tag name="DVSHAPEID" val="DguHxqJnhJbvR1zyTTvILc"/>
</p:tagLst>
</file>

<file path=ppt/tags/tag105.xml><?xml version="1.0" encoding="utf-8"?>
<p:tagLst xmlns:a="http://schemas.openxmlformats.org/drawingml/2006/main" xmlns:r="http://schemas.openxmlformats.org/officeDocument/2006/relationships" xmlns:p="http://schemas.openxmlformats.org/presentationml/2006/main">
  <p:tag name="DVSHAPEID" val="rSVF0fTIXtVC4UXpzxDBzq"/>
</p:tagLst>
</file>

<file path=ppt/tags/tag106.xml><?xml version="1.0" encoding="utf-8"?>
<p:tagLst xmlns:a="http://schemas.openxmlformats.org/drawingml/2006/main" xmlns:r="http://schemas.openxmlformats.org/officeDocument/2006/relationships" xmlns:p="http://schemas.openxmlformats.org/presentationml/2006/main">
  <p:tag name="DVSHAPEID" val="sVjWb5GNnqdrOCMSpttzLH"/>
</p:tagLst>
</file>

<file path=ppt/tags/tag107.xml><?xml version="1.0" encoding="utf-8"?>
<p:tagLst xmlns:a="http://schemas.openxmlformats.org/drawingml/2006/main" xmlns:r="http://schemas.openxmlformats.org/officeDocument/2006/relationships" xmlns:p="http://schemas.openxmlformats.org/presentationml/2006/main">
  <p:tag name="DVSHAPEID" val="zfXEBtkY5aC0pZm43O1a6u"/>
</p:tagLst>
</file>

<file path=ppt/tags/tag108.xml><?xml version="1.0" encoding="utf-8"?>
<p:tagLst xmlns:a="http://schemas.openxmlformats.org/drawingml/2006/main" xmlns:r="http://schemas.openxmlformats.org/officeDocument/2006/relationships" xmlns:p="http://schemas.openxmlformats.org/presentationml/2006/main">
  <p:tag name="DVSHAPEID" val="pD5lDH8970FLl3Zwudspl2"/>
</p:tagLst>
</file>

<file path=ppt/tags/tag109.xml><?xml version="1.0" encoding="utf-8"?>
<p:tagLst xmlns:a="http://schemas.openxmlformats.org/drawingml/2006/main" xmlns:r="http://schemas.openxmlformats.org/officeDocument/2006/relationships" xmlns:p="http://schemas.openxmlformats.org/presentationml/2006/main">
  <p:tag name="DVSHAPEID" val="OOcMwkqFxBB5QjzfQDPV3C"/>
</p:tagLst>
</file>

<file path=ppt/tags/tag11.xml><?xml version="1.0" encoding="utf-8"?>
<p:tagLst xmlns:a="http://schemas.openxmlformats.org/drawingml/2006/main" xmlns:r="http://schemas.openxmlformats.org/officeDocument/2006/relationships" xmlns:p="http://schemas.openxmlformats.org/presentationml/2006/main">
  <p:tag name="DVSHAPEID" val="9QBeCDQGl1wMDIoU3EtUUK"/>
</p:tagLst>
</file>

<file path=ppt/tags/tag110.xml><?xml version="1.0" encoding="utf-8"?>
<p:tagLst xmlns:a="http://schemas.openxmlformats.org/drawingml/2006/main" xmlns:r="http://schemas.openxmlformats.org/officeDocument/2006/relationships" xmlns:p="http://schemas.openxmlformats.org/presentationml/2006/main">
  <p:tag name="DVSHAPEID" val="lEEi5wjOIG8mOh8QbNJrs3"/>
</p:tagLst>
</file>

<file path=ppt/tags/tag111.xml><?xml version="1.0" encoding="utf-8"?>
<p:tagLst xmlns:a="http://schemas.openxmlformats.org/drawingml/2006/main" xmlns:r="http://schemas.openxmlformats.org/officeDocument/2006/relationships" xmlns:p="http://schemas.openxmlformats.org/presentationml/2006/main">
  <p:tag name="DVSHAPEID" val="afdFXemPzqYcsy8dfTmJSU"/>
</p:tagLst>
</file>

<file path=ppt/tags/tag112.xml><?xml version="1.0" encoding="utf-8"?>
<p:tagLst xmlns:a="http://schemas.openxmlformats.org/drawingml/2006/main" xmlns:r="http://schemas.openxmlformats.org/officeDocument/2006/relationships" xmlns:p="http://schemas.openxmlformats.org/presentationml/2006/main">
  <p:tag name="DVSHAPEID" val="Wtuh70s2cB9hto5pz4sS7I"/>
</p:tagLst>
</file>

<file path=ppt/tags/tag113.xml><?xml version="1.0" encoding="utf-8"?>
<p:tagLst xmlns:a="http://schemas.openxmlformats.org/drawingml/2006/main" xmlns:r="http://schemas.openxmlformats.org/officeDocument/2006/relationships" xmlns:p="http://schemas.openxmlformats.org/presentationml/2006/main">
  <p:tag name="DVSHAPEID" val="nCPzIXxP5JbfjJaF7mnxdn"/>
</p:tagLst>
</file>

<file path=ppt/tags/tag114.xml><?xml version="1.0" encoding="utf-8"?>
<p:tagLst xmlns:a="http://schemas.openxmlformats.org/drawingml/2006/main" xmlns:r="http://schemas.openxmlformats.org/officeDocument/2006/relationships" xmlns:p="http://schemas.openxmlformats.org/presentationml/2006/main">
  <p:tag name="DVSHAPEID" val="2a5J8Qkhh0Me6Ssxhuunwp"/>
</p:tagLst>
</file>

<file path=ppt/tags/tag115.xml><?xml version="1.0" encoding="utf-8"?>
<p:tagLst xmlns:a="http://schemas.openxmlformats.org/drawingml/2006/main" xmlns:r="http://schemas.openxmlformats.org/officeDocument/2006/relationships" xmlns:p="http://schemas.openxmlformats.org/presentationml/2006/main">
  <p:tag name="DVSHAPEID" val="6e5meTX5vAv0zEuZPHvOsa"/>
</p:tagLst>
</file>

<file path=ppt/tags/tag116.xml><?xml version="1.0" encoding="utf-8"?>
<p:tagLst xmlns:a="http://schemas.openxmlformats.org/drawingml/2006/main" xmlns:r="http://schemas.openxmlformats.org/officeDocument/2006/relationships" xmlns:p="http://schemas.openxmlformats.org/presentationml/2006/main">
  <p:tag name="DVSHAPEID" val="t4Didz4S2QQD4QDMBqjbvc"/>
</p:tagLst>
</file>

<file path=ppt/tags/tag117.xml><?xml version="1.0" encoding="utf-8"?>
<p:tagLst xmlns:a="http://schemas.openxmlformats.org/drawingml/2006/main" xmlns:r="http://schemas.openxmlformats.org/officeDocument/2006/relationships" xmlns:p="http://schemas.openxmlformats.org/presentationml/2006/main">
  <p:tag name="DVSHAPEID" val="I5iO3iFNRIXVL0JWGo1CxF"/>
</p:tagLst>
</file>

<file path=ppt/tags/tag118.xml><?xml version="1.0" encoding="utf-8"?>
<p:tagLst xmlns:a="http://schemas.openxmlformats.org/drawingml/2006/main" xmlns:r="http://schemas.openxmlformats.org/officeDocument/2006/relationships" xmlns:p="http://schemas.openxmlformats.org/presentationml/2006/main">
  <p:tag name="DVSECTIONID" val="alrauluXKoTkhgTJpLivUZ"/>
</p:tagLst>
</file>

<file path=ppt/tags/tag119.xml><?xml version="1.0" encoding="utf-8"?>
<p:tagLst xmlns:a="http://schemas.openxmlformats.org/drawingml/2006/main" xmlns:r="http://schemas.openxmlformats.org/officeDocument/2006/relationships" xmlns:p="http://schemas.openxmlformats.org/presentationml/2006/main">
  <p:tag name="DVSHAPEID" val="aWADl254ugFgmxZovLdfY8"/>
</p:tagLst>
</file>

<file path=ppt/tags/tag12.xml><?xml version="1.0" encoding="utf-8"?>
<p:tagLst xmlns:a="http://schemas.openxmlformats.org/drawingml/2006/main" xmlns:r="http://schemas.openxmlformats.org/officeDocument/2006/relationships" xmlns:p="http://schemas.openxmlformats.org/presentationml/2006/main">
  <p:tag name="DVSHAPEID" val="cP16v9QDReKobWBM2Skd2c"/>
</p:tagLst>
</file>

<file path=ppt/tags/tag120.xml><?xml version="1.0" encoding="utf-8"?>
<p:tagLst xmlns:a="http://schemas.openxmlformats.org/drawingml/2006/main" xmlns:r="http://schemas.openxmlformats.org/officeDocument/2006/relationships" xmlns:p="http://schemas.openxmlformats.org/presentationml/2006/main">
  <p:tag name="DVSHAPEID" val="F85C3FKV9SE3VmeqWCHNdG"/>
</p:tagLst>
</file>

<file path=ppt/tags/tag121.xml><?xml version="1.0" encoding="utf-8"?>
<p:tagLst xmlns:a="http://schemas.openxmlformats.org/drawingml/2006/main" xmlns:r="http://schemas.openxmlformats.org/officeDocument/2006/relationships" xmlns:p="http://schemas.openxmlformats.org/presentationml/2006/main">
  <p:tag name="DVSECTIONID" val="2MWEAKOM9lQtiYsoPtTrbM"/>
</p:tagLst>
</file>

<file path=ppt/tags/tag122.xml><?xml version="1.0" encoding="utf-8"?>
<p:tagLst xmlns:a="http://schemas.openxmlformats.org/drawingml/2006/main" xmlns:r="http://schemas.openxmlformats.org/officeDocument/2006/relationships" xmlns:p="http://schemas.openxmlformats.org/presentationml/2006/main">
  <p:tag name="DVSHAPEID" val="guEbWhSfpiG2hrxJZqjz7M"/>
</p:tagLst>
</file>

<file path=ppt/tags/tag123.xml><?xml version="1.0" encoding="utf-8"?>
<p:tagLst xmlns:a="http://schemas.openxmlformats.org/drawingml/2006/main" xmlns:r="http://schemas.openxmlformats.org/officeDocument/2006/relationships" xmlns:p="http://schemas.openxmlformats.org/presentationml/2006/main">
  <p:tag name="DVSHAPEID" val="BiCDa5OAxbUYSBXRIt2Utl"/>
</p:tagLst>
</file>

<file path=ppt/tags/tag124.xml><?xml version="1.0" encoding="utf-8"?>
<p:tagLst xmlns:a="http://schemas.openxmlformats.org/drawingml/2006/main" xmlns:r="http://schemas.openxmlformats.org/officeDocument/2006/relationships" xmlns:p="http://schemas.openxmlformats.org/presentationml/2006/main">
  <p:tag name="DVSHAPEID" val="mT5MSdCgtDztSmyj6MqOKv"/>
</p:tagLst>
</file>

<file path=ppt/tags/tag125.xml><?xml version="1.0" encoding="utf-8"?>
<p:tagLst xmlns:a="http://schemas.openxmlformats.org/drawingml/2006/main" xmlns:r="http://schemas.openxmlformats.org/officeDocument/2006/relationships" xmlns:p="http://schemas.openxmlformats.org/presentationml/2006/main">
  <p:tag name="DVSHAPEID" val="7izWL8IPwcjgVJyodBXhHh"/>
</p:tagLst>
</file>

<file path=ppt/tags/tag126.xml><?xml version="1.0" encoding="utf-8"?>
<p:tagLst xmlns:a="http://schemas.openxmlformats.org/drawingml/2006/main" xmlns:r="http://schemas.openxmlformats.org/officeDocument/2006/relationships" xmlns:p="http://schemas.openxmlformats.org/presentationml/2006/main">
  <p:tag name="DVSECTIONID" val="RAxGD2SA8GJajEdQKK8Yex"/>
</p:tagLst>
</file>

<file path=ppt/tags/tag127.xml><?xml version="1.0" encoding="utf-8"?>
<p:tagLst xmlns:a="http://schemas.openxmlformats.org/drawingml/2006/main" xmlns:r="http://schemas.openxmlformats.org/officeDocument/2006/relationships" xmlns:p="http://schemas.openxmlformats.org/presentationml/2006/main">
  <p:tag name="DVSHAPEID" val="poIBipngtEAQLNcWsuyD6m"/>
</p:tagLst>
</file>

<file path=ppt/tags/tag128.xml><?xml version="1.0" encoding="utf-8"?>
<p:tagLst xmlns:a="http://schemas.openxmlformats.org/drawingml/2006/main" xmlns:r="http://schemas.openxmlformats.org/officeDocument/2006/relationships" xmlns:p="http://schemas.openxmlformats.org/presentationml/2006/main">
  <p:tag name="DVSHAPEID" val="9CqPLHzPQtOPSad9PirgJE"/>
</p:tagLst>
</file>

<file path=ppt/tags/tag129.xml><?xml version="1.0" encoding="utf-8"?>
<p:tagLst xmlns:a="http://schemas.openxmlformats.org/drawingml/2006/main" xmlns:r="http://schemas.openxmlformats.org/officeDocument/2006/relationships" xmlns:p="http://schemas.openxmlformats.org/presentationml/2006/main">
  <p:tag name="DVSHAPEID" val="F5XLcg8tI3a2f6btEGGDO7"/>
</p:tagLst>
</file>

<file path=ppt/tags/tag13.xml><?xml version="1.0" encoding="utf-8"?>
<p:tagLst xmlns:a="http://schemas.openxmlformats.org/drawingml/2006/main" xmlns:r="http://schemas.openxmlformats.org/officeDocument/2006/relationships" xmlns:p="http://schemas.openxmlformats.org/presentationml/2006/main">
  <p:tag name="DVSHAPEID" val="v6eGDUIjpzHpELcw8HQI9i"/>
</p:tagLst>
</file>

<file path=ppt/tags/tag130.xml><?xml version="1.0" encoding="utf-8"?>
<p:tagLst xmlns:a="http://schemas.openxmlformats.org/drawingml/2006/main" xmlns:r="http://schemas.openxmlformats.org/officeDocument/2006/relationships" xmlns:p="http://schemas.openxmlformats.org/presentationml/2006/main">
  <p:tag name="DVSHAPEID" val="2VU1IiEfbPDvXlRZuiGnKL"/>
</p:tagLst>
</file>

<file path=ppt/tags/tag131.xml><?xml version="1.0" encoding="utf-8"?>
<p:tagLst xmlns:a="http://schemas.openxmlformats.org/drawingml/2006/main" xmlns:r="http://schemas.openxmlformats.org/officeDocument/2006/relationships" xmlns:p="http://schemas.openxmlformats.org/presentationml/2006/main">
  <p:tag name="DVSHAPEID" val="FPV6YmELA5Qx21QbyQOtRk"/>
</p:tagLst>
</file>

<file path=ppt/tags/tag132.xml><?xml version="1.0" encoding="utf-8"?>
<p:tagLst xmlns:a="http://schemas.openxmlformats.org/drawingml/2006/main" xmlns:r="http://schemas.openxmlformats.org/officeDocument/2006/relationships" xmlns:p="http://schemas.openxmlformats.org/presentationml/2006/main">
  <p:tag name="DVSHAPEID" val="pJ9PCEbnWqnhg45BjiBqfx"/>
</p:tagLst>
</file>

<file path=ppt/tags/tag133.xml><?xml version="1.0" encoding="utf-8"?>
<p:tagLst xmlns:a="http://schemas.openxmlformats.org/drawingml/2006/main" xmlns:r="http://schemas.openxmlformats.org/officeDocument/2006/relationships" xmlns:p="http://schemas.openxmlformats.org/presentationml/2006/main">
  <p:tag name="DVSECTIONID" val="tOXVg0VOBsOgVl6T6MUyca"/>
</p:tagLst>
</file>

<file path=ppt/tags/tag134.xml><?xml version="1.0" encoding="utf-8"?>
<p:tagLst xmlns:a="http://schemas.openxmlformats.org/drawingml/2006/main" xmlns:r="http://schemas.openxmlformats.org/officeDocument/2006/relationships" xmlns:p="http://schemas.openxmlformats.org/presentationml/2006/main">
  <p:tag name="DVSHAPEID" val="FpiP8jKQyhTlqcX8JZzc8p"/>
</p:tagLst>
</file>

<file path=ppt/tags/tag135.xml><?xml version="1.0" encoding="utf-8"?>
<p:tagLst xmlns:a="http://schemas.openxmlformats.org/drawingml/2006/main" xmlns:r="http://schemas.openxmlformats.org/officeDocument/2006/relationships" xmlns:p="http://schemas.openxmlformats.org/presentationml/2006/main">
  <p:tag name="DVSHAPEID" val="aLLM5WwvSr4S4JxMvSD6S5"/>
</p:tagLst>
</file>

<file path=ppt/tags/tag136.xml><?xml version="1.0" encoding="utf-8"?>
<p:tagLst xmlns:a="http://schemas.openxmlformats.org/drawingml/2006/main" xmlns:r="http://schemas.openxmlformats.org/officeDocument/2006/relationships" xmlns:p="http://schemas.openxmlformats.org/presentationml/2006/main">
  <p:tag name="DVSHAPEID" val="nVETEbyBQ3ofew4mdOk2ps"/>
</p:tagLst>
</file>

<file path=ppt/tags/tag137.xml><?xml version="1.0" encoding="utf-8"?>
<p:tagLst xmlns:a="http://schemas.openxmlformats.org/drawingml/2006/main" xmlns:r="http://schemas.openxmlformats.org/officeDocument/2006/relationships" xmlns:p="http://schemas.openxmlformats.org/presentationml/2006/main">
  <p:tag name="DVSHAPEID" val="gx7dBXuHz2x4nQ8chlWgA1"/>
</p:tagLst>
</file>

<file path=ppt/tags/tag138.xml><?xml version="1.0" encoding="utf-8"?>
<p:tagLst xmlns:a="http://schemas.openxmlformats.org/drawingml/2006/main" xmlns:r="http://schemas.openxmlformats.org/officeDocument/2006/relationships" xmlns:p="http://schemas.openxmlformats.org/presentationml/2006/main">
  <p:tag name="DVSHAPEID" val="uPv0I9EPMPGVF6LqzB78ul"/>
</p:tagLst>
</file>

<file path=ppt/tags/tag139.xml><?xml version="1.0" encoding="utf-8"?>
<p:tagLst xmlns:a="http://schemas.openxmlformats.org/drawingml/2006/main" xmlns:r="http://schemas.openxmlformats.org/officeDocument/2006/relationships" xmlns:p="http://schemas.openxmlformats.org/presentationml/2006/main">
  <p:tag name="DVSHAPEID" val="I99ed0wY58Se3iIAfk2JgH"/>
</p:tagLst>
</file>

<file path=ppt/tags/tag14.xml><?xml version="1.0" encoding="utf-8"?>
<p:tagLst xmlns:a="http://schemas.openxmlformats.org/drawingml/2006/main" xmlns:r="http://schemas.openxmlformats.org/officeDocument/2006/relationships" xmlns:p="http://schemas.openxmlformats.org/presentationml/2006/main">
  <p:tag name="DVSHAPEID" val="2fxrihBBzHI0kVROvVUyPa"/>
</p:tagLst>
</file>

<file path=ppt/tags/tag140.xml><?xml version="1.0" encoding="utf-8"?>
<p:tagLst xmlns:a="http://schemas.openxmlformats.org/drawingml/2006/main" xmlns:r="http://schemas.openxmlformats.org/officeDocument/2006/relationships" xmlns:p="http://schemas.openxmlformats.org/presentationml/2006/main">
  <p:tag name="DVSHAPEID" val="osa1rRLl9rx86lRuVEiNJy"/>
</p:tagLst>
</file>

<file path=ppt/tags/tag141.xml><?xml version="1.0" encoding="utf-8"?>
<p:tagLst xmlns:a="http://schemas.openxmlformats.org/drawingml/2006/main" xmlns:r="http://schemas.openxmlformats.org/officeDocument/2006/relationships" xmlns:p="http://schemas.openxmlformats.org/presentationml/2006/main">
  <p:tag name="DVSHAPEID" val="3q3tHYmM6K50LG3czEdKYq"/>
</p:tagLst>
</file>

<file path=ppt/tags/tag142.xml><?xml version="1.0" encoding="utf-8"?>
<p:tagLst xmlns:a="http://schemas.openxmlformats.org/drawingml/2006/main" xmlns:r="http://schemas.openxmlformats.org/officeDocument/2006/relationships" xmlns:p="http://schemas.openxmlformats.org/presentationml/2006/main">
  <p:tag name="DVSHAPEID" val="GUbnJKooqtYPpKYX9MYnlN"/>
</p:tagLst>
</file>

<file path=ppt/tags/tag143.xml><?xml version="1.0" encoding="utf-8"?>
<p:tagLst xmlns:a="http://schemas.openxmlformats.org/drawingml/2006/main" xmlns:r="http://schemas.openxmlformats.org/officeDocument/2006/relationships" xmlns:p="http://schemas.openxmlformats.org/presentationml/2006/main">
  <p:tag name="DVSECTIONID" val="J8FOaZJ9jdyj7IIIMRFk5h"/>
</p:tagLst>
</file>

<file path=ppt/tags/tag144.xml><?xml version="1.0" encoding="utf-8"?>
<p:tagLst xmlns:a="http://schemas.openxmlformats.org/drawingml/2006/main" xmlns:r="http://schemas.openxmlformats.org/officeDocument/2006/relationships" xmlns:p="http://schemas.openxmlformats.org/presentationml/2006/main">
  <p:tag name="DVSHAPEID" val="36zarJ4EzZACK8hkeBnHjC"/>
</p:tagLst>
</file>

<file path=ppt/tags/tag145.xml><?xml version="1.0" encoding="utf-8"?>
<p:tagLst xmlns:a="http://schemas.openxmlformats.org/drawingml/2006/main" xmlns:r="http://schemas.openxmlformats.org/officeDocument/2006/relationships" xmlns:p="http://schemas.openxmlformats.org/presentationml/2006/main">
  <p:tag name="DVSHAPEID" val="2VgidBvqLA5SR5OyjEjMTZ"/>
</p:tagLst>
</file>

<file path=ppt/tags/tag146.xml><?xml version="1.0" encoding="utf-8"?>
<p:tagLst xmlns:a="http://schemas.openxmlformats.org/drawingml/2006/main" xmlns:r="http://schemas.openxmlformats.org/officeDocument/2006/relationships" xmlns:p="http://schemas.openxmlformats.org/presentationml/2006/main">
  <p:tag name="DVSHAPEID" val="fNZPFPxnZDuq3DT8vs99dZ"/>
</p:tagLst>
</file>

<file path=ppt/tags/tag147.xml><?xml version="1.0" encoding="utf-8"?>
<p:tagLst xmlns:a="http://schemas.openxmlformats.org/drawingml/2006/main" xmlns:r="http://schemas.openxmlformats.org/officeDocument/2006/relationships" xmlns:p="http://schemas.openxmlformats.org/presentationml/2006/main">
  <p:tag name="DVSHAPEID" val="xRgcwGiInwI3GtjoWFSoBr"/>
</p:tagLst>
</file>

<file path=ppt/tags/tag148.xml><?xml version="1.0" encoding="utf-8"?>
<p:tagLst xmlns:a="http://schemas.openxmlformats.org/drawingml/2006/main" xmlns:r="http://schemas.openxmlformats.org/officeDocument/2006/relationships" xmlns:p="http://schemas.openxmlformats.org/presentationml/2006/main">
  <p:tag name="DVSECTIONID" val="m2JSJQDm4Fli5PfsQW4r8A"/>
</p:tagLst>
</file>

<file path=ppt/tags/tag149.xml><?xml version="1.0" encoding="utf-8"?>
<p:tagLst xmlns:a="http://schemas.openxmlformats.org/drawingml/2006/main" xmlns:r="http://schemas.openxmlformats.org/officeDocument/2006/relationships" xmlns:p="http://schemas.openxmlformats.org/presentationml/2006/main">
  <p:tag name="DVSHAPEID" val="oq1aFb9RDKLgf8ytjR5ggX"/>
</p:tagLst>
</file>

<file path=ppt/tags/tag15.xml><?xml version="1.0" encoding="utf-8"?>
<p:tagLst xmlns:a="http://schemas.openxmlformats.org/drawingml/2006/main" xmlns:r="http://schemas.openxmlformats.org/officeDocument/2006/relationships" xmlns:p="http://schemas.openxmlformats.org/presentationml/2006/main">
  <p:tag name="DVSHAPEID" val="HMhQzwKCmk2d3Z9bBrHN00"/>
</p:tagLst>
</file>

<file path=ppt/tags/tag150.xml><?xml version="1.0" encoding="utf-8"?>
<p:tagLst xmlns:a="http://schemas.openxmlformats.org/drawingml/2006/main" xmlns:r="http://schemas.openxmlformats.org/officeDocument/2006/relationships" xmlns:p="http://schemas.openxmlformats.org/presentationml/2006/main">
  <p:tag name="DVSHAPEID" val="I0XpO7wtgPo5tPbl06zwTY"/>
</p:tagLst>
</file>

<file path=ppt/tags/tag151.xml><?xml version="1.0" encoding="utf-8"?>
<p:tagLst xmlns:a="http://schemas.openxmlformats.org/drawingml/2006/main" xmlns:r="http://schemas.openxmlformats.org/officeDocument/2006/relationships" xmlns:p="http://schemas.openxmlformats.org/presentationml/2006/main">
  <p:tag name="DVSHAPEID" val="ipebPsm0jkbrI0cfm1k9tV"/>
</p:tagLst>
</file>

<file path=ppt/tags/tag152.xml><?xml version="1.0" encoding="utf-8"?>
<p:tagLst xmlns:a="http://schemas.openxmlformats.org/drawingml/2006/main" xmlns:r="http://schemas.openxmlformats.org/officeDocument/2006/relationships" xmlns:p="http://schemas.openxmlformats.org/presentationml/2006/main">
  <p:tag name="DVSECTIONID" val="IBenboZ2TR5rLC4ifSwX9S"/>
</p:tagLst>
</file>

<file path=ppt/tags/tag153.xml><?xml version="1.0" encoding="utf-8"?>
<p:tagLst xmlns:a="http://schemas.openxmlformats.org/drawingml/2006/main" xmlns:r="http://schemas.openxmlformats.org/officeDocument/2006/relationships" xmlns:p="http://schemas.openxmlformats.org/presentationml/2006/main">
  <p:tag name="DVSHAPEID" val="R9EJiXQYGJ3KIxbDi47fw3"/>
</p:tagLst>
</file>

<file path=ppt/tags/tag154.xml><?xml version="1.0" encoding="utf-8"?>
<p:tagLst xmlns:a="http://schemas.openxmlformats.org/drawingml/2006/main" xmlns:r="http://schemas.openxmlformats.org/officeDocument/2006/relationships" xmlns:p="http://schemas.openxmlformats.org/presentationml/2006/main">
  <p:tag name="DVSHAPEID" val="U17a9LKxcJumx4w6ao9kDs"/>
</p:tagLst>
</file>

<file path=ppt/tags/tag155.xml><?xml version="1.0" encoding="utf-8"?>
<p:tagLst xmlns:a="http://schemas.openxmlformats.org/drawingml/2006/main" xmlns:r="http://schemas.openxmlformats.org/officeDocument/2006/relationships" xmlns:p="http://schemas.openxmlformats.org/presentationml/2006/main">
  <p:tag name="DVSHAPEID" val="nYiE3JJf2doOfCB7N5e8wk"/>
</p:tagLst>
</file>

<file path=ppt/tags/tag156.xml><?xml version="1.0" encoding="utf-8"?>
<p:tagLst xmlns:a="http://schemas.openxmlformats.org/drawingml/2006/main" xmlns:r="http://schemas.openxmlformats.org/officeDocument/2006/relationships" xmlns:p="http://schemas.openxmlformats.org/presentationml/2006/main">
  <p:tag name="DVSHAPEID" val="flZ77cTJ5cpsE8SuI0OWHg"/>
</p:tagLst>
</file>

<file path=ppt/tags/tag157.xml><?xml version="1.0" encoding="utf-8"?>
<p:tagLst xmlns:a="http://schemas.openxmlformats.org/drawingml/2006/main" xmlns:r="http://schemas.openxmlformats.org/officeDocument/2006/relationships" xmlns:p="http://schemas.openxmlformats.org/presentationml/2006/main">
  <p:tag name="DVSECTIONID" val="XODSsj1JfD8Lk8DlFem1Mu"/>
</p:tagLst>
</file>

<file path=ppt/tags/tag158.xml><?xml version="1.0" encoding="utf-8"?>
<p:tagLst xmlns:a="http://schemas.openxmlformats.org/drawingml/2006/main" xmlns:r="http://schemas.openxmlformats.org/officeDocument/2006/relationships" xmlns:p="http://schemas.openxmlformats.org/presentationml/2006/main">
  <p:tag name="DVSHAPEID" val="YJPTu2A46vV3IWEWBxmi8c"/>
</p:tagLst>
</file>

<file path=ppt/tags/tag159.xml><?xml version="1.0" encoding="utf-8"?>
<p:tagLst xmlns:a="http://schemas.openxmlformats.org/drawingml/2006/main" xmlns:r="http://schemas.openxmlformats.org/officeDocument/2006/relationships" xmlns:p="http://schemas.openxmlformats.org/presentationml/2006/main">
  <p:tag name="DVSHAPEID" val="oMYtfindkACYnghdHR816U"/>
</p:tagLst>
</file>

<file path=ppt/tags/tag16.xml><?xml version="1.0" encoding="utf-8"?>
<p:tagLst xmlns:a="http://schemas.openxmlformats.org/drawingml/2006/main" xmlns:r="http://schemas.openxmlformats.org/officeDocument/2006/relationships" xmlns:p="http://schemas.openxmlformats.org/presentationml/2006/main">
  <p:tag name="DVSHAPEID" val="GDrhEjcUNAtSxL9sH5RWkn"/>
</p:tagLst>
</file>

<file path=ppt/tags/tag160.xml><?xml version="1.0" encoding="utf-8"?>
<p:tagLst xmlns:a="http://schemas.openxmlformats.org/drawingml/2006/main" xmlns:r="http://schemas.openxmlformats.org/officeDocument/2006/relationships" xmlns:p="http://schemas.openxmlformats.org/presentationml/2006/main">
  <p:tag name="DVSHAPEID" val="wBpVQLpgAo8Ll2V0MhHSal"/>
</p:tagLst>
</file>

<file path=ppt/tags/tag161.xml><?xml version="1.0" encoding="utf-8"?>
<p:tagLst xmlns:a="http://schemas.openxmlformats.org/drawingml/2006/main" xmlns:r="http://schemas.openxmlformats.org/officeDocument/2006/relationships" xmlns:p="http://schemas.openxmlformats.org/presentationml/2006/main">
  <p:tag name="DVSECTIONID" val="dD4DoxGcVbrPEqKiVG1aBs"/>
</p:tagLst>
</file>

<file path=ppt/tags/tag162.xml><?xml version="1.0" encoding="utf-8"?>
<p:tagLst xmlns:a="http://schemas.openxmlformats.org/drawingml/2006/main" xmlns:r="http://schemas.openxmlformats.org/officeDocument/2006/relationships" xmlns:p="http://schemas.openxmlformats.org/presentationml/2006/main">
  <p:tag name="DVSHAPEID" val="rJyoEnPva66tfm3jsBO3Zd"/>
</p:tagLst>
</file>

<file path=ppt/tags/tag163.xml><?xml version="1.0" encoding="utf-8"?>
<p:tagLst xmlns:a="http://schemas.openxmlformats.org/drawingml/2006/main" xmlns:r="http://schemas.openxmlformats.org/officeDocument/2006/relationships" xmlns:p="http://schemas.openxmlformats.org/presentationml/2006/main">
  <p:tag name="DVSHAPEID" val="QCUeiH4QjdKbaFnr61r5e1"/>
</p:tagLst>
</file>

<file path=ppt/tags/tag164.xml><?xml version="1.0" encoding="utf-8"?>
<p:tagLst xmlns:a="http://schemas.openxmlformats.org/drawingml/2006/main" xmlns:r="http://schemas.openxmlformats.org/officeDocument/2006/relationships" xmlns:p="http://schemas.openxmlformats.org/presentationml/2006/main">
  <p:tag name="DVSHAPEID" val="FRMyXtP546ldTWtq58qkMT"/>
</p:tagLst>
</file>

<file path=ppt/tags/tag165.xml><?xml version="1.0" encoding="utf-8"?>
<p:tagLst xmlns:a="http://schemas.openxmlformats.org/drawingml/2006/main" xmlns:r="http://schemas.openxmlformats.org/officeDocument/2006/relationships" xmlns:p="http://schemas.openxmlformats.org/presentationml/2006/main">
  <p:tag name="DVSHAPEID" val="J4cnW0vMCUZOW3rKJB1e8D"/>
</p:tagLst>
</file>

<file path=ppt/tags/tag166.xml><?xml version="1.0" encoding="utf-8"?>
<p:tagLst xmlns:a="http://schemas.openxmlformats.org/drawingml/2006/main" xmlns:r="http://schemas.openxmlformats.org/officeDocument/2006/relationships" xmlns:p="http://schemas.openxmlformats.org/presentationml/2006/main">
  <p:tag name="DVSHAPEID" val="QWMrYGWiEUeM8ImzxOAhur"/>
</p:tagLst>
</file>

<file path=ppt/tags/tag167.xml><?xml version="1.0" encoding="utf-8"?>
<p:tagLst xmlns:a="http://schemas.openxmlformats.org/drawingml/2006/main" xmlns:r="http://schemas.openxmlformats.org/officeDocument/2006/relationships" xmlns:p="http://schemas.openxmlformats.org/presentationml/2006/main">
  <p:tag name="DVSECTIONID" val="jZhVFTchB86tBZOPUt23HX"/>
</p:tagLst>
</file>

<file path=ppt/tags/tag168.xml><?xml version="1.0" encoding="utf-8"?>
<p:tagLst xmlns:a="http://schemas.openxmlformats.org/drawingml/2006/main" xmlns:r="http://schemas.openxmlformats.org/officeDocument/2006/relationships" xmlns:p="http://schemas.openxmlformats.org/presentationml/2006/main">
  <p:tag name="DVSHAPEID" val="e4ZpYkoPiyK6efBu2OQkf5"/>
</p:tagLst>
</file>

<file path=ppt/tags/tag169.xml><?xml version="1.0" encoding="utf-8"?>
<p:tagLst xmlns:a="http://schemas.openxmlformats.org/drawingml/2006/main" xmlns:r="http://schemas.openxmlformats.org/officeDocument/2006/relationships" xmlns:p="http://schemas.openxmlformats.org/presentationml/2006/main">
  <p:tag name="DVSHAPEID" val="zaVJoa4cEQ9oIHryIBTOBG"/>
</p:tagLst>
</file>

<file path=ppt/tags/tag17.xml><?xml version="1.0" encoding="utf-8"?>
<p:tagLst xmlns:a="http://schemas.openxmlformats.org/drawingml/2006/main" xmlns:r="http://schemas.openxmlformats.org/officeDocument/2006/relationships" xmlns:p="http://schemas.openxmlformats.org/presentationml/2006/main">
  <p:tag name="DVSHAPEID" val="X6SRFkktR1aG5EoiRqqrxr"/>
</p:tagLst>
</file>

<file path=ppt/tags/tag170.xml><?xml version="1.0" encoding="utf-8"?>
<p:tagLst xmlns:a="http://schemas.openxmlformats.org/drawingml/2006/main" xmlns:r="http://schemas.openxmlformats.org/officeDocument/2006/relationships" xmlns:p="http://schemas.openxmlformats.org/presentationml/2006/main">
  <p:tag name="DVSHAPEID" val="11u6Y2MLrab9uOufWeL5UT"/>
</p:tagLst>
</file>

<file path=ppt/tags/tag171.xml><?xml version="1.0" encoding="utf-8"?>
<p:tagLst xmlns:a="http://schemas.openxmlformats.org/drawingml/2006/main" xmlns:r="http://schemas.openxmlformats.org/officeDocument/2006/relationships" xmlns:p="http://schemas.openxmlformats.org/presentationml/2006/main">
  <p:tag name="DVSECTIONID" val="kuudBnjF0CSKk4lsSMZDzj"/>
</p:tagLst>
</file>

<file path=ppt/tags/tag172.xml><?xml version="1.0" encoding="utf-8"?>
<p:tagLst xmlns:a="http://schemas.openxmlformats.org/drawingml/2006/main" xmlns:r="http://schemas.openxmlformats.org/officeDocument/2006/relationships" xmlns:p="http://schemas.openxmlformats.org/presentationml/2006/main">
  <p:tag name="DVSHAPEID" val="XPxT3t6fqrtT9Tehb1qSpZ"/>
</p:tagLst>
</file>

<file path=ppt/tags/tag173.xml><?xml version="1.0" encoding="utf-8"?>
<p:tagLst xmlns:a="http://schemas.openxmlformats.org/drawingml/2006/main" xmlns:r="http://schemas.openxmlformats.org/officeDocument/2006/relationships" xmlns:p="http://schemas.openxmlformats.org/presentationml/2006/main">
  <p:tag name="DVSHAPEID" val="dzcC4tFE3vL74Fz4YjEcJK"/>
</p:tagLst>
</file>

<file path=ppt/tags/tag174.xml><?xml version="1.0" encoding="utf-8"?>
<p:tagLst xmlns:a="http://schemas.openxmlformats.org/drawingml/2006/main" xmlns:r="http://schemas.openxmlformats.org/officeDocument/2006/relationships" xmlns:p="http://schemas.openxmlformats.org/presentationml/2006/main">
  <p:tag name="DVSECTIONID" val="JaPKt6Lx7yKmFNrriPYV8t"/>
</p:tagLst>
</file>

<file path=ppt/tags/tag175.xml><?xml version="1.0" encoding="utf-8"?>
<p:tagLst xmlns:a="http://schemas.openxmlformats.org/drawingml/2006/main" xmlns:r="http://schemas.openxmlformats.org/officeDocument/2006/relationships" xmlns:p="http://schemas.openxmlformats.org/presentationml/2006/main">
  <p:tag name="DVSHAPEID" val="FBFB0E2JF1uXBXHqpDzLoX"/>
</p:tagLst>
</file>

<file path=ppt/tags/tag176.xml><?xml version="1.0" encoding="utf-8"?>
<p:tagLst xmlns:a="http://schemas.openxmlformats.org/drawingml/2006/main" xmlns:r="http://schemas.openxmlformats.org/officeDocument/2006/relationships" xmlns:p="http://schemas.openxmlformats.org/presentationml/2006/main">
  <p:tag name="DVSHAPEID" val="71OyI737ddftTBXts0CjQK"/>
</p:tagLst>
</file>

<file path=ppt/tags/tag177.xml><?xml version="1.0" encoding="utf-8"?>
<p:tagLst xmlns:a="http://schemas.openxmlformats.org/drawingml/2006/main" xmlns:r="http://schemas.openxmlformats.org/officeDocument/2006/relationships" xmlns:p="http://schemas.openxmlformats.org/presentationml/2006/main">
  <p:tag name="DVSECTIONID" val="BQFJurBf33n1LjnRTdUsuj"/>
</p:tagLst>
</file>

<file path=ppt/tags/tag178.xml><?xml version="1.0" encoding="utf-8"?>
<p:tagLst xmlns:a="http://schemas.openxmlformats.org/drawingml/2006/main" xmlns:r="http://schemas.openxmlformats.org/officeDocument/2006/relationships" xmlns:p="http://schemas.openxmlformats.org/presentationml/2006/main">
  <p:tag name="DVSHAPEID" val="D64BnyU1CXmIuEMsWVGyOg"/>
</p:tagLst>
</file>

<file path=ppt/tags/tag179.xml><?xml version="1.0" encoding="utf-8"?>
<p:tagLst xmlns:a="http://schemas.openxmlformats.org/drawingml/2006/main" xmlns:r="http://schemas.openxmlformats.org/officeDocument/2006/relationships" xmlns:p="http://schemas.openxmlformats.org/presentationml/2006/main">
  <p:tag name="DVSHAPEID" val="I746sWay946nnHu6KudbBh"/>
</p:tagLst>
</file>

<file path=ppt/tags/tag18.xml><?xml version="1.0" encoding="utf-8"?>
<p:tagLst xmlns:a="http://schemas.openxmlformats.org/drawingml/2006/main" xmlns:r="http://schemas.openxmlformats.org/officeDocument/2006/relationships" xmlns:p="http://schemas.openxmlformats.org/presentationml/2006/main">
  <p:tag name="DVSHAPEID" val="Kbrn18KBW3FjFkpNESAjJr"/>
</p:tagLst>
</file>

<file path=ppt/tags/tag180.xml><?xml version="1.0" encoding="utf-8"?>
<p:tagLst xmlns:a="http://schemas.openxmlformats.org/drawingml/2006/main" xmlns:r="http://schemas.openxmlformats.org/officeDocument/2006/relationships" xmlns:p="http://schemas.openxmlformats.org/presentationml/2006/main">
  <p:tag name="DVSECTIONID" val="0Xpy1qu9FDbfzZ4JCjWRuG"/>
</p:tagLst>
</file>

<file path=ppt/tags/tag181.xml><?xml version="1.0" encoding="utf-8"?>
<p:tagLst xmlns:a="http://schemas.openxmlformats.org/drawingml/2006/main" xmlns:r="http://schemas.openxmlformats.org/officeDocument/2006/relationships" xmlns:p="http://schemas.openxmlformats.org/presentationml/2006/main">
  <p:tag name="DVSHAPEID" val="7a6iG04GCiWnoWxh5XR3Oh"/>
</p:tagLst>
</file>

<file path=ppt/tags/tag182.xml><?xml version="1.0" encoding="utf-8"?>
<p:tagLst xmlns:a="http://schemas.openxmlformats.org/drawingml/2006/main" xmlns:r="http://schemas.openxmlformats.org/officeDocument/2006/relationships" xmlns:p="http://schemas.openxmlformats.org/presentationml/2006/main">
  <p:tag name="DVSHAPEID" val="B7h4YPbbkCFq0TZafautrO"/>
</p:tagLst>
</file>

<file path=ppt/tags/tag183.xml><?xml version="1.0" encoding="utf-8"?>
<p:tagLst xmlns:a="http://schemas.openxmlformats.org/drawingml/2006/main" xmlns:r="http://schemas.openxmlformats.org/officeDocument/2006/relationships" xmlns:p="http://schemas.openxmlformats.org/presentationml/2006/main">
  <p:tag name="DVSECTIONID" val="YD274qVL1FZhPIkVqaKUoJ"/>
</p:tagLst>
</file>

<file path=ppt/tags/tag184.xml><?xml version="1.0" encoding="utf-8"?>
<p:tagLst xmlns:a="http://schemas.openxmlformats.org/drawingml/2006/main" xmlns:r="http://schemas.openxmlformats.org/officeDocument/2006/relationships" xmlns:p="http://schemas.openxmlformats.org/presentationml/2006/main">
  <p:tag name="DVSHAPEID" val="qZixzspfkxtQzZ1B1evqXj"/>
</p:tagLst>
</file>

<file path=ppt/tags/tag185.xml><?xml version="1.0" encoding="utf-8"?>
<p:tagLst xmlns:a="http://schemas.openxmlformats.org/drawingml/2006/main" xmlns:r="http://schemas.openxmlformats.org/officeDocument/2006/relationships" xmlns:p="http://schemas.openxmlformats.org/presentationml/2006/main">
  <p:tag name="DVSHAPEID" val="HYVDiVIHzlPNGhLqgIM5i7"/>
</p:tagLst>
</file>

<file path=ppt/tags/tag186.xml><?xml version="1.0" encoding="utf-8"?>
<p:tagLst xmlns:a="http://schemas.openxmlformats.org/drawingml/2006/main" xmlns:r="http://schemas.openxmlformats.org/officeDocument/2006/relationships" xmlns:p="http://schemas.openxmlformats.org/presentationml/2006/main">
  <p:tag name="DVSECTIONID" val="QvKoMaAAvDPkYLwTm4eUBv"/>
</p:tagLst>
</file>

<file path=ppt/tags/tag187.xml><?xml version="1.0" encoding="utf-8"?>
<p:tagLst xmlns:a="http://schemas.openxmlformats.org/drawingml/2006/main" xmlns:r="http://schemas.openxmlformats.org/officeDocument/2006/relationships" xmlns:p="http://schemas.openxmlformats.org/presentationml/2006/main">
  <p:tag name="DVSHAPEID" val="WakZ8D8fX1Q6ikCWatwDY8"/>
</p:tagLst>
</file>

<file path=ppt/tags/tag188.xml><?xml version="1.0" encoding="utf-8"?>
<p:tagLst xmlns:a="http://schemas.openxmlformats.org/drawingml/2006/main" xmlns:r="http://schemas.openxmlformats.org/officeDocument/2006/relationships" xmlns:p="http://schemas.openxmlformats.org/presentationml/2006/main">
  <p:tag name="DVSHAPEID" val="0MjKPBYMES1z1LjjN5yjnO"/>
</p:tagLst>
</file>

<file path=ppt/tags/tag189.xml><?xml version="1.0" encoding="utf-8"?>
<p:tagLst xmlns:a="http://schemas.openxmlformats.org/drawingml/2006/main" xmlns:r="http://schemas.openxmlformats.org/officeDocument/2006/relationships" xmlns:p="http://schemas.openxmlformats.org/presentationml/2006/main">
  <p:tag name="DVSECTIONID" val="gi9mpGSM6AifNwnFDLar9l"/>
</p:tagLst>
</file>

<file path=ppt/tags/tag19.xml><?xml version="1.0" encoding="utf-8"?>
<p:tagLst xmlns:a="http://schemas.openxmlformats.org/drawingml/2006/main" xmlns:r="http://schemas.openxmlformats.org/officeDocument/2006/relationships" xmlns:p="http://schemas.openxmlformats.org/presentationml/2006/main">
  <p:tag name="DVSHAPEID" val="HQGv4oervSPwmGphibJg56"/>
</p:tagLst>
</file>

<file path=ppt/tags/tag190.xml><?xml version="1.0" encoding="utf-8"?>
<p:tagLst xmlns:a="http://schemas.openxmlformats.org/drawingml/2006/main" xmlns:r="http://schemas.openxmlformats.org/officeDocument/2006/relationships" xmlns:p="http://schemas.openxmlformats.org/presentationml/2006/main">
  <p:tag name="DVSHAPEID" val="WzYrOjyiyE9O9xFnNwgbmY"/>
</p:tagLst>
</file>

<file path=ppt/tags/tag191.xml><?xml version="1.0" encoding="utf-8"?>
<p:tagLst xmlns:a="http://schemas.openxmlformats.org/drawingml/2006/main" xmlns:r="http://schemas.openxmlformats.org/officeDocument/2006/relationships" xmlns:p="http://schemas.openxmlformats.org/presentationml/2006/main">
  <p:tag name="DVSHAPEID" val="5IjQCRGr4FLcPKLoNEeljm"/>
</p:tagLst>
</file>

<file path=ppt/tags/tag192.xml><?xml version="1.0" encoding="utf-8"?>
<p:tagLst xmlns:a="http://schemas.openxmlformats.org/drawingml/2006/main" xmlns:r="http://schemas.openxmlformats.org/officeDocument/2006/relationships" xmlns:p="http://schemas.openxmlformats.org/presentationml/2006/main">
  <p:tag name="DVSHAPEID" val="qcCLDqh23brYug7XHHC7Au"/>
</p:tagLst>
</file>

<file path=ppt/tags/tag193.xml><?xml version="1.0" encoding="utf-8"?>
<p:tagLst xmlns:a="http://schemas.openxmlformats.org/drawingml/2006/main" xmlns:r="http://schemas.openxmlformats.org/officeDocument/2006/relationships" xmlns:p="http://schemas.openxmlformats.org/presentationml/2006/main">
  <p:tag name="DVSHAPEID" val="3XIUBoJBX1EIh6eRdga2Bz"/>
</p:tagLst>
</file>

<file path=ppt/tags/tag194.xml><?xml version="1.0" encoding="utf-8"?>
<p:tagLst xmlns:a="http://schemas.openxmlformats.org/drawingml/2006/main" xmlns:r="http://schemas.openxmlformats.org/officeDocument/2006/relationships" xmlns:p="http://schemas.openxmlformats.org/presentationml/2006/main">
  <p:tag name="DVSECTIONID" val="rvJypxOGFt7lereqKUHJwf"/>
</p:tagLst>
</file>

<file path=ppt/tags/tag195.xml><?xml version="1.0" encoding="utf-8"?>
<p:tagLst xmlns:a="http://schemas.openxmlformats.org/drawingml/2006/main" xmlns:r="http://schemas.openxmlformats.org/officeDocument/2006/relationships" xmlns:p="http://schemas.openxmlformats.org/presentationml/2006/main">
  <p:tag name="DVSHAPEID" val="KQgvgPXwJcMW9E2JOSjreq"/>
</p:tagLst>
</file>

<file path=ppt/tags/tag196.xml><?xml version="1.0" encoding="utf-8"?>
<p:tagLst xmlns:a="http://schemas.openxmlformats.org/drawingml/2006/main" xmlns:r="http://schemas.openxmlformats.org/officeDocument/2006/relationships" xmlns:p="http://schemas.openxmlformats.org/presentationml/2006/main">
  <p:tag name="DVSHAPEID" val="kLZ0JPumWySucSD67TDqis"/>
</p:tagLst>
</file>

<file path=ppt/tags/tag197.xml><?xml version="1.0" encoding="utf-8"?>
<p:tagLst xmlns:a="http://schemas.openxmlformats.org/drawingml/2006/main" xmlns:r="http://schemas.openxmlformats.org/officeDocument/2006/relationships" xmlns:p="http://schemas.openxmlformats.org/presentationml/2006/main">
  <p:tag name="DVSHAPEID" val="VlXzOtrhJakkwuvg672mfd"/>
</p:tagLst>
</file>

<file path=ppt/tags/tag198.xml><?xml version="1.0" encoding="utf-8"?>
<p:tagLst xmlns:a="http://schemas.openxmlformats.org/drawingml/2006/main" xmlns:r="http://schemas.openxmlformats.org/officeDocument/2006/relationships" xmlns:p="http://schemas.openxmlformats.org/presentationml/2006/main">
  <p:tag name="DVSHAPEID" val="4Era5IKpNN7RPE3910UFPH"/>
</p:tagLst>
</file>

<file path=ppt/tags/tag199.xml><?xml version="1.0" encoding="utf-8"?>
<p:tagLst xmlns:a="http://schemas.openxmlformats.org/drawingml/2006/main" xmlns:r="http://schemas.openxmlformats.org/officeDocument/2006/relationships" xmlns:p="http://schemas.openxmlformats.org/presentationml/2006/main">
  <p:tag name="DVSHAPEID" val="9Sl9ARMwnVdIgi8EoIxjnw"/>
</p:tagLst>
</file>

<file path=ppt/tags/tag2.xml><?xml version="1.0" encoding="utf-8"?>
<p:tagLst xmlns:a="http://schemas.openxmlformats.org/drawingml/2006/main" xmlns:r="http://schemas.openxmlformats.org/officeDocument/2006/relationships" xmlns:p="http://schemas.openxmlformats.org/presentationml/2006/main">
  <p:tag name="DVSHAPEID" val="pVHRJiQNM6vMi2JzGCQGxU"/>
</p:tagLst>
</file>

<file path=ppt/tags/tag20.xml><?xml version="1.0" encoding="utf-8"?>
<p:tagLst xmlns:a="http://schemas.openxmlformats.org/drawingml/2006/main" xmlns:r="http://schemas.openxmlformats.org/officeDocument/2006/relationships" xmlns:p="http://schemas.openxmlformats.org/presentationml/2006/main">
  <p:tag name="DVSHAPEID" val="1LY4T4MyRdIitAHv4lnvyN"/>
</p:tagLst>
</file>

<file path=ppt/tags/tag200.xml><?xml version="1.0" encoding="utf-8"?>
<p:tagLst xmlns:a="http://schemas.openxmlformats.org/drawingml/2006/main" xmlns:r="http://schemas.openxmlformats.org/officeDocument/2006/relationships" xmlns:p="http://schemas.openxmlformats.org/presentationml/2006/main">
  <p:tag name="DVSECTIONID" val="2JYZvGqsKalUQEDQglXpUO"/>
</p:tagLst>
</file>

<file path=ppt/tags/tag201.xml><?xml version="1.0" encoding="utf-8"?>
<p:tagLst xmlns:a="http://schemas.openxmlformats.org/drawingml/2006/main" xmlns:r="http://schemas.openxmlformats.org/officeDocument/2006/relationships" xmlns:p="http://schemas.openxmlformats.org/presentationml/2006/main">
  <p:tag name="DVSHAPEID" val="cFFRcW62sAomvzOW8SDhqc"/>
</p:tagLst>
</file>

<file path=ppt/tags/tag202.xml><?xml version="1.0" encoding="utf-8"?>
<p:tagLst xmlns:a="http://schemas.openxmlformats.org/drawingml/2006/main" xmlns:r="http://schemas.openxmlformats.org/officeDocument/2006/relationships" xmlns:p="http://schemas.openxmlformats.org/presentationml/2006/main">
  <p:tag name="DVSHAPEID" val="D7nK1nCc7vkDGGuIFPplsD"/>
</p:tagLst>
</file>

<file path=ppt/tags/tag203.xml><?xml version="1.0" encoding="utf-8"?>
<p:tagLst xmlns:a="http://schemas.openxmlformats.org/drawingml/2006/main" xmlns:r="http://schemas.openxmlformats.org/officeDocument/2006/relationships" xmlns:p="http://schemas.openxmlformats.org/presentationml/2006/main">
  <p:tag name="DVSHAPEID" val="jUNyPrzFG56Z1xurVJqgsS"/>
</p:tagLst>
</file>

<file path=ppt/tags/tag204.xml><?xml version="1.0" encoding="utf-8"?>
<p:tagLst xmlns:a="http://schemas.openxmlformats.org/drawingml/2006/main" xmlns:r="http://schemas.openxmlformats.org/officeDocument/2006/relationships" xmlns:p="http://schemas.openxmlformats.org/presentationml/2006/main">
  <p:tag name="DVSHAPEID" val="1ST8sqdNR4J0OsXsxaCsPe"/>
</p:tagLst>
</file>

<file path=ppt/tags/tag205.xml><?xml version="1.0" encoding="utf-8"?>
<p:tagLst xmlns:a="http://schemas.openxmlformats.org/drawingml/2006/main" xmlns:r="http://schemas.openxmlformats.org/officeDocument/2006/relationships" xmlns:p="http://schemas.openxmlformats.org/presentationml/2006/main">
  <p:tag name="DVSHAPEID" val="wGFWddUGVcaqSVFHY9rTe1"/>
</p:tagLst>
</file>

<file path=ppt/tags/tag206.xml><?xml version="1.0" encoding="utf-8"?>
<p:tagLst xmlns:a="http://schemas.openxmlformats.org/drawingml/2006/main" xmlns:r="http://schemas.openxmlformats.org/officeDocument/2006/relationships" xmlns:p="http://schemas.openxmlformats.org/presentationml/2006/main">
  <p:tag name="DVSHAPEID" val="g1J1usbfDZ3MlcsvcZSb9w"/>
</p:tagLst>
</file>

<file path=ppt/tags/tag207.xml><?xml version="1.0" encoding="utf-8"?>
<p:tagLst xmlns:a="http://schemas.openxmlformats.org/drawingml/2006/main" xmlns:r="http://schemas.openxmlformats.org/officeDocument/2006/relationships" xmlns:p="http://schemas.openxmlformats.org/presentationml/2006/main">
  <p:tag name="DVSHAPEID" val="PnA2MQbt0W0uqDdcIruFya"/>
</p:tagLst>
</file>

<file path=ppt/tags/tag208.xml><?xml version="1.0" encoding="utf-8"?>
<p:tagLst xmlns:a="http://schemas.openxmlformats.org/drawingml/2006/main" xmlns:r="http://schemas.openxmlformats.org/officeDocument/2006/relationships" xmlns:p="http://schemas.openxmlformats.org/presentationml/2006/main">
  <p:tag name="DVSECTIONID" val="7siWqd0fJqPctZAq27gdIX"/>
</p:tagLst>
</file>

<file path=ppt/tags/tag209.xml><?xml version="1.0" encoding="utf-8"?>
<p:tagLst xmlns:a="http://schemas.openxmlformats.org/drawingml/2006/main" xmlns:r="http://schemas.openxmlformats.org/officeDocument/2006/relationships" xmlns:p="http://schemas.openxmlformats.org/presentationml/2006/main">
  <p:tag name="DVSHAPEID" val="n5zsetWr02SJclrsFl4aZ7"/>
</p:tagLst>
</file>

<file path=ppt/tags/tag21.xml><?xml version="1.0" encoding="utf-8"?>
<p:tagLst xmlns:a="http://schemas.openxmlformats.org/drawingml/2006/main" xmlns:r="http://schemas.openxmlformats.org/officeDocument/2006/relationships" xmlns:p="http://schemas.openxmlformats.org/presentationml/2006/main">
  <p:tag name="DVSHAPEID" val="t9XInmzoAsmBPUx0v9EW0B"/>
</p:tagLst>
</file>

<file path=ppt/tags/tag210.xml><?xml version="1.0" encoding="utf-8"?>
<p:tagLst xmlns:a="http://schemas.openxmlformats.org/drawingml/2006/main" xmlns:r="http://schemas.openxmlformats.org/officeDocument/2006/relationships" xmlns:p="http://schemas.openxmlformats.org/presentationml/2006/main">
  <p:tag name="DVSHAPEID" val="LRMOi0grHuYE0usjBIwyVY"/>
</p:tagLst>
</file>

<file path=ppt/tags/tag211.xml><?xml version="1.0" encoding="utf-8"?>
<p:tagLst xmlns:a="http://schemas.openxmlformats.org/drawingml/2006/main" xmlns:r="http://schemas.openxmlformats.org/officeDocument/2006/relationships" xmlns:p="http://schemas.openxmlformats.org/presentationml/2006/main">
  <p:tag name="DVSHAPEID" val="CGrSKgL9BnbgkIGpaVbzln"/>
</p:tagLst>
</file>

<file path=ppt/tags/tag212.xml><?xml version="1.0" encoding="utf-8"?>
<p:tagLst xmlns:a="http://schemas.openxmlformats.org/drawingml/2006/main" xmlns:r="http://schemas.openxmlformats.org/officeDocument/2006/relationships" xmlns:p="http://schemas.openxmlformats.org/presentationml/2006/main">
  <p:tag name="DVSHAPEID" val="LxlXZlJlEqbNe5mpg0FySA"/>
</p:tagLst>
</file>

<file path=ppt/tags/tag213.xml><?xml version="1.0" encoding="utf-8"?>
<p:tagLst xmlns:a="http://schemas.openxmlformats.org/drawingml/2006/main" xmlns:r="http://schemas.openxmlformats.org/officeDocument/2006/relationships" xmlns:p="http://schemas.openxmlformats.org/presentationml/2006/main">
  <p:tag name="DVSHAPEID" val="sKaKDcxAnmDeVUxMhppfJL"/>
</p:tagLst>
</file>

<file path=ppt/tags/tag214.xml><?xml version="1.0" encoding="utf-8"?>
<p:tagLst xmlns:a="http://schemas.openxmlformats.org/drawingml/2006/main" xmlns:r="http://schemas.openxmlformats.org/officeDocument/2006/relationships" xmlns:p="http://schemas.openxmlformats.org/presentationml/2006/main">
  <p:tag name="DVSHAPEID" val="4wtA2LFaTNub5ANfIxO32O"/>
</p:tagLst>
</file>

<file path=ppt/tags/tag215.xml><?xml version="1.0" encoding="utf-8"?>
<p:tagLst xmlns:a="http://schemas.openxmlformats.org/drawingml/2006/main" xmlns:r="http://schemas.openxmlformats.org/officeDocument/2006/relationships" xmlns:p="http://schemas.openxmlformats.org/presentationml/2006/main">
  <p:tag name="DVSHAPEID" val="a0asStIf8DQHFDg39MUctP"/>
</p:tagLst>
</file>

<file path=ppt/tags/tag216.xml><?xml version="1.0" encoding="utf-8"?>
<p:tagLst xmlns:a="http://schemas.openxmlformats.org/drawingml/2006/main" xmlns:r="http://schemas.openxmlformats.org/officeDocument/2006/relationships" xmlns:p="http://schemas.openxmlformats.org/presentationml/2006/main">
  <p:tag name="DVSHAPEID" val="JKOWZ2HSrFIgmtpAScsEFR"/>
</p:tagLst>
</file>

<file path=ppt/tags/tag217.xml><?xml version="1.0" encoding="utf-8"?>
<p:tagLst xmlns:a="http://schemas.openxmlformats.org/drawingml/2006/main" xmlns:r="http://schemas.openxmlformats.org/officeDocument/2006/relationships" xmlns:p="http://schemas.openxmlformats.org/presentationml/2006/main">
  <p:tag name="DVSHAPEID" val="koVaYEn19PlkgqDWtGxfba"/>
</p:tagLst>
</file>

<file path=ppt/tags/tag218.xml><?xml version="1.0" encoding="utf-8"?>
<p:tagLst xmlns:a="http://schemas.openxmlformats.org/drawingml/2006/main" xmlns:r="http://schemas.openxmlformats.org/officeDocument/2006/relationships" xmlns:p="http://schemas.openxmlformats.org/presentationml/2006/main">
  <p:tag name="DVSHAPEID" val="YpgMDzUIKPaRpq0P32vqwT"/>
</p:tagLst>
</file>

<file path=ppt/tags/tag219.xml><?xml version="1.0" encoding="utf-8"?>
<p:tagLst xmlns:a="http://schemas.openxmlformats.org/drawingml/2006/main" xmlns:r="http://schemas.openxmlformats.org/officeDocument/2006/relationships" xmlns:p="http://schemas.openxmlformats.org/presentationml/2006/main">
  <p:tag name="DVSHAPEID" val="V2dZWVJM6pG9pwTb1O7q5w"/>
</p:tagLst>
</file>

<file path=ppt/tags/tag22.xml><?xml version="1.0" encoding="utf-8"?>
<p:tagLst xmlns:a="http://schemas.openxmlformats.org/drawingml/2006/main" xmlns:r="http://schemas.openxmlformats.org/officeDocument/2006/relationships" xmlns:p="http://schemas.openxmlformats.org/presentationml/2006/main">
  <p:tag name="DVSHAPEID" val="N4dOzM7nSzydhO6aHpZtDf"/>
</p:tagLst>
</file>

<file path=ppt/tags/tag220.xml><?xml version="1.0" encoding="utf-8"?>
<p:tagLst xmlns:a="http://schemas.openxmlformats.org/drawingml/2006/main" xmlns:r="http://schemas.openxmlformats.org/officeDocument/2006/relationships" xmlns:p="http://schemas.openxmlformats.org/presentationml/2006/main">
  <p:tag name="DVSHAPEID" val="9o0dVECuKLD5tezEDYYYIL"/>
</p:tagLst>
</file>

<file path=ppt/tags/tag221.xml><?xml version="1.0" encoding="utf-8"?>
<p:tagLst xmlns:a="http://schemas.openxmlformats.org/drawingml/2006/main" xmlns:r="http://schemas.openxmlformats.org/officeDocument/2006/relationships" xmlns:p="http://schemas.openxmlformats.org/presentationml/2006/main">
  <p:tag name="DVSHAPEID" val="bf0uWR1Hi5OpTOYJZ49BFU"/>
</p:tagLst>
</file>

<file path=ppt/tags/tag222.xml><?xml version="1.0" encoding="utf-8"?>
<p:tagLst xmlns:a="http://schemas.openxmlformats.org/drawingml/2006/main" xmlns:r="http://schemas.openxmlformats.org/officeDocument/2006/relationships" xmlns:p="http://schemas.openxmlformats.org/presentationml/2006/main">
  <p:tag name="DVSHAPEID" val="vk2ECma8s6NndLcrHKs2sy"/>
</p:tagLst>
</file>

<file path=ppt/tags/tag223.xml><?xml version="1.0" encoding="utf-8"?>
<p:tagLst xmlns:a="http://schemas.openxmlformats.org/drawingml/2006/main" xmlns:r="http://schemas.openxmlformats.org/officeDocument/2006/relationships" xmlns:p="http://schemas.openxmlformats.org/presentationml/2006/main">
  <p:tag name="DVSHAPEID" val="h4lKGTZUO75gJFshfEwaDH"/>
</p:tagLst>
</file>

<file path=ppt/tags/tag224.xml><?xml version="1.0" encoding="utf-8"?>
<p:tagLst xmlns:a="http://schemas.openxmlformats.org/drawingml/2006/main" xmlns:r="http://schemas.openxmlformats.org/officeDocument/2006/relationships" xmlns:p="http://schemas.openxmlformats.org/presentationml/2006/main">
  <p:tag name="DVSHAPEID" val="BvBdxynp8CsX3XjRGg9yiF"/>
</p:tagLst>
</file>

<file path=ppt/tags/tag225.xml><?xml version="1.0" encoding="utf-8"?>
<p:tagLst xmlns:a="http://schemas.openxmlformats.org/drawingml/2006/main" xmlns:r="http://schemas.openxmlformats.org/officeDocument/2006/relationships" xmlns:p="http://schemas.openxmlformats.org/presentationml/2006/main">
  <p:tag name="DVSHAPEID" val="hW1wZpuOwiUzsQ9tmrwoYt"/>
</p:tagLst>
</file>

<file path=ppt/tags/tag226.xml><?xml version="1.0" encoding="utf-8"?>
<p:tagLst xmlns:a="http://schemas.openxmlformats.org/drawingml/2006/main" xmlns:r="http://schemas.openxmlformats.org/officeDocument/2006/relationships" xmlns:p="http://schemas.openxmlformats.org/presentationml/2006/main">
  <p:tag name="DVSHAPEID" val="OLCuYnYf15oWdEb0yXUk5a"/>
</p:tagLst>
</file>

<file path=ppt/tags/tag227.xml><?xml version="1.0" encoding="utf-8"?>
<p:tagLst xmlns:a="http://schemas.openxmlformats.org/drawingml/2006/main" xmlns:r="http://schemas.openxmlformats.org/officeDocument/2006/relationships" xmlns:p="http://schemas.openxmlformats.org/presentationml/2006/main">
  <p:tag name="DVSHAPEID" val="3uusIdUH1THO8fUur7PhgO"/>
</p:tagLst>
</file>

<file path=ppt/tags/tag228.xml><?xml version="1.0" encoding="utf-8"?>
<p:tagLst xmlns:a="http://schemas.openxmlformats.org/drawingml/2006/main" xmlns:r="http://schemas.openxmlformats.org/officeDocument/2006/relationships" xmlns:p="http://schemas.openxmlformats.org/presentationml/2006/main">
  <p:tag name="DVSHAPEID" val="awCuhlSzuEnEI8ZvEKlj4v"/>
</p:tagLst>
</file>

<file path=ppt/tags/tag229.xml><?xml version="1.0" encoding="utf-8"?>
<p:tagLst xmlns:a="http://schemas.openxmlformats.org/drawingml/2006/main" xmlns:r="http://schemas.openxmlformats.org/officeDocument/2006/relationships" xmlns:p="http://schemas.openxmlformats.org/presentationml/2006/main">
  <p:tag name="DVSHAPEID" val="eowV63wNuOTfjXQeVyPro3"/>
</p:tagLst>
</file>

<file path=ppt/tags/tag23.xml><?xml version="1.0" encoding="utf-8"?>
<p:tagLst xmlns:a="http://schemas.openxmlformats.org/drawingml/2006/main" xmlns:r="http://schemas.openxmlformats.org/officeDocument/2006/relationships" xmlns:p="http://schemas.openxmlformats.org/presentationml/2006/main">
  <p:tag name="DVSHAPEID" val="VSLMY4QdQBMRlTvyMNhdAM"/>
</p:tagLst>
</file>

<file path=ppt/tags/tag230.xml><?xml version="1.0" encoding="utf-8"?>
<p:tagLst xmlns:a="http://schemas.openxmlformats.org/drawingml/2006/main" xmlns:r="http://schemas.openxmlformats.org/officeDocument/2006/relationships" xmlns:p="http://schemas.openxmlformats.org/presentationml/2006/main">
  <p:tag name="DVSHAPEID" val="qtxLvVs5VXKFhdXleO3H9y"/>
</p:tagLst>
</file>

<file path=ppt/tags/tag231.xml><?xml version="1.0" encoding="utf-8"?>
<p:tagLst xmlns:a="http://schemas.openxmlformats.org/drawingml/2006/main" xmlns:r="http://schemas.openxmlformats.org/officeDocument/2006/relationships" xmlns:p="http://schemas.openxmlformats.org/presentationml/2006/main">
  <p:tag name="DVSHAPEID" val="LtO1FpOMuC6bX2okyAkpTW"/>
</p:tagLst>
</file>

<file path=ppt/tags/tag232.xml><?xml version="1.0" encoding="utf-8"?>
<p:tagLst xmlns:a="http://schemas.openxmlformats.org/drawingml/2006/main" xmlns:r="http://schemas.openxmlformats.org/officeDocument/2006/relationships" xmlns:p="http://schemas.openxmlformats.org/presentationml/2006/main">
  <p:tag name="DVSHAPEID" val="uDGChzj0oHTSI4Xtf2g8t7"/>
</p:tagLst>
</file>

<file path=ppt/tags/tag233.xml><?xml version="1.0" encoding="utf-8"?>
<p:tagLst xmlns:a="http://schemas.openxmlformats.org/drawingml/2006/main" xmlns:r="http://schemas.openxmlformats.org/officeDocument/2006/relationships" xmlns:p="http://schemas.openxmlformats.org/presentationml/2006/main">
  <p:tag name="DVSHAPEID" val="y5fUXTfsnJFPYbl38etteo"/>
</p:tagLst>
</file>

<file path=ppt/tags/tag234.xml><?xml version="1.0" encoding="utf-8"?>
<p:tagLst xmlns:a="http://schemas.openxmlformats.org/drawingml/2006/main" xmlns:r="http://schemas.openxmlformats.org/officeDocument/2006/relationships" xmlns:p="http://schemas.openxmlformats.org/presentationml/2006/main">
  <p:tag name="DVSHAPEID" val="i5kjn5lh9Ksn4AmmCpLVk9"/>
</p:tagLst>
</file>

<file path=ppt/tags/tag235.xml><?xml version="1.0" encoding="utf-8"?>
<p:tagLst xmlns:a="http://schemas.openxmlformats.org/drawingml/2006/main" xmlns:r="http://schemas.openxmlformats.org/officeDocument/2006/relationships" xmlns:p="http://schemas.openxmlformats.org/presentationml/2006/main">
  <p:tag name="DVSHAPEID" val="cT5L7bU1FZS9NaADwa75AV"/>
</p:tagLst>
</file>

<file path=ppt/tags/tag236.xml><?xml version="1.0" encoding="utf-8"?>
<p:tagLst xmlns:a="http://schemas.openxmlformats.org/drawingml/2006/main" xmlns:r="http://schemas.openxmlformats.org/officeDocument/2006/relationships" xmlns:p="http://schemas.openxmlformats.org/presentationml/2006/main">
  <p:tag name="DVSHAPEID" val="mA6LHLC3Hj48SqeCX9m74s"/>
</p:tagLst>
</file>

<file path=ppt/tags/tag237.xml><?xml version="1.0" encoding="utf-8"?>
<p:tagLst xmlns:a="http://schemas.openxmlformats.org/drawingml/2006/main" xmlns:r="http://schemas.openxmlformats.org/officeDocument/2006/relationships" xmlns:p="http://schemas.openxmlformats.org/presentationml/2006/main">
  <p:tag name="DVSHAPEID" val="vUMbMYTBOeyhxvFmu8pBiz"/>
</p:tagLst>
</file>

<file path=ppt/tags/tag238.xml><?xml version="1.0" encoding="utf-8"?>
<p:tagLst xmlns:a="http://schemas.openxmlformats.org/drawingml/2006/main" xmlns:r="http://schemas.openxmlformats.org/officeDocument/2006/relationships" xmlns:p="http://schemas.openxmlformats.org/presentationml/2006/main">
  <p:tag name="DVSHAPEID" val="5FhapUcXItQT5bYvZEa6uP"/>
</p:tagLst>
</file>

<file path=ppt/tags/tag239.xml><?xml version="1.0" encoding="utf-8"?>
<p:tagLst xmlns:a="http://schemas.openxmlformats.org/drawingml/2006/main" xmlns:r="http://schemas.openxmlformats.org/officeDocument/2006/relationships" xmlns:p="http://schemas.openxmlformats.org/presentationml/2006/main">
  <p:tag name="DVSHAPEID" val="zASIWBFeItaVP7UCyZoQv5"/>
</p:tagLst>
</file>

<file path=ppt/tags/tag24.xml><?xml version="1.0" encoding="utf-8"?>
<p:tagLst xmlns:a="http://schemas.openxmlformats.org/drawingml/2006/main" xmlns:r="http://schemas.openxmlformats.org/officeDocument/2006/relationships" xmlns:p="http://schemas.openxmlformats.org/presentationml/2006/main">
  <p:tag name="DVSHAPEID" val="3BCIUksfXxYy8l3NN3wFJW"/>
</p:tagLst>
</file>

<file path=ppt/tags/tag240.xml><?xml version="1.0" encoding="utf-8"?>
<p:tagLst xmlns:a="http://schemas.openxmlformats.org/drawingml/2006/main" xmlns:r="http://schemas.openxmlformats.org/officeDocument/2006/relationships" xmlns:p="http://schemas.openxmlformats.org/presentationml/2006/main">
  <p:tag name="DVSHAPEID" val="rEqunY9Kqb4g5HhHXAiuLm"/>
</p:tagLst>
</file>

<file path=ppt/tags/tag241.xml><?xml version="1.0" encoding="utf-8"?>
<p:tagLst xmlns:a="http://schemas.openxmlformats.org/drawingml/2006/main" xmlns:r="http://schemas.openxmlformats.org/officeDocument/2006/relationships" xmlns:p="http://schemas.openxmlformats.org/presentationml/2006/main">
  <p:tag name="DVSHAPEID" val="I9lRBn5bHEju8eireH5X2Z"/>
</p:tagLst>
</file>

<file path=ppt/tags/tag242.xml><?xml version="1.0" encoding="utf-8"?>
<p:tagLst xmlns:a="http://schemas.openxmlformats.org/drawingml/2006/main" xmlns:r="http://schemas.openxmlformats.org/officeDocument/2006/relationships" xmlns:p="http://schemas.openxmlformats.org/presentationml/2006/main">
  <p:tag name="DVSHAPEID" val="Rz1dkR1Ox1j5Vg8vmLFftq"/>
</p:tagLst>
</file>

<file path=ppt/tags/tag243.xml><?xml version="1.0" encoding="utf-8"?>
<p:tagLst xmlns:a="http://schemas.openxmlformats.org/drawingml/2006/main" xmlns:r="http://schemas.openxmlformats.org/officeDocument/2006/relationships" xmlns:p="http://schemas.openxmlformats.org/presentationml/2006/main">
  <p:tag name="DVSECTIONID" val="ZjAANUDlL6kdCwGzgdruqV"/>
</p:tagLst>
</file>

<file path=ppt/tags/tag244.xml><?xml version="1.0" encoding="utf-8"?>
<p:tagLst xmlns:a="http://schemas.openxmlformats.org/drawingml/2006/main" xmlns:r="http://schemas.openxmlformats.org/officeDocument/2006/relationships" xmlns:p="http://schemas.openxmlformats.org/presentationml/2006/main">
  <p:tag name="DVSHAPEID" val="WBy3ovlBpOjJiMPo2e9S6i"/>
</p:tagLst>
</file>

<file path=ppt/tags/tag245.xml><?xml version="1.0" encoding="utf-8"?>
<p:tagLst xmlns:a="http://schemas.openxmlformats.org/drawingml/2006/main" xmlns:r="http://schemas.openxmlformats.org/officeDocument/2006/relationships" xmlns:p="http://schemas.openxmlformats.org/presentationml/2006/main">
  <p:tag name="DVSHAPEID" val="a3i2jJkjiNvqCqEhsvtWBv"/>
</p:tagLst>
</file>

<file path=ppt/tags/tag246.xml><?xml version="1.0" encoding="utf-8"?>
<p:tagLst xmlns:a="http://schemas.openxmlformats.org/drawingml/2006/main" xmlns:r="http://schemas.openxmlformats.org/officeDocument/2006/relationships" xmlns:p="http://schemas.openxmlformats.org/presentationml/2006/main">
  <p:tag name="DVSHAPEID" val="LcXlFXIq5BjEquKmcBg6ww"/>
</p:tagLst>
</file>

<file path=ppt/tags/tag247.xml><?xml version="1.0" encoding="utf-8"?>
<p:tagLst xmlns:a="http://schemas.openxmlformats.org/drawingml/2006/main" xmlns:r="http://schemas.openxmlformats.org/officeDocument/2006/relationships" xmlns:p="http://schemas.openxmlformats.org/presentationml/2006/main">
  <p:tag name="DVSHAPEID" val="eRaoKLLDpaGFh54X3nARHU"/>
</p:tagLst>
</file>

<file path=ppt/tags/tag248.xml><?xml version="1.0" encoding="utf-8"?>
<p:tagLst xmlns:a="http://schemas.openxmlformats.org/drawingml/2006/main" xmlns:r="http://schemas.openxmlformats.org/officeDocument/2006/relationships" xmlns:p="http://schemas.openxmlformats.org/presentationml/2006/main">
  <p:tag name="DVSECTIONID" val="5EbDgQjQ9H6asYlQp6CnEI"/>
</p:tagLst>
</file>

<file path=ppt/tags/tag249.xml><?xml version="1.0" encoding="utf-8"?>
<p:tagLst xmlns:a="http://schemas.openxmlformats.org/drawingml/2006/main" xmlns:r="http://schemas.openxmlformats.org/officeDocument/2006/relationships" xmlns:p="http://schemas.openxmlformats.org/presentationml/2006/main">
  <p:tag name="DVSHAPEID" val="7Y09w6jRFvZfY5bhdXFrb9"/>
</p:tagLst>
</file>

<file path=ppt/tags/tag25.xml><?xml version="1.0" encoding="utf-8"?>
<p:tagLst xmlns:a="http://schemas.openxmlformats.org/drawingml/2006/main" xmlns:r="http://schemas.openxmlformats.org/officeDocument/2006/relationships" xmlns:p="http://schemas.openxmlformats.org/presentationml/2006/main">
  <p:tag name="DVSHAPEID" val="rptcF8CcbpF8O99gawKAEe"/>
</p:tagLst>
</file>

<file path=ppt/tags/tag250.xml><?xml version="1.0" encoding="utf-8"?>
<p:tagLst xmlns:a="http://schemas.openxmlformats.org/drawingml/2006/main" xmlns:r="http://schemas.openxmlformats.org/officeDocument/2006/relationships" xmlns:p="http://schemas.openxmlformats.org/presentationml/2006/main">
  <p:tag name="DVSHAPEID" val="XLdEieyTvFPjKcoAeFkyub"/>
</p:tagLst>
</file>

<file path=ppt/tags/tag251.xml><?xml version="1.0" encoding="utf-8"?>
<p:tagLst xmlns:a="http://schemas.openxmlformats.org/drawingml/2006/main" xmlns:r="http://schemas.openxmlformats.org/officeDocument/2006/relationships" xmlns:p="http://schemas.openxmlformats.org/presentationml/2006/main">
  <p:tag name="DVSECTIONID" val="Rfm3JsR2Ldw4eVo9EM2VXD"/>
</p:tagLst>
</file>

<file path=ppt/tags/tag252.xml><?xml version="1.0" encoding="utf-8"?>
<p:tagLst xmlns:a="http://schemas.openxmlformats.org/drawingml/2006/main" xmlns:r="http://schemas.openxmlformats.org/officeDocument/2006/relationships" xmlns:p="http://schemas.openxmlformats.org/presentationml/2006/main">
  <p:tag name="DVSHAPEID" val="F27YMMaDbfIY0fWSN4jMZk"/>
</p:tagLst>
</file>

<file path=ppt/tags/tag253.xml><?xml version="1.0" encoding="utf-8"?>
<p:tagLst xmlns:a="http://schemas.openxmlformats.org/drawingml/2006/main" xmlns:r="http://schemas.openxmlformats.org/officeDocument/2006/relationships" xmlns:p="http://schemas.openxmlformats.org/presentationml/2006/main">
  <p:tag name="DVSHAPEID" val="pElYTDIZ7DFL5axjrMJStz"/>
</p:tagLst>
</file>

<file path=ppt/tags/tag254.xml><?xml version="1.0" encoding="utf-8"?>
<p:tagLst xmlns:a="http://schemas.openxmlformats.org/drawingml/2006/main" xmlns:r="http://schemas.openxmlformats.org/officeDocument/2006/relationships" xmlns:p="http://schemas.openxmlformats.org/presentationml/2006/main">
  <p:tag name="DVSECTIONID" val="7s4IdpNlS2hmNVhc7QZ6VS"/>
</p:tagLst>
</file>

<file path=ppt/tags/tag255.xml><?xml version="1.0" encoding="utf-8"?>
<p:tagLst xmlns:a="http://schemas.openxmlformats.org/drawingml/2006/main" xmlns:r="http://schemas.openxmlformats.org/officeDocument/2006/relationships" xmlns:p="http://schemas.openxmlformats.org/presentationml/2006/main">
  <p:tag name="DVSHAPEID" val="BMb9DmRgeHclCsDNTwUb85"/>
</p:tagLst>
</file>

<file path=ppt/tags/tag256.xml><?xml version="1.0" encoding="utf-8"?>
<p:tagLst xmlns:a="http://schemas.openxmlformats.org/drawingml/2006/main" xmlns:r="http://schemas.openxmlformats.org/officeDocument/2006/relationships" xmlns:p="http://schemas.openxmlformats.org/presentationml/2006/main">
  <p:tag name="DVSHAPEID" val="if9MluCx36QP3yNJZm8RoX"/>
</p:tagLst>
</file>

<file path=ppt/tags/tag257.xml><?xml version="1.0" encoding="utf-8"?>
<p:tagLst xmlns:a="http://schemas.openxmlformats.org/drawingml/2006/main" xmlns:r="http://schemas.openxmlformats.org/officeDocument/2006/relationships" xmlns:p="http://schemas.openxmlformats.org/presentationml/2006/main">
  <p:tag name="DVSHAPEID" val="yKx4GDScYhrwtWZQ0nDHD5"/>
</p:tagLst>
</file>

<file path=ppt/tags/tag258.xml><?xml version="1.0" encoding="utf-8"?>
<p:tagLst xmlns:a="http://schemas.openxmlformats.org/drawingml/2006/main" xmlns:r="http://schemas.openxmlformats.org/officeDocument/2006/relationships" xmlns:p="http://schemas.openxmlformats.org/presentationml/2006/main">
  <p:tag name="DVSHAPEID" val="uNp409wx3hGlGpfhNYER8z"/>
</p:tagLst>
</file>

<file path=ppt/tags/tag259.xml><?xml version="1.0" encoding="utf-8"?>
<p:tagLst xmlns:a="http://schemas.openxmlformats.org/drawingml/2006/main" xmlns:r="http://schemas.openxmlformats.org/officeDocument/2006/relationships" xmlns:p="http://schemas.openxmlformats.org/presentationml/2006/main">
  <p:tag name="DVSHAPEID" val="nx5RJ9lLdGjtfKECDJFqea"/>
</p:tagLst>
</file>

<file path=ppt/tags/tag26.xml><?xml version="1.0" encoding="utf-8"?>
<p:tagLst xmlns:a="http://schemas.openxmlformats.org/drawingml/2006/main" xmlns:r="http://schemas.openxmlformats.org/officeDocument/2006/relationships" xmlns:p="http://schemas.openxmlformats.org/presentationml/2006/main">
  <p:tag name="DVSHAPEID" val="TNK9uZZeHU36adfHEkDLmy"/>
</p:tagLst>
</file>

<file path=ppt/tags/tag260.xml><?xml version="1.0" encoding="utf-8"?>
<p:tagLst xmlns:a="http://schemas.openxmlformats.org/drawingml/2006/main" xmlns:r="http://schemas.openxmlformats.org/officeDocument/2006/relationships" xmlns:p="http://schemas.openxmlformats.org/presentationml/2006/main">
  <p:tag name="DVSHAPEID" val="P8fABJzE3MXVpSY9pnbi3Z"/>
</p:tagLst>
</file>

<file path=ppt/tags/tag261.xml><?xml version="1.0" encoding="utf-8"?>
<p:tagLst xmlns:a="http://schemas.openxmlformats.org/drawingml/2006/main" xmlns:r="http://schemas.openxmlformats.org/officeDocument/2006/relationships" xmlns:p="http://schemas.openxmlformats.org/presentationml/2006/main">
  <p:tag name="DVSHAPEID" val="1d9uCblUbHldHXB9xBczDw"/>
</p:tagLst>
</file>

<file path=ppt/tags/tag262.xml><?xml version="1.0" encoding="utf-8"?>
<p:tagLst xmlns:a="http://schemas.openxmlformats.org/drawingml/2006/main" xmlns:r="http://schemas.openxmlformats.org/officeDocument/2006/relationships" xmlns:p="http://schemas.openxmlformats.org/presentationml/2006/main">
  <p:tag name="DVSECTIONID" val="DoKprgsPlJLd8UZ0frfqlt"/>
</p:tagLst>
</file>

<file path=ppt/tags/tag263.xml><?xml version="1.0" encoding="utf-8"?>
<p:tagLst xmlns:a="http://schemas.openxmlformats.org/drawingml/2006/main" xmlns:r="http://schemas.openxmlformats.org/officeDocument/2006/relationships" xmlns:p="http://schemas.openxmlformats.org/presentationml/2006/main">
  <p:tag name="DVSHAPEID" val="vjlMDujheW7P62q67ni8Ag"/>
</p:tagLst>
</file>

<file path=ppt/tags/tag264.xml><?xml version="1.0" encoding="utf-8"?>
<p:tagLst xmlns:a="http://schemas.openxmlformats.org/drawingml/2006/main" xmlns:r="http://schemas.openxmlformats.org/officeDocument/2006/relationships" xmlns:p="http://schemas.openxmlformats.org/presentationml/2006/main">
  <p:tag name="DVSHAPEID" val="Aba1xgQA6tmuHQ9QxRBUso"/>
</p:tagLst>
</file>

<file path=ppt/tags/tag265.xml><?xml version="1.0" encoding="utf-8"?>
<p:tagLst xmlns:a="http://schemas.openxmlformats.org/drawingml/2006/main" xmlns:r="http://schemas.openxmlformats.org/officeDocument/2006/relationships" xmlns:p="http://schemas.openxmlformats.org/presentationml/2006/main">
  <p:tag name="DVSECTIONID" val="MR8tSrFbVQHePFYNXxT3Hy"/>
</p:tagLst>
</file>

<file path=ppt/tags/tag266.xml><?xml version="1.0" encoding="utf-8"?>
<p:tagLst xmlns:a="http://schemas.openxmlformats.org/drawingml/2006/main" xmlns:r="http://schemas.openxmlformats.org/officeDocument/2006/relationships" xmlns:p="http://schemas.openxmlformats.org/presentationml/2006/main">
  <p:tag name="DVSHAPEID" val="5RQyIquOguWfI9BBW3rEQD"/>
</p:tagLst>
</file>

<file path=ppt/tags/tag267.xml><?xml version="1.0" encoding="utf-8"?>
<p:tagLst xmlns:a="http://schemas.openxmlformats.org/drawingml/2006/main" xmlns:r="http://schemas.openxmlformats.org/officeDocument/2006/relationships" xmlns:p="http://schemas.openxmlformats.org/presentationml/2006/main">
  <p:tag name="DVSHAPEID" val="tBkAWgQrxGNb6jbZxp5hcR"/>
</p:tagLst>
</file>

<file path=ppt/tags/tag268.xml><?xml version="1.0" encoding="utf-8"?>
<p:tagLst xmlns:a="http://schemas.openxmlformats.org/drawingml/2006/main" xmlns:r="http://schemas.openxmlformats.org/officeDocument/2006/relationships" xmlns:p="http://schemas.openxmlformats.org/presentationml/2006/main">
  <p:tag name="DVSHAPEID" val="ys70fVVxsOyrnee8tdXPXf"/>
</p:tagLst>
</file>

<file path=ppt/tags/tag269.xml><?xml version="1.0" encoding="utf-8"?>
<p:tagLst xmlns:a="http://schemas.openxmlformats.org/drawingml/2006/main" xmlns:r="http://schemas.openxmlformats.org/officeDocument/2006/relationships" xmlns:p="http://schemas.openxmlformats.org/presentationml/2006/main">
  <p:tag name="DVSHAPEID" val="sx2iqXv2yyrC3SsW1UwZeY"/>
</p:tagLst>
</file>

<file path=ppt/tags/tag27.xml><?xml version="1.0" encoding="utf-8"?>
<p:tagLst xmlns:a="http://schemas.openxmlformats.org/drawingml/2006/main" xmlns:r="http://schemas.openxmlformats.org/officeDocument/2006/relationships" xmlns:p="http://schemas.openxmlformats.org/presentationml/2006/main">
  <p:tag name="DVSHAPEID" val="S0wUDxS0U8idwFrvDCcXIL"/>
</p:tagLst>
</file>

<file path=ppt/tags/tag270.xml><?xml version="1.0" encoding="utf-8"?>
<p:tagLst xmlns:a="http://schemas.openxmlformats.org/drawingml/2006/main" xmlns:r="http://schemas.openxmlformats.org/officeDocument/2006/relationships" xmlns:p="http://schemas.openxmlformats.org/presentationml/2006/main">
  <p:tag name="DVSHAPEID" val="DEVWLpVRknTj0AXXvY1qf0"/>
</p:tagLst>
</file>

<file path=ppt/tags/tag271.xml><?xml version="1.0" encoding="utf-8"?>
<p:tagLst xmlns:a="http://schemas.openxmlformats.org/drawingml/2006/main" xmlns:r="http://schemas.openxmlformats.org/officeDocument/2006/relationships" xmlns:p="http://schemas.openxmlformats.org/presentationml/2006/main">
  <p:tag name="DVSECTIONID" val="BzMmd6BxRvw9BShYn099NV"/>
</p:tagLst>
</file>

<file path=ppt/tags/tag272.xml><?xml version="1.0" encoding="utf-8"?>
<p:tagLst xmlns:a="http://schemas.openxmlformats.org/drawingml/2006/main" xmlns:r="http://schemas.openxmlformats.org/officeDocument/2006/relationships" xmlns:p="http://schemas.openxmlformats.org/presentationml/2006/main">
  <p:tag name="DVSHAPEID" val="0LbmFxc3jY0tTomuc66He3"/>
</p:tagLst>
</file>

<file path=ppt/tags/tag273.xml><?xml version="1.0" encoding="utf-8"?>
<p:tagLst xmlns:a="http://schemas.openxmlformats.org/drawingml/2006/main" xmlns:r="http://schemas.openxmlformats.org/officeDocument/2006/relationships" xmlns:p="http://schemas.openxmlformats.org/presentationml/2006/main">
  <p:tag name="DVSHAPEID" val="JJRSY4oxXOJCDaKoJnFg3V"/>
</p:tagLst>
</file>

<file path=ppt/tags/tag274.xml><?xml version="1.0" encoding="utf-8"?>
<p:tagLst xmlns:a="http://schemas.openxmlformats.org/drawingml/2006/main" xmlns:r="http://schemas.openxmlformats.org/officeDocument/2006/relationships" xmlns:p="http://schemas.openxmlformats.org/presentationml/2006/main">
  <p:tag name="DVSECTIONID" val="wT5j2rtHxiMegzGvdyAnYc"/>
</p:tagLst>
</file>

<file path=ppt/tags/tag275.xml><?xml version="1.0" encoding="utf-8"?>
<p:tagLst xmlns:a="http://schemas.openxmlformats.org/drawingml/2006/main" xmlns:r="http://schemas.openxmlformats.org/officeDocument/2006/relationships" xmlns:p="http://schemas.openxmlformats.org/presentationml/2006/main">
  <p:tag name="DVSHAPEID" val="ixGzA0MVjyMW2suNz8EL0c"/>
</p:tagLst>
</file>

<file path=ppt/tags/tag276.xml><?xml version="1.0" encoding="utf-8"?>
<p:tagLst xmlns:a="http://schemas.openxmlformats.org/drawingml/2006/main" xmlns:r="http://schemas.openxmlformats.org/officeDocument/2006/relationships" xmlns:p="http://schemas.openxmlformats.org/presentationml/2006/main">
  <p:tag name="DVSHAPEID" val="JhKcKNmJ1XZNqjbotoL2vb"/>
</p:tagLst>
</file>

<file path=ppt/tags/tag277.xml><?xml version="1.0" encoding="utf-8"?>
<p:tagLst xmlns:a="http://schemas.openxmlformats.org/drawingml/2006/main" xmlns:r="http://schemas.openxmlformats.org/officeDocument/2006/relationships" xmlns:p="http://schemas.openxmlformats.org/presentationml/2006/main">
  <p:tag name="DVSECTIONID" val="IF45wZaSTxKF3ShU3a3aYe"/>
</p:tagLst>
</file>

<file path=ppt/tags/tag278.xml><?xml version="1.0" encoding="utf-8"?>
<p:tagLst xmlns:a="http://schemas.openxmlformats.org/drawingml/2006/main" xmlns:r="http://schemas.openxmlformats.org/officeDocument/2006/relationships" xmlns:p="http://schemas.openxmlformats.org/presentationml/2006/main">
  <p:tag name="DVSHAPEID" val="QH8iUWNxBiV6NpPngYyzwO"/>
</p:tagLst>
</file>

<file path=ppt/tags/tag279.xml><?xml version="1.0" encoding="utf-8"?>
<p:tagLst xmlns:a="http://schemas.openxmlformats.org/drawingml/2006/main" xmlns:r="http://schemas.openxmlformats.org/officeDocument/2006/relationships" xmlns:p="http://schemas.openxmlformats.org/presentationml/2006/main">
  <p:tag name="DVSHAPEID" val="We1aBbEgZXGyr34rSqVumH"/>
</p:tagLst>
</file>

<file path=ppt/tags/tag28.xml><?xml version="1.0" encoding="utf-8"?>
<p:tagLst xmlns:a="http://schemas.openxmlformats.org/drawingml/2006/main" xmlns:r="http://schemas.openxmlformats.org/officeDocument/2006/relationships" xmlns:p="http://schemas.openxmlformats.org/presentationml/2006/main">
  <p:tag name="DVSHAPEID" val="5HYW1sRqXSSkVKCAmslGZU"/>
</p:tagLst>
</file>

<file path=ppt/tags/tag280.xml><?xml version="1.0" encoding="utf-8"?>
<p:tagLst xmlns:a="http://schemas.openxmlformats.org/drawingml/2006/main" xmlns:r="http://schemas.openxmlformats.org/officeDocument/2006/relationships" xmlns:p="http://schemas.openxmlformats.org/presentationml/2006/main">
  <p:tag name="DVSECTIONID" val="nnBIhSMAypWjbpfXUuxEoe"/>
</p:tagLst>
</file>

<file path=ppt/tags/tag281.xml><?xml version="1.0" encoding="utf-8"?>
<p:tagLst xmlns:a="http://schemas.openxmlformats.org/drawingml/2006/main" xmlns:r="http://schemas.openxmlformats.org/officeDocument/2006/relationships" xmlns:p="http://schemas.openxmlformats.org/presentationml/2006/main">
  <p:tag name="DVSHAPEID" val="SjwMz67MuVF1KTgJkCSkiX"/>
</p:tagLst>
</file>

<file path=ppt/tags/tag282.xml><?xml version="1.0" encoding="utf-8"?>
<p:tagLst xmlns:a="http://schemas.openxmlformats.org/drawingml/2006/main" xmlns:r="http://schemas.openxmlformats.org/officeDocument/2006/relationships" xmlns:p="http://schemas.openxmlformats.org/presentationml/2006/main">
  <p:tag name="DVSHAPEID" val="pfYLiO67D1rflHEPBx8csL"/>
</p:tagLst>
</file>

<file path=ppt/tags/tag283.xml><?xml version="1.0" encoding="utf-8"?>
<p:tagLst xmlns:a="http://schemas.openxmlformats.org/drawingml/2006/main" xmlns:r="http://schemas.openxmlformats.org/officeDocument/2006/relationships" xmlns:p="http://schemas.openxmlformats.org/presentationml/2006/main">
  <p:tag name="DVSECTIONID" val="tAwNdjvqkOethGtOHh5iZl"/>
</p:tagLst>
</file>

<file path=ppt/tags/tag284.xml><?xml version="1.0" encoding="utf-8"?>
<p:tagLst xmlns:a="http://schemas.openxmlformats.org/drawingml/2006/main" xmlns:r="http://schemas.openxmlformats.org/officeDocument/2006/relationships" xmlns:p="http://schemas.openxmlformats.org/presentationml/2006/main">
  <p:tag name="DVSHAPEID" val="Spiab96jC1oUTgONNiGmhE"/>
</p:tagLst>
</file>

<file path=ppt/tags/tag285.xml><?xml version="1.0" encoding="utf-8"?>
<p:tagLst xmlns:a="http://schemas.openxmlformats.org/drawingml/2006/main" xmlns:r="http://schemas.openxmlformats.org/officeDocument/2006/relationships" xmlns:p="http://schemas.openxmlformats.org/presentationml/2006/main">
  <p:tag name="DVSHAPEID" val="Avxy5u0kb6vEnyt8DX1kop"/>
</p:tagLst>
</file>

<file path=ppt/tags/tag286.xml><?xml version="1.0" encoding="utf-8"?>
<p:tagLst xmlns:a="http://schemas.openxmlformats.org/drawingml/2006/main" xmlns:r="http://schemas.openxmlformats.org/officeDocument/2006/relationships" xmlns:p="http://schemas.openxmlformats.org/presentationml/2006/main">
  <p:tag name="DVSECTIONID" val="JJHSE6fzCjQ9T1cuEt5857"/>
</p:tagLst>
</file>

<file path=ppt/tags/tag287.xml><?xml version="1.0" encoding="utf-8"?>
<p:tagLst xmlns:a="http://schemas.openxmlformats.org/drawingml/2006/main" xmlns:r="http://schemas.openxmlformats.org/officeDocument/2006/relationships" xmlns:p="http://schemas.openxmlformats.org/presentationml/2006/main">
  <p:tag name="DVSHAPEID" val="QrNo1OKPv5teONCC4BihPi"/>
</p:tagLst>
</file>

<file path=ppt/tags/tag288.xml><?xml version="1.0" encoding="utf-8"?>
<p:tagLst xmlns:a="http://schemas.openxmlformats.org/drawingml/2006/main" xmlns:r="http://schemas.openxmlformats.org/officeDocument/2006/relationships" xmlns:p="http://schemas.openxmlformats.org/presentationml/2006/main">
  <p:tag name="DVSHAPEID" val="pfTfkFFJlWfaE6KGtcAlAp"/>
</p:tagLst>
</file>

<file path=ppt/tags/tag289.xml><?xml version="1.0" encoding="utf-8"?>
<p:tagLst xmlns:a="http://schemas.openxmlformats.org/drawingml/2006/main" xmlns:r="http://schemas.openxmlformats.org/officeDocument/2006/relationships" xmlns:p="http://schemas.openxmlformats.org/presentationml/2006/main">
  <p:tag name="DVSECTIONID" val="5I7yt5Mfz6f8RM6lEobKbU"/>
</p:tagLst>
</file>

<file path=ppt/tags/tag29.xml><?xml version="1.0" encoding="utf-8"?>
<p:tagLst xmlns:a="http://schemas.openxmlformats.org/drawingml/2006/main" xmlns:r="http://schemas.openxmlformats.org/officeDocument/2006/relationships" xmlns:p="http://schemas.openxmlformats.org/presentationml/2006/main">
  <p:tag name="DVSHAPEID" val="OXGzf8G0yoQ7UPVGwp8ubp"/>
</p:tagLst>
</file>

<file path=ppt/tags/tag290.xml><?xml version="1.0" encoding="utf-8"?>
<p:tagLst xmlns:a="http://schemas.openxmlformats.org/drawingml/2006/main" xmlns:r="http://schemas.openxmlformats.org/officeDocument/2006/relationships" xmlns:p="http://schemas.openxmlformats.org/presentationml/2006/main">
  <p:tag name="DVSHAPEID" val="a8JFv1Sp27Ay1yuLu5aMKw"/>
</p:tagLst>
</file>

<file path=ppt/tags/tag291.xml><?xml version="1.0" encoding="utf-8"?>
<p:tagLst xmlns:a="http://schemas.openxmlformats.org/drawingml/2006/main" xmlns:r="http://schemas.openxmlformats.org/officeDocument/2006/relationships" xmlns:p="http://schemas.openxmlformats.org/presentationml/2006/main">
  <p:tag name="DVSHAPEID" val="ZE9wRn86HtH04KvFaDQWU7"/>
</p:tagLst>
</file>

<file path=ppt/tags/tag292.xml><?xml version="1.0" encoding="utf-8"?>
<p:tagLst xmlns:a="http://schemas.openxmlformats.org/drawingml/2006/main" xmlns:r="http://schemas.openxmlformats.org/officeDocument/2006/relationships" xmlns:p="http://schemas.openxmlformats.org/presentationml/2006/main">
  <p:tag name="DVSECTIONID" val="D8NsCdDCcRgBDYK6D9MnKJ"/>
</p:tagLst>
</file>

<file path=ppt/tags/tag293.xml><?xml version="1.0" encoding="utf-8"?>
<p:tagLst xmlns:a="http://schemas.openxmlformats.org/drawingml/2006/main" xmlns:r="http://schemas.openxmlformats.org/officeDocument/2006/relationships" xmlns:p="http://schemas.openxmlformats.org/presentationml/2006/main">
  <p:tag name="DVSHAPEID" val="A64cbHHubOED95vY9vgVq6"/>
</p:tagLst>
</file>

<file path=ppt/tags/tag294.xml><?xml version="1.0" encoding="utf-8"?>
<p:tagLst xmlns:a="http://schemas.openxmlformats.org/drawingml/2006/main" xmlns:r="http://schemas.openxmlformats.org/officeDocument/2006/relationships" xmlns:p="http://schemas.openxmlformats.org/presentationml/2006/main">
  <p:tag name="DVSHAPEID" val="Q1uKgPUwVNCR43rFbqociT"/>
</p:tagLst>
</file>

<file path=ppt/tags/tag295.xml><?xml version="1.0" encoding="utf-8"?>
<p:tagLst xmlns:a="http://schemas.openxmlformats.org/drawingml/2006/main" xmlns:r="http://schemas.openxmlformats.org/officeDocument/2006/relationships" xmlns:p="http://schemas.openxmlformats.org/presentationml/2006/main">
  <p:tag name="DVSHAPEID" val="lqBq9bulFYHuf2IrrSzETR"/>
</p:tagLst>
</file>

<file path=ppt/tags/tag296.xml><?xml version="1.0" encoding="utf-8"?>
<p:tagLst xmlns:a="http://schemas.openxmlformats.org/drawingml/2006/main" xmlns:r="http://schemas.openxmlformats.org/officeDocument/2006/relationships" xmlns:p="http://schemas.openxmlformats.org/presentationml/2006/main">
  <p:tag name="DVSECTIONID" val="TK9poiOHWkWb5YL0tzBWTn"/>
</p:tagLst>
</file>

<file path=ppt/tags/tag297.xml><?xml version="1.0" encoding="utf-8"?>
<p:tagLst xmlns:a="http://schemas.openxmlformats.org/drawingml/2006/main" xmlns:r="http://schemas.openxmlformats.org/officeDocument/2006/relationships" xmlns:p="http://schemas.openxmlformats.org/presentationml/2006/main">
  <p:tag name="DVSHAPEID" val="1i1swukQxdNWG39QFJ2z8D"/>
</p:tagLst>
</file>

<file path=ppt/tags/tag298.xml><?xml version="1.0" encoding="utf-8"?>
<p:tagLst xmlns:a="http://schemas.openxmlformats.org/drawingml/2006/main" xmlns:r="http://schemas.openxmlformats.org/officeDocument/2006/relationships" xmlns:p="http://schemas.openxmlformats.org/presentationml/2006/main">
  <p:tag name="DVSHAPEID" val="aANpXJYvCE0upjpGFZ1Prt"/>
</p:tagLst>
</file>

<file path=ppt/tags/tag299.xml><?xml version="1.0" encoding="utf-8"?>
<p:tagLst xmlns:a="http://schemas.openxmlformats.org/drawingml/2006/main" xmlns:r="http://schemas.openxmlformats.org/officeDocument/2006/relationships" xmlns:p="http://schemas.openxmlformats.org/presentationml/2006/main">
  <p:tag name="DVSHAPEID" val="GjmEiBcQBjIn7qF7wAR1B9"/>
</p:tagLst>
</file>

<file path=ppt/tags/tag3.xml><?xml version="1.0" encoding="utf-8"?>
<p:tagLst xmlns:a="http://schemas.openxmlformats.org/drawingml/2006/main" xmlns:r="http://schemas.openxmlformats.org/officeDocument/2006/relationships" xmlns:p="http://schemas.openxmlformats.org/presentationml/2006/main">
  <p:tag name="DVSHAPEID" val="0bH9toqO7PQ3eYsizeqnUE"/>
</p:tagLst>
</file>

<file path=ppt/tags/tag30.xml><?xml version="1.0" encoding="utf-8"?>
<p:tagLst xmlns:a="http://schemas.openxmlformats.org/drawingml/2006/main" xmlns:r="http://schemas.openxmlformats.org/officeDocument/2006/relationships" xmlns:p="http://schemas.openxmlformats.org/presentationml/2006/main">
  <p:tag name="DVSHAPEID" val="kbKGT3gKC1LaS1frdIKXku"/>
</p:tagLst>
</file>

<file path=ppt/tags/tag300.xml><?xml version="1.0" encoding="utf-8"?>
<p:tagLst xmlns:a="http://schemas.openxmlformats.org/drawingml/2006/main" xmlns:r="http://schemas.openxmlformats.org/officeDocument/2006/relationships" xmlns:p="http://schemas.openxmlformats.org/presentationml/2006/main">
  <p:tag name="DVSHAPEID" val="WcEPqZ42yjbGTu2irnjL2H"/>
</p:tagLst>
</file>

<file path=ppt/tags/tag301.xml><?xml version="1.0" encoding="utf-8"?>
<p:tagLst xmlns:a="http://schemas.openxmlformats.org/drawingml/2006/main" xmlns:r="http://schemas.openxmlformats.org/officeDocument/2006/relationships" xmlns:p="http://schemas.openxmlformats.org/presentationml/2006/main">
  <p:tag name="DVSHAPEID" val="L1bY1xsqXqRxma0sadMyKp"/>
</p:tagLst>
</file>

<file path=ppt/tags/tag302.xml><?xml version="1.0" encoding="utf-8"?>
<p:tagLst xmlns:a="http://schemas.openxmlformats.org/drawingml/2006/main" xmlns:r="http://schemas.openxmlformats.org/officeDocument/2006/relationships" xmlns:p="http://schemas.openxmlformats.org/presentationml/2006/main">
  <p:tag name="DVSHAPEID" val="crxb5e9uIP6fqDEsYwz7lL"/>
</p:tagLst>
</file>

<file path=ppt/tags/tag303.xml><?xml version="1.0" encoding="utf-8"?>
<p:tagLst xmlns:a="http://schemas.openxmlformats.org/drawingml/2006/main" xmlns:r="http://schemas.openxmlformats.org/officeDocument/2006/relationships" xmlns:p="http://schemas.openxmlformats.org/presentationml/2006/main">
  <p:tag name="DVSHAPEID" val="Om7SiYc5ZuWlPJrPsehtI2"/>
</p:tagLst>
</file>

<file path=ppt/tags/tag304.xml><?xml version="1.0" encoding="utf-8"?>
<p:tagLst xmlns:a="http://schemas.openxmlformats.org/drawingml/2006/main" xmlns:r="http://schemas.openxmlformats.org/officeDocument/2006/relationships" xmlns:p="http://schemas.openxmlformats.org/presentationml/2006/main">
  <p:tag name="DVSHAPEID" val="r7JnNIffYC4qCa3cWahCQB"/>
</p:tagLst>
</file>

<file path=ppt/tags/tag305.xml><?xml version="1.0" encoding="utf-8"?>
<p:tagLst xmlns:a="http://schemas.openxmlformats.org/drawingml/2006/main" xmlns:r="http://schemas.openxmlformats.org/officeDocument/2006/relationships" xmlns:p="http://schemas.openxmlformats.org/presentationml/2006/main">
  <p:tag name="DVSECTIONID" val="Sf97ByK1XN9Tf2idPkNuUV"/>
</p:tagLst>
</file>

<file path=ppt/tags/tag306.xml><?xml version="1.0" encoding="utf-8"?>
<p:tagLst xmlns:a="http://schemas.openxmlformats.org/drawingml/2006/main" xmlns:r="http://schemas.openxmlformats.org/officeDocument/2006/relationships" xmlns:p="http://schemas.openxmlformats.org/presentationml/2006/main">
  <p:tag name="DVSHAPEID" val="j4OU184lQS2MU08UauPJvj"/>
</p:tagLst>
</file>

<file path=ppt/tags/tag307.xml><?xml version="1.0" encoding="utf-8"?>
<p:tagLst xmlns:a="http://schemas.openxmlformats.org/drawingml/2006/main" xmlns:r="http://schemas.openxmlformats.org/officeDocument/2006/relationships" xmlns:p="http://schemas.openxmlformats.org/presentationml/2006/main">
  <p:tag name="DVSHAPEID" val="ho7gMfi6c5bPOFzSG7bDMb"/>
</p:tagLst>
</file>

<file path=ppt/tags/tag308.xml><?xml version="1.0" encoding="utf-8"?>
<p:tagLst xmlns:a="http://schemas.openxmlformats.org/drawingml/2006/main" xmlns:r="http://schemas.openxmlformats.org/officeDocument/2006/relationships" xmlns:p="http://schemas.openxmlformats.org/presentationml/2006/main">
  <p:tag name="DVSHAPEID" val="nPg3410MM76ZMpNKmP3JGW"/>
</p:tagLst>
</file>

<file path=ppt/tags/tag309.xml><?xml version="1.0" encoding="utf-8"?>
<p:tagLst xmlns:a="http://schemas.openxmlformats.org/drawingml/2006/main" xmlns:r="http://schemas.openxmlformats.org/officeDocument/2006/relationships" xmlns:p="http://schemas.openxmlformats.org/presentationml/2006/main">
  <p:tag name="DVSHAPEID" val="B5ctlhNIyRx50h0Iag6pj4"/>
</p:tagLst>
</file>

<file path=ppt/tags/tag31.xml><?xml version="1.0" encoding="utf-8"?>
<p:tagLst xmlns:a="http://schemas.openxmlformats.org/drawingml/2006/main" xmlns:r="http://schemas.openxmlformats.org/officeDocument/2006/relationships" xmlns:p="http://schemas.openxmlformats.org/presentationml/2006/main">
  <p:tag name="DVSHAPEID" val="uNQNEFWVyvJpCvPyfDJOMO"/>
</p:tagLst>
</file>

<file path=ppt/tags/tag310.xml><?xml version="1.0" encoding="utf-8"?>
<p:tagLst xmlns:a="http://schemas.openxmlformats.org/drawingml/2006/main" xmlns:r="http://schemas.openxmlformats.org/officeDocument/2006/relationships" xmlns:p="http://schemas.openxmlformats.org/presentationml/2006/main">
  <p:tag name="DVSHAPEID" val="JOS95WKmA2vrebQBFIZ3ye"/>
</p:tagLst>
</file>

<file path=ppt/tags/tag311.xml><?xml version="1.0" encoding="utf-8"?>
<p:tagLst xmlns:a="http://schemas.openxmlformats.org/drawingml/2006/main" xmlns:r="http://schemas.openxmlformats.org/officeDocument/2006/relationships" xmlns:p="http://schemas.openxmlformats.org/presentationml/2006/main">
  <p:tag name="DVSHAPEID" val="rHpvKDEMDgDxlnAccRXbhu"/>
</p:tagLst>
</file>

<file path=ppt/tags/tag312.xml><?xml version="1.0" encoding="utf-8"?>
<p:tagLst xmlns:a="http://schemas.openxmlformats.org/drawingml/2006/main" xmlns:r="http://schemas.openxmlformats.org/officeDocument/2006/relationships" xmlns:p="http://schemas.openxmlformats.org/presentationml/2006/main">
  <p:tag name="DVSHAPEID" val="Az3PRyBnpfvumbKzb7HOpe"/>
</p:tagLst>
</file>

<file path=ppt/tags/tag313.xml><?xml version="1.0" encoding="utf-8"?>
<p:tagLst xmlns:a="http://schemas.openxmlformats.org/drawingml/2006/main" xmlns:r="http://schemas.openxmlformats.org/officeDocument/2006/relationships" xmlns:p="http://schemas.openxmlformats.org/presentationml/2006/main">
  <p:tag name="DVSECTIONID" val="ErTLlDGdLNQvSUggHfXVm8"/>
</p:tagLst>
</file>

<file path=ppt/tags/tag314.xml><?xml version="1.0" encoding="utf-8"?>
<p:tagLst xmlns:a="http://schemas.openxmlformats.org/drawingml/2006/main" xmlns:r="http://schemas.openxmlformats.org/officeDocument/2006/relationships" xmlns:p="http://schemas.openxmlformats.org/presentationml/2006/main">
  <p:tag name="DVSHAPEID" val="NHPt0tw75nXX6PrVL5afQn"/>
</p:tagLst>
</file>

<file path=ppt/tags/tag315.xml><?xml version="1.0" encoding="utf-8"?>
<p:tagLst xmlns:a="http://schemas.openxmlformats.org/drawingml/2006/main" xmlns:r="http://schemas.openxmlformats.org/officeDocument/2006/relationships" xmlns:p="http://schemas.openxmlformats.org/presentationml/2006/main">
  <p:tag name="DVSHAPEID" val="1Q1prCGQut5lLmZox7Ri98"/>
</p:tagLst>
</file>

<file path=ppt/tags/tag316.xml><?xml version="1.0" encoding="utf-8"?>
<p:tagLst xmlns:a="http://schemas.openxmlformats.org/drawingml/2006/main" xmlns:r="http://schemas.openxmlformats.org/officeDocument/2006/relationships" xmlns:p="http://schemas.openxmlformats.org/presentationml/2006/main">
  <p:tag name="DVSHAPEID" val="xp4U7flCD9nqFYrA1TrfSt"/>
</p:tagLst>
</file>

<file path=ppt/tags/tag317.xml><?xml version="1.0" encoding="utf-8"?>
<p:tagLst xmlns:a="http://schemas.openxmlformats.org/drawingml/2006/main" xmlns:r="http://schemas.openxmlformats.org/officeDocument/2006/relationships" xmlns:p="http://schemas.openxmlformats.org/presentationml/2006/main">
  <p:tag name="DVSECTIONID" val="2bJIHfJh9otXAHdPd7lK2l"/>
</p:tagLst>
</file>

<file path=ppt/tags/tag318.xml><?xml version="1.0" encoding="utf-8"?>
<p:tagLst xmlns:a="http://schemas.openxmlformats.org/drawingml/2006/main" xmlns:r="http://schemas.openxmlformats.org/officeDocument/2006/relationships" xmlns:p="http://schemas.openxmlformats.org/presentationml/2006/main">
  <p:tag name="DVSHAPEID" val="RL45Vnx3nydTjBlwuquSPV"/>
</p:tagLst>
</file>

<file path=ppt/tags/tag319.xml><?xml version="1.0" encoding="utf-8"?>
<p:tagLst xmlns:a="http://schemas.openxmlformats.org/drawingml/2006/main" xmlns:r="http://schemas.openxmlformats.org/officeDocument/2006/relationships" xmlns:p="http://schemas.openxmlformats.org/presentationml/2006/main">
  <p:tag name="DVSHAPEID" val="XlH1WX5XQUf3xiQ2kY4zMP"/>
</p:tagLst>
</file>

<file path=ppt/tags/tag32.xml><?xml version="1.0" encoding="utf-8"?>
<p:tagLst xmlns:a="http://schemas.openxmlformats.org/drawingml/2006/main" xmlns:r="http://schemas.openxmlformats.org/officeDocument/2006/relationships" xmlns:p="http://schemas.openxmlformats.org/presentationml/2006/main">
  <p:tag name="DVSHAPEID" val="mJWTr4cpJe5QGWQ5oBOGtf"/>
</p:tagLst>
</file>

<file path=ppt/tags/tag320.xml><?xml version="1.0" encoding="utf-8"?>
<p:tagLst xmlns:a="http://schemas.openxmlformats.org/drawingml/2006/main" xmlns:r="http://schemas.openxmlformats.org/officeDocument/2006/relationships" xmlns:p="http://schemas.openxmlformats.org/presentationml/2006/main">
  <p:tag name="DVSHAPEID" val="cMFQfvp1K0EWOIoUqAXqHj"/>
</p:tagLst>
</file>

<file path=ppt/tags/tag321.xml><?xml version="1.0" encoding="utf-8"?>
<p:tagLst xmlns:a="http://schemas.openxmlformats.org/drawingml/2006/main" xmlns:r="http://schemas.openxmlformats.org/officeDocument/2006/relationships" xmlns:p="http://schemas.openxmlformats.org/presentationml/2006/main">
  <p:tag name="DVSECTIONID" val="2JaoXyDyxZywpH1CVqtuEr"/>
</p:tagLst>
</file>

<file path=ppt/tags/tag322.xml><?xml version="1.0" encoding="utf-8"?>
<p:tagLst xmlns:a="http://schemas.openxmlformats.org/drawingml/2006/main" xmlns:r="http://schemas.openxmlformats.org/officeDocument/2006/relationships" xmlns:p="http://schemas.openxmlformats.org/presentationml/2006/main">
  <p:tag name="DVSHAPEID" val="Df32Fr6wNf979Um6HAyP9e"/>
</p:tagLst>
</file>

<file path=ppt/tags/tag323.xml><?xml version="1.0" encoding="utf-8"?>
<p:tagLst xmlns:a="http://schemas.openxmlformats.org/drawingml/2006/main" xmlns:r="http://schemas.openxmlformats.org/officeDocument/2006/relationships" xmlns:p="http://schemas.openxmlformats.org/presentationml/2006/main">
  <p:tag name="DVSHAPEID" val="pBu8EpytCm7S8pMcPXVedo"/>
</p:tagLst>
</file>

<file path=ppt/tags/tag324.xml><?xml version="1.0" encoding="utf-8"?>
<p:tagLst xmlns:a="http://schemas.openxmlformats.org/drawingml/2006/main" xmlns:r="http://schemas.openxmlformats.org/officeDocument/2006/relationships" xmlns:p="http://schemas.openxmlformats.org/presentationml/2006/main">
  <p:tag name="DVSHAPEID" val="MGztxkSnSSapPrxxNGYkDN"/>
</p:tagLst>
</file>

<file path=ppt/tags/tag325.xml><?xml version="1.0" encoding="utf-8"?>
<p:tagLst xmlns:a="http://schemas.openxmlformats.org/drawingml/2006/main" xmlns:r="http://schemas.openxmlformats.org/officeDocument/2006/relationships" xmlns:p="http://schemas.openxmlformats.org/presentationml/2006/main">
  <p:tag name="DVSHAPEID" val="0gLWjvKAUV11POzbSdAfuf"/>
</p:tagLst>
</file>

<file path=ppt/tags/tag326.xml><?xml version="1.0" encoding="utf-8"?>
<p:tagLst xmlns:a="http://schemas.openxmlformats.org/drawingml/2006/main" xmlns:r="http://schemas.openxmlformats.org/officeDocument/2006/relationships" xmlns:p="http://schemas.openxmlformats.org/presentationml/2006/main">
  <p:tag name="DVSHAPEID" val="IJzkEiafgSKZFiHB0nChYf"/>
</p:tagLst>
</file>

<file path=ppt/tags/tag327.xml><?xml version="1.0" encoding="utf-8"?>
<p:tagLst xmlns:a="http://schemas.openxmlformats.org/drawingml/2006/main" xmlns:r="http://schemas.openxmlformats.org/officeDocument/2006/relationships" xmlns:p="http://schemas.openxmlformats.org/presentationml/2006/main">
  <p:tag name="DVSHAPEID" val="nOCJYBOKJojLy2mYQspFE8"/>
</p:tagLst>
</file>

<file path=ppt/tags/tag328.xml><?xml version="1.0" encoding="utf-8"?>
<p:tagLst xmlns:a="http://schemas.openxmlformats.org/drawingml/2006/main" xmlns:r="http://schemas.openxmlformats.org/officeDocument/2006/relationships" xmlns:p="http://schemas.openxmlformats.org/presentationml/2006/main">
  <p:tag name="DVSECTIONID" val="2Vjz3R2PzC6G90yjibDARu"/>
</p:tagLst>
</file>

<file path=ppt/tags/tag329.xml><?xml version="1.0" encoding="utf-8"?>
<p:tagLst xmlns:a="http://schemas.openxmlformats.org/drawingml/2006/main" xmlns:r="http://schemas.openxmlformats.org/officeDocument/2006/relationships" xmlns:p="http://schemas.openxmlformats.org/presentationml/2006/main">
  <p:tag name="DVSHAPEID" val="gP8gtgdcCchtmLIVkyrw9m"/>
</p:tagLst>
</file>

<file path=ppt/tags/tag33.xml><?xml version="1.0" encoding="utf-8"?>
<p:tagLst xmlns:a="http://schemas.openxmlformats.org/drawingml/2006/main" xmlns:r="http://schemas.openxmlformats.org/officeDocument/2006/relationships" xmlns:p="http://schemas.openxmlformats.org/presentationml/2006/main">
  <p:tag name="DVSHAPEID" val="rspKBEs7dvHGr6RLeRI8Lu"/>
</p:tagLst>
</file>

<file path=ppt/tags/tag330.xml><?xml version="1.0" encoding="utf-8"?>
<p:tagLst xmlns:a="http://schemas.openxmlformats.org/drawingml/2006/main" xmlns:r="http://schemas.openxmlformats.org/officeDocument/2006/relationships" xmlns:p="http://schemas.openxmlformats.org/presentationml/2006/main">
  <p:tag name="DVSHAPEID" val="GUJFe2x9SiAeyMAH8xwwL6"/>
</p:tagLst>
</file>

<file path=ppt/tags/tag331.xml><?xml version="1.0" encoding="utf-8"?>
<p:tagLst xmlns:a="http://schemas.openxmlformats.org/drawingml/2006/main" xmlns:r="http://schemas.openxmlformats.org/officeDocument/2006/relationships" xmlns:p="http://schemas.openxmlformats.org/presentationml/2006/main">
  <p:tag name="DVSHAPEID" val="t5FBgV8Qe7ZT9exO2bFskY"/>
</p:tagLst>
</file>

<file path=ppt/tags/tag332.xml><?xml version="1.0" encoding="utf-8"?>
<p:tagLst xmlns:a="http://schemas.openxmlformats.org/drawingml/2006/main" xmlns:r="http://schemas.openxmlformats.org/officeDocument/2006/relationships" xmlns:p="http://schemas.openxmlformats.org/presentationml/2006/main">
  <p:tag name="DVSHAPEID" val="GUJFe2x9SiAeyMAH8xwwL6"/>
</p:tagLst>
</file>

<file path=ppt/tags/tag333.xml><?xml version="1.0" encoding="utf-8"?>
<p:tagLst xmlns:a="http://schemas.openxmlformats.org/drawingml/2006/main" xmlns:r="http://schemas.openxmlformats.org/officeDocument/2006/relationships" xmlns:p="http://schemas.openxmlformats.org/presentationml/2006/main">
  <p:tag name="DVSECTIONID" val="o4hvNAcUgxGBGe5nvLvHpW"/>
</p:tagLst>
</file>

<file path=ppt/tags/tag334.xml><?xml version="1.0" encoding="utf-8"?>
<p:tagLst xmlns:a="http://schemas.openxmlformats.org/drawingml/2006/main" xmlns:r="http://schemas.openxmlformats.org/officeDocument/2006/relationships" xmlns:p="http://schemas.openxmlformats.org/presentationml/2006/main">
  <p:tag name="DVSHAPEID" val="S7cVkDqTZCBzrEZCLB114s"/>
</p:tagLst>
</file>

<file path=ppt/tags/tag335.xml><?xml version="1.0" encoding="utf-8"?>
<p:tagLst xmlns:a="http://schemas.openxmlformats.org/drawingml/2006/main" xmlns:r="http://schemas.openxmlformats.org/officeDocument/2006/relationships" xmlns:p="http://schemas.openxmlformats.org/presentationml/2006/main">
  <p:tag name="DVSHAPEID" val="eEDm9julRiMvcyplAuqk7n"/>
</p:tagLst>
</file>

<file path=ppt/tags/tag336.xml><?xml version="1.0" encoding="utf-8"?>
<p:tagLst xmlns:a="http://schemas.openxmlformats.org/drawingml/2006/main" xmlns:r="http://schemas.openxmlformats.org/officeDocument/2006/relationships" xmlns:p="http://schemas.openxmlformats.org/presentationml/2006/main">
  <p:tag name="DVSECTIONID" val="qJy14C7iQ3zxxfhx3rDFly"/>
</p:tagLst>
</file>

<file path=ppt/tags/tag337.xml><?xml version="1.0" encoding="utf-8"?>
<p:tagLst xmlns:a="http://schemas.openxmlformats.org/drawingml/2006/main" xmlns:r="http://schemas.openxmlformats.org/officeDocument/2006/relationships" xmlns:p="http://schemas.openxmlformats.org/presentationml/2006/main">
  <p:tag name="DVSHAPEID" val="iANSPpp3rjTqTyhYt6pELi"/>
</p:tagLst>
</file>

<file path=ppt/tags/tag338.xml><?xml version="1.0" encoding="utf-8"?>
<p:tagLst xmlns:a="http://schemas.openxmlformats.org/drawingml/2006/main" xmlns:r="http://schemas.openxmlformats.org/officeDocument/2006/relationships" xmlns:p="http://schemas.openxmlformats.org/presentationml/2006/main">
  <p:tag name="DVSHAPEID" val="MVsrdq1wAKkRm3zhu5VNRt"/>
</p:tagLst>
</file>

<file path=ppt/tags/tag339.xml><?xml version="1.0" encoding="utf-8"?>
<p:tagLst xmlns:a="http://schemas.openxmlformats.org/drawingml/2006/main" xmlns:r="http://schemas.openxmlformats.org/officeDocument/2006/relationships" xmlns:p="http://schemas.openxmlformats.org/presentationml/2006/main">
  <p:tag name="DVSECTIONID" val="ZxkjeUFS595rEyWMwANXHC"/>
</p:tagLst>
</file>

<file path=ppt/tags/tag34.xml><?xml version="1.0" encoding="utf-8"?>
<p:tagLst xmlns:a="http://schemas.openxmlformats.org/drawingml/2006/main" xmlns:r="http://schemas.openxmlformats.org/officeDocument/2006/relationships" xmlns:p="http://schemas.openxmlformats.org/presentationml/2006/main">
  <p:tag name="DVSHAPEID" val="kLOTHae7Z5k6ituGsyWC0z"/>
</p:tagLst>
</file>

<file path=ppt/tags/tag340.xml><?xml version="1.0" encoding="utf-8"?>
<p:tagLst xmlns:a="http://schemas.openxmlformats.org/drawingml/2006/main" xmlns:r="http://schemas.openxmlformats.org/officeDocument/2006/relationships" xmlns:p="http://schemas.openxmlformats.org/presentationml/2006/main">
  <p:tag name="DVSHAPEID" val="BMEQ3B1jVtCZNRpocY2UI8"/>
</p:tagLst>
</file>

<file path=ppt/tags/tag341.xml><?xml version="1.0" encoding="utf-8"?>
<p:tagLst xmlns:a="http://schemas.openxmlformats.org/drawingml/2006/main" xmlns:r="http://schemas.openxmlformats.org/officeDocument/2006/relationships" xmlns:p="http://schemas.openxmlformats.org/presentationml/2006/main">
  <p:tag name="DVSHAPEID" val="51bepbCkIYrjjGMmnqvhPR"/>
</p:tagLst>
</file>

<file path=ppt/tags/tag342.xml><?xml version="1.0" encoding="utf-8"?>
<p:tagLst xmlns:a="http://schemas.openxmlformats.org/drawingml/2006/main" xmlns:r="http://schemas.openxmlformats.org/officeDocument/2006/relationships" xmlns:p="http://schemas.openxmlformats.org/presentationml/2006/main">
  <p:tag name="DVSECTIONID" val="18HQ6YH43JARJ1HKocCYYq"/>
</p:tagLst>
</file>

<file path=ppt/tags/tag343.xml><?xml version="1.0" encoding="utf-8"?>
<p:tagLst xmlns:a="http://schemas.openxmlformats.org/drawingml/2006/main" xmlns:r="http://schemas.openxmlformats.org/officeDocument/2006/relationships" xmlns:p="http://schemas.openxmlformats.org/presentationml/2006/main">
  <p:tag name="DVSHAPEID" val="fmgHS6SWKXKtGCFObPHBKD"/>
</p:tagLst>
</file>

<file path=ppt/tags/tag344.xml><?xml version="1.0" encoding="utf-8"?>
<p:tagLst xmlns:a="http://schemas.openxmlformats.org/drawingml/2006/main" xmlns:r="http://schemas.openxmlformats.org/officeDocument/2006/relationships" xmlns:p="http://schemas.openxmlformats.org/presentationml/2006/main">
  <p:tag name="DVSHAPEID" val="ytxJBPBCorjdMOYIjwrMdt"/>
</p:tagLst>
</file>

<file path=ppt/tags/tag345.xml><?xml version="1.0" encoding="utf-8"?>
<p:tagLst xmlns:a="http://schemas.openxmlformats.org/drawingml/2006/main" xmlns:r="http://schemas.openxmlformats.org/officeDocument/2006/relationships" xmlns:p="http://schemas.openxmlformats.org/presentationml/2006/main">
  <p:tag name="DVSECTIONID" val="s5AJAhU3SnRnwbCnOHa05l"/>
</p:tagLst>
</file>

<file path=ppt/tags/tag346.xml><?xml version="1.0" encoding="utf-8"?>
<p:tagLst xmlns:a="http://schemas.openxmlformats.org/drawingml/2006/main" xmlns:r="http://schemas.openxmlformats.org/officeDocument/2006/relationships" xmlns:p="http://schemas.openxmlformats.org/presentationml/2006/main">
  <p:tag name="DVSHAPEID" val="7bZbya1or4VfHwjQIL8p48"/>
</p:tagLst>
</file>

<file path=ppt/tags/tag347.xml><?xml version="1.0" encoding="utf-8"?>
<p:tagLst xmlns:a="http://schemas.openxmlformats.org/drawingml/2006/main" xmlns:r="http://schemas.openxmlformats.org/officeDocument/2006/relationships" xmlns:p="http://schemas.openxmlformats.org/presentationml/2006/main">
  <p:tag name="DVSHAPEID" val="AsOXe5YKpFVwJP8F76UlYB"/>
</p:tagLst>
</file>

<file path=ppt/tags/tag348.xml><?xml version="1.0" encoding="utf-8"?>
<p:tagLst xmlns:a="http://schemas.openxmlformats.org/drawingml/2006/main" xmlns:r="http://schemas.openxmlformats.org/officeDocument/2006/relationships" xmlns:p="http://schemas.openxmlformats.org/presentationml/2006/main">
  <p:tag name="DVSHAPEID" val="NPDgzMdhvx1NZy58RavOfs"/>
</p:tagLst>
</file>

<file path=ppt/tags/tag349.xml><?xml version="1.0" encoding="utf-8"?>
<p:tagLst xmlns:a="http://schemas.openxmlformats.org/drawingml/2006/main" xmlns:r="http://schemas.openxmlformats.org/officeDocument/2006/relationships" xmlns:p="http://schemas.openxmlformats.org/presentationml/2006/main">
  <p:tag name="DVSHAPEID" val="AUnlAN3epGaZEZjYvbx8an"/>
</p:tagLst>
</file>

<file path=ppt/tags/tag35.xml><?xml version="1.0" encoding="utf-8"?>
<p:tagLst xmlns:a="http://schemas.openxmlformats.org/drawingml/2006/main" xmlns:r="http://schemas.openxmlformats.org/officeDocument/2006/relationships" xmlns:p="http://schemas.openxmlformats.org/presentationml/2006/main">
  <p:tag name="DVSHAPEID" val="80uKdDnWXktW8DWIWiS5vC"/>
</p:tagLst>
</file>

<file path=ppt/tags/tag350.xml><?xml version="1.0" encoding="utf-8"?>
<p:tagLst xmlns:a="http://schemas.openxmlformats.org/drawingml/2006/main" xmlns:r="http://schemas.openxmlformats.org/officeDocument/2006/relationships" xmlns:p="http://schemas.openxmlformats.org/presentationml/2006/main">
  <p:tag name="DVSHAPEID" val="uVPAAZeKP9mleJTdcpdg7l"/>
</p:tagLst>
</file>

<file path=ppt/tags/tag351.xml><?xml version="1.0" encoding="utf-8"?>
<p:tagLst xmlns:a="http://schemas.openxmlformats.org/drawingml/2006/main" xmlns:r="http://schemas.openxmlformats.org/officeDocument/2006/relationships" xmlns:p="http://schemas.openxmlformats.org/presentationml/2006/main">
  <p:tag name="DVSHAPEID" val="D0U5OTFkh6idprw0d4ZFQ0"/>
</p:tagLst>
</file>

<file path=ppt/tags/tag352.xml><?xml version="1.0" encoding="utf-8"?>
<p:tagLst xmlns:a="http://schemas.openxmlformats.org/drawingml/2006/main" xmlns:r="http://schemas.openxmlformats.org/officeDocument/2006/relationships" xmlns:p="http://schemas.openxmlformats.org/presentationml/2006/main">
  <p:tag name="DVSHAPEID" val="DjKz5hZ7UTf9hPFual5vSf"/>
</p:tagLst>
</file>

<file path=ppt/tags/tag353.xml><?xml version="1.0" encoding="utf-8"?>
<p:tagLst xmlns:a="http://schemas.openxmlformats.org/drawingml/2006/main" xmlns:r="http://schemas.openxmlformats.org/officeDocument/2006/relationships" xmlns:p="http://schemas.openxmlformats.org/presentationml/2006/main">
  <p:tag name="DVSHAPEID" val="21krHbc8gsuCnBlfOnk9cp"/>
</p:tagLst>
</file>

<file path=ppt/tags/tag354.xml><?xml version="1.0" encoding="utf-8"?>
<p:tagLst xmlns:a="http://schemas.openxmlformats.org/drawingml/2006/main" xmlns:r="http://schemas.openxmlformats.org/officeDocument/2006/relationships" xmlns:p="http://schemas.openxmlformats.org/presentationml/2006/main">
  <p:tag name="DVSHAPEID" val="XgaGlJUEAl7ohIfDzNVLCN"/>
</p:tagLst>
</file>

<file path=ppt/tags/tag355.xml><?xml version="1.0" encoding="utf-8"?>
<p:tagLst xmlns:a="http://schemas.openxmlformats.org/drawingml/2006/main" xmlns:r="http://schemas.openxmlformats.org/officeDocument/2006/relationships" xmlns:p="http://schemas.openxmlformats.org/presentationml/2006/main">
  <p:tag name="DVSHAPEID" val="EEs38VxHaJ2C43h1QseCR9"/>
</p:tagLst>
</file>

<file path=ppt/tags/tag356.xml><?xml version="1.0" encoding="utf-8"?>
<p:tagLst xmlns:a="http://schemas.openxmlformats.org/drawingml/2006/main" xmlns:r="http://schemas.openxmlformats.org/officeDocument/2006/relationships" xmlns:p="http://schemas.openxmlformats.org/presentationml/2006/main">
  <p:tag name="DVSHAPEID" val="XgaGlJUEAl7ohIfDzNVLCN"/>
</p:tagLst>
</file>

<file path=ppt/tags/tag357.xml><?xml version="1.0" encoding="utf-8"?>
<p:tagLst xmlns:a="http://schemas.openxmlformats.org/drawingml/2006/main" xmlns:r="http://schemas.openxmlformats.org/officeDocument/2006/relationships" xmlns:p="http://schemas.openxmlformats.org/presentationml/2006/main">
  <p:tag name="DVSECTIONID" val="vA0QiY5QhuqXggSv3ajNhe"/>
</p:tagLst>
</file>

<file path=ppt/tags/tag358.xml><?xml version="1.0" encoding="utf-8"?>
<p:tagLst xmlns:a="http://schemas.openxmlformats.org/drawingml/2006/main" xmlns:r="http://schemas.openxmlformats.org/officeDocument/2006/relationships" xmlns:p="http://schemas.openxmlformats.org/presentationml/2006/main">
  <p:tag name="DVSHAPEID" val="Ec6zPMV0UqIGC5UGs57Zq4"/>
</p:tagLst>
</file>

<file path=ppt/tags/tag359.xml><?xml version="1.0" encoding="utf-8"?>
<p:tagLst xmlns:a="http://schemas.openxmlformats.org/drawingml/2006/main" xmlns:r="http://schemas.openxmlformats.org/officeDocument/2006/relationships" xmlns:p="http://schemas.openxmlformats.org/presentationml/2006/main">
  <p:tag name="DVSHAPEID" val="dJCYRGqnhCvk2gIltiIXem"/>
</p:tagLst>
</file>

<file path=ppt/tags/tag36.xml><?xml version="1.0" encoding="utf-8"?>
<p:tagLst xmlns:a="http://schemas.openxmlformats.org/drawingml/2006/main" xmlns:r="http://schemas.openxmlformats.org/officeDocument/2006/relationships" xmlns:p="http://schemas.openxmlformats.org/presentationml/2006/main">
  <p:tag name="DVSHAPEID" val="lkNogxoab9uLCNpXXBK27Z"/>
</p:tagLst>
</file>

<file path=ppt/tags/tag360.xml><?xml version="1.0" encoding="utf-8"?>
<p:tagLst xmlns:a="http://schemas.openxmlformats.org/drawingml/2006/main" xmlns:r="http://schemas.openxmlformats.org/officeDocument/2006/relationships" xmlns:p="http://schemas.openxmlformats.org/presentationml/2006/main">
  <p:tag name="DVSHAPEID" val="8EU8WwyAiMhzZmXRUfAx85"/>
</p:tagLst>
</file>

<file path=ppt/tags/tag361.xml><?xml version="1.0" encoding="utf-8"?>
<p:tagLst xmlns:a="http://schemas.openxmlformats.org/drawingml/2006/main" xmlns:r="http://schemas.openxmlformats.org/officeDocument/2006/relationships" xmlns:p="http://schemas.openxmlformats.org/presentationml/2006/main">
  <p:tag name="DVSECTIONID" val="LcHhq6CA7DIg3m3DRXUJ2M"/>
</p:tagLst>
</file>

<file path=ppt/tags/tag362.xml><?xml version="1.0" encoding="utf-8"?>
<p:tagLst xmlns:a="http://schemas.openxmlformats.org/drawingml/2006/main" xmlns:r="http://schemas.openxmlformats.org/officeDocument/2006/relationships" xmlns:p="http://schemas.openxmlformats.org/presentationml/2006/main">
  <p:tag name="DVSHAPEID" val="ah3EY6BPgsPQBY3IJUOHkJ"/>
</p:tagLst>
</file>

<file path=ppt/tags/tag363.xml><?xml version="1.0" encoding="utf-8"?>
<p:tagLst xmlns:a="http://schemas.openxmlformats.org/drawingml/2006/main" xmlns:r="http://schemas.openxmlformats.org/officeDocument/2006/relationships" xmlns:p="http://schemas.openxmlformats.org/presentationml/2006/main">
  <p:tag name="DVSHAPEID" val="3sgmoCntnHe2tD5iyrYtvP"/>
</p:tagLst>
</file>

<file path=ppt/tags/tag364.xml><?xml version="1.0" encoding="utf-8"?>
<p:tagLst xmlns:a="http://schemas.openxmlformats.org/drawingml/2006/main" xmlns:r="http://schemas.openxmlformats.org/officeDocument/2006/relationships" xmlns:p="http://schemas.openxmlformats.org/presentationml/2006/main">
  <p:tag name="DVSHAPEID" val="K9KYNbvGIqLrdBnCHZrN48"/>
</p:tagLst>
</file>

<file path=ppt/tags/tag365.xml><?xml version="1.0" encoding="utf-8"?>
<p:tagLst xmlns:a="http://schemas.openxmlformats.org/drawingml/2006/main" xmlns:r="http://schemas.openxmlformats.org/officeDocument/2006/relationships" xmlns:p="http://schemas.openxmlformats.org/presentationml/2006/main">
  <p:tag name="DVSECTIONID" val="i8RjvwTaw15hON80yZdGnN"/>
</p:tagLst>
</file>

<file path=ppt/tags/tag366.xml><?xml version="1.0" encoding="utf-8"?>
<p:tagLst xmlns:a="http://schemas.openxmlformats.org/drawingml/2006/main" xmlns:r="http://schemas.openxmlformats.org/officeDocument/2006/relationships" xmlns:p="http://schemas.openxmlformats.org/presentationml/2006/main">
  <p:tag name="DVSHAPEID" val="ByvqDrmmIReeI6BpOcYHYN"/>
</p:tagLst>
</file>

<file path=ppt/tags/tag367.xml><?xml version="1.0" encoding="utf-8"?>
<p:tagLst xmlns:a="http://schemas.openxmlformats.org/drawingml/2006/main" xmlns:r="http://schemas.openxmlformats.org/officeDocument/2006/relationships" xmlns:p="http://schemas.openxmlformats.org/presentationml/2006/main">
  <p:tag name="DVSHAPEID" val="h2puUVKZ2IKBxctny3klHU"/>
</p:tagLst>
</file>

<file path=ppt/tags/tag368.xml><?xml version="1.0" encoding="utf-8"?>
<p:tagLst xmlns:a="http://schemas.openxmlformats.org/drawingml/2006/main" xmlns:r="http://schemas.openxmlformats.org/officeDocument/2006/relationships" xmlns:p="http://schemas.openxmlformats.org/presentationml/2006/main">
  <p:tag name="DVSECTIONID" val="fZdwrpilSybZUyq6B6GW6G"/>
</p:tagLst>
</file>

<file path=ppt/tags/tag369.xml><?xml version="1.0" encoding="utf-8"?>
<p:tagLst xmlns:a="http://schemas.openxmlformats.org/drawingml/2006/main" xmlns:r="http://schemas.openxmlformats.org/officeDocument/2006/relationships" xmlns:p="http://schemas.openxmlformats.org/presentationml/2006/main">
  <p:tag name="DVSHAPEID" val="cZSh0iafOn9Ohs19wqCJOw"/>
</p:tagLst>
</file>

<file path=ppt/tags/tag37.xml><?xml version="1.0" encoding="utf-8"?>
<p:tagLst xmlns:a="http://schemas.openxmlformats.org/drawingml/2006/main" xmlns:r="http://schemas.openxmlformats.org/officeDocument/2006/relationships" xmlns:p="http://schemas.openxmlformats.org/presentationml/2006/main">
  <p:tag name="DVSHAPEID" val="DlkQJKBEKV3wE9WPmPxN9k"/>
</p:tagLst>
</file>

<file path=ppt/tags/tag370.xml><?xml version="1.0" encoding="utf-8"?>
<p:tagLst xmlns:a="http://schemas.openxmlformats.org/drawingml/2006/main" xmlns:r="http://schemas.openxmlformats.org/officeDocument/2006/relationships" xmlns:p="http://schemas.openxmlformats.org/presentationml/2006/main">
  <p:tag name="DVSHAPEID" val="u6ypWrEUmD5nPqBDVsOMTm"/>
</p:tagLst>
</file>

<file path=ppt/tags/tag371.xml><?xml version="1.0" encoding="utf-8"?>
<p:tagLst xmlns:a="http://schemas.openxmlformats.org/drawingml/2006/main" xmlns:r="http://schemas.openxmlformats.org/officeDocument/2006/relationships" xmlns:p="http://schemas.openxmlformats.org/presentationml/2006/main">
  <p:tag name="DVSECTIONID" val="bMxguRpVvlouTR6Y4uRb8x"/>
</p:tagLst>
</file>

<file path=ppt/tags/tag372.xml><?xml version="1.0" encoding="utf-8"?>
<p:tagLst xmlns:a="http://schemas.openxmlformats.org/drawingml/2006/main" xmlns:r="http://schemas.openxmlformats.org/officeDocument/2006/relationships" xmlns:p="http://schemas.openxmlformats.org/presentationml/2006/main">
  <p:tag name="DVSHAPEID" val="rJU0loxUIY5GuLIBlJBT1w"/>
</p:tagLst>
</file>

<file path=ppt/tags/tag373.xml><?xml version="1.0" encoding="utf-8"?>
<p:tagLst xmlns:a="http://schemas.openxmlformats.org/drawingml/2006/main" xmlns:r="http://schemas.openxmlformats.org/officeDocument/2006/relationships" xmlns:p="http://schemas.openxmlformats.org/presentationml/2006/main">
  <p:tag name="DVSHAPEID" val="ITDAySuaU2C7FPuV5fnsV7"/>
</p:tagLst>
</file>

<file path=ppt/tags/tag374.xml><?xml version="1.0" encoding="utf-8"?>
<p:tagLst xmlns:a="http://schemas.openxmlformats.org/drawingml/2006/main" xmlns:r="http://schemas.openxmlformats.org/officeDocument/2006/relationships" xmlns:p="http://schemas.openxmlformats.org/presentationml/2006/main">
  <p:tag name="DVSHAPEID" val="i9VPVk65bZlV00nLPEpx33"/>
</p:tagLst>
</file>

<file path=ppt/tags/tag375.xml><?xml version="1.0" encoding="utf-8"?>
<p:tagLst xmlns:a="http://schemas.openxmlformats.org/drawingml/2006/main" xmlns:r="http://schemas.openxmlformats.org/officeDocument/2006/relationships" xmlns:p="http://schemas.openxmlformats.org/presentationml/2006/main">
  <p:tag name="DVSECTIONID" val="yFNV30udnileugHEUoZaxX"/>
</p:tagLst>
</file>

<file path=ppt/tags/tag376.xml><?xml version="1.0" encoding="utf-8"?>
<p:tagLst xmlns:a="http://schemas.openxmlformats.org/drawingml/2006/main" xmlns:r="http://schemas.openxmlformats.org/officeDocument/2006/relationships" xmlns:p="http://schemas.openxmlformats.org/presentationml/2006/main">
  <p:tag name="DVSHAPEID" val="mRhGxywH1QTe9F9jNqoyfG"/>
</p:tagLst>
</file>

<file path=ppt/tags/tag377.xml><?xml version="1.0" encoding="utf-8"?>
<p:tagLst xmlns:a="http://schemas.openxmlformats.org/drawingml/2006/main" xmlns:r="http://schemas.openxmlformats.org/officeDocument/2006/relationships" xmlns:p="http://schemas.openxmlformats.org/presentationml/2006/main">
  <p:tag name="DVSHAPEID" val="89MLyowMAVyBDUnX7MsMJC"/>
</p:tagLst>
</file>

<file path=ppt/tags/tag378.xml><?xml version="1.0" encoding="utf-8"?>
<p:tagLst xmlns:a="http://schemas.openxmlformats.org/drawingml/2006/main" xmlns:r="http://schemas.openxmlformats.org/officeDocument/2006/relationships" xmlns:p="http://schemas.openxmlformats.org/presentationml/2006/main">
  <p:tag name="DVSECTIONID" val="ghtuufOgTmbyHilJcKRBfE"/>
</p:tagLst>
</file>

<file path=ppt/tags/tag379.xml><?xml version="1.0" encoding="utf-8"?>
<p:tagLst xmlns:a="http://schemas.openxmlformats.org/drawingml/2006/main" xmlns:r="http://schemas.openxmlformats.org/officeDocument/2006/relationships" xmlns:p="http://schemas.openxmlformats.org/presentationml/2006/main">
  <p:tag name="DVSHAPEID" val="gS6SvKjrZFcGJ7ULZ8begX"/>
</p:tagLst>
</file>

<file path=ppt/tags/tag38.xml><?xml version="1.0" encoding="utf-8"?>
<p:tagLst xmlns:a="http://schemas.openxmlformats.org/drawingml/2006/main" xmlns:r="http://schemas.openxmlformats.org/officeDocument/2006/relationships" xmlns:p="http://schemas.openxmlformats.org/presentationml/2006/main">
  <p:tag name="DVSHAPEID" val="sn09iZlhlsumHs3pOEyxoz"/>
</p:tagLst>
</file>

<file path=ppt/tags/tag380.xml><?xml version="1.0" encoding="utf-8"?>
<p:tagLst xmlns:a="http://schemas.openxmlformats.org/drawingml/2006/main" xmlns:r="http://schemas.openxmlformats.org/officeDocument/2006/relationships" xmlns:p="http://schemas.openxmlformats.org/presentationml/2006/main">
  <p:tag name="DVSHAPEID" val="Fx1eVQiC6sXvTTFFSMt8VS"/>
</p:tagLst>
</file>

<file path=ppt/tags/tag381.xml><?xml version="1.0" encoding="utf-8"?>
<p:tagLst xmlns:a="http://schemas.openxmlformats.org/drawingml/2006/main" xmlns:r="http://schemas.openxmlformats.org/officeDocument/2006/relationships" xmlns:p="http://schemas.openxmlformats.org/presentationml/2006/main">
  <p:tag name="DVSHAPEID" val="oXaf2mMjBuljcyRgOt8nzK"/>
</p:tagLst>
</file>

<file path=ppt/tags/tag382.xml><?xml version="1.0" encoding="utf-8"?>
<p:tagLst xmlns:a="http://schemas.openxmlformats.org/drawingml/2006/main" xmlns:r="http://schemas.openxmlformats.org/officeDocument/2006/relationships" xmlns:p="http://schemas.openxmlformats.org/presentationml/2006/main">
  <p:tag name="DVSECTIONID" val="G3rccOtNq2LAowszwfp7pZ"/>
</p:tagLst>
</file>

<file path=ppt/tags/tag383.xml><?xml version="1.0" encoding="utf-8"?>
<p:tagLst xmlns:a="http://schemas.openxmlformats.org/drawingml/2006/main" xmlns:r="http://schemas.openxmlformats.org/officeDocument/2006/relationships" xmlns:p="http://schemas.openxmlformats.org/presentationml/2006/main">
  <p:tag name="DVSHAPEID" val="Iee15kfoL81N833FNVQMRs"/>
</p:tagLst>
</file>

<file path=ppt/tags/tag384.xml><?xml version="1.0" encoding="utf-8"?>
<p:tagLst xmlns:a="http://schemas.openxmlformats.org/drawingml/2006/main" xmlns:r="http://schemas.openxmlformats.org/officeDocument/2006/relationships" xmlns:p="http://schemas.openxmlformats.org/presentationml/2006/main">
  <p:tag name="DVSHAPEID" val="9zG6OBXZZyiEfW11hr4cJd"/>
</p:tagLst>
</file>

<file path=ppt/tags/tag385.xml><?xml version="1.0" encoding="utf-8"?>
<p:tagLst xmlns:a="http://schemas.openxmlformats.org/drawingml/2006/main" xmlns:r="http://schemas.openxmlformats.org/officeDocument/2006/relationships" xmlns:p="http://schemas.openxmlformats.org/presentationml/2006/main">
  <p:tag name="DVSHAPEID" val="hpqNd8FdwNTg4EkYvEqL8s"/>
</p:tagLst>
</file>

<file path=ppt/tags/tag386.xml><?xml version="1.0" encoding="utf-8"?>
<p:tagLst xmlns:a="http://schemas.openxmlformats.org/drawingml/2006/main" xmlns:r="http://schemas.openxmlformats.org/officeDocument/2006/relationships" xmlns:p="http://schemas.openxmlformats.org/presentationml/2006/main">
  <p:tag name="DVSECTIONID" val="2VyojbcfiVICAp3i2ZM6W8"/>
</p:tagLst>
</file>

<file path=ppt/tags/tag387.xml><?xml version="1.0" encoding="utf-8"?>
<p:tagLst xmlns:a="http://schemas.openxmlformats.org/drawingml/2006/main" xmlns:r="http://schemas.openxmlformats.org/officeDocument/2006/relationships" xmlns:p="http://schemas.openxmlformats.org/presentationml/2006/main">
  <p:tag name="DVSHAPEID" val="utO7ELEoHEJWhhG0oPkM1u"/>
</p:tagLst>
</file>

<file path=ppt/tags/tag388.xml><?xml version="1.0" encoding="utf-8"?>
<p:tagLst xmlns:a="http://schemas.openxmlformats.org/drawingml/2006/main" xmlns:r="http://schemas.openxmlformats.org/officeDocument/2006/relationships" xmlns:p="http://schemas.openxmlformats.org/presentationml/2006/main">
  <p:tag name="DVSHAPEID" val="LYRmHiVpLX5PUWY5tUy85e"/>
</p:tagLst>
</file>

<file path=ppt/tags/tag389.xml><?xml version="1.0" encoding="utf-8"?>
<p:tagLst xmlns:a="http://schemas.openxmlformats.org/drawingml/2006/main" xmlns:r="http://schemas.openxmlformats.org/officeDocument/2006/relationships" xmlns:p="http://schemas.openxmlformats.org/presentationml/2006/main">
  <p:tag name="DVSECTIONID" val="N7TPhCeCc8eH0vENvhAaJP"/>
</p:tagLst>
</file>

<file path=ppt/tags/tag39.xml><?xml version="1.0" encoding="utf-8"?>
<p:tagLst xmlns:a="http://schemas.openxmlformats.org/drawingml/2006/main" xmlns:r="http://schemas.openxmlformats.org/officeDocument/2006/relationships" xmlns:p="http://schemas.openxmlformats.org/presentationml/2006/main">
  <p:tag name="DVSHAPEID" val="H58g08eUvkQiTXPzrCjszA"/>
</p:tagLst>
</file>

<file path=ppt/tags/tag390.xml><?xml version="1.0" encoding="utf-8"?>
<p:tagLst xmlns:a="http://schemas.openxmlformats.org/drawingml/2006/main" xmlns:r="http://schemas.openxmlformats.org/officeDocument/2006/relationships" xmlns:p="http://schemas.openxmlformats.org/presentationml/2006/main">
  <p:tag name="DVSHAPEID" val="x8n2ivfBrlr0HQfh4mshSL"/>
</p:tagLst>
</file>

<file path=ppt/tags/tag391.xml><?xml version="1.0" encoding="utf-8"?>
<p:tagLst xmlns:a="http://schemas.openxmlformats.org/drawingml/2006/main" xmlns:r="http://schemas.openxmlformats.org/officeDocument/2006/relationships" xmlns:p="http://schemas.openxmlformats.org/presentationml/2006/main">
  <p:tag name="DVSECTIONID" val="SMV2vedpkj3U7qvtUz1GJz"/>
</p:tagLst>
</file>

<file path=ppt/tags/tag392.xml><?xml version="1.0" encoding="utf-8"?>
<p:tagLst xmlns:a="http://schemas.openxmlformats.org/drawingml/2006/main" xmlns:r="http://schemas.openxmlformats.org/officeDocument/2006/relationships" xmlns:p="http://schemas.openxmlformats.org/presentationml/2006/main">
  <p:tag name="DVSHAPEID" val="oUe8QbQcFOmMhUFytWf17x"/>
</p:tagLst>
</file>

<file path=ppt/tags/tag393.xml><?xml version="1.0" encoding="utf-8"?>
<p:tagLst xmlns:a="http://schemas.openxmlformats.org/drawingml/2006/main" xmlns:r="http://schemas.openxmlformats.org/officeDocument/2006/relationships" xmlns:p="http://schemas.openxmlformats.org/presentationml/2006/main">
  <p:tag name="DVSECTIONID" val="nToxDeuvvLoYe7Te60oMOV"/>
</p:tagLst>
</file>

<file path=ppt/tags/tag394.xml><?xml version="1.0" encoding="utf-8"?>
<p:tagLst xmlns:a="http://schemas.openxmlformats.org/drawingml/2006/main" xmlns:r="http://schemas.openxmlformats.org/officeDocument/2006/relationships" xmlns:p="http://schemas.openxmlformats.org/presentationml/2006/main">
  <p:tag name="DVSHAPEID" val="w9Pc2Au6s5k00J3cqT4TNK"/>
</p:tagLst>
</file>

<file path=ppt/tags/tag395.xml><?xml version="1.0" encoding="utf-8"?>
<p:tagLst xmlns:a="http://schemas.openxmlformats.org/drawingml/2006/main" xmlns:r="http://schemas.openxmlformats.org/officeDocument/2006/relationships" xmlns:p="http://schemas.openxmlformats.org/presentationml/2006/main">
  <p:tag name="DVSHAPEID" val="aFs5YsXdUuBQi3KkTqQEGE"/>
</p:tagLst>
</file>

<file path=ppt/tags/tag4.xml><?xml version="1.0" encoding="utf-8"?>
<p:tagLst xmlns:a="http://schemas.openxmlformats.org/drawingml/2006/main" xmlns:r="http://schemas.openxmlformats.org/officeDocument/2006/relationships" xmlns:p="http://schemas.openxmlformats.org/presentationml/2006/main">
  <p:tag name="DVSHAPEID" val="u3X2AlX8WksuVvaAOrmXZG"/>
</p:tagLst>
</file>

<file path=ppt/tags/tag40.xml><?xml version="1.0" encoding="utf-8"?>
<p:tagLst xmlns:a="http://schemas.openxmlformats.org/drawingml/2006/main" xmlns:r="http://schemas.openxmlformats.org/officeDocument/2006/relationships" xmlns:p="http://schemas.openxmlformats.org/presentationml/2006/main">
  <p:tag name="DVSHAPEID" val="2iruLW0TeCVTFV02Yd2qX9"/>
</p:tagLst>
</file>

<file path=ppt/tags/tag41.xml><?xml version="1.0" encoding="utf-8"?>
<p:tagLst xmlns:a="http://schemas.openxmlformats.org/drawingml/2006/main" xmlns:r="http://schemas.openxmlformats.org/officeDocument/2006/relationships" xmlns:p="http://schemas.openxmlformats.org/presentationml/2006/main">
  <p:tag name="DVSHAPEID" val="voz5zecVdWZ73QOwmhTB5e"/>
</p:tagLst>
</file>

<file path=ppt/tags/tag42.xml><?xml version="1.0" encoding="utf-8"?>
<p:tagLst xmlns:a="http://schemas.openxmlformats.org/drawingml/2006/main" xmlns:r="http://schemas.openxmlformats.org/officeDocument/2006/relationships" xmlns:p="http://schemas.openxmlformats.org/presentationml/2006/main">
  <p:tag name="DVSHAPEID" val="nZiUzoD6q8CTN2VGmMGjoZ"/>
</p:tagLst>
</file>

<file path=ppt/tags/tag43.xml><?xml version="1.0" encoding="utf-8"?>
<p:tagLst xmlns:a="http://schemas.openxmlformats.org/drawingml/2006/main" xmlns:r="http://schemas.openxmlformats.org/officeDocument/2006/relationships" xmlns:p="http://schemas.openxmlformats.org/presentationml/2006/main">
  <p:tag name="DVSHAPEID" val="TxSaesQKxm4h1zMEFNh7wQ"/>
</p:tagLst>
</file>

<file path=ppt/tags/tag44.xml><?xml version="1.0" encoding="utf-8"?>
<p:tagLst xmlns:a="http://schemas.openxmlformats.org/drawingml/2006/main" xmlns:r="http://schemas.openxmlformats.org/officeDocument/2006/relationships" xmlns:p="http://schemas.openxmlformats.org/presentationml/2006/main">
  <p:tag name="DVSHAPEID" val="v93LAFU7VMPo6L2pabfFBg"/>
</p:tagLst>
</file>

<file path=ppt/tags/tag45.xml><?xml version="1.0" encoding="utf-8"?>
<p:tagLst xmlns:a="http://schemas.openxmlformats.org/drawingml/2006/main" xmlns:r="http://schemas.openxmlformats.org/officeDocument/2006/relationships" xmlns:p="http://schemas.openxmlformats.org/presentationml/2006/main">
  <p:tag name="DVSHAPEID" val="Ov1lTH6S1ht22I7sRbQprh"/>
</p:tagLst>
</file>

<file path=ppt/tags/tag46.xml><?xml version="1.0" encoding="utf-8"?>
<p:tagLst xmlns:a="http://schemas.openxmlformats.org/drawingml/2006/main" xmlns:r="http://schemas.openxmlformats.org/officeDocument/2006/relationships" xmlns:p="http://schemas.openxmlformats.org/presentationml/2006/main">
  <p:tag name="DVSHAPEID" val="rDt1CgD6RQfekxJfLc12Ky"/>
</p:tagLst>
</file>

<file path=ppt/tags/tag47.xml><?xml version="1.0" encoding="utf-8"?>
<p:tagLst xmlns:a="http://schemas.openxmlformats.org/drawingml/2006/main" xmlns:r="http://schemas.openxmlformats.org/officeDocument/2006/relationships" xmlns:p="http://schemas.openxmlformats.org/presentationml/2006/main">
  <p:tag name="DVSHAPEID" val="U3IkhHj4PcPw4oSS5QfVpC"/>
</p:tagLst>
</file>

<file path=ppt/tags/tag48.xml><?xml version="1.0" encoding="utf-8"?>
<p:tagLst xmlns:a="http://schemas.openxmlformats.org/drawingml/2006/main" xmlns:r="http://schemas.openxmlformats.org/officeDocument/2006/relationships" xmlns:p="http://schemas.openxmlformats.org/presentationml/2006/main">
  <p:tag name="DVSHAPEID" val="NNnzICpDooxTIpihYVMN13"/>
</p:tagLst>
</file>

<file path=ppt/tags/tag49.xml><?xml version="1.0" encoding="utf-8"?>
<p:tagLst xmlns:a="http://schemas.openxmlformats.org/drawingml/2006/main" xmlns:r="http://schemas.openxmlformats.org/officeDocument/2006/relationships" xmlns:p="http://schemas.openxmlformats.org/presentationml/2006/main">
  <p:tag name="DVSHAPEID" val="pNtlmT7aNP8igVXHZHFcNq"/>
</p:tagLst>
</file>

<file path=ppt/tags/tag5.xml><?xml version="1.0" encoding="utf-8"?>
<p:tagLst xmlns:a="http://schemas.openxmlformats.org/drawingml/2006/main" xmlns:r="http://schemas.openxmlformats.org/officeDocument/2006/relationships" xmlns:p="http://schemas.openxmlformats.org/presentationml/2006/main">
  <p:tag name="DVSHAPEID" val="WfNK6n3Cfa0mHEbrN5QYSv"/>
</p:tagLst>
</file>

<file path=ppt/tags/tag50.xml><?xml version="1.0" encoding="utf-8"?>
<p:tagLst xmlns:a="http://schemas.openxmlformats.org/drawingml/2006/main" xmlns:r="http://schemas.openxmlformats.org/officeDocument/2006/relationships" xmlns:p="http://schemas.openxmlformats.org/presentationml/2006/main">
  <p:tag name="DVSHAPEID" val="ZaFtAORk8CAKoz6nfvvdBH"/>
</p:tagLst>
</file>

<file path=ppt/tags/tag51.xml><?xml version="1.0" encoding="utf-8"?>
<p:tagLst xmlns:a="http://schemas.openxmlformats.org/drawingml/2006/main" xmlns:r="http://schemas.openxmlformats.org/officeDocument/2006/relationships" xmlns:p="http://schemas.openxmlformats.org/presentationml/2006/main">
  <p:tag name="DVSHAPEID" val="Lq9nkgW58PfYOiFTjjjsHv"/>
</p:tagLst>
</file>

<file path=ppt/tags/tag52.xml><?xml version="1.0" encoding="utf-8"?>
<p:tagLst xmlns:a="http://schemas.openxmlformats.org/drawingml/2006/main" xmlns:r="http://schemas.openxmlformats.org/officeDocument/2006/relationships" xmlns:p="http://schemas.openxmlformats.org/presentationml/2006/main">
  <p:tag name="DVSHAPEID" val="HvwoBBr9GAPhofjctBo2uK"/>
</p:tagLst>
</file>

<file path=ppt/tags/tag53.xml><?xml version="1.0" encoding="utf-8"?>
<p:tagLst xmlns:a="http://schemas.openxmlformats.org/drawingml/2006/main" xmlns:r="http://schemas.openxmlformats.org/officeDocument/2006/relationships" xmlns:p="http://schemas.openxmlformats.org/presentationml/2006/main">
  <p:tag name="DVSHAPEID" val="vpKNHmccU80gIDQWFkEY9E"/>
</p:tagLst>
</file>

<file path=ppt/tags/tag54.xml><?xml version="1.0" encoding="utf-8"?>
<p:tagLst xmlns:a="http://schemas.openxmlformats.org/drawingml/2006/main" xmlns:r="http://schemas.openxmlformats.org/officeDocument/2006/relationships" xmlns:p="http://schemas.openxmlformats.org/presentationml/2006/main">
  <p:tag name="DVSHAPEID" val="9wTqA6PH4E0X07DNU5WtFH"/>
</p:tagLst>
</file>

<file path=ppt/tags/tag55.xml><?xml version="1.0" encoding="utf-8"?>
<p:tagLst xmlns:a="http://schemas.openxmlformats.org/drawingml/2006/main" xmlns:r="http://schemas.openxmlformats.org/officeDocument/2006/relationships" xmlns:p="http://schemas.openxmlformats.org/presentationml/2006/main">
  <p:tag name="DVSHAPEID" val="h8xFmxV3ovBQgeUhM6nc3l"/>
</p:tagLst>
</file>

<file path=ppt/tags/tag56.xml><?xml version="1.0" encoding="utf-8"?>
<p:tagLst xmlns:a="http://schemas.openxmlformats.org/drawingml/2006/main" xmlns:r="http://schemas.openxmlformats.org/officeDocument/2006/relationships" xmlns:p="http://schemas.openxmlformats.org/presentationml/2006/main">
  <p:tag name="DVSHAPEID" val="fLDIjSpy2FZseLSUJiM1fv"/>
</p:tagLst>
</file>

<file path=ppt/tags/tag57.xml><?xml version="1.0" encoding="utf-8"?>
<p:tagLst xmlns:a="http://schemas.openxmlformats.org/drawingml/2006/main" xmlns:r="http://schemas.openxmlformats.org/officeDocument/2006/relationships" xmlns:p="http://schemas.openxmlformats.org/presentationml/2006/main">
  <p:tag name="DVSHAPEID" val="laQoTDjQ6tDVTM2De3DPtV"/>
</p:tagLst>
</file>

<file path=ppt/tags/tag58.xml><?xml version="1.0" encoding="utf-8"?>
<p:tagLst xmlns:a="http://schemas.openxmlformats.org/drawingml/2006/main" xmlns:r="http://schemas.openxmlformats.org/officeDocument/2006/relationships" xmlns:p="http://schemas.openxmlformats.org/presentationml/2006/main">
  <p:tag name="DVSHAPEID" val="ROZ9oRm4q25KpsSUZMfbzv"/>
</p:tagLst>
</file>

<file path=ppt/tags/tag59.xml><?xml version="1.0" encoding="utf-8"?>
<p:tagLst xmlns:a="http://schemas.openxmlformats.org/drawingml/2006/main" xmlns:r="http://schemas.openxmlformats.org/officeDocument/2006/relationships" xmlns:p="http://schemas.openxmlformats.org/presentationml/2006/main">
  <p:tag name="DVSHAPEID" val="OjR5R54Inq1pj2oJert13B"/>
</p:tagLst>
</file>

<file path=ppt/tags/tag6.xml><?xml version="1.0" encoding="utf-8"?>
<p:tagLst xmlns:a="http://schemas.openxmlformats.org/drawingml/2006/main" xmlns:r="http://schemas.openxmlformats.org/officeDocument/2006/relationships" xmlns:p="http://schemas.openxmlformats.org/presentationml/2006/main">
  <p:tag name="DVSHAPEID" val="AK3W7YpZ1WFN6IeQez5j4h"/>
</p:tagLst>
</file>

<file path=ppt/tags/tag60.xml><?xml version="1.0" encoding="utf-8"?>
<p:tagLst xmlns:a="http://schemas.openxmlformats.org/drawingml/2006/main" xmlns:r="http://schemas.openxmlformats.org/officeDocument/2006/relationships" xmlns:p="http://schemas.openxmlformats.org/presentationml/2006/main">
  <p:tag name="DVSHAPEID" val="P9mALj4RAhmlZGhj0h0HEF"/>
</p:tagLst>
</file>

<file path=ppt/tags/tag61.xml><?xml version="1.0" encoding="utf-8"?>
<p:tagLst xmlns:a="http://schemas.openxmlformats.org/drawingml/2006/main" xmlns:r="http://schemas.openxmlformats.org/officeDocument/2006/relationships" xmlns:p="http://schemas.openxmlformats.org/presentationml/2006/main">
  <p:tag name="DVSHAPEID" val="IZ9PvfyNIxsdtHIhjKEwQK"/>
</p:tagLst>
</file>

<file path=ppt/tags/tag62.xml><?xml version="1.0" encoding="utf-8"?>
<p:tagLst xmlns:a="http://schemas.openxmlformats.org/drawingml/2006/main" xmlns:r="http://schemas.openxmlformats.org/officeDocument/2006/relationships" xmlns:p="http://schemas.openxmlformats.org/presentationml/2006/main">
  <p:tag name="DVSHAPEID" val="3X2IsUrc0lWarnqVNPiMzO"/>
</p:tagLst>
</file>

<file path=ppt/tags/tag63.xml><?xml version="1.0" encoding="utf-8"?>
<p:tagLst xmlns:a="http://schemas.openxmlformats.org/drawingml/2006/main" xmlns:r="http://schemas.openxmlformats.org/officeDocument/2006/relationships" xmlns:p="http://schemas.openxmlformats.org/presentationml/2006/main">
  <p:tag name="DVSHAPEID" val="TMczAIXg38PXWbNNMDmww7"/>
</p:tagLst>
</file>

<file path=ppt/tags/tag64.xml><?xml version="1.0" encoding="utf-8"?>
<p:tagLst xmlns:a="http://schemas.openxmlformats.org/drawingml/2006/main" xmlns:r="http://schemas.openxmlformats.org/officeDocument/2006/relationships" xmlns:p="http://schemas.openxmlformats.org/presentationml/2006/main">
  <p:tag name="DVSHAPEID" val="hjglRoWOe3be4gvSkIfKhN"/>
</p:tagLst>
</file>

<file path=ppt/tags/tag65.xml><?xml version="1.0" encoding="utf-8"?>
<p:tagLst xmlns:a="http://schemas.openxmlformats.org/drawingml/2006/main" xmlns:r="http://schemas.openxmlformats.org/officeDocument/2006/relationships" xmlns:p="http://schemas.openxmlformats.org/presentationml/2006/main">
  <p:tag name="DVSHAPEID" val="ktre802Ep3iLuTjeRzjfUL"/>
</p:tagLst>
</file>

<file path=ppt/tags/tag66.xml><?xml version="1.0" encoding="utf-8"?>
<p:tagLst xmlns:a="http://schemas.openxmlformats.org/drawingml/2006/main" xmlns:r="http://schemas.openxmlformats.org/officeDocument/2006/relationships" xmlns:p="http://schemas.openxmlformats.org/presentationml/2006/main">
  <p:tag name="DVSHAPEID" val="MH7xiUiEhLPtZNUCfWLzE8"/>
</p:tagLst>
</file>

<file path=ppt/tags/tag67.xml><?xml version="1.0" encoding="utf-8"?>
<p:tagLst xmlns:a="http://schemas.openxmlformats.org/drawingml/2006/main" xmlns:r="http://schemas.openxmlformats.org/officeDocument/2006/relationships" xmlns:p="http://schemas.openxmlformats.org/presentationml/2006/main">
  <p:tag name="DVSHAPEID" val="WiLCz6QFr2SyGJ7BI8lLLw"/>
</p:tagLst>
</file>

<file path=ppt/tags/tag68.xml><?xml version="1.0" encoding="utf-8"?>
<p:tagLst xmlns:a="http://schemas.openxmlformats.org/drawingml/2006/main" xmlns:r="http://schemas.openxmlformats.org/officeDocument/2006/relationships" xmlns:p="http://schemas.openxmlformats.org/presentationml/2006/main">
  <p:tag name="DVSHAPEID" val="V0Uvjfjmtl7ELOLFkcNBkN"/>
</p:tagLst>
</file>

<file path=ppt/tags/tag69.xml><?xml version="1.0" encoding="utf-8"?>
<p:tagLst xmlns:a="http://schemas.openxmlformats.org/drawingml/2006/main" xmlns:r="http://schemas.openxmlformats.org/officeDocument/2006/relationships" xmlns:p="http://schemas.openxmlformats.org/presentationml/2006/main">
  <p:tag name="DVSHAPEID" val="Aq6auEeDdSmpnKH3MBm5yx"/>
</p:tagLst>
</file>

<file path=ppt/tags/tag7.xml><?xml version="1.0" encoding="utf-8"?>
<p:tagLst xmlns:a="http://schemas.openxmlformats.org/drawingml/2006/main" xmlns:r="http://schemas.openxmlformats.org/officeDocument/2006/relationships" xmlns:p="http://schemas.openxmlformats.org/presentationml/2006/main">
  <p:tag name="DVSHAPEID" val="tzOwpnDg60NrE3H9g5dg83"/>
</p:tagLst>
</file>

<file path=ppt/tags/tag70.xml><?xml version="1.0" encoding="utf-8"?>
<p:tagLst xmlns:a="http://schemas.openxmlformats.org/drawingml/2006/main" xmlns:r="http://schemas.openxmlformats.org/officeDocument/2006/relationships" xmlns:p="http://schemas.openxmlformats.org/presentationml/2006/main">
  <p:tag name="DVSHAPEID" val="q2YjP2O8Yac8ptp9KE7P7f"/>
</p:tagLst>
</file>

<file path=ppt/tags/tag71.xml><?xml version="1.0" encoding="utf-8"?>
<p:tagLst xmlns:a="http://schemas.openxmlformats.org/drawingml/2006/main" xmlns:r="http://schemas.openxmlformats.org/officeDocument/2006/relationships" xmlns:p="http://schemas.openxmlformats.org/presentationml/2006/main">
  <p:tag name="DVSHAPEID" val="ilr1Ygqbefe3Z4cbOcP4Ub"/>
</p:tagLst>
</file>

<file path=ppt/tags/tag72.xml><?xml version="1.0" encoding="utf-8"?>
<p:tagLst xmlns:a="http://schemas.openxmlformats.org/drawingml/2006/main" xmlns:r="http://schemas.openxmlformats.org/officeDocument/2006/relationships" xmlns:p="http://schemas.openxmlformats.org/presentationml/2006/main">
  <p:tag name="DVSHAPEID" val="dekeEDQHXJqbKDSO4xIMWW"/>
</p:tagLst>
</file>

<file path=ppt/tags/tag73.xml><?xml version="1.0" encoding="utf-8"?>
<p:tagLst xmlns:a="http://schemas.openxmlformats.org/drawingml/2006/main" xmlns:r="http://schemas.openxmlformats.org/officeDocument/2006/relationships" xmlns:p="http://schemas.openxmlformats.org/presentationml/2006/main">
  <p:tag name="DVSHAPEID" val="TmtlWyPV02k67cGJCNkwhv"/>
</p:tagLst>
</file>

<file path=ppt/tags/tag74.xml><?xml version="1.0" encoding="utf-8"?>
<p:tagLst xmlns:a="http://schemas.openxmlformats.org/drawingml/2006/main" xmlns:r="http://schemas.openxmlformats.org/officeDocument/2006/relationships" xmlns:p="http://schemas.openxmlformats.org/presentationml/2006/main">
  <p:tag name="DVSHAPEID" val="COjzj08hm7fglXKiGiR1Io"/>
</p:tagLst>
</file>

<file path=ppt/tags/tag75.xml><?xml version="1.0" encoding="utf-8"?>
<p:tagLst xmlns:a="http://schemas.openxmlformats.org/drawingml/2006/main" xmlns:r="http://schemas.openxmlformats.org/officeDocument/2006/relationships" xmlns:p="http://schemas.openxmlformats.org/presentationml/2006/main">
  <p:tag name="DVSHAPEID" val="QDvF8kUVrpEoKF1mfPNIFd"/>
</p:tagLst>
</file>

<file path=ppt/tags/tag76.xml><?xml version="1.0" encoding="utf-8"?>
<p:tagLst xmlns:a="http://schemas.openxmlformats.org/drawingml/2006/main" xmlns:r="http://schemas.openxmlformats.org/officeDocument/2006/relationships" xmlns:p="http://schemas.openxmlformats.org/presentationml/2006/main">
  <p:tag name="DVSHAPEID" val="RQQIZj62EgNdYG3DROmqGP"/>
</p:tagLst>
</file>

<file path=ppt/tags/tag77.xml><?xml version="1.0" encoding="utf-8"?>
<p:tagLst xmlns:a="http://schemas.openxmlformats.org/drawingml/2006/main" xmlns:r="http://schemas.openxmlformats.org/officeDocument/2006/relationships" xmlns:p="http://schemas.openxmlformats.org/presentationml/2006/main">
  <p:tag name="DVSHAPEID" val="BXd5hj22eZIDLFOpkBPoLo"/>
</p:tagLst>
</file>

<file path=ppt/tags/tag78.xml><?xml version="1.0" encoding="utf-8"?>
<p:tagLst xmlns:a="http://schemas.openxmlformats.org/drawingml/2006/main" xmlns:r="http://schemas.openxmlformats.org/officeDocument/2006/relationships" xmlns:p="http://schemas.openxmlformats.org/presentationml/2006/main">
  <p:tag name="DVSHAPEID" val="AwGljBYYlfx2eTvT2M0C1N"/>
</p:tagLst>
</file>

<file path=ppt/tags/tag79.xml><?xml version="1.0" encoding="utf-8"?>
<p:tagLst xmlns:a="http://schemas.openxmlformats.org/drawingml/2006/main" xmlns:r="http://schemas.openxmlformats.org/officeDocument/2006/relationships" xmlns:p="http://schemas.openxmlformats.org/presentationml/2006/main">
  <p:tag name="DVSHAPEID" val="vkUoOrtLBh3dmGoW0q3fDt"/>
</p:tagLst>
</file>

<file path=ppt/tags/tag8.xml><?xml version="1.0" encoding="utf-8"?>
<p:tagLst xmlns:a="http://schemas.openxmlformats.org/drawingml/2006/main" xmlns:r="http://schemas.openxmlformats.org/officeDocument/2006/relationships" xmlns:p="http://schemas.openxmlformats.org/presentationml/2006/main">
  <p:tag name="DVSHAPEID" val="GTxtcXRhTzqjgu8Bz1mKQE"/>
</p:tagLst>
</file>

<file path=ppt/tags/tag80.xml><?xml version="1.0" encoding="utf-8"?>
<p:tagLst xmlns:a="http://schemas.openxmlformats.org/drawingml/2006/main" xmlns:r="http://schemas.openxmlformats.org/officeDocument/2006/relationships" xmlns:p="http://schemas.openxmlformats.org/presentationml/2006/main">
  <p:tag name="DVSHAPEID" val="6JqVUrz3o8nN1mqUNwvAEf"/>
</p:tagLst>
</file>

<file path=ppt/tags/tag81.xml><?xml version="1.0" encoding="utf-8"?>
<p:tagLst xmlns:a="http://schemas.openxmlformats.org/drawingml/2006/main" xmlns:r="http://schemas.openxmlformats.org/officeDocument/2006/relationships" xmlns:p="http://schemas.openxmlformats.org/presentationml/2006/main">
  <p:tag name="DVSHAPEID" val="Y1xOv6LzyLa2ebXTw2cySV"/>
</p:tagLst>
</file>

<file path=ppt/tags/tag82.xml><?xml version="1.0" encoding="utf-8"?>
<p:tagLst xmlns:a="http://schemas.openxmlformats.org/drawingml/2006/main" xmlns:r="http://schemas.openxmlformats.org/officeDocument/2006/relationships" xmlns:p="http://schemas.openxmlformats.org/presentationml/2006/main">
  <p:tag name="DVSHAPEID" val="PzF2v5DxK2PQKon6VshPzB"/>
</p:tagLst>
</file>

<file path=ppt/tags/tag83.xml><?xml version="1.0" encoding="utf-8"?>
<p:tagLst xmlns:a="http://schemas.openxmlformats.org/drawingml/2006/main" xmlns:r="http://schemas.openxmlformats.org/officeDocument/2006/relationships" xmlns:p="http://schemas.openxmlformats.org/presentationml/2006/main">
  <p:tag name="DVSHAPEID" val="CZ7fWTZto5n3bY8sBFV117"/>
</p:tagLst>
</file>

<file path=ppt/tags/tag84.xml><?xml version="1.0" encoding="utf-8"?>
<p:tagLst xmlns:a="http://schemas.openxmlformats.org/drawingml/2006/main" xmlns:r="http://schemas.openxmlformats.org/officeDocument/2006/relationships" xmlns:p="http://schemas.openxmlformats.org/presentationml/2006/main">
  <p:tag name="DVSHAPEID" val="cnqzvq6Jg3leWFUf8JyhEJ"/>
</p:tagLst>
</file>

<file path=ppt/tags/tag85.xml><?xml version="1.0" encoding="utf-8"?>
<p:tagLst xmlns:a="http://schemas.openxmlformats.org/drawingml/2006/main" xmlns:r="http://schemas.openxmlformats.org/officeDocument/2006/relationships" xmlns:p="http://schemas.openxmlformats.org/presentationml/2006/main">
  <p:tag name="DVSHAPEID" val="tHcpXsRBTyAvMJPnozmEPj"/>
</p:tagLst>
</file>

<file path=ppt/tags/tag86.xml><?xml version="1.0" encoding="utf-8"?>
<p:tagLst xmlns:a="http://schemas.openxmlformats.org/drawingml/2006/main" xmlns:r="http://schemas.openxmlformats.org/officeDocument/2006/relationships" xmlns:p="http://schemas.openxmlformats.org/presentationml/2006/main">
  <p:tag name="DVSECTIONID" val="KPJThhkH5PAckUrhXY6LIg"/>
</p:tagLst>
</file>

<file path=ppt/tags/tag87.xml><?xml version="1.0" encoding="utf-8"?>
<p:tagLst xmlns:a="http://schemas.openxmlformats.org/drawingml/2006/main" xmlns:r="http://schemas.openxmlformats.org/officeDocument/2006/relationships" xmlns:p="http://schemas.openxmlformats.org/presentationml/2006/main">
  <p:tag name="DVSHAPEID" val="TWHRB8ppRY7mBe1UrIz8L8"/>
</p:tagLst>
</file>

<file path=ppt/tags/tag88.xml><?xml version="1.0" encoding="utf-8"?>
<p:tagLst xmlns:a="http://schemas.openxmlformats.org/drawingml/2006/main" xmlns:r="http://schemas.openxmlformats.org/officeDocument/2006/relationships" xmlns:p="http://schemas.openxmlformats.org/presentationml/2006/main">
  <p:tag name="DVSECTIONID" val="koKMJXR1xTVoLJ2UWNOo9f"/>
</p:tagLst>
</file>

<file path=ppt/tags/tag89.xml><?xml version="1.0" encoding="utf-8"?>
<p:tagLst xmlns:a="http://schemas.openxmlformats.org/drawingml/2006/main" xmlns:r="http://schemas.openxmlformats.org/officeDocument/2006/relationships" xmlns:p="http://schemas.openxmlformats.org/presentationml/2006/main">
  <p:tag name="DVSHAPEID" val="wXMlO93rHkG9gfGH4jBR5M"/>
</p:tagLst>
</file>

<file path=ppt/tags/tag9.xml><?xml version="1.0" encoding="utf-8"?>
<p:tagLst xmlns:a="http://schemas.openxmlformats.org/drawingml/2006/main" xmlns:r="http://schemas.openxmlformats.org/officeDocument/2006/relationships" xmlns:p="http://schemas.openxmlformats.org/presentationml/2006/main">
  <p:tag name="DVSHAPEID" val="0E3b84jZ5O9pSUYVaFpP7d"/>
</p:tagLst>
</file>

<file path=ppt/tags/tag90.xml><?xml version="1.0" encoding="utf-8"?>
<p:tagLst xmlns:a="http://schemas.openxmlformats.org/drawingml/2006/main" xmlns:r="http://schemas.openxmlformats.org/officeDocument/2006/relationships" xmlns:p="http://schemas.openxmlformats.org/presentationml/2006/main">
  <p:tag name="DVSHAPEID" val="kSGVo11pUtAKpK5fkgmqhM"/>
</p:tagLst>
</file>

<file path=ppt/tags/tag91.xml><?xml version="1.0" encoding="utf-8"?>
<p:tagLst xmlns:a="http://schemas.openxmlformats.org/drawingml/2006/main" xmlns:r="http://schemas.openxmlformats.org/officeDocument/2006/relationships" xmlns:p="http://schemas.openxmlformats.org/presentationml/2006/main">
  <p:tag name="DVSECTIONID" val="OQTaF8QA8QZtuk8vxnP4hH"/>
</p:tagLst>
</file>

<file path=ppt/tags/tag92.xml><?xml version="1.0" encoding="utf-8"?>
<p:tagLst xmlns:a="http://schemas.openxmlformats.org/drawingml/2006/main" xmlns:r="http://schemas.openxmlformats.org/officeDocument/2006/relationships" xmlns:p="http://schemas.openxmlformats.org/presentationml/2006/main">
  <p:tag name="DVSHAPEID" val="GrXLdJDfxT2JCUESL1piqc"/>
</p:tagLst>
</file>

<file path=ppt/tags/tag93.xml><?xml version="1.0" encoding="utf-8"?>
<p:tagLst xmlns:a="http://schemas.openxmlformats.org/drawingml/2006/main" xmlns:r="http://schemas.openxmlformats.org/officeDocument/2006/relationships" xmlns:p="http://schemas.openxmlformats.org/presentationml/2006/main">
  <p:tag name="DVSHAPEID" val="zvQVCOZlvFvxbeXDNiLEVG"/>
</p:tagLst>
</file>

<file path=ppt/tags/tag94.xml><?xml version="1.0" encoding="utf-8"?>
<p:tagLst xmlns:a="http://schemas.openxmlformats.org/drawingml/2006/main" xmlns:r="http://schemas.openxmlformats.org/officeDocument/2006/relationships" xmlns:p="http://schemas.openxmlformats.org/presentationml/2006/main">
  <p:tag name="DVSECTIONID" val="hV8Hf31jWk75ATSzhIaXK4"/>
</p:tagLst>
</file>

<file path=ppt/tags/tag95.xml><?xml version="1.0" encoding="utf-8"?>
<p:tagLst xmlns:a="http://schemas.openxmlformats.org/drawingml/2006/main" xmlns:r="http://schemas.openxmlformats.org/officeDocument/2006/relationships" xmlns:p="http://schemas.openxmlformats.org/presentationml/2006/main">
  <p:tag name="DVSHAPEID" val="IF8aBruk0ZmtSsUi6Pgcon"/>
</p:tagLst>
</file>

<file path=ppt/tags/tag96.xml><?xml version="1.0" encoding="utf-8"?>
<p:tagLst xmlns:a="http://schemas.openxmlformats.org/drawingml/2006/main" xmlns:r="http://schemas.openxmlformats.org/officeDocument/2006/relationships" xmlns:p="http://schemas.openxmlformats.org/presentationml/2006/main">
  <p:tag name="DVSECTIONID" val="pheHLqfry4Y6zX1XTMyOTF"/>
</p:tagLst>
</file>

<file path=ppt/tags/tag97.xml><?xml version="1.0" encoding="utf-8"?>
<p:tagLst xmlns:a="http://schemas.openxmlformats.org/drawingml/2006/main" xmlns:r="http://schemas.openxmlformats.org/officeDocument/2006/relationships" xmlns:p="http://schemas.openxmlformats.org/presentationml/2006/main">
  <p:tag name="DVSHAPEID" val="e4IpU7e7wMhSNbNsdxQaEw"/>
</p:tagLst>
</file>

<file path=ppt/tags/tag98.xml><?xml version="1.0" encoding="utf-8"?>
<p:tagLst xmlns:a="http://schemas.openxmlformats.org/drawingml/2006/main" xmlns:r="http://schemas.openxmlformats.org/officeDocument/2006/relationships" xmlns:p="http://schemas.openxmlformats.org/presentationml/2006/main">
  <p:tag name="DVSECTIONID" val="mpKeDX57TjWdwRtyhB4vM2"/>
</p:tagLst>
</file>

<file path=ppt/tags/tag99.xml><?xml version="1.0" encoding="utf-8"?>
<p:tagLst xmlns:a="http://schemas.openxmlformats.org/drawingml/2006/main" xmlns:r="http://schemas.openxmlformats.org/officeDocument/2006/relationships" xmlns:p="http://schemas.openxmlformats.org/presentationml/2006/main">
  <p:tag name="DVSHAPEID" val="bImvIvbVnJikq3sbwm5Tsz"/>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34927</TotalTime>
  <Words>4253</Words>
  <Application>Microsoft Office PowerPoint</Application>
  <PresentationFormat>On-screen Show (4:3)</PresentationFormat>
  <Paragraphs>812</Paragraphs>
  <Slides>64</Slides>
  <Notes>64</Notes>
  <HiddenSlides>0</HiddenSlides>
  <MMClips>0</MMClips>
  <ScaleCrop>false</ScaleCrop>
  <HeadingPairs>
    <vt:vector size="4" baseType="variant">
      <vt:variant>
        <vt:lpstr>Theme</vt:lpstr>
      </vt:variant>
      <vt:variant>
        <vt:i4>2</vt:i4>
      </vt:variant>
      <vt:variant>
        <vt:lpstr>Slide Titles</vt:lpstr>
      </vt:variant>
      <vt:variant>
        <vt:i4>64</vt:i4>
      </vt:variant>
    </vt:vector>
  </HeadingPairs>
  <TitlesOfParts>
    <vt:vector size="66" baseType="lpstr">
      <vt:lpstr>1_EX06PP_template</vt:lpstr>
      <vt:lpstr>QAD 2010 Template</vt:lpstr>
      <vt:lpstr>BI Overview</vt:lpstr>
      <vt:lpstr>BI Overview - Course Agenda</vt:lpstr>
      <vt:lpstr>Course Objectives</vt:lpstr>
      <vt:lpstr>Why BI?</vt:lpstr>
      <vt:lpstr>Slide 5</vt:lpstr>
      <vt:lpstr>Slide 6</vt:lpstr>
      <vt:lpstr>Closed-Loop Decision-Making</vt:lpstr>
      <vt:lpstr>Areas for Investigation</vt:lpstr>
      <vt:lpstr>Value of BI</vt:lpstr>
      <vt:lpstr>Why BI? BI Domain Space</vt:lpstr>
      <vt:lpstr>BI Positioning</vt:lpstr>
      <vt:lpstr>Browses &amp; Collections</vt:lpstr>
      <vt:lpstr>Operational Metrics</vt:lpstr>
      <vt:lpstr>Reporting Framework</vt:lpstr>
      <vt:lpstr>Business Intelligence </vt:lpstr>
      <vt:lpstr>Different Data Requirements</vt:lpstr>
      <vt:lpstr>Business Drivers</vt:lpstr>
      <vt:lpstr>Benefits of BI</vt:lpstr>
      <vt:lpstr>Why BI? – Summary</vt:lpstr>
      <vt:lpstr>Review Questions</vt:lpstr>
      <vt:lpstr>Review Questions</vt:lpstr>
      <vt:lpstr>BI – Basic Terms and Concepts</vt:lpstr>
      <vt:lpstr>BI Glossary</vt:lpstr>
      <vt:lpstr>Fact Tables, Facts &amp; Measures</vt:lpstr>
      <vt:lpstr>Dimensions</vt:lpstr>
      <vt:lpstr>Dimensions</vt:lpstr>
      <vt:lpstr>Facts - Dimensions – Star Schema</vt:lpstr>
      <vt:lpstr>Facts &amp; Dimensions</vt:lpstr>
      <vt:lpstr>Review Questions</vt:lpstr>
      <vt:lpstr>Review Questions</vt:lpstr>
      <vt:lpstr>Review Questions</vt:lpstr>
      <vt:lpstr>QAD BI Solution Overview</vt:lpstr>
      <vt:lpstr>QAD BI Components</vt:lpstr>
      <vt:lpstr>BI Architecture</vt:lpstr>
      <vt:lpstr>BI Architecture</vt:lpstr>
      <vt:lpstr>BI Architecture</vt:lpstr>
      <vt:lpstr>BI Architecture</vt:lpstr>
      <vt:lpstr>BI Architecture</vt:lpstr>
      <vt:lpstr>BI Architecture</vt:lpstr>
      <vt:lpstr>QAD BI Data Warehouse Designer (DWD)</vt:lpstr>
      <vt:lpstr>BI DWD – Key Features</vt:lpstr>
      <vt:lpstr>BI DWD </vt:lpstr>
      <vt:lpstr>Source &amp; Target Data</vt:lpstr>
      <vt:lpstr>Track Back and Where-Used</vt:lpstr>
      <vt:lpstr>Documentation – Auto-Generated </vt:lpstr>
      <vt:lpstr>BI DWD – Scheduler</vt:lpstr>
      <vt:lpstr>BI Components</vt:lpstr>
      <vt:lpstr>Review Questions</vt:lpstr>
      <vt:lpstr>Review Questions</vt:lpstr>
      <vt:lpstr>QAD BI Modules</vt:lpstr>
      <vt:lpstr>BI Modules - Benefits</vt:lpstr>
      <vt:lpstr>BI Modules v3.9 </vt:lpstr>
      <vt:lpstr>Review Questions</vt:lpstr>
      <vt:lpstr>Review Questions</vt:lpstr>
      <vt:lpstr>QAD BI Collaborative Portal</vt:lpstr>
      <vt:lpstr>BI Portal</vt:lpstr>
      <vt:lpstr>BI Portal Features</vt:lpstr>
      <vt:lpstr>QAD BI Basic Technical Information</vt:lpstr>
      <vt:lpstr>Technology and Architecture</vt:lpstr>
      <vt:lpstr>Technology and Architecture (cont)</vt:lpstr>
      <vt:lpstr>BI Overview</vt:lpstr>
      <vt:lpstr>BI Overview - Review</vt:lpstr>
      <vt:lpstr>BI Overview – Review (cont)</vt:lpstr>
      <vt:lpstr>QAD BI Level 1 Learning Path -Next Steps for Certification!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qad</cp:lastModifiedBy>
  <cp:revision>2709</cp:revision>
  <dcterms:created xsi:type="dcterms:W3CDTF">2006-09-26T21:40:50Z</dcterms:created>
  <dcterms:modified xsi:type="dcterms:W3CDTF">2013-10-10T21:36:36Z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DocumentId">
    <vt:lpwstr>17jU3XXUexPoeLN4Pna-n_z-efQ1tM8o9dJOPSZZSBbI</vt:lpwstr>
  </property>
  <property fmtid="{D5CDD505-2E9C-101B-9397-08002B2CF9AE}" pid="3" name="Google.Documents.RevisionId">
    <vt:lpwstr>11852975847057770187</vt:lpwstr>
  </property>
  <property fmtid="{D5CDD505-2E9C-101B-9397-08002B2CF9AE}" pid="4" name="Google.Documents.PreviousRevisionId">
    <vt:lpwstr>11631459226386990658</vt:lpwstr>
  </property>
  <property fmtid="{D5CDD505-2E9C-101B-9397-08002B2CF9AE}" pid="5" name="Google.Documents.PluginVersion">
    <vt:lpwstr>2.0.2662.553</vt:lpwstr>
  </property>
  <property fmtid="{D5CDD505-2E9C-101B-9397-08002B2CF9AE}" pid="6" name="Google.Documents.MergeIncapabilityFlags">
    <vt:i4>0</vt:i4>
  </property>
  <property fmtid="{D5CDD505-2E9C-101B-9397-08002B2CF9AE}" pid="7" name="Google.Documents.Tracking">
    <vt:lpwstr>false</vt:lpwstr>
  </property>
</Properties>
</file>