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Override PartName="/ppt/notesSlides/notesSlide28.xml" ContentType="application/vnd.openxmlformats-officedocument.presentationml.notesSlid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tags/tag1.xml" ContentType="application/vnd.openxmlformats-officedocument.presentationml.tags+xml"/>
  <Override PartName="/ppt/comments/comment3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30.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comments/comment17.xml" ContentType="application/vnd.openxmlformats-officedocument.presentationml.comments+xml"/>
  <Override PartName="/ppt/notesSlides/notesSlide18.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953" r:id="rId1"/>
    <p:sldMasterId id="2147485046" r:id="rId2"/>
  </p:sldMasterIdLst>
  <p:notesMasterIdLst>
    <p:notesMasterId r:id="rId35"/>
  </p:notesMasterIdLst>
  <p:handoutMasterIdLst>
    <p:handoutMasterId r:id="rId36"/>
  </p:handoutMasterIdLst>
  <p:sldIdLst>
    <p:sldId id="257" r:id="rId3"/>
    <p:sldId id="327" r:id="rId4"/>
    <p:sldId id="1388" r:id="rId5"/>
    <p:sldId id="348" r:id="rId6"/>
    <p:sldId id="941" r:id="rId7"/>
    <p:sldId id="1385" r:id="rId8"/>
    <p:sldId id="1380" r:id="rId9"/>
    <p:sldId id="1366" r:id="rId10"/>
    <p:sldId id="1381" r:id="rId11"/>
    <p:sldId id="1382" r:id="rId12"/>
    <p:sldId id="1383" r:id="rId13"/>
    <p:sldId id="1284" r:id="rId14"/>
    <p:sldId id="1321" r:id="rId15"/>
    <p:sldId id="1365" r:id="rId16"/>
    <p:sldId id="1367" r:id="rId17"/>
    <p:sldId id="1376" r:id="rId18"/>
    <p:sldId id="1384" r:id="rId19"/>
    <p:sldId id="1369" r:id="rId20"/>
    <p:sldId id="1368" r:id="rId21"/>
    <p:sldId id="1370" r:id="rId22"/>
    <p:sldId id="1377" r:id="rId23"/>
    <p:sldId id="1371" r:id="rId24"/>
    <p:sldId id="1372" r:id="rId25"/>
    <p:sldId id="936" r:id="rId26"/>
    <p:sldId id="1379" r:id="rId27"/>
    <p:sldId id="1378" r:id="rId28"/>
    <p:sldId id="1374" r:id="rId29"/>
    <p:sldId id="1375" r:id="rId30"/>
    <p:sldId id="1386" r:id="rId31"/>
    <p:sldId id="1353" r:id="rId32"/>
    <p:sldId id="1390" r:id="rId33"/>
    <p:sldId id="1391" r:id="rId34"/>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3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FF66"/>
    <a:srgbClr val="FF0000"/>
    <a:srgbClr val="808080"/>
    <a:srgbClr val="FF99CC"/>
    <a:srgbClr val="000000"/>
    <a:srgbClr val="FFFFCC"/>
    <a:srgbClr val="0069B8"/>
    <a:srgbClr val="CC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86" autoAdjust="0"/>
    <p:restoredTop sz="78506" autoAdjust="0"/>
  </p:normalViewPr>
  <p:slideViewPr>
    <p:cSldViewPr snapToGrid="0">
      <p:cViewPr varScale="1">
        <p:scale>
          <a:sx n="90" d="100"/>
          <a:sy n="90" d="100"/>
        </p:scale>
        <p:origin x="-224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8"/>
    </p:cViewPr>
  </p:sorterViewPr>
  <p:notesViewPr>
    <p:cSldViewPr snapToGrid="0">
      <p:cViewPr varScale="1">
        <p:scale>
          <a:sx n="52" d="100"/>
          <a:sy n="52" d="100"/>
        </p:scale>
        <p:origin x="-2280" y="-91"/>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08T15:45:47.508" idx="1">
    <p:pos x="415" y="3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10-08T15:46:59.645" idx="10">
    <p:pos x="549" y="248"/>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10-08T15:47:05.512" idx="11">
    <p:pos x="462" y="181"/>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10-08T15:47:12.617" idx="12">
    <p:pos x="476" y="489"/>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10-08T15:47:17.706" idx="13">
    <p:pos x="469" y="248"/>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10-08T15:47:23.947" idx="14">
    <p:pos x="476" y="181"/>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10-08T15:47:31.226" idx="15">
    <p:pos x="476" y="181"/>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10-08T15:47:36.416" idx="16">
    <p:pos x="476" y="489"/>
    <p:text>H1</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10-08T15:47:42.270" idx="17">
    <p:pos x="476" y="181"/>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10-08T15:47:50.007" idx="18">
    <p:pos x="476" y="181"/>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10-08T15:47:55.817" idx="19">
    <p:pos x="476" y="181"/>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0-08T15:45:58.430" idx="2">
    <p:pos x="536" y="248"/>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10-08T15:48:03.200" idx="20">
    <p:pos x="489" y="181"/>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10-08T15:48:08.691" idx="21">
    <p:pos x="449" y="489"/>
    <p:text>H1</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3-10-08T15:48:33.301" idx="22">
    <p:pos x="529" y="181"/>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10-08T15:48:40.445" idx="23">
    <p:pos x="529" y="181"/>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10-08T15:48:52.825" idx="24">
    <p:pos x="717" y="181"/>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10-08T15:48:58.002" idx="25">
    <p:pos x="516" y="248"/>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10-08T15:49:11.050" idx="26">
    <p:pos x="476" y="489"/>
    <p:text>H1</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10-08T15:49:16.243" idx="27">
    <p:pos x="462" y="181"/>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10-08T15:49:21.232" idx="28">
    <p:pos x="462" y="181"/>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10-08T15:49:26.573" idx="29">
    <p:pos x="522" y="181"/>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0-08T15:46:03.550" idx="3">
    <p:pos x="549" y="248"/>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10-08T15:49:36.276" idx="30">
    <p:pos x="563" y="375"/>
    <p:text>H1</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3-10-08T15:49:41.080" idx="31">
    <p:pos x="536" y="248"/>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3-10-08T09:36:52.721" idx="35">
    <p:pos x="1138" y="327"/>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10-08T15:46:08.863" idx="4">
    <p:pos x="556" y="449"/>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10-08T15:46:14.291" idx="5">
    <p:pos x="509" y="268"/>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10-08T15:46:24.449" idx="6">
    <p:pos x="476" y="489"/>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10-08T15:46:37.074" idx="7">
    <p:pos x="522" y="181"/>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10-08T15:46:43.200" idx="8">
    <p:pos x="476" y="181"/>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10-08T15:46:54.905" idx="9">
    <p:pos x="536" y="248"/>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cs typeface="+mn-cs"/>
              </a:defRPr>
            </a:lvl1pPr>
          </a:lstStyle>
          <a:p>
            <a:pPr>
              <a:defRPr/>
            </a:pPr>
            <a:fld id="{02FB1695-E9ED-44CA-8552-0AB6DC67521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cs typeface="+mn-cs"/>
              </a:defRPr>
            </a:lvl1pPr>
          </a:lstStyle>
          <a:p>
            <a:pPr>
              <a:defRPr/>
            </a:pPr>
            <a:endParaRPr lang="en-US"/>
          </a:p>
        </p:txBody>
      </p:sp>
      <p:sp>
        <p:nvSpPr>
          <p:cNvPr id="6758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cs typeface="+mn-cs"/>
              </a:defRPr>
            </a:lvl1pPr>
          </a:lstStyle>
          <a:p>
            <a:pPr>
              <a:defRPr/>
            </a:pPr>
            <a:fld id="{60128CE9-76D0-4B44-B752-A9A4E08BAEA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defTabSz="922338">
              <a:defRPr/>
            </a:pPr>
            <a:fld id="{2BBF8621-2CD6-44CD-9BA7-3990D79A0160}" type="slidenum">
              <a:rPr lang="en-US" smtClean="0"/>
              <a:pPr defTabSz="922338">
                <a:defRPr/>
              </a:pPr>
              <a:t>1</a:t>
            </a:fld>
            <a:endParaRPr lang="en-US" dirty="0"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This is the </a:t>
            </a:r>
            <a:r>
              <a:rPr lang="en-US" b="0" i="1" baseline="0" dirty="0" smtClean="0"/>
              <a:t>Properties</a:t>
            </a:r>
            <a:r>
              <a:rPr lang="en-US" b="0" i="0" baseline="0" dirty="0" smtClean="0"/>
              <a:t> page for a staging table in the system.  It has two procedures associated to the table/object.  One is the standard Update Procedure, the other is a Custom Procedure.</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11</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This is one job in the system.</a:t>
            </a:r>
          </a:p>
          <a:p>
            <a:pPr eaLnBrk="1" hangingPunct="1"/>
            <a:endParaRPr lang="en-US" dirty="0" smtClean="0"/>
          </a:p>
          <a:p>
            <a:pPr eaLnBrk="1" hangingPunct="1"/>
            <a:r>
              <a:rPr lang="en-US" dirty="0" smtClean="0"/>
              <a:t>The object</a:t>
            </a:r>
            <a:r>
              <a:rPr lang="en-US" baseline="0" dirty="0" smtClean="0"/>
              <a:t> and it’s related actions are shown here as tasks.</a:t>
            </a:r>
          </a:p>
          <a:p>
            <a:pPr eaLnBrk="1" hangingPunct="1"/>
            <a:endParaRPr lang="en-US" baseline="0" dirty="0" smtClean="0"/>
          </a:p>
          <a:p>
            <a:pPr eaLnBrk="1" hangingPunct="1"/>
            <a:r>
              <a:rPr lang="en-US" baseline="0" dirty="0" smtClean="0"/>
              <a:t>The object is stage_ap_check_base3 and the actions are </a:t>
            </a:r>
            <a:r>
              <a:rPr lang="en-US" i="1" baseline="0" dirty="0" smtClean="0"/>
              <a:t>Process</a:t>
            </a:r>
            <a:r>
              <a:rPr lang="en-US" i="0" baseline="0" dirty="0" smtClean="0"/>
              <a:t> and </a:t>
            </a:r>
            <a:r>
              <a:rPr lang="en-US" i="1" baseline="0" dirty="0" smtClean="0"/>
              <a:t>Custom.</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12</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scheduler is accessed via a button on the builder/browser toolbar.</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14</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The Scheduler</a:t>
            </a:r>
            <a:r>
              <a:rPr lang="en-US" baseline="0" dirty="0" smtClean="0"/>
              <a:t> toolbar includes a drop down menu to run various views of the jobs.</a:t>
            </a:r>
          </a:p>
          <a:p>
            <a:pPr eaLnBrk="1" hangingPunct="1"/>
            <a:endParaRPr lang="en-US" baseline="0" dirty="0" smtClean="0"/>
          </a:p>
          <a:p>
            <a:pPr eaLnBrk="1" hangingPunct="1"/>
            <a:r>
              <a:rPr lang="en-US" baseline="0" dirty="0" smtClean="0"/>
              <a:t>Similar functionality is available vie buttons on the toolbar.  The user can enter a search string, along with wildcards in the box on the toolbar, prior to running one of the options.</a:t>
            </a:r>
          </a:p>
          <a:p>
            <a:pPr eaLnBrk="1" hangingPunct="1"/>
            <a:endParaRPr lang="en-US" baseline="0" dirty="0" smtClean="0"/>
          </a:p>
          <a:p>
            <a:pPr eaLnBrk="1" hangingPunct="1"/>
            <a:r>
              <a:rPr lang="en-US" baseline="0" dirty="0" smtClean="0"/>
              <a:t>For example, to see all jobs with “start” in the name, the user would enter “%start%” in the search window.</a:t>
            </a:r>
          </a:p>
          <a:p>
            <a:pPr eaLnBrk="1" hangingPunct="1"/>
            <a:endParaRPr lang="en-US" baseline="0" dirty="0" smtClean="0"/>
          </a:p>
          <a:p>
            <a:pPr eaLnBrk="1" hangingPunct="1"/>
            <a:endParaRPr lang="en-US" baseline="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15</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In the standard Scheduler</a:t>
            </a:r>
            <a:r>
              <a:rPr lang="en-US" baseline="0" dirty="0" smtClean="0"/>
              <a:t> window, the Job pane appears at the top.  Followed by Tasks, followed by the auditor/scheduler log.</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16</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17</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i="1" dirty="0" smtClean="0"/>
              <a:t>Hold </a:t>
            </a:r>
            <a:r>
              <a:rPr lang="en-US" dirty="0" smtClean="0"/>
              <a:t>– Job</a:t>
            </a:r>
            <a:r>
              <a:rPr lang="en-US" baseline="0" dirty="0" smtClean="0"/>
              <a:t> is on hold.  It can be edited and its state changed in order to release the job.</a:t>
            </a:r>
          </a:p>
          <a:p>
            <a:pPr eaLnBrk="1" hangingPunct="1"/>
            <a:r>
              <a:rPr lang="en-US" i="1" baseline="0" dirty="0" smtClean="0"/>
              <a:t>Waiting</a:t>
            </a:r>
            <a:r>
              <a:rPr lang="en-US" baseline="0" dirty="0" smtClean="0"/>
              <a:t> – Job is waiting to start, or waiting for it’s scheduled time to arrive, or waiting for a scheduler agent to become available.</a:t>
            </a:r>
          </a:p>
          <a:p>
            <a:pPr eaLnBrk="1" hangingPunct="1"/>
            <a:r>
              <a:rPr lang="en-US" i="1" baseline="0" dirty="0" smtClean="0"/>
              <a:t>Blocked</a:t>
            </a:r>
            <a:r>
              <a:rPr lang="en-US" baseline="0" dirty="0" smtClean="0"/>
              <a:t> – Job is blocked because another instance of the same job is running.  When the currently running job completes. This instance of the job will start.</a:t>
            </a:r>
          </a:p>
          <a:p>
            <a:r>
              <a:rPr lang="en-US" i="1" dirty="0" smtClean="0"/>
              <a:t>Pending</a:t>
            </a:r>
            <a:r>
              <a:rPr lang="en-US" i="1" baseline="0" dirty="0" smtClean="0"/>
              <a:t> </a:t>
            </a:r>
            <a:r>
              <a:rPr lang="en-US" baseline="0" dirty="0" smtClean="0"/>
              <a:t>- </a:t>
            </a:r>
            <a:r>
              <a:rPr lang="en-US" sz="1200" kern="1200" dirty="0" smtClean="0">
                <a:solidFill>
                  <a:schemeClr val="tx1"/>
                </a:solidFill>
                <a:latin typeface="Arial" charset="0"/>
                <a:ea typeface="+mn-ea"/>
                <a:cs typeface="+mn-cs"/>
              </a:rPr>
              <a:t>This is the first stage of a running job.  The scheduler has identified the job as ready to start and allocated a thread, or sub task to process the job.  A job is in this state until the thread or sub task begins processing.  If  a job stays in this state, then the scheduler thread has failed for some reason.  The logs can be check on which the scheduler is running.</a:t>
            </a:r>
          </a:p>
          <a:p>
            <a:r>
              <a:rPr lang="en-US" sz="1200" i="1" kern="1200" dirty="0" smtClean="0">
                <a:solidFill>
                  <a:schemeClr val="tx1"/>
                </a:solidFill>
                <a:latin typeface="Arial" charset="0"/>
                <a:ea typeface="+mn-ea"/>
                <a:cs typeface="+mn-cs"/>
              </a:rPr>
              <a:t>Running </a:t>
            </a:r>
            <a:r>
              <a:rPr lang="en-US" sz="1200" kern="1200" dirty="0" smtClean="0">
                <a:solidFill>
                  <a:schemeClr val="tx1"/>
                </a:solidFill>
                <a:latin typeface="Arial" charset="0"/>
                <a:ea typeface="+mn-ea"/>
                <a:cs typeface="+mn-cs"/>
              </a:rPr>
              <a:t>– The jobs is currently running.   Double click on the job name in the right hand pane to drill down into specific tasks.</a:t>
            </a:r>
          </a:p>
          <a:p>
            <a:r>
              <a:rPr lang="en-US" sz="1200" i="1" kern="1200" dirty="0" smtClean="0">
                <a:solidFill>
                  <a:schemeClr val="tx1"/>
                </a:solidFill>
                <a:latin typeface="Arial" charset="0"/>
                <a:ea typeface="+mn-ea"/>
                <a:cs typeface="+mn-cs"/>
              </a:rPr>
              <a:t>Failed </a:t>
            </a:r>
            <a:r>
              <a:rPr lang="en-US" sz="1200" kern="1200" dirty="0" smtClean="0">
                <a:solidFill>
                  <a:schemeClr val="tx1"/>
                </a:solidFill>
                <a:latin typeface="Arial" charset="0"/>
                <a:ea typeface="+mn-ea"/>
                <a:cs typeface="+mn-cs"/>
              </a:rPr>
              <a:t>– A failed job is one that had a problem.  It can be restarted from the point of failure and is considered to be running unless subsequently aborted.</a:t>
            </a:r>
          </a:p>
          <a:p>
            <a:r>
              <a:rPr lang="en-US" sz="1200" i="1" kern="1200" dirty="0" smtClean="0">
                <a:solidFill>
                  <a:schemeClr val="tx1"/>
                </a:solidFill>
                <a:latin typeface="Arial" charset="0"/>
                <a:ea typeface="+mn-ea"/>
                <a:cs typeface="+mn-cs"/>
              </a:rPr>
              <a:t>Failed – Aborted </a:t>
            </a:r>
            <a:r>
              <a:rPr lang="en-US" sz="1200" kern="1200" dirty="0" smtClean="0">
                <a:solidFill>
                  <a:schemeClr val="tx1"/>
                </a:solidFill>
                <a:latin typeface="Arial" charset="0"/>
                <a:ea typeface="+mn-ea"/>
                <a:cs typeface="+mn-cs"/>
              </a:rPr>
              <a:t>– The job has been aborted after having failed.  Once in this state, a job cannot be restarted.  The job exists only as a log of what occurred and essentially is now not regarded as a job.</a:t>
            </a:r>
          </a:p>
          <a:p>
            <a:r>
              <a:rPr lang="en-US" sz="1200" i="1" kern="1200" dirty="0" smtClean="0">
                <a:solidFill>
                  <a:schemeClr val="tx1"/>
                </a:solidFill>
                <a:latin typeface="Arial" charset="0"/>
                <a:ea typeface="+mn-ea"/>
                <a:cs typeface="+mn-cs"/>
              </a:rPr>
              <a:t>Completed </a:t>
            </a:r>
            <a:r>
              <a:rPr lang="en-US" sz="1200" kern="1200" dirty="0" smtClean="0">
                <a:solidFill>
                  <a:schemeClr val="tx1"/>
                </a:solidFill>
                <a:latin typeface="Arial" charset="0"/>
                <a:ea typeface="+mn-ea"/>
                <a:cs typeface="+mn-cs"/>
              </a:rPr>
              <a:t>– The job has successfully completed, possibly with warnings.  Once in this state a job cannot be restarted.  The job exists then only as a log of what occurred and essentially is now not regarded as a job.</a:t>
            </a:r>
          </a:p>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18</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Tasks also have a status associated to them.  </a:t>
            </a:r>
          </a:p>
          <a:p>
            <a:r>
              <a:rPr lang="en-US" sz="1200" b="1" kern="1200" dirty="0" smtClean="0">
                <a:solidFill>
                  <a:schemeClr val="tx1"/>
                </a:solidFill>
                <a:latin typeface="Arial" charset="0"/>
                <a:ea typeface="+mn-ea"/>
                <a:cs typeface="+mn-cs"/>
              </a:rPr>
              <a:t> </a:t>
            </a:r>
            <a:endParaRPr lang="en-US" sz="1200" kern="1200" dirty="0" smtClean="0">
              <a:solidFill>
                <a:schemeClr val="tx1"/>
              </a:solidFill>
              <a:latin typeface="Arial" charset="0"/>
              <a:ea typeface="+mn-ea"/>
              <a:cs typeface="+mn-cs"/>
            </a:endParaRPr>
          </a:p>
          <a:p>
            <a:r>
              <a:rPr lang="en-US" sz="1200" i="1" kern="1200" dirty="0" smtClean="0">
                <a:solidFill>
                  <a:schemeClr val="tx1"/>
                </a:solidFill>
                <a:latin typeface="Arial" charset="0"/>
                <a:ea typeface="+mn-ea"/>
                <a:cs typeface="+mn-cs"/>
              </a:rPr>
              <a:t>Held </a:t>
            </a:r>
            <a:r>
              <a:rPr lang="en-US" sz="1200" kern="1200" dirty="0" smtClean="0">
                <a:solidFill>
                  <a:schemeClr val="tx1"/>
                </a:solidFill>
                <a:latin typeface="Arial" charset="0"/>
                <a:ea typeface="+mn-ea"/>
                <a:cs typeface="+mn-cs"/>
              </a:rPr>
              <a:t>– The task has been held due to a prior dependency failure.  The problem must be rectified and the job restarted.</a:t>
            </a:r>
          </a:p>
          <a:p>
            <a:r>
              <a:rPr lang="en-US" sz="1200" i="1" kern="1200" dirty="0" smtClean="0">
                <a:solidFill>
                  <a:schemeClr val="tx1"/>
                </a:solidFill>
                <a:latin typeface="Arial" charset="0"/>
                <a:ea typeface="+mn-ea"/>
                <a:cs typeface="+mn-cs"/>
              </a:rPr>
              <a:t>Waiting (Blank) </a:t>
            </a:r>
            <a:r>
              <a:rPr lang="en-US" sz="1200" kern="1200" dirty="0" smtClean="0">
                <a:solidFill>
                  <a:schemeClr val="tx1"/>
                </a:solidFill>
                <a:latin typeface="Arial" charset="0"/>
                <a:ea typeface="+mn-ea"/>
                <a:cs typeface="+mn-cs"/>
              </a:rPr>
              <a:t>– Tasks that are waiting to run either due to a shortage of threads, or prior dependencies normally have a blank status.</a:t>
            </a:r>
          </a:p>
          <a:p>
            <a:r>
              <a:rPr lang="en-US" sz="1200" i="1" kern="1200" dirty="0" smtClean="0">
                <a:solidFill>
                  <a:schemeClr val="tx1"/>
                </a:solidFill>
                <a:latin typeface="Arial" charset="0"/>
                <a:ea typeface="+mn-ea"/>
                <a:cs typeface="+mn-cs"/>
              </a:rPr>
              <a:t>Running –</a:t>
            </a:r>
            <a:r>
              <a:rPr lang="en-US" sz="1200" kern="1200" dirty="0" smtClean="0">
                <a:solidFill>
                  <a:schemeClr val="tx1"/>
                </a:solidFill>
                <a:latin typeface="Arial" charset="0"/>
                <a:ea typeface="+mn-ea"/>
                <a:cs typeface="+mn-cs"/>
              </a:rPr>
              <a:t> The task is currently running.</a:t>
            </a:r>
          </a:p>
          <a:p>
            <a:r>
              <a:rPr lang="en-US" sz="1200" i="1" kern="1200" dirty="0" smtClean="0">
                <a:solidFill>
                  <a:schemeClr val="tx1"/>
                </a:solidFill>
                <a:latin typeface="Arial" charset="0"/>
                <a:ea typeface="+mn-ea"/>
                <a:cs typeface="+mn-cs"/>
              </a:rPr>
              <a:t>Failed –</a:t>
            </a:r>
            <a:r>
              <a:rPr lang="en-US" sz="1200" kern="1200" dirty="0" smtClean="0">
                <a:solidFill>
                  <a:schemeClr val="tx1"/>
                </a:solidFill>
                <a:latin typeface="Arial" charset="0"/>
                <a:ea typeface="+mn-ea"/>
                <a:cs typeface="+mn-cs"/>
              </a:rPr>
              <a:t> The task has had a fatal error.  Any dependencies on this task will be held.  Double click on the task to see more detail error information or review the audit and error/detail log for the job.</a:t>
            </a:r>
          </a:p>
          <a:p>
            <a:r>
              <a:rPr lang="en-US" sz="1200" i="1" kern="1200" dirty="0" smtClean="0">
                <a:solidFill>
                  <a:schemeClr val="tx1"/>
                </a:solidFill>
                <a:latin typeface="Arial" charset="0"/>
                <a:ea typeface="+mn-ea"/>
                <a:cs typeface="+mn-cs"/>
              </a:rPr>
              <a:t>Completed –</a:t>
            </a:r>
            <a:r>
              <a:rPr lang="en-US" sz="1200" kern="1200" dirty="0" smtClean="0">
                <a:solidFill>
                  <a:schemeClr val="tx1"/>
                </a:solidFill>
                <a:latin typeface="Arial" charset="0"/>
                <a:ea typeface="+mn-ea"/>
                <a:cs typeface="+mn-cs"/>
              </a:rPr>
              <a:t> The task has completed successfully.</a:t>
            </a:r>
          </a:p>
          <a:p>
            <a:r>
              <a:rPr lang="en-US" sz="1200" i="1" kern="1200" dirty="0" smtClean="0">
                <a:solidFill>
                  <a:schemeClr val="tx1"/>
                </a:solidFill>
                <a:latin typeface="Arial" charset="0"/>
                <a:ea typeface="+mn-ea"/>
                <a:cs typeface="+mn-cs"/>
              </a:rPr>
              <a:t>Error Completion –</a:t>
            </a:r>
            <a:r>
              <a:rPr lang="en-US" sz="1200" kern="1200" dirty="0" smtClean="0">
                <a:solidFill>
                  <a:schemeClr val="tx1"/>
                </a:solidFill>
                <a:latin typeface="Arial" charset="0"/>
                <a:ea typeface="+mn-ea"/>
                <a:cs typeface="+mn-cs"/>
              </a:rPr>
              <a:t> The task has completed with a handled error.  Any dependent tasks will be held, and the job must be restarted when the problem is rectified.</a:t>
            </a:r>
          </a:p>
          <a:p>
            <a:r>
              <a:rPr lang="en-US" sz="1200" i="1" kern="1200" dirty="0" smtClean="0">
                <a:solidFill>
                  <a:schemeClr val="tx1"/>
                </a:solidFill>
                <a:latin typeface="Arial" charset="0"/>
                <a:ea typeface="+mn-ea"/>
                <a:cs typeface="+mn-cs"/>
              </a:rPr>
              <a:t>Bad Return Status –</a:t>
            </a:r>
            <a:r>
              <a:rPr lang="en-US" sz="1200" kern="1200" dirty="0" smtClean="0">
                <a:solidFill>
                  <a:schemeClr val="tx1"/>
                </a:solidFill>
                <a:latin typeface="Arial" charset="0"/>
                <a:ea typeface="+mn-ea"/>
                <a:cs typeface="+mn-cs"/>
              </a:rPr>
              <a:t> The task has returned and unknown status.  This normally occurs with script files that produce unexpected information.  </a:t>
            </a:r>
          </a:p>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19</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The scheduler itself has a status, that is, the overall  process that is executing the scheduler functions.</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To see the current status of the Scheduler process, select the Scheduler Status icon, which is this little Clock icon on the Browser toolbar.</a:t>
            </a:r>
          </a:p>
          <a:p>
            <a:r>
              <a:rPr lang="en-US" sz="1200" kern="1200" dirty="0" smtClean="0">
                <a:solidFill>
                  <a:schemeClr val="tx1"/>
                </a:solidFill>
                <a:latin typeface="Arial" charset="0"/>
                <a:ea typeface="+mn-ea"/>
                <a:cs typeface="+mn-cs"/>
              </a:rPr>
              <a:t>The current status is shown in the bottom pane.</a:t>
            </a:r>
          </a:p>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20</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If you are monitoring the jobs using the Scheduler Browser, you will want to refresh the screen from time to time.</a:t>
            </a:r>
          </a:p>
          <a:p>
            <a:r>
              <a:rPr lang="en-US" sz="1200" kern="1200" dirty="0" smtClean="0">
                <a:solidFill>
                  <a:schemeClr val="tx1"/>
                </a:solidFill>
                <a:latin typeface="Arial" charset="0"/>
                <a:ea typeface="+mn-ea"/>
                <a:cs typeface="+mn-cs"/>
              </a:rPr>
              <a:t>Select the Refresh button for a one-time refresh.</a:t>
            </a:r>
          </a:p>
          <a:p>
            <a:r>
              <a:rPr lang="en-US" sz="1200" kern="1200" dirty="0" smtClean="0">
                <a:solidFill>
                  <a:schemeClr val="tx1"/>
                </a:solidFill>
                <a:latin typeface="Arial" charset="0"/>
                <a:ea typeface="+mn-ea"/>
                <a:cs typeface="+mn-cs"/>
              </a:rPr>
              <a:t>You can also set the screen to refresh automatically</a:t>
            </a:r>
          </a:p>
          <a:p>
            <a:r>
              <a:rPr lang="en-US" sz="1200" kern="1200" dirty="0" smtClean="0">
                <a:solidFill>
                  <a:schemeClr val="tx1"/>
                </a:solidFill>
                <a:latin typeface="Arial" charset="0"/>
                <a:ea typeface="+mn-ea"/>
                <a:cs typeface="+mn-cs"/>
              </a:rPr>
              <a:t>By Selecting Auto on the Menu bar.</a:t>
            </a:r>
          </a:p>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21</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22</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If a job fails and drilling down does not show any errors against the tasks, right click the job and select “View Audit Trail”.  The job may have failed because of an error in the JOB level.</a:t>
            </a:r>
          </a:p>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23</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sz="1200" kern="1200" dirty="0" smtClean="0">
                <a:solidFill>
                  <a:schemeClr val="tx1"/>
                </a:solidFill>
                <a:latin typeface="Arial" charset="0"/>
                <a:ea typeface="+mn-ea"/>
                <a:cs typeface="+mn-cs"/>
              </a:rPr>
              <a:t>If during the course of troubleshooting system problems, a job needs to be started, or re-started, the operator would highlight the job, then right click</a:t>
            </a:r>
            <a:r>
              <a:rPr lang="en-US" sz="1200" kern="1200" baseline="0" dirty="0" smtClean="0">
                <a:solidFill>
                  <a:schemeClr val="tx1"/>
                </a:solidFill>
                <a:latin typeface="Arial" charset="0"/>
                <a:ea typeface="+mn-ea"/>
                <a:cs typeface="+mn-cs"/>
              </a:rPr>
              <a:t> a</a:t>
            </a:r>
            <a:r>
              <a:rPr lang="en-US" sz="1200" kern="1200" dirty="0" smtClean="0">
                <a:solidFill>
                  <a:schemeClr val="tx1"/>
                </a:solidFill>
                <a:latin typeface="Arial" charset="0"/>
                <a:ea typeface="+mn-ea"/>
                <a:cs typeface="+mn-cs"/>
              </a:rPr>
              <a:t>nd select </a:t>
            </a:r>
            <a:r>
              <a:rPr lang="en-US" sz="1200" i="1" kern="1200" dirty="0" smtClean="0">
                <a:solidFill>
                  <a:schemeClr val="tx1"/>
                </a:solidFill>
                <a:latin typeface="Arial" charset="0"/>
                <a:ea typeface="+mn-ea"/>
                <a:cs typeface="+mn-cs"/>
              </a:rPr>
              <a:t>Start the Job.</a:t>
            </a:r>
          </a:p>
          <a:p>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24</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200" kern="1200" dirty="0" smtClean="0">
                <a:solidFill>
                  <a:schemeClr val="tx1"/>
                </a:solidFill>
                <a:latin typeface="Arial" charset="0"/>
                <a:ea typeface="+mn-ea"/>
                <a:cs typeface="+mn-cs"/>
              </a:rPr>
              <a:t>The job that executes all the daily processing of the QAD BI is called DAILY START.  </a:t>
            </a:r>
          </a:p>
          <a:p>
            <a:r>
              <a:rPr lang="en-US" sz="1200" kern="1200" dirty="0" smtClean="0">
                <a:solidFill>
                  <a:schemeClr val="tx1"/>
                </a:solidFill>
                <a:latin typeface="Arial" charset="0"/>
                <a:ea typeface="+mn-ea"/>
                <a:cs typeface="+mn-cs"/>
              </a:rPr>
              <a:t>It contains only two tasks:</a:t>
            </a:r>
          </a:p>
          <a:p>
            <a:r>
              <a:rPr lang="en-US" sz="1200" i="1" kern="1200" dirty="0" err="1" smtClean="0">
                <a:solidFill>
                  <a:schemeClr val="tx1"/>
                </a:solidFill>
                <a:latin typeface="Arial" charset="0"/>
                <a:ea typeface="+mn-ea"/>
                <a:cs typeface="+mn-cs"/>
              </a:rPr>
              <a:t>Stage_daily_load_chained</a:t>
            </a:r>
            <a:endParaRPr lang="en-US" sz="1200" kern="1200" dirty="0" smtClean="0">
              <a:solidFill>
                <a:schemeClr val="tx1"/>
              </a:solidFill>
              <a:latin typeface="Arial" charset="0"/>
              <a:ea typeface="+mn-ea"/>
              <a:cs typeface="+mn-cs"/>
            </a:endParaRPr>
          </a:p>
          <a:p>
            <a:r>
              <a:rPr lang="en-US" sz="1200" i="1" kern="1200" dirty="0" err="1" smtClean="0">
                <a:solidFill>
                  <a:schemeClr val="tx1"/>
                </a:solidFill>
                <a:latin typeface="Arial" charset="0"/>
                <a:ea typeface="+mn-ea"/>
                <a:cs typeface="+mn-cs"/>
              </a:rPr>
              <a:t>Submit_next_daily_job</a:t>
            </a:r>
            <a:endParaRPr lang="en-US" sz="1200" i="1"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Both of these tasks are custom procedures.  The Stage Daily Load Chained job will kick off the first job in the string of jobs necessary to Extract, Transform and Load the data.</a:t>
            </a:r>
          </a:p>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26</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27</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From the main Data Warehouse Designer Browser window,</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elect Diagrammatical View.</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When the Diagram window appears,</a:t>
            </a:r>
            <a:r>
              <a:rPr lang="en-US" sz="1200" kern="1200" baseline="0" dirty="0" smtClean="0">
                <a:solidFill>
                  <a:schemeClr val="tx1"/>
                </a:solidFill>
                <a:latin typeface="Arial" charset="0"/>
                <a:ea typeface="+mn-ea"/>
                <a:cs typeface="+mn-cs"/>
              </a:rPr>
              <a:t> s</a:t>
            </a:r>
            <a:r>
              <a:rPr lang="en-US" sz="1200" kern="1200" dirty="0" smtClean="0">
                <a:solidFill>
                  <a:schemeClr val="tx1"/>
                </a:solidFill>
                <a:latin typeface="Arial" charset="0"/>
                <a:ea typeface="+mn-ea"/>
                <a:cs typeface="+mn-cs"/>
              </a:rPr>
              <a:t>elect the Diagram button again.</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When the Diagram Selection window appears,</a:t>
            </a:r>
            <a:r>
              <a:rPr lang="en-US" sz="1200" kern="1200" baseline="0" dirty="0" smtClean="0">
                <a:solidFill>
                  <a:schemeClr val="tx1"/>
                </a:solidFill>
                <a:latin typeface="Arial" charset="0"/>
                <a:ea typeface="+mn-ea"/>
                <a:cs typeface="+mn-cs"/>
              </a:rPr>
              <a:t> o</a:t>
            </a:r>
            <a:r>
              <a:rPr lang="en-US" sz="1200" kern="1200" dirty="0" smtClean="0">
                <a:solidFill>
                  <a:schemeClr val="tx1"/>
                </a:solidFill>
                <a:latin typeface="Arial" charset="0"/>
                <a:ea typeface="+mn-ea"/>
                <a:cs typeface="+mn-cs"/>
              </a:rPr>
              <a:t>ne of the options is </a:t>
            </a:r>
            <a:r>
              <a:rPr lang="en-US" sz="1200" i="1" kern="1200" dirty="0" smtClean="0">
                <a:solidFill>
                  <a:schemeClr val="tx1"/>
                </a:solidFill>
                <a:latin typeface="Arial" charset="0"/>
                <a:ea typeface="+mn-ea"/>
                <a:cs typeface="+mn-cs"/>
              </a:rPr>
              <a:t>Select a Job to show dependencies</a:t>
            </a:r>
            <a:endParaRPr lang="en-US" sz="1200"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Select</a:t>
            </a:r>
            <a:r>
              <a:rPr lang="en-US" sz="1200" kern="1200" baseline="0" dirty="0" smtClean="0">
                <a:solidFill>
                  <a:schemeClr val="tx1"/>
                </a:solidFill>
                <a:latin typeface="Arial" charset="0"/>
                <a:ea typeface="+mn-ea"/>
                <a:cs typeface="+mn-cs"/>
              </a:rPr>
              <a:t> the job from the drop down list and click </a:t>
            </a:r>
            <a:r>
              <a:rPr lang="en-US" sz="1200" i="1" kern="1200" baseline="0" dirty="0" smtClean="0">
                <a:solidFill>
                  <a:schemeClr val="tx1"/>
                </a:solidFill>
                <a:latin typeface="Arial" charset="0"/>
                <a:ea typeface="+mn-ea"/>
                <a:cs typeface="+mn-cs"/>
              </a:rPr>
              <a:t>OK</a:t>
            </a:r>
            <a:r>
              <a:rPr lang="en-US" sz="1200" i="0" kern="1200" baseline="0" dirty="0" smtClean="0">
                <a:solidFill>
                  <a:schemeClr val="tx1"/>
                </a:solidFill>
                <a:latin typeface="Arial" charset="0"/>
                <a:ea typeface="+mn-ea"/>
                <a:cs typeface="+mn-cs"/>
              </a:rPr>
              <a:t>.</a:t>
            </a:r>
            <a:endParaRPr lang="en-US" sz="1200"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 Dependency diagram will be displayed.  </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28</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Another way to see Job Documentation is from within the Technical Documentation, key information about a job is displayed.</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This includes the Tasks included in the job and the dependencies for that job.</a:t>
            </a:r>
          </a:p>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29</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Scheduler reports are available in the Builder/Browser</a:t>
            </a:r>
            <a:r>
              <a:rPr lang="en-US" sz="1200" kern="1200" baseline="0" dirty="0" smtClean="0">
                <a:solidFill>
                  <a:schemeClr val="tx1"/>
                </a:solidFill>
                <a:latin typeface="Arial" charset="0"/>
                <a:ea typeface="+mn-ea"/>
                <a:cs typeface="+mn-cs"/>
              </a:rPr>
              <a:t> Reports menu.</a:t>
            </a:r>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From the DWD Builder/Browser menu bar, select </a:t>
            </a:r>
            <a:r>
              <a:rPr lang="en-US" sz="1200" i="1" kern="1200" dirty="0" smtClean="0">
                <a:solidFill>
                  <a:schemeClr val="tx1"/>
                </a:solidFill>
                <a:latin typeface="Arial" charset="0"/>
                <a:ea typeface="+mn-ea"/>
                <a:cs typeface="+mn-cs"/>
              </a:rPr>
              <a:t>Reports.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One of the submenu options is </a:t>
            </a:r>
            <a:r>
              <a:rPr lang="en-US" sz="1200" i="1" kern="1200" dirty="0" smtClean="0">
                <a:solidFill>
                  <a:schemeClr val="tx1"/>
                </a:solidFill>
                <a:latin typeface="Arial" charset="0"/>
                <a:ea typeface="+mn-ea"/>
                <a:cs typeface="+mn-cs"/>
              </a:rPr>
              <a:t>Job Reports</a:t>
            </a:r>
            <a:r>
              <a:rPr lang="en-US" sz="1200" kern="1200" dirty="0" smtClean="0">
                <a:solidFill>
                  <a:schemeClr val="tx1"/>
                </a:solidFill>
                <a:latin typeface="Arial" charset="0"/>
                <a:ea typeface="+mn-ea"/>
                <a:cs typeface="+mn-cs"/>
              </a:rPr>
              <a:t>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 </a:t>
            </a:r>
          </a:p>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30</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32</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4</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4294967295"/>
          </p:nvPr>
        </p:nvSpPr>
        <p:spPr bwMode="auto">
          <a:xfrm>
            <a:off x="3884613" y="8828887"/>
            <a:ext cx="2971800" cy="465929"/>
          </a:xfrm>
          <a:prstGeom prst="rect">
            <a:avLst/>
          </a:prstGeom>
          <a:noFill/>
          <a:ln>
            <a:miter lim="800000"/>
            <a:headEnd/>
            <a:tailEnd/>
          </a:ln>
        </p:spPr>
        <p:txBody>
          <a:bodyPr/>
          <a:lstStyle/>
          <a:p>
            <a:fld id="{EB63FFD0-79FA-4DA4-8951-7E495F0A944A}" type="slidenum">
              <a:rPr lang="en-US"/>
              <a:pPr/>
              <a:t>5</a:t>
            </a:fld>
            <a:endParaRPr 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6</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r>
              <a:rPr lang="en-US" dirty="0" smtClean="0"/>
              <a:t>Data</a:t>
            </a:r>
            <a:r>
              <a:rPr lang="en-US" baseline="0" dirty="0" smtClean="0"/>
              <a:t> objects in the standard data flow include:</a:t>
            </a:r>
          </a:p>
          <a:p>
            <a:pPr eaLnBrk="1" hangingPunct="1">
              <a:buFont typeface="Arial" pitchFamily="34" charset="0"/>
              <a:buChar char="•"/>
            </a:pPr>
            <a:r>
              <a:rPr lang="en-US" baseline="0" dirty="0" smtClean="0"/>
              <a:t>Source systems</a:t>
            </a:r>
          </a:p>
          <a:p>
            <a:pPr eaLnBrk="1" hangingPunct="1">
              <a:buFont typeface="Arial" pitchFamily="34" charset="0"/>
              <a:buChar char="•"/>
            </a:pPr>
            <a:r>
              <a:rPr lang="en-US" baseline="0" dirty="0" smtClean="0"/>
              <a:t>Load tables</a:t>
            </a:r>
          </a:p>
          <a:p>
            <a:pPr eaLnBrk="1" hangingPunct="1">
              <a:buFont typeface="Arial" pitchFamily="34" charset="0"/>
              <a:buChar char="•"/>
            </a:pPr>
            <a:r>
              <a:rPr lang="en-US" baseline="0" dirty="0" smtClean="0"/>
              <a:t>Staging tables</a:t>
            </a:r>
          </a:p>
          <a:p>
            <a:pPr eaLnBrk="1" hangingPunct="1">
              <a:buFont typeface="Arial" pitchFamily="34" charset="0"/>
              <a:buChar char="•"/>
            </a:pPr>
            <a:r>
              <a:rPr lang="en-US" baseline="0" dirty="0" smtClean="0"/>
              <a:t>Dimension tables</a:t>
            </a:r>
          </a:p>
          <a:p>
            <a:pPr eaLnBrk="1" hangingPunct="1">
              <a:buFont typeface="Arial" pitchFamily="34" charset="0"/>
              <a:buChar char="•"/>
            </a:pPr>
            <a:r>
              <a:rPr lang="en-US" baseline="0" dirty="0" smtClean="0"/>
              <a:t>Fact tables</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The DWD Scheduler is the mechanism that controls the Extract/Transformation/Load process.</a:t>
            </a:r>
            <a:endParaRPr lang="en-US" dirty="0" smtClean="0"/>
          </a:p>
        </p:txBody>
      </p:sp>
      <p:sp>
        <p:nvSpPr>
          <p:cNvPr id="70660" name="Slide Number Placeholder 3"/>
          <p:cNvSpPr>
            <a:spLocks noGrp="1"/>
          </p:cNvSpPr>
          <p:nvPr>
            <p:ph type="sldNum" sz="quarter" idx="4294967295"/>
          </p:nvPr>
        </p:nvSpPr>
        <p:spPr bwMode="auto">
          <a:xfrm>
            <a:off x="3884613" y="8830471"/>
            <a:ext cx="2971800" cy="464345"/>
          </a:xfrm>
          <a:prstGeom prst="rect">
            <a:avLst/>
          </a:prstGeom>
          <a:noFill/>
          <a:ln>
            <a:miter lim="800000"/>
            <a:headEnd/>
            <a:tailEnd/>
          </a:ln>
        </p:spPr>
        <p:txBody>
          <a:bodyPr/>
          <a:lstStyle/>
          <a:p>
            <a:fld id="{031D948A-1689-42CB-8C8D-6120BF63CF0D}" type="slidenum">
              <a:rPr lang="en-US"/>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8</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The scheduler component</a:t>
            </a:r>
            <a:r>
              <a:rPr lang="en-US" baseline="0" dirty="0" smtClean="0"/>
              <a:t> hierarchy:</a:t>
            </a:r>
          </a:p>
          <a:p>
            <a:pPr eaLnBrk="1" hangingPunct="1"/>
            <a:r>
              <a:rPr lang="en-US" baseline="0" dirty="0" smtClean="0"/>
              <a:t>-- Jobs</a:t>
            </a:r>
          </a:p>
          <a:p>
            <a:pPr eaLnBrk="1" hangingPunct="1"/>
            <a:r>
              <a:rPr lang="en-US" baseline="0" dirty="0" smtClean="0"/>
              <a:t>-- -- Tasks</a:t>
            </a:r>
          </a:p>
          <a:p>
            <a:pPr eaLnBrk="1" hangingPunct="1"/>
            <a:r>
              <a:rPr lang="en-US" baseline="0" dirty="0" smtClean="0"/>
              <a:t>-- -- -- Objects and Actions associated to the object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aseline="0" dirty="0" smtClean="0"/>
              <a:t>Drop  – removes table from SQL data base</a:t>
            </a:r>
          </a:p>
          <a:p>
            <a:r>
              <a:rPr lang="en-US" baseline="0" dirty="0" smtClean="0"/>
              <a:t>Create  – creates table in SQL data base</a:t>
            </a:r>
          </a:p>
          <a:p>
            <a:r>
              <a:rPr lang="en-US" baseline="0" dirty="0" smtClean="0"/>
              <a:t>Truncate  – deletes all rows (data) in a SQL table</a:t>
            </a:r>
          </a:p>
          <a:p>
            <a:r>
              <a:rPr lang="en-US" baseline="0" dirty="0" smtClean="0"/>
              <a:t>Load – execute standard DWD load procedure and any defined pre and post load procedures</a:t>
            </a:r>
          </a:p>
          <a:p>
            <a:r>
              <a:rPr lang="en-US" baseline="0" dirty="0" smtClean="0"/>
              <a:t>Custom – execute custom procedure associated to table/object</a:t>
            </a:r>
          </a:p>
          <a:p>
            <a:r>
              <a:rPr lang="en-US" baseline="0" dirty="0" smtClean="0"/>
              <a:t>Update – execute update procedure associated to table/object</a:t>
            </a:r>
          </a:p>
          <a:p>
            <a:r>
              <a:rPr lang="en-US" baseline="0" dirty="0" smtClean="0"/>
              <a:t>Execute – execute the procedure or host scripts</a:t>
            </a:r>
          </a:p>
          <a:p>
            <a:r>
              <a:rPr lang="en-US" baseline="0" dirty="0" smtClean="0"/>
              <a:t>Process – drops all indexes on the table, performs the update procedure and rebuilds the indexes</a:t>
            </a:r>
          </a:p>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image" Target="../media/image3.png"/><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5" cstate="email"/>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cs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5043" r:id="rId1"/>
    <p:sldLayoutId id="2147485033" r:id="rId2"/>
    <p:sldLayoutId id="2147485034" r:id="rId3"/>
    <p:sldLayoutId id="2147485035" r:id="rId4"/>
    <p:sldLayoutId id="2147485036" r:id="rId5"/>
    <p:sldLayoutId id="2147485037" r:id="rId6"/>
    <p:sldLayoutId id="2147485038" r:id="rId7"/>
    <p:sldLayoutId id="2147485039" r:id="rId8"/>
    <p:sldLayoutId id="2147485040" r:id="rId9"/>
    <p:sldLayoutId id="2147485041" r:id="rId10"/>
    <p:sldLayoutId id="2147485042" r:id="rId11"/>
    <p:sldLayoutId id="2147485044" r:id="rId12"/>
    <p:sldLayoutId id="2147485045" r:id="rId13"/>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5047" r:id="rId1"/>
    <p:sldLayoutId id="2147485048" r:id="rId2"/>
    <p:sldLayoutId id="2147485049" r:id="rId3"/>
    <p:sldLayoutId id="2147485050" r:id="rId4"/>
    <p:sldLayoutId id="2147485051" r:id="rId5"/>
    <p:sldLayoutId id="2147485052" r:id="rId6"/>
    <p:sldLayoutId id="2147485053" r:id="rId7"/>
    <p:sldLayoutId id="2147485054" r:id="rId8"/>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comments" Target="../comments/comment10.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comments" Target="../comments/comment1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comments" Target="../comments/comment13.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comments" Target="../comments/comment19.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comments" Target="../comments/comment20.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comments" Target="../comments/comment22.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8" Type="http://schemas.openxmlformats.org/officeDocument/2006/relationships/comments" Target="../comments/comment27.xml"/><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8" Type="http://schemas.openxmlformats.org/officeDocument/2006/relationships/comments" Target="../comments/comment29.xml"/><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comments" Target="../comments/comment32.xml"/><Relationship Id="rId5" Type="http://schemas.openxmlformats.org/officeDocument/2006/relationships/notesSlide" Target="../notesSlides/notesSlide32.xml"/><Relationship Id="rId4"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comments" Target="../comments/comment5.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457200" y="607452"/>
            <a:ext cx="8229600" cy="880385"/>
          </a:xfrm>
        </p:spPr>
        <p:txBody>
          <a:bodyPr>
            <a:noAutofit/>
          </a:bodyPr>
          <a:lstStyle/>
          <a:p>
            <a:pPr eaLnBrk="1" hangingPunct="1"/>
            <a:r>
              <a:rPr lang="en-US" dirty="0" smtClean="0"/>
              <a:t>Introduction to Data Warehouse Scheduler</a:t>
            </a:r>
          </a:p>
        </p:txBody>
      </p:sp>
      <p:sp>
        <p:nvSpPr>
          <p:cNvPr id="3" name="TextBox 2"/>
          <p:cNvSpPr txBox="1"/>
          <p:nvPr/>
        </p:nvSpPr>
        <p:spPr>
          <a:xfrm>
            <a:off x="479516" y="1784106"/>
            <a:ext cx="3782518" cy="830997"/>
          </a:xfrm>
          <a:prstGeom prst="rect">
            <a:avLst/>
          </a:prstGeom>
          <a:noFill/>
        </p:spPr>
        <p:txBody>
          <a:bodyPr wrap="square" rtlCol="0">
            <a:spAutoFit/>
          </a:bodyPr>
          <a:ls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a:lstStyle>
          <a:p>
            <a:r>
              <a:rPr lang="en-US" sz="2400" b="1" dirty="0" smtClean="0">
                <a:solidFill>
                  <a:schemeClr val="tx1">
                    <a:lumMod val="50000"/>
                    <a:lumOff val="50000"/>
                  </a:schemeClr>
                </a:solidFill>
                <a:latin typeface="+mj-lt"/>
              </a:rPr>
              <a:t>Application Level 1 </a:t>
            </a:r>
          </a:p>
          <a:p>
            <a:r>
              <a:rPr lang="en-US" sz="2400" b="1" dirty="0" smtClean="0">
                <a:solidFill>
                  <a:schemeClr val="tx1">
                    <a:lumMod val="50000"/>
                    <a:lumOff val="50000"/>
                  </a:schemeClr>
                </a:solidFill>
                <a:latin typeface="+mj-lt"/>
              </a:rPr>
              <a:t>Course  1-11</a:t>
            </a:r>
            <a:endParaRPr lang="en-US" sz="2400" b="1" dirty="0">
              <a:solidFill>
                <a:schemeClr val="tx1">
                  <a:lumMod val="50000"/>
                  <a:lumOff val="50000"/>
                </a:schemeClr>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Objects &amp; Procedures</a:t>
            </a:r>
          </a:p>
        </p:txBody>
      </p:sp>
      <p:pic>
        <p:nvPicPr>
          <p:cNvPr id="5122" name="Picture 2"/>
          <p:cNvPicPr>
            <a:picLocks noGrp="1" noChangeAspect="1" noChangeArrowheads="1"/>
          </p:cNvPicPr>
          <p:nvPr>
            <p:ph idx="1"/>
          </p:nvPr>
        </p:nvPicPr>
        <p:blipFill>
          <a:blip r:embed="rId3" cstate="print"/>
          <a:srcRect/>
          <a:stretch>
            <a:fillRect/>
          </a:stretch>
        </p:blipFill>
        <p:spPr bwMode="auto">
          <a:xfrm>
            <a:off x="430213" y="1383926"/>
            <a:ext cx="8229600" cy="3883772"/>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1733550" y="977900"/>
            <a:ext cx="5676900" cy="4900613"/>
          </a:xfrm>
          <a:prstGeom prst="rect">
            <a:avLst/>
          </a:prstGeom>
          <a:noFill/>
          <a:ln w="9525">
            <a:noFill/>
            <a:miter lim="800000"/>
            <a:headEnd/>
            <a:tailEnd/>
          </a:ln>
          <a:effectLst/>
        </p:spPr>
      </p:pic>
      <p:sp>
        <p:nvSpPr>
          <p:cNvPr id="7" name="Right Arrow 6"/>
          <p:cNvSpPr/>
          <p:nvPr/>
        </p:nvSpPr>
        <p:spPr>
          <a:xfrm>
            <a:off x="1171490" y="2579536"/>
            <a:ext cx="70104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nvSpPr>
        <p:spPr>
          <a:xfrm>
            <a:off x="1181429" y="2847893"/>
            <a:ext cx="70104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5122"/>
                                        </p:tgtEl>
                                        <p:attrNameLst>
                                          <p:attrName>style.opacity</p:attrName>
                                        </p:attrNameLst>
                                      </p:cBhvr>
                                      <p:to>
                                        <p:strVal val="0.5"/>
                                      </p:to>
                                    </p:set>
                                    <p:animEffect filter="image" prLst="opacity: 0.5">
                                      <p:cBhvr rctx="IE">
                                        <p:cTn id="7" dur="indefinite"/>
                                        <p:tgtEl>
                                          <p:spTgt spid="512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1" nodeType="clickEffect">
                                  <p:stCondLst>
                                    <p:cond delay="0"/>
                                  </p:stCondLst>
                                  <p:childTnLst>
                                    <p:set>
                                      <p:cBhvr>
                                        <p:cTn id="13" dur="1" fill="hold">
                                          <p:stCondLst>
                                            <p:cond delay="0"/>
                                          </p:stCondLst>
                                        </p:cTn>
                                        <p:tgtEl>
                                          <p:spTgt spid="7"/>
                                        </p:tgtEl>
                                        <p:attrNameLst>
                                          <p:attrName>style.visibility</p:attrName>
                                        </p:attrNameLst>
                                      </p:cBhvr>
                                      <p:to>
                                        <p:strVal val="hidden"/>
                                      </p:to>
                                    </p:set>
                                  </p:childTnLst>
                                </p:cTn>
                              </p:par>
                              <p:par>
                                <p:cTn id="14" presetID="1"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Jobs and Tasks</a:t>
            </a:r>
          </a:p>
        </p:txBody>
      </p:sp>
      <p:pic>
        <p:nvPicPr>
          <p:cNvPr id="2051" name="Picture 3"/>
          <p:cNvPicPr>
            <a:picLocks noChangeAspect="1" noChangeArrowheads="1"/>
          </p:cNvPicPr>
          <p:nvPr/>
        </p:nvPicPr>
        <p:blipFill>
          <a:blip r:embed="rId3" cstate="print"/>
          <a:srcRect/>
          <a:stretch>
            <a:fillRect/>
          </a:stretch>
        </p:blipFill>
        <p:spPr bwMode="auto">
          <a:xfrm>
            <a:off x="1816239" y="1610348"/>
            <a:ext cx="5670550" cy="4351337"/>
          </a:xfrm>
          <a:prstGeom prst="rect">
            <a:avLst/>
          </a:prstGeom>
          <a:noFill/>
          <a:ln w="9525">
            <a:noFill/>
            <a:miter lim="800000"/>
            <a:headEnd/>
            <a:tailEnd/>
          </a:ln>
          <a:effectLst/>
        </p:spPr>
      </p:pic>
      <p:sp>
        <p:nvSpPr>
          <p:cNvPr id="9" name="TextBox 8"/>
          <p:cNvSpPr txBox="1"/>
          <p:nvPr/>
        </p:nvSpPr>
        <p:spPr>
          <a:xfrm>
            <a:off x="447261" y="914400"/>
            <a:ext cx="7315200" cy="461665"/>
          </a:xfrm>
          <a:prstGeom prst="rect">
            <a:avLst/>
          </a:prstGeom>
          <a:noFill/>
        </p:spPr>
        <p:txBody>
          <a:bodyPr wrap="square" rtlCol="0">
            <a:spAutoFit/>
          </a:bodyPr>
          <a:lstStyle/>
          <a:p>
            <a:r>
              <a:rPr lang="en-US" sz="2400" dirty="0" smtClean="0">
                <a:latin typeface="+mj-lt"/>
              </a:rPr>
              <a:t>Job Name:    DAILY_AP_PROCESS_QMI</a:t>
            </a:r>
            <a:endParaRPr lang="en-US" sz="2400" dirty="0">
              <a:latin typeface="+mj-lt"/>
            </a:endParaRPr>
          </a:p>
        </p:txBody>
      </p:sp>
      <p:pic>
        <p:nvPicPr>
          <p:cNvPr id="2052" name="Picture 4"/>
          <p:cNvPicPr>
            <a:picLocks noChangeAspect="1" noChangeArrowheads="1"/>
          </p:cNvPicPr>
          <p:nvPr/>
        </p:nvPicPr>
        <p:blipFill>
          <a:blip r:embed="rId4" cstate="print"/>
          <a:srcRect/>
          <a:stretch>
            <a:fillRect/>
          </a:stretch>
        </p:blipFill>
        <p:spPr bwMode="auto">
          <a:xfrm>
            <a:off x="1838458" y="4588564"/>
            <a:ext cx="5908473" cy="649357"/>
          </a:xfrm>
          <a:prstGeom prst="rect">
            <a:avLst/>
          </a:prstGeom>
          <a:noFill/>
          <a:ln w="9525">
            <a:noFill/>
            <a:miter lim="800000"/>
            <a:headEnd/>
            <a:tailEnd/>
          </a:ln>
          <a:effectLst/>
        </p:spPr>
      </p:pic>
      <p:sp>
        <p:nvSpPr>
          <p:cNvPr id="12" name="Right Arrow 11"/>
          <p:cNvSpPr/>
          <p:nvPr/>
        </p:nvSpPr>
        <p:spPr>
          <a:xfrm>
            <a:off x="735497" y="2842592"/>
            <a:ext cx="1033669" cy="805069"/>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TASKS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Scheduler Navigation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Scheduler access</a:t>
            </a:r>
          </a:p>
        </p:txBody>
      </p:sp>
      <p:pic>
        <p:nvPicPr>
          <p:cNvPr id="1026" name="Picture 2"/>
          <p:cNvPicPr>
            <a:picLocks noGrp="1" noChangeAspect="1" noChangeArrowheads="1"/>
          </p:cNvPicPr>
          <p:nvPr>
            <p:ph idx="1"/>
          </p:nvPr>
        </p:nvPicPr>
        <p:blipFill>
          <a:blip r:embed="rId3" cstate="print"/>
          <a:srcRect/>
          <a:stretch>
            <a:fillRect/>
          </a:stretch>
        </p:blipFill>
        <p:spPr bwMode="auto">
          <a:xfrm>
            <a:off x="457200" y="1571495"/>
            <a:ext cx="8229600" cy="4065848"/>
          </a:xfrm>
          <a:prstGeom prst="rect">
            <a:avLst/>
          </a:prstGeom>
          <a:noFill/>
          <a:ln w="9525">
            <a:noFill/>
            <a:miter lim="800000"/>
            <a:headEnd/>
            <a:tailEnd/>
          </a:ln>
          <a:effectLst/>
        </p:spPr>
      </p:pic>
      <p:grpSp>
        <p:nvGrpSpPr>
          <p:cNvPr id="15" name="Group 14"/>
          <p:cNvGrpSpPr/>
          <p:nvPr/>
        </p:nvGrpSpPr>
        <p:grpSpPr>
          <a:xfrm>
            <a:off x="2128838" y="1694438"/>
            <a:ext cx="3174682" cy="1810762"/>
            <a:chOff x="2128838" y="1694438"/>
            <a:chExt cx="3174682" cy="1810762"/>
          </a:xfrm>
        </p:grpSpPr>
        <p:pic>
          <p:nvPicPr>
            <p:cNvPr id="1030" name="Picture 6"/>
            <p:cNvPicPr>
              <a:picLocks noChangeAspect="1" noChangeArrowheads="1"/>
            </p:cNvPicPr>
            <p:nvPr/>
          </p:nvPicPr>
          <p:blipFill>
            <a:blip r:embed="rId4" cstate="print"/>
            <a:srcRect/>
            <a:stretch>
              <a:fillRect/>
            </a:stretch>
          </p:blipFill>
          <p:spPr bwMode="auto">
            <a:xfrm>
              <a:off x="2128838" y="1694438"/>
              <a:ext cx="1178242" cy="378201"/>
            </a:xfrm>
            <a:prstGeom prst="rect">
              <a:avLst/>
            </a:prstGeom>
            <a:noFill/>
            <a:ln w="9525">
              <a:noFill/>
              <a:miter lim="800000"/>
              <a:headEnd/>
              <a:tailEnd/>
            </a:ln>
            <a:effectLst/>
          </p:spPr>
        </p:pic>
        <p:sp>
          <p:nvSpPr>
            <p:cNvPr id="14" name="Rectangular Callout 13"/>
            <p:cNvSpPr/>
            <p:nvPr/>
          </p:nvSpPr>
          <p:spPr>
            <a:xfrm>
              <a:off x="3063240" y="2529840"/>
              <a:ext cx="2240280" cy="975360"/>
            </a:xfrm>
            <a:prstGeom prst="wedgeRectCallout">
              <a:avLst>
                <a:gd name="adj1" fmla="val -64113"/>
                <a:gd name="adj2" fmla="val -9597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Scheduler Window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Toolbars and Menus</a:t>
            </a:r>
          </a:p>
        </p:txBody>
      </p:sp>
      <p:pic>
        <p:nvPicPr>
          <p:cNvPr id="1026" name="Picture 2"/>
          <p:cNvPicPr>
            <a:picLocks noChangeAspect="1" noChangeArrowheads="1"/>
          </p:cNvPicPr>
          <p:nvPr/>
        </p:nvPicPr>
        <p:blipFill>
          <a:blip r:embed="rId3" cstate="print"/>
          <a:srcRect/>
          <a:stretch>
            <a:fillRect/>
          </a:stretch>
        </p:blipFill>
        <p:spPr bwMode="auto">
          <a:xfrm>
            <a:off x="635000" y="1660525"/>
            <a:ext cx="7872413" cy="3535363"/>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631825" y="1657350"/>
            <a:ext cx="7880350" cy="35433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4254901" y="2110009"/>
            <a:ext cx="1466651" cy="540594"/>
          </a:xfrm>
          <a:prstGeom prst="rect">
            <a:avLst/>
          </a:prstGeom>
          <a:noFill/>
          <a:ln w="9525">
            <a:noFill/>
            <a:miter lim="800000"/>
            <a:headEnd/>
            <a:tailEnd/>
          </a:ln>
          <a:effectLst/>
          <a:scene3d>
            <a:camera prst="orthographicFront"/>
            <a:lightRig rig="threePt" dir="t"/>
          </a:scene3d>
          <a:sp3d>
            <a:bevelT w="152400" h="50800" prst="softRound"/>
          </a:sp3d>
        </p:spPr>
      </p:pic>
      <p:pic>
        <p:nvPicPr>
          <p:cNvPr id="1031" name="Picture 7"/>
          <p:cNvPicPr>
            <a:picLocks noChangeAspect="1" noChangeArrowheads="1"/>
          </p:cNvPicPr>
          <p:nvPr/>
        </p:nvPicPr>
        <p:blipFill>
          <a:blip r:embed="rId6" cstate="print"/>
          <a:srcRect/>
          <a:stretch>
            <a:fillRect/>
          </a:stretch>
        </p:blipFill>
        <p:spPr bwMode="auto">
          <a:xfrm>
            <a:off x="631825" y="1657350"/>
            <a:ext cx="7880350" cy="35433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7" cstate="print"/>
          <a:srcRect/>
          <a:stretch>
            <a:fillRect/>
          </a:stretch>
        </p:blipFill>
        <p:spPr bwMode="auto">
          <a:xfrm>
            <a:off x="4757175" y="2086857"/>
            <a:ext cx="1574178" cy="517232"/>
          </a:xfrm>
          <a:prstGeom prst="rect">
            <a:avLst/>
          </a:prstGeom>
          <a:noFill/>
          <a:ln w="9525">
            <a:noFill/>
            <a:miter lim="800000"/>
            <a:headEnd/>
            <a:tailEnd/>
          </a:ln>
          <a:effectLst/>
          <a:scene3d>
            <a:camera prst="orthographicFront"/>
            <a:lightRig rig="threePt" dir="t"/>
          </a:scene3d>
          <a:sp3d>
            <a:bevelT w="152400" h="50800" prst="softRound"/>
          </a:sp3d>
        </p:spPr>
      </p:pic>
      <p:pic>
        <p:nvPicPr>
          <p:cNvPr id="1032" name="Picture 8"/>
          <p:cNvPicPr>
            <a:picLocks noChangeAspect="1" noChangeArrowheads="1"/>
          </p:cNvPicPr>
          <p:nvPr/>
        </p:nvPicPr>
        <p:blipFill>
          <a:blip r:embed="rId8" cstate="print"/>
          <a:srcRect/>
          <a:stretch>
            <a:fillRect/>
          </a:stretch>
        </p:blipFill>
        <p:spPr bwMode="auto">
          <a:xfrm>
            <a:off x="5239211" y="2095018"/>
            <a:ext cx="1566703" cy="462987"/>
          </a:xfrm>
          <a:prstGeom prst="rect">
            <a:avLst/>
          </a:prstGeom>
          <a:noFill/>
          <a:ln w="9525">
            <a:noFill/>
            <a:miter lim="800000"/>
            <a:headEnd/>
            <a:tailEnd/>
          </a:ln>
          <a:effectLst/>
          <a:scene3d>
            <a:camera prst="orthographicFront"/>
            <a:lightRig rig="threePt" dir="t"/>
          </a:scene3d>
          <a:sp3d>
            <a:bevelT w="152400" h="50800" prst="softRound"/>
          </a:sp3d>
        </p:spPr>
      </p:pic>
      <p:pic>
        <p:nvPicPr>
          <p:cNvPr id="1033" name="Picture 9"/>
          <p:cNvPicPr>
            <a:picLocks noChangeAspect="1" noChangeArrowheads="1"/>
          </p:cNvPicPr>
          <p:nvPr/>
        </p:nvPicPr>
        <p:blipFill>
          <a:blip r:embed="rId9" cstate="print"/>
          <a:srcRect/>
          <a:stretch>
            <a:fillRect/>
          </a:stretch>
        </p:blipFill>
        <p:spPr bwMode="auto">
          <a:xfrm>
            <a:off x="1833782" y="1860534"/>
            <a:ext cx="6324816" cy="494046"/>
          </a:xfrm>
          <a:prstGeom prst="rect">
            <a:avLst/>
          </a:prstGeom>
          <a:noFill/>
          <a:ln w="9525">
            <a:noFill/>
            <a:miter lim="800000"/>
            <a:headEnd/>
            <a:tailEnd/>
          </a:ln>
          <a:effectLst/>
          <a:scene3d>
            <a:camera prst="orthographicFront"/>
            <a:lightRig rig="threePt" dir="t"/>
          </a:scene3d>
          <a:sp3d>
            <a:bevelT w="152400" h="50800" prst="softRound"/>
          </a:sp3d>
        </p:spPr>
      </p:pic>
      <p:pic>
        <p:nvPicPr>
          <p:cNvPr id="1034" name="Picture 10"/>
          <p:cNvPicPr>
            <a:picLocks noChangeAspect="1" noChangeArrowheads="1"/>
          </p:cNvPicPr>
          <p:nvPr/>
        </p:nvPicPr>
        <p:blipFill>
          <a:blip r:embed="rId10" cstate="print"/>
          <a:srcRect/>
          <a:stretch>
            <a:fillRect/>
          </a:stretch>
        </p:blipFill>
        <p:spPr bwMode="auto">
          <a:xfrm>
            <a:off x="1780494" y="1833218"/>
            <a:ext cx="6540546" cy="585403"/>
          </a:xfrm>
          <a:prstGeom prst="rect">
            <a:avLst/>
          </a:prstGeom>
          <a:noFill/>
          <a:ln w="9525">
            <a:noFill/>
            <a:miter lim="800000"/>
            <a:headEnd/>
            <a:tailEnd/>
          </a:ln>
          <a:effectLst/>
        </p:spPr>
      </p:pic>
      <p:pic>
        <p:nvPicPr>
          <p:cNvPr id="1035" name="Picture 11"/>
          <p:cNvPicPr>
            <a:picLocks noChangeAspect="1" noChangeArrowheads="1"/>
          </p:cNvPicPr>
          <p:nvPr/>
        </p:nvPicPr>
        <p:blipFill>
          <a:blip r:embed="rId11" cstate="print"/>
          <a:srcRect/>
          <a:stretch>
            <a:fillRect/>
          </a:stretch>
        </p:blipFill>
        <p:spPr bwMode="auto">
          <a:xfrm>
            <a:off x="571500" y="1663700"/>
            <a:ext cx="8001000" cy="3529013"/>
          </a:xfrm>
          <a:prstGeom prst="rect">
            <a:avLst/>
          </a:prstGeom>
          <a:noFill/>
          <a:ln w="9525">
            <a:noFill/>
            <a:miter lim="800000"/>
            <a:headEnd/>
            <a:tailEnd/>
          </a:ln>
          <a:effectLst/>
        </p:spPr>
      </p:pic>
      <p:pic>
        <p:nvPicPr>
          <p:cNvPr id="1036" name="Picture 12"/>
          <p:cNvPicPr>
            <a:picLocks noChangeAspect="1" noChangeArrowheads="1"/>
          </p:cNvPicPr>
          <p:nvPr/>
        </p:nvPicPr>
        <p:blipFill>
          <a:blip r:embed="rId12" cstate="print"/>
          <a:srcRect/>
          <a:stretch>
            <a:fillRect/>
          </a:stretch>
        </p:blipFill>
        <p:spPr bwMode="auto">
          <a:xfrm>
            <a:off x="5904607" y="2106372"/>
            <a:ext cx="1028628" cy="405334"/>
          </a:xfrm>
          <a:prstGeom prst="rect">
            <a:avLst/>
          </a:prstGeom>
          <a:noFill/>
          <a:ln w="9525">
            <a:noFill/>
            <a:miter lim="800000"/>
            <a:headEnd/>
            <a:tailEnd/>
          </a:ln>
          <a:effectLst/>
          <a:scene3d>
            <a:camera prst="orthographicFront"/>
            <a:lightRig rig="threePt" dir="t"/>
          </a:scene3d>
          <a:sp3d>
            <a:bevelT w="152400" h="50800" prst="softRound"/>
          </a:sp3d>
        </p:spPr>
      </p:pic>
      <p:pic>
        <p:nvPicPr>
          <p:cNvPr id="1038" name="Picture 14"/>
          <p:cNvPicPr>
            <a:picLocks noChangeAspect="1" noChangeArrowheads="1"/>
          </p:cNvPicPr>
          <p:nvPr/>
        </p:nvPicPr>
        <p:blipFill>
          <a:blip r:embed="rId13" cstate="print"/>
          <a:srcRect/>
          <a:stretch>
            <a:fillRect/>
          </a:stretch>
        </p:blipFill>
        <p:spPr bwMode="auto">
          <a:xfrm>
            <a:off x="614463" y="1682490"/>
            <a:ext cx="6965950" cy="3398837"/>
          </a:xfrm>
          <a:prstGeom prst="rect">
            <a:avLst/>
          </a:prstGeom>
          <a:noFill/>
          <a:ln w="9525">
            <a:noFill/>
            <a:miter lim="800000"/>
            <a:headEnd/>
            <a:tailEnd/>
          </a:ln>
          <a:effectLst/>
        </p:spPr>
      </p:pic>
      <p:sp>
        <p:nvSpPr>
          <p:cNvPr id="18" name="Right Arrow 17"/>
          <p:cNvSpPr/>
          <p:nvPr/>
        </p:nvSpPr>
        <p:spPr>
          <a:xfrm>
            <a:off x="1562582" y="1759352"/>
            <a:ext cx="648183" cy="42826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a:off x="1562582" y="2108522"/>
            <a:ext cx="648183" cy="42826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subTnLst>
                                    <p:set>
                                      <p:cBhvr override="childStyle">
                                        <p:cTn dur="1" fill="hold" display="0" masterRel="nextClick" afterEffect="1"/>
                                        <p:tgtEl>
                                          <p:spTgt spid="102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hidden"/>
                                      </p:to>
                                    </p:set>
                                  </p:childTnLst>
                                </p:cTn>
                              </p:par>
                              <p:par>
                                <p:cTn id="11" presetID="13" presetClass="entr" presetSubtype="16" fill="hold" nodeType="withEffect">
                                  <p:stCondLst>
                                    <p:cond delay="0"/>
                                  </p:stCondLst>
                                  <p:childTnLst>
                                    <p:set>
                                      <p:cBhvr>
                                        <p:cTn id="12" dur="1" fill="hold">
                                          <p:stCondLst>
                                            <p:cond delay="0"/>
                                          </p:stCondLst>
                                        </p:cTn>
                                        <p:tgtEl>
                                          <p:spTgt spid="1029"/>
                                        </p:tgtEl>
                                        <p:attrNameLst>
                                          <p:attrName>style.visibility</p:attrName>
                                        </p:attrNameLst>
                                      </p:cBhvr>
                                      <p:to>
                                        <p:strVal val="visible"/>
                                      </p:to>
                                    </p:set>
                                    <p:animEffect transition="in" filter="plus(in)">
                                      <p:cBhvr>
                                        <p:cTn id="13" dur="1000"/>
                                        <p:tgtEl>
                                          <p:spTgt spid="102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30"/>
                                        </p:tgtEl>
                                        <p:attrNameLst>
                                          <p:attrName>style.visibility</p:attrName>
                                        </p:attrNameLst>
                                      </p:cBhvr>
                                      <p:to>
                                        <p:strVal val="visible"/>
                                      </p:to>
                                    </p:set>
                                  </p:childTnLst>
                                  <p:subTnLst>
                                    <p:set>
                                      <p:cBhvr override="childStyle">
                                        <p:cTn dur="1" fill="hold" display="0" masterRel="nextClick" afterEffect="1"/>
                                        <p:tgtEl>
                                          <p:spTgt spid="1030"/>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1029"/>
                                        </p:tgtEl>
                                        <p:attrNameLst>
                                          <p:attrName>style.visibility</p:attrName>
                                        </p:attrNameLst>
                                      </p:cBhvr>
                                      <p:to>
                                        <p:strVal val="hidden"/>
                                      </p:to>
                                    </p:set>
                                  </p:childTnLst>
                                </p:cTn>
                              </p:par>
                              <p:par>
                                <p:cTn id="22" presetID="13" presetClass="entr" presetSubtype="16" fill="hold" nodeType="withEffect">
                                  <p:stCondLst>
                                    <p:cond delay="0"/>
                                  </p:stCondLst>
                                  <p:childTnLst>
                                    <p:set>
                                      <p:cBhvr>
                                        <p:cTn id="23" dur="1" fill="hold">
                                          <p:stCondLst>
                                            <p:cond delay="0"/>
                                          </p:stCondLst>
                                        </p:cTn>
                                        <p:tgtEl>
                                          <p:spTgt spid="1031"/>
                                        </p:tgtEl>
                                        <p:attrNameLst>
                                          <p:attrName>style.visibility</p:attrName>
                                        </p:attrNameLst>
                                      </p:cBhvr>
                                      <p:to>
                                        <p:strVal val="visible"/>
                                      </p:to>
                                    </p:set>
                                    <p:animEffect transition="in" filter="plus(in)">
                                      <p:cBhvr>
                                        <p:cTn id="24" dur="1000"/>
                                        <p:tgtEl>
                                          <p:spTgt spid="103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32"/>
                                        </p:tgtEl>
                                        <p:attrNameLst>
                                          <p:attrName>style.visibility</p:attrName>
                                        </p:attrNameLst>
                                      </p:cBhvr>
                                      <p:to>
                                        <p:strVal val="visible"/>
                                      </p:to>
                                    </p:set>
                                  </p:childTnLst>
                                  <p:subTnLst>
                                    <p:set>
                                      <p:cBhvr override="childStyle">
                                        <p:cTn dur="1" fill="hold" display="0" masterRel="nextClick" afterEffect="1"/>
                                        <p:tgtEl>
                                          <p:spTgt spid="1032"/>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36"/>
                                        </p:tgtEl>
                                        <p:attrNameLst>
                                          <p:attrName>style.visibility</p:attrName>
                                        </p:attrNameLst>
                                      </p:cBhvr>
                                      <p:to>
                                        <p:strVal val="visible"/>
                                      </p:to>
                                    </p:set>
                                  </p:childTnLst>
                                  <p:subTnLst>
                                    <p:set>
                                      <p:cBhvr override="childStyle">
                                        <p:cTn dur="1" fill="hold" display="0" masterRel="nextClick" afterEffect="1"/>
                                        <p:tgtEl>
                                          <p:spTgt spid="1036"/>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33"/>
                                        </p:tgtEl>
                                        <p:attrNameLst>
                                          <p:attrName>style.visibility</p:attrName>
                                        </p:attrNameLst>
                                      </p:cBhvr>
                                      <p:to>
                                        <p:strVal val="visible"/>
                                      </p:to>
                                    </p:set>
                                  </p:childTnLst>
                                  <p:subTnLst>
                                    <p:set>
                                      <p:cBhvr override="childStyle">
                                        <p:cTn dur="1" fill="hold" display="0" masterRel="nextClick" afterEffect="1"/>
                                        <p:tgtEl>
                                          <p:spTgt spid="1033"/>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1034"/>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1031"/>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035"/>
                                        </p:tgtEl>
                                        <p:attrNameLst>
                                          <p:attrName>style.visibility</p:attrName>
                                        </p:attrNameLst>
                                      </p:cBhvr>
                                      <p:to>
                                        <p:strVal val="visible"/>
                                      </p:to>
                                    </p:set>
                                  </p:childTnLst>
                                  <p:subTnLst>
                                    <p:set>
                                      <p:cBhvr override="childStyle">
                                        <p:cTn dur="1" fill="hold" display="0" masterRel="nextClick" afterEffect="1"/>
                                        <p:tgtEl>
                                          <p:spTgt spid="1035"/>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3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Panes</a:t>
            </a:r>
          </a:p>
        </p:txBody>
      </p:sp>
      <p:pic>
        <p:nvPicPr>
          <p:cNvPr id="2050" name="Picture 2"/>
          <p:cNvPicPr>
            <a:picLocks noGrp="1" noChangeAspect="1" noChangeArrowheads="1"/>
          </p:cNvPicPr>
          <p:nvPr>
            <p:ph idx="1"/>
          </p:nvPr>
        </p:nvPicPr>
        <p:blipFill>
          <a:blip r:embed="rId3" cstate="print"/>
          <a:srcRect/>
          <a:stretch>
            <a:fillRect/>
          </a:stretch>
        </p:blipFill>
        <p:spPr bwMode="auto">
          <a:xfrm>
            <a:off x="782665" y="1138134"/>
            <a:ext cx="7400441" cy="4379852"/>
          </a:xfrm>
          <a:prstGeom prst="rect">
            <a:avLst/>
          </a:prstGeom>
          <a:noFill/>
          <a:ln w="9525">
            <a:noFill/>
            <a:miter lim="800000"/>
            <a:headEnd/>
            <a:tailEnd/>
          </a:ln>
          <a:effectLst/>
        </p:spPr>
      </p:pic>
      <p:sp>
        <p:nvSpPr>
          <p:cNvPr id="12" name="Right Arrow 11"/>
          <p:cNvSpPr/>
          <p:nvPr/>
        </p:nvSpPr>
        <p:spPr>
          <a:xfrm>
            <a:off x="260889" y="1813302"/>
            <a:ext cx="511444" cy="60443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ight Arrow 12"/>
          <p:cNvSpPr/>
          <p:nvPr/>
        </p:nvSpPr>
        <p:spPr>
          <a:xfrm>
            <a:off x="260889" y="2833607"/>
            <a:ext cx="511444" cy="60443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ight Arrow 13"/>
          <p:cNvSpPr/>
          <p:nvPr/>
        </p:nvSpPr>
        <p:spPr>
          <a:xfrm>
            <a:off x="260889" y="4132881"/>
            <a:ext cx="511444" cy="60443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Down Arrow 14"/>
          <p:cNvSpPr/>
          <p:nvPr/>
        </p:nvSpPr>
        <p:spPr>
          <a:xfrm>
            <a:off x="5451676" y="2673751"/>
            <a:ext cx="416689" cy="428264"/>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Scheduler States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States - JOBS</a:t>
            </a:r>
          </a:p>
        </p:txBody>
      </p:sp>
      <p:sp>
        <p:nvSpPr>
          <p:cNvPr id="4" name="Content Placeholder 3"/>
          <p:cNvSpPr>
            <a:spLocks noGrp="1"/>
          </p:cNvSpPr>
          <p:nvPr>
            <p:ph idx="1"/>
          </p:nvPr>
        </p:nvSpPr>
        <p:spPr/>
        <p:txBody>
          <a:bodyPr>
            <a:normAutofit/>
          </a:bodyPr>
          <a:lstStyle/>
          <a:p>
            <a:pPr>
              <a:lnSpc>
                <a:spcPct val="150000"/>
              </a:lnSpc>
              <a:spcBef>
                <a:spcPts val="0"/>
              </a:spcBef>
            </a:pPr>
            <a:r>
              <a:rPr lang="en-US" dirty="0" smtClean="0"/>
              <a:t>Hold</a:t>
            </a:r>
          </a:p>
          <a:p>
            <a:pPr>
              <a:lnSpc>
                <a:spcPct val="150000"/>
              </a:lnSpc>
              <a:spcBef>
                <a:spcPts val="0"/>
              </a:spcBef>
            </a:pPr>
            <a:r>
              <a:rPr lang="en-US" dirty="0" smtClean="0"/>
              <a:t>Waiting</a:t>
            </a:r>
          </a:p>
          <a:p>
            <a:pPr>
              <a:lnSpc>
                <a:spcPct val="150000"/>
              </a:lnSpc>
              <a:spcBef>
                <a:spcPts val="0"/>
              </a:spcBef>
            </a:pPr>
            <a:r>
              <a:rPr lang="en-US" dirty="0" smtClean="0"/>
              <a:t>Blocked</a:t>
            </a:r>
          </a:p>
          <a:p>
            <a:pPr>
              <a:lnSpc>
                <a:spcPct val="150000"/>
              </a:lnSpc>
              <a:spcBef>
                <a:spcPts val="0"/>
              </a:spcBef>
            </a:pPr>
            <a:r>
              <a:rPr lang="en-US" dirty="0" smtClean="0"/>
              <a:t>Pending</a:t>
            </a:r>
          </a:p>
          <a:p>
            <a:pPr>
              <a:lnSpc>
                <a:spcPct val="150000"/>
              </a:lnSpc>
              <a:spcBef>
                <a:spcPts val="0"/>
              </a:spcBef>
            </a:pPr>
            <a:r>
              <a:rPr lang="en-US" dirty="0" smtClean="0"/>
              <a:t>Running</a:t>
            </a:r>
          </a:p>
          <a:p>
            <a:pPr>
              <a:lnSpc>
                <a:spcPct val="150000"/>
              </a:lnSpc>
              <a:spcBef>
                <a:spcPts val="0"/>
              </a:spcBef>
            </a:pPr>
            <a:r>
              <a:rPr lang="en-US" dirty="0" smtClean="0"/>
              <a:t>Failed</a:t>
            </a:r>
          </a:p>
          <a:p>
            <a:pPr>
              <a:lnSpc>
                <a:spcPct val="150000"/>
              </a:lnSpc>
              <a:spcBef>
                <a:spcPts val="0"/>
              </a:spcBef>
            </a:pPr>
            <a:r>
              <a:rPr lang="en-US" dirty="0" smtClean="0"/>
              <a:t>Failed – Aborted</a:t>
            </a:r>
          </a:p>
          <a:p>
            <a:pPr>
              <a:lnSpc>
                <a:spcPct val="150000"/>
              </a:lnSpc>
              <a:spcBef>
                <a:spcPts val="0"/>
              </a:spcBef>
            </a:pPr>
            <a:r>
              <a:rPr lang="en-US" dirty="0" smtClean="0"/>
              <a:t>Completed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p:cBhvr override="childStyle">
                                        <p:cTn dur="1" fill="hold" display="0" masterRel="nextClick" afterEffect="1"/>
                                        <p:tgtEl>
                                          <p:spTgt spid="4">
                                            <p:txEl>
                                              <p:pRg st="0" end="0"/>
                                            </p:txEl>
                                          </p:spTgt>
                                        </p:tgtEl>
                                        <p:attrNameLst>
                                          <p:attrName>ppt_c</p:attrName>
                                        </p:attrNameLst>
                                      </p:cBhvr>
                                      <p:to>
                                        <a:srgbClr val="969696"/>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subTnLst>
                                    <p:animClr>
                                      <p:cBhvr override="childStyle">
                                        <p:cTn dur="1" fill="hold" display="0" masterRel="nextClick" afterEffect="1"/>
                                        <p:tgtEl>
                                          <p:spTgt spid="4">
                                            <p:txEl>
                                              <p:pRg st="1" end="1"/>
                                            </p:txEl>
                                          </p:spTgt>
                                        </p:tgtEl>
                                        <p:attrNameLst>
                                          <p:attrName>ppt_c</p:attrName>
                                        </p:attrNameLst>
                                      </p:cBhvr>
                                      <p:to>
                                        <a:srgbClr val="969696"/>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subTnLst>
                                    <p:animClr>
                                      <p:cBhvr override="childStyle">
                                        <p:cTn dur="1" fill="hold" display="0" masterRel="nextClick" afterEffect="1"/>
                                        <p:tgtEl>
                                          <p:spTgt spid="4">
                                            <p:txEl>
                                              <p:pRg st="2" end="2"/>
                                            </p:txEl>
                                          </p:spTgt>
                                        </p:tgtEl>
                                        <p:attrNameLst>
                                          <p:attrName>ppt_c</p:attrName>
                                        </p:attrNameLst>
                                      </p:cBhvr>
                                      <p:to>
                                        <a:srgbClr val="969696"/>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subTnLst>
                                    <p:animClr>
                                      <p:cBhvr override="childStyle">
                                        <p:cTn dur="1" fill="hold" display="0" masterRel="nextClick" afterEffect="1"/>
                                        <p:tgtEl>
                                          <p:spTgt spid="4">
                                            <p:txEl>
                                              <p:pRg st="3" end="3"/>
                                            </p:txEl>
                                          </p:spTgt>
                                        </p:tgtEl>
                                        <p:attrNameLst>
                                          <p:attrName>ppt_c</p:attrName>
                                        </p:attrNameLst>
                                      </p:cBhvr>
                                      <p:to>
                                        <a:srgbClr val="969696"/>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subTnLst>
                                    <p:animClr>
                                      <p:cBhvr override="childStyle">
                                        <p:cTn dur="1" fill="hold" display="0" masterRel="nextClick" afterEffect="1"/>
                                        <p:tgtEl>
                                          <p:spTgt spid="4">
                                            <p:txEl>
                                              <p:pRg st="4" end="4"/>
                                            </p:txEl>
                                          </p:spTgt>
                                        </p:tgtEl>
                                        <p:attrNameLst>
                                          <p:attrName>ppt_c</p:attrName>
                                        </p:attrNameLst>
                                      </p:cBhvr>
                                      <p:to>
                                        <a:srgbClr val="969696"/>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subTnLst>
                                    <p:animClr>
                                      <p:cBhvr override="childStyle">
                                        <p:cTn dur="1" fill="hold" display="0" masterRel="nextClick" afterEffect="1"/>
                                        <p:tgtEl>
                                          <p:spTgt spid="4">
                                            <p:txEl>
                                              <p:pRg st="5" end="5"/>
                                            </p:txEl>
                                          </p:spTgt>
                                        </p:tgtEl>
                                        <p:attrNameLst>
                                          <p:attrName>ppt_c</p:attrName>
                                        </p:attrNameLst>
                                      </p:cBhvr>
                                      <p:to>
                                        <a:srgbClr val="969696"/>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subTnLst>
                                    <p:animClr>
                                      <p:cBhvr override="childStyle">
                                        <p:cTn dur="1" fill="hold" display="0" masterRel="nextClick" afterEffect="1"/>
                                        <p:tgtEl>
                                          <p:spTgt spid="4">
                                            <p:txEl>
                                              <p:pRg st="6" end="6"/>
                                            </p:txEl>
                                          </p:spTgt>
                                        </p:tgtEl>
                                        <p:attrNameLst>
                                          <p:attrName>ppt_c</p:attrName>
                                        </p:attrNameLst>
                                      </p:cBhvr>
                                      <p:to>
                                        <a:srgbClr val="969696"/>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States - TASKS</a:t>
            </a:r>
          </a:p>
        </p:txBody>
      </p:sp>
      <p:sp>
        <p:nvSpPr>
          <p:cNvPr id="4" name="Content Placeholder 3"/>
          <p:cNvSpPr>
            <a:spLocks noGrp="1"/>
          </p:cNvSpPr>
          <p:nvPr>
            <p:ph idx="1"/>
          </p:nvPr>
        </p:nvSpPr>
        <p:spPr/>
        <p:txBody>
          <a:bodyPr/>
          <a:lstStyle/>
          <a:p>
            <a:pPr>
              <a:lnSpc>
                <a:spcPct val="150000"/>
              </a:lnSpc>
            </a:pPr>
            <a:r>
              <a:rPr lang="en-US" dirty="0" smtClean="0"/>
              <a:t>Held</a:t>
            </a:r>
          </a:p>
          <a:p>
            <a:pPr>
              <a:lnSpc>
                <a:spcPct val="150000"/>
              </a:lnSpc>
            </a:pPr>
            <a:r>
              <a:rPr lang="en-US" dirty="0" smtClean="0"/>
              <a:t>Waiting</a:t>
            </a:r>
          </a:p>
          <a:p>
            <a:pPr>
              <a:lnSpc>
                <a:spcPct val="150000"/>
              </a:lnSpc>
            </a:pPr>
            <a:r>
              <a:rPr lang="en-US" dirty="0" smtClean="0"/>
              <a:t>Running</a:t>
            </a:r>
          </a:p>
          <a:p>
            <a:pPr>
              <a:lnSpc>
                <a:spcPct val="150000"/>
              </a:lnSpc>
            </a:pPr>
            <a:r>
              <a:rPr lang="en-US" dirty="0" smtClean="0"/>
              <a:t>Failed</a:t>
            </a:r>
          </a:p>
          <a:p>
            <a:pPr>
              <a:lnSpc>
                <a:spcPct val="150000"/>
              </a:lnSpc>
            </a:pPr>
            <a:r>
              <a:rPr lang="en-US" dirty="0" smtClean="0"/>
              <a:t>Completed</a:t>
            </a:r>
          </a:p>
          <a:p>
            <a:pPr>
              <a:lnSpc>
                <a:spcPct val="150000"/>
              </a:lnSpc>
            </a:pPr>
            <a:r>
              <a:rPr lang="en-US" dirty="0" smtClean="0"/>
              <a:t>Error Completion</a:t>
            </a:r>
          </a:p>
          <a:p>
            <a:pPr>
              <a:lnSpc>
                <a:spcPct val="150000"/>
              </a:lnSpc>
            </a:pPr>
            <a:r>
              <a:rPr lang="en-US" dirty="0" smtClean="0"/>
              <a:t>Bad Return Status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p:cBhvr override="childStyle">
                                        <p:cTn dur="1" fill="hold" display="0" masterRel="nextClick" afterEffect="1"/>
                                        <p:tgtEl>
                                          <p:spTgt spid="4">
                                            <p:txEl>
                                              <p:pRg st="0" end="0"/>
                                            </p:txEl>
                                          </p:spTgt>
                                        </p:tgtEl>
                                        <p:attrNameLst>
                                          <p:attrName>ppt_c</p:attrName>
                                        </p:attrNameLst>
                                      </p:cBhvr>
                                      <p:to>
                                        <a:srgbClr val="969696"/>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subTnLst>
                                    <p:animClr>
                                      <p:cBhvr override="childStyle">
                                        <p:cTn dur="1" fill="hold" display="0" masterRel="nextClick" afterEffect="1"/>
                                        <p:tgtEl>
                                          <p:spTgt spid="4">
                                            <p:txEl>
                                              <p:pRg st="1" end="1"/>
                                            </p:txEl>
                                          </p:spTgt>
                                        </p:tgtEl>
                                        <p:attrNameLst>
                                          <p:attrName>ppt_c</p:attrName>
                                        </p:attrNameLst>
                                      </p:cBhvr>
                                      <p:to>
                                        <a:srgbClr val="969696"/>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subTnLst>
                                    <p:animClr>
                                      <p:cBhvr override="childStyle">
                                        <p:cTn dur="1" fill="hold" display="0" masterRel="nextClick" afterEffect="1"/>
                                        <p:tgtEl>
                                          <p:spTgt spid="4">
                                            <p:txEl>
                                              <p:pRg st="2" end="2"/>
                                            </p:txEl>
                                          </p:spTgt>
                                        </p:tgtEl>
                                        <p:attrNameLst>
                                          <p:attrName>ppt_c</p:attrName>
                                        </p:attrNameLst>
                                      </p:cBhvr>
                                      <p:to>
                                        <a:srgbClr val="969696"/>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subTnLst>
                                    <p:animClr>
                                      <p:cBhvr override="childStyle">
                                        <p:cTn dur="1" fill="hold" display="0" masterRel="nextClick" afterEffect="1"/>
                                        <p:tgtEl>
                                          <p:spTgt spid="4">
                                            <p:txEl>
                                              <p:pRg st="3" end="3"/>
                                            </p:txEl>
                                          </p:spTgt>
                                        </p:tgtEl>
                                        <p:attrNameLst>
                                          <p:attrName>ppt_c</p:attrName>
                                        </p:attrNameLst>
                                      </p:cBhvr>
                                      <p:to>
                                        <a:srgbClr val="969696"/>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subTnLst>
                                    <p:animClr>
                                      <p:cBhvr override="childStyle">
                                        <p:cTn dur="1" fill="hold" display="0" masterRel="nextClick" afterEffect="1"/>
                                        <p:tgtEl>
                                          <p:spTgt spid="4">
                                            <p:txEl>
                                              <p:pRg st="4" end="4"/>
                                            </p:txEl>
                                          </p:spTgt>
                                        </p:tgtEl>
                                        <p:attrNameLst>
                                          <p:attrName>ppt_c</p:attrName>
                                        </p:attrNameLst>
                                      </p:cBhvr>
                                      <p:to>
                                        <a:srgbClr val="969696"/>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subTnLst>
                                    <p:animClr>
                                      <p:cBhvr override="childStyle">
                                        <p:cTn dur="1" fill="hold" display="0" masterRel="nextClick" afterEffect="1"/>
                                        <p:tgtEl>
                                          <p:spTgt spid="4">
                                            <p:txEl>
                                              <p:pRg st="5" end="5"/>
                                            </p:txEl>
                                          </p:spTgt>
                                        </p:tgtEl>
                                        <p:attrNameLst>
                                          <p:attrName>ppt_c</p:attrName>
                                        </p:attrNameLst>
                                      </p:cBhvr>
                                      <p:to>
                                        <a:srgbClr val="969696"/>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Status</a:t>
            </a:r>
          </a:p>
        </p:txBody>
      </p:sp>
      <p:pic>
        <p:nvPicPr>
          <p:cNvPr id="4098" name="Picture 2"/>
          <p:cNvPicPr>
            <a:picLocks noGrp="1" noChangeAspect="1" noChangeArrowheads="1"/>
          </p:cNvPicPr>
          <p:nvPr>
            <p:ph idx="1"/>
          </p:nvPr>
        </p:nvPicPr>
        <p:blipFill>
          <a:blip r:embed="rId3" cstate="print"/>
          <a:srcRect/>
          <a:stretch>
            <a:fillRect/>
          </a:stretch>
        </p:blipFill>
        <p:spPr bwMode="auto">
          <a:xfrm>
            <a:off x="917893" y="1108652"/>
            <a:ext cx="7308214" cy="4991533"/>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cstate="print"/>
          <a:srcRect/>
          <a:stretch>
            <a:fillRect/>
          </a:stretch>
        </p:blipFill>
        <p:spPr bwMode="auto">
          <a:xfrm>
            <a:off x="6822668" y="1488618"/>
            <a:ext cx="848991" cy="556940"/>
          </a:xfrm>
          <a:prstGeom prst="rect">
            <a:avLst/>
          </a:prstGeom>
          <a:noFill/>
          <a:ln w="9525">
            <a:noFill/>
            <a:miter lim="800000"/>
            <a:headEnd/>
            <a:tailEnd/>
          </a:ln>
          <a:effectLst/>
          <a:scene3d>
            <a:camera prst="orthographicFront"/>
            <a:lightRig rig="threePt" dir="t"/>
          </a:scene3d>
          <a:sp3d>
            <a:bevelT w="152400" h="50800" prst="softRound"/>
          </a:sp3d>
        </p:spPr>
      </p:pic>
      <p:sp>
        <p:nvSpPr>
          <p:cNvPr id="7" name="Right Arrow 6"/>
          <p:cNvSpPr/>
          <p:nvPr/>
        </p:nvSpPr>
        <p:spPr>
          <a:xfrm>
            <a:off x="387458" y="4060556"/>
            <a:ext cx="511444" cy="57343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childTnLst>
                                  <p:subTnLst>
                                    <p:set>
                                      <p:cBhvr override="childStyle">
                                        <p:cTn dur="1" fill="hold" display="0" masterRel="nextClick" afterEffect="1"/>
                                        <p:tgtEl>
                                          <p:spTgt spid="4099"/>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1043091" y="1125967"/>
            <a:ext cx="6508777" cy="4953000"/>
          </a:xfrm>
        </p:spPr>
        <p:txBody>
          <a:bodyPr>
            <a:normAutofit fontScale="92500" lnSpcReduction="20000"/>
          </a:bodyPr>
          <a:lstStyle/>
          <a:p>
            <a:pPr>
              <a:lnSpc>
                <a:spcPct val="150000"/>
              </a:lnSpc>
            </a:pPr>
            <a:r>
              <a:rPr lang="en-US" dirty="0" smtClean="0"/>
              <a:t>Course Objectives and Benefits</a:t>
            </a:r>
          </a:p>
          <a:p>
            <a:pPr>
              <a:lnSpc>
                <a:spcPct val="150000"/>
              </a:lnSpc>
            </a:pPr>
            <a:r>
              <a:rPr lang="en-US" dirty="0" smtClean="0"/>
              <a:t>Review</a:t>
            </a:r>
          </a:p>
          <a:p>
            <a:pPr>
              <a:lnSpc>
                <a:spcPct val="150000"/>
              </a:lnSpc>
            </a:pPr>
            <a:r>
              <a:rPr lang="en-US" dirty="0" smtClean="0"/>
              <a:t>Components</a:t>
            </a:r>
          </a:p>
          <a:p>
            <a:pPr>
              <a:lnSpc>
                <a:spcPct val="150000"/>
              </a:lnSpc>
            </a:pPr>
            <a:r>
              <a:rPr lang="en-US" dirty="0" smtClean="0"/>
              <a:t>Navigation</a:t>
            </a:r>
          </a:p>
          <a:p>
            <a:pPr>
              <a:lnSpc>
                <a:spcPct val="150000"/>
              </a:lnSpc>
            </a:pPr>
            <a:r>
              <a:rPr lang="en-US" dirty="0" smtClean="0"/>
              <a:t>States</a:t>
            </a:r>
          </a:p>
          <a:p>
            <a:pPr>
              <a:lnSpc>
                <a:spcPct val="150000"/>
              </a:lnSpc>
            </a:pPr>
            <a:r>
              <a:rPr lang="en-US" dirty="0" smtClean="0"/>
              <a:t>Auditing</a:t>
            </a:r>
          </a:p>
          <a:p>
            <a:pPr>
              <a:lnSpc>
                <a:spcPct val="150000"/>
              </a:lnSpc>
            </a:pPr>
            <a:r>
              <a:rPr lang="en-US" dirty="0" smtClean="0"/>
              <a:t>Documentation</a:t>
            </a:r>
          </a:p>
          <a:p>
            <a:pPr>
              <a:lnSpc>
                <a:spcPct val="150000"/>
              </a:lnSpc>
            </a:pPr>
            <a:r>
              <a:rPr lang="en-US" dirty="0" smtClean="0"/>
              <a:t>Next Steps</a:t>
            </a:r>
          </a:p>
          <a:p>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Course Overview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subTnLst>
                                    <p:animClr>
                                      <p:cBhvr override="childStyle">
                                        <p:cTn dur="1" fill="hold" display="0" masterRel="nextClick" afterEffect="1"/>
                                        <p:tgtEl>
                                          <p:spTgt spid="6147">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subTnLst>
                                    <p:animClr>
                                      <p:cBhvr override="childStyle">
                                        <p:cTn dur="1" fill="hold" display="0" masterRel="nextClick" afterEffect="1"/>
                                        <p:tgtEl>
                                          <p:spTgt spid="6147">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subTnLst>
                                    <p:animClr>
                                      <p:cBhvr override="childStyle">
                                        <p:cTn dur="1" fill="hold" display="0" masterRel="nextClick" afterEffect="1"/>
                                        <p:tgtEl>
                                          <p:spTgt spid="6147">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subTnLst>
                                    <p:animClr>
                                      <p:cBhvr override="childStyle">
                                        <p:cTn dur="1" fill="hold" display="0" masterRel="nextClick" afterEffect="1"/>
                                        <p:tgtEl>
                                          <p:spTgt spid="6147">
                                            <p:txEl>
                                              <p:pRg st="3" end="3"/>
                                            </p:txEl>
                                          </p:spTgt>
                                        </p:tgtEl>
                                        <p:attrNameLst>
                                          <p:attrName>ppt_c</p:attrName>
                                        </p:attrNameLst>
                                      </p:cBhvr>
                                      <p:to>
                                        <a:srgbClr val="B2B2B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subTnLst>
                                    <p:animClr>
                                      <p:cBhvr override="childStyle">
                                        <p:cTn dur="1" fill="hold" display="0" masterRel="nextClick" afterEffect="1"/>
                                        <p:tgtEl>
                                          <p:spTgt spid="6147">
                                            <p:txEl>
                                              <p:pRg st="4" end="4"/>
                                            </p:txEl>
                                          </p:spTgt>
                                        </p:tgtEl>
                                        <p:attrNameLst>
                                          <p:attrName>ppt_c</p:attrName>
                                        </p:attrNameLst>
                                      </p:cBhvr>
                                      <p:to>
                                        <a:srgbClr val="B2B2B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subTnLst>
                                    <p:animClr>
                                      <p:cBhvr override="childStyle">
                                        <p:cTn dur="1" fill="hold" display="0" masterRel="nextClick" afterEffect="1"/>
                                        <p:tgtEl>
                                          <p:spTgt spid="6147">
                                            <p:txEl>
                                              <p:pRg st="5" end="5"/>
                                            </p:txEl>
                                          </p:spTgt>
                                        </p:tgtEl>
                                        <p:attrNameLst>
                                          <p:attrName>ppt_c</p:attrName>
                                        </p:attrNameLst>
                                      </p:cBhvr>
                                      <p:to>
                                        <a:srgbClr val="B2B2B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childTnLst>
                                  <p:subTnLst>
                                    <p:animClr>
                                      <p:cBhvr override="childStyle">
                                        <p:cTn dur="1" fill="hold" display="0" masterRel="nextClick" afterEffect="1"/>
                                        <p:tgtEl>
                                          <p:spTgt spid="6147">
                                            <p:txEl>
                                              <p:pRg st="6" end="6"/>
                                            </p:txEl>
                                          </p:spTgt>
                                        </p:tgtEl>
                                        <p:attrNameLst>
                                          <p:attrName>ppt_c</p:attrName>
                                        </p:attrNameLst>
                                      </p:cBhvr>
                                      <p:to>
                                        <a:srgbClr val="B2B2B2"/>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Refresh Display </a:t>
            </a:r>
          </a:p>
        </p:txBody>
      </p:sp>
      <p:pic>
        <p:nvPicPr>
          <p:cNvPr id="5122" name="Picture 2"/>
          <p:cNvPicPr>
            <a:picLocks noGrp="1" noChangeAspect="1" noChangeArrowheads="1"/>
          </p:cNvPicPr>
          <p:nvPr>
            <p:ph idx="1"/>
          </p:nvPr>
        </p:nvPicPr>
        <p:blipFill>
          <a:blip r:embed="rId3" cstate="print"/>
          <a:srcRect/>
          <a:stretch>
            <a:fillRect/>
          </a:stretch>
        </p:blipFill>
        <p:spPr bwMode="auto">
          <a:xfrm>
            <a:off x="801527" y="1543199"/>
            <a:ext cx="7292972" cy="3223540"/>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cstate="print"/>
          <a:srcRect/>
          <a:stretch>
            <a:fillRect/>
          </a:stretch>
        </p:blipFill>
        <p:spPr bwMode="auto">
          <a:xfrm>
            <a:off x="2128946" y="1945629"/>
            <a:ext cx="567759" cy="469693"/>
          </a:xfrm>
          <a:prstGeom prst="rect">
            <a:avLst/>
          </a:prstGeom>
          <a:noFill/>
          <a:ln w="9525">
            <a:noFill/>
            <a:miter lim="800000"/>
            <a:headEnd/>
            <a:tailEnd/>
          </a:ln>
          <a:effectLst/>
        </p:spPr>
      </p:pic>
      <p:pic>
        <p:nvPicPr>
          <p:cNvPr id="5124" name="Picture 4"/>
          <p:cNvPicPr>
            <a:picLocks noChangeAspect="1" noChangeArrowheads="1"/>
          </p:cNvPicPr>
          <p:nvPr/>
        </p:nvPicPr>
        <p:blipFill>
          <a:blip r:embed="rId5" cstate="print"/>
          <a:srcRect/>
          <a:stretch>
            <a:fillRect/>
          </a:stretch>
        </p:blipFill>
        <p:spPr bwMode="auto">
          <a:xfrm>
            <a:off x="847187" y="1575607"/>
            <a:ext cx="7232650" cy="3116263"/>
          </a:xfrm>
          <a:prstGeom prst="rect">
            <a:avLst/>
          </a:prstGeom>
          <a:noFill/>
          <a:ln w="9525">
            <a:noFill/>
            <a:miter lim="800000"/>
            <a:headEnd/>
            <a:tailEnd/>
          </a:ln>
          <a:effectLst/>
        </p:spPr>
      </p:pic>
      <p:sp>
        <p:nvSpPr>
          <p:cNvPr id="10" name="Down Arrow 9"/>
          <p:cNvSpPr/>
          <p:nvPr/>
        </p:nvSpPr>
        <p:spPr>
          <a:xfrm>
            <a:off x="1317356" y="1193369"/>
            <a:ext cx="542441" cy="58893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own Arrow 10"/>
          <p:cNvSpPr/>
          <p:nvPr/>
        </p:nvSpPr>
        <p:spPr>
          <a:xfrm>
            <a:off x="2136180" y="1252780"/>
            <a:ext cx="542441" cy="58893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3"/>
                                        </p:tgtEl>
                                        <p:attrNameLst>
                                          <p:attrName>style.visibility</p:attrName>
                                        </p:attrNameLst>
                                      </p:cBhvr>
                                      <p:to>
                                        <p:strVal val="visible"/>
                                      </p:to>
                                    </p:set>
                                  </p:childTnLst>
                                  <p:subTnLst>
                                    <p:set>
                                      <p:cBhvr override="childStyle">
                                        <p:cTn dur="1" fill="hold" display="0" masterRel="nextClick" afterEffect="1"/>
                                        <p:tgtEl>
                                          <p:spTgt spid="512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122"/>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51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Troubleshooting Scheduler Issues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Audit Logs</a:t>
            </a:r>
          </a:p>
        </p:txBody>
      </p:sp>
      <p:pic>
        <p:nvPicPr>
          <p:cNvPr id="6146" name="Picture 2"/>
          <p:cNvPicPr>
            <a:picLocks noGrp="1" noChangeAspect="1" noChangeArrowheads="1"/>
          </p:cNvPicPr>
          <p:nvPr>
            <p:ph idx="1"/>
          </p:nvPr>
        </p:nvPicPr>
        <p:blipFill>
          <a:blip r:embed="rId3" cstate="print"/>
          <a:srcRect/>
          <a:stretch>
            <a:fillRect/>
          </a:stretch>
        </p:blipFill>
        <p:spPr bwMode="auto">
          <a:xfrm>
            <a:off x="743087" y="1922007"/>
            <a:ext cx="7899766" cy="3393912"/>
          </a:xfrm>
          <a:prstGeom prst="rect">
            <a:avLst/>
          </a:prstGeom>
          <a:noFill/>
          <a:ln w="9525">
            <a:noFill/>
            <a:miter lim="800000"/>
            <a:headEnd/>
            <a:tailEnd/>
          </a:ln>
          <a:effectLst/>
        </p:spPr>
      </p:pic>
      <p:sp>
        <p:nvSpPr>
          <p:cNvPr id="6" name="Down Arrow 5"/>
          <p:cNvSpPr/>
          <p:nvPr/>
        </p:nvSpPr>
        <p:spPr>
          <a:xfrm>
            <a:off x="2045778" y="1441342"/>
            <a:ext cx="557938" cy="743919"/>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Down Arrow 6"/>
          <p:cNvSpPr/>
          <p:nvPr/>
        </p:nvSpPr>
        <p:spPr>
          <a:xfrm>
            <a:off x="7157635" y="1578244"/>
            <a:ext cx="557938" cy="743919"/>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nvSpPr>
        <p:spPr>
          <a:xfrm>
            <a:off x="1735810" y="2541723"/>
            <a:ext cx="650929" cy="49594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147" name="Picture 3"/>
          <p:cNvPicPr>
            <a:picLocks noChangeAspect="1" noChangeArrowheads="1"/>
          </p:cNvPicPr>
          <p:nvPr/>
        </p:nvPicPr>
        <p:blipFill>
          <a:blip r:embed="rId4" cstate="print"/>
          <a:srcRect/>
          <a:stretch>
            <a:fillRect/>
          </a:stretch>
        </p:blipFill>
        <p:spPr bwMode="auto">
          <a:xfrm>
            <a:off x="2216258" y="1495102"/>
            <a:ext cx="4276910" cy="420827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9" presetClass="emph" presetSubtype="0" nodeType="clickEffect">
                                  <p:stCondLst>
                                    <p:cond delay="0"/>
                                  </p:stCondLst>
                                  <p:childTnLst>
                                    <p:set>
                                      <p:cBhvr rctx="PPT">
                                        <p:cTn id="18" dur="indefinite"/>
                                        <p:tgtEl>
                                          <p:spTgt spid="6146"/>
                                        </p:tgtEl>
                                        <p:attrNameLst>
                                          <p:attrName>style.opacity</p:attrName>
                                        </p:attrNameLst>
                                      </p:cBhvr>
                                      <p:to>
                                        <p:strVal val="0.5"/>
                                      </p:to>
                                    </p:set>
                                    <p:animEffect filter="image" prLst="opacity: 0.5">
                                      <p:cBhvr rctx="IE">
                                        <p:cTn id="19" dur="indefinite"/>
                                        <p:tgtEl>
                                          <p:spTgt spid="6146"/>
                                        </p:tgtEl>
                                      </p:cBhvr>
                                    </p:animEffect>
                                  </p:childTnLst>
                                </p:cTn>
                              </p:par>
                              <p:par>
                                <p:cTn id="20" presetID="1" presetClass="entr" presetSubtype="0" fill="hold" nodeType="withEffect">
                                  <p:stCondLst>
                                    <p:cond delay="0"/>
                                  </p:stCondLst>
                                  <p:childTnLst>
                                    <p:set>
                                      <p:cBhvr>
                                        <p:cTn id="21" dur="1" fill="hold">
                                          <p:stCondLst>
                                            <p:cond delay="0"/>
                                          </p:stCondLst>
                                        </p:cTn>
                                        <p:tgtEl>
                                          <p:spTgt spid="6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Audit Trail at Job Level</a:t>
            </a:r>
          </a:p>
        </p:txBody>
      </p:sp>
      <p:pic>
        <p:nvPicPr>
          <p:cNvPr id="7170" name="Picture 2"/>
          <p:cNvPicPr>
            <a:picLocks noGrp="1" noChangeAspect="1" noChangeArrowheads="1"/>
          </p:cNvPicPr>
          <p:nvPr>
            <p:ph idx="1"/>
          </p:nvPr>
        </p:nvPicPr>
        <p:blipFill>
          <a:blip r:embed="rId3" cstate="print"/>
          <a:srcRect/>
          <a:stretch>
            <a:fillRect/>
          </a:stretch>
        </p:blipFill>
        <p:spPr bwMode="auto">
          <a:xfrm>
            <a:off x="936945" y="1108652"/>
            <a:ext cx="7270110" cy="4991533"/>
          </a:xfrm>
          <a:prstGeom prst="rect">
            <a:avLst/>
          </a:prstGeom>
          <a:noFill/>
          <a:ln w="9525">
            <a:noFill/>
            <a:miter lim="800000"/>
            <a:headEnd/>
            <a:tailEnd/>
          </a:ln>
          <a:effectLst/>
        </p:spPr>
      </p:pic>
      <p:sp>
        <p:nvSpPr>
          <p:cNvPr id="5" name="Right Arrow 4"/>
          <p:cNvSpPr/>
          <p:nvPr/>
        </p:nvSpPr>
        <p:spPr>
          <a:xfrm>
            <a:off x="1164920" y="2329841"/>
            <a:ext cx="676406" cy="526093"/>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dirty="0" smtClean="0"/>
              <a:t>  Manually Starting a Job</a:t>
            </a:r>
          </a:p>
        </p:txBody>
      </p:sp>
      <p:pic>
        <p:nvPicPr>
          <p:cNvPr id="1026" name="Picture 2"/>
          <p:cNvPicPr>
            <a:picLocks noGrp="1" noChangeAspect="1" noChangeArrowheads="1"/>
          </p:cNvPicPr>
          <p:nvPr>
            <p:ph idx="1"/>
          </p:nvPr>
        </p:nvPicPr>
        <p:blipFill>
          <a:blip r:embed="rId3" cstate="print"/>
          <a:srcRect/>
          <a:stretch>
            <a:fillRect/>
          </a:stretch>
        </p:blipFill>
        <p:spPr bwMode="auto">
          <a:xfrm>
            <a:off x="595412" y="1200150"/>
            <a:ext cx="7924601" cy="4916488"/>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2341562" y="2378075"/>
            <a:ext cx="1287463" cy="2614613"/>
          </a:xfrm>
          <a:prstGeom prst="rect">
            <a:avLst/>
          </a:prstGeom>
          <a:noFill/>
          <a:ln w="9525">
            <a:noFill/>
            <a:miter lim="800000"/>
            <a:headEnd/>
            <a:tailEnd/>
          </a:ln>
          <a:effectLst/>
        </p:spPr>
      </p:pic>
      <p:sp>
        <p:nvSpPr>
          <p:cNvPr id="7" name="Right Arrow 6"/>
          <p:cNvSpPr/>
          <p:nvPr/>
        </p:nvSpPr>
        <p:spPr>
          <a:xfrm>
            <a:off x="1728789" y="4157665"/>
            <a:ext cx="800100" cy="485775"/>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8" name="Picture 4"/>
          <p:cNvPicPr>
            <a:picLocks noChangeAspect="1" noChangeArrowheads="1"/>
          </p:cNvPicPr>
          <p:nvPr/>
        </p:nvPicPr>
        <p:blipFill>
          <a:blip r:embed="rId5" cstate="print"/>
          <a:srcRect/>
          <a:stretch>
            <a:fillRect/>
          </a:stretch>
        </p:blipFill>
        <p:spPr bwMode="auto">
          <a:xfrm>
            <a:off x="615950" y="1252538"/>
            <a:ext cx="7940675" cy="3238500"/>
          </a:xfrm>
          <a:prstGeom prst="rect">
            <a:avLst/>
          </a:prstGeom>
          <a:noFill/>
          <a:ln w="9525">
            <a:noFill/>
            <a:miter lim="800000"/>
            <a:headEnd/>
            <a:tailEnd/>
          </a:ln>
          <a:effectLst/>
        </p:spPr>
      </p:pic>
      <p:sp>
        <p:nvSpPr>
          <p:cNvPr id="10" name="Down Arrow 9"/>
          <p:cNvSpPr/>
          <p:nvPr/>
        </p:nvSpPr>
        <p:spPr>
          <a:xfrm>
            <a:off x="2009775" y="1223963"/>
            <a:ext cx="371475" cy="428625"/>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30" name="Picture 6"/>
          <p:cNvPicPr>
            <a:picLocks noChangeAspect="1" noChangeArrowheads="1"/>
          </p:cNvPicPr>
          <p:nvPr/>
        </p:nvPicPr>
        <p:blipFill>
          <a:blip r:embed="rId6" cstate="print"/>
          <a:srcRect/>
          <a:stretch>
            <a:fillRect/>
          </a:stretch>
        </p:blipFill>
        <p:spPr bwMode="auto">
          <a:xfrm>
            <a:off x="619126" y="1198562"/>
            <a:ext cx="7932737" cy="3573463"/>
          </a:xfrm>
          <a:prstGeom prst="rect">
            <a:avLst/>
          </a:prstGeom>
          <a:noFill/>
          <a:ln w="9525">
            <a:noFill/>
            <a:miter lim="800000"/>
            <a:headEnd/>
            <a:tailEnd/>
          </a:ln>
          <a:effectLst/>
        </p:spPr>
      </p:pic>
      <p:sp>
        <p:nvSpPr>
          <p:cNvPr id="13" name="Right Arrow 12"/>
          <p:cNvSpPr/>
          <p:nvPr/>
        </p:nvSpPr>
        <p:spPr>
          <a:xfrm>
            <a:off x="208721" y="2196547"/>
            <a:ext cx="357809" cy="357809"/>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hidden"/>
                                      </p:to>
                                    </p:set>
                                  </p:childTnLst>
                                </p:cTn>
                              </p:par>
                              <p:par>
                                <p:cTn id="21" presetID="9" presetClass="exit" presetSubtype="0" fill="hold" nodeType="withEffect">
                                  <p:stCondLst>
                                    <p:cond delay="0"/>
                                  </p:stCondLst>
                                  <p:childTnLst>
                                    <p:animEffect transition="out" filter="dissolve">
                                      <p:cBhvr>
                                        <p:cTn id="22" dur="500"/>
                                        <p:tgtEl>
                                          <p:spTgt spid="1026"/>
                                        </p:tgtEl>
                                      </p:cBhvr>
                                    </p:animEffect>
                                    <p:set>
                                      <p:cBhvr>
                                        <p:cTn id="23" dur="1" fill="hold">
                                          <p:stCondLst>
                                            <p:cond delay="499"/>
                                          </p:stCondLst>
                                        </p:cTn>
                                        <p:tgtEl>
                                          <p:spTgt spid="1026"/>
                                        </p:tgtEl>
                                        <p:attrNameLst>
                                          <p:attrName>style.visibility</p:attrName>
                                        </p:attrNameLst>
                                      </p:cBhvr>
                                      <p:to>
                                        <p:strVal val="hidden"/>
                                      </p:to>
                                    </p:set>
                                  </p:childTnLst>
                                </p:cTn>
                              </p:par>
                              <p:par>
                                <p:cTn id="24" presetID="13" presetClass="entr" presetSubtype="16" fill="hold" nodeType="withEffect">
                                  <p:stCondLst>
                                    <p:cond delay="0"/>
                                  </p:stCondLst>
                                  <p:childTnLst>
                                    <p:set>
                                      <p:cBhvr>
                                        <p:cTn id="25" dur="1" fill="hold">
                                          <p:stCondLst>
                                            <p:cond delay="0"/>
                                          </p:stCondLst>
                                        </p:cTn>
                                        <p:tgtEl>
                                          <p:spTgt spid="1028"/>
                                        </p:tgtEl>
                                        <p:attrNameLst>
                                          <p:attrName>style.visibility</p:attrName>
                                        </p:attrNameLst>
                                      </p:cBhvr>
                                      <p:to>
                                        <p:strVal val="visible"/>
                                      </p:to>
                                    </p:set>
                                    <p:animEffect transition="in" filter="plus(in)">
                                      <p:cBhvr>
                                        <p:cTn id="26" dur="1000"/>
                                        <p:tgtEl>
                                          <p:spTgt spid="102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9" presetClass="exit" presetSubtype="0" fill="hold" nodeType="clickEffect">
                                  <p:stCondLst>
                                    <p:cond delay="0"/>
                                  </p:stCondLst>
                                  <p:childTnLst>
                                    <p:animEffect transition="out" filter="dissolve">
                                      <p:cBhvr>
                                        <p:cTn id="34" dur="500"/>
                                        <p:tgtEl>
                                          <p:spTgt spid="1028"/>
                                        </p:tgtEl>
                                      </p:cBhvr>
                                    </p:animEffect>
                                    <p:set>
                                      <p:cBhvr>
                                        <p:cTn id="35" dur="1" fill="hold">
                                          <p:stCondLst>
                                            <p:cond delay="499"/>
                                          </p:stCondLst>
                                        </p:cTn>
                                        <p:tgtEl>
                                          <p:spTgt spid="1028"/>
                                        </p:tgtEl>
                                        <p:attrNameLst>
                                          <p:attrName>style.visibility</p:attrName>
                                        </p:attrNameLst>
                                      </p:cBhvr>
                                      <p:to>
                                        <p:strVal val="hidden"/>
                                      </p:to>
                                    </p:set>
                                  </p:childTnLst>
                                </p:cTn>
                              </p:par>
                              <p:par>
                                <p:cTn id="36" presetID="1" presetClass="entr" presetSubtype="0" fill="hold" nodeType="withEffect">
                                  <p:stCondLst>
                                    <p:cond delay="0"/>
                                  </p:stCondLst>
                                  <p:childTnLst>
                                    <p:set>
                                      <p:cBhvr>
                                        <p:cTn id="37" dur="1" fill="hold">
                                          <p:stCondLst>
                                            <p:cond delay="0"/>
                                          </p:stCondLst>
                                        </p:cTn>
                                        <p:tgtEl>
                                          <p:spTgt spid="1030"/>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1" nodeType="click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3" grpId="0" animBg="1"/>
      <p:bldP spid="13"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DAILY_START</a:t>
            </a:r>
          </a:p>
        </p:txBody>
      </p:sp>
      <p:pic>
        <p:nvPicPr>
          <p:cNvPr id="2050" name="Picture 2"/>
          <p:cNvPicPr>
            <a:picLocks noGrp="1" noChangeAspect="1" noChangeArrowheads="1"/>
          </p:cNvPicPr>
          <p:nvPr>
            <p:ph idx="1"/>
          </p:nvPr>
        </p:nvPicPr>
        <p:blipFill>
          <a:blip r:embed="rId3" cstate="print"/>
          <a:srcRect/>
          <a:stretch>
            <a:fillRect/>
          </a:stretch>
        </p:blipFill>
        <p:spPr bwMode="auto">
          <a:xfrm>
            <a:off x="1156734" y="1179514"/>
            <a:ext cx="6258480" cy="48691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Scheduler Documentation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Job Diagram</a:t>
            </a:r>
          </a:p>
        </p:txBody>
      </p:sp>
      <p:pic>
        <p:nvPicPr>
          <p:cNvPr id="9218" name="Picture 2"/>
          <p:cNvPicPr>
            <a:picLocks noGrp="1" noChangeAspect="1" noChangeArrowheads="1"/>
          </p:cNvPicPr>
          <p:nvPr>
            <p:ph idx="1"/>
          </p:nvPr>
        </p:nvPicPr>
        <p:blipFill>
          <a:blip r:embed="rId3" cstate="print"/>
          <a:srcRect/>
          <a:stretch>
            <a:fillRect/>
          </a:stretch>
        </p:blipFill>
        <p:spPr bwMode="auto">
          <a:xfrm>
            <a:off x="551688" y="1436833"/>
            <a:ext cx="7803557" cy="2743438"/>
          </a:xfrm>
          <a:prstGeom prst="rect">
            <a:avLst/>
          </a:prstGeom>
          <a:noFill/>
          <a:ln w="9525">
            <a:noFill/>
            <a:miter lim="800000"/>
            <a:headEnd/>
            <a:tailEnd/>
          </a:ln>
          <a:effectLst/>
        </p:spPr>
      </p:pic>
      <p:sp>
        <p:nvSpPr>
          <p:cNvPr id="5" name="Down Arrow 4"/>
          <p:cNvSpPr/>
          <p:nvPr/>
        </p:nvSpPr>
        <p:spPr>
          <a:xfrm>
            <a:off x="626533" y="1456267"/>
            <a:ext cx="440267" cy="59266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Down Arrow 5"/>
          <p:cNvSpPr/>
          <p:nvPr/>
        </p:nvSpPr>
        <p:spPr>
          <a:xfrm>
            <a:off x="2336800" y="1270000"/>
            <a:ext cx="440267" cy="59266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219" name="Picture 3"/>
          <p:cNvPicPr>
            <a:picLocks noChangeAspect="1" noChangeArrowheads="1"/>
          </p:cNvPicPr>
          <p:nvPr/>
        </p:nvPicPr>
        <p:blipFill>
          <a:blip r:embed="rId4" cstate="print"/>
          <a:srcRect/>
          <a:stretch>
            <a:fillRect/>
          </a:stretch>
        </p:blipFill>
        <p:spPr bwMode="auto">
          <a:xfrm>
            <a:off x="628650" y="1460500"/>
            <a:ext cx="6057900" cy="4343400"/>
          </a:xfrm>
          <a:prstGeom prst="rect">
            <a:avLst/>
          </a:prstGeom>
          <a:noFill/>
          <a:ln w="9525">
            <a:noFill/>
            <a:miter lim="800000"/>
            <a:headEnd/>
            <a:tailEnd/>
          </a:ln>
          <a:effectLst/>
        </p:spPr>
      </p:pic>
      <p:sp>
        <p:nvSpPr>
          <p:cNvPr id="8" name="Down Arrow 7"/>
          <p:cNvSpPr/>
          <p:nvPr/>
        </p:nvSpPr>
        <p:spPr>
          <a:xfrm>
            <a:off x="2133600" y="1303867"/>
            <a:ext cx="406400" cy="54186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220" name="Picture 4"/>
          <p:cNvPicPr>
            <a:picLocks noChangeAspect="1" noChangeArrowheads="1"/>
          </p:cNvPicPr>
          <p:nvPr/>
        </p:nvPicPr>
        <p:blipFill>
          <a:blip r:embed="rId5" cstate="print"/>
          <a:srcRect/>
          <a:stretch>
            <a:fillRect/>
          </a:stretch>
        </p:blipFill>
        <p:spPr bwMode="auto">
          <a:xfrm>
            <a:off x="1830388" y="2300288"/>
            <a:ext cx="4465637" cy="3170237"/>
          </a:xfrm>
          <a:prstGeom prst="rect">
            <a:avLst/>
          </a:prstGeom>
          <a:noFill/>
          <a:ln w="9525">
            <a:noFill/>
            <a:miter lim="800000"/>
            <a:headEnd/>
            <a:tailEnd/>
          </a:ln>
          <a:effectLst/>
        </p:spPr>
      </p:pic>
      <p:sp>
        <p:nvSpPr>
          <p:cNvPr id="10" name="Right Arrow 9"/>
          <p:cNvSpPr/>
          <p:nvPr/>
        </p:nvSpPr>
        <p:spPr>
          <a:xfrm>
            <a:off x="1269999" y="4927601"/>
            <a:ext cx="558800" cy="474133"/>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221" name="Picture 5"/>
          <p:cNvPicPr>
            <a:picLocks noChangeAspect="1" noChangeArrowheads="1"/>
          </p:cNvPicPr>
          <p:nvPr/>
        </p:nvPicPr>
        <p:blipFill>
          <a:blip r:embed="rId6" cstate="print"/>
          <a:srcRect/>
          <a:stretch>
            <a:fillRect/>
          </a:stretch>
        </p:blipFill>
        <p:spPr bwMode="auto">
          <a:xfrm>
            <a:off x="1813454" y="2283354"/>
            <a:ext cx="4465637" cy="3170237"/>
          </a:xfrm>
          <a:prstGeom prst="rect">
            <a:avLst/>
          </a:prstGeom>
          <a:noFill/>
          <a:ln w="9525">
            <a:noFill/>
            <a:miter lim="800000"/>
            <a:headEnd/>
            <a:tailEnd/>
          </a:ln>
          <a:effectLst/>
        </p:spPr>
      </p:pic>
      <p:pic>
        <p:nvPicPr>
          <p:cNvPr id="9222" name="Picture 6"/>
          <p:cNvPicPr>
            <a:picLocks noChangeAspect="1" noChangeArrowheads="1"/>
          </p:cNvPicPr>
          <p:nvPr/>
        </p:nvPicPr>
        <p:blipFill>
          <a:blip r:embed="rId7" cstate="print"/>
          <a:srcRect/>
          <a:stretch>
            <a:fillRect/>
          </a:stretch>
        </p:blipFill>
        <p:spPr bwMode="auto">
          <a:xfrm>
            <a:off x="1525588" y="1217083"/>
            <a:ext cx="4465637" cy="486251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9218"/>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92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2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9220"/>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92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Job Documentation</a:t>
            </a:r>
          </a:p>
        </p:txBody>
      </p:sp>
      <p:pic>
        <p:nvPicPr>
          <p:cNvPr id="10242" name="Picture 2"/>
          <p:cNvPicPr>
            <a:picLocks noGrp="1" noChangeAspect="1" noChangeArrowheads="1"/>
          </p:cNvPicPr>
          <p:nvPr>
            <p:ph idx="1"/>
          </p:nvPr>
        </p:nvPicPr>
        <p:blipFill>
          <a:blip r:embed="rId3" cstate="print"/>
          <a:srcRect/>
          <a:stretch>
            <a:fillRect/>
          </a:stretch>
        </p:blipFill>
        <p:spPr bwMode="auto">
          <a:xfrm>
            <a:off x="1939061" y="1009584"/>
            <a:ext cx="5265877" cy="51896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DWD Reports</a:t>
            </a:r>
          </a:p>
        </p:txBody>
      </p:sp>
      <p:pic>
        <p:nvPicPr>
          <p:cNvPr id="3074" name="Picture 2"/>
          <p:cNvPicPr>
            <a:picLocks noGrp="1" noChangeAspect="1" noChangeArrowheads="1"/>
          </p:cNvPicPr>
          <p:nvPr>
            <p:ph idx="1"/>
          </p:nvPr>
        </p:nvPicPr>
        <p:blipFill>
          <a:blip r:embed="rId3" cstate="print"/>
          <a:srcRect/>
          <a:stretch>
            <a:fillRect/>
          </a:stretch>
        </p:blipFill>
        <p:spPr bwMode="auto">
          <a:xfrm>
            <a:off x="597825" y="1474444"/>
            <a:ext cx="7948349" cy="4259949"/>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3209925" y="1686454"/>
            <a:ext cx="2011363" cy="1722437"/>
          </a:xfrm>
          <a:prstGeom prst="rect">
            <a:avLst/>
          </a:prstGeom>
          <a:noFill/>
          <a:ln w="9525">
            <a:noFill/>
            <a:miter lim="800000"/>
            <a:headEnd/>
            <a:tailEnd/>
          </a:ln>
          <a:effectLst/>
        </p:spPr>
      </p:pic>
      <p:pic>
        <p:nvPicPr>
          <p:cNvPr id="3079" name="Picture 7"/>
          <p:cNvPicPr>
            <a:picLocks noChangeAspect="1" noChangeArrowheads="1"/>
          </p:cNvPicPr>
          <p:nvPr/>
        </p:nvPicPr>
        <p:blipFill>
          <a:blip r:embed="rId5" cstate="print"/>
          <a:srcRect/>
          <a:stretch>
            <a:fillRect/>
          </a:stretch>
        </p:blipFill>
        <p:spPr bwMode="auto">
          <a:xfrm>
            <a:off x="3225800" y="1682750"/>
            <a:ext cx="3605213" cy="2576513"/>
          </a:xfrm>
          <a:prstGeom prst="rect">
            <a:avLst/>
          </a:prstGeom>
          <a:noFill/>
          <a:ln w="9525">
            <a:noFill/>
            <a:miter lim="800000"/>
            <a:headEnd/>
            <a:tailEnd/>
          </a:ln>
          <a:effectLst/>
        </p:spPr>
      </p:pic>
      <p:pic>
        <p:nvPicPr>
          <p:cNvPr id="3078" name="Picture 6"/>
          <p:cNvPicPr>
            <a:picLocks noChangeAspect="1" noChangeArrowheads="1"/>
          </p:cNvPicPr>
          <p:nvPr/>
        </p:nvPicPr>
        <p:blipFill>
          <a:blip r:embed="rId6" cstate="print"/>
          <a:srcRect/>
          <a:stretch>
            <a:fillRect/>
          </a:stretch>
        </p:blipFill>
        <p:spPr bwMode="auto">
          <a:xfrm>
            <a:off x="632883" y="1826683"/>
            <a:ext cx="7910513" cy="3643313"/>
          </a:xfrm>
          <a:prstGeom prst="rect">
            <a:avLst/>
          </a:prstGeom>
          <a:noFill/>
          <a:ln w="9525">
            <a:noFill/>
            <a:miter lim="800000"/>
            <a:headEnd/>
            <a:tailEnd/>
          </a:ln>
          <a:effectLst/>
        </p:spPr>
      </p:pic>
      <p:pic>
        <p:nvPicPr>
          <p:cNvPr id="3077" name="Picture 5"/>
          <p:cNvPicPr>
            <a:picLocks noChangeAspect="1" noChangeArrowheads="1"/>
          </p:cNvPicPr>
          <p:nvPr/>
        </p:nvPicPr>
        <p:blipFill>
          <a:blip r:embed="rId7" cstate="print"/>
          <a:srcRect/>
          <a:stretch>
            <a:fillRect/>
          </a:stretch>
        </p:blipFill>
        <p:spPr bwMode="auto">
          <a:xfrm>
            <a:off x="2525713" y="2713038"/>
            <a:ext cx="4092575" cy="14319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subTnLst>
                                    <p:set>
                                      <p:cBhvr override="childStyle">
                                        <p:cTn dur="1" fill="hold" display="0" masterRel="nextClick" afterEffect="1"/>
                                        <p:tgtEl>
                                          <p:spTgt spid="3075"/>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7"/>
                                        </p:tgtEl>
                                        <p:attrNameLst>
                                          <p:attrName>style.visibility</p:attrName>
                                        </p:attrNameLst>
                                      </p:cBhvr>
                                      <p:to>
                                        <p:strVal val="visible"/>
                                      </p:to>
                                    </p:set>
                                  </p:childTnLst>
                                  <p:subTnLst>
                                    <p:set>
                                      <p:cBhvr override="childStyle">
                                        <p:cTn dur="1" fill="hold" display="0" masterRel="nextClick" afterEffect="1"/>
                                        <p:tgtEl>
                                          <p:spTgt spid="307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3074"/>
                                        </p:tgtEl>
                                      </p:cBhvr>
                                    </p:animEffect>
                                    <p:set>
                                      <p:cBhvr>
                                        <p:cTn id="19" dur="1" fill="hold">
                                          <p:stCondLst>
                                            <p:cond delay="499"/>
                                          </p:stCondLst>
                                        </p:cTn>
                                        <p:tgtEl>
                                          <p:spTgt spid="3074"/>
                                        </p:tgtEl>
                                        <p:attrNameLst>
                                          <p:attrName>style.visibility</p:attrName>
                                        </p:attrNameLst>
                                      </p:cBhvr>
                                      <p:to>
                                        <p:strVal val="hidden"/>
                                      </p:to>
                                    </p:set>
                                  </p:childTnLst>
                                </p:cTn>
                              </p:par>
                              <p:par>
                                <p:cTn id="20" presetID="1" presetClass="entr" presetSubtype="0" fill="hold" nodeType="withEffect">
                                  <p:stCondLst>
                                    <p:cond delay="0"/>
                                  </p:stCondLst>
                                  <p:childTnLst>
                                    <p:set>
                                      <p:cBhvr>
                                        <p:cTn id="21" dur="1" fill="hold">
                                          <p:stCondLst>
                                            <p:cond delay="0"/>
                                          </p:stCondLst>
                                        </p:cTn>
                                        <p:tgtEl>
                                          <p:spTgt spid="30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237124"/>
            <a:ext cx="8229600" cy="4734261"/>
          </a:xfrm>
        </p:spPr>
        <p:txBody>
          <a:bodyPr>
            <a:normAutofit/>
          </a:bodyPr>
          <a:lstStyle/>
          <a:p>
            <a:pPr>
              <a:lnSpc>
                <a:spcPct val="200000"/>
              </a:lnSpc>
            </a:pPr>
            <a:r>
              <a:rPr lang="en-US" dirty="0" smtClean="0"/>
              <a:t>Understand basic Scheduler functionality</a:t>
            </a:r>
          </a:p>
          <a:p>
            <a:pPr>
              <a:lnSpc>
                <a:spcPct val="200000"/>
              </a:lnSpc>
            </a:pPr>
            <a:r>
              <a:rPr lang="en-US" dirty="0" smtClean="0"/>
              <a:t>Troubleshooting daily operations</a:t>
            </a:r>
          </a:p>
          <a:p>
            <a:pPr>
              <a:lnSpc>
                <a:spcPct val="200000"/>
              </a:lnSpc>
            </a:pPr>
            <a:r>
              <a:rPr lang="en-US" dirty="0" smtClean="0"/>
              <a:t>Train others on DWD operations</a:t>
            </a:r>
          </a:p>
          <a:p>
            <a:pPr>
              <a:lnSpc>
                <a:spcPct val="200000"/>
              </a:lnSpc>
              <a:buNone/>
            </a:pPr>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Objectives and Benefits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subTnLst>
                                    <p:animClr>
                                      <p:cBhvr override="childStyle">
                                        <p:cTn dur="1" fill="hold" display="0" masterRel="nextClick" afterEffect="1"/>
                                        <p:tgtEl>
                                          <p:spTgt spid="6147">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subTnLst>
                                    <p:animClr>
                                      <p:cBhvr override="childStyle">
                                        <p:cTn dur="1" fill="hold" display="0" masterRel="nextClick" afterEffect="1"/>
                                        <p:tgtEl>
                                          <p:spTgt spid="6147">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subTnLst>
                                    <p:animClr>
                                      <p:cBhvr override="childStyle">
                                        <p:cTn dur="1" fill="hold" display="0" masterRel="nextClick" afterEffect="1"/>
                                        <p:tgtEl>
                                          <p:spTgt spid="6147">
                                            <p:txEl>
                                              <p:pRg st="2" end="2"/>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48573" y="241538"/>
            <a:ext cx="8229600" cy="1744799"/>
          </a:xfrm>
        </p:spPr>
        <p:txBody>
          <a:bodyPr>
            <a:normAutofit/>
          </a:bodyPr>
          <a:lstStyle/>
          <a:p>
            <a:r>
              <a:rPr lang="en-US" sz="3600" dirty="0" smtClean="0"/>
              <a:t>Course Review</a:t>
            </a:r>
            <a:r>
              <a:rPr lang="en-US" dirty="0" smtClean="0"/>
              <a:t/>
            </a:r>
            <a:br>
              <a:rPr lang="en-US" dirty="0" smtClean="0"/>
            </a:b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1468"/>
            <a:ext cx="8229600" cy="4959772"/>
          </a:xfrm>
        </p:spPr>
        <p:txBody>
          <a:bodyPr>
            <a:normAutofit lnSpcReduction="10000"/>
          </a:bodyPr>
          <a:lstStyle/>
          <a:p>
            <a:pPr>
              <a:lnSpc>
                <a:spcPct val="120000"/>
              </a:lnSpc>
            </a:pPr>
            <a:r>
              <a:rPr lang="en-US" dirty="0" smtClean="0"/>
              <a:t>Components</a:t>
            </a:r>
          </a:p>
          <a:p>
            <a:pPr lvl="1">
              <a:lnSpc>
                <a:spcPct val="120000"/>
              </a:lnSpc>
            </a:pPr>
            <a:r>
              <a:rPr lang="en-US" dirty="0" smtClean="0"/>
              <a:t>Jobs</a:t>
            </a:r>
          </a:p>
          <a:p>
            <a:pPr lvl="1">
              <a:lnSpc>
                <a:spcPct val="120000"/>
              </a:lnSpc>
            </a:pPr>
            <a:r>
              <a:rPr lang="en-US" dirty="0" smtClean="0"/>
              <a:t>Tasks</a:t>
            </a:r>
          </a:p>
          <a:p>
            <a:pPr lvl="1">
              <a:lnSpc>
                <a:spcPct val="120000"/>
              </a:lnSpc>
            </a:pPr>
            <a:r>
              <a:rPr lang="en-US" dirty="0" smtClean="0"/>
              <a:t>Objects</a:t>
            </a:r>
          </a:p>
          <a:p>
            <a:pPr lvl="1">
              <a:lnSpc>
                <a:spcPct val="120000"/>
              </a:lnSpc>
            </a:pPr>
            <a:r>
              <a:rPr lang="en-US" dirty="0" smtClean="0"/>
              <a:t>Actions </a:t>
            </a:r>
          </a:p>
          <a:p>
            <a:pPr>
              <a:lnSpc>
                <a:spcPct val="120000"/>
              </a:lnSpc>
            </a:pPr>
            <a:r>
              <a:rPr lang="en-US" dirty="0" smtClean="0"/>
              <a:t>Navigation</a:t>
            </a:r>
          </a:p>
          <a:p>
            <a:pPr>
              <a:lnSpc>
                <a:spcPct val="120000"/>
              </a:lnSpc>
            </a:pPr>
            <a:r>
              <a:rPr lang="en-US" dirty="0" smtClean="0"/>
              <a:t>States</a:t>
            </a:r>
          </a:p>
          <a:p>
            <a:pPr>
              <a:lnSpc>
                <a:spcPct val="120000"/>
              </a:lnSpc>
            </a:pPr>
            <a:r>
              <a:rPr lang="en-US" dirty="0" smtClean="0"/>
              <a:t>Troubleshooting Issues - Auditing</a:t>
            </a:r>
          </a:p>
          <a:p>
            <a:pPr>
              <a:lnSpc>
                <a:spcPct val="120000"/>
              </a:lnSpc>
            </a:pPr>
            <a:r>
              <a:rPr lang="en-US" dirty="0" smtClean="0"/>
              <a:t>Documentation</a:t>
            </a:r>
          </a:p>
          <a:p>
            <a:pPr>
              <a:lnSpc>
                <a:spcPct val="150000"/>
              </a:lnSpc>
            </a:pPr>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Course Review – DWD Scheduler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subTnLst>
                                    <p:animClr>
                                      <p:cBhvr override="childStyle">
                                        <p:cTn dur="1" fill="hold" display="0" masterRel="nextClick" afterEffect="1"/>
                                        <p:tgtEl>
                                          <p:spTgt spid="6147">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subTnLst>
                                    <p:animClr>
                                      <p:cBhvr override="childStyle">
                                        <p:cTn dur="1" fill="hold" display="0" masterRel="nextClick" afterEffect="1"/>
                                        <p:tgtEl>
                                          <p:spTgt spid="6147">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subTnLst>
                                    <p:animClr>
                                      <p:cBhvr override="childStyle">
                                        <p:cTn dur="1" fill="hold" display="0" masterRel="nextClick" afterEffect="1"/>
                                        <p:tgtEl>
                                          <p:spTgt spid="6147">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subTnLst>
                                    <p:animClr>
                                      <p:cBhvr override="childStyle">
                                        <p:cTn dur="1" fill="hold" display="0" masterRel="nextClick" afterEffect="1"/>
                                        <p:tgtEl>
                                          <p:spTgt spid="6147">
                                            <p:txEl>
                                              <p:pRg st="3" end="3"/>
                                            </p:txEl>
                                          </p:spTgt>
                                        </p:tgtEl>
                                        <p:attrNameLst>
                                          <p:attrName>ppt_c</p:attrName>
                                        </p:attrNameLst>
                                      </p:cBhvr>
                                      <p:to>
                                        <a:srgbClr val="B2B2B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subTnLst>
                                    <p:animClr>
                                      <p:cBhvr override="childStyle">
                                        <p:cTn dur="1" fill="hold" display="0" masterRel="nextClick" afterEffect="1"/>
                                        <p:tgtEl>
                                          <p:spTgt spid="6147">
                                            <p:txEl>
                                              <p:pRg st="4" end="4"/>
                                            </p:txEl>
                                          </p:spTgt>
                                        </p:tgtEl>
                                        <p:attrNameLst>
                                          <p:attrName>ppt_c</p:attrName>
                                        </p:attrNameLst>
                                      </p:cBhvr>
                                      <p:to>
                                        <a:srgbClr val="B2B2B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subTnLst>
                                    <p:animClr>
                                      <p:cBhvr override="childStyle">
                                        <p:cTn dur="1" fill="hold" display="0" masterRel="nextClick" afterEffect="1"/>
                                        <p:tgtEl>
                                          <p:spTgt spid="6147">
                                            <p:txEl>
                                              <p:pRg st="5" end="5"/>
                                            </p:txEl>
                                          </p:spTgt>
                                        </p:tgtEl>
                                        <p:attrNameLst>
                                          <p:attrName>ppt_c</p:attrName>
                                        </p:attrNameLst>
                                      </p:cBhvr>
                                      <p:to>
                                        <a:srgbClr val="B2B2B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childTnLst>
                                  <p:subTnLst>
                                    <p:animClr>
                                      <p:cBhvr override="childStyle">
                                        <p:cTn dur="1" fill="hold" display="0" masterRel="nextClick" afterEffect="1"/>
                                        <p:tgtEl>
                                          <p:spTgt spid="6147">
                                            <p:txEl>
                                              <p:pRg st="6" end="6"/>
                                            </p:txEl>
                                          </p:spTgt>
                                        </p:tgtEl>
                                        <p:attrNameLst>
                                          <p:attrName>ppt_c</p:attrName>
                                        </p:attrNameLst>
                                      </p:cBhvr>
                                      <p:to>
                                        <a:srgbClr val="B2B2B2"/>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7" end="7"/>
                                            </p:txEl>
                                          </p:spTgt>
                                        </p:tgtEl>
                                        <p:attrNameLst>
                                          <p:attrName>style.visibility</p:attrName>
                                        </p:attrNameLst>
                                      </p:cBhvr>
                                      <p:to>
                                        <p:strVal val="visible"/>
                                      </p:to>
                                    </p:set>
                                  </p:childTnLst>
                                  <p:subTnLst>
                                    <p:animClr>
                                      <p:cBhvr override="childStyle">
                                        <p:cTn dur="1" fill="hold" display="0" masterRel="nextClick" afterEffect="1"/>
                                        <p:tgtEl>
                                          <p:spTgt spid="6147">
                                            <p:txEl>
                                              <p:pRg st="7" end="7"/>
                                            </p:txEl>
                                          </p:spTgt>
                                        </p:tgtEl>
                                        <p:attrNameLst>
                                          <p:attrName>ppt_c</p:attrName>
                                        </p:attrNameLst>
                                      </p:cBhvr>
                                      <p:to>
                                        <a:srgbClr val="B2B2B2"/>
                                      </p:to>
                                    </p:animClr>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14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custDataLst>
              <p:tags r:id="rId2"/>
            </p:custDataLst>
          </p:nvPr>
        </p:nvSpPr>
        <p:spPr>
          <a:xfrm>
            <a:off x="457199" y="1429555"/>
            <a:ext cx="8351950" cy="3876541"/>
          </a:xfrm>
        </p:spPr>
        <p:txBody>
          <a:bodyPr>
            <a:normAutofit fontScale="92500" lnSpcReduction="20000"/>
          </a:bodyPr>
          <a:lstStyle/>
          <a:p>
            <a:pPr>
              <a:lnSpc>
                <a:spcPct val="140000"/>
              </a:lnSpc>
              <a:buFont typeface="Arial" pitchFamily="34" charset="0"/>
              <a:buChar char="•"/>
            </a:pPr>
            <a:r>
              <a:rPr lang="en-US" dirty="0" smtClean="0"/>
              <a:t>Next Steps</a:t>
            </a:r>
          </a:p>
          <a:p>
            <a:pPr lvl="1">
              <a:lnSpc>
                <a:spcPct val="140000"/>
              </a:lnSpc>
              <a:buFont typeface="Century Gothic" pitchFamily="34" charset="0"/>
              <a:buChar char="−"/>
            </a:pPr>
            <a:r>
              <a:rPr lang="en-US" dirty="0" smtClean="0"/>
              <a:t>Complete the Learning Validation Questions for this section (separate on-line test)</a:t>
            </a:r>
          </a:p>
          <a:p>
            <a:pPr lvl="1">
              <a:lnSpc>
                <a:spcPct val="140000"/>
              </a:lnSpc>
              <a:buFont typeface="Century Gothic" pitchFamily="34" charset="0"/>
              <a:buChar char="−"/>
            </a:pPr>
            <a:r>
              <a:rPr lang="en-US" dirty="0" smtClean="0"/>
              <a:t>Review this presentation’s section in the BI Level 1 Certification Training Guide</a:t>
            </a:r>
          </a:p>
          <a:p>
            <a:pPr>
              <a:lnSpc>
                <a:spcPct val="140000"/>
              </a:lnSpc>
              <a:buFont typeface="Arial" pitchFamily="34" charset="0"/>
              <a:buChar char="•"/>
            </a:pPr>
            <a:r>
              <a:rPr lang="en-US" dirty="0" smtClean="0"/>
              <a:t>Questions?</a:t>
            </a:r>
          </a:p>
          <a:p>
            <a:pPr lvl="1">
              <a:lnSpc>
                <a:spcPct val="140000"/>
              </a:lnSpc>
              <a:buFont typeface="Century Gothic" pitchFamily="34" charset="0"/>
              <a:buChar char="−"/>
            </a:pPr>
            <a:r>
              <a:rPr lang="en-US" dirty="0" smtClean="0"/>
              <a:t>Email the BI Community Forum at:</a:t>
            </a:r>
            <a:br>
              <a:rPr lang="en-US" dirty="0" smtClean="0"/>
            </a:br>
            <a:r>
              <a:rPr lang="en-US" dirty="0" smtClean="0">
                <a:solidFill>
                  <a:srgbClr val="0070C0"/>
                </a:solidFill>
              </a:rPr>
              <a:t>business_intelligence@qadshare.com</a:t>
            </a:r>
          </a:p>
          <a:p>
            <a:endParaRPr lang="en-US" sz="1800" dirty="0" smtClean="0"/>
          </a:p>
          <a:p>
            <a:pPr eaLnBrk="1" hangingPunct="1"/>
            <a:endParaRPr lang="en-US" sz="1800" dirty="0" smtClean="0"/>
          </a:p>
        </p:txBody>
      </p:sp>
      <p:sp>
        <p:nvSpPr>
          <p:cNvPr id="64514" name="Rectangle 2"/>
          <p:cNvSpPr>
            <a:spLocks noGrp="1" noChangeArrowheads="1"/>
          </p:cNvSpPr>
          <p:nvPr>
            <p:ph type="title"/>
            <p:custDataLst>
              <p:tags r:id="rId3"/>
            </p:custDataLst>
          </p:nvPr>
        </p:nvSpPr>
        <p:spPr>
          <a:xfrm>
            <a:off x="457200" y="324547"/>
            <a:ext cx="8094372" cy="708730"/>
          </a:xfrm>
        </p:spPr>
        <p:txBody>
          <a:bodyPr>
            <a:normAutofit fontScale="90000"/>
          </a:bodyPr>
          <a:lstStyle/>
          <a:p>
            <a:pPr eaLnBrk="1" hangingPunct="1"/>
            <a:r>
              <a:rPr lang="en-US" dirty="0" smtClean="0"/>
              <a:t>QAD BI Level 1 Learning Path -Next Steps for Certification!</a:t>
            </a: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smtClean="0"/>
              <a:t>QAD BI - Review</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41495" y="1035368"/>
            <a:ext cx="8291025" cy="1997392"/>
          </a:xfrm>
          <a:prstGeom prst="rect">
            <a:avLst/>
          </a:prstGeom>
          <a:solidFill>
            <a:srgbClr val="FFFF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530" name="Rectangle 2"/>
          <p:cNvSpPr>
            <a:spLocks noGrp="1" noChangeArrowheads="1"/>
          </p:cNvSpPr>
          <p:nvPr>
            <p:ph type="title"/>
          </p:nvPr>
        </p:nvSpPr>
        <p:spPr>
          <a:xfrm>
            <a:off x="381000" y="237780"/>
            <a:ext cx="8153400" cy="881063"/>
          </a:xfrm>
        </p:spPr>
        <p:txBody>
          <a:bodyPr/>
          <a:lstStyle/>
          <a:p>
            <a:r>
              <a:rPr lang="en-US" dirty="0" smtClean="0"/>
              <a:t>QAD BI Components</a:t>
            </a:r>
          </a:p>
        </p:txBody>
      </p:sp>
      <p:sp>
        <p:nvSpPr>
          <p:cNvPr id="22531" name="Rectangle 3"/>
          <p:cNvSpPr>
            <a:spLocks noGrp="1" noChangeArrowheads="1"/>
          </p:cNvSpPr>
          <p:nvPr>
            <p:ph idx="1"/>
          </p:nvPr>
        </p:nvSpPr>
        <p:spPr>
          <a:xfrm>
            <a:off x="468217" y="1137921"/>
            <a:ext cx="8229600" cy="5486686"/>
          </a:xfrm>
        </p:spPr>
        <p:txBody>
          <a:bodyPr/>
          <a:lstStyle/>
          <a:p>
            <a:pPr eaLnBrk="1" hangingPunct="1"/>
            <a:r>
              <a:rPr lang="en-US" b="1" dirty="0" smtClean="0"/>
              <a:t>QAD BI Data Warehouse Designer</a:t>
            </a:r>
          </a:p>
          <a:p>
            <a:pPr lvl="1" eaLnBrk="1" hangingPunct="1"/>
            <a:r>
              <a:rPr lang="en-US" dirty="0" smtClean="0"/>
              <a:t>Easy to Use</a:t>
            </a:r>
          </a:p>
          <a:p>
            <a:pPr lvl="1" eaLnBrk="1" hangingPunct="1"/>
            <a:r>
              <a:rPr lang="en-US" dirty="0" smtClean="0"/>
              <a:t>Consolidated / optimized  -- simple / fast access</a:t>
            </a:r>
          </a:p>
          <a:p>
            <a:pPr lvl="1" eaLnBrk="1" hangingPunct="1"/>
            <a:r>
              <a:rPr lang="en-US" dirty="0" smtClean="0"/>
              <a:t>QAD &amp; non-QAD data sources</a:t>
            </a:r>
          </a:p>
          <a:p>
            <a:pPr eaLnBrk="1" hangingPunct="1"/>
            <a:r>
              <a:rPr lang="en-US" b="1" dirty="0" smtClean="0"/>
              <a:t>Modules</a:t>
            </a:r>
          </a:p>
          <a:p>
            <a:pPr lvl="1" eaLnBrk="1" hangingPunct="1"/>
            <a:r>
              <a:rPr lang="en-US" dirty="0" smtClean="0"/>
              <a:t>Easy to use</a:t>
            </a:r>
          </a:p>
          <a:p>
            <a:pPr lvl="1" eaLnBrk="1" hangingPunct="1"/>
            <a:r>
              <a:rPr lang="en-US" dirty="0" smtClean="0"/>
              <a:t>ERP “aware”</a:t>
            </a:r>
          </a:p>
          <a:p>
            <a:pPr lvl="1" eaLnBrk="1" hangingPunct="1"/>
            <a:r>
              <a:rPr lang="en-US" dirty="0" smtClean="0"/>
              <a:t>Extensible</a:t>
            </a:r>
          </a:p>
          <a:p>
            <a:pPr eaLnBrk="1" hangingPunct="1"/>
            <a:r>
              <a:rPr lang="en-US" b="1" dirty="0" smtClean="0"/>
              <a:t>QAD BI Collaborative Portal</a:t>
            </a:r>
          </a:p>
          <a:p>
            <a:pPr lvl="1" eaLnBrk="1" hangingPunct="1"/>
            <a:r>
              <a:rPr lang="en-US" dirty="0" smtClean="0"/>
              <a:t>Easy to use </a:t>
            </a:r>
          </a:p>
          <a:p>
            <a:pPr lvl="1" eaLnBrk="1" hangingPunct="1"/>
            <a:r>
              <a:rPr lang="en-US" dirty="0" smtClean="0"/>
              <a:t>Create &amp; use queries,  reports and dashboards</a:t>
            </a:r>
          </a:p>
        </p:txBody>
      </p:sp>
      <p:pic>
        <p:nvPicPr>
          <p:cNvPr id="5" name="Picture 4"/>
          <p:cNvPicPr>
            <a:picLocks noChangeAspect="1" noChangeArrowheads="1"/>
          </p:cNvPicPr>
          <p:nvPr/>
        </p:nvPicPr>
        <p:blipFill>
          <a:blip r:embed="rId3" cstate="email"/>
          <a:srcRect/>
          <a:stretch>
            <a:fillRect/>
          </a:stretch>
        </p:blipFill>
        <p:spPr bwMode="auto">
          <a:xfrm>
            <a:off x="7432069" y="1207093"/>
            <a:ext cx="1070058" cy="511404"/>
          </a:xfrm>
          <a:prstGeom prst="rect">
            <a:avLst/>
          </a:prstGeom>
          <a:noFill/>
          <a:ln w="9525">
            <a:noFill/>
            <a:miter lim="800000"/>
            <a:headEnd/>
            <a:tailEnd/>
          </a:ln>
        </p:spPr>
      </p:pic>
      <p:pic>
        <p:nvPicPr>
          <p:cNvPr id="7" name="Picture 6" descr="http://www.centegra.co.uk/resources/Welcome-BI_Cube_Small.jpg"/>
          <p:cNvPicPr>
            <a:picLocks noChangeAspect="1" noChangeArrowheads="1"/>
          </p:cNvPicPr>
          <p:nvPr/>
        </p:nvPicPr>
        <p:blipFill>
          <a:blip r:embed="rId4" cstate="email"/>
          <a:srcRect/>
          <a:stretch>
            <a:fillRect/>
          </a:stretch>
        </p:blipFill>
        <p:spPr bwMode="auto">
          <a:xfrm>
            <a:off x="3902029" y="3250096"/>
            <a:ext cx="942470" cy="706853"/>
          </a:xfrm>
          <a:prstGeom prst="rect">
            <a:avLst/>
          </a:prstGeom>
          <a:noFill/>
          <a:ln w="9525">
            <a:noFill/>
            <a:miter lim="800000"/>
            <a:headEnd/>
            <a:tailEnd/>
          </a:ln>
        </p:spPr>
      </p:pic>
      <p:pic>
        <p:nvPicPr>
          <p:cNvPr id="9" name="Picture 8" descr="Bar Chart Unformatted.jpg"/>
          <p:cNvPicPr>
            <a:picLocks noChangeAspect="1"/>
          </p:cNvPicPr>
          <p:nvPr/>
        </p:nvPicPr>
        <p:blipFill>
          <a:blip r:embed="rId5" cstate="email"/>
          <a:stretch>
            <a:fillRect/>
          </a:stretch>
        </p:blipFill>
        <p:spPr>
          <a:xfrm>
            <a:off x="6096000" y="4836160"/>
            <a:ext cx="942888" cy="535572"/>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Scheduler Components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10"/>
          </p:nvPr>
        </p:nvSpPr>
        <p:spPr>
          <a:noFill/>
        </p:spPr>
        <p:txBody>
          <a:bodyPr/>
          <a:lstStyle/>
          <a:p>
            <a:fld id="{8C7719C1-5D5A-4E59-B8A8-1F472C0324C2}" type="slidenum">
              <a:rPr lang="en-US" smtClean="0"/>
              <a:pPr/>
              <a:t>7</a:t>
            </a:fld>
            <a:endParaRPr lang="en-US" smtClean="0"/>
          </a:p>
        </p:txBody>
      </p:sp>
      <p:sp>
        <p:nvSpPr>
          <p:cNvPr id="20484" name="Title 8"/>
          <p:cNvSpPr>
            <a:spLocks noGrp="1"/>
          </p:cNvSpPr>
          <p:nvPr>
            <p:ph type="title"/>
          </p:nvPr>
        </p:nvSpPr>
        <p:spPr/>
        <p:txBody>
          <a:bodyPr/>
          <a:lstStyle/>
          <a:p>
            <a:r>
              <a:rPr lang="en-US" dirty="0" smtClean="0"/>
              <a:t>Data Flow</a:t>
            </a:r>
          </a:p>
        </p:txBody>
      </p:sp>
      <p:pic>
        <p:nvPicPr>
          <p:cNvPr id="20485" name="Picture 6"/>
          <p:cNvPicPr>
            <a:picLocks noChangeAspect="1" noChangeArrowheads="1"/>
          </p:cNvPicPr>
          <p:nvPr/>
        </p:nvPicPr>
        <p:blipFill>
          <a:blip r:embed="rId3" cstate="print"/>
          <a:srcRect/>
          <a:stretch>
            <a:fillRect/>
          </a:stretch>
        </p:blipFill>
        <p:spPr bwMode="auto">
          <a:xfrm>
            <a:off x="685800" y="1111251"/>
            <a:ext cx="7117080" cy="5070626"/>
          </a:xfrm>
          <a:prstGeom prst="rect">
            <a:avLst/>
          </a:prstGeom>
          <a:noFill/>
          <a:ln w="9525">
            <a:noFill/>
            <a:miter lim="800000"/>
            <a:headEnd/>
            <a:tailEnd/>
          </a:ln>
        </p:spPr>
      </p:pic>
      <p:sp>
        <p:nvSpPr>
          <p:cNvPr id="6" name="Rounded Rectangular Callout 5"/>
          <p:cNvSpPr/>
          <p:nvPr/>
        </p:nvSpPr>
        <p:spPr>
          <a:xfrm>
            <a:off x="228600" y="2103120"/>
            <a:ext cx="1432560" cy="868680"/>
          </a:xfrm>
          <a:prstGeom prst="wedgeRoundRectCallout">
            <a:avLst>
              <a:gd name="adj1" fmla="val 41933"/>
              <a:gd name="adj2" fmla="val 6951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Source  Systems(s)</a:t>
            </a:r>
            <a:endParaRPr lang="en-US" b="1" dirty="0">
              <a:solidFill>
                <a:schemeClr val="tx1"/>
              </a:solidFill>
            </a:endParaRPr>
          </a:p>
        </p:txBody>
      </p:sp>
      <p:sp>
        <p:nvSpPr>
          <p:cNvPr id="7" name="Rounded Rectangular Callout 6"/>
          <p:cNvSpPr/>
          <p:nvPr/>
        </p:nvSpPr>
        <p:spPr>
          <a:xfrm>
            <a:off x="2179320" y="822960"/>
            <a:ext cx="1432560" cy="868680"/>
          </a:xfrm>
          <a:prstGeom prst="wedgeRoundRectCallout">
            <a:avLst>
              <a:gd name="adj1" fmla="val -8067"/>
              <a:gd name="adj2" fmla="val 9232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Load Tables</a:t>
            </a:r>
            <a:endParaRPr lang="en-US" b="1" dirty="0">
              <a:solidFill>
                <a:schemeClr val="tx1"/>
              </a:solidFill>
            </a:endParaRPr>
          </a:p>
        </p:txBody>
      </p:sp>
      <p:sp>
        <p:nvSpPr>
          <p:cNvPr id="8" name="Rounded Rectangular Callout 7"/>
          <p:cNvSpPr/>
          <p:nvPr/>
        </p:nvSpPr>
        <p:spPr>
          <a:xfrm>
            <a:off x="2804160" y="3017520"/>
            <a:ext cx="1432560" cy="868680"/>
          </a:xfrm>
          <a:prstGeom prst="wedgeRoundRectCallout">
            <a:avLst>
              <a:gd name="adj1" fmla="val 51508"/>
              <a:gd name="adj2" fmla="val 8004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Stage Tables</a:t>
            </a:r>
            <a:endParaRPr lang="en-US" b="1" dirty="0">
              <a:solidFill>
                <a:schemeClr val="tx1"/>
              </a:solidFill>
            </a:endParaRPr>
          </a:p>
        </p:txBody>
      </p:sp>
      <p:sp>
        <p:nvSpPr>
          <p:cNvPr id="9" name="Rounded Rectangular Callout 8"/>
          <p:cNvSpPr/>
          <p:nvPr/>
        </p:nvSpPr>
        <p:spPr>
          <a:xfrm>
            <a:off x="4953000" y="2590800"/>
            <a:ext cx="1432560" cy="868680"/>
          </a:xfrm>
          <a:prstGeom prst="wedgeRoundRectCallout">
            <a:avLst>
              <a:gd name="adj1" fmla="val -19769"/>
              <a:gd name="adj2" fmla="val 95833"/>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Fact Tables</a:t>
            </a:r>
            <a:endParaRPr lang="en-US" b="1" dirty="0">
              <a:solidFill>
                <a:schemeClr val="tx1"/>
              </a:solidFill>
            </a:endParaRPr>
          </a:p>
        </p:txBody>
      </p:sp>
      <p:sp>
        <p:nvSpPr>
          <p:cNvPr id="10" name="Rounded Rectangular Callout 9"/>
          <p:cNvSpPr/>
          <p:nvPr/>
        </p:nvSpPr>
        <p:spPr>
          <a:xfrm>
            <a:off x="3774440" y="817880"/>
            <a:ext cx="1432560" cy="868680"/>
          </a:xfrm>
          <a:prstGeom prst="wedgeRoundRectCallout">
            <a:avLst>
              <a:gd name="adj1" fmla="val -44237"/>
              <a:gd name="adj2" fmla="val 7302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Dimension Tables</a:t>
            </a:r>
            <a:endParaRPr lang="en-US" b="1" dirty="0">
              <a:solidFill>
                <a:schemeClr val="tx1"/>
              </a:solidFill>
            </a:endParaRPr>
          </a:p>
        </p:txBody>
      </p:sp>
      <p:sp>
        <p:nvSpPr>
          <p:cNvPr id="11" name="Rounded Rectangular Callout 10"/>
          <p:cNvSpPr/>
          <p:nvPr/>
        </p:nvSpPr>
        <p:spPr>
          <a:xfrm>
            <a:off x="6629400" y="2636520"/>
            <a:ext cx="1432560" cy="868680"/>
          </a:xfrm>
          <a:prstGeom prst="wedgeRoundRectCallout">
            <a:avLst>
              <a:gd name="adj1" fmla="val -19769"/>
              <a:gd name="adj2" fmla="val 95833"/>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Analysis Services Cubes</a:t>
            </a:r>
            <a:endParaRPr lang="en-US" b="1" dirty="0">
              <a:solidFill>
                <a:schemeClr val="tx1"/>
              </a:solidFill>
            </a:endParaRPr>
          </a:p>
        </p:txBody>
      </p:sp>
      <p:sp>
        <p:nvSpPr>
          <p:cNvPr id="14" name="Curved Down Arrow 13"/>
          <p:cNvSpPr/>
          <p:nvPr/>
        </p:nvSpPr>
        <p:spPr>
          <a:xfrm>
            <a:off x="1859280" y="2286000"/>
            <a:ext cx="1005840" cy="59436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Curved Down Arrow 14"/>
          <p:cNvSpPr/>
          <p:nvPr/>
        </p:nvSpPr>
        <p:spPr>
          <a:xfrm>
            <a:off x="2783840" y="3997960"/>
            <a:ext cx="1767840" cy="5740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8" name="Curved Down Arrow 17"/>
          <p:cNvSpPr/>
          <p:nvPr/>
        </p:nvSpPr>
        <p:spPr>
          <a:xfrm rot="600000">
            <a:off x="2895601" y="4363721"/>
            <a:ext cx="1767840" cy="5740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9" name="Curved Down Arrow 18"/>
          <p:cNvSpPr/>
          <p:nvPr/>
        </p:nvSpPr>
        <p:spPr>
          <a:xfrm>
            <a:off x="4531360" y="3322320"/>
            <a:ext cx="1005840" cy="59436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p:cNvSpPr/>
          <p:nvPr/>
        </p:nvSpPr>
        <p:spPr>
          <a:xfrm>
            <a:off x="5384800" y="3362960"/>
            <a:ext cx="1727200" cy="5486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19"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Hierarchy</a:t>
            </a:r>
          </a:p>
        </p:txBody>
      </p:sp>
      <p:sp>
        <p:nvSpPr>
          <p:cNvPr id="5" name="Rectangle 4"/>
          <p:cNvSpPr/>
          <p:nvPr/>
        </p:nvSpPr>
        <p:spPr>
          <a:xfrm>
            <a:off x="586895" y="1625194"/>
            <a:ext cx="2075829" cy="769441"/>
          </a:xfrm>
          <a:prstGeom prst="rect">
            <a:avLst/>
          </a:prstGeom>
          <a:noFill/>
        </p:spPr>
        <p:txBody>
          <a:bodyPr wrap="square" lIns="91440" tIns="45720" rIns="91440" bIns="45720">
            <a:spAutoFit/>
          </a:bodyPr>
          <a:lstStyle/>
          <a:p>
            <a:pPr algn="ctr"/>
            <a:r>
              <a:rPr lang="en-US"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Jobs</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grpSp>
        <p:nvGrpSpPr>
          <p:cNvPr id="13" name="Group 12"/>
          <p:cNvGrpSpPr/>
          <p:nvPr/>
        </p:nvGrpSpPr>
        <p:grpSpPr>
          <a:xfrm>
            <a:off x="1579100" y="2391523"/>
            <a:ext cx="3564483" cy="1066944"/>
            <a:chOff x="1202137" y="2255681"/>
            <a:chExt cx="2676204" cy="1066944"/>
          </a:xfrm>
        </p:grpSpPr>
        <p:sp>
          <p:nvSpPr>
            <p:cNvPr id="7" name="Rectangle 6"/>
            <p:cNvSpPr/>
            <p:nvPr/>
          </p:nvSpPr>
          <p:spPr>
            <a:xfrm>
              <a:off x="1524941" y="2553184"/>
              <a:ext cx="2353400" cy="769441"/>
            </a:xfrm>
            <a:prstGeom prst="rect">
              <a:avLst/>
            </a:prstGeom>
            <a:noFill/>
          </p:spPr>
          <p:txBody>
            <a:bodyPr wrap="square" lIns="91440" tIns="45720" rIns="91440" bIns="45720">
              <a:spAutoFit/>
            </a:bodyPr>
            <a:lstStyle/>
            <a:p>
              <a:pPr algn="ct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Tasks</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0" name="Bent Arrow 9"/>
            <p:cNvSpPr/>
            <p:nvPr/>
          </p:nvSpPr>
          <p:spPr>
            <a:xfrm flipV="1">
              <a:off x="1202137" y="2255681"/>
              <a:ext cx="806062" cy="864706"/>
            </a:xfrm>
            <a:prstGeom prst="ben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p:cNvGrpSpPr/>
          <p:nvPr/>
        </p:nvGrpSpPr>
        <p:grpSpPr>
          <a:xfrm>
            <a:off x="3311901" y="3446593"/>
            <a:ext cx="4390169" cy="1446550"/>
            <a:chOff x="3311901" y="3446593"/>
            <a:chExt cx="4390169" cy="1446550"/>
          </a:xfrm>
        </p:grpSpPr>
        <p:sp>
          <p:nvSpPr>
            <p:cNvPr id="19" name="Rectangle 18"/>
            <p:cNvSpPr/>
            <p:nvPr/>
          </p:nvSpPr>
          <p:spPr>
            <a:xfrm>
              <a:off x="4345054" y="3446593"/>
              <a:ext cx="3357016" cy="1446550"/>
            </a:xfrm>
            <a:prstGeom prst="rect">
              <a:avLst/>
            </a:prstGeom>
            <a:noFill/>
          </p:spPr>
          <p:txBody>
            <a:bodyPr wrap="square" lIns="91440" tIns="45720" rIns="91440" bIns="45720">
              <a:spAutoFit/>
            </a:bodyPr>
            <a:lstStyle/>
            <a:p>
              <a:pPr algn="ctr"/>
              <a:r>
                <a:rPr lang="en-US"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Objects + Actions</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0" name="Bent Arrow 19"/>
            <p:cNvSpPr/>
            <p:nvPr/>
          </p:nvSpPr>
          <p:spPr>
            <a:xfrm flipV="1">
              <a:off x="3311901" y="3472293"/>
              <a:ext cx="1167467" cy="845339"/>
            </a:xfrm>
            <a:prstGeom prst="ben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953000"/>
          </a:xfrm>
        </p:spPr>
        <p:txBody>
          <a:bodyPr>
            <a:normAutofit/>
          </a:bodyPr>
          <a:lstStyle/>
          <a:p>
            <a:pPr>
              <a:lnSpc>
                <a:spcPct val="120000"/>
              </a:lnSpc>
            </a:pPr>
            <a:r>
              <a:rPr lang="en-US" dirty="0" smtClean="0"/>
              <a:t>Drop</a:t>
            </a:r>
          </a:p>
          <a:p>
            <a:pPr>
              <a:lnSpc>
                <a:spcPct val="120000"/>
              </a:lnSpc>
            </a:pPr>
            <a:r>
              <a:rPr lang="en-US" dirty="0" smtClean="0"/>
              <a:t>Create</a:t>
            </a:r>
          </a:p>
          <a:p>
            <a:pPr>
              <a:lnSpc>
                <a:spcPct val="120000"/>
              </a:lnSpc>
            </a:pPr>
            <a:r>
              <a:rPr lang="en-US" dirty="0" smtClean="0"/>
              <a:t>Truncate</a:t>
            </a:r>
          </a:p>
          <a:p>
            <a:pPr>
              <a:lnSpc>
                <a:spcPct val="120000"/>
              </a:lnSpc>
            </a:pPr>
            <a:r>
              <a:rPr lang="en-US" dirty="0" smtClean="0"/>
              <a:t>Load</a:t>
            </a:r>
          </a:p>
          <a:p>
            <a:pPr>
              <a:lnSpc>
                <a:spcPct val="120000"/>
              </a:lnSpc>
            </a:pPr>
            <a:r>
              <a:rPr lang="en-US" dirty="0" smtClean="0"/>
              <a:t>Custom</a:t>
            </a:r>
          </a:p>
          <a:p>
            <a:pPr>
              <a:lnSpc>
                <a:spcPct val="120000"/>
              </a:lnSpc>
            </a:pPr>
            <a:r>
              <a:rPr lang="en-US" dirty="0" smtClean="0"/>
              <a:t>Update</a:t>
            </a:r>
          </a:p>
          <a:p>
            <a:pPr>
              <a:lnSpc>
                <a:spcPct val="120000"/>
              </a:lnSpc>
            </a:pPr>
            <a:r>
              <a:rPr lang="en-US" dirty="0" smtClean="0"/>
              <a:t>Execute</a:t>
            </a:r>
          </a:p>
          <a:p>
            <a:pPr>
              <a:lnSpc>
                <a:spcPct val="120000"/>
              </a:lnSpc>
            </a:pPr>
            <a:r>
              <a:rPr lang="en-US" dirty="0" smtClean="0"/>
              <a:t>Process</a:t>
            </a:r>
          </a:p>
          <a:p>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Common Task Actions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 presetClass="emph" presetSubtype="1" nodeType="clickEffect">
                                  <p:stCondLst>
                                    <p:cond delay="0"/>
                                  </p:stCondLst>
                                  <p:childTnLst>
                                    <p:set>
                                      <p:cBhvr override="childStyle">
                                        <p:cTn id="38" dur="indefinite"/>
                                        <p:tgtEl>
                                          <p:spTgt spid="6147">
                                            <p:txEl>
                                              <p:pRg st="4" end="4"/>
                                            </p:txEl>
                                          </p:spTgt>
                                        </p:tgtEl>
                                        <p:attrNameLst>
                                          <p:attrName>style.fontStyle</p:attrName>
                                        </p:attrNameLst>
                                      </p:cBhvr>
                                      <p:to>
                                        <p:strVal val="normal"/>
                                      </p:to>
                                    </p:set>
                                    <p:set>
                                      <p:cBhvr override="childStyle">
                                        <p:cTn id="39" dur="indefinite"/>
                                        <p:tgtEl>
                                          <p:spTgt spid="6147">
                                            <p:txEl>
                                              <p:pRg st="4" end="4"/>
                                            </p:txEl>
                                          </p:spTgt>
                                        </p:tgtEl>
                                        <p:attrNameLst>
                                          <p:attrName>style.fontWeight</p:attrName>
                                        </p:attrNameLst>
                                      </p:cBhvr>
                                      <p:to>
                                        <p:strVal val="bold"/>
                                      </p:to>
                                    </p:set>
                                    <p:set>
                                      <p:cBhvr override="childStyle">
                                        <p:cTn id="40" dur="indefinite"/>
                                        <p:tgtEl>
                                          <p:spTgt spid="6147">
                                            <p:txEl>
                                              <p:pRg st="4" end="4"/>
                                            </p:txEl>
                                          </p:spTgt>
                                        </p:tgtEl>
                                        <p:attrNameLst>
                                          <p:attrName>style.textDecorationUnderline</p:attrName>
                                        </p:attrNameLst>
                                      </p:cBhvr>
                                      <p:to>
                                        <p:strVal val="false"/>
                                      </p:to>
                                    </p:set>
                                  </p:childTnLst>
                                </p:cTn>
                              </p:par>
                              <p:par>
                                <p:cTn id="41" presetID="5" presetClass="emph" presetSubtype="1" nodeType="withEffect">
                                  <p:stCondLst>
                                    <p:cond delay="0"/>
                                  </p:stCondLst>
                                  <p:childTnLst>
                                    <p:set>
                                      <p:cBhvr override="childStyle">
                                        <p:cTn id="42" dur="indefinite"/>
                                        <p:tgtEl>
                                          <p:spTgt spid="6147">
                                            <p:txEl>
                                              <p:pRg st="5" end="5"/>
                                            </p:txEl>
                                          </p:spTgt>
                                        </p:tgtEl>
                                        <p:attrNameLst>
                                          <p:attrName>style.fontStyle</p:attrName>
                                        </p:attrNameLst>
                                      </p:cBhvr>
                                      <p:to>
                                        <p:strVal val="normal"/>
                                      </p:to>
                                    </p:set>
                                    <p:set>
                                      <p:cBhvr override="childStyle">
                                        <p:cTn id="43" dur="indefinite"/>
                                        <p:tgtEl>
                                          <p:spTgt spid="6147">
                                            <p:txEl>
                                              <p:pRg st="5" end="5"/>
                                            </p:txEl>
                                          </p:spTgt>
                                        </p:tgtEl>
                                        <p:attrNameLst>
                                          <p:attrName>style.fontWeight</p:attrName>
                                        </p:attrNameLst>
                                      </p:cBhvr>
                                      <p:to>
                                        <p:strVal val="bold"/>
                                      </p:to>
                                    </p:set>
                                    <p:set>
                                      <p:cBhvr override="childStyle">
                                        <p:cTn id="44" dur="indefinite"/>
                                        <p:tgtEl>
                                          <p:spTgt spid="6147">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nToxDeuvvLoYe7Te60oMOV"/>
</p:tagLst>
</file>

<file path=ppt/tags/tag2.xml><?xml version="1.0" encoding="utf-8"?>
<p:tagLst xmlns:a="http://schemas.openxmlformats.org/drawingml/2006/main" xmlns:r="http://schemas.openxmlformats.org/officeDocument/2006/relationships" xmlns:p="http://schemas.openxmlformats.org/presentationml/2006/main">
  <p:tag name="DVSHAPEID" val="w9Pc2Au6s5k00J3cqT4TNK"/>
</p:tagLst>
</file>

<file path=ppt/tags/tag3.xml><?xml version="1.0" encoding="utf-8"?>
<p:tagLst xmlns:a="http://schemas.openxmlformats.org/drawingml/2006/main" xmlns:r="http://schemas.openxmlformats.org/officeDocument/2006/relationships" xmlns:p="http://schemas.openxmlformats.org/presentationml/2006/main">
  <p:tag name="DVSHAPEID" val="aFs5YsXdUuBQi3KkTqQEGE"/>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44634</TotalTime>
  <Words>1236</Words>
  <Application>Microsoft Office PowerPoint</Application>
  <PresentationFormat>On-screen Show (4:3)</PresentationFormat>
  <Paragraphs>223</Paragraphs>
  <Slides>32</Slides>
  <Notes>32</Notes>
  <HiddenSlides>0</HiddenSlides>
  <MMClips>0</MMClips>
  <ScaleCrop>false</ScaleCrop>
  <HeadingPairs>
    <vt:vector size="4" baseType="variant">
      <vt:variant>
        <vt:lpstr>Theme</vt:lpstr>
      </vt:variant>
      <vt:variant>
        <vt:i4>2</vt:i4>
      </vt:variant>
      <vt:variant>
        <vt:lpstr>Slide Titles</vt:lpstr>
      </vt:variant>
      <vt:variant>
        <vt:i4>32</vt:i4>
      </vt:variant>
    </vt:vector>
  </HeadingPairs>
  <TitlesOfParts>
    <vt:vector size="34" baseType="lpstr">
      <vt:lpstr>1_EX06PP_template</vt:lpstr>
      <vt:lpstr>QAD 2010 Template</vt:lpstr>
      <vt:lpstr>Introduction to Data Warehouse Scheduler</vt:lpstr>
      <vt:lpstr>Course Overview</vt:lpstr>
      <vt:lpstr>Objectives and Benefits</vt:lpstr>
      <vt:lpstr>QAD BI - Review</vt:lpstr>
      <vt:lpstr>QAD BI Components</vt:lpstr>
      <vt:lpstr>Scheduler Components</vt:lpstr>
      <vt:lpstr>Data Flow</vt:lpstr>
      <vt:lpstr>Scheduler Hierarchy</vt:lpstr>
      <vt:lpstr>Common Task Actions</vt:lpstr>
      <vt:lpstr>Objects &amp; Procedures</vt:lpstr>
      <vt:lpstr>Jobs and Tasks</vt:lpstr>
      <vt:lpstr>Scheduler Navigation</vt:lpstr>
      <vt:lpstr>Scheduler access</vt:lpstr>
      <vt:lpstr>Scheduler Toolbars and Menus</vt:lpstr>
      <vt:lpstr>Scheduler Panes</vt:lpstr>
      <vt:lpstr>Scheduler States</vt:lpstr>
      <vt:lpstr>Scheduler States - JOBS</vt:lpstr>
      <vt:lpstr>Scheduler States - TASKS</vt:lpstr>
      <vt:lpstr>Scheduler Status</vt:lpstr>
      <vt:lpstr>Refresh Display </vt:lpstr>
      <vt:lpstr>Troubleshooting Scheduler Issues </vt:lpstr>
      <vt:lpstr>Audit Logs</vt:lpstr>
      <vt:lpstr>Audit Trail at Job Level</vt:lpstr>
      <vt:lpstr>  Manually Starting a Job</vt:lpstr>
      <vt:lpstr>DAILY_START</vt:lpstr>
      <vt:lpstr>Scheduler Documentation</vt:lpstr>
      <vt:lpstr>Job Diagram</vt:lpstr>
      <vt:lpstr>Job Documentation</vt:lpstr>
      <vt:lpstr>DWD Reports</vt:lpstr>
      <vt:lpstr>Course Review </vt:lpstr>
      <vt:lpstr>Course Review – DWD Scheduler</vt:lpstr>
      <vt:lpstr>QAD BI Level 1 Learning Path -Next Steps for Certification!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qad</cp:lastModifiedBy>
  <cp:revision>3971</cp:revision>
  <dcterms:created xsi:type="dcterms:W3CDTF">2006-09-26T21:40:50Z</dcterms:created>
  <dcterms:modified xsi:type="dcterms:W3CDTF">2013-10-11T17:23:58Z</dcterms:modified>
</cp:coreProperties>
</file>