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comments/comment19.xml" ContentType="application/vnd.openxmlformats-officedocument.presentationml.comment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comments/comment55.xml" ContentType="application/vnd.openxmlformats-officedocument.presentationml.comments+xml"/>
  <Override PartName="/ppt/comments/comment66.xml" ContentType="application/vnd.openxmlformats-officedocument.presentationml.comment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comments/comment44.xml" ContentType="application/vnd.openxmlformats-officedocument.presentationml.comment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comments/comment33.xml" ContentType="application/vnd.openxmlformats-officedocument.presentationml.comments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22.xml" ContentType="application/vnd.openxmlformats-officedocument.presentationml.comment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omments/comment49.xml" ContentType="application/vnd.openxmlformats-officedocument.presentationml.comment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omments/comment9.xml" ContentType="application/vnd.openxmlformats-officedocument.presentationml.comments+xml"/>
  <Override PartName="/ppt/comments/comment27.xml" ContentType="application/vnd.openxmlformats-officedocument.presentationml.comments+xml"/>
  <Override PartName="/ppt/comments/comment38.xml" ContentType="application/vnd.openxmlformats-officedocument.presentationml.comments+xml"/>
  <Override PartName="/ppt/notesSlides/notesSlide39.xml" ContentType="application/vnd.openxmlformats-officedocument.presentationml.notesSlide+xml"/>
  <Override PartName="/ppt/comments/comment56.xml" ContentType="application/vnd.openxmlformats-officedocument.presentationml.comments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omments/comment16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comments/comment34.xml" ContentType="application/vnd.openxmlformats-officedocument.presentationml.comments+xml"/>
  <Override PartName="/ppt/comments/comment45.xml" ContentType="application/vnd.openxmlformats-officedocument.presentationml.comments+xml"/>
  <Override PartName="/ppt/notesSlides/notesSlide46.xml" ContentType="application/vnd.openxmlformats-officedocument.presentationml.notesSlide+xml"/>
  <Override PartName="/ppt/comments/comment63.xml" ContentType="application/vnd.openxmlformats-officedocument.presentationml.comments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23.xml" ContentType="application/vnd.openxmlformats-officedocument.presentationml.comment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comments/comment52.xml" ContentType="application/vnd.openxmlformats-officedocument.presentationml.comments+xml"/>
  <Override PartName="/ppt/notesSlides/notesSlide53.xml" ContentType="application/vnd.openxmlformats-officedocument.presentationml.notes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comments/comment12.xml" ContentType="application/vnd.openxmlformats-officedocument.presentationml.comments+xml"/>
  <Override PartName="/ppt/notesSlides/notesSlide13.xml" ContentType="application/vnd.openxmlformats-officedocument.presentationml.notesSlide+xml"/>
  <Override PartName="/ppt/comments/comment30.xml" ContentType="application/vnd.openxmlformats-officedocument.presentationml.comments+xml"/>
  <Override PartName="/ppt/comments/comment41.xml" ContentType="application/vnd.openxmlformats-officedocument.presentationml.comments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omments/comment39.xml" ContentType="application/vnd.openxmlformats-officedocument.presentationml.comments+xml"/>
  <Override PartName="/ppt/comments/comment57.xml" ContentType="application/vnd.openxmlformats-officedocument.presentationml.comment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omments/comment28.xml" ContentType="application/vnd.openxmlformats-officedocument.presentationml.comments+xml"/>
  <Override PartName="/ppt/notesSlides/notesSlide29.xml" ContentType="application/vnd.openxmlformats-officedocument.presentationml.notesSlide+xml"/>
  <Override PartName="/ppt/comments/comment46.xml" ContentType="application/vnd.openxmlformats-officedocument.presentationml.comments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comments/comment17.xml" ContentType="application/vnd.openxmlformats-officedocument.presentationml.comments+xml"/>
  <Override PartName="/ppt/notesSlides/notesSlide18.xml" ContentType="application/vnd.openxmlformats-officedocument.presentationml.notesSlide+xml"/>
  <Default Extension="wmf" ContentType="image/x-wmf"/>
  <Override PartName="/ppt/comments/comment35.xml" ContentType="application/vnd.openxmlformats-officedocument.presentationml.comments+xml"/>
  <Override PartName="/ppt/notesSlides/notesSlide36.xml" ContentType="application/vnd.openxmlformats-officedocument.presentationml.notesSlide+xml"/>
  <Override PartName="/ppt/comments/comment53.xml" ContentType="application/vnd.openxmlformats-officedocument.presentationml.comments+xml"/>
  <Override PartName="/ppt/comments/comment64.xml" ContentType="application/vnd.openxmlformats-officedocument.presentationml.comments+xml"/>
  <Override PartName="/ppt/notesSlides/notesSlide65.xml" ContentType="application/vnd.openxmlformats-officedocument.presentationml.notes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comments/comment6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24.xml" ContentType="application/vnd.openxmlformats-officedocument.presentationml.comments+xml"/>
  <Override PartName="/ppt/notesSlides/notesSlide25.xml" ContentType="application/vnd.openxmlformats-officedocument.presentationml.notesSlide+xml"/>
  <Override PartName="/ppt/comments/comment42.xml" ContentType="application/vnd.openxmlformats-officedocument.presentationml.comments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comments/comment60.xml" ContentType="application/vnd.openxmlformats-officedocument.presentationml.comment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s/comment31.xml" ContentType="application/vnd.openxmlformats-officedocument.presentationml.comments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comments/comment20.xml" ContentType="application/vnd.openxmlformats-officedocument.presentationml.comments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comment29.xml" ContentType="application/vnd.openxmlformats-officedocument.presentationml.comments+xml"/>
  <Override PartName="/ppt/comments/comment58.xml" ContentType="application/vnd.openxmlformats-officedocument.presentationml.comments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comments/comment18.xml" ContentType="application/vnd.openxmlformats-officedocument.presentationml.comments+xml"/>
  <Override PartName="/ppt/notesSlides/notesSlide19.xml" ContentType="application/vnd.openxmlformats-officedocument.presentationml.notesSlide+xml"/>
  <Override PartName="/ppt/comments/comment36.xml" ContentType="application/vnd.openxmlformats-officedocument.presentationml.comments+xml"/>
  <Override PartName="/ppt/comments/comment47.xml" ContentType="application/vnd.openxmlformats-officedocument.presentationml.comments+xml"/>
  <Override PartName="/ppt/notesSlides/notesSlide48.xml" ContentType="application/vnd.openxmlformats-officedocument.presentationml.notesSlide+xml"/>
  <Override PartName="/ppt/comments/comment65.xml" ContentType="application/vnd.openxmlformats-officedocument.presentationml.comments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25.xml" ContentType="application/vnd.openxmlformats-officedocument.presentationml.comments+xml"/>
  <Override PartName="/ppt/notesSlides/notesSlide37.xml" ContentType="application/vnd.openxmlformats-officedocument.presentationml.notesSlide+xml"/>
  <Override PartName="/ppt/comments/comment54.xml" ContentType="application/vnd.openxmlformats-officedocument.presentationml.comments+xml"/>
  <Override PartName="/ppt/notesSlides/notesSlide55.xml" ContentType="application/vnd.openxmlformats-officedocument.presentationml.notesSlide+xml"/>
  <Override PartName="/ppt/tags/tag3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omments/comment14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comments/comment32.xml" ContentType="application/vnd.openxmlformats-officedocument.presentationml.comments+xml"/>
  <Override PartName="/ppt/comments/comment43.xml" ContentType="application/vnd.openxmlformats-officedocument.presentationml.comments+xml"/>
  <Override PartName="/ppt/notesSlides/notesSlide44.xml" ContentType="application/vnd.openxmlformats-officedocument.presentationml.notesSlide+xml"/>
  <Override PartName="/ppt/comments/comment61.xml" ContentType="application/vnd.openxmlformats-officedocument.presentationml.comments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21.xml" ContentType="application/vnd.openxmlformats-officedocument.presentationml.comment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comments/comment50.xml" ContentType="application/vnd.openxmlformats-officedocument.presentationml.comments+xml"/>
  <Override PartName="/ppt/notesSlides/notesSlide51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omments/comment59.xml" ContentType="application/vnd.openxmlformats-officedocument.presentationml.comments+xml"/>
  <Override PartName="/ppt/slides/slide29.xml" ContentType="application/vnd.openxmlformats-officedocument.presentationml.slide+xml"/>
  <Override PartName="/ppt/comments/comment48.xml" ContentType="application/vnd.openxmlformats-officedocument.presentationml.comment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37.xml" ContentType="application/vnd.openxmlformats-officedocument.presentationml.comment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omments/comment8.xml" ContentType="application/vnd.openxmlformats-officedocument.presentationml.comments+xml"/>
  <Override PartName="/ppt/comments/comment26.xml" ContentType="application/vnd.openxmlformats-officedocument.presentationml.comments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comments/comment15.xml" ContentType="application/vnd.openxmlformats-officedocument.presentationml.comments+xml"/>
  <Override PartName="/ppt/notesSlides/notesSlide34.xml" ContentType="application/vnd.openxmlformats-officedocument.presentationml.notesSlide+xml"/>
  <Override PartName="/ppt/comments/comment51.xml" ContentType="application/vnd.openxmlformats-officedocument.presentationml.comments+xml"/>
  <Override PartName="/ppt/comments/comment62.xml" ContentType="application/vnd.openxmlformats-officedocument.presentationml.comment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comments/comment40.xml" ContentType="application/vnd.openxmlformats-officedocument.presentationml.comments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953" r:id="rId1"/>
    <p:sldMasterId id="2147485046" r:id="rId2"/>
  </p:sldMasterIdLst>
  <p:notesMasterIdLst>
    <p:notesMasterId r:id="rId69"/>
  </p:notesMasterIdLst>
  <p:handoutMasterIdLst>
    <p:handoutMasterId r:id="rId70"/>
  </p:handoutMasterIdLst>
  <p:sldIdLst>
    <p:sldId id="257" r:id="rId3"/>
    <p:sldId id="327" r:id="rId4"/>
    <p:sldId id="1171" r:id="rId5"/>
    <p:sldId id="348" r:id="rId6"/>
    <p:sldId id="941" r:id="rId7"/>
    <p:sldId id="1117" r:id="rId8"/>
    <p:sldId id="1116" r:id="rId9"/>
    <p:sldId id="1145" r:id="rId10"/>
    <p:sldId id="1119" r:id="rId11"/>
    <p:sldId id="1120" r:id="rId12"/>
    <p:sldId id="1121" r:id="rId13"/>
    <p:sldId id="1143" r:id="rId14"/>
    <p:sldId id="1122" r:id="rId15"/>
    <p:sldId id="1123" r:id="rId16"/>
    <p:sldId id="1125" r:id="rId17"/>
    <p:sldId id="1124" r:id="rId18"/>
    <p:sldId id="1126" r:id="rId19"/>
    <p:sldId id="1128" r:id="rId20"/>
    <p:sldId id="1129" r:id="rId21"/>
    <p:sldId id="1130" r:id="rId22"/>
    <p:sldId id="1144" r:id="rId23"/>
    <p:sldId id="1135" r:id="rId24"/>
    <p:sldId id="1127" r:id="rId25"/>
    <p:sldId id="1131" r:id="rId26"/>
    <p:sldId id="1173" r:id="rId27"/>
    <p:sldId id="1138" r:id="rId28"/>
    <p:sldId id="1137" r:id="rId29"/>
    <p:sldId id="1136" r:id="rId30"/>
    <p:sldId id="1140" r:id="rId31"/>
    <p:sldId id="1139" r:id="rId32"/>
    <p:sldId id="1142" r:id="rId33"/>
    <p:sldId id="1158" r:id="rId34"/>
    <p:sldId id="1146" r:id="rId35"/>
    <p:sldId id="1162" r:id="rId36"/>
    <p:sldId id="1147" r:id="rId37"/>
    <p:sldId id="1141" r:id="rId38"/>
    <p:sldId id="1172" r:id="rId39"/>
    <p:sldId id="1159" r:id="rId40"/>
    <p:sldId id="1160" r:id="rId41"/>
    <p:sldId id="1161" r:id="rId42"/>
    <p:sldId id="1149" r:id="rId43"/>
    <p:sldId id="1163" r:id="rId44"/>
    <p:sldId id="1150" r:id="rId45"/>
    <p:sldId id="1165" r:id="rId46"/>
    <p:sldId id="1164" r:id="rId47"/>
    <p:sldId id="1174" r:id="rId48"/>
    <p:sldId id="1175" r:id="rId49"/>
    <p:sldId id="1151" r:id="rId50"/>
    <p:sldId id="1155" r:id="rId51"/>
    <p:sldId id="1153" r:id="rId52"/>
    <p:sldId id="1166" r:id="rId53"/>
    <p:sldId id="1177" r:id="rId54"/>
    <p:sldId id="1157" r:id="rId55"/>
    <p:sldId id="1154" r:id="rId56"/>
    <p:sldId id="1167" r:id="rId57"/>
    <p:sldId id="1156" r:id="rId58"/>
    <p:sldId id="1178" r:id="rId59"/>
    <p:sldId id="1176" r:id="rId60"/>
    <p:sldId id="1152" r:id="rId61"/>
    <p:sldId id="1168" r:id="rId62"/>
    <p:sldId id="1169" r:id="rId63"/>
    <p:sldId id="1179" r:id="rId64"/>
    <p:sldId id="1180" r:id="rId65"/>
    <p:sldId id="1113" r:id="rId66"/>
    <p:sldId id="1114" r:id="rId67"/>
    <p:sldId id="1181" r:id="rId6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7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808080"/>
    <a:srgbClr val="FF99CC"/>
    <a:srgbClr val="000000"/>
    <a:srgbClr val="FFFFCC"/>
    <a:srgbClr val="33CC33"/>
    <a:srgbClr val="0069B8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30" autoAdjust="0"/>
    <p:restoredTop sz="80204" autoAdjust="0"/>
  </p:normalViewPr>
  <p:slideViewPr>
    <p:cSldViewPr snapToGrid="0">
      <p:cViewPr>
        <p:scale>
          <a:sx n="80" d="100"/>
          <a:sy n="80" d="100"/>
        </p:scale>
        <p:origin x="-2514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91"/>
    </p:cViewPr>
  </p:sorterViewPr>
  <p:notesViewPr>
    <p:cSldViewPr snapToGrid="0">
      <p:cViewPr varScale="1">
        <p:scale>
          <a:sx n="78" d="100"/>
          <a:sy n="78" d="100"/>
        </p:scale>
        <p:origin x="-2544" y="-84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3:53.588" idx="1">
    <p:pos x="1107" y="434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5:08.744" idx="10">
    <p:pos x="1616" y="180"/>
    <p:text>H2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5:40.219" idx="11">
    <p:pos x="860" y="292"/>
    <p:text>H2S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1T09:26:59.545" idx="69">
    <p:pos x="546" y="232"/>
    <p:text>H2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5:58.082" idx="13">
    <p:pos x="1204" y="292"/>
    <p:text>H2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6:13.709" idx="14">
    <p:pos x="793" y="292"/>
    <p:text>H2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6:33.030" idx="15">
    <p:pos x="1204" y="292"/>
    <p:text>H2S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7:00.339" idx="16">
    <p:pos x="958" y="292"/>
    <p:text>H2S</p:tex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7:19.225" idx="17">
    <p:pos x="2633" y="292"/>
    <p:text>H2S</p:tex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7:29.215" idx="18">
    <p:pos x="958" y="292"/>
    <p:text>H2</p:tex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7:53.907" idx="19">
    <p:pos x="1952" y="292"/>
    <p:text>H2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4:05.950" idx="2">
    <p:pos x="935" y="247"/>
    <p:text>H1</p:tex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8:15.089" idx="20">
    <p:pos x="1885" y="292"/>
    <p:text>H2</p:text>
  </p:cm>
</p:cmLst>
</file>

<file path=ppt/comments/comment2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8:33.214" idx="21">
    <p:pos x="1810" y="254"/>
    <p:text>H2</p:text>
  </p:cm>
</p:cmLst>
</file>

<file path=ppt/comments/comment2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8:45.673" idx="22">
    <p:pos x="2686" y="292"/>
    <p:text>H2</p:text>
  </p:cm>
</p:cmLst>
</file>

<file path=ppt/comments/comment2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8:57.535" idx="23">
    <p:pos x="1810" y="292"/>
    <p:text>H2S</p:text>
  </p:cm>
</p:cmLst>
</file>

<file path=ppt/comments/comment2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9:06.526" idx="24">
    <p:pos x="1204" y="292"/>
    <p:text>H2S</p:text>
  </p:cm>
</p:cmLst>
</file>

<file path=ppt/comments/comment2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5:04.693" idx="25">
    <p:pos x="958" y="292"/>
    <p:text>H2S</p:text>
  </p:cm>
</p:cmLst>
</file>

<file path=ppt/comments/comment2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5:15.297" idx="26">
    <p:pos x="2686" y="292"/>
    <p:text>H2S</p:text>
  </p:cm>
</p:cmLst>
</file>

<file path=ppt/comments/comment2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5:22.849" idx="27">
    <p:pos x="2686" y="292"/>
    <p:text>H2S</p:text>
  </p:cm>
</p:cmLst>
</file>

<file path=ppt/comments/comment2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5:34.037" idx="28">
    <p:pos x="1272" y="292"/>
    <p:text>H2</p:text>
  </p:cm>
</p:cmLst>
</file>

<file path=ppt/comments/comment2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5:47.085" idx="29">
    <p:pos x="546" y="292"/>
    <p:text>H2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4:19.118" idx="3">
    <p:pos x="853" y="247"/>
    <p:text>H1</p:text>
  </p:cm>
</p:cmLst>
</file>

<file path=ppt/comments/comment3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5:58.310" idx="30">
    <p:pos x="1646" y="292"/>
    <p:text>H2</p:text>
  </p:cm>
</p:cmLst>
</file>

<file path=ppt/comments/comment3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6:09.093" idx="31">
    <p:pos x="628" y="292"/>
    <p:text>H2S</p:text>
  </p:cm>
</p:cmLst>
</file>

<file path=ppt/comments/comment3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6:28.310" idx="32">
    <p:pos x="1234" y="142"/>
    <p:text>H2</p:text>
  </p:cm>
</p:cmLst>
</file>

<file path=ppt/comments/comment3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6:37.098" idx="33">
    <p:pos x="1055" y="449"/>
    <p:text>H1</p:text>
  </p:cm>
</p:cmLst>
</file>

<file path=ppt/comments/comment3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6:45.627" idx="34">
    <p:pos x="1885" y="292"/>
    <p:text>H2</p:text>
  </p:cm>
</p:cmLst>
</file>

<file path=ppt/comments/comment3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6:54.306" idx="35">
    <p:pos x="703" y="142"/>
    <p:text>H2</p:text>
  </p:cm>
</p:cmLst>
</file>

<file path=ppt/comments/comment3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7:02.926" idx="36">
    <p:pos x="1429" y="292"/>
    <p:text>H2S</p:text>
  </p:cm>
</p:cmLst>
</file>

<file path=ppt/comments/comment3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7:07.997" idx="37">
    <p:pos x="875" y="292"/>
    <p:text>H2S</p:text>
  </p:cm>
</p:cmLst>
</file>

<file path=ppt/comments/comment3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7:13.582" idx="38">
    <p:pos x="883" y="292"/>
    <p:text>H2</p:text>
  </p:cm>
</p:cmLst>
</file>

<file path=ppt/comments/comment3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7:21.649" idx="39">
    <p:pos x="1339" y="292"/>
    <p:text>H2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4:24.140" idx="4">
    <p:pos x="1152" y="449"/>
    <p:text>H1</p:text>
  </p:cm>
</p:cmLst>
</file>

<file path=ppt/comments/comment4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8:13.745" idx="40">
    <p:pos x="913" y="292"/>
    <p:text>H2S</p:text>
  </p:cm>
</p:cmLst>
</file>

<file path=ppt/comments/comment4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8:20.283" idx="41">
    <p:pos x="913" y="292"/>
    <p:text>H2S</p:text>
  </p:cm>
</p:cmLst>
</file>

<file path=ppt/comments/comment4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8:25.918" idx="42">
    <p:pos x="1204" y="292"/>
    <p:text>H2</p:text>
  </p:cm>
</p:cmLst>
</file>

<file path=ppt/comments/comment4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8:33.610" idx="43">
    <p:pos x="1631" y="292"/>
    <p:text>H2</p:text>
  </p:cm>
</p:cmLst>
</file>

<file path=ppt/comments/comment4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28:38.075" idx="44">
    <p:pos x="733" y="292"/>
    <p:text>H2</p:text>
  </p:cm>
</p:cmLst>
</file>

<file path=ppt/comments/comment4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1:51.841" idx="45">
    <p:pos x="1040" y="142"/>
    <p:text>H2</p:text>
  </p:cm>
</p:cmLst>
</file>

<file path=ppt/comments/comment4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2:31.407" idx="46">
    <p:pos x="1833" y="292"/>
    <p:text>H2</p:text>
  </p:cm>
</p:cmLst>
</file>

<file path=ppt/comments/comment4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2:36.594" idx="47">
    <p:pos x="1287" y="292"/>
    <p:text>H2S</p:text>
  </p:cm>
</p:cmLst>
</file>

<file path=ppt/comments/comment4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6T14:56:06.589" idx="48">
    <p:pos x="1369" y="292"/>
    <p:text>H2S</p:text>
  </p:cm>
</p:cmLst>
</file>

<file path=ppt/comments/comment4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2:49.503" idx="49">
    <p:pos x="2057" y="449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4:33.048" idx="5">
    <p:pos x="1242" y="269"/>
    <p:text>H2</p:text>
  </p:cm>
</p:cmLst>
</file>

<file path=ppt/comments/comment5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2:55.062" idx="50">
    <p:pos x="845" y="292"/>
    <p:text>H2</p:text>
  </p:cm>
</p:cmLst>
</file>

<file path=ppt/comments/comment5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3:15.339" idx="51">
    <p:pos x="1646" y="292"/>
    <p:text>H2</p:text>
  </p:cm>
</p:cmLst>
</file>

<file path=ppt/comments/comment5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5:45.400" idx="52">
    <p:pos x="1399" y="292"/>
    <p:text>H2</p:text>
  </p:cm>
</p:cmLst>
</file>

<file path=ppt/comments/comment5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5:51.574" idx="53">
    <p:pos x="1130" y="180"/>
    <p:text>H2S</p:text>
  </p:cm>
</p:cmLst>
</file>

<file path=ppt/comments/comment5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5:59.357" idx="54">
    <p:pos x="1182" y="292"/>
    <p:text>H2S</p:text>
  </p:cm>
</p:cmLst>
</file>

<file path=ppt/comments/comment5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6:07.527" idx="55">
    <p:pos x="1489" y="292"/>
    <p:text>H2</p:text>
  </p:cm>
</p:cmLst>
</file>

<file path=ppt/comments/comment5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6:36.703" idx="56">
    <p:pos x="1287" y="292"/>
    <p:text>H2</p:text>
  </p:cm>
</p:cmLst>
</file>

<file path=ppt/comments/comment5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6:44.641" idx="57">
    <p:pos x="1608" y="292"/>
    <p:text>H2</p:text>
  </p:cm>
</p:cmLst>
</file>

<file path=ppt/comments/comment5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6:49.898" idx="58">
    <p:pos x="2229" y="292"/>
    <p:text>H2</p:text>
  </p:cm>
</p:cmLst>
</file>

<file path=ppt/comments/comment5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6:57.267" idx="59">
    <p:pos x="1706" y="292"/>
    <p:text>H2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4:41.328" idx="6">
    <p:pos x="1272" y="180"/>
    <p:text>H2</p:text>
  </p:cm>
</p:cmLst>
</file>

<file path=ppt/comments/comment6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7:02.993" idx="60">
    <p:pos x="1563" y="292"/>
    <p:text>H2S</p:text>
  </p:cm>
</p:cmLst>
</file>

<file path=ppt/comments/comment6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7:11.566" idx="61">
    <p:pos x="1668" y="180"/>
    <p:text>H2</p:text>
  </p:cm>
</p:cmLst>
</file>

<file path=ppt/comments/comment6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7:16.956" idx="62">
    <p:pos x="1167" y="292"/>
    <p:text>H2S</p:text>
  </p:cm>
</p:cmLst>
</file>

<file path=ppt/comments/comment6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7:34.193" idx="63">
    <p:pos x="10" y="10"/>
    <p:text>H2S</p:text>
  </p:cm>
</p:cmLst>
</file>

<file path=ppt/comments/comment6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7:40.418" idx="64">
    <p:pos x="875" y="322"/>
    <p:text>H1</p:text>
  </p:cm>
</p:cmLst>
</file>

<file path=ppt/comments/comment6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37:50.783" idx="65">
    <p:pos x="494" y="142"/>
    <p:text>H2</p:text>
  </p:cm>
</p:cmLst>
</file>

<file path=ppt/comments/comment6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09:36:52.721" idx="70">
    <p:pos x="1138" y="327"/>
    <p:text>H1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4:48.775" idx="7">
    <p:pos x="1272" y="180"/>
    <p:text>H2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4:54.100" idx="8">
    <p:pos x="1040" y="486"/>
    <p:text>H1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0:15:04.120" idx="9">
    <p:pos x="1137" y="180"/>
    <p:text>H2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2FB1695-E9ED-44CA-8552-0AB6DC675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4838"/>
            <a:ext cx="54864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0128CE9-76D0-4B44-B752-A9A4E08BA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2BBF8621-2CD6-44CD-9BA7-3990D79A0160}" type="slidenum">
              <a:rPr lang="en-US" smtClean="0"/>
              <a:pPr defTabSz="922338">
                <a:defRPr/>
              </a:pPr>
              <a:t>1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Welcome to the Business</a:t>
            </a:r>
            <a:r>
              <a:rPr lang="en-US" baseline="0" dirty="0" smtClean="0"/>
              <a:t> Intelligence 1-5 BI Portal Designer – Queries.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r>
              <a:rPr lang="en-US" b="0" dirty="0" smtClean="0">
                <a:cs typeface="Tahoma" pitchFamily="34" charset="0"/>
              </a:rPr>
              <a:t>From</a:t>
            </a:r>
            <a:r>
              <a:rPr lang="en-US" b="0" baseline="0" dirty="0" smtClean="0">
                <a:cs typeface="Tahoma" pitchFamily="34" charset="0"/>
              </a:rPr>
              <a:t> the query toolbar you can:</a:t>
            </a:r>
          </a:p>
          <a:p>
            <a:pPr lvl="0">
              <a:buFont typeface="Arial" pitchFamily="34" charset="0"/>
              <a:buChar char="•"/>
              <a:defRPr/>
            </a:pPr>
            <a:r>
              <a:rPr lang="en-US" b="0" baseline="0" dirty="0" smtClean="0">
                <a:cs typeface="Tahoma" pitchFamily="34" charset="0"/>
              </a:rPr>
              <a:t> Create a new folder</a:t>
            </a:r>
          </a:p>
          <a:p>
            <a:pPr lvl="0">
              <a:buFont typeface="Arial" pitchFamily="34" charset="0"/>
              <a:buChar char="•"/>
              <a:defRPr/>
            </a:pPr>
            <a:r>
              <a:rPr lang="en-US" b="0" baseline="0" dirty="0" smtClean="0">
                <a:cs typeface="Tahoma" pitchFamily="34" charset="0"/>
              </a:rPr>
              <a:t> Create a new query</a:t>
            </a:r>
          </a:p>
          <a:p>
            <a:pPr lvl="0">
              <a:buFont typeface="Arial" pitchFamily="34" charset="0"/>
              <a:buChar char="•"/>
              <a:defRPr/>
            </a:pPr>
            <a:r>
              <a:rPr lang="en-US" b="0" baseline="0" dirty="0" smtClean="0">
                <a:cs typeface="Tahoma" pitchFamily="34" charset="0"/>
              </a:rPr>
              <a:t> Open, rename, copy, move, delete or export an existing query</a:t>
            </a:r>
          </a:p>
          <a:p>
            <a:pPr lvl="0">
              <a:buFont typeface="Arial" pitchFamily="34" charset="0"/>
              <a:buChar char="•"/>
              <a:defRPr/>
            </a:pPr>
            <a:endParaRPr lang="en-US" b="0" baseline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="0" baseline="0" dirty="0" smtClean="0">
                <a:cs typeface="Tahoma" pitchFamily="34" charset="0"/>
              </a:rPr>
              <a:t>To expand a folder in the browser pane on the left, click the </a:t>
            </a:r>
            <a:r>
              <a:rPr lang="en-US" b="0" baseline="0" dirty="0" err="1" smtClean="0">
                <a:cs typeface="Tahoma" pitchFamily="34" charset="0"/>
              </a:rPr>
              <a:t>twistie</a:t>
            </a:r>
            <a:r>
              <a:rPr lang="en-US" b="0" baseline="0" dirty="0" smtClean="0">
                <a:cs typeface="Tahoma" pitchFamily="34" charset="0"/>
              </a:rPr>
              <a:t>.</a:t>
            </a:r>
          </a:p>
          <a:p>
            <a:pPr lvl="0">
              <a:buFont typeface="Arial" pitchFamily="34" charset="0"/>
              <a:buNone/>
              <a:defRPr/>
            </a:pPr>
            <a:endParaRPr lang="en-US" b="0" baseline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="0" baseline="0" dirty="0" smtClean="0">
                <a:cs typeface="Tahoma" pitchFamily="34" charset="0"/>
              </a:rPr>
              <a:t>Hint:  Sometimes while you are working in the designer, especially after the first save of a Portal object (Query, Report, Visual Item or Dashboard), you will not immediately see the object you just added.  Simply click the </a:t>
            </a:r>
            <a:r>
              <a:rPr lang="en-US" b="0" baseline="0" dirty="0" err="1" smtClean="0">
                <a:cs typeface="Tahoma" pitchFamily="34" charset="0"/>
              </a:rPr>
              <a:t>twistie</a:t>
            </a:r>
            <a:r>
              <a:rPr lang="en-US" b="0" baseline="0" dirty="0" smtClean="0">
                <a:cs typeface="Tahoma" pitchFamily="34" charset="0"/>
              </a:rPr>
              <a:t> to close the listing, then click the </a:t>
            </a:r>
            <a:r>
              <a:rPr lang="en-US" b="0" baseline="0" dirty="0" err="1" smtClean="0">
                <a:cs typeface="Tahoma" pitchFamily="34" charset="0"/>
              </a:rPr>
              <a:t>twistie</a:t>
            </a:r>
            <a:r>
              <a:rPr lang="en-US" b="0" baseline="0" dirty="0" smtClean="0">
                <a:cs typeface="Tahoma" pitchFamily="34" charset="0"/>
              </a:rPr>
              <a:t> again to re-expand the listing.</a:t>
            </a:r>
            <a:endParaRPr lang="en-US" b="0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0" dirty="0" smtClean="0"/>
              <a:t>To</a:t>
            </a:r>
            <a:r>
              <a:rPr lang="en-US" b="0" baseline="0" dirty="0" smtClean="0"/>
              <a:t> view detailed information about a query, click on the query name.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Information displayed includes name, description, date created and date modified.</a:t>
            </a:r>
            <a:endParaRPr lang="en-US" b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Here are the business requirements for our first query example.</a:t>
            </a: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create a new query,</a:t>
            </a:r>
            <a:r>
              <a:rPr lang="en-US" baseline="0" dirty="0" smtClean="0"/>
              <a:t> click NEW in the Query Home toolbar.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After</a:t>
            </a:r>
            <a:r>
              <a:rPr lang="en-US" baseline="0" dirty="0" smtClean="0"/>
              <a:t> selecting new query, the Query Builder is displayed.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First, select a Query Area.  This is a fact table.  Use the drop down list to select the desired query area.</a:t>
            </a:r>
          </a:p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In this example, we have selected OM Invoice.  </a:t>
            </a:r>
          </a:p>
          <a:p>
            <a:endParaRPr lang="en-US" dirty="0" smtClean="0"/>
          </a:p>
          <a:p>
            <a:r>
              <a:rPr lang="en-US" dirty="0" smtClean="0"/>
              <a:t>The</a:t>
            </a:r>
            <a:r>
              <a:rPr lang="en-US" baseline="0" dirty="0" smtClean="0"/>
              <a:t> list of items to the left include Measures and Facts.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aseline="0" dirty="0" smtClean="0"/>
              <a:t>Use the drag bar to view additional items on the list.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Change the width of the pane, using the 3-bar icon.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Select columns by dragging and dropping columns from the left to the </a:t>
            </a:r>
            <a:r>
              <a:rPr lang="en-US" i="1" baseline="0" dirty="0" smtClean="0"/>
              <a:t>Selected Columns</a:t>
            </a:r>
            <a:r>
              <a:rPr lang="en-US" i="0" baseline="0" dirty="0" smtClean="0"/>
              <a:t> window in the middle.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This example is </a:t>
            </a:r>
            <a:r>
              <a:rPr lang="en-US" i="1" baseline="0" dirty="0" smtClean="0"/>
              <a:t>Bill To Code</a:t>
            </a:r>
            <a:r>
              <a:rPr lang="en-US" i="0" baseline="0" dirty="0" smtClean="0"/>
              <a:t> and </a:t>
            </a:r>
            <a:r>
              <a:rPr lang="en-US" i="1" u="none" baseline="0" dirty="0" smtClean="0"/>
              <a:t>Customer Name</a:t>
            </a:r>
            <a:r>
              <a:rPr lang="en-US" i="0" u="none" baseline="0" dirty="0" smtClean="0"/>
              <a:t>.  Both columns are Dimensions.</a:t>
            </a:r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Columns</a:t>
            </a:r>
            <a:r>
              <a:rPr lang="en-US" baseline="0" dirty="0" smtClean="0"/>
              <a:t> can be rearranged in the column by clicking and dragging the column into position.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remove</a:t>
            </a:r>
            <a:r>
              <a:rPr lang="en-US" baseline="0" dirty="0" smtClean="0"/>
              <a:t> a field from the list, highlight the column and click the remove button.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aseline="0" dirty="0" smtClean="0"/>
              <a:t>This covers the query designer functionality in the BI Portal.  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indicate that the</a:t>
            </a:r>
            <a:r>
              <a:rPr lang="en-US" baseline="0" dirty="0" smtClean="0"/>
              <a:t> results of the query should be sorted, indicate one or more sort columns.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Click the sort type column to the right of the column name.  Our requirements call for a sort on </a:t>
            </a:r>
            <a:r>
              <a:rPr lang="en-US" i="1" baseline="0" dirty="0" smtClean="0"/>
              <a:t>Base Invoice Amount</a:t>
            </a:r>
            <a:r>
              <a:rPr lang="en-US" i="0" baseline="0" dirty="0" smtClean="0"/>
              <a:t>.  When the drop down list appears, we selected Descending.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To remove the sort type, click the sort type column and select &lt;blank&gt; from the drop down list.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We’ve completed 3 or 4 requirements.  We need a</a:t>
            </a:r>
            <a:r>
              <a:rPr lang="en-US" baseline="0" dirty="0" smtClean="0"/>
              <a:t> filter in order to meet the last requirement – select current year only.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</a:t>
            </a:r>
            <a:r>
              <a:rPr lang="en-US" baseline="0" dirty="0" smtClean="0"/>
              <a:t> add a filter, select </a:t>
            </a:r>
            <a:r>
              <a:rPr lang="en-US" i="1" baseline="0" dirty="0" smtClean="0"/>
              <a:t>Detail </a:t>
            </a:r>
            <a:r>
              <a:rPr lang="en-US" i="0" baseline="0" dirty="0" smtClean="0"/>
              <a:t>or </a:t>
            </a:r>
            <a:r>
              <a:rPr lang="en-US" i="1" baseline="0" dirty="0" smtClean="0"/>
              <a:t>Summary </a:t>
            </a:r>
            <a:r>
              <a:rPr lang="en-US" i="0" baseline="0" dirty="0" smtClean="0"/>
              <a:t> from the filter box on the right.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The </a:t>
            </a:r>
            <a:r>
              <a:rPr lang="en-US" i="1" baseline="0" dirty="0" smtClean="0"/>
              <a:t>And</a:t>
            </a:r>
            <a:r>
              <a:rPr lang="en-US" i="0" baseline="0" dirty="0" smtClean="0"/>
              <a:t> folder in the Detail Tab shows the current setting for the Boolean logic to be used to join two or more filters.  It defaults to </a:t>
            </a:r>
            <a:r>
              <a:rPr lang="en-US" i="1" baseline="0" dirty="0" smtClean="0"/>
              <a:t>And</a:t>
            </a:r>
            <a:r>
              <a:rPr lang="en-US" i="0" baseline="0" dirty="0" smtClean="0"/>
              <a:t>.  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To create multiple filter criteria joined by an </a:t>
            </a:r>
            <a:r>
              <a:rPr lang="en-US" i="1" baseline="0" dirty="0" smtClean="0"/>
              <a:t>Or</a:t>
            </a:r>
            <a:r>
              <a:rPr lang="en-US" i="0" baseline="0" dirty="0" smtClean="0"/>
              <a:t>, click the folder and select </a:t>
            </a:r>
            <a:r>
              <a:rPr lang="en-US" i="1" baseline="0" dirty="0" smtClean="0"/>
              <a:t>Or</a:t>
            </a:r>
            <a:r>
              <a:rPr lang="en-US" i="0" baseline="0" dirty="0" smtClean="0"/>
              <a:t> from the drop down list.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In</a:t>
            </a:r>
            <a:r>
              <a:rPr lang="en-US" baseline="0" dirty="0" smtClean="0"/>
              <a:t> order to select records in the current financial year, we will use the dimension </a:t>
            </a:r>
            <a:r>
              <a:rPr lang="en-US" i="1" baseline="0" dirty="0" smtClean="0"/>
              <a:t>Effective Current Fin Year.</a:t>
            </a:r>
            <a:endParaRPr lang="en-US" b="1" i="1" baseline="0" dirty="0" smtClean="0"/>
          </a:p>
          <a:p>
            <a:endParaRPr lang="en-US" b="1" i="1" baseline="0" dirty="0" smtClean="0"/>
          </a:p>
          <a:p>
            <a:r>
              <a:rPr lang="en-US" b="0" i="0" baseline="0" dirty="0" smtClean="0"/>
              <a:t>This column is found in the Financial Year Hierarchy.</a:t>
            </a:r>
            <a:endParaRPr lang="en-US" b="0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add</a:t>
            </a:r>
            <a:r>
              <a:rPr lang="en-US" baseline="0" dirty="0" smtClean="0"/>
              <a:t> a new filter, click and drag a column from the left window to the Filters window on the right.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There are 4 filter types: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Edit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Column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Value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Parameter</a:t>
            </a:r>
          </a:p>
          <a:p>
            <a:pPr>
              <a:buFont typeface="Arial" pitchFamily="34" charset="0"/>
              <a:buNone/>
            </a:pPr>
            <a:endParaRPr lang="en-US" baseline="0" dirty="0" smtClean="0"/>
          </a:p>
          <a:p>
            <a:pPr>
              <a:buFont typeface="Arial" pitchFamily="34" charset="0"/>
              <a:buNone/>
            </a:pPr>
            <a:r>
              <a:rPr lang="en-US" baseline="0" dirty="0" smtClean="0"/>
              <a:t>We want to filter based on Value for our example.  Then, we use the drop-down list to select IN.  </a:t>
            </a:r>
          </a:p>
          <a:p>
            <a:pPr>
              <a:buFont typeface="Arial" pitchFamily="34" charset="0"/>
              <a:buNone/>
            </a:pPr>
            <a:endParaRPr lang="en-US" baseline="0" dirty="0" smtClean="0"/>
          </a:p>
          <a:p>
            <a:pPr>
              <a:buFont typeface="Arial" pitchFamily="34" charset="0"/>
              <a:buNone/>
            </a:pPr>
            <a:r>
              <a:rPr lang="en-US" baseline="0" dirty="0" smtClean="0"/>
              <a:t>The </a:t>
            </a:r>
            <a:r>
              <a:rPr lang="en-US" i="1" baseline="0" dirty="0" smtClean="0"/>
              <a:t>Effective Current Fin Year </a:t>
            </a:r>
            <a:r>
              <a:rPr lang="en-US" i="0" baseline="0" dirty="0" smtClean="0"/>
              <a:t>column has four possible values:  Current, No, Previous and &lt;blank&gt;.   Highlight the desired value (Current in this example), and press &lt;Enter&gt;.  </a:t>
            </a:r>
          </a:p>
          <a:p>
            <a:pPr>
              <a:buFont typeface="Arial" pitchFamily="34" charset="0"/>
              <a:buNone/>
            </a:pPr>
            <a:endParaRPr lang="en-US" i="0" baseline="0" dirty="0" smtClean="0"/>
          </a:p>
          <a:p>
            <a:pPr>
              <a:buFont typeface="Arial" pitchFamily="34" charset="0"/>
              <a:buNone/>
            </a:pPr>
            <a:r>
              <a:rPr lang="en-US" i="0" baseline="0" dirty="0" smtClean="0"/>
              <a:t>It is possible to select multiple values.</a:t>
            </a:r>
            <a:endParaRPr lang="en-US" i="1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We see that the filter has been added.</a:t>
            </a: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Test</a:t>
            </a:r>
            <a:r>
              <a:rPr lang="en-US" baseline="0" dirty="0" smtClean="0"/>
              <a:t> Run returns 100 records.</a:t>
            </a:r>
          </a:p>
          <a:p>
            <a:r>
              <a:rPr lang="en-US" baseline="0" dirty="0" smtClean="0"/>
              <a:t>Run returns all records.</a:t>
            </a:r>
          </a:p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 </a:t>
            </a:r>
            <a:r>
              <a:rPr lang="en-US" i="1" baseline="0" dirty="0" smtClean="0"/>
              <a:t>Query Results </a:t>
            </a:r>
            <a:r>
              <a:rPr lang="en-US" i="0" baseline="0" dirty="0" smtClean="0"/>
              <a:t>pane is interactive.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Click the column heading to sort by that column (ascending and descending).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Adjust column widths by hovering over the column heading border until the move icon appears.  Then drag the column border as needed.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The entire output pane can be dragged using the 3-line icon.  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Upon successful completion of this course, you will be able create queries of virtually any type using the BI Portal Query Designer.</a:t>
            </a:r>
          </a:p>
          <a:p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information you obtain in this class, in conjunction with hands-on training activities, will give you confidence in your ability to work with Customers to create these primary building block of the BI Portal.</a:t>
            </a:r>
          </a:p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Save the query.</a:t>
            </a: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If</a:t>
            </a:r>
            <a:r>
              <a:rPr lang="en-US" baseline="0" dirty="0" smtClean="0"/>
              <a:t> this is the first time you have saved this query, you will be prompted to select a folder to store the query.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must also enter an </a:t>
            </a:r>
            <a:r>
              <a:rPr lang="en-US" i="1" baseline="0" dirty="0" smtClean="0"/>
              <a:t>Item Name.  </a:t>
            </a:r>
            <a:r>
              <a:rPr lang="en-US" i="0" baseline="0" dirty="0" smtClean="0"/>
              <a:t>It is also recommended that you enter a </a:t>
            </a:r>
            <a:r>
              <a:rPr lang="en-US" i="1" baseline="0" dirty="0" smtClean="0"/>
              <a:t>Description.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Click the </a:t>
            </a:r>
            <a:r>
              <a:rPr lang="en-US" b="1" i="1" baseline="0" dirty="0" smtClean="0"/>
              <a:t>Save</a:t>
            </a:r>
            <a:r>
              <a:rPr lang="en-US" b="1" i="0" baseline="0" dirty="0" smtClean="0"/>
              <a:t> </a:t>
            </a:r>
            <a:r>
              <a:rPr lang="en-US" b="0" i="0" baseline="0" dirty="0" smtClean="0"/>
              <a:t>button.</a:t>
            </a:r>
            <a:endParaRPr lang="en-US" baseline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33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We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plan to use this query for a Visual Item on a dashboard.  We want to allow the user to select a Territory on a parameter bar, and view the data for that Territory.</a:t>
            </a:r>
          </a:p>
          <a:p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As a result, we need to add a filter for Territory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to this query.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Our second filter is a Parameter type filter.</a:t>
            </a:r>
          </a:p>
          <a:p>
            <a:endParaRPr lang="en-US" dirty="0" smtClean="0"/>
          </a:p>
          <a:p>
            <a:r>
              <a:rPr lang="en-US" dirty="0" smtClean="0"/>
              <a:t>For a parameter field, you should enter a</a:t>
            </a:r>
            <a:r>
              <a:rPr lang="en-US" baseline="0" dirty="0" smtClean="0"/>
              <a:t> value in the Prompt Text field.  If you want to test the query from within the Query Designer, you should also enter a default value.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We add</a:t>
            </a:r>
            <a:r>
              <a:rPr lang="en-US" baseline="0" dirty="0" smtClean="0"/>
              <a:t> the new filter column, Territory, to the Selected Columns window to see the results of the change when we Test Run the query.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4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delete a filter,</a:t>
            </a:r>
            <a:r>
              <a:rPr lang="en-US" baseline="0" dirty="0" smtClean="0"/>
              <a:t> right click on the filter name and select </a:t>
            </a:r>
            <a:r>
              <a:rPr lang="en-US" i="1" baseline="0" dirty="0" smtClean="0"/>
              <a:t>Delete Filter</a:t>
            </a:r>
            <a:r>
              <a:rPr lang="en-US" i="0" baseline="0" dirty="0" smtClean="0"/>
              <a:t> from the drop down menu.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We’ve</a:t>
            </a:r>
            <a:r>
              <a:rPr lang="en-US" baseline="0" dirty="0" smtClean="0"/>
              <a:t> added </a:t>
            </a:r>
            <a:r>
              <a:rPr lang="en-US" dirty="0" smtClean="0"/>
              <a:t>another requirement to</a:t>
            </a:r>
            <a:r>
              <a:rPr lang="en-US" baseline="0" dirty="0" smtClean="0"/>
              <a:t> our example:</a:t>
            </a:r>
          </a:p>
          <a:p>
            <a:endParaRPr lang="en-US" baseline="0" dirty="0" smtClean="0"/>
          </a:p>
          <a:p>
            <a:r>
              <a:rPr lang="en-US" dirty="0" smtClean="0"/>
              <a:t>- Display</a:t>
            </a:r>
            <a:r>
              <a:rPr lang="en-US" baseline="0" dirty="0" smtClean="0"/>
              <a:t> only US Customers OR customers with type = 130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create a child group – right click on the</a:t>
            </a:r>
            <a:r>
              <a:rPr lang="en-US" baseline="0" dirty="0" smtClean="0"/>
              <a:t> </a:t>
            </a:r>
            <a:r>
              <a:rPr lang="en-US" i="1" baseline="0" dirty="0" smtClean="0"/>
              <a:t>Add </a:t>
            </a:r>
            <a:r>
              <a:rPr lang="en-US" i="0" baseline="0" dirty="0" smtClean="0"/>
              <a:t>folder and select </a:t>
            </a:r>
            <a:r>
              <a:rPr lang="en-US" i="1" baseline="0" dirty="0" smtClean="0"/>
              <a:t>Add Child Group </a:t>
            </a:r>
            <a:r>
              <a:rPr lang="en-US" i="0" baseline="0" dirty="0" smtClean="0"/>
              <a:t>from the drop down list.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By default, the system add an </a:t>
            </a:r>
            <a:r>
              <a:rPr lang="en-US" i="1" baseline="0" dirty="0" smtClean="0"/>
              <a:t>And</a:t>
            </a:r>
            <a:r>
              <a:rPr lang="en-US" i="0" baseline="0" dirty="0" smtClean="0"/>
              <a:t> folder.  To change this to </a:t>
            </a:r>
            <a:r>
              <a:rPr lang="en-US" i="1" baseline="0" dirty="0" smtClean="0"/>
              <a:t>Or</a:t>
            </a:r>
            <a:r>
              <a:rPr lang="en-US" i="0" baseline="0" dirty="0" smtClean="0"/>
              <a:t>, click the folder and select </a:t>
            </a:r>
            <a:r>
              <a:rPr lang="en-US" i="1" baseline="0" dirty="0" smtClean="0"/>
              <a:t>Or.</a:t>
            </a:r>
          </a:p>
          <a:p>
            <a:endParaRPr lang="en-US" i="1" baseline="0" dirty="0" smtClean="0"/>
          </a:p>
          <a:p>
            <a:r>
              <a:rPr lang="en-US" i="0" baseline="0" dirty="0" smtClean="0"/>
              <a:t>Click and drag columns and set filter types, as appropriate.</a:t>
            </a:r>
            <a:endParaRPr lang="en-US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Another requirement is now added:  Display customer</a:t>
            </a:r>
            <a:r>
              <a:rPr lang="en-US" baseline="0" dirty="0" smtClean="0"/>
              <a:t> if sales are at least $100,000.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i="1" dirty="0" smtClean="0"/>
              <a:t>Summary</a:t>
            </a:r>
            <a:r>
              <a:rPr lang="en-US" dirty="0" smtClean="0"/>
              <a:t>  filters</a:t>
            </a:r>
            <a:r>
              <a:rPr lang="en-US" baseline="0" dirty="0" smtClean="0"/>
              <a:t> are applied after the rows/records are extracted based on the </a:t>
            </a:r>
            <a:r>
              <a:rPr lang="en-US" i="1" baseline="0" dirty="0" smtClean="0"/>
              <a:t>Detail </a:t>
            </a:r>
            <a:r>
              <a:rPr lang="en-US" baseline="0" dirty="0" smtClean="0"/>
              <a:t>Filter.  In this example, we only want to display Customer’s who have more then $100,000 in </a:t>
            </a:r>
            <a:r>
              <a:rPr lang="en-US" u="sng" baseline="0" dirty="0" smtClean="0"/>
              <a:t>total</a:t>
            </a:r>
            <a:r>
              <a:rPr lang="en-US" baseline="0" dirty="0" smtClean="0"/>
              <a:t> sales for the Current Year.</a:t>
            </a:r>
          </a:p>
          <a:p>
            <a:endParaRPr lang="en-US" baseline="0" dirty="0" smtClean="0"/>
          </a:p>
          <a:p>
            <a:r>
              <a:rPr lang="en-US" i="1" baseline="0" dirty="0" smtClean="0"/>
              <a:t>Detail </a:t>
            </a:r>
            <a:r>
              <a:rPr lang="en-US" i="0" baseline="0" dirty="0" smtClean="0"/>
              <a:t> filters are applied for each row/record.  </a:t>
            </a:r>
            <a:endParaRPr lang="en-US" i="1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Just</a:t>
            </a:r>
            <a:r>
              <a:rPr lang="en-US" baseline="0" dirty="0" smtClean="0"/>
              <a:t> like </a:t>
            </a:r>
            <a:r>
              <a:rPr lang="en-US" i="1" baseline="0" dirty="0" smtClean="0"/>
              <a:t>Detail</a:t>
            </a:r>
            <a:r>
              <a:rPr lang="en-US" i="0" baseline="0" dirty="0" smtClean="0"/>
              <a:t> filters, click and drag fields to the </a:t>
            </a:r>
            <a:r>
              <a:rPr lang="en-US" i="1" baseline="0" dirty="0" smtClean="0"/>
              <a:t>Summary</a:t>
            </a:r>
            <a:r>
              <a:rPr lang="en-US" i="0" baseline="0" dirty="0" smtClean="0"/>
              <a:t> filter window.  Then, select a filter type.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This example is column = </a:t>
            </a:r>
            <a:r>
              <a:rPr lang="en-US" i="1" baseline="0" dirty="0" smtClean="0"/>
              <a:t>Base Invoice Amount </a:t>
            </a:r>
            <a:r>
              <a:rPr lang="en-US" i="0" baseline="0" dirty="0" smtClean="0"/>
              <a:t>and Filter type = Value is Greater than or Equal to 100,000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49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828887"/>
            <a:ext cx="2971800" cy="46592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B63FFD0-79FA-4DA4-8951-7E495F0A944A}" type="slidenum">
              <a:rPr lang="en-US"/>
              <a:pPr/>
              <a:t>5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dirty="0" smtClean="0"/>
              <a:t>Key Concept: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</a:t>
            </a:r>
            <a:r>
              <a:rPr lang="en-US" b="1" baseline="0" dirty="0" smtClean="0"/>
              <a:t> BI Components: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 BI Data Warehouse Developer</a:t>
            </a:r>
            <a:r>
              <a:rPr lang="en-US" b="1" baseline="0" dirty="0" smtClean="0"/>
              <a:t> (DWD)</a:t>
            </a:r>
            <a:endParaRPr lang="en-US" b="1" dirty="0" smtClean="0"/>
          </a:p>
          <a:p>
            <a:pPr lvl="1" eaLnBrk="1" hangingPunct="1"/>
            <a:r>
              <a:rPr lang="en-US" dirty="0" smtClean="0"/>
              <a:t>Consolidate into a single warehouse optimized for simple, fast access</a:t>
            </a:r>
          </a:p>
          <a:p>
            <a:pPr lvl="1" eaLnBrk="1" hangingPunct="1"/>
            <a:r>
              <a:rPr lang="en-US" dirty="0" smtClean="0"/>
              <a:t>QAD and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ERP “aware” streamlines access to current and historical QAD ERP data</a:t>
            </a:r>
          </a:p>
          <a:p>
            <a:pPr lvl="1" eaLnBrk="1" hangingPunct="1"/>
            <a:r>
              <a:rPr lang="en-US" dirty="0" smtClean="0"/>
              <a:t>Extensible to support non-QAD data sources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and create dashboard and reporting environment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Tooltips display SQL definitions.</a:t>
            </a: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Additional</a:t>
            </a:r>
            <a:r>
              <a:rPr lang="en-US" baseline="0" dirty="0" smtClean="0"/>
              <a:t> requirement added to our example:  Effect of raising Salesperson commission by 10%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Calculated columns are added in the </a:t>
            </a:r>
            <a:r>
              <a:rPr lang="en-US" i="1" dirty="0" smtClean="0"/>
              <a:t>Selected</a:t>
            </a:r>
            <a:r>
              <a:rPr lang="en-US" i="1" baseline="0" dirty="0" smtClean="0"/>
              <a:t> Columns</a:t>
            </a:r>
            <a:r>
              <a:rPr lang="en-US" i="0" baseline="0" dirty="0" smtClean="0"/>
              <a:t> window.   </a:t>
            </a:r>
          </a:p>
          <a:p>
            <a:endParaRPr lang="en-US" i="0" baseline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We must</a:t>
            </a:r>
            <a:r>
              <a:rPr lang="en-US" baseline="0" dirty="0" smtClean="0"/>
              <a:t> add a label to the calculated column.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Data types can be </a:t>
            </a:r>
            <a:r>
              <a:rPr lang="en-US" i="1" baseline="0" dirty="0" smtClean="0"/>
              <a:t>Numeric </a:t>
            </a:r>
            <a:r>
              <a:rPr lang="en-US" i="0" baseline="0" dirty="0" smtClean="0"/>
              <a:t> or </a:t>
            </a:r>
            <a:r>
              <a:rPr lang="en-US" i="1" baseline="0" dirty="0" smtClean="0"/>
              <a:t>Integer.</a:t>
            </a:r>
          </a:p>
          <a:p>
            <a:endParaRPr lang="en-US" i="1" baseline="0" dirty="0" smtClean="0"/>
          </a:p>
          <a:p>
            <a:r>
              <a:rPr lang="en-US" i="0" baseline="0" dirty="0" smtClean="0"/>
              <a:t>Column names can be dragged from the pane on the left.   Mathematical operators (*, +, /,-) and other column names can be typed in.  Also, parentheses can be added.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Check syntax before saving (OK).</a:t>
            </a:r>
            <a:endParaRPr lang="en-US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New Compare By functionality.  </a:t>
            </a:r>
            <a:r>
              <a:rPr lang="en-US" baseline="0" dirty="0" smtClean="0"/>
              <a:t> Example:  Compare this year to last year.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In the Column Selection area of the Query Designer, there is a new </a:t>
            </a:r>
            <a:r>
              <a:rPr lang="en-US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Compare By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tab. </a:t>
            </a:r>
          </a:p>
          <a:p>
            <a:endParaRPr lang="en-US" i="0" baseline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we now have two columns for each of the Cost and Invoice Amount columns. </a:t>
            </a:r>
          </a:p>
          <a:p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That is, a column for the Previous year, and a second column for the Current year.</a:t>
            </a:r>
          </a:p>
          <a:p>
            <a:r>
              <a:rPr lang="en-US" i="0" baseline="0" dirty="0" smtClean="0"/>
              <a:t> </a:t>
            </a:r>
          </a:p>
          <a:p>
            <a:endParaRPr lang="en-US" i="0" baseline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Additional</a:t>
            </a:r>
            <a:r>
              <a:rPr lang="en-US" baseline="0" dirty="0" smtClean="0"/>
              <a:t> requirement:  Only display top 20 customers by Sales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59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aseline="0" dirty="0" smtClean="0">
                <a:cs typeface="Tahoma" pitchFamily="34" charset="0"/>
              </a:rPr>
              <a:t>Users will experience the BI Portal based on their role.</a:t>
            </a:r>
          </a:p>
          <a:p>
            <a:pPr lvl="0">
              <a:buFont typeface="Arial" pitchFamily="34" charset="0"/>
              <a:buNone/>
              <a:defRPr/>
            </a:pPr>
            <a:endParaRPr lang="en-US" baseline="0" dirty="0" smtClean="0">
              <a:cs typeface="Tahoma" pitchFamily="34" charset="0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BI Portal user roles are: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End-user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                           -- User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                           -- Dashboard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Only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Designer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Administrator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This is the first in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a series of courses describing the Designer role within the BI Portal.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 query options, enter</a:t>
            </a:r>
            <a:r>
              <a:rPr lang="en-US" baseline="0" dirty="0" smtClean="0"/>
              <a:t> a number in the </a:t>
            </a:r>
            <a:r>
              <a:rPr lang="en-US" i="1" baseline="0" dirty="0" smtClean="0"/>
              <a:t>Top N</a:t>
            </a:r>
            <a:r>
              <a:rPr lang="en-US" i="0" baseline="0" dirty="0" smtClean="0"/>
              <a:t> option.  Our example is 20.</a:t>
            </a:r>
            <a:endParaRPr lang="en-US" dirty="0" smtClean="0"/>
          </a:p>
          <a:p>
            <a:endParaRPr lang="en-US" dirty="0" smtClean="0"/>
          </a:p>
          <a:p>
            <a:r>
              <a:rPr lang="en-US" i="1" dirty="0" smtClean="0"/>
              <a:t>Distinct</a:t>
            </a:r>
            <a:r>
              <a:rPr lang="en-US" i="1" baseline="0" dirty="0" smtClean="0"/>
              <a:t> Rows Only</a:t>
            </a:r>
            <a:r>
              <a:rPr lang="en-US" i="0" baseline="0" dirty="0" smtClean="0"/>
              <a:t>.  Use if dimension(s) used for query result in multiple rows when a single row is needed.</a:t>
            </a:r>
          </a:p>
          <a:p>
            <a:endParaRPr lang="en-US" i="0" baseline="0" dirty="0" smtClean="0"/>
          </a:p>
          <a:p>
            <a:r>
              <a:rPr lang="en-US" i="1" baseline="0" dirty="0" smtClean="0"/>
              <a:t>Dimension Only</a:t>
            </a:r>
            <a:r>
              <a:rPr lang="en-US" i="0" baseline="0" dirty="0" smtClean="0"/>
              <a:t>.  Use if the information to be displayed does not include any facts.  For example: a list of cost centers and their related descriptions.</a:t>
            </a:r>
            <a:endParaRPr lang="en-US" i="1" dirty="0" smtClean="0"/>
          </a:p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60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You can</a:t>
            </a:r>
            <a:r>
              <a:rPr lang="en-US" baseline="0" dirty="0" smtClean="0"/>
              <a:t> modify the SQL code that the Query Designer has created.  </a:t>
            </a:r>
          </a:p>
          <a:p>
            <a:endParaRPr lang="en-US" baseline="0" dirty="0" smtClean="0"/>
          </a:p>
          <a:p>
            <a:r>
              <a:rPr lang="en-US" b="1" i="0" baseline="0" dirty="0" smtClean="0"/>
              <a:t>HOWEVER</a:t>
            </a:r>
            <a:r>
              <a:rPr lang="en-US" b="0" i="0" baseline="0" dirty="0" smtClean="0"/>
              <a:t>, once you do this, you can not use other the Query Designer functionality to maintain the query.  You must maintain the query using the Advanced tab.</a:t>
            </a:r>
            <a:endParaRPr lang="en-US" b="1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61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In the Advanced</a:t>
            </a:r>
            <a:r>
              <a:rPr lang="en-US" baseline="0" dirty="0" smtClean="0"/>
              <a:t> Tab, after making any change to the SQL code, the “Next” button becomes active.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62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window allows changes to the data types of the selected columns and the parameter labels and </a:t>
            </a:r>
            <a:r>
              <a:rPr lang="en-US" baseline="0" smtClean="0"/>
              <a:t>default values.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63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64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65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66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="1" dirty="0" smtClean="0">
                <a:cs typeface="Tahoma" pitchFamily="34" charset="0"/>
              </a:rPr>
              <a:t>Key Concept:</a:t>
            </a:r>
          </a:p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dirty="0" smtClean="0">
                <a:cs typeface="Tahoma" pitchFamily="34" charset="0"/>
              </a:rPr>
              <a:t>Queries</a:t>
            </a:r>
            <a:r>
              <a:rPr lang="en-US" baseline="0" dirty="0" smtClean="0">
                <a:cs typeface="Tahoma" pitchFamily="34" charset="0"/>
              </a:rPr>
              <a:t> are the primary building block of the BI Portal.  Reports, Visual Items and Dashboards are all based on queries.</a:t>
            </a:r>
          </a:p>
          <a:p>
            <a:pPr lvl="0">
              <a:buFont typeface="Arial" pitchFamily="34" charset="0"/>
              <a:buNone/>
              <a:defRPr/>
            </a:pPr>
            <a:endParaRPr lang="en-US" baseline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8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dirty="0" smtClean="0">
                <a:cs typeface="Tahoma" pitchFamily="34" charset="0"/>
              </a:rPr>
              <a:t>To access the query designer, click </a:t>
            </a:r>
            <a:r>
              <a:rPr lang="en-US" i="1" dirty="0" smtClean="0">
                <a:cs typeface="Tahoma" pitchFamily="34" charset="0"/>
              </a:rPr>
              <a:t>Query</a:t>
            </a:r>
            <a:r>
              <a:rPr lang="en-US" i="0" dirty="0" smtClean="0">
                <a:cs typeface="Tahoma" pitchFamily="34" charset="0"/>
              </a:rPr>
              <a:t> from the drop-down list under the </a:t>
            </a:r>
            <a:r>
              <a:rPr lang="en-US" b="0" i="1" dirty="0" smtClean="0">
                <a:cs typeface="Tahoma" pitchFamily="34" charset="0"/>
              </a:rPr>
              <a:t>Designer</a:t>
            </a:r>
            <a:r>
              <a:rPr lang="en-US" b="0" i="0" baseline="0" dirty="0" smtClean="0">
                <a:cs typeface="Tahoma" pitchFamily="34" charset="0"/>
              </a:rPr>
              <a:t> button on the menu bar.</a:t>
            </a: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88"/>
            <a:ext cx="8153400" cy="50530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89750" y="6565900"/>
            <a:ext cx="21336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98B16-122C-4B1D-B76A-E266B7AEFB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3" r:id="rId1"/>
    <p:sldLayoutId id="2147485033" r:id="rId2"/>
    <p:sldLayoutId id="2147485034" r:id="rId3"/>
    <p:sldLayoutId id="2147485035" r:id="rId4"/>
    <p:sldLayoutId id="2147485036" r:id="rId5"/>
    <p:sldLayoutId id="2147485037" r:id="rId6"/>
    <p:sldLayoutId id="2147485038" r:id="rId7"/>
    <p:sldLayoutId id="2147485039" r:id="rId8"/>
    <p:sldLayoutId id="2147485040" r:id="rId9"/>
    <p:sldLayoutId id="2147485041" r:id="rId10"/>
    <p:sldLayoutId id="2147485042" r:id="rId11"/>
    <p:sldLayoutId id="2147485044" r:id="rId12"/>
    <p:sldLayoutId id="2147485045" r:id="rId1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  <p:sldLayoutId id="2147485055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comments" Target="../comments/comment10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1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14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1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1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1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2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22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24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5.xml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36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3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38.xml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2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comments" Target="../comments/comment4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5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47.xml"/><Relationship Id="rId4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48.xml"/><Relationship Id="rId4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9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50.xml"/><Relationship Id="rId4" Type="http://schemas.openxmlformats.org/officeDocument/2006/relationships/image" Target="../media/image7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52.xml"/><Relationship Id="rId4" Type="http://schemas.openxmlformats.org/officeDocument/2006/relationships/image" Target="../media/image7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5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57.xml"/><Relationship Id="rId4" Type="http://schemas.openxmlformats.org/officeDocument/2006/relationships/image" Target="../media/image8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8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60.xml"/><Relationship Id="rId4" Type="http://schemas.openxmlformats.org/officeDocument/2006/relationships/image" Target="../media/image8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61.xml"/><Relationship Id="rId4" Type="http://schemas.openxmlformats.org/officeDocument/2006/relationships/image" Target="../media/image8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6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6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4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5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omments" Target="../comments/comment66.xml"/><Relationship Id="rId5" Type="http://schemas.openxmlformats.org/officeDocument/2006/relationships/notesSlide" Target="../notesSlides/notesSlide66.xml"/><Relationship Id="rId4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4" Type="http://schemas.openxmlformats.org/officeDocument/2006/relationships/comments" Target="../comments/commen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663208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/>
              <a:t>BI Portal Designer - Queries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495681" y="1315330"/>
            <a:ext cx="3782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9pPr>
          </a:lstStyle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Application Level 1 </a:t>
            </a:r>
          </a:p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Course  1-5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Toolbar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310" y="1015033"/>
            <a:ext cx="7114286" cy="319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ular Callout 7"/>
          <p:cNvSpPr/>
          <p:nvPr/>
        </p:nvSpPr>
        <p:spPr>
          <a:xfrm>
            <a:off x="5329238" y="1443038"/>
            <a:ext cx="1743075" cy="328611"/>
          </a:xfrm>
          <a:prstGeom prst="wedgeRoundRectCallout">
            <a:avLst>
              <a:gd name="adj1" fmla="val -94570"/>
              <a:gd name="adj2" fmla="val 16809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Query Toolbar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037" y="2105025"/>
            <a:ext cx="27182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4874" y="2128838"/>
            <a:ext cx="1989363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34269" y="2119307"/>
            <a:ext cx="1923332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246" y="2114549"/>
            <a:ext cx="2458509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76798" y="2085943"/>
            <a:ext cx="1731075" cy="60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7947" y="2109788"/>
            <a:ext cx="174802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62463" y="2100263"/>
            <a:ext cx="184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02354" y="2095501"/>
            <a:ext cx="2008059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" y="3495674"/>
            <a:ext cx="1000125" cy="103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400000">
            <a:off x="309562" y="3476623"/>
            <a:ext cx="1000125" cy="103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Left Arrow 15"/>
          <p:cNvSpPr/>
          <p:nvPr/>
        </p:nvSpPr>
        <p:spPr>
          <a:xfrm>
            <a:off x="2103120" y="3154680"/>
            <a:ext cx="777240" cy="41148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Access Queries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19" y="1279624"/>
            <a:ext cx="8229600" cy="42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ight Arrow 7"/>
          <p:cNvSpPr/>
          <p:nvPr/>
        </p:nvSpPr>
        <p:spPr>
          <a:xfrm>
            <a:off x="200025" y="4600576"/>
            <a:ext cx="700088" cy="35718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257925" y="2300288"/>
            <a:ext cx="928688" cy="285749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5384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1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15865" y="1510449"/>
            <a:ext cx="8229600" cy="2277779"/>
          </a:xfrm>
        </p:spPr>
        <p:txBody>
          <a:bodyPr/>
          <a:lstStyle/>
          <a:p>
            <a:r>
              <a:rPr lang="en-US" dirty="0" smtClean="0"/>
              <a:t>Sales $ and Cost $ </a:t>
            </a:r>
          </a:p>
          <a:p>
            <a:r>
              <a:rPr lang="en-US" dirty="0" smtClean="0"/>
              <a:t>By Customer</a:t>
            </a:r>
          </a:p>
          <a:p>
            <a:r>
              <a:rPr lang="en-US" dirty="0" smtClean="0"/>
              <a:t>Current Year</a:t>
            </a:r>
          </a:p>
          <a:p>
            <a:r>
              <a:rPr lang="en-US" dirty="0" smtClean="0"/>
              <a:t>Sorted by Descending Sales $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19" y="1279624"/>
            <a:ext cx="8229600" cy="42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4827" y="1119188"/>
            <a:ext cx="1793599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r="27214"/>
          <a:stretch>
            <a:fillRect/>
          </a:stretch>
        </p:blipFill>
        <p:spPr bwMode="auto">
          <a:xfrm>
            <a:off x="478211" y="1320120"/>
            <a:ext cx="7029451" cy="480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025" y="1828799"/>
            <a:ext cx="3607166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71576"/>
            <a:ext cx="8229600" cy="5144558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Select Items</a:t>
            </a:r>
          </a:p>
        </p:txBody>
      </p:sp>
      <p:sp>
        <p:nvSpPr>
          <p:cNvPr id="6" name="Left Arrow 5"/>
          <p:cNvSpPr/>
          <p:nvPr/>
        </p:nvSpPr>
        <p:spPr>
          <a:xfrm flipV="1">
            <a:off x="2472857" y="2420470"/>
            <a:ext cx="1228725" cy="349624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Select Items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96197"/>
            <a:ext cx="8229600" cy="481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Left Arrow 5"/>
          <p:cNvSpPr/>
          <p:nvPr/>
        </p:nvSpPr>
        <p:spPr>
          <a:xfrm>
            <a:off x="2714626" y="2243138"/>
            <a:ext cx="957262" cy="357187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100010" y="3357563"/>
            <a:ext cx="500062" cy="3429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80958" y="4181475"/>
            <a:ext cx="500062" cy="3429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7118"/>
          <a:stretch>
            <a:fillRect/>
          </a:stretch>
        </p:blipFill>
        <p:spPr bwMode="auto">
          <a:xfrm>
            <a:off x="728663" y="1074406"/>
            <a:ext cx="7643812" cy="480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Select Items</a:t>
            </a:r>
          </a:p>
        </p:txBody>
      </p:sp>
      <p:sp>
        <p:nvSpPr>
          <p:cNvPr id="8" name="Left Arrow 7"/>
          <p:cNvSpPr/>
          <p:nvPr/>
        </p:nvSpPr>
        <p:spPr>
          <a:xfrm>
            <a:off x="3095626" y="4338639"/>
            <a:ext cx="814388" cy="319087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28613" y="2943225"/>
            <a:ext cx="585787" cy="328613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5376" y="4229100"/>
            <a:ext cx="9715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9663" y="5414963"/>
            <a:ext cx="11525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Left Arrow 27"/>
          <p:cNvSpPr/>
          <p:nvPr/>
        </p:nvSpPr>
        <p:spPr>
          <a:xfrm>
            <a:off x="3233740" y="3876677"/>
            <a:ext cx="814388" cy="319087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32 -0.00625 L 0.22968 -0.3395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44 0.01042 L 0.22501 -0.4812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-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28" grpId="1" animBg="1"/>
      <p:bldP spid="28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Select Items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83135"/>
            <a:ext cx="8229600" cy="464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425" y="3157538"/>
            <a:ext cx="13906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379" y="2796725"/>
            <a:ext cx="13335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0 L 0.2309 -0.102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24202 -0.005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Arrange Items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38506"/>
            <a:ext cx="8229600" cy="43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4163" y="2781300"/>
            <a:ext cx="13525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513" y="1047750"/>
            <a:ext cx="8561387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2.5E-6 -0.047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Remove Items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2733"/>
            <a:ext cx="8229600" cy="4623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Left Arrow 5"/>
          <p:cNvSpPr/>
          <p:nvPr/>
        </p:nvSpPr>
        <p:spPr>
          <a:xfrm>
            <a:off x="4400545" y="2457451"/>
            <a:ext cx="657225" cy="314325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4010021" y="4524376"/>
            <a:ext cx="657225" cy="314325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039505" y="1123950"/>
            <a:ext cx="6542395" cy="4369502"/>
          </a:xfrm>
        </p:spPr>
        <p:txBody>
          <a:bodyPr>
            <a:normAutofit/>
          </a:bodyPr>
          <a:lstStyle/>
          <a:p>
            <a:r>
              <a:rPr lang="en-US" dirty="0" smtClean="0"/>
              <a:t>Course Objectives and Benefits</a:t>
            </a:r>
          </a:p>
          <a:p>
            <a:r>
              <a:rPr lang="en-US" dirty="0" smtClean="0"/>
              <a:t>Review</a:t>
            </a:r>
          </a:p>
          <a:p>
            <a:r>
              <a:rPr lang="en-US" dirty="0" smtClean="0"/>
              <a:t>Create Queries</a:t>
            </a:r>
          </a:p>
          <a:p>
            <a:r>
              <a:rPr lang="en-US" dirty="0" smtClean="0"/>
              <a:t>Add Filters</a:t>
            </a:r>
          </a:p>
          <a:p>
            <a:r>
              <a:rPr lang="en-US" dirty="0" smtClean="0"/>
              <a:t>Calculated Fields</a:t>
            </a:r>
          </a:p>
          <a:p>
            <a:r>
              <a:rPr lang="en-US" dirty="0" smtClean="0"/>
              <a:t>Compare By</a:t>
            </a:r>
          </a:p>
          <a:p>
            <a:r>
              <a:rPr lang="en-US" dirty="0" smtClean="0"/>
              <a:t>Query Options</a:t>
            </a:r>
          </a:p>
          <a:p>
            <a:r>
              <a:rPr lang="en-US" dirty="0" smtClean="0"/>
              <a:t>Next Steps</a:t>
            </a:r>
          </a:p>
          <a:p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Overview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Sort Type</a:t>
            </a: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14213"/>
            <a:ext cx="8229600" cy="438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1464" y="2767013"/>
            <a:ext cx="1262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2784475"/>
            <a:ext cx="125730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81000" y="3048000"/>
            <a:ext cx="2438400" cy="482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45325" y="420386"/>
            <a:ext cx="8229600" cy="945276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2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9616" y="1652953"/>
            <a:ext cx="8229600" cy="29542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Sales $ and Cost $ 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By Customer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Current Year   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Sorted by Descending Sales $</a:t>
            </a:r>
            <a:endParaRPr lang="en-US" sz="2400" dirty="0"/>
          </a:p>
        </p:txBody>
      </p:sp>
      <p:pic>
        <p:nvPicPr>
          <p:cNvPr id="2050" name="Picture 2" descr="C:\Users\fws\AppData\Local\Microsoft\Windows\Temporary Internet Files\Content.IE5\4VKW6OXV\MC90043471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831" y="1686464"/>
            <a:ext cx="533108" cy="558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1491" y="1711864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 = Facts</a:t>
            </a:r>
            <a:endParaRPr lang="en-US" sz="2400" dirty="0">
              <a:latin typeface="+mn-lt"/>
            </a:endParaRPr>
          </a:p>
        </p:txBody>
      </p:sp>
      <p:pic>
        <p:nvPicPr>
          <p:cNvPr id="7" name="Picture 2" descr="C:\Users\fws\AppData\Local\Microsoft\Windows\Temporary Internet Files\Content.IE5\4VKW6OXV\MC90043471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9740" y="2311400"/>
            <a:ext cx="533108" cy="5588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35400" y="2362200"/>
            <a:ext cx="302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 = Dimension</a:t>
            </a:r>
            <a:endParaRPr lang="en-US" sz="24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21400" y="36017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= Sort Type</a:t>
            </a:r>
            <a:endParaRPr lang="en-US" sz="2400" dirty="0">
              <a:latin typeface="+mn-lt"/>
            </a:endParaRPr>
          </a:p>
        </p:txBody>
      </p:sp>
      <p:pic>
        <p:nvPicPr>
          <p:cNvPr id="11" name="Picture 2" descr="C:\Users\fws\AppData\Local\Microsoft\Windows\Temporary Internet Files\Content.IE5\4VKW6OXV\MC90043471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940" y="3606800"/>
            <a:ext cx="533108" cy="55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Filters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00412"/>
            <a:ext cx="8229600" cy="520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Down Arrow 10"/>
          <p:cNvSpPr/>
          <p:nvPr/>
        </p:nvSpPr>
        <p:spPr>
          <a:xfrm>
            <a:off x="6115050" y="957263"/>
            <a:ext cx="300038" cy="74295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9472" y="1989885"/>
            <a:ext cx="7143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Filters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00412"/>
            <a:ext cx="8229600" cy="520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Left Arrow 8"/>
          <p:cNvSpPr/>
          <p:nvPr/>
        </p:nvSpPr>
        <p:spPr>
          <a:xfrm>
            <a:off x="1771650" y="2814638"/>
            <a:ext cx="914400" cy="242887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2395537" y="3638550"/>
            <a:ext cx="914400" cy="242887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062" y="1165412"/>
            <a:ext cx="8353500" cy="469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Left Arrow 5"/>
          <p:cNvSpPr/>
          <p:nvPr/>
        </p:nvSpPr>
        <p:spPr>
          <a:xfrm>
            <a:off x="2545977" y="4267200"/>
            <a:ext cx="681317" cy="215155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Filters</a:t>
            </a:r>
          </a:p>
        </p:txBody>
      </p:sp>
      <p:sp>
        <p:nvSpPr>
          <p:cNvPr id="5" name="Content Placeholder 4" hidden="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2074" y="4247029"/>
            <a:ext cx="16383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1017 L 0.55 -0.29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" y="-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1" y="1155646"/>
            <a:ext cx="8205470" cy="480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Filters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400" r="28427"/>
          <a:stretch>
            <a:fillRect/>
          </a:stretch>
        </p:blipFill>
        <p:spPr bwMode="auto">
          <a:xfrm>
            <a:off x="5333048" y="2804160"/>
            <a:ext cx="3033712" cy="189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2570" y="2755583"/>
            <a:ext cx="33337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4373880" y="3337560"/>
            <a:ext cx="79248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8775" y="3091815"/>
            <a:ext cx="16192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1075" y="1981200"/>
            <a:ext cx="4084805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ight Arrow 12"/>
          <p:cNvSpPr/>
          <p:nvPr/>
        </p:nvSpPr>
        <p:spPr>
          <a:xfrm>
            <a:off x="4297680" y="2453640"/>
            <a:ext cx="594360" cy="4267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6629400" y="2362200"/>
            <a:ext cx="381000" cy="4114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3" grpId="1" animBg="1"/>
      <p:bldP spid="14" grpId="0" animBg="1"/>
      <p:bldP spid="1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680" y="1286552"/>
            <a:ext cx="6837045" cy="3955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Filters</a:t>
            </a:r>
          </a:p>
        </p:txBody>
      </p:sp>
      <p:sp>
        <p:nvSpPr>
          <p:cNvPr id="5" name="Left Arrow 4"/>
          <p:cNvSpPr/>
          <p:nvPr/>
        </p:nvSpPr>
        <p:spPr>
          <a:xfrm>
            <a:off x="6781800" y="2499360"/>
            <a:ext cx="548640" cy="3657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Filters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46084"/>
            <a:ext cx="8229600" cy="451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Test Run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13548"/>
            <a:ext cx="8229600" cy="438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/>
        </p:nvSpPr>
        <p:spPr>
          <a:xfrm>
            <a:off x="1524000" y="1093695"/>
            <a:ext cx="376518" cy="537882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2106696" y="1084734"/>
            <a:ext cx="376518" cy="537882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177543" y="3908615"/>
            <a:ext cx="376518" cy="537882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8199120" y="990600"/>
            <a:ext cx="396240" cy="5181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Query Results</a:t>
            </a: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28291"/>
            <a:ext cx="8229600" cy="4352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3833446" y="4431323"/>
            <a:ext cx="369277" cy="33410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7452360" y="1554480"/>
            <a:ext cx="777240" cy="2895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3855720" y="4053840"/>
            <a:ext cx="335280" cy="4267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9905" y="1158240"/>
            <a:ext cx="8229600" cy="433521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lnSpc>
                <a:spcPct val="200000"/>
              </a:lnSpc>
              <a:buNone/>
            </a:pPr>
            <a:r>
              <a:rPr lang="en-US" dirty="0" smtClean="0"/>
              <a:t>Learn all the skills necessary to</a:t>
            </a:r>
          </a:p>
          <a:p>
            <a:pPr lvl="1">
              <a:lnSpc>
                <a:spcPct val="200000"/>
              </a:lnSpc>
            </a:pPr>
            <a:r>
              <a:rPr lang="en-US" dirty="0" smtClean="0"/>
              <a:t>create and maintain queries in the BI Portal</a:t>
            </a:r>
          </a:p>
          <a:p>
            <a:pPr lvl="1">
              <a:lnSpc>
                <a:spcPct val="200000"/>
              </a:lnSpc>
            </a:pPr>
            <a:r>
              <a:rPr lang="en-US" dirty="0" smtClean="0"/>
              <a:t>teach others how to build queries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Objectives and Benefits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Save Query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805405"/>
            <a:ext cx="8229600" cy="3598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/>
        </p:nvSpPr>
        <p:spPr>
          <a:xfrm>
            <a:off x="573740" y="1452281"/>
            <a:ext cx="412377" cy="537882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1120578" y="1443320"/>
            <a:ext cx="412377" cy="537882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Save Query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9675" y="1223963"/>
            <a:ext cx="6723063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ight Arrow 3"/>
          <p:cNvSpPr/>
          <p:nvPr/>
        </p:nvSpPr>
        <p:spPr>
          <a:xfrm>
            <a:off x="670560" y="1493520"/>
            <a:ext cx="502920" cy="2895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2575560" y="3611880"/>
            <a:ext cx="502920" cy="2895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2606040" y="3962400"/>
            <a:ext cx="502920" cy="2895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297680" y="5227320"/>
            <a:ext cx="502920" cy="2895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Review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0263" y="1097280"/>
            <a:ext cx="8229600" cy="485309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Steps to create a query:</a:t>
            </a:r>
          </a:p>
          <a:p>
            <a:r>
              <a:rPr lang="en-US" dirty="0" smtClean="0"/>
              <a:t>Select query area (fact table)</a:t>
            </a:r>
          </a:p>
          <a:p>
            <a:r>
              <a:rPr lang="en-US" dirty="0" smtClean="0"/>
              <a:t>Select columns</a:t>
            </a:r>
          </a:p>
          <a:p>
            <a:r>
              <a:rPr lang="en-US" dirty="0" smtClean="0"/>
              <a:t>Add sort types</a:t>
            </a:r>
          </a:p>
          <a:p>
            <a:r>
              <a:rPr lang="en-US" dirty="0" smtClean="0"/>
              <a:t>Add filters</a:t>
            </a:r>
          </a:p>
          <a:p>
            <a:r>
              <a:rPr lang="en-US" dirty="0" smtClean="0"/>
              <a:t>Test run</a:t>
            </a:r>
          </a:p>
          <a:p>
            <a:r>
              <a:rPr lang="en-US" dirty="0" smtClean="0"/>
              <a:t>Save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More About Filters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33450" y="408511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3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9616" y="1652953"/>
            <a:ext cx="8229600" cy="2954215"/>
          </a:xfrm>
        </p:spPr>
        <p:txBody>
          <a:bodyPr/>
          <a:lstStyle/>
          <a:p>
            <a:r>
              <a:rPr lang="en-US" dirty="0" smtClean="0"/>
              <a:t>Sales $ and Cost $ </a:t>
            </a:r>
          </a:p>
          <a:p>
            <a:r>
              <a:rPr lang="en-US" dirty="0" smtClean="0"/>
              <a:t>By Customer</a:t>
            </a:r>
          </a:p>
          <a:p>
            <a:r>
              <a:rPr lang="en-US" dirty="0" smtClean="0"/>
              <a:t>Current Year</a:t>
            </a:r>
          </a:p>
          <a:p>
            <a:r>
              <a:rPr lang="en-US" dirty="0" smtClean="0"/>
              <a:t>Sorted by Descending Sales $</a:t>
            </a:r>
          </a:p>
          <a:p>
            <a:r>
              <a:rPr lang="en-US" dirty="0" smtClean="0"/>
              <a:t>Selected by territory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Add Filters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0263" y="1097280"/>
            <a:ext cx="8229600" cy="485309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Question:   How would you add a filter to the current query?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Answer:  Click and drag.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Add Filter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553" y="1152738"/>
            <a:ext cx="7913077" cy="496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2250" y="4869807"/>
            <a:ext cx="7334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0.47222 -0.35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815" y="1303020"/>
            <a:ext cx="7583880" cy="436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3920" y="2950845"/>
            <a:ext cx="35052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Add Filter</a:t>
            </a:r>
          </a:p>
        </p:txBody>
      </p:sp>
      <p:sp>
        <p:nvSpPr>
          <p:cNvPr id="8" name="Down Arrow 7"/>
          <p:cNvSpPr/>
          <p:nvPr/>
        </p:nvSpPr>
        <p:spPr>
          <a:xfrm>
            <a:off x="6385560" y="2240280"/>
            <a:ext cx="350520" cy="6400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6858000" y="2301240"/>
            <a:ext cx="350520" cy="6400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43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7022" y="2971799"/>
            <a:ext cx="3156233" cy="969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ight Arrow 8"/>
          <p:cNvSpPr/>
          <p:nvPr/>
        </p:nvSpPr>
        <p:spPr>
          <a:xfrm>
            <a:off x="4297680" y="3230880"/>
            <a:ext cx="5791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297680" y="3520440"/>
            <a:ext cx="5791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3931920" y="3413760"/>
            <a:ext cx="807720" cy="3352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7" grpId="0" animBg="1"/>
      <p:bldP spid="7" grpId="1" animBg="1"/>
      <p:bldP spid="9" grpId="0" animBg="1"/>
      <p:bldP spid="9" grpId="1" animBg="1"/>
      <p:bldP spid="10" grpId="0" animBg="1"/>
      <p:bldP spid="11" grpId="0" animBg="1"/>
      <p:bldP spid="11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Test Run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95704"/>
            <a:ext cx="8229600" cy="5017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953" y="5224463"/>
            <a:ext cx="7905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L 0.21666 -0.3134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Test Run Results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32808"/>
            <a:ext cx="8229600" cy="434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/>
        </p:nvSpPr>
        <p:spPr>
          <a:xfrm>
            <a:off x="3550920" y="4023360"/>
            <a:ext cx="304800" cy="5029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BI - 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Delete Filter</a:t>
            </a:r>
          </a:p>
        </p:txBody>
      </p:sp>
      <p:pic>
        <p:nvPicPr>
          <p:cNvPr id="13314" name="Picture 2" descr="C:\Users\fws\AppData\Local\Microsoft\Windows\Temporary Internet Files\Content.IE5\0CGD0KXU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4428" y="1627505"/>
            <a:ext cx="3783012" cy="3783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Delete Filter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6285" y="1852038"/>
            <a:ext cx="6771429" cy="350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1634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4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1491" y="1648296"/>
            <a:ext cx="8229600" cy="3576847"/>
          </a:xfrm>
        </p:spPr>
        <p:txBody>
          <a:bodyPr>
            <a:normAutofit/>
          </a:bodyPr>
          <a:lstStyle/>
          <a:p>
            <a:r>
              <a:rPr lang="en-US" dirty="0" smtClean="0"/>
              <a:t>Sales $ and Cost $ </a:t>
            </a:r>
          </a:p>
          <a:p>
            <a:r>
              <a:rPr lang="en-US" dirty="0" smtClean="0"/>
              <a:t>By Customer</a:t>
            </a:r>
          </a:p>
          <a:p>
            <a:r>
              <a:rPr lang="en-US" dirty="0" smtClean="0"/>
              <a:t>Current Year</a:t>
            </a:r>
          </a:p>
          <a:p>
            <a:r>
              <a:rPr lang="en-US" dirty="0" smtClean="0"/>
              <a:t>Sorted by Descending Sales $</a:t>
            </a:r>
          </a:p>
          <a:p>
            <a:r>
              <a:rPr lang="en-US" dirty="0" smtClean="0"/>
              <a:t>Selected by territory</a:t>
            </a:r>
          </a:p>
          <a:p>
            <a:r>
              <a:rPr lang="en-US" dirty="0" smtClean="0"/>
              <a:t>Display only US Customers, or Customers with Type = 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Filter Child Group (</a:t>
            </a:r>
            <a:r>
              <a:rPr lang="en-US" dirty="0" err="1" smtClean="0"/>
              <a:t>Subfilter</a:t>
            </a:r>
            <a:r>
              <a:rPr lang="en-US" dirty="0" smtClean="0"/>
              <a:t>)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16712"/>
            <a:ext cx="8229600" cy="477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4919" y="1871663"/>
            <a:ext cx="3529125" cy="3188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7285" y="1962150"/>
            <a:ext cx="367855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1550" y="1942148"/>
            <a:ext cx="384429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Test Run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2070" y="1280160"/>
            <a:ext cx="67437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Left Arrow 4"/>
          <p:cNvSpPr/>
          <p:nvPr/>
        </p:nvSpPr>
        <p:spPr>
          <a:xfrm>
            <a:off x="3916680" y="2453640"/>
            <a:ext cx="624840" cy="32004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2849880" y="1082040"/>
            <a:ext cx="320040" cy="3810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541520" y="3992880"/>
            <a:ext cx="320040" cy="3810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5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1492" y="1434541"/>
            <a:ext cx="8229600" cy="4170613"/>
          </a:xfrm>
        </p:spPr>
        <p:txBody>
          <a:bodyPr>
            <a:normAutofit/>
          </a:bodyPr>
          <a:lstStyle/>
          <a:p>
            <a:r>
              <a:rPr lang="en-US" dirty="0" smtClean="0"/>
              <a:t>Sales $ and Cost $ </a:t>
            </a:r>
          </a:p>
          <a:p>
            <a:r>
              <a:rPr lang="en-US" dirty="0" smtClean="0"/>
              <a:t>By Customer</a:t>
            </a:r>
          </a:p>
          <a:p>
            <a:r>
              <a:rPr lang="en-US" dirty="0" smtClean="0"/>
              <a:t>Current Year</a:t>
            </a:r>
          </a:p>
          <a:p>
            <a:r>
              <a:rPr lang="en-US" dirty="0" smtClean="0"/>
              <a:t>Sorted by Descending Sales $</a:t>
            </a:r>
          </a:p>
          <a:p>
            <a:r>
              <a:rPr lang="en-US" dirty="0" smtClean="0"/>
              <a:t>Selected by territory</a:t>
            </a:r>
          </a:p>
          <a:p>
            <a:r>
              <a:rPr lang="en-US" dirty="0" smtClean="0"/>
              <a:t>Display only US Customers, or Customers with Type = 130</a:t>
            </a:r>
          </a:p>
          <a:p>
            <a:r>
              <a:rPr lang="en-US" dirty="0" smtClean="0"/>
              <a:t>Display if Sales are at least $100,000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Summary Filter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00782"/>
            <a:ext cx="8229600" cy="460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/>
        </p:nvSpPr>
        <p:spPr>
          <a:xfrm>
            <a:off x="5806440" y="1676400"/>
            <a:ext cx="381000" cy="5791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Summary Filter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44024"/>
            <a:ext cx="8229600" cy="472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605" y="4209098"/>
            <a:ext cx="13525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0.48177 -0.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Summary Filter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00782"/>
            <a:ext cx="8229600" cy="460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6081" y="1996439"/>
            <a:ext cx="5720714" cy="4176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Down Arrow 8"/>
          <p:cNvSpPr/>
          <p:nvPr/>
        </p:nvSpPr>
        <p:spPr>
          <a:xfrm>
            <a:off x="3627120" y="2072640"/>
            <a:ext cx="533400" cy="853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6172200" y="2453640"/>
            <a:ext cx="533400" cy="853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667000" y="3352800"/>
            <a:ext cx="914400" cy="5029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1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Additional Query Capabilities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11015" y="4814888"/>
            <a:ext cx="7819863" cy="1544541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7780"/>
            <a:ext cx="8153400" cy="881063"/>
          </a:xfrm>
        </p:spPr>
        <p:txBody>
          <a:bodyPr/>
          <a:lstStyle/>
          <a:p>
            <a:r>
              <a:rPr lang="en-US" dirty="0" smtClean="0"/>
              <a:t>QAD BI Components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8217" y="1137921"/>
            <a:ext cx="8229600" cy="5486686"/>
          </a:xfrm>
        </p:spPr>
        <p:txBody>
          <a:bodyPr/>
          <a:lstStyle/>
          <a:p>
            <a:pPr eaLnBrk="1" hangingPunct="1"/>
            <a:r>
              <a:rPr lang="en-US" b="1" dirty="0" smtClean="0"/>
              <a:t>QAD BI Data Warehouse Designer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Consolidated / optimized  -- simple / fast access</a:t>
            </a:r>
          </a:p>
          <a:p>
            <a:pPr lvl="1" eaLnBrk="1" hangingPunct="1"/>
            <a:r>
              <a:rPr lang="en-US" dirty="0" smtClean="0"/>
              <a:t>QAD &amp;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ERP “aware”</a:t>
            </a:r>
          </a:p>
          <a:p>
            <a:pPr lvl="1" eaLnBrk="1" hangingPunct="1"/>
            <a:r>
              <a:rPr lang="en-US" dirty="0" smtClean="0"/>
              <a:t>Extensible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</a:t>
            </a:r>
          </a:p>
          <a:p>
            <a:pPr lvl="1" eaLnBrk="1" hangingPunct="1"/>
            <a:r>
              <a:rPr lang="en-US" dirty="0" smtClean="0"/>
              <a:t>Create &amp; use queries,  reports and dashboards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2069" y="1207093"/>
            <a:ext cx="1070058" cy="51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www.centegra.co.uk/resources/Welcome-BI_Cube_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2029" y="3250096"/>
            <a:ext cx="942470" cy="70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Bar Chart Unformatt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0" y="4836160"/>
            <a:ext cx="942888" cy="535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03918"/>
            <a:ext cx="8229600" cy="500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Tooltips</a:t>
            </a:r>
          </a:p>
        </p:txBody>
      </p:sp>
      <p:sp>
        <p:nvSpPr>
          <p:cNvPr id="7" name="Left Arrow 6"/>
          <p:cNvSpPr/>
          <p:nvPr/>
        </p:nvSpPr>
        <p:spPr>
          <a:xfrm>
            <a:off x="1524000" y="2255520"/>
            <a:ext cx="701040" cy="32004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00" y="4007168"/>
            <a:ext cx="28194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6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9616" y="1324693"/>
            <a:ext cx="8229600" cy="4983481"/>
          </a:xfrm>
        </p:spPr>
        <p:txBody>
          <a:bodyPr>
            <a:normAutofit/>
          </a:bodyPr>
          <a:lstStyle/>
          <a:p>
            <a:r>
              <a:rPr lang="en-US" dirty="0" smtClean="0"/>
              <a:t>Sales $ and Cost $ </a:t>
            </a:r>
          </a:p>
          <a:p>
            <a:r>
              <a:rPr lang="en-US" dirty="0" smtClean="0"/>
              <a:t>By Customer</a:t>
            </a:r>
          </a:p>
          <a:p>
            <a:r>
              <a:rPr lang="en-US" dirty="0" smtClean="0"/>
              <a:t>Current Year</a:t>
            </a:r>
          </a:p>
          <a:p>
            <a:r>
              <a:rPr lang="en-US" dirty="0" smtClean="0"/>
              <a:t>Sorted by Descending Sales $</a:t>
            </a:r>
          </a:p>
          <a:p>
            <a:r>
              <a:rPr lang="en-US" dirty="0" smtClean="0"/>
              <a:t>Selected by territory</a:t>
            </a:r>
          </a:p>
          <a:p>
            <a:r>
              <a:rPr lang="en-US" dirty="0" smtClean="0"/>
              <a:t>Display only US Customers, or Customers with Type = 130</a:t>
            </a:r>
          </a:p>
          <a:p>
            <a:r>
              <a:rPr lang="en-US" dirty="0" smtClean="0"/>
              <a:t>Display if Sales are at least $100,000</a:t>
            </a:r>
          </a:p>
          <a:p>
            <a:r>
              <a:rPr lang="en-US" dirty="0" smtClean="0"/>
              <a:t>Effect of raising Salesperson commission by 10%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Calculated Columns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16941"/>
            <a:ext cx="8229600" cy="397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0820" y="2271713"/>
            <a:ext cx="2720340" cy="309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Left Arrow 6"/>
          <p:cNvSpPr/>
          <p:nvPr/>
        </p:nvSpPr>
        <p:spPr>
          <a:xfrm>
            <a:off x="3870960" y="3368040"/>
            <a:ext cx="701040" cy="27432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343400" y="4389120"/>
            <a:ext cx="36576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3560" y="1059815"/>
            <a:ext cx="5360376" cy="52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" y="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Calculated Columns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3672840" y="1402080"/>
            <a:ext cx="50292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3657600" y="1645920"/>
            <a:ext cx="50292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5257800" y="2499360"/>
            <a:ext cx="381000" cy="533400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Arrow 15"/>
          <p:cNvSpPr/>
          <p:nvPr/>
        </p:nvSpPr>
        <p:spPr>
          <a:xfrm>
            <a:off x="7147560" y="1859280"/>
            <a:ext cx="548640" cy="3657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3962400" y="5532120"/>
            <a:ext cx="350520" cy="3810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392680" y="3108960"/>
            <a:ext cx="5867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+mn-lt"/>
              </a:rPr>
              <a:t>DIM_SALES_PERSON1.COMMISSION_PERCENT</a:t>
            </a:r>
            <a:endParaRPr lang="en-US" sz="1800" b="1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0680" y="2880360"/>
            <a:ext cx="64617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+mn-lt"/>
              </a:rPr>
              <a:t>SUM(FACT_OM_INVOICE.INVOICE_AMOUNT_BASE)*((DIM_SALES_PERSON1.COMMISSION_PERCENT*.10)/100)</a:t>
            </a:r>
            <a:endParaRPr lang="en-US" sz="1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8" grpId="1" animBg="1"/>
      <p:bldP spid="20" grpId="0" animBg="1"/>
      <p:bldP spid="20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Test Run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" y="1460730"/>
            <a:ext cx="8229600" cy="437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Left Arrow 5"/>
          <p:cNvSpPr/>
          <p:nvPr/>
        </p:nvSpPr>
        <p:spPr>
          <a:xfrm>
            <a:off x="3398520" y="2926080"/>
            <a:ext cx="457200" cy="19812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6629400" y="4099560"/>
            <a:ext cx="304800" cy="3810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2209800" y="1280160"/>
            <a:ext cx="304800" cy="3810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7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9616" y="1051560"/>
            <a:ext cx="8229600" cy="531876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Sales $ and Cost $ </a:t>
            </a:r>
          </a:p>
          <a:p>
            <a:r>
              <a:rPr lang="en-US" dirty="0" smtClean="0"/>
              <a:t>By Customer</a:t>
            </a:r>
          </a:p>
          <a:p>
            <a:r>
              <a:rPr lang="en-US" dirty="0" smtClean="0"/>
              <a:t>Current Year</a:t>
            </a:r>
          </a:p>
          <a:p>
            <a:r>
              <a:rPr lang="en-US" dirty="0" smtClean="0"/>
              <a:t>Sorted by Descending Sales $</a:t>
            </a:r>
          </a:p>
          <a:p>
            <a:r>
              <a:rPr lang="en-US" dirty="0" smtClean="0"/>
              <a:t>Selected by territory</a:t>
            </a:r>
          </a:p>
          <a:p>
            <a:r>
              <a:rPr lang="en-US" dirty="0" smtClean="0"/>
              <a:t>Display only US Customers, or Customers with Type = 130</a:t>
            </a:r>
          </a:p>
          <a:p>
            <a:r>
              <a:rPr lang="en-US" dirty="0" smtClean="0"/>
              <a:t>Display if Sales are at least $100,000</a:t>
            </a:r>
          </a:p>
          <a:p>
            <a:r>
              <a:rPr lang="en-US" dirty="0" smtClean="0"/>
              <a:t>Effect of raising Salesperson commission by 10%</a:t>
            </a:r>
          </a:p>
          <a:p>
            <a:r>
              <a:rPr lang="en-US" dirty="0" smtClean="0"/>
              <a:t>Compare this year to last year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Compare By</a:t>
            </a:r>
          </a:p>
        </p:txBody>
      </p:sp>
      <p:sp>
        <p:nvSpPr>
          <p:cNvPr id="8" name="Down Arrow 7"/>
          <p:cNvSpPr/>
          <p:nvPr/>
        </p:nvSpPr>
        <p:spPr>
          <a:xfrm>
            <a:off x="4343400" y="4389120"/>
            <a:ext cx="36576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0760" y="1275651"/>
            <a:ext cx="5151119" cy="503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own Arrow 9"/>
          <p:cNvSpPr/>
          <p:nvPr/>
        </p:nvSpPr>
        <p:spPr>
          <a:xfrm>
            <a:off x="4023360" y="914400"/>
            <a:ext cx="548640" cy="7467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1356360" y="1981200"/>
            <a:ext cx="1127760" cy="5334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1615440" y="2987040"/>
            <a:ext cx="1127760" cy="5334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1600200" y="3688080"/>
            <a:ext cx="1127760" cy="5334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Compare By – Test Run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462088"/>
            <a:ext cx="7620000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9680" y="2356843"/>
            <a:ext cx="7212964" cy="122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Queries – Requirement 8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9616" y="1051560"/>
            <a:ext cx="8229600" cy="498348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Sales $ and Cost $ </a:t>
            </a:r>
          </a:p>
          <a:p>
            <a:r>
              <a:rPr lang="en-US" dirty="0" smtClean="0"/>
              <a:t>By Customer</a:t>
            </a:r>
          </a:p>
          <a:p>
            <a:r>
              <a:rPr lang="en-US" dirty="0" smtClean="0"/>
              <a:t>Current Year</a:t>
            </a:r>
          </a:p>
          <a:p>
            <a:r>
              <a:rPr lang="en-US" dirty="0" smtClean="0"/>
              <a:t>Sorted by Descending Sales $</a:t>
            </a:r>
          </a:p>
          <a:p>
            <a:r>
              <a:rPr lang="en-US" dirty="0" smtClean="0"/>
              <a:t>Selected by territory</a:t>
            </a:r>
          </a:p>
          <a:p>
            <a:r>
              <a:rPr lang="en-US" dirty="0" smtClean="0"/>
              <a:t>Display only US Customers, or Customers with Type = 130</a:t>
            </a:r>
          </a:p>
          <a:p>
            <a:r>
              <a:rPr lang="en-US" dirty="0" smtClean="0"/>
              <a:t>Display if Sales are at least $100,000</a:t>
            </a:r>
          </a:p>
          <a:p>
            <a:r>
              <a:rPr lang="en-US" dirty="0" smtClean="0"/>
              <a:t>Effect of raising Salesperson commission by 10%</a:t>
            </a:r>
          </a:p>
          <a:p>
            <a:r>
              <a:rPr lang="en-US" dirty="0" smtClean="0"/>
              <a:t>Compare this year to last year</a:t>
            </a:r>
          </a:p>
          <a:p>
            <a:r>
              <a:rPr lang="en-US" dirty="0" smtClean="0"/>
              <a:t>Only display top 20 customers by Sales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Query Options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714" y="1118704"/>
            <a:ext cx="8228572" cy="49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1356360" y="1051560"/>
            <a:ext cx="441960" cy="6858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6482" y="3249706"/>
            <a:ext cx="2563906" cy="69924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039" y="1464564"/>
            <a:ext cx="8153400" cy="3665756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End-users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Users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Dashboard Only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Designer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Administrators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 Portal – User Roles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Query Options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668" y="1239762"/>
            <a:ext cx="7857143" cy="38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Left Arrow 4"/>
          <p:cNvSpPr/>
          <p:nvPr/>
        </p:nvSpPr>
        <p:spPr>
          <a:xfrm>
            <a:off x="2468880" y="3017520"/>
            <a:ext cx="609600" cy="32004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428" y="3013710"/>
            <a:ext cx="18764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Left Arrow 5"/>
          <p:cNvSpPr/>
          <p:nvPr/>
        </p:nvSpPr>
        <p:spPr>
          <a:xfrm>
            <a:off x="2057400" y="3261360"/>
            <a:ext cx="609600" cy="32004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2362200" y="3459480"/>
            <a:ext cx="609600" cy="4419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Queries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1524000"/>
            <a:ext cx="81343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own Arrow 4"/>
          <p:cNvSpPr/>
          <p:nvPr/>
        </p:nvSpPr>
        <p:spPr>
          <a:xfrm>
            <a:off x="1676400" y="1341120"/>
            <a:ext cx="350520" cy="6096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1" name="Picture 3" descr="C:\Users\fws\AppData\Local\Microsoft\Windows\Temporary Internet Files\Content.IE5\SCTZFCYD\MC90043475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3963" y="1935163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118"/>
            <a:ext cx="8229600" cy="309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Advanced Queries</a:t>
            </a:r>
          </a:p>
        </p:txBody>
      </p:sp>
      <p:sp>
        <p:nvSpPr>
          <p:cNvPr id="7" name="Down Arrow 6"/>
          <p:cNvSpPr/>
          <p:nvPr/>
        </p:nvSpPr>
        <p:spPr>
          <a:xfrm>
            <a:off x="5585460" y="3680460"/>
            <a:ext cx="441960" cy="6858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0" y="1905000"/>
            <a:ext cx="7145919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Advanced Queries</a:t>
            </a:r>
          </a:p>
        </p:txBody>
      </p:sp>
      <p:sp>
        <p:nvSpPr>
          <p:cNvPr id="7" name="Down Arrow 6"/>
          <p:cNvSpPr/>
          <p:nvPr/>
        </p:nvSpPr>
        <p:spPr>
          <a:xfrm>
            <a:off x="2975610" y="1680210"/>
            <a:ext cx="441960" cy="6858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6309360" y="1718310"/>
            <a:ext cx="441960" cy="6858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BI Level 1 Learning Path -Course Summary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1800" dirty="0" smtClean="0"/>
              <a:t>QAD BI v3 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r>
              <a:rPr lang="en-US" dirty="0" smtClean="0"/>
              <a:t>How to create a query</a:t>
            </a:r>
          </a:p>
          <a:p>
            <a:r>
              <a:rPr lang="en-US" dirty="0" smtClean="0"/>
              <a:t>Query filters</a:t>
            </a:r>
          </a:p>
          <a:p>
            <a:r>
              <a:rPr lang="en-US" dirty="0" smtClean="0"/>
              <a:t>Parameter filters</a:t>
            </a:r>
          </a:p>
          <a:p>
            <a:r>
              <a:rPr lang="en-US" dirty="0" smtClean="0"/>
              <a:t>Compound filters</a:t>
            </a:r>
          </a:p>
          <a:p>
            <a:r>
              <a:rPr lang="en-US" dirty="0" smtClean="0"/>
              <a:t>Summary filters</a:t>
            </a:r>
          </a:p>
          <a:p>
            <a:r>
              <a:rPr lang="en-US" dirty="0" smtClean="0"/>
              <a:t>Calculated fields</a:t>
            </a:r>
          </a:p>
          <a:p>
            <a:r>
              <a:rPr lang="en-US" smtClean="0"/>
              <a:t>Compare By</a:t>
            </a:r>
            <a:endParaRPr lang="en-US" dirty="0" smtClean="0"/>
          </a:p>
          <a:p>
            <a:r>
              <a:rPr lang="en-US" dirty="0" smtClean="0"/>
              <a:t>Query options</a:t>
            </a:r>
          </a:p>
          <a:p>
            <a:r>
              <a:rPr lang="en-US" dirty="0" smtClean="0"/>
              <a:t>Advanced option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BI Portal Designer – Queries –  Course Overview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199" y="1429555"/>
            <a:ext cx="8351950" cy="387654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Next Steps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Complete the Learning Validation Questions for this section (separate on-line test)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Review this presentation’s section in the BI Level 1 Certification Training Guide</a:t>
            </a:r>
          </a:p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Questions?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Email the BI Community Forum at:</a:t>
            </a:r>
            <a:br>
              <a:rPr lang="en-US" dirty="0" smtClean="0"/>
            </a:br>
            <a:r>
              <a:rPr lang="en-US" dirty="0" smtClean="0">
                <a:solidFill>
                  <a:srgbClr val="0070C0"/>
                </a:solidFill>
              </a:rPr>
              <a:t>business_intelligence@qadshare.com</a:t>
            </a:r>
          </a:p>
          <a:p>
            <a:endParaRPr lang="en-US" sz="1800" dirty="0" smtClean="0"/>
          </a:p>
          <a:p>
            <a:pPr eaLnBrk="1" hangingPunct="1"/>
            <a:endParaRPr lang="en-US" sz="1800" dirty="0" smtClean="0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324547"/>
            <a:ext cx="8094372" cy="7087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BI Level 1 Learning Path -Next Steps for Certification!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5798" y="1228725"/>
            <a:ext cx="2900363" cy="5429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Queries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Reports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Visual Items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Dashboards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Collaboration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Security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 Portal – Key Components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Create a Query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Queries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010" y="1843088"/>
            <a:ext cx="7385502" cy="16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Left Arrow 5"/>
          <p:cNvSpPr/>
          <p:nvPr/>
        </p:nvSpPr>
        <p:spPr>
          <a:xfrm>
            <a:off x="4843467" y="2957510"/>
            <a:ext cx="1057275" cy="257175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ToxDeuvvLoYe7Te60oMOV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9Pc2Au6s5k00J3cqT4TN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s5YsXdUuBQi3KkTqQEGE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36516</TotalTime>
  <Words>2400</Words>
  <Application>Microsoft Office PowerPoint</Application>
  <PresentationFormat>On-screen Show (4:3)</PresentationFormat>
  <Paragraphs>413</Paragraphs>
  <Slides>66</Slides>
  <Notes>66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1_EX06PP_template</vt:lpstr>
      <vt:lpstr>QAD 2010 Template</vt:lpstr>
      <vt:lpstr>BI Portal Designer - Queries</vt:lpstr>
      <vt:lpstr>Course Overview</vt:lpstr>
      <vt:lpstr>Course Objectives and Benefits</vt:lpstr>
      <vt:lpstr>QAD BI - Review</vt:lpstr>
      <vt:lpstr>QAD BI Components</vt:lpstr>
      <vt:lpstr>BI Portal – User Roles</vt:lpstr>
      <vt:lpstr>BI Portal – Key Components</vt:lpstr>
      <vt:lpstr>Create a Query</vt:lpstr>
      <vt:lpstr>Access Queries</vt:lpstr>
      <vt:lpstr>Query Toolbar</vt:lpstr>
      <vt:lpstr>Access Queries</vt:lpstr>
      <vt:lpstr>Create Queries – Requirement 1</vt:lpstr>
      <vt:lpstr>Create Queries</vt:lpstr>
      <vt:lpstr>Create Queries – Select Items</vt:lpstr>
      <vt:lpstr>Create Queries – Select Items</vt:lpstr>
      <vt:lpstr>Create Queries – Select Items</vt:lpstr>
      <vt:lpstr>Create Queries – Select Items</vt:lpstr>
      <vt:lpstr>Create Queries – Arrange Items</vt:lpstr>
      <vt:lpstr>Create Queries – Remove Items</vt:lpstr>
      <vt:lpstr>Create Queries – Sort Type</vt:lpstr>
      <vt:lpstr>Create Queries – Requirement 2</vt:lpstr>
      <vt:lpstr>Create Queries – Filters</vt:lpstr>
      <vt:lpstr>Create Queries – Filters</vt:lpstr>
      <vt:lpstr>Create Queries – Filters</vt:lpstr>
      <vt:lpstr>Create Queries – Filters</vt:lpstr>
      <vt:lpstr>Create Queries – Filters</vt:lpstr>
      <vt:lpstr>Create Queries – Filters</vt:lpstr>
      <vt:lpstr>Create Queries – Test Run</vt:lpstr>
      <vt:lpstr>Create Queries – Query Results</vt:lpstr>
      <vt:lpstr>Create Queries – Save Query</vt:lpstr>
      <vt:lpstr>Create Queries – Save Query</vt:lpstr>
      <vt:lpstr>Review </vt:lpstr>
      <vt:lpstr>More About Filters</vt:lpstr>
      <vt:lpstr>Create Queries – Requirement 3</vt:lpstr>
      <vt:lpstr>Add Filters </vt:lpstr>
      <vt:lpstr>Add Filter</vt:lpstr>
      <vt:lpstr>Add Filter</vt:lpstr>
      <vt:lpstr>Test Run</vt:lpstr>
      <vt:lpstr>Test Run Results</vt:lpstr>
      <vt:lpstr>Delete Filter</vt:lpstr>
      <vt:lpstr>Delete Filter</vt:lpstr>
      <vt:lpstr>Create Queries – Requirement 4</vt:lpstr>
      <vt:lpstr>Filter Child Group (Subfilter)</vt:lpstr>
      <vt:lpstr>Test Run</vt:lpstr>
      <vt:lpstr>Create Queries – Requirement 5</vt:lpstr>
      <vt:lpstr>Summary Filter</vt:lpstr>
      <vt:lpstr>Summary Filter</vt:lpstr>
      <vt:lpstr>Summary Filter</vt:lpstr>
      <vt:lpstr>Additional Query Capabilities</vt:lpstr>
      <vt:lpstr>Tooltips</vt:lpstr>
      <vt:lpstr>Create Queries – Requirement 6</vt:lpstr>
      <vt:lpstr>Calculated Columns</vt:lpstr>
      <vt:lpstr>Calculated Columns</vt:lpstr>
      <vt:lpstr>Test Run</vt:lpstr>
      <vt:lpstr>Create Queries – Requirement 7</vt:lpstr>
      <vt:lpstr>Compare By</vt:lpstr>
      <vt:lpstr>Compare By – Test Run</vt:lpstr>
      <vt:lpstr>Create Queries – Requirement 8</vt:lpstr>
      <vt:lpstr>Query Options</vt:lpstr>
      <vt:lpstr>Query Options</vt:lpstr>
      <vt:lpstr>Advanced Queries</vt:lpstr>
      <vt:lpstr>Advanced Queries</vt:lpstr>
      <vt:lpstr>Advanced Queries</vt:lpstr>
      <vt:lpstr>QAD BI Level 1 Learning Path -Course Summary</vt:lpstr>
      <vt:lpstr>BI Portal Designer – Queries –  Course Overview  </vt:lpstr>
      <vt:lpstr>QAD BI Level 1 Learning Path -Next Steps for Certification!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Launch/Sales Launch</dc:title>
  <dc:creator>QAD</dc:creator>
  <cp:lastModifiedBy>qad</cp:lastModifiedBy>
  <cp:revision>2951</cp:revision>
  <dcterms:created xsi:type="dcterms:W3CDTF">2006-09-26T21:40:50Z</dcterms:created>
  <dcterms:modified xsi:type="dcterms:W3CDTF">2013-10-16T21:56:16Z</dcterms:modified>
</cp:coreProperties>
</file>