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comments/comment77.xml" ContentType="application/vnd.openxmlformats-officedocument.presentationml.comments+xml"/>
  <Override PartName="/ppt/tags/tag8.xml" ContentType="application/vnd.openxmlformats-officedocument.presentationml.tags+xml"/>
  <Override PartName="/ppt/slides/slide120.xml" ContentType="application/vnd.openxmlformats-officedocument.presentationml.slide+xml"/>
  <Override PartName="/ppt/slideLayouts/slideLayout46.xml" ContentType="application/vnd.openxmlformats-officedocument.presentationml.slideLayout+xml"/>
  <Override PartName="/ppt/notesSlides/notesSlide38.xml" ContentType="application/vnd.openxmlformats-officedocument.presentationml.notesSlide+xml"/>
  <Override PartName="/ppt/comments/comment55.xml" ContentType="application/vnd.openxmlformats-officedocument.presentationml.comments+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comments/comment128.xml" ContentType="application/vnd.openxmlformats-officedocument.presentationml.comments+xml"/>
  <Default Extension="xml" ContentType="application/xml"/>
  <Override PartName="/ppt/slides/slide50.xml" ContentType="application/vnd.openxmlformats-officedocument.presentationml.slide+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comments/comment33.xml" ContentType="application/vnd.openxmlformats-officedocument.presentationml.comments+xml"/>
  <Override PartName="/ppt/notesSlides/notesSlide63.xml" ContentType="application/vnd.openxmlformats-officedocument.presentationml.notesSlide+xml"/>
  <Override PartName="/ppt/comments/comment80.xml" ContentType="application/vnd.openxmlformats-officedocument.presentationml.comments+xml"/>
  <Override PartName="/ppt/tags/tag38.xml" ContentType="application/vnd.openxmlformats-officedocument.presentationml.tags+xml"/>
  <Override PartName="/ppt/comments/comment11.xml" ContentType="application/vnd.openxmlformats-officedocument.presentationml.comments+xml"/>
  <Override PartName="/ppt/notesSlides/notesSlide41.xml" ContentType="application/vnd.openxmlformats-officedocument.presentationml.notesSlide+xml"/>
  <Override PartName="/ppt/tags/tag16.xml" ContentType="application/vnd.openxmlformats-officedocument.presentationml.tags+xml"/>
  <Override PartName="/ppt/comments/comment106.xml" ContentType="application/vnd.openxmlformats-officedocument.presentationml.comments+xml"/>
  <Override PartName="/ppt/tags/tag63.xml" ContentType="application/vnd.openxmlformats-officedocument.presentationml.tags+xml"/>
  <Override PartName="/ppt/comments/comment131.xml" ContentType="application/vnd.openxmlformats-officedocument.presentationml.comments+xml"/>
  <Override PartName="/ppt/notesSlides/notesSlide7.xml" ContentType="application/vnd.openxmlformats-officedocument.presentationml.notesSlide+xml"/>
  <Override PartName="/ppt/tags/tag41.xml" ContentType="application/vnd.openxmlformats-officedocument.presentationml.tags+xml"/>
  <Override PartName="/ppt/slides/slide88.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Default Extension="png" ContentType="image/png"/>
  <Override PartName="/ppt/comments/comment49.xml" ContentType="application/vnd.openxmlformats-officedocument.presentationml.comments+xml"/>
  <Override PartName="/ppt/notesSlides/notesSlide79.xml" ContentType="application/vnd.openxmlformats-officedocument.presentationml.notesSlide+xml"/>
  <Override PartName="/ppt/comments/comment96.xml" ContentType="application/vnd.openxmlformats-officedocument.presentationml.comments+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27.xml" ContentType="application/vnd.openxmlformats-officedocument.presentationml.comments+xml"/>
  <Override PartName="/ppt/notesSlides/notesSlide57.xml" ContentType="application/vnd.openxmlformats-officedocument.presentationml.notesSlide+xml"/>
  <Override PartName="/ppt/comments/comment74.xml" ContentType="application/vnd.openxmlformats-officedocument.presentationml.comments+xml"/>
  <Override PartName="/ppt/tags/tag5.xml" ContentType="application/vnd.openxmlformats-officedocument.presentationml.tags+xml"/>
  <Override PartName="/ppt/notesSlides/notesSlide113.xml" ContentType="application/vnd.openxmlformats-officedocument.presentationml.notesSlide+xml"/>
  <Override PartName="/ppt/tags/tag79.xml" ContentType="application/vnd.openxmlformats-officedocument.presentationml.tags+xml"/>
  <Override PartName="/ppt/slides/slide44.xml" ContentType="application/vnd.openxmlformats-officedocument.presentationml.slide+xml"/>
  <Override PartName="/ppt/slides/slide91.xml" ContentType="application/vnd.openxmlformats-officedocument.presentationml.slide+xml"/>
  <Override PartName="/ppt/slideLayouts/slideLayout43.xml" ContentType="application/vnd.openxmlformats-officedocument.presentationml.slideLayout+xml"/>
  <Override PartName="/ppt/slides/slide22.xml" ContentType="application/vnd.openxmlformats-officedocument.presentationml.slide+xml"/>
  <Override PartName="/ppt/notesSlides/notesSlide35.xml" ContentType="application/vnd.openxmlformats-officedocument.presentationml.notesSlide+xml"/>
  <Override PartName="/ppt/comments/comment52.xml" ContentType="application/vnd.openxmlformats-officedocument.presentationml.comments+xml"/>
  <Override PartName="/ppt/notesSlides/notesSlide82.xml" ContentType="application/vnd.openxmlformats-officedocument.presentationml.notesSlide+xml"/>
  <Override PartName="/ppt/tags/tag57.xml" ContentType="application/vnd.openxmlformats-officedocument.presentationml.tags+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comments/comment30.xml" ContentType="application/vnd.openxmlformats-officedocument.presentationml.comments+xml"/>
  <Override PartName="/ppt/notesSlides/notesSlide60.xml" ContentType="application/vnd.openxmlformats-officedocument.presentationml.notesSlide+xml"/>
  <Override PartName="/ppt/tags/tag35.xml" ContentType="application/vnd.openxmlformats-officedocument.presentationml.tags+xml"/>
  <Override PartName="/ppt/comments/comment125.xml" ContentType="application/vnd.openxmlformats-officedocument.presentationml.comments+xml"/>
  <Override PartName="/ppt/tags/tag82.xml" ContentType="application/vnd.openxmlformats-officedocument.presentationml.tags+xml"/>
  <Override PartName="/ppt/comments/comment103.xml" ContentType="application/vnd.openxmlformats-officedocument.presentationml.comments+xml"/>
  <Override PartName="/ppt/notesSlides/notesSlide129.xml" ContentType="application/vnd.openxmlformats-officedocument.presentationml.notesSlide+xml"/>
  <Override PartName="/ppt/slides/slide108.xml" ContentType="application/vnd.openxmlformats-officedocument.presentationml.slide+xml"/>
  <Override PartName="/ppt/tags/tag13.xml" ContentType="application/vnd.openxmlformats-officedocument.presentationml.tags+xml"/>
  <Override PartName="/ppt/tags/tag60.xml" ContentType="application/vnd.openxmlformats-officedocument.presentationml.tags+xml"/>
  <Override PartName="/ppt/slideLayouts/slideLayout59.xml" ContentType="application/vnd.openxmlformats-officedocument.presentationml.slideLayout+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comments/comment68.xml" ContentType="application/vnd.openxmlformats-officedocument.presentationml.comments+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slides/slide111.xml" ContentType="application/vnd.openxmlformats-officedocument.presentationml.slide+xml"/>
  <Override PartName="/ppt/slideLayouts/slideLayout37.xml" ContentType="application/vnd.openxmlformats-officedocument.presentationml.slideLayout+xml"/>
  <Override PartName="/ppt/notesSlides/notesSlide29.xml" ContentType="application/vnd.openxmlformats-officedocument.presentationml.notesSlide+xml"/>
  <Override PartName="/ppt/comments/comment46.xml" ContentType="application/vnd.openxmlformats-officedocument.presentationml.comments+xml"/>
  <Override PartName="/ppt/notesSlides/notesSlide76.xml" ContentType="application/vnd.openxmlformats-officedocument.presentationml.notesSlide+xml"/>
  <Override PartName="/ppt/comments/comment93.xml" ContentType="application/vnd.openxmlformats-officedocument.presentationml.comments+xml"/>
  <Override PartName="/ppt/slides/slide16.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notesSlides/notesSlide110.xml" ContentType="application/vnd.openxmlformats-officedocument.presentationml.notesSlide+xml"/>
  <Override PartName="/ppt/comments/comment119.xml" ContentType="application/vnd.openxmlformats-officedocument.presentationml.comments+xml"/>
  <Override PartName="/ppt/slides/slide41.xml" ContentType="application/vnd.openxmlformats-officedocument.presentationml.slide+xml"/>
  <Override PartName="/ppt/comments/comment6.xml" ContentType="application/vnd.openxmlformats-officedocument.presentationml.comments+xml"/>
  <Override PartName="/ppt/comments/comment24.xml" ContentType="application/vnd.openxmlformats-officedocument.presentationml.comments+xml"/>
  <Override PartName="/ppt/notesSlides/notesSlide54.xml" ContentType="application/vnd.openxmlformats-officedocument.presentationml.notesSlide+xml"/>
  <Override PartName="/ppt/comments/comment71.xml" ContentType="application/vnd.openxmlformats-officedocument.presentationml.comments+xml"/>
  <Override PartName="/ppt/tags/tag29.xml" ContentType="application/vnd.openxmlformats-officedocument.presentationml.tags+xml"/>
  <Override PartName="/ppt/tags/tag76.xml" ContentType="application/vnd.openxmlformats-officedocument.presentationml.tags+xml"/>
  <Override PartName="/ppt/slideLayouts/slideLayout40.xml" ContentType="application/vnd.openxmlformats-officedocument.presentationml.slideLayout+xml"/>
  <Override PartName="/ppt/notesSlides/notesSlide32.xml" ContentType="application/vnd.openxmlformats-officedocument.presentationml.notesSlide+xml"/>
  <Override PartName="/ppt/tags/tag54.xml" ContentType="application/vnd.openxmlformats-officedocument.presentationml.tags+xml"/>
  <Override PartName="/ppt/comments/comment122.xml" ContentType="application/vnd.openxmlformats-officedocument.presentationml.comments+xml"/>
  <Override PartName="/ppt/slides/slide7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tags/tag32.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comments/comment100.xml" ContentType="application/vnd.openxmlformats-officedocument.presentationml.comments+xml"/>
  <Override PartName="/ppt/notesSlides/notesSlide126.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comments/comment87.xml" ContentType="application/vnd.openxmlformats-officedocument.presentationml.comments+xml"/>
  <Override PartName="/ppt/notesSlides/notesSlide104.xml" ContentType="application/vnd.openxmlformats-officedocument.presentationml.notesSlide+xml"/>
  <Override PartName="/ppt/slides/slide130.xml" ContentType="application/vnd.openxmlformats-officedocument.presentationml.slide+xml"/>
  <Override PartName="/ppt/slideLayouts/slideLayout56.xml" ContentType="application/vnd.openxmlformats-officedocument.presentationml.slideLayout+xml"/>
  <Override PartName="/ppt/comments/comment18.xml" ContentType="application/vnd.openxmlformats-officedocument.presentationml.comments+xml"/>
  <Override PartName="/ppt/notesSlides/notesSlide48.xml" ContentType="application/vnd.openxmlformats-officedocument.presentationml.notesSlide+xml"/>
  <Override PartName="/ppt/comments/comment65.xml" ContentType="application/vnd.openxmlformats-officedocument.presentationml.comments+xml"/>
  <Override PartName="/ppt/notesSlides/notesSlide95.xml" ContentType="application/vnd.openxmlformats-officedocument.presentationml.notesSlide+xml"/>
  <Override PartName="/ppt/slides/slide35.xml" ContentType="application/vnd.openxmlformats-officedocument.presentationml.slide+xml"/>
  <Override PartName="/ppt/slides/slide82.xml" ContentType="application/vnd.openxmlformats-officedocument.presentationml.slide+xml"/>
  <Override PartName="/ppt/slideLayouts/slideLayout34.xml" ContentType="application/vnd.openxmlformats-officedocument.presentationml.slideLayout+xml"/>
  <Override PartName="/ppt/slides/slide13.xml" ContentType="application/vnd.openxmlformats-officedocument.presentationml.slide+xml"/>
  <Override PartName="/ppt/slides/slide60.xml" ContentType="application/vnd.openxmlformats-officedocument.presentationml.slide+xml"/>
  <Override PartName="/ppt/notesSlides/notesSlide26.xml" ContentType="application/vnd.openxmlformats-officedocument.presentationml.notesSlide+xml"/>
  <Override PartName="/ppt/comments/comment43.xml" ContentType="application/vnd.openxmlformats-officedocument.presentationml.comments+xml"/>
  <Override PartName="/ppt/notesSlides/notesSlide73.xml" ContentType="application/vnd.openxmlformats-officedocument.presentationml.notesSlide+xml"/>
  <Override PartName="/ppt/comments/comment90.xml" ContentType="application/vnd.openxmlformats-officedocument.presentationml.comments+xml"/>
  <Override PartName="/ppt/tags/tag48.xml" ContentType="application/vnd.openxmlformats-officedocument.presentationml.tags+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21.xml" ContentType="application/vnd.openxmlformats-officedocument.presentationml.comments+xml"/>
  <Override PartName="/ppt/notesSlides/notesSlide51.xml" ContentType="application/vnd.openxmlformats-officedocument.presentationml.notesSlide+xml"/>
  <Override PartName="/ppt/tags/tag26.xml" ContentType="application/vnd.openxmlformats-officedocument.presentationml.tags+xml"/>
  <Override PartName="/ppt/comments/comment116.xml" ContentType="application/vnd.openxmlformats-officedocument.presentationml.comments+xml"/>
  <Override PartName="/ppt/tags/tag73.xml" ContentType="application/vnd.openxmlformats-officedocument.presentationml.tags+xml"/>
  <Override PartName="/ppt/slides/slide98.xml" ContentType="application/vnd.openxmlformats-officedocument.presentationml.slide+xml"/>
  <Override PartName="/ppt/notesSlides/notesSlide6.xml" ContentType="application/vnd.openxmlformats-officedocument.presentationml.notesSlide+xml"/>
  <Override PartName="/ppt/tags/tag40.xml" ContentType="application/vnd.openxmlformats-officedocument.presentationml.tags+xml"/>
  <Override PartName="/ppt/notesSlides/notesSlide109.xml" ContentType="application/vnd.openxmlformats-officedocument.presentationml.notesSlide+xml"/>
  <Override PartName="/ppt/tags/tag51.xml" ContentType="application/vnd.openxmlformats-officedocument.presentationml.tags+xml"/>
  <Override PartName="/ppt/comments/comment130.xml" ContentType="application/vnd.openxmlformats-officedocument.presentationml.comments+xml"/>
  <Override PartName="/ppt/slides/slide87.xml" ContentType="application/vnd.openxmlformats-officedocument.presentationml.slide+xml"/>
  <Override PartName="/ppt/slides/slide124.xml" ContentType="application/vnd.openxmlformats-officedocument.presentationml.slide+xml"/>
  <Override PartName="/ppt/comments/comment59.xml" ContentType="application/vnd.openxmlformats-officedocument.presentationml.comments+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Layouts/slideLayout39.xml" ContentType="application/vnd.openxmlformats-officedocument.presentationml.slideLayout+xml"/>
  <Override PartName="/ppt/comments/comment48.xml" ContentType="application/vnd.openxmlformats-officedocument.presentationml.comments+xml"/>
  <Override PartName="/ppt/notesSlides/notesSlide78.xml" ContentType="application/vnd.openxmlformats-officedocument.presentationml.notesSlide+xml"/>
  <Override PartName="/ppt/comments/comment95.xml" ContentType="application/vnd.openxmlformats-officedocument.presentationml.comments+xml"/>
  <Override PartName="/ppt/notesSlides/notesSlide123.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comments/comment37.xml" ContentType="application/vnd.openxmlformats-officedocument.presentationml.comments+xml"/>
  <Override PartName="/ppt/notesSlides/notesSlide67.xml" ContentType="application/vnd.openxmlformats-officedocument.presentationml.notesSlide+xml"/>
  <Override PartName="/ppt/comments/comment84.xml" ContentType="application/vnd.openxmlformats-officedocument.presentationml.comments+xml"/>
  <Override PartName="/ppt/tags/tag4.xml" ContentType="application/vnd.openxmlformats-officedocument.presentationml.tags+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comments/comment73.xml" ContentType="application/vnd.openxmlformats-officedocument.presentationml.comments+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tags/tag78.xml" ContentType="application/vnd.openxmlformats-officedocument.presentationml.tags+xml"/>
  <Override PartName="/ppt/slides/slide32.xml" ContentType="application/vnd.openxmlformats-officedocument.presentationml.slide+xml"/>
  <Override PartName="/ppt/slideLayouts/slideLayout42.xml" ContentType="application/vnd.openxmlformats-officedocument.presentationml.slideLayout+xml"/>
  <Override PartName="/ppt/comments/comment15.xml" ContentType="application/vnd.openxmlformats-officedocument.presentationml.comments+xml"/>
  <Override PartName="/ppt/notesSlides/notesSlide34.xml" ContentType="application/vnd.openxmlformats-officedocument.presentationml.notesSlide+xml"/>
  <Override PartName="/ppt/comments/comment51.xml" ContentType="application/vnd.openxmlformats-officedocument.presentationml.comments+xml"/>
  <Override PartName="/ppt/comments/comment62.xml" ContentType="application/vnd.openxmlformats-officedocument.presentationml.comments+xml"/>
  <Override PartName="/ppt/notesSlides/notesSlide81.xml" ContentType="application/vnd.openxmlformats-officedocument.presentationml.notesSlide+xml"/>
  <Override PartName="/ppt/tags/tag56.xml" ContentType="application/vnd.openxmlformats-officedocument.presentationml.tags+xml"/>
  <Override PartName="/ppt/tags/tag67.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comments/comment40.xml" ContentType="application/vnd.openxmlformats-officedocument.presentationml.comments+xml"/>
  <Override PartName="/ppt/notesSlides/notesSlide70.xml" ContentType="application/vnd.openxmlformats-officedocument.presentationml.notesSlide+xml"/>
  <Override PartName="/ppt/tags/tag45.xml" ContentType="application/vnd.openxmlformats-officedocument.presentationml.tags+xml"/>
  <Override PartName="/ppt/comments/comment124.xml" ContentType="application/vnd.openxmlformats-officedocument.presentationml.comments+xml"/>
  <Override PartName="/ppt/slides/slide129.xml" ContentType="application/vnd.openxmlformats-officedocument.presentationml.slide+xml"/>
  <Override PartName="/ppt/notesSlides/notesSlide12.xml" ContentType="application/vnd.openxmlformats-officedocument.presentationml.notesSlide+xml"/>
  <Override PartName="/ppt/tags/tag34.xml" ContentType="application/vnd.openxmlformats-officedocument.presentationml.tags+xml"/>
  <Override PartName="/ppt/comments/comment113.xml" ContentType="application/vnd.openxmlformats-officedocument.presentationml.comments+xml"/>
  <Override PartName="/ppt/tags/tag81.xml" ContentType="application/vnd.openxmlformats-officedocument.presentationml.tags+xml"/>
  <Override PartName="/ppt/slides/slide118.xml" ContentType="application/vnd.openxmlformats-officedocument.presentationml.slide+xml"/>
  <Override PartName="/ppt/tags/tag12.xml" ContentType="application/vnd.openxmlformats-officedocument.presentationml.tags+xml"/>
  <Override PartName="/ppt/tags/tag23.xml" ContentType="application/vnd.openxmlformats-officedocument.presentationml.tags+xml"/>
  <Override PartName="/ppt/comments/comment102.xml" ContentType="application/vnd.openxmlformats-officedocument.presentationml.comments+xml"/>
  <Override PartName="/ppt/tags/tag70.xml" ContentType="application/vnd.openxmlformats-officedocument.presentationml.tags+xml"/>
  <Override PartName="/ppt/notesSlides/notesSlide128.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comments/comment78.xml" ContentType="application/vnd.openxmlformats-officedocument.presentationml.comments+xml"/>
  <Override PartName="/ppt/comments/comment89.xml" ContentType="application/vnd.openxmlformats-officedocument.presentationml.comments+xml"/>
  <Override PartName="/ppt/tags/tag9.xml" ContentType="application/vnd.openxmlformats-officedocument.presentationml.tag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comments/comment67.xml" ContentType="application/vnd.openxmlformats-officedocument.presentationml.comments+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notesSlides/notesSlide39.xml" ContentType="application/vnd.openxmlformats-officedocument.presentationml.notesSlide+xml"/>
  <Override PartName="/ppt/comments/comment56.xml" ContentType="application/vnd.openxmlformats-officedocument.presentationml.comments+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omments/comment34.xml" ContentType="application/vnd.openxmlformats-officedocument.presentationml.comments+xml"/>
  <Override PartName="/ppt/comments/comment45.xml" ContentType="application/vnd.openxmlformats-officedocument.presentationml.comments+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comments/comment81.xml" ContentType="application/vnd.openxmlformats-officedocument.presentationml.comments+xml"/>
  <Override PartName="/ppt/comments/comment92.xml" ContentType="application/vnd.openxmlformats-officedocument.presentationml.comments+xml"/>
  <Override PartName="/ppt/tags/tag39.xml" ContentType="application/vnd.openxmlformats-officedocument.presentationml.tags+xml"/>
  <Override PartName="/ppt/notesSlides/notesSlide120.xml" ContentType="application/vnd.openxmlformats-officedocument.presentationml.notesSlide+xml"/>
  <Override PartName="/ppt/comments/comment129.xml" ContentType="application/vnd.openxmlformats-officedocument.presentationml.comments+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comments/comment5.xml" ContentType="application/vnd.openxmlformats-officedocument.presentationml.comments+xml"/>
  <Override PartName="/ppt/comments/comment23.xml" ContentType="application/vnd.openxmlformats-officedocument.presentationml.comments+xml"/>
  <Override PartName="/ppt/notesSlides/notesSlide53.xml" ContentType="application/vnd.openxmlformats-officedocument.presentationml.notesSlide+xml"/>
  <Override PartName="/ppt/comments/comment70.xml" ContentType="application/vnd.openxmlformats-officedocument.presentationml.comments+xml"/>
  <Override PartName="/ppt/tags/tag28.xml" ContentType="application/vnd.openxmlformats-officedocument.presentationml.tags+xml"/>
  <Override PartName="/ppt/comments/comment107.xml" ContentType="application/vnd.openxmlformats-officedocument.presentationml.comments+xml"/>
  <Override PartName="/ppt/comments/comment118.xml" ContentType="application/vnd.openxmlformats-officedocument.presentationml.comments+xml"/>
  <Override PartName="/ppt/tags/tag75.xml" ContentType="application/vnd.openxmlformats-officedocument.presentationml.tags+xml"/>
  <Override PartName="/ppt/slides/slide40.xml" ContentType="application/vnd.openxmlformats-officedocument.presentationml.slide+xml"/>
  <Override PartName="/ppt/slideLayouts/slideLayout50.xml" ContentType="application/vnd.openxmlformats-officedocument.presentationml.slideLayout+xml"/>
  <Override PartName="/ppt/comments/comment12.xml" ContentType="application/vnd.openxmlformats-officedocument.presentationml.comments+xml"/>
  <Override PartName="/ppt/notesSlides/notesSlide42.xml" ContentType="application/vnd.openxmlformats-officedocument.presentationml.notesSlide+xml"/>
  <Override PartName="/ppt/tags/tag17.xml" ContentType="application/vnd.openxmlformats-officedocument.presentationml.tags+xml"/>
  <Override PartName="/ppt/tags/tag64.xml" ContentType="application/vnd.openxmlformats-officedocument.presentationml.tags+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tags/tag53.xml" ContentType="application/vnd.openxmlformats-officedocument.presentationml.tags+xml"/>
  <Override PartName="/ppt/comments/comment132.xml" ContentType="application/vnd.openxmlformats-officedocument.presentationml.comments+xml"/>
  <Override PartName="/ppt/slides/slide89.xml" ContentType="application/vnd.openxmlformats-officedocument.presentationml.slide+xml"/>
  <Override PartName="/ppt/slides/slide126.xml" ContentType="application/vnd.openxmlformats-officedocument.presentationml.slide+xml"/>
  <Override PartName="/ppt/tags/tag31.xml" ContentType="application/vnd.openxmlformats-officedocument.presentationml.tags+xml"/>
  <Override PartName="/ppt/tags/tag42.xml" ContentType="application/vnd.openxmlformats-officedocument.presentationml.tags+xml"/>
  <Override PartName="/ppt/comments/comment110.xml" ContentType="application/vnd.openxmlformats-officedocument.presentationml.comments+xml"/>
  <Override PartName="/ppt/comments/comment121.xml" ContentType="application/vnd.openxmlformats-officedocument.presentationml.comments+xml"/>
  <Override PartName="/ppt/slides/slide78.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ppt/comments/comment97.xml" ContentType="application/vnd.openxmlformats-officedocument.presentationml.comments+xml"/>
  <Override PartName="/ppt/tags/tag20.xml" ContentType="application/vnd.openxmlformats-officedocument.presentationml.tags+xml"/>
  <Override PartName="/ppt/notesSlides/notesSlide125.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comments/comment39.xml" ContentType="application/vnd.openxmlformats-officedocument.presentationml.comments+xml"/>
  <Override PartName="/ppt/notesSlides/notesSlide69.xml" ContentType="application/vnd.openxmlformats-officedocument.presentationml.notesSlide+xml"/>
  <Override PartName="/ppt/comments/comment86.xml" ContentType="application/vnd.openxmlformats-officedocument.presentationml.comments+xml"/>
  <Override PartName="/ppt/tags/tag6.xml" ContentType="application/vnd.openxmlformats-officedocument.presentationml.tags+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Layouts/slideLayout55.xml" ContentType="application/vnd.openxmlformats-officedocument.presentationml.slideLayout+xml"/>
  <Override PartName="/ppt/theme/theme3.xml" ContentType="application/vnd.openxmlformats-officedocument.theme+xml"/>
  <Override PartName="/ppt/comments/comment28.xml" ContentType="application/vnd.openxmlformats-officedocument.presentationml.comments+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comments/comment75.xml" ContentType="application/vnd.openxmlformats-officedocument.presentationml.comments+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slideLayouts/slideLayout44.xml" ContentType="application/vnd.openxmlformats-officedocument.presentationml.slideLayout+xml"/>
  <Override PartName="/ppt/comments/comment17.xml" ContentType="application/vnd.openxmlformats-officedocument.presentationml.comments+xml"/>
  <Override PartName="/ppt/notesSlides/notesSlide36.xml" ContentType="application/vnd.openxmlformats-officedocument.presentationml.notesSlide+xml"/>
  <Override PartName="/ppt/comments/comment53.xml" ContentType="application/vnd.openxmlformats-officedocument.presentationml.comments+xml"/>
  <Override PartName="/ppt/comments/comment64.xml" ContentType="application/vnd.openxmlformats-officedocument.presentationml.comments+xml"/>
  <Override PartName="/ppt/notesSlides/notesSlide83.xml" ContentType="application/vnd.openxmlformats-officedocument.presentationml.notesSlide+xml"/>
  <Override PartName="/ppt/tags/tag58.xml" ContentType="application/vnd.openxmlformats-officedocument.presentationml.tags+xml"/>
  <Override PartName="/ppt/tags/tag69.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comments/comment42.xml" ContentType="application/vnd.openxmlformats-officedocument.presentationml.comments+xml"/>
  <Override PartName="/ppt/notesSlides/notesSlide72.xml" ContentType="application/vnd.openxmlformats-officedocument.presentationml.notesSlide+xml"/>
  <Override PartName="/ppt/tags/tag47.xml" ContentType="application/vnd.openxmlformats-officedocument.presentationml.tags+xml"/>
  <Override PartName="/ppt/comments/comment126.xml" ContentType="application/vnd.openxmlformats-officedocument.presentationml.comments+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s/comment31.xml" ContentType="application/vnd.openxmlformats-officedocument.presentationml.comments+xml"/>
  <Override PartName="/ppt/notesSlides/notesSlide61.xml" ContentType="application/vnd.openxmlformats-officedocument.presentationml.notesSlide+xml"/>
  <Override PartName="/ppt/tags/tag36.xml" ContentType="application/vnd.openxmlformats-officedocument.presentationml.tags+xml"/>
  <Override PartName="/ppt/comments/comment115.xml" ContentType="application/vnd.openxmlformats-officedocument.presentationml.comments+xml"/>
  <Override PartName="/ppt/tags/tag83.xml" ContentType="application/vnd.openxmlformats-officedocument.presentationml.tags+xml"/>
  <Override PartName="/ppt/commentAuthors.xml" ContentType="application/vnd.openxmlformats-officedocument.presentationml.commentAuthors+xml"/>
  <Override PartName="/ppt/comments/comment2.xml" ContentType="application/vnd.openxmlformats-officedocument.presentationml.comments+xml"/>
  <Override PartName="/ppt/comments/comment20.xml" ContentType="application/vnd.openxmlformats-officedocument.presentationml.comments+xml"/>
  <Override PartName="/ppt/notesSlides/notesSlide50.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comments/comment104.xml" ContentType="application/vnd.openxmlformats-officedocument.presentationml.comments+xml"/>
  <Override PartName="/ppt/tags/tag61.xml" ContentType="application/vnd.openxmlformats-officedocument.presentationml.tags+xml"/>
  <Override PartName="/ppt/tags/tag72.xml" ContentType="application/vnd.openxmlformats-officedocument.presentationml.tags+xml"/>
  <Override PartName="/ppt/slides/slide109.xml" ContentType="application/vnd.openxmlformats-officedocument.presentationml.slide+xml"/>
  <Override PartName="/ppt/notesSlides/notesSlide108.xml" ContentType="application/vnd.openxmlformats-officedocument.presentationml.notesSlide+xml"/>
  <Override PartName="/ppt/tags/tag50.xml" ContentType="application/vnd.openxmlformats-officedocument.presentationml.tags+xml"/>
  <Override PartName="/ppt/notesSlides/notesSlide119.xml" ContentType="application/vnd.openxmlformats-officedocument.presentationml.notesSlide+xml"/>
  <Override PartName="/ppt/slides/slide97.xml" ContentType="application/vnd.openxmlformats-officedocument.presentationml.slide+xml"/>
  <Override PartName="/ppt/notesSlides/notesSlide5.xml" ContentType="application/vnd.openxmlformats-officedocument.presentationml.notesSlide+xml"/>
  <Override PartName="/ppt/comments/comment69.xml" ContentType="application/vnd.openxmlformats-officedocument.presentationml.comments+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comments/comment58.xml" ContentType="application/vnd.openxmlformats-officedocument.presentationml.comments+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comments/comment36.xml" ContentType="application/vnd.openxmlformats-officedocument.presentationml.comments+xml"/>
  <Override PartName="/ppt/comments/comment47.xml" ContentType="application/vnd.openxmlformats-officedocument.presentationml.comments+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comments/comment83.xml" ContentType="application/vnd.openxmlformats-officedocument.presentationml.comments+xml"/>
  <Override PartName="/ppt/comments/comment94.xml" ContentType="application/vnd.openxmlformats-officedocument.presentationml.comments+xml"/>
  <Override PartName="/ppt/notesSlides/notesSlide122.xml" ContentType="application/vnd.openxmlformats-officedocument.presentationml.notesSlide+xml"/>
  <Override PartName="/ppt/slides/slide53.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comments/comment7.xml" ContentType="application/vnd.openxmlformats-officedocument.presentationml.comments+xml"/>
  <Override PartName="/ppt/comments/comment25.xml" ContentType="application/vnd.openxmlformats-officedocument.presentationml.comments+xml"/>
  <Override PartName="/ppt/notesSlides/notesSlide55.xml" ContentType="application/vnd.openxmlformats-officedocument.presentationml.notesSlide+xml"/>
  <Override PartName="/ppt/comments/comment72.xml" ContentType="application/vnd.openxmlformats-officedocument.presentationml.comments+xml"/>
  <Override PartName="/ppt/notesSlides/notesSlide100.xml" ContentType="application/vnd.openxmlformats-officedocument.presentationml.notesSlide+xml"/>
  <Override PartName="/ppt/comments/comment109.xml" ContentType="application/vnd.openxmlformats-officedocument.presentationml.comments+xml"/>
  <Override PartName="/ppt/notesSlides/notesSlide111.xml" ContentType="application/vnd.openxmlformats-officedocument.presentationml.notesSlide+xml"/>
  <Override PartName="/ppt/tags/tag77.xml" ContentType="application/vnd.openxmlformats-officedocument.presentationml.tags+xml"/>
  <Default Extension="jpeg" ContentType="image/jpeg"/>
  <Override PartName="/ppt/slides/slide31.xml" ContentType="application/vnd.openxmlformats-officedocument.presentationml.slide+xml"/>
  <Override PartName="/ppt/slides/slide42.xml" ContentType="application/vnd.openxmlformats-officedocument.presentationml.slide+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comments/comment14.xml" ContentType="application/vnd.openxmlformats-officedocument.presentationml.comments+xml"/>
  <Override PartName="/ppt/notesSlides/notesSlide44.xml" ContentType="application/vnd.openxmlformats-officedocument.presentationml.notesSlide+xml"/>
  <Override PartName="/ppt/comments/comment61.xml" ContentType="application/vnd.openxmlformats-officedocument.presentationml.comments+xml"/>
  <Override PartName="/ppt/notesSlides/notesSlide91.xml" ContentType="application/vnd.openxmlformats-officedocument.presentationml.notesSlide+xml"/>
  <Override PartName="/ppt/tags/tag19.xml" ContentType="application/vnd.openxmlformats-officedocument.presentationml.tags+xml"/>
  <Override PartName="/ppt/tags/tag66.xml" ContentType="application/vnd.openxmlformats-officedocument.presentationml.tags+xml"/>
  <Override PartName="/ppt/slides/slide20.xml" ContentType="application/vnd.openxmlformats-officedocument.presentationml.slide+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comments/comment50.xml" ContentType="application/vnd.openxmlformats-officedocument.presentationml.comments+xml"/>
  <Override PartName="/ppt/notesSlides/notesSlide80.xml" ContentType="application/vnd.openxmlformats-officedocument.presentationml.notesSlide+xml"/>
  <Override PartName="/ppt/tags/tag55.xml" ContentType="application/vnd.openxmlformats-officedocument.presentationml.tags+xml"/>
  <Override PartName="/ppt/notesSlides/notesSlide11.xml" ContentType="application/vnd.openxmlformats-officedocument.presentationml.notesSlide+xml"/>
  <Override PartName="/ppt/tags/tag33.xml" ContentType="application/vnd.openxmlformats-officedocument.presentationml.tags+xml"/>
  <Override PartName="/ppt/tags/tag44.xml" ContentType="application/vnd.openxmlformats-officedocument.presentationml.tags+xml"/>
  <Override PartName="/ppt/comments/comment123.xml" ContentType="application/vnd.openxmlformats-officedocument.presentationml.comments+xml"/>
  <Override PartName="/ppt/tags/tag80.xml" ContentType="application/vnd.openxmlformats-officedocument.presentationml.tags+xml"/>
  <Override PartName="/ppt/slides/slide117.xml" ContentType="application/vnd.openxmlformats-officedocument.presentationml.slide+xml"/>
  <Override PartName="/ppt/slides/slide128.xml" ContentType="application/vnd.openxmlformats-officedocument.presentationml.slide+xml"/>
  <Override PartName="/ppt/comments/comment99.xml" ContentType="application/vnd.openxmlformats-officedocument.presentationml.comments+xml"/>
  <Override PartName="/ppt/comments/comment101.xml" ContentType="application/vnd.openxmlformats-officedocument.presentationml.comments+xml"/>
  <Override PartName="/ppt/tags/tag22.xml" ContentType="application/vnd.openxmlformats-officedocument.presentationml.tags+xml"/>
  <Override PartName="/ppt/comments/comment112.xml" ContentType="application/vnd.openxmlformats-officedocument.presentationml.comments+xml"/>
  <Override PartName="/ppt/notesSlides/notesSlide127.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comments/comment88.xml" ContentType="application/vnd.openxmlformats-officedocument.presentationml.comments+xml"/>
  <Override PartName="/ppt/tags/tag11.xml" ContentType="application/vnd.openxmlformats-officedocument.presentationml.tags+xml"/>
  <Override PartName="/ppt/notesSlides/notesSlide116.xml" ContentType="application/vnd.openxmlformats-officedocument.presentationml.notesSlide+xml"/>
  <Override PartName="/ppt/slides/slide58.xml" ContentType="application/vnd.openxmlformats-officedocument.presentationml.slid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comments/comment19.xml" ContentType="application/vnd.openxmlformats-officedocument.presentationml.comments+xml"/>
  <Override PartName="/ppt/notesSlides/notesSlide49.xml" ContentType="application/vnd.openxmlformats-officedocument.presentationml.notesSlide+xml"/>
  <Override PartName="/ppt/comments/comment66.xml" ContentType="application/vnd.openxmlformats-officedocument.presentationml.comments+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slideLayouts/slideLayout35.xml" ContentType="application/vnd.openxmlformats-officedocument.presentationml.slideLayout+xml"/>
  <Override PartName="/ppt/notesSlides/notesSlide27.xml" ContentType="application/vnd.openxmlformats-officedocument.presentationml.notesSlide+xml"/>
  <Override PartName="/ppt/comments/comment44.xml" ContentType="application/vnd.openxmlformats-officedocument.presentationml.comments+xml"/>
  <Override PartName="/ppt/notesSlides/notesSlide74.xml" ContentType="application/vnd.openxmlformats-officedocument.presentationml.notesSlide+xml"/>
  <Override PartName="/ppt/comments/comment91.xml" ContentType="application/vnd.openxmlformats-officedocument.presentationml.comments+xml"/>
  <Override PartName="/ppt/tags/tag49.xml" ContentType="application/vnd.openxmlformats-officedocument.presentationml.tags+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60.xml" ContentType="application/vnd.openxmlformats-officedocument.presentationml.slideLayout+xml"/>
  <Override PartName="/ppt/comments/comment117.xml" ContentType="application/vnd.openxmlformats-officedocument.presentationml.comments+xml"/>
  <Override PartName="/ppt/tableStyles.xml" ContentType="application/vnd.openxmlformats-officedocument.presentationml.tableStyles+xml"/>
  <Override PartName="/ppt/comments/comment4.xml" ContentType="application/vnd.openxmlformats-officedocument.presentationml.comments+xml"/>
  <Override PartName="/ppt/comments/comment22.xml" ContentType="application/vnd.openxmlformats-officedocument.presentationml.comments+xml"/>
  <Override PartName="/ppt/notesSlides/notesSlide52.xml" ContentType="application/vnd.openxmlformats-officedocument.presentationml.notesSlide+xml"/>
  <Override PartName="/ppt/tags/tag27.xml" ContentType="application/vnd.openxmlformats-officedocument.presentationml.tags+xml"/>
  <Override PartName="/ppt/tags/tag74.xml" ContentType="application/vnd.openxmlformats-officedocument.presentationml.tags+xml"/>
  <Override PartName="/ppt/notesSlides/notesSlide30.xml" ContentType="application/vnd.openxmlformats-officedocument.presentationml.notesSlide+xml"/>
  <Override PartName="/ppt/tags/tag52.xml" ContentType="application/vnd.openxmlformats-officedocument.presentationml.tags+xml"/>
  <Override PartName="/ppt/slides/slide99.xml" ContentType="application/vnd.openxmlformats-officedocument.presentationml.slide+xml"/>
  <Override PartName="/ppt/comments/comment120.xml" ContentType="application/vnd.openxmlformats-officedocument.presentationml.comments+xml"/>
  <Override PartName="/ppt/slides/slide77.xml" ContentType="application/vnd.openxmlformats-officedocument.presentationml.slide+xml"/>
  <Override PartName="/ppt/slides/slide125.xml" ContentType="application/vnd.openxmlformats-officedocument.presentationml.slide+xml"/>
  <Override PartName="/ppt/tags/tag30.xml" ContentType="application/vnd.openxmlformats-officedocument.presentationml.tags+xml"/>
  <Override PartName="/ppt/slides/slide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68.xml" ContentType="application/vnd.openxmlformats-officedocument.presentationml.notesSlide+xml"/>
  <Override PartName="/ppt/notesSlides/notesSlide124.xml" ContentType="application/vnd.openxmlformats-officedocument.presentationml.notesSlide+xml"/>
  <Override PartName="/ppt/slides/slide55.xml" ContentType="application/vnd.openxmlformats-officedocument.presentationml.slide+xml"/>
  <Override PartName="/ppt/comments/comment38.xml" ContentType="application/vnd.openxmlformats-officedocument.presentationml.comments+xml"/>
  <Override PartName="/ppt/comments/comment85.xml" ContentType="application/vnd.openxmlformats-officedocument.presentationml.comments+xml"/>
  <Override PartName="/ppt/notesSlides/notesSlide102.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slideLayouts/slideLayout54.xml" ContentType="application/vnd.openxmlformats-officedocument.presentationml.slideLayout+xml"/>
  <Override PartName="/ppt/comments/comment16.xml" ContentType="application/vnd.openxmlformats-officedocument.presentationml.comments+xml"/>
  <Override PartName="/ppt/notesSlides/notesSlide46.xml" ContentType="application/vnd.openxmlformats-officedocument.presentationml.notesSlide+xml"/>
  <Override PartName="/ppt/comments/comment63.xml" ContentType="application/vnd.openxmlformats-officedocument.presentationml.comments+xml"/>
  <Override PartName="/ppt/notesSlides/notesSlide93.xml" ContentType="application/vnd.openxmlformats-officedocument.presentationml.notesSlide+xml"/>
  <Override PartName="/ppt/tags/tag68.xml" ContentType="application/vnd.openxmlformats-officedocument.presentationml.tags+xml"/>
  <Override PartName="/ppt/presentation.xml" ContentType="application/vnd.openxmlformats-officedocument.presentationml.presentation.main+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comments/comment41.xml" ContentType="application/vnd.openxmlformats-officedocument.presentationml.comments+xml"/>
  <Override PartName="/ppt/tags/tag46.xml" ContentType="application/vnd.openxmlformats-officedocument.presentationml.tags+xml"/>
  <Override PartName="/ppt/slides/slide119.xml" ContentType="application/vnd.openxmlformats-officedocument.presentationml.slide+xml"/>
  <Override PartName="/ppt/slideLayouts/slideLayout10.xml" ContentType="application/vnd.openxmlformats-officedocument.presentationml.slideLayout+xml"/>
  <Override PartName="/ppt/comments/comment1.xml" ContentType="application/vnd.openxmlformats-officedocument.presentationml.comments+xml"/>
  <Override PartName="/ppt/tags/tag24.xml" ContentType="application/vnd.openxmlformats-officedocument.presentationml.tags+xml"/>
  <Override PartName="/ppt/comments/comment114.xml" ContentType="application/vnd.openxmlformats-officedocument.presentationml.comments+xml"/>
  <Override PartName="/ppt/tags/tag71.xml" ContentType="application/vnd.openxmlformats-officedocument.presentationml.tags+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comments/comment79.xml" ContentType="application/vnd.openxmlformats-officedocument.presentationml.comments+xml"/>
  <Override PartName="/ppt/slides/slide122.xml" ContentType="application/vnd.openxmlformats-officedocument.presentationml.slide+xml"/>
  <Override PartName="/ppt/slideLayouts/slideLayout48.xml" ContentType="application/vnd.openxmlformats-officedocument.presentationml.slideLayout+xml"/>
  <Override PartName="/ppt/comments/comment57.xml" ContentType="application/vnd.openxmlformats-officedocument.presentationml.comments+xml"/>
  <Override PartName="/ppt/notesSlides/notesSlide87.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121.xml" ContentType="application/vnd.openxmlformats-officedocument.presentationml.notes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comments/comment35.xml" ContentType="application/vnd.openxmlformats-officedocument.presentationml.comments+xml"/>
  <Override PartName="/ppt/notesSlides/notesSlide65.xml" ContentType="application/vnd.openxmlformats-officedocument.presentationml.notesSlide+xml"/>
  <Override PartName="/ppt/comments/comment82.xml" ContentType="application/vnd.openxmlformats-officedocument.presentationml.comments+xml"/>
  <Default Extension="wmf" ContentType="image/x-wmf"/>
  <Override PartName="/ppt/slideLayouts/slideLayout51.xml" ContentType="application/vnd.openxmlformats-officedocument.presentationml.slideLayout+xml"/>
  <Override PartName="/ppt/comments/comment13.xml" ContentType="application/vnd.openxmlformats-officedocument.presentationml.comments+xml"/>
  <Override PartName="/ppt/notesSlides/notesSlide43.xml" ContentType="application/vnd.openxmlformats-officedocument.presentationml.notesSlide+xml"/>
  <Override PartName="/ppt/comments/comment60.xml" ContentType="application/vnd.openxmlformats-officedocument.presentationml.comments+xml"/>
  <Override PartName="/ppt/notesSlides/notesSlide90.xml" ContentType="application/vnd.openxmlformats-officedocument.presentationml.notesSlide+xml"/>
  <Override PartName="/ppt/comments/comment108.xml" ContentType="application/vnd.openxmlformats-officedocument.presentationml.comments+xml"/>
  <Override PartName="/ppt/slides/slide30.xml" ContentType="application/vnd.openxmlformats-officedocument.presentationml.slide+xml"/>
  <Override PartName="/ppt/tags/tag18.xml" ContentType="application/vnd.openxmlformats-officedocument.presentationml.tags+xml"/>
  <Override PartName="/ppt/tags/tag65.xml" ContentType="application/vnd.openxmlformats-officedocument.presentationml.tag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43.xml" ContentType="application/vnd.openxmlformats-officedocument.presentationml.tags+xml"/>
  <Override PartName="/ppt/comments/comment111.xml" ContentType="application/vnd.openxmlformats-officedocument.presentationml.comments+xml"/>
  <Override PartName="/ppt/slides/slide68.xml" ContentType="application/vnd.openxmlformats-officedocument.presentationml.slide+xml"/>
  <Override PartName="/ppt/slides/slide116.xml" ContentType="application/vnd.openxmlformats-officedocument.presentationml.slide+xml"/>
  <Override PartName="/ppt/comments/comment98.xml" ContentType="application/vnd.openxmlformats-officedocument.presentationml.comments+xml"/>
  <Override PartName="/ppt/tags/tag21.xml" ContentType="application/vnd.openxmlformats-officedocument.presentationml.tags+xml"/>
  <Override PartName="/ppt/comments/comment29.xml" ContentType="application/vnd.openxmlformats-officedocument.presentationml.comments+xml"/>
  <Override PartName="/ppt/notesSlides/notesSlide59.xml" ContentType="application/vnd.openxmlformats-officedocument.presentationml.notesSlide+xml"/>
  <Override PartName="/ppt/comments/comment76.xml" ContentType="application/vnd.openxmlformats-officedocument.presentationml.comments+xml"/>
  <Override PartName="/ppt/tags/tag7.xml" ContentType="application/vnd.openxmlformats-officedocument.presentationml.tags+xml"/>
  <Override PartName="/ppt/notesSlides/notesSlide115.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Layouts/slideLayout45.xml" ContentType="application/vnd.openxmlformats-officedocument.presentationml.slideLayout+xml"/>
  <Override PartName="/ppt/slides/slide24.xml" ContentType="application/vnd.openxmlformats-officedocument.presentationml.slide+xml"/>
  <Override PartName="/ppt/slides/slide71.xml" ContentType="application/vnd.openxmlformats-officedocument.presentationml.slide+xml"/>
  <Override PartName="/ppt/notesSlides/notesSlide37.xml" ContentType="application/vnd.openxmlformats-officedocument.presentationml.notesSlide+xml"/>
  <Override PartName="/ppt/comments/comment54.xml" ContentType="application/vnd.openxmlformats-officedocument.presentationml.comments+xml"/>
  <Override PartName="/ppt/notesSlides/notesSlide84.xml" ContentType="application/vnd.openxmlformats-officedocument.presentationml.notesSlide+xml"/>
  <Override PartName="/ppt/tags/tag59.xml" ContentType="application/vnd.openxmlformats-officedocument.presentationml.tags+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comments/comment32.xml" ContentType="application/vnd.openxmlformats-officedocument.presentationml.comments+xml"/>
  <Override PartName="/ppt/notesSlides/notesSlide62.xml" ContentType="application/vnd.openxmlformats-officedocument.presentationml.notesSlide+xml"/>
  <Override PartName="/ppt/tags/tag37.xml" ContentType="application/vnd.openxmlformats-officedocument.presentationml.tags+xml"/>
  <Override PartName="/ppt/comments/comment127.xml" ContentType="application/vnd.openxmlformats-officedocument.presentationml.comments+xml"/>
  <Override PartName="/ppt/comments/comment105.xml" ContentType="application/vnd.openxmlformats-officedocument.presentationml.comments+xml"/>
  <Override PartName="/ppt/comments/comment10.xml" ContentType="application/vnd.openxmlformats-officedocument.presentationml.comments+xml"/>
  <Override PartName="/ppt/notesSlides/notesSlide40.xml" ContentType="application/vnd.openxmlformats-officedocument.presentationml.notesSlide+xml"/>
  <Override PartName="/ppt/tags/tag15.xml" ContentType="application/vnd.openxmlformats-officedocument.presentationml.tags+xml"/>
  <Override PartName="/ppt/tags/tag62.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5"/>
  </p:notesMasterIdLst>
  <p:handoutMasterIdLst>
    <p:handoutMasterId r:id="rId136"/>
  </p:handoutMasterIdLst>
  <p:sldIdLst>
    <p:sldId id="259" r:id="rId2"/>
    <p:sldId id="319" r:id="rId3"/>
    <p:sldId id="421" r:id="rId4"/>
    <p:sldId id="321" r:id="rId5"/>
    <p:sldId id="260" r:id="rId6"/>
    <p:sldId id="302" r:id="rId7"/>
    <p:sldId id="301" r:id="rId8"/>
    <p:sldId id="303" r:id="rId9"/>
    <p:sldId id="426" r:id="rId10"/>
    <p:sldId id="307" r:id="rId11"/>
    <p:sldId id="308" r:id="rId12"/>
    <p:sldId id="310" r:id="rId13"/>
    <p:sldId id="311" r:id="rId14"/>
    <p:sldId id="312" r:id="rId15"/>
    <p:sldId id="313" r:id="rId16"/>
    <p:sldId id="314" r:id="rId17"/>
    <p:sldId id="317" r:id="rId18"/>
    <p:sldId id="318" r:id="rId19"/>
    <p:sldId id="261" r:id="rId20"/>
    <p:sldId id="427" r:id="rId21"/>
    <p:sldId id="282" r:id="rId22"/>
    <p:sldId id="283" r:id="rId23"/>
    <p:sldId id="285" r:id="rId24"/>
    <p:sldId id="422" r:id="rId25"/>
    <p:sldId id="287" r:id="rId26"/>
    <p:sldId id="286" r:id="rId27"/>
    <p:sldId id="423" r:id="rId28"/>
    <p:sldId id="288" r:id="rId29"/>
    <p:sldId id="289" r:id="rId30"/>
    <p:sldId id="424" r:id="rId31"/>
    <p:sldId id="294" r:id="rId32"/>
    <p:sldId id="296" r:id="rId33"/>
    <p:sldId id="324" r:id="rId34"/>
    <p:sldId id="417" r:id="rId35"/>
    <p:sldId id="325" r:id="rId36"/>
    <p:sldId id="326" r:id="rId37"/>
    <p:sldId id="327" r:id="rId38"/>
    <p:sldId id="328" r:id="rId39"/>
    <p:sldId id="329" r:id="rId40"/>
    <p:sldId id="330" r:id="rId41"/>
    <p:sldId id="331" r:id="rId42"/>
    <p:sldId id="332" r:id="rId43"/>
    <p:sldId id="333" r:id="rId44"/>
    <p:sldId id="334" r:id="rId45"/>
    <p:sldId id="335" r:id="rId46"/>
    <p:sldId id="336" r:id="rId47"/>
    <p:sldId id="337" r:id="rId48"/>
    <p:sldId id="338" r:id="rId49"/>
    <p:sldId id="339" r:id="rId50"/>
    <p:sldId id="340" r:id="rId51"/>
    <p:sldId id="341" r:id="rId52"/>
    <p:sldId id="342" r:id="rId53"/>
    <p:sldId id="343" r:id="rId54"/>
    <p:sldId id="344" r:id="rId55"/>
    <p:sldId id="345" r:id="rId56"/>
    <p:sldId id="346" r:id="rId57"/>
    <p:sldId id="347" r:id="rId58"/>
    <p:sldId id="348" r:id="rId59"/>
    <p:sldId id="349" r:id="rId60"/>
    <p:sldId id="350" r:id="rId61"/>
    <p:sldId id="351" r:id="rId62"/>
    <p:sldId id="352" r:id="rId63"/>
    <p:sldId id="353" r:id="rId64"/>
    <p:sldId id="354" r:id="rId65"/>
    <p:sldId id="355" r:id="rId66"/>
    <p:sldId id="356" r:id="rId67"/>
    <p:sldId id="357" r:id="rId68"/>
    <p:sldId id="358" r:id="rId69"/>
    <p:sldId id="359" r:id="rId70"/>
    <p:sldId id="360" r:id="rId71"/>
    <p:sldId id="361" r:id="rId72"/>
    <p:sldId id="362" r:id="rId73"/>
    <p:sldId id="363" r:id="rId74"/>
    <p:sldId id="364" r:id="rId75"/>
    <p:sldId id="365" r:id="rId76"/>
    <p:sldId id="366" r:id="rId77"/>
    <p:sldId id="367" r:id="rId78"/>
    <p:sldId id="368" r:id="rId79"/>
    <p:sldId id="369" r:id="rId80"/>
    <p:sldId id="370" r:id="rId81"/>
    <p:sldId id="371" r:id="rId82"/>
    <p:sldId id="372" r:id="rId83"/>
    <p:sldId id="373" r:id="rId84"/>
    <p:sldId id="374" r:id="rId85"/>
    <p:sldId id="375" r:id="rId86"/>
    <p:sldId id="376" r:id="rId87"/>
    <p:sldId id="377" r:id="rId88"/>
    <p:sldId id="378" r:id="rId89"/>
    <p:sldId id="379" r:id="rId90"/>
    <p:sldId id="380" r:id="rId91"/>
    <p:sldId id="381" r:id="rId92"/>
    <p:sldId id="382" r:id="rId93"/>
    <p:sldId id="383" r:id="rId94"/>
    <p:sldId id="384" r:id="rId95"/>
    <p:sldId id="385" r:id="rId96"/>
    <p:sldId id="386" r:id="rId97"/>
    <p:sldId id="387" r:id="rId98"/>
    <p:sldId id="388" r:id="rId99"/>
    <p:sldId id="389" r:id="rId100"/>
    <p:sldId id="390" r:id="rId101"/>
    <p:sldId id="391" r:id="rId102"/>
    <p:sldId id="392" r:id="rId103"/>
    <p:sldId id="393" r:id="rId104"/>
    <p:sldId id="394" r:id="rId105"/>
    <p:sldId id="395" r:id="rId106"/>
    <p:sldId id="396" r:id="rId107"/>
    <p:sldId id="397" r:id="rId108"/>
    <p:sldId id="398" r:id="rId109"/>
    <p:sldId id="399" r:id="rId110"/>
    <p:sldId id="400" r:id="rId111"/>
    <p:sldId id="401" r:id="rId112"/>
    <p:sldId id="402" r:id="rId113"/>
    <p:sldId id="403" r:id="rId114"/>
    <p:sldId id="404" r:id="rId115"/>
    <p:sldId id="405" r:id="rId116"/>
    <p:sldId id="406" r:id="rId117"/>
    <p:sldId id="407" r:id="rId118"/>
    <p:sldId id="409" r:id="rId119"/>
    <p:sldId id="410" r:id="rId120"/>
    <p:sldId id="411" r:id="rId121"/>
    <p:sldId id="412" r:id="rId122"/>
    <p:sldId id="413" r:id="rId123"/>
    <p:sldId id="414" r:id="rId124"/>
    <p:sldId id="415" r:id="rId125"/>
    <p:sldId id="416" r:id="rId126"/>
    <p:sldId id="418" r:id="rId127"/>
    <p:sldId id="419" r:id="rId128"/>
    <p:sldId id="420" r:id="rId129"/>
    <p:sldId id="322" r:id="rId130"/>
    <p:sldId id="425" r:id="rId131"/>
    <p:sldId id="297" r:id="rId132"/>
    <p:sldId id="262" r:id="rId133"/>
    <p:sldId id="258" r:id="rId134"/>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14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13031" autoAdjust="0"/>
    <p:restoredTop sz="79655" autoAdjust="0"/>
  </p:normalViewPr>
  <p:slideViewPr>
    <p:cSldViewPr snapToGrid="0" snapToObjects="1">
      <p:cViewPr varScale="1">
        <p:scale>
          <a:sx n="92" d="100"/>
          <a:sy n="92" d="100"/>
        </p:scale>
        <p:origin x="-2160" y="-96"/>
      </p:cViewPr>
      <p:guideLst>
        <p:guide orient="horz" pos="827"/>
        <p:guide pos="36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handoutMaster" Target="handoutMasters/handout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11-11T13:53:19.471" idx="1">
    <p:pos x="558" y="412"/>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3-11-11T10:15:59.861" idx="9">
    <p:pos x="479" y="443"/>
    <p:text>H2</p:text>
  </p:cm>
</p:cmLst>
</file>

<file path=ppt/comments/comment100.xml><?xml version="1.0" encoding="utf-8"?>
<p:cmLst xmlns:a="http://schemas.openxmlformats.org/drawingml/2006/main" xmlns:r="http://schemas.openxmlformats.org/officeDocument/2006/relationships" xmlns:p="http://schemas.openxmlformats.org/presentationml/2006/main">
  <p:cm authorId="0" dt="2013-11-11T10:42:36.432" idx="102">
    <p:pos x="527" y="267"/>
    <p:text>H2</p:text>
  </p:cm>
</p:cmLst>
</file>

<file path=ppt/comments/comment101.xml><?xml version="1.0" encoding="utf-8"?>
<p:cmLst xmlns:a="http://schemas.openxmlformats.org/drawingml/2006/main" xmlns:r="http://schemas.openxmlformats.org/officeDocument/2006/relationships" xmlns:p="http://schemas.openxmlformats.org/presentationml/2006/main">
  <p:cm authorId="0" dt="2013-11-11T10:42:48.115" idx="103">
    <p:pos x="527" y="267"/>
    <p:text>H2</p:text>
  </p:cm>
</p:cmLst>
</file>

<file path=ppt/comments/comment102.xml><?xml version="1.0" encoding="utf-8"?>
<p:cmLst xmlns:a="http://schemas.openxmlformats.org/drawingml/2006/main" xmlns:r="http://schemas.openxmlformats.org/officeDocument/2006/relationships" xmlns:p="http://schemas.openxmlformats.org/presentationml/2006/main">
  <p:cm authorId="0" dt="2013-11-11T10:42:59.332" idx="104">
    <p:pos x="527" y="261"/>
    <p:text>H2</p:text>
  </p:cm>
</p:cmLst>
</file>

<file path=ppt/comments/comment103.xml><?xml version="1.0" encoding="utf-8"?>
<p:cmLst xmlns:a="http://schemas.openxmlformats.org/drawingml/2006/main" xmlns:r="http://schemas.openxmlformats.org/officeDocument/2006/relationships" xmlns:p="http://schemas.openxmlformats.org/presentationml/2006/main">
  <p:cm authorId="0" dt="2013-11-11T10:43:09.482" idx="105">
    <p:pos x="527" y="267"/>
    <p:text>H2</p:text>
  </p:cm>
</p:cmLst>
</file>

<file path=ppt/comments/comment104.xml><?xml version="1.0" encoding="utf-8"?>
<p:cmLst xmlns:a="http://schemas.openxmlformats.org/drawingml/2006/main" xmlns:r="http://schemas.openxmlformats.org/officeDocument/2006/relationships" xmlns:p="http://schemas.openxmlformats.org/presentationml/2006/main">
  <p:cm authorId="0" dt="2013-11-11T10:43:22.247" idx="106">
    <p:pos x="527" y="261"/>
    <p:text>H2</p:text>
  </p:cm>
</p:cmLst>
</file>

<file path=ppt/comments/comment105.xml><?xml version="1.0" encoding="utf-8"?>
<p:cmLst xmlns:a="http://schemas.openxmlformats.org/drawingml/2006/main" xmlns:r="http://schemas.openxmlformats.org/officeDocument/2006/relationships" xmlns:p="http://schemas.openxmlformats.org/presentationml/2006/main">
  <p:cm authorId="0" dt="2013-11-11T10:43:36" idx="107">
    <p:pos x="527" y="267"/>
    <p:text>H2</p:text>
  </p:cm>
</p:cmLst>
</file>

<file path=ppt/comments/comment106.xml><?xml version="1.0" encoding="utf-8"?>
<p:cmLst xmlns:a="http://schemas.openxmlformats.org/drawingml/2006/main" xmlns:r="http://schemas.openxmlformats.org/officeDocument/2006/relationships" xmlns:p="http://schemas.openxmlformats.org/presentationml/2006/main">
  <p:cm authorId="0" dt="2013-11-11T10:43:58.591" idx="108">
    <p:pos x="412" y="309"/>
    <p:text>H2</p:text>
  </p:cm>
</p:cmLst>
</file>

<file path=ppt/comments/comment107.xml><?xml version="1.0" encoding="utf-8"?>
<p:cmLst xmlns:a="http://schemas.openxmlformats.org/drawingml/2006/main" xmlns:r="http://schemas.openxmlformats.org/officeDocument/2006/relationships" xmlns:p="http://schemas.openxmlformats.org/presentationml/2006/main">
  <p:cm authorId="0" dt="2013-11-11T10:44:10.946" idx="109">
    <p:pos x="473" y="333"/>
    <p:text>H2</p:text>
  </p:cm>
</p:cmLst>
</file>

<file path=ppt/comments/comment108.xml><?xml version="1.0" encoding="utf-8"?>
<p:cmLst xmlns:a="http://schemas.openxmlformats.org/drawingml/2006/main" xmlns:r="http://schemas.openxmlformats.org/officeDocument/2006/relationships" xmlns:p="http://schemas.openxmlformats.org/presentationml/2006/main">
  <p:cm authorId="0" dt="2013-11-11T10:44:23.587" idx="110">
    <p:pos x="527" y="449"/>
    <p:text>H2</p:text>
  </p:cm>
</p:cmLst>
</file>

<file path=ppt/comments/comment109.xml><?xml version="1.0" encoding="utf-8"?>
<p:cmLst xmlns:a="http://schemas.openxmlformats.org/drawingml/2006/main" xmlns:r="http://schemas.openxmlformats.org/officeDocument/2006/relationships" xmlns:p="http://schemas.openxmlformats.org/presentationml/2006/main">
  <p:cm authorId="0" dt="2013-11-11T10:44:54.214" idx="111">
    <p:pos x="527" y="449"/>
    <p:text>H2S</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3-11-11T10:18:02.950" idx="11">
    <p:pos x="479" y="443"/>
    <p:text>H2</p:text>
  </p:cm>
</p:cmLst>
</file>

<file path=ppt/comments/comment110.xml><?xml version="1.0" encoding="utf-8"?>
<p:cmLst xmlns:a="http://schemas.openxmlformats.org/drawingml/2006/main" xmlns:r="http://schemas.openxmlformats.org/officeDocument/2006/relationships" xmlns:p="http://schemas.openxmlformats.org/presentationml/2006/main">
  <p:cm authorId="0" dt="2013-11-11T10:44:59.658" idx="112">
    <p:pos x="527" y="449"/>
    <p:text>H2S</p:text>
  </p:cm>
</p:cmLst>
</file>

<file path=ppt/comments/comment111.xml><?xml version="1.0" encoding="utf-8"?>
<p:cmLst xmlns:a="http://schemas.openxmlformats.org/drawingml/2006/main" xmlns:r="http://schemas.openxmlformats.org/officeDocument/2006/relationships" xmlns:p="http://schemas.openxmlformats.org/presentationml/2006/main">
  <p:cm authorId="0" dt="2013-11-11T10:45:16.477" idx="113">
    <p:pos x="527" y="449"/>
    <p:text>H2S</p:text>
  </p:cm>
</p:cmLst>
</file>

<file path=ppt/comments/comment112.xml><?xml version="1.0" encoding="utf-8"?>
<p:cmLst xmlns:a="http://schemas.openxmlformats.org/drawingml/2006/main" xmlns:r="http://schemas.openxmlformats.org/officeDocument/2006/relationships" xmlns:p="http://schemas.openxmlformats.org/presentationml/2006/main">
  <p:cm authorId="0" dt="2013-11-11T10:45:29.165" idx="114">
    <p:pos x="533" y="449"/>
    <p:text>H2S</p:text>
  </p:cm>
</p:cmLst>
</file>

<file path=ppt/comments/comment113.xml><?xml version="1.0" encoding="utf-8"?>
<p:cmLst xmlns:a="http://schemas.openxmlformats.org/drawingml/2006/main" xmlns:r="http://schemas.openxmlformats.org/officeDocument/2006/relationships" xmlns:p="http://schemas.openxmlformats.org/presentationml/2006/main">
  <p:cm authorId="0" dt="2013-11-11T10:45:38.941" idx="115">
    <p:pos x="527" y="521"/>
    <p:text>H2</p:text>
  </p:cm>
</p:cmLst>
</file>

<file path=ppt/comments/comment114.xml><?xml version="1.0" encoding="utf-8"?>
<p:cmLst xmlns:a="http://schemas.openxmlformats.org/drawingml/2006/main" xmlns:r="http://schemas.openxmlformats.org/officeDocument/2006/relationships" xmlns:p="http://schemas.openxmlformats.org/presentationml/2006/main">
  <p:cm authorId="0" dt="2013-11-11T10:45:51.951" idx="116">
    <p:pos x="527" y="449"/>
    <p:text>H2</p:text>
  </p:cm>
</p:cmLst>
</file>

<file path=ppt/comments/comment115.xml><?xml version="1.0" encoding="utf-8"?>
<p:cmLst xmlns:a="http://schemas.openxmlformats.org/drawingml/2006/main" xmlns:r="http://schemas.openxmlformats.org/officeDocument/2006/relationships" xmlns:p="http://schemas.openxmlformats.org/presentationml/2006/main">
  <p:cm authorId="0" dt="2013-11-11T10:45:59.879" idx="117">
    <p:pos x="527" y="449"/>
    <p:text>H2S</p:text>
  </p:cm>
</p:cmLst>
</file>

<file path=ppt/comments/comment116.xml><?xml version="1.0" encoding="utf-8"?>
<p:cmLst xmlns:a="http://schemas.openxmlformats.org/drawingml/2006/main" xmlns:r="http://schemas.openxmlformats.org/officeDocument/2006/relationships" xmlns:p="http://schemas.openxmlformats.org/presentationml/2006/main">
  <p:cm authorId="0" dt="2013-11-11T10:46:09.219" idx="118">
    <p:pos x="437" y="449"/>
    <p:text>H2</p:text>
  </p:cm>
</p:cmLst>
</file>

<file path=ppt/comments/comment117.xml><?xml version="1.0" encoding="utf-8"?>
<p:cmLst xmlns:a="http://schemas.openxmlformats.org/drawingml/2006/main" xmlns:r="http://schemas.openxmlformats.org/officeDocument/2006/relationships" xmlns:p="http://schemas.openxmlformats.org/presentationml/2006/main">
  <p:cm authorId="0" dt="2013-11-11T10:46:20.079" idx="119">
    <p:pos x="437" y="449"/>
    <p:text>H2S</p:text>
  </p:cm>
</p:cmLst>
</file>

<file path=ppt/comments/comment118.xml><?xml version="1.0" encoding="utf-8"?>
<p:cmLst xmlns:a="http://schemas.openxmlformats.org/drawingml/2006/main" xmlns:r="http://schemas.openxmlformats.org/officeDocument/2006/relationships" xmlns:p="http://schemas.openxmlformats.org/presentationml/2006/main">
  <p:cm authorId="0" dt="2013-11-11T10:46:26.088" idx="120">
    <p:pos x="521" y="443"/>
    <p:text>H2</p:text>
  </p:cm>
</p:cmLst>
</file>

<file path=ppt/comments/comment119.xml><?xml version="1.0" encoding="utf-8"?>
<p:cmLst xmlns:a="http://schemas.openxmlformats.org/drawingml/2006/main" xmlns:r="http://schemas.openxmlformats.org/officeDocument/2006/relationships" xmlns:p="http://schemas.openxmlformats.org/presentationml/2006/main">
  <p:cm authorId="0" dt="2013-11-11T10:46:34.866" idx="121">
    <p:pos x="521" y="443"/>
    <p:text>H2S</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3-11-11T10:18:11.450" idx="12">
    <p:pos x="479" y="443"/>
    <p:text>H2</p:text>
  </p:cm>
</p:cmLst>
</file>

<file path=ppt/comments/comment120.xml><?xml version="1.0" encoding="utf-8"?>
<p:cmLst xmlns:a="http://schemas.openxmlformats.org/drawingml/2006/main" xmlns:r="http://schemas.openxmlformats.org/officeDocument/2006/relationships" xmlns:p="http://schemas.openxmlformats.org/presentationml/2006/main">
  <p:cm authorId="0" dt="2013-11-11T10:46:40.332" idx="122">
    <p:pos x="521" y="443"/>
    <p:text>H2S</p:text>
  </p:cm>
</p:cmLst>
</file>

<file path=ppt/comments/comment121.xml><?xml version="1.0" encoding="utf-8"?>
<p:cmLst xmlns:a="http://schemas.openxmlformats.org/drawingml/2006/main" xmlns:r="http://schemas.openxmlformats.org/officeDocument/2006/relationships" xmlns:p="http://schemas.openxmlformats.org/presentationml/2006/main">
  <p:cm authorId="0" dt="2013-11-11T10:46:54.161" idx="123">
    <p:pos x="479" y="321"/>
    <p:text>H2</p:text>
  </p:cm>
</p:cmLst>
</file>

<file path=ppt/comments/comment122.xml><?xml version="1.0" encoding="utf-8"?>
<p:cmLst xmlns:a="http://schemas.openxmlformats.org/drawingml/2006/main" xmlns:r="http://schemas.openxmlformats.org/officeDocument/2006/relationships" xmlns:p="http://schemas.openxmlformats.org/presentationml/2006/main">
  <p:cm authorId="0" dt="2013-11-11T10:46:59.608" idx="124">
    <p:pos x="437" y="449"/>
    <p:text>H2</p:text>
  </p:cm>
</p:cmLst>
</file>

<file path=ppt/comments/comment123.xml><?xml version="1.0" encoding="utf-8"?>
<p:cmLst xmlns:a="http://schemas.openxmlformats.org/drawingml/2006/main" xmlns:r="http://schemas.openxmlformats.org/officeDocument/2006/relationships" xmlns:p="http://schemas.openxmlformats.org/presentationml/2006/main">
  <p:cm authorId="0" dt="2013-11-11T10:47:08.649" idx="125">
    <p:pos x="437" y="340"/>
    <p:text>H2</p:text>
  </p:cm>
</p:cmLst>
</file>

<file path=ppt/comments/comment124.xml><?xml version="1.0" encoding="utf-8"?>
<p:cmLst xmlns:a="http://schemas.openxmlformats.org/drawingml/2006/main" xmlns:r="http://schemas.openxmlformats.org/officeDocument/2006/relationships" xmlns:p="http://schemas.openxmlformats.org/presentationml/2006/main">
  <p:cm authorId="0" dt="2013-11-11T10:47:30.825" idx="127">
    <p:pos x="418" y="340"/>
    <p:text>H2</p:text>
  </p:cm>
</p:cmLst>
</file>

<file path=ppt/comments/comment125.xml><?xml version="1.0" encoding="utf-8"?>
<p:cmLst xmlns:a="http://schemas.openxmlformats.org/drawingml/2006/main" xmlns:r="http://schemas.openxmlformats.org/officeDocument/2006/relationships" xmlns:p="http://schemas.openxmlformats.org/presentationml/2006/main">
  <p:cm authorId="0" dt="2013-11-11T15:52:55.878" idx="140">
    <p:pos x="412" y="445"/>
    <p:text>H2S</p:text>
  </p:cm>
</p:cmLst>
</file>

<file path=ppt/comments/comment126.xml><?xml version="1.0" encoding="utf-8"?>
<p:cmLst xmlns:a="http://schemas.openxmlformats.org/drawingml/2006/main" xmlns:r="http://schemas.openxmlformats.org/officeDocument/2006/relationships" xmlns:p="http://schemas.openxmlformats.org/presentationml/2006/main">
  <p:cm authorId="0" dt="2013-11-11T15:53:13.144" idx="139">
    <p:pos x="412" y="295"/>
    <p:text>H2</p:text>
  </p:cm>
</p:cmLst>
</file>

<file path=ppt/comments/comment127.xml><?xml version="1.0" encoding="utf-8"?>
<p:cmLst xmlns:a="http://schemas.openxmlformats.org/drawingml/2006/main" xmlns:r="http://schemas.openxmlformats.org/officeDocument/2006/relationships" xmlns:p="http://schemas.openxmlformats.org/presentationml/2006/main">
  <p:cm authorId="0" dt="2013-11-11T15:51:22.318" idx="138">
    <p:pos x="412" y="295"/>
    <p:text>H2S</p:text>
  </p:cm>
</p:cmLst>
</file>

<file path=ppt/comments/comment128.xml><?xml version="1.0" encoding="utf-8"?>
<p:cmLst xmlns:a="http://schemas.openxmlformats.org/drawingml/2006/main" xmlns:r="http://schemas.openxmlformats.org/officeDocument/2006/relationships" xmlns:p="http://schemas.openxmlformats.org/presentationml/2006/main">
  <p:cm authorId="0" dt="2013-11-11T15:50:26.899" idx="137">
    <p:pos x="412" y="295"/>
    <p:text>H2S</p:text>
  </p:cm>
</p:cmLst>
</file>

<file path=ppt/comments/comment129.xml><?xml version="1.0" encoding="utf-8"?>
<p:cmLst xmlns:a="http://schemas.openxmlformats.org/drawingml/2006/main" xmlns:r="http://schemas.openxmlformats.org/officeDocument/2006/relationships" xmlns:p="http://schemas.openxmlformats.org/presentationml/2006/main">
  <p:cm authorId="0" dt="2013-11-11T10:49:33.346" idx="132">
    <p:pos x="497" y="430"/>
    <p:text>H1</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3-11-11T10:18:16.659" idx="13">
    <p:pos x="479" y="443"/>
    <p:text>H2S</p:text>
  </p:cm>
</p:cmLst>
</file>

<file path=ppt/comments/comment130.xml><?xml version="1.0" encoding="utf-8"?>
<p:cmLst xmlns:a="http://schemas.openxmlformats.org/drawingml/2006/main" xmlns:r="http://schemas.openxmlformats.org/officeDocument/2006/relationships" xmlns:p="http://schemas.openxmlformats.org/presentationml/2006/main">
  <p:cm authorId="0" dt="2013-11-11T10:50:28.791" idx="133">
    <p:pos x="497" y="449"/>
    <p:text>H1</p:text>
  </p:cm>
</p:cmLst>
</file>

<file path=ppt/comments/comment131.xml><?xml version="1.0" encoding="utf-8"?>
<p:cmLst xmlns:a="http://schemas.openxmlformats.org/drawingml/2006/main" xmlns:r="http://schemas.openxmlformats.org/officeDocument/2006/relationships" xmlns:p="http://schemas.openxmlformats.org/presentationml/2006/main">
  <p:cm authorId="0" dt="2013-11-11T10:51:13.088" idx="134">
    <p:pos x="527" y="443"/>
    <p:text>H1</p:text>
  </p:cm>
</p:cmLst>
</file>

<file path=ppt/comments/comment132.xml><?xml version="1.0" encoding="utf-8"?>
<p:cmLst xmlns:a="http://schemas.openxmlformats.org/drawingml/2006/main" xmlns:r="http://schemas.openxmlformats.org/officeDocument/2006/relationships" xmlns:p="http://schemas.openxmlformats.org/presentationml/2006/main">
  <p:cm authorId="0" dt="2013-11-11T10:53:25.286" idx="136">
    <p:pos x="491" y="485"/>
    <p:text>H2S</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3-11-11T10:18:23.607" idx="14">
    <p:pos x="479" y="443"/>
    <p:text>H2S</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3-11-11T10:18:29.882" idx="15">
    <p:pos x="479" y="443"/>
    <p:text>H2S</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3-11-11T10:18:37.764" idx="16">
    <p:pos x="479" y="443"/>
    <p:text>H2S</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3-11-11T10:18:43.976" idx="17">
    <p:pos x="473" y="449"/>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3-11-11T15:58:49.265" idx="143">
    <p:pos x="452" y="295"/>
    <p:text>H1</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3-11-11T15:58:19.125" idx="142">
    <p:pos x="452" y="295"/>
    <p:text>H1S</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3-11-11T10:10:08.150" idx="2">
    <p:pos x="534" y="449"/>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3-11-11T10:20:58.406" idx="21">
    <p:pos x="546" y="449"/>
    <p:text>H1</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3-11-11T10:20:25.507" idx="20">
    <p:pos x="546" y="443"/>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3-11-11T10:21:18.040" idx="22">
    <p:pos x="546" y="443"/>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3-11-11T10:21:23.758" idx="23">
    <p:pos x="527" y="443"/>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3-11-11T10:21:32.251" idx="24">
    <p:pos x="546" y="443"/>
    <p:text>H2</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3-11-11T15:56:41.445" idx="141">
    <p:pos x="543" y="445"/>
    <p:text>H2S</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3-11-11T10:21:57.825" idx="26">
    <p:pos x="546" y="443"/>
    <p:text>H2</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3-11-11T10:22:05.431" idx="27">
    <p:pos x="546" y="443"/>
    <p:text>H2</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3-11-11T10:22:10.228" idx="28">
    <p:pos x="546" y="443"/>
    <p:text>H2</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3-11-11T10:22:17.482" idx="29">
    <p:pos x="479" y="443"/>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3-11-11T10:11:54.108" idx="3">
    <p:pos x="527" y="443"/>
    <p:text>H2</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3-11-11T10:22:29.741" idx="30">
    <p:pos x="479" y="443"/>
    <p:text>H2S</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3-11-11T10:22:40.298" idx="31">
    <p:pos x="479" y="443"/>
    <p:text>H2S</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3-11-11T10:22:46.392" idx="32">
    <p:pos x="479" y="443"/>
    <p:text>H2S</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3-11-11T10:23:02.491" idx="33">
    <p:pos x="534" y="443"/>
    <p:text>H1</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13-11-11T10:23:13.623" idx="34">
    <p:pos x="558" y="206"/>
    <p:text>H2</p:text>
  </p:cm>
  <p:cm authorId="0" dt="2013-11-11T10:23:23.094" idx="35">
    <p:pos x="654" y="302"/>
    <p:text>H2</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3-11-11T10:23:29.661" idx="36">
    <p:pos x="527" y="491"/>
    <p:text>H1</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3-11-11T10:24:15.755" idx="37">
    <p:pos x="449" y="243"/>
    <p:text>H2</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13-11-11T10:24:24.967" idx="38">
    <p:pos x="509" y="194"/>
    <p:text>H2</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13-11-11T10:24:34.519" idx="39">
    <p:pos x="515" y="243"/>
    <p:text>H2</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13-11-11T10:24:45.793" idx="40">
    <p:pos x="515" y="243"/>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3-11-11T10:12:22.324" idx="4">
    <p:pos x="546" y="443"/>
    <p:text>H2</p:text>
  </p:cm>
</p:cmLst>
</file>

<file path=ppt/comments/comment40.xml><?xml version="1.0" encoding="utf-8"?>
<p:cmLst xmlns:a="http://schemas.openxmlformats.org/drawingml/2006/main" xmlns:r="http://schemas.openxmlformats.org/officeDocument/2006/relationships" xmlns:p="http://schemas.openxmlformats.org/presentationml/2006/main">
  <p:cm authorId="0" dt="2013-11-11T10:24:51.916" idx="41">
    <p:pos x="564" y="243"/>
    <p:text>H2</p:text>
  </p:cm>
</p:cmLst>
</file>

<file path=ppt/comments/comment41.xml><?xml version="1.0" encoding="utf-8"?>
<p:cmLst xmlns:a="http://schemas.openxmlformats.org/drawingml/2006/main" xmlns:r="http://schemas.openxmlformats.org/officeDocument/2006/relationships" xmlns:p="http://schemas.openxmlformats.org/presentationml/2006/main">
  <p:cm authorId="0" dt="2013-11-11T10:25:03.462" idx="42">
    <p:pos x="527" y="491"/>
    <p:text>H1</p:text>
  </p:cm>
</p:cmLst>
</file>

<file path=ppt/comments/comment42.xml><?xml version="1.0" encoding="utf-8"?>
<p:cmLst xmlns:a="http://schemas.openxmlformats.org/drawingml/2006/main" xmlns:r="http://schemas.openxmlformats.org/officeDocument/2006/relationships" xmlns:p="http://schemas.openxmlformats.org/presentationml/2006/main">
  <p:cm authorId="0" dt="2013-11-11T10:29:08.403" idx="43">
    <p:pos x="527" y="182"/>
    <p:text>H2</p:text>
  </p:cm>
</p:cmLst>
</file>

<file path=ppt/comments/comment43.xml><?xml version="1.0" encoding="utf-8"?>
<p:cmLst xmlns:a="http://schemas.openxmlformats.org/drawingml/2006/main" xmlns:r="http://schemas.openxmlformats.org/officeDocument/2006/relationships" xmlns:p="http://schemas.openxmlformats.org/presentationml/2006/main">
  <p:cm authorId="0" dt="2013-11-11T10:29:19.468" idx="44">
    <p:pos x="527" y="491"/>
    <p:text>H1</p:text>
  </p:cm>
</p:cmLst>
</file>

<file path=ppt/comments/comment44.xml><?xml version="1.0" encoding="utf-8"?>
<p:cmLst xmlns:a="http://schemas.openxmlformats.org/drawingml/2006/main" xmlns:r="http://schemas.openxmlformats.org/officeDocument/2006/relationships" xmlns:p="http://schemas.openxmlformats.org/presentationml/2006/main">
  <p:cm authorId="0" dt="2013-11-11T10:29:26.676" idx="45">
    <p:pos x="515" y="243"/>
    <p:text>H2</p:text>
  </p:cm>
</p:cmLst>
</file>

<file path=ppt/comments/comment45.xml><?xml version="1.0" encoding="utf-8"?>
<p:cmLst xmlns:a="http://schemas.openxmlformats.org/drawingml/2006/main" xmlns:r="http://schemas.openxmlformats.org/officeDocument/2006/relationships" xmlns:p="http://schemas.openxmlformats.org/presentationml/2006/main">
  <p:cm authorId="0" dt="2013-11-11T10:29:37.784" idx="46">
    <p:pos x="515" y="243"/>
    <p:text>H2S</p:text>
  </p:cm>
</p:cmLst>
</file>

<file path=ppt/comments/comment46.xml><?xml version="1.0" encoding="utf-8"?>
<p:cmLst xmlns:a="http://schemas.openxmlformats.org/drawingml/2006/main" xmlns:r="http://schemas.openxmlformats.org/officeDocument/2006/relationships" xmlns:p="http://schemas.openxmlformats.org/presentationml/2006/main">
  <p:cm authorId="0" dt="2013-11-11T10:29:45.967" idx="47">
    <p:pos x="515" y="243"/>
    <p:text>H2</p:text>
  </p:cm>
</p:cmLst>
</file>

<file path=ppt/comments/comment47.xml><?xml version="1.0" encoding="utf-8"?>
<p:cmLst xmlns:a="http://schemas.openxmlformats.org/drawingml/2006/main" xmlns:r="http://schemas.openxmlformats.org/officeDocument/2006/relationships" xmlns:p="http://schemas.openxmlformats.org/presentationml/2006/main">
  <p:cm authorId="0" dt="2013-11-11T10:29:51.155" idx="48">
    <p:pos x="515" y="243"/>
    <p:text>H2</p:text>
  </p:cm>
</p:cmLst>
</file>

<file path=ppt/comments/comment48.xml><?xml version="1.0" encoding="utf-8"?>
<p:cmLst xmlns:a="http://schemas.openxmlformats.org/drawingml/2006/main" xmlns:r="http://schemas.openxmlformats.org/officeDocument/2006/relationships" xmlns:p="http://schemas.openxmlformats.org/presentationml/2006/main">
  <p:cm authorId="0" dt="2013-11-11T10:30:02.669" idx="49">
    <p:pos x="515" y="243"/>
    <p:text>H2S</p:text>
  </p:cm>
</p:cmLst>
</file>

<file path=ppt/comments/comment49.xml><?xml version="1.0" encoding="utf-8"?>
<p:cmLst xmlns:a="http://schemas.openxmlformats.org/drawingml/2006/main" xmlns:r="http://schemas.openxmlformats.org/officeDocument/2006/relationships" xmlns:p="http://schemas.openxmlformats.org/presentationml/2006/main">
  <p:cm authorId="0" dt="2013-11-11T10:30:07.573" idx="50">
    <p:pos x="534" y="243"/>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3-11-11T10:12:33.891" idx="5">
    <p:pos x="497" y="443"/>
    <p:text>H2</p:text>
  </p:cm>
</p:cmLst>
</file>

<file path=ppt/comments/comment50.xml><?xml version="1.0" encoding="utf-8"?>
<p:cmLst xmlns:a="http://schemas.openxmlformats.org/drawingml/2006/main" xmlns:r="http://schemas.openxmlformats.org/officeDocument/2006/relationships" xmlns:p="http://schemas.openxmlformats.org/presentationml/2006/main">
  <p:cm authorId="0" dt="2013-11-11T10:30:20.121" idx="51">
    <p:pos x="449" y="243"/>
    <p:text>H2</p:text>
  </p:cm>
</p:cmLst>
</file>

<file path=ppt/comments/comment51.xml><?xml version="1.0" encoding="utf-8"?>
<p:cmLst xmlns:a="http://schemas.openxmlformats.org/drawingml/2006/main" xmlns:r="http://schemas.openxmlformats.org/officeDocument/2006/relationships" xmlns:p="http://schemas.openxmlformats.org/presentationml/2006/main">
  <p:cm authorId="0" dt="2013-11-11T10:30:25.518" idx="52">
    <p:pos x="449" y="243"/>
    <p:text>H2</p:text>
  </p:cm>
</p:cmLst>
</file>

<file path=ppt/comments/comment52.xml><?xml version="1.0" encoding="utf-8"?>
<p:cmLst xmlns:a="http://schemas.openxmlformats.org/drawingml/2006/main" xmlns:r="http://schemas.openxmlformats.org/officeDocument/2006/relationships" xmlns:p="http://schemas.openxmlformats.org/presentationml/2006/main">
  <p:cm authorId="0" dt="2013-11-11T10:30:34.040" idx="53">
    <p:pos x="467" y="243"/>
    <p:text>H2</p:text>
  </p:cm>
</p:cmLst>
</file>

<file path=ppt/comments/comment53.xml><?xml version="1.0" encoding="utf-8"?>
<p:cmLst xmlns:a="http://schemas.openxmlformats.org/drawingml/2006/main" xmlns:r="http://schemas.openxmlformats.org/officeDocument/2006/relationships" xmlns:p="http://schemas.openxmlformats.org/presentationml/2006/main">
  <p:cm authorId="0" dt="2013-11-11T10:30:42.251" idx="54">
    <p:pos x="467" y="243"/>
    <p:text>H2S</p:text>
  </p:cm>
</p:cmLst>
</file>

<file path=ppt/comments/comment54.xml><?xml version="1.0" encoding="utf-8"?>
<p:cmLst xmlns:a="http://schemas.openxmlformats.org/drawingml/2006/main" xmlns:r="http://schemas.openxmlformats.org/officeDocument/2006/relationships" xmlns:p="http://schemas.openxmlformats.org/presentationml/2006/main">
  <p:cm authorId="0" dt="2013-11-11T10:30:49.305" idx="55">
    <p:pos x="443" y="243"/>
    <p:text>H2</p:text>
  </p:cm>
</p:cmLst>
</file>

<file path=ppt/comments/comment55.xml><?xml version="1.0" encoding="utf-8"?>
<p:cmLst xmlns:a="http://schemas.openxmlformats.org/drawingml/2006/main" xmlns:r="http://schemas.openxmlformats.org/officeDocument/2006/relationships" xmlns:p="http://schemas.openxmlformats.org/presentationml/2006/main">
  <p:cm authorId="0" dt="2013-11-11T10:30:55.931" idx="56">
    <p:pos x="515" y="243"/>
    <p:text>H2</p:text>
  </p:cm>
</p:cmLst>
</file>

<file path=ppt/comments/comment56.xml><?xml version="1.0" encoding="utf-8"?>
<p:cmLst xmlns:a="http://schemas.openxmlformats.org/drawingml/2006/main" xmlns:r="http://schemas.openxmlformats.org/officeDocument/2006/relationships" xmlns:p="http://schemas.openxmlformats.org/presentationml/2006/main">
  <p:cm authorId="0" dt="2013-11-11T10:31:02.970" idx="57">
    <p:pos x="455" y="243"/>
    <p:text>H2</p:text>
  </p:cm>
</p:cmLst>
</file>

<file path=ppt/comments/comment57.xml><?xml version="1.0" encoding="utf-8"?>
<p:cmLst xmlns:a="http://schemas.openxmlformats.org/drawingml/2006/main" xmlns:r="http://schemas.openxmlformats.org/officeDocument/2006/relationships" xmlns:p="http://schemas.openxmlformats.org/presentationml/2006/main">
  <p:cm authorId="0" dt="2013-11-11T10:31:07.124" idx="58">
    <p:pos x="515" y="243"/>
    <p:text>H2</p:text>
  </p:cm>
</p:cmLst>
</file>

<file path=ppt/comments/comment58.xml><?xml version="1.0" encoding="utf-8"?>
<p:cmLst xmlns:a="http://schemas.openxmlformats.org/drawingml/2006/main" xmlns:r="http://schemas.openxmlformats.org/officeDocument/2006/relationships" xmlns:p="http://schemas.openxmlformats.org/presentationml/2006/main">
  <p:cm authorId="0" dt="2013-11-11T10:31:14.255" idx="59">
    <p:pos x="534" y="243"/>
    <p:text>H2</p:text>
  </p:cm>
</p:cmLst>
</file>

<file path=ppt/comments/comment59.xml><?xml version="1.0" encoding="utf-8"?>
<p:cmLst xmlns:a="http://schemas.openxmlformats.org/drawingml/2006/main" xmlns:r="http://schemas.openxmlformats.org/officeDocument/2006/relationships" xmlns:p="http://schemas.openxmlformats.org/presentationml/2006/main">
  <p:cm authorId="0" dt="2013-11-11T10:31:19.857" idx="60">
    <p:pos x="479" y="243"/>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3-11-11T10:12:57.422" idx="6">
    <p:pos x="497" y="291"/>
    <p:text>H2</p:text>
  </p:cm>
</p:cmLst>
</file>

<file path=ppt/comments/comment60.xml><?xml version="1.0" encoding="utf-8"?>
<p:cmLst xmlns:a="http://schemas.openxmlformats.org/drawingml/2006/main" xmlns:r="http://schemas.openxmlformats.org/officeDocument/2006/relationships" xmlns:p="http://schemas.openxmlformats.org/presentationml/2006/main">
  <p:cm authorId="0" dt="2013-11-11T10:31:26.679" idx="61">
    <p:pos x="406" y="243"/>
    <p:text>H2</p:text>
  </p:cm>
</p:cmLst>
</file>

<file path=ppt/comments/comment61.xml><?xml version="1.0" encoding="utf-8"?>
<p:cmLst xmlns:a="http://schemas.openxmlformats.org/drawingml/2006/main" xmlns:r="http://schemas.openxmlformats.org/officeDocument/2006/relationships" xmlns:p="http://schemas.openxmlformats.org/presentationml/2006/main">
  <p:cm authorId="0" dt="2013-11-11T10:31:56.343" idx="62">
    <p:pos x="527" y="449"/>
    <p:text>H1</p:text>
  </p:cm>
</p:cmLst>
</file>

<file path=ppt/comments/comment62.xml><?xml version="1.0" encoding="utf-8"?>
<p:cmLst xmlns:a="http://schemas.openxmlformats.org/drawingml/2006/main" xmlns:r="http://schemas.openxmlformats.org/officeDocument/2006/relationships" xmlns:p="http://schemas.openxmlformats.org/presentationml/2006/main">
  <p:cm authorId="0" dt="2013-11-11T10:34:40.904" idx="63">
    <p:pos x="515" y="243"/>
    <p:text>H2</p:text>
  </p:cm>
</p:cmLst>
</file>

<file path=ppt/comments/comment63.xml><?xml version="1.0" encoding="utf-8"?>
<p:cmLst xmlns:a="http://schemas.openxmlformats.org/drawingml/2006/main" xmlns:r="http://schemas.openxmlformats.org/officeDocument/2006/relationships" xmlns:p="http://schemas.openxmlformats.org/presentationml/2006/main">
  <p:cm authorId="0" dt="2013-11-11T10:34:50.659" idx="64">
    <p:pos x="515" y="243"/>
    <p:text>H2S</p:text>
  </p:cm>
</p:cmLst>
</file>

<file path=ppt/comments/comment64.xml><?xml version="1.0" encoding="utf-8"?>
<p:cmLst xmlns:a="http://schemas.openxmlformats.org/drawingml/2006/main" xmlns:r="http://schemas.openxmlformats.org/officeDocument/2006/relationships" xmlns:p="http://schemas.openxmlformats.org/presentationml/2006/main">
  <p:cm authorId="0" dt="2013-11-11T10:34:57.630" idx="65">
    <p:pos x="515" y="243"/>
    <p:text>H2S</p:text>
  </p:cm>
</p:cmLst>
</file>

<file path=ppt/comments/comment65.xml><?xml version="1.0" encoding="utf-8"?>
<p:cmLst xmlns:a="http://schemas.openxmlformats.org/drawingml/2006/main" xmlns:r="http://schemas.openxmlformats.org/officeDocument/2006/relationships" xmlns:p="http://schemas.openxmlformats.org/presentationml/2006/main">
  <p:cm authorId="0" dt="2013-11-11T10:35:03.031" idx="66">
    <p:pos x="467" y="243"/>
    <p:text>H2</p:text>
  </p:cm>
</p:cmLst>
</file>

<file path=ppt/comments/comment66.xml><?xml version="1.0" encoding="utf-8"?>
<p:cmLst xmlns:a="http://schemas.openxmlformats.org/drawingml/2006/main" xmlns:r="http://schemas.openxmlformats.org/officeDocument/2006/relationships" xmlns:p="http://schemas.openxmlformats.org/presentationml/2006/main">
  <p:cm authorId="0" dt="2013-11-11T10:35:42.970" idx="67">
    <p:pos x="497" y="449"/>
    <p:text>H1</p:text>
  </p:cm>
</p:cmLst>
</file>

<file path=ppt/comments/comment67.xml><?xml version="1.0" encoding="utf-8"?>
<p:cmLst xmlns:a="http://schemas.openxmlformats.org/drawingml/2006/main" xmlns:r="http://schemas.openxmlformats.org/officeDocument/2006/relationships" xmlns:p="http://schemas.openxmlformats.org/presentationml/2006/main">
  <p:cm authorId="0" dt="2013-11-11T10:35:50.240" idx="68">
    <p:pos x="515" y="243"/>
    <p:text>H2</p:text>
  </p:cm>
</p:cmLst>
</file>

<file path=ppt/comments/comment68.xml><?xml version="1.0" encoding="utf-8"?>
<p:cmLst xmlns:a="http://schemas.openxmlformats.org/drawingml/2006/main" xmlns:r="http://schemas.openxmlformats.org/officeDocument/2006/relationships" xmlns:p="http://schemas.openxmlformats.org/presentationml/2006/main">
  <p:cm authorId="0" dt="2013-11-11T10:35:59.027" idx="69">
    <p:pos x="455" y="243"/>
    <p:text>H2</p:text>
  </p:cm>
</p:cmLst>
</file>

<file path=ppt/comments/comment69.xml><?xml version="1.0" encoding="utf-8"?>
<p:cmLst xmlns:a="http://schemas.openxmlformats.org/drawingml/2006/main" xmlns:r="http://schemas.openxmlformats.org/officeDocument/2006/relationships" xmlns:p="http://schemas.openxmlformats.org/presentationml/2006/main">
  <p:cm authorId="0" dt="2013-11-11T10:36:03.731" idx="70">
    <p:pos x="467" y="243"/>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3-11-11T10:13:18.482" idx="7">
    <p:pos x="497" y="291"/>
    <p:text>H2S</p:text>
  </p:cm>
</p:cmLst>
</file>

<file path=ppt/comments/comment70.xml><?xml version="1.0" encoding="utf-8"?>
<p:cmLst xmlns:a="http://schemas.openxmlformats.org/drawingml/2006/main" xmlns:r="http://schemas.openxmlformats.org/officeDocument/2006/relationships" xmlns:p="http://schemas.openxmlformats.org/presentationml/2006/main">
  <p:cm authorId="0" dt="2013-11-11T10:36:16.289" idx="71">
    <p:pos x="479" y="491"/>
    <p:text>H1</p:text>
  </p:cm>
</p:cmLst>
</file>

<file path=ppt/comments/comment71.xml><?xml version="1.0" encoding="utf-8"?>
<p:cmLst xmlns:a="http://schemas.openxmlformats.org/drawingml/2006/main" xmlns:r="http://schemas.openxmlformats.org/officeDocument/2006/relationships" xmlns:p="http://schemas.openxmlformats.org/presentationml/2006/main">
  <p:cm authorId="0" dt="2013-11-11T10:36:21.959" idx="72">
    <p:pos x="527" y="182"/>
    <p:text>H2</p:text>
  </p:cm>
</p:cmLst>
</file>

<file path=ppt/comments/comment72.xml><?xml version="1.0" encoding="utf-8"?>
<p:cmLst xmlns:a="http://schemas.openxmlformats.org/drawingml/2006/main" xmlns:r="http://schemas.openxmlformats.org/officeDocument/2006/relationships" xmlns:p="http://schemas.openxmlformats.org/presentationml/2006/main">
  <p:cm authorId="0" dt="2013-11-11T10:36:28.891" idx="73">
    <p:pos x="479" y="182"/>
    <p:text>H2</p:text>
  </p:cm>
</p:cmLst>
</file>

<file path=ppt/comments/comment73.xml><?xml version="1.0" encoding="utf-8"?>
<p:cmLst xmlns:a="http://schemas.openxmlformats.org/drawingml/2006/main" xmlns:r="http://schemas.openxmlformats.org/officeDocument/2006/relationships" xmlns:p="http://schemas.openxmlformats.org/presentationml/2006/main">
  <p:cm authorId="0" dt="2013-11-11T10:36:33.834" idx="74">
    <p:pos x="534" y="243"/>
    <p:text>H2</p:text>
  </p:cm>
</p:cmLst>
</file>

<file path=ppt/comments/comment74.xml><?xml version="1.0" encoding="utf-8"?>
<p:cmLst xmlns:a="http://schemas.openxmlformats.org/drawingml/2006/main" xmlns:r="http://schemas.openxmlformats.org/officeDocument/2006/relationships" xmlns:p="http://schemas.openxmlformats.org/presentationml/2006/main">
  <p:cm authorId="0" dt="2013-11-11T10:36:40.973" idx="75">
    <p:pos x="546" y="243"/>
    <p:text>H2</p:text>
  </p:cm>
</p:cmLst>
</file>

<file path=ppt/comments/comment75.xml><?xml version="1.0" encoding="utf-8"?>
<p:cmLst xmlns:a="http://schemas.openxmlformats.org/drawingml/2006/main" xmlns:r="http://schemas.openxmlformats.org/officeDocument/2006/relationships" xmlns:p="http://schemas.openxmlformats.org/presentationml/2006/main">
  <p:cm authorId="0" dt="2013-11-11T10:36:46.678" idx="76">
    <p:pos x="467" y="182"/>
    <p:text>H2</p:text>
  </p:cm>
</p:cmLst>
</file>

<file path=ppt/comments/comment76.xml><?xml version="1.0" encoding="utf-8"?>
<p:cmLst xmlns:a="http://schemas.openxmlformats.org/drawingml/2006/main" xmlns:r="http://schemas.openxmlformats.org/officeDocument/2006/relationships" xmlns:p="http://schemas.openxmlformats.org/presentationml/2006/main">
  <p:cm authorId="0" dt="2013-11-11T10:36:52.989" idx="77">
    <p:pos x="479" y="491"/>
    <p:text>H1</p:text>
  </p:cm>
</p:cmLst>
</file>

<file path=ppt/comments/comment77.xml><?xml version="1.0" encoding="utf-8"?>
<p:cmLst xmlns:a="http://schemas.openxmlformats.org/drawingml/2006/main" xmlns:r="http://schemas.openxmlformats.org/officeDocument/2006/relationships" xmlns:p="http://schemas.openxmlformats.org/presentationml/2006/main">
  <p:cm authorId="0" dt="2013-11-11T10:37:00.771" idx="78">
    <p:pos x="467" y="243"/>
    <p:text>H2</p:text>
  </p:cm>
</p:cmLst>
</file>

<file path=ppt/comments/comment78.xml><?xml version="1.0" encoding="utf-8"?>
<p:cmLst xmlns:a="http://schemas.openxmlformats.org/drawingml/2006/main" xmlns:r="http://schemas.openxmlformats.org/officeDocument/2006/relationships" xmlns:p="http://schemas.openxmlformats.org/presentationml/2006/main">
  <p:cm authorId="0" dt="2013-11-11T10:37:08.484" idx="79">
    <p:pos x="479" y="182"/>
    <p:text>H2</p:text>
  </p:cm>
</p:cmLst>
</file>

<file path=ppt/comments/comment79.xml><?xml version="1.0" encoding="utf-8"?>
<p:cmLst xmlns:a="http://schemas.openxmlformats.org/drawingml/2006/main" xmlns:r="http://schemas.openxmlformats.org/officeDocument/2006/relationships" xmlns:p="http://schemas.openxmlformats.org/presentationml/2006/main">
  <p:cm authorId="0" dt="2013-11-11T10:37:13.267" idx="80">
    <p:pos x="479" y="182"/>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3-11-11T10:13:27.595" idx="8">
    <p:pos x="497" y="291"/>
    <p:text>H2S</p:text>
  </p:cm>
</p:cmLst>
</file>

<file path=ppt/comments/comment80.xml><?xml version="1.0" encoding="utf-8"?>
<p:cmLst xmlns:a="http://schemas.openxmlformats.org/drawingml/2006/main" xmlns:r="http://schemas.openxmlformats.org/officeDocument/2006/relationships" xmlns:p="http://schemas.openxmlformats.org/presentationml/2006/main">
  <p:cm authorId="0" dt="2013-11-11T10:37:27.290" idx="81">
    <p:pos x="479" y="491"/>
    <p:text>H1</p:text>
  </p:cm>
</p:cmLst>
</file>

<file path=ppt/comments/comment81.xml><?xml version="1.0" encoding="utf-8"?>
<p:cmLst xmlns:a="http://schemas.openxmlformats.org/drawingml/2006/main" xmlns:r="http://schemas.openxmlformats.org/officeDocument/2006/relationships" xmlns:p="http://schemas.openxmlformats.org/presentationml/2006/main">
  <p:cm authorId="0" dt="2013-11-11T10:37:36.167" idx="82">
    <p:pos x="479" y="182"/>
    <p:text>H2</p:text>
  </p:cm>
</p:cmLst>
</file>

<file path=ppt/comments/comment82.xml><?xml version="1.0" encoding="utf-8"?>
<p:cmLst xmlns:a="http://schemas.openxmlformats.org/drawingml/2006/main" xmlns:r="http://schemas.openxmlformats.org/officeDocument/2006/relationships" xmlns:p="http://schemas.openxmlformats.org/presentationml/2006/main">
  <p:cm authorId="0" dt="2013-11-11T10:38:06.530" idx="83">
    <p:pos x="479" y="182"/>
    <p:text>H2</p:text>
  </p:cm>
</p:cmLst>
</file>

<file path=ppt/comments/comment83.xml><?xml version="1.0" encoding="utf-8"?>
<p:cmLst xmlns:a="http://schemas.openxmlformats.org/drawingml/2006/main" xmlns:r="http://schemas.openxmlformats.org/officeDocument/2006/relationships" xmlns:p="http://schemas.openxmlformats.org/presentationml/2006/main">
  <p:cm authorId="0" dt="2013-11-11T10:38:11.659" idx="84">
    <p:pos x="479" y="182"/>
    <p:text>H2</p:text>
  </p:cm>
</p:cmLst>
</file>

<file path=ppt/comments/comment84.xml><?xml version="1.0" encoding="utf-8"?>
<p:cmLst xmlns:a="http://schemas.openxmlformats.org/drawingml/2006/main" xmlns:r="http://schemas.openxmlformats.org/officeDocument/2006/relationships" xmlns:p="http://schemas.openxmlformats.org/presentationml/2006/main">
  <p:cm authorId="0" dt="2013-11-11T10:38:17.803" idx="85">
    <p:pos x="497" y="182"/>
    <p:text>H2</p:text>
  </p:cm>
</p:cmLst>
</file>

<file path=ppt/comments/comment85.xml><?xml version="1.0" encoding="utf-8"?>
<p:cmLst xmlns:a="http://schemas.openxmlformats.org/drawingml/2006/main" xmlns:r="http://schemas.openxmlformats.org/officeDocument/2006/relationships" xmlns:p="http://schemas.openxmlformats.org/presentationml/2006/main">
  <p:cm authorId="0" dt="2013-11-11T10:38:22.729" idx="86">
    <p:pos x="455" y="491"/>
    <p:text>H1</p:text>
  </p:cm>
</p:cmLst>
</file>

<file path=ppt/comments/comment86.xml><?xml version="1.0" encoding="utf-8"?>
<p:cmLst xmlns:a="http://schemas.openxmlformats.org/drawingml/2006/main" xmlns:r="http://schemas.openxmlformats.org/officeDocument/2006/relationships" xmlns:p="http://schemas.openxmlformats.org/presentationml/2006/main">
  <p:cm authorId="0" dt="2013-11-11T10:38:29.229" idx="87">
    <p:pos x="534" y="182"/>
    <p:text>H2</p:text>
  </p:cm>
</p:cmLst>
</file>

<file path=ppt/comments/comment87.xml><?xml version="1.0" encoding="utf-8"?>
<p:cmLst xmlns:a="http://schemas.openxmlformats.org/drawingml/2006/main" xmlns:r="http://schemas.openxmlformats.org/officeDocument/2006/relationships" xmlns:p="http://schemas.openxmlformats.org/presentationml/2006/main">
  <p:cm authorId="0" dt="2013-11-11T10:38:35.100" idx="88">
    <p:pos x="534" y="182"/>
    <p:text>H2</p:text>
  </p:cm>
</p:cmLst>
</file>

<file path=ppt/comments/comment88.xml><?xml version="1.0" encoding="utf-8"?>
<p:cmLst xmlns:a="http://schemas.openxmlformats.org/drawingml/2006/main" xmlns:r="http://schemas.openxmlformats.org/officeDocument/2006/relationships" xmlns:p="http://schemas.openxmlformats.org/presentationml/2006/main">
  <p:cm authorId="0" dt="2013-11-11T10:38:46.845" idx="89">
    <p:pos x="576" y="182"/>
    <p:text>H2</p:text>
  </p:cm>
</p:cmLst>
</file>

<file path=ppt/comments/comment89.xml><?xml version="1.0" encoding="utf-8"?>
<p:cmLst xmlns:a="http://schemas.openxmlformats.org/drawingml/2006/main" xmlns:r="http://schemas.openxmlformats.org/officeDocument/2006/relationships" xmlns:p="http://schemas.openxmlformats.org/presentationml/2006/main">
  <p:cm authorId="0" dt="2013-11-11T10:38:52.469" idx="90">
    <p:pos x="515" y="243"/>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3-11-11T10:17:51.530" idx="10">
    <p:pos x="527" y="449"/>
    <p:text>H1</p:text>
  </p:cm>
</p:cmLst>
</file>

<file path=ppt/comments/comment90.xml><?xml version="1.0" encoding="utf-8"?>
<p:cmLst xmlns:a="http://schemas.openxmlformats.org/drawingml/2006/main" xmlns:r="http://schemas.openxmlformats.org/officeDocument/2006/relationships" xmlns:p="http://schemas.openxmlformats.org/presentationml/2006/main">
  <p:cm authorId="0" dt="2013-11-11T10:39:01.131" idx="91">
    <p:pos x="479" y="491"/>
    <p:text>H1</p:text>
  </p:cm>
</p:cmLst>
</file>

<file path=ppt/comments/comment91.xml><?xml version="1.0" encoding="utf-8"?>
<p:cmLst xmlns:a="http://schemas.openxmlformats.org/drawingml/2006/main" xmlns:r="http://schemas.openxmlformats.org/officeDocument/2006/relationships" xmlns:p="http://schemas.openxmlformats.org/presentationml/2006/main">
  <p:cm authorId="0" dt="2013-11-11T10:40:34.225" idx="92">
    <p:pos x="467" y="182"/>
    <p:text>H2</p:text>
  </p:cm>
</p:cmLst>
</file>

<file path=ppt/comments/comment92.xml><?xml version="1.0" encoding="utf-8"?>
<p:cmLst xmlns:a="http://schemas.openxmlformats.org/drawingml/2006/main" xmlns:r="http://schemas.openxmlformats.org/officeDocument/2006/relationships" xmlns:p="http://schemas.openxmlformats.org/presentationml/2006/main">
  <p:cm authorId="0" dt="2013-11-11T10:40:40.935" idx="93">
    <p:pos x="467" y="182"/>
    <p:text>H2</p:text>
  </p:cm>
</p:cmLst>
</file>

<file path=ppt/comments/comment93.xml><?xml version="1.0" encoding="utf-8"?>
<p:cmLst xmlns:a="http://schemas.openxmlformats.org/drawingml/2006/main" xmlns:r="http://schemas.openxmlformats.org/officeDocument/2006/relationships" xmlns:p="http://schemas.openxmlformats.org/presentationml/2006/main">
  <p:cm authorId="0" dt="2013-11-11T10:40:47.031" idx="94">
    <p:pos x="527" y="182"/>
    <p:text>H2</p:text>
  </p:cm>
</p:cmLst>
</file>

<file path=ppt/comments/comment94.xml><?xml version="1.0" encoding="utf-8"?>
<p:cmLst xmlns:a="http://schemas.openxmlformats.org/drawingml/2006/main" xmlns:r="http://schemas.openxmlformats.org/officeDocument/2006/relationships" xmlns:p="http://schemas.openxmlformats.org/presentationml/2006/main">
  <p:cm authorId="0" dt="2013-11-11T10:41:08.047" idx="95">
    <p:pos x="570" y="430"/>
    <p:text>H1</p:text>
  </p:cm>
</p:cmLst>
</file>

<file path=ppt/comments/comment95.xml><?xml version="1.0" encoding="utf-8"?>
<p:cmLst xmlns:a="http://schemas.openxmlformats.org/drawingml/2006/main" xmlns:r="http://schemas.openxmlformats.org/officeDocument/2006/relationships" xmlns:p="http://schemas.openxmlformats.org/presentationml/2006/main">
  <p:cm authorId="0" dt="2013-11-11T10:41:15.628" idx="96">
    <p:pos x="534" y="243"/>
    <p:text>H2</p:text>
  </p:cm>
</p:cmLst>
</file>

<file path=ppt/comments/comment96.xml><?xml version="1.0" encoding="utf-8"?>
<p:cmLst xmlns:a="http://schemas.openxmlformats.org/drawingml/2006/main" xmlns:r="http://schemas.openxmlformats.org/officeDocument/2006/relationships" xmlns:p="http://schemas.openxmlformats.org/presentationml/2006/main">
  <p:cm authorId="0" dt="2013-11-11T10:41:34.643" idx="98">
    <p:pos x="527" y="418"/>
    <p:text>H2</p:text>
  </p:cm>
</p:cmLst>
</file>

<file path=ppt/comments/comment97.xml><?xml version="1.0" encoding="utf-8"?>
<p:cmLst xmlns:a="http://schemas.openxmlformats.org/drawingml/2006/main" xmlns:r="http://schemas.openxmlformats.org/officeDocument/2006/relationships" xmlns:p="http://schemas.openxmlformats.org/presentationml/2006/main">
  <p:cm authorId="0" dt="2013-11-11T10:41:46.309" idx="99">
    <p:pos x="521" y="418"/>
    <p:text>H2</p:text>
  </p:cm>
</p:cmLst>
</file>

<file path=ppt/comments/comment98.xml><?xml version="1.0" encoding="utf-8"?>
<p:cmLst xmlns:a="http://schemas.openxmlformats.org/drawingml/2006/main" xmlns:r="http://schemas.openxmlformats.org/officeDocument/2006/relationships" xmlns:p="http://schemas.openxmlformats.org/presentationml/2006/main">
  <p:cm authorId="0" dt="2013-11-11T10:41:57.002" idx="100">
    <p:pos x="521" y="261"/>
    <p:text>H2</p:text>
  </p:cm>
</p:cmLst>
</file>

<file path=ppt/comments/comment99.xml><?xml version="1.0" encoding="utf-8"?>
<p:cmLst xmlns:a="http://schemas.openxmlformats.org/drawingml/2006/main" xmlns:r="http://schemas.openxmlformats.org/officeDocument/2006/relationships" xmlns:p="http://schemas.openxmlformats.org/presentationml/2006/main">
  <p:cm authorId="0" dt="2013-11-11T10:42:22.043" idx="101">
    <p:pos x="527" y="267"/>
    <p:text>H2</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0BF027E5-532D-4674-BD7F-7B7A94595316}" type="datetimeFigureOut">
              <a:rPr lang="en-US"/>
              <a:pPr>
                <a:defRPr/>
              </a:pPr>
              <a:t>11/11/2013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28A7BBC2-AD09-4D72-941F-97755178476F}"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4775692F-7630-4A45-B03C-A3696229F0A8}" type="datetimeFigureOut">
              <a:rPr lang="en-US"/>
              <a:pPr>
                <a:defRPr/>
              </a:pPr>
              <a:t>11/11/2013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41D1F8B9-952D-4E8B-BB5F-0C2BB47CC4AD}"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3" Type="http://schemas.openxmlformats.org/officeDocument/2006/relationships/hyperlink" Target="https://share.qad.com/gm/document-1.9.727125/BI1-9%20BI%20Portal%20Administrator.wmv" TargetMode="External"/><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3" Type="http://schemas.openxmlformats.org/officeDocument/2006/relationships/hyperlink" Target="https://share.qad.com/gm/document-1.9.788453/BI1-3%20BI%20Portal%20User.wmv" TargetMode="External"/><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Rot="1" noChangeAspect="1" noTextEdit="1"/>
          </p:cNvSpPr>
          <p:nvPr>
            <p:ph type="sldImg"/>
          </p:nvPr>
        </p:nvSpPr>
        <p:spPr bwMode="auto">
          <a:noFill/>
          <a:ln>
            <a:solidFill>
              <a:srgbClr val="000000"/>
            </a:solidFill>
            <a:miter lim="800000"/>
            <a:headEnd/>
            <a:tailEnd/>
          </a:ln>
        </p:spPr>
      </p:sp>
      <p:sp>
        <p:nvSpPr>
          <p:cNvPr id="15362"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r>
              <a:rPr lang="en-US" dirty="0" smtClean="0"/>
              <a:t>Common Process</a:t>
            </a:r>
            <a:r>
              <a:rPr lang="en-US" baseline="0" dirty="0" smtClean="0"/>
              <a:t> plays a VERY important role of building the dimension tables which have all the keys, the fact tables will refer to when they are built.</a:t>
            </a:r>
          </a:p>
          <a:p>
            <a:r>
              <a:rPr lang="en-US" baseline="0" dirty="0" err="1" smtClean="0"/>
              <a:t>Perm_load</a:t>
            </a:r>
            <a:r>
              <a:rPr lang="en-US" baseline="0" dirty="0" smtClean="0"/>
              <a:t> loads any tables that store permanent data (large tables that shouldn’t change once created).</a:t>
            </a:r>
          </a:p>
          <a:p>
            <a:r>
              <a:rPr lang="en-US" baseline="0" dirty="0" err="1" smtClean="0"/>
              <a:t>Perm_extract</a:t>
            </a:r>
            <a:r>
              <a:rPr lang="en-US" baseline="0" dirty="0" smtClean="0"/>
              <a:t> “primes the pump” for the module loads by looking for changes to </a:t>
            </a:r>
            <a:r>
              <a:rPr lang="en-US" baseline="0" dirty="0" err="1" smtClean="0"/>
              <a:t>perm_tables</a:t>
            </a:r>
            <a:r>
              <a:rPr lang="en-US" baseline="0" dirty="0" smtClean="0"/>
              <a:t> and preparing the data to be loaded in extract tables.</a:t>
            </a:r>
          </a:p>
          <a:p>
            <a:r>
              <a:rPr lang="en-US" baseline="0" dirty="0" smtClean="0"/>
              <a:t>The various modules processes loads for their respective modules.</a:t>
            </a:r>
          </a:p>
          <a:p>
            <a:r>
              <a:rPr lang="en-US" baseline="0" dirty="0" smtClean="0"/>
              <a:t>The Rollup jobs populate the snapshots and the performance tables.</a:t>
            </a:r>
            <a:endParaRPr lang="en-US" dirty="0"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p:spPr>
        <p:txBody>
          <a:bodyPr/>
          <a:lstStyle/>
          <a:p>
            <a:endParaRPr lang="en-US" smtClean="0">
              <a:latin typeface="Arial" pitchFamily="34" charset="0"/>
            </a:endParaRPr>
          </a:p>
        </p:txBody>
      </p:sp>
      <p:sp>
        <p:nvSpPr>
          <p:cNvPr id="73732" name="Slide Number Placeholder 3"/>
          <p:cNvSpPr>
            <a:spLocks noGrp="1"/>
          </p:cNvSpPr>
          <p:nvPr>
            <p:ph type="sldNum" sz="quarter" idx="4294967295"/>
          </p:nvPr>
        </p:nvSpPr>
        <p:spPr bwMode="auto">
          <a:xfrm>
            <a:off x="3884613" y="8684151"/>
            <a:ext cx="2971800" cy="458291"/>
          </a:xfrm>
          <a:prstGeom prst="rect">
            <a:avLst/>
          </a:prstGeom>
          <a:noFill/>
          <a:ln>
            <a:miter lim="800000"/>
            <a:headEnd/>
            <a:tailEnd/>
          </a:ln>
        </p:spPr>
        <p:txBody>
          <a:bodyPr/>
          <a:lstStyle/>
          <a:p>
            <a:fld id="{B25FF455-0107-4F9C-8B60-77FA274BF276}" type="slidenum">
              <a:rPr lang="en-US">
                <a:latin typeface="Arial" pitchFamily="34" charset="0"/>
              </a:rPr>
              <a:pPr/>
              <a:t>107</a:t>
            </a:fld>
            <a:endParaRPr lang="en-US">
              <a:latin typeface="Arial" pitchFamily="34" charset="0"/>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lnSpc>
                <a:spcPct val="90000"/>
              </a:lnSpc>
            </a:pPr>
            <a:r>
              <a:rPr lang="en-US" sz="1200" dirty="0" smtClean="0">
                <a:latin typeface="Century Gothic" pitchFamily="34" charset="0"/>
              </a:rPr>
              <a:t>A job can run inside a job, but there are some important things to know.</a:t>
            </a:r>
          </a:p>
          <a:p>
            <a:pPr marL="182880" indent="-182880" eaLnBrk="1" hangingPunct="1">
              <a:lnSpc>
                <a:spcPct val="90000"/>
              </a:lnSpc>
              <a:buFont typeface="Arial" pitchFamily="34" charset="0"/>
              <a:buChar char="•"/>
            </a:pPr>
            <a:r>
              <a:rPr lang="en-US" sz="1200" dirty="0" smtClean="0">
                <a:latin typeface="Century Gothic" pitchFamily="34" charset="0"/>
              </a:rPr>
              <a:t>Jobs that run as children of other jobs will only be able to have its Tasks run consecutively. This is why our jobs are set up to be run via the Job Parameter list.</a:t>
            </a:r>
          </a:p>
          <a:p>
            <a:pPr marL="182880" indent="-182880" eaLnBrk="1" hangingPunct="1">
              <a:lnSpc>
                <a:spcPct val="90000"/>
              </a:lnSpc>
              <a:buFont typeface="Arial" pitchFamily="34" charset="0"/>
              <a:buNone/>
            </a:pPr>
            <a:r>
              <a:rPr lang="en-US" sz="1200" dirty="0" smtClean="0">
                <a:latin typeface="Century Gothic" pitchFamily="34" charset="0"/>
              </a:rPr>
              <a:t>	The following are examples of jobs that run inside jobs:</a:t>
            </a:r>
          </a:p>
          <a:p>
            <a:pPr marL="640080" lvl="1" indent="-182880" eaLnBrk="1" hangingPunct="1">
              <a:lnSpc>
                <a:spcPct val="90000"/>
              </a:lnSpc>
              <a:buFont typeface="Courier New" pitchFamily="49" charset="0"/>
              <a:buChar char="o"/>
            </a:pPr>
            <a:r>
              <a:rPr lang="en-US" sz="1200" dirty="0" smtClean="0">
                <a:latin typeface="Century Gothic" pitchFamily="34" charset="0"/>
              </a:rPr>
              <a:t>ITEM_PROCESS</a:t>
            </a:r>
          </a:p>
          <a:p>
            <a:pPr marL="640080" lvl="1" indent="-182880" eaLnBrk="1" hangingPunct="1">
              <a:lnSpc>
                <a:spcPct val="90000"/>
              </a:lnSpc>
              <a:buFont typeface="Courier New" pitchFamily="49" charset="0"/>
              <a:buChar char="o"/>
            </a:pPr>
            <a:r>
              <a:rPr lang="en-US" sz="1200" dirty="0" smtClean="0">
                <a:latin typeface="Century Gothic" pitchFamily="34" charset="0"/>
              </a:rPr>
              <a:t>ADDRESS_PROCESS</a:t>
            </a:r>
          </a:p>
          <a:p>
            <a:pPr marL="640080" lvl="1" indent="-182880" eaLnBrk="1" hangingPunct="1">
              <a:lnSpc>
                <a:spcPct val="90000"/>
              </a:lnSpc>
              <a:buFont typeface="Courier New" pitchFamily="49" charset="0"/>
              <a:buChar char="o"/>
            </a:pPr>
            <a:r>
              <a:rPr lang="en-US" sz="1200" dirty="0" smtClean="0">
                <a:latin typeface="Century Gothic" pitchFamily="34" charset="0"/>
              </a:rPr>
              <a:t>CUSTOMER_PROCESS</a:t>
            </a:r>
          </a:p>
          <a:p>
            <a:pPr marL="640080" lvl="1" indent="-182880" eaLnBrk="1" hangingPunct="1">
              <a:lnSpc>
                <a:spcPct val="90000"/>
              </a:lnSpc>
              <a:buFont typeface="Courier New" pitchFamily="49" charset="0"/>
              <a:buChar char="o"/>
            </a:pPr>
            <a:r>
              <a:rPr lang="en-US" sz="1200" dirty="0" err="1" smtClean="0">
                <a:latin typeface="Century Gothic" pitchFamily="34" charset="0"/>
              </a:rPr>
              <a:t>DAILY_xx_PERM_EXTRACT</a:t>
            </a:r>
            <a:endParaRPr lang="en-US" sz="1200" dirty="0" smtClean="0">
              <a:latin typeface="Century Gothic" pitchFamily="34" charset="0"/>
            </a:endParaRPr>
          </a:p>
          <a:p>
            <a:pPr marL="182880" indent="-182880" eaLnBrk="1" hangingPunct="1">
              <a:lnSpc>
                <a:spcPct val="90000"/>
              </a:lnSpc>
              <a:buFont typeface="Arial" pitchFamily="34" charset="0"/>
              <a:buChar char="•"/>
            </a:pPr>
            <a:r>
              <a:rPr lang="en-US" sz="1200" dirty="0" smtClean="0">
                <a:latin typeface="Century Gothic" pitchFamily="34" charset="0"/>
              </a:rPr>
              <a:t>Jobs run from another job do not update their Start Date in the Scheduler. They will look like they haven’t run for a long time.</a:t>
            </a:r>
          </a:p>
          <a:p>
            <a:endParaRPr lang="en-US" dirty="0" smtClean="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r>
              <a:rPr lang="en-US" dirty="0" smtClean="0"/>
              <a:t>Use</a:t>
            </a:r>
            <a:r>
              <a:rPr lang="en-US" baseline="0" dirty="0" smtClean="0"/>
              <a:t> stage_om_order1 table and </a:t>
            </a:r>
            <a:r>
              <a:rPr lang="en-US" baseline="0" dirty="0" err="1" smtClean="0"/>
              <a:t>quantity_open</a:t>
            </a:r>
            <a:r>
              <a:rPr lang="en-US" baseline="0" dirty="0" smtClean="0"/>
              <a:t> column as a good example.</a:t>
            </a:r>
            <a:endParaRPr lang="en-US" dirty="0"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1D1F8B9-952D-4E8B-BB5F-0C2BB47CC4AD}" type="slidenum">
              <a:rPr lang="en-US" smtClean="0"/>
              <a:pPr>
                <a:defRPr/>
              </a:pPr>
              <a:t>118</a:t>
            </a:fld>
            <a:endParaRPr 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1D1F8B9-952D-4E8B-BB5F-0C2BB47CC4AD}" type="slidenum">
              <a:rPr lang="en-US" smtClean="0"/>
              <a:pPr>
                <a:defRPr/>
              </a:pPr>
              <a:t>119</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TextEdit="1"/>
          </p:cNvSpPr>
          <p:nvPr>
            <p:ph type="sldImg"/>
          </p:nvPr>
        </p:nvSpPr>
        <p:spPr bwMode="auto">
          <a:noFill/>
          <a:ln>
            <a:solidFill>
              <a:srgbClr val="000000"/>
            </a:solidFill>
            <a:miter lim="800000"/>
            <a:headEnd/>
            <a:tailEnd/>
          </a:ln>
        </p:spPr>
      </p:sp>
      <p:sp>
        <p:nvSpPr>
          <p:cNvPr id="27651"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The customer then changes their mind again on April 15</a:t>
            </a:r>
            <a:r>
              <a:rPr lang="en-US" baseline="30000" smtClean="0"/>
              <a:t>th</a:t>
            </a:r>
            <a:r>
              <a:rPr lang="en-US" smtClean="0"/>
              <a:t>. They change the due date of the record. The end date for the prior current record which is set to Y changes to current of N and the end date is set to the day prior to the new records begin date.</a:t>
            </a: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1D1F8B9-952D-4E8B-BB5F-0C2BB47CC4AD}" type="slidenum">
              <a:rPr lang="en-US" smtClean="0"/>
              <a:pPr>
                <a:defRPr/>
              </a:pPr>
              <a:t>121</a:t>
            </a:fld>
            <a:endParaRPr 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1D1F8B9-952D-4E8B-BB5F-0C2BB47CC4AD}" type="slidenum">
              <a:rPr lang="en-US" smtClean="0"/>
              <a:pPr>
                <a:defRPr/>
              </a:pPr>
              <a:t>126</a:t>
            </a:fld>
            <a:endParaRPr 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1D1F8B9-952D-4E8B-BB5F-0C2BB47CC4AD}" type="slidenum">
              <a:rPr lang="en-US" smtClean="0"/>
              <a:pPr>
                <a:defRPr/>
              </a:pPr>
              <a:t>127</a:t>
            </a:fld>
            <a:endParaRPr 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1D1F8B9-952D-4E8B-BB5F-0C2BB47CC4AD}" type="slidenum">
              <a:rPr lang="en-US" smtClean="0"/>
              <a:pPr>
                <a:defRPr/>
              </a:pPr>
              <a:t>128</a:t>
            </a:fld>
            <a:endParaRPr 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Show Fran’s video about</a:t>
            </a:r>
            <a:r>
              <a:rPr lang="en-US" baseline="0" dirty="0" smtClean="0"/>
              <a:t> </a:t>
            </a:r>
            <a:r>
              <a:rPr lang="en-US" dirty="0" smtClean="0"/>
              <a:t>BI Portal Administration. </a:t>
            </a:r>
            <a:r>
              <a:rPr lang="en-US" dirty="0" smtClean="0">
                <a:hlinkClick r:id="rId3"/>
              </a:rPr>
              <a:t>https://share.qad.com/gm/document-1.9.727125/BI1-9%20BI%20Portal%20Administrator.wmv</a:t>
            </a:r>
            <a:endParaRPr lang="en-US" dirty="0"/>
          </a:p>
        </p:txBody>
      </p:sp>
      <p:sp>
        <p:nvSpPr>
          <p:cNvPr id="4" name="Slide Number Placeholder 3"/>
          <p:cNvSpPr>
            <a:spLocks noGrp="1"/>
          </p:cNvSpPr>
          <p:nvPr>
            <p:ph type="sldNum" sz="quarter" idx="10"/>
          </p:nvPr>
        </p:nvSpPr>
        <p:spPr/>
        <p:txBody>
          <a:bodyPr/>
          <a:lstStyle/>
          <a:p>
            <a:pPr>
              <a:defRPr/>
            </a:pPr>
            <a:fld id="{41D1F8B9-952D-4E8B-BB5F-0C2BB47CC4AD}" type="slidenum">
              <a:rPr lang="en-US" smtClean="0"/>
              <a:pPr>
                <a:defRPr/>
              </a:pPr>
              <a:t>129</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Show Fran’s video about Portal Users. </a:t>
            </a:r>
            <a:r>
              <a:rPr lang="en-US" dirty="0" smtClean="0">
                <a:hlinkClick r:id="rId3"/>
              </a:rPr>
              <a:t>https://share.qad.com/gm/document-1.9.788453/BI1-3%20BI%20Portal%20User.wmv</a:t>
            </a:r>
            <a:endParaRPr lang="en-US" dirty="0"/>
          </a:p>
        </p:txBody>
      </p:sp>
      <p:sp>
        <p:nvSpPr>
          <p:cNvPr id="4" name="Slide Number Placeholder 3"/>
          <p:cNvSpPr>
            <a:spLocks noGrp="1"/>
          </p:cNvSpPr>
          <p:nvPr>
            <p:ph type="sldNum" sz="quarter" idx="10"/>
          </p:nvPr>
        </p:nvSpPr>
        <p:spPr/>
        <p:txBody>
          <a:bodyPr/>
          <a:lstStyle/>
          <a:p>
            <a:pPr>
              <a:defRPr/>
            </a:pPr>
            <a:fld id="{41D1F8B9-952D-4E8B-BB5F-0C2BB47CC4AD}" type="slidenum">
              <a:rPr lang="en-US" smtClean="0"/>
              <a:pPr>
                <a:defRPr/>
              </a:pPr>
              <a:t>130</a:t>
            </a:fld>
            <a:endParaRPr 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1D1F8B9-952D-4E8B-BB5F-0C2BB47CC4AD}" type="slidenum">
              <a:rPr lang="en-US" smtClean="0"/>
              <a:pPr>
                <a:defRPr/>
              </a:pPr>
              <a:t>131</a:t>
            </a:fld>
            <a:endParaRPr 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92500" lnSpcReduction="10000"/>
          </a:bodyPr>
          <a:lstStyle/>
          <a:p>
            <a:pPr eaLnBrk="1" fontAlgn="auto" hangingPunct="1">
              <a:spcBef>
                <a:spcPts val="0"/>
              </a:spcBef>
              <a:spcAft>
                <a:spcPts val="0"/>
              </a:spcAft>
              <a:defRPr/>
            </a:pPr>
            <a:endParaRPr lang="en-US" dirty="0"/>
          </a:p>
        </p:txBody>
      </p:sp>
      <p:sp>
        <p:nvSpPr>
          <p:cNvPr id="51203"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75795462-2021-40D0-8BC8-FCCA926803D4}" type="slidenum">
              <a:rPr lang="en-US" sz="1200">
                <a:latin typeface="Calibri" pitchFamily="34" charset="0"/>
              </a:rPr>
              <a:pPr algn="r"/>
              <a:t>132</a:t>
            </a:fld>
            <a:endParaRPr lang="en-US" sz="1200">
              <a:latin typeface="Calibri" pitchFamily="34" charset="0"/>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p:cNvSpPr>
          <p:nvPr>
            <p:ph type="sldImg"/>
          </p:nvPr>
        </p:nvSpPr>
        <p:spPr bwMode="auto">
          <a:noFill/>
          <a:ln>
            <a:solidFill>
              <a:srgbClr val="000000"/>
            </a:solidFill>
            <a:miter lim="800000"/>
            <a:headEnd/>
            <a:tailEnd/>
          </a:ln>
        </p:spPr>
      </p:sp>
      <p:sp>
        <p:nvSpPr>
          <p:cNvPr id="532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latin typeface="Century Gothic" pitchFamily="34" charset="0"/>
              </a:rPr>
              <a:t>Click on Image Name to sort by name. Look for a job called dba.exe. It’s possible there may be multiple running (if there are, make sure that other load tables aren’t actually loading before proceeding). This is the job that is holding the file. Click on the</a:t>
            </a:r>
            <a:r>
              <a:rPr lang="en-US" sz="1200" baseline="0" dirty="0" smtClean="0">
                <a:latin typeface="Century Gothic" pitchFamily="34" charset="0"/>
              </a:rPr>
              <a:t> dba.exe</a:t>
            </a:r>
            <a:r>
              <a:rPr lang="en-US" sz="1200" dirty="0" smtClean="0">
                <a:latin typeface="Century Gothic" pitchFamily="34" charset="0"/>
              </a:rPr>
              <a:t>, then click End Process.</a:t>
            </a:r>
          </a:p>
          <a:p>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sz="2200" dirty="0" smtClean="0">
                <a:latin typeface="Century Gothic" pitchFamily="34" charset="0"/>
              </a:rPr>
              <a:t>When the ODBC connection, which the DWD uses to connect from SQL Server to Progress, tried to pull data from a table with an over-packed column, the load table job hangs, with no error message. A job can sit there for days or even months with nothing happening. To fix this issue, the over-packed column in the Progress table needs to be fixed by a Progress DBA. After the fix occurs, restart the aborted job.</a:t>
            </a:r>
          </a:p>
          <a:p>
            <a:endParaRPr lang="en-US" dirty="0" smtClean="0"/>
          </a:p>
          <a:p>
            <a:r>
              <a:rPr lang="en-US" dirty="0" smtClean="0"/>
              <a:t>The program provided in Progress for fixing issues like this is</a:t>
            </a:r>
            <a:r>
              <a:rPr lang="en-US" baseline="0" dirty="0" smtClean="0"/>
              <a:t> called </a:t>
            </a:r>
            <a:r>
              <a:rPr lang="en-US" baseline="0" dirty="0" err="1" smtClean="0"/>
              <a:t>dbtool</a:t>
            </a:r>
            <a:r>
              <a:rPr lang="en-US" baseline="0" dirty="0" smtClean="0"/>
              <a:t>. Even if the over-packed column is redefined, if there is more characters in a column than the load table’s mapped column, it may require a modification to the load table column by either using a substring command or by making the column wider (although if the latter is chosen it will require that subsequent staging tables also be changed to accommodate the wider column).</a:t>
            </a:r>
          </a:p>
          <a:p>
            <a:endParaRPr lang="en-US" baseline="0" dirty="0" smtClean="0"/>
          </a:p>
          <a:p>
            <a:r>
              <a:rPr lang="en-US" baseline="0" dirty="0" smtClean="0"/>
              <a:t>More information on the Progress </a:t>
            </a:r>
            <a:r>
              <a:rPr lang="en-US" baseline="0" dirty="0" err="1" smtClean="0"/>
              <a:t>dbtool</a:t>
            </a:r>
            <a:r>
              <a:rPr lang="en-US" baseline="0" dirty="0" smtClean="0"/>
              <a:t> Utility within Extras PowerPoint slides or BI Site Prep Guide.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1D1F8B9-952D-4E8B-BB5F-0C2BB47CC4AD}"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Installer should be used to control any standard changes to the data in the Admin tool, but it will be needed for some other things.</a:t>
            </a:r>
          </a:p>
          <a:p>
            <a:r>
              <a:rPr lang="en-US" baseline="0" dirty="0" smtClean="0"/>
              <a:t>We’ll review the Admin and DWD further shortly.</a:t>
            </a:r>
            <a:endParaRPr lang="en-US" dirty="0"/>
          </a:p>
        </p:txBody>
      </p:sp>
      <p:sp>
        <p:nvSpPr>
          <p:cNvPr id="4" name="Slide Number Placeholder 3"/>
          <p:cNvSpPr>
            <a:spLocks noGrp="1"/>
          </p:cNvSpPr>
          <p:nvPr>
            <p:ph type="sldNum" sz="quarter" idx="10"/>
          </p:nvPr>
        </p:nvSpPr>
        <p:spPr/>
        <p:txBody>
          <a:bodyPr/>
          <a:lstStyle/>
          <a:p>
            <a:pPr>
              <a:defRPr/>
            </a:pPr>
            <a:fld id="{41D1F8B9-952D-4E8B-BB5F-0C2BB47CC4AD}"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Rot="1" noChangeAspect="1" noTextEdit="1"/>
          </p:cNvSpPr>
          <p:nvPr>
            <p:ph type="sldImg"/>
          </p:nvPr>
        </p:nvSpPr>
        <p:spPr bwMode="auto">
          <a:noFill/>
          <a:ln>
            <a:solidFill>
              <a:srgbClr val="000000"/>
            </a:solidFill>
            <a:miter lim="800000"/>
            <a:headEnd/>
            <a:tailEnd/>
          </a:ln>
        </p:spPr>
      </p:sp>
      <p:sp>
        <p:nvSpPr>
          <p:cNvPr id="43010"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1D1F8B9-952D-4E8B-BB5F-0C2BB47CC4AD}"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1D1F8B9-952D-4E8B-BB5F-0C2BB47CC4AD}"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this example, the cube is three dimensional, but cubes can be many more dimensions than just three. It’s just very difficult to display them graphically.</a:t>
            </a:r>
            <a:endParaRPr lang="en-US" dirty="0"/>
          </a:p>
        </p:txBody>
      </p:sp>
      <p:sp>
        <p:nvSpPr>
          <p:cNvPr id="4" name="Slide Number Placeholder 3"/>
          <p:cNvSpPr>
            <a:spLocks noGrp="1"/>
          </p:cNvSpPr>
          <p:nvPr>
            <p:ph type="sldNum" sz="quarter" idx="10"/>
          </p:nvPr>
        </p:nvSpPr>
        <p:spPr/>
        <p:txBody>
          <a:bodyPr/>
          <a:lstStyle/>
          <a:p>
            <a:pPr>
              <a:defRPr/>
            </a:pPr>
            <a:fld id="{41D1F8B9-952D-4E8B-BB5F-0C2BB47CC4AD}"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1D1F8B9-952D-4E8B-BB5F-0C2BB47CC4AD}"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1D1F8B9-952D-4E8B-BB5F-0C2BB47CC4AD}"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TextEdit="1"/>
          </p:cNvSpPr>
          <p:nvPr>
            <p:ph type="sldImg"/>
          </p:nvPr>
        </p:nvSpPr>
        <p:spPr bwMode="auto">
          <a:noFill/>
          <a:ln>
            <a:solidFill>
              <a:srgbClr val="000000"/>
            </a:solidFill>
            <a:miter lim="800000"/>
            <a:headEnd/>
            <a:tailEnd/>
          </a:ln>
        </p:spPr>
      </p:sp>
      <p:sp>
        <p:nvSpPr>
          <p:cNvPr id="61443" name="Rectangle 3"/>
          <p:cNvSpPr>
            <a:spLocks noGrp="1"/>
          </p:cNvSpPr>
          <p:nvPr>
            <p:ph type="body" idx="1"/>
          </p:nvPr>
        </p:nvSpPr>
        <p:spPr bwMode="auto">
          <a:noFill/>
        </p:spPr>
        <p:txBody>
          <a:bodyPr wrap="square" numCol="1" anchor="t" anchorCtr="0" compatLnSpc="1">
            <a:prstTxWarp prst="textNoShape">
              <a:avLst/>
            </a:prstTxWarp>
          </a:bodyPr>
          <a:lstStyle/>
          <a:p>
            <a:r>
              <a:rPr lang="en-US" dirty="0" err="1" smtClean="0"/>
              <a:t>Localhost</a:t>
            </a:r>
            <a:r>
              <a:rPr lang="en-US" dirty="0" smtClean="0"/>
              <a:t> works if the server is on the same machine as the DWD. It’s typically better to use the actual host name.</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1D1F8B9-952D-4E8B-BB5F-0C2BB47CC4AD}"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1D1F8B9-952D-4E8B-BB5F-0C2BB47CC4AD}"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TextEdit="1"/>
          </p:cNvSpPr>
          <p:nvPr>
            <p:ph type="sldImg"/>
          </p:nvPr>
        </p:nvSpPr>
        <p:spPr bwMode="auto">
          <a:noFill/>
          <a:ln>
            <a:solidFill>
              <a:srgbClr val="000000"/>
            </a:solidFill>
            <a:miter lim="800000"/>
            <a:headEnd/>
            <a:tailEnd/>
          </a:ln>
        </p:spPr>
      </p:sp>
      <p:sp>
        <p:nvSpPr>
          <p:cNvPr id="6349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1D1F8B9-952D-4E8B-BB5F-0C2BB47CC4AD}" type="slidenum">
              <a:rPr lang="en-US" smtClean="0"/>
              <a:pPr>
                <a:defRPr/>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5D7A683-EE47-415B-BD9C-F36E38D4EC35}"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1D1F8B9-952D-4E8B-BB5F-0C2BB47CC4AD}"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1D1F8B9-952D-4E8B-BB5F-0C2BB47CC4AD}" type="slidenum">
              <a:rPr lang="en-US" smtClean="0"/>
              <a:pPr>
                <a:defRPr/>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1D1F8B9-952D-4E8B-BB5F-0C2BB47CC4AD}"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1D1F8B9-952D-4E8B-BB5F-0C2BB47CC4AD}" type="slidenum">
              <a:rPr lang="en-US" smtClean="0"/>
              <a:pPr>
                <a:defRPr/>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ODBC</a:t>
            </a:r>
            <a:r>
              <a:rPr lang="en-US" b="1" baseline="0" dirty="0" smtClean="0"/>
              <a:t> -</a:t>
            </a:r>
            <a:r>
              <a:rPr lang="en-US" dirty="0" smtClean="0"/>
              <a:t> If flat file</a:t>
            </a:r>
            <a:r>
              <a:rPr lang="en-US" baseline="0" dirty="0" smtClean="0"/>
              <a:t> sources or other non-Progress system sources need to be set up, this can be done here.</a:t>
            </a:r>
          </a:p>
        </p:txBody>
      </p:sp>
      <p:sp>
        <p:nvSpPr>
          <p:cNvPr id="4" name="Slide Number Placeholder 3"/>
          <p:cNvSpPr>
            <a:spLocks noGrp="1"/>
          </p:cNvSpPr>
          <p:nvPr>
            <p:ph type="sldNum" sz="quarter" idx="10"/>
          </p:nvPr>
        </p:nvSpPr>
        <p:spPr/>
        <p:txBody>
          <a:bodyPr/>
          <a:lstStyle/>
          <a:p>
            <a:pPr>
              <a:defRPr/>
            </a:pPr>
            <a:fld id="{41D1F8B9-952D-4E8B-BB5F-0C2BB47CC4AD}" type="slidenum">
              <a:rPr lang="en-US" smtClean="0"/>
              <a:pPr>
                <a:defRPr/>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p:txBody>
          <a:bodyPr/>
          <a:lstStyle/>
          <a:p>
            <a:pPr defTabSz="922338">
              <a:defRPr/>
            </a:pPr>
            <a:fld id="{95F8EADA-DF98-484F-815E-82C75E04E9D7}" type="slidenum">
              <a:rPr lang="en-US" smtClean="0"/>
              <a:pPr defTabSz="922338">
                <a:defRPr/>
              </a:pPr>
              <a:t>35</a:t>
            </a:fld>
            <a:endParaRPr lang="en-US" dirty="0"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smtClean="0"/>
              <a:t>Data Warehouse</a:t>
            </a:r>
            <a:r>
              <a:rPr lang="en-US" baseline="0" dirty="0" smtClean="0"/>
              <a:t> </a:t>
            </a:r>
            <a:r>
              <a:rPr lang="en-US" dirty="0" smtClean="0"/>
              <a:t>Repository includes both the Data IN the Data Warehouse and the Metadata.</a:t>
            </a:r>
            <a:r>
              <a:rPr lang="en-US" baseline="0" dirty="0" smtClean="0"/>
              <a:t> </a:t>
            </a:r>
          </a:p>
          <a:p>
            <a:r>
              <a:rPr lang="en-US" dirty="0" smtClean="0"/>
              <a:t>Metadata is the information that describes the data.  That is, the data about the Data.</a:t>
            </a:r>
            <a:r>
              <a:rPr lang="en-US" baseline="0" dirty="0" smtClean="0"/>
              <a:t> </a:t>
            </a:r>
          </a:p>
          <a:p>
            <a:r>
              <a:rPr lang="en-US" dirty="0" smtClean="0"/>
              <a:t>The Repository is a SQL Server database and Is accessed via an ODBC connection.</a:t>
            </a:r>
          </a:p>
          <a:p>
            <a:endParaRPr lang="en-US" dirty="0" smtClean="0"/>
          </a:p>
          <a:p>
            <a:r>
              <a:rPr lang="en-US" dirty="0" smtClean="0"/>
              <a:t>To login to the DWD:</a:t>
            </a:r>
          </a:p>
          <a:p>
            <a:pPr marL="228600" indent="-228600">
              <a:buFont typeface="+mj-lt"/>
              <a:buAutoNum type="arabicPeriod"/>
            </a:pPr>
            <a:r>
              <a:rPr lang="en-US" dirty="0" smtClean="0"/>
              <a:t>Select the </a:t>
            </a:r>
            <a:r>
              <a:rPr lang="en-US" i="1" dirty="0" smtClean="0"/>
              <a:t>Data Source</a:t>
            </a:r>
            <a:r>
              <a:rPr lang="en-US" dirty="0" smtClean="0"/>
              <a:t> or ODBC connection to your Data Warehouse from the drop down list.  If the environment includes multiple data warehouses, this field will default to the last data warehouse you accessed using the DWD.</a:t>
            </a:r>
            <a:r>
              <a:rPr lang="en-US" baseline="0" dirty="0" smtClean="0"/>
              <a:t>  </a:t>
            </a:r>
          </a:p>
          <a:p>
            <a:pPr marL="228600" indent="-228600">
              <a:buFont typeface="+mj-lt"/>
              <a:buAutoNum type="arabicPeriod"/>
            </a:pPr>
            <a:r>
              <a:rPr lang="en-US" baseline="0" dirty="0" smtClean="0"/>
              <a:t>E</a:t>
            </a:r>
            <a:r>
              <a:rPr lang="en-US" dirty="0" smtClean="0"/>
              <a:t>nter a valid Database Login ID and password. </a:t>
            </a:r>
          </a:p>
          <a:p>
            <a:pPr marL="228600" indent="-228600">
              <a:buFont typeface="+mj-lt"/>
              <a:buAutoNum type="arabicPeriod"/>
            </a:pPr>
            <a:r>
              <a:rPr lang="en-US" dirty="0" smtClean="0"/>
              <a:t>The Full User Name is the name that will be associated to any procedures, tables, etc. and scheduled jobs that are created from within the DWD.  Normally, you should enter your first and last name.</a:t>
            </a:r>
          </a:p>
          <a:p>
            <a:endParaRPr lang="en-US" b="1"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36</a:t>
            </a:fld>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Slide Image Placeholder 1"/>
          <p:cNvSpPr>
            <a:spLocks noGrp="1" noRot="1" noChangeAspect="1" noTextEdit="1"/>
          </p:cNvSpPr>
          <p:nvPr>
            <p:ph type="sldImg"/>
          </p:nvPr>
        </p:nvSpPr>
        <p:spPr>
          <a:ln/>
        </p:spPr>
      </p:sp>
      <p:sp>
        <p:nvSpPr>
          <p:cNvPr id="196611" name="Notes Placeholder 2"/>
          <p:cNvSpPr>
            <a:spLocks noGrp="1"/>
          </p:cNvSpPr>
          <p:nvPr>
            <p:ph type="body" idx="1"/>
          </p:nvPr>
        </p:nvSpPr>
        <p:spPr>
          <a:noFill/>
          <a:ln/>
        </p:spPr>
        <p:txBody>
          <a:bodyPr/>
          <a:lstStyle/>
          <a:p>
            <a:r>
              <a:rPr lang="en-US" dirty="0" smtClean="0"/>
              <a:t>There are 4 main window panes in the DWD:</a:t>
            </a:r>
          </a:p>
          <a:p>
            <a:pPr marL="182880" indent="-182880">
              <a:buFont typeface="Arial" pitchFamily="34" charset="0"/>
              <a:buChar char="•"/>
            </a:pPr>
            <a:r>
              <a:rPr lang="en-US" dirty="0" smtClean="0"/>
              <a:t>Builder</a:t>
            </a:r>
            <a:r>
              <a:rPr lang="en-US" baseline="0" dirty="0" smtClean="0"/>
              <a:t> (formerly Browser)</a:t>
            </a:r>
          </a:p>
          <a:p>
            <a:pPr marL="182880" indent="-182880">
              <a:buFont typeface="Arial" pitchFamily="34" charset="0"/>
              <a:buChar char="•"/>
            </a:pPr>
            <a:r>
              <a:rPr lang="en-US" baseline="0" dirty="0" smtClean="0"/>
              <a:t>Scheduler</a:t>
            </a:r>
          </a:p>
          <a:p>
            <a:pPr marL="182880" indent="-182880">
              <a:buFont typeface="Arial" pitchFamily="34" charset="0"/>
              <a:buChar char="•"/>
            </a:pPr>
            <a:r>
              <a:rPr lang="en-US" baseline="0" dirty="0" smtClean="0"/>
              <a:t>Diagram</a:t>
            </a:r>
          </a:p>
          <a:p>
            <a:pPr marL="182880" indent="-182880">
              <a:buFont typeface="Arial" pitchFamily="34" charset="0"/>
              <a:buChar char="•"/>
            </a:pPr>
            <a:r>
              <a:rPr lang="en-US" baseline="0" dirty="0" smtClean="0"/>
              <a:t>Procedure Editor</a:t>
            </a:r>
          </a:p>
          <a:p>
            <a:pPr>
              <a:buFont typeface="Arial" pitchFamily="34" charset="0"/>
              <a:buNone/>
            </a:pPr>
            <a:endParaRPr lang="en-US" baseline="0" dirty="0" smtClean="0"/>
          </a:p>
          <a:p>
            <a:pPr>
              <a:buFont typeface="Arial" pitchFamily="34" charset="0"/>
              <a:buNone/>
            </a:pPr>
            <a:r>
              <a:rPr lang="en-US" baseline="0" dirty="0" smtClean="0"/>
              <a:t>Within each window, there may be multiple panes.  In the Builder/Browser Window, there are 4 panes.</a:t>
            </a:r>
          </a:p>
          <a:p>
            <a:pPr marL="182880" indent="-182880">
              <a:buFont typeface="Arial" pitchFamily="34" charset="0"/>
              <a:buChar char="•"/>
            </a:pPr>
            <a:r>
              <a:rPr lang="en-US" b="1" baseline="0" dirty="0" smtClean="0"/>
              <a:t>Object pane.  </a:t>
            </a:r>
            <a:r>
              <a:rPr lang="en-US" baseline="0" dirty="0" smtClean="0"/>
              <a:t>Displays the metadata</a:t>
            </a:r>
          </a:p>
          <a:p>
            <a:pPr marL="182880" indent="-182880">
              <a:buFont typeface="Arial" pitchFamily="34" charset="0"/>
              <a:buChar char="•"/>
            </a:pPr>
            <a:r>
              <a:rPr lang="en-US" b="1" baseline="0" dirty="0" smtClean="0"/>
              <a:t>Target pane.  </a:t>
            </a:r>
            <a:r>
              <a:rPr lang="en-US" baseline="0" dirty="0" smtClean="0"/>
              <a:t>Item selected in the object pane has detailed information shown in the target pane</a:t>
            </a:r>
          </a:p>
          <a:p>
            <a:pPr marL="182880" indent="-182880">
              <a:buFont typeface="Arial" pitchFamily="34" charset="0"/>
              <a:buChar char="•"/>
            </a:pPr>
            <a:r>
              <a:rPr lang="en-US" b="1" baseline="0" dirty="0" smtClean="0"/>
              <a:t>Results pane.  </a:t>
            </a:r>
            <a:r>
              <a:rPr lang="en-US" baseline="0" dirty="0" smtClean="0"/>
              <a:t>Feedback area</a:t>
            </a:r>
          </a:p>
          <a:p>
            <a:pPr marL="182880" indent="-182880">
              <a:buFont typeface="Arial" pitchFamily="34" charset="0"/>
              <a:buChar char="•"/>
            </a:pPr>
            <a:r>
              <a:rPr lang="en-US" b="1" baseline="0" dirty="0" smtClean="0"/>
              <a:t>Source pane.  </a:t>
            </a:r>
            <a:r>
              <a:rPr lang="en-US" baseline="0" dirty="0" smtClean="0"/>
              <a:t>Two tabs – Source system and Data Warehouse</a:t>
            </a:r>
            <a:endParaRPr lang="en-US" dirty="0" smtClean="0"/>
          </a:p>
        </p:txBody>
      </p:sp>
      <p:sp>
        <p:nvSpPr>
          <p:cNvPr id="196612" name="Slide Number Placeholder 3"/>
          <p:cNvSpPr>
            <a:spLocks noGrp="1"/>
          </p:cNvSpPr>
          <p:nvPr>
            <p:ph type="sldNum" sz="quarter" idx="5"/>
          </p:nvPr>
        </p:nvSpPr>
        <p:spPr>
          <a:noFill/>
        </p:spPr>
        <p:txBody>
          <a:bodyPr/>
          <a:lstStyle/>
          <a:p>
            <a:fld id="{FE7FE464-8388-48E7-A95C-54BBCB90B2C4}" type="slidenum">
              <a:rPr lang="en-US" smtClean="0"/>
              <a:pPr/>
              <a:t>37</a:t>
            </a:fld>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i="0" baseline="0" dirty="0" smtClean="0"/>
              <a:t>In the Builder (Browser) the individual panes can be moved, resized and hidden.   To move the pane back to the original position, double click on the pane title bar.</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38</a:t>
            </a:fld>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The Builder (Browser) menu bar provides access to the following:</a:t>
            </a:r>
          </a:p>
          <a:p>
            <a:pPr marL="182880" indent="-182880">
              <a:buFont typeface="Arial" pitchFamily="34" charset="0"/>
              <a:buChar char="•"/>
            </a:pPr>
            <a:r>
              <a:rPr lang="en-US" b="0" baseline="0" dirty="0" smtClean="0"/>
              <a:t>QAD Support</a:t>
            </a:r>
          </a:p>
          <a:p>
            <a:pPr marL="182880" indent="-182880">
              <a:buFont typeface="Arial" pitchFamily="34" charset="0"/>
              <a:buChar char="•"/>
            </a:pPr>
            <a:r>
              <a:rPr lang="en-US" b="0" baseline="0" dirty="0" smtClean="0"/>
              <a:t>Diagram Window</a:t>
            </a:r>
          </a:p>
          <a:p>
            <a:pPr marL="182880" indent="-182880">
              <a:buFont typeface="Arial" pitchFamily="34" charset="0"/>
              <a:buChar char="•"/>
            </a:pPr>
            <a:r>
              <a:rPr lang="en-US" b="0" baseline="0" dirty="0" smtClean="0"/>
              <a:t>Scheduler Window</a:t>
            </a:r>
          </a:p>
          <a:p>
            <a:pPr marL="182880" indent="-182880">
              <a:buFont typeface="Arial" pitchFamily="34" charset="0"/>
              <a:buChar char="•"/>
            </a:pPr>
            <a:r>
              <a:rPr lang="en-US" b="0" baseline="0" dirty="0" smtClean="0"/>
              <a:t>Reports</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39</a:t>
            </a:fld>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Rot="1" noChangeAspect="1" noTextEdit="1"/>
          </p:cNvSpPr>
          <p:nvPr>
            <p:ph type="sldImg"/>
          </p:nvPr>
        </p:nvSpPr>
        <p:spPr bwMode="auto">
          <a:noFill/>
          <a:ln>
            <a:solidFill>
              <a:srgbClr val="000000"/>
            </a:solidFill>
            <a:miter lim="800000"/>
            <a:headEnd/>
            <a:tailEnd/>
          </a:ln>
        </p:spPr>
      </p:sp>
      <p:sp>
        <p:nvSpPr>
          <p:cNvPr id="22530"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The QAD DWD is a rebranded version of a product from WhereScape Inc. named “Red”.  </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40</a:t>
            </a:fld>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p:txBody>
          <a:bodyPr/>
          <a:lstStyle/>
          <a:p>
            <a:pPr defTabSz="922338">
              <a:defRPr/>
            </a:pPr>
            <a:fld id="{95F8EADA-DF98-484F-815E-82C75E04E9D7}" type="slidenum">
              <a:rPr lang="en-US" smtClean="0"/>
              <a:pPr defTabSz="922338">
                <a:defRPr/>
              </a:pPr>
              <a:t>41</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pPr eaLnBrk="1" hangingPunct="1"/>
            <a:r>
              <a:rPr lang="en-US" dirty="0" smtClean="0"/>
              <a:t>The</a:t>
            </a:r>
            <a:r>
              <a:rPr lang="en-US" baseline="0" dirty="0" smtClean="0"/>
              <a:t> expected flow of data is as follows:</a:t>
            </a:r>
          </a:p>
          <a:p>
            <a:pPr marL="182880" indent="-182880" eaLnBrk="1" hangingPunct="1">
              <a:buFont typeface="Arial" pitchFamily="34" charset="0"/>
              <a:buChar char="•"/>
            </a:pPr>
            <a:r>
              <a:rPr lang="en-US" baseline="0" dirty="0" smtClean="0"/>
              <a:t>Source systems (ERP, EAM, TMS)</a:t>
            </a:r>
          </a:p>
          <a:p>
            <a:pPr marL="182880" indent="-182880" eaLnBrk="1" hangingPunct="1">
              <a:buFont typeface="Arial" pitchFamily="34" charset="0"/>
              <a:buChar char="•"/>
            </a:pPr>
            <a:r>
              <a:rPr lang="en-US" baseline="0" dirty="0" smtClean="0"/>
              <a:t>Load tables</a:t>
            </a:r>
          </a:p>
          <a:p>
            <a:pPr marL="182880" indent="-182880" eaLnBrk="1" hangingPunct="1">
              <a:buFont typeface="Arial" pitchFamily="34" charset="0"/>
              <a:buChar char="•"/>
            </a:pPr>
            <a:r>
              <a:rPr lang="en-US" baseline="0" dirty="0" smtClean="0"/>
              <a:t>Stage tables</a:t>
            </a:r>
          </a:p>
          <a:p>
            <a:pPr marL="182880" indent="-182880" eaLnBrk="1" hangingPunct="1">
              <a:buFont typeface="Arial" pitchFamily="34" charset="0"/>
              <a:buChar char="•"/>
            </a:pPr>
            <a:r>
              <a:rPr lang="en-US" baseline="0" dirty="0" smtClean="0"/>
              <a:t>Dimension &amp; Fact tables</a:t>
            </a:r>
          </a:p>
          <a:p>
            <a:pPr marL="182880" indent="-182880" eaLnBrk="1" hangingPunct="1">
              <a:buFont typeface="Arial" pitchFamily="34" charset="0"/>
              <a:buChar char="•"/>
            </a:pPr>
            <a:r>
              <a:rPr lang="en-US" baseline="0" dirty="0" smtClean="0"/>
              <a:t>Microsoft Analysis Services Cubes</a:t>
            </a:r>
            <a:endParaRPr lang="en-US" dirty="0" smtClean="0"/>
          </a:p>
        </p:txBody>
      </p:sp>
      <p:sp>
        <p:nvSpPr>
          <p:cNvPr id="70660" name="Slide Number Placeholder 3"/>
          <p:cNvSpPr>
            <a:spLocks noGrp="1"/>
          </p:cNvSpPr>
          <p:nvPr>
            <p:ph type="sldNum" sz="quarter" idx="4294967295"/>
          </p:nvPr>
        </p:nvSpPr>
        <p:spPr bwMode="auto">
          <a:xfrm>
            <a:off x="3884613" y="8685710"/>
            <a:ext cx="2971800" cy="456733"/>
          </a:xfrm>
          <a:prstGeom prst="rect">
            <a:avLst/>
          </a:prstGeom>
          <a:noFill/>
          <a:ln>
            <a:miter lim="800000"/>
            <a:headEnd/>
            <a:tailEnd/>
          </a:ln>
        </p:spPr>
        <p:txBody>
          <a:bodyPr/>
          <a:lstStyle/>
          <a:p>
            <a:fld id="{031D948A-1689-42CB-8C8D-6120BF63CF0D}" type="slidenum">
              <a:rPr lang="en-US"/>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p:txBody>
          <a:bodyPr/>
          <a:lstStyle/>
          <a:p>
            <a:pPr defTabSz="922338">
              <a:defRPr/>
            </a:pPr>
            <a:fld id="{95F8EADA-DF98-484F-815E-82C75E04E9D7}" type="slidenum">
              <a:rPr lang="en-US" smtClean="0"/>
              <a:pPr defTabSz="922338">
                <a:defRPr/>
              </a:pPr>
              <a:t>43</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en-US" b="0"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44</a:t>
            </a:fld>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en-US" b="0"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45</a:t>
            </a:fld>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Objects displayed in the object pane are organized into Projects.</a:t>
            </a:r>
          </a:p>
          <a:p>
            <a:endParaRPr lang="en-US" b="0" baseline="0" dirty="0" smtClean="0"/>
          </a:p>
          <a:p>
            <a:r>
              <a:rPr lang="en-US" b="0" baseline="0" dirty="0" smtClean="0"/>
              <a:t>A single object can be assigned to more than one project.  </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46</a:t>
            </a:fld>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en-US" b="0"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47</a:t>
            </a:fld>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The All Objects </a:t>
            </a:r>
            <a:r>
              <a:rPr lang="en-US" b="0" u="sng" baseline="0" dirty="0" smtClean="0"/>
              <a:t>project</a:t>
            </a:r>
            <a:r>
              <a:rPr lang="en-US" b="0" baseline="0" dirty="0" smtClean="0"/>
              <a:t> contains every object in the data warehouse.  To expand the set, click on the plus sign in front of the set name.</a:t>
            </a:r>
          </a:p>
          <a:p>
            <a:endParaRPr lang="en-US" b="0" baseline="0" dirty="0" smtClean="0"/>
          </a:p>
          <a:p>
            <a:r>
              <a:rPr lang="en-US" b="0" baseline="0" dirty="0" smtClean="0"/>
              <a:t>Here we see that the object named </a:t>
            </a:r>
            <a:r>
              <a:rPr lang="en-US" b="0" i="1" baseline="0" dirty="0" err="1" smtClean="0"/>
              <a:t>fact_ap_check</a:t>
            </a:r>
            <a:r>
              <a:rPr lang="en-US" b="0" i="0" baseline="0" dirty="0" smtClean="0"/>
              <a:t> is linked to both the </a:t>
            </a:r>
            <a:r>
              <a:rPr lang="en-US" b="0" i="1" baseline="0" dirty="0" smtClean="0"/>
              <a:t>All Objects</a:t>
            </a:r>
            <a:r>
              <a:rPr lang="en-US" b="0" i="0" baseline="0" dirty="0" smtClean="0"/>
              <a:t> </a:t>
            </a:r>
            <a:r>
              <a:rPr lang="en-US" b="0" i="0" u="sng" baseline="0" dirty="0" smtClean="0"/>
              <a:t>project</a:t>
            </a:r>
            <a:r>
              <a:rPr lang="en-US" b="0" i="0" baseline="0" dirty="0" smtClean="0"/>
              <a:t>, and the </a:t>
            </a:r>
            <a:r>
              <a:rPr lang="en-US" b="0" i="1" baseline="0" dirty="0" err="1" smtClean="0"/>
              <a:t>FinancialModules</a:t>
            </a:r>
            <a:r>
              <a:rPr lang="en-US" b="0" i="0" baseline="0" dirty="0" smtClean="0"/>
              <a:t> </a:t>
            </a:r>
            <a:r>
              <a:rPr lang="en-US" b="0" i="0" u="sng" baseline="0" dirty="0" smtClean="0"/>
              <a:t>project</a:t>
            </a:r>
            <a:r>
              <a:rPr lang="en-US" b="0" i="0" baseline="0" dirty="0" smtClean="0"/>
              <a:t>.  Further, the </a:t>
            </a:r>
            <a:r>
              <a:rPr lang="en-US" b="0" i="1" baseline="0" dirty="0" err="1" smtClean="0"/>
              <a:t>FinancialsModules</a:t>
            </a:r>
            <a:r>
              <a:rPr lang="en-US" b="0" i="0" baseline="0" dirty="0" smtClean="0"/>
              <a:t> </a:t>
            </a:r>
            <a:r>
              <a:rPr lang="en-US" b="0" i="0" u="sng" baseline="0" dirty="0" smtClean="0"/>
              <a:t>project</a:t>
            </a:r>
            <a:r>
              <a:rPr lang="en-US" b="0" i="0" baseline="0" dirty="0" smtClean="0"/>
              <a:t> is part of the </a:t>
            </a:r>
            <a:r>
              <a:rPr lang="en-US" b="0" i="1" baseline="0" dirty="0" smtClean="0"/>
              <a:t>All Modules</a:t>
            </a:r>
            <a:r>
              <a:rPr lang="en-US" b="0" i="0" baseline="0" dirty="0" smtClean="0"/>
              <a:t> </a:t>
            </a:r>
            <a:r>
              <a:rPr lang="en-US" b="0" i="0" u="sng" baseline="0" dirty="0" smtClean="0"/>
              <a:t>group</a:t>
            </a:r>
            <a:r>
              <a:rPr lang="en-US" b="0" i="0" baseline="0" dirty="0" smtClean="0"/>
              <a:t>.</a:t>
            </a:r>
            <a:endParaRPr lang="en-US" b="0" baseline="0" dirty="0" smtClean="0"/>
          </a:p>
          <a:p>
            <a:endParaRPr lang="en-US" b="0"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48</a:t>
            </a:fld>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Connections define the path to external objects, such as source data.</a:t>
            </a:r>
          </a:p>
          <a:p>
            <a:endParaRPr lang="en-US" b="0" baseline="0" dirty="0" smtClean="0"/>
          </a:p>
          <a:p>
            <a:r>
              <a:rPr lang="en-US" b="0" baseline="0" dirty="0" smtClean="0"/>
              <a:t>Also, a connection is defined to the BI Data Warehouse itself, the SQL database that contains the BI data.</a:t>
            </a:r>
          </a:p>
          <a:p>
            <a:endParaRPr lang="en-US" b="0" baseline="0" dirty="0" smtClean="0"/>
          </a:p>
          <a:p>
            <a:r>
              <a:rPr lang="en-US" b="0" baseline="0" dirty="0" smtClean="0"/>
              <a:t>QAD_MASTER is a template connection for Enterprise Application (ERP) and EAM Source systems.  The connections named </a:t>
            </a:r>
            <a:r>
              <a:rPr lang="en-US" b="0" i="1" baseline="0" dirty="0" smtClean="0"/>
              <a:t>2010SE </a:t>
            </a:r>
            <a:r>
              <a:rPr lang="en-US" b="0" i="0" baseline="0" dirty="0" smtClean="0"/>
              <a:t>and </a:t>
            </a:r>
            <a:r>
              <a:rPr lang="en-US" b="0" i="1" baseline="0" dirty="0" smtClean="0"/>
              <a:t>QMI</a:t>
            </a:r>
            <a:r>
              <a:rPr lang="en-US" b="0" i="0" baseline="0" dirty="0" smtClean="0"/>
              <a:t> above were defined during the implementation of this specific data warehouse.  They are links to 2 different QAD Enterprise Application environments.</a:t>
            </a:r>
          </a:p>
          <a:p>
            <a:endParaRPr lang="en-US" b="0" i="0" baseline="0" dirty="0" smtClean="0"/>
          </a:p>
          <a:p>
            <a:r>
              <a:rPr lang="en-US" b="0" i="0" baseline="0" dirty="0" smtClean="0"/>
              <a:t>There is also a link shown to the Microsoft Analysis Services Cubes (</a:t>
            </a:r>
            <a:r>
              <a:rPr lang="en-US" b="0" i="1" baseline="0" dirty="0" err="1" smtClean="0"/>
              <a:t>QAD_BI_Cube</a:t>
            </a:r>
            <a:r>
              <a:rPr lang="en-US" b="0" i="1" baseline="0" dirty="0" smtClean="0"/>
              <a:t>)</a:t>
            </a:r>
            <a:r>
              <a:rPr lang="en-US" b="0" i="0" baseline="0" dirty="0" smtClean="0"/>
              <a:t> </a:t>
            </a:r>
            <a:endParaRPr lang="en-US" b="0"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49</a:t>
            </a:fld>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Load tables are the first entry point of data into the data repository.  They hold the latest set of change data.</a:t>
            </a:r>
          </a:p>
          <a:p>
            <a:endParaRPr lang="en-US" b="0" baseline="0" dirty="0" smtClean="0"/>
          </a:p>
          <a:p>
            <a:r>
              <a:rPr lang="en-US" b="0" baseline="0" dirty="0" smtClean="0"/>
              <a:t>Standard QAD modules include Load tables that are ODBC “type”.</a:t>
            </a:r>
          </a:p>
          <a:p>
            <a:endParaRPr lang="en-US" b="0" baseline="0" dirty="0" smtClean="0"/>
          </a:p>
          <a:p>
            <a:r>
              <a:rPr lang="en-US" b="0" baseline="0" dirty="0" smtClean="0"/>
              <a:t>Right click on the table name for a drop down list of options.   Options include </a:t>
            </a:r>
            <a:r>
              <a:rPr lang="en-US" b="0" i="1" baseline="0" dirty="0" smtClean="0"/>
              <a:t>Display Data</a:t>
            </a:r>
            <a:r>
              <a:rPr lang="en-US" b="0" i="0" baseline="0" dirty="0" smtClean="0"/>
              <a:t> and </a:t>
            </a:r>
            <a:r>
              <a:rPr lang="en-US" b="0" i="1" baseline="0" dirty="0" smtClean="0"/>
              <a:t>Export Data via Excel.</a:t>
            </a:r>
          </a:p>
          <a:p>
            <a:endParaRPr lang="en-US" b="0" i="1" baseline="0" dirty="0" smtClean="0"/>
          </a:p>
          <a:p>
            <a:r>
              <a:rPr lang="en-US" b="0" i="0" baseline="0" dirty="0" smtClean="0"/>
              <a:t>When using the </a:t>
            </a:r>
            <a:r>
              <a:rPr lang="en-US" b="0" i="1" baseline="0" dirty="0" smtClean="0"/>
              <a:t>Export Data via Excel, </a:t>
            </a:r>
            <a:r>
              <a:rPr lang="en-US" b="0" i="0" baseline="0" dirty="0" smtClean="0"/>
              <a:t>be aware of the potential number of rows to be extracted.  You can add a SQL Where clause to the extract, to limit the number of rows extracted.</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50</a:t>
            </a:fld>
            <a:endParaRPr lang="en-US"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Table </a:t>
            </a:r>
            <a:r>
              <a:rPr lang="en-US" b="0" i="1" baseline="0" dirty="0" smtClean="0"/>
              <a:t>Properties </a:t>
            </a:r>
            <a:r>
              <a:rPr lang="en-US" b="0" i="0" baseline="0" dirty="0" smtClean="0"/>
              <a:t>show key elements related to the table.  </a:t>
            </a:r>
          </a:p>
          <a:p>
            <a:endParaRPr lang="en-US" b="0" i="0" baseline="0" dirty="0" smtClean="0"/>
          </a:p>
          <a:p>
            <a:r>
              <a:rPr lang="en-US" b="0" baseline="0" dirty="0" smtClean="0"/>
              <a:t>Load tables can include pre-load actions.    Here we see an example of a </a:t>
            </a:r>
            <a:r>
              <a:rPr lang="en-US" b="0" i="1" baseline="0" dirty="0" smtClean="0"/>
              <a:t>Truncate</a:t>
            </a:r>
            <a:r>
              <a:rPr lang="en-US" b="0" i="0" baseline="0" dirty="0" smtClean="0"/>
              <a:t> pre-load action.</a:t>
            </a:r>
            <a:endParaRPr lang="en-US" b="0"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51</a:t>
            </a:fld>
            <a:endParaRPr lang="en-US"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Staging tables are used in the transformation of raw data into a star schema format.  They are </a:t>
            </a:r>
            <a:r>
              <a:rPr lang="en-US" b="1" baseline="0" dirty="0" smtClean="0"/>
              <a:t>temporary</a:t>
            </a:r>
            <a:r>
              <a:rPr lang="en-US" b="0" baseline="0" dirty="0" smtClean="0"/>
              <a:t> storage.</a:t>
            </a:r>
          </a:p>
          <a:p>
            <a:endParaRPr lang="en-US" b="0" baseline="0" dirty="0" smtClean="0"/>
          </a:p>
          <a:p>
            <a:r>
              <a:rPr lang="en-US" b="0" baseline="0" dirty="0" smtClean="0"/>
              <a:t>This slide is an example of a </a:t>
            </a:r>
            <a:r>
              <a:rPr lang="en-US" b="0" i="1" baseline="0" dirty="0" smtClean="0"/>
              <a:t>Track Back Diagram</a:t>
            </a:r>
            <a:r>
              <a:rPr lang="en-US" b="0" i="0" baseline="0" dirty="0" smtClean="0"/>
              <a:t>.  </a:t>
            </a:r>
          </a:p>
          <a:p>
            <a:endParaRPr lang="en-US" b="0" i="0" baseline="0" dirty="0" smtClean="0"/>
          </a:p>
          <a:p>
            <a:r>
              <a:rPr lang="en-US" b="0" i="0" baseline="0" dirty="0" smtClean="0"/>
              <a:t>From left to right:</a:t>
            </a:r>
          </a:p>
          <a:p>
            <a:endParaRPr lang="en-US" b="0" i="0" baseline="0" dirty="0" smtClean="0"/>
          </a:p>
          <a:p>
            <a:r>
              <a:rPr lang="en-US" b="0" i="0" baseline="0" dirty="0" smtClean="0"/>
              <a:t>The two source tables shown in this diagram are </a:t>
            </a:r>
            <a:r>
              <a:rPr lang="en-US" b="0" i="1" baseline="0" dirty="0" err="1" smtClean="0"/>
              <a:t>ac_mstr</a:t>
            </a:r>
            <a:r>
              <a:rPr lang="en-US" b="0" i="0" baseline="0" dirty="0" smtClean="0"/>
              <a:t> and</a:t>
            </a:r>
            <a:r>
              <a:rPr lang="en-US" b="0" i="1" baseline="0" dirty="0" smtClean="0"/>
              <a:t> </a:t>
            </a:r>
            <a:r>
              <a:rPr lang="en-US" b="0" i="1" baseline="0" dirty="0" err="1" smtClean="0"/>
              <a:t>code_mstr</a:t>
            </a:r>
            <a:r>
              <a:rPr lang="en-US" b="0" i="1" baseline="0" dirty="0" smtClean="0"/>
              <a:t>.</a:t>
            </a:r>
            <a:r>
              <a:rPr lang="en-US" b="0" i="0" baseline="0" dirty="0" smtClean="0"/>
              <a:t>  Note that the boxes are in green, there are outside the data Warehouse.</a:t>
            </a:r>
          </a:p>
          <a:p>
            <a:endParaRPr lang="en-US" b="0" i="0" baseline="0" dirty="0" smtClean="0"/>
          </a:p>
          <a:p>
            <a:r>
              <a:rPr lang="en-US" b="0" i="0" baseline="0" dirty="0" smtClean="0"/>
              <a:t>The source tables feed the load tables.  The load tables are combined to a single stage table.  Finally, we see that the stage table feeds the account dimension table.</a:t>
            </a:r>
            <a:endParaRPr lang="en-US" b="0"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52</a:t>
            </a:fld>
            <a:endParaRPr lang="en-US"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This slide is an example of a portion of a much more complex track-back diagram.</a:t>
            </a:r>
          </a:p>
          <a:p>
            <a:endParaRPr lang="en-US" b="0" baseline="0" dirty="0" smtClean="0"/>
          </a:p>
          <a:p>
            <a:endParaRPr lang="en-US" b="0"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53</a:t>
            </a:fld>
            <a:endParaRPr lang="en-US" dirty="0"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As with other tables within the data warehouse, the processing of data in the staging tables is controlled using procedures.</a:t>
            </a:r>
          </a:p>
          <a:p>
            <a:endParaRPr lang="en-US" b="0" baseline="0" dirty="0" smtClean="0"/>
          </a:p>
          <a:p>
            <a:r>
              <a:rPr lang="en-US" b="0" baseline="0" dirty="0" smtClean="0"/>
              <a:t>In this example, we see to procedures:  </a:t>
            </a:r>
            <a:r>
              <a:rPr lang="en-US" b="0" i="1" baseline="0" dirty="0" smtClean="0"/>
              <a:t>Update</a:t>
            </a:r>
            <a:r>
              <a:rPr lang="en-US" b="0" i="0" baseline="0" dirty="0" smtClean="0"/>
              <a:t> and </a:t>
            </a:r>
            <a:r>
              <a:rPr lang="en-US" b="0" i="1" baseline="0" dirty="0" smtClean="0"/>
              <a:t>Custom.</a:t>
            </a:r>
          </a:p>
          <a:p>
            <a:endParaRPr lang="en-US" b="0" i="1" baseline="0" dirty="0" smtClean="0"/>
          </a:p>
          <a:p>
            <a:r>
              <a:rPr lang="en-US" b="0" i="0" baseline="0" dirty="0" smtClean="0"/>
              <a:t>These procedures should NOT be modified, except by trained personnel.</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54</a:t>
            </a:fld>
            <a:endParaRPr lang="en-US"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Dimensions are qualifiers of facts.</a:t>
            </a:r>
          </a:p>
          <a:p>
            <a:endParaRPr lang="en-US" b="0" baseline="0" dirty="0" smtClean="0"/>
          </a:p>
          <a:p>
            <a:r>
              <a:rPr lang="en-US" b="0" baseline="0" dirty="0" smtClean="0"/>
              <a:t>Views are created from dimensions.  </a:t>
            </a:r>
          </a:p>
          <a:p>
            <a:endParaRPr lang="en-US" b="0" baseline="0" dirty="0" smtClean="0"/>
          </a:p>
          <a:p>
            <a:r>
              <a:rPr lang="en-US" b="0" baseline="0" dirty="0" smtClean="0"/>
              <a:t>As an example: The </a:t>
            </a:r>
            <a:r>
              <a:rPr lang="en-US" b="0" baseline="0" dirty="0" err="1" smtClean="0"/>
              <a:t>dim_customer</a:t>
            </a:r>
            <a:r>
              <a:rPr lang="en-US" b="0" baseline="0" dirty="0" smtClean="0"/>
              <a:t> contains all rows for all customers.  There are 3 views for this dimension:  </a:t>
            </a:r>
            <a:r>
              <a:rPr lang="en-US" b="0" baseline="0" dirty="0" err="1" smtClean="0"/>
              <a:t>bill_to</a:t>
            </a:r>
            <a:r>
              <a:rPr lang="en-US" b="0" baseline="0" dirty="0" smtClean="0"/>
              <a:t>, </a:t>
            </a:r>
            <a:r>
              <a:rPr lang="en-US" b="0" baseline="0" dirty="0" err="1" smtClean="0"/>
              <a:t>sold_to</a:t>
            </a:r>
            <a:r>
              <a:rPr lang="en-US" b="0" baseline="0" dirty="0" smtClean="0"/>
              <a:t> and </a:t>
            </a:r>
            <a:r>
              <a:rPr lang="en-US" b="0" baseline="0" dirty="0" err="1" smtClean="0"/>
              <a:t>ship_to</a:t>
            </a:r>
            <a:r>
              <a:rPr lang="en-US" b="0" baseline="0" dirty="0" smtClean="0"/>
              <a:t>.  </a:t>
            </a:r>
          </a:p>
          <a:p>
            <a:endParaRPr lang="en-US" b="0" baseline="0" dirty="0" smtClean="0"/>
          </a:p>
          <a:p>
            <a:r>
              <a:rPr lang="en-US" b="0" baseline="0" dirty="0" smtClean="0"/>
              <a:t>The </a:t>
            </a:r>
            <a:r>
              <a:rPr lang="en-US" b="0" baseline="0" dirty="0" err="1" smtClean="0"/>
              <a:t>Bill_to</a:t>
            </a:r>
            <a:r>
              <a:rPr lang="en-US" b="0" baseline="0" dirty="0" smtClean="0"/>
              <a:t> dimension view will select only rows in the customer dimension where the bill-to flag is “Y”.</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55</a:t>
            </a:fld>
            <a:endParaRPr lang="en-US"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Fact tables are the central table in a star schema design.</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56</a:t>
            </a:fld>
            <a:endParaRPr lang="en-US" dirty="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Data Stores are permanent tables that are used to support the logic that transforms source data to fact tables.</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57</a:t>
            </a:fld>
            <a:endParaRPr lang="en-US" dirty="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2 types of cube objects in the DWD:</a:t>
            </a:r>
          </a:p>
          <a:p>
            <a:endParaRPr lang="en-US" b="0" baseline="0" dirty="0" smtClean="0"/>
          </a:p>
          <a:p>
            <a:pPr marL="182880" indent="-182880">
              <a:buFont typeface="Arial" pitchFamily="34" charset="0"/>
              <a:buChar char="•"/>
            </a:pPr>
            <a:r>
              <a:rPr lang="en-US" b="1" baseline="0" dirty="0" smtClean="0"/>
              <a:t>Older type </a:t>
            </a:r>
            <a:r>
              <a:rPr lang="en-US" b="0" baseline="0" dirty="0" smtClean="0"/>
              <a:t>- “Cubes”</a:t>
            </a:r>
          </a:p>
          <a:p>
            <a:pPr marL="182880" indent="-182880">
              <a:buFont typeface="Arial" pitchFamily="34" charset="0"/>
              <a:buChar char="•"/>
            </a:pPr>
            <a:r>
              <a:rPr lang="en-US" b="1" baseline="0" dirty="0" smtClean="0"/>
              <a:t>Newer type </a:t>
            </a:r>
            <a:r>
              <a:rPr lang="en-US" b="0" baseline="0" dirty="0" smtClean="0"/>
              <a:t>- “OLAP Cubes” and “OLAP Dimensions”.</a:t>
            </a:r>
          </a:p>
          <a:p>
            <a:endParaRPr lang="en-US" b="0" baseline="0" dirty="0" smtClean="0"/>
          </a:p>
          <a:p>
            <a:r>
              <a:rPr lang="en-US" b="0" baseline="0" dirty="0" smtClean="0"/>
              <a:t>QAD standard provides Excel workbooks that access the older type of cube.</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58</a:t>
            </a:fld>
            <a:endParaRPr lang="en-US" dirty="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Procedures are an object type in the DWD.</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59</a:t>
            </a:fld>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err="1" smtClean="0">
                <a:latin typeface="Century Gothic" pitchFamily="34" charset="0"/>
              </a:rPr>
              <a:t>setp_job</a:t>
            </a:r>
            <a:r>
              <a:rPr lang="en-US" dirty="0" smtClean="0">
                <a:latin typeface="Century Gothic" pitchFamily="34" charset="0"/>
              </a:rPr>
              <a:t>_&lt;</a:t>
            </a:r>
            <a:r>
              <a:rPr lang="en-US" dirty="0" err="1" smtClean="0">
                <a:latin typeface="Century Gothic" pitchFamily="34" charset="0"/>
              </a:rPr>
              <a:t>job_name</a:t>
            </a:r>
            <a:r>
              <a:rPr lang="en-US" dirty="0" smtClean="0">
                <a:latin typeface="Century Gothic" pitchFamily="34" charset="0"/>
              </a:rPr>
              <a:t>&gt; sets a &lt;JOB&gt;_PROCESS_RUNNING parameter to Y, which will be set back to N at the end of the job. If another job starts that checks the parameter, it will fail as it believes there is already a running version of the job.</a:t>
            </a:r>
          </a:p>
          <a:p>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Tables may have indexes.</a:t>
            </a:r>
          </a:p>
          <a:p>
            <a:endParaRPr lang="en-US" b="0" baseline="0" dirty="0" smtClean="0"/>
          </a:p>
          <a:p>
            <a:r>
              <a:rPr lang="en-US" b="0" baseline="0" dirty="0" smtClean="0"/>
              <a:t>To see which indexes are defined for a table, right click on the table object and select </a:t>
            </a:r>
            <a:r>
              <a:rPr lang="en-US" b="0" i="1" baseline="0" dirty="0" smtClean="0"/>
              <a:t>Display Indexes</a:t>
            </a:r>
            <a:endParaRPr lang="en-US" b="0"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60</a:t>
            </a:fld>
            <a:endParaRPr lang="en-US" dirty="0"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p:txBody>
          <a:bodyPr/>
          <a:lstStyle/>
          <a:p>
            <a:pPr defTabSz="922338">
              <a:defRPr/>
            </a:pPr>
            <a:fld id="{80D45D16-358B-4B77-8302-45CD7EB404C1}" type="slidenum">
              <a:rPr lang="en-US" smtClean="0"/>
              <a:pPr defTabSz="922338">
                <a:defRPr/>
              </a:pPr>
              <a:t>61</a:t>
            </a:fld>
            <a:endParaRPr lang="en-US" dirty="0"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Open the Diagram window by clicking on the Diagram button.</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62</a:t>
            </a:fld>
            <a:endParaRPr lang="en-US" dirty="0"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When the Diagram window is displayed, click the Diagram button again.</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63</a:t>
            </a:fld>
            <a:endParaRPr lang="en-US" dirty="0"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The diagram selection window lets the user select the type of diagram and which object to use.</a:t>
            </a:r>
          </a:p>
          <a:p>
            <a:endParaRPr lang="en-US" b="0" baseline="0" dirty="0" smtClean="0"/>
          </a:p>
          <a:p>
            <a:r>
              <a:rPr lang="en-US" b="0" baseline="0" dirty="0" smtClean="0"/>
              <a:t>The user MUST select the object from the drop down list.</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64</a:t>
            </a:fld>
            <a:endParaRPr lang="en-US" dirty="0"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The diagram is interactive.  The user can click and drag objects within the window.</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65</a:t>
            </a:fld>
            <a:endParaRPr lang="en-US" dirty="0"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p:txBody>
          <a:bodyPr/>
          <a:lstStyle/>
          <a:p>
            <a:pPr defTabSz="922338">
              <a:defRPr/>
            </a:pPr>
            <a:fld id="{80D45D16-358B-4B77-8302-45CD7EB404C1}" type="slidenum">
              <a:rPr lang="en-US" smtClean="0"/>
              <a:pPr defTabSz="922338">
                <a:defRPr/>
              </a:pPr>
              <a:t>66</a:t>
            </a:fld>
            <a:endParaRPr lang="en-US" dirty="0"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Reports can be run from a drop down menu available on the main Builder/Browser window.  </a:t>
            </a:r>
          </a:p>
          <a:p>
            <a:endParaRPr lang="en-US" b="0" baseline="0" dirty="0" smtClean="0"/>
          </a:p>
          <a:p>
            <a:r>
              <a:rPr lang="en-US" b="0" baseline="0" dirty="0" smtClean="0"/>
              <a:t>A subset of all the reports is available in the “fast access” bar in the window.</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67</a:t>
            </a:fld>
            <a:endParaRPr lang="en-US" dirty="0"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aseline="0" dirty="0" smtClean="0"/>
              <a:t>This is an example of a report – the </a:t>
            </a:r>
            <a:r>
              <a:rPr lang="en-US" i="1" baseline="0" dirty="0" smtClean="0"/>
              <a:t>Fact to Dimension Matrix</a:t>
            </a:r>
            <a:r>
              <a:rPr lang="en-US" baseline="0" dirty="0" smtClean="0"/>
              <a:t>.</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68</a:t>
            </a:fld>
            <a:endParaRPr lang="en-US" dirty="0"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aseline="0" dirty="0" smtClean="0"/>
              <a:t>The user can export the report to Excel.  Right click within the </a:t>
            </a:r>
            <a:r>
              <a:rPr lang="en-US" i="1" baseline="0" dirty="0" smtClean="0"/>
              <a:t>Results</a:t>
            </a:r>
            <a:r>
              <a:rPr lang="en-US" i="1" u="none" baseline="0" dirty="0" smtClean="0"/>
              <a:t> </a:t>
            </a:r>
            <a:r>
              <a:rPr lang="en-US" i="0" u="none" baseline="0" dirty="0" smtClean="0"/>
              <a:t>and select </a:t>
            </a:r>
            <a:r>
              <a:rPr lang="en-US" i="1" u="none" baseline="0" dirty="0" smtClean="0"/>
              <a:t>Excel It</a:t>
            </a:r>
            <a:r>
              <a:rPr lang="en-US" i="0" u="none" baseline="0" dirty="0" smtClean="0"/>
              <a:t>.</a:t>
            </a:r>
            <a:endParaRPr lang="en-US"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69</a:t>
            </a:fld>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p:txBody>
          <a:bodyPr/>
          <a:lstStyle/>
          <a:p>
            <a:pPr defTabSz="922338">
              <a:defRPr/>
            </a:pPr>
            <a:fld id="{95F8EADA-DF98-484F-815E-82C75E04E9D7}" type="slidenum">
              <a:rPr lang="en-US" smtClean="0"/>
              <a:pPr defTabSz="922338">
                <a:defRPr/>
              </a:pPr>
              <a:t>70</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pPr eaLnBrk="1" hangingPunct="1"/>
            <a:r>
              <a:rPr lang="en-US" dirty="0" smtClean="0"/>
              <a:t>Data</a:t>
            </a:r>
            <a:r>
              <a:rPr lang="en-US" baseline="0" dirty="0" smtClean="0"/>
              <a:t> objects in the standard data flow include:</a:t>
            </a:r>
          </a:p>
          <a:p>
            <a:pPr marL="182880" indent="-182880" eaLnBrk="1" hangingPunct="1">
              <a:buFont typeface="Arial" pitchFamily="34" charset="0"/>
              <a:buChar char="•"/>
            </a:pPr>
            <a:r>
              <a:rPr lang="en-US" baseline="0" dirty="0" smtClean="0"/>
              <a:t>Source systems</a:t>
            </a:r>
          </a:p>
          <a:p>
            <a:pPr marL="182880" indent="-182880" eaLnBrk="1" hangingPunct="1">
              <a:buFont typeface="Arial" pitchFamily="34" charset="0"/>
              <a:buChar char="•"/>
            </a:pPr>
            <a:r>
              <a:rPr lang="en-US" baseline="0" dirty="0" smtClean="0"/>
              <a:t>Load tables</a:t>
            </a:r>
          </a:p>
          <a:p>
            <a:pPr marL="182880" indent="-182880" eaLnBrk="1" hangingPunct="1">
              <a:buFont typeface="Arial" pitchFamily="34" charset="0"/>
              <a:buChar char="•"/>
            </a:pPr>
            <a:r>
              <a:rPr lang="en-US" baseline="0" dirty="0" smtClean="0"/>
              <a:t>Staging tables</a:t>
            </a:r>
          </a:p>
          <a:p>
            <a:pPr marL="182880" indent="-182880" eaLnBrk="1" hangingPunct="1">
              <a:buFont typeface="Arial" pitchFamily="34" charset="0"/>
              <a:buChar char="•"/>
            </a:pPr>
            <a:r>
              <a:rPr lang="en-US" baseline="0" dirty="0" smtClean="0"/>
              <a:t>Dimension tables</a:t>
            </a:r>
          </a:p>
          <a:p>
            <a:pPr marL="182880" indent="-182880" eaLnBrk="1" hangingPunct="1">
              <a:buFont typeface="Arial" pitchFamily="34" charset="0"/>
              <a:buChar char="•"/>
            </a:pPr>
            <a:r>
              <a:rPr lang="en-US" baseline="0" dirty="0" smtClean="0"/>
              <a:t>Fact tables</a:t>
            </a:r>
          </a:p>
          <a:p>
            <a:pPr eaLnBrk="1" hangingPunct="1">
              <a:buFont typeface="Arial" pitchFamily="34" charset="0"/>
              <a:buNone/>
            </a:pPr>
            <a:endParaRPr lang="en-US" baseline="0" dirty="0" smtClean="0"/>
          </a:p>
          <a:p>
            <a:pPr eaLnBrk="1" hangingPunct="1">
              <a:buFont typeface="Arial" pitchFamily="34" charset="0"/>
              <a:buNone/>
            </a:pPr>
            <a:r>
              <a:rPr lang="en-US" baseline="0" dirty="0" smtClean="0"/>
              <a:t>The DWD Scheduler is the mechanism that controls the Extract/Transformation/Load process.</a:t>
            </a:r>
            <a:endParaRPr lang="en-US" dirty="0" smtClean="0"/>
          </a:p>
        </p:txBody>
      </p:sp>
      <p:sp>
        <p:nvSpPr>
          <p:cNvPr id="70660" name="Slide Number Placeholder 3"/>
          <p:cNvSpPr>
            <a:spLocks noGrp="1"/>
          </p:cNvSpPr>
          <p:nvPr>
            <p:ph type="sldNum" sz="quarter" idx="4294967295"/>
          </p:nvPr>
        </p:nvSpPr>
        <p:spPr bwMode="auto">
          <a:xfrm>
            <a:off x="3884613" y="8685710"/>
            <a:ext cx="2971800" cy="456733"/>
          </a:xfrm>
          <a:prstGeom prst="rect">
            <a:avLst/>
          </a:prstGeom>
          <a:noFill/>
          <a:ln>
            <a:miter lim="800000"/>
            <a:headEnd/>
            <a:tailEnd/>
          </a:ln>
        </p:spPr>
        <p:txBody>
          <a:bodyPr/>
          <a:lstStyle/>
          <a:p>
            <a:fld id="{031D948A-1689-42CB-8C8D-6120BF63CF0D}" type="slidenum">
              <a:rPr lang="en-US"/>
              <a:pPr/>
              <a:t>71</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72</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dirty="0" smtClean="0"/>
              <a:t>The scheduler component</a:t>
            </a:r>
            <a:r>
              <a:rPr lang="en-US" baseline="0" dirty="0" smtClean="0"/>
              <a:t> hierarchy:</a:t>
            </a:r>
          </a:p>
          <a:p>
            <a:pPr marL="182880" indent="-182880" eaLnBrk="1" hangingPunct="1">
              <a:buFont typeface="Wingdings" pitchFamily="2" charset="2"/>
              <a:buChar char="Ø"/>
            </a:pPr>
            <a:r>
              <a:rPr lang="en-US" baseline="0" dirty="0" smtClean="0"/>
              <a:t>Jobs</a:t>
            </a:r>
          </a:p>
          <a:p>
            <a:pPr marL="457200" lvl="1" indent="-182880" eaLnBrk="1" hangingPunct="1">
              <a:buFont typeface="Wingdings" pitchFamily="2" charset="2"/>
              <a:buChar char="Ø"/>
            </a:pPr>
            <a:r>
              <a:rPr lang="en-US" baseline="0" dirty="0" smtClean="0"/>
              <a:t>Tasks</a:t>
            </a:r>
          </a:p>
          <a:p>
            <a:pPr marL="731520" lvl="2" indent="-182880" eaLnBrk="1" hangingPunct="1">
              <a:buFont typeface="Wingdings" pitchFamily="2" charset="2"/>
              <a:buChar char="Ø"/>
            </a:pPr>
            <a:r>
              <a:rPr lang="en-US" baseline="0" dirty="0" smtClean="0"/>
              <a:t>Objects and Actions associated to the object</a:t>
            </a: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aseline="0" dirty="0" smtClean="0"/>
              <a:t>Common Task Actions include: </a:t>
            </a:r>
          </a:p>
          <a:p>
            <a:endParaRPr lang="en-US" baseline="0" dirty="0" smtClean="0"/>
          </a:p>
          <a:p>
            <a:pPr marL="182880" indent="-182880">
              <a:buFont typeface="Arial" pitchFamily="34" charset="0"/>
              <a:buChar char="•"/>
            </a:pPr>
            <a:r>
              <a:rPr lang="en-US" b="1" baseline="0" dirty="0" smtClean="0"/>
              <a:t>Drop. </a:t>
            </a:r>
            <a:r>
              <a:rPr lang="en-US" baseline="0" dirty="0" smtClean="0"/>
              <a:t>Removes table from SQL data base.</a:t>
            </a:r>
          </a:p>
          <a:p>
            <a:pPr marL="182880" indent="-182880">
              <a:buFont typeface="Arial" pitchFamily="34" charset="0"/>
              <a:buChar char="•"/>
            </a:pPr>
            <a:r>
              <a:rPr lang="en-US" b="1" baseline="0" dirty="0" smtClean="0"/>
              <a:t>Create. </a:t>
            </a:r>
            <a:r>
              <a:rPr lang="en-US" baseline="0" dirty="0" smtClean="0"/>
              <a:t>Creates table in SQL data base.</a:t>
            </a:r>
          </a:p>
          <a:p>
            <a:pPr marL="182880" indent="-182880">
              <a:buFont typeface="Arial" pitchFamily="34" charset="0"/>
              <a:buChar char="•"/>
            </a:pPr>
            <a:r>
              <a:rPr lang="en-US" b="1" baseline="0" dirty="0" smtClean="0"/>
              <a:t>Truncate. </a:t>
            </a:r>
            <a:r>
              <a:rPr lang="en-US" baseline="0" dirty="0" smtClean="0"/>
              <a:t>Deletes all rows (data) in a SQL table.</a:t>
            </a:r>
          </a:p>
          <a:p>
            <a:pPr marL="182880" indent="-182880">
              <a:buFont typeface="Arial" pitchFamily="34" charset="0"/>
              <a:buChar char="•"/>
            </a:pPr>
            <a:r>
              <a:rPr lang="en-US" b="1" baseline="0" dirty="0" smtClean="0"/>
              <a:t>Load. </a:t>
            </a:r>
            <a:r>
              <a:rPr lang="en-US" baseline="0" dirty="0" smtClean="0"/>
              <a:t>Executes standard DWD load procedure and any defined pre and post load procedures.</a:t>
            </a:r>
          </a:p>
          <a:p>
            <a:pPr marL="182880" indent="-182880">
              <a:buFont typeface="Arial" pitchFamily="34" charset="0"/>
              <a:buChar char="•"/>
            </a:pPr>
            <a:r>
              <a:rPr lang="en-US" b="1" baseline="0" dirty="0" smtClean="0"/>
              <a:t>Custom. </a:t>
            </a:r>
            <a:r>
              <a:rPr lang="en-US" baseline="0" dirty="0" smtClean="0"/>
              <a:t>Executes custom procedure associated to table/object.</a:t>
            </a:r>
          </a:p>
          <a:p>
            <a:pPr marL="182880" indent="-182880">
              <a:buFont typeface="Arial" pitchFamily="34" charset="0"/>
              <a:buChar char="•"/>
            </a:pPr>
            <a:r>
              <a:rPr lang="en-US" b="1" baseline="0" dirty="0" smtClean="0"/>
              <a:t>Update.  </a:t>
            </a:r>
            <a:r>
              <a:rPr lang="en-US" baseline="0" dirty="0" smtClean="0"/>
              <a:t>Execute update procedure associated to table/object.</a:t>
            </a:r>
          </a:p>
          <a:p>
            <a:pPr marL="182880" indent="-182880">
              <a:buFont typeface="Arial" pitchFamily="34" charset="0"/>
              <a:buChar char="•"/>
            </a:pPr>
            <a:r>
              <a:rPr lang="en-US" b="1" baseline="0" dirty="0" smtClean="0"/>
              <a:t>Execute.  </a:t>
            </a:r>
            <a:r>
              <a:rPr lang="en-US" baseline="0" dirty="0" smtClean="0"/>
              <a:t>Execute the procedure or host scripts.</a:t>
            </a:r>
          </a:p>
          <a:p>
            <a:pPr marL="182880" indent="-182880">
              <a:buFont typeface="Arial" pitchFamily="34" charset="0"/>
              <a:buChar char="•"/>
            </a:pPr>
            <a:r>
              <a:rPr lang="en-US" b="1" baseline="0" dirty="0" smtClean="0"/>
              <a:t>Process.  </a:t>
            </a:r>
            <a:r>
              <a:rPr lang="en-US" baseline="0" dirty="0" smtClean="0"/>
              <a:t>Drops all indexes on the table, performs the update procedure and rebuilds the indexes.</a:t>
            </a:r>
          </a:p>
          <a:p>
            <a:endParaRPr lang="en-US"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73</a:t>
            </a:fld>
            <a:endParaRPr 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This is the </a:t>
            </a:r>
            <a:r>
              <a:rPr lang="en-US" b="0" i="1" baseline="0" dirty="0" smtClean="0"/>
              <a:t>Properties</a:t>
            </a:r>
            <a:r>
              <a:rPr lang="en-US" b="0" i="0" baseline="0" dirty="0" smtClean="0"/>
              <a:t> page for a staging table in the system.  It has two procedures associated to the table/object.  One is the standard Update Procedure, the other is a Custom Procedure.</a:t>
            </a:r>
            <a:endParaRPr lang="en-US" b="0"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74</a:t>
            </a:fld>
            <a:endParaRPr 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75</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dirty="0" smtClean="0"/>
              <a:t>This is one job in the system.</a:t>
            </a:r>
          </a:p>
          <a:p>
            <a:pPr eaLnBrk="1" hangingPunct="1"/>
            <a:endParaRPr lang="en-US" dirty="0" smtClean="0"/>
          </a:p>
          <a:p>
            <a:pPr eaLnBrk="1" hangingPunct="1"/>
            <a:r>
              <a:rPr lang="en-US" dirty="0" smtClean="0"/>
              <a:t>The object</a:t>
            </a:r>
            <a:r>
              <a:rPr lang="en-US" baseline="0" dirty="0" smtClean="0"/>
              <a:t> and it’s related actions are shown here as tasks.</a:t>
            </a:r>
          </a:p>
          <a:p>
            <a:pPr eaLnBrk="1" hangingPunct="1"/>
            <a:endParaRPr lang="en-US" baseline="0" dirty="0" smtClean="0"/>
          </a:p>
          <a:p>
            <a:pPr eaLnBrk="1" hangingPunct="1"/>
            <a:r>
              <a:rPr lang="en-US" baseline="0" dirty="0" smtClean="0"/>
              <a:t>The object is stage_ap_check_base3 and the actions are </a:t>
            </a:r>
            <a:r>
              <a:rPr lang="en-US" i="1" baseline="0" dirty="0" smtClean="0"/>
              <a:t>Process</a:t>
            </a:r>
            <a:r>
              <a:rPr lang="en-US" i="0" baseline="0" dirty="0" smtClean="0"/>
              <a:t> and </a:t>
            </a:r>
            <a:r>
              <a:rPr lang="en-US" i="1" baseline="0" dirty="0" smtClean="0"/>
              <a:t>Custom.</a:t>
            </a:r>
            <a:endParaRPr lang="en-US" dirty="0"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p:txBody>
          <a:bodyPr/>
          <a:lstStyle/>
          <a:p>
            <a:pPr defTabSz="922338">
              <a:defRPr/>
            </a:pPr>
            <a:fld id="{95F8EADA-DF98-484F-815E-82C75E04E9D7}" type="slidenum">
              <a:rPr lang="en-US" smtClean="0"/>
              <a:pPr defTabSz="922338">
                <a:defRPr/>
              </a:pPr>
              <a:t>76</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0" baseline="0" dirty="0" smtClean="0"/>
              <a:t>The scheduler is accessed via a button on the builder/browser toolbar.</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77</a:t>
            </a:fld>
            <a:endParaRPr 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78</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dirty="0" smtClean="0"/>
              <a:t>The Scheduler</a:t>
            </a:r>
            <a:r>
              <a:rPr lang="en-US" baseline="0" dirty="0" smtClean="0"/>
              <a:t> toolbar includes a drop down menu to run various views of the jobs.</a:t>
            </a:r>
          </a:p>
          <a:p>
            <a:pPr eaLnBrk="1" hangingPunct="1"/>
            <a:endParaRPr lang="en-US" baseline="0" dirty="0" smtClean="0"/>
          </a:p>
          <a:p>
            <a:pPr eaLnBrk="1" hangingPunct="1"/>
            <a:r>
              <a:rPr lang="en-US" baseline="0" dirty="0" smtClean="0"/>
              <a:t>Similar functionality is available vie buttons on the toolbar.  The user can enter a search string, along with wildcards in the box on the toolbar, prior to running one of the options.</a:t>
            </a:r>
          </a:p>
          <a:p>
            <a:pPr eaLnBrk="1" hangingPunct="1"/>
            <a:endParaRPr lang="en-US" baseline="0" dirty="0" smtClean="0"/>
          </a:p>
          <a:p>
            <a:pPr eaLnBrk="1" hangingPunct="1"/>
            <a:r>
              <a:rPr lang="en-US" baseline="0" dirty="0" smtClean="0"/>
              <a:t>For example, to see all jobs with “start” in the name, the user would enter “%start%” in the search window.</a:t>
            </a:r>
          </a:p>
          <a:p>
            <a:pPr eaLnBrk="1" hangingPunct="1"/>
            <a:endParaRPr lang="en-US" baseline="0" dirty="0" smtClean="0"/>
          </a:p>
          <a:p>
            <a:pPr eaLnBrk="1" hangingPunct="1"/>
            <a:endParaRPr lang="en-US" baseline="0" dirty="0"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79</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dirty="0" smtClean="0"/>
              <a:t>In the standard Scheduler</a:t>
            </a:r>
            <a:r>
              <a:rPr lang="en-US" baseline="0" dirty="0" smtClean="0"/>
              <a:t> window, the Job pane appears at the top.  Followed by Tasks, followed by the auditor/scheduler log.</a:t>
            </a: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p:txBody>
          <a:bodyPr/>
          <a:lstStyle/>
          <a:p>
            <a:pPr defTabSz="922338">
              <a:defRPr/>
            </a:pPr>
            <a:fld id="{95F8EADA-DF98-484F-815E-82C75E04E9D7}" type="slidenum">
              <a:rPr lang="en-US" smtClean="0"/>
              <a:pPr defTabSz="922338">
                <a:defRPr/>
              </a:pPr>
              <a:t>80</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81</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i="0" dirty="0" smtClean="0"/>
              <a:t>Scheduler States</a:t>
            </a:r>
            <a:r>
              <a:rPr lang="en-US" i="0" baseline="0" dirty="0" smtClean="0"/>
              <a:t> for Jobs: </a:t>
            </a:r>
          </a:p>
          <a:p>
            <a:pPr eaLnBrk="1" hangingPunct="1"/>
            <a:endParaRPr lang="en-US" i="0" dirty="0" smtClean="0"/>
          </a:p>
          <a:p>
            <a:pPr marL="182880" indent="-182880" eaLnBrk="1" hangingPunct="1">
              <a:buFont typeface="Arial" pitchFamily="34" charset="0"/>
              <a:buChar char="•"/>
            </a:pPr>
            <a:r>
              <a:rPr lang="en-US" b="1" i="0" dirty="0" smtClean="0"/>
              <a:t>Hold</a:t>
            </a:r>
            <a:r>
              <a:rPr lang="en-US" i="1" dirty="0" smtClean="0"/>
              <a:t> .</a:t>
            </a:r>
            <a:r>
              <a:rPr lang="en-US" i="1" baseline="0" dirty="0" smtClean="0"/>
              <a:t>  </a:t>
            </a:r>
            <a:r>
              <a:rPr lang="en-US" dirty="0" smtClean="0"/>
              <a:t>Job</a:t>
            </a:r>
            <a:r>
              <a:rPr lang="en-US" baseline="0" dirty="0" smtClean="0"/>
              <a:t> is on hold.  It can be edited and its state changed in order to release the job.</a:t>
            </a:r>
          </a:p>
          <a:p>
            <a:pPr marL="182880" indent="-182880" eaLnBrk="1" hangingPunct="1">
              <a:buFont typeface="Arial" pitchFamily="34" charset="0"/>
              <a:buChar char="•"/>
            </a:pPr>
            <a:r>
              <a:rPr lang="en-US" b="1" i="0" baseline="0" dirty="0" smtClean="0"/>
              <a:t>Waiting</a:t>
            </a:r>
            <a:r>
              <a:rPr lang="en-US" baseline="0" dirty="0" smtClean="0"/>
              <a:t>. Job is waiting to start, or waiting for it’s scheduled time to arrive, or waiting for a scheduler agent to become available.</a:t>
            </a:r>
          </a:p>
          <a:p>
            <a:pPr marL="182880" indent="-182880" eaLnBrk="1" hangingPunct="1">
              <a:buFont typeface="Arial" pitchFamily="34" charset="0"/>
              <a:buChar char="•"/>
            </a:pPr>
            <a:r>
              <a:rPr lang="en-US" b="1" i="0" baseline="0" dirty="0" smtClean="0"/>
              <a:t>Blocked</a:t>
            </a:r>
            <a:r>
              <a:rPr lang="en-US" baseline="0" dirty="0" smtClean="0"/>
              <a:t> .  Job is blocked because another instance of the same job is running.  When the currently running job completes. This instance of the job will start.</a:t>
            </a:r>
          </a:p>
          <a:p>
            <a:pPr marL="182880" indent="-182880">
              <a:buFont typeface="Arial" pitchFamily="34" charset="0"/>
              <a:buChar char="•"/>
            </a:pPr>
            <a:r>
              <a:rPr lang="en-US" b="1" i="0" dirty="0" smtClean="0"/>
              <a:t>Pending</a:t>
            </a:r>
            <a:r>
              <a:rPr lang="en-US" i="1" baseline="0" dirty="0" smtClean="0"/>
              <a:t> . </a:t>
            </a:r>
            <a:r>
              <a:rPr lang="en-US" baseline="0" dirty="0" smtClean="0"/>
              <a:t> </a:t>
            </a:r>
            <a:r>
              <a:rPr lang="en-US" sz="1200" kern="1200" dirty="0" smtClean="0">
                <a:solidFill>
                  <a:schemeClr val="tx1"/>
                </a:solidFill>
                <a:latin typeface="Arial" charset="0"/>
                <a:ea typeface="+mn-ea"/>
                <a:cs typeface="+mn-cs"/>
              </a:rPr>
              <a:t>This is the first stage of a running job.  The scheduler has identified the job as ready to start and allocated a thread, or sub task to process the job.  A job is in this state until the thread or sub task begins processing.  If  a job stays in this state, then the scheduler thread has failed for some reason.  The logs can be check on which the scheduler is running.</a:t>
            </a:r>
          </a:p>
          <a:p>
            <a:pPr marL="182880" indent="-182880">
              <a:buFont typeface="Arial" pitchFamily="34" charset="0"/>
              <a:buChar char="•"/>
            </a:pPr>
            <a:r>
              <a:rPr lang="en-US" sz="1200" b="1" i="0" kern="1200" dirty="0" smtClean="0">
                <a:solidFill>
                  <a:schemeClr val="tx1"/>
                </a:solidFill>
                <a:latin typeface="Arial" charset="0"/>
                <a:ea typeface="+mn-ea"/>
                <a:cs typeface="+mn-cs"/>
              </a:rPr>
              <a:t>Running</a:t>
            </a:r>
            <a:r>
              <a:rPr lang="en-US" sz="1200" i="1" kern="1200" dirty="0" smtClean="0">
                <a:solidFill>
                  <a:schemeClr val="tx1"/>
                </a:solidFill>
                <a:latin typeface="Arial" charset="0"/>
                <a:ea typeface="+mn-ea"/>
                <a:cs typeface="+mn-cs"/>
              </a:rPr>
              <a:t> .</a:t>
            </a:r>
            <a:r>
              <a:rPr lang="en-US" sz="1200" i="1"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 The jobs is currently running.   Double click on the job name in the right hand pane to drill down into specific tasks.</a:t>
            </a:r>
          </a:p>
          <a:p>
            <a:pPr marL="182880" indent="-182880">
              <a:buFont typeface="Arial" pitchFamily="34" charset="0"/>
              <a:buChar char="•"/>
            </a:pPr>
            <a:r>
              <a:rPr lang="en-US" sz="1200" b="1" i="0" kern="1200" dirty="0" smtClean="0">
                <a:solidFill>
                  <a:schemeClr val="tx1"/>
                </a:solidFill>
                <a:latin typeface="Arial" charset="0"/>
                <a:ea typeface="+mn-ea"/>
                <a:cs typeface="+mn-cs"/>
              </a:rPr>
              <a:t>Failed</a:t>
            </a:r>
            <a:r>
              <a:rPr lang="en-US" sz="1200" i="1" kern="1200" dirty="0" smtClean="0">
                <a:solidFill>
                  <a:schemeClr val="tx1"/>
                </a:solidFill>
                <a:latin typeface="Arial" charset="0"/>
                <a:ea typeface="+mn-ea"/>
                <a:cs typeface="+mn-cs"/>
              </a:rPr>
              <a:t> .</a:t>
            </a:r>
            <a:r>
              <a:rPr lang="en-US" sz="1200" i="1"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 A failed job is one that had a problem.  It can be restarted from the point of failure and is considered to be running unless subsequently aborted.</a:t>
            </a:r>
          </a:p>
          <a:p>
            <a:pPr marL="182880" indent="-182880">
              <a:buFont typeface="Arial" pitchFamily="34" charset="0"/>
              <a:buChar char="•"/>
            </a:pPr>
            <a:r>
              <a:rPr lang="en-US" sz="1200" b="1" i="0" kern="1200" dirty="0" smtClean="0">
                <a:solidFill>
                  <a:schemeClr val="tx1"/>
                </a:solidFill>
                <a:latin typeface="Arial" charset="0"/>
                <a:ea typeface="+mn-ea"/>
                <a:cs typeface="+mn-cs"/>
              </a:rPr>
              <a:t>Failed – Aborted </a:t>
            </a:r>
            <a:r>
              <a:rPr lang="en-US" sz="1200" i="1" kern="1200" dirty="0" smtClean="0">
                <a:solidFill>
                  <a:schemeClr val="tx1"/>
                </a:solidFill>
                <a:latin typeface="Arial" charset="0"/>
                <a:ea typeface="+mn-ea"/>
                <a:cs typeface="+mn-cs"/>
              </a:rPr>
              <a:t>.</a:t>
            </a:r>
            <a:r>
              <a:rPr lang="en-US" sz="1200" i="1"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 The job has been aborted after having failed.  Once in this state, a job cannot be restarted.  The job exists only as a log of what occurred and essentially is now not regarded as a job.</a:t>
            </a:r>
          </a:p>
          <a:p>
            <a:pPr marL="182880" indent="-182880">
              <a:buFont typeface="Arial" pitchFamily="34" charset="0"/>
              <a:buChar char="•"/>
            </a:pPr>
            <a:r>
              <a:rPr lang="en-US" sz="1200" b="1" i="0" kern="1200" dirty="0" smtClean="0">
                <a:solidFill>
                  <a:schemeClr val="tx1"/>
                </a:solidFill>
                <a:latin typeface="Arial" charset="0"/>
                <a:ea typeface="+mn-ea"/>
                <a:cs typeface="+mn-cs"/>
              </a:rPr>
              <a:t>Completed</a:t>
            </a:r>
            <a:r>
              <a:rPr lang="en-US" sz="1200" i="1" kern="120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 The job has successfully completed, possibly with warnings.  Once in this state a job cannot be restarted.  The job exists then only as a log of what occurred and essentially is now not regarded as a job.</a:t>
            </a:r>
          </a:p>
          <a:p>
            <a:pPr eaLnBrk="1" hangingPunct="1"/>
            <a:endParaRPr lang="en-US" dirty="0"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82</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Tasks also have a status associated to them: </a:t>
            </a:r>
          </a:p>
          <a:p>
            <a:r>
              <a:rPr lang="en-US" sz="1200" b="1" kern="1200" dirty="0" smtClean="0">
                <a:solidFill>
                  <a:schemeClr val="tx1"/>
                </a:solidFill>
                <a:latin typeface="Arial" charset="0"/>
                <a:ea typeface="+mn-ea"/>
                <a:cs typeface="+mn-cs"/>
              </a:rPr>
              <a:t> </a:t>
            </a:r>
            <a:endParaRPr lang="en-US" sz="1200" kern="1200" dirty="0" smtClean="0">
              <a:solidFill>
                <a:schemeClr val="tx1"/>
              </a:solidFill>
              <a:latin typeface="Arial" charset="0"/>
              <a:ea typeface="+mn-ea"/>
              <a:cs typeface="+mn-cs"/>
            </a:endParaRPr>
          </a:p>
          <a:p>
            <a:pPr marL="182880" indent="-182880">
              <a:buFont typeface="Arial" pitchFamily="34" charset="0"/>
              <a:buChar char="•"/>
            </a:pPr>
            <a:r>
              <a:rPr lang="en-US" sz="1200" b="1" i="0" kern="1200" dirty="0" smtClean="0">
                <a:solidFill>
                  <a:schemeClr val="tx1"/>
                </a:solidFill>
                <a:latin typeface="Arial" charset="0"/>
                <a:ea typeface="+mn-ea"/>
                <a:cs typeface="+mn-cs"/>
              </a:rPr>
              <a:t>Held</a:t>
            </a:r>
            <a:r>
              <a:rPr lang="en-US" sz="1200" i="1" kern="1200" dirty="0" smtClean="0">
                <a:solidFill>
                  <a:schemeClr val="tx1"/>
                </a:solidFill>
                <a:latin typeface="Arial" charset="0"/>
                <a:ea typeface="+mn-ea"/>
                <a:cs typeface="+mn-cs"/>
              </a:rPr>
              <a:t>.</a:t>
            </a:r>
            <a:r>
              <a:rPr lang="en-US" sz="1200" i="1"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The task has been held due to a prior dependency failure.  The problem must be rectified and the job restarted.</a:t>
            </a:r>
          </a:p>
          <a:p>
            <a:pPr marL="182880" indent="-182880">
              <a:buFont typeface="Arial" pitchFamily="34" charset="0"/>
              <a:buChar char="•"/>
            </a:pPr>
            <a:r>
              <a:rPr lang="en-US" sz="1200" b="1" i="0" kern="1200" dirty="0" smtClean="0">
                <a:solidFill>
                  <a:schemeClr val="tx1"/>
                </a:solidFill>
                <a:latin typeface="Arial" charset="0"/>
                <a:ea typeface="+mn-ea"/>
                <a:cs typeface="+mn-cs"/>
              </a:rPr>
              <a:t>Waiting (Blank).  </a:t>
            </a:r>
            <a:r>
              <a:rPr lang="en-US" sz="1200" kern="1200" dirty="0" smtClean="0">
                <a:solidFill>
                  <a:schemeClr val="tx1"/>
                </a:solidFill>
                <a:latin typeface="Arial" charset="0"/>
                <a:ea typeface="+mn-ea"/>
                <a:cs typeface="+mn-cs"/>
              </a:rPr>
              <a:t>Tasks that are waiting to run either due to a shortage of threads, or prior dependencies normally have a blank status.</a:t>
            </a:r>
          </a:p>
          <a:p>
            <a:pPr marL="182880" indent="-182880">
              <a:buFont typeface="Arial" pitchFamily="34" charset="0"/>
              <a:buChar char="•"/>
            </a:pPr>
            <a:r>
              <a:rPr lang="en-US" sz="1200" b="1" i="0" kern="1200" dirty="0" smtClean="0">
                <a:solidFill>
                  <a:schemeClr val="tx1"/>
                </a:solidFill>
                <a:latin typeface="Arial" charset="0"/>
                <a:ea typeface="+mn-ea"/>
                <a:cs typeface="+mn-cs"/>
              </a:rPr>
              <a:t>Running</a:t>
            </a:r>
            <a:r>
              <a:rPr lang="en-US" sz="1200" i="1" kern="1200" dirty="0" smtClean="0">
                <a:solidFill>
                  <a:schemeClr val="tx1"/>
                </a:solidFill>
                <a:latin typeface="Arial" charset="0"/>
                <a:ea typeface="+mn-ea"/>
                <a:cs typeface="+mn-cs"/>
              </a:rPr>
              <a:t>.</a:t>
            </a:r>
            <a:r>
              <a:rPr lang="en-US" sz="1200" i="1"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The task is currently running.</a:t>
            </a:r>
          </a:p>
          <a:p>
            <a:pPr marL="182880" indent="-182880">
              <a:buFont typeface="Arial" pitchFamily="34" charset="0"/>
              <a:buChar char="•"/>
            </a:pPr>
            <a:r>
              <a:rPr lang="en-US" sz="1200" b="1" i="0" kern="1200" dirty="0" smtClean="0">
                <a:solidFill>
                  <a:schemeClr val="tx1"/>
                </a:solidFill>
                <a:latin typeface="Arial" charset="0"/>
                <a:ea typeface="+mn-ea"/>
                <a:cs typeface="+mn-cs"/>
              </a:rPr>
              <a:t>Failed</a:t>
            </a:r>
            <a:r>
              <a:rPr lang="en-US" sz="1200" i="1" kern="1200" dirty="0" smtClean="0">
                <a:solidFill>
                  <a:schemeClr val="tx1"/>
                </a:solidFill>
                <a:latin typeface="Arial" charset="0"/>
                <a:ea typeface="+mn-ea"/>
                <a:cs typeface="+mn-cs"/>
              </a:rPr>
              <a:t>.</a:t>
            </a:r>
            <a:r>
              <a:rPr lang="en-US" sz="1200" i="1"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The task has had a fatal error.  Any dependencies on this task will be held.  Double click on the task to see more detail error information or review the audit and error/detail log for the job.</a:t>
            </a:r>
          </a:p>
          <a:p>
            <a:pPr marL="182880" indent="-182880">
              <a:buFont typeface="Arial" pitchFamily="34" charset="0"/>
              <a:buChar char="•"/>
            </a:pPr>
            <a:r>
              <a:rPr lang="en-US" sz="1200" b="1" i="0" kern="1200" dirty="0" smtClean="0">
                <a:solidFill>
                  <a:schemeClr val="tx1"/>
                </a:solidFill>
                <a:latin typeface="Arial" charset="0"/>
                <a:ea typeface="+mn-ea"/>
                <a:cs typeface="+mn-cs"/>
              </a:rPr>
              <a:t>Completed</a:t>
            </a:r>
            <a:r>
              <a:rPr lang="en-US" sz="1200" i="1" kern="1200" dirty="0" smtClean="0">
                <a:solidFill>
                  <a:schemeClr val="tx1"/>
                </a:solidFill>
                <a:latin typeface="Arial" charset="0"/>
                <a:ea typeface="+mn-ea"/>
                <a:cs typeface="+mn-cs"/>
              </a:rPr>
              <a:t> .</a:t>
            </a:r>
            <a:r>
              <a:rPr lang="en-US" sz="1200" i="1"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The task has completed successfully.</a:t>
            </a:r>
          </a:p>
          <a:p>
            <a:pPr marL="182880" indent="-182880">
              <a:buFont typeface="Arial" pitchFamily="34" charset="0"/>
              <a:buChar char="•"/>
            </a:pPr>
            <a:r>
              <a:rPr lang="en-US" sz="1200" b="1" i="0" kern="1200" dirty="0" smtClean="0">
                <a:solidFill>
                  <a:schemeClr val="tx1"/>
                </a:solidFill>
                <a:latin typeface="Arial" charset="0"/>
                <a:ea typeface="+mn-ea"/>
                <a:cs typeface="+mn-cs"/>
              </a:rPr>
              <a:t>Error Completion</a:t>
            </a:r>
            <a:r>
              <a:rPr lang="en-US" sz="1200" i="1" kern="1200" dirty="0" smtClean="0">
                <a:solidFill>
                  <a:schemeClr val="tx1"/>
                </a:solidFill>
                <a:latin typeface="Arial" charset="0"/>
                <a:ea typeface="+mn-ea"/>
                <a:cs typeface="+mn-cs"/>
              </a:rPr>
              <a:t>.</a:t>
            </a:r>
            <a:r>
              <a:rPr lang="en-US" sz="1200" i="1"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The task has completed with a handled error.  Any dependent tasks will be held, and the job must be restarted when the problem is rectified.</a:t>
            </a:r>
          </a:p>
          <a:p>
            <a:pPr marL="182880" indent="-182880">
              <a:buFont typeface="Arial" pitchFamily="34" charset="0"/>
              <a:buChar char="•"/>
            </a:pPr>
            <a:r>
              <a:rPr lang="en-US" sz="1200" b="1" i="0" kern="1200" dirty="0" smtClean="0">
                <a:solidFill>
                  <a:schemeClr val="tx1"/>
                </a:solidFill>
                <a:latin typeface="Arial" charset="0"/>
                <a:ea typeface="+mn-ea"/>
                <a:cs typeface="+mn-cs"/>
              </a:rPr>
              <a:t>Bad Return Status</a:t>
            </a:r>
            <a:r>
              <a:rPr lang="en-US" sz="1200" i="1" kern="1200" dirty="0" smtClean="0">
                <a:solidFill>
                  <a:schemeClr val="tx1"/>
                </a:solidFill>
                <a:latin typeface="Arial" charset="0"/>
                <a:ea typeface="+mn-ea"/>
                <a:cs typeface="+mn-cs"/>
              </a:rPr>
              <a:t>.</a:t>
            </a:r>
            <a:r>
              <a:rPr lang="en-US" sz="1200" i="1"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The task has returned and unknown status.  This normally occurs with script files that produce unexpected information.  </a:t>
            </a:r>
          </a:p>
          <a:p>
            <a:pPr eaLnBrk="1" hangingPunct="1"/>
            <a:endParaRPr lang="en-US" dirty="0"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83</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The scheduler itself has a status, that is, the overall  process that is executing the scheduler functions.</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To see the current status of the Scheduler process, select the Scheduler Status icon, which is this little Clock icon on the Browser toolbar.</a:t>
            </a:r>
          </a:p>
          <a:p>
            <a:r>
              <a:rPr lang="en-US" sz="1200" kern="1200" dirty="0" smtClean="0">
                <a:solidFill>
                  <a:schemeClr val="tx1"/>
                </a:solidFill>
                <a:latin typeface="Arial" charset="0"/>
                <a:ea typeface="+mn-ea"/>
                <a:cs typeface="+mn-cs"/>
              </a:rPr>
              <a:t>The current status is shown in the bottom pane.</a:t>
            </a:r>
          </a:p>
          <a:p>
            <a:pPr eaLnBrk="1" hangingPunct="1"/>
            <a:endParaRPr lang="en-US" dirty="0"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84</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If you are monitoring the jobs using the Scheduler Browser, you will want to refresh the screen from time to time.</a:t>
            </a:r>
          </a:p>
          <a:p>
            <a:r>
              <a:rPr lang="en-US" sz="1200" kern="1200" dirty="0" smtClean="0">
                <a:solidFill>
                  <a:schemeClr val="tx1"/>
                </a:solidFill>
                <a:latin typeface="Arial" charset="0"/>
                <a:ea typeface="+mn-ea"/>
                <a:cs typeface="+mn-cs"/>
              </a:rPr>
              <a:t>Select the Refresh button for a one-time refresh.</a:t>
            </a:r>
          </a:p>
          <a:p>
            <a:r>
              <a:rPr lang="en-US" sz="1200" kern="1200" dirty="0" smtClean="0">
                <a:solidFill>
                  <a:schemeClr val="tx1"/>
                </a:solidFill>
                <a:latin typeface="Arial" charset="0"/>
                <a:ea typeface="+mn-ea"/>
                <a:cs typeface="+mn-cs"/>
              </a:rPr>
              <a:t>You can also set the screen to refresh automatically</a:t>
            </a:r>
          </a:p>
          <a:p>
            <a:r>
              <a:rPr lang="en-US" sz="1200" kern="1200" dirty="0" smtClean="0">
                <a:solidFill>
                  <a:schemeClr val="tx1"/>
                </a:solidFill>
                <a:latin typeface="Arial" charset="0"/>
                <a:ea typeface="+mn-ea"/>
                <a:cs typeface="+mn-cs"/>
              </a:rPr>
              <a:t>By Selecting Auto on the Menu bar.</a:t>
            </a:r>
          </a:p>
          <a:p>
            <a:pPr eaLnBrk="1" hangingPunct="1"/>
            <a:endParaRPr lang="en-US" dirty="0"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p:txBody>
          <a:bodyPr/>
          <a:lstStyle/>
          <a:p>
            <a:pPr defTabSz="922338">
              <a:defRPr/>
            </a:pPr>
            <a:fld id="{95F8EADA-DF98-484F-815E-82C75E04E9D7}" type="slidenum">
              <a:rPr lang="en-US" smtClean="0"/>
              <a:pPr defTabSz="922338">
                <a:defRPr/>
              </a:pPr>
              <a:t>85</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86</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If a job fails and drilling down does not show any errors against the tasks, right click the job and select “View Audit Trail”.  The job may have failed because of an error in the JOB level.</a:t>
            </a:r>
          </a:p>
          <a:p>
            <a:pPr eaLnBrk="1" hangingPunct="1"/>
            <a:endParaRPr lang="en-US" dirty="0"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87</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sz="1200" kern="1200" dirty="0" smtClean="0">
                <a:solidFill>
                  <a:schemeClr val="tx1"/>
                </a:solidFill>
                <a:latin typeface="Arial" charset="0"/>
                <a:ea typeface="+mn-ea"/>
                <a:cs typeface="+mn-cs"/>
              </a:rPr>
              <a:t>If during the course of troubleshooting system problems, a job needs to be started, or re-started, the operator would highlight the job, then right click</a:t>
            </a:r>
            <a:r>
              <a:rPr lang="en-US" sz="1200" kern="1200" baseline="0" dirty="0" smtClean="0">
                <a:solidFill>
                  <a:schemeClr val="tx1"/>
                </a:solidFill>
                <a:latin typeface="Arial" charset="0"/>
                <a:ea typeface="+mn-ea"/>
                <a:cs typeface="+mn-cs"/>
              </a:rPr>
              <a:t> a</a:t>
            </a:r>
            <a:r>
              <a:rPr lang="en-US" sz="1200" kern="1200" dirty="0" smtClean="0">
                <a:solidFill>
                  <a:schemeClr val="tx1"/>
                </a:solidFill>
                <a:latin typeface="Arial" charset="0"/>
                <a:ea typeface="+mn-ea"/>
                <a:cs typeface="+mn-cs"/>
              </a:rPr>
              <a:t>nd select </a:t>
            </a:r>
            <a:r>
              <a:rPr lang="en-US" sz="1200" i="1" kern="1200" dirty="0" smtClean="0">
                <a:solidFill>
                  <a:schemeClr val="tx1"/>
                </a:solidFill>
                <a:latin typeface="Arial" charset="0"/>
                <a:ea typeface="+mn-ea"/>
                <a:cs typeface="+mn-cs"/>
              </a:rPr>
              <a:t>Start the Job.</a:t>
            </a:r>
          </a:p>
          <a:p>
            <a:endParaRPr lang="en-US"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88</a:t>
            </a:fld>
            <a:endParaRPr lang="en-US" dirty="0"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200" kern="1200" dirty="0" smtClean="0">
                <a:solidFill>
                  <a:schemeClr val="tx1"/>
                </a:solidFill>
                <a:latin typeface="Arial" charset="0"/>
                <a:ea typeface="+mn-ea"/>
                <a:cs typeface="+mn-cs"/>
              </a:rPr>
              <a:t>The job that executes all the daily processing of the QAD BI is called DAILY START.  </a:t>
            </a:r>
          </a:p>
          <a:p>
            <a:r>
              <a:rPr lang="en-US" sz="1200" kern="1200" dirty="0" smtClean="0">
                <a:solidFill>
                  <a:schemeClr val="tx1"/>
                </a:solidFill>
                <a:latin typeface="Arial" charset="0"/>
                <a:ea typeface="+mn-ea"/>
                <a:cs typeface="+mn-cs"/>
              </a:rPr>
              <a:t>It contains only two tasks:</a:t>
            </a:r>
          </a:p>
          <a:p>
            <a:r>
              <a:rPr lang="en-US" sz="1200" i="1" kern="1200" dirty="0" err="1" smtClean="0">
                <a:solidFill>
                  <a:schemeClr val="tx1"/>
                </a:solidFill>
                <a:latin typeface="Arial" charset="0"/>
                <a:ea typeface="+mn-ea"/>
                <a:cs typeface="+mn-cs"/>
              </a:rPr>
              <a:t>Stage_daily_load_chained</a:t>
            </a:r>
            <a:endParaRPr lang="en-US" sz="1200" kern="1200" dirty="0" smtClean="0">
              <a:solidFill>
                <a:schemeClr val="tx1"/>
              </a:solidFill>
              <a:latin typeface="Arial" charset="0"/>
              <a:ea typeface="+mn-ea"/>
              <a:cs typeface="+mn-cs"/>
            </a:endParaRPr>
          </a:p>
          <a:p>
            <a:r>
              <a:rPr lang="en-US" sz="1200" i="1" kern="1200" dirty="0" err="1" smtClean="0">
                <a:solidFill>
                  <a:schemeClr val="tx1"/>
                </a:solidFill>
                <a:latin typeface="Arial" charset="0"/>
                <a:ea typeface="+mn-ea"/>
                <a:cs typeface="+mn-cs"/>
              </a:rPr>
              <a:t>Submit_next_daily_job</a:t>
            </a:r>
            <a:endParaRPr lang="en-US" sz="1200" i="1" kern="1200" dirty="0" smtClean="0">
              <a:solidFill>
                <a:schemeClr val="tx1"/>
              </a:solidFill>
              <a:latin typeface="Arial" charset="0"/>
              <a:ea typeface="+mn-ea"/>
              <a:cs typeface="+mn-cs"/>
            </a:endParaRP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Both of these tasks are custom procedures.  The Stage Daily Load Chained job will kick off the first job in the string of jobs necessary to Extract, Transform and Load the data.</a:t>
            </a:r>
          </a:p>
          <a:p>
            <a:endParaRPr lang="en-US"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89</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1D1F8B9-952D-4E8B-BB5F-0C2BB47CC4AD}" type="slidenum">
              <a:rPr lang="en-US" smtClean="0"/>
              <a:pPr>
                <a:defRPr/>
              </a:pPr>
              <a:t>9</a:t>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p:txBody>
          <a:bodyPr/>
          <a:lstStyle/>
          <a:p>
            <a:pPr defTabSz="922338">
              <a:defRPr/>
            </a:pPr>
            <a:fld id="{95F8EADA-DF98-484F-815E-82C75E04E9D7}" type="slidenum">
              <a:rPr lang="en-US" smtClean="0"/>
              <a:pPr defTabSz="922338">
                <a:defRPr/>
              </a:pPr>
              <a:t>90</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91</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From the main Data Warehouse Designer Browser window,</a:t>
            </a:r>
            <a:r>
              <a:rPr lang="en-US" sz="1200"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elect Diagrammatical View.</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When the Diagram window appears,</a:t>
            </a:r>
            <a:r>
              <a:rPr lang="en-US" sz="1200" kern="1200" baseline="0" dirty="0" smtClean="0">
                <a:solidFill>
                  <a:schemeClr val="tx1"/>
                </a:solidFill>
                <a:latin typeface="Arial" charset="0"/>
                <a:ea typeface="+mn-ea"/>
                <a:cs typeface="+mn-cs"/>
              </a:rPr>
              <a:t> s</a:t>
            </a:r>
            <a:r>
              <a:rPr lang="en-US" sz="1200" kern="1200" dirty="0" smtClean="0">
                <a:solidFill>
                  <a:schemeClr val="tx1"/>
                </a:solidFill>
                <a:latin typeface="Arial" charset="0"/>
                <a:ea typeface="+mn-ea"/>
                <a:cs typeface="+mn-cs"/>
              </a:rPr>
              <a:t>elect the Diagram button again.</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When the Diagram Selection window appears,</a:t>
            </a:r>
            <a:r>
              <a:rPr lang="en-US" sz="1200" kern="1200" baseline="0" dirty="0" smtClean="0">
                <a:solidFill>
                  <a:schemeClr val="tx1"/>
                </a:solidFill>
                <a:latin typeface="Arial" charset="0"/>
                <a:ea typeface="+mn-ea"/>
                <a:cs typeface="+mn-cs"/>
              </a:rPr>
              <a:t> o</a:t>
            </a:r>
            <a:r>
              <a:rPr lang="en-US" sz="1200" kern="1200" dirty="0" smtClean="0">
                <a:solidFill>
                  <a:schemeClr val="tx1"/>
                </a:solidFill>
                <a:latin typeface="Arial" charset="0"/>
                <a:ea typeface="+mn-ea"/>
                <a:cs typeface="+mn-cs"/>
              </a:rPr>
              <a:t>ne of the options is </a:t>
            </a:r>
            <a:r>
              <a:rPr lang="en-US" sz="1200" i="1" kern="1200" dirty="0" smtClean="0">
                <a:solidFill>
                  <a:schemeClr val="tx1"/>
                </a:solidFill>
                <a:latin typeface="Arial" charset="0"/>
                <a:ea typeface="+mn-ea"/>
                <a:cs typeface="+mn-cs"/>
              </a:rPr>
              <a:t>Select a Job to show dependencies</a:t>
            </a:r>
            <a:endParaRPr lang="en-US" sz="1200" kern="1200" dirty="0" smtClean="0">
              <a:solidFill>
                <a:schemeClr val="tx1"/>
              </a:solidFill>
              <a:latin typeface="Arial" charset="0"/>
              <a:ea typeface="+mn-ea"/>
              <a:cs typeface="+mn-cs"/>
            </a:endParaRP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Select</a:t>
            </a:r>
            <a:r>
              <a:rPr lang="en-US" sz="1200" kern="1200" baseline="0" dirty="0" smtClean="0">
                <a:solidFill>
                  <a:schemeClr val="tx1"/>
                </a:solidFill>
                <a:latin typeface="Arial" charset="0"/>
                <a:ea typeface="+mn-ea"/>
                <a:cs typeface="+mn-cs"/>
              </a:rPr>
              <a:t> the job from the drop down list and click </a:t>
            </a:r>
            <a:r>
              <a:rPr lang="en-US" sz="1200" i="1" kern="1200" baseline="0" dirty="0" smtClean="0">
                <a:solidFill>
                  <a:schemeClr val="tx1"/>
                </a:solidFill>
                <a:latin typeface="Arial" charset="0"/>
                <a:ea typeface="+mn-ea"/>
                <a:cs typeface="+mn-cs"/>
              </a:rPr>
              <a:t>OK</a:t>
            </a:r>
            <a:r>
              <a:rPr lang="en-US" sz="1200" i="0" kern="1200" baseline="0" dirty="0" smtClean="0">
                <a:solidFill>
                  <a:schemeClr val="tx1"/>
                </a:solidFill>
                <a:latin typeface="Arial" charset="0"/>
                <a:ea typeface="+mn-ea"/>
                <a:cs typeface="+mn-cs"/>
              </a:rPr>
              <a:t>.</a:t>
            </a:r>
            <a:endParaRPr lang="en-US" sz="1200" kern="1200" dirty="0" smtClean="0">
              <a:solidFill>
                <a:schemeClr val="tx1"/>
              </a:solidFill>
              <a:latin typeface="Arial" charset="0"/>
              <a:ea typeface="+mn-ea"/>
              <a:cs typeface="+mn-cs"/>
            </a:endParaRP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A Dependency diagram will be displayed.  </a:t>
            </a:r>
            <a:endParaRPr lang="en-US" dirty="0"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92</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Another way to see Job Documentation is from within the Technical Documentation, key information about a job is displayed.</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This includes the Tasks included in the job and the dependencies for that job.</a:t>
            </a:r>
          </a:p>
          <a:p>
            <a:pPr eaLnBrk="1" hangingPunct="1"/>
            <a:endParaRPr lang="en-US" dirty="0"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93</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Scheduler reports are available in the Builder/Brower</a:t>
            </a:r>
            <a:r>
              <a:rPr lang="en-US" sz="1200" kern="1200" baseline="0" dirty="0" smtClean="0">
                <a:solidFill>
                  <a:schemeClr val="tx1"/>
                </a:solidFill>
                <a:latin typeface="Arial" charset="0"/>
                <a:ea typeface="+mn-ea"/>
                <a:cs typeface="+mn-cs"/>
              </a:rPr>
              <a:t> Reports menu.</a:t>
            </a:r>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From the DWD Builder/Browser menu bar, select </a:t>
            </a:r>
            <a:r>
              <a:rPr lang="en-US" sz="1200" i="1" kern="1200" dirty="0" smtClean="0">
                <a:solidFill>
                  <a:schemeClr val="tx1"/>
                </a:solidFill>
                <a:latin typeface="Arial" charset="0"/>
                <a:ea typeface="+mn-ea"/>
                <a:cs typeface="+mn-cs"/>
              </a:rPr>
              <a:t>Reports.</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One of the submenu options is </a:t>
            </a:r>
            <a:r>
              <a:rPr lang="en-US" sz="1200" i="1" kern="1200" dirty="0" smtClean="0">
                <a:solidFill>
                  <a:schemeClr val="tx1"/>
                </a:solidFill>
                <a:latin typeface="Arial" charset="0"/>
                <a:ea typeface="+mn-ea"/>
                <a:cs typeface="+mn-cs"/>
              </a:rPr>
              <a:t>Job Reports</a:t>
            </a:r>
            <a:r>
              <a:rPr lang="en-US" sz="1200" kern="1200" dirty="0" smtClean="0">
                <a:solidFill>
                  <a:schemeClr val="tx1"/>
                </a:solidFill>
                <a:latin typeface="Arial" charset="0"/>
                <a:ea typeface="+mn-ea"/>
                <a:cs typeface="+mn-cs"/>
              </a:rPr>
              <a:t> .</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 </a:t>
            </a:r>
          </a:p>
          <a:p>
            <a:pPr eaLnBrk="1" hangingPunct="1"/>
            <a:endParaRPr lang="en-US" dirty="0"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p:txBody>
          <a:bodyPr/>
          <a:lstStyle/>
          <a:p>
            <a:pPr defTabSz="922338">
              <a:defRPr/>
            </a:pPr>
            <a:fld id="{80D45D16-358B-4B77-8302-45CD7EB404C1}" type="slidenum">
              <a:rPr lang="en-US" smtClean="0"/>
              <a:pPr defTabSz="922338">
                <a:defRPr/>
              </a:pPr>
              <a:t>94</a:t>
            </a:fld>
            <a:endParaRPr lang="en-US"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en-US" baseline="0" dirty="0" smtClean="0"/>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95</a:t>
            </a:fld>
            <a:endParaRPr lang="en-US"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TextEdit="1"/>
          </p:cNvSpPr>
          <p:nvPr>
            <p:ph type="sldImg"/>
          </p:nvPr>
        </p:nvSpPr>
        <p:spPr bwMode="auto">
          <a:noFill/>
          <a:ln>
            <a:solidFill>
              <a:srgbClr val="000000"/>
            </a:solidFill>
            <a:miter lim="800000"/>
            <a:headEnd/>
            <a:tailEnd/>
          </a:ln>
        </p:spPr>
      </p:sp>
      <p:sp>
        <p:nvSpPr>
          <p:cNvPr id="19458"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dirty="0"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98488"/>
            <a:ext cx="8229600" cy="717550"/>
          </a:xfrm>
        </p:spPr>
        <p:txBody>
          <a:bodyPr/>
          <a:lstStyle/>
          <a:p>
            <a:r>
              <a:rPr lang="en-US"/>
              <a:t>Click to edit Master title style</a:t>
            </a:r>
          </a:p>
        </p:txBody>
      </p:sp>
      <p:sp>
        <p:nvSpPr>
          <p:cNvPr id="3" name="Content Placeholder 2"/>
          <p:cNvSpPr>
            <a:spLocks noGrp="1"/>
          </p:cNvSpPr>
          <p:nvPr>
            <p:ph idx="1"/>
          </p:nvPr>
        </p:nvSpPr>
        <p:spPr>
          <a:xfrm>
            <a:off x="457200" y="1316038"/>
            <a:ext cx="8229600" cy="4991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B4E9B7A2-9650-480B-97AC-B8487A29E430}"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1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p:txBody>
          <a:bodyPr/>
          <a:lstStyle>
            <a:lvl1pPr>
              <a:defRPr/>
            </a:lvl1pPr>
          </a:lstStyle>
          <a:p>
            <a:pPr>
              <a:defRPr/>
            </a:pPr>
            <a:fld id="{3CF81690-0757-4BFA-A4D0-328A460E8367}"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1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1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1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1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1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1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1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1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1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2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ext Placeholder 13"/>
          <p:cNvSpPr>
            <a:spLocks noGrp="1"/>
          </p:cNvSpPr>
          <p:nvPr>
            <p:ph type="body" sz="quarter" idx="10"/>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7" name="Title Placeholder 1"/>
          <p:cNvSpPr>
            <a:spLocks noGrp="1"/>
          </p:cNvSpPr>
          <p:nvPr>
            <p:ph type="title"/>
          </p:nvPr>
        </p:nvSpPr>
        <p:spPr>
          <a:xfrm>
            <a:off x="455243" y="2618222"/>
            <a:ext cx="8229600" cy="810186"/>
          </a:xfrm>
          <a:prstGeom prst="rect">
            <a:avLst/>
          </a:prstGeom>
        </p:spPr>
        <p:txBody>
          <a:bodyPr rtlCol="0">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p:txBody>
          <a:bodyPr/>
          <a:lstStyle>
            <a:lvl1pPr>
              <a:defRPr/>
            </a:lvl1pPr>
          </a:lstStyle>
          <a:p>
            <a:pPr>
              <a:defRPr/>
            </a:pPr>
            <a:fld id="{1D1D2B89-4BA9-4730-A741-FB6B80621316}" type="slidenum">
              <a:rPr lang="en-US"/>
              <a:pPr>
                <a:defRPr/>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2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2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2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2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2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2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2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2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3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6" name="Slide Number Placeholder 5"/>
          <p:cNvSpPr>
            <a:spLocks noGrp="1"/>
          </p:cNvSpPr>
          <p:nvPr>
            <p:ph type="sldNum" sz="quarter" idx="14"/>
          </p:nvPr>
        </p:nvSpPr>
        <p:spPr/>
        <p:txBody>
          <a:bodyPr/>
          <a:lstStyle>
            <a:lvl1pPr>
              <a:defRPr/>
            </a:lvl1pPr>
          </a:lstStyle>
          <a:p>
            <a:pPr>
              <a:defRPr/>
            </a:pPr>
            <a:fld id="{EC2DF38F-1101-430E-8198-6B7B2F4BF11F}" type="slidenum">
              <a:rPr lang="en-US"/>
              <a:pPr>
                <a:defRPr/>
              </a:pPr>
              <a:t>‹#›</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3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3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3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3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3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3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cSld name="3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cSld name="3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cSld name="3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cSld name="4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8" name="Slide Number Placeholder 5"/>
          <p:cNvSpPr>
            <a:spLocks noGrp="1"/>
          </p:cNvSpPr>
          <p:nvPr>
            <p:ph type="sldNum" sz="quarter" idx="14"/>
          </p:nvPr>
        </p:nvSpPr>
        <p:spPr/>
        <p:txBody>
          <a:bodyPr/>
          <a:lstStyle>
            <a:lvl1pPr>
              <a:defRPr/>
            </a:lvl1pPr>
          </a:lstStyle>
          <a:p>
            <a:pPr>
              <a:defRPr/>
            </a:pPr>
            <a:fld id="{8B0F1E9B-2D50-4858-9682-D6D7A3B636DC}" type="slidenum">
              <a:rPr lang="en-US"/>
              <a:pPr>
                <a:defRPr/>
              </a:pPr>
              <a:t>‹#›</a:t>
            </a:fld>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4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cSld name="4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4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cSld name="4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cSld name="4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4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4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4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4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5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4" name="Slide Number Placeholder 5"/>
          <p:cNvSpPr>
            <a:spLocks noGrp="1"/>
          </p:cNvSpPr>
          <p:nvPr>
            <p:ph type="sldNum" sz="quarter" idx="14"/>
          </p:nvPr>
        </p:nvSpPr>
        <p:spPr/>
        <p:txBody>
          <a:bodyPr/>
          <a:lstStyle>
            <a:lvl1pPr>
              <a:defRPr/>
            </a:lvl1pPr>
          </a:lstStyle>
          <a:p>
            <a:pPr>
              <a:defRPr/>
            </a:pPr>
            <a:fld id="{B6EE539F-14D8-4CAF-B7C3-1C6EC8BC1BB1}" type="slidenum">
              <a:rPr lang="en-US"/>
              <a:pPr>
                <a:defRPr/>
              </a:pPr>
              <a:t>‹#›</a:t>
            </a:fld>
            <a:endParaRPr 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cSld name="5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8" name="Content Placeholder 3"/>
          <p:cNvSpPr>
            <a:spLocks noGrp="1"/>
          </p:cNvSpPr>
          <p:nvPr>
            <p:ph sz="half" idx="16"/>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9" name="Content Placeholder 3"/>
          <p:cNvSpPr>
            <a:spLocks noGrp="1"/>
          </p:cNvSpPr>
          <p:nvPr>
            <p:ph sz="half" idx="17"/>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7" name="Content Placeholder 3"/>
          <p:cNvSpPr>
            <a:spLocks noGrp="1"/>
          </p:cNvSpPr>
          <p:nvPr>
            <p:ph sz="half" idx="15"/>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10" name="Slide Number Placeholder 5"/>
          <p:cNvSpPr>
            <a:spLocks noGrp="1"/>
          </p:cNvSpPr>
          <p:nvPr>
            <p:ph type="sldNum" sz="quarter" idx="18"/>
          </p:nvPr>
        </p:nvSpPr>
        <p:spPr/>
        <p:txBody>
          <a:bodyPr/>
          <a:lstStyle>
            <a:lvl1pPr>
              <a:defRPr/>
            </a:lvl1pPr>
          </a:lstStyle>
          <a:p>
            <a:pPr>
              <a:defRPr/>
            </a:pPr>
            <a:fld id="{932BBB65-84B9-4F6B-8CEF-373B032CC74A}"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FE0749E7-FF51-478F-8BF2-B654358ABBCD}"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Picture Placeholder 2"/>
          <p:cNvSpPr>
            <a:spLocks noGrp="1"/>
          </p:cNvSpPr>
          <p:nvPr>
            <p:ph type="pic" idx="1"/>
          </p:nvPr>
        </p:nvSpPr>
        <p:spPr>
          <a:xfrm>
            <a:off x="457200" y="1417637"/>
            <a:ext cx="8229600" cy="4864629"/>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6" name="Slide Number Placeholder 5"/>
          <p:cNvSpPr>
            <a:spLocks noGrp="1"/>
          </p:cNvSpPr>
          <p:nvPr>
            <p:ph type="sldNum" sz="quarter" idx="14"/>
          </p:nvPr>
        </p:nvSpPr>
        <p:spPr/>
        <p:txBody>
          <a:bodyPr/>
          <a:lstStyle>
            <a:lvl1pPr>
              <a:defRPr/>
            </a:lvl1pPr>
          </a:lstStyle>
          <a:p>
            <a:pPr>
              <a:defRPr/>
            </a:pPr>
            <a:fld id="{CAB5D279-E448-4327-8653-765B32D31B03}"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p:cNvPicPr>
            <a:picLocks noChangeAspect="1" noChangeArrowheads="1"/>
          </p:cNvPicPr>
          <p:nvPr userDrawn="1"/>
        </p:nvPicPr>
        <p:blipFill>
          <a:blip r:embed="rId62"/>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598488"/>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1316038"/>
            <a:ext cx="8229600" cy="4991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6923088" y="6459538"/>
            <a:ext cx="2133600" cy="365125"/>
          </a:xfrm>
          <a:prstGeom prst="rect">
            <a:avLst/>
          </a:prstGeom>
        </p:spPr>
        <p:txBody>
          <a:bodyPr vert="horz" lIns="91440" tIns="45720" rIns="91440" bIns="45720" rtlCol="0" anchor="ctr"/>
          <a:lstStyle>
            <a:lvl1pPr algn="r" fontAlgn="auto">
              <a:spcBef>
                <a:spcPts val="0"/>
              </a:spcBef>
              <a:spcAft>
                <a:spcPts val="0"/>
              </a:spcAft>
              <a:defRPr sz="2000" b="0">
                <a:solidFill>
                  <a:schemeClr val="bg1"/>
                </a:solidFill>
                <a:latin typeface="Century Gothic"/>
                <a:cs typeface="Century Gothic"/>
              </a:defRPr>
            </a:lvl1pPr>
          </a:lstStyle>
          <a:p>
            <a:pPr>
              <a:defRPr/>
            </a:pPr>
            <a:fld id="{889D9AE9-0EF3-45C7-B2FF-32CCD57E0DA6}"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 id="2147483679" r:id="rId30"/>
    <p:sldLayoutId id="2147483680" r:id="rId31"/>
    <p:sldLayoutId id="2147483681" r:id="rId32"/>
    <p:sldLayoutId id="2147483682" r:id="rId33"/>
    <p:sldLayoutId id="2147483683" r:id="rId34"/>
    <p:sldLayoutId id="2147483684" r:id="rId35"/>
    <p:sldLayoutId id="2147483685" r:id="rId36"/>
    <p:sldLayoutId id="2147483686" r:id="rId37"/>
    <p:sldLayoutId id="2147483687" r:id="rId38"/>
    <p:sldLayoutId id="2147483688" r:id="rId39"/>
    <p:sldLayoutId id="2147483689" r:id="rId40"/>
    <p:sldLayoutId id="2147483690" r:id="rId41"/>
    <p:sldLayoutId id="2147483691" r:id="rId42"/>
    <p:sldLayoutId id="2147483692" r:id="rId43"/>
    <p:sldLayoutId id="2147483693" r:id="rId44"/>
    <p:sldLayoutId id="2147483694" r:id="rId45"/>
    <p:sldLayoutId id="2147483695" r:id="rId46"/>
    <p:sldLayoutId id="2147483696" r:id="rId47"/>
    <p:sldLayoutId id="2147483697" r:id="rId48"/>
    <p:sldLayoutId id="2147483698" r:id="rId49"/>
    <p:sldLayoutId id="2147483699" r:id="rId50"/>
    <p:sldLayoutId id="2147483700" r:id="rId51"/>
    <p:sldLayoutId id="2147483701" r:id="rId52"/>
    <p:sldLayoutId id="2147483702" r:id="rId53"/>
    <p:sldLayoutId id="2147483703" r:id="rId54"/>
    <p:sldLayoutId id="2147483704" r:id="rId55"/>
    <p:sldLayoutId id="2147483705" r:id="rId56"/>
    <p:sldLayoutId id="2147483706" r:id="rId57"/>
    <p:sldLayoutId id="2147483707" r:id="rId58"/>
    <p:sldLayoutId id="2147483708" r:id="rId59"/>
    <p:sldLayoutId id="2147483709" r:id="rId60"/>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kern="1200">
          <a:solidFill>
            <a:srgbClr val="4F4F4F"/>
          </a:solidFill>
          <a:latin typeface="Century Gothic"/>
          <a:ea typeface="Century Gothic" pitchFamily="34" charset="0"/>
          <a:cs typeface="Century Gothic"/>
        </a:defRPr>
      </a:lvl1pPr>
      <a:lvl2pPr marL="742950" indent="-285750" algn="l" defTabSz="457200" rtl="0" eaLnBrk="0" fontAlgn="base" hangingPunct="0">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eaLnBrk="0" fontAlgn="base" hangingPunct="0">
        <a:spcBef>
          <a:spcPct val="20000"/>
        </a:spcBef>
        <a:spcAft>
          <a:spcPct val="0"/>
        </a:spcAft>
        <a:buClr>
          <a:srgbClr val="F79646"/>
        </a:buClr>
        <a:buFont typeface="Arial" charset="0"/>
        <a:buChar char="•"/>
        <a:defRPr sz="2000" kern="1200">
          <a:solidFill>
            <a:srgbClr val="4F4F4F"/>
          </a:solidFill>
          <a:latin typeface="Century Gothic"/>
          <a:ea typeface="Century Gothic" pitchFamily="34" charset="0"/>
          <a:cs typeface="Century Gothic"/>
        </a:defRPr>
      </a:lvl3pPr>
      <a:lvl4pPr marL="1600200" indent="-228600" algn="l" defTabSz="457200" rtl="0" eaLnBrk="0" fontAlgn="base" hangingPunct="0">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eaLnBrk="0" fontAlgn="base" hangingPunct="0">
        <a:spcBef>
          <a:spcPct val="20000"/>
        </a:spcBef>
        <a:spcAft>
          <a:spcPct val="0"/>
        </a:spcAft>
        <a:buClr>
          <a:srgbClr val="F79646"/>
        </a:buClr>
        <a:buFont typeface="Arial"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00.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comments" Target="../comments/comment100.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124.png"/><Relationship Id="rId5" Type="http://schemas.openxmlformats.org/officeDocument/2006/relationships/notesSlide" Target="../notesSlides/notesSlide100.xml"/><Relationship Id="rId4" Type="http://schemas.openxmlformats.org/officeDocument/2006/relationships/slideLayout" Target="../slideLayouts/slideLayout8.xml"/></Relationships>
</file>

<file path=ppt/slides/_rels/slide101.xml.rels><?xml version="1.0" encoding="UTF-8" standalone="yes"?>
<Relationships xmlns="http://schemas.openxmlformats.org/package/2006/relationships"><Relationship Id="rId3" Type="http://schemas.openxmlformats.org/officeDocument/2006/relationships/tags" Target="../tags/tag21.xml"/><Relationship Id="rId7" Type="http://schemas.openxmlformats.org/officeDocument/2006/relationships/comments" Target="../comments/comment10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image" Target="../media/image125.png"/><Relationship Id="rId5" Type="http://schemas.openxmlformats.org/officeDocument/2006/relationships/notesSlide" Target="../notesSlides/notesSlide101.xml"/><Relationship Id="rId4" Type="http://schemas.openxmlformats.org/officeDocument/2006/relationships/slideLayout" Target="../slideLayouts/slideLayout8.xml"/></Relationships>
</file>

<file path=ppt/slides/_rels/slide102.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comments" Target="../comments/comment10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126.png"/><Relationship Id="rId5" Type="http://schemas.openxmlformats.org/officeDocument/2006/relationships/notesSlide" Target="../notesSlides/notesSlide102.xml"/><Relationship Id="rId4" Type="http://schemas.openxmlformats.org/officeDocument/2006/relationships/slideLayout" Target="../slideLayouts/slideLayout8.xml"/></Relationships>
</file>

<file path=ppt/slides/_rels/slide103.xml.rels><?xml version="1.0" encoding="UTF-8" standalone="yes"?>
<Relationships xmlns="http://schemas.openxmlformats.org/package/2006/relationships"><Relationship Id="rId3" Type="http://schemas.openxmlformats.org/officeDocument/2006/relationships/tags" Target="../tags/tag27.xml"/><Relationship Id="rId7" Type="http://schemas.openxmlformats.org/officeDocument/2006/relationships/comments" Target="../comments/comment103.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image" Target="../media/image127.png"/><Relationship Id="rId5" Type="http://schemas.openxmlformats.org/officeDocument/2006/relationships/notesSlide" Target="../notesSlides/notesSlide103.xml"/><Relationship Id="rId4" Type="http://schemas.openxmlformats.org/officeDocument/2006/relationships/slideLayout" Target="../slideLayouts/slideLayout8.xml"/></Relationships>
</file>

<file path=ppt/slides/_rels/slide104.xml.rels><?xml version="1.0" encoding="UTF-8" standalone="yes"?>
<Relationships xmlns="http://schemas.openxmlformats.org/package/2006/relationships"><Relationship Id="rId3" Type="http://schemas.openxmlformats.org/officeDocument/2006/relationships/tags" Target="../tags/tag30.xml"/><Relationship Id="rId7" Type="http://schemas.openxmlformats.org/officeDocument/2006/relationships/comments" Target="../comments/comment10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image" Target="../media/image128.png"/><Relationship Id="rId5" Type="http://schemas.openxmlformats.org/officeDocument/2006/relationships/notesSlide" Target="../notesSlides/notesSlide104.xml"/><Relationship Id="rId4" Type="http://schemas.openxmlformats.org/officeDocument/2006/relationships/slideLayout" Target="../slideLayouts/slideLayout8.xml"/></Relationships>
</file>

<file path=ppt/slides/_rels/slide105.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comments" Target="../comments/comment105.xml"/><Relationship Id="rId5" Type="http://schemas.openxmlformats.org/officeDocument/2006/relationships/notesSlide" Target="../notesSlides/notesSlide105.xml"/><Relationship Id="rId4" Type="http://schemas.openxmlformats.org/officeDocument/2006/relationships/slideLayout" Target="../slideLayouts/slideLayout8.xml"/></Relationships>
</file>

<file path=ppt/slides/_rels/slide106.xml.rels><?xml version="1.0" encoding="UTF-8" standalone="yes"?>
<Relationships xmlns="http://schemas.openxmlformats.org/package/2006/relationships"><Relationship Id="rId8" Type="http://schemas.openxmlformats.org/officeDocument/2006/relationships/image" Target="../media/image131.png"/><Relationship Id="rId3" Type="http://schemas.openxmlformats.org/officeDocument/2006/relationships/tags" Target="../tags/tag36.xml"/><Relationship Id="rId7" Type="http://schemas.openxmlformats.org/officeDocument/2006/relationships/image" Target="../media/image130.png"/><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image" Target="../media/image129.png"/><Relationship Id="rId5" Type="http://schemas.openxmlformats.org/officeDocument/2006/relationships/notesSlide" Target="../notesSlides/notesSlide106.xml"/><Relationship Id="rId4" Type="http://schemas.openxmlformats.org/officeDocument/2006/relationships/slideLayout" Target="../slideLayouts/slideLayout8.xml"/><Relationship Id="rId9" Type="http://schemas.openxmlformats.org/officeDocument/2006/relationships/comments" Target="../comments/comment106.xml"/></Relationships>
</file>

<file path=ppt/slides/_rels/slide107.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107.xml"/><Relationship Id="rId1" Type="http://schemas.openxmlformats.org/officeDocument/2006/relationships/slideLayout" Target="../slideLayouts/slideLayout10.xml"/><Relationship Id="rId4" Type="http://schemas.openxmlformats.org/officeDocument/2006/relationships/comments" Target="../comments/comment107.xml"/></Relationships>
</file>

<file path=ppt/slides/_rels/slide108.xml.rels><?xml version="1.0" encoding="UTF-8" standalone="yes"?>
<Relationships xmlns="http://schemas.openxmlformats.org/package/2006/relationships"><Relationship Id="rId3" Type="http://schemas.openxmlformats.org/officeDocument/2006/relationships/tags" Target="../tags/tag39.xml"/><Relationship Id="rId7" Type="http://schemas.openxmlformats.org/officeDocument/2006/relationships/comments" Target="../comments/comment108.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image" Target="../media/image133.png"/><Relationship Id="rId5" Type="http://schemas.openxmlformats.org/officeDocument/2006/relationships/notesSlide" Target="../notesSlides/notesSlide108.xml"/><Relationship Id="rId4" Type="http://schemas.openxmlformats.org/officeDocument/2006/relationships/slideLayout" Target="../slideLayouts/slideLayout8.xml"/></Relationships>
</file>

<file path=ppt/slides/_rels/slide109.xml.rels><?xml version="1.0" encoding="UTF-8" standalone="yes"?>
<Relationships xmlns="http://schemas.openxmlformats.org/package/2006/relationships"><Relationship Id="rId3" Type="http://schemas.openxmlformats.org/officeDocument/2006/relationships/tags" Target="../tags/tag42.xml"/><Relationship Id="rId7" Type="http://schemas.openxmlformats.org/officeDocument/2006/relationships/comments" Target="../comments/comment109.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image" Target="../media/image134.png"/><Relationship Id="rId5" Type="http://schemas.openxmlformats.org/officeDocument/2006/relationships/notesSlide" Target="../notesSlides/notesSlide109.xml"/><Relationship Id="rId4"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comments" Target="../comments/comment11.xml"/><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10.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comments" Target="../comments/comment110.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image" Target="../media/image135.png"/><Relationship Id="rId5" Type="http://schemas.openxmlformats.org/officeDocument/2006/relationships/notesSlide" Target="../notesSlides/notesSlide110.xml"/><Relationship Id="rId4" Type="http://schemas.openxmlformats.org/officeDocument/2006/relationships/slideLayout" Target="../slideLayouts/slideLayout8.xml"/></Relationships>
</file>

<file path=ppt/slides/_rels/slide111.xml.rels><?xml version="1.0" encoding="UTF-8" standalone="yes"?>
<Relationships xmlns="http://schemas.openxmlformats.org/package/2006/relationships"><Relationship Id="rId8" Type="http://schemas.openxmlformats.org/officeDocument/2006/relationships/comments" Target="../comments/comment111.xml"/><Relationship Id="rId3" Type="http://schemas.openxmlformats.org/officeDocument/2006/relationships/tags" Target="../tags/tag48.xml"/><Relationship Id="rId7" Type="http://schemas.openxmlformats.org/officeDocument/2006/relationships/image" Target="../media/image137.png"/><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image" Target="../media/image136.png"/><Relationship Id="rId5" Type="http://schemas.openxmlformats.org/officeDocument/2006/relationships/notesSlide" Target="../notesSlides/notesSlide111.xml"/><Relationship Id="rId4" Type="http://schemas.openxmlformats.org/officeDocument/2006/relationships/slideLayout" Target="../slideLayouts/slideLayout8.xml"/></Relationships>
</file>

<file path=ppt/slides/_rels/slide112.xml.rels><?xml version="1.0" encoding="UTF-8" standalone="yes"?>
<Relationships xmlns="http://schemas.openxmlformats.org/package/2006/relationships"><Relationship Id="rId8" Type="http://schemas.openxmlformats.org/officeDocument/2006/relationships/comments" Target="../comments/comment112.xml"/><Relationship Id="rId3" Type="http://schemas.openxmlformats.org/officeDocument/2006/relationships/tags" Target="../tags/tag51.xml"/><Relationship Id="rId7" Type="http://schemas.openxmlformats.org/officeDocument/2006/relationships/image" Target="../media/image139.png"/><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image" Target="../media/image138.png"/><Relationship Id="rId5" Type="http://schemas.openxmlformats.org/officeDocument/2006/relationships/notesSlide" Target="../notesSlides/notesSlide112.xml"/><Relationship Id="rId4" Type="http://schemas.openxmlformats.org/officeDocument/2006/relationships/slideLayout" Target="../slideLayouts/slideLayout8.xml"/></Relationships>
</file>

<file path=ppt/slides/_rels/slide113.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comments" Target="../comments/comment113.xml"/><Relationship Id="rId5" Type="http://schemas.openxmlformats.org/officeDocument/2006/relationships/notesSlide" Target="../notesSlides/notesSlide113.xml"/><Relationship Id="rId4" Type="http://schemas.openxmlformats.org/officeDocument/2006/relationships/slideLayout" Target="../slideLayouts/slideLayout8.xml"/></Relationships>
</file>

<file path=ppt/slides/_rels/slide114.xml.rels><?xml version="1.0" encoding="UTF-8" standalone="yes"?>
<Relationships xmlns="http://schemas.openxmlformats.org/package/2006/relationships"><Relationship Id="rId3" Type="http://schemas.openxmlformats.org/officeDocument/2006/relationships/tags" Target="../tags/tag57.xml"/><Relationship Id="rId7" Type="http://schemas.openxmlformats.org/officeDocument/2006/relationships/comments" Target="../comments/comment114.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image" Target="../media/image140.png"/><Relationship Id="rId5" Type="http://schemas.openxmlformats.org/officeDocument/2006/relationships/notesSlide" Target="../notesSlides/notesSlide114.xml"/><Relationship Id="rId4" Type="http://schemas.openxmlformats.org/officeDocument/2006/relationships/slideLayout" Target="../slideLayouts/slideLayout8.xml"/></Relationships>
</file>

<file path=ppt/slides/_rels/slide115.xml.rels><?xml version="1.0" encoding="UTF-8" standalone="yes"?>
<Relationships xmlns="http://schemas.openxmlformats.org/package/2006/relationships"><Relationship Id="rId3" Type="http://schemas.openxmlformats.org/officeDocument/2006/relationships/tags" Target="../tags/tag60.xml"/><Relationship Id="rId7" Type="http://schemas.openxmlformats.org/officeDocument/2006/relationships/comments" Target="../comments/comment115.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image" Target="../media/image141.png"/><Relationship Id="rId5" Type="http://schemas.openxmlformats.org/officeDocument/2006/relationships/notesSlide" Target="../notesSlides/notesSlide115.xml"/><Relationship Id="rId4" Type="http://schemas.openxmlformats.org/officeDocument/2006/relationships/slideLayout" Target="../slideLayouts/slideLayout8.xml"/></Relationships>
</file>

<file path=ppt/slides/_rels/slide116.xml.rels><?xml version="1.0" encoding="UTF-8" standalone="yes"?>
<Relationships xmlns="http://schemas.openxmlformats.org/package/2006/relationships"><Relationship Id="rId3" Type="http://schemas.openxmlformats.org/officeDocument/2006/relationships/tags" Target="../tags/tag63.xml"/><Relationship Id="rId7" Type="http://schemas.openxmlformats.org/officeDocument/2006/relationships/comments" Target="../comments/comment116.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image" Target="../media/image142.png"/><Relationship Id="rId5" Type="http://schemas.openxmlformats.org/officeDocument/2006/relationships/notesSlide" Target="../notesSlides/notesSlide116.xml"/><Relationship Id="rId4" Type="http://schemas.openxmlformats.org/officeDocument/2006/relationships/slideLayout" Target="../slideLayouts/slideLayout8.xml"/></Relationships>
</file>

<file path=ppt/slides/_rels/slide117.xml.rels><?xml version="1.0" encoding="UTF-8" standalone="yes"?>
<Relationships xmlns="http://schemas.openxmlformats.org/package/2006/relationships"><Relationship Id="rId3" Type="http://schemas.openxmlformats.org/officeDocument/2006/relationships/tags" Target="../tags/tag66.xml"/><Relationship Id="rId7" Type="http://schemas.openxmlformats.org/officeDocument/2006/relationships/comments" Target="../comments/comment117.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image" Target="../media/image143.png"/><Relationship Id="rId5" Type="http://schemas.openxmlformats.org/officeDocument/2006/relationships/notesSlide" Target="../notesSlides/notesSlide117.xml"/><Relationship Id="rId4" Type="http://schemas.openxmlformats.org/officeDocument/2006/relationships/slideLayout" Target="../slideLayouts/slideLayout8.xml"/></Relationships>
</file>

<file path=ppt/slides/_rels/slide118.xml.rels><?xml version="1.0" encoding="UTF-8" standalone="yes"?>
<Relationships xmlns="http://schemas.openxmlformats.org/package/2006/relationships"><Relationship Id="rId3" Type="http://schemas.openxmlformats.org/officeDocument/2006/relationships/comments" Target="../comments/comment118.xml"/><Relationship Id="rId2" Type="http://schemas.openxmlformats.org/officeDocument/2006/relationships/notesSlide" Target="../notesSlides/notesSlide118.xml"/><Relationship Id="rId1" Type="http://schemas.openxmlformats.org/officeDocument/2006/relationships/slideLayout" Target="../slideLayouts/slideLayout8.xml"/></Relationships>
</file>

<file path=ppt/slides/_rels/slide119.xml.rels><?xml version="1.0" encoding="UTF-8" standalone="yes"?>
<Relationships xmlns="http://schemas.openxmlformats.org/package/2006/relationships"><Relationship Id="rId3" Type="http://schemas.openxmlformats.org/officeDocument/2006/relationships/comments" Target="../comments/comment119.xml"/><Relationship Id="rId2" Type="http://schemas.openxmlformats.org/officeDocument/2006/relationships/notesSlide" Target="../notesSlides/notesSlide119.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0.xml"/><Relationship Id="rId5" Type="http://schemas.openxmlformats.org/officeDocument/2006/relationships/comments" Target="../comments/comment12.xml"/><Relationship Id="rId4" Type="http://schemas.openxmlformats.org/officeDocument/2006/relationships/image" Target="../media/image4.png"/></Relationships>
</file>

<file path=ppt/slides/_rels/slide120.xml.rels><?xml version="1.0" encoding="UTF-8" standalone="yes"?>
<Relationships xmlns="http://schemas.openxmlformats.org/package/2006/relationships"><Relationship Id="rId3" Type="http://schemas.openxmlformats.org/officeDocument/2006/relationships/comments" Target="../comments/comment120.xml"/><Relationship Id="rId2" Type="http://schemas.openxmlformats.org/officeDocument/2006/relationships/notesSlide" Target="../notesSlides/notesSlide120.xml"/><Relationship Id="rId1" Type="http://schemas.openxmlformats.org/officeDocument/2006/relationships/slideLayout" Target="../slideLayouts/slideLayout10.xml"/></Relationships>
</file>

<file path=ppt/slides/_rels/slide121.xml.rels><?xml version="1.0" encoding="UTF-8" standalone="yes"?>
<Relationships xmlns="http://schemas.openxmlformats.org/package/2006/relationships"><Relationship Id="rId3" Type="http://schemas.openxmlformats.org/officeDocument/2006/relationships/comments" Target="../comments/comment121.xml"/><Relationship Id="rId2" Type="http://schemas.openxmlformats.org/officeDocument/2006/relationships/notesSlide" Target="../notesSlides/notesSlide121.xml"/><Relationship Id="rId1" Type="http://schemas.openxmlformats.org/officeDocument/2006/relationships/slideLayout" Target="../slideLayouts/slideLayout10.xml"/></Relationships>
</file>

<file path=ppt/slides/_rels/slide122.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comments" Target="../comments/comment122.xml"/><Relationship Id="rId5" Type="http://schemas.openxmlformats.org/officeDocument/2006/relationships/notesSlide" Target="../notesSlides/notesSlide122.xml"/><Relationship Id="rId4" Type="http://schemas.openxmlformats.org/officeDocument/2006/relationships/slideLayout" Target="../slideLayouts/slideLayout8.xml"/></Relationships>
</file>

<file path=ppt/slides/_rels/slide123.xml.rels><?xml version="1.0" encoding="UTF-8" standalone="yes"?>
<Relationships xmlns="http://schemas.openxmlformats.org/package/2006/relationships"><Relationship Id="rId3" Type="http://schemas.openxmlformats.org/officeDocument/2006/relationships/tags" Target="../tags/tag72.xml"/><Relationship Id="rId7" Type="http://schemas.openxmlformats.org/officeDocument/2006/relationships/comments" Target="../comments/comment123.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image" Target="../media/image144.png"/><Relationship Id="rId5" Type="http://schemas.openxmlformats.org/officeDocument/2006/relationships/notesSlide" Target="../notesSlides/notesSlide123.xml"/><Relationship Id="rId4" Type="http://schemas.openxmlformats.org/officeDocument/2006/relationships/slideLayout" Target="../slideLayouts/slideLayout8.xml"/></Relationships>
</file>

<file path=ppt/slides/_rels/slide124.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comments" Target="../comments/comment124.xml"/><Relationship Id="rId5" Type="http://schemas.openxmlformats.org/officeDocument/2006/relationships/notesSlide" Target="../notesSlides/notesSlide124.xml"/><Relationship Id="rId4" Type="http://schemas.openxmlformats.org/officeDocument/2006/relationships/slideLayout" Target="../slideLayouts/slideLayout8.xml"/></Relationships>
</file>

<file path=ppt/slides/_rels/slide1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tags" Target="../tags/tag76.xml"/><Relationship Id="rId5" Type="http://schemas.openxmlformats.org/officeDocument/2006/relationships/comments" Target="../comments/comment125.xml"/><Relationship Id="rId4" Type="http://schemas.openxmlformats.org/officeDocument/2006/relationships/notesSlide" Target="../notesSlides/notesSlide125.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2.xml"/><Relationship Id="rId1" Type="http://schemas.openxmlformats.org/officeDocument/2006/relationships/tags" Target="../tags/tag78.xml"/><Relationship Id="rId4" Type="http://schemas.openxmlformats.org/officeDocument/2006/relationships/comments" Target="../comments/comment126.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2.xml"/><Relationship Id="rId1" Type="http://schemas.openxmlformats.org/officeDocument/2006/relationships/tags" Target="../tags/tag79.xml"/><Relationship Id="rId5" Type="http://schemas.openxmlformats.org/officeDocument/2006/relationships/comments" Target="../comments/comment127.xml"/><Relationship Id="rId4" Type="http://schemas.openxmlformats.org/officeDocument/2006/relationships/image" Target="../media/image145.png"/></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2.xml"/><Relationship Id="rId1" Type="http://schemas.openxmlformats.org/officeDocument/2006/relationships/tags" Target="../tags/tag80.xml"/><Relationship Id="rId4" Type="http://schemas.openxmlformats.org/officeDocument/2006/relationships/comments" Target="../comments/comment128.xml"/></Relationships>
</file>

<file path=ppt/slides/_rels/slide129.xml.rels><?xml version="1.0" encoding="UTF-8" standalone="yes"?>
<Relationships xmlns="http://schemas.openxmlformats.org/package/2006/relationships"><Relationship Id="rId3" Type="http://schemas.openxmlformats.org/officeDocument/2006/relationships/hyperlink" Target="https://share.qad.com/gm/document-1.9.727125/BI1-9%20BI%20Portal%20Administrator.wmv" TargetMode="External"/><Relationship Id="rId2" Type="http://schemas.openxmlformats.org/officeDocument/2006/relationships/notesSlide" Target="../notesSlides/notesSlide129.xml"/><Relationship Id="rId1" Type="http://schemas.openxmlformats.org/officeDocument/2006/relationships/slideLayout" Target="../slideLayouts/slideLayout2.xml"/><Relationship Id="rId5" Type="http://schemas.openxmlformats.org/officeDocument/2006/relationships/comments" Target="../comments/comment129.xml"/><Relationship Id="rId4" Type="http://schemas.openxmlformats.org/officeDocument/2006/relationships/image" Target="../media/image146.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0.xml"/><Relationship Id="rId5" Type="http://schemas.openxmlformats.org/officeDocument/2006/relationships/comments" Target="../comments/comment13.xml"/><Relationship Id="rId4" Type="http://schemas.openxmlformats.org/officeDocument/2006/relationships/image" Target="../media/image6.png"/></Relationships>
</file>

<file path=ppt/slides/_rels/slide130.xml.rels><?xml version="1.0" encoding="UTF-8" standalone="yes"?>
<Relationships xmlns="http://schemas.openxmlformats.org/package/2006/relationships"><Relationship Id="rId3" Type="http://schemas.openxmlformats.org/officeDocument/2006/relationships/hyperlink" Target="https://share.qad.com/gm/document-1.9.788453/BI1-3%20BI%20Portal%20User.wmv" TargetMode="External"/><Relationship Id="rId2" Type="http://schemas.openxmlformats.org/officeDocument/2006/relationships/notesSlide" Target="../notesSlides/notesSlide130.xml"/><Relationship Id="rId1" Type="http://schemas.openxmlformats.org/officeDocument/2006/relationships/slideLayout" Target="../slideLayouts/slideLayout2.xml"/><Relationship Id="rId5" Type="http://schemas.openxmlformats.org/officeDocument/2006/relationships/comments" Target="../comments/comment130.xml"/><Relationship Id="rId4" Type="http://schemas.openxmlformats.org/officeDocument/2006/relationships/image" Target="../media/image147.png"/></Relationships>
</file>

<file path=ppt/slides/_rels/slide131.xml.rels><?xml version="1.0" encoding="UTF-8" standalone="yes"?>
<Relationships xmlns="http://schemas.openxmlformats.org/package/2006/relationships"><Relationship Id="rId3" Type="http://schemas.openxmlformats.org/officeDocument/2006/relationships/comments" Target="../comments/comment131.xml"/><Relationship Id="rId2" Type="http://schemas.openxmlformats.org/officeDocument/2006/relationships/notesSlide" Target="../notesSlides/notesSlide131.xml"/><Relationship Id="rId1" Type="http://schemas.openxmlformats.org/officeDocument/2006/relationships/slideLayout" Target="../slideLayouts/slideLayout10.xml"/></Relationships>
</file>

<file path=ppt/slides/_rels/slide132.xml.rels><?xml version="1.0" encoding="UTF-8" standalone="yes"?>
<Relationships xmlns="http://schemas.openxmlformats.org/package/2006/relationships"><Relationship Id="rId3" Type="http://schemas.openxmlformats.org/officeDocument/2006/relationships/tags" Target="../tags/tag83.xml"/><Relationship Id="rId7" Type="http://schemas.openxmlformats.org/officeDocument/2006/relationships/comments" Target="../comments/comment132.xm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image" Target="../media/image148.wmf"/><Relationship Id="rId5" Type="http://schemas.openxmlformats.org/officeDocument/2006/relationships/notesSlide" Target="../notesSlides/notesSlide132.xml"/><Relationship Id="rId4" Type="http://schemas.openxmlformats.org/officeDocument/2006/relationships/slideLayout" Target="../slideLayouts/slideLayout8.xml"/></Relationships>
</file>

<file path=ppt/slides/_rels/slide133.xml.rels><?xml version="1.0" encoding="UTF-8" standalone="yes"?>
<Relationships xmlns="http://schemas.openxmlformats.org/package/2006/relationships"><Relationship Id="rId3" Type="http://schemas.openxmlformats.org/officeDocument/2006/relationships/hyperlink" Target="http://www.qad.com/" TargetMode="External"/><Relationship Id="rId2" Type="http://schemas.openxmlformats.org/officeDocument/2006/relationships/notesSlide" Target="../notesSlides/notesSlide13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0.xml"/><Relationship Id="rId4" Type="http://schemas.openxmlformats.org/officeDocument/2006/relationships/comments" Target="../comments/comment14.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0.xml"/><Relationship Id="rId4" Type="http://schemas.openxmlformats.org/officeDocument/2006/relationships/comments" Target="../comments/comment15.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16.xml"/><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18.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omments" Target="../comments/comment19.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comments" Target="../comments/comment2.xml"/><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omments" Target="../comments/comment20.xml"/><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ttp://en.wikipedia.org/wiki/Online_analytical_processing" TargetMode="External"/><Relationship Id="rId2" Type="http://schemas.openxmlformats.org/officeDocument/2006/relationships/notesSlide" Target="../notesSlides/notesSlide21.xml"/><Relationship Id="rId1" Type="http://schemas.openxmlformats.org/officeDocument/2006/relationships/slideLayout" Target="../slideLayouts/slideLayout10.xml"/><Relationship Id="rId5" Type="http://schemas.openxmlformats.org/officeDocument/2006/relationships/comments" Target="../comments/comment21.xml"/><Relationship Id="rId4" Type="http://schemas.openxmlformats.org/officeDocument/2006/relationships/hyperlink" Target="http://en.wikipedia.org/wiki/Data_structure"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comments" Target="../comments/comment22.xml"/></Relationships>
</file>

<file path=ppt/slides/_rels/slide23.xml.rels><?xml version="1.0" encoding="UTF-8" standalone="yes"?>
<Relationships xmlns="http://schemas.openxmlformats.org/package/2006/relationships"><Relationship Id="rId3" Type="http://schemas.openxmlformats.org/officeDocument/2006/relationships/comments" Target="../comments/comment23.xml"/><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8.xml"/><Relationship Id="rId5" Type="http://schemas.openxmlformats.org/officeDocument/2006/relationships/comments" Target="../comments/comment24.xml"/><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comments" Target="../comments/comment25.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10.xml"/><Relationship Id="rId4" Type="http://schemas.openxmlformats.org/officeDocument/2006/relationships/comments" Target="../comments/comment26.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10.xml"/><Relationship Id="rId4" Type="http://schemas.openxmlformats.org/officeDocument/2006/relationships/comments" Target="../comments/comment27.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comments" Target="../comments/comment28.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10.xml"/><Relationship Id="rId4" Type="http://schemas.openxmlformats.org/officeDocument/2006/relationships/comments" Target="../comments/comment29.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10.xml"/><Relationship Id="rId4" Type="http://schemas.openxmlformats.org/officeDocument/2006/relationships/comments" Target="../comments/comment30.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1.xml"/><Relationship Id="rId1" Type="http://schemas.openxmlformats.org/officeDocument/2006/relationships/slideLayout" Target="../slideLayouts/slideLayout10.xml"/><Relationship Id="rId4" Type="http://schemas.openxmlformats.org/officeDocument/2006/relationships/comments" Target="../comments/comment31.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10.xml"/><Relationship Id="rId4" Type="http://schemas.openxmlformats.org/officeDocument/2006/relationships/comments" Target="../comments/comment32.xml"/></Relationships>
</file>

<file path=ppt/slides/_rels/slide33.xml.rels><?xml version="1.0" encoding="UTF-8" standalone="yes"?>
<Relationships xmlns="http://schemas.openxmlformats.org/package/2006/relationships"><Relationship Id="rId3" Type="http://schemas.openxmlformats.org/officeDocument/2006/relationships/comments" Target="../comments/comment33.xml"/><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4.xml"/><Relationship Id="rId1" Type="http://schemas.openxmlformats.org/officeDocument/2006/relationships/slideLayout" Target="../slideLayouts/slideLayout10.xml"/><Relationship Id="rId6" Type="http://schemas.openxmlformats.org/officeDocument/2006/relationships/comments" Target="../comments/comment34.xml"/><Relationship Id="rId5" Type="http://schemas.openxmlformats.org/officeDocument/2006/relationships/image" Target="../media/image22.png"/><Relationship Id="rId4" Type="http://schemas.openxmlformats.org/officeDocument/2006/relationships/image" Target="../media/image21.png"/></Relationships>
</file>

<file path=ppt/slides/_rels/slide35.xml.rels><?xml version="1.0" encoding="UTF-8" standalone="yes"?>
<Relationships xmlns="http://schemas.openxmlformats.org/package/2006/relationships"><Relationship Id="rId3" Type="http://schemas.openxmlformats.org/officeDocument/2006/relationships/comments" Target="../comments/comment35.xml"/><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6.xml"/><Relationship Id="rId1" Type="http://schemas.openxmlformats.org/officeDocument/2006/relationships/slideLayout" Target="../slideLayouts/slideLayout11.xml"/><Relationship Id="rId4" Type="http://schemas.openxmlformats.org/officeDocument/2006/relationships/comments" Target="../comments/comment36.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7.xml"/><Relationship Id="rId1" Type="http://schemas.openxmlformats.org/officeDocument/2006/relationships/slideLayout" Target="../slideLayouts/slideLayout12.xml"/><Relationship Id="rId4" Type="http://schemas.openxmlformats.org/officeDocument/2006/relationships/comments" Target="../comments/comment37.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8.xml"/><Relationship Id="rId1" Type="http://schemas.openxmlformats.org/officeDocument/2006/relationships/slideLayout" Target="../slideLayouts/slideLayout13.xml"/><Relationship Id="rId5" Type="http://schemas.openxmlformats.org/officeDocument/2006/relationships/comments" Target="../comments/comment38.xml"/><Relationship Id="rId4" Type="http://schemas.openxmlformats.org/officeDocument/2006/relationships/image" Target="../media/image26.png"/></Relationships>
</file>

<file path=ppt/slides/_rels/slide39.xml.rels><?xml version="1.0" encoding="UTF-8" standalone="yes"?>
<Relationships xmlns="http://schemas.openxmlformats.org/package/2006/relationships"><Relationship Id="rId8" Type="http://schemas.openxmlformats.org/officeDocument/2006/relationships/comments" Target="../comments/comment39.xml"/><Relationship Id="rId3" Type="http://schemas.openxmlformats.org/officeDocument/2006/relationships/image" Target="../media/image24.png"/><Relationship Id="rId7" Type="http://schemas.openxmlformats.org/officeDocument/2006/relationships/image" Target="../media/image30.png"/><Relationship Id="rId2" Type="http://schemas.openxmlformats.org/officeDocument/2006/relationships/notesSlide" Target="../notesSlides/notesSlide39.xml"/><Relationship Id="rId1" Type="http://schemas.openxmlformats.org/officeDocument/2006/relationships/slideLayout" Target="../slideLayouts/slideLayout1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hyperlink" Target="http://www.wherescape.com/" TargetMode="External"/><Relationship Id="rId2" Type="http://schemas.openxmlformats.org/officeDocument/2006/relationships/notesSlide" Target="../notesSlides/notesSlide40.xml"/><Relationship Id="rId1" Type="http://schemas.openxmlformats.org/officeDocument/2006/relationships/slideLayout" Target="../slideLayouts/slideLayout15.xml"/><Relationship Id="rId4" Type="http://schemas.openxmlformats.org/officeDocument/2006/relationships/comments" Target="../comments/comment40.xml"/></Relationships>
</file>

<file path=ppt/slides/_rels/slide41.xml.rels><?xml version="1.0" encoding="UTF-8" standalone="yes"?>
<Relationships xmlns="http://schemas.openxmlformats.org/package/2006/relationships"><Relationship Id="rId3" Type="http://schemas.openxmlformats.org/officeDocument/2006/relationships/comments" Target="../comments/comment41.xml"/><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2.xml"/><Relationship Id="rId1" Type="http://schemas.openxmlformats.org/officeDocument/2006/relationships/slideLayout" Target="../slideLayouts/slideLayout16.xml"/><Relationship Id="rId4" Type="http://schemas.openxmlformats.org/officeDocument/2006/relationships/comments" Target="../comments/comment42.xml"/></Relationships>
</file>

<file path=ppt/slides/_rels/slide43.xml.rels><?xml version="1.0" encoding="UTF-8" standalone="yes"?>
<Relationships xmlns="http://schemas.openxmlformats.org/package/2006/relationships"><Relationship Id="rId3" Type="http://schemas.openxmlformats.org/officeDocument/2006/relationships/comments" Target="../comments/comment43.xml"/><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comments" Target="../comments/comment44.xml"/><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3" Type="http://schemas.openxmlformats.org/officeDocument/2006/relationships/comments" Target="../comments/comment45.xml"/><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6.xml"/><Relationship Id="rId1" Type="http://schemas.openxmlformats.org/officeDocument/2006/relationships/slideLayout" Target="../slideLayouts/slideLayout19.xml"/><Relationship Id="rId6" Type="http://schemas.openxmlformats.org/officeDocument/2006/relationships/comments" Target="../comments/comment46.xml"/><Relationship Id="rId5" Type="http://schemas.openxmlformats.org/officeDocument/2006/relationships/image" Target="../media/image34.png"/><Relationship Id="rId4" Type="http://schemas.openxmlformats.org/officeDocument/2006/relationships/image" Target="../media/image33.png"/></Relationships>
</file>

<file path=ppt/slides/_rels/slide4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7.xml"/><Relationship Id="rId1" Type="http://schemas.openxmlformats.org/officeDocument/2006/relationships/slideLayout" Target="../slideLayouts/slideLayout20.xml"/><Relationship Id="rId4" Type="http://schemas.openxmlformats.org/officeDocument/2006/relationships/comments" Target="../comments/comment47.xml"/></Relationships>
</file>

<file path=ppt/slides/_rels/slide4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8.xml"/><Relationship Id="rId1" Type="http://schemas.openxmlformats.org/officeDocument/2006/relationships/slideLayout" Target="../slideLayouts/slideLayout21.xml"/><Relationship Id="rId5" Type="http://schemas.openxmlformats.org/officeDocument/2006/relationships/comments" Target="../comments/comment48.xml"/><Relationship Id="rId4" Type="http://schemas.openxmlformats.org/officeDocument/2006/relationships/image" Target="../media/image37.png"/></Relationships>
</file>

<file path=ppt/slides/_rels/slide4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9.xml"/><Relationship Id="rId1" Type="http://schemas.openxmlformats.org/officeDocument/2006/relationships/slideLayout" Target="../slideLayouts/slideLayout22.xml"/><Relationship Id="rId4" Type="http://schemas.openxmlformats.org/officeDocument/2006/relationships/comments" Target="../comments/comment49.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50.xml"/><Relationship Id="rId1" Type="http://schemas.openxmlformats.org/officeDocument/2006/relationships/slideLayout" Target="../slideLayouts/slideLayout2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9" Type="http://schemas.openxmlformats.org/officeDocument/2006/relationships/comments" Target="../comments/comment50.xml"/></Relationships>
</file>

<file path=ppt/slides/_rels/slide5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1.xml"/><Relationship Id="rId1" Type="http://schemas.openxmlformats.org/officeDocument/2006/relationships/slideLayout" Target="../slideLayouts/slideLayout24.xml"/><Relationship Id="rId6" Type="http://schemas.openxmlformats.org/officeDocument/2006/relationships/comments" Target="../comments/comment51.xml"/><Relationship Id="rId5" Type="http://schemas.openxmlformats.org/officeDocument/2006/relationships/image" Target="../media/image47.png"/><Relationship Id="rId4" Type="http://schemas.openxmlformats.org/officeDocument/2006/relationships/image" Target="../media/image46.png"/></Relationships>
</file>

<file path=ppt/slides/_rels/slide5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2.xml"/><Relationship Id="rId1" Type="http://schemas.openxmlformats.org/officeDocument/2006/relationships/slideLayout" Target="../slideLayouts/slideLayout25.xml"/><Relationship Id="rId4" Type="http://schemas.openxmlformats.org/officeDocument/2006/relationships/comments" Target="../comments/comment52.xml"/></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3.xml"/><Relationship Id="rId1" Type="http://schemas.openxmlformats.org/officeDocument/2006/relationships/slideLayout" Target="../slideLayouts/slideLayout26.xml"/><Relationship Id="rId4" Type="http://schemas.openxmlformats.org/officeDocument/2006/relationships/comments" Target="../comments/comment53.xml"/></Relationships>
</file>

<file path=ppt/slides/_rels/slide5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4.xml"/><Relationship Id="rId1" Type="http://schemas.openxmlformats.org/officeDocument/2006/relationships/slideLayout" Target="../slideLayouts/slideLayout27.xml"/><Relationship Id="rId6" Type="http://schemas.openxmlformats.org/officeDocument/2006/relationships/comments" Target="../comments/comment54.xml"/><Relationship Id="rId5" Type="http://schemas.openxmlformats.org/officeDocument/2006/relationships/image" Target="../media/image44.png"/><Relationship Id="rId4" Type="http://schemas.openxmlformats.org/officeDocument/2006/relationships/image" Target="../media/image51.png"/></Relationships>
</file>

<file path=ppt/slides/_rels/slide5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5.xml"/><Relationship Id="rId1" Type="http://schemas.openxmlformats.org/officeDocument/2006/relationships/slideLayout" Target="../slideLayouts/slideLayout28.xml"/><Relationship Id="rId6" Type="http://schemas.openxmlformats.org/officeDocument/2006/relationships/comments" Target="../comments/comment55.xml"/><Relationship Id="rId5" Type="http://schemas.openxmlformats.org/officeDocument/2006/relationships/image" Target="../media/image54.png"/><Relationship Id="rId4" Type="http://schemas.openxmlformats.org/officeDocument/2006/relationships/image" Target="../media/image53.png"/></Relationships>
</file>

<file path=ppt/slides/_rels/slide5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6.xml"/><Relationship Id="rId1" Type="http://schemas.openxmlformats.org/officeDocument/2006/relationships/slideLayout" Target="../slideLayouts/slideLayout29.xml"/><Relationship Id="rId4" Type="http://schemas.openxmlformats.org/officeDocument/2006/relationships/comments" Target="../comments/comment56.xml"/></Relationships>
</file>

<file path=ppt/slides/_rels/slide5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7.xml"/><Relationship Id="rId1" Type="http://schemas.openxmlformats.org/officeDocument/2006/relationships/slideLayout" Target="../slideLayouts/slideLayout30.xml"/><Relationship Id="rId4" Type="http://schemas.openxmlformats.org/officeDocument/2006/relationships/comments" Target="../comments/comment57.xml"/></Relationships>
</file>

<file path=ppt/slides/_rels/slide5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8.xml"/><Relationship Id="rId1" Type="http://schemas.openxmlformats.org/officeDocument/2006/relationships/slideLayout" Target="../slideLayouts/slideLayout31.xml"/><Relationship Id="rId6" Type="http://schemas.openxmlformats.org/officeDocument/2006/relationships/comments" Target="../comments/comment58.xml"/><Relationship Id="rId5" Type="http://schemas.openxmlformats.org/officeDocument/2006/relationships/image" Target="../media/image59.png"/><Relationship Id="rId4" Type="http://schemas.openxmlformats.org/officeDocument/2006/relationships/image" Target="../media/image58.png"/></Relationships>
</file>

<file path=ppt/slides/_rels/slide5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9.xml"/><Relationship Id="rId1" Type="http://schemas.openxmlformats.org/officeDocument/2006/relationships/slideLayout" Target="../slideLayouts/slideLayout32.xml"/><Relationship Id="rId6" Type="http://schemas.openxmlformats.org/officeDocument/2006/relationships/comments" Target="../comments/comment59.xml"/><Relationship Id="rId5" Type="http://schemas.openxmlformats.org/officeDocument/2006/relationships/image" Target="../media/image62.png"/><Relationship Id="rId4" Type="http://schemas.openxmlformats.org/officeDocument/2006/relationships/image" Target="../media/image61.png"/></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0.xml"/><Relationship Id="rId1" Type="http://schemas.openxmlformats.org/officeDocument/2006/relationships/slideLayout" Target="../slideLayouts/slideLayout33.xml"/><Relationship Id="rId5" Type="http://schemas.openxmlformats.org/officeDocument/2006/relationships/comments" Target="../comments/comment60.xml"/><Relationship Id="rId4" Type="http://schemas.openxmlformats.org/officeDocument/2006/relationships/image" Target="../media/image64.png"/></Relationships>
</file>

<file path=ppt/slides/_rels/slide61.xml.rels><?xml version="1.0" encoding="UTF-8" standalone="yes"?>
<Relationships xmlns="http://schemas.openxmlformats.org/package/2006/relationships"><Relationship Id="rId3" Type="http://schemas.openxmlformats.org/officeDocument/2006/relationships/comments" Target="../comments/comment61.xml"/><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2.xml"/><Relationship Id="rId1" Type="http://schemas.openxmlformats.org/officeDocument/2006/relationships/slideLayout" Target="../slideLayouts/slideLayout34.xml"/><Relationship Id="rId5" Type="http://schemas.openxmlformats.org/officeDocument/2006/relationships/comments" Target="../comments/comment62.xml"/><Relationship Id="rId4" Type="http://schemas.openxmlformats.org/officeDocument/2006/relationships/image" Target="../media/image66.png"/></Relationships>
</file>

<file path=ppt/slides/_rels/slide6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3.xml"/><Relationship Id="rId1" Type="http://schemas.openxmlformats.org/officeDocument/2006/relationships/slideLayout" Target="../slideLayouts/slideLayout35.xml"/><Relationship Id="rId5" Type="http://schemas.openxmlformats.org/officeDocument/2006/relationships/comments" Target="../comments/comment63.xml"/><Relationship Id="rId4" Type="http://schemas.openxmlformats.org/officeDocument/2006/relationships/image" Target="../media/image66.png"/></Relationships>
</file>

<file path=ppt/slides/_rels/slide64.xml.rels><?xml version="1.0" encoding="UTF-8" standalone="yes"?>
<Relationships xmlns="http://schemas.openxmlformats.org/package/2006/relationships"><Relationship Id="rId3" Type="http://schemas.openxmlformats.org/officeDocument/2006/relationships/image" Target="../media/image67.png"/><Relationship Id="rId7" Type="http://schemas.openxmlformats.org/officeDocument/2006/relationships/comments" Target="../comments/comment64.xml"/><Relationship Id="rId2" Type="http://schemas.openxmlformats.org/officeDocument/2006/relationships/notesSlide" Target="../notesSlides/notesSlide64.xml"/><Relationship Id="rId1" Type="http://schemas.openxmlformats.org/officeDocument/2006/relationships/slideLayout" Target="../slideLayouts/slideLayout36.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65.xml.rels><?xml version="1.0" encoding="UTF-8" standalone="yes"?>
<Relationships xmlns="http://schemas.openxmlformats.org/package/2006/relationships"><Relationship Id="rId3" Type="http://schemas.openxmlformats.org/officeDocument/2006/relationships/image" Target="../media/image71.png"/><Relationship Id="rId7" Type="http://schemas.openxmlformats.org/officeDocument/2006/relationships/comments" Target="../comments/comment65.xml"/><Relationship Id="rId2" Type="http://schemas.openxmlformats.org/officeDocument/2006/relationships/notesSlide" Target="../notesSlides/notesSlide65.xml"/><Relationship Id="rId1" Type="http://schemas.openxmlformats.org/officeDocument/2006/relationships/slideLayout" Target="../slideLayouts/slideLayout37.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66.xml.rels><?xml version="1.0" encoding="UTF-8" standalone="yes"?>
<Relationships xmlns="http://schemas.openxmlformats.org/package/2006/relationships"><Relationship Id="rId3" Type="http://schemas.openxmlformats.org/officeDocument/2006/relationships/comments" Target="../comments/comment66.xml"/><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7.xml"/><Relationship Id="rId1" Type="http://schemas.openxmlformats.org/officeDocument/2006/relationships/slideLayout" Target="../slideLayouts/slideLayout38.xml"/><Relationship Id="rId6" Type="http://schemas.openxmlformats.org/officeDocument/2006/relationships/comments" Target="../comments/comment67.xml"/><Relationship Id="rId5" Type="http://schemas.openxmlformats.org/officeDocument/2006/relationships/image" Target="../media/image77.png"/><Relationship Id="rId4" Type="http://schemas.openxmlformats.org/officeDocument/2006/relationships/image" Target="../media/image76.png"/></Relationships>
</file>

<file path=ppt/slides/_rels/slide6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8.xml"/><Relationship Id="rId1" Type="http://schemas.openxmlformats.org/officeDocument/2006/relationships/slideLayout" Target="../slideLayouts/slideLayout39.xml"/><Relationship Id="rId4" Type="http://schemas.openxmlformats.org/officeDocument/2006/relationships/comments" Target="../comments/comment68.xml"/></Relationships>
</file>

<file path=ppt/slides/_rels/slide6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9.xml"/><Relationship Id="rId1" Type="http://schemas.openxmlformats.org/officeDocument/2006/relationships/slideLayout" Target="../slideLayouts/slideLayout40.xml"/><Relationship Id="rId6" Type="http://schemas.openxmlformats.org/officeDocument/2006/relationships/comments" Target="../comments/comment69.xml"/><Relationship Id="rId5" Type="http://schemas.openxmlformats.org/officeDocument/2006/relationships/image" Target="../media/image81.png"/><Relationship Id="rId4" Type="http://schemas.openxmlformats.org/officeDocument/2006/relationships/image" Target="../media/image80.png"/></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3" Type="http://schemas.openxmlformats.org/officeDocument/2006/relationships/comments" Target="../comments/comment70.xml"/><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1.xml"/><Relationship Id="rId1" Type="http://schemas.openxmlformats.org/officeDocument/2006/relationships/slideLayout" Target="../slideLayouts/slideLayout41.xml"/><Relationship Id="rId4" Type="http://schemas.openxmlformats.org/officeDocument/2006/relationships/comments" Target="../comments/comment71.xml"/></Relationships>
</file>

<file path=ppt/slides/_rels/slide72.xml.rels><?xml version="1.0" encoding="UTF-8" standalone="yes"?>
<Relationships xmlns="http://schemas.openxmlformats.org/package/2006/relationships"><Relationship Id="rId3" Type="http://schemas.openxmlformats.org/officeDocument/2006/relationships/comments" Target="../comments/comment72.xml"/><Relationship Id="rId2" Type="http://schemas.openxmlformats.org/officeDocument/2006/relationships/notesSlide" Target="../notesSlides/notesSlide72.xml"/><Relationship Id="rId1" Type="http://schemas.openxmlformats.org/officeDocument/2006/relationships/slideLayout" Target="../slideLayouts/slideLayout42.xml"/></Relationships>
</file>

<file path=ppt/slides/_rels/slide73.xml.rels><?xml version="1.0" encoding="UTF-8" standalone="yes"?>
<Relationships xmlns="http://schemas.openxmlformats.org/package/2006/relationships"><Relationship Id="rId3" Type="http://schemas.openxmlformats.org/officeDocument/2006/relationships/comments" Target="../comments/comment73.xml"/><Relationship Id="rId2" Type="http://schemas.openxmlformats.org/officeDocument/2006/relationships/notesSlide" Target="../notesSlides/notesSlide73.xml"/><Relationship Id="rId1" Type="http://schemas.openxmlformats.org/officeDocument/2006/relationships/slideLayout" Target="../slideLayouts/slideLayout43.xml"/></Relationships>
</file>

<file path=ppt/slides/_rels/slide7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4.xml"/><Relationship Id="rId1" Type="http://schemas.openxmlformats.org/officeDocument/2006/relationships/slideLayout" Target="../slideLayouts/slideLayout44.xml"/><Relationship Id="rId5" Type="http://schemas.openxmlformats.org/officeDocument/2006/relationships/comments" Target="../comments/comment74.xml"/><Relationship Id="rId4" Type="http://schemas.openxmlformats.org/officeDocument/2006/relationships/image" Target="../media/image82.png"/></Relationships>
</file>

<file path=ppt/slides/_rels/slide7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5.xml"/><Relationship Id="rId1" Type="http://schemas.openxmlformats.org/officeDocument/2006/relationships/slideLayout" Target="../slideLayouts/slideLayout45.xml"/><Relationship Id="rId5" Type="http://schemas.openxmlformats.org/officeDocument/2006/relationships/comments" Target="../comments/comment75.xml"/><Relationship Id="rId4" Type="http://schemas.openxmlformats.org/officeDocument/2006/relationships/image" Target="../media/image84.png"/></Relationships>
</file>

<file path=ppt/slides/_rels/slide76.xml.rels><?xml version="1.0" encoding="UTF-8" standalone="yes"?>
<Relationships xmlns="http://schemas.openxmlformats.org/package/2006/relationships"><Relationship Id="rId3" Type="http://schemas.openxmlformats.org/officeDocument/2006/relationships/comments" Target="../comments/comment76.xml"/><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7.xml"/><Relationship Id="rId1" Type="http://schemas.openxmlformats.org/officeDocument/2006/relationships/slideLayout" Target="../slideLayouts/slideLayout46.xml"/><Relationship Id="rId5" Type="http://schemas.openxmlformats.org/officeDocument/2006/relationships/comments" Target="../comments/comment77.xml"/><Relationship Id="rId4" Type="http://schemas.openxmlformats.org/officeDocument/2006/relationships/image" Target="../media/image27.png"/></Relationships>
</file>

<file path=ppt/slides/_rels/slide78.xml.rels><?xml version="1.0" encoding="UTF-8" standalone="yes"?>
<Relationships xmlns="http://schemas.openxmlformats.org/package/2006/relationships"><Relationship Id="rId8" Type="http://schemas.openxmlformats.org/officeDocument/2006/relationships/image" Target="../media/image91.png"/><Relationship Id="rId13" Type="http://schemas.openxmlformats.org/officeDocument/2006/relationships/image" Target="../media/image96.png"/><Relationship Id="rId3" Type="http://schemas.openxmlformats.org/officeDocument/2006/relationships/image" Target="../media/image86.png"/><Relationship Id="rId7" Type="http://schemas.openxmlformats.org/officeDocument/2006/relationships/image" Target="../media/image90.png"/><Relationship Id="rId12" Type="http://schemas.openxmlformats.org/officeDocument/2006/relationships/image" Target="../media/image95.png"/><Relationship Id="rId2" Type="http://schemas.openxmlformats.org/officeDocument/2006/relationships/notesSlide" Target="../notesSlides/notesSlide78.xml"/><Relationship Id="rId1" Type="http://schemas.openxmlformats.org/officeDocument/2006/relationships/slideLayout" Target="../slideLayouts/slideLayout47.xml"/><Relationship Id="rId6" Type="http://schemas.openxmlformats.org/officeDocument/2006/relationships/image" Target="../media/image89.png"/><Relationship Id="rId11" Type="http://schemas.openxmlformats.org/officeDocument/2006/relationships/image" Target="../media/image94.png"/><Relationship Id="rId5" Type="http://schemas.openxmlformats.org/officeDocument/2006/relationships/image" Target="../media/image88.png"/><Relationship Id="rId10" Type="http://schemas.openxmlformats.org/officeDocument/2006/relationships/image" Target="../media/image93.png"/><Relationship Id="rId4" Type="http://schemas.openxmlformats.org/officeDocument/2006/relationships/image" Target="../media/image87.png"/><Relationship Id="rId9" Type="http://schemas.openxmlformats.org/officeDocument/2006/relationships/image" Target="../media/image92.png"/><Relationship Id="rId14" Type="http://schemas.openxmlformats.org/officeDocument/2006/relationships/comments" Target="../comments/comment78.xml"/></Relationships>
</file>

<file path=ppt/slides/_rels/slide7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79.xml"/><Relationship Id="rId1" Type="http://schemas.openxmlformats.org/officeDocument/2006/relationships/slideLayout" Target="../slideLayouts/slideLayout48.xml"/><Relationship Id="rId4" Type="http://schemas.openxmlformats.org/officeDocument/2006/relationships/comments" Target="../comments/comment79.xml"/></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80.xml.rels><?xml version="1.0" encoding="UTF-8" standalone="yes"?>
<Relationships xmlns="http://schemas.openxmlformats.org/package/2006/relationships"><Relationship Id="rId3" Type="http://schemas.openxmlformats.org/officeDocument/2006/relationships/comments" Target="../comments/comment80.xml"/><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comments" Target="../comments/comment81.xml"/><Relationship Id="rId2" Type="http://schemas.openxmlformats.org/officeDocument/2006/relationships/notesSlide" Target="../notesSlides/notesSlide81.xml"/><Relationship Id="rId1" Type="http://schemas.openxmlformats.org/officeDocument/2006/relationships/slideLayout" Target="../slideLayouts/slideLayout49.xml"/></Relationships>
</file>

<file path=ppt/slides/_rels/slide82.xml.rels><?xml version="1.0" encoding="UTF-8" standalone="yes"?>
<Relationships xmlns="http://schemas.openxmlformats.org/package/2006/relationships"><Relationship Id="rId3" Type="http://schemas.openxmlformats.org/officeDocument/2006/relationships/comments" Target="../comments/comment82.xml"/><Relationship Id="rId2" Type="http://schemas.openxmlformats.org/officeDocument/2006/relationships/notesSlide" Target="../notesSlides/notesSlide82.xml"/><Relationship Id="rId1" Type="http://schemas.openxmlformats.org/officeDocument/2006/relationships/slideLayout" Target="../slideLayouts/slideLayout50.xml"/></Relationships>
</file>

<file path=ppt/slides/_rels/slide8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83.xml"/><Relationship Id="rId1" Type="http://schemas.openxmlformats.org/officeDocument/2006/relationships/slideLayout" Target="../slideLayouts/slideLayout51.xml"/><Relationship Id="rId5" Type="http://schemas.openxmlformats.org/officeDocument/2006/relationships/comments" Target="../comments/comment83.xml"/><Relationship Id="rId4" Type="http://schemas.openxmlformats.org/officeDocument/2006/relationships/image" Target="../media/image99.png"/></Relationships>
</file>

<file path=ppt/slides/_rels/slide8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84.xml"/><Relationship Id="rId1" Type="http://schemas.openxmlformats.org/officeDocument/2006/relationships/slideLayout" Target="../slideLayouts/slideLayout52.xml"/><Relationship Id="rId6" Type="http://schemas.openxmlformats.org/officeDocument/2006/relationships/comments" Target="../comments/comment84.xml"/><Relationship Id="rId5" Type="http://schemas.openxmlformats.org/officeDocument/2006/relationships/image" Target="../media/image102.png"/><Relationship Id="rId4" Type="http://schemas.openxmlformats.org/officeDocument/2006/relationships/image" Target="../media/image101.png"/></Relationships>
</file>

<file path=ppt/slides/_rels/slide85.xml.rels><?xml version="1.0" encoding="UTF-8" standalone="yes"?>
<Relationships xmlns="http://schemas.openxmlformats.org/package/2006/relationships"><Relationship Id="rId3" Type="http://schemas.openxmlformats.org/officeDocument/2006/relationships/comments" Target="../comments/comment85.xml"/><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86.xml"/><Relationship Id="rId1" Type="http://schemas.openxmlformats.org/officeDocument/2006/relationships/slideLayout" Target="../slideLayouts/slideLayout53.xml"/><Relationship Id="rId5" Type="http://schemas.openxmlformats.org/officeDocument/2006/relationships/comments" Target="../comments/comment86.xml"/><Relationship Id="rId4" Type="http://schemas.openxmlformats.org/officeDocument/2006/relationships/image" Target="../media/image104.png"/></Relationships>
</file>

<file path=ppt/slides/_rels/slide87.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87.xml"/><Relationship Id="rId1" Type="http://schemas.openxmlformats.org/officeDocument/2006/relationships/slideLayout" Target="../slideLayouts/slideLayout54.xml"/><Relationship Id="rId4" Type="http://schemas.openxmlformats.org/officeDocument/2006/relationships/comments" Target="../comments/comment87.xml"/></Relationships>
</file>

<file path=ppt/slides/_rels/slide88.xml.rels><?xml version="1.0" encoding="UTF-8" standalone="yes"?>
<Relationships xmlns="http://schemas.openxmlformats.org/package/2006/relationships"><Relationship Id="rId3" Type="http://schemas.openxmlformats.org/officeDocument/2006/relationships/image" Target="../media/image106.png"/><Relationship Id="rId7" Type="http://schemas.openxmlformats.org/officeDocument/2006/relationships/comments" Target="../comments/comment88.xml"/><Relationship Id="rId2" Type="http://schemas.openxmlformats.org/officeDocument/2006/relationships/notesSlide" Target="../notesSlides/notesSlide88.xml"/><Relationship Id="rId1" Type="http://schemas.openxmlformats.org/officeDocument/2006/relationships/slideLayout" Target="../slideLayouts/slideLayout55.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png"/></Relationships>
</file>

<file path=ppt/slides/_rels/slide89.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89.xml"/><Relationship Id="rId1" Type="http://schemas.openxmlformats.org/officeDocument/2006/relationships/slideLayout" Target="../slideLayouts/slideLayout56.xml"/><Relationship Id="rId4" Type="http://schemas.openxmlformats.org/officeDocument/2006/relationships/comments" Target="../comments/comment89.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comments" Target="../comments/comment90.xml"/><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8" Type="http://schemas.openxmlformats.org/officeDocument/2006/relationships/comments" Target="../comments/comment91.xml"/><Relationship Id="rId3" Type="http://schemas.openxmlformats.org/officeDocument/2006/relationships/image" Target="../media/image111.png"/><Relationship Id="rId7" Type="http://schemas.openxmlformats.org/officeDocument/2006/relationships/image" Target="../media/image115.png"/><Relationship Id="rId2" Type="http://schemas.openxmlformats.org/officeDocument/2006/relationships/notesSlide" Target="../notesSlides/notesSlide91.xml"/><Relationship Id="rId1" Type="http://schemas.openxmlformats.org/officeDocument/2006/relationships/slideLayout" Target="../slideLayouts/slideLayout57.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12.png"/></Relationships>
</file>

<file path=ppt/slides/_rels/slide92.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92.xml"/><Relationship Id="rId1" Type="http://schemas.openxmlformats.org/officeDocument/2006/relationships/slideLayout" Target="../slideLayouts/slideLayout58.xml"/><Relationship Id="rId4" Type="http://schemas.openxmlformats.org/officeDocument/2006/relationships/comments" Target="../comments/comment92.xml"/></Relationships>
</file>

<file path=ppt/slides/_rels/slide93.xml.rels><?xml version="1.0" encoding="UTF-8" standalone="yes"?>
<Relationships xmlns="http://schemas.openxmlformats.org/package/2006/relationships"><Relationship Id="rId8" Type="http://schemas.openxmlformats.org/officeDocument/2006/relationships/comments" Target="../comments/comment93.xml"/><Relationship Id="rId3" Type="http://schemas.openxmlformats.org/officeDocument/2006/relationships/image" Target="../media/image117.png"/><Relationship Id="rId7" Type="http://schemas.openxmlformats.org/officeDocument/2006/relationships/image" Target="../media/image121.png"/><Relationship Id="rId2" Type="http://schemas.openxmlformats.org/officeDocument/2006/relationships/notesSlide" Target="../notesSlides/notesSlide93.xml"/><Relationship Id="rId1" Type="http://schemas.openxmlformats.org/officeDocument/2006/relationships/slideLayout" Target="../slideLayouts/slideLayout59.xml"/><Relationship Id="rId6" Type="http://schemas.openxmlformats.org/officeDocument/2006/relationships/image" Target="../media/image120.png"/><Relationship Id="rId5" Type="http://schemas.openxmlformats.org/officeDocument/2006/relationships/image" Target="../media/image119.png"/><Relationship Id="rId4" Type="http://schemas.openxmlformats.org/officeDocument/2006/relationships/image" Target="../media/image118.png"/></Relationships>
</file>

<file path=ppt/slides/_rels/slide94.xml.rels><?xml version="1.0" encoding="UTF-8" standalone="yes"?>
<Relationships xmlns="http://schemas.openxmlformats.org/package/2006/relationships"><Relationship Id="rId3" Type="http://schemas.openxmlformats.org/officeDocument/2006/relationships/comments" Target="../comments/comment94.xml"/><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comments" Target="../comments/comment95.xml"/><Relationship Id="rId2" Type="http://schemas.openxmlformats.org/officeDocument/2006/relationships/notesSlide" Target="../notesSlides/notesSlide95.xml"/><Relationship Id="rId1" Type="http://schemas.openxmlformats.org/officeDocument/2006/relationships/slideLayout" Target="../slideLayouts/slideLayout60.xml"/></Relationships>
</file>

<file path=ppt/slides/_rels/slide96.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comments" Target="../comments/comment96.xml"/><Relationship Id="rId5" Type="http://schemas.openxmlformats.org/officeDocument/2006/relationships/notesSlide" Target="../notesSlides/notesSlide96.xml"/><Relationship Id="rId4" Type="http://schemas.openxmlformats.org/officeDocument/2006/relationships/slideLayout" Target="../slideLayouts/slideLayout8.xml"/></Relationships>
</file>

<file path=ppt/slides/_rels/slide97.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comments" Target="../comments/comment97.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122.png"/><Relationship Id="rId5" Type="http://schemas.openxmlformats.org/officeDocument/2006/relationships/notesSlide" Target="../notesSlides/notesSlide97.xml"/><Relationship Id="rId4" Type="http://schemas.openxmlformats.org/officeDocument/2006/relationships/slideLayout" Target="../slideLayouts/slideLayout8.xml"/></Relationships>
</file>

<file path=ppt/slides/_rels/slide98.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comments" Target="../comments/comment98.xml"/><Relationship Id="rId5" Type="http://schemas.openxmlformats.org/officeDocument/2006/relationships/notesSlide" Target="../notesSlides/notesSlide98.xml"/><Relationship Id="rId4" Type="http://schemas.openxmlformats.org/officeDocument/2006/relationships/slideLayout" Target="../slideLayouts/slideLayout8.xml"/></Relationships>
</file>

<file path=ppt/slides/_rels/slide99.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comments" Target="../comments/comment99.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123.png"/><Relationship Id="rId5" Type="http://schemas.openxmlformats.org/officeDocument/2006/relationships/notesSlide" Target="../notesSlides/notesSlide99.xml"/><Relationship Id="rId4"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idx="4294967295"/>
          </p:nvPr>
        </p:nvSpPr>
        <p:spPr>
          <a:xfrm>
            <a:off x="457200" y="457200"/>
            <a:ext cx="8229600" cy="1371600"/>
          </a:xfrm>
        </p:spPr>
        <p:txBody>
          <a:bodyPr/>
          <a:lstStyle/>
          <a:p>
            <a:pPr eaLnBrk="1" hangingPunct="1"/>
            <a:r>
              <a:rPr lang="en-US" dirty="0" smtClean="0">
                <a:latin typeface="Century Gothic" pitchFamily="34" charset="0"/>
              </a:rPr>
              <a:t>QAD Business Intelligence v3 - Technical Level 1 Certification Class - Part 2</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p:nvPr>
        </p:nvSpPr>
        <p:spPr/>
        <p:txBody>
          <a:bodyPr/>
          <a:lstStyle/>
          <a:p>
            <a:pPr eaLnBrk="1" hangingPunct="1"/>
            <a:r>
              <a:rPr lang="en-US" dirty="0" smtClean="0">
                <a:latin typeface="Century Gothic" pitchFamily="34" charset="0"/>
              </a:rPr>
              <a:t>Scheduling the DAILY Job Run</a:t>
            </a:r>
          </a:p>
        </p:txBody>
      </p:sp>
      <p:sp>
        <p:nvSpPr>
          <p:cNvPr id="23555" name="Rectangle 3"/>
          <p:cNvSpPr>
            <a:spLocks noGrp="1"/>
          </p:cNvSpPr>
          <p:nvPr>
            <p:ph type="body" idx="1"/>
          </p:nvPr>
        </p:nvSpPr>
        <p:spPr>
          <a:xfrm>
            <a:off x="457200" y="1514006"/>
            <a:ext cx="8229600" cy="4706047"/>
          </a:xfrm>
        </p:spPr>
        <p:txBody>
          <a:bodyPr/>
          <a:lstStyle/>
          <a:p>
            <a:pPr eaLnBrk="1" hangingPunct="1">
              <a:lnSpc>
                <a:spcPct val="90000"/>
              </a:lnSpc>
            </a:pPr>
            <a:r>
              <a:rPr lang="en-US" dirty="0" smtClean="0">
                <a:latin typeface="Century Gothic" pitchFamily="34" charset="0"/>
              </a:rPr>
              <a:t>Go to DWD Scheduler</a:t>
            </a:r>
          </a:p>
          <a:p>
            <a:pPr eaLnBrk="1" hangingPunct="1">
              <a:lnSpc>
                <a:spcPct val="90000"/>
              </a:lnSpc>
            </a:pPr>
            <a:r>
              <a:rPr lang="en-US" dirty="0" smtClean="0">
                <a:latin typeface="Century Gothic" pitchFamily="34" charset="0"/>
              </a:rPr>
              <a:t>Right-click on DAILY_START job</a:t>
            </a:r>
          </a:p>
          <a:p>
            <a:pPr eaLnBrk="1" hangingPunct="1">
              <a:lnSpc>
                <a:spcPct val="90000"/>
              </a:lnSpc>
            </a:pPr>
            <a:r>
              <a:rPr lang="en-US" dirty="0" smtClean="0">
                <a:latin typeface="Century Gothic" pitchFamily="34" charset="0"/>
              </a:rPr>
              <a:t>Select </a:t>
            </a:r>
            <a:r>
              <a:rPr lang="en-US" i="1" dirty="0" smtClean="0">
                <a:latin typeface="Century Gothic" pitchFamily="34" charset="0"/>
              </a:rPr>
              <a:t>Edit Job</a:t>
            </a:r>
            <a:r>
              <a:rPr lang="en-US" dirty="0" smtClean="0">
                <a:latin typeface="Century Gothic" pitchFamily="34" charset="0"/>
              </a:rPr>
              <a:t> </a:t>
            </a:r>
          </a:p>
          <a:p>
            <a:pPr lvl="1" eaLnBrk="1" hangingPunct="1">
              <a:lnSpc>
                <a:spcPct val="90000"/>
              </a:lnSpc>
            </a:pPr>
            <a:r>
              <a:rPr lang="en-US" dirty="0" smtClean="0">
                <a:latin typeface="Century Gothic" pitchFamily="34" charset="0"/>
              </a:rPr>
              <a:t>Set Frequency from Hold to Daily or Custom</a:t>
            </a:r>
          </a:p>
          <a:p>
            <a:pPr lvl="1" eaLnBrk="1" hangingPunct="1">
              <a:lnSpc>
                <a:spcPct val="90000"/>
              </a:lnSpc>
            </a:pPr>
            <a:r>
              <a:rPr lang="en-US" dirty="0" smtClean="0">
                <a:latin typeface="Century Gothic" pitchFamily="34" charset="0"/>
              </a:rPr>
              <a:t>Specify Start Date</a:t>
            </a:r>
          </a:p>
          <a:p>
            <a:pPr lvl="1" eaLnBrk="1" hangingPunct="1">
              <a:lnSpc>
                <a:spcPct val="90000"/>
              </a:lnSpc>
            </a:pPr>
            <a:r>
              <a:rPr lang="en-US" dirty="0" smtClean="0">
                <a:latin typeface="Century Gothic" pitchFamily="34" charset="0"/>
              </a:rPr>
              <a:t>Specify Start Time </a:t>
            </a:r>
          </a:p>
          <a:p>
            <a:pPr lvl="1" eaLnBrk="1" hangingPunct="1">
              <a:lnSpc>
                <a:spcPct val="90000"/>
              </a:lnSpc>
            </a:pPr>
            <a:r>
              <a:rPr lang="en-US" dirty="0" smtClean="0">
                <a:latin typeface="Century Gothic" pitchFamily="34" charset="0"/>
              </a:rPr>
              <a:t>Update Custom Settings (if Frequency = Custom)</a:t>
            </a:r>
          </a:p>
        </p:txBody>
      </p:sp>
      <p:sp>
        <p:nvSpPr>
          <p:cNvPr id="4" name="Slide Number Placeholder 3"/>
          <p:cNvSpPr>
            <a:spLocks noGrp="1"/>
          </p:cNvSpPr>
          <p:nvPr>
            <p:ph type="sldNum" sz="quarter" idx="10"/>
          </p:nvPr>
        </p:nvSpPr>
        <p:spPr>
          <a:xfrm>
            <a:off x="6923088" y="6459538"/>
            <a:ext cx="2133600" cy="365125"/>
          </a:xfrm>
        </p:spPr>
        <p:txBody>
          <a:bodyPr/>
          <a:lstStyle/>
          <a:p>
            <a:pPr>
              <a:defRPr/>
            </a:pPr>
            <a:fld id="{0A2DAC7D-CCD6-4D46-B79B-0CC821508860}" type="slidenum">
              <a:rPr lang="en-US" smtClean="0"/>
              <a:pPr>
                <a:defRPr/>
              </a:pPr>
              <a:t>10</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55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55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55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55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55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355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763485"/>
            <a:ext cx="8229600" cy="4553177"/>
          </a:xfrm>
        </p:spPr>
        <p:txBody>
          <a:bodyPr/>
          <a:lstStyle/>
          <a:p>
            <a:pPr marL="342900" lvl="1" indent="-342900">
              <a:buFont typeface="Arial" charset="0"/>
              <a:buChar char="•"/>
            </a:pPr>
            <a:r>
              <a:rPr lang="en-US" dirty="0" smtClean="0">
                <a:latin typeface="Century Gothic" pitchFamily="34" charset="0"/>
              </a:rPr>
              <a:t>Does NOT display where </a:t>
            </a:r>
            <a:r>
              <a:rPr lang="en-US" dirty="0" err="1" smtClean="0">
                <a:latin typeface="Century Gothic" pitchFamily="34" charset="0"/>
              </a:rPr>
              <a:t>dim_keys</a:t>
            </a:r>
            <a:r>
              <a:rPr lang="en-US" dirty="0" smtClean="0">
                <a:latin typeface="Century Gothic" pitchFamily="34" charset="0"/>
              </a:rPr>
              <a:t> are obtained</a:t>
            </a:r>
          </a:p>
          <a:p>
            <a:pPr marL="342900" lvl="1" indent="-342900">
              <a:buFont typeface="Arial" charset="0"/>
              <a:buChar char="•"/>
            </a:pPr>
            <a:endParaRPr lang="en-US" sz="2800" dirty="0" smtClean="0">
              <a:latin typeface="Century Gothic" pitchFamily="34" charset="0"/>
            </a:endParaRPr>
          </a:p>
        </p:txBody>
      </p:sp>
      <p:sp>
        <p:nvSpPr>
          <p:cNvPr id="18435" name="Title 3"/>
          <p:cNvSpPr>
            <a:spLocks noGrp="1"/>
          </p:cNvSpPr>
          <p:nvPr>
            <p:ph type="title" idx="4294967295"/>
            <p:custDataLst>
              <p:tags r:id="rId3"/>
            </p:custDataLst>
          </p:nvPr>
        </p:nvSpPr>
        <p:spPr>
          <a:xfrm>
            <a:off x="457200" y="457200"/>
            <a:ext cx="8229600" cy="914400"/>
          </a:xfrm>
        </p:spPr>
        <p:txBody>
          <a:bodyPr/>
          <a:lstStyle/>
          <a:p>
            <a:pPr eaLnBrk="1" hangingPunct="1"/>
            <a:r>
              <a:rPr lang="en-US" dirty="0" smtClean="0">
                <a:latin typeface="Century Gothic" pitchFamily="34" charset="0"/>
              </a:rPr>
              <a:t>DWD – Features – Diagram Views – Source Tracking</a:t>
            </a:r>
          </a:p>
        </p:txBody>
      </p:sp>
      <p:pic>
        <p:nvPicPr>
          <p:cNvPr id="11267" name="Picture 3"/>
          <p:cNvPicPr>
            <a:picLocks noChangeAspect="1" noChangeArrowheads="1"/>
          </p:cNvPicPr>
          <p:nvPr/>
        </p:nvPicPr>
        <p:blipFill>
          <a:blip r:embed="rId6"/>
          <a:srcRect/>
          <a:stretch>
            <a:fillRect/>
          </a:stretch>
        </p:blipFill>
        <p:spPr bwMode="auto">
          <a:xfrm>
            <a:off x="862149" y="2570581"/>
            <a:ext cx="7649202" cy="3560730"/>
          </a:xfrm>
          <a:prstGeom prst="rect">
            <a:avLst/>
          </a:prstGeom>
          <a:noFill/>
          <a:ln w="9525">
            <a:noFill/>
            <a:miter lim="800000"/>
            <a:headEnd/>
            <a:tailEnd/>
          </a:ln>
        </p:spPr>
      </p:pic>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100</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680519"/>
            <a:ext cx="8229600" cy="4327225"/>
          </a:xfrm>
        </p:spPr>
        <p:txBody>
          <a:bodyPr/>
          <a:lstStyle/>
          <a:p>
            <a:pPr marL="342900" lvl="1" indent="-342900">
              <a:buFont typeface="Arial" charset="0"/>
              <a:buChar char="•"/>
            </a:pPr>
            <a:r>
              <a:rPr lang="en-US" dirty="0" smtClean="0">
                <a:latin typeface="Century Gothic" pitchFamily="34" charset="0"/>
              </a:rPr>
              <a:t>Shows where </a:t>
            </a:r>
            <a:r>
              <a:rPr lang="en-US" dirty="0" err="1" smtClean="0">
                <a:latin typeface="Century Gothic" pitchFamily="34" charset="0"/>
              </a:rPr>
              <a:t>dim_key</a:t>
            </a:r>
            <a:r>
              <a:rPr lang="en-US" dirty="0" smtClean="0">
                <a:latin typeface="Century Gothic" pitchFamily="34" charset="0"/>
              </a:rPr>
              <a:t> connections are made</a:t>
            </a:r>
          </a:p>
        </p:txBody>
      </p:sp>
      <p:sp>
        <p:nvSpPr>
          <p:cNvPr id="18435" name="Title 3"/>
          <p:cNvSpPr>
            <a:spLocks noGrp="1"/>
          </p:cNvSpPr>
          <p:nvPr>
            <p:ph type="title" idx="4294967295"/>
            <p:custDataLst>
              <p:tags r:id="rId3"/>
            </p:custDataLst>
          </p:nvPr>
        </p:nvSpPr>
        <p:spPr>
          <a:xfrm>
            <a:off x="457200" y="457200"/>
            <a:ext cx="8229600" cy="914400"/>
          </a:xfrm>
        </p:spPr>
        <p:txBody>
          <a:bodyPr/>
          <a:lstStyle/>
          <a:p>
            <a:pPr eaLnBrk="1" hangingPunct="1"/>
            <a:r>
              <a:rPr lang="en-US" dirty="0" smtClean="0">
                <a:latin typeface="Century Gothic" pitchFamily="34" charset="0"/>
              </a:rPr>
              <a:t>DWD – Features – Diagram Views – Data Join Track Back</a:t>
            </a:r>
          </a:p>
        </p:txBody>
      </p:sp>
      <p:pic>
        <p:nvPicPr>
          <p:cNvPr id="12290" name="Picture 2"/>
          <p:cNvPicPr>
            <a:picLocks noChangeAspect="1" noChangeArrowheads="1"/>
          </p:cNvPicPr>
          <p:nvPr/>
        </p:nvPicPr>
        <p:blipFill>
          <a:blip r:embed="rId6"/>
          <a:srcRect/>
          <a:stretch>
            <a:fillRect/>
          </a:stretch>
        </p:blipFill>
        <p:spPr bwMode="auto">
          <a:xfrm>
            <a:off x="772643" y="2395473"/>
            <a:ext cx="7914157" cy="3612271"/>
          </a:xfrm>
          <a:prstGeom prst="rect">
            <a:avLst/>
          </a:prstGeom>
          <a:noFill/>
          <a:ln w="9525">
            <a:noFill/>
            <a:miter lim="800000"/>
            <a:headEnd/>
            <a:tailEnd/>
          </a:ln>
        </p:spPr>
      </p:pic>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101</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798680"/>
            <a:ext cx="8229600" cy="4660858"/>
          </a:xfrm>
        </p:spPr>
        <p:txBody>
          <a:bodyPr/>
          <a:lstStyle/>
          <a:p>
            <a:pPr marL="342900" lvl="1" indent="-342900">
              <a:buFont typeface="Arial" charset="0"/>
              <a:buChar char="•"/>
            </a:pPr>
            <a:r>
              <a:rPr lang="en-US" dirty="0" smtClean="0">
                <a:latin typeface="Century Gothic" pitchFamily="34" charset="0"/>
              </a:rPr>
              <a:t>Displays all the tables fed by selected table</a:t>
            </a:r>
          </a:p>
          <a:p>
            <a:pPr marL="342900" lvl="1" indent="-342900">
              <a:buFont typeface="Arial" charset="0"/>
              <a:buChar char="•"/>
            </a:pPr>
            <a:endParaRPr lang="en-US" sz="2800" dirty="0" smtClean="0">
              <a:latin typeface="Century Gothic" pitchFamily="34" charset="0"/>
            </a:endParaRPr>
          </a:p>
        </p:txBody>
      </p:sp>
      <p:sp>
        <p:nvSpPr>
          <p:cNvPr id="18435" name="Title 3"/>
          <p:cNvSpPr>
            <a:spLocks noGrp="1"/>
          </p:cNvSpPr>
          <p:nvPr>
            <p:ph type="title" idx="4294967295"/>
            <p:custDataLst>
              <p:tags r:id="rId3"/>
            </p:custDataLst>
          </p:nvPr>
        </p:nvSpPr>
        <p:spPr>
          <a:xfrm>
            <a:off x="457200" y="457199"/>
            <a:ext cx="8229600" cy="914400"/>
          </a:xfrm>
        </p:spPr>
        <p:txBody>
          <a:bodyPr/>
          <a:lstStyle/>
          <a:p>
            <a:pPr eaLnBrk="1" hangingPunct="1"/>
            <a:r>
              <a:rPr lang="en-US" dirty="0" smtClean="0">
                <a:latin typeface="Century Gothic" pitchFamily="34" charset="0"/>
              </a:rPr>
              <a:t>DWD – Features – Diagram Views – Track Forward</a:t>
            </a:r>
          </a:p>
        </p:txBody>
      </p:sp>
      <p:pic>
        <p:nvPicPr>
          <p:cNvPr id="13314" name="Picture 2"/>
          <p:cNvPicPr>
            <a:picLocks noChangeAspect="1" noChangeArrowheads="1"/>
          </p:cNvPicPr>
          <p:nvPr/>
        </p:nvPicPr>
        <p:blipFill>
          <a:blip r:embed="rId6"/>
          <a:srcRect/>
          <a:stretch>
            <a:fillRect/>
          </a:stretch>
        </p:blipFill>
        <p:spPr bwMode="auto">
          <a:xfrm>
            <a:off x="608471" y="2562611"/>
            <a:ext cx="8078329" cy="3582321"/>
          </a:xfrm>
          <a:prstGeom prst="rect">
            <a:avLst/>
          </a:prstGeom>
          <a:noFill/>
          <a:ln w="9525">
            <a:noFill/>
            <a:miter lim="800000"/>
            <a:headEnd/>
            <a:tailEnd/>
          </a:ln>
        </p:spPr>
      </p:pic>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102</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502229"/>
            <a:ext cx="7824651" cy="4814434"/>
          </a:xfrm>
        </p:spPr>
        <p:txBody>
          <a:bodyPr/>
          <a:lstStyle/>
          <a:p>
            <a:pPr marL="342900" lvl="1" indent="-342900">
              <a:buNone/>
            </a:pPr>
            <a:endParaRPr lang="en-US" sz="800" dirty="0" smtClean="0">
              <a:latin typeface="Century Gothic" pitchFamily="34" charset="0"/>
            </a:endParaRPr>
          </a:p>
          <a:p>
            <a:pPr marL="342900" lvl="1" indent="-342900">
              <a:buFont typeface="Arial" charset="0"/>
              <a:buChar char="•"/>
            </a:pPr>
            <a:r>
              <a:rPr lang="en-US" dirty="0" smtClean="0">
                <a:latin typeface="Century Gothic" pitchFamily="34" charset="0"/>
              </a:rPr>
              <a:t>Displays all the dim (or fact) tables linked to a fact (or dim) table</a:t>
            </a:r>
          </a:p>
          <a:p>
            <a:pPr marL="342900" lvl="1" indent="-342900">
              <a:buFont typeface="Arial" charset="0"/>
              <a:buChar char="•"/>
            </a:pPr>
            <a:endParaRPr lang="en-US" sz="2800" dirty="0" smtClean="0">
              <a:latin typeface="Century Gothic" pitchFamily="34" charset="0"/>
            </a:endParaRPr>
          </a:p>
        </p:txBody>
      </p:sp>
      <p:sp>
        <p:nvSpPr>
          <p:cNvPr id="18435" name="Title 3"/>
          <p:cNvSpPr>
            <a:spLocks noGrp="1"/>
          </p:cNvSpPr>
          <p:nvPr>
            <p:ph type="title" idx="4294967295"/>
            <p:custDataLst>
              <p:tags r:id="rId3"/>
            </p:custDataLst>
          </p:nvPr>
        </p:nvSpPr>
        <p:spPr>
          <a:xfrm>
            <a:off x="457200" y="457200"/>
            <a:ext cx="8229600" cy="914400"/>
          </a:xfrm>
        </p:spPr>
        <p:txBody>
          <a:bodyPr/>
          <a:lstStyle/>
          <a:p>
            <a:pPr eaLnBrk="1" hangingPunct="1"/>
            <a:r>
              <a:rPr lang="en-US" dirty="0" smtClean="0">
                <a:latin typeface="Century Gothic" pitchFamily="34" charset="0"/>
              </a:rPr>
              <a:t>DWD – Features – Diagram Views – Linked Tables</a:t>
            </a:r>
          </a:p>
        </p:txBody>
      </p:sp>
      <p:pic>
        <p:nvPicPr>
          <p:cNvPr id="14339" name="Picture 3"/>
          <p:cNvPicPr>
            <a:picLocks noChangeAspect="1" noChangeArrowheads="1"/>
          </p:cNvPicPr>
          <p:nvPr/>
        </p:nvPicPr>
        <p:blipFill>
          <a:blip r:embed="rId6"/>
          <a:srcRect/>
          <a:stretch>
            <a:fillRect/>
          </a:stretch>
        </p:blipFill>
        <p:spPr bwMode="auto">
          <a:xfrm>
            <a:off x="2074208" y="2717823"/>
            <a:ext cx="4848880" cy="3654400"/>
          </a:xfrm>
          <a:prstGeom prst="rect">
            <a:avLst/>
          </a:prstGeom>
          <a:noFill/>
          <a:ln w="9525">
            <a:noFill/>
            <a:miter lim="800000"/>
            <a:headEnd/>
            <a:tailEnd/>
          </a:ln>
        </p:spPr>
      </p:pic>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103</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68560" y="1544595"/>
            <a:ext cx="8229600" cy="4435612"/>
          </a:xfrm>
        </p:spPr>
        <p:txBody>
          <a:bodyPr/>
          <a:lstStyle/>
          <a:p>
            <a:pPr marL="342900" lvl="1" indent="-342900">
              <a:buFont typeface="Arial" charset="0"/>
              <a:buChar char="•"/>
            </a:pPr>
            <a:r>
              <a:rPr lang="en-US" dirty="0" smtClean="0">
                <a:latin typeface="Century Gothic" pitchFamily="34" charset="0"/>
              </a:rPr>
              <a:t>Displays the order of tasks in a job</a:t>
            </a:r>
          </a:p>
          <a:p>
            <a:pPr marL="342900" lvl="1" indent="-342900">
              <a:buFont typeface="Arial" charset="0"/>
              <a:buChar char="•"/>
            </a:pPr>
            <a:endParaRPr lang="en-US" sz="2800" dirty="0" smtClean="0">
              <a:latin typeface="Century Gothic" pitchFamily="34" charset="0"/>
            </a:endParaRPr>
          </a:p>
        </p:txBody>
      </p:sp>
      <p:sp>
        <p:nvSpPr>
          <p:cNvPr id="18435" name="Title 3"/>
          <p:cNvSpPr>
            <a:spLocks noGrp="1"/>
          </p:cNvSpPr>
          <p:nvPr>
            <p:ph type="title" idx="4294967295"/>
            <p:custDataLst>
              <p:tags r:id="rId3"/>
            </p:custDataLst>
          </p:nvPr>
        </p:nvSpPr>
        <p:spPr>
          <a:xfrm>
            <a:off x="457200" y="457199"/>
            <a:ext cx="8229600" cy="697833"/>
          </a:xfrm>
        </p:spPr>
        <p:txBody>
          <a:bodyPr/>
          <a:lstStyle/>
          <a:p>
            <a:pPr eaLnBrk="1" hangingPunct="1"/>
            <a:r>
              <a:rPr lang="en-US" dirty="0" smtClean="0">
                <a:latin typeface="Century Gothic" pitchFamily="34" charset="0"/>
              </a:rPr>
              <a:t>DWD – Features – Diagram Views – Jobs</a:t>
            </a:r>
          </a:p>
        </p:txBody>
      </p:sp>
      <p:pic>
        <p:nvPicPr>
          <p:cNvPr id="15362" name="Picture 2"/>
          <p:cNvPicPr>
            <a:picLocks noChangeAspect="1" noChangeArrowheads="1"/>
          </p:cNvPicPr>
          <p:nvPr/>
        </p:nvPicPr>
        <p:blipFill>
          <a:blip r:embed="rId6"/>
          <a:srcRect/>
          <a:stretch>
            <a:fillRect/>
          </a:stretch>
        </p:blipFill>
        <p:spPr bwMode="auto">
          <a:xfrm>
            <a:off x="621529" y="2586445"/>
            <a:ext cx="8076631" cy="3566161"/>
          </a:xfrm>
          <a:prstGeom prst="rect">
            <a:avLst/>
          </a:prstGeom>
          <a:noFill/>
          <a:ln w="9525">
            <a:noFill/>
            <a:miter lim="800000"/>
            <a:headEnd/>
            <a:tailEnd/>
          </a:ln>
        </p:spPr>
      </p:pic>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104</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946367"/>
            <a:ext cx="8229600" cy="4281438"/>
          </a:xfrm>
        </p:spPr>
        <p:txBody>
          <a:bodyPr/>
          <a:lstStyle/>
          <a:p>
            <a:pPr marL="342900" lvl="1" indent="-342900">
              <a:buFont typeface="Arial" charset="0"/>
              <a:buChar char="•"/>
            </a:pPr>
            <a:r>
              <a:rPr lang="en-US" sz="2800" dirty="0" smtClean="0">
                <a:latin typeface="Century Gothic" pitchFamily="34" charset="0"/>
              </a:rPr>
              <a:t>What fact tables does </a:t>
            </a:r>
            <a:r>
              <a:rPr lang="en-US" sz="2800" dirty="0" err="1" smtClean="0">
                <a:latin typeface="Century Gothic" pitchFamily="34" charset="0"/>
              </a:rPr>
              <a:t>load_so_mstr</a:t>
            </a:r>
            <a:r>
              <a:rPr lang="en-US" sz="2800" dirty="0" smtClean="0">
                <a:latin typeface="Century Gothic" pitchFamily="34" charset="0"/>
              </a:rPr>
              <a:t> populate?</a:t>
            </a:r>
          </a:p>
          <a:p>
            <a:pPr marL="342900" lvl="1" indent="-342900">
              <a:buNone/>
            </a:pPr>
            <a:endParaRPr lang="en-US" sz="2800" dirty="0" smtClean="0">
              <a:latin typeface="Century Gothic" pitchFamily="34" charset="0"/>
            </a:endParaRPr>
          </a:p>
          <a:p>
            <a:pPr marL="342900" lvl="1" indent="-342900">
              <a:buFont typeface="Arial" charset="0"/>
              <a:buChar char="•"/>
            </a:pPr>
            <a:r>
              <a:rPr lang="en-US" sz="2800" dirty="0" smtClean="0">
                <a:latin typeface="Century Gothic" pitchFamily="34" charset="0"/>
              </a:rPr>
              <a:t>How many dimensions are linked to </a:t>
            </a:r>
            <a:r>
              <a:rPr lang="en-US" sz="2800" dirty="0" err="1" smtClean="0">
                <a:latin typeface="Century Gothic" pitchFamily="34" charset="0"/>
              </a:rPr>
              <a:t>fact_ee_ap_invoice</a:t>
            </a:r>
            <a:r>
              <a:rPr lang="en-US" sz="2800" dirty="0" smtClean="0">
                <a:latin typeface="Century Gothic" pitchFamily="34" charset="0"/>
              </a:rPr>
              <a:t>?</a:t>
            </a:r>
          </a:p>
          <a:p>
            <a:pPr marL="342900" lvl="1" indent="-342900">
              <a:buNone/>
            </a:pPr>
            <a:endParaRPr lang="en-US" sz="2800" dirty="0" smtClean="0">
              <a:latin typeface="Century Gothic" pitchFamily="34" charset="0"/>
            </a:endParaRPr>
          </a:p>
          <a:p>
            <a:pPr marL="342900" lvl="1" indent="-342900">
              <a:buFont typeface="Arial" charset="0"/>
              <a:buChar char="•"/>
            </a:pPr>
            <a:r>
              <a:rPr lang="en-US" sz="2800" dirty="0" smtClean="0">
                <a:latin typeface="Century Gothic" pitchFamily="34" charset="0"/>
              </a:rPr>
              <a:t>Is </a:t>
            </a:r>
            <a:r>
              <a:rPr lang="en-US" sz="2800" dirty="0" err="1" smtClean="0">
                <a:latin typeface="Century Gothic" pitchFamily="34" charset="0"/>
              </a:rPr>
              <a:t>load_tr_hist</a:t>
            </a:r>
            <a:r>
              <a:rPr lang="en-US" sz="2800" dirty="0" smtClean="0">
                <a:latin typeface="Century Gothic" pitchFamily="34" charset="0"/>
              </a:rPr>
              <a:t> a source table of </a:t>
            </a:r>
            <a:r>
              <a:rPr lang="en-US" sz="2800" dirty="0" err="1" smtClean="0">
                <a:latin typeface="Century Gothic" pitchFamily="34" charset="0"/>
              </a:rPr>
              <a:t>fact_om_booking</a:t>
            </a:r>
            <a:r>
              <a:rPr lang="en-US" sz="2800" dirty="0" smtClean="0">
                <a:latin typeface="Century Gothic" pitchFamily="34" charset="0"/>
              </a:rPr>
              <a:t>?</a:t>
            </a:r>
          </a:p>
          <a:p>
            <a:pPr marL="342900" lvl="1" indent="-342900">
              <a:buFont typeface="Arial" charset="0"/>
              <a:buChar char="•"/>
            </a:pPr>
            <a:endParaRPr lang="en-US" sz="2800" dirty="0" smtClean="0">
              <a:latin typeface="Century Gothic" pitchFamily="34" charset="0"/>
            </a:endParaRPr>
          </a:p>
          <a:p>
            <a:pPr marL="342900" lvl="1" indent="-342900">
              <a:buFont typeface="Arial" charset="0"/>
              <a:buChar char="•"/>
            </a:pPr>
            <a:endParaRPr lang="en-US" sz="2800" dirty="0" smtClean="0">
              <a:latin typeface="Century Gothic" pitchFamily="34" charset="0"/>
            </a:endParaRPr>
          </a:p>
        </p:txBody>
      </p:sp>
      <p:sp>
        <p:nvSpPr>
          <p:cNvPr id="18435" name="Title 3"/>
          <p:cNvSpPr>
            <a:spLocks noGrp="1"/>
          </p:cNvSpPr>
          <p:nvPr>
            <p:ph type="title" idx="4294967295"/>
            <p:custDataLst>
              <p:tags r:id="rId3"/>
            </p:custDataLst>
          </p:nvPr>
        </p:nvSpPr>
        <p:spPr>
          <a:xfrm>
            <a:off x="457200" y="457200"/>
            <a:ext cx="8229600" cy="914400"/>
          </a:xfrm>
        </p:spPr>
        <p:txBody>
          <a:bodyPr/>
          <a:lstStyle/>
          <a:p>
            <a:pPr eaLnBrk="1" hangingPunct="1"/>
            <a:r>
              <a:rPr lang="en-US" dirty="0" smtClean="0">
                <a:latin typeface="Century Gothic" pitchFamily="34" charset="0"/>
              </a:rPr>
              <a:t>DWD – Features – Diagram Views – Exercises</a:t>
            </a:r>
          </a:p>
        </p:txBody>
      </p:sp>
      <p:sp>
        <p:nvSpPr>
          <p:cNvPr id="5"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105</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316038"/>
            <a:ext cx="8229600" cy="5000625"/>
          </a:xfrm>
        </p:spPr>
        <p:txBody>
          <a:bodyPr/>
          <a:lstStyle/>
          <a:p>
            <a:pPr marL="342900" lvl="1" indent="-342900">
              <a:buFont typeface="Arial" charset="0"/>
              <a:buChar char="•"/>
            </a:pPr>
            <a:endParaRPr lang="en-US" sz="2800" dirty="0" smtClean="0">
              <a:latin typeface="Century Gothic" pitchFamily="34" charset="0"/>
            </a:endParaRPr>
          </a:p>
          <a:p>
            <a:pPr marL="342900" lvl="1" indent="-342900">
              <a:buFont typeface="Arial" charset="0"/>
              <a:buChar char="•"/>
            </a:pPr>
            <a:endParaRPr lang="en-US" sz="2800" dirty="0" smtClean="0">
              <a:latin typeface="Century Gothic" pitchFamily="34" charset="0"/>
            </a:endParaRPr>
          </a:p>
          <a:p>
            <a:pPr marL="342900" lvl="1" indent="-342900">
              <a:buFont typeface="Arial" charset="0"/>
              <a:buChar char="•"/>
            </a:pPr>
            <a:endParaRPr lang="en-US" sz="2800" dirty="0" smtClean="0">
              <a:latin typeface="Century Gothic" pitchFamily="34" charset="0"/>
            </a:endParaRPr>
          </a:p>
        </p:txBody>
      </p:sp>
      <p:sp>
        <p:nvSpPr>
          <p:cNvPr id="18435" name="Title 3"/>
          <p:cNvSpPr>
            <a:spLocks noGrp="1"/>
          </p:cNvSpPr>
          <p:nvPr>
            <p:ph type="title" idx="4294967295"/>
            <p:custDataLst>
              <p:tags r:id="rId3"/>
            </p:custDataLst>
          </p:nvPr>
        </p:nvSpPr>
        <p:spPr>
          <a:xfrm>
            <a:off x="277092" y="385011"/>
            <a:ext cx="8575964" cy="708025"/>
          </a:xfrm>
        </p:spPr>
        <p:txBody>
          <a:bodyPr/>
          <a:lstStyle/>
          <a:p>
            <a:pPr eaLnBrk="1" hangingPunct="1"/>
            <a:r>
              <a:rPr lang="en-US" dirty="0" smtClean="0">
                <a:latin typeface="Century Gothic" pitchFamily="34" charset="0"/>
              </a:rPr>
              <a:t>DWD – How Data Flows Into the Warehouse</a:t>
            </a:r>
          </a:p>
        </p:txBody>
      </p:sp>
      <p:pic>
        <p:nvPicPr>
          <p:cNvPr id="1026" name="Picture 2"/>
          <p:cNvPicPr>
            <a:picLocks noChangeAspect="1" noChangeArrowheads="1"/>
          </p:cNvPicPr>
          <p:nvPr/>
        </p:nvPicPr>
        <p:blipFill>
          <a:blip r:embed="rId6"/>
          <a:srcRect/>
          <a:stretch>
            <a:fillRect/>
          </a:stretch>
        </p:blipFill>
        <p:spPr bwMode="auto">
          <a:xfrm>
            <a:off x="323671" y="1277031"/>
            <a:ext cx="8562975" cy="1478362"/>
          </a:xfrm>
          <a:prstGeom prst="rect">
            <a:avLst/>
          </a:prstGeom>
          <a:noFill/>
          <a:ln w="9525">
            <a:noFill/>
            <a:miter lim="800000"/>
            <a:headEnd/>
            <a:tailEnd/>
          </a:ln>
        </p:spPr>
      </p:pic>
      <p:pic>
        <p:nvPicPr>
          <p:cNvPr id="1028" name="Picture 4"/>
          <p:cNvPicPr>
            <a:picLocks noChangeAspect="1" noChangeArrowheads="1"/>
          </p:cNvPicPr>
          <p:nvPr/>
        </p:nvPicPr>
        <p:blipFill>
          <a:blip r:embed="rId7"/>
          <a:srcRect/>
          <a:stretch>
            <a:fillRect/>
          </a:stretch>
        </p:blipFill>
        <p:spPr bwMode="auto">
          <a:xfrm>
            <a:off x="323671" y="3267755"/>
            <a:ext cx="8519546" cy="3087447"/>
          </a:xfrm>
          <a:prstGeom prst="rect">
            <a:avLst/>
          </a:prstGeom>
          <a:noFill/>
          <a:ln w="9525">
            <a:noFill/>
            <a:miter lim="800000"/>
            <a:headEnd/>
            <a:tailEnd/>
          </a:ln>
        </p:spPr>
      </p:pic>
      <p:pic>
        <p:nvPicPr>
          <p:cNvPr id="2" name="Picture 2"/>
          <p:cNvPicPr>
            <a:picLocks noChangeAspect="1" noChangeArrowheads="1"/>
          </p:cNvPicPr>
          <p:nvPr/>
        </p:nvPicPr>
        <p:blipFill>
          <a:blip r:embed="rId8"/>
          <a:srcRect/>
          <a:stretch>
            <a:fillRect/>
          </a:stretch>
        </p:blipFill>
        <p:spPr bwMode="auto">
          <a:xfrm>
            <a:off x="350244" y="2791969"/>
            <a:ext cx="3333750" cy="514350"/>
          </a:xfrm>
          <a:prstGeom prst="rect">
            <a:avLst/>
          </a:prstGeom>
          <a:noFill/>
          <a:ln w="9525">
            <a:noFill/>
            <a:miter lim="800000"/>
            <a:headEnd/>
            <a:tailEnd/>
          </a:ln>
        </p:spPr>
      </p:pic>
      <p:sp>
        <p:nvSpPr>
          <p:cNvPr id="9"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106</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323850" y="333375"/>
            <a:ext cx="8153400" cy="686903"/>
          </a:xfrm>
        </p:spPr>
        <p:txBody>
          <a:bodyPr/>
          <a:lstStyle/>
          <a:p>
            <a:pPr eaLnBrk="1" hangingPunct="1"/>
            <a:r>
              <a:rPr lang="en-US" dirty="0" smtClean="0"/>
              <a:t>QAD Data Warehouse Designer</a:t>
            </a:r>
          </a:p>
        </p:txBody>
      </p:sp>
      <p:pic>
        <p:nvPicPr>
          <p:cNvPr id="23555" name="Picture 6" descr="flowchart1a.png"/>
          <p:cNvPicPr>
            <a:picLocks noChangeAspect="1"/>
          </p:cNvPicPr>
          <p:nvPr/>
        </p:nvPicPr>
        <p:blipFill>
          <a:blip r:embed="rId3" cstate="print"/>
          <a:srcRect/>
          <a:stretch>
            <a:fillRect/>
          </a:stretch>
        </p:blipFill>
        <p:spPr bwMode="auto">
          <a:xfrm>
            <a:off x="611189" y="1200339"/>
            <a:ext cx="7568984" cy="5154764"/>
          </a:xfrm>
          <a:prstGeom prst="rect">
            <a:avLst/>
          </a:prstGeom>
          <a:noFill/>
          <a:ln w="9525">
            <a:noFill/>
            <a:miter lim="800000"/>
            <a:headEnd/>
            <a:tailEnd/>
          </a:ln>
        </p:spPr>
      </p:pic>
      <p:sp>
        <p:nvSpPr>
          <p:cNvPr id="5"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107</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502229"/>
            <a:ext cx="8229600" cy="4814434"/>
          </a:xfrm>
        </p:spPr>
        <p:txBody>
          <a:bodyPr/>
          <a:lstStyle/>
          <a:p>
            <a:pPr marL="0" lvl="1" indent="0">
              <a:buNone/>
            </a:pPr>
            <a:r>
              <a:rPr lang="en-US" dirty="0" smtClean="0">
                <a:latin typeface="Century Gothic" pitchFamily="34" charset="0"/>
              </a:rPr>
              <a:t>Very useful reporting option. Displays all tables and columns backwards from the table and column in question to its source.</a:t>
            </a:r>
          </a:p>
          <a:p>
            <a:pPr marL="457200" lvl="1" indent="-457200">
              <a:buFont typeface="+mj-lt"/>
              <a:buAutoNum type="arabicPeriod"/>
            </a:pPr>
            <a:r>
              <a:rPr lang="en-US" dirty="0" smtClean="0">
                <a:latin typeface="Century Gothic" pitchFamily="34" charset="0"/>
              </a:rPr>
              <a:t>From Browser tab, Go to Reports/Column Reports/Column Track-Back</a:t>
            </a:r>
          </a:p>
        </p:txBody>
      </p:sp>
      <p:sp>
        <p:nvSpPr>
          <p:cNvPr id="18435" name="Title 3"/>
          <p:cNvSpPr>
            <a:spLocks noGrp="1"/>
          </p:cNvSpPr>
          <p:nvPr>
            <p:ph type="title" idx="4294967295"/>
            <p:custDataLst>
              <p:tags r:id="rId3"/>
            </p:custDataLst>
          </p:nvPr>
        </p:nvSpPr>
        <p:spPr>
          <a:xfrm>
            <a:off x="457200" y="608013"/>
            <a:ext cx="8229600" cy="708025"/>
          </a:xfrm>
        </p:spPr>
        <p:txBody>
          <a:bodyPr/>
          <a:lstStyle/>
          <a:p>
            <a:pPr eaLnBrk="1" hangingPunct="1"/>
            <a:r>
              <a:rPr lang="en-US" dirty="0" smtClean="0">
                <a:latin typeface="Century Gothic" pitchFamily="34" charset="0"/>
              </a:rPr>
              <a:t>DWD – Features – Column Track Back</a:t>
            </a:r>
          </a:p>
        </p:txBody>
      </p:sp>
      <p:pic>
        <p:nvPicPr>
          <p:cNvPr id="16387" name="Picture 3"/>
          <p:cNvPicPr>
            <a:picLocks noChangeAspect="1" noChangeArrowheads="1"/>
          </p:cNvPicPr>
          <p:nvPr/>
        </p:nvPicPr>
        <p:blipFill>
          <a:blip r:embed="rId6"/>
          <a:srcRect/>
          <a:stretch>
            <a:fillRect/>
          </a:stretch>
        </p:blipFill>
        <p:spPr bwMode="auto">
          <a:xfrm>
            <a:off x="457200" y="3663774"/>
            <a:ext cx="8172450" cy="2438400"/>
          </a:xfrm>
          <a:prstGeom prst="rect">
            <a:avLst/>
          </a:prstGeom>
          <a:noFill/>
          <a:ln w="9525">
            <a:noFill/>
            <a:miter lim="800000"/>
            <a:headEnd/>
            <a:tailEnd/>
          </a:ln>
        </p:spPr>
      </p:pic>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108</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316038"/>
            <a:ext cx="8229600" cy="5000625"/>
          </a:xfrm>
        </p:spPr>
        <p:txBody>
          <a:bodyPr/>
          <a:lstStyle/>
          <a:p>
            <a:pPr marL="514350" lvl="1" indent="-514350">
              <a:buFont typeface="+mj-lt"/>
              <a:buAutoNum type="arabicPeriod" startAt="2"/>
            </a:pPr>
            <a:r>
              <a:rPr lang="en-US" sz="2800" dirty="0" smtClean="0">
                <a:latin typeface="Century Gothic" pitchFamily="34" charset="0"/>
              </a:rPr>
              <a:t>From Select Table and column window, pick the Table and the Column to be tracked back on and click OK.</a:t>
            </a:r>
          </a:p>
        </p:txBody>
      </p:sp>
      <p:sp>
        <p:nvSpPr>
          <p:cNvPr id="18435" name="Title 3"/>
          <p:cNvSpPr>
            <a:spLocks noGrp="1"/>
          </p:cNvSpPr>
          <p:nvPr>
            <p:ph type="title" idx="4294967295"/>
            <p:custDataLst>
              <p:tags r:id="rId3"/>
            </p:custDataLst>
          </p:nvPr>
        </p:nvSpPr>
        <p:spPr>
          <a:xfrm>
            <a:off x="457200" y="608013"/>
            <a:ext cx="8229600" cy="708025"/>
          </a:xfrm>
        </p:spPr>
        <p:txBody>
          <a:bodyPr/>
          <a:lstStyle/>
          <a:p>
            <a:pPr eaLnBrk="1" hangingPunct="1"/>
            <a:r>
              <a:rPr lang="en-US" dirty="0" smtClean="0">
                <a:latin typeface="Century Gothic" pitchFamily="34" charset="0"/>
              </a:rPr>
              <a:t>DWD – Features – Column Track Back</a:t>
            </a:r>
          </a:p>
        </p:txBody>
      </p:sp>
      <p:pic>
        <p:nvPicPr>
          <p:cNvPr id="17411" name="Picture 3"/>
          <p:cNvPicPr>
            <a:picLocks noChangeAspect="1" noChangeArrowheads="1"/>
          </p:cNvPicPr>
          <p:nvPr/>
        </p:nvPicPr>
        <p:blipFill>
          <a:blip r:embed="rId6"/>
          <a:srcRect/>
          <a:stretch>
            <a:fillRect/>
          </a:stretch>
        </p:blipFill>
        <p:spPr bwMode="auto">
          <a:xfrm>
            <a:off x="1495425" y="2997025"/>
            <a:ext cx="6153150" cy="2466975"/>
          </a:xfrm>
          <a:prstGeom prst="rect">
            <a:avLst/>
          </a:prstGeom>
          <a:noFill/>
          <a:ln w="9525">
            <a:noFill/>
            <a:miter lim="800000"/>
            <a:headEnd/>
            <a:tailEnd/>
          </a:ln>
        </p:spPr>
      </p:pic>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109</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p:nvPr>
        </p:nvSpPr>
        <p:spPr/>
        <p:txBody>
          <a:bodyPr/>
          <a:lstStyle/>
          <a:p>
            <a:pPr eaLnBrk="1" hangingPunct="1"/>
            <a:r>
              <a:rPr lang="en-US" dirty="0" smtClean="0">
                <a:latin typeface="Century Gothic" pitchFamily="34" charset="0"/>
              </a:rPr>
              <a:t>Scheduler – Jobs Inside Jobs</a:t>
            </a:r>
          </a:p>
        </p:txBody>
      </p:sp>
      <p:sp>
        <p:nvSpPr>
          <p:cNvPr id="23555" name="Rectangle 3"/>
          <p:cNvSpPr>
            <a:spLocks noGrp="1"/>
          </p:cNvSpPr>
          <p:nvPr>
            <p:ph type="body" idx="1"/>
          </p:nvPr>
        </p:nvSpPr>
        <p:spPr>
          <a:xfrm>
            <a:off x="457200" y="1514006"/>
            <a:ext cx="8229600" cy="4706047"/>
          </a:xfrm>
        </p:spPr>
        <p:txBody>
          <a:bodyPr/>
          <a:lstStyle/>
          <a:p>
            <a:pPr eaLnBrk="1" hangingPunct="1">
              <a:lnSpc>
                <a:spcPct val="90000"/>
              </a:lnSpc>
            </a:pPr>
            <a:r>
              <a:rPr lang="en-US" sz="2400" dirty="0" smtClean="0">
                <a:latin typeface="Century Gothic" pitchFamily="34" charset="0"/>
              </a:rPr>
              <a:t>A job can run inside a job</a:t>
            </a:r>
          </a:p>
          <a:p>
            <a:pPr eaLnBrk="1" hangingPunct="1">
              <a:lnSpc>
                <a:spcPct val="90000"/>
              </a:lnSpc>
            </a:pPr>
            <a:r>
              <a:rPr lang="en-US" sz="2400" dirty="0" smtClean="0">
                <a:latin typeface="Century Gothic" pitchFamily="34" charset="0"/>
              </a:rPr>
              <a:t>Can only run tasks consecutively</a:t>
            </a:r>
          </a:p>
          <a:p>
            <a:pPr eaLnBrk="1" hangingPunct="1">
              <a:lnSpc>
                <a:spcPct val="90000"/>
              </a:lnSpc>
            </a:pPr>
            <a:r>
              <a:rPr lang="en-US" sz="2400" dirty="0" smtClean="0">
                <a:latin typeface="Century Gothic" pitchFamily="34" charset="0"/>
              </a:rPr>
              <a:t>Do not update the Start Date</a:t>
            </a:r>
          </a:p>
          <a:p>
            <a:pPr eaLnBrk="1" hangingPunct="1">
              <a:lnSpc>
                <a:spcPct val="90000"/>
              </a:lnSpc>
            </a:pPr>
            <a:r>
              <a:rPr lang="en-US" sz="2400" dirty="0" smtClean="0">
                <a:latin typeface="Century Gothic" pitchFamily="34" charset="0"/>
              </a:rPr>
              <a:t>Sample jobs inside jobs</a:t>
            </a:r>
          </a:p>
          <a:p>
            <a:pPr lvl="1" eaLnBrk="1" hangingPunct="1">
              <a:lnSpc>
                <a:spcPct val="90000"/>
              </a:lnSpc>
            </a:pPr>
            <a:r>
              <a:rPr lang="en-US" sz="2000" dirty="0" smtClean="0">
                <a:latin typeface="Century Gothic" pitchFamily="34" charset="0"/>
              </a:rPr>
              <a:t>ITEM_PROCESS</a:t>
            </a:r>
          </a:p>
          <a:p>
            <a:pPr lvl="1" eaLnBrk="1" hangingPunct="1">
              <a:lnSpc>
                <a:spcPct val="90000"/>
              </a:lnSpc>
            </a:pPr>
            <a:r>
              <a:rPr lang="en-US" sz="2000" dirty="0" smtClean="0">
                <a:latin typeface="Century Gothic" pitchFamily="34" charset="0"/>
              </a:rPr>
              <a:t>ADDRESS_PROCESS</a:t>
            </a:r>
          </a:p>
          <a:p>
            <a:pPr lvl="1" eaLnBrk="1" hangingPunct="1">
              <a:lnSpc>
                <a:spcPct val="90000"/>
              </a:lnSpc>
            </a:pPr>
            <a:r>
              <a:rPr lang="en-US" sz="2000" dirty="0" smtClean="0">
                <a:latin typeface="Century Gothic" pitchFamily="34" charset="0"/>
              </a:rPr>
              <a:t>CUSTOMER_PROCESS</a:t>
            </a:r>
          </a:p>
          <a:p>
            <a:pPr lvl="1" eaLnBrk="1" hangingPunct="1">
              <a:lnSpc>
                <a:spcPct val="90000"/>
              </a:lnSpc>
            </a:pPr>
            <a:r>
              <a:rPr lang="en-US" sz="2000" dirty="0" err="1" smtClean="0">
                <a:latin typeface="Century Gothic" pitchFamily="34" charset="0"/>
              </a:rPr>
              <a:t>DAILY_xx_PERM_EXTRACT</a:t>
            </a:r>
            <a:endParaRPr lang="en-US" sz="2000" dirty="0" smtClean="0">
              <a:latin typeface="Century Gothic" pitchFamily="34" charset="0"/>
            </a:endParaRPr>
          </a:p>
        </p:txBody>
      </p:sp>
      <p:sp>
        <p:nvSpPr>
          <p:cNvPr id="4" name="Slide Number Placeholder 3"/>
          <p:cNvSpPr>
            <a:spLocks noGrp="1"/>
          </p:cNvSpPr>
          <p:nvPr>
            <p:ph type="sldNum" sz="quarter" idx="10"/>
          </p:nvPr>
        </p:nvSpPr>
        <p:spPr>
          <a:xfrm>
            <a:off x="6923088" y="6459538"/>
            <a:ext cx="2133600" cy="365125"/>
          </a:xfrm>
        </p:spPr>
        <p:txBody>
          <a:bodyPr/>
          <a:lstStyle/>
          <a:p>
            <a:pPr>
              <a:defRPr/>
            </a:pPr>
            <a:fld id="{0A2DAC7D-CCD6-4D46-B79B-0CC821508860}" type="slidenum">
              <a:rPr lang="en-US" smtClean="0"/>
              <a:pPr>
                <a:defRPr/>
              </a:pPr>
              <a:t>11</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55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55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55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55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55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355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55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316038"/>
            <a:ext cx="8229600" cy="5000625"/>
          </a:xfrm>
        </p:spPr>
        <p:txBody>
          <a:bodyPr/>
          <a:lstStyle/>
          <a:p>
            <a:pPr marL="514350" lvl="1" indent="-514350">
              <a:buFont typeface="+mj-lt"/>
              <a:buAutoNum type="arabicPeriod" startAt="3"/>
            </a:pPr>
            <a:r>
              <a:rPr lang="en-US" sz="2800" dirty="0" smtClean="0">
                <a:latin typeface="Century Gothic" pitchFamily="34" charset="0"/>
              </a:rPr>
              <a:t>In the results pane, each table and column that the data has passed through starting at the table in question</a:t>
            </a:r>
          </a:p>
        </p:txBody>
      </p:sp>
      <p:sp>
        <p:nvSpPr>
          <p:cNvPr id="18435" name="Title 3"/>
          <p:cNvSpPr>
            <a:spLocks noGrp="1"/>
          </p:cNvSpPr>
          <p:nvPr>
            <p:ph type="title" idx="4294967295"/>
            <p:custDataLst>
              <p:tags r:id="rId3"/>
            </p:custDataLst>
          </p:nvPr>
        </p:nvSpPr>
        <p:spPr>
          <a:xfrm>
            <a:off x="457200" y="608013"/>
            <a:ext cx="8229600" cy="708025"/>
          </a:xfrm>
        </p:spPr>
        <p:txBody>
          <a:bodyPr/>
          <a:lstStyle/>
          <a:p>
            <a:pPr eaLnBrk="1" hangingPunct="1"/>
            <a:r>
              <a:rPr lang="en-US" dirty="0" smtClean="0">
                <a:latin typeface="Century Gothic" pitchFamily="34" charset="0"/>
              </a:rPr>
              <a:t>DWD – Features – Column Track Back</a:t>
            </a:r>
          </a:p>
        </p:txBody>
      </p:sp>
      <p:pic>
        <p:nvPicPr>
          <p:cNvPr id="18434" name="Picture 2"/>
          <p:cNvPicPr>
            <a:picLocks noChangeAspect="1" noChangeArrowheads="1"/>
          </p:cNvPicPr>
          <p:nvPr/>
        </p:nvPicPr>
        <p:blipFill>
          <a:blip r:embed="rId6"/>
          <a:srcRect/>
          <a:stretch>
            <a:fillRect/>
          </a:stretch>
        </p:blipFill>
        <p:spPr bwMode="auto">
          <a:xfrm>
            <a:off x="2426230" y="2773363"/>
            <a:ext cx="3952875" cy="3543300"/>
          </a:xfrm>
          <a:prstGeom prst="rect">
            <a:avLst/>
          </a:prstGeom>
          <a:noFill/>
          <a:ln w="9525">
            <a:noFill/>
            <a:miter lim="800000"/>
            <a:headEnd/>
            <a:tailEnd/>
          </a:ln>
        </p:spPr>
      </p:pic>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110</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316038"/>
            <a:ext cx="8229600" cy="5000625"/>
          </a:xfrm>
        </p:spPr>
        <p:txBody>
          <a:bodyPr/>
          <a:lstStyle/>
          <a:p>
            <a:pPr marL="514350" lvl="1" indent="-514350">
              <a:buFont typeface="+mj-lt"/>
              <a:buAutoNum type="arabicPeriod" startAt="4"/>
            </a:pPr>
            <a:r>
              <a:rPr lang="en-US" sz="2800" dirty="0" smtClean="0">
                <a:latin typeface="Century Gothic" pitchFamily="34" charset="0"/>
              </a:rPr>
              <a:t>However, an attempt to track back on a dimension key, will only bring data back for that dimension.</a:t>
            </a:r>
          </a:p>
        </p:txBody>
      </p:sp>
      <p:sp>
        <p:nvSpPr>
          <p:cNvPr id="18435" name="Title 3"/>
          <p:cNvSpPr>
            <a:spLocks noGrp="1"/>
          </p:cNvSpPr>
          <p:nvPr>
            <p:ph type="title" idx="4294967295"/>
            <p:custDataLst>
              <p:tags r:id="rId3"/>
            </p:custDataLst>
          </p:nvPr>
        </p:nvSpPr>
        <p:spPr>
          <a:xfrm>
            <a:off x="457200" y="608013"/>
            <a:ext cx="8229600" cy="708025"/>
          </a:xfrm>
        </p:spPr>
        <p:txBody>
          <a:bodyPr/>
          <a:lstStyle/>
          <a:p>
            <a:pPr eaLnBrk="1" hangingPunct="1"/>
            <a:r>
              <a:rPr lang="en-US" dirty="0" smtClean="0">
                <a:latin typeface="Century Gothic" pitchFamily="34" charset="0"/>
              </a:rPr>
              <a:t>DWD – Features – Column Track Back</a:t>
            </a:r>
          </a:p>
        </p:txBody>
      </p:sp>
      <p:pic>
        <p:nvPicPr>
          <p:cNvPr id="19458" name="Picture 2"/>
          <p:cNvPicPr>
            <a:picLocks noChangeAspect="1" noChangeArrowheads="1"/>
          </p:cNvPicPr>
          <p:nvPr/>
        </p:nvPicPr>
        <p:blipFill>
          <a:blip r:embed="rId6"/>
          <a:srcRect/>
          <a:stretch>
            <a:fillRect/>
          </a:stretch>
        </p:blipFill>
        <p:spPr bwMode="auto">
          <a:xfrm>
            <a:off x="1951038" y="2920472"/>
            <a:ext cx="5114925" cy="1762125"/>
          </a:xfrm>
          <a:prstGeom prst="rect">
            <a:avLst/>
          </a:prstGeom>
          <a:noFill/>
          <a:ln w="9525">
            <a:noFill/>
            <a:miter lim="800000"/>
            <a:headEnd/>
            <a:tailEnd/>
          </a:ln>
        </p:spPr>
      </p:pic>
      <p:pic>
        <p:nvPicPr>
          <p:cNvPr id="19459" name="Picture 3"/>
          <p:cNvPicPr>
            <a:picLocks noChangeAspect="1" noChangeArrowheads="1"/>
          </p:cNvPicPr>
          <p:nvPr/>
        </p:nvPicPr>
        <p:blipFill>
          <a:blip r:embed="rId7"/>
          <a:srcRect/>
          <a:stretch>
            <a:fillRect/>
          </a:stretch>
        </p:blipFill>
        <p:spPr bwMode="auto">
          <a:xfrm>
            <a:off x="1951038" y="4967111"/>
            <a:ext cx="4972050" cy="914400"/>
          </a:xfrm>
          <a:prstGeom prst="rect">
            <a:avLst/>
          </a:prstGeom>
          <a:noFill/>
          <a:ln w="9525">
            <a:noFill/>
            <a:miter lim="800000"/>
            <a:headEnd/>
            <a:tailEnd/>
          </a:ln>
        </p:spPr>
      </p:pic>
      <p:sp>
        <p:nvSpPr>
          <p:cNvPr id="7"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111</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316038"/>
            <a:ext cx="8229600" cy="5000625"/>
          </a:xfrm>
        </p:spPr>
        <p:txBody>
          <a:bodyPr/>
          <a:lstStyle/>
          <a:p>
            <a:pPr marL="514350" lvl="1" indent="-514350">
              <a:buFont typeface="+mj-lt"/>
              <a:buAutoNum type="arabicPeriod" startAt="5"/>
            </a:pPr>
            <a:r>
              <a:rPr lang="en-US" sz="2800" dirty="0" smtClean="0">
                <a:latin typeface="Century Gothic" pitchFamily="34" charset="0"/>
              </a:rPr>
              <a:t>To find the source of dimension keys for facts, start at the prior staging table and track back instead on the relevant code</a:t>
            </a:r>
          </a:p>
        </p:txBody>
      </p:sp>
      <p:sp>
        <p:nvSpPr>
          <p:cNvPr id="18435" name="Title 3"/>
          <p:cNvSpPr>
            <a:spLocks noGrp="1"/>
          </p:cNvSpPr>
          <p:nvPr>
            <p:ph type="title" idx="4294967295"/>
            <p:custDataLst>
              <p:tags r:id="rId3"/>
            </p:custDataLst>
          </p:nvPr>
        </p:nvSpPr>
        <p:spPr>
          <a:xfrm>
            <a:off x="457200" y="608013"/>
            <a:ext cx="8229600" cy="708025"/>
          </a:xfrm>
        </p:spPr>
        <p:txBody>
          <a:bodyPr/>
          <a:lstStyle/>
          <a:p>
            <a:pPr eaLnBrk="1" hangingPunct="1"/>
            <a:r>
              <a:rPr lang="en-US" dirty="0" smtClean="0">
                <a:latin typeface="Century Gothic" pitchFamily="34" charset="0"/>
              </a:rPr>
              <a:t>DWD – Features – Column Track Back</a:t>
            </a:r>
          </a:p>
        </p:txBody>
      </p:sp>
      <p:pic>
        <p:nvPicPr>
          <p:cNvPr id="20483" name="Picture 3"/>
          <p:cNvPicPr>
            <a:picLocks noChangeAspect="1" noChangeArrowheads="1"/>
          </p:cNvPicPr>
          <p:nvPr/>
        </p:nvPicPr>
        <p:blipFill>
          <a:blip r:embed="rId6"/>
          <a:srcRect/>
          <a:stretch>
            <a:fillRect/>
          </a:stretch>
        </p:blipFill>
        <p:spPr bwMode="auto">
          <a:xfrm>
            <a:off x="2070982" y="2694693"/>
            <a:ext cx="5114925" cy="1762125"/>
          </a:xfrm>
          <a:prstGeom prst="rect">
            <a:avLst/>
          </a:prstGeom>
          <a:noFill/>
          <a:ln w="9525">
            <a:noFill/>
            <a:miter lim="800000"/>
            <a:headEnd/>
            <a:tailEnd/>
          </a:ln>
        </p:spPr>
      </p:pic>
      <p:pic>
        <p:nvPicPr>
          <p:cNvPr id="20484" name="Picture 4"/>
          <p:cNvPicPr>
            <a:picLocks noChangeAspect="1" noChangeArrowheads="1"/>
          </p:cNvPicPr>
          <p:nvPr/>
        </p:nvPicPr>
        <p:blipFill>
          <a:blip r:embed="rId7"/>
          <a:srcRect/>
          <a:stretch>
            <a:fillRect/>
          </a:stretch>
        </p:blipFill>
        <p:spPr bwMode="auto">
          <a:xfrm>
            <a:off x="709613" y="4335463"/>
            <a:ext cx="7724775" cy="1981200"/>
          </a:xfrm>
          <a:prstGeom prst="rect">
            <a:avLst/>
          </a:prstGeom>
          <a:noFill/>
          <a:ln w="9525">
            <a:noFill/>
            <a:miter lim="800000"/>
            <a:headEnd/>
            <a:tailEnd/>
          </a:ln>
        </p:spPr>
      </p:pic>
      <p:sp>
        <p:nvSpPr>
          <p:cNvPr id="7"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112</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2103120"/>
            <a:ext cx="8229600" cy="4213543"/>
          </a:xfrm>
        </p:spPr>
        <p:txBody>
          <a:bodyPr/>
          <a:lstStyle/>
          <a:p>
            <a:pPr marL="342900" lvl="1" indent="-342900">
              <a:buFont typeface="Arial" charset="0"/>
              <a:buChar char="•"/>
            </a:pPr>
            <a:r>
              <a:rPr lang="en-US" sz="2800" dirty="0" smtClean="0">
                <a:latin typeface="Century Gothic" pitchFamily="34" charset="0"/>
              </a:rPr>
              <a:t>What is the source of </a:t>
            </a:r>
            <a:r>
              <a:rPr lang="en-US" sz="2800" dirty="0" err="1" smtClean="0">
                <a:latin typeface="Century Gothic" pitchFamily="34" charset="0"/>
              </a:rPr>
              <a:t>order_line_number</a:t>
            </a:r>
            <a:r>
              <a:rPr lang="en-US" sz="2800" dirty="0" smtClean="0">
                <a:latin typeface="Century Gothic" pitchFamily="34" charset="0"/>
              </a:rPr>
              <a:t> column in table </a:t>
            </a:r>
            <a:r>
              <a:rPr lang="en-US" sz="2800" dirty="0" err="1" smtClean="0">
                <a:latin typeface="Century Gothic" pitchFamily="34" charset="0"/>
              </a:rPr>
              <a:t>fact_om_order_history</a:t>
            </a:r>
            <a:r>
              <a:rPr lang="en-US" sz="2800" dirty="0" smtClean="0">
                <a:latin typeface="Century Gothic" pitchFamily="34" charset="0"/>
              </a:rPr>
              <a:t>?</a:t>
            </a:r>
          </a:p>
        </p:txBody>
      </p:sp>
      <p:sp>
        <p:nvSpPr>
          <p:cNvPr id="18435" name="Title 3"/>
          <p:cNvSpPr>
            <a:spLocks noGrp="1"/>
          </p:cNvSpPr>
          <p:nvPr>
            <p:ph type="title" idx="4294967295"/>
            <p:custDataLst>
              <p:tags r:id="rId3"/>
            </p:custDataLst>
          </p:nvPr>
        </p:nvSpPr>
        <p:spPr>
          <a:xfrm>
            <a:off x="457200" y="962025"/>
            <a:ext cx="8229600" cy="708025"/>
          </a:xfrm>
        </p:spPr>
        <p:txBody>
          <a:bodyPr/>
          <a:lstStyle/>
          <a:p>
            <a:pPr eaLnBrk="1" hangingPunct="1"/>
            <a:r>
              <a:rPr lang="en-US" dirty="0" smtClean="0">
                <a:latin typeface="Century Gothic" pitchFamily="34" charset="0"/>
              </a:rPr>
              <a:t>DWD – Features – Column Track Back - Exercise</a:t>
            </a:r>
          </a:p>
        </p:txBody>
      </p:sp>
      <p:sp>
        <p:nvSpPr>
          <p:cNvPr id="5"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113</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316038"/>
            <a:ext cx="8229600" cy="5000625"/>
          </a:xfrm>
        </p:spPr>
        <p:txBody>
          <a:bodyPr/>
          <a:lstStyle/>
          <a:p>
            <a:pPr marL="0" lvl="1" indent="0">
              <a:buNone/>
            </a:pPr>
            <a:r>
              <a:rPr lang="en-US" sz="2800" dirty="0" smtClean="0">
                <a:latin typeface="Century Gothic" pitchFamily="34" charset="0"/>
              </a:rPr>
              <a:t>If a certain column or procedure or function or any type of string is sought in a procedure or in a table, this can easily be achieved using the Search for String option under Tools.</a:t>
            </a:r>
          </a:p>
          <a:p>
            <a:pPr marL="514350" lvl="1" indent="-514350">
              <a:buFont typeface="+mj-lt"/>
              <a:buAutoNum type="arabicPeriod"/>
            </a:pPr>
            <a:r>
              <a:rPr lang="en-US" sz="2800" dirty="0" smtClean="0">
                <a:latin typeface="Century Gothic" pitchFamily="34" charset="0"/>
              </a:rPr>
              <a:t>Click the check boxes for where the string will be searched.</a:t>
            </a:r>
          </a:p>
        </p:txBody>
      </p:sp>
      <p:sp>
        <p:nvSpPr>
          <p:cNvPr id="18435" name="Title 3"/>
          <p:cNvSpPr>
            <a:spLocks noGrp="1"/>
          </p:cNvSpPr>
          <p:nvPr>
            <p:ph type="title" idx="4294967295"/>
            <p:custDataLst>
              <p:tags r:id="rId3"/>
            </p:custDataLst>
          </p:nvPr>
        </p:nvSpPr>
        <p:spPr>
          <a:xfrm>
            <a:off x="457200" y="608013"/>
            <a:ext cx="8229600" cy="708025"/>
          </a:xfrm>
        </p:spPr>
        <p:txBody>
          <a:bodyPr/>
          <a:lstStyle/>
          <a:p>
            <a:pPr eaLnBrk="1" hangingPunct="1"/>
            <a:r>
              <a:rPr lang="en-US" dirty="0" smtClean="0">
                <a:latin typeface="Century Gothic" pitchFamily="34" charset="0"/>
              </a:rPr>
              <a:t>DWD – Features – Search For String</a:t>
            </a:r>
          </a:p>
        </p:txBody>
      </p:sp>
      <p:pic>
        <p:nvPicPr>
          <p:cNvPr id="21506" name="Picture 2"/>
          <p:cNvPicPr>
            <a:picLocks noChangeAspect="1" noChangeArrowheads="1"/>
          </p:cNvPicPr>
          <p:nvPr/>
        </p:nvPicPr>
        <p:blipFill>
          <a:blip r:embed="rId6"/>
          <a:srcRect/>
          <a:stretch>
            <a:fillRect/>
          </a:stretch>
        </p:blipFill>
        <p:spPr bwMode="auto">
          <a:xfrm>
            <a:off x="2008894" y="4095044"/>
            <a:ext cx="5419725" cy="1914525"/>
          </a:xfrm>
          <a:prstGeom prst="rect">
            <a:avLst/>
          </a:prstGeom>
          <a:noFill/>
          <a:ln w="9525">
            <a:noFill/>
            <a:miter lim="800000"/>
            <a:headEnd/>
            <a:tailEnd/>
          </a:ln>
        </p:spPr>
      </p:pic>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114</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554480"/>
            <a:ext cx="8229600" cy="4762183"/>
          </a:xfrm>
        </p:spPr>
        <p:txBody>
          <a:bodyPr/>
          <a:lstStyle/>
          <a:p>
            <a:pPr marL="514350" lvl="1" indent="-514350">
              <a:buFont typeface="+mj-lt"/>
              <a:buAutoNum type="arabicPeriod" startAt="2"/>
            </a:pPr>
            <a:r>
              <a:rPr lang="en-US" sz="2800" dirty="0" smtClean="0">
                <a:latin typeface="Century Gothic" pitchFamily="34" charset="0"/>
              </a:rPr>
              <a:t>The relevant procedures and tables are displayed with the number of times that the string appears in that procedure/table.</a:t>
            </a:r>
          </a:p>
        </p:txBody>
      </p:sp>
      <p:sp>
        <p:nvSpPr>
          <p:cNvPr id="18435" name="Title 3"/>
          <p:cNvSpPr>
            <a:spLocks noGrp="1"/>
          </p:cNvSpPr>
          <p:nvPr>
            <p:ph type="title" idx="4294967295"/>
            <p:custDataLst>
              <p:tags r:id="rId3"/>
            </p:custDataLst>
          </p:nvPr>
        </p:nvSpPr>
        <p:spPr>
          <a:xfrm>
            <a:off x="457200" y="608013"/>
            <a:ext cx="8229600" cy="708025"/>
          </a:xfrm>
        </p:spPr>
        <p:txBody>
          <a:bodyPr/>
          <a:lstStyle/>
          <a:p>
            <a:pPr eaLnBrk="1" hangingPunct="1"/>
            <a:r>
              <a:rPr lang="en-US" dirty="0" smtClean="0">
                <a:latin typeface="Century Gothic" pitchFamily="34" charset="0"/>
              </a:rPr>
              <a:t>DWD – Features – Search For String</a:t>
            </a:r>
          </a:p>
        </p:txBody>
      </p:sp>
      <p:pic>
        <p:nvPicPr>
          <p:cNvPr id="22530" name="Picture 2"/>
          <p:cNvPicPr>
            <a:picLocks noChangeAspect="1" noChangeArrowheads="1"/>
          </p:cNvPicPr>
          <p:nvPr/>
        </p:nvPicPr>
        <p:blipFill>
          <a:blip r:embed="rId6"/>
          <a:srcRect/>
          <a:stretch>
            <a:fillRect/>
          </a:stretch>
        </p:blipFill>
        <p:spPr bwMode="auto">
          <a:xfrm>
            <a:off x="1181100" y="3570817"/>
            <a:ext cx="6781800" cy="1409700"/>
          </a:xfrm>
          <a:prstGeom prst="rect">
            <a:avLst/>
          </a:prstGeom>
          <a:noFill/>
          <a:ln w="9525">
            <a:noFill/>
            <a:miter lim="800000"/>
            <a:headEnd/>
            <a:tailEnd/>
          </a:ln>
        </p:spPr>
      </p:pic>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115</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316038"/>
            <a:ext cx="8229600" cy="5000625"/>
          </a:xfrm>
        </p:spPr>
        <p:txBody>
          <a:bodyPr/>
          <a:lstStyle/>
          <a:p>
            <a:pPr marL="0" lvl="1" indent="0">
              <a:buNone/>
            </a:pPr>
            <a:r>
              <a:rPr lang="en-US" sz="2800" dirty="0" smtClean="0">
                <a:latin typeface="Century Gothic" pitchFamily="34" charset="0"/>
              </a:rPr>
              <a:t>In many instances, columns are transformed to display some other value than the column being referenced.</a:t>
            </a:r>
          </a:p>
          <a:p>
            <a:pPr marL="514350" lvl="1" indent="-514350">
              <a:buFont typeface="+mj-lt"/>
              <a:buAutoNum type="arabicPeriod"/>
            </a:pPr>
            <a:r>
              <a:rPr lang="en-US" sz="2800" dirty="0" smtClean="0">
                <a:latin typeface="Century Gothic" pitchFamily="34" charset="0"/>
              </a:rPr>
              <a:t>In the browser pane, click on a table name to see the columns from the table.</a:t>
            </a:r>
          </a:p>
        </p:txBody>
      </p:sp>
      <p:sp>
        <p:nvSpPr>
          <p:cNvPr id="18435" name="Title 3"/>
          <p:cNvSpPr>
            <a:spLocks noGrp="1"/>
          </p:cNvSpPr>
          <p:nvPr>
            <p:ph type="title" idx="4294967295"/>
            <p:custDataLst>
              <p:tags r:id="rId3"/>
            </p:custDataLst>
          </p:nvPr>
        </p:nvSpPr>
        <p:spPr>
          <a:xfrm>
            <a:off x="316089" y="608013"/>
            <a:ext cx="8370711" cy="708025"/>
          </a:xfrm>
        </p:spPr>
        <p:txBody>
          <a:bodyPr/>
          <a:lstStyle/>
          <a:p>
            <a:pPr eaLnBrk="1" hangingPunct="1"/>
            <a:r>
              <a:rPr lang="en-US" dirty="0" smtClean="0">
                <a:latin typeface="Century Gothic" pitchFamily="34" charset="0"/>
              </a:rPr>
              <a:t>DWD – Features – Column Transformations</a:t>
            </a:r>
          </a:p>
        </p:txBody>
      </p:sp>
      <p:pic>
        <p:nvPicPr>
          <p:cNvPr id="23554" name="Picture 2"/>
          <p:cNvPicPr>
            <a:picLocks noChangeAspect="1" noChangeArrowheads="1"/>
          </p:cNvPicPr>
          <p:nvPr/>
        </p:nvPicPr>
        <p:blipFill>
          <a:blip r:embed="rId6"/>
          <a:srcRect/>
          <a:stretch>
            <a:fillRect/>
          </a:stretch>
        </p:blipFill>
        <p:spPr bwMode="auto">
          <a:xfrm>
            <a:off x="316089" y="4262262"/>
            <a:ext cx="8686800" cy="1121961"/>
          </a:xfrm>
          <a:prstGeom prst="rect">
            <a:avLst/>
          </a:prstGeom>
          <a:noFill/>
          <a:ln w="9525">
            <a:noFill/>
            <a:miter lim="800000"/>
            <a:headEnd/>
            <a:tailEnd/>
          </a:ln>
        </p:spPr>
      </p:pic>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116</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316038"/>
            <a:ext cx="8229600" cy="5000625"/>
          </a:xfrm>
        </p:spPr>
        <p:txBody>
          <a:bodyPr/>
          <a:lstStyle/>
          <a:p>
            <a:pPr marL="514350" lvl="1" indent="-514350">
              <a:buFont typeface="+mj-lt"/>
              <a:buAutoNum type="arabicPeriod" startAt="2"/>
            </a:pPr>
            <a:r>
              <a:rPr lang="en-US" sz="2600" dirty="0" smtClean="0">
                <a:latin typeface="Century Gothic" pitchFamily="34" charset="0"/>
              </a:rPr>
              <a:t>Double click on the column name of interest and when the Column Definition window pops up, switch to the Transformation tab to see, change or create a transformation.</a:t>
            </a:r>
          </a:p>
        </p:txBody>
      </p:sp>
      <p:sp>
        <p:nvSpPr>
          <p:cNvPr id="18435" name="Title 3"/>
          <p:cNvSpPr>
            <a:spLocks noGrp="1"/>
          </p:cNvSpPr>
          <p:nvPr>
            <p:ph type="title" idx="4294967295"/>
            <p:custDataLst>
              <p:tags r:id="rId3"/>
            </p:custDataLst>
          </p:nvPr>
        </p:nvSpPr>
        <p:spPr>
          <a:xfrm>
            <a:off x="316089" y="608013"/>
            <a:ext cx="8370711" cy="708025"/>
          </a:xfrm>
        </p:spPr>
        <p:txBody>
          <a:bodyPr/>
          <a:lstStyle/>
          <a:p>
            <a:pPr eaLnBrk="1" hangingPunct="1"/>
            <a:r>
              <a:rPr lang="en-US" dirty="0" smtClean="0">
                <a:latin typeface="Century Gothic" pitchFamily="34" charset="0"/>
              </a:rPr>
              <a:t>DWD – Features – Column Transformations</a:t>
            </a:r>
          </a:p>
        </p:txBody>
      </p:sp>
      <p:pic>
        <p:nvPicPr>
          <p:cNvPr id="24578" name="Picture 2"/>
          <p:cNvPicPr>
            <a:picLocks noChangeAspect="1" noChangeArrowheads="1"/>
          </p:cNvPicPr>
          <p:nvPr/>
        </p:nvPicPr>
        <p:blipFill>
          <a:blip r:embed="rId6"/>
          <a:srcRect/>
          <a:stretch>
            <a:fillRect/>
          </a:stretch>
        </p:blipFill>
        <p:spPr bwMode="auto">
          <a:xfrm>
            <a:off x="316089" y="3291595"/>
            <a:ext cx="8500533" cy="2781242"/>
          </a:xfrm>
          <a:prstGeom prst="rect">
            <a:avLst/>
          </a:prstGeom>
          <a:noFill/>
          <a:ln w="9525">
            <a:noFill/>
            <a:miter lim="800000"/>
            <a:headEnd/>
            <a:tailEnd/>
          </a:ln>
        </p:spPr>
      </p:pic>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117</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p:cNvSpPr>
          <p:nvPr>
            <p:ph type="title" idx="4294967295"/>
          </p:nvPr>
        </p:nvSpPr>
        <p:spPr/>
        <p:txBody>
          <a:bodyPr/>
          <a:lstStyle/>
          <a:p>
            <a:r>
              <a:rPr lang="en-US" dirty="0" smtClean="0">
                <a:latin typeface="Century Gothic" pitchFamily="34" charset="0"/>
                <a:cs typeface="Century Gothic" pitchFamily="34" charset="0"/>
              </a:rPr>
              <a:t>HISTORY TABLES</a:t>
            </a:r>
          </a:p>
        </p:txBody>
      </p:sp>
      <p:sp>
        <p:nvSpPr>
          <p:cNvPr id="26627" name="Rectangle 3"/>
          <p:cNvSpPr>
            <a:spLocks noGrp="1"/>
          </p:cNvSpPr>
          <p:nvPr>
            <p:ph type="body" idx="4294967295"/>
          </p:nvPr>
        </p:nvSpPr>
        <p:spPr/>
        <p:txBody>
          <a:bodyPr/>
          <a:lstStyle/>
          <a:p>
            <a:r>
              <a:rPr lang="en-US" sz="2400" dirty="0" smtClean="0">
                <a:latin typeface="Century Gothic" pitchFamily="34" charset="0"/>
                <a:cs typeface="Century Gothic" pitchFamily="34" charset="0"/>
              </a:rPr>
              <a:t>Tracks the history of records over time. Is a base table for other rollup type facts (snapshots and performance).</a:t>
            </a:r>
          </a:p>
          <a:p>
            <a:endParaRPr lang="en-US" dirty="0" smtClean="0">
              <a:latin typeface="Century Gothic" pitchFamily="34" charset="0"/>
              <a:cs typeface="Century Gothic" pitchFamily="34" charset="0"/>
            </a:endParaRPr>
          </a:p>
        </p:txBody>
      </p:sp>
      <p:graphicFrame>
        <p:nvGraphicFramePr>
          <p:cNvPr id="4" name="Table 3"/>
          <p:cNvGraphicFramePr>
            <a:graphicFrameLocks noGrp="1"/>
          </p:cNvGraphicFramePr>
          <p:nvPr/>
        </p:nvGraphicFramePr>
        <p:xfrm>
          <a:off x="705394" y="3159034"/>
          <a:ext cx="7537269" cy="1112520"/>
        </p:xfrm>
        <a:graphic>
          <a:graphicData uri="http://schemas.openxmlformats.org/drawingml/2006/table">
            <a:tbl>
              <a:tblPr firstRow="1" bandRow="1">
                <a:tableStyleId>{5C22544A-7EE6-4342-B048-85BDC9FD1C3A}</a:tableStyleId>
              </a:tblPr>
              <a:tblGrid>
                <a:gridCol w="862149"/>
                <a:gridCol w="509451"/>
                <a:gridCol w="2351314"/>
                <a:gridCol w="2338252"/>
                <a:gridCol w="744583"/>
                <a:gridCol w="731520"/>
              </a:tblGrid>
              <a:tr h="370840">
                <a:tc gridSpan="6">
                  <a:txBody>
                    <a:bodyPr/>
                    <a:lstStyle/>
                    <a:p>
                      <a:r>
                        <a:rPr lang="en-US" dirty="0" smtClean="0"/>
                        <a:t>Example: Record created for 100 widgets ordered due July 1, 2011</a:t>
                      </a:r>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370840">
                <a:tc>
                  <a:txBody>
                    <a:bodyPr/>
                    <a:lstStyle/>
                    <a:p>
                      <a:r>
                        <a:rPr lang="en-US" b="1" dirty="0" smtClean="0"/>
                        <a:t>order</a:t>
                      </a:r>
                      <a:endParaRPr lang="en-US" b="1" dirty="0"/>
                    </a:p>
                  </a:txBody>
                  <a:tcPr/>
                </a:tc>
                <a:tc>
                  <a:txBody>
                    <a:bodyPr/>
                    <a:lstStyle/>
                    <a:p>
                      <a:r>
                        <a:rPr lang="en-US" b="1" dirty="0" smtClean="0"/>
                        <a:t>In</a:t>
                      </a:r>
                      <a:endParaRPr lang="en-US" b="1" dirty="0"/>
                    </a:p>
                  </a:txBody>
                  <a:tcPr/>
                </a:tc>
                <a:tc>
                  <a:txBody>
                    <a:bodyPr/>
                    <a:lstStyle/>
                    <a:p>
                      <a:r>
                        <a:rPr lang="en-US" b="1" dirty="0" err="1" smtClean="0"/>
                        <a:t>dss_hist_start_date</a:t>
                      </a:r>
                      <a:endParaRPr lang="en-US" b="1"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err="1" smtClean="0"/>
                        <a:t>dss_hist_end_date</a:t>
                      </a:r>
                      <a:endParaRPr lang="en-US" b="1" dirty="0"/>
                    </a:p>
                  </a:txBody>
                  <a:tcPr/>
                </a:tc>
                <a:tc>
                  <a:txBody>
                    <a:bodyPr/>
                    <a:lstStyle/>
                    <a:p>
                      <a:r>
                        <a:rPr lang="en-US" b="1" dirty="0" err="1" smtClean="0"/>
                        <a:t>vers</a:t>
                      </a:r>
                      <a:endParaRPr lang="en-US" b="1" dirty="0"/>
                    </a:p>
                  </a:txBody>
                  <a:tcPr/>
                </a:tc>
                <a:tc>
                  <a:txBody>
                    <a:bodyPr/>
                    <a:lstStyle/>
                    <a:p>
                      <a:r>
                        <a:rPr lang="en-US" b="1" dirty="0" err="1" smtClean="0"/>
                        <a:t>curr</a:t>
                      </a:r>
                      <a:endParaRPr lang="en-US" b="1" dirty="0"/>
                    </a:p>
                  </a:txBody>
                  <a:tcPr/>
                </a:tc>
              </a:tr>
              <a:tr h="370840">
                <a:tc>
                  <a:txBody>
                    <a:bodyPr/>
                    <a:lstStyle/>
                    <a:p>
                      <a:r>
                        <a:rPr lang="en-US" dirty="0" smtClean="0"/>
                        <a:t>1000</a:t>
                      </a:r>
                      <a:endParaRPr lang="en-US" dirty="0"/>
                    </a:p>
                  </a:txBody>
                  <a:tcPr/>
                </a:tc>
                <a:tc>
                  <a:txBody>
                    <a:bodyPr/>
                    <a:lstStyle/>
                    <a:p>
                      <a:r>
                        <a:rPr lang="en-US" dirty="0" smtClean="0"/>
                        <a:t>1</a:t>
                      </a:r>
                      <a:endParaRPr lang="en-US" dirty="0"/>
                    </a:p>
                  </a:txBody>
                  <a:tcPr/>
                </a:tc>
                <a:tc>
                  <a:txBody>
                    <a:bodyPr/>
                    <a:lstStyle/>
                    <a:p>
                      <a:r>
                        <a:rPr lang="en-US" dirty="0" smtClean="0"/>
                        <a:t>2011-01-01</a:t>
                      </a:r>
                      <a:endParaRPr lang="en-US" dirty="0"/>
                    </a:p>
                  </a:txBody>
                  <a:tcPr/>
                </a:tc>
                <a:tc>
                  <a:txBody>
                    <a:bodyPr/>
                    <a:lstStyle/>
                    <a:p>
                      <a:r>
                        <a:rPr lang="en-US" dirty="0" smtClean="0"/>
                        <a:t>2999-12-31</a:t>
                      </a:r>
                      <a:endParaRPr lang="en-US" dirty="0"/>
                    </a:p>
                  </a:txBody>
                  <a:tcPr/>
                </a:tc>
                <a:tc>
                  <a:txBody>
                    <a:bodyPr/>
                    <a:lstStyle/>
                    <a:p>
                      <a:r>
                        <a:rPr lang="en-US" dirty="0" smtClean="0"/>
                        <a:t>1</a:t>
                      </a:r>
                      <a:endParaRPr lang="en-US" dirty="0"/>
                    </a:p>
                  </a:txBody>
                  <a:tcPr/>
                </a:tc>
                <a:tc>
                  <a:txBody>
                    <a:bodyPr/>
                    <a:lstStyle/>
                    <a:p>
                      <a:r>
                        <a:rPr lang="en-US" dirty="0" smtClean="0"/>
                        <a:t>Y</a:t>
                      </a:r>
                      <a:endParaRPr lang="en-US" dirty="0"/>
                    </a:p>
                  </a:txBody>
                  <a:tcPr/>
                </a:tc>
              </a:tr>
            </a:tbl>
          </a:graphicData>
        </a:graphic>
      </p:graphicFrame>
      <p:sp>
        <p:nvSpPr>
          <p:cNvPr id="5"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118</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Effect transition="in" filter="fade">
                                      <p:cBhvr>
                                        <p:cTn id="7" dur="1000"/>
                                        <p:tgtEl>
                                          <p:spTgt spid="26627">
                                            <p:txEl>
                                              <p:pRg st="0" end="0"/>
                                            </p:txEl>
                                          </p:spTgt>
                                        </p:tgtEl>
                                      </p:cBhvr>
                                    </p:animEffect>
                                    <p:anim calcmode="lin" valueType="num">
                                      <p:cBhvr>
                                        <p:cTn id="8" dur="1000" fill="hold"/>
                                        <p:tgtEl>
                                          <p:spTgt spid="2662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662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p:bldLst>
  </p:timing>
</p:sld>
</file>

<file path=ppt/slides/slide1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idx="4294967295"/>
          </p:nvPr>
        </p:nvSpPr>
        <p:spPr/>
        <p:txBody>
          <a:bodyPr/>
          <a:lstStyle/>
          <a:p>
            <a:r>
              <a:rPr lang="en-US" dirty="0" smtClean="0">
                <a:latin typeface="Century Gothic" pitchFamily="34" charset="0"/>
                <a:cs typeface="Century Gothic" pitchFamily="34" charset="0"/>
              </a:rPr>
              <a:t>HISTORY TABLES</a:t>
            </a:r>
          </a:p>
        </p:txBody>
      </p:sp>
      <p:sp>
        <p:nvSpPr>
          <p:cNvPr id="26627" name="Rectangle 3"/>
          <p:cNvSpPr>
            <a:spLocks noGrp="1"/>
          </p:cNvSpPr>
          <p:nvPr>
            <p:ph type="body" idx="4294967295"/>
          </p:nvPr>
        </p:nvSpPr>
        <p:spPr/>
        <p:txBody>
          <a:bodyPr/>
          <a:lstStyle/>
          <a:p>
            <a:r>
              <a:rPr lang="en-US" sz="2400" dirty="0" smtClean="0">
                <a:latin typeface="Century Gothic" pitchFamily="34" charset="0"/>
                <a:cs typeface="Century Gothic" pitchFamily="34" charset="0"/>
              </a:rPr>
              <a:t>Tracks the history of records over time. Is a base table for other rollup type facts (snapshots and performance).</a:t>
            </a:r>
          </a:p>
          <a:p>
            <a:endParaRPr lang="en-US" sz="2000" dirty="0" smtClean="0">
              <a:latin typeface="Century Gothic" pitchFamily="34" charset="0"/>
              <a:cs typeface="Century Gothic" pitchFamily="34" charset="0"/>
            </a:endParaRPr>
          </a:p>
          <a:p>
            <a:endParaRPr lang="en-US" sz="2000" dirty="0" smtClean="0">
              <a:latin typeface="Century Gothic" pitchFamily="34" charset="0"/>
              <a:cs typeface="Century Gothic" pitchFamily="34" charset="0"/>
            </a:endParaRPr>
          </a:p>
          <a:p>
            <a:pPr>
              <a:buNone/>
            </a:pPr>
            <a:endParaRPr lang="en-US" sz="2000" dirty="0" smtClean="0">
              <a:latin typeface="Century Gothic" pitchFamily="34" charset="0"/>
              <a:cs typeface="Century Gothic" pitchFamily="34" charset="0"/>
            </a:endParaRPr>
          </a:p>
          <a:p>
            <a:r>
              <a:rPr lang="en-US" sz="2000" dirty="0" smtClean="0">
                <a:latin typeface="Century Gothic" pitchFamily="34" charset="0"/>
                <a:cs typeface="Century Gothic" pitchFamily="34" charset="0"/>
              </a:rPr>
              <a:t>Customer changes mind on Feb 2. Changes qty ordered 150</a:t>
            </a:r>
          </a:p>
          <a:p>
            <a:r>
              <a:rPr lang="en-US" sz="2000" dirty="0" smtClean="0">
                <a:latin typeface="Century Gothic" pitchFamily="34" charset="0"/>
                <a:cs typeface="Century Gothic" pitchFamily="34" charset="0"/>
              </a:rPr>
              <a:t>Old record end dated set current N, new record created.</a:t>
            </a:r>
          </a:p>
          <a:p>
            <a:endParaRPr lang="en-US" sz="2000" dirty="0" smtClean="0">
              <a:latin typeface="Century Gothic" pitchFamily="34" charset="0"/>
              <a:cs typeface="Century Gothic" pitchFamily="34" charset="0"/>
            </a:endParaRPr>
          </a:p>
          <a:p>
            <a:endParaRPr lang="en-US" sz="2400" dirty="0" smtClean="0">
              <a:latin typeface="Century Gothic" pitchFamily="34" charset="0"/>
              <a:cs typeface="Century Gothic" pitchFamily="34" charset="0"/>
            </a:endParaRPr>
          </a:p>
          <a:p>
            <a:endParaRPr lang="en-US" sz="2400" dirty="0" smtClean="0">
              <a:latin typeface="Century Gothic" pitchFamily="34" charset="0"/>
              <a:cs typeface="Century Gothic" pitchFamily="34" charset="0"/>
            </a:endParaRPr>
          </a:p>
          <a:p>
            <a:endParaRPr lang="en-US" sz="2400" dirty="0" smtClean="0">
              <a:latin typeface="Century Gothic" pitchFamily="34" charset="0"/>
              <a:cs typeface="Century Gothic" pitchFamily="34" charset="0"/>
            </a:endParaRPr>
          </a:p>
        </p:txBody>
      </p:sp>
      <p:graphicFrame>
        <p:nvGraphicFramePr>
          <p:cNvPr id="4" name="Table 3"/>
          <p:cNvGraphicFramePr>
            <a:graphicFrameLocks noGrp="1"/>
          </p:cNvGraphicFramePr>
          <p:nvPr/>
        </p:nvGraphicFramePr>
        <p:xfrm>
          <a:off x="591094" y="2615474"/>
          <a:ext cx="7537269" cy="741680"/>
        </p:xfrm>
        <a:graphic>
          <a:graphicData uri="http://schemas.openxmlformats.org/drawingml/2006/table">
            <a:tbl>
              <a:tblPr firstRow="1" bandRow="1">
                <a:tableStyleId>{5C22544A-7EE6-4342-B048-85BDC9FD1C3A}</a:tableStyleId>
              </a:tblPr>
              <a:tblGrid>
                <a:gridCol w="862149"/>
                <a:gridCol w="509451"/>
                <a:gridCol w="2351314"/>
                <a:gridCol w="2338252"/>
                <a:gridCol w="744583"/>
                <a:gridCol w="731520"/>
              </a:tblGrid>
              <a:tr h="370840">
                <a:tc>
                  <a:txBody>
                    <a:bodyPr/>
                    <a:lstStyle/>
                    <a:p>
                      <a:r>
                        <a:rPr lang="en-US" b="1" dirty="0" smtClean="0"/>
                        <a:t>order</a:t>
                      </a:r>
                      <a:endParaRPr lang="en-US" b="1" dirty="0"/>
                    </a:p>
                  </a:txBody>
                  <a:tcPr/>
                </a:tc>
                <a:tc>
                  <a:txBody>
                    <a:bodyPr/>
                    <a:lstStyle/>
                    <a:p>
                      <a:r>
                        <a:rPr lang="en-US" b="1" dirty="0" smtClean="0"/>
                        <a:t>In</a:t>
                      </a:r>
                      <a:endParaRPr lang="en-US" b="1" dirty="0"/>
                    </a:p>
                  </a:txBody>
                  <a:tcPr/>
                </a:tc>
                <a:tc>
                  <a:txBody>
                    <a:bodyPr/>
                    <a:lstStyle/>
                    <a:p>
                      <a:r>
                        <a:rPr lang="en-US" b="1" dirty="0" err="1" smtClean="0"/>
                        <a:t>dss_hist_start_date</a:t>
                      </a:r>
                      <a:endParaRPr lang="en-US" b="1"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err="1" smtClean="0"/>
                        <a:t>dss_hist_end_date</a:t>
                      </a:r>
                      <a:endParaRPr lang="en-US" b="1" dirty="0"/>
                    </a:p>
                  </a:txBody>
                  <a:tcPr/>
                </a:tc>
                <a:tc>
                  <a:txBody>
                    <a:bodyPr/>
                    <a:lstStyle/>
                    <a:p>
                      <a:r>
                        <a:rPr lang="en-US" b="1" dirty="0" err="1" smtClean="0"/>
                        <a:t>vers</a:t>
                      </a:r>
                      <a:endParaRPr lang="en-US" b="1" dirty="0"/>
                    </a:p>
                  </a:txBody>
                  <a:tcPr/>
                </a:tc>
                <a:tc>
                  <a:txBody>
                    <a:bodyPr/>
                    <a:lstStyle/>
                    <a:p>
                      <a:r>
                        <a:rPr lang="en-US" b="1" dirty="0" err="1" smtClean="0"/>
                        <a:t>curr</a:t>
                      </a:r>
                      <a:endParaRPr lang="en-US" b="1" dirty="0"/>
                    </a:p>
                  </a:txBody>
                  <a:tcPr/>
                </a:tc>
              </a:tr>
              <a:tr h="370840">
                <a:tc>
                  <a:txBody>
                    <a:bodyPr/>
                    <a:lstStyle/>
                    <a:p>
                      <a:r>
                        <a:rPr lang="en-US" dirty="0" smtClean="0"/>
                        <a:t>1000</a:t>
                      </a:r>
                      <a:endParaRPr lang="en-US" dirty="0"/>
                    </a:p>
                  </a:txBody>
                  <a:tcPr/>
                </a:tc>
                <a:tc>
                  <a:txBody>
                    <a:bodyPr/>
                    <a:lstStyle/>
                    <a:p>
                      <a:r>
                        <a:rPr lang="en-US" dirty="0" smtClean="0"/>
                        <a:t>1</a:t>
                      </a:r>
                      <a:endParaRPr lang="en-US" dirty="0"/>
                    </a:p>
                  </a:txBody>
                  <a:tcPr/>
                </a:tc>
                <a:tc>
                  <a:txBody>
                    <a:bodyPr/>
                    <a:lstStyle/>
                    <a:p>
                      <a:r>
                        <a:rPr lang="en-US" dirty="0" smtClean="0"/>
                        <a:t>2011-01-01</a:t>
                      </a:r>
                      <a:endParaRPr lang="en-US" dirty="0"/>
                    </a:p>
                  </a:txBody>
                  <a:tcPr/>
                </a:tc>
                <a:tc>
                  <a:txBody>
                    <a:bodyPr/>
                    <a:lstStyle/>
                    <a:p>
                      <a:r>
                        <a:rPr lang="en-US" dirty="0" smtClean="0"/>
                        <a:t>2999-12-31</a:t>
                      </a:r>
                      <a:endParaRPr lang="en-US" dirty="0"/>
                    </a:p>
                  </a:txBody>
                  <a:tcPr/>
                </a:tc>
                <a:tc>
                  <a:txBody>
                    <a:bodyPr/>
                    <a:lstStyle/>
                    <a:p>
                      <a:r>
                        <a:rPr lang="en-US" dirty="0" smtClean="0"/>
                        <a:t>1</a:t>
                      </a:r>
                      <a:endParaRPr lang="en-US" dirty="0"/>
                    </a:p>
                  </a:txBody>
                  <a:tcPr/>
                </a:tc>
                <a:tc>
                  <a:txBody>
                    <a:bodyPr/>
                    <a:lstStyle/>
                    <a:p>
                      <a:r>
                        <a:rPr lang="en-US" dirty="0" smtClean="0"/>
                        <a:t>Y</a:t>
                      </a:r>
                      <a:endParaRPr lang="en-US" dirty="0"/>
                    </a:p>
                  </a:txBody>
                  <a:tcPr/>
                </a:tc>
              </a:tr>
            </a:tbl>
          </a:graphicData>
        </a:graphic>
      </p:graphicFrame>
      <p:graphicFrame>
        <p:nvGraphicFramePr>
          <p:cNvPr id="5" name="Table 4"/>
          <p:cNvGraphicFramePr>
            <a:graphicFrameLocks noGrp="1"/>
          </p:cNvGraphicFramePr>
          <p:nvPr/>
        </p:nvGraphicFramePr>
        <p:xfrm>
          <a:off x="591094" y="4619625"/>
          <a:ext cx="7537269" cy="1112520"/>
        </p:xfrm>
        <a:graphic>
          <a:graphicData uri="http://schemas.openxmlformats.org/drawingml/2006/table">
            <a:tbl>
              <a:tblPr firstRow="1" bandRow="1">
                <a:tableStyleId>{5C22544A-7EE6-4342-B048-85BDC9FD1C3A}</a:tableStyleId>
              </a:tblPr>
              <a:tblGrid>
                <a:gridCol w="862149"/>
                <a:gridCol w="509451"/>
                <a:gridCol w="2351314"/>
                <a:gridCol w="2338252"/>
                <a:gridCol w="744583"/>
                <a:gridCol w="731520"/>
              </a:tblGrid>
              <a:tr h="370840">
                <a:tc>
                  <a:txBody>
                    <a:bodyPr/>
                    <a:lstStyle/>
                    <a:p>
                      <a:r>
                        <a:rPr lang="en-US" b="1" dirty="0" smtClean="0"/>
                        <a:t>order</a:t>
                      </a:r>
                      <a:endParaRPr lang="en-US" b="1" dirty="0"/>
                    </a:p>
                  </a:txBody>
                  <a:tcPr/>
                </a:tc>
                <a:tc>
                  <a:txBody>
                    <a:bodyPr/>
                    <a:lstStyle/>
                    <a:p>
                      <a:r>
                        <a:rPr lang="en-US" b="1" dirty="0" smtClean="0"/>
                        <a:t>In</a:t>
                      </a:r>
                      <a:endParaRPr lang="en-US" b="1" dirty="0"/>
                    </a:p>
                  </a:txBody>
                  <a:tcPr/>
                </a:tc>
                <a:tc>
                  <a:txBody>
                    <a:bodyPr/>
                    <a:lstStyle/>
                    <a:p>
                      <a:r>
                        <a:rPr lang="en-US" b="1" dirty="0" err="1" smtClean="0"/>
                        <a:t>dss_hist_start_date</a:t>
                      </a:r>
                      <a:endParaRPr lang="en-US" b="1"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err="1" smtClean="0"/>
                        <a:t>dss_hist_end_date</a:t>
                      </a:r>
                      <a:endParaRPr lang="en-US" b="1" dirty="0"/>
                    </a:p>
                  </a:txBody>
                  <a:tcPr/>
                </a:tc>
                <a:tc>
                  <a:txBody>
                    <a:bodyPr/>
                    <a:lstStyle/>
                    <a:p>
                      <a:r>
                        <a:rPr lang="en-US" b="1" dirty="0" err="1" smtClean="0"/>
                        <a:t>vers</a:t>
                      </a:r>
                      <a:endParaRPr lang="en-US" b="1" dirty="0"/>
                    </a:p>
                  </a:txBody>
                  <a:tcPr/>
                </a:tc>
                <a:tc>
                  <a:txBody>
                    <a:bodyPr/>
                    <a:lstStyle/>
                    <a:p>
                      <a:r>
                        <a:rPr lang="en-US" b="1" dirty="0" err="1" smtClean="0"/>
                        <a:t>curr</a:t>
                      </a:r>
                      <a:endParaRPr lang="en-US" b="1" dirty="0"/>
                    </a:p>
                  </a:txBody>
                  <a:tcPr/>
                </a:tc>
              </a:tr>
              <a:tr h="370840">
                <a:tc>
                  <a:txBody>
                    <a:bodyPr/>
                    <a:lstStyle/>
                    <a:p>
                      <a:r>
                        <a:rPr lang="en-US" dirty="0" smtClean="0"/>
                        <a:t>1000</a:t>
                      </a:r>
                      <a:endParaRPr lang="en-US" dirty="0"/>
                    </a:p>
                  </a:txBody>
                  <a:tcPr/>
                </a:tc>
                <a:tc>
                  <a:txBody>
                    <a:bodyPr/>
                    <a:lstStyle/>
                    <a:p>
                      <a:r>
                        <a:rPr lang="en-US" dirty="0" smtClean="0"/>
                        <a:t>1</a:t>
                      </a:r>
                      <a:endParaRPr lang="en-US" dirty="0"/>
                    </a:p>
                  </a:txBody>
                  <a:tcPr/>
                </a:tc>
                <a:tc>
                  <a:txBody>
                    <a:bodyPr/>
                    <a:lstStyle/>
                    <a:p>
                      <a:r>
                        <a:rPr lang="en-US" dirty="0" smtClean="0"/>
                        <a:t>2011-01-01</a:t>
                      </a:r>
                      <a:endParaRPr lang="en-US" dirty="0"/>
                    </a:p>
                  </a:txBody>
                  <a:tcPr/>
                </a:tc>
                <a:tc>
                  <a:txBody>
                    <a:bodyPr/>
                    <a:lstStyle/>
                    <a:p>
                      <a:r>
                        <a:rPr lang="en-US" dirty="0" smtClean="0"/>
                        <a:t>2011-02-01</a:t>
                      </a:r>
                      <a:endParaRPr lang="en-US" dirty="0"/>
                    </a:p>
                  </a:txBody>
                  <a:tcPr/>
                </a:tc>
                <a:tc>
                  <a:txBody>
                    <a:bodyPr/>
                    <a:lstStyle/>
                    <a:p>
                      <a:r>
                        <a:rPr lang="en-US" dirty="0" smtClean="0"/>
                        <a:t>1</a:t>
                      </a:r>
                      <a:endParaRPr lang="en-US" dirty="0"/>
                    </a:p>
                  </a:txBody>
                  <a:tcPr/>
                </a:tc>
                <a:tc>
                  <a:txBody>
                    <a:bodyPr/>
                    <a:lstStyle/>
                    <a:p>
                      <a:r>
                        <a:rPr lang="en-US" dirty="0" smtClean="0"/>
                        <a:t>N</a:t>
                      </a:r>
                      <a:endParaRPr lang="en-US" dirty="0"/>
                    </a:p>
                  </a:txBody>
                  <a:tcPr/>
                </a:tc>
              </a:tr>
              <a:tr h="370840">
                <a:tc>
                  <a:txBody>
                    <a:bodyPr/>
                    <a:lstStyle/>
                    <a:p>
                      <a:r>
                        <a:rPr lang="en-US" dirty="0" smtClean="0"/>
                        <a:t>1000</a:t>
                      </a:r>
                      <a:endParaRPr lang="en-US" dirty="0"/>
                    </a:p>
                  </a:txBody>
                  <a:tcPr/>
                </a:tc>
                <a:tc>
                  <a:txBody>
                    <a:bodyPr/>
                    <a:lstStyle/>
                    <a:p>
                      <a:r>
                        <a:rPr lang="en-US" dirty="0" smtClean="0"/>
                        <a:t>1</a:t>
                      </a:r>
                      <a:endParaRPr lang="en-US" dirty="0"/>
                    </a:p>
                  </a:txBody>
                  <a:tcPr/>
                </a:tc>
                <a:tc>
                  <a:txBody>
                    <a:bodyPr/>
                    <a:lstStyle/>
                    <a:p>
                      <a:r>
                        <a:rPr lang="en-US" dirty="0" smtClean="0"/>
                        <a:t>2011-02-02</a:t>
                      </a:r>
                      <a:endParaRPr lang="en-US" dirty="0"/>
                    </a:p>
                  </a:txBody>
                  <a:tcPr/>
                </a:tc>
                <a:tc>
                  <a:txBody>
                    <a:bodyPr/>
                    <a:lstStyle/>
                    <a:p>
                      <a:r>
                        <a:rPr lang="en-US" dirty="0" smtClean="0"/>
                        <a:t>2999-12-31</a:t>
                      </a:r>
                      <a:endParaRPr lang="en-US" dirty="0"/>
                    </a:p>
                  </a:txBody>
                  <a:tcPr/>
                </a:tc>
                <a:tc>
                  <a:txBody>
                    <a:bodyPr/>
                    <a:lstStyle/>
                    <a:p>
                      <a:r>
                        <a:rPr lang="en-US" dirty="0" smtClean="0"/>
                        <a:t>2</a:t>
                      </a:r>
                      <a:endParaRPr lang="en-US" dirty="0"/>
                    </a:p>
                  </a:txBody>
                  <a:tcPr/>
                </a:tc>
                <a:tc>
                  <a:txBody>
                    <a:bodyPr/>
                    <a:lstStyle/>
                    <a:p>
                      <a:r>
                        <a:rPr lang="en-US" dirty="0" smtClean="0"/>
                        <a:t>Y</a:t>
                      </a:r>
                      <a:endParaRPr lang="en-US" dirty="0"/>
                    </a:p>
                  </a:txBody>
                  <a:tcPr/>
                </a:tc>
              </a:tr>
            </a:tbl>
          </a:graphicData>
        </a:graphic>
      </p:graphicFrame>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119</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Effect transition="in" filter="fade">
                                      <p:cBhvr>
                                        <p:cTn id="7" dur="1000"/>
                                        <p:tgtEl>
                                          <p:spTgt spid="26627">
                                            <p:txEl>
                                              <p:pRg st="0" end="0"/>
                                            </p:txEl>
                                          </p:spTgt>
                                        </p:tgtEl>
                                      </p:cBhvr>
                                    </p:animEffect>
                                    <p:anim calcmode="lin" valueType="num">
                                      <p:cBhvr>
                                        <p:cTn id="8" dur="1000" fill="hold"/>
                                        <p:tgtEl>
                                          <p:spTgt spid="2662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662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6627">
                                            <p:txEl>
                                              <p:pRg st="4" end="4"/>
                                            </p:txEl>
                                          </p:spTgt>
                                        </p:tgtEl>
                                        <p:attrNameLst>
                                          <p:attrName>style.visibility</p:attrName>
                                        </p:attrNameLst>
                                      </p:cBhvr>
                                      <p:to>
                                        <p:strVal val="visible"/>
                                      </p:to>
                                    </p:set>
                                    <p:animEffect transition="in" filter="fade">
                                      <p:cBhvr>
                                        <p:cTn id="14" dur="1000"/>
                                        <p:tgtEl>
                                          <p:spTgt spid="26627">
                                            <p:txEl>
                                              <p:pRg st="4" end="4"/>
                                            </p:txEl>
                                          </p:spTgt>
                                        </p:tgtEl>
                                      </p:cBhvr>
                                    </p:animEffect>
                                    <p:anim calcmode="lin" valueType="num">
                                      <p:cBhvr>
                                        <p:cTn id="15" dur="1000" fill="hold"/>
                                        <p:tgtEl>
                                          <p:spTgt spid="26627">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2662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6627">
                                            <p:txEl>
                                              <p:pRg st="5" end="5"/>
                                            </p:txEl>
                                          </p:spTgt>
                                        </p:tgtEl>
                                        <p:attrNameLst>
                                          <p:attrName>style.visibility</p:attrName>
                                        </p:attrNameLst>
                                      </p:cBhvr>
                                      <p:to>
                                        <p:strVal val="visible"/>
                                      </p:to>
                                    </p:set>
                                    <p:animEffect transition="in" filter="fade">
                                      <p:cBhvr>
                                        <p:cTn id="21" dur="1000"/>
                                        <p:tgtEl>
                                          <p:spTgt spid="26627">
                                            <p:txEl>
                                              <p:pRg st="5" end="5"/>
                                            </p:txEl>
                                          </p:spTgt>
                                        </p:tgtEl>
                                      </p:cBhvr>
                                    </p:animEffect>
                                    <p:anim calcmode="lin" valueType="num">
                                      <p:cBhvr>
                                        <p:cTn id="22" dur="1000" fill="hold"/>
                                        <p:tgtEl>
                                          <p:spTgt spid="26627">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26627">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p:nvPr>
        </p:nvSpPr>
        <p:spPr/>
        <p:txBody>
          <a:bodyPr/>
          <a:lstStyle/>
          <a:p>
            <a:pPr eaLnBrk="1" hangingPunct="1"/>
            <a:r>
              <a:rPr lang="en-US" dirty="0" smtClean="0">
                <a:latin typeface="Century Gothic" pitchFamily="34" charset="0"/>
              </a:rPr>
              <a:t>Scheduler – /F Switch Failure</a:t>
            </a:r>
          </a:p>
        </p:txBody>
      </p:sp>
      <p:sp>
        <p:nvSpPr>
          <p:cNvPr id="23555" name="Rectangle 3"/>
          <p:cNvSpPr>
            <a:spLocks noGrp="1"/>
          </p:cNvSpPr>
          <p:nvPr>
            <p:ph type="body" idx="1"/>
          </p:nvPr>
        </p:nvSpPr>
        <p:spPr>
          <a:xfrm>
            <a:off x="457200" y="1514006"/>
            <a:ext cx="8229600" cy="4706047"/>
          </a:xfrm>
        </p:spPr>
        <p:txBody>
          <a:bodyPr/>
          <a:lstStyle/>
          <a:p>
            <a:r>
              <a:rPr lang="en-US" sz="2400" dirty="0" smtClean="0"/>
              <a:t>Sometimes a job fails with a mysterious /F switch error message</a:t>
            </a:r>
          </a:p>
          <a:p>
            <a:r>
              <a:rPr lang="en-US" sz="2400" dirty="0" smtClean="0"/>
              <a:t>SQL Admin: The specified output file as specified with the /F switch could not be created or opened</a:t>
            </a:r>
          </a:p>
          <a:p>
            <a:pPr eaLnBrk="1" hangingPunct="1">
              <a:lnSpc>
                <a:spcPct val="90000"/>
              </a:lnSpc>
            </a:pPr>
            <a:endParaRPr lang="en-US" sz="2400" dirty="0" smtClean="0">
              <a:latin typeface="Century Gothic" pitchFamily="34" charset="0"/>
            </a:endParaRPr>
          </a:p>
        </p:txBody>
      </p:sp>
      <p:pic>
        <p:nvPicPr>
          <p:cNvPr id="2050" name="Picture 2"/>
          <p:cNvPicPr>
            <a:picLocks noChangeAspect="1" noChangeArrowheads="1"/>
          </p:cNvPicPr>
          <p:nvPr/>
        </p:nvPicPr>
        <p:blipFill>
          <a:blip r:embed="rId3"/>
          <a:srcRect/>
          <a:stretch>
            <a:fillRect/>
          </a:stretch>
        </p:blipFill>
        <p:spPr bwMode="auto">
          <a:xfrm>
            <a:off x="1872996" y="3557016"/>
            <a:ext cx="6667500" cy="2676525"/>
          </a:xfrm>
          <a:prstGeom prst="rect">
            <a:avLst/>
          </a:prstGeom>
          <a:noFill/>
          <a:ln w="9525">
            <a:noFill/>
            <a:miter lim="800000"/>
            <a:headEnd/>
            <a:tailEnd/>
          </a:ln>
        </p:spPr>
      </p:pic>
      <p:pic>
        <p:nvPicPr>
          <p:cNvPr id="3074" name="Picture 2"/>
          <p:cNvPicPr>
            <a:picLocks noChangeAspect="1" noChangeArrowheads="1"/>
          </p:cNvPicPr>
          <p:nvPr/>
        </p:nvPicPr>
        <p:blipFill>
          <a:blip r:embed="rId4"/>
          <a:srcRect/>
          <a:stretch>
            <a:fillRect/>
          </a:stretch>
        </p:blipFill>
        <p:spPr bwMode="auto">
          <a:xfrm>
            <a:off x="663321" y="4323398"/>
            <a:ext cx="7877175" cy="1228725"/>
          </a:xfrm>
          <a:prstGeom prst="rect">
            <a:avLst/>
          </a:prstGeom>
          <a:noFill/>
          <a:ln w="9525">
            <a:noFill/>
            <a:miter lim="800000"/>
            <a:headEnd/>
            <a:tailEnd/>
          </a:ln>
        </p:spPr>
      </p:pic>
      <p:sp>
        <p:nvSpPr>
          <p:cNvPr id="6" name="Slide Number Placeholder 3"/>
          <p:cNvSpPr>
            <a:spLocks noGrp="1"/>
          </p:cNvSpPr>
          <p:nvPr>
            <p:ph type="sldNum" sz="quarter" idx="10"/>
          </p:nvPr>
        </p:nvSpPr>
        <p:spPr>
          <a:xfrm>
            <a:off x="6923088" y="6459538"/>
            <a:ext cx="2133600" cy="365125"/>
          </a:xfrm>
        </p:spPr>
        <p:txBody>
          <a:bodyPr/>
          <a:lstStyle/>
          <a:p>
            <a:pPr>
              <a:defRPr/>
            </a:pPr>
            <a:fld id="{0A2DAC7D-CCD6-4D46-B79B-0CC821508860}" type="slidenum">
              <a:rPr lang="en-US" smtClean="0"/>
              <a:pPr>
                <a:defRPr/>
              </a:pPr>
              <a:t>12</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55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3" name="Rectangle 2"/>
          <p:cNvSpPr>
            <a:spLocks noGrp="1"/>
          </p:cNvSpPr>
          <p:nvPr>
            <p:ph type="title"/>
          </p:nvPr>
        </p:nvSpPr>
        <p:spPr/>
        <p:txBody>
          <a:bodyPr/>
          <a:lstStyle/>
          <a:p>
            <a:r>
              <a:rPr lang="en-US" dirty="0" smtClean="0">
                <a:latin typeface="Century Gothic" pitchFamily="34" charset="0"/>
                <a:cs typeface="Century Gothic" pitchFamily="34" charset="0"/>
              </a:rPr>
              <a:t>HISTORY TABLES</a:t>
            </a:r>
          </a:p>
        </p:txBody>
      </p:sp>
      <p:sp>
        <p:nvSpPr>
          <p:cNvPr id="26627" name="Rectangle 3"/>
          <p:cNvSpPr>
            <a:spLocks noGrp="1"/>
          </p:cNvSpPr>
          <p:nvPr>
            <p:ph type="body" idx="1"/>
          </p:nvPr>
        </p:nvSpPr>
        <p:spPr/>
        <p:txBody>
          <a:bodyPr/>
          <a:lstStyle/>
          <a:p>
            <a:pPr>
              <a:lnSpc>
                <a:spcPct val="90000"/>
              </a:lnSpc>
            </a:pPr>
            <a:r>
              <a:rPr lang="en-US" sz="2400" dirty="0" smtClean="0">
                <a:latin typeface="Century Gothic" pitchFamily="34" charset="0"/>
                <a:cs typeface="Century Gothic" pitchFamily="34" charset="0"/>
              </a:rPr>
              <a:t>Tracks the history of records over time. Is a base table for other rollup type facts (snapshots and performance). For example:</a:t>
            </a:r>
          </a:p>
          <a:p>
            <a:pPr>
              <a:lnSpc>
                <a:spcPct val="90000"/>
              </a:lnSpc>
            </a:pPr>
            <a:endParaRPr lang="en-US" sz="2000" dirty="0" smtClean="0">
              <a:latin typeface="Century Gothic" pitchFamily="34" charset="0"/>
              <a:cs typeface="Century Gothic" pitchFamily="34" charset="0"/>
            </a:endParaRPr>
          </a:p>
        </p:txBody>
      </p:sp>
      <p:graphicFrame>
        <p:nvGraphicFramePr>
          <p:cNvPr id="4" name="Table 3"/>
          <p:cNvGraphicFramePr>
            <a:graphicFrameLocks noGrp="1"/>
          </p:cNvGraphicFramePr>
          <p:nvPr/>
        </p:nvGraphicFramePr>
        <p:xfrm>
          <a:off x="640080" y="2586446"/>
          <a:ext cx="7537269" cy="741680"/>
        </p:xfrm>
        <a:graphic>
          <a:graphicData uri="http://schemas.openxmlformats.org/drawingml/2006/table">
            <a:tbl>
              <a:tblPr firstRow="1" bandRow="1">
                <a:tableStyleId>{5C22544A-7EE6-4342-B048-85BDC9FD1C3A}</a:tableStyleId>
              </a:tblPr>
              <a:tblGrid>
                <a:gridCol w="862149"/>
                <a:gridCol w="509451"/>
                <a:gridCol w="2351314"/>
                <a:gridCol w="2338252"/>
                <a:gridCol w="744583"/>
                <a:gridCol w="731520"/>
              </a:tblGrid>
              <a:tr h="370840">
                <a:tc>
                  <a:txBody>
                    <a:bodyPr/>
                    <a:lstStyle/>
                    <a:p>
                      <a:r>
                        <a:rPr lang="en-US" b="1" dirty="0" smtClean="0"/>
                        <a:t>order</a:t>
                      </a:r>
                      <a:endParaRPr lang="en-US" b="1" dirty="0"/>
                    </a:p>
                  </a:txBody>
                  <a:tcPr/>
                </a:tc>
                <a:tc>
                  <a:txBody>
                    <a:bodyPr/>
                    <a:lstStyle/>
                    <a:p>
                      <a:r>
                        <a:rPr lang="en-US" b="1" dirty="0" smtClean="0"/>
                        <a:t>In</a:t>
                      </a:r>
                      <a:endParaRPr lang="en-US" b="1" dirty="0"/>
                    </a:p>
                  </a:txBody>
                  <a:tcPr/>
                </a:tc>
                <a:tc>
                  <a:txBody>
                    <a:bodyPr/>
                    <a:lstStyle/>
                    <a:p>
                      <a:r>
                        <a:rPr lang="en-US" b="1" dirty="0" err="1" smtClean="0"/>
                        <a:t>dss_hist_start_date</a:t>
                      </a:r>
                      <a:endParaRPr lang="en-US" b="1"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err="1" smtClean="0"/>
                        <a:t>dss_hist_end_date</a:t>
                      </a:r>
                      <a:endParaRPr lang="en-US" b="1" dirty="0"/>
                    </a:p>
                  </a:txBody>
                  <a:tcPr/>
                </a:tc>
                <a:tc>
                  <a:txBody>
                    <a:bodyPr/>
                    <a:lstStyle/>
                    <a:p>
                      <a:r>
                        <a:rPr lang="en-US" b="1" dirty="0" err="1" smtClean="0"/>
                        <a:t>vers</a:t>
                      </a:r>
                      <a:endParaRPr lang="en-US" b="1" dirty="0"/>
                    </a:p>
                  </a:txBody>
                  <a:tcPr/>
                </a:tc>
                <a:tc>
                  <a:txBody>
                    <a:bodyPr/>
                    <a:lstStyle/>
                    <a:p>
                      <a:r>
                        <a:rPr lang="en-US" b="1" dirty="0" err="1" smtClean="0"/>
                        <a:t>curr</a:t>
                      </a:r>
                      <a:endParaRPr lang="en-US" b="1" dirty="0"/>
                    </a:p>
                  </a:txBody>
                  <a:tcPr/>
                </a:tc>
              </a:tr>
              <a:tr h="370840">
                <a:tc>
                  <a:txBody>
                    <a:bodyPr/>
                    <a:lstStyle/>
                    <a:p>
                      <a:r>
                        <a:rPr lang="en-US" dirty="0" smtClean="0"/>
                        <a:t>1000</a:t>
                      </a:r>
                      <a:endParaRPr lang="en-US" dirty="0"/>
                    </a:p>
                  </a:txBody>
                  <a:tcPr/>
                </a:tc>
                <a:tc>
                  <a:txBody>
                    <a:bodyPr/>
                    <a:lstStyle/>
                    <a:p>
                      <a:r>
                        <a:rPr lang="en-US" dirty="0" smtClean="0"/>
                        <a:t>1</a:t>
                      </a:r>
                      <a:endParaRPr lang="en-US" dirty="0"/>
                    </a:p>
                  </a:txBody>
                  <a:tcPr/>
                </a:tc>
                <a:tc>
                  <a:txBody>
                    <a:bodyPr/>
                    <a:lstStyle/>
                    <a:p>
                      <a:r>
                        <a:rPr lang="en-US" dirty="0" smtClean="0"/>
                        <a:t>2011-01-01</a:t>
                      </a:r>
                      <a:endParaRPr lang="en-US" dirty="0"/>
                    </a:p>
                  </a:txBody>
                  <a:tcPr/>
                </a:tc>
                <a:tc>
                  <a:txBody>
                    <a:bodyPr/>
                    <a:lstStyle/>
                    <a:p>
                      <a:r>
                        <a:rPr lang="en-US" dirty="0" smtClean="0"/>
                        <a:t>2999-12-31</a:t>
                      </a:r>
                      <a:endParaRPr lang="en-US" dirty="0"/>
                    </a:p>
                  </a:txBody>
                  <a:tcPr/>
                </a:tc>
                <a:tc>
                  <a:txBody>
                    <a:bodyPr/>
                    <a:lstStyle/>
                    <a:p>
                      <a:r>
                        <a:rPr lang="en-US" dirty="0" smtClean="0"/>
                        <a:t>1</a:t>
                      </a:r>
                      <a:endParaRPr lang="en-US" dirty="0"/>
                    </a:p>
                  </a:txBody>
                  <a:tcPr/>
                </a:tc>
                <a:tc>
                  <a:txBody>
                    <a:bodyPr/>
                    <a:lstStyle/>
                    <a:p>
                      <a:r>
                        <a:rPr lang="en-US" dirty="0" smtClean="0"/>
                        <a:t>Y</a:t>
                      </a:r>
                      <a:endParaRPr lang="en-US" dirty="0"/>
                    </a:p>
                  </a:txBody>
                  <a:tcPr/>
                </a:tc>
              </a:tr>
            </a:tbl>
          </a:graphicData>
        </a:graphic>
      </p:graphicFrame>
      <p:graphicFrame>
        <p:nvGraphicFramePr>
          <p:cNvPr id="5" name="Table 4"/>
          <p:cNvGraphicFramePr>
            <a:graphicFrameLocks noGrp="1"/>
          </p:cNvGraphicFramePr>
          <p:nvPr/>
        </p:nvGraphicFramePr>
        <p:xfrm>
          <a:off x="640080" y="3528376"/>
          <a:ext cx="7537269" cy="1112520"/>
        </p:xfrm>
        <a:graphic>
          <a:graphicData uri="http://schemas.openxmlformats.org/drawingml/2006/table">
            <a:tbl>
              <a:tblPr firstRow="1" bandRow="1">
                <a:tableStyleId>{5C22544A-7EE6-4342-B048-85BDC9FD1C3A}</a:tableStyleId>
              </a:tblPr>
              <a:tblGrid>
                <a:gridCol w="862149"/>
                <a:gridCol w="509451"/>
                <a:gridCol w="2351314"/>
                <a:gridCol w="2338252"/>
                <a:gridCol w="744583"/>
                <a:gridCol w="731520"/>
              </a:tblGrid>
              <a:tr h="370840">
                <a:tc>
                  <a:txBody>
                    <a:bodyPr/>
                    <a:lstStyle/>
                    <a:p>
                      <a:r>
                        <a:rPr lang="en-US" b="1" dirty="0" smtClean="0"/>
                        <a:t>order</a:t>
                      </a:r>
                      <a:endParaRPr lang="en-US" b="1" dirty="0"/>
                    </a:p>
                  </a:txBody>
                  <a:tcPr/>
                </a:tc>
                <a:tc>
                  <a:txBody>
                    <a:bodyPr/>
                    <a:lstStyle/>
                    <a:p>
                      <a:r>
                        <a:rPr lang="en-US" b="1" dirty="0" smtClean="0"/>
                        <a:t>In</a:t>
                      </a:r>
                      <a:endParaRPr lang="en-US" b="1" dirty="0"/>
                    </a:p>
                  </a:txBody>
                  <a:tcPr/>
                </a:tc>
                <a:tc>
                  <a:txBody>
                    <a:bodyPr/>
                    <a:lstStyle/>
                    <a:p>
                      <a:r>
                        <a:rPr lang="en-US" b="1" dirty="0" err="1" smtClean="0"/>
                        <a:t>dss_hist_start_date</a:t>
                      </a:r>
                      <a:endParaRPr lang="en-US" b="1"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err="1" smtClean="0"/>
                        <a:t>dss_hist_end_date</a:t>
                      </a:r>
                      <a:endParaRPr lang="en-US" b="1" dirty="0"/>
                    </a:p>
                  </a:txBody>
                  <a:tcPr/>
                </a:tc>
                <a:tc>
                  <a:txBody>
                    <a:bodyPr/>
                    <a:lstStyle/>
                    <a:p>
                      <a:r>
                        <a:rPr lang="en-US" b="1" dirty="0" err="1" smtClean="0"/>
                        <a:t>vers</a:t>
                      </a:r>
                      <a:endParaRPr lang="en-US" b="1" dirty="0"/>
                    </a:p>
                  </a:txBody>
                  <a:tcPr/>
                </a:tc>
                <a:tc>
                  <a:txBody>
                    <a:bodyPr/>
                    <a:lstStyle/>
                    <a:p>
                      <a:r>
                        <a:rPr lang="en-US" b="1" dirty="0" err="1" smtClean="0"/>
                        <a:t>curr</a:t>
                      </a:r>
                      <a:endParaRPr lang="en-US" b="1" dirty="0"/>
                    </a:p>
                  </a:txBody>
                  <a:tcPr/>
                </a:tc>
              </a:tr>
              <a:tr h="370840">
                <a:tc>
                  <a:txBody>
                    <a:bodyPr/>
                    <a:lstStyle/>
                    <a:p>
                      <a:r>
                        <a:rPr lang="en-US" dirty="0" smtClean="0"/>
                        <a:t>1000</a:t>
                      </a:r>
                      <a:endParaRPr lang="en-US" dirty="0"/>
                    </a:p>
                  </a:txBody>
                  <a:tcPr/>
                </a:tc>
                <a:tc>
                  <a:txBody>
                    <a:bodyPr/>
                    <a:lstStyle/>
                    <a:p>
                      <a:r>
                        <a:rPr lang="en-US" dirty="0" smtClean="0"/>
                        <a:t>1</a:t>
                      </a:r>
                      <a:endParaRPr lang="en-US" dirty="0"/>
                    </a:p>
                  </a:txBody>
                  <a:tcPr/>
                </a:tc>
                <a:tc>
                  <a:txBody>
                    <a:bodyPr/>
                    <a:lstStyle/>
                    <a:p>
                      <a:r>
                        <a:rPr lang="en-US" dirty="0" smtClean="0"/>
                        <a:t>2011-01-01</a:t>
                      </a:r>
                      <a:endParaRPr lang="en-US" dirty="0"/>
                    </a:p>
                  </a:txBody>
                  <a:tcPr/>
                </a:tc>
                <a:tc>
                  <a:txBody>
                    <a:bodyPr/>
                    <a:lstStyle/>
                    <a:p>
                      <a:r>
                        <a:rPr lang="en-US" dirty="0" smtClean="0"/>
                        <a:t>2011-02-01</a:t>
                      </a:r>
                      <a:endParaRPr lang="en-US" dirty="0"/>
                    </a:p>
                  </a:txBody>
                  <a:tcPr/>
                </a:tc>
                <a:tc>
                  <a:txBody>
                    <a:bodyPr/>
                    <a:lstStyle/>
                    <a:p>
                      <a:r>
                        <a:rPr lang="en-US" dirty="0" smtClean="0"/>
                        <a:t>1</a:t>
                      </a:r>
                      <a:endParaRPr lang="en-US" dirty="0"/>
                    </a:p>
                  </a:txBody>
                  <a:tcPr/>
                </a:tc>
                <a:tc>
                  <a:txBody>
                    <a:bodyPr/>
                    <a:lstStyle/>
                    <a:p>
                      <a:r>
                        <a:rPr lang="en-US" dirty="0" smtClean="0"/>
                        <a:t>N</a:t>
                      </a:r>
                      <a:endParaRPr lang="en-US" dirty="0"/>
                    </a:p>
                  </a:txBody>
                  <a:tcPr/>
                </a:tc>
              </a:tr>
              <a:tr h="370840">
                <a:tc>
                  <a:txBody>
                    <a:bodyPr/>
                    <a:lstStyle/>
                    <a:p>
                      <a:r>
                        <a:rPr lang="en-US" dirty="0" smtClean="0"/>
                        <a:t>1000</a:t>
                      </a:r>
                      <a:endParaRPr lang="en-US" dirty="0"/>
                    </a:p>
                  </a:txBody>
                  <a:tcPr/>
                </a:tc>
                <a:tc>
                  <a:txBody>
                    <a:bodyPr/>
                    <a:lstStyle/>
                    <a:p>
                      <a:r>
                        <a:rPr lang="en-US" dirty="0" smtClean="0"/>
                        <a:t>1</a:t>
                      </a:r>
                      <a:endParaRPr lang="en-US" dirty="0"/>
                    </a:p>
                  </a:txBody>
                  <a:tcPr/>
                </a:tc>
                <a:tc>
                  <a:txBody>
                    <a:bodyPr/>
                    <a:lstStyle/>
                    <a:p>
                      <a:r>
                        <a:rPr lang="en-US" dirty="0" smtClean="0"/>
                        <a:t>2011-02-02</a:t>
                      </a:r>
                      <a:endParaRPr lang="en-US" dirty="0"/>
                    </a:p>
                  </a:txBody>
                  <a:tcPr/>
                </a:tc>
                <a:tc>
                  <a:txBody>
                    <a:bodyPr/>
                    <a:lstStyle/>
                    <a:p>
                      <a:r>
                        <a:rPr lang="en-US" dirty="0" smtClean="0"/>
                        <a:t>2999-12-31</a:t>
                      </a:r>
                      <a:endParaRPr lang="en-US" dirty="0"/>
                    </a:p>
                  </a:txBody>
                  <a:tcPr/>
                </a:tc>
                <a:tc>
                  <a:txBody>
                    <a:bodyPr/>
                    <a:lstStyle/>
                    <a:p>
                      <a:r>
                        <a:rPr lang="en-US" dirty="0" smtClean="0"/>
                        <a:t>2</a:t>
                      </a:r>
                      <a:endParaRPr lang="en-US" dirty="0"/>
                    </a:p>
                  </a:txBody>
                  <a:tcPr/>
                </a:tc>
                <a:tc>
                  <a:txBody>
                    <a:bodyPr/>
                    <a:lstStyle/>
                    <a:p>
                      <a:r>
                        <a:rPr lang="en-US" dirty="0" smtClean="0"/>
                        <a:t>Y</a:t>
                      </a:r>
                      <a:endParaRPr lang="en-US" dirty="0"/>
                    </a:p>
                  </a:txBody>
                  <a:tcPr/>
                </a:tc>
              </a:tr>
            </a:tbl>
          </a:graphicData>
        </a:graphic>
      </p:graphicFrame>
      <p:graphicFrame>
        <p:nvGraphicFramePr>
          <p:cNvPr id="6" name="Table 5"/>
          <p:cNvGraphicFramePr>
            <a:graphicFrameLocks noGrp="1"/>
          </p:cNvGraphicFramePr>
          <p:nvPr/>
        </p:nvGraphicFramePr>
        <p:xfrm>
          <a:off x="640080" y="4820192"/>
          <a:ext cx="7537269" cy="1483360"/>
        </p:xfrm>
        <a:graphic>
          <a:graphicData uri="http://schemas.openxmlformats.org/drawingml/2006/table">
            <a:tbl>
              <a:tblPr firstRow="1" bandRow="1">
                <a:tableStyleId>{5C22544A-7EE6-4342-B048-85BDC9FD1C3A}</a:tableStyleId>
              </a:tblPr>
              <a:tblGrid>
                <a:gridCol w="862149"/>
                <a:gridCol w="509451"/>
                <a:gridCol w="2351314"/>
                <a:gridCol w="2338252"/>
                <a:gridCol w="744583"/>
                <a:gridCol w="731520"/>
              </a:tblGrid>
              <a:tr h="370840">
                <a:tc>
                  <a:txBody>
                    <a:bodyPr/>
                    <a:lstStyle/>
                    <a:p>
                      <a:r>
                        <a:rPr lang="en-US" b="1" dirty="0" smtClean="0"/>
                        <a:t>order</a:t>
                      </a:r>
                      <a:endParaRPr lang="en-US" b="1" dirty="0"/>
                    </a:p>
                  </a:txBody>
                  <a:tcPr/>
                </a:tc>
                <a:tc>
                  <a:txBody>
                    <a:bodyPr/>
                    <a:lstStyle/>
                    <a:p>
                      <a:r>
                        <a:rPr lang="en-US" b="1" dirty="0" smtClean="0"/>
                        <a:t>In</a:t>
                      </a:r>
                      <a:endParaRPr lang="en-US" b="1" dirty="0"/>
                    </a:p>
                  </a:txBody>
                  <a:tcPr/>
                </a:tc>
                <a:tc>
                  <a:txBody>
                    <a:bodyPr/>
                    <a:lstStyle/>
                    <a:p>
                      <a:r>
                        <a:rPr lang="en-US" b="1" dirty="0" err="1" smtClean="0"/>
                        <a:t>dss_hist_start_date</a:t>
                      </a:r>
                      <a:endParaRPr lang="en-US" b="1"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err="1" smtClean="0"/>
                        <a:t>dss_hist_end_date</a:t>
                      </a:r>
                      <a:endParaRPr lang="en-US" b="1" dirty="0"/>
                    </a:p>
                  </a:txBody>
                  <a:tcPr/>
                </a:tc>
                <a:tc>
                  <a:txBody>
                    <a:bodyPr/>
                    <a:lstStyle/>
                    <a:p>
                      <a:r>
                        <a:rPr lang="en-US" b="1" dirty="0" err="1" smtClean="0"/>
                        <a:t>vers</a:t>
                      </a:r>
                      <a:endParaRPr lang="en-US" b="1" dirty="0"/>
                    </a:p>
                  </a:txBody>
                  <a:tcPr/>
                </a:tc>
                <a:tc>
                  <a:txBody>
                    <a:bodyPr/>
                    <a:lstStyle/>
                    <a:p>
                      <a:r>
                        <a:rPr lang="en-US" b="1" dirty="0" err="1" smtClean="0"/>
                        <a:t>curr</a:t>
                      </a:r>
                      <a:endParaRPr lang="en-US" b="1" dirty="0"/>
                    </a:p>
                  </a:txBody>
                  <a:tcPr/>
                </a:tc>
              </a:tr>
              <a:tr h="370840">
                <a:tc>
                  <a:txBody>
                    <a:bodyPr/>
                    <a:lstStyle/>
                    <a:p>
                      <a:r>
                        <a:rPr lang="en-US" dirty="0" smtClean="0"/>
                        <a:t>1000</a:t>
                      </a:r>
                      <a:endParaRPr lang="en-US" dirty="0"/>
                    </a:p>
                  </a:txBody>
                  <a:tcPr/>
                </a:tc>
                <a:tc>
                  <a:txBody>
                    <a:bodyPr/>
                    <a:lstStyle/>
                    <a:p>
                      <a:r>
                        <a:rPr lang="en-US" dirty="0" smtClean="0"/>
                        <a:t>1</a:t>
                      </a:r>
                      <a:endParaRPr lang="en-US" dirty="0"/>
                    </a:p>
                  </a:txBody>
                  <a:tcPr/>
                </a:tc>
                <a:tc>
                  <a:txBody>
                    <a:bodyPr/>
                    <a:lstStyle/>
                    <a:p>
                      <a:r>
                        <a:rPr lang="en-US" dirty="0" smtClean="0"/>
                        <a:t>2011-01-01</a:t>
                      </a:r>
                      <a:endParaRPr lang="en-US" dirty="0"/>
                    </a:p>
                  </a:txBody>
                  <a:tcPr/>
                </a:tc>
                <a:tc>
                  <a:txBody>
                    <a:bodyPr/>
                    <a:lstStyle/>
                    <a:p>
                      <a:r>
                        <a:rPr lang="en-US" dirty="0" smtClean="0"/>
                        <a:t>2011-02-01</a:t>
                      </a:r>
                      <a:endParaRPr lang="en-US" dirty="0"/>
                    </a:p>
                  </a:txBody>
                  <a:tcPr/>
                </a:tc>
                <a:tc>
                  <a:txBody>
                    <a:bodyPr/>
                    <a:lstStyle/>
                    <a:p>
                      <a:r>
                        <a:rPr lang="en-US" dirty="0" smtClean="0"/>
                        <a:t>1</a:t>
                      </a:r>
                      <a:endParaRPr lang="en-US" dirty="0"/>
                    </a:p>
                  </a:txBody>
                  <a:tcPr/>
                </a:tc>
                <a:tc>
                  <a:txBody>
                    <a:bodyPr/>
                    <a:lstStyle/>
                    <a:p>
                      <a:r>
                        <a:rPr lang="en-US" dirty="0" smtClean="0"/>
                        <a:t>N</a:t>
                      </a:r>
                      <a:endParaRPr lang="en-US" dirty="0"/>
                    </a:p>
                  </a:txBody>
                  <a:tcPr/>
                </a:tc>
              </a:tr>
              <a:tr h="370840">
                <a:tc>
                  <a:txBody>
                    <a:bodyPr/>
                    <a:lstStyle/>
                    <a:p>
                      <a:r>
                        <a:rPr lang="en-US" dirty="0" smtClean="0"/>
                        <a:t>1000</a:t>
                      </a:r>
                      <a:endParaRPr lang="en-US" dirty="0"/>
                    </a:p>
                  </a:txBody>
                  <a:tcPr/>
                </a:tc>
                <a:tc>
                  <a:txBody>
                    <a:bodyPr/>
                    <a:lstStyle/>
                    <a:p>
                      <a:r>
                        <a:rPr lang="en-US" dirty="0" smtClean="0"/>
                        <a:t>1</a:t>
                      </a:r>
                      <a:endParaRPr lang="en-US" dirty="0"/>
                    </a:p>
                  </a:txBody>
                  <a:tcPr/>
                </a:tc>
                <a:tc>
                  <a:txBody>
                    <a:bodyPr/>
                    <a:lstStyle/>
                    <a:p>
                      <a:r>
                        <a:rPr lang="en-US" dirty="0" smtClean="0"/>
                        <a:t>2011-02-02</a:t>
                      </a:r>
                      <a:endParaRPr lang="en-US" dirty="0"/>
                    </a:p>
                  </a:txBody>
                  <a:tcPr/>
                </a:tc>
                <a:tc>
                  <a:txBody>
                    <a:bodyPr/>
                    <a:lstStyle/>
                    <a:p>
                      <a:r>
                        <a:rPr lang="en-US" dirty="0" smtClean="0"/>
                        <a:t>2011-04-14</a:t>
                      </a:r>
                      <a:endParaRPr lang="en-US" dirty="0"/>
                    </a:p>
                  </a:txBody>
                  <a:tcPr/>
                </a:tc>
                <a:tc>
                  <a:txBody>
                    <a:bodyPr/>
                    <a:lstStyle/>
                    <a:p>
                      <a:r>
                        <a:rPr lang="en-US" dirty="0" smtClean="0"/>
                        <a:t>2</a:t>
                      </a:r>
                      <a:endParaRPr lang="en-US" dirty="0"/>
                    </a:p>
                  </a:txBody>
                  <a:tcPr/>
                </a:tc>
                <a:tc>
                  <a:txBody>
                    <a:bodyPr/>
                    <a:lstStyle/>
                    <a:p>
                      <a:r>
                        <a:rPr lang="en-US" dirty="0" smtClean="0"/>
                        <a:t>N</a:t>
                      </a:r>
                      <a:endParaRPr lang="en-US" dirty="0"/>
                    </a:p>
                  </a:txBody>
                  <a:tcPr/>
                </a:tc>
              </a:tr>
              <a:tr h="370840">
                <a:tc>
                  <a:txBody>
                    <a:bodyPr/>
                    <a:lstStyle/>
                    <a:p>
                      <a:r>
                        <a:rPr lang="en-US" dirty="0" smtClean="0"/>
                        <a:t>1000</a:t>
                      </a:r>
                      <a:endParaRPr lang="en-US" dirty="0"/>
                    </a:p>
                  </a:txBody>
                  <a:tcPr/>
                </a:tc>
                <a:tc>
                  <a:txBody>
                    <a:bodyPr/>
                    <a:lstStyle/>
                    <a:p>
                      <a:r>
                        <a:rPr lang="en-US" dirty="0" smtClean="0"/>
                        <a:t>1</a:t>
                      </a:r>
                      <a:endParaRPr lang="en-US" dirty="0"/>
                    </a:p>
                  </a:txBody>
                  <a:tcPr/>
                </a:tc>
                <a:tc>
                  <a:txBody>
                    <a:bodyPr/>
                    <a:lstStyle/>
                    <a:p>
                      <a:r>
                        <a:rPr lang="en-US" dirty="0" smtClean="0"/>
                        <a:t>2011-04-15</a:t>
                      </a:r>
                      <a:endParaRPr lang="en-US" dirty="0"/>
                    </a:p>
                  </a:txBody>
                  <a:tcPr/>
                </a:tc>
                <a:tc>
                  <a:txBody>
                    <a:bodyPr/>
                    <a:lstStyle/>
                    <a:p>
                      <a:r>
                        <a:rPr lang="en-US" dirty="0" smtClean="0"/>
                        <a:t>2999-12-31</a:t>
                      </a:r>
                      <a:endParaRPr lang="en-US" dirty="0"/>
                    </a:p>
                  </a:txBody>
                  <a:tcPr/>
                </a:tc>
                <a:tc>
                  <a:txBody>
                    <a:bodyPr/>
                    <a:lstStyle/>
                    <a:p>
                      <a:r>
                        <a:rPr lang="en-US" dirty="0" smtClean="0"/>
                        <a:t>3</a:t>
                      </a:r>
                      <a:endParaRPr lang="en-US" dirty="0"/>
                    </a:p>
                  </a:txBody>
                  <a:tcPr/>
                </a:tc>
                <a:tc>
                  <a:txBody>
                    <a:bodyPr/>
                    <a:lstStyle/>
                    <a:p>
                      <a:r>
                        <a:rPr lang="en-US" dirty="0" smtClean="0"/>
                        <a:t>Y</a:t>
                      </a:r>
                      <a:endParaRPr lang="en-US" dirty="0"/>
                    </a:p>
                  </a:txBody>
                  <a:tcPr/>
                </a:tc>
              </a:tr>
            </a:tbl>
          </a:graphicData>
        </a:graphic>
      </p:graphicFrame>
      <p:sp>
        <p:nvSpPr>
          <p:cNvPr id="7"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120</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Effect transition="in" filter="fade">
                                      <p:cBhvr>
                                        <p:cTn id="7" dur="1000"/>
                                        <p:tgtEl>
                                          <p:spTgt spid="26627">
                                            <p:txEl>
                                              <p:pRg st="0" end="0"/>
                                            </p:txEl>
                                          </p:spTgt>
                                        </p:tgtEl>
                                      </p:cBhvr>
                                    </p:animEffect>
                                    <p:anim calcmode="lin" valueType="num">
                                      <p:cBhvr>
                                        <p:cTn id="8" dur="1000" fill="hold"/>
                                        <p:tgtEl>
                                          <p:spTgt spid="2662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662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p:cNvSpPr>
          <p:nvPr>
            <p:ph type="title"/>
          </p:nvPr>
        </p:nvSpPr>
        <p:spPr>
          <a:xfrm>
            <a:off x="457200" y="405856"/>
            <a:ext cx="8229600" cy="717550"/>
          </a:xfrm>
        </p:spPr>
        <p:txBody>
          <a:bodyPr/>
          <a:lstStyle/>
          <a:p>
            <a:r>
              <a:rPr lang="en-US" dirty="0" smtClean="0">
                <a:latin typeface="Century Gothic" pitchFamily="34" charset="0"/>
                <a:cs typeface="Century Gothic" pitchFamily="34" charset="0"/>
              </a:rPr>
              <a:t>SNAPSHOT FROM HISTORY</a:t>
            </a:r>
          </a:p>
        </p:txBody>
      </p:sp>
      <p:sp>
        <p:nvSpPr>
          <p:cNvPr id="19458" name="Rectangle 3"/>
          <p:cNvSpPr>
            <a:spLocks noGrp="1"/>
          </p:cNvSpPr>
          <p:nvPr>
            <p:ph type="body" idx="1"/>
          </p:nvPr>
        </p:nvSpPr>
        <p:spPr>
          <a:xfrm>
            <a:off x="457200" y="1123406"/>
            <a:ext cx="8229600" cy="4991100"/>
          </a:xfrm>
        </p:spPr>
        <p:txBody>
          <a:bodyPr/>
          <a:lstStyle/>
          <a:p>
            <a:pPr>
              <a:lnSpc>
                <a:spcPct val="80000"/>
              </a:lnSpc>
            </a:pPr>
            <a:r>
              <a:rPr lang="en-US" sz="2000" dirty="0" smtClean="0">
                <a:latin typeface="Century Gothic" pitchFamily="34" charset="0"/>
                <a:cs typeface="Century Gothic" pitchFamily="34" charset="0"/>
              </a:rPr>
              <a:t>Creates snapshots of the data from certain points in time (daily, weekly, monthly or both monthly and weekly).</a:t>
            </a:r>
          </a:p>
          <a:p>
            <a:pPr>
              <a:lnSpc>
                <a:spcPct val="80000"/>
              </a:lnSpc>
              <a:buFont typeface="Arial" charset="0"/>
              <a:buNone/>
            </a:pPr>
            <a:endParaRPr lang="en-US" sz="2000" dirty="0" smtClean="0">
              <a:latin typeface="Century Gothic" pitchFamily="34" charset="0"/>
              <a:cs typeface="Century Gothic" pitchFamily="34" charset="0"/>
            </a:endParaRPr>
          </a:p>
          <a:p>
            <a:pPr>
              <a:lnSpc>
                <a:spcPct val="80000"/>
              </a:lnSpc>
              <a:buFont typeface="Arial" charset="0"/>
              <a:buNone/>
            </a:pPr>
            <a:endParaRPr lang="en-US" sz="2000" dirty="0" smtClean="0">
              <a:latin typeface="Century Gothic" pitchFamily="34" charset="0"/>
              <a:cs typeface="Century Gothic" pitchFamily="34" charset="0"/>
            </a:endParaRPr>
          </a:p>
          <a:p>
            <a:pPr>
              <a:lnSpc>
                <a:spcPct val="80000"/>
              </a:lnSpc>
              <a:buFont typeface="Arial" charset="0"/>
              <a:buNone/>
            </a:pPr>
            <a:endParaRPr lang="en-US" sz="2000" dirty="0" smtClean="0">
              <a:latin typeface="Century Gothic" pitchFamily="34" charset="0"/>
              <a:cs typeface="Century Gothic" pitchFamily="34" charset="0"/>
            </a:endParaRPr>
          </a:p>
          <a:p>
            <a:pPr>
              <a:lnSpc>
                <a:spcPct val="80000"/>
              </a:lnSpc>
              <a:buFont typeface="Arial" charset="0"/>
              <a:buNone/>
            </a:pPr>
            <a:endParaRPr lang="en-US" sz="2000" dirty="0" smtClean="0">
              <a:latin typeface="Century Gothic" pitchFamily="34" charset="0"/>
              <a:cs typeface="Century Gothic" pitchFamily="34" charset="0"/>
            </a:endParaRPr>
          </a:p>
          <a:p>
            <a:pPr>
              <a:lnSpc>
                <a:spcPct val="80000"/>
              </a:lnSpc>
              <a:buFont typeface="Arial" charset="0"/>
              <a:buNone/>
            </a:pPr>
            <a:endParaRPr lang="en-US" sz="2000" dirty="0" smtClean="0">
              <a:latin typeface="Century Gothic" pitchFamily="34" charset="0"/>
              <a:cs typeface="Century Gothic" pitchFamily="34" charset="0"/>
            </a:endParaRPr>
          </a:p>
          <a:p>
            <a:pPr>
              <a:lnSpc>
                <a:spcPct val="80000"/>
              </a:lnSpc>
              <a:buFont typeface="Arial" charset="0"/>
              <a:buNone/>
            </a:pPr>
            <a:endParaRPr lang="en-US" sz="2000" dirty="0" smtClean="0">
              <a:latin typeface="Century Gothic" pitchFamily="34" charset="0"/>
              <a:cs typeface="Century Gothic" pitchFamily="34" charset="0"/>
            </a:endParaRPr>
          </a:p>
          <a:p>
            <a:pPr>
              <a:lnSpc>
                <a:spcPct val="80000"/>
              </a:lnSpc>
            </a:pPr>
            <a:r>
              <a:rPr lang="en-US" sz="2000" dirty="0" smtClean="0">
                <a:latin typeface="Century Gothic" pitchFamily="34" charset="0"/>
                <a:cs typeface="Century Gothic" pitchFamily="34" charset="0"/>
              </a:rPr>
              <a:t>Snapshot would show.                   </a:t>
            </a:r>
          </a:p>
        </p:txBody>
      </p:sp>
      <p:graphicFrame>
        <p:nvGraphicFramePr>
          <p:cNvPr id="4" name="Table 3"/>
          <p:cNvGraphicFramePr>
            <a:graphicFrameLocks noGrp="1"/>
          </p:cNvGraphicFramePr>
          <p:nvPr/>
        </p:nvGraphicFramePr>
        <p:xfrm>
          <a:off x="551715" y="1789611"/>
          <a:ext cx="7667896" cy="1483360"/>
        </p:xfrm>
        <a:graphic>
          <a:graphicData uri="http://schemas.openxmlformats.org/drawingml/2006/table">
            <a:tbl>
              <a:tblPr firstRow="1" bandRow="1">
                <a:tableStyleId>{5C22544A-7EE6-4342-B048-85BDC9FD1C3A}</a:tableStyleId>
              </a:tblPr>
              <a:tblGrid>
                <a:gridCol w="877091"/>
                <a:gridCol w="518280"/>
                <a:gridCol w="2392064"/>
                <a:gridCol w="2378776"/>
                <a:gridCol w="757487"/>
                <a:gridCol w="744198"/>
              </a:tblGrid>
              <a:tr h="370840">
                <a:tc>
                  <a:txBody>
                    <a:bodyPr/>
                    <a:lstStyle/>
                    <a:p>
                      <a:r>
                        <a:rPr lang="en-US" b="1" dirty="0" smtClean="0"/>
                        <a:t>order</a:t>
                      </a:r>
                      <a:endParaRPr lang="en-US" b="1" dirty="0"/>
                    </a:p>
                  </a:txBody>
                  <a:tcPr/>
                </a:tc>
                <a:tc>
                  <a:txBody>
                    <a:bodyPr/>
                    <a:lstStyle/>
                    <a:p>
                      <a:r>
                        <a:rPr lang="en-US" b="1" dirty="0" smtClean="0"/>
                        <a:t>In</a:t>
                      </a:r>
                      <a:endParaRPr lang="en-US" b="1" dirty="0"/>
                    </a:p>
                  </a:txBody>
                  <a:tcPr/>
                </a:tc>
                <a:tc>
                  <a:txBody>
                    <a:bodyPr/>
                    <a:lstStyle/>
                    <a:p>
                      <a:r>
                        <a:rPr lang="en-US" b="1" dirty="0" err="1" smtClean="0"/>
                        <a:t>dss_hist_start_date</a:t>
                      </a:r>
                      <a:endParaRPr lang="en-US" b="1"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err="1" smtClean="0"/>
                        <a:t>dss_hist_end_date</a:t>
                      </a:r>
                      <a:endParaRPr lang="en-US" b="1" dirty="0"/>
                    </a:p>
                  </a:txBody>
                  <a:tcPr/>
                </a:tc>
                <a:tc>
                  <a:txBody>
                    <a:bodyPr/>
                    <a:lstStyle/>
                    <a:p>
                      <a:r>
                        <a:rPr lang="en-US" b="1" dirty="0" err="1" smtClean="0"/>
                        <a:t>vers</a:t>
                      </a:r>
                      <a:endParaRPr lang="en-US" b="1" dirty="0"/>
                    </a:p>
                  </a:txBody>
                  <a:tcPr/>
                </a:tc>
                <a:tc>
                  <a:txBody>
                    <a:bodyPr/>
                    <a:lstStyle/>
                    <a:p>
                      <a:r>
                        <a:rPr lang="en-US" b="1" dirty="0" err="1" smtClean="0"/>
                        <a:t>curr</a:t>
                      </a:r>
                      <a:endParaRPr lang="en-US" b="1" dirty="0"/>
                    </a:p>
                  </a:txBody>
                  <a:tcPr/>
                </a:tc>
              </a:tr>
              <a:tr h="370840">
                <a:tc>
                  <a:txBody>
                    <a:bodyPr/>
                    <a:lstStyle/>
                    <a:p>
                      <a:r>
                        <a:rPr lang="en-US" dirty="0" smtClean="0"/>
                        <a:t>1000</a:t>
                      </a:r>
                      <a:endParaRPr lang="en-US" dirty="0"/>
                    </a:p>
                  </a:txBody>
                  <a:tcPr/>
                </a:tc>
                <a:tc>
                  <a:txBody>
                    <a:bodyPr/>
                    <a:lstStyle/>
                    <a:p>
                      <a:r>
                        <a:rPr lang="en-US" dirty="0" smtClean="0"/>
                        <a:t>1</a:t>
                      </a:r>
                      <a:endParaRPr lang="en-US" dirty="0"/>
                    </a:p>
                  </a:txBody>
                  <a:tcPr/>
                </a:tc>
                <a:tc>
                  <a:txBody>
                    <a:bodyPr/>
                    <a:lstStyle/>
                    <a:p>
                      <a:r>
                        <a:rPr lang="en-US" dirty="0" smtClean="0"/>
                        <a:t>2011-01-01</a:t>
                      </a:r>
                      <a:endParaRPr lang="en-US" dirty="0"/>
                    </a:p>
                  </a:txBody>
                  <a:tcPr/>
                </a:tc>
                <a:tc>
                  <a:txBody>
                    <a:bodyPr/>
                    <a:lstStyle/>
                    <a:p>
                      <a:r>
                        <a:rPr lang="en-US" dirty="0" smtClean="0"/>
                        <a:t>2011-02-01</a:t>
                      </a:r>
                      <a:endParaRPr lang="en-US" dirty="0"/>
                    </a:p>
                  </a:txBody>
                  <a:tcPr/>
                </a:tc>
                <a:tc>
                  <a:txBody>
                    <a:bodyPr/>
                    <a:lstStyle/>
                    <a:p>
                      <a:r>
                        <a:rPr lang="en-US" dirty="0" smtClean="0"/>
                        <a:t>1</a:t>
                      </a:r>
                      <a:endParaRPr lang="en-US" dirty="0"/>
                    </a:p>
                  </a:txBody>
                  <a:tcPr/>
                </a:tc>
                <a:tc>
                  <a:txBody>
                    <a:bodyPr/>
                    <a:lstStyle/>
                    <a:p>
                      <a:r>
                        <a:rPr lang="en-US" dirty="0" smtClean="0"/>
                        <a:t>N</a:t>
                      </a:r>
                      <a:endParaRPr lang="en-US" dirty="0"/>
                    </a:p>
                  </a:txBody>
                  <a:tcPr/>
                </a:tc>
              </a:tr>
              <a:tr h="370840">
                <a:tc>
                  <a:txBody>
                    <a:bodyPr/>
                    <a:lstStyle/>
                    <a:p>
                      <a:r>
                        <a:rPr lang="en-US" dirty="0" smtClean="0"/>
                        <a:t>1000</a:t>
                      </a:r>
                      <a:endParaRPr lang="en-US" dirty="0"/>
                    </a:p>
                  </a:txBody>
                  <a:tcPr/>
                </a:tc>
                <a:tc>
                  <a:txBody>
                    <a:bodyPr/>
                    <a:lstStyle/>
                    <a:p>
                      <a:r>
                        <a:rPr lang="en-US" dirty="0" smtClean="0"/>
                        <a:t>1</a:t>
                      </a:r>
                      <a:endParaRPr lang="en-US" dirty="0"/>
                    </a:p>
                  </a:txBody>
                  <a:tcPr/>
                </a:tc>
                <a:tc>
                  <a:txBody>
                    <a:bodyPr/>
                    <a:lstStyle/>
                    <a:p>
                      <a:r>
                        <a:rPr lang="en-US" dirty="0" smtClean="0"/>
                        <a:t>2011-02-02</a:t>
                      </a:r>
                      <a:endParaRPr lang="en-US" dirty="0"/>
                    </a:p>
                  </a:txBody>
                  <a:tcPr/>
                </a:tc>
                <a:tc>
                  <a:txBody>
                    <a:bodyPr/>
                    <a:lstStyle/>
                    <a:p>
                      <a:r>
                        <a:rPr lang="en-US" dirty="0" smtClean="0"/>
                        <a:t>2011-04-14</a:t>
                      </a:r>
                      <a:endParaRPr lang="en-US" dirty="0"/>
                    </a:p>
                  </a:txBody>
                  <a:tcPr/>
                </a:tc>
                <a:tc>
                  <a:txBody>
                    <a:bodyPr/>
                    <a:lstStyle/>
                    <a:p>
                      <a:r>
                        <a:rPr lang="en-US" dirty="0" smtClean="0"/>
                        <a:t>2</a:t>
                      </a:r>
                      <a:endParaRPr lang="en-US" dirty="0"/>
                    </a:p>
                  </a:txBody>
                  <a:tcPr/>
                </a:tc>
                <a:tc>
                  <a:txBody>
                    <a:bodyPr/>
                    <a:lstStyle/>
                    <a:p>
                      <a:r>
                        <a:rPr lang="en-US" dirty="0" smtClean="0"/>
                        <a:t>N</a:t>
                      </a:r>
                      <a:endParaRPr lang="en-US" dirty="0"/>
                    </a:p>
                  </a:txBody>
                  <a:tcPr/>
                </a:tc>
              </a:tr>
              <a:tr h="370840">
                <a:tc>
                  <a:txBody>
                    <a:bodyPr/>
                    <a:lstStyle/>
                    <a:p>
                      <a:r>
                        <a:rPr lang="en-US" dirty="0" smtClean="0"/>
                        <a:t>1000</a:t>
                      </a:r>
                      <a:endParaRPr lang="en-US" dirty="0"/>
                    </a:p>
                  </a:txBody>
                  <a:tcPr/>
                </a:tc>
                <a:tc>
                  <a:txBody>
                    <a:bodyPr/>
                    <a:lstStyle/>
                    <a:p>
                      <a:r>
                        <a:rPr lang="en-US" dirty="0" smtClean="0"/>
                        <a:t>1</a:t>
                      </a:r>
                      <a:endParaRPr lang="en-US" dirty="0"/>
                    </a:p>
                  </a:txBody>
                  <a:tcPr/>
                </a:tc>
                <a:tc>
                  <a:txBody>
                    <a:bodyPr/>
                    <a:lstStyle/>
                    <a:p>
                      <a:r>
                        <a:rPr lang="en-US" dirty="0" smtClean="0"/>
                        <a:t>2011-04-15</a:t>
                      </a:r>
                      <a:endParaRPr lang="en-US" dirty="0"/>
                    </a:p>
                  </a:txBody>
                  <a:tcPr/>
                </a:tc>
                <a:tc>
                  <a:txBody>
                    <a:bodyPr/>
                    <a:lstStyle/>
                    <a:p>
                      <a:r>
                        <a:rPr lang="en-US" dirty="0" smtClean="0"/>
                        <a:t>2999-12-31</a:t>
                      </a:r>
                      <a:endParaRPr lang="en-US" dirty="0"/>
                    </a:p>
                  </a:txBody>
                  <a:tcPr/>
                </a:tc>
                <a:tc>
                  <a:txBody>
                    <a:bodyPr/>
                    <a:lstStyle/>
                    <a:p>
                      <a:r>
                        <a:rPr lang="en-US" dirty="0" smtClean="0"/>
                        <a:t>3</a:t>
                      </a:r>
                      <a:endParaRPr lang="en-US" dirty="0"/>
                    </a:p>
                  </a:txBody>
                  <a:tcPr/>
                </a:tc>
                <a:tc>
                  <a:txBody>
                    <a:bodyPr/>
                    <a:lstStyle/>
                    <a:p>
                      <a:r>
                        <a:rPr lang="en-US" dirty="0" smtClean="0"/>
                        <a:t>Y</a:t>
                      </a:r>
                      <a:endParaRPr lang="en-US" dirty="0"/>
                    </a:p>
                  </a:txBody>
                  <a:tcPr/>
                </a:tc>
              </a:tr>
            </a:tbl>
          </a:graphicData>
        </a:graphic>
      </p:graphicFrame>
      <p:graphicFrame>
        <p:nvGraphicFramePr>
          <p:cNvPr id="5" name="Table 4"/>
          <p:cNvGraphicFramePr>
            <a:graphicFrameLocks noGrp="1"/>
          </p:cNvGraphicFramePr>
          <p:nvPr/>
        </p:nvGraphicFramePr>
        <p:xfrm>
          <a:off x="551714" y="3889466"/>
          <a:ext cx="7667897" cy="2225040"/>
        </p:xfrm>
        <a:graphic>
          <a:graphicData uri="http://schemas.openxmlformats.org/drawingml/2006/table">
            <a:tbl>
              <a:tblPr firstRow="1" bandRow="1">
                <a:tableStyleId>{5C22544A-7EE6-4342-B048-85BDC9FD1C3A}</a:tableStyleId>
              </a:tblPr>
              <a:tblGrid>
                <a:gridCol w="1154220"/>
                <a:gridCol w="776105"/>
                <a:gridCol w="401468"/>
                <a:gridCol w="2328283"/>
                <a:gridCol w="2261412"/>
                <a:gridCol w="746409"/>
              </a:tblGrid>
              <a:tr h="370840">
                <a:tc>
                  <a:txBody>
                    <a:bodyPr/>
                    <a:lstStyle/>
                    <a:p>
                      <a:r>
                        <a:rPr lang="en-US" b="1" dirty="0" smtClean="0"/>
                        <a:t>Month</a:t>
                      </a:r>
                      <a:endParaRPr lang="en-US" b="1" dirty="0"/>
                    </a:p>
                  </a:txBody>
                  <a:tcPr/>
                </a:tc>
                <a:tc>
                  <a:txBody>
                    <a:bodyPr/>
                    <a:lstStyle/>
                    <a:p>
                      <a:r>
                        <a:rPr lang="en-US" b="1" dirty="0" smtClean="0"/>
                        <a:t>order</a:t>
                      </a:r>
                      <a:endParaRPr lang="en-US" b="1" dirty="0"/>
                    </a:p>
                  </a:txBody>
                  <a:tcPr/>
                </a:tc>
                <a:tc>
                  <a:txBody>
                    <a:bodyPr/>
                    <a:lstStyle/>
                    <a:p>
                      <a:r>
                        <a:rPr lang="en-US" b="1" dirty="0" smtClean="0"/>
                        <a:t>In</a:t>
                      </a:r>
                      <a:endParaRPr lang="en-US" b="1" dirty="0"/>
                    </a:p>
                  </a:txBody>
                  <a:tcPr/>
                </a:tc>
                <a:tc>
                  <a:txBody>
                    <a:bodyPr/>
                    <a:lstStyle/>
                    <a:p>
                      <a:r>
                        <a:rPr lang="en-US" b="1" dirty="0" err="1" smtClean="0"/>
                        <a:t>dss_hist_start_date</a:t>
                      </a:r>
                      <a:endParaRPr lang="en-US" b="1"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err="1" smtClean="0"/>
                        <a:t>dss_hist_end_date</a:t>
                      </a:r>
                      <a:endParaRPr lang="en-US" b="1" dirty="0"/>
                    </a:p>
                  </a:txBody>
                  <a:tcPr/>
                </a:tc>
                <a:tc>
                  <a:txBody>
                    <a:bodyPr/>
                    <a:lstStyle/>
                    <a:p>
                      <a:r>
                        <a:rPr lang="en-US" b="1" dirty="0" err="1" smtClean="0"/>
                        <a:t>vers</a:t>
                      </a:r>
                      <a:endParaRPr lang="en-US" b="1" dirty="0"/>
                    </a:p>
                  </a:txBody>
                  <a:tcPr/>
                </a:tc>
              </a:tr>
              <a:tr h="370840">
                <a:tc>
                  <a:txBody>
                    <a:bodyPr/>
                    <a:lstStyle/>
                    <a:p>
                      <a:r>
                        <a:rPr lang="en-US" dirty="0" smtClean="0"/>
                        <a:t>January</a:t>
                      </a:r>
                      <a:endParaRPr lang="en-US" dirty="0"/>
                    </a:p>
                  </a:txBody>
                  <a:tcPr/>
                </a:tc>
                <a:tc>
                  <a:txBody>
                    <a:bodyPr/>
                    <a:lstStyle/>
                    <a:p>
                      <a:r>
                        <a:rPr lang="en-US" dirty="0" smtClean="0"/>
                        <a:t>1000</a:t>
                      </a:r>
                      <a:endParaRPr lang="en-US" dirty="0"/>
                    </a:p>
                  </a:txBody>
                  <a:tcPr/>
                </a:tc>
                <a:tc>
                  <a:txBody>
                    <a:bodyPr/>
                    <a:lstStyle/>
                    <a:p>
                      <a:r>
                        <a:rPr lang="en-US" dirty="0" smtClean="0"/>
                        <a:t>1</a:t>
                      </a:r>
                      <a:endParaRPr lang="en-US" dirty="0"/>
                    </a:p>
                  </a:txBody>
                  <a:tcPr/>
                </a:tc>
                <a:tc>
                  <a:txBody>
                    <a:bodyPr/>
                    <a:lstStyle/>
                    <a:p>
                      <a:r>
                        <a:rPr lang="en-US" dirty="0" smtClean="0"/>
                        <a:t>2011-01-01</a:t>
                      </a:r>
                      <a:endParaRPr lang="en-US" dirty="0"/>
                    </a:p>
                  </a:txBody>
                  <a:tcPr/>
                </a:tc>
                <a:tc>
                  <a:txBody>
                    <a:bodyPr/>
                    <a:lstStyle/>
                    <a:p>
                      <a:r>
                        <a:rPr lang="en-US" dirty="0" smtClean="0"/>
                        <a:t>2011-02-01</a:t>
                      </a:r>
                      <a:endParaRPr lang="en-US" dirty="0"/>
                    </a:p>
                  </a:txBody>
                  <a:tcPr/>
                </a:tc>
                <a:tc>
                  <a:txBody>
                    <a:bodyPr/>
                    <a:lstStyle/>
                    <a:p>
                      <a:r>
                        <a:rPr lang="en-US" dirty="0" smtClean="0"/>
                        <a:t>1</a:t>
                      </a:r>
                      <a:endParaRPr lang="en-US" dirty="0"/>
                    </a:p>
                  </a:txBody>
                  <a:tcPr/>
                </a:tc>
              </a:tr>
              <a:tr h="370840">
                <a:tc>
                  <a:txBody>
                    <a:bodyPr/>
                    <a:lstStyle/>
                    <a:p>
                      <a:r>
                        <a:rPr lang="en-US" dirty="0" smtClean="0"/>
                        <a:t>February</a:t>
                      </a:r>
                      <a:endParaRPr lang="en-US" dirty="0"/>
                    </a:p>
                  </a:txBody>
                  <a:tcPr/>
                </a:tc>
                <a:tc>
                  <a:txBody>
                    <a:bodyPr/>
                    <a:lstStyle/>
                    <a:p>
                      <a:r>
                        <a:rPr lang="en-US" dirty="0" smtClean="0"/>
                        <a:t>1000</a:t>
                      </a:r>
                      <a:endParaRPr lang="en-US" dirty="0"/>
                    </a:p>
                  </a:txBody>
                  <a:tcPr/>
                </a:tc>
                <a:tc>
                  <a:txBody>
                    <a:bodyPr/>
                    <a:lstStyle/>
                    <a:p>
                      <a:r>
                        <a:rPr lang="en-US" dirty="0" smtClean="0"/>
                        <a:t>1</a:t>
                      </a:r>
                      <a:endParaRPr lang="en-US" dirty="0"/>
                    </a:p>
                  </a:txBody>
                  <a:tcPr/>
                </a:tc>
                <a:tc>
                  <a:txBody>
                    <a:bodyPr/>
                    <a:lstStyle/>
                    <a:p>
                      <a:r>
                        <a:rPr lang="en-US" dirty="0" smtClean="0"/>
                        <a:t>2011-02-02</a:t>
                      </a:r>
                      <a:endParaRPr lang="en-US" dirty="0"/>
                    </a:p>
                  </a:txBody>
                  <a:tcPr/>
                </a:tc>
                <a:tc>
                  <a:txBody>
                    <a:bodyPr/>
                    <a:lstStyle/>
                    <a:p>
                      <a:r>
                        <a:rPr lang="en-US" dirty="0" smtClean="0"/>
                        <a:t>2011-04-14</a:t>
                      </a:r>
                      <a:endParaRPr lang="en-US" dirty="0"/>
                    </a:p>
                  </a:txBody>
                  <a:tcPr/>
                </a:tc>
                <a:tc>
                  <a:txBody>
                    <a:bodyPr/>
                    <a:lstStyle/>
                    <a:p>
                      <a:r>
                        <a:rPr lang="en-US" dirty="0" smtClean="0"/>
                        <a:t>2</a:t>
                      </a:r>
                      <a:endParaRPr lang="en-US" dirty="0"/>
                    </a:p>
                  </a:txBody>
                  <a:tcPr/>
                </a:tc>
              </a:tr>
              <a:tr h="370840">
                <a:tc>
                  <a:txBody>
                    <a:bodyPr/>
                    <a:lstStyle/>
                    <a:p>
                      <a:r>
                        <a:rPr lang="en-US" dirty="0" smtClean="0"/>
                        <a:t>March</a:t>
                      </a:r>
                      <a:endParaRPr lang="en-US" dirty="0"/>
                    </a:p>
                  </a:txBody>
                  <a:tcPr/>
                </a:tc>
                <a:tc>
                  <a:txBody>
                    <a:bodyPr/>
                    <a:lstStyle/>
                    <a:p>
                      <a:r>
                        <a:rPr lang="en-US" dirty="0" smtClean="0"/>
                        <a:t>1000</a:t>
                      </a:r>
                      <a:endParaRPr lang="en-US" dirty="0"/>
                    </a:p>
                  </a:txBody>
                  <a:tcPr/>
                </a:tc>
                <a:tc>
                  <a:txBody>
                    <a:bodyPr/>
                    <a:lstStyle/>
                    <a:p>
                      <a:r>
                        <a:rPr lang="en-US" dirty="0" smtClean="0"/>
                        <a:t>1</a:t>
                      </a:r>
                      <a:endParaRPr lang="en-US" dirty="0"/>
                    </a:p>
                  </a:txBody>
                  <a:tcPr/>
                </a:tc>
                <a:tc>
                  <a:txBody>
                    <a:bodyPr/>
                    <a:lstStyle/>
                    <a:p>
                      <a:r>
                        <a:rPr lang="en-US" dirty="0" smtClean="0"/>
                        <a:t>2011-02-02</a:t>
                      </a:r>
                      <a:endParaRPr lang="en-US" dirty="0"/>
                    </a:p>
                  </a:txBody>
                  <a:tcPr/>
                </a:tc>
                <a:tc>
                  <a:txBody>
                    <a:bodyPr/>
                    <a:lstStyle/>
                    <a:p>
                      <a:r>
                        <a:rPr lang="en-US" dirty="0" smtClean="0"/>
                        <a:t>2011-04-14</a:t>
                      </a:r>
                      <a:endParaRPr lang="en-US" dirty="0"/>
                    </a:p>
                  </a:txBody>
                  <a:tcPr/>
                </a:tc>
                <a:tc>
                  <a:txBody>
                    <a:bodyPr/>
                    <a:lstStyle/>
                    <a:p>
                      <a:r>
                        <a:rPr lang="en-US" dirty="0" smtClean="0"/>
                        <a:t>2</a:t>
                      </a:r>
                      <a:endParaRPr lang="en-US" dirty="0"/>
                    </a:p>
                  </a:txBody>
                  <a:tcPr/>
                </a:tc>
              </a:tr>
              <a:tr h="370840">
                <a:tc>
                  <a:txBody>
                    <a:bodyPr/>
                    <a:lstStyle/>
                    <a:p>
                      <a:r>
                        <a:rPr lang="en-US" dirty="0" smtClean="0"/>
                        <a:t>April</a:t>
                      </a:r>
                      <a:endParaRPr lang="en-US" dirty="0"/>
                    </a:p>
                  </a:txBody>
                  <a:tcPr/>
                </a:tc>
                <a:tc>
                  <a:txBody>
                    <a:bodyPr/>
                    <a:lstStyle/>
                    <a:p>
                      <a:r>
                        <a:rPr lang="en-US" dirty="0" smtClean="0"/>
                        <a:t>1000</a:t>
                      </a:r>
                      <a:endParaRPr lang="en-US" dirty="0"/>
                    </a:p>
                  </a:txBody>
                  <a:tcPr/>
                </a:tc>
                <a:tc>
                  <a:txBody>
                    <a:bodyPr/>
                    <a:lstStyle/>
                    <a:p>
                      <a:r>
                        <a:rPr lang="en-US" dirty="0" smtClean="0"/>
                        <a:t>1</a:t>
                      </a:r>
                      <a:endParaRPr lang="en-US" dirty="0"/>
                    </a:p>
                  </a:txBody>
                  <a:tcPr/>
                </a:tc>
                <a:tc>
                  <a:txBody>
                    <a:bodyPr/>
                    <a:lstStyle/>
                    <a:p>
                      <a:r>
                        <a:rPr lang="en-US" dirty="0" smtClean="0"/>
                        <a:t>2011-04-15</a:t>
                      </a:r>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2999-12-31</a:t>
                      </a:r>
                    </a:p>
                  </a:txBody>
                  <a:tcPr/>
                </a:tc>
                <a:tc>
                  <a:txBody>
                    <a:bodyPr/>
                    <a:lstStyle/>
                    <a:p>
                      <a:r>
                        <a:rPr lang="en-US" dirty="0" smtClean="0"/>
                        <a:t>3</a:t>
                      </a:r>
                      <a:endParaRPr lang="en-US" dirty="0"/>
                    </a:p>
                  </a:txBody>
                  <a:tcPr/>
                </a:tc>
              </a:tr>
              <a:tr h="370840">
                <a:tc>
                  <a:txBody>
                    <a:bodyPr/>
                    <a:lstStyle/>
                    <a:p>
                      <a:r>
                        <a:rPr lang="en-US" dirty="0" smtClean="0"/>
                        <a:t>May</a:t>
                      </a:r>
                      <a:endParaRPr lang="en-US" dirty="0"/>
                    </a:p>
                  </a:txBody>
                  <a:tcPr/>
                </a:tc>
                <a:tc>
                  <a:txBody>
                    <a:bodyPr/>
                    <a:lstStyle/>
                    <a:p>
                      <a:r>
                        <a:rPr lang="en-US" dirty="0" smtClean="0"/>
                        <a:t>1000</a:t>
                      </a:r>
                      <a:endParaRPr lang="en-US" dirty="0"/>
                    </a:p>
                  </a:txBody>
                  <a:tcPr/>
                </a:tc>
                <a:tc>
                  <a:txBody>
                    <a:bodyPr/>
                    <a:lstStyle/>
                    <a:p>
                      <a:r>
                        <a:rPr lang="en-US" dirty="0" smtClean="0"/>
                        <a:t>1</a:t>
                      </a:r>
                      <a:endParaRPr lang="en-US" dirty="0"/>
                    </a:p>
                  </a:txBody>
                  <a:tcPr/>
                </a:tc>
                <a:tc>
                  <a:txBody>
                    <a:bodyPr/>
                    <a:lstStyle/>
                    <a:p>
                      <a:r>
                        <a:rPr lang="en-US" dirty="0" smtClean="0"/>
                        <a:t>2011-04-15</a:t>
                      </a:r>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2999-12-31</a:t>
                      </a:r>
                    </a:p>
                  </a:txBody>
                  <a:tcPr/>
                </a:tc>
                <a:tc>
                  <a:txBody>
                    <a:bodyPr/>
                    <a:lstStyle/>
                    <a:p>
                      <a:r>
                        <a:rPr lang="en-US" dirty="0" smtClean="0"/>
                        <a:t>3</a:t>
                      </a:r>
                      <a:endParaRPr lang="en-US" dirty="0"/>
                    </a:p>
                  </a:txBody>
                  <a:tcPr/>
                </a:tc>
              </a:tr>
            </a:tbl>
          </a:graphicData>
        </a:graphic>
      </p:graphicFrame>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121</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316038"/>
            <a:ext cx="8229600" cy="5000625"/>
          </a:xfrm>
        </p:spPr>
        <p:txBody>
          <a:bodyPr/>
          <a:lstStyle/>
          <a:p>
            <a:pPr marL="342900" lvl="1" indent="-342900">
              <a:buFont typeface="Arial" charset="0"/>
              <a:buChar char="•"/>
            </a:pPr>
            <a:r>
              <a:rPr lang="en-US" sz="2800" b="1" dirty="0" smtClean="0">
                <a:latin typeface="Century Gothic" pitchFamily="34" charset="0"/>
              </a:rPr>
              <a:t>DAILY_/HIST_START -</a:t>
            </a:r>
            <a:r>
              <a:rPr lang="en-US" sz="2800" dirty="0" smtClean="0">
                <a:latin typeface="Century Gothic" pitchFamily="34" charset="0"/>
              </a:rPr>
              <a:t> Kicks off all the other jobs in the parameter list</a:t>
            </a:r>
          </a:p>
          <a:p>
            <a:pPr marL="342900" lvl="1" indent="-342900">
              <a:buFont typeface="Arial" charset="0"/>
              <a:buChar char="•"/>
            </a:pPr>
            <a:r>
              <a:rPr lang="en-US" sz="2800" b="1" dirty="0" smtClean="0">
                <a:latin typeface="Century Gothic" pitchFamily="34" charset="0"/>
              </a:rPr>
              <a:t>PREPROCESS - </a:t>
            </a:r>
            <a:r>
              <a:rPr lang="en-US" sz="2800" dirty="0" smtClean="0">
                <a:latin typeface="Century Gothic" pitchFamily="34" charset="0"/>
              </a:rPr>
              <a:t>Truncate and load</a:t>
            </a:r>
          </a:p>
          <a:p>
            <a:pPr marL="342900" lvl="1" indent="-342900">
              <a:buFont typeface="Arial" charset="0"/>
              <a:buChar char="•"/>
            </a:pPr>
            <a:r>
              <a:rPr lang="en-US" sz="2800" b="1" dirty="0" smtClean="0">
                <a:latin typeface="Century Gothic" pitchFamily="34" charset="0"/>
              </a:rPr>
              <a:t>COMMON - </a:t>
            </a:r>
            <a:r>
              <a:rPr lang="en-US" sz="2800" dirty="0" smtClean="0">
                <a:latin typeface="Century Gothic" pitchFamily="34" charset="0"/>
              </a:rPr>
              <a:t>For load of dimension tables</a:t>
            </a:r>
          </a:p>
          <a:p>
            <a:pPr marL="342900" lvl="1" indent="-342900">
              <a:buFont typeface="Arial" charset="0"/>
              <a:buChar char="•"/>
            </a:pPr>
            <a:r>
              <a:rPr lang="en-US" sz="2800" b="1" dirty="0" smtClean="0">
                <a:latin typeface="Century Gothic" pitchFamily="34" charset="0"/>
              </a:rPr>
              <a:t>PERM - </a:t>
            </a:r>
            <a:r>
              <a:rPr lang="en-US" sz="2800" dirty="0" smtClean="0">
                <a:latin typeface="Century Gothic" pitchFamily="34" charset="0"/>
              </a:rPr>
              <a:t>For load of data store tables and extract (PERM_EXTRACT) of data in preparation for modules</a:t>
            </a:r>
          </a:p>
          <a:p>
            <a:pPr marL="342900" lvl="1" indent="-342900">
              <a:buFont typeface="Arial" charset="0"/>
              <a:buChar char="•"/>
            </a:pPr>
            <a:r>
              <a:rPr lang="en-US" sz="2800" b="1" dirty="0" smtClean="0">
                <a:latin typeface="Century Gothic" pitchFamily="34" charset="0"/>
              </a:rPr>
              <a:t>AP, AR, GL, INV, PO, OM, TM, EAM - </a:t>
            </a:r>
            <a:r>
              <a:rPr lang="en-US" sz="2800" dirty="0" smtClean="0">
                <a:latin typeface="Century Gothic" pitchFamily="34" charset="0"/>
              </a:rPr>
              <a:t>Post PERM stage tables leading to FACT tables</a:t>
            </a:r>
          </a:p>
          <a:p>
            <a:pPr marL="342900" lvl="1" indent="-342900">
              <a:buFont typeface="Arial" charset="0"/>
              <a:buChar char="•"/>
            </a:pPr>
            <a:r>
              <a:rPr lang="en-US" sz="2800" b="1" dirty="0" smtClean="0">
                <a:latin typeface="Century Gothic" pitchFamily="34" charset="0"/>
              </a:rPr>
              <a:t>POSTPROCESS -  </a:t>
            </a:r>
            <a:r>
              <a:rPr lang="en-US" sz="2800" dirty="0" smtClean="0">
                <a:latin typeface="Century Gothic" pitchFamily="34" charset="0"/>
              </a:rPr>
              <a:t>ROLLUP and SNAPSHOT jobs</a:t>
            </a:r>
          </a:p>
          <a:p>
            <a:pPr marL="342900" lvl="1" indent="-342900">
              <a:buFont typeface="Arial" charset="0"/>
              <a:buChar char="•"/>
            </a:pPr>
            <a:endParaRPr lang="en-US" sz="2800" dirty="0" smtClean="0">
              <a:latin typeface="Century Gothic" pitchFamily="34" charset="0"/>
            </a:endParaRPr>
          </a:p>
          <a:p>
            <a:pPr marL="342900" lvl="1" indent="-342900">
              <a:buFont typeface="Arial" charset="0"/>
              <a:buChar char="•"/>
            </a:pPr>
            <a:endParaRPr lang="en-US" sz="2800" dirty="0" smtClean="0">
              <a:latin typeface="Century Gothic" pitchFamily="34" charset="0"/>
            </a:endParaRPr>
          </a:p>
        </p:txBody>
      </p:sp>
      <p:sp>
        <p:nvSpPr>
          <p:cNvPr id="18435" name="Title 3"/>
          <p:cNvSpPr>
            <a:spLocks noGrp="1"/>
          </p:cNvSpPr>
          <p:nvPr>
            <p:ph type="title" idx="4294967295"/>
            <p:custDataLst>
              <p:tags r:id="rId3"/>
            </p:custDataLst>
          </p:nvPr>
        </p:nvSpPr>
        <p:spPr>
          <a:xfrm>
            <a:off x="316089" y="608013"/>
            <a:ext cx="8370711" cy="708025"/>
          </a:xfrm>
        </p:spPr>
        <p:txBody>
          <a:bodyPr/>
          <a:lstStyle/>
          <a:p>
            <a:pPr eaLnBrk="1" hangingPunct="1"/>
            <a:r>
              <a:rPr lang="en-US" dirty="0" smtClean="0">
                <a:latin typeface="Century Gothic" pitchFamily="34" charset="0"/>
              </a:rPr>
              <a:t>DWD – Jobs</a:t>
            </a:r>
          </a:p>
        </p:txBody>
      </p:sp>
      <p:sp>
        <p:nvSpPr>
          <p:cNvPr id="5"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122</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136470"/>
            <a:ext cx="8229600" cy="5180194"/>
          </a:xfrm>
        </p:spPr>
        <p:txBody>
          <a:bodyPr/>
          <a:lstStyle/>
          <a:p>
            <a:pPr marL="342900" lvl="1" indent="-342900">
              <a:buFont typeface="Arial" charset="0"/>
              <a:buChar char="•"/>
            </a:pPr>
            <a:r>
              <a:rPr lang="en-US" sz="2800" dirty="0" smtClean="0">
                <a:latin typeface="Century Gothic" pitchFamily="34" charset="0"/>
              </a:rPr>
              <a:t>The jobs are run from the parameter list – DAILY_LOAD_JOB parameters for the DAILY load.</a:t>
            </a:r>
          </a:p>
          <a:p>
            <a:pPr marL="342900" lvl="1" indent="-342900">
              <a:buFont typeface="Arial" charset="0"/>
              <a:buChar char="•"/>
            </a:pPr>
            <a:endParaRPr lang="en-US" sz="2800" dirty="0" smtClean="0">
              <a:latin typeface="Century Gothic" pitchFamily="34" charset="0"/>
            </a:endParaRPr>
          </a:p>
        </p:txBody>
      </p:sp>
      <p:sp>
        <p:nvSpPr>
          <p:cNvPr id="18435" name="Title 3"/>
          <p:cNvSpPr>
            <a:spLocks noGrp="1"/>
          </p:cNvSpPr>
          <p:nvPr>
            <p:ph type="title" idx="4294967295"/>
            <p:custDataLst>
              <p:tags r:id="rId3"/>
            </p:custDataLst>
          </p:nvPr>
        </p:nvSpPr>
        <p:spPr>
          <a:xfrm>
            <a:off x="316089" y="428444"/>
            <a:ext cx="8370711" cy="708025"/>
          </a:xfrm>
        </p:spPr>
        <p:txBody>
          <a:bodyPr/>
          <a:lstStyle/>
          <a:p>
            <a:pPr eaLnBrk="1" hangingPunct="1"/>
            <a:r>
              <a:rPr lang="en-US" dirty="0" smtClean="0">
                <a:latin typeface="Century Gothic" pitchFamily="34" charset="0"/>
              </a:rPr>
              <a:t>DWD – Jobs and Parameters</a:t>
            </a:r>
          </a:p>
        </p:txBody>
      </p:sp>
      <p:pic>
        <p:nvPicPr>
          <p:cNvPr id="1026" name="Picture 2"/>
          <p:cNvPicPr>
            <a:picLocks noChangeAspect="1" noChangeArrowheads="1"/>
          </p:cNvPicPr>
          <p:nvPr/>
        </p:nvPicPr>
        <p:blipFill>
          <a:blip r:embed="rId6"/>
          <a:srcRect/>
          <a:stretch>
            <a:fillRect/>
          </a:stretch>
        </p:blipFill>
        <p:spPr bwMode="auto">
          <a:xfrm>
            <a:off x="2351314" y="2378739"/>
            <a:ext cx="4616224" cy="3845324"/>
          </a:xfrm>
          <a:prstGeom prst="rect">
            <a:avLst/>
          </a:prstGeom>
          <a:noFill/>
          <a:ln w="9525">
            <a:noFill/>
            <a:miter lim="800000"/>
            <a:headEnd/>
            <a:tailEnd/>
          </a:ln>
        </p:spPr>
      </p:pic>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123</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371600"/>
            <a:ext cx="8229600" cy="5180194"/>
          </a:xfrm>
        </p:spPr>
        <p:txBody>
          <a:bodyPr/>
          <a:lstStyle/>
          <a:p>
            <a:pPr marL="342900" lvl="1" indent="-342900">
              <a:buFont typeface="Arial" charset="0"/>
              <a:buChar char="•"/>
            </a:pPr>
            <a:r>
              <a:rPr lang="en-US" sz="2800" dirty="0" smtClean="0">
                <a:latin typeface="Century Gothic" pitchFamily="34" charset="0"/>
              </a:rPr>
              <a:t>When a job fails, in order to find the problem, double click the job to see the tasks and find the task that failed.</a:t>
            </a:r>
          </a:p>
          <a:p>
            <a:pPr marL="342900" lvl="1" indent="-342900">
              <a:buFont typeface="Arial" charset="0"/>
              <a:buChar char="•"/>
            </a:pPr>
            <a:r>
              <a:rPr lang="en-US" sz="2800" dirty="0" smtClean="0">
                <a:latin typeface="Century Gothic" pitchFamily="34" charset="0"/>
              </a:rPr>
              <a:t>Whenever possible, after fixing a task, </a:t>
            </a:r>
            <a:r>
              <a:rPr lang="en-US" sz="2800" b="1" dirty="0" smtClean="0">
                <a:latin typeface="Century Gothic" pitchFamily="34" charset="0"/>
              </a:rPr>
              <a:t>restart the failed job </a:t>
            </a:r>
            <a:r>
              <a:rPr lang="en-US" sz="2800" dirty="0" smtClean="0">
                <a:latin typeface="Century Gothic" pitchFamily="34" charset="0"/>
              </a:rPr>
              <a:t>instead of starting a new job.</a:t>
            </a:r>
          </a:p>
          <a:p>
            <a:pPr marL="342900" lvl="1" indent="-342900">
              <a:buFont typeface="Arial" charset="0"/>
              <a:buChar char="•"/>
            </a:pPr>
            <a:r>
              <a:rPr lang="en-US" sz="2800" dirty="0" smtClean="0">
                <a:latin typeface="Century Gothic" pitchFamily="34" charset="0"/>
              </a:rPr>
              <a:t>Jobs can control how many concurrent threads are run in the underlying task list. Right click on job, Edit Job, Max Threads.</a:t>
            </a:r>
          </a:p>
          <a:p>
            <a:pPr marL="342900" lvl="1" indent="-342900">
              <a:buFont typeface="Arial" charset="0"/>
              <a:buChar char="•"/>
            </a:pPr>
            <a:r>
              <a:rPr lang="en-US" sz="2800" dirty="0" smtClean="0">
                <a:latin typeface="Century Gothic" pitchFamily="34" charset="0"/>
              </a:rPr>
              <a:t>A job run inside a job can only have its tasks run consecutively, no matter how many threads are allowed.</a:t>
            </a:r>
          </a:p>
          <a:p>
            <a:pPr marL="342900" lvl="1" indent="-342900">
              <a:buFont typeface="Arial" charset="0"/>
              <a:buChar char="•"/>
            </a:pPr>
            <a:endParaRPr lang="en-US" sz="2800" dirty="0" smtClean="0">
              <a:latin typeface="Century Gothic" pitchFamily="34" charset="0"/>
            </a:endParaRPr>
          </a:p>
          <a:p>
            <a:pPr marL="342900" lvl="1" indent="-342900">
              <a:buFont typeface="Arial" charset="0"/>
              <a:buChar char="•"/>
            </a:pPr>
            <a:endParaRPr lang="en-US" sz="2800" dirty="0" smtClean="0">
              <a:latin typeface="Century Gothic" pitchFamily="34" charset="0"/>
            </a:endParaRPr>
          </a:p>
        </p:txBody>
      </p:sp>
      <p:sp>
        <p:nvSpPr>
          <p:cNvPr id="18435" name="Title 3"/>
          <p:cNvSpPr>
            <a:spLocks noGrp="1"/>
          </p:cNvSpPr>
          <p:nvPr>
            <p:ph type="title" idx="4294967295"/>
            <p:custDataLst>
              <p:tags r:id="rId3"/>
            </p:custDataLst>
          </p:nvPr>
        </p:nvSpPr>
        <p:spPr>
          <a:xfrm>
            <a:off x="457200" y="457200"/>
            <a:ext cx="8370711" cy="649705"/>
          </a:xfrm>
        </p:spPr>
        <p:txBody>
          <a:bodyPr/>
          <a:lstStyle/>
          <a:p>
            <a:pPr eaLnBrk="1" hangingPunct="1"/>
            <a:r>
              <a:rPr lang="en-US" dirty="0" smtClean="0">
                <a:latin typeface="Century Gothic" pitchFamily="34" charset="0"/>
              </a:rPr>
              <a:t>Important Notes – DWD JOBS</a:t>
            </a:r>
          </a:p>
        </p:txBody>
      </p:sp>
      <p:sp>
        <p:nvSpPr>
          <p:cNvPr id="5"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124</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p:txBody>
          <a:bodyPr/>
          <a:lstStyle/>
          <a:p>
            <a:pPr marL="342900" lvl="1" indent="-342900">
              <a:buFont typeface="Arial" charset="0"/>
              <a:buChar char="•"/>
            </a:pPr>
            <a:r>
              <a:rPr lang="en-US" sz="2800" dirty="0" smtClean="0">
                <a:latin typeface="Century Gothic" pitchFamily="34" charset="0"/>
              </a:rPr>
              <a:t>To edit the sequence of a task list, right click on the Job and Edit Tasks. Tasks can be grouped together to run at the same time or not.</a:t>
            </a:r>
          </a:p>
          <a:p>
            <a:pPr marL="342900" lvl="1" indent="-342900">
              <a:buFont typeface="Arial" charset="0"/>
              <a:buChar char="•"/>
            </a:pPr>
            <a:r>
              <a:rPr lang="en-US" sz="2800" dirty="0" smtClean="0">
                <a:latin typeface="Century Gothic" pitchFamily="34" charset="0"/>
              </a:rPr>
              <a:t>Each Job for a module has a first </a:t>
            </a:r>
            <a:r>
              <a:rPr lang="en-US" sz="2800" dirty="0" err="1" smtClean="0">
                <a:latin typeface="Century Gothic" pitchFamily="34" charset="0"/>
              </a:rPr>
              <a:t>setp</a:t>
            </a:r>
            <a:r>
              <a:rPr lang="en-US" sz="2800" dirty="0" smtClean="0">
                <a:latin typeface="Century Gothic" pitchFamily="34" charset="0"/>
              </a:rPr>
              <a:t>_ task at the beginning that sets a JOB_RUNNING parameter to Y. If a new job starts and another job hasn’t finished or has failed so that parameter is still set to Y, the new job will fail on the </a:t>
            </a:r>
            <a:r>
              <a:rPr lang="en-US" sz="2800" dirty="0" err="1" smtClean="0">
                <a:latin typeface="Century Gothic" pitchFamily="34" charset="0"/>
              </a:rPr>
              <a:t>setp</a:t>
            </a:r>
            <a:r>
              <a:rPr lang="en-US" sz="2800" dirty="0" smtClean="0">
                <a:latin typeface="Century Gothic" pitchFamily="34" charset="0"/>
              </a:rPr>
              <a:t>_ task.</a:t>
            </a:r>
          </a:p>
          <a:p>
            <a:pPr marL="342900" lvl="1" indent="-342900">
              <a:buFont typeface="Arial" charset="0"/>
              <a:buChar char="•"/>
            </a:pPr>
            <a:endParaRPr lang="en-US" sz="2800" dirty="0" smtClean="0">
              <a:latin typeface="Century Gothic" pitchFamily="34" charset="0"/>
            </a:endParaRPr>
          </a:p>
          <a:p>
            <a:pPr marL="342900" lvl="1" indent="-342900">
              <a:buFont typeface="Arial" charset="0"/>
              <a:buChar char="•"/>
            </a:pPr>
            <a:endParaRPr lang="en-US" sz="2800" dirty="0" smtClean="0">
              <a:latin typeface="Century Gothic" pitchFamily="34" charset="0"/>
            </a:endParaRPr>
          </a:p>
        </p:txBody>
      </p:sp>
      <p:sp>
        <p:nvSpPr>
          <p:cNvPr id="7" name="Title 6"/>
          <p:cNvSpPr>
            <a:spLocks noGrp="1"/>
          </p:cNvSpPr>
          <p:nvPr>
            <p:ph type="title"/>
          </p:nvPr>
        </p:nvSpPr>
        <p:spPr/>
        <p:txBody>
          <a:bodyPr/>
          <a:lstStyle/>
          <a:p>
            <a:pPr lvl="0"/>
            <a:r>
              <a:rPr lang="en-US" dirty="0" smtClean="0">
                <a:solidFill>
                  <a:srgbClr val="4F4F4F"/>
                </a:solidFill>
                <a:latin typeface="Century Gothic" pitchFamily="34" charset="0"/>
              </a:rPr>
              <a:t>Important Notes – DWD JOBS (continued)</a:t>
            </a:r>
            <a:endParaRPr lang="en-US" dirty="0"/>
          </a:p>
        </p:txBody>
      </p:sp>
      <p:sp>
        <p:nvSpPr>
          <p:cNvPr id="8" name="Text Placeholder 7"/>
          <p:cNvSpPr>
            <a:spLocks noGrp="1"/>
          </p:cNvSpPr>
          <p:nvPr>
            <p:ph type="body" sz="quarter" idx="11"/>
          </p:nvPr>
        </p:nvSpPr>
        <p:spPr/>
        <p:txBody>
          <a:bodyPr/>
          <a:lstStyle/>
          <a:p>
            <a:endParaRPr lang="en-US"/>
          </a:p>
        </p:txBody>
      </p:sp>
      <p:sp>
        <p:nvSpPr>
          <p:cNvPr id="5"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125</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pPr marL="342900" lvl="1" indent="-342900">
              <a:buFont typeface="Arial" charset="0"/>
              <a:buChar char="•"/>
              <a:defRPr/>
            </a:pPr>
            <a:r>
              <a:rPr lang="en-US" sz="2800" dirty="0" smtClean="0">
                <a:solidFill>
                  <a:srgbClr val="4F4F4F"/>
                </a:solidFill>
                <a:latin typeface="Century Gothic" pitchFamily="34" charset="0"/>
              </a:rPr>
              <a:t>To do a quick spot check of data in a Data Warehouse table to see data inside that table, go to the Browser column, right click on the table and click Display Data.</a:t>
            </a:r>
          </a:p>
          <a:p>
            <a:pPr marL="342900" lvl="1" indent="-342900">
              <a:buFont typeface="Arial" charset="0"/>
              <a:buChar char="•"/>
              <a:defRPr/>
            </a:pPr>
            <a:r>
              <a:rPr lang="en-US" sz="2800" dirty="0" smtClean="0">
                <a:solidFill>
                  <a:srgbClr val="4F4F4F"/>
                </a:solidFill>
                <a:latin typeface="Century Gothic" pitchFamily="34" charset="0"/>
              </a:rPr>
              <a:t>To do a quick spot check of data in the Data Warehouse or Progress table to see data inside that table, go the Source Browser, right click on the table and click Display Data.</a:t>
            </a:r>
          </a:p>
        </p:txBody>
      </p:sp>
      <p:sp>
        <p:nvSpPr>
          <p:cNvPr id="5" name="Title 4"/>
          <p:cNvSpPr>
            <a:spLocks noGrp="1"/>
          </p:cNvSpPr>
          <p:nvPr>
            <p:ph type="title"/>
          </p:nvPr>
        </p:nvSpPr>
        <p:spPr/>
        <p:txBody>
          <a:bodyPr/>
          <a:lstStyle/>
          <a:p>
            <a:pPr lvl="0"/>
            <a:r>
              <a:rPr lang="en-US" dirty="0" smtClean="0">
                <a:solidFill>
                  <a:srgbClr val="4F4F4F"/>
                </a:solidFill>
                <a:latin typeface="Century Gothic" pitchFamily="34" charset="0"/>
              </a:rPr>
              <a:t>Important Notes – Other Key DWD Components</a:t>
            </a:r>
            <a:endParaRPr lang="en-US" dirty="0"/>
          </a:p>
        </p:txBody>
      </p:sp>
      <p:sp>
        <p:nvSpPr>
          <p:cNvPr id="8" name="Text Placeholder 7"/>
          <p:cNvSpPr>
            <a:spLocks noGrp="1"/>
          </p:cNvSpPr>
          <p:nvPr>
            <p:ph type="body" sz="quarter" idx="11"/>
          </p:nvPr>
        </p:nvSpPr>
        <p:spPr/>
        <p:txBody>
          <a:bodyPr/>
          <a:lstStyle/>
          <a:p>
            <a:endParaRPr lang="en-US"/>
          </a:p>
        </p:txBody>
      </p:sp>
      <p:sp>
        <p:nvSpPr>
          <p:cNvPr id="2" name="Slide Number Placeholder 1"/>
          <p:cNvSpPr>
            <a:spLocks noGrp="1"/>
          </p:cNvSpPr>
          <p:nvPr>
            <p:ph type="sldNum" sz="quarter" idx="12"/>
          </p:nvPr>
        </p:nvSpPr>
        <p:spPr/>
        <p:txBody>
          <a:bodyPr/>
          <a:lstStyle/>
          <a:p>
            <a:pPr>
              <a:defRPr/>
            </a:pPr>
            <a:fld id="{FE0749E7-FF51-478F-8BF2-B654358ABBCD}" type="slidenum">
              <a:rPr lang="en-US" smtClean="0"/>
              <a:pPr>
                <a:defRPr/>
              </a:pPr>
              <a:t>126</a:t>
            </a:fld>
            <a:endParaRPr lang="en-US" dirty="0"/>
          </a:p>
        </p:txBody>
      </p:sp>
      <p:sp>
        <p:nvSpPr>
          <p:cNvPr id="3" name="Content Placeholder 2"/>
          <p:cNvSpPr txBox="1">
            <a:spLocks/>
          </p:cNvSpPr>
          <p:nvPr>
            <p:custDataLst>
              <p:tags r:id="rId1"/>
            </p:custDataLst>
          </p:nvPr>
        </p:nvSpPr>
        <p:spPr bwMode="auto">
          <a:xfrm>
            <a:off x="457200" y="1354138"/>
            <a:ext cx="8229600" cy="50006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1" indent="-342900" algn="l" defTabSz="457200" rtl="0" eaLnBrk="0" fontAlgn="base" latinLnBrk="0" hangingPunct="0">
              <a:lnSpc>
                <a:spcPct val="100000"/>
              </a:lnSpc>
              <a:spcBef>
                <a:spcPct val="20000"/>
              </a:spcBef>
              <a:spcAft>
                <a:spcPct val="0"/>
              </a:spcAft>
              <a:buClr>
                <a:srgbClr val="F79646"/>
              </a:buClr>
              <a:buSzTx/>
              <a:buFont typeface="Arial" charset="0"/>
              <a:buChar char="•"/>
              <a:tabLst/>
              <a:defRPr/>
            </a:pPr>
            <a:endParaRPr kumimoji="0" lang="en-US" sz="2800" b="0" i="0" u="none" strike="noStrike" kern="1200" cap="none" spc="0" normalizeH="0" baseline="0" noProof="0" dirty="0" smtClean="0">
              <a:ln>
                <a:noFill/>
              </a:ln>
              <a:solidFill>
                <a:srgbClr val="4F4F4F"/>
              </a:solidFill>
              <a:effectLst/>
              <a:uLnTx/>
              <a:uFillTx/>
              <a:latin typeface="Century Gothic" pitchFamily="34" charset="0"/>
              <a:ea typeface="Century Gothic" pitchFamily="34" charset="0"/>
              <a:cs typeface="Century Gothic"/>
            </a:endParaRPr>
          </a:p>
          <a:p>
            <a:pPr marL="342900" marR="0" lvl="1" indent="-342900" algn="l" defTabSz="457200" rtl="0" eaLnBrk="0" fontAlgn="base" latinLnBrk="0" hangingPunct="0">
              <a:lnSpc>
                <a:spcPct val="100000"/>
              </a:lnSpc>
              <a:spcBef>
                <a:spcPct val="20000"/>
              </a:spcBef>
              <a:spcAft>
                <a:spcPct val="0"/>
              </a:spcAft>
              <a:buClr>
                <a:srgbClr val="F79646"/>
              </a:buClr>
              <a:buSzTx/>
              <a:buFont typeface="Arial" charset="0"/>
              <a:buChar char="•"/>
              <a:tabLst/>
              <a:defRPr/>
            </a:pPr>
            <a:endParaRPr kumimoji="0" lang="en-US" sz="2800" b="0" i="0" u="none" strike="noStrike" kern="1200" cap="none" spc="0" normalizeH="0" baseline="0" noProof="0" dirty="0" smtClean="0">
              <a:ln>
                <a:noFill/>
              </a:ln>
              <a:solidFill>
                <a:srgbClr val="4F4F4F"/>
              </a:solidFill>
              <a:effectLst/>
              <a:uLnTx/>
              <a:uFillTx/>
              <a:latin typeface="Century Gothic" pitchFamily="34" charset="0"/>
              <a:ea typeface="Century Gothic" pitchFamily="34" charset="0"/>
              <a:cs typeface="Century Gothic"/>
            </a:endParaRPr>
          </a:p>
          <a:p>
            <a:pPr marL="342900" marR="0" lvl="1" indent="-342900" algn="l" defTabSz="457200" rtl="0" eaLnBrk="0" fontAlgn="base" latinLnBrk="0" hangingPunct="0">
              <a:lnSpc>
                <a:spcPct val="100000"/>
              </a:lnSpc>
              <a:spcBef>
                <a:spcPct val="20000"/>
              </a:spcBef>
              <a:spcAft>
                <a:spcPct val="0"/>
              </a:spcAft>
              <a:buClr>
                <a:srgbClr val="F79646"/>
              </a:buClr>
              <a:buSzTx/>
              <a:buFont typeface="Arial" charset="0"/>
              <a:buChar char="•"/>
              <a:tabLst/>
              <a:defRPr/>
            </a:pPr>
            <a:endParaRPr kumimoji="0" lang="en-US" sz="2800" b="0" i="0" u="none" strike="noStrike" kern="1200" cap="none" spc="0" normalizeH="0" baseline="0" noProof="0" dirty="0" smtClean="0">
              <a:ln>
                <a:noFill/>
              </a:ln>
              <a:solidFill>
                <a:srgbClr val="4F4F4F"/>
              </a:solidFill>
              <a:effectLst/>
              <a:uLnTx/>
              <a:uFillTx/>
              <a:latin typeface="Century Gothic" pitchFamily="34" charset="0"/>
              <a:ea typeface="Century Gothic" pitchFamily="34" charset="0"/>
              <a:cs typeface="Century Gothic"/>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pPr marL="342900" lvl="1" indent="-342900">
              <a:buFont typeface="Arial" charset="0"/>
              <a:buChar char="•"/>
              <a:defRPr/>
            </a:pPr>
            <a:r>
              <a:rPr lang="en-US" sz="2800" dirty="0" smtClean="0">
                <a:solidFill>
                  <a:srgbClr val="4F4F4F"/>
                </a:solidFill>
                <a:latin typeface="Century Gothic" pitchFamily="34" charset="0"/>
              </a:rPr>
              <a:t>To run a query against Progress or Data Warehouse tables, go to the Source Browser, ensure the connection is against a Progress source, find the table to be queried and right click on it and pick Query with SQL Admin.</a:t>
            </a:r>
          </a:p>
          <a:p>
            <a:pPr marL="342900" lvl="1" indent="-342900">
              <a:buFont typeface="Arial" charset="0"/>
              <a:buChar char="•"/>
              <a:defRPr/>
            </a:pPr>
            <a:r>
              <a:rPr lang="en-US" sz="2800" dirty="0" smtClean="0">
                <a:solidFill>
                  <a:srgbClr val="4F4F4F"/>
                </a:solidFill>
                <a:latin typeface="Century Gothic" pitchFamily="34" charset="0"/>
              </a:rPr>
              <a:t>Same logic can work to count rows in table by using Row Count. </a:t>
            </a:r>
          </a:p>
          <a:p>
            <a:pPr>
              <a:buNone/>
            </a:pPr>
            <a:endParaRPr lang="en-US" dirty="0"/>
          </a:p>
        </p:txBody>
      </p:sp>
      <p:sp>
        <p:nvSpPr>
          <p:cNvPr id="6" name="Title 5"/>
          <p:cNvSpPr>
            <a:spLocks noGrp="1"/>
          </p:cNvSpPr>
          <p:nvPr>
            <p:ph type="title"/>
          </p:nvPr>
        </p:nvSpPr>
        <p:spPr/>
        <p:txBody>
          <a:bodyPr/>
          <a:lstStyle/>
          <a:p>
            <a:pPr lvl="0"/>
            <a:r>
              <a:rPr lang="en-US" dirty="0" smtClean="0">
                <a:solidFill>
                  <a:srgbClr val="4F4F4F"/>
                </a:solidFill>
                <a:latin typeface="Century Gothic" pitchFamily="34" charset="0"/>
              </a:rPr>
              <a:t>Important Notes – Other Key DWD Components</a:t>
            </a:r>
            <a:endParaRPr lang="en-US" dirty="0"/>
          </a:p>
        </p:txBody>
      </p:sp>
      <p:sp>
        <p:nvSpPr>
          <p:cNvPr id="9" name="Text Placeholder 8"/>
          <p:cNvSpPr>
            <a:spLocks noGrp="1"/>
          </p:cNvSpPr>
          <p:nvPr>
            <p:ph type="body" sz="quarter" idx="11"/>
          </p:nvPr>
        </p:nvSpPr>
        <p:spPr/>
        <p:txBody>
          <a:bodyPr/>
          <a:lstStyle/>
          <a:p>
            <a:endParaRPr lang="en-US"/>
          </a:p>
        </p:txBody>
      </p:sp>
      <p:sp>
        <p:nvSpPr>
          <p:cNvPr id="2" name="Slide Number Placeholder 1"/>
          <p:cNvSpPr>
            <a:spLocks noGrp="1"/>
          </p:cNvSpPr>
          <p:nvPr>
            <p:ph type="sldNum" sz="quarter" idx="12"/>
          </p:nvPr>
        </p:nvSpPr>
        <p:spPr/>
        <p:txBody>
          <a:bodyPr/>
          <a:lstStyle/>
          <a:p>
            <a:pPr>
              <a:defRPr/>
            </a:pPr>
            <a:fld id="{FE0749E7-FF51-478F-8BF2-B654358ABBCD}" type="slidenum">
              <a:rPr lang="en-US" smtClean="0"/>
              <a:pPr>
                <a:defRPr/>
              </a:pPr>
              <a:t>127</a:t>
            </a:fld>
            <a:endParaRPr lang="en-US" dirty="0"/>
          </a:p>
        </p:txBody>
      </p:sp>
      <p:sp>
        <p:nvSpPr>
          <p:cNvPr id="3" name="Content Placeholder 2"/>
          <p:cNvSpPr txBox="1">
            <a:spLocks/>
          </p:cNvSpPr>
          <p:nvPr>
            <p:custDataLst>
              <p:tags r:id="rId1"/>
            </p:custDataLst>
          </p:nvPr>
        </p:nvSpPr>
        <p:spPr bwMode="auto">
          <a:xfrm>
            <a:off x="457200" y="1354138"/>
            <a:ext cx="8229600" cy="50006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1" indent="-342900" algn="l" defTabSz="457200" rtl="0" eaLnBrk="0" fontAlgn="base" latinLnBrk="0" hangingPunct="0">
              <a:lnSpc>
                <a:spcPct val="100000"/>
              </a:lnSpc>
              <a:spcBef>
                <a:spcPct val="20000"/>
              </a:spcBef>
              <a:spcAft>
                <a:spcPct val="0"/>
              </a:spcAft>
              <a:buClr>
                <a:srgbClr val="F79646"/>
              </a:buClr>
              <a:buSzTx/>
              <a:buFont typeface="Arial" charset="0"/>
              <a:buChar char="•"/>
              <a:tabLst/>
              <a:defRPr/>
            </a:pPr>
            <a:endParaRPr kumimoji="0" lang="en-US" sz="2800" b="0" i="0" u="none" strike="noStrike" kern="1200" cap="none" spc="0" normalizeH="0" baseline="0" noProof="0" dirty="0" smtClean="0">
              <a:ln>
                <a:noFill/>
              </a:ln>
              <a:solidFill>
                <a:srgbClr val="4F4F4F"/>
              </a:solidFill>
              <a:effectLst/>
              <a:uLnTx/>
              <a:uFillTx/>
              <a:latin typeface="Century Gothic" pitchFamily="34" charset="0"/>
              <a:ea typeface="Century Gothic" pitchFamily="34" charset="0"/>
              <a:cs typeface="Century Gothic"/>
            </a:endParaRPr>
          </a:p>
          <a:p>
            <a:pPr marL="342900" marR="0" lvl="1" indent="-342900" algn="l" defTabSz="457200" rtl="0" eaLnBrk="0" fontAlgn="base" latinLnBrk="0" hangingPunct="0">
              <a:lnSpc>
                <a:spcPct val="100000"/>
              </a:lnSpc>
              <a:spcBef>
                <a:spcPct val="20000"/>
              </a:spcBef>
              <a:spcAft>
                <a:spcPct val="0"/>
              </a:spcAft>
              <a:buClr>
                <a:srgbClr val="F79646"/>
              </a:buClr>
              <a:buSzTx/>
              <a:buFont typeface="Arial" charset="0"/>
              <a:buChar char="•"/>
              <a:tabLst/>
              <a:defRPr/>
            </a:pPr>
            <a:endParaRPr kumimoji="0" lang="en-US" sz="2800" b="0" i="0" u="none" strike="noStrike" kern="1200" cap="none" spc="0" normalizeH="0" baseline="0" noProof="0" dirty="0" smtClean="0">
              <a:ln>
                <a:noFill/>
              </a:ln>
              <a:solidFill>
                <a:srgbClr val="4F4F4F"/>
              </a:solidFill>
              <a:effectLst/>
              <a:uLnTx/>
              <a:uFillTx/>
              <a:latin typeface="Century Gothic" pitchFamily="34" charset="0"/>
              <a:ea typeface="Century Gothic" pitchFamily="34" charset="0"/>
              <a:cs typeface="Century Gothic"/>
            </a:endParaRPr>
          </a:p>
          <a:p>
            <a:pPr marL="342900" marR="0" lvl="1" indent="-342900" algn="l" defTabSz="457200" rtl="0" eaLnBrk="0" fontAlgn="base" latinLnBrk="0" hangingPunct="0">
              <a:lnSpc>
                <a:spcPct val="100000"/>
              </a:lnSpc>
              <a:spcBef>
                <a:spcPct val="20000"/>
              </a:spcBef>
              <a:spcAft>
                <a:spcPct val="0"/>
              </a:spcAft>
              <a:buClr>
                <a:srgbClr val="F79646"/>
              </a:buClr>
              <a:buSzTx/>
              <a:buFont typeface="Arial" charset="0"/>
              <a:buChar char="•"/>
              <a:tabLst/>
              <a:defRPr/>
            </a:pPr>
            <a:endParaRPr kumimoji="0" lang="en-US" sz="2800" b="0" i="0" u="none" strike="noStrike" kern="1200" cap="none" spc="0" normalizeH="0" baseline="0" noProof="0" dirty="0" smtClean="0">
              <a:ln>
                <a:noFill/>
              </a:ln>
              <a:solidFill>
                <a:srgbClr val="4F4F4F"/>
              </a:solidFill>
              <a:effectLst/>
              <a:uLnTx/>
              <a:uFillTx/>
              <a:latin typeface="Century Gothic" pitchFamily="34" charset="0"/>
              <a:ea typeface="Century Gothic" pitchFamily="34" charset="0"/>
              <a:cs typeface="Century Gothic"/>
            </a:endParaRPr>
          </a:p>
        </p:txBody>
      </p:sp>
      <p:pic>
        <p:nvPicPr>
          <p:cNvPr id="25602" name="Picture 2"/>
          <p:cNvPicPr>
            <a:picLocks noChangeAspect="1" noChangeArrowheads="1"/>
          </p:cNvPicPr>
          <p:nvPr/>
        </p:nvPicPr>
        <p:blipFill>
          <a:blip r:embed="rId4"/>
          <a:srcRect/>
          <a:stretch>
            <a:fillRect/>
          </a:stretch>
        </p:blipFill>
        <p:spPr bwMode="auto">
          <a:xfrm>
            <a:off x="5191125" y="4471355"/>
            <a:ext cx="3129914" cy="1883408"/>
          </a:xfrm>
          <a:prstGeom prst="rect">
            <a:avLst/>
          </a:prstGeom>
          <a:noFill/>
          <a:ln w="9525">
            <a:noFill/>
            <a:miter lim="800000"/>
            <a:headEnd/>
            <a:tailEnd/>
          </a:ln>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457200" y="1641764"/>
            <a:ext cx="8229600" cy="4674369"/>
          </a:xfrm>
        </p:spPr>
        <p:txBody>
          <a:bodyPr/>
          <a:lstStyle/>
          <a:p>
            <a:pPr marL="342900" lvl="1" indent="-342900">
              <a:buFont typeface="Arial" charset="0"/>
              <a:buChar char="•"/>
            </a:pPr>
            <a:r>
              <a:rPr lang="en-US" sz="2800" dirty="0" smtClean="0">
                <a:solidFill>
                  <a:srgbClr val="4F4F4F"/>
                </a:solidFill>
                <a:latin typeface="Century Gothic" pitchFamily="34" charset="0"/>
              </a:rPr>
              <a:t>Parameter JOB_CHAINING_ENABLED allows the chained jobs to run in sequence. If one of the chained jobs needs to be run stand-alone and not launch the next job in the chain, then this parameter needs to be set to N.</a:t>
            </a:r>
          </a:p>
        </p:txBody>
      </p:sp>
      <p:sp>
        <p:nvSpPr>
          <p:cNvPr id="5" name="Title 4"/>
          <p:cNvSpPr>
            <a:spLocks noGrp="1"/>
          </p:cNvSpPr>
          <p:nvPr>
            <p:ph type="title"/>
          </p:nvPr>
        </p:nvSpPr>
        <p:spPr/>
        <p:txBody>
          <a:bodyPr/>
          <a:lstStyle/>
          <a:p>
            <a:pPr lvl="0"/>
            <a:r>
              <a:rPr lang="en-US" dirty="0" smtClean="0">
                <a:solidFill>
                  <a:srgbClr val="4F4F4F"/>
                </a:solidFill>
                <a:latin typeface="Century Gothic" pitchFamily="34" charset="0"/>
              </a:rPr>
              <a:t>Important Notes – Other Key DWD Components</a:t>
            </a:r>
            <a:endParaRPr lang="en-US" dirty="0"/>
          </a:p>
        </p:txBody>
      </p:sp>
      <p:sp>
        <p:nvSpPr>
          <p:cNvPr id="8" name="Text Placeholder 7"/>
          <p:cNvSpPr>
            <a:spLocks noGrp="1"/>
          </p:cNvSpPr>
          <p:nvPr>
            <p:ph type="body" sz="quarter" idx="11"/>
          </p:nvPr>
        </p:nvSpPr>
        <p:spPr/>
        <p:txBody>
          <a:bodyPr/>
          <a:lstStyle/>
          <a:p>
            <a:endParaRPr lang="en-US" dirty="0"/>
          </a:p>
        </p:txBody>
      </p:sp>
      <p:sp>
        <p:nvSpPr>
          <p:cNvPr id="2" name="Slide Number Placeholder 1"/>
          <p:cNvSpPr>
            <a:spLocks noGrp="1"/>
          </p:cNvSpPr>
          <p:nvPr>
            <p:ph type="sldNum" sz="quarter" idx="12"/>
          </p:nvPr>
        </p:nvSpPr>
        <p:spPr/>
        <p:txBody>
          <a:bodyPr/>
          <a:lstStyle/>
          <a:p>
            <a:pPr>
              <a:defRPr/>
            </a:pPr>
            <a:fld id="{FE0749E7-FF51-478F-8BF2-B654358ABBCD}" type="slidenum">
              <a:rPr lang="en-US" smtClean="0"/>
              <a:pPr>
                <a:defRPr/>
              </a:pPr>
              <a:t>128</a:t>
            </a:fld>
            <a:endParaRPr lang="en-US" dirty="0"/>
          </a:p>
        </p:txBody>
      </p:sp>
      <p:sp>
        <p:nvSpPr>
          <p:cNvPr id="3" name="Content Placeholder 2"/>
          <p:cNvSpPr txBox="1">
            <a:spLocks/>
          </p:cNvSpPr>
          <p:nvPr>
            <p:custDataLst>
              <p:tags r:id="rId1"/>
            </p:custDataLst>
          </p:nvPr>
        </p:nvSpPr>
        <p:spPr bwMode="auto">
          <a:xfrm>
            <a:off x="457200" y="1354138"/>
            <a:ext cx="8229600" cy="50006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1" indent="-342900" algn="l" defTabSz="457200" rtl="0" eaLnBrk="0" fontAlgn="base" latinLnBrk="0" hangingPunct="0">
              <a:lnSpc>
                <a:spcPct val="100000"/>
              </a:lnSpc>
              <a:spcBef>
                <a:spcPct val="20000"/>
              </a:spcBef>
              <a:spcAft>
                <a:spcPct val="0"/>
              </a:spcAft>
              <a:buClr>
                <a:srgbClr val="F79646"/>
              </a:buClr>
              <a:buSzTx/>
              <a:buFont typeface="Arial" charset="0"/>
              <a:buChar char="•"/>
              <a:tabLst/>
              <a:defRPr/>
            </a:pPr>
            <a:endParaRPr kumimoji="0" lang="en-US" sz="2800" b="0" i="0" u="none" strike="noStrike" kern="1200" cap="none" spc="0" normalizeH="0" baseline="0" noProof="0" dirty="0" smtClean="0">
              <a:ln>
                <a:noFill/>
              </a:ln>
              <a:solidFill>
                <a:srgbClr val="4F4F4F"/>
              </a:solidFill>
              <a:effectLst/>
              <a:uLnTx/>
              <a:uFillTx/>
              <a:latin typeface="Century Gothic" pitchFamily="34" charset="0"/>
              <a:ea typeface="Century Gothic" pitchFamily="34" charset="0"/>
              <a:cs typeface="Century Gothic"/>
            </a:endParaRPr>
          </a:p>
          <a:p>
            <a:pPr marL="342900" marR="0" lvl="1" indent="-342900" algn="l" defTabSz="457200" rtl="0" eaLnBrk="0" fontAlgn="base" latinLnBrk="0" hangingPunct="0">
              <a:lnSpc>
                <a:spcPct val="100000"/>
              </a:lnSpc>
              <a:spcBef>
                <a:spcPct val="20000"/>
              </a:spcBef>
              <a:spcAft>
                <a:spcPct val="0"/>
              </a:spcAft>
              <a:buClr>
                <a:srgbClr val="F79646"/>
              </a:buClr>
              <a:buSzTx/>
              <a:buFont typeface="Arial" charset="0"/>
              <a:buChar char="•"/>
              <a:tabLst/>
              <a:defRPr/>
            </a:pPr>
            <a:endParaRPr kumimoji="0" lang="en-US" sz="2800" b="0" i="0" u="none" strike="noStrike" kern="1200" cap="none" spc="0" normalizeH="0" baseline="0" noProof="0" dirty="0" smtClean="0">
              <a:ln>
                <a:noFill/>
              </a:ln>
              <a:solidFill>
                <a:srgbClr val="4F4F4F"/>
              </a:solidFill>
              <a:effectLst/>
              <a:uLnTx/>
              <a:uFillTx/>
              <a:latin typeface="Century Gothic" pitchFamily="34" charset="0"/>
              <a:ea typeface="Century Gothic" pitchFamily="34" charset="0"/>
              <a:cs typeface="Century Gothic"/>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a:buNone/>
            </a:pPr>
            <a:r>
              <a:rPr lang="en-US" sz="2400" dirty="0" smtClean="0">
                <a:latin typeface="Century Gothic" pitchFamily="34" charset="0"/>
              </a:rPr>
              <a:t>(by Fran Shannon)</a:t>
            </a:r>
            <a:endParaRPr lang="en-US" sz="2400" dirty="0"/>
          </a:p>
        </p:txBody>
      </p:sp>
      <p:sp>
        <p:nvSpPr>
          <p:cNvPr id="46081" name="Rectangle 2"/>
          <p:cNvSpPr>
            <a:spLocks noGrp="1"/>
          </p:cNvSpPr>
          <p:nvPr>
            <p:ph type="title"/>
          </p:nvPr>
        </p:nvSpPr>
        <p:spPr/>
        <p:txBody>
          <a:bodyPr/>
          <a:lstStyle/>
          <a:p>
            <a:r>
              <a:rPr lang="en-US" dirty="0" smtClean="0">
                <a:latin typeface="Century Gothic" pitchFamily="34" charset="0"/>
              </a:rPr>
              <a:t>BI Portal – Administration</a:t>
            </a:r>
          </a:p>
        </p:txBody>
      </p:sp>
      <p:sp>
        <p:nvSpPr>
          <p:cNvPr id="6" name="Text Placeholder 5"/>
          <p:cNvSpPr>
            <a:spLocks noGrp="1"/>
          </p:cNvSpPr>
          <p:nvPr>
            <p:ph type="body" sz="quarter" idx="11"/>
          </p:nvPr>
        </p:nvSpPr>
        <p:spPr/>
        <p:txBody>
          <a:bodyPr/>
          <a:lstStyle/>
          <a:p>
            <a:endParaRPr lang="en-US"/>
          </a:p>
        </p:txBody>
      </p:sp>
      <p:pic>
        <p:nvPicPr>
          <p:cNvPr id="21510" name="Picture 6" descr="C:\Users\mby\AppData\Local\Temp\SNAGHTML637dd92.PNG">
            <a:hlinkClick r:id="rId3"/>
          </p:cNvPr>
          <p:cNvPicPr>
            <a:picLocks noChangeAspect="1" noChangeArrowheads="1"/>
          </p:cNvPicPr>
          <p:nvPr/>
        </p:nvPicPr>
        <p:blipFill>
          <a:blip r:embed="rId4"/>
          <a:srcRect/>
          <a:stretch>
            <a:fillRect/>
          </a:stretch>
        </p:blipFill>
        <p:spPr bwMode="auto">
          <a:xfrm>
            <a:off x="1828806" y="1828801"/>
            <a:ext cx="5489983" cy="4297680"/>
          </a:xfrm>
          <a:prstGeom prst="rect">
            <a:avLst/>
          </a:prstGeom>
          <a:noFill/>
        </p:spPr>
      </p:pic>
      <p:sp>
        <p:nvSpPr>
          <p:cNvPr id="4"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129</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p:nvPr>
        </p:nvSpPr>
        <p:spPr/>
        <p:txBody>
          <a:bodyPr/>
          <a:lstStyle/>
          <a:p>
            <a:pPr eaLnBrk="1" hangingPunct="1"/>
            <a:r>
              <a:rPr lang="en-US" dirty="0" smtClean="0">
                <a:latin typeface="Century Gothic" pitchFamily="34" charset="0"/>
              </a:rPr>
              <a:t>Scheduler – /F Switch Failure</a:t>
            </a:r>
          </a:p>
        </p:txBody>
      </p:sp>
      <p:sp>
        <p:nvSpPr>
          <p:cNvPr id="23555" name="Rectangle 3"/>
          <p:cNvSpPr>
            <a:spLocks noGrp="1"/>
          </p:cNvSpPr>
          <p:nvPr>
            <p:ph type="body" idx="1"/>
          </p:nvPr>
        </p:nvSpPr>
        <p:spPr>
          <a:xfrm>
            <a:off x="457200" y="1514006"/>
            <a:ext cx="8229600" cy="4706047"/>
          </a:xfrm>
        </p:spPr>
        <p:txBody>
          <a:bodyPr/>
          <a:lstStyle/>
          <a:p>
            <a:pPr eaLnBrk="1" hangingPunct="1">
              <a:lnSpc>
                <a:spcPct val="90000"/>
              </a:lnSpc>
            </a:pPr>
            <a:r>
              <a:rPr lang="en-US" sz="2400" dirty="0" smtClean="0">
                <a:latin typeface="Century Gothic" pitchFamily="34" charset="0"/>
              </a:rPr>
              <a:t>This is due to a job failure when there is a hung job that locks a .</a:t>
            </a:r>
            <a:r>
              <a:rPr lang="en-US" sz="2400" dirty="0" err="1" smtClean="0">
                <a:latin typeface="Century Gothic" pitchFamily="34" charset="0"/>
              </a:rPr>
              <a:t>dat</a:t>
            </a:r>
            <a:r>
              <a:rPr lang="en-US" sz="2400" dirty="0" smtClean="0">
                <a:latin typeface="Century Gothic" pitchFamily="34" charset="0"/>
              </a:rPr>
              <a:t> file.</a:t>
            </a:r>
          </a:p>
          <a:p>
            <a:pPr eaLnBrk="1" hangingPunct="1">
              <a:lnSpc>
                <a:spcPct val="90000"/>
              </a:lnSpc>
            </a:pPr>
            <a:r>
              <a:rPr lang="en-US" sz="2400" dirty="0" smtClean="0"/>
              <a:t>If you try to look at the .</a:t>
            </a:r>
            <a:r>
              <a:rPr lang="en-US" sz="2400" dirty="0" err="1" smtClean="0"/>
              <a:t>dat</a:t>
            </a:r>
            <a:r>
              <a:rPr lang="en-US" sz="2400" dirty="0" smtClean="0"/>
              <a:t> file, it will tell you that the file is already in use.</a:t>
            </a:r>
          </a:p>
          <a:p>
            <a:pPr eaLnBrk="1" hangingPunct="1">
              <a:lnSpc>
                <a:spcPct val="90000"/>
              </a:lnSpc>
            </a:pPr>
            <a:endParaRPr lang="en-US" sz="2400" dirty="0" smtClean="0">
              <a:latin typeface="Century Gothic" pitchFamily="34" charset="0"/>
            </a:endParaRPr>
          </a:p>
        </p:txBody>
      </p:sp>
      <p:pic>
        <p:nvPicPr>
          <p:cNvPr id="4098" name="Picture 2"/>
          <p:cNvPicPr>
            <a:picLocks noChangeAspect="1" noChangeArrowheads="1"/>
          </p:cNvPicPr>
          <p:nvPr/>
        </p:nvPicPr>
        <p:blipFill>
          <a:blip r:embed="rId3"/>
          <a:srcRect/>
          <a:stretch>
            <a:fillRect/>
          </a:stretch>
        </p:blipFill>
        <p:spPr bwMode="auto">
          <a:xfrm>
            <a:off x="2084833" y="3136730"/>
            <a:ext cx="5614416" cy="3210921"/>
          </a:xfrm>
          <a:prstGeom prst="rect">
            <a:avLst/>
          </a:prstGeom>
          <a:noFill/>
          <a:ln w="9525">
            <a:noFill/>
            <a:miter lim="800000"/>
            <a:headEnd/>
            <a:tailEnd/>
          </a:ln>
        </p:spPr>
      </p:pic>
      <p:pic>
        <p:nvPicPr>
          <p:cNvPr id="4099" name="Picture 3"/>
          <p:cNvPicPr>
            <a:picLocks noChangeAspect="1" noChangeArrowheads="1"/>
          </p:cNvPicPr>
          <p:nvPr/>
        </p:nvPicPr>
        <p:blipFill>
          <a:blip r:embed="rId4"/>
          <a:srcRect/>
          <a:stretch>
            <a:fillRect/>
          </a:stretch>
        </p:blipFill>
        <p:spPr bwMode="auto">
          <a:xfrm>
            <a:off x="1095375" y="4277106"/>
            <a:ext cx="6953250" cy="1485900"/>
          </a:xfrm>
          <a:prstGeom prst="rect">
            <a:avLst/>
          </a:prstGeom>
          <a:noFill/>
          <a:ln w="9525">
            <a:noFill/>
            <a:miter lim="800000"/>
            <a:headEnd/>
            <a:tailEnd/>
          </a:ln>
        </p:spPr>
      </p:pic>
      <p:sp>
        <p:nvSpPr>
          <p:cNvPr id="6" name="Slide Number Placeholder 3"/>
          <p:cNvSpPr>
            <a:spLocks noGrp="1"/>
          </p:cNvSpPr>
          <p:nvPr>
            <p:ph type="sldNum" sz="quarter" idx="10"/>
          </p:nvPr>
        </p:nvSpPr>
        <p:spPr>
          <a:xfrm>
            <a:off x="6923088" y="6459538"/>
            <a:ext cx="2133600" cy="365125"/>
          </a:xfrm>
        </p:spPr>
        <p:txBody>
          <a:bodyPr/>
          <a:lstStyle/>
          <a:p>
            <a:pPr>
              <a:defRPr/>
            </a:pPr>
            <a:fld id="{0A2DAC7D-CCD6-4D46-B79B-0CC821508860}" type="slidenum">
              <a:rPr lang="en-US" smtClean="0"/>
              <a:pPr>
                <a:defRPr/>
              </a:pPr>
              <a:t>13</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55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a:buNone/>
            </a:pPr>
            <a:r>
              <a:rPr lang="en-US" sz="2400" dirty="0" smtClean="0">
                <a:latin typeface="Century Gothic" pitchFamily="34" charset="0"/>
              </a:rPr>
              <a:t>(by Fran Shannon)</a:t>
            </a:r>
            <a:endParaRPr lang="en-US" sz="2400" dirty="0"/>
          </a:p>
        </p:txBody>
      </p:sp>
      <p:sp>
        <p:nvSpPr>
          <p:cNvPr id="46081" name="Rectangle 2"/>
          <p:cNvSpPr>
            <a:spLocks noGrp="1"/>
          </p:cNvSpPr>
          <p:nvPr>
            <p:ph type="title"/>
          </p:nvPr>
        </p:nvSpPr>
        <p:spPr/>
        <p:txBody>
          <a:bodyPr/>
          <a:lstStyle/>
          <a:p>
            <a:r>
              <a:rPr lang="en-US" dirty="0" smtClean="0">
                <a:latin typeface="Century Gothic" pitchFamily="34" charset="0"/>
              </a:rPr>
              <a:t>BI Portal – User</a:t>
            </a:r>
          </a:p>
        </p:txBody>
      </p:sp>
      <p:sp>
        <p:nvSpPr>
          <p:cNvPr id="6" name="Text Placeholder 5"/>
          <p:cNvSpPr>
            <a:spLocks noGrp="1"/>
          </p:cNvSpPr>
          <p:nvPr>
            <p:ph type="body" sz="quarter" idx="11"/>
          </p:nvPr>
        </p:nvSpPr>
        <p:spPr/>
        <p:txBody>
          <a:bodyPr/>
          <a:lstStyle/>
          <a:p>
            <a:endParaRPr lang="en-US"/>
          </a:p>
        </p:txBody>
      </p:sp>
      <p:pic>
        <p:nvPicPr>
          <p:cNvPr id="336898" name="Picture 2" descr="C:\Users\mby\AppData\Local\Temp\SNAGHTML6359665.PNG">
            <a:hlinkClick r:id="rId3"/>
          </p:cNvPr>
          <p:cNvPicPr>
            <a:picLocks noChangeAspect="1" noChangeArrowheads="1"/>
          </p:cNvPicPr>
          <p:nvPr/>
        </p:nvPicPr>
        <p:blipFill>
          <a:blip r:embed="rId4"/>
          <a:srcRect/>
          <a:stretch>
            <a:fillRect/>
          </a:stretch>
        </p:blipFill>
        <p:spPr bwMode="auto">
          <a:xfrm>
            <a:off x="1828799" y="1828799"/>
            <a:ext cx="5471614" cy="4297680"/>
          </a:xfrm>
          <a:prstGeom prst="rect">
            <a:avLst/>
          </a:prstGeom>
          <a:noFill/>
        </p:spPr>
      </p:pic>
      <p:sp>
        <p:nvSpPr>
          <p:cNvPr id="4"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130</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2: In Review</a:t>
            </a:r>
            <a:endParaRPr lang="en-US" dirty="0"/>
          </a:p>
        </p:txBody>
      </p:sp>
      <p:sp>
        <p:nvSpPr>
          <p:cNvPr id="3" name="Content Placeholder 2"/>
          <p:cNvSpPr>
            <a:spLocks noGrp="1"/>
          </p:cNvSpPr>
          <p:nvPr>
            <p:ph idx="1"/>
          </p:nvPr>
        </p:nvSpPr>
        <p:spPr/>
        <p:txBody>
          <a:bodyPr/>
          <a:lstStyle/>
          <a:p>
            <a:r>
              <a:rPr lang="en-US" dirty="0" smtClean="0"/>
              <a:t>Troubleshooting Historical Load Issues</a:t>
            </a:r>
          </a:p>
          <a:p>
            <a:r>
              <a:rPr lang="en-US" dirty="0" smtClean="0"/>
              <a:t>Building and Populating Cubes</a:t>
            </a:r>
          </a:p>
          <a:p>
            <a:r>
              <a:rPr lang="en-US" dirty="0" smtClean="0"/>
              <a:t>Using Excel to Query the Cubes</a:t>
            </a:r>
          </a:p>
          <a:p>
            <a:r>
              <a:rPr lang="en-US" dirty="0" smtClean="0"/>
              <a:t>DWD and Scheduler</a:t>
            </a:r>
          </a:p>
          <a:p>
            <a:r>
              <a:rPr lang="en-US" dirty="0" smtClean="0"/>
              <a:t>BI Administrator</a:t>
            </a:r>
          </a:p>
          <a:p>
            <a:r>
              <a:rPr lang="en-US" dirty="0" smtClean="0"/>
              <a:t>BI Portal</a:t>
            </a:r>
          </a:p>
        </p:txBody>
      </p:sp>
      <p:sp>
        <p:nvSpPr>
          <p:cNvPr id="4" name="Slide Number Placeholder 3"/>
          <p:cNvSpPr>
            <a:spLocks noGrp="1"/>
          </p:cNvSpPr>
          <p:nvPr>
            <p:ph type="sldNum" sz="quarter" idx="10"/>
          </p:nvPr>
        </p:nvSpPr>
        <p:spPr/>
        <p:txBody>
          <a:bodyPr/>
          <a:lstStyle/>
          <a:p>
            <a:pPr>
              <a:defRPr/>
            </a:pPr>
            <a:fld id="{B4E9B7A2-9650-480B-97AC-B8487A29E430}" type="slidenum">
              <a:rPr lang="en-US" smtClean="0"/>
              <a:pPr>
                <a:defRPr/>
              </a:pPr>
              <a:t>131</a:t>
            </a:fld>
            <a:endParaRPr lang="en-US" dirty="0"/>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idx="4294967295"/>
            <p:custDataLst>
              <p:tags r:id="rId2"/>
            </p:custDataLst>
          </p:nvPr>
        </p:nvSpPr>
        <p:spPr>
          <a:xfrm>
            <a:off x="457200" y="503238"/>
            <a:ext cx="8229600" cy="1036637"/>
          </a:xfrm>
        </p:spPr>
        <p:txBody>
          <a:bodyPr/>
          <a:lstStyle/>
          <a:p>
            <a:pPr eaLnBrk="1" hangingPunct="1"/>
            <a:r>
              <a:rPr lang="en-US" dirty="0" smtClean="0">
                <a:latin typeface="Century Gothic" pitchFamily="34" charset="0"/>
              </a:rPr>
              <a:t>Parking Lot Review ?</a:t>
            </a:r>
          </a:p>
        </p:txBody>
      </p:sp>
      <p:pic>
        <p:nvPicPr>
          <p:cNvPr id="50178" name="Picture 7" descr="C:\Users\fws\AppData\Local\Microsoft\Windows\Temporary Internet Files\Content.IE5\GD9MALFI\MC900059582[1].wmf"/>
          <p:cNvPicPr>
            <a:picLocks noChangeAspect="1" noChangeArrowheads="1"/>
          </p:cNvPicPr>
          <p:nvPr>
            <p:custDataLst>
              <p:tags r:id="rId3"/>
            </p:custDataLst>
          </p:nvPr>
        </p:nvPicPr>
        <p:blipFill>
          <a:blip r:embed="rId6"/>
          <a:srcRect/>
          <a:stretch>
            <a:fillRect/>
          </a:stretch>
        </p:blipFill>
        <p:spPr bwMode="auto">
          <a:xfrm flipH="1">
            <a:off x="2286000" y="1714500"/>
            <a:ext cx="4219575" cy="4024313"/>
          </a:xfrm>
          <a:prstGeom prst="rect">
            <a:avLst/>
          </a:prstGeom>
          <a:noFill/>
          <a:ln w="9525">
            <a:noFill/>
            <a:miter lim="800000"/>
            <a:headEnd/>
            <a:tailEnd/>
          </a:ln>
        </p:spPr>
      </p:pic>
      <p:sp>
        <p:nvSpPr>
          <p:cNvPr id="4"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132</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Slide Number Placeholder 6"/>
          <p:cNvSpPr>
            <a:spLocks noGrp="1"/>
          </p:cNvSpPr>
          <p:nvPr>
            <p:ph type="sldNum"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45B24B0-65AB-40CF-B675-2D5F31007E33}" type="slidenum">
              <a:rPr lang="en-US" smtClean="0">
                <a:latin typeface="Century Gothic" pitchFamily="34" charset="0"/>
              </a:rPr>
              <a:pPr fontAlgn="base">
                <a:spcBef>
                  <a:spcPct val="0"/>
                </a:spcBef>
                <a:spcAft>
                  <a:spcPct val="0"/>
                </a:spcAft>
              </a:pPr>
              <a:t>133</a:t>
            </a:fld>
            <a:endParaRPr lang="en-US" smtClean="0">
              <a:latin typeface="Century Gothic" pitchFamily="34" charset="0"/>
            </a:endParaRPr>
          </a:p>
        </p:txBody>
      </p:sp>
      <p:sp>
        <p:nvSpPr>
          <p:cNvPr id="52225" name="Content Placeholder 4"/>
          <p:cNvSpPr>
            <a:spLocks noGrp="1"/>
          </p:cNvSpPr>
          <p:nvPr>
            <p:ph idx="4294967295"/>
          </p:nvPr>
        </p:nvSpPr>
        <p:spPr>
          <a:xfrm>
            <a:off x="0" y="1316038"/>
            <a:ext cx="8229600" cy="5000625"/>
          </a:xfrm>
        </p:spPr>
        <p:txBody>
          <a:bodyPr/>
          <a:lstStyle/>
          <a:p>
            <a:pPr eaLnBrk="1" hangingPunct="1"/>
            <a:endParaRPr lang="en-GB" sz="4000" dirty="0" smtClean="0">
              <a:solidFill>
                <a:srgbClr val="4F4F4F"/>
              </a:solidFill>
              <a:latin typeface="Century Gothic" pitchFamily="34" charset="0"/>
            </a:endParaRPr>
          </a:p>
          <a:p>
            <a:pPr algn="ctr" eaLnBrk="1" hangingPunct="1">
              <a:lnSpc>
                <a:spcPct val="150000"/>
              </a:lnSpc>
              <a:buFont typeface="Arial" charset="0"/>
              <a:buNone/>
            </a:pPr>
            <a:r>
              <a:rPr lang="en-GB" sz="4000" dirty="0" smtClean="0">
                <a:solidFill>
                  <a:srgbClr val="4F4F4F"/>
                </a:solidFill>
                <a:latin typeface="Century Gothic" pitchFamily="34" charset="0"/>
                <a:hlinkClick r:id="rId3"/>
              </a:rPr>
              <a:t>www.qad.com</a:t>
            </a:r>
            <a:endParaRPr lang="en-GB" sz="4000" dirty="0" smtClean="0">
              <a:solidFill>
                <a:srgbClr val="4F4F4F"/>
              </a:solidFill>
              <a:latin typeface="Century Gothic" pitchFamily="34" charset="0"/>
            </a:endParaRPr>
          </a:p>
          <a:p>
            <a:pPr algn="ctr" eaLnBrk="1" hangingPunct="1">
              <a:lnSpc>
                <a:spcPct val="150000"/>
              </a:lnSpc>
              <a:buFont typeface="Arial" charset="0"/>
              <a:buNone/>
            </a:pPr>
            <a:r>
              <a:rPr lang="en-GB" sz="2000" dirty="0" smtClean="0">
                <a:solidFill>
                  <a:srgbClr val="4F4F4F"/>
                </a:solidFill>
                <a:latin typeface="Century Gothic" pitchFamily="34" charset="0"/>
              </a:rPr>
              <a:t>© </a:t>
            </a:r>
            <a:r>
              <a:rPr lang="en-GB" sz="2000" dirty="0" smtClean="0">
                <a:solidFill>
                  <a:srgbClr val="4F4F4F"/>
                </a:solidFill>
                <a:latin typeface="Century Gothic" pitchFamily="34" charset="0"/>
              </a:rPr>
              <a:t>2013 </a:t>
            </a:r>
            <a:r>
              <a:rPr lang="en-GB" sz="2000" dirty="0" smtClean="0">
                <a:solidFill>
                  <a:srgbClr val="4F4F4F"/>
                </a:solidFill>
                <a:latin typeface="Century Gothic" pitchFamily="34" charset="0"/>
              </a:rPr>
              <a:t>QAD Inc</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p:nvPr>
        </p:nvSpPr>
        <p:spPr/>
        <p:txBody>
          <a:bodyPr/>
          <a:lstStyle/>
          <a:p>
            <a:pPr eaLnBrk="1" hangingPunct="1"/>
            <a:r>
              <a:rPr lang="en-US" dirty="0" smtClean="0">
                <a:latin typeface="Century Gothic" pitchFamily="34" charset="0"/>
              </a:rPr>
              <a:t>Scheduler – /F Switch Failure</a:t>
            </a:r>
          </a:p>
        </p:txBody>
      </p:sp>
      <p:sp>
        <p:nvSpPr>
          <p:cNvPr id="23555" name="Rectangle 3"/>
          <p:cNvSpPr>
            <a:spLocks noGrp="1"/>
          </p:cNvSpPr>
          <p:nvPr>
            <p:ph type="body" idx="1"/>
          </p:nvPr>
        </p:nvSpPr>
        <p:spPr>
          <a:xfrm>
            <a:off x="457200" y="1514006"/>
            <a:ext cx="8229600" cy="4706047"/>
          </a:xfrm>
        </p:spPr>
        <p:txBody>
          <a:bodyPr/>
          <a:lstStyle/>
          <a:p>
            <a:pPr eaLnBrk="1" hangingPunct="1">
              <a:lnSpc>
                <a:spcPct val="90000"/>
              </a:lnSpc>
            </a:pPr>
            <a:r>
              <a:rPr lang="en-US" sz="2400" dirty="0" smtClean="0">
                <a:latin typeface="Century Gothic" pitchFamily="34" charset="0"/>
              </a:rPr>
              <a:t>To unlock the .</a:t>
            </a:r>
            <a:r>
              <a:rPr lang="en-US" sz="2400" dirty="0" err="1" smtClean="0">
                <a:latin typeface="Century Gothic" pitchFamily="34" charset="0"/>
              </a:rPr>
              <a:t>dat</a:t>
            </a:r>
            <a:r>
              <a:rPr lang="en-US" sz="2400" dirty="0" smtClean="0">
                <a:latin typeface="Century Gothic" pitchFamily="34" charset="0"/>
              </a:rPr>
              <a:t> file, terminate the </a:t>
            </a:r>
            <a:r>
              <a:rPr lang="en-US" sz="2400" i="1" dirty="0" smtClean="0">
                <a:latin typeface="Century Gothic" pitchFamily="34" charset="0"/>
              </a:rPr>
              <a:t>dba.exe</a:t>
            </a:r>
            <a:r>
              <a:rPr lang="en-US" sz="2400" dirty="0" smtClean="0">
                <a:latin typeface="Century Gothic" pitchFamily="34" charset="0"/>
              </a:rPr>
              <a:t> process.</a:t>
            </a:r>
          </a:p>
          <a:p>
            <a:pPr eaLnBrk="1" hangingPunct="1">
              <a:lnSpc>
                <a:spcPct val="90000"/>
              </a:lnSpc>
            </a:pPr>
            <a:r>
              <a:rPr lang="en-US" sz="2400" dirty="0" smtClean="0">
                <a:latin typeface="Century Gothic" pitchFamily="34" charset="0"/>
              </a:rPr>
              <a:t>Launch the Windows Task Manager.</a:t>
            </a:r>
          </a:p>
        </p:txBody>
      </p:sp>
      <p:pic>
        <p:nvPicPr>
          <p:cNvPr id="5122" name="Picture 2"/>
          <p:cNvPicPr>
            <a:picLocks noChangeAspect="1" noChangeArrowheads="1"/>
          </p:cNvPicPr>
          <p:nvPr/>
        </p:nvPicPr>
        <p:blipFill>
          <a:blip r:embed="rId3"/>
          <a:srcRect/>
          <a:stretch>
            <a:fillRect/>
          </a:stretch>
        </p:blipFill>
        <p:spPr bwMode="auto">
          <a:xfrm>
            <a:off x="2552700" y="3429000"/>
            <a:ext cx="4038600" cy="2181225"/>
          </a:xfrm>
          <a:prstGeom prst="rect">
            <a:avLst/>
          </a:prstGeom>
          <a:noFill/>
          <a:ln w="9525">
            <a:noFill/>
            <a:miter lim="800000"/>
            <a:headEnd/>
            <a:tailEnd/>
          </a:ln>
        </p:spPr>
      </p:pic>
      <p:sp>
        <p:nvSpPr>
          <p:cNvPr id="5" name="Slide Number Placeholder 3"/>
          <p:cNvSpPr>
            <a:spLocks noGrp="1"/>
          </p:cNvSpPr>
          <p:nvPr>
            <p:ph type="sldNum" sz="quarter" idx="10"/>
          </p:nvPr>
        </p:nvSpPr>
        <p:spPr>
          <a:xfrm>
            <a:off x="6923088" y="6459538"/>
            <a:ext cx="2133600" cy="365125"/>
          </a:xfrm>
        </p:spPr>
        <p:txBody>
          <a:bodyPr/>
          <a:lstStyle/>
          <a:p>
            <a:pPr>
              <a:defRPr/>
            </a:pPr>
            <a:fld id="{0A2DAC7D-CCD6-4D46-B79B-0CC821508860}" type="slidenum">
              <a:rPr lang="en-US" smtClean="0"/>
              <a:pPr>
                <a:defRPr/>
              </a:pPr>
              <a:t>14</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55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p:nvPr>
        </p:nvSpPr>
        <p:spPr/>
        <p:txBody>
          <a:bodyPr/>
          <a:lstStyle/>
          <a:p>
            <a:pPr eaLnBrk="1" hangingPunct="1"/>
            <a:r>
              <a:rPr lang="en-US" dirty="0" smtClean="0">
                <a:latin typeface="Century Gothic" pitchFamily="34" charset="0"/>
              </a:rPr>
              <a:t>Scheduler – /F Switch Failure</a:t>
            </a:r>
          </a:p>
        </p:txBody>
      </p:sp>
      <p:sp>
        <p:nvSpPr>
          <p:cNvPr id="23555" name="Rectangle 3"/>
          <p:cNvSpPr>
            <a:spLocks noGrp="1"/>
          </p:cNvSpPr>
          <p:nvPr>
            <p:ph type="body" idx="1"/>
          </p:nvPr>
        </p:nvSpPr>
        <p:spPr>
          <a:xfrm>
            <a:off x="457200" y="1316038"/>
            <a:ext cx="8229600" cy="4904015"/>
          </a:xfrm>
        </p:spPr>
        <p:txBody>
          <a:bodyPr/>
          <a:lstStyle/>
          <a:p>
            <a:pPr eaLnBrk="1" hangingPunct="1">
              <a:lnSpc>
                <a:spcPct val="90000"/>
              </a:lnSpc>
            </a:pPr>
            <a:r>
              <a:rPr lang="en-US" sz="2400" dirty="0" smtClean="0">
                <a:latin typeface="Century Gothic" pitchFamily="34" charset="0"/>
              </a:rPr>
              <a:t>In the Task Manager, go to the Processes tab and select the </a:t>
            </a:r>
            <a:r>
              <a:rPr lang="en-US" sz="2400" i="1" dirty="0" smtClean="0">
                <a:latin typeface="Century Gothic" pitchFamily="34" charset="0"/>
              </a:rPr>
              <a:t>dba.exe</a:t>
            </a:r>
            <a:r>
              <a:rPr lang="en-US" sz="2400" dirty="0" smtClean="0">
                <a:latin typeface="Century Gothic" pitchFamily="34" charset="0"/>
              </a:rPr>
              <a:t> process.  Click </a:t>
            </a:r>
            <a:r>
              <a:rPr lang="en-US" sz="2400" i="1" dirty="0" smtClean="0">
                <a:latin typeface="Century Gothic" pitchFamily="34" charset="0"/>
              </a:rPr>
              <a:t>End Process</a:t>
            </a:r>
            <a:r>
              <a:rPr lang="en-US" sz="2400" dirty="0" smtClean="0">
                <a:latin typeface="Century Gothic" pitchFamily="34" charset="0"/>
              </a:rPr>
              <a:t>.</a:t>
            </a:r>
          </a:p>
        </p:txBody>
      </p:sp>
      <p:pic>
        <p:nvPicPr>
          <p:cNvPr id="5" name="Picture 4"/>
          <p:cNvPicPr/>
          <p:nvPr/>
        </p:nvPicPr>
        <p:blipFill>
          <a:blip r:embed="rId3"/>
          <a:srcRect/>
          <a:stretch>
            <a:fillRect/>
          </a:stretch>
        </p:blipFill>
        <p:spPr bwMode="auto">
          <a:xfrm>
            <a:off x="1685925" y="2206171"/>
            <a:ext cx="5295446" cy="4013882"/>
          </a:xfrm>
          <a:prstGeom prst="rect">
            <a:avLst/>
          </a:prstGeom>
          <a:noFill/>
          <a:ln w="9525">
            <a:noFill/>
            <a:miter lim="800000"/>
            <a:headEnd/>
            <a:tailEnd/>
          </a:ln>
        </p:spPr>
      </p:pic>
      <p:sp>
        <p:nvSpPr>
          <p:cNvPr id="6" name="Slide Number Placeholder 3"/>
          <p:cNvSpPr>
            <a:spLocks noGrp="1"/>
          </p:cNvSpPr>
          <p:nvPr>
            <p:ph type="sldNum" sz="quarter" idx="10"/>
          </p:nvPr>
        </p:nvSpPr>
        <p:spPr>
          <a:xfrm>
            <a:off x="6923088" y="6459538"/>
            <a:ext cx="2133600" cy="365125"/>
          </a:xfrm>
        </p:spPr>
        <p:txBody>
          <a:bodyPr/>
          <a:lstStyle/>
          <a:p>
            <a:pPr>
              <a:defRPr/>
            </a:pPr>
            <a:fld id="{0A2DAC7D-CCD6-4D46-B79B-0CC821508860}" type="slidenum">
              <a:rPr lang="en-US" smtClean="0"/>
              <a:pPr>
                <a:defRPr/>
              </a:pPr>
              <a:t>15</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p:nvPr>
        </p:nvSpPr>
        <p:spPr/>
        <p:txBody>
          <a:bodyPr/>
          <a:lstStyle/>
          <a:p>
            <a:pPr eaLnBrk="1" hangingPunct="1"/>
            <a:r>
              <a:rPr lang="en-US" dirty="0" smtClean="0">
                <a:latin typeface="Century Gothic" pitchFamily="34" charset="0"/>
              </a:rPr>
              <a:t>Scheduler – /F Switch Failure</a:t>
            </a:r>
          </a:p>
        </p:txBody>
      </p:sp>
      <p:sp>
        <p:nvSpPr>
          <p:cNvPr id="23555" name="Rectangle 3"/>
          <p:cNvSpPr>
            <a:spLocks noGrp="1"/>
          </p:cNvSpPr>
          <p:nvPr>
            <p:ph type="body" idx="1"/>
          </p:nvPr>
        </p:nvSpPr>
        <p:spPr>
          <a:xfrm>
            <a:off x="457200" y="1316038"/>
            <a:ext cx="8229600" cy="4904015"/>
          </a:xfrm>
        </p:spPr>
        <p:txBody>
          <a:bodyPr/>
          <a:lstStyle/>
          <a:p>
            <a:pPr eaLnBrk="1" hangingPunct="1">
              <a:lnSpc>
                <a:spcPct val="90000"/>
              </a:lnSpc>
            </a:pPr>
            <a:r>
              <a:rPr lang="en-US" sz="2400" dirty="0" smtClean="0">
                <a:latin typeface="Century Gothic" pitchFamily="34" charset="0"/>
              </a:rPr>
              <a:t>Once the dba.exe file(s) have been halted, restart the job via the Scheduler. It should now run to completion.</a:t>
            </a:r>
          </a:p>
        </p:txBody>
      </p:sp>
      <p:sp>
        <p:nvSpPr>
          <p:cNvPr id="4" name="Slide Number Placeholder 3"/>
          <p:cNvSpPr>
            <a:spLocks noGrp="1"/>
          </p:cNvSpPr>
          <p:nvPr>
            <p:ph type="sldNum" sz="quarter" idx="10"/>
          </p:nvPr>
        </p:nvSpPr>
        <p:spPr>
          <a:xfrm>
            <a:off x="6923088" y="6459538"/>
            <a:ext cx="2133600" cy="365125"/>
          </a:xfrm>
        </p:spPr>
        <p:txBody>
          <a:bodyPr/>
          <a:lstStyle/>
          <a:p>
            <a:pPr>
              <a:defRPr/>
            </a:pPr>
            <a:fld id="{0A2DAC7D-CCD6-4D46-B79B-0CC821508860}" type="slidenum">
              <a:rPr lang="en-US" smtClean="0"/>
              <a:pPr>
                <a:defRPr/>
              </a:pPr>
              <a:t>16</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p:nvPr>
        </p:nvSpPr>
        <p:spPr>
          <a:xfrm>
            <a:off x="457199" y="598488"/>
            <a:ext cx="8229601" cy="722376"/>
          </a:xfrm>
        </p:spPr>
        <p:txBody>
          <a:bodyPr/>
          <a:lstStyle/>
          <a:p>
            <a:pPr eaLnBrk="1" hangingPunct="1"/>
            <a:r>
              <a:rPr lang="en-US" dirty="0" smtClean="0">
                <a:latin typeface="Century Gothic" pitchFamily="34" charset="0"/>
              </a:rPr>
              <a:t>Scheduler – “Over-packed” Columns</a:t>
            </a:r>
          </a:p>
        </p:txBody>
      </p:sp>
      <p:sp>
        <p:nvSpPr>
          <p:cNvPr id="23555" name="Rectangle 3"/>
          <p:cNvSpPr>
            <a:spLocks noGrp="1"/>
          </p:cNvSpPr>
          <p:nvPr>
            <p:ph type="body" idx="1"/>
          </p:nvPr>
        </p:nvSpPr>
        <p:spPr>
          <a:xfrm>
            <a:off x="457200" y="1320864"/>
            <a:ext cx="8229600" cy="4753365"/>
          </a:xfrm>
        </p:spPr>
        <p:txBody>
          <a:bodyPr/>
          <a:lstStyle/>
          <a:p>
            <a:pPr eaLnBrk="1" hangingPunct="1">
              <a:lnSpc>
                <a:spcPct val="90000"/>
              </a:lnSpc>
            </a:pPr>
            <a:r>
              <a:rPr lang="en-US" dirty="0" smtClean="0">
                <a:latin typeface="Century Gothic" pitchFamily="34" charset="0"/>
              </a:rPr>
              <a:t>Jobs running unusually long (hung)</a:t>
            </a:r>
          </a:p>
          <a:p>
            <a:pPr eaLnBrk="1" hangingPunct="1">
              <a:lnSpc>
                <a:spcPct val="90000"/>
              </a:lnSpc>
            </a:pPr>
            <a:r>
              <a:rPr lang="en-US" dirty="0" smtClean="0">
                <a:latin typeface="Century Gothic" pitchFamily="34" charset="0"/>
              </a:rPr>
              <a:t>When data in a Progress database field exceeds the length defined for its SQL-width</a:t>
            </a:r>
          </a:p>
          <a:p>
            <a:pPr eaLnBrk="1" hangingPunct="1">
              <a:lnSpc>
                <a:spcPct val="90000"/>
              </a:lnSpc>
            </a:pPr>
            <a:r>
              <a:rPr lang="en-US" dirty="0" smtClean="0">
                <a:latin typeface="Century Gothic" pitchFamily="34" charset="0"/>
              </a:rPr>
              <a:t>Progress </a:t>
            </a:r>
            <a:r>
              <a:rPr lang="en-US" dirty="0" err="1" smtClean="0">
                <a:latin typeface="Century Gothic" pitchFamily="34" charset="0"/>
              </a:rPr>
              <a:t>dbtool</a:t>
            </a:r>
            <a:r>
              <a:rPr lang="en-US" dirty="0" smtClean="0">
                <a:latin typeface="Century Gothic" pitchFamily="34" charset="0"/>
              </a:rPr>
              <a:t> Utility</a:t>
            </a:r>
          </a:p>
        </p:txBody>
      </p:sp>
      <p:sp>
        <p:nvSpPr>
          <p:cNvPr id="4" name="Slide Number Placeholder 3"/>
          <p:cNvSpPr>
            <a:spLocks noGrp="1"/>
          </p:cNvSpPr>
          <p:nvPr>
            <p:ph type="sldNum" sz="quarter" idx="10"/>
          </p:nvPr>
        </p:nvSpPr>
        <p:spPr>
          <a:xfrm>
            <a:off x="6923088" y="6459538"/>
            <a:ext cx="2133600" cy="365125"/>
          </a:xfrm>
        </p:spPr>
        <p:txBody>
          <a:bodyPr/>
          <a:lstStyle/>
          <a:p>
            <a:pPr>
              <a:defRPr/>
            </a:pPr>
            <a:fld id="{0A2DAC7D-CCD6-4D46-B79B-0CC821508860}" type="slidenum">
              <a:rPr lang="en-US" smtClean="0"/>
              <a:pPr>
                <a:defRPr/>
              </a:pPr>
              <a:t>17</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55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55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eaLnBrk="1" hangingPunct="1"/>
            <a:r>
              <a:rPr lang="en-US" dirty="0" smtClean="0">
                <a:latin typeface="Century Gothic" pitchFamily="34" charset="0"/>
              </a:rPr>
              <a:t>SQL Server </a:t>
            </a:r>
          </a:p>
          <a:p>
            <a:pPr lvl="1" eaLnBrk="1" hangingPunct="1"/>
            <a:r>
              <a:rPr lang="en-US" sz="2200" dirty="0" smtClean="0">
                <a:latin typeface="Century Gothic" pitchFamily="34" charset="0"/>
              </a:rPr>
              <a:t>Data warehouse</a:t>
            </a:r>
          </a:p>
          <a:p>
            <a:pPr lvl="1" eaLnBrk="1" hangingPunct="1"/>
            <a:r>
              <a:rPr lang="en-US" sz="2200" dirty="0" smtClean="0">
                <a:latin typeface="Century Gothic" pitchFamily="34" charset="0"/>
              </a:rPr>
              <a:t>Portal database</a:t>
            </a:r>
          </a:p>
          <a:p>
            <a:pPr lvl="1" eaLnBrk="1" hangingPunct="1"/>
            <a:r>
              <a:rPr lang="en-US" sz="2200" dirty="0" smtClean="0">
                <a:latin typeface="Century Gothic" pitchFamily="34" charset="0"/>
              </a:rPr>
              <a:t>Metadata database</a:t>
            </a:r>
          </a:p>
          <a:p>
            <a:pPr eaLnBrk="1" hangingPunct="1"/>
            <a:r>
              <a:rPr lang="en-US" dirty="0" smtClean="0">
                <a:latin typeface="Century Gothic" pitchFamily="34" charset="0"/>
              </a:rPr>
              <a:t>DWD (Data Warehouse Designer)</a:t>
            </a:r>
          </a:p>
          <a:p>
            <a:pPr lvl="1" eaLnBrk="1" hangingPunct="1"/>
            <a:r>
              <a:rPr lang="en-US" sz="2200" dirty="0" err="1" smtClean="0">
                <a:latin typeface="Century Gothic" pitchFamily="34" charset="0"/>
              </a:rPr>
              <a:t>Datasource</a:t>
            </a:r>
            <a:r>
              <a:rPr lang="en-US" sz="2200" dirty="0" smtClean="0">
                <a:latin typeface="Century Gothic" pitchFamily="34" charset="0"/>
              </a:rPr>
              <a:t> </a:t>
            </a:r>
          </a:p>
          <a:p>
            <a:pPr lvl="1" eaLnBrk="1" hangingPunct="1"/>
            <a:r>
              <a:rPr lang="en-US" sz="2200" dirty="0" smtClean="0">
                <a:latin typeface="Century Gothic" pitchFamily="34" charset="0"/>
              </a:rPr>
              <a:t>Data load procedures</a:t>
            </a:r>
          </a:p>
          <a:p>
            <a:pPr lvl="1" eaLnBrk="1" hangingPunct="1"/>
            <a:r>
              <a:rPr lang="en-US" sz="2200" dirty="0" smtClean="0">
                <a:latin typeface="Century Gothic" pitchFamily="34" charset="0"/>
              </a:rPr>
              <a:t>Data transformation</a:t>
            </a:r>
          </a:p>
          <a:p>
            <a:pPr lvl="1" eaLnBrk="1" hangingPunct="1"/>
            <a:r>
              <a:rPr lang="en-US" sz="2200" dirty="0" smtClean="0">
                <a:latin typeface="Century Gothic" pitchFamily="34" charset="0"/>
              </a:rPr>
              <a:t>Metadata </a:t>
            </a:r>
          </a:p>
          <a:p>
            <a:pPr lvl="1" eaLnBrk="1" hangingPunct="1"/>
            <a:r>
              <a:rPr lang="en-US" sz="2200" dirty="0" smtClean="0">
                <a:latin typeface="Century Gothic" pitchFamily="34" charset="0"/>
              </a:rPr>
              <a:t>Scheduler</a:t>
            </a:r>
          </a:p>
          <a:p>
            <a:endParaRPr lang="en-US" dirty="0"/>
          </a:p>
        </p:txBody>
      </p:sp>
      <p:sp>
        <p:nvSpPr>
          <p:cNvPr id="20481" name="Rectangle 2"/>
          <p:cNvSpPr>
            <a:spLocks noGrp="1"/>
          </p:cNvSpPr>
          <p:nvPr>
            <p:ph type="title"/>
          </p:nvPr>
        </p:nvSpPr>
        <p:spPr/>
        <p:txBody>
          <a:bodyPr/>
          <a:lstStyle/>
          <a:p>
            <a:pPr eaLnBrk="1" hangingPunct="1"/>
            <a:r>
              <a:rPr lang="en-US" dirty="0" smtClean="0">
                <a:latin typeface="Century Gothic" pitchFamily="34" charset="0"/>
              </a:rPr>
              <a:t>The Pieces So Far- How This All Ties Together</a:t>
            </a:r>
          </a:p>
        </p:txBody>
      </p:sp>
      <p:sp>
        <p:nvSpPr>
          <p:cNvPr id="6" name="Text Placeholder 5"/>
          <p:cNvSpPr>
            <a:spLocks noGrp="1"/>
          </p:cNvSpPr>
          <p:nvPr>
            <p:ph type="body"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fld id="{0A2DAC7D-CCD6-4D46-B79B-0CC821508860}" type="slidenum">
              <a:rPr lang="en-US" smtClean="0"/>
              <a:pPr>
                <a:defRPr/>
              </a:pPr>
              <a:t>18</a:t>
            </a:fld>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496291"/>
            <a:ext cx="8229600" cy="4819842"/>
          </a:xfrm>
        </p:spPr>
        <p:txBody>
          <a:bodyPr/>
          <a:lstStyle/>
          <a:p>
            <a:pPr eaLnBrk="1" hangingPunct="1"/>
            <a:r>
              <a:rPr lang="en-US" dirty="0" smtClean="0">
                <a:latin typeface="Century Gothic" pitchFamily="34" charset="0"/>
              </a:rPr>
              <a:t>Portal</a:t>
            </a:r>
          </a:p>
          <a:p>
            <a:pPr lvl="1" eaLnBrk="1" hangingPunct="1"/>
            <a:r>
              <a:rPr lang="en-US" sz="2200" dirty="0" smtClean="0">
                <a:latin typeface="Century Gothic" pitchFamily="34" charset="0"/>
              </a:rPr>
              <a:t>Web interface to the fact tables</a:t>
            </a:r>
          </a:p>
          <a:p>
            <a:pPr eaLnBrk="1" hangingPunct="1"/>
            <a:r>
              <a:rPr lang="en-US" dirty="0" smtClean="0">
                <a:latin typeface="Century Gothic" pitchFamily="34" charset="0"/>
              </a:rPr>
              <a:t>Administrator</a:t>
            </a:r>
          </a:p>
          <a:p>
            <a:pPr lvl="1" eaLnBrk="1" hangingPunct="1"/>
            <a:r>
              <a:rPr lang="en-US" sz="2200" dirty="0" smtClean="0">
                <a:latin typeface="Century Gothic" pitchFamily="34" charset="0"/>
              </a:rPr>
              <a:t>License key</a:t>
            </a:r>
          </a:p>
          <a:p>
            <a:pPr lvl="1" eaLnBrk="1" hangingPunct="1"/>
            <a:r>
              <a:rPr lang="en-US" sz="2200" dirty="0" smtClean="0">
                <a:latin typeface="Century Gothic" pitchFamily="34" charset="0"/>
              </a:rPr>
              <a:t>ODBC connections</a:t>
            </a:r>
          </a:p>
          <a:p>
            <a:pPr lvl="1" eaLnBrk="1" hangingPunct="1"/>
            <a:r>
              <a:rPr lang="en-US" sz="2200" dirty="0" smtClean="0">
                <a:latin typeface="Century Gothic" pitchFamily="34" charset="0"/>
              </a:rPr>
              <a:t>Metadata implementation</a:t>
            </a:r>
          </a:p>
          <a:p>
            <a:pPr lvl="1" eaLnBrk="1" hangingPunct="1"/>
            <a:r>
              <a:rPr lang="en-US" sz="2200" dirty="0" smtClean="0">
                <a:latin typeface="Century Gothic" pitchFamily="34" charset="0"/>
              </a:rPr>
              <a:t>Scheduler setup</a:t>
            </a:r>
          </a:p>
          <a:p>
            <a:pPr lvl="1" eaLnBrk="1" hangingPunct="1"/>
            <a:r>
              <a:rPr lang="en-US" sz="2200" dirty="0" smtClean="0">
                <a:latin typeface="Century Gothic" pitchFamily="34" charset="0"/>
              </a:rPr>
              <a:t>Applications/patches/languages installation</a:t>
            </a:r>
          </a:p>
          <a:p>
            <a:endParaRPr lang="en-US" dirty="0"/>
          </a:p>
        </p:txBody>
      </p:sp>
      <p:sp>
        <p:nvSpPr>
          <p:cNvPr id="8" name="Title 7"/>
          <p:cNvSpPr>
            <a:spLocks noGrp="1"/>
          </p:cNvSpPr>
          <p:nvPr>
            <p:ph type="title"/>
          </p:nvPr>
        </p:nvSpPr>
        <p:spPr/>
        <p:txBody>
          <a:bodyPr/>
          <a:lstStyle/>
          <a:p>
            <a:pPr lvl="0"/>
            <a:r>
              <a:rPr lang="en-US" dirty="0" smtClean="0">
                <a:solidFill>
                  <a:srgbClr val="4F4F4F"/>
                </a:solidFill>
                <a:latin typeface="Century Gothic" pitchFamily="34" charset="0"/>
              </a:rPr>
              <a:t>The Pieces So Far- How This All Ties Together</a:t>
            </a:r>
            <a:endParaRPr lang="en-US" dirty="0"/>
          </a:p>
        </p:txBody>
      </p:sp>
      <p:sp>
        <p:nvSpPr>
          <p:cNvPr id="10" name="Text Placeholder 9"/>
          <p:cNvSpPr>
            <a:spLocks noGrp="1"/>
          </p:cNvSpPr>
          <p:nvPr>
            <p:ph type="body"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fld id="{0A2DAC7D-CCD6-4D46-B79B-0CC821508860}" type="slidenum">
              <a:rPr lang="en-US" smtClean="0"/>
              <a:pPr>
                <a:defRPr/>
              </a:pPr>
              <a:t>19</a:t>
            </a:fld>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p:txBody>
          <a:bodyPr/>
          <a:lstStyle/>
          <a:p>
            <a:pPr eaLnBrk="1" hangingPunct="1"/>
            <a:r>
              <a:rPr lang="en-US" dirty="0" smtClean="0"/>
              <a:t>Day 1 Review</a:t>
            </a:r>
          </a:p>
          <a:p>
            <a:pPr eaLnBrk="1" hangingPunct="1"/>
            <a:r>
              <a:rPr lang="en-US" dirty="0" smtClean="0"/>
              <a:t>Confirm historical data loads were successful.</a:t>
            </a:r>
          </a:p>
          <a:p>
            <a:pPr eaLnBrk="1" hangingPunct="1"/>
            <a:r>
              <a:rPr lang="en-US" dirty="0" smtClean="0"/>
              <a:t>Discuss various failures &amp; possibilities.</a:t>
            </a:r>
          </a:p>
          <a:p>
            <a:pPr eaLnBrk="1" hangingPunct="1"/>
            <a:r>
              <a:rPr lang="en-US" dirty="0" smtClean="0"/>
              <a:t>Build and populate cubes.</a:t>
            </a:r>
          </a:p>
          <a:p>
            <a:pPr eaLnBrk="1" hangingPunct="1"/>
            <a:r>
              <a:rPr lang="en-US" dirty="0" smtClean="0"/>
              <a:t>Connect ad hoc Excel to cubes.</a:t>
            </a:r>
          </a:p>
          <a:p>
            <a:pPr eaLnBrk="1" hangingPunct="1"/>
            <a:r>
              <a:rPr lang="en-US" dirty="0" smtClean="0"/>
              <a:t>Review of the DWD and the Admin tool.</a:t>
            </a:r>
          </a:p>
          <a:p>
            <a:pPr lvl="1" eaLnBrk="1" hangingPunct="1"/>
            <a:endParaRPr lang="en-US" dirty="0" smtClean="0"/>
          </a:p>
        </p:txBody>
      </p:sp>
      <p:sp>
        <p:nvSpPr>
          <p:cNvPr id="41987" name="Title 3"/>
          <p:cNvSpPr>
            <a:spLocks noGrp="1"/>
          </p:cNvSpPr>
          <p:nvPr>
            <p:ph type="title"/>
            <p:custDataLst>
              <p:tags r:id="rId3"/>
            </p:custDataLst>
          </p:nvPr>
        </p:nvSpPr>
        <p:spPr/>
        <p:txBody>
          <a:bodyPr/>
          <a:lstStyle/>
          <a:p>
            <a:pPr eaLnBrk="1" hangingPunct="1"/>
            <a:r>
              <a:rPr lang="en-US" dirty="0" smtClean="0"/>
              <a:t>Agenda - Day 2</a:t>
            </a:r>
          </a:p>
        </p:txBody>
      </p:sp>
      <p:sp>
        <p:nvSpPr>
          <p:cNvPr id="8" name="Text Placeholder 7"/>
          <p:cNvSpPr>
            <a:spLocks noGrp="1"/>
          </p:cNvSpPr>
          <p:nvPr>
            <p:ph type="body"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pPr>
              <a:defRPr/>
            </a:pPr>
            <a:fld id="{0A2DAC7D-CCD6-4D46-B79B-0CC821508860}" type="slidenum">
              <a:rPr lang="en-US" smtClean="0"/>
              <a:pPr>
                <a:defRPr/>
              </a:pPr>
              <a:t>2</a:t>
            </a:fld>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Cubes</a:t>
            </a:r>
            <a:endParaRPr lang="en-US" dirty="0"/>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p:cNvSpPr>
          <p:nvPr>
            <p:ph type="title"/>
          </p:nvPr>
        </p:nvSpPr>
        <p:spPr/>
        <p:txBody>
          <a:bodyPr/>
          <a:lstStyle/>
          <a:p>
            <a:r>
              <a:rPr lang="en-US" dirty="0" smtClean="0">
                <a:latin typeface="Century Gothic" pitchFamily="34" charset="0"/>
              </a:rPr>
              <a:t>Cubes – What are they?</a:t>
            </a:r>
          </a:p>
        </p:txBody>
      </p:sp>
      <p:sp>
        <p:nvSpPr>
          <p:cNvPr id="55299" name="Rectangle 3"/>
          <p:cNvSpPr>
            <a:spLocks noGrp="1"/>
          </p:cNvSpPr>
          <p:nvPr>
            <p:ph type="body" idx="1"/>
          </p:nvPr>
        </p:nvSpPr>
        <p:spPr/>
        <p:txBody>
          <a:bodyPr/>
          <a:lstStyle/>
          <a:p>
            <a:r>
              <a:rPr lang="en-US" dirty="0" smtClean="0"/>
              <a:t>An </a:t>
            </a:r>
            <a:r>
              <a:rPr lang="en-US" b="1" dirty="0" smtClean="0"/>
              <a:t>OLAP cube</a:t>
            </a:r>
            <a:r>
              <a:rPr lang="en-US" dirty="0" smtClean="0"/>
              <a:t> (for </a:t>
            </a:r>
            <a:r>
              <a:rPr lang="en-US" dirty="0" smtClean="0">
                <a:hlinkClick r:id="rId3" action="ppaction://hlinkfile" tooltip="Online analytical processing"/>
              </a:rPr>
              <a:t>online analytical processing</a:t>
            </a:r>
            <a:r>
              <a:rPr lang="en-US" dirty="0" smtClean="0"/>
              <a:t>) is a </a:t>
            </a:r>
            <a:r>
              <a:rPr lang="en-US" dirty="0" smtClean="0">
                <a:hlinkClick r:id="rId4" action="ppaction://hlinkfile" tooltip="Data structure"/>
              </a:rPr>
              <a:t>data structure</a:t>
            </a:r>
            <a:r>
              <a:rPr lang="en-US" dirty="0" smtClean="0"/>
              <a:t> that allows fast analysis of data. It can also be defined as the capability of manipulating and analyzing data from multiple perspectives. </a:t>
            </a:r>
          </a:p>
          <a:p>
            <a:r>
              <a:rPr lang="en-US" dirty="0" smtClean="0">
                <a:latin typeface="Century Gothic" pitchFamily="34" charset="0"/>
              </a:rPr>
              <a:t>In our BI environment, our OLAP cubes are considered </a:t>
            </a:r>
            <a:r>
              <a:rPr lang="en-US" b="1" dirty="0" smtClean="0">
                <a:latin typeface="Century Gothic" pitchFamily="34" charset="0"/>
              </a:rPr>
              <a:t>MOLAP</a:t>
            </a:r>
            <a:r>
              <a:rPr lang="en-US" dirty="0" smtClean="0">
                <a:latin typeface="Century Gothic" pitchFamily="34" charset="0"/>
              </a:rPr>
              <a:t> (</a:t>
            </a:r>
            <a:r>
              <a:rPr lang="en-US" dirty="0" smtClean="0">
                <a:hlinkClick r:id="rId3" action="ppaction://hlinkfile" tooltip="Online analytical processing"/>
              </a:rPr>
              <a:t>multidimensional online analytical processing</a:t>
            </a:r>
            <a:r>
              <a:rPr lang="en-US" dirty="0" smtClean="0">
                <a:latin typeface="Century Gothic" pitchFamily="34" charset="0"/>
              </a:rPr>
              <a:t>) cubes.</a:t>
            </a:r>
          </a:p>
        </p:txBody>
      </p:sp>
      <p:sp>
        <p:nvSpPr>
          <p:cNvPr id="4" name="Slide Number Placeholder 3"/>
          <p:cNvSpPr>
            <a:spLocks noGrp="1"/>
          </p:cNvSpPr>
          <p:nvPr>
            <p:ph type="sldNum" sz="quarter" idx="10"/>
          </p:nvPr>
        </p:nvSpPr>
        <p:spPr>
          <a:xfrm>
            <a:off x="6923088" y="6459538"/>
            <a:ext cx="2133600" cy="365125"/>
          </a:xfrm>
        </p:spPr>
        <p:txBody>
          <a:bodyPr/>
          <a:lstStyle/>
          <a:p>
            <a:pPr>
              <a:defRPr/>
            </a:pPr>
            <a:fld id="{0A2DAC7D-CCD6-4D46-B79B-0CC821508860}" type="slidenum">
              <a:rPr lang="en-US" smtClean="0"/>
              <a:pPr>
                <a:defRPr/>
              </a:pPr>
              <a:t>21</a:t>
            </a:fld>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p:cNvSpPr>
          <p:nvPr>
            <p:ph type="title" idx="4294967295"/>
          </p:nvPr>
        </p:nvSpPr>
        <p:spPr/>
        <p:txBody>
          <a:bodyPr/>
          <a:lstStyle/>
          <a:p>
            <a:r>
              <a:rPr lang="en-US" dirty="0" smtClean="0">
                <a:latin typeface="Century Gothic" pitchFamily="34" charset="0"/>
              </a:rPr>
              <a:t>Cube Structure</a:t>
            </a:r>
          </a:p>
        </p:txBody>
      </p:sp>
      <p:sp>
        <p:nvSpPr>
          <p:cNvPr id="56323" name="Rectangle 3"/>
          <p:cNvSpPr>
            <a:spLocks noGrp="1"/>
          </p:cNvSpPr>
          <p:nvPr>
            <p:ph type="body" idx="4294967295"/>
          </p:nvPr>
        </p:nvSpPr>
        <p:spPr/>
        <p:txBody>
          <a:bodyPr/>
          <a:lstStyle/>
          <a:p>
            <a:r>
              <a:rPr lang="en-US" dirty="0" smtClean="0">
                <a:latin typeface="Century Gothic" pitchFamily="34" charset="0"/>
              </a:rPr>
              <a:t>Visual of a cube</a:t>
            </a:r>
          </a:p>
          <a:p>
            <a:pPr>
              <a:buFont typeface="Arial" charset="0"/>
              <a:buNone/>
            </a:pPr>
            <a:endParaRPr lang="en-US" dirty="0" smtClean="0">
              <a:latin typeface="Century Gothic" pitchFamily="34" charset="0"/>
            </a:endParaRPr>
          </a:p>
        </p:txBody>
      </p:sp>
      <p:pic>
        <p:nvPicPr>
          <p:cNvPr id="56324" name="Picture 4"/>
          <p:cNvPicPr>
            <a:picLocks noChangeAspect="1" noChangeArrowheads="1"/>
          </p:cNvPicPr>
          <p:nvPr/>
        </p:nvPicPr>
        <p:blipFill>
          <a:blip r:embed="rId3"/>
          <a:srcRect/>
          <a:stretch>
            <a:fillRect/>
          </a:stretch>
        </p:blipFill>
        <p:spPr bwMode="auto">
          <a:xfrm>
            <a:off x="1680519" y="1904040"/>
            <a:ext cx="5585253" cy="4403098"/>
          </a:xfrm>
          <a:prstGeom prst="rect">
            <a:avLst/>
          </a:prstGeom>
          <a:noFill/>
          <a:ln w="9525">
            <a:noFill/>
            <a:miter lim="800000"/>
            <a:headEnd/>
            <a:tailEnd/>
          </a:ln>
        </p:spPr>
      </p:pic>
      <p:sp>
        <p:nvSpPr>
          <p:cNvPr id="5" name="Slide Number Placeholder 3"/>
          <p:cNvSpPr>
            <a:spLocks noGrp="1"/>
          </p:cNvSpPr>
          <p:nvPr>
            <p:ph type="sldNum" sz="quarter" idx="10"/>
          </p:nvPr>
        </p:nvSpPr>
        <p:spPr>
          <a:xfrm>
            <a:off x="6923088" y="6459538"/>
            <a:ext cx="2133600" cy="365125"/>
          </a:xfrm>
        </p:spPr>
        <p:txBody>
          <a:bodyPr/>
          <a:lstStyle/>
          <a:p>
            <a:pPr>
              <a:defRPr/>
            </a:pPr>
            <a:fld id="{0A2DAC7D-CCD6-4D46-B79B-0CC821508860}" type="slidenum">
              <a:rPr lang="en-US" smtClean="0"/>
              <a:pPr>
                <a:defRPr/>
              </a:pPr>
              <a:t>22</a:t>
            </a:fld>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title" idx="4294967295"/>
          </p:nvPr>
        </p:nvSpPr>
        <p:spPr/>
        <p:txBody>
          <a:bodyPr/>
          <a:lstStyle/>
          <a:p>
            <a:r>
              <a:rPr lang="en-US" dirty="0" smtClean="0">
                <a:latin typeface="Century Gothic" pitchFamily="34" charset="0"/>
              </a:rPr>
              <a:t>DWD Cube Types  </a:t>
            </a:r>
          </a:p>
        </p:txBody>
      </p:sp>
      <p:sp>
        <p:nvSpPr>
          <p:cNvPr id="58371" name="Rectangle 3"/>
          <p:cNvSpPr>
            <a:spLocks noGrp="1"/>
          </p:cNvSpPr>
          <p:nvPr>
            <p:ph type="body" idx="4294967295"/>
          </p:nvPr>
        </p:nvSpPr>
        <p:spPr/>
        <p:txBody>
          <a:bodyPr/>
          <a:lstStyle/>
          <a:p>
            <a:pPr marL="514350" indent="-514350"/>
            <a:r>
              <a:rPr lang="en-US" dirty="0" smtClean="0">
                <a:latin typeface="Century Gothic" pitchFamily="34" charset="0"/>
              </a:rPr>
              <a:t>Olap Cube</a:t>
            </a:r>
          </a:p>
          <a:p>
            <a:pPr marL="914400" lvl="1" indent="-514350"/>
            <a:r>
              <a:rPr lang="en-US" dirty="0" smtClean="0">
                <a:latin typeface="Century Gothic" pitchFamily="34" charset="0"/>
              </a:rPr>
              <a:t>Sales, Inventory, Purchasing</a:t>
            </a:r>
          </a:p>
          <a:p>
            <a:pPr marL="914400" lvl="1" indent="-514350"/>
            <a:r>
              <a:rPr lang="en-US" dirty="0" smtClean="0">
                <a:latin typeface="Century Gothic" pitchFamily="34" charset="0"/>
              </a:rPr>
              <a:t>Measure Groups</a:t>
            </a:r>
          </a:p>
          <a:p>
            <a:pPr marL="514350" indent="-514350"/>
            <a:r>
              <a:rPr lang="en-US" i="1" dirty="0" smtClean="0">
                <a:latin typeface="Century Gothic" pitchFamily="34" charset="0"/>
              </a:rPr>
              <a:t>Cube</a:t>
            </a:r>
          </a:p>
          <a:p>
            <a:pPr marL="914400" lvl="1" indent="-514350"/>
            <a:r>
              <a:rPr lang="en-US" i="1" dirty="0" err="1" smtClean="0">
                <a:latin typeface="Century Gothic" pitchFamily="34" charset="0"/>
              </a:rPr>
              <a:t>cube_om_booking</a:t>
            </a:r>
            <a:r>
              <a:rPr lang="en-US" i="1" dirty="0" smtClean="0">
                <a:latin typeface="Century Gothic" pitchFamily="34" charset="0"/>
              </a:rPr>
              <a:t>, </a:t>
            </a:r>
            <a:r>
              <a:rPr lang="en-US" i="1" dirty="0" err="1" smtClean="0">
                <a:latin typeface="Century Gothic" pitchFamily="34" charset="0"/>
              </a:rPr>
              <a:t>cube_om_invoice</a:t>
            </a:r>
            <a:endParaRPr lang="en-US" i="1" dirty="0" smtClean="0">
              <a:latin typeface="Century Gothic" pitchFamily="34" charset="0"/>
            </a:endParaRPr>
          </a:p>
          <a:p>
            <a:pPr marL="914400" lvl="1" indent="-514350"/>
            <a:r>
              <a:rPr lang="en-US" i="1" dirty="0" err="1" smtClean="0">
                <a:latin typeface="Century Gothic" pitchFamily="34" charset="0"/>
              </a:rPr>
              <a:t>cube_om_order</a:t>
            </a:r>
            <a:r>
              <a:rPr lang="en-US" i="1" dirty="0" smtClean="0">
                <a:latin typeface="Century Gothic" pitchFamily="34" charset="0"/>
              </a:rPr>
              <a:t>, </a:t>
            </a:r>
            <a:r>
              <a:rPr lang="en-US" i="1" dirty="0" err="1" smtClean="0">
                <a:latin typeface="Century Gothic" pitchFamily="34" charset="0"/>
              </a:rPr>
              <a:t>cube_om_shipment</a:t>
            </a:r>
            <a:endParaRPr lang="en-US" i="1" dirty="0" smtClean="0">
              <a:latin typeface="Century Gothic" pitchFamily="34" charset="0"/>
            </a:endParaRPr>
          </a:p>
          <a:p>
            <a:pPr marL="914400" lvl="1" indent="-514350"/>
            <a:r>
              <a:rPr lang="en-US" i="1" dirty="0" err="1" smtClean="0">
                <a:latin typeface="Century Gothic" pitchFamily="34" charset="0"/>
              </a:rPr>
              <a:t>cube_ap_check</a:t>
            </a:r>
            <a:r>
              <a:rPr lang="en-US" i="1" dirty="0" smtClean="0">
                <a:latin typeface="Century Gothic" pitchFamily="34" charset="0"/>
              </a:rPr>
              <a:t>, </a:t>
            </a:r>
            <a:r>
              <a:rPr lang="en-US" i="1" dirty="0" err="1" smtClean="0">
                <a:latin typeface="Century Gothic" pitchFamily="34" charset="0"/>
              </a:rPr>
              <a:t>cube_ar_payment</a:t>
            </a:r>
            <a:endParaRPr lang="en-US" i="1" dirty="0" smtClean="0">
              <a:latin typeface="Century Gothic" pitchFamily="34" charset="0"/>
            </a:endParaRPr>
          </a:p>
          <a:p>
            <a:pPr marL="914400" lvl="1" indent="-514350"/>
            <a:r>
              <a:rPr lang="en-US" i="1" dirty="0" smtClean="0">
                <a:latin typeface="Century Gothic" pitchFamily="34" charset="0"/>
              </a:rPr>
              <a:t>Specific Measures</a:t>
            </a:r>
          </a:p>
          <a:p>
            <a:pPr marL="914400" lvl="1" indent="-514350"/>
            <a:r>
              <a:rPr lang="en-US" i="1" dirty="0" smtClean="0">
                <a:latin typeface="Century Gothic" pitchFamily="34" charset="0"/>
              </a:rPr>
              <a:t>Old Style (WhereScape v5)</a:t>
            </a:r>
          </a:p>
          <a:p>
            <a:pPr marL="914400" lvl="1" indent="-514350"/>
            <a:endParaRPr lang="en-US" i="1" dirty="0" smtClean="0">
              <a:latin typeface="Century Gothic" pitchFamily="34" charset="0"/>
            </a:endParaRPr>
          </a:p>
        </p:txBody>
      </p:sp>
      <p:sp>
        <p:nvSpPr>
          <p:cNvPr id="4" name="Slide Number Placeholder 3"/>
          <p:cNvSpPr>
            <a:spLocks noGrp="1"/>
          </p:cNvSpPr>
          <p:nvPr>
            <p:ph type="sldNum" sz="quarter" idx="10"/>
          </p:nvPr>
        </p:nvSpPr>
        <p:spPr>
          <a:xfrm>
            <a:off x="6923088" y="6459538"/>
            <a:ext cx="2133600" cy="365125"/>
          </a:xfrm>
        </p:spPr>
        <p:txBody>
          <a:bodyPr/>
          <a:lstStyle/>
          <a:p>
            <a:pPr>
              <a:defRPr/>
            </a:pPr>
            <a:fld id="{0A2DAC7D-CCD6-4D46-B79B-0CC821508860}" type="slidenum">
              <a:rPr lang="en-US" smtClean="0"/>
              <a:pPr>
                <a:defRPr/>
              </a:pPr>
              <a:t>23</a:t>
            </a:fld>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title" idx="4294967295"/>
          </p:nvPr>
        </p:nvSpPr>
        <p:spPr/>
        <p:txBody>
          <a:bodyPr/>
          <a:lstStyle/>
          <a:p>
            <a:r>
              <a:rPr lang="en-US" dirty="0" smtClean="0">
                <a:latin typeface="Century Gothic" pitchFamily="34" charset="0"/>
              </a:rPr>
              <a:t>Cubes Setup – Set Connections</a:t>
            </a:r>
          </a:p>
        </p:txBody>
      </p:sp>
      <p:sp>
        <p:nvSpPr>
          <p:cNvPr id="58371" name="Rectangle 3"/>
          <p:cNvSpPr>
            <a:spLocks noGrp="1"/>
          </p:cNvSpPr>
          <p:nvPr>
            <p:ph type="body" idx="4294967295"/>
          </p:nvPr>
        </p:nvSpPr>
        <p:spPr/>
        <p:txBody>
          <a:bodyPr/>
          <a:lstStyle/>
          <a:p>
            <a:pPr marL="514350" indent="-514350">
              <a:buFont typeface="+mj-lt"/>
              <a:buAutoNum type="arabicPeriod"/>
            </a:pPr>
            <a:r>
              <a:rPr lang="en-US" dirty="0" smtClean="0">
                <a:latin typeface="Century Gothic" pitchFamily="34" charset="0"/>
              </a:rPr>
              <a:t>In DWD, double-click on the </a:t>
            </a:r>
            <a:r>
              <a:rPr lang="en-US" i="1" dirty="0" err="1" smtClean="0">
                <a:latin typeface="Century Gothic" pitchFamily="34" charset="0"/>
              </a:rPr>
              <a:t>DataWarehouse</a:t>
            </a:r>
            <a:r>
              <a:rPr lang="en-US" dirty="0" smtClean="0">
                <a:latin typeface="Century Gothic" pitchFamily="34" charset="0"/>
              </a:rPr>
              <a:t> Connection</a:t>
            </a:r>
          </a:p>
          <a:p>
            <a:pPr marL="514350" indent="-514350">
              <a:buFont typeface="+mj-lt"/>
              <a:buAutoNum type="arabicPeriod"/>
            </a:pPr>
            <a:r>
              <a:rPr lang="en-US" dirty="0" smtClean="0">
                <a:latin typeface="Century Gothic" pitchFamily="34" charset="0"/>
              </a:rPr>
              <a:t>Set the </a:t>
            </a:r>
            <a:r>
              <a:rPr lang="en-US" i="1" dirty="0" smtClean="0">
                <a:latin typeface="Century Gothic" pitchFamily="34" charset="0"/>
              </a:rPr>
              <a:t>Provider Type</a:t>
            </a:r>
            <a:r>
              <a:rPr lang="en-US" dirty="0" smtClean="0">
                <a:latin typeface="Century Gothic" pitchFamily="34" charset="0"/>
              </a:rPr>
              <a:t>, </a:t>
            </a:r>
            <a:r>
              <a:rPr lang="en-US" i="1" dirty="0" smtClean="0">
                <a:latin typeface="Century Gothic" pitchFamily="34" charset="0"/>
              </a:rPr>
              <a:t>Server</a:t>
            </a:r>
            <a:r>
              <a:rPr lang="en-US" dirty="0" smtClean="0">
                <a:latin typeface="Century Gothic" pitchFamily="34" charset="0"/>
              </a:rPr>
              <a:t> &amp; </a:t>
            </a:r>
            <a:r>
              <a:rPr lang="en-US" i="1" dirty="0" smtClean="0">
                <a:latin typeface="Century Gothic" pitchFamily="34" charset="0"/>
              </a:rPr>
              <a:t>Database</a:t>
            </a:r>
          </a:p>
        </p:txBody>
      </p:sp>
      <p:pic>
        <p:nvPicPr>
          <p:cNvPr id="58373" name="Picture 6"/>
          <p:cNvPicPr>
            <a:picLocks noChangeAspect="1" noChangeArrowheads="1"/>
          </p:cNvPicPr>
          <p:nvPr/>
        </p:nvPicPr>
        <p:blipFill>
          <a:blip r:embed="rId3"/>
          <a:srcRect/>
          <a:stretch>
            <a:fillRect/>
          </a:stretch>
        </p:blipFill>
        <p:spPr bwMode="auto">
          <a:xfrm>
            <a:off x="1042988" y="3138488"/>
            <a:ext cx="4541837" cy="1584325"/>
          </a:xfrm>
          <a:prstGeom prst="rect">
            <a:avLst/>
          </a:prstGeom>
          <a:noFill/>
          <a:ln w="9525">
            <a:noFill/>
            <a:miter lim="800000"/>
            <a:headEnd/>
            <a:tailEnd/>
          </a:ln>
        </p:spPr>
      </p:pic>
      <p:pic>
        <p:nvPicPr>
          <p:cNvPr id="2050" name="Picture 2"/>
          <p:cNvPicPr>
            <a:picLocks noChangeAspect="1" noChangeArrowheads="1"/>
          </p:cNvPicPr>
          <p:nvPr/>
        </p:nvPicPr>
        <p:blipFill>
          <a:blip r:embed="rId4"/>
          <a:srcRect/>
          <a:stretch>
            <a:fillRect/>
          </a:stretch>
        </p:blipFill>
        <p:spPr bwMode="auto">
          <a:xfrm>
            <a:off x="2808288" y="4773613"/>
            <a:ext cx="3552825" cy="1438275"/>
          </a:xfrm>
          <a:prstGeom prst="rect">
            <a:avLst/>
          </a:prstGeom>
          <a:noFill/>
          <a:ln w="9525">
            <a:noFill/>
            <a:miter lim="800000"/>
            <a:headEnd/>
            <a:tailEnd/>
          </a:ln>
        </p:spPr>
      </p:pic>
      <p:sp>
        <p:nvSpPr>
          <p:cNvPr id="6" name="Slide Number Placeholder 3"/>
          <p:cNvSpPr>
            <a:spLocks noGrp="1"/>
          </p:cNvSpPr>
          <p:nvPr>
            <p:ph type="sldNum" sz="quarter" idx="10"/>
          </p:nvPr>
        </p:nvSpPr>
        <p:spPr>
          <a:xfrm>
            <a:off x="6923088" y="6471895"/>
            <a:ext cx="2133600" cy="365125"/>
          </a:xfrm>
        </p:spPr>
        <p:txBody>
          <a:bodyPr/>
          <a:lstStyle/>
          <a:p>
            <a:pPr>
              <a:defRPr/>
            </a:pPr>
            <a:fld id="{0A2DAC7D-CCD6-4D46-B79B-0CC821508860}" type="slidenum">
              <a:rPr lang="en-US" smtClean="0"/>
              <a:pPr>
                <a:defRPr/>
              </a:pPr>
              <a:t>24</a:t>
            </a:fld>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p:txBody>
          <a:bodyPr/>
          <a:lstStyle/>
          <a:p>
            <a:pPr marL="514350" indent="-514350">
              <a:buFont typeface="+mj-lt"/>
              <a:buAutoNum type="arabicPeriod" startAt="3"/>
            </a:pPr>
            <a:r>
              <a:rPr lang="en-US" dirty="0" smtClean="0">
                <a:latin typeface="Century Gothic" pitchFamily="34" charset="0"/>
              </a:rPr>
              <a:t>Double-click on the </a:t>
            </a:r>
            <a:r>
              <a:rPr lang="en-US" i="1" dirty="0" err="1" smtClean="0">
                <a:latin typeface="Century Gothic" pitchFamily="34" charset="0"/>
              </a:rPr>
              <a:t>QAD_BI_Cube</a:t>
            </a:r>
            <a:r>
              <a:rPr lang="en-US" dirty="0" smtClean="0">
                <a:latin typeface="Century Gothic" pitchFamily="34" charset="0"/>
              </a:rPr>
              <a:t> Connection</a:t>
            </a:r>
          </a:p>
          <a:p>
            <a:pPr marL="514350" indent="-514350">
              <a:buFont typeface="+mj-lt"/>
              <a:buAutoNum type="arabicPeriod" startAt="3"/>
            </a:pPr>
            <a:r>
              <a:rPr lang="en-US" dirty="0" smtClean="0">
                <a:latin typeface="Century Gothic" pitchFamily="34" charset="0"/>
              </a:rPr>
              <a:t>Set hostname in </a:t>
            </a:r>
            <a:r>
              <a:rPr lang="en-US" i="1" dirty="0" smtClean="0">
                <a:latin typeface="Century Gothic" pitchFamily="34" charset="0"/>
              </a:rPr>
              <a:t>Analysis Server 2005+</a:t>
            </a:r>
            <a:r>
              <a:rPr lang="en-US" dirty="0" smtClean="0">
                <a:latin typeface="Century Gothic" pitchFamily="34" charset="0"/>
              </a:rPr>
              <a:t> box</a:t>
            </a:r>
          </a:p>
        </p:txBody>
      </p:sp>
      <p:sp>
        <p:nvSpPr>
          <p:cNvPr id="9" name="Title 8"/>
          <p:cNvSpPr>
            <a:spLocks noGrp="1"/>
          </p:cNvSpPr>
          <p:nvPr>
            <p:ph type="title"/>
          </p:nvPr>
        </p:nvSpPr>
        <p:spPr/>
        <p:txBody>
          <a:bodyPr/>
          <a:lstStyle/>
          <a:p>
            <a:pPr lvl="0"/>
            <a:r>
              <a:rPr lang="en-US" dirty="0" smtClean="0">
                <a:solidFill>
                  <a:srgbClr val="4F4F4F"/>
                </a:solidFill>
                <a:latin typeface="Century Gothic" pitchFamily="34" charset="0"/>
              </a:rPr>
              <a:t>Cubes Setup – Set Connections</a:t>
            </a:r>
            <a:endParaRPr lang="en-US" dirty="0"/>
          </a:p>
        </p:txBody>
      </p:sp>
      <p:sp>
        <p:nvSpPr>
          <p:cNvPr id="60419" name="Rectangle 3"/>
          <p:cNvSpPr>
            <a:spLocks noGrp="1"/>
          </p:cNvSpPr>
          <p:nvPr>
            <p:ph type="body" sz="quarter" idx="11"/>
          </p:nvPr>
        </p:nvSpPr>
        <p:spPr/>
        <p:txBody>
          <a:bodyPr/>
          <a:lstStyle/>
          <a:p>
            <a:endParaRPr lang="en-US" dirty="0" smtClean="0">
              <a:latin typeface="Century Gothic" pitchFamily="34" charset="0"/>
            </a:endParaRPr>
          </a:p>
          <a:p>
            <a:endParaRPr lang="en-US" dirty="0" smtClean="0">
              <a:latin typeface="Century Gothic" pitchFamily="34" charset="0"/>
            </a:endParaRPr>
          </a:p>
        </p:txBody>
      </p:sp>
      <p:sp>
        <p:nvSpPr>
          <p:cNvPr id="6" name="Slide Number Placeholder 3"/>
          <p:cNvSpPr>
            <a:spLocks noGrp="1"/>
          </p:cNvSpPr>
          <p:nvPr>
            <p:ph type="sldNum" sz="quarter" idx="12"/>
          </p:nvPr>
        </p:nvSpPr>
        <p:spPr/>
        <p:txBody>
          <a:bodyPr/>
          <a:lstStyle/>
          <a:p>
            <a:pPr>
              <a:defRPr/>
            </a:pPr>
            <a:fld id="{0A2DAC7D-CCD6-4D46-B79B-0CC821508860}" type="slidenum">
              <a:rPr lang="en-US" smtClean="0"/>
              <a:pPr>
                <a:defRPr/>
              </a:pPr>
              <a:t>25</a:t>
            </a:fld>
            <a:endParaRPr lang="en-US" dirty="0"/>
          </a:p>
        </p:txBody>
      </p:sp>
      <p:pic>
        <p:nvPicPr>
          <p:cNvPr id="3075" name="Picture 3"/>
          <p:cNvPicPr>
            <a:picLocks noChangeAspect="1" noChangeArrowheads="1"/>
          </p:cNvPicPr>
          <p:nvPr/>
        </p:nvPicPr>
        <p:blipFill>
          <a:blip r:embed="rId3"/>
          <a:srcRect/>
          <a:stretch>
            <a:fillRect/>
          </a:stretch>
        </p:blipFill>
        <p:spPr bwMode="auto">
          <a:xfrm>
            <a:off x="2207623" y="3224038"/>
            <a:ext cx="5127280" cy="2885392"/>
          </a:xfrm>
          <a:prstGeom prst="rect">
            <a:avLst/>
          </a:prstGeom>
          <a:noFill/>
          <a:ln w="9525">
            <a:noFill/>
            <a:miter lim="800000"/>
            <a:headEnd/>
            <a:tailEnd/>
          </a:ln>
        </p:spPr>
      </p:pic>
      <p:sp>
        <p:nvSpPr>
          <p:cNvPr id="5" name="Rectangle 2"/>
          <p:cNvSpPr txBox="1">
            <a:spLocks/>
          </p:cNvSpPr>
          <p:nvPr/>
        </p:nvSpPr>
        <p:spPr bwMode="auto">
          <a:xfrm>
            <a:off x="457200" y="598488"/>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en-US" sz="3200" b="1" i="0" u="none" strike="noStrike" kern="1200" cap="none" spc="0" normalizeH="0" baseline="0" noProof="0" dirty="0" smtClean="0">
              <a:ln>
                <a:noFill/>
              </a:ln>
              <a:solidFill>
                <a:srgbClr val="4F4F4F"/>
              </a:solidFill>
              <a:effectLst/>
              <a:uLnTx/>
              <a:uFillTx/>
              <a:latin typeface="Century Gothic" pitchFamily="34" charset="0"/>
              <a:ea typeface="Century Gothic" pitchFamily="34" charset="0"/>
              <a:cs typeface="Century Gothic"/>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p:cNvSpPr>
          <p:nvPr>
            <p:ph type="title"/>
          </p:nvPr>
        </p:nvSpPr>
        <p:spPr/>
        <p:txBody>
          <a:bodyPr/>
          <a:lstStyle/>
          <a:p>
            <a:r>
              <a:rPr lang="en-US" dirty="0" smtClean="0">
                <a:latin typeface="Century Gothic" pitchFamily="34" charset="0"/>
              </a:rPr>
              <a:t>Cubes Setup – Build the Olap Cubes</a:t>
            </a:r>
          </a:p>
        </p:txBody>
      </p:sp>
      <p:sp>
        <p:nvSpPr>
          <p:cNvPr id="59395" name="Rectangle 3"/>
          <p:cNvSpPr>
            <a:spLocks noGrp="1"/>
          </p:cNvSpPr>
          <p:nvPr>
            <p:ph type="body" idx="1"/>
          </p:nvPr>
        </p:nvSpPr>
        <p:spPr/>
        <p:txBody>
          <a:bodyPr/>
          <a:lstStyle/>
          <a:p>
            <a:pPr marL="514350" indent="-514350">
              <a:buFont typeface="+mj-lt"/>
              <a:buAutoNum type="arabicPeriod" startAt="5"/>
            </a:pPr>
            <a:r>
              <a:rPr lang="en-US" dirty="0" smtClean="0">
                <a:latin typeface="Century Gothic" pitchFamily="34" charset="0"/>
              </a:rPr>
              <a:t>Expand the </a:t>
            </a:r>
            <a:r>
              <a:rPr lang="en-US" i="1" dirty="0" smtClean="0">
                <a:latin typeface="Century Gothic" pitchFamily="34" charset="0"/>
              </a:rPr>
              <a:t>Olap Cube</a:t>
            </a:r>
            <a:r>
              <a:rPr lang="en-US" dirty="0" smtClean="0">
                <a:latin typeface="Century Gothic" pitchFamily="34" charset="0"/>
              </a:rPr>
              <a:t> folder. Right-click on an Olap Cube and select the </a:t>
            </a:r>
            <a:r>
              <a:rPr lang="en-US" i="1" dirty="0" smtClean="0">
                <a:latin typeface="Century Gothic" pitchFamily="34" charset="0"/>
              </a:rPr>
              <a:t>Create (Alter) Cube</a:t>
            </a:r>
            <a:r>
              <a:rPr lang="en-US" dirty="0" smtClean="0">
                <a:latin typeface="Century Gothic" pitchFamily="34" charset="0"/>
              </a:rPr>
              <a:t> option.</a:t>
            </a:r>
          </a:p>
          <a:p>
            <a:pPr marL="514350" indent="-514350">
              <a:buFont typeface="+mj-lt"/>
              <a:buAutoNum type="arabicPeriod" startAt="5"/>
            </a:pPr>
            <a:r>
              <a:rPr lang="en-US" dirty="0" smtClean="0">
                <a:latin typeface="Century Gothic" pitchFamily="34" charset="0"/>
              </a:rPr>
              <a:t>Do this for every Olap Cube.</a:t>
            </a:r>
          </a:p>
          <a:p>
            <a:endParaRPr lang="en-US" dirty="0" smtClean="0">
              <a:latin typeface="Century Gothic" pitchFamily="34" charset="0"/>
            </a:endParaRPr>
          </a:p>
          <a:p>
            <a:endParaRPr lang="en-US" dirty="0" smtClean="0">
              <a:latin typeface="Century Gothic" pitchFamily="34" charset="0"/>
            </a:endParaRPr>
          </a:p>
        </p:txBody>
      </p:sp>
      <p:pic>
        <p:nvPicPr>
          <p:cNvPr id="2050" name="Picture 2"/>
          <p:cNvPicPr>
            <a:picLocks noChangeAspect="1" noChangeArrowheads="1"/>
          </p:cNvPicPr>
          <p:nvPr/>
        </p:nvPicPr>
        <p:blipFill>
          <a:blip r:embed="rId3"/>
          <a:srcRect/>
          <a:stretch>
            <a:fillRect/>
          </a:stretch>
        </p:blipFill>
        <p:spPr bwMode="auto">
          <a:xfrm>
            <a:off x="2504946" y="3411538"/>
            <a:ext cx="4257675" cy="2895600"/>
          </a:xfrm>
          <a:prstGeom prst="rect">
            <a:avLst/>
          </a:prstGeom>
          <a:noFill/>
          <a:ln w="9525">
            <a:noFill/>
            <a:miter lim="800000"/>
            <a:headEnd/>
            <a:tailEnd/>
          </a:ln>
        </p:spPr>
      </p:pic>
      <p:sp>
        <p:nvSpPr>
          <p:cNvPr id="5" name="Slide Number Placeholder 3"/>
          <p:cNvSpPr>
            <a:spLocks noGrp="1"/>
          </p:cNvSpPr>
          <p:nvPr>
            <p:ph type="sldNum" sz="quarter" idx="10"/>
          </p:nvPr>
        </p:nvSpPr>
        <p:spPr>
          <a:xfrm>
            <a:off x="6923088" y="6459538"/>
            <a:ext cx="2133600" cy="365125"/>
          </a:xfrm>
        </p:spPr>
        <p:txBody>
          <a:bodyPr/>
          <a:lstStyle/>
          <a:p>
            <a:pPr>
              <a:defRPr/>
            </a:pPr>
            <a:fld id="{0A2DAC7D-CCD6-4D46-B79B-0CC821508860}" type="slidenum">
              <a:rPr lang="en-US" smtClean="0"/>
              <a:pPr>
                <a:defRPr/>
              </a:pPr>
              <a:t>26</a:t>
            </a:fld>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p:cNvSpPr>
          <p:nvPr>
            <p:ph type="title"/>
          </p:nvPr>
        </p:nvSpPr>
        <p:spPr/>
        <p:txBody>
          <a:bodyPr/>
          <a:lstStyle/>
          <a:p>
            <a:r>
              <a:rPr lang="en-US" dirty="0" smtClean="0">
                <a:latin typeface="Century Gothic" pitchFamily="34" charset="0"/>
              </a:rPr>
              <a:t>Cubes Setup – Build the Cubes (v5)</a:t>
            </a:r>
          </a:p>
        </p:txBody>
      </p:sp>
      <p:sp>
        <p:nvSpPr>
          <p:cNvPr id="59395" name="Rectangle 3"/>
          <p:cNvSpPr>
            <a:spLocks noGrp="1"/>
          </p:cNvSpPr>
          <p:nvPr>
            <p:ph type="body" idx="1"/>
          </p:nvPr>
        </p:nvSpPr>
        <p:spPr/>
        <p:txBody>
          <a:bodyPr/>
          <a:lstStyle/>
          <a:p>
            <a:pPr marL="514350" indent="-514350">
              <a:buFont typeface="+mj-lt"/>
              <a:buAutoNum type="arabicPeriod" startAt="7"/>
            </a:pPr>
            <a:r>
              <a:rPr lang="en-US" dirty="0" smtClean="0">
                <a:latin typeface="Century Gothic" pitchFamily="34" charset="0"/>
              </a:rPr>
              <a:t>Expand the </a:t>
            </a:r>
            <a:r>
              <a:rPr lang="en-US" i="1" dirty="0" smtClean="0">
                <a:latin typeface="Century Gothic" pitchFamily="34" charset="0"/>
              </a:rPr>
              <a:t>Cube</a:t>
            </a:r>
            <a:r>
              <a:rPr lang="en-US" dirty="0" smtClean="0">
                <a:latin typeface="Century Gothic" pitchFamily="34" charset="0"/>
              </a:rPr>
              <a:t> folder. Right-click on a Cube and select the </a:t>
            </a:r>
            <a:r>
              <a:rPr lang="en-US" i="1" dirty="0" smtClean="0">
                <a:latin typeface="Century Gothic" pitchFamily="34" charset="0"/>
              </a:rPr>
              <a:t>Create Cube</a:t>
            </a:r>
            <a:r>
              <a:rPr lang="en-US" dirty="0" smtClean="0">
                <a:latin typeface="Century Gothic" pitchFamily="34" charset="0"/>
              </a:rPr>
              <a:t> option.</a:t>
            </a:r>
          </a:p>
          <a:p>
            <a:pPr marL="514350" indent="-514350">
              <a:buFont typeface="+mj-lt"/>
              <a:buAutoNum type="arabicPeriod" startAt="7"/>
            </a:pPr>
            <a:r>
              <a:rPr lang="en-US" dirty="0" smtClean="0">
                <a:latin typeface="Century Gothic" pitchFamily="34" charset="0"/>
              </a:rPr>
              <a:t>Do this for every cube.</a:t>
            </a:r>
          </a:p>
          <a:p>
            <a:endParaRPr lang="en-US" dirty="0" smtClean="0">
              <a:latin typeface="Century Gothic" pitchFamily="34" charset="0"/>
            </a:endParaRPr>
          </a:p>
          <a:p>
            <a:endParaRPr lang="en-US" dirty="0" smtClean="0">
              <a:latin typeface="Century Gothic" pitchFamily="34" charset="0"/>
            </a:endParaRPr>
          </a:p>
        </p:txBody>
      </p:sp>
      <p:pic>
        <p:nvPicPr>
          <p:cNvPr id="59396" name="Picture 5"/>
          <p:cNvPicPr>
            <a:picLocks noChangeAspect="1" noChangeArrowheads="1"/>
          </p:cNvPicPr>
          <p:nvPr/>
        </p:nvPicPr>
        <p:blipFill>
          <a:blip r:embed="rId3"/>
          <a:srcRect/>
          <a:stretch>
            <a:fillRect/>
          </a:stretch>
        </p:blipFill>
        <p:spPr bwMode="auto">
          <a:xfrm>
            <a:off x="1778172" y="3277844"/>
            <a:ext cx="5905844" cy="2430977"/>
          </a:xfrm>
          <a:prstGeom prst="rect">
            <a:avLst/>
          </a:prstGeom>
          <a:noFill/>
          <a:ln w="9525">
            <a:noFill/>
            <a:miter lim="800000"/>
            <a:headEnd/>
            <a:tailEnd/>
          </a:ln>
        </p:spPr>
      </p:pic>
      <p:sp>
        <p:nvSpPr>
          <p:cNvPr id="5" name="Slide Number Placeholder 3"/>
          <p:cNvSpPr>
            <a:spLocks noGrp="1"/>
          </p:cNvSpPr>
          <p:nvPr>
            <p:ph type="sldNum" sz="quarter" idx="10"/>
          </p:nvPr>
        </p:nvSpPr>
        <p:spPr>
          <a:xfrm>
            <a:off x="6923088" y="6459538"/>
            <a:ext cx="2133600" cy="365125"/>
          </a:xfrm>
        </p:spPr>
        <p:txBody>
          <a:bodyPr/>
          <a:lstStyle/>
          <a:p>
            <a:pPr>
              <a:defRPr/>
            </a:pPr>
            <a:fld id="{0A2DAC7D-CCD6-4D46-B79B-0CC821508860}" type="slidenum">
              <a:rPr lang="en-US" smtClean="0"/>
              <a:pPr>
                <a:defRPr/>
              </a:pPr>
              <a:t>27</a:t>
            </a:fld>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p:cNvSpPr>
          <p:nvPr>
            <p:ph type="title" idx="4294967295"/>
          </p:nvPr>
        </p:nvSpPr>
        <p:spPr/>
        <p:txBody>
          <a:bodyPr/>
          <a:lstStyle/>
          <a:p>
            <a:r>
              <a:rPr lang="en-US" dirty="0" smtClean="0">
                <a:latin typeface="Century Gothic" pitchFamily="34" charset="0"/>
              </a:rPr>
              <a:t>Cubes Processing – Run the Job</a:t>
            </a:r>
          </a:p>
        </p:txBody>
      </p:sp>
      <p:sp>
        <p:nvSpPr>
          <p:cNvPr id="62467" name="Rectangle 3"/>
          <p:cNvSpPr>
            <a:spLocks noGrp="1"/>
          </p:cNvSpPr>
          <p:nvPr>
            <p:ph type="body" idx="4294967295"/>
          </p:nvPr>
        </p:nvSpPr>
        <p:spPr>
          <a:xfrm>
            <a:off x="457200" y="1495168"/>
            <a:ext cx="8229600" cy="4830977"/>
          </a:xfrm>
        </p:spPr>
        <p:txBody>
          <a:bodyPr/>
          <a:lstStyle/>
          <a:p>
            <a:pPr marL="514350" indent="-514350">
              <a:buFont typeface="+mj-lt"/>
              <a:buAutoNum type="arabicPeriod" startAt="9"/>
            </a:pPr>
            <a:r>
              <a:rPr lang="en-US" dirty="0" smtClean="0">
                <a:latin typeface="Century Gothic" pitchFamily="34" charset="0"/>
              </a:rPr>
              <a:t>In DWD Scheduler, run the job(s) </a:t>
            </a:r>
            <a:r>
              <a:rPr lang="en-US" dirty="0" err="1" smtClean="0">
                <a:latin typeface="Century Gothic" pitchFamily="34" charset="0"/>
              </a:rPr>
              <a:t>POSTPROCESS_xx_CUBES</a:t>
            </a:r>
            <a:endParaRPr lang="en-US" dirty="0" smtClean="0">
              <a:latin typeface="Century Gothic" pitchFamily="34" charset="0"/>
            </a:endParaRPr>
          </a:p>
          <a:p>
            <a:endParaRPr lang="en-US" dirty="0" smtClean="0">
              <a:latin typeface="Century Gothic" pitchFamily="34" charset="0"/>
            </a:endParaRPr>
          </a:p>
        </p:txBody>
      </p:sp>
      <p:pic>
        <p:nvPicPr>
          <p:cNvPr id="3075" name="Picture 3"/>
          <p:cNvPicPr>
            <a:picLocks noChangeAspect="1" noChangeArrowheads="1"/>
          </p:cNvPicPr>
          <p:nvPr/>
        </p:nvPicPr>
        <p:blipFill>
          <a:blip r:embed="rId3"/>
          <a:srcRect/>
          <a:stretch>
            <a:fillRect/>
          </a:stretch>
        </p:blipFill>
        <p:spPr bwMode="auto">
          <a:xfrm>
            <a:off x="2276475" y="2573295"/>
            <a:ext cx="4591050" cy="3752850"/>
          </a:xfrm>
          <a:prstGeom prst="rect">
            <a:avLst/>
          </a:prstGeom>
          <a:noFill/>
          <a:ln w="9525">
            <a:noFill/>
            <a:miter lim="800000"/>
            <a:headEnd/>
            <a:tailEnd/>
          </a:ln>
        </p:spPr>
      </p:pic>
      <p:sp>
        <p:nvSpPr>
          <p:cNvPr id="5" name="Slide Number Placeholder 3"/>
          <p:cNvSpPr>
            <a:spLocks noGrp="1"/>
          </p:cNvSpPr>
          <p:nvPr>
            <p:ph type="sldNum" sz="quarter" idx="10"/>
          </p:nvPr>
        </p:nvSpPr>
        <p:spPr>
          <a:xfrm>
            <a:off x="6923088" y="6459538"/>
            <a:ext cx="2133600" cy="365125"/>
          </a:xfrm>
        </p:spPr>
        <p:txBody>
          <a:bodyPr/>
          <a:lstStyle/>
          <a:p>
            <a:pPr>
              <a:defRPr/>
            </a:pPr>
            <a:fld id="{0A2DAC7D-CCD6-4D46-B79B-0CC821508860}" type="slidenum">
              <a:rPr lang="en-US" smtClean="0"/>
              <a:pPr>
                <a:defRPr/>
              </a:pPr>
              <a:t>28</a:t>
            </a:fld>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p:cNvSpPr>
          <p:nvPr>
            <p:ph type="title"/>
          </p:nvPr>
        </p:nvSpPr>
        <p:spPr/>
        <p:txBody>
          <a:bodyPr/>
          <a:lstStyle/>
          <a:p>
            <a:r>
              <a:rPr lang="en-US" dirty="0" smtClean="0">
                <a:latin typeface="Century Gothic" pitchFamily="34" charset="0"/>
              </a:rPr>
              <a:t>Setup Microsoft Excel for Cubes</a:t>
            </a:r>
          </a:p>
        </p:txBody>
      </p:sp>
      <p:sp>
        <p:nvSpPr>
          <p:cNvPr id="64515" name="Rectangle 3"/>
          <p:cNvSpPr>
            <a:spLocks noGrp="1"/>
          </p:cNvSpPr>
          <p:nvPr>
            <p:ph type="body" idx="1"/>
          </p:nvPr>
        </p:nvSpPr>
        <p:spPr>
          <a:xfrm>
            <a:off x="457200" y="1316038"/>
            <a:ext cx="8427308" cy="4991100"/>
          </a:xfrm>
        </p:spPr>
        <p:txBody>
          <a:bodyPr/>
          <a:lstStyle/>
          <a:p>
            <a:pPr marL="514350" indent="-514350">
              <a:buFont typeface="+mj-lt"/>
              <a:buAutoNum type="arabicPeriod"/>
            </a:pPr>
            <a:r>
              <a:rPr lang="en-US" sz="3200" dirty="0" smtClean="0">
                <a:latin typeface="Century Gothic" pitchFamily="34" charset="0"/>
              </a:rPr>
              <a:t>Open an Excel spreadsheet from the /published directory. </a:t>
            </a:r>
          </a:p>
        </p:txBody>
      </p:sp>
      <p:pic>
        <p:nvPicPr>
          <p:cNvPr id="5122" name="Picture 2"/>
          <p:cNvPicPr>
            <a:picLocks noChangeAspect="1" noChangeArrowheads="1"/>
          </p:cNvPicPr>
          <p:nvPr/>
        </p:nvPicPr>
        <p:blipFill>
          <a:blip r:embed="rId3"/>
          <a:srcRect/>
          <a:stretch>
            <a:fillRect/>
          </a:stretch>
        </p:blipFill>
        <p:spPr bwMode="auto">
          <a:xfrm>
            <a:off x="1112107" y="2434780"/>
            <a:ext cx="7233083" cy="3872358"/>
          </a:xfrm>
          <a:prstGeom prst="rect">
            <a:avLst/>
          </a:prstGeom>
          <a:noFill/>
          <a:ln w="9525">
            <a:noFill/>
            <a:miter lim="800000"/>
            <a:headEnd/>
            <a:tailEnd/>
          </a:ln>
        </p:spPr>
      </p:pic>
      <p:sp>
        <p:nvSpPr>
          <p:cNvPr id="5" name="Slide Number Placeholder 3"/>
          <p:cNvSpPr>
            <a:spLocks noGrp="1"/>
          </p:cNvSpPr>
          <p:nvPr>
            <p:ph type="sldNum" sz="quarter" idx="10"/>
          </p:nvPr>
        </p:nvSpPr>
        <p:spPr>
          <a:xfrm>
            <a:off x="6923088" y="6459538"/>
            <a:ext cx="2133600" cy="365125"/>
          </a:xfrm>
        </p:spPr>
        <p:txBody>
          <a:bodyPr/>
          <a:lstStyle/>
          <a:p>
            <a:pPr>
              <a:defRPr/>
            </a:pPr>
            <a:fld id="{0A2DAC7D-CCD6-4D46-B79B-0CC821508860}" type="slidenum">
              <a:rPr lang="en-US" smtClean="0"/>
              <a:pPr>
                <a:defRPr/>
              </a:pPr>
              <a:t>29</a:t>
            </a:fld>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Rectangle 2"/>
          <p:cNvSpPr>
            <a:spLocks noGrp="1"/>
          </p:cNvSpPr>
          <p:nvPr>
            <p:ph type="title"/>
          </p:nvPr>
        </p:nvSpPr>
        <p:spPr/>
        <p:txBody>
          <a:bodyPr/>
          <a:lstStyle/>
          <a:p>
            <a:pPr eaLnBrk="1" hangingPunct="1"/>
            <a:r>
              <a:rPr lang="en-US" dirty="0" smtClean="0"/>
              <a:t>Day 1 Review	</a:t>
            </a:r>
          </a:p>
        </p:txBody>
      </p:sp>
      <p:sp>
        <p:nvSpPr>
          <p:cNvPr id="206850" name="Rectangle 3"/>
          <p:cNvSpPr>
            <a:spLocks noGrp="1"/>
          </p:cNvSpPr>
          <p:nvPr>
            <p:ph type="body" idx="1"/>
          </p:nvPr>
        </p:nvSpPr>
        <p:spPr/>
        <p:txBody>
          <a:bodyPr/>
          <a:lstStyle/>
          <a:p>
            <a:pPr eaLnBrk="1" hangingPunct="1"/>
            <a:r>
              <a:rPr lang="en-US" dirty="0" smtClean="0"/>
              <a:t>Overview of BI</a:t>
            </a:r>
          </a:p>
          <a:p>
            <a:pPr eaLnBrk="1" hangingPunct="1"/>
            <a:r>
              <a:rPr lang="en-US" dirty="0" smtClean="0"/>
              <a:t>Ran the BI Installer</a:t>
            </a:r>
          </a:p>
          <a:p>
            <a:pPr lvl="1" eaLnBrk="1" hangingPunct="1"/>
            <a:r>
              <a:rPr lang="en-US" dirty="0" smtClean="0"/>
              <a:t>Setup data warehouse &amp; installed DWD</a:t>
            </a:r>
          </a:p>
          <a:p>
            <a:pPr lvl="1" eaLnBrk="1" hangingPunct="1"/>
            <a:r>
              <a:rPr lang="en-US" dirty="0" smtClean="0"/>
              <a:t>Created ODBC connections to Progress ERP</a:t>
            </a:r>
          </a:p>
          <a:p>
            <a:pPr eaLnBrk="1" hangingPunct="1"/>
            <a:r>
              <a:rPr lang="en-US" dirty="0" smtClean="0"/>
              <a:t>Set parameters &amp; ran the INITIAL_JOB_SETUP</a:t>
            </a:r>
          </a:p>
          <a:p>
            <a:pPr eaLnBrk="1" hangingPunct="1"/>
            <a:r>
              <a:rPr lang="en-US" dirty="0" smtClean="0"/>
              <a:t>Installed Language(s)</a:t>
            </a:r>
          </a:p>
          <a:p>
            <a:pPr eaLnBrk="1" hangingPunct="1"/>
            <a:r>
              <a:rPr lang="en-US" dirty="0" smtClean="0"/>
              <a:t>Started the Historical Data Load</a:t>
            </a:r>
          </a:p>
          <a:p>
            <a:pPr eaLnBrk="1" hangingPunct="1"/>
            <a:r>
              <a:rPr lang="en-US" dirty="0" smtClean="0"/>
              <a:t>Setup Portal</a:t>
            </a:r>
          </a:p>
          <a:p>
            <a:pPr lvl="1" eaLnBrk="1" hangingPunct="1"/>
            <a:r>
              <a:rPr lang="en-US" dirty="0" smtClean="0"/>
              <a:t>Dashboards &amp; Reports</a:t>
            </a:r>
          </a:p>
          <a:p>
            <a:pPr lvl="1" eaLnBrk="1" hangingPunct="1"/>
            <a:r>
              <a:rPr lang="en-US" dirty="0" smtClean="0"/>
              <a:t>User(s)</a:t>
            </a:r>
          </a:p>
          <a:p>
            <a:pPr eaLnBrk="1" hangingPunct="1"/>
            <a:endParaRPr lang="en-US" dirty="0" smtClean="0"/>
          </a:p>
        </p:txBody>
      </p:sp>
      <p:sp>
        <p:nvSpPr>
          <p:cNvPr id="4" name="Slide Number Placeholder 3"/>
          <p:cNvSpPr>
            <a:spLocks noGrp="1"/>
          </p:cNvSpPr>
          <p:nvPr>
            <p:ph type="sldNum" sz="quarter" idx="10"/>
          </p:nvPr>
        </p:nvSpPr>
        <p:spPr>
          <a:xfrm>
            <a:off x="6923088" y="6459538"/>
            <a:ext cx="2133600" cy="365125"/>
          </a:xfrm>
        </p:spPr>
        <p:txBody>
          <a:bodyPr/>
          <a:lstStyle/>
          <a:p>
            <a:pPr>
              <a:defRPr/>
            </a:pPr>
            <a:fld id="{0A2DAC7D-CCD6-4D46-B79B-0CC821508860}" type="slidenum">
              <a:rPr lang="en-US" smtClean="0"/>
              <a:pPr>
                <a:defRPr/>
              </a:pPr>
              <a:t>3</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685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6850">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6850">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685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685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685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6850">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6850">
                                            <p:txEl>
                                              <p:pRg st="7" end="7"/>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6850">
                                            <p:txEl>
                                              <p:pRg st="8" end="8"/>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6850">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0"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entury Gothic" pitchFamily="34" charset="0"/>
              </a:rPr>
              <a:t>Setup Microsoft Excel for Cubes</a:t>
            </a:r>
            <a:endParaRPr lang="en-US" dirty="0"/>
          </a:p>
        </p:txBody>
      </p:sp>
      <p:sp>
        <p:nvSpPr>
          <p:cNvPr id="3" name="Content Placeholder 2"/>
          <p:cNvSpPr>
            <a:spLocks noGrp="1"/>
          </p:cNvSpPr>
          <p:nvPr>
            <p:ph idx="1"/>
          </p:nvPr>
        </p:nvSpPr>
        <p:spPr>
          <a:xfrm>
            <a:off x="457200" y="1316038"/>
            <a:ext cx="8229600" cy="1386821"/>
          </a:xfrm>
        </p:spPr>
        <p:txBody>
          <a:bodyPr/>
          <a:lstStyle/>
          <a:p>
            <a:pPr marL="514350" indent="-514350">
              <a:buFont typeface="+mj-lt"/>
              <a:buAutoNum type="arabicPeriod" startAt="2"/>
            </a:pPr>
            <a:r>
              <a:rPr lang="en-US" sz="3200" dirty="0" smtClean="0"/>
              <a:t>Go to the </a:t>
            </a:r>
            <a:r>
              <a:rPr lang="en-US" sz="3200" i="1" dirty="0" smtClean="0"/>
              <a:t>Data</a:t>
            </a:r>
            <a:r>
              <a:rPr lang="en-US" sz="3200" dirty="0" smtClean="0"/>
              <a:t> tab. Click on </a:t>
            </a:r>
            <a:r>
              <a:rPr lang="en-US" sz="3200" i="1" dirty="0" smtClean="0">
                <a:sym typeface="Wingdings" pitchFamily="2" charset="2"/>
              </a:rPr>
              <a:t>Connections</a:t>
            </a:r>
            <a:r>
              <a:rPr lang="en-US" sz="3200" dirty="0" smtClean="0">
                <a:sym typeface="Wingdings" pitchFamily="2" charset="2"/>
              </a:rPr>
              <a:t> then </a:t>
            </a:r>
            <a:r>
              <a:rPr lang="en-US" sz="3200" i="1" dirty="0" smtClean="0"/>
              <a:t>Properties</a:t>
            </a:r>
            <a:r>
              <a:rPr lang="en-US" sz="3200" dirty="0" smtClean="0"/>
              <a:t>. </a:t>
            </a:r>
            <a:endParaRPr lang="en-US" sz="4000" dirty="0"/>
          </a:p>
        </p:txBody>
      </p:sp>
      <p:grpSp>
        <p:nvGrpSpPr>
          <p:cNvPr id="9" name="Group 8"/>
          <p:cNvGrpSpPr/>
          <p:nvPr/>
        </p:nvGrpSpPr>
        <p:grpSpPr>
          <a:xfrm>
            <a:off x="1762083" y="3085918"/>
            <a:ext cx="5399902" cy="2886075"/>
            <a:chOff x="457200" y="2702859"/>
            <a:chExt cx="5399902" cy="2886075"/>
          </a:xfrm>
        </p:grpSpPr>
        <p:pic>
          <p:nvPicPr>
            <p:cNvPr id="4098" name="Picture 2"/>
            <p:cNvPicPr>
              <a:picLocks noChangeAspect="1" noChangeArrowheads="1"/>
            </p:cNvPicPr>
            <p:nvPr/>
          </p:nvPicPr>
          <p:blipFill>
            <a:blip r:embed="rId3"/>
            <a:srcRect/>
            <a:stretch>
              <a:fillRect/>
            </a:stretch>
          </p:blipFill>
          <p:spPr bwMode="auto">
            <a:xfrm>
              <a:off x="457200" y="2702859"/>
              <a:ext cx="5229225" cy="2886075"/>
            </a:xfrm>
            <a:prstGeom prst="rect">
              <a:avLst/>
            </a:prstGeom>
            <a:noFill/>
            <a:ln w="9525">
              <a:noFill/>
              <a:miter lim="800000"/>
              <a:headEnd/>
              <a:tailEnd/>
            </a:ln>
          </p:spPr>
        </p:pic>
        <p:sp>
          <p:nvSpPr>
            <p:cNvPr id="7" name="Oval 6"/>
            <p:cNvSpPr/>
            <p:nvPr/>
          </p:nvSpPr>
          <p:spPr>
            <a:xfrm>
              <a:off x="4559643" y="4655227"/>
              <a:ext cx="1297459" cy="472827"/>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696097" y="2702859"/>
              <a:ext cx="1589903" cy="633465"/>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0" name="Slide Number Placeholder 3"/>
          <p:cNvSpPr>
            <a:spLocks noGrp="1"/>
          </p:cNvSpPr>
          <p:nvPr>
            <p:ph type="sldNum" sz="quarter" idx="10"/>
          </p:nvPr>
        </p:nvSpPr>
        <p:spPr>
          <a:xfrm>
            <a:off x="6923088" y="6459538"/>
            <a:ext cx="2133600" cy="365125"/>
          </a:xfrm>
        </p:spPr>
        <p:txBody>
          <a:bodyPr/>
          <a:lstStyle/>
          <a:p>
            <a:pPr>
              <a:defRPr/>
            </a:pPr>
            <a:fld id="{0A2DAC7D-CCD6-4D46-B79B-0CC821508860}" type="slidenum">
              <a:rPr lang="en-US" smtClean="0"/>
              <a:pPr>
                <a:defRPr/>
              </a:pPr>
              <a:t>30</a:t>
            </a:fld>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2" name="Picture 6" descr="C:\Users\mby\AppData\Local\Temp\SNAGHTML5ca8073.PNG"/>
          <p:cNvPicPr>
            <a:picLocks noChangeAspect="1" noChangeArrowheads="1"/>
          </p:cNvPicPr>
          <p:nvPr/>
        </p:nvPicPr>
        <p:blipFill>
          <a:blip r:embed="rId3"/>
          <a:srcRect/>
          <a:stretch>
            <a:fillRect/>
          </a:stretch>
        </p:blipFill>
        <p:spPr bwMode="auto">
          <a:xfrm>
            <a:off x="1977081" y="2976132"/>
            <a:ext cx="4580839" cy="3297319"/>
          </a:xfrm>
          <a:prstGeom prst="rect">
            <a:avLst/>
          </a:prstGeom>
          <a:noFill/>
        </p:spPr>
      </p:pic>
      <p:sp>
        <p:nvSpPr>
          <p:cNvPr id="2" name="Title 1"/>
          <p:cNvSpPr>
            <a:spLocks noGrp="1"/>
          </p:cNvSpPr>
          <p:nvPr>
            <p:ph type="title"/>
          </p:nvPr>
        </p:nvSpPr>
        <p:spPr/>
        <p:txBody>
          <a:bodyPr/>
          <a:lstStyle/>
          <a:p>
            <a:r>
              <a:rPr lang="en-US" dirty="0" smtClean="0">
                <a:latin typeface="Century Gothic" pitchFamily="34" charset="0"/>
              </a:rPr>
              <a:t>Setup Microsoft Excel for Cubes</a:t>
            </a:r>
            <a:endParaRPr lang="en-US" dirty="0"/>
          </a:p>
        </p:txBody>
      </p:sp>
      <p:sp>
        <p:nvSpPr>
          <p:cNvPr id="3" name="Content Placeholder 2"/>
          <p:cNvSpPr>
            <a:spLocks noGrp="1"/>
          </p:cNvSpPr>
          <p:nvPr>
            <p:ph idx="1"/>
          </p:nvPr>
        </p:nvSpPr>
        <p:spPr>
          <a:xfrm>
            <a:off x="457200" y="1316038"/>
            <a:ext cx="8229600" cy="4957413"/>
          </a:xfrm>
        </p:spPr>
        <p:txBody>
          <a:bodyPr/>
          <a:lstStyle/>
          <a:p>
            <a:pPr marL="514350" indent="-514350">
              <a:buFont typeface="+mj-lt"/>
              <a:buAutoNum type="arabicPeriod" startAt="3"/>
            </a:pPr>
            <a:r>
              <a:rPr lang="en-US" sz="3200" dirty="0" smtClean="0"/>
              <a:t>In </a:t>
            </a:r>
            <a:r>
              <a:rPr lang="en-US" sz="3200" i="1" dirty="0" smtClean="0"/>
              <a:t>Connection Properties</a:t>
            </a:r>
            <a:r>
              <a:rPr lang="en-US" sz="3200" dirty="0" smtClean="0"/>
              <a:t>, update the </a:t>
            </a:r>
            <a:r>
              <a:rPr lang="en-US" sz="3200" i="1" dirty="0" smtClean="0"/>
              <a:t>Data Source</a:t>
            </a:r>
            <a:r>
              <a:rPr lang="en-US" sz="3200" dirty="0" smtClean="0"/>
              <a:t> to the hostname of the SQL Server (Ex: VMWINDOWS)</a:t>
            </a:r>
          </a:p>
          <a:p>
            <a:endParaRPr lang="en-US" dirty="0"/>
          </a:p>
        </p:txBody>
      </p:sp>
      <p:sp>
        <p:nvSpPr>
          <p:cNvPr id="7" name="Oval 6"/>
          <p:cNvSpPr/>
          <p:nvPr/>
        </p:nvSpPr>
        <p:spPr>
          <a:xfrm>
            <a:off x="3228416" y="5421346"/>
            <a:ext cx="1776069" cy="472827"/>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Slide Number Placeholder 3"/>
          <p:cNvSpPr>
            <a:spLocks noGrp="1"/>
          </p:cNvSpPr>
          <p:nvPr>
            <p:ph type="sldNum" sz="quarter" idx="10"/>
          </p:nvPr>
        </p:nvSpPr>
        <p:spPr>
          <a:xfrm>
            <a:off x="6923088" y="6459538"/>
            <a:ext cx="2133600" cy="365125"/>
          </a:xfrm>
        </p:spPr>
        <p:txBody>
          <a:bodyPr/>
          <a:lstStyle/>
          <a:p>
            <a:pPr>
              <a:defRPr/>
            </a:pPr>
            <a:fld id="{0A2DAC7D-CCD6-4D46-B79B-0CC821508860}" type="slidenum">
              <a:rPr lang="en-US" smtClean="0"/>
              <a:pPr>
                <a:defRPr/>
              </a:pPr>
              <a:t>31</a:t>
            </a:fld>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entury Gothic" pitchFamily="34" charset="0"/>
              </a:rPr>
              <a:t>Setup Microsoft Excel for Cubes</a:t>
            </a:r>
            <a:endParaRPr lang="en-US" dirty="0"/>
          </a:p>
        </p:txBody>
      </p:sp>
      <p:sp>
        <p:nvSpPr>
          <p:cNvPr id="3" name="Content Placeholder 2"/>
          <p:cNvSpPr>
            <a:spLocks noGrp="1"/>
          </p:cNvSpPr>
          <p:nvPr>
            <p:ph idx="1"/>
          </p:nvPr>
        </p:nvSpPr>
        <p:spPr>
          <a:xfrm>
            <a:off x="457200" y="1316038"/>
            <a:ext cx="8229600" cy="4627562"/>
          </a:xfrm>
        </p:spPr>
        <p:txBody>
          <a:bodyPr/>
          <a:lstStyle/>
          <a:p>
            <a:pPr marL="514350" indent="-514350">
              <a:buFont typeface="+mj-lt"/>
              <a:buAutoNum type="arabicPeriod" startAt="4"/>
            </a:pPr>
            <a:r>
              <a:rPr lang="en-US" sz="3200" dirty="0" smtClean="0"/>
              <a:t>The pivot table can now be refreshed to retrieve new data.</a:t>
            </a:r>
          </a:p>
          <a:p>
            <a:pPr marL="514350" indent="-514350">
              <a:buNone/>
            </a:pPr>
            <a:endParaRPr lang="en-US" sz="2400" dirty="0" smtClean="0"/>
          </a:p>
          <a:p>
            <a:pPr marL="514350" indent="-514350">
              <a:buNone/>
            </a:pPr>
            <a:r>
              <a:rPr lang="en-US" dirty="0" smtClean="0"/>
              <a:t>Note: change filter values to produce results</a:t>
            </a:r>
            <a:endParaRPr lang="en-US" dirty="0"/>
          </a:p>
        </p:txBody>
      </p:sp>
      <p:pic>
        <p:nvPicPr>
          <p:cNvPr id="7170" name="Picture 2"/>
          <p:cNvPicPr>
            <a:picLocks noChangeAspect="1" noChangeArrowheads="1"/>
          </p:cNvPicPr>
          <p:nvPr/>
        </p:nvPicPr>
        <p:blipFill>
          <a:blip r:embed="rId3"/>
          <a:srcRect/>
          <a:stretch>
            <a:fillRect/>
          </a:stretch>
        </p:blipFill>
        <p:spPr bwMode="auto">
          <a:xfrm>
            <a:off x="2115408" y="3736380"/>
            <a:ext cx="4807680" cy="2207220"/>
          </a:xfrm>
          <a:prstGeom prst="rect">
            <a:avLst/>
          </a:prstGeom>
          <a:noFill/>
          <a:ln w="9525">
            <a:noFill/>
            <a:miter lim="800000"/>
            <a:headEnd/>
            <a:tailEnd/>
          </a:ln>
        </p:spPr>
      </p:pic>
      <p:sp>
        <p:nvSpPr>
          <p:cNvPr id="6" name="Slide Number Placeholder 3"/>
          <p:cNvSpPr>
            <a:spLocks noGrp="1"/>
          </p:cNvSpPr>
          <p:nvPr>
            <p:ph type="sldNum" sz="quarter" idx="10"/>
          </p:nvPr>
        </p:nvSpPr>
        <p:spPr>
          <a:xfrm>
            <a:off x="6923088" y="6459538"/>
            <a:ext cx="2133600" cy="365125"/>
          </a:xfrm>
        </p:spPr>
        <p:txBody>
          <a:bodyPr/>
          <a:lstStyle/>
          <a:p>
            <a:pPr>
              <a:defRPr/>
            </a:pPr>
            <a:fld id="{0A2DAC7D-CCD6-4D46-B79B-0CC821508860}" type="slidenum">
              <a:rPr lang="en-US" smtClean="0"/>
              <a:pPr>
                <a:defRPr/>
              </a:pPr>
              <a:t>32</a:t>
            </a:fld>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entury Gothic" pitchFamily="34" charset="0"/>
              </a:rPr>
              <a:t>A Complete Review of the DWD Tool</a:t>
            </a:r>
            <a:endParaRPr lang="en-US" dirty="0"/>
          </a:p>
        </p:txBody>
      </p:sp>
      <p:sp>
        <p:nvSpPr>
          <p:cNvPr id="3" name="Content Placeholder 2"/>
          <p:cNvSpPr>
            <a:spLocks noGrp="1"/>
          </p:cNvSpPr>
          <p:nvPr>
            <p:ph idx="1"/>
          </p:nvPr>
        </p:nvSpPr>
        <p:spPr/>
        <p:txBody>
          <a:bodyPr/>
          <a:lstStyle/>
          <a:p>
            <a:r>
              <a:rPr lang="en-US" dirty="0" smtClean="0"/>
              <a:t>Now that we’ve installed all the important components, it’s time to become familiar with the DWD.</a:t>
            </a:r>
            <a:endParaRPr lang="en-US" dirty="0"/>
          </a:p>
        </p:txBody>
      </p:sp>
      <p:sp>
        <p:nvSpPr>
          <p:cNvPr id="5" name="Slide Number Placeholder 3"/>
          <p:cNvSpPr>
            <a:spLocks noGrp="1"/>
          </p:cNvSpPr>
          <p:nvPr>
            <p:ph type="sldNum" sz="quarter" idx="10"/>
          </p:nvPr>
        </p:nvSpPr>
        <p:spPr>
          <a:xfrm>
            <a:off x="6923088" y="6459538"/>
            <a:ext cx="2133600" cy="365125"/>
          </a:xfrm>
        </p:spPr>
        <p:txBody>
          <a:bodyPr/>
          <a:lstStyle/>
          <a:p>
            <a:pPr>
              <a:defRPr/>
            </a:pPr>
            <a:fld id="{0A2DAC7D-CCD6-4D46-B79B-0CC821508860}" type="slidenum">
              <a:rPr lang="en-US" smtClean="0"/>
              <a:pPr>
                <a:defRPr/>
              </a:pPr>
              <a:t>33</a:t>
            </a:fld>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7488"/>
            <a:ext cx="8229600" cy="717550"/>
          </a:xfrm>
        </p:spPr>
        <p:txBody>
          <a:bodyPr/>
          <a:lstStyle/>
          <a:p>
            <a:r>
              <a:rPr lang="en-US" dirty="0" smtClean="0">
                <a:latin typeface="Century Gothic" pitchFamily="34" charset="0"/>
              </a:rPr>
              <a:t>QAD Administrator</a:t>
            </a:r>
            <a:endParaRPr lang="en-US" dirty="0"/>
          </a:p>
        </p:txBody>
      </p:sp>
      <p:sp>
        <p:nvSpPr>
          <p:cNvPr id="3" name="Content Placeholder 2"/>
          <p:cNvSpPr>
            <a:spLocks noGrp="1"/>
          </p:cNvSpPr>
          <p:nvPr>
            <p:ph idx="1"/>
          </p:nvPr>
        </p:nvSpPr>
        <p:spPr>
          <a:xfrm>
            <a:off x="457200" y="846138"/>
            <a:ext cx="8229600" cy="5389562"/>
          </a:xfrm>
        </p:spPr>
        <p:txBody>
          <a:bodyPr/>
          <a:lstStyle/>
          <a:p>
            <a:r>
              <a:rPr lang="en-US" dirty="0" smtClean="0"/>
              <a:t>Most elements are now set via the Installer. The QAD Administrator can still be used for:</a:t>
            </a:r>
          </a:p>
          <a:p>
            <a:pPr lvl="1"/>
            <a:r>
              <a:rPr lang="en-US" dirty="0" smtClean="0"/>
              <a:t>Additional non Progress sourced ODBC setup </a:t>
            </a:r>
          </a:p>
          <a:p>
            <a:pPr lvl="1">
              <a:buNone/>
            </a:pPr>
            <a:endParaRPr lang="en-US" dirty="0" smtClean="0"/>
          </a:p>
          <a:p>
            <a:pPr lvl="1">
              <a:buNone/>
            </a:pPr>
            <a:endParaRPr lang="en-US" dirty="0" smtClean="0"/>
          </a:p>
          <a:p>
            <a:pPr lvl="1">
              <a:buNone/>
            </a:pPr>
            <a:endParaRPr lang="en-US" dirty="0" smtClean="0"/>
          </a:p>
          <a:p>
            <a:pPr lvl="1"/>
            <a:r>
              <a:rPr lang="en-US" dirty="0" smtClean="0"/>
              <a:t>Scheduler Management</a:t>
            </a:r>
          </a:p>
          <a:p>
            <a:pPr lvl="1">
              <a:buNone/>
            </a:pPr>
            <a:endParaRPr lang="en-US" dirty="0" smtClean="0"/>
          </a:p>
          <a:p>
            <a:pPr lvl="1">
              <a:buNone/>
            </a:pPr>
            <a:endParaRPr lang="en-US" dirty="0" smtClean="0"/>
          </a:p>
          <a:p>
            <a:pPr lvl="1"/>
            <a:r>
              <a:rPr lang="en-US" dirty="0" smtClean="0"/>
              <a:t>Installing applications and hot fixes</a:t>
            </a:r>
            <a:endParaRPr lang="en-US" dirty="0"/>
          </a:p>
        </p:txBody>
      </p:sp>
      <p:pic>
        <p:nvPicPr>
          <p:cNvPr id="1027" name="Picture 3"/>
          <p:cNvPicPr>
            <a:picLocks noChangeAspect="1" noChangeArrowheads="1"/>
          </p:cNvPicPr>
          <p:nvPr/>
        </p:nvPicPr>
        <p:blipFill>
          <a:blip r:embed="rId3"/>
          <a:srcRect/>
          <a:stretch>
            <a:fillRect/>
          </a:stretch>
        </p:blipFill>
        <p:spPr bwMode="auto">
          <a:xfrm>
            <a:off x="2327275" y="2252663"/>
            <a:ext cx="4886325" cy="1209675"/>
          </a:xfrm>
          <a:prstGeom prst="rect">
            <a:avLst/>
          </a:prstGeom>
          <a:noFill/>
          <a:ln w="9525">
            <a:noFill/>
            <a:miter lim="800000"/>
            <a:headEnd/>
            <a:tailEnd/>
          </a:ln>
        </p:spPr>
      </p:pic>
      <p:pic>
        <p:nvPicPr>
          <p:cNvPr id="1029" name="Picture 5"/>
          <p:cNvPicPr>
            <a:picLocks noChangeAspect="1" noChangeArrowheads="1"/>
          </p:cNvPicPr>
          <p:nvPr/>
        </p:nvPicPr>
        <p:blipFill>
          <a:blip r:embed="rId4"/>
          <a:srcRect/>
          <a:stretch>
            <a:fillRect/>
          </a:stretch>
        </p:blipFill>
        <p:spPr bwMode="auto">
          <a:xfrm>
            <a:off x="5181600" y="3415541"/>
            <a:ext cx="3313113" cy="1483483"/>
          </a:xfrm>
          <a:prstGeom prst="rect">
            <a:avLst/>
          </a:prstGeom>
          <a:noFill/>
          <a:ln w="9525">
            <a:noFill/>
            <a:miter lim="800000"/>
            <a:headEnd/>
            <a:tailEnd/>
          </a:ln>
        </p:spPr>
      </p:pic>
      <p:pic>
        <p:nvPicPr>
          <p:cNvPr id="1030" name="Picture 6"/>
          <p:cNvPicPr>
            <a:picLocks noChangeAspect="1" noChangeArrowheads="1"/>
          </p:cNvPicPr>
          <p:nvPr/>
        </p:nvPicPr>
        <p:blipFill>
          <a:blip r:embed="rId5"/>
          <a:srcRect/>
          <a:stretch>
            <a:fillRect/>
          </a:stretch>
        </p:blipFill>
        <p:spPr bwMode="auto">
          <a:xfrm>
            <a:off x="6923088" y="4702175"/>
            <a:ext cx="2038350" cy="1533525"/>
          </a:xfrm>
          <a:prstGeom prst="rect">
            <a:avLst/>
          </a:prstGeom>
          <a:noFill/>
          <a:ln w="9525">
            <a:noFill/>
            <a:miter lim="800000"/>
            <a:headEnd/>
            <a:tailEnd/>
          </a:ln>
        </p:spPr>
      </p:pic>
      <p:sp>
        <p:nvSpPr>
          <p:cNvPr id="9" name="Slide Number Placeholder 3"/>
          <p:cNvSpPr>
            <a:spLocks noGrp="1"/>
          </p:cNvSpPr>
          <p:nvPr>
            <p:ph type="sldNum" sz="quarter" idx="10"/>
          </p:nvPr>
        </p:nvSpPr>
        <p:spPr>
          <a:xfrm>
            <a:off x="6923088" y="6459538"/>
            <a:ext cx="2133600" cy="365125"/>
          </a:xfrm>
        </p:spPr>
        <p:txBody>
          <a:bodyPr/>
          <a:lstStyle/>
          <a:p>
            <a:pPr>
              <a:defRPr/>
            </a:pPr>
            <a:fld id="{0A2DAC7D-CCD6-4D46-B79B-0CC821508860}" type="slidenum">
              <a:rPr lang="en-US" smtClean="0"/>
              <a:pPr>
                <a:defRPr/>
              </a:pPr>
              <a:t>34</a:t>
            </a:fld>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607452"/>
            <a:ext cx="8229600" cy="840348"/>
          </a:xfrm>
        </p:spPr>
        <p:txBody>
          <a:bodyPr>
            <a:normAutofit/>
          </a:bodyPr>
          <a:lstStyle/>
          <a:p>
            <a:r>
              <a:rPr lang="en-US" dirty="0" smtClean="0"/>
              <a:t>DWD Interface</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4017" name="Picture 1"/>
          <p:cNvPicPr>
            <a:picLocks noGrp="1" noChangeAspect="1" noChangeArrowheads="1"/>
          </p:cNvPicPr>
          <p:nvPr>
            <p:ph idx="1"/>
          </p:nvPr>
        </p:nvPicPr>
        <p:blipFill>
          <a:blip r:embed="rId3"/>
          <a:srcRect/>
          <a:stretch>
            <a:fillRect/>
          </a:stretch>
        </p:blipFill>
        <p:spPr bwMode="auto">
          <a:xfrm>
            <a:off x="1781523" y="1942514"/>
            <a:ext cx="5580953" cy="3323810"/>
          </a:xfrm>
          <a:prstGeom prst="rect">
            <a:avLst/>
          </a:prstGeom>
          <a:noFill/>
          <a:ln w="9525">
            <a:noFill/>
            <a:miter lim="800000"/>
            <a:headEnd/>
            <a:tailEnd/>
          </a:ln>
        </p:spPr>
      </p:pic>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Logging in to QAD DWD</a:t>
            </a:r>
          </a:p>
        </p:txBody>
      </p:sp>
      <p:sp>
        <p:nvSpPr>
          <p:cNvPr id="13" name="Right Arrow 12"/>
          <p:cNvSpPr/>
          <p:nvPr/>
        </p:nvSpPr>
        <p:spPr>
          <a:xfrm>
            <a:off x="3783723" y="3231931"/>
            <a:ext cx="472966" cy="315310"/>
          </a:xfrm>
          <a:prstGeom prst="righ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ight Arrow 13"/>
          <p:cNvSpPr/>
          <p:nvPr/>
        </p:nvSpPr>
        <p:spPr>
          <a:xfrm>
            <a:off x="3478909" y="3510459"/>
            <a:ext cx="472966" cy="315310"/>
          </a:xfrm>
          <a:prstGeom prst="righ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Right Arrow 14"/>
          <p:cNvSpPr/>
          <p:nvPr/>
        </p:nvSpPr>
        <p:spPr>
          <a:xfrm>
            <a:off x="3804730" y="3773217"/>
            <a:ext cx="472966" cy="315310"/>
          </a:xfrm>
          <a:prstGeom prst="righ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ight Arrow 15"/>
          <p:cNvSpPr/>
          <p:nvPr/>
        </p:nvSpPr>
        <p:spPr>
          <a:xfrm>
            <a:off x="3562992" y="4508942"/>
            <a:ext cx="472966" cy="315310"/>
          </a:xfrm>
          <a:prstGeom prst="righ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36</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13"/>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4"/>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5"/>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4" grpId="1" animBg="1"/>
      <p:bldP spid="15" grpId="0" animBg="1"/>
      <p:bldP spid="15" grpId="1" animBg="1"/>
      <p:bldP spid="16" grpId="0" animBg="1"/>
      <p:bldP spid="16"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srcRect/>
          <a:stretch>
            <a:fillRect/>
          </a:stretch>
        </p:blipFill>
        <p:spPr bwMode="auto">
          <a:xfrm>
            <a:off x="467820" y="1284836"/>
            <a:ext cx="8345105" cy="4602401"/>
          </a:xfrm>
          <a:prstGeom prst="rect">
            <a:avLst/>
          </a:prstGeom>
          <a:noFill/>
          <a:ln w="9525">
            <a:noFill/>
            <a:miter lim="800000"/>
            <a:headEnd/>
            <a:tailEnd/>
          </a:ln>
        </p:spPr>
      </p:pic>
      <p:sp>
        <p:nvSpPr>
          <p:cNvPr id="66562" name="Title 1"/>
          <p:cNvSpPr>
            <a:spLocks noGrp="1"/>
          </p:cNvSpPr>
          <p:nvPr>
            <p:ph type="title"/>
          </p:nvPr>
        </p:nvSpPr>
        <p:spPr>
          <a:xfrm>
            <a:off x="434019" y="178794"/>
            <a:ext cx="8153400" cy="747713"/>
          </a:xfrm>
        </p:spPr>
        <p:txBody>
          <a:bodyPr/>
          <a:lstStyle/>
          <a:p>
            <a:r>
              <a:rPr lang="en-US" dirty="0" smtClean="0"/>
              <a:t>DWD Builder/Browser Window Panes</a:t>
            </a:r>
          </a:p>
        </p:txBody>
      </p:sp>
      <p:sp>
        <p:nvSpPr>
          <p:cNvPr id="11" name="Rectangular Callout 10"/>
          <p:cNvSpPr/>
          <p:nvPr/>
        </p:nvSpPr>
        <p:spPr>
          <a:xfrm>
            <a:off x="2438400" y="2194560"/>
            <a:ext cx="4312920" cy="1463040"/>
          </a:xfrm>
          <a:prstGeom prst="wedgeRectCallout">
            <a:avLst>
              <a:gd name="adj1" fmla="val -75420"/>
              <a:gd name="adj2" fmla="val 48816"/>
            </a:avLst>
          </a:prstGeom>
          <a:solidFill>
            <a:schemeClr val="accent1">
              <a:lumMod val="40000"/>
              <a:lumOff val="60000"/>
            </a:schemeClr>
          </a:solidFill>
          <a:ln w="2540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2000" b="1" dirty="0" smtClean="0">
                <a:solidFill>
                  <a:schemeClr val="tx1"/>
                </a:solidFill>
              </a:rPr>
              <a:t>Object Pane</a:t>
            </a:r>
          </a:p>
          <a:p>
            <a:pPr algn="ctr"/>
            <a:endParaRPr lang="en-US" sz="1600" b="1" dirty="0" smtClean="0">
              <a:solidFill>
                <a:schemeClr val="tx1"/>
              </a:solidFill>
            </a:endParaRPr>
          </a:p>
          <a:p>
            <a:pPr>
              <a:buFont typeface="Arial" pitchFamily="34" charset="0"/>
              <a:buChar char="•"/>
            </a:pPr>
            <a:r>
              <a:rPr lang="en-US" sz="1600" dirty="0" smtClean="0">
                <a:solidFill>
                  <a:schemeClr val="tx1"/>
                </a:solidFill>
              </a:rPr>
              <a:t>Displays  Metadata</a:t>
            </a:r>
          </a:p>
          <a:p>
            <a:pPr>
              <a:buFont typeface="Arial" pitchFamily="34" charset="0"/>
              <a:buChar char="•"/>
            </a:pPr>
            <a:r>
              <a:rPr lang="en-US" sz="1600" dirty="0" smtClean="0">
                <a:solidFill>
                  <a:schemeClr val="tx1"/>
                </a:solidFill>
              </a:rPr>
              <a:t>Object selected shows in Target pane</a:t>
            </a:r>
            <a:endParaRPr lang="en-US" sz="1600" dirty="0">
              <a:solidFill>
                <a:schemeClr val="tx1"/>
              </a:solidFill>
            </a:endParaRPr>
          </a:p>
        </p:txBody>
      </p:sp>
      <p:sp>
        <p:nvSpPr>
          <p:cNvPr id="13" name="Rectangular Callout 12"/>
          <p:cNvSpPr/>
          <p:nvPr/>
        </p:nvSpPr>
        <p:spPr>
          <a:xfrm>
            <a:off x="1927247" y="4903367"/>
            <a:ext cx="4312920" cy="1463040"/>
          </a:xfrm>
          <a:prstGeom prst="wedgeRectCallout">
            <a:avLst>
              <a:gd name="adj1" fmla="val 78132"/>
              <a:gd name="adj2" fmla="val 5209"/>
            </a:avLst>
          </a:prstGeom>
          <a:solidFill>
            <a:schemeClr val="accent1">
              <a:lumMod val="40000"/>
              <a:lumOff val="60000"/>
            </a:schemeClr>
          </a:solidFill>
          <a:ln w="2540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2000" b="1" dirty="0" smtClean="0">
                <a:solidFill>
                  <a:schemeClr val="tx1"/>
                </a:solidFill>
              </a:rPr>
              <a:t>Source Pane</a:t>
            </a:r>
          </a:p>
          <a:p>
            <a:pPr algn="ctr"/>
            <a:endParaRPr lang="en-US" sz="1600" b="1" dirty="0" smtClean="0">
              <a:solidFill>
                <a:schemeClr val="tx1"/>
              </a:solidFill>
            </a:endParaRPr>
          </a:p>
          <a:p>
            <a:pPr>
              <a:buFont typeface="Arial" pitchFamily="34" charset="0"/>
              <a:buChar char="•"/>
            </a:pPr>
            <a:r>
              <a:rPr lang="en-US" sz="1600" dirty="0" smtClean="0">
                <a:solidFill>
                  <a:schemeClr val="tx1"/>
                </a:solidFill>
              </a:rPr>
              <a:t>Switch between source application and data warehouse objects</a:t>
            </a:r>
          </a:p>
        </p:txBody>
      </p:sp>
      <p:sp>
        <p:nvSpPr>
          <p:cNvPr id="14" name="Rectangular Callout 13"/>
          <p:cNvSpPr/>
          <p:nvPr/>
        </p:nvSpPr>
        <p:spPr>
          <a:xfrm>
            <a:off x="3870960" y="4572000"/>
            <a:ext cx="4739640" cy="1463040"/>
          </a:xfrm>
          <a:prstGeom prst="wedgeRectCallout">
            <a:avLst>
              <a:gd name="adj1" fmla="val -51745"/>
              <a:gd name="adj2" fmla="val -102226"/>
            </a:avLst>
          </a:prstGeom>
          <a:solidFill>
            <a:schemeClr val="accent1">
              <a:lumMod val="40000"/>
              <a:lumOff val="60000"/>
            </a:schemeClr>
          </a:solidFill>
          <a:ln w="2540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endParaRPr lang="en-US" sz="2000" b="1" dirty="0" smtClean="0">
              <a:solidFill>
                <a:schemeClr val="tx1"/>
              </a:solidFill>
            </a:endParaRPr>
          </a:p>
          <a:p>
            <a:r>
              <a:rPr lang="en-US" sz="2000" b="1" dirty="0" smtClean="0">
                <a:solidFill>
                  <a:schemeClr val="tx1"/>
                </a:solidFill>
              </a:rPr>
              <a:t>Target Pane</a:t>
            </a:r>
          </a:p>
          <a:p>
            <a:pPr algn="ctr"/>
            <a:endParaRPr lang="en-US" sz="1600" b="1" dirty="0" smtClean="0">
              <a:solidFill>
                <a:schemeClr val="tx1"/>
              </a:solidFill>
            </a:endParaRPr>
          </a:p>
          <a:p>
            <a:pPr>
              <a:buFont typeface="Arial" pitchFamily="34" charset="0"/>
              <a:buChar char="•"/>
            </a:pPr>
            <a:r>
              <a:rPr lang="en-US" sz="1600" dirty="0" smtClean="0">
                <a:solidFill>
                  <a:schemeClr val="tx1"/>
                </a:solidFill>
              </a:rPr>
              <a:t>Details for object selected in Object pane</a:t>
            </a:r>
          </a:p>
          <a:p>
            <a:pPr>
              <a:buFont typeface="Arial" pitchFamily="34" charset="0"/>
              <a:buChar char="•"/>
            </a:pPr>
            <a:r>
              <a:rPr lang="en-US" sz="1600" dirty="0" smtClean="0">
                <a:solidFill>
                  <a:schemeClr val="tx1"/>
                </a:solidFill>
              </a:rPr>
              <a:t>DWD work area</a:t>
            </a:r>
          </a:p>
          <a:p>
            <a:pPr>
              <a:buFont typeface="Arial" pitchFamily="34" charset="0"/>
              <a:buChar char="•"/>
            </a:pPr>
            <a:endParaRPr lang="en-US" sz="1600" dirty="0">
              <a:solidFill>
                <a:schemeClr val="tx1"/>
              </a:solidFill>
            </a:endParaRPr>
          </a:p>
        </p:txBody>
      </p:sp>
      <p:sp>
        <p:nvSpPr>
          <p:cNvPr id="15" name="Rectangular Callout 14"/>
          <p:cNvSpPr/>
          <p:nvPr/>
        </p:nvSpPr>
        <p:spPr>
          <a:xfrm>
            <a:off x="4831080" y="3924037"/>
            <a:ext cx="4312920" cy="1463040"/>
          </a:xfrm>
          <a:prstGeom prst="wedgeRectCallout">
            <a:avLst>
              <a:gd name="adj1" fmla="val -75420"/>
              <a:gd name="adj2" fmla="val 48816"/>
            </a:avLst>
          </a:prstGeom>
          <a:solidFill>
            <a:schemeClr val="accent1">
              <a:lumMod val="40000"/>
              <a:lumOff val="60000"/>
            </a:schemeClr>
          </a:solidFill>
          <a:ln w="2540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2000" b="1" dirty="0" smtClean="0">
                <a:solidFill>
                  <a:schemeClr val="tx1"/>
                </a:solidFill>
              </a:rPr>
              <a:t>Results Pane</a:t>
            </a:r>
          </a:p>
          <a:p>
            <a:pPr algn="ctr"/>
            <a:endParaRPr lang="en-US" sz="1600" b="1" dirty="0" smtClean="0">
              <a:solidFill>
                <a:schemeClr val="tx1"/>
              </a:solidFill>
            </a:endParaRPr>
          </a:p>
          <a:p>
            <a:pPr>
              <a:buFont typeface="Arial" pitchFamily="34" charset="0"/>
              <a:buChar char="•"/>
            </a:pPr>
            <a:r>
              <a:rPr lang="en-US" sz="1600" dirty="0" smtClean="0">
                <a:solidFill>
                  <a:schemeClr val="tx1"/>
                </a:solidFill>
              </a:rPr>
              <a:t>Feedback area, messages </a:t>
            </a:r>
          </a:p>
        </p:txBody>
      </p:sp>
      <p:sp>
        <p:nvSpPr>
          <p:cNvPr id="10" name="Rectangular Callout 9"/>
          <p:cNvSpPr/>
          <p:nvPr/>
        </p:nvSpPr>
        <p:spPr>
          <a:xfrm>
            <a:off x="4713889" y="2159876"/>
            <a:ext cx="2191407" cy="772510"/>
          </a:xfrm>
          <a:prstGeom prst="wedgeRectCallout">
            <a:avLst>
              <a:gd name="adj1" fmla="val 79571"/>
              <a:gd name="adj2" fmla="val 33781"/>
            </a:avLst>
          </a:prstGeom>
          <a:solidFill>
            <a:schemeClr val="accent1">
              <a:lumMod val="40000"/>
              <a:lumOff val="60000"/>
            </a:schemeClr>
          </a:solidFill>
          <a:ln w="2540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2000" b="1" dirty="0" smtClean="0">
                <a:solidFill>
                  <a:schemeClr val="tx1"/>
                </a:solidFill>
              </a:rPr>
              <a:t>Source Pane</a:t>
            </a:r>
          </a:p>
          <a:p>
            <a:pPr algn="ctr"/>
            <a:endParaRPr lang="en-US" sz="1600" b="1" dirty="0" smtClean="0">
              <a:solidFill>
                <a:schemeClr val="tx1"/>
              </a:solidFill>
            </a:endParaRPr>
          </a:p>
        </p:txBody>
      </p:sp>
      <p:sp>
        <p:nvSpPr>
          <p:cNvPr id="9"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37</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11"/>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4"/>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3"/>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3" grpId="0" animBg="1"/>
      <p:bldP spid="13" grpId="1" animBg="1"/>
      <p:bldP spid="14" grpId="0" animBg="1"/>
      <p:bldP spid="14" grpId="1" animBg="1"/>
      <p:bldP spid="15" grpId="0" animBg="1"/>
      <p:bldP spid="10" grpId="0" animBg="1"/>
      <p:bldP spid="10"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cstate="print"/>
          <a:srcRect/>
          <a:stretch>
            <a:fillRect/>
          </a:stretch>
        </p:blipFill>
        <p:spPr bwMode="auto">
          <a:xfrm>
            <a:off x="567558" y="1390651"/>
            <a:ext cx="8137438" cy="4048453"/>
          </a:xfrm>
          <a:prstGeom prst="rect">
            <a:avLst/>
          </a:prstGeom>
          <a:noFill/>
          <a:ln w="9525">
            <a:noFill/>
            <a:miter lim="800000"/>
            <a:headEnd/>
            <a:tailEnd/>
          </a:ln>
        </p:spPr>
      </p:pic>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DWD Builder/Browser Panes</a:t>
            </a:r>
          </a:p>
        </p:txBody>
      </p:sp>
      <p:sp>
        <p:nvSpPr>
          <p:cNvPr id="7" name="Right Arrow 6"/>
          <p:cNvSpPr/>
          <p:nvPr/>
        </p:nvSpPr>
        <p:spPr>
          <a:xfrm>
            <a:off x="3393440" y="3017520"/>
            <a:ext cx="711200" cy="50800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3076" name="Picture 4"/>
          <p:cNvPicPr>
            <a:picLocks noChangeAspect="1" noChangeArrowheads="1"/>
          </p:cNvPicPr>
          <p:nvPr/>
        </p:nvPicPr>
        <p:blipFill>
          <a:blip r:embed="rId4" cstate="print"/>
          <a:srcRect/>
          <a:stretch>
            <a:fillRect/>
          </a:stretch>
        </p:blipFill>
        <p:spPr bwMode="auto">
          <a:xfrm>
            <a:off x="1593665" y="1947864"/>
            <a:ext cx="1796962" cy="635848"/>
          </a:xfrm>
          <a:prstGeom prst="rect">
            <a:avLst/>
          </a:prstGeom>
          <a:noFill/>
          <a:ln w="9525">
            <a:noFill/>
            <a:miter lim="800000"/>
            <a:headEnd/>
            <a:tailEnd/>
          </a:ln>
        </p:spPr>
      </p:pic>
      <p:sp>
        <p:nvSpPr>
          <p:cNvPr id="8"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38</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30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3"/>
          <p:cNvPicPr>
            <a:picLocks noChangeAspect="1" noChangeArrowheads="1"/>
          </p:cNvPicPr>
          <p:nvPr/>
        </p:nvPicPr>
        <p:blipFill>
          <a:blip r:embed="rId3" cstate="print"/>
          <a:srcRect/>
          <a:stretch>
            <a:fillRect/>
          </a:stretch>
        </p:blipFill>
        <p:spPr bwMode="auto">
          <a:xfrm>
            <a:off x="467820" y="1072185"/>
            <a:ext cx="8345105" cy="4602401"/>
          </a:xfrm>
          <a:prstGeom prst="rect">
            <a:avLst/>
          </a:prstGeom>
          <a:noFill/>
          <a:ln w="9525">
            <a:noFill/>
            <a:miter lim="800000"/>
            <a:headEnd/>
            <a:tailEnd/>
          </a:ln>
        </p:spPr>
      </p:pic>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DWD Builder/Browser Toolbar</a:t>
            </a:r>
          </a:p>
        </p:txBody>
      </p:sp>
      <p:grpSp>
        <p:nvGrpSpPr>
          <p:cNvPr id="2" name="Group 14"/>
          <p:cNvGrpSpPr/>
          <p:nvPr/>
        </p:nvGrpSpPr>
        <p:grpSpPr>
          <a:xfrm>
            <a:off x="2128838" y="1279751"/>
            <a:ext cx="3174682" cy="1810762"/>
            <a:chOff x="2128838" y="1694438"/>
            <a:chExt cx="3174682" cy="1810762"/>
          </a:xfrm>
        </p:grpSpPr>
        <p:pic>
          <p:nvPicPr>
            <p:cNvPr id="1030" name="Picture 6"/>
            <p:cNvPicPr>
              <a:picLocks noChangeAspect="1" noChangeArrowheads="1"/>
            </p:cNvPicPr>
            <p:nvPr/>
          </p:nvPicPr>
          <p:blipFill>
            <a:blip r:embed="rId4" cstate="print"/>
            <a:srcRect/>
            <a:stretch>
              <a:fillRect/>
            </a:stretch>
          </p:blipFill>
          <p:spPr bwMode="auto">
            <a:xfrm>
              <a:off x="2128838" y="1694438"/>
              <a:ext cx="1178242" cy="378201"/>
            </a:xfrm>
            <a:prstGeom prst="rect">
              <a:avLst/>
            </a:prstGeom>
            <a:noFill/>
            <a:ln w="9525">
              <a:noFill/>
              <a:miter lim="800000"/>
              <a:headEnd/>
              <a:tailEnd/>
            </a:ln>
            <a:effectLst/>
          </p:spPr>
        </p:pic>
        <p:sp>
          <p:nvSpPr>
            <p:cNvPr id="14" name="Rectangular Callout 13"/>
            <p:cNvSpPr/>
            <p:nvPr/>
          </p:nvSpPr>
          <p:spPr>
            <a:xfrm>
              <a:off x="3063240" y="2529840"/>
              <a:ext cx="2240280" cy="975360"/>
            </a:xfrm>
            <a:prstGeom prst="wedgeRectCallout">
              <a:avLst>
                <a:gd name="adj1" fmla="val -64113"/>
                <a:gd name="adj2" fmla="val -95976"/>
              </a:avLst>
            </a:prstGeom>
            <a:solidFill>
              <a:schemeClr val="accent1">
                <a:lumMod val="40000"/>
                <a:lumOff val="60000"/>
              </a:schemeClr>
            </a:solidFill>
            <a:ln w="2540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2000" b="1" dirty="0" smtClean="0">
                  <a:solidFill>
                    <a:schemeClr val="tx1"/>
                  </a:solidFill>
                </a:rPr>
                <a:t>Scheduler Window</a:t>
              </a:r>
            </a:p>
          </p:txBody>
        </p:sp>
      </p:grpSp>
      <p:grpSp>
        <p:nvGrpSpPr>
          <p:cNvPr id="3" name="Group 19"/>
          <p:cNvGrpSpPr/>
          <p:nvPr/>
        </p:nvGrpSpPr>
        <p:grpSpPr>
          <a:xfrm>
            <a:off x="1783332" y="1378677"/>
            <a:ext cx="6888228" cy="2042159"/>
            <a:chOff x="1783332" y="1676401"/>
            <a:chExt cx="6888228" cy="2042159"/>
          </a:xfrm>
        </p:grpSpPr>
        <p:pic>
          <p:nvPicPr>
            <p:cNvPr id="1033" name="Picture 9"/>
            <p:cNvPicPr>
              <a:picLocks noChangeAspect="1" noChangeArrowheads="1"/>
            </p:cNvPicPr>
            <p:nvPr/>
          </p:nvPicPr>
          <p:blipFill>
            <a:blip r:embed="rId5" cstate="print"/>
            <a:srcRect/>
            <a:stretch>
              <a:fillRect/>
            </a:stretch>
          </p:blipFill>
          <p:spPr bwMode="auto">
            <a:xfrm>
              <a:off x="1783332" y="1676401"/>
              <a:ext cx="6888228" cy="656594"/>
            </a:xfrm>
            <a:prstGeom prst="rect">
              <a:avLst/>
            </a:prstGeom>
            <a:noFill/>
            <a:ln w="9525">
              <a:noFill/>
              <a:miter lim="800000"/>
              <a:headEnd/>
              <a:tailEnd/>
            </a:ln>
            <a:effectLst/>
          </p:spPr>
        </p:pic>
        <p:sp>
          <p:nvSpPr>
            <p:cNvPr id="19" name="Rectangular Callout 18"/>
            <p:cNvSpPr/>
            <p:nvPr/>
          </p:nvSpPr>
          <p:spPr>
            <a:xfrm>
              <a:off x="4312920" y="2743200"/>
              <a:ext cx="1325880" cy="975360"/>
            </a:xfrm>
            <a:prstGeom prst="wedgeRectCallout">
              <a:avLst>
                <a:gd name="adj1" fmla="val 19795"/>
                <a:gd name="adj2" fmla="val -92851"/>
              </a:avLst>
            </a:prstGeom>
            <a:solidFill>
              <a:schemeClr val="accent1">
                <a:lumMod val="40000"/>
                <a:lumOff val="60000"/>
              </a:schemeClr>
            </a:solidFill>
            <a:ln w="2540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2000" b="1" dirty="0" smtClean="0">
                  <a:solidFill>
                    <a:schemeClr val="tx1"/>
                  </a:solidFill>
                </a:rPr>
                <a:t>Reports</a:t>
              </a:r>
            </a:p>
          </p:txBody>
        </p:sp>
      </p:grpSp>
      <p:grpSp>
        <p:nvGrpSpPr>
          <p:cNvPr id="4" name="Group 25"/>
          <p:cNvGrpSpPr/>
          <p:nvPr/>
        </p:nvGrpSpPr>
        <p:grpSpPr>
          <a:xfrm>
            <a:off x="1087988" y="1417419"/>
            <a:ext cx="3341536" cy="1425726"/>
            <a:chOff x="1087988" y="1417419"/>
            <a:chExt cx="3341536" cy="1425726"/>
          </a:xfrm>
        </p:grpSpPr>
        <p:pic>
          <p:nvPicPr>
            <p:cNvPr id="4102" name="Picture 6"/>
            <p:cNvPicPr>
              <a:picLocks noChangeAspect="1" noChangeArrowheads="1"/>
            </p:cNvPicPr>
            <p:nvPr/>
          </p:nvPicPr>
          <p:blipFill>
            <a:blip r:embed="rId6" cstate="print"/>
            <a:srcRect/>
            <a:stretch>
              <a:fillRect/>
            </a:stretch>
          </p:blipFill>
          <p:spPr bwMode="auto">
            <a:xfrm>
              <a:off x="1087988" y="1417419"/>
              <a:ext cx="1323975" cy="1343025"/>
            </a:xfrm>
            <a:prstGeom prst="rect">
              <a:avLst/>
            </a:prstGeom>
            <a:noFill/>
            <a:ln w="9525">
              <a:noFill/>
              <a:miter lim="800000"/>
              <a:headEnd/>
              <a:tailEnd/>
            </a:ln>
          </p:spPr>
        </p:pic>
        <p:sp>
          <p:nvSpPr>
            <p:cNvPr id="5" name="Rectangular Callout 4"/>
            <p:cNvSpPr/>
            <p:nvPr/>
          </p:nvSpPr>
          <p:spPr>
            <a:xfrm>
              <a:off x="2707404" y="1867785"/>
              <a:ext cx="1722120" cy="975360"/>
            </a:xfrm>
            <a:prstGeom prst="wedgeRectCallout">
              <a:avLst>
                <a:gd name="adj1" fmla="val -90044"/>
                <a:gd name="adj2" fmla="val -61092"/>
              </a:avLst>
            </a:prstGeom>
            <a:solidFill>
              <a:schemeClr val="accent1">
                <a:lumMod val="40000"/>
                <a:lumOff val="60000"/>
              </a:schemeClr>
            </a:solidFill>
            <a:ln w="2540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2000" b="1" dirty="0" smtClean="0">
                  <a:solidFill>
                    <a:schemeClr val="tx1"/>
                  </a:solidFill>
                </a:rPr>
                <a:t>QAD Support</a:t>
              </a:r>
            </a:p>
          </p:txBody>
        </p:sp>
      </p:grpSp>
      <p:grpSp>
        <p:nvGrpSpPr>
          <p:cNvPr id="6" name="Group 27"/>
          <p:cNvGrpSpPr/>
          <p:nvPr/>
        </p:nvGrpSpPr>
        <p:grpSpPr>
          <a:xfrm>
            <a:off x="1807535" y="1400839"/>
            <a:ext cx="3997842" cy="1810193"/>
            <a:chOff x="1807535" y="1400839"/>
            <a:chExt cx="3997842" cy="1810193"/>
          </a:xfrm>
        </p:grpSpPr>
        <p:sp>
          <p:nvSpPr>
            <p:cNvPr id="10" name="Rectangular Callout 9"/>
            <p:cNvSpPr/>
            <p:nvPr/>
          </p:nvSpPr>
          <p:spPr>
            <a:xfrm>
              <a:off x="2798134" y="2071221"/>
              <a:ext cx="3007243" cy="1139811"/>
            </a:xfrm>
            <a:prstGeom prst="wedgeRectCallout">
              <a:avLst>
                <a:gd name="adj1" fmla="val -69511"/>
                <a:gd name="adj2" fmla="val -80118"/>
              </a:avLst>
            </a:prstGeom>
            <a:solidFill>
              <a:schemeClr val="accent1">
                <a:lumMod val="40000"/>
                <a:lumOff val="60000"/>
              </a:schemeClr>
            </a:solidFill>
            <a:ln w="2540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2000" b="1" dirty="0" smtClean="0">
                  <a:solidFill>
                    <a:schemeClr val="tx1"/>
                  </a:solidFill>
                </a:rPr>
                <a:t>Diagram Window</a:t>
              </a:r>
            </a:p>
          </p:txBody>
        </p:sp>
        <p:pic>
          <p:nvPicPr>
            <p:cNvPr id="4104" name="Picture 8"/>
            <p:cNvPicPr>
              <a:picLocks noChangeAspect="1" noChangeArrowheads="1"/>
            </p:cNvPicPr>
            <p:nvPr/>
          </p:nvPicPr>
          <p:blipFill>
            <a:blip r:embed="rId7" cstate="print"/>
            <a:srcRect/>
            <a:stretch>
              <a:fillRect/>
            </a:stretch>
          </p:blipFill>
          <p:spPr bwMode="auto">
            <a:xfrm>
              <a:off x="1807535" y="1400839"/>
              <a:ext cx="552783" cy="457476"/>
            </a:xfrm>
            <a:prstGeom prst="rect">
              <a:avLst/>
            </a:prstGeom>
            <a:noFill/>
            <a:ln w="9525">
              <a:noFill/>
              <a:miter lim="800000"/>
              <a:headEnd/>
              <a:tailEnd/>
            </a:ln>
          </p:spPr>
        </p:pic>
      </p:grpSp>
      <p:sp>
        <p:nvSpPr>
          <p:cNvPr id="1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39</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6"/>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2"/>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p:cNvSpPr>
          <p:nvPr>
            <p:ph type="title"/>
          </p:nvPr>
        </p:nvSpPr>
        <p:spPr/>
        <p:txBody>
          <a:bodyPr/>
          <a:lstStyle/>
          <a:p>
            <a:pPr eaLnBrk="1" hangingPunct="1"/>
            <a:r>
              <a:rPr lang="en-US" dirty="0" smtClean="0">
                <a:latin typeface="Century Gothic" pitchFamily="34" charset="0"/>
              </a:rPr>
              <a:t>Confirm Historical Loads Have Run</a:t>
            </a:r>
          </a:p>
        </p:txBody>
      </p:sp>
      <p:sp>
        <p:nvSpPr>
          <p:cNvPr id="21506" name="Rectangle 3"/>
          <p:cNvSpPr>
            <a:spLocks noGrp="1"/>
          </p:cNvSpPr>
          <p:nvPr>
            <p:ph type="body" idx="1"/>
          </p:nvPr>
        </p:nvSpPr>
        <p:spPr/>
        <p:txBody>
          <a:bodyPr/>
          <a:lstStyle/>
          <a:p>
            <a:pPr eaLnBrk="1" hangingPunct="1">
              <a:buFont typeface="Arial" pitchFamily="34" charset="0"/>
              <a:buChar char="•"/>
            </a:pPr>
            <a:r>
              <a:rPr lang="en-US" sz="3200" dirty="0" smtClean="0">
                <a:latin typeface="Century Gothic" pitchFamily="34" charset="0"/>
              </a:rPr>
              <a:t>Check for any long running jobs that are still running. </a:t>
            </a:r>
          </a:p>
          <a:p>
            <a:pPr eaLnBrk="1" hangingPunct="1">
              <a:buFont typeface="Arial" pitchFamily="34" charset="0"/>
              <a:buChar char="•"/>
            </a:pPr>
            <a:r>
              <a:rPr lang="en-US" sz="3200" dirty="0" smtClean="0">
                <a:latin typeface="Century Gothic" pitchFamily="34" charset="0"/>
              </a:rPr>
              <a:t>Are there any failed jobs?</a:t>
            </a:r>
          </a:p>
          <a:p>
            <a:pPr eaLnBrk="1" hangingPunct="1">
              <a:buFont typeface="Arial" pitchFamily="34" charset="0"/>
              <a:buChar char="•"/>
            </a:pPr>
            <a:r>
              <a:rPr lang="en-US" sz="3200" dirty="0" smtClean="0">
                <a:latin typeface="Century Gothic" pitchFamily="34" charset="0"/>
              </a:rPr>
              <a:t>Various steps to troubleshoot and restart jobs.</a:t>
            </a:r>
          </a:p>
        </p:txBody>
      </p:sp>
      <p:sp>
        <p:nvSpPr>
          <p:cNvPr id="4" name="Slide Number Placeholder 3"/>
          <p:cNvSpPr>
            <a:spLocks noGrp="1"/>
          </p:cNvSpPr>
          <p:nvPr>
            <p:ph type="sldNum" sz="quarter" idx="10"/>
          </p:nvPr>
        </p:nvSpPr>
        <p:spPr>
          <a:xfrm>
            <a:off x="6923088" y="6459538"/>
            <a:ext cx="2133600" cy="365125"/>
          </a:xfrm>
        </p:spPr>
        <p:txBody>
          <a:bodyPr/>
          <a:lstStyle/>
          <a:p>
            <a:pPr>
              <a:defRPr/>
            </a:pPr>
            <a:fld id="{0A2DAC7D-CCD6-4D46-B79B-0CC821508860}" type="slidenum">
              <a:rPr lang="en-US" smtClean="0"/>
              <a:pPr>
                <a:defRPr/>
              </a:pPr>
              <a:t>4</a:t>
            </a:fld>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429905" y="1158240"/>
            <a:ext cx="8229600" cy="4335212"/>
          </a:xfrm>
        </p:spPr>
        <p:txBody>
          <a:bodyPr>
            <a:normAutofit/>
          </a:bodyPr>
          <a:lstStyle/>
          <a:p>
            <a:pPr>
              <a:lnSpc>
                <a:spcPct val="150000"/>
              </a:lnSpc>
            </a:pPr>
            <a:r>
              <a:rPr lang="en-US" sz="3200" dirty="0" smtClean="0"/>
              <a:t>QAD DWD is a re-branded WhereScape RED</a:t>
            </a:r>
          </a:p>
          <a:p>
            <a:pPr>
              <a:lnSpc>
                <a:spcPct val="150000"/>
              </a:lnSpc>
            </a:pPr>
            <a:r>
              <a:rPr lang="en-US" sz="3200" dirty="0" smtClean="0">
                <a:hlinkClick r:id="rId3"/>
              </a:rPr>
              <a:t>www.wherescape.com</a:t>
            </a:r>
            <a:endParaRPr lang="en-US" sz="3200" dirty="0" smtClean="0"/>
          </a:p>
          <a:p>
            <a:r>
              <a:rPr lang="en-US" sz="3200" dirty="0" smtClean="0"/>
              <a:t>Access to Forum with registered email</a:t>
            </a:r>
          </a:p>
        </p:txBody>
      </p:sp>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WhereScape RED</a:t>
            </a:r>
            <a:r>
              <a:rPr lang="en-US" sz="2800" baseline="30000" dirty="0" smtClean="0"/>
              <a:t>©</a:t>
            </a:r>
          </a:p>
        </p:txBody>
      </p:sp>
      <p:sp>
        <p:nvSpPr>
          <p:cNvPr id="4"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40</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607452"/>
            <a:ext cx="8229600" cy="840348"/>
          </a:xfrm>
        </p:spPr>
        <p:txBody>
          <a:bodyPr>
            <a:normAutofit/>
          </a:bodyPr>
          <a:lstStyle/>
          <a:p>
            <a:r>
              <a:rPr lang="en-US" dirty="0" smtClean="0"/>
              <a:t>DWD Concepts</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Title 8"/>
          <p:cNvSpPr>
            <a:spLocks noGrp="1"/>
          </p:cNvSpPr>
          <p:nvPr>
            <p:ph type="title"/>
          </p:nvPr>
        </p:nvSpPr>
        <p:spPr/>
        <p:txBody>
          <a:bodyPr/>
          <a:lstStyle/>
          <a:p>
            <a:r>
              <a:rPr lang="en-US" dirty="0" smtClean="0"/>
              <a:t>Data Flow – Normalized Models</a:t>
            </a:r>
          </a:p>
        </p:txBody>
      </p:sp>
      <p:pic>
        <p:nvPicPr>
          <p:cNvPr id="20485" name="Picture 6"/>
          <p:cNvPicPr>
            <a:picLocks noChangeAspect="1" noChangeArrowheads="1"/>
          </p:cNvPicPr>
          <p:nvPr/>
        </p:nvPicPr>
        <p:blipFill>
          <a:blip r:embed="rId3" cstate="print"/>
          <a:srcRect/>
          <a:stretch>
            <a:fillRect/>
          </a:stretch>
        </p:blipFill>
        <p:spPr bwMode="auto">
          <a:xfrm>
            <a:off x="685800" y="1111251"/>
            <a:ext cx="7117080" cy="5070626"/>
          </a:xfrm>
          <a:prstGeom prst="rect">
            <a:avLst/>
          </a:prstGeom>
          <a:noFill/>
          <a:ln w="9525">
            <a:noFill/>
            <a:miter lim="800000"/>
            <a:headEnd/>
            <a:tailEnd/>
          </a:ln>
        </p:spPr>
      </p:pic>
      <p:sp>
        <p:nvSpPr>
          <p:cNvPr id="6" name="Rounded Rectangular Callout 5"/>
          <p:cNvSpPr/>
          <p:nvPr/>
        </p:nvSpPr>
        <p:spPr>
          <a:xfrm>
            <a:off x="228600" y="2103120"/>
            <a:ext cx="1432560" cy="868680"/>
          </a:xfrm>
          <a:prstGeom prst="wedgeRoundRectCallout">
            <a:avLst>
              <a:gd name="adj1" fmla="val 41933"/>
              <a:gd name="adj2" fmla="val 69517"/>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Source  Systems(s)</a:t>
            </a:r>
            <a:endParaRPr lang="en-US" b="1" dirty="0">
              <a:solidFill>
                <a:schemeClr val="tx1"/>
              </a:solidFill>
            </a:endParaRPr>
          </a:p>
        </p:txBody>
      </p:sp>
      <p:sp>
        <p:nvSpPr>
          <p:cNvPr id="7" name="Rounded Rectangular Callout 6"/>
          <p:cNvSpPr/>
          <p:nvPr/>
        </p:nvSpPr>
        <p:spPr>
          <a:xfrm>
            <a:off x="2179320" y="822960"/>
            <a:ext cx="1432560" cy="868680"/>
          </a:xfrm>
          <a:prstGeom prst="wedgeRoundRectCallout">
            <a:avLst>
              <a:gd name="adj1" fmla="val -8067"/>
              <a:gd name="adj2" fmla="val 92324"/>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Load Tables</a:t>
            </a:r>
            <a:endParaRPr lang="en-US" b="1" dirty="0">
              <a:solidFill>
                <a:schemeClr val="tx1"/>
              </a:solidFill>
            </a:endParaRPr>
          </a:p>
        </p:txBody>
      </p:sp>
      <p:sp>
        <p:nvSpPr>
          <p:cNvPr id="8" name="Rounded Rectangular Callout 7"/>
          <p:cNvSpPr/>
          <p:nvPr/>
        </p:nvSpPr>
        <p:spPr>
          <a:xfrm>
            <a:off x="2804160" y="3017520"/>
            <a:ext cx="1432560" cy="868680"/>
          </a:xfrm>
          <a:prstGeom prst="wedgeRoundRectCallout">
            <a:avLst>
              <a:gd name="adj1" fmla="val 51508"/>
              <a:gd name="adj2" fmla="val 80044"/>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Stage Tables</a:t>
            </a:r>
            <a:endParaRPr lang="en-US" b="1" dirty="0">
              <a:solidFill>
                <a:schemeClr val="tx1"/>
              </a:solidFill>
            </a:endParaRPr>
          </a:p>
        </p:txBody>
      </p:sp>
      <p:sp>
        <p:nvSpPr>
          <p:cNvPr id="9" name="Rounded Rectangular Callout 8"/>
          <p:cNvSpPr/>
          <p:nvPr/>
        </p:nvSpPr>
        <p:spPr>
          <a:xfrm>
            <a:off x="4953000" y="2590800"/>
            <a:ext cx="1432560" cy="868680"/>
          </a:xfrm>
          <a:prstGeom prst="wedgeRoundRectCallout">
            <a:avLst>
              <a:gd name="adj1" fmla="val -19769"/>
              <a:gd name="adj2" fmla="val 95833"/>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Fact Tables</a:t>
            </a:r>
            <a:endParaRPr lang="en-US" b="1" dirty="0">
              <a:solidFill>
                <a:schemeClr val="tx1"/>
              </a:solidFill>
            </a:endParaRPr>
          </a:p>
        </p:txBody>
      </p:sp>
      <p:sp>
        <p:nvSpPr>
          <p:cNvPr id="10" name="Rounded Rectangular Callout 9"/>
          <p:cNvSpPr/>
          <p:nvPr/>
        </p:nvSpPr>
        <p:spPr>
          <a:xfrm>
            <a:off x="3774440" y="817880"/>
            <a:ext cx="1432560" cy="868680"/>
          </a:xfrm>
          <a:prstGeom prst="wedgeRoundRectCallout">
            <a:avLst>
              <a:gd name="adj1" fmla="val -44237"/>
              <a:gd name="adj2" fmla="val 73026"/>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Dimension Tables</a:t>
            </a:r>
            <a:endParaRPr lang="en-US" b="1" dirty="0">
              <a:solidFill>
                <a:schemeClr val="tx1"/>
              </a:solidFill>
            </a:endParaRPr>
          </a:p>
        </p:txBody>
      </p:sp>
      <p:sp>
        <p:nvSpPr>
          <p:cNvPr id="11" name="Rounded Rectangular Callout 10"/>
          <p:cNvSpPr/>
          <p:nvPr/>
        </p:nvSpPr>
        <p:spPr>
          <a:xfrm>
            <a:off x="6629400" y="2636520"/>
            <a:ext cx="1432560" cy="868680"/>
          </a:xfrm>
          <a:prstGeom prst="wedgeRoundRectCallout">
            <a:avLst>
              <a:gd name="adj1" fmla="val -19769"/>
              <a:gd name="adj2" fmla="val 95833"/>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Analysis Services Cubes</a:t>
            </a:r>
            <a:endParaRPr lang="en-US" b="1" dirty="0">
              <a:solidFill>
                <a:schemeClr val="tx1"/>
              </a:solidFill>
            </a:endParaRPr>
          </a:p>
        </p:txBody>
      </p:sp>
      <p:sp>
        <p:nvSpPr>
          <p:cNvPr id="14" name="Curved Down Arrow 13"/>
          <p:cNvSpPr/>
          <p:nvPr/>
        </p:nvSpPr>
        <p:spPr>
          <a:xfrm>
            <a:off x="1859280" y="2286000"/>
            <a:ext cx="1005840" cy="594360"/>
          </a:xfrm>
          <a:prstGeom prst="curvedDownArrow">
            <a:avLst/>
          </a:prstGeom>
          <a:solidFill>
            <a:srgbClr val="33CC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5" name="Curved Down Arrow 14"/>
          <p:cNvSpPr/>
          <p:nvPr/>
        </p:nvSpPr>
        <p:spPr>
          <a:xfrm>
            <a:off x="2783840" y="3997960"/>
            <a:ext cx="1767840" cy="574040"/>
          </a:xfrm>
          <a:prstGeom prst="curvedDownArrow">
            <a:avLst/>
          </a:prstGeom>
          <a:solidFill>
            <a:srgbClr val="33CC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8" name="Curved Down Arrow 17"/>
          <p:cNvSpPr/>
          <p:nvPr/>
        </p:nvSpPr>
        <p:spPr>
          <a:xfrm rot="600000">
            <a:off x="2895601" y="4363721"/>
            <a:ext cx="1767840" cy="574040"/>
          </a:xfrm>
          <a:prstGeom prst="curvedDownArrow">
            <a:avLst/>
          </a:prstGeom>
          <a:solidFill>
            <a:srgbClr val="33CC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9" name="Curved Down Arrow 18"/>
          <p:cNvSpPr/>
          <p:nvPr/>
        </p:nvSpPr>
        <p:spPr>
          <a:xfrm>
            <a:off x="4531360" y="3322320"/>
            <a:ext cx="1005840" cy="594360"/>
          </a:xfrm>
          <a:prstGeom prst="curvedDownArrow">
            <a:avLst/>
          </a:prstGeom>
          <a:solidFill>
            <a:srgbClr val="33CC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0" name="Curved Down Arrow 19"/>
          <p:cNvSpPr/>
          <p:nvPr/>
        </p:nvSpPr>
        <p:spPr>
          <a:xfrm>
            <a:off x="5384800" y="3362960"/>
            <a:ext cx="1727200" cy="548640"/>
          </a:xfrm>
          <a:prstGeom prst="curvedDownArrow">
            <a:avLst/>
          </a:prstGeom>
          <a:solidFill>
            <a:srgbClr val="33CC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42</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7"/>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8"/>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9"/>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10"/>
                                        </p:tgtEl>
                                        <p:attrNameLst>
                                          <p:attrName>style.visibility</p:attrName>
                                        </p:attrNameLst>
                                      </p:cBhvr>
                                      <p:to>
                                        <p:strVal val="hidden"/>
                                      </p:to>
                                    </p:set>
                                  </p:childTnLst>
                                </p:cTn>
                              </p:par>
                              <p:par>
                                <p:cTn id="33" presetID="1"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1" nodeType="clickEffect">
                                  <p:stCondLst>
                                    <p:cond delay="0"/>
                                  </p:stCondLst>
                                  <p:childTnLst>
                                    <p:set>
                                      <p:cBhvr>
                                        <p:cTn id="38" dur="1" fill="hold">
                                          <p:stCondLst>
                                            <p:cond delay="0"/>
                                          </p:stCondLst>
                                        </p:cTn>
                                        <p:tgtEl>
                                          <p:spTgt spid="11"/>
                                        </p:tgtEl>
                                        <p:attrNameLst>
                                          <p:attrName>style.visibility</p:attrName>
                                        </p:attrNameLst>
                                      </p:cBhvr>
                                      <p:to>
                                        <p:strVal val="hidden"/>
                                      </p:to>
                                    </p:set>
                                  </p:childTnLst>
                                </p:cTn>
                              </p:par>
                              <p:par>
                                <p:cTn id="39" presetID="1"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1" nodeType="clickEffect">
                                  <p:stCondLst>
                                    <p:cond delay="0"/>
                                  </p:stCondLst>
                                  <p:childTnLst>
                                    <p:set>
                                      <p:cBhvr>
                                        <p:cTn id="44" dur="1" fill="hold">
                                          <p:stCondLst>
                                            <p:cond delay="0"/>
                                          </p:stCondLst>
                                        </p:cTn>
                                        <p:tgtEl>
                                          <p:spTgt spid="14"/>
                                        </p:tgtEl>
                                        <p:attrNameLst>
                                          <p:attrName>style.visibility</p:attrName>
                                        </p:attrNameLst>
                                      </p:cBhvr>
                                      <p:to>
                                        <p:strVal val="hidden"/>
                                      </p:to>
                                    </p:set>
                                  </p:childTnLst>
                                </p:cTn>
                              </p:par>
                              <p:par>
                                <p:cTn id="45" presetID="1"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1" nodeType="clickEffect">
                                  <p:stCondLst>
                                    <p:cond delay="0"/>
                                  </p:stCondLst>
                                  <p:childTnLst>
                                    <p:set>
                                      <p:cBhvr>
                                        <p:cTn id="54" dur="1" fill="hold">
                                          <p:stCondLst>
                                            <p:cond delay="0"/>
                                          </p:stCondLst>
                                        </p:cTn>
                                        <p:tgtEl>
                                          <p:spTgt spid="15"/>
                                        </p:tgtEl>
                                        <p:attrNameLst>
                                          <p:attrName>style.visibility</p:attrName>
                                        </p:attrNameLst>
                                      </p:cBhvr>
                                      <p:to>
                                        <p:strVal val="hidden"/>
                                      </p:to>
                                    </p:set>
                                  </p:childTnLst>
                                </p:cTn>
                              </p:par>
                              <p:par>
                                <p:cTn id="55" presetID="1" presetClass="exit" presetSubtype="0" fill="hold" grpId="2" nodeType="withEffect">
                                  <p:stCondLst>
                                    <p:cond delay="0"/>
                                  </p:stCondLst>
                                  <p:childTnLst>
                                    <p:set>
                                      <p:cBhvr>
                                        <p:cTn id="56" dur="1" fill="hold">
                                          <p:stCondLst>
                                            <p:cond delay="0"/>
                                          </p:stCondLst>
                                        </p:cTn>
                                        <p:tgtEl>
                                          <p:spTgt spid="15"/>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18"/>
                                        </p:tgtEl>
                                        <p:attrNameLst>
                                          <p:attrName>style.visibility</p:attrName>
                                        </p:attrNameLst>
                                      </p:cBhvr>
                                      <p:to>
                                        <p:strVal val="hidden"/>
                                      </p:to>
                                    </p:set>
                                  </p:childTnLst>
                                </p:cTn>
                              </p:par>
                              <p:par>
                                <p:cTn id="59" presetID="1"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grpId="1" nodeType="clickEffect">
                                  <p:stCondLst>
                                    <p:cond delay="0"/>
                                  </p:stCondLst>
                                  <p:childTnLst>
                                    <p:set>
                                      <p:cBhvr>
                                        <p:cTn id="64" dur="1" fill="hold">
                                          <p:stCondLst>
                                            <p:cond delay="0"/>
                                          </p:stCondLst>
                                        </p:cTn>
                                        <p:tgtEl>
                                          <p:spTgt spid="19"/>
                                        </p:tgtEl>
                                        <p:attrNameLst>
                                          <p:attrName>style.visibility</p:attrName>
                                        </p:attrNameLst>
                                      </p:cBhvr>
                                      <p:to>
                                        <p:strVal val="hidden"/>
                                      </p:to>
                                    </p:set>
                                  </p:childTnLst>
                                </p:cTn>
                              </p:par>
                              <p:par>
                                <p:cTn id="65" presetID="1"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4" grpId="0" animBg="1"/>
      <p:bldP spid="14" grpId="1" animBg="1"/>
      <p:bldP spid="15" grpId="0" animBg="1"/>
      <p:bldP spid="15" grpId="1" animBg="1"/>
      <p:bldP spid="15" grpId="2" animBg="1"/>
      <p:bldP spid="18" grpId="0" animBg="1"/>
      <p:bldP spid="18" grpId="1" animBg="1"/>
      <p:bldP spid="19" grpId="0" animBg="1"/>
      <p:bldP spid="19" grpId="1" animBg="1"/>
      <p:bldP spid="2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607452"/>
            <a:ext cx="8229600" cy="840348"/>
          </a:xfrm>
        </p:spPr>
        <p:txBody>
          <a:bodyPr>
            <a:normAutofit/>
          </a:bodyPr>
          <a:lstStyle/>
          <a:p>
            <a:r>
              <a:rPr lang="en-US" dirty="0" smtClean="0"/>
              <a:t>DWD Objects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429905" y="1158240"/>
            <a:ext cx="8229600" cy="4836160"/>
          </a:xfrm>
        </p:spPr>
        <p:txBody>
          <a:bodyPr>
            <a:normAutofit fontScale="92500" lnSpcReduction="20000"/>
          </a:bodyPr>
          <a:lstStyle/>
          <a:p>
            <a:pPr>
              <a:lnSpc>
                <a:spcPct val="200000"/>
              </a:lnSpc>
            </a:pPr>
            <a:r>
              <a:rPr lang="en-US" dirty="0" smtClean="0"/>
              <a:t>Connection</a:t>
            </a:r>
          </a:p>
          <a:p>
            <a:pPr>
              <a:lnSpc>
                <a:spcPct val="200000"/>
              </a:lnSpc>
            </a:pPr>
            <a:r>
              <a:rPr lang="en-US" dirty="0" smtClean="0"/>
              <a:t>Load table</a:t>
            </a:r>
          </a:p>
          <a:p>
            <a:pPr>
              <a:lnSpc>
                <a:spcPct val="200000"/>
              </a:lnSpc>
            </a:pPr>
            <a:r>
              <a:rPr lang="en-US" dirty="0" smtClean="0"/>
              <a:t>Stage table</a:t>
            </a:r>
          </a:p>
          <a:p>
            <a:pPr>
              <a:lnSpc>
                <a:spcPct val="200000"/>
              </a:lnSpc>
            </a:pPr>
            <a:r>
              <a:rPr lang="en-US" dirty="0" smtClean="0"/>
              <a:t>Dimension </a:t>
            </a:r>
          </a:p>
          <a:p>
            <a:pPr>
              <a:lnSpc>
                <a:spcPct val="200000"/>
              </a:lnSpc>
            </a:pPr>
            <a:r>
              <a:rPr lang="en-US" dirty="0" smtClean="0"/>
              <a:t>Fact table</a:t>
            </a:r>
          </a:p>
          <a:p>
            <a:pPr>
              <a:lnSpc>
                <a:spcPct val="200000"/>
              </a:lnSpc>
            </a:pPr>
            <a:r>
              <a:rPr lang="en-US" dirty="0" smtClean="0"/>
              <a:t>Data Store</a:t>
            </a:r>
          </a:p>
        </p:txBody>
      </p:sp>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Data Objects Types</a:t>
            </a:r>
          </a:p>
        </p:txBody>
      </p:sp>
      <p:sp>
        <p:nvSpPr>
          <p:cNvPr id="4"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44</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4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14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429905" y="1158240"/>
            <a:ext cx="8229600" cy="4836160"/>
          </a:xfrm>
        </p:spPr>
        <p:txBody>
          <a:bodyPr>
            <a:normAutofit/>
          </a:bodyPr>
          <a:lstStyle/>
          <a:p>
            <a:pPr>
              <a:lnSpc>
                <a:spcPct val="200000"/>
              </a:lnSpc>
            </a:pPr>
            <a:r>
              <a:rPr lang="en-US" sz="2600" dirty="0" smtClean="0"/>
              <a:t>OLAP cube</a:t>
            </a:r>
          </a:p>
          <a:p>
            <a:pPr>
              <a:lnSpc>
                <a:spcPct val="200000"/>
              </a:lnSpc>
            </a:pPr>
            <a:r>
              <a:rPr lang="en-US" sz="2600" dirty="0" smtClean="0"/>
              <a:t>OLAP dimension</a:t>
            </a:r>
          </a:p>
          <a:p>
            <a:pPr>
              <a:lnSpc>
                <a:spcPct val="200000"/>
              </a:lnSpc>
            </a:pPr>
            <a:r>
              <a:rPr lang="en-US" sz="2600" dirty="0" smtClean="0"/>
              <a:t>Cube</a:t>
            </a:r>
          </a:p>
          <a:p>
            <a:pPr>
              <a:lnSpc>
                <a:spcPct val="200000"/>
              </a:lnSpc>
            </a:pPr>
            <a:r>
              <a:rPr lang="en-US" sz="2600" dirty="0" smtClean="0"/>
              <a:t>Procedure</a:t>
            </a:r>
          </a:p>
          <a:p>
            <a:pPr>
              <a:lnSpc>
                <a:spcPct val="200000"/>
              </a:lnSpc>
            </a:pPr>
            <a:r>
              <a:rPr lang="en-US" sz="2600" dirty="0" smtClean="0"/>
              <a:t>Index</a:t>
            </a:r>
          </a:p>
        </p:txBody>
      </p:sp>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Data Object Types (continued)</a:t>
            </a:r>
          </a:p>
        </p:txBody>
      </p:sp>
      <p:sp>
        <p:nvSpPr>
          <p:cNvPr id="4"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45</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4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5" name="Picture 5"/>
          <p:cNvPicPr>
            <a:picLocks noChangeAspect="1" noChangeArrowheads="1"/>
          </p:cNvPicPr>
          <p:nvPr/>
        </p:nvPicPr>
        <p:blipFill>
          <a:blip r:embed="rId3" cstate="print"/>
          <a:srcRect/>
          <a:stretch>
            <a:fillRect/>
          </a:stretch>
        </p:blipFill>
        <p:spPr bwMode="auto">
          <a:xfrm>
            <a:off x="733648" y="997651"/>
            <a:ext cx="6836733" cy="5191246"/>
          </a:xfrm>
          <a:prstGeom prst="rect">
            <a:avLst/>
          </a:prstGeom>
          <a:noFill/>
          <a:ln w="9525">
            <a:noFill/>
            <a:miter lim="800000"/>
            <a:headEnd/>
            <a:tailEnd/>
          </a:ln>
        </p:spPr>
      </p:pic>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DWD Object Builder</a:t>
            </a:r>
          </a:p>
        </p:txBody>
      </p:sp>
      <p:pic>
        <p:nvPicPr>
          <p:cNvPr id="5123" name="Picture 3"/>
          <p:cNvPicPr>
            <a:picLocks noChangeAspect="1" noChangeArrowheads="1"/>
          </p:cNvPicPr>
          <p:nvPr/>
        </p:nvPicPr>
        <p:blipFill>
          <a:blip r:embed="rId4" cstate="print"/>
          <a:srcRect/>
          <a:stretch>
            <a:fillRect/>
          </a:stretch>
        </p:blipFill>
        <p:spPr bwMode="auto">
          <a:xfrm>
            <a:off x="709279" y="1312334"/>
            <a:ext cx="3044013" cy="4653348"/>
          </a:xfrm>
          <a:prstGeom prst="rect">
            <a:avLst/>
          </a:prstGeom>
          <a:noFill/>
          <a:ln w="9525">
            <a:noFill/>
            <a:miter lim="800000"/>
            <a:headEnd/>
            <a:tailEnd/>
          </a:ln>
        </p:spPr>
      </p:pic>
      <p:pic>
        <p:nvPicPr>
          <p:cNvPr id="5124" name="Picture 4"/>
          <p:cNvPicPr>
            <a:picLocks noChangeAspect="1" noChangeArrowheads="1"/>
          </p:cNvPicPr>
          <p:nvPr/>
        </p:nvPicPr>
        <p:blipFill>
          <a:blip r:embed="rId5" cstate="print"/>
          <a:srcRect/>
          <a:stretch>
            <a:fillRect/>
          </a:stretch>
        </p:blipFill>
        <p:spPr bwMode="auto">
          <a:xfrm>
            <a:off x="762440" y="1361619"/>
            <a:ext cx="3087218" cy="1594219"/>
          </a:xfrm>
          <a:prstGeom prst="rect">
            <a:avLst/>
          </a:prstGeom>
          <a:noFill/>
          <a:ln w="9525">
            <a:noFill/>
            <a:miter lim="800000"/>
            <a:headEnd/>
            <a:tailEnd/>
          </a:ln>
        </p:spPr>
      </p:pic>
      <p:sp>
        <p:nvSpPr>
          <p:cNvPr id="10" name="Right Arrow 9"/>
          <p:cNvSpPr/>
          <p:nvPr/>
        </p:nvSpPr>
        <p:spPr>
          <a:xfrm>
            <a:off x="340240" y="1573594"/>
            <a:ext cx="467833" cy="393405"/>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46</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12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10"/>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5124"/>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51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DWD Object Builder – Groups / Projects</a:t>
            </a:r>
          </a:p>
        </p:txBody>
      </p:sp>
      <p:pic>
        <p:nvPicPr>
          <p:cNvPr id="6147" name="Picture 3"/>
          <p:cNvPicPr>
            <a:picLocks noChangeAspect="1" noChangeArrowheads="1"/>
          </p:cNvPicPr>
          <p:nvPr/>
        </p:nvPicPr>
        <p:blipFill>
          <a:blip r:embed="rId3" cstate="print"/>
          <a:srcRect/>
          <a:stretch>
            <a:fillRect/>
          </a:stretch>
        </p:blipFill>
        <p:spPr bwMode="auto">
          <a:xfrm>
            <a:off x="2567209" y="1503398"/>
            <a:ext cx="3801693" cy="3781789"/>
          </a:xfrm>
          <a:prstGeom prst="rect">
            <a:avLst/>
          </a:prstGeom>
          <a:noFill/>
          <a:ln w="9525">
            <a:noFill/>
            <a:miter lim="800000"/>
            <a:headEnd/>
            <a:tailEnd/>
          </a:ln>
        </p:spPr>
      </p:pic>
      <p:grpSp>
        <p:nvGrpSpPr>
          <p:cNvPr id="2" name="Group 10"/>
          <p:cNvGrpSpPr/>
          <p:nvPr/>
        </p:nvGrpSpPr>
        <p:grpSpPr>
          <a:xfrm>
            <a:off x="861237" y="2679404"/>
            <a:ext cx="1988289" cy="520996"/>
            <a:chOff x="861237" y="2679404"/>
            <a:chExt cx="1988289" cy="520996"/>
          </a:xfrm>
        </p:grpSpPr>
        <p:sp>
          <p:nvSpPr>
            <p:cNvPr id="8" name="Right Arrow 7"/>
            <p:cNvSpPr/>
            <p:nvPr/>
          </p:nvSpPr>
          <p:spPr>
            <a:xfrm>
              <a:off x="2137144" y="2679404"/>
              <a:ext cx="712382" cy="520996"/>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861237" y="2721936"/>
              <a:ext cx="1254642" cy="400110"/>
            </a:xfrm>
            <a:prstGeom prst="rect">
              <a:avLst/>
            </a:prstGeom>
            <a:noFill/>
          </p:spPr>
          <p:txBody>
            <a:bodyPr wrap="square" rtlCol="0">
              <a:spAutoFit/>
            </a:bodyPr>
            <a:lstStyle/>
            <a:p>
              <a:r>
                <a:rPr lang="en-US" sz="2000" dirty="0" smtClean="0">
                  <a:latin typeface="+mn-lt"/>
                </a:rPr>
                <a:t>GROUP</a:t>
              </a:r>
              <a:endParaRPr lang="en-US" sz="2000" dirty="0">
                <a:latin typeface="+mn-lt"/>
              </a:endParaRPr>
            </a:p>
          </p:txBody>
        </p:sp>
      </p:grpSp>
      <p:grpSp>
        <p:nvGrpSpPr>
          <p:cNvPr id="3" name="Group 15"/>
          <p:cNvGrpSpPr/>
          <p:nvPr/>
        </p:nvGrpSpPr>
        <p:grpSpPr>
          <a:xfrm>
            <a:off x="531629" y="3253563"/>
            <a:ext cx="2604971" cy="1967024"/>
            <a:chOff x="531629" y="3253563"/>
            <a:chExt cx="2604971" cy="1967024"/>
          </a:xfrm>
        </p:grpSpPr>
        <p:sp>
          <p:nvSpPr>
            <p:cNvPr id="14" name="TextBox 13"/>
            <p:cNvSpPr txBox="1"/>
            <p:nvPr/>
          </p:nvSpPr>
          <p:spPr>
            <a:xfrm>
              <a:off x="531629" y="4086488"/>
              <a:ext cx="1552083" cy="707886"/>
            </a:xfrm>
            <a:prstGeom prst="rect">
              <a:avLst/>
            </a:prstGeom>
            <a:noFill/>
          </p:spPr>
          <p:txBody>
            <a:bodyPr wrap="square" rtlCol="0">
              <a:spAutoFit/>
            </a:bodyPr>
            <a:lstStyle/>
            <a:p>
              <a:r>
                <a:rPr lang="en-US" sz="2000" dirty="0" smtClean="0">
                  <a:latin typeface="+mn-lt"/>
                </a:rPr>
                <a:t>PROJECTS</a:t>
              </a:r>
              <a:endParaRPr lang="en-US" sz="2000" dirty="0">
                <a:latin typeface="+mn-lt"/>
              </a:endParaRPr>
            </a:p>
          </p:txBody>
        </p:sp>
        <p:sp>
          <p:nvSpPr>
            <p:cNvPr id="15" name="Left Brace 14"/>
            <p:cNvSpPr/>
            <p:nvPr/>
          </p:nvSpPr>
          <p:spPr>
            <a:xfrm>
              <a:off x="2519912" y="3253563"/>
              <a:ext cx="616688" cy="1967024"/>
            </a:xfrm>
            <a:prstGeom prst="leftBrace">
              <a:avLst>
                <a:gd name="adj1" fmla="val 8333"/>
                <a:gd name="adj2" fmla="val 48115"/>
              </a:avLst>
            </a:prstGeom>
            <a:solidFill>
              <a:schemeClr val="accent1"/>
            </a:solidFill>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
        <p:nvSpPr>
          <p:cNvPr id="10"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47</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DWD Object Builder – Groups / Projects</a:t>
            </a:r>
          </a:p>
        </p:txBody>
      </p:sp>
      <p:pic>
        <p:nvPicPr>
          <p:cNvPr id="7174" name="Picture 6"/>
          <p:cNvPicPr>
            <a:picLocks noChangeAspect="1" noChangeArrowheads="1"/>
          </p:cNvPicPr>
          <p:nvPr/>
        </p:nvPicPr>
        <p:blipFill>
          <a:blip r:embed="rId3" cstate="print"/>
          <a:srcRect/>
          <a:stretch>
            <a:fillRect/>
          </a:stretch>
        </p:blipFill>
        <p:spPr bwMode="auto">
          <a:xfrm>
            <a:off x="518558" y="1076103"/>
            <a:ext cx="3067050" cy="3238500"/>
          </a:xfrm>
          <a:prstGeom prst="rect">
            <a:avLst/>
          </a:prstGeom>
          <a:noFill/>
          <a:ln w="9525">
            <a:noFill/>
            <a:miter lim="800000"/>
            <a:headEnd/>
            <a:tailEnd/>
          </a:ln>
        </p:spPr>
      </p:pic>
      <p:pic>
        <p:nvPicPr>
          <p:cNvPr id="7176" name="Picture 8"/>
          <p:cNvPicPr>
            <a:picLocks noChangeAspect="1" noChangeArrowheads="1"/>
          </p:cNvPicPr>
          <p:nvPr/>
        </p:nvPicPr>
        <p:blipFill>
          <a:blip r:embed="rId4" cstate="print"/>
          <a:srcRect/>
          <a:stretch>
            <a:fillRect/>
          </a:stretch>
        </p:blipFill>
        <p:spPr bwMode="auto">
          <a:xfrm>
            <a:off x="4823637" y="1066468"/>
            <a:ext cx="3048000" cy="3895725"/>
          </a:xfrm>
          <a:prstGeom prst="rect">
            <a:avLst/>
          </a:prstGeom>
          <a:noFill/>
          <a:ln w="9525">
            <a:noFill/>
            <a:miter lim="800000"/>
            <a:headEnd/>
            <a:tailEnd/>
          </a:ln>
        </p:spPr>
      </p:pic>
      <p:sp>
        <p:nvSpPr>
          <p:cNvPr id="14" name="Left Arrow 13"/>
          <p:cNvSpPr/>
          <p:nvPr/>
        </p:nvSpPr>
        <p:spPr>
          <a:xfrm>
            <a:off x="1626782" y="1414130"/>
            <a:ext cx="467832" cy="308344"/>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Left Arrow 14"/>
          <p:cNvSpPr/>
          <p:nvPr/>
        </p:nvSpPr>
        <p:spPr>
          <a:xfrm>
            <a:off x="6315740" y="2083981"/>
            <a:ext cx="446567" cy="350874"/>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48</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Connections</a:t>
            </a:r>
          </a:p>
        </p:txBody>
      </p:sp>
      <p:pic>
        <p:nvPicPr>
          <p:cNvPr id="2052" name="Picture 4"/>
          <p:cNvPicPr>
            <a:picLocks noChangeAspect="1" noChangeArrowheads="1"/>
          </p:cNvPicPr>
          <p:nvPr/>
        </p:nvPicPr>
        <p:blipFill>
          <a:blip r:embed="rId3" cstate="print"/>
          <a:srcRect/>
          <a:stretch>
            <a:fillRect/>
          </a:stretch>
        </p:blipFill>
        <p:spPr bwMode="auto">
          <a:xfrm>
            <a:off x="2715578" y="1142048"/>
            <a:ext cx="2066925" cy="4391025"/>
          </a:xfrm>
          <a:prstGeom prst="rect">
            <a:avLst/>
          </a:prstGeom>
          <a:noFill/>
          <a:ln w="9525">
            <a:noFill/>
            <a:miter lim="800000"/>
            <a:headEnd/>
            <a:tailEnd/>
          </a:ln>
          <a:effectLst/>
        </p:spPr>
      </p:pic>
      <p:sp>
        <p:nvSpPr>
          <p:cNvPr id="10" name="Rounded Rectangular Callout 9"/>
          <p:cNvSpPr/>
          <p:nvPr/>
        </p:nvSpPr>
        <p:spPr>
          <a:xfrm>
            <a:off x="4892040" y="2209800"/>
            <a:ext cx="2133600" cy="411480"/>
          </a:xfrm>
          <a:prstGeom prst="wedgeRoundRectCallout">
            <a:avLst>
              <a:gd name="adj1" fmla="val -80628"/>
              <a:gd name="adj2" fmla="val 13968"/>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Source database</a:t>
            </a:r>
            <a:endParaRPr lang="en-US" b="1" dirty="0">
              <a:solidFill>
                <a:schemeClr val="tx1"/>
              </a:solidFill>
            </a:endParaRPr>
          </a:p>
        </p:txBody>
      </p:sp>
      <p:sp>
        <p:nvSpPr>
          <p:cNvPr id="11" name="Rounded Rectangular Callout 10"/>
          <p:cNvSpPr/>
          <p:nvPr/>
        </p:nvSpPr>
        <p:spPr>
          <a:xfrm>
            <a:off x="5120640" y="1889760"/>
            <a:ext cx="2133600" cy="411480"/>
          </a:xfrm>
          <a:prstGeom prst="wedgeRoundRectCallout">
            <a:avLst>
              <a:gd name="adj1" fmla="val -80628"/>
              <a:gd name="adj2" fmla="val 13968"/>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BI Data Warehouse</a:t>
            </a:r>
            <a:endParaRPr lang="en-US" b="1" dirty="0">
              <a:solidFill>
                <a:schemeClr val="tx1"/>
              </a:solidFill>
            </a:endParaRPr>
          </a:p>
        </p:txBody>
      </p:sp>
      <p:sp>
        <p:nvSpPr>
          <p:cNvPr id="12" name="Rounded Rectangular Callout 11"/>
          <p:cNvSpPr/>
          <p:nvPr/>
        </p:nvSpPr>
        <p:spPr>
          <a:xfrm>
            <a:off x="4953000" y="2042160"/>
            <a:ext cx="2133600" cy="411480"/>
          </a:xfrm>
          <a:prstGeom prst="wedgeRoundRectCallout">
            <a:avLst>
              <a:gd name="adj1" fmla="val -80628"/>
              <a:gd name="adj2" fmla="val 13968"/>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Microsoft Analysis Services Cubes</a:t>
            </a:r>
            <a:endParaRPr lang="en-US" b="1" dirty="0">
              <a:solidFill>
                <a:schemeClr val="tx1"/>
              </a:solidFill>
            </a:endParaRPr>
          </a:p>
        </p:txBody>
      </p:sp>
      <p:sp>
        <p:nvSpPr>
          <p:cNvPr id="7"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49</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11"/>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0"/>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1" grpId="1"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p:nvPr>
        </p:nvSpPr>
        <p:spPr/>
        <p:txBody>
          <a:bodyPr/>
          <a:lstStyle/>
          <a:p>
            <a:pPr eaLnBrk="1" hangingPunct="1"/>
            <a:r>
              <a:rPr lang="en-US" dirty="0" smtClean="0">
                <a:latin typeface="Century Gothic" pitchFamily="34" charset="0"/>
              </a:rPr>
              <a:t>Review of Day 1 - Problems Encountered</a:t>
            </a:r>
          </a:p>
        </p:txBody>
      </p:sp>
      <p:sp>
        <p:nvSpPr>
          <p:cNvPr id="23555" name="Rectangle 3"/>
          <p:cNvSpPr>
            <a:spLocks noGrp="1"/>
          </p:cNvSpPr>
          <p:nvPr>
            <p:ph type="body" idx="1"/>
          </p:nvPr>
        </p:nvSpPr>
        <p:spPr/>
        <p:txBody>
          <a:bodyPr/>
          <a:lstStyle/>
          <a:p>
            <a:pPr eaLnBrk="1" hangingPunct="1">
              <a:lnSpc>
                <a:spcPct val="90000"/>
              </a:lnSpc>
            </a:pPr>
            <a:r>
              <a:rPr lang="en-US" dirty="0" smtClean="0">
                <a:latin typeface="Century Gothic" pitchFamily="34" charset="0"/>
              </a:rPr>
              <a:t>ODBC connection issues </a:t>
            </a:r>
          </a:p>
          <a:p>
            <a:pPr lvl="1" eaLnBrk="1" hangingPunct="1">
              <a:lnSpc>
                <a:spcPct val="90000"/>
              </a:lnSpc>
            </a:pPr>
            <a:r>
              <a:rPr lang="en-US" dirty="0" smtClean="0">
                <a:latin typeface="Century Gothic" pitchFamily="34" charset="0"/>
              </a:rPr>
              <a:t>/F switch failures</a:t>
            </a:r>
          </a:p>
          <a:p>
            <a:pPr eaLnBrk="1" hangingPunct="1">
              <a:lnSpc>
                <a:spcPct val="90000"/>
              </a:lnSpc>
            </a:pPr>
            <a:r>
              <a:rPr lang="en-US" dirty="0" smtClean="0">
                <a:latin typeface="Century Gothic" pitchFamily="34" charset="0"/>
              </a:rPr>
              <a:t>Restarting the hold job vs. the failed job</a:t>
            </a:r>
          </a:p>
          <a:p>
            <a:pPr eaLnBrk="1" hangingPunct="1">
              <a:lnSpc>
                <a:spcPct val="90000"/>
              </a:lnSpc>
            </a:pPr>
            <a:r>
              <a:rPr lang="en-US" dirty="0" smtClean="0">
                <a:latin typeface="Century Gothic" pitchFamily="34" charset="0"/>
              </a:rPr>
              <a:t>Date parameters </a:t>
            </a:r>
          </a:p>
          <a:p>
            <a:pPr eaLnBrk="1" hangingPunct="1">
              <a:lnSpc>
                <a:spcPct val="90000"/>
              </a:lnSpc>
            </a:pPr>
            <a:r>
              <a:rPr lang="en-US" dirty="0" smtClean="0">
                <a:latin typeface="Century Gothic" pitchFamily="34" charset="0"/>
              </a:rPr>
              <a:t>Source connection parameters</a:t>
            </a:r>
          </a:p>
          <a:p>
            <a:pPr eaLnBrk="1" hangingPunct="1">
              <a:lnSpc>
                <a:spcPct val="90000"/>
              </a:lnSpc>
            </a:pPr>
            <a:r>
              <a:rPr lang="en-US" dirty="0" smtClean="0">
                <a:latin typeface="Century Gothic" pitchFamily="34" charset="0"/>
              </a:rPr>
              <a:t>Starting over if the historical job failed</a:t>
            </a:r>
          </a:p>
          <a:p>
            <a:pPr eaLnBrk="1" hangingPunct="1">
              <a:lnSpc>
                <a:spcPct val="90000"/>
              </a:lnSpc>
            </a:pPr>
            <a:r>
              <a:rPr lang="en-US" dirty="0" smtClean="0">
                <a:latin typeface="Century Gothic" pitchFamily="34" charset="0"/>
              </a:rPr>
              <a:t>“Over-packed” columns</a:t>
            </a:r>
          </a:p>
          <a:p>
            <a:pPr eaLnBrk="1" hangingPunct="1">
              <a:lnSpc>
                <a:spcPct val="90000"/>
              </a:lnSpc>
            </a:pPr>
            <a:r>
              <a:rPr lang="en-US" dirty="0" smtClean="0">
                <a:latin typeface="Century Gothic" pitchFamily="34" charset="0"/>
              </a:rPr>
              <a:t>Other issues</a:t>
            </a:r>
          </a:p>
        </p:txBody>
      </p:sp>
      <p:sp>
        <p:nvSpPr>
          <p:cNvPr id="4" name="Slide Number Placeholder 3"/>
          <p:cNvSpPr>
            <a:spLocks noGrp="1"/>
          </p:cNvSpPr>
          <p:nvPr>
            <p:ph type="sldNum" sz="quarter" idx="10"/>
          </p:nvPr>
        </p:nvSpPr>
        <p:spPr>
          <a:xfrm>
            <a:off x="6923088" y="6459538"/>
            <a:ext cx="2133600" cy="365125"/>
          </a:xfrm>
        </p:spPr>
        <p:txBody>
          <a:bodyPr/>
          <a:lstStyle/>
          <a:p>
            <a:pPr>
              <a:defRPr/>
            </a:pPr>
            <a:fld id="{0A2DAC7D-CCD6-4D46-B79B-0CC821508860}" type="slidenum">
              <a:rPr lang="en-US" smtClean="0"/>
              <a:pPr>
                <a:defRPr/>
              </a:pPr>
              <a:t>5</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55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55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55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55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55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355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55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Load Tables</a:t>
            </a:r>
          </a:p>
        </p:txBody>
      </p:sp>
      <p:pic>
        <p:nvPicPr>
          <p:cNvPr id="1026" name="Picture 2"/>
          <p:cNvPicPr>
            <a:picLocks noGrp="1" noChangeAspect="1" noChangeArrowheads="1"/>
          </p:cNvPicPr>
          <p:nvPr>
            <p:ph idx="1"/>
          </p:nvPr>
        </p:nvPicPr>
        <p:blipFill>
          <a:blip r:embed="rId3" cstate="print"/>
          <a:srcRect/>
          <a:stretch>
            <a:fillRect/>
          </a:stretch>
        </p:blipFill>
        <p:spPr bwMode="auto">
          <a:xfrm>
            <a:off x="430213" y="1293536"/>
            <a:ext cx="8229600" cy="4064552"/>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cstate="print"/>
          <a:srcRect/>
          <a:stretch>
            <a:fillRect/>
          </a:stretch>
        </p:blipFill>
        <p:spPr bwMode="auto">
          <a:xfrm>
            <a:off x="2441258" y="1292543"/>
            <a:ext cx="2828925" cy="4791075"/>
          </a:xfrm>
          <a:prstGeom prst="rect">
            <a:avLst/>
          </a:prstGeom>
          <a:noFill/>
          <a:ln w="9525">
            <a:noFill/>
            <a:miter lim="800000"/>
            <a:headEnd/>
            <a:tailEnd/>
          </a:ln>
          <a:effectLst/>
        </p:spPr>
      </p:pic>
      <p:sp>
        <p:nvSpPr>
          <p:cNvPr id="6" name="Left Arrow 5"/>
          <p:cNvSpPr/>
          <p:nvPr/>
        </p:nvSpPr>
        <p:spPr>
          <a:xfrm>
            <a:off x="1798320" y="2240280"/>
            <a:ext cx="1112520" cy="762000"/>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Down Arrow 7"/>
          <p:cNvSpPr/>
          <p:nvPr/>
        </p:nvSpPr>
        <p:spPr>
          <a:xfrm>
            <a:off x="4465320" y="701040"/>
            <a:ext cx="914400" cy="114300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30" name="Picture 6"/>
          <p:cNvPicPr>
            <a:picLocks noChangeAspect="1" noChangeArrowheads="1"/>
          </p:cNvPicPr>
          <p:nvPr/>
        </p:nvPicPr>
        <p:blipFill>
          <a:blip r:embed="rId5" cstate="print"/>
          <a:srcRect/>
          <a:stretch>
            <a:fillRect/>
          </a:stretch>
        </p:blipFill>
        <p:spPr bwMode="auto">
          <a:xfrm>
            <a:off x="914401" y="1432058"/>
            <a:ext cx="7304141" cy="3726789"/>
          </a:xfrm>
          <a:prstGeom prst="rect">
            <a:avLst/>
          </a:prstGeom>
          <a:noFill/>
          <a:ln w="9525">
            <a:noFill/>
            <a:miter lim="800000"/>
            <a:headEnd/>
            <a:tailEnd/>
          </a:ln>
          <a:effectLst/>
        </p:spPr>
      </p:pic>
      <p:pic>
        <p:nvPicPr>
          <p:cNvPr id="1029" name="Picture 5"/>
          <p:cNvPicPr>
            <a:picLocks noChangeAspect="1" noChangeArrowheads="1"/>
          </p:cNvPicPr>
          <p:nvPr/>
        </p:nvPicPr>
        <p:blipFill>
          <a:blip r:embed="rId6" cstate="print"/>
          <a:srcRect/>
          <a:stretch>
            <a:fillRect/>
          </a:stretch>
        </p:blipFill>
        <p:spPr bwMode="auto">
          <a:xfrm>
            <a:off x="1224915" y="2383155"/>
            <a:ext cx="1847850" cy="3981450"/>
          </a:xfrm>
          <a:prstGeom prst="rect">
            <a:avLst/>
          </a:prstGeom>
          <a:noFill/>
          <a:ln w="9525">
            <a:noFill/>
            <a:miter lim="800000"/>
            <a:headEnd/>
            <a:tailEnd/>
          </a:ln>
          <a:effectLst/>
        </p:spPr>
      </p:pic>
      <p:sp>
        <p:nvSpPr>
          <p:cNvPr id="11" name="Right Arrow 10"/>
          <p:cNvSpPr/>
          <p:nvPr/>
        </p:nvSpPr>
        <p:spPr>
          <a:xfrm>
            <a:off x="704489" y="2846718"/>
            <a:ext cx="612476" cy="439947"/>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ight Arrow 11"/>
          <p:cNvSpPr/>
          <p:nvPr/>
        </p:nvSpPr>
        <p:spPr>
          <a:xfrm>
            <a:off x="704489" y="3163019"/>
            <a:ext cx="612476" cy="439947"/>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Right Arrow 12"/>
          <p:cNvSpPr/>
          <p:nvPr/>
        </p:nvSpPr>
        <p:spPr>
          <a:xfrm>
            <a:off x="704489" y="3358551"/>
            <a:ext cx="612476" cy="439947"/>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31" name="Picture 7"/>
          <p:cNvPicPr>
            <a:picLocks noChangeAspect="1" noChangeArrowheads="1"/>
          </p:cNvPicPr>
          <p:nvPr/>
        </p:nvPicPr>
        <p:blipFill>
          <a:blip r:embed="rId7" cstate="print"/>
          <a:srcRect/>
          <a:stretch>
            <a:fillRect/>
          </a:stretch>
        </p:blipFill>
        <p:spPr bwMode="auto">
          <a:xfrm>
            <a:off x="639944" y="1287261"/>
            <a:ext cx="8152909" cy="3968319"/>
          </a:xfrm>
          <a:prstGeom prst="rect">
            <a:avLst/>
          </a:prstGeom>
          <a:noFill/>
          <a:ln w="9525">
            <a:noFill/>
            <a:miter lim="800000"/>
            <a:headEnd/>
            <a:tailEnd/>
          </a:ln>
          <a:effectLst/>
        </p:spPr>
      </p:pic>
      <p:pic>
        <p:nvPicPr>
          <p:cNvPr id="3074" name="Picture 2" descr="C:\Users\fws\AppData\Local\Microsoft\Windows\Temporary Internet Files\Content.IE5\0CGD0KXU\MC900434750[1].png"/>
          <p:cNvPicPr>
            <a:picLocks noChangeAspect="1" noChangeArrowheads="1"/>
          </p:cNvPicPr>
          <p:nvPr/>
        </p:nvPicPr>
        <p:blipFill>
          <a:blip r:embed="rId8" cstate="print"/>
          <a:srcRect/>
          <a:stretch>
            <a:fillRect/>
          </a:stretch>
        </p:blipFill>
        <p:spPr bwMode="auto">
          <a:xfrm>
            <a:off x="3336925" y="2393315"/>
            <a:ext cx="2286000" cy="2286000"/>
          </a:xfrm>
          <a:prstGeom prst="rect">
            <a:avLst/>
          </a:prstGeom>
          <a:noFill/>
        </p:spPr>
      </p:pic>
      <p:sp>
        <p:nvSpPr>
          <p:cNvPr id="14"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50</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par>
                                <p:cTn id="7" presetID="2" presetClass="entr" presetSubtype="8" fill="hold" nodeType="withEffect">
                                  <p:stCondLst>
                                    <p:cond delay="0"/>
                                  </p:stCondLst>
                                  <p:childTnLst>
                                    <p:set>
                                      <p:cBhvr>
                                        <p:cTn id="8" dur="1" fill="hold">
                                          <p:stCondLst>
                                            <p:cond delay="0"/>
                                          </p:stCondLst>
                                        </p:cTn>
                                        <p:tgtEl>
                                          <p:spTgt spid="1027"/>
                                        </p:tgtEl>
                                        <p:attrNameLst>
                                          <p:attrName>style.visibility</p:attrName>
                                        </p:attrNameLst>
                                      </p:cBhvr>
                                      <p:to>
                                        <p:strVal val="visible"/>
                                      </p:to>
                                    </p:set>
                                    <p:anim calcmode="lin" valueType="num">
                                      <p:cBhvr additive="base">
                                        <p:cTn id="9" dur="500" fill="hold"/>
                                        <p:tgtEl>
                                          <p:spTgt spid="1027"/>
                                        </p:tgtEl>
                                        <p:attrNameLst>
                                          <p:attrName>ppt_x</p:attrName>
                                        </p:attrNameLst>
                                      </p:cBhvr>
                                      <p:tavLst>
                                        <p:tav tm="0">
                                          <p:val>
                                            <p:strVal val="0-#ppt_w/2"/>
                                          </p:val>
                                        </p:tav>
                                        <p:tav tm="100000">
                                          <p:val>
                                            <p:strVal val="#ppt_x"/>
                                          </p:val>
                                        </p:tav>
                                      </p:tavLst>
                                    </p:anim>
                                    <p:anim calcmode="lin" valueType="num">
                                      <p:cBhvr additive="base">
                                        <p:cTn id="10" dur="500" fill="hold"/>
                                        <p:tgtEl>
                                          <p:spTgt spid="1027"/>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027"/>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8"/>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10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11"/>
                                        </p:tgtEl>
                                        <p:attrNameLst>
                                          <p:attrName>style.visibility</p:attrName>
                                        </p:attrNameLst>
                                      </p:cBhvr>
                                      <p:to>
                                        <p:strVal val="hidden"/>
                                      </p:to>
                                    </p:set>
                                  </p:childTnLst>
                                </p:cTn>
                              </p:par>
                              <p:par>
                                <p:cTn id="31" presetID="1"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12"/>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1029"/>
                                        </p:tgtEl>
                                        <p:attrNameLst>
                                          <p:attrName>style.visibility</p:attrName>
                                        </p:attrNameLst>
                                      </p:cBhvr>
                                      <p:to>
                                        <p:strVal val="hidden"/>
                                      </p:to>
                                    </p:set>
                                  </p:childTnLst>
                                </p:cTn>
                              </p:par>
                              <p:par>
                                <p:cTn id="39" presetID="1" presetClass="entr" presetSubtype="0" fill="hold" nodeType="withEffect">
                                  <p:stCondLst>
                                    <p:cond delay="0"/>
                                  </p:stCondLst>
                                  <p:childTnLst>
                                    <p:set>
                                      <p:cBhvr>
                                        <p:cTn id="40" dur="1" fill="hold">
                                          <p:stCondLst>
                                            <p:cond delay="0"/>
                                          </p:stCondLst>
                                        </p:cTn>
                                        <p:tgtEl>
                                          <p:spTgt spid="1030"/>
                                        </p:tgtEl>
                                        <p:attrNameLst>
                                          <p:attrName>style.visibility</p:attrName>
                                        </p:attrNameLst>
                                      </p:cBhvr>
                                      <p:to>
                                        <p:strVal val="visible"/>
                                      </p:to>
                                    </p:set>
                                  </p:childTnLst>
                                </p:cTn>
                              </p:par>
                              <p:par>
                                <p:cTn id="41" presetID="1" presetClass="exit" presetSubtype="0" fill="hold" nodeType="withEffect">
                                  <p:stCondLst>
                                    <p:cond delay="0"/>
                                  </p:stCondLst>
                                  <p:childTnLst>
                                    <p:set>
                                      <p:cBhvr>
                                        <p:cTn id="42" dur="1" fill="hold">
                                          <p:stCondLst>
                                            <p:cond delay="0"/>
                                          </p:stCondLst>
                                        </p:cTn>
                                        <p:tgtEl>
                                          <p:spTgt spid="102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1030"/>
                                        </p:tgtEl>
                                        <p:attrNameLst>
                                          <p:attrName>style.visibility</p:attrName>
                                        </p:attrNameLst>
                                      </p:cBhvr>
                                      <p:to>
                                        <p:strVal val="hidden"/>
                                      </p:to>
                                    </p:set>
                                  </p:childTnLst>
                                </p:cTn>
                              </p:par>
                              <p:par>
                                <p:cTn id="47" presetID="1" presetClass="entr" presetSubtype="0" fill="hold" nodeType="withEffect">
                                  <p:stCondLst>
                                    <p:cond delay="0"/>
                                  </p:stCondLst>
                                  <p:childTnLst>
                                    <p:set>
                                      <p:cBhvr>
                                        <p:cTn id="48" dur="1" fill="hold">
                                          <p:stCondLst>
                                            <p:cond delay="0"/>
                                          </p:stCondLst>
                                        </p:cTn>
                                        <p:tgtEl>
                                          <p:spTgt spid="1026"/>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02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xit" presetSubtype="0" fill="hold" grpId="1" nodeType="clickEffect">
                                  <p:stCondLst>
                                    <p:cond delay="0"/>
                                  </p:stCondLst>
                                  <p:childTnLst>
                                    <p:set>
                                      <p:cBhvr>
                                        <p:cTn id="56" dur="1" fill="hold">
                                          <p:stCondLst>
                                            <p:cond delay="0"/>
                                          </p:stCondLst>
                                        </p:cTn>
                                        <p:tgtEl>
                                          <p:spTgt spid="13"/>
                                        </p:tgtEl>
                                        <p:attrNameLst>
                                          <p:attrName>style.visibility</p:attrName>
                                        </p:attrNameLst>
                                      </p:cBhvr>
                                      <p:to>
                                        <p:strVal val="hidden"/>
                                      </p:to>
                                    </p:set>
                                  </p:childTnLst>
                                </p:cTn>
                              </p:par>
                              <p:par>
                                <p:cTn id="57" presetID="1" presetClass="exit" presetSubtype="0" fill="hold" nodeType="withEffect">
                                  <p:stCondLst>
                                    <p:cond delay="0"/>
                                  </p:stCondLst>
                                  <p:childTnLst>
                                    <p:set>
                                      <p:cBhvr>
                                        <p:cTn id="58" dur="1" fill="hold">
                                          <p:stCondLst>
                                            <p:cond delay="0"/>
                                          </p:stCondLst>
                                        </p:cTn>
                                        <p:tgtEl>
                                          <p:spTgt spid="1029"/>
                                        </p:tgtEl>
                                        <p:attrNameLst>
                                          <p:attrName>style.visibility</p:attrName>
                                        </p:attrNameLst>
                                      </p:cBhvr>
                                      <p:to>
                                        <p:strVal val="hidden"/>
                                      </p:to>
                                    </p:set>
                                  </p:childTnLst>
                                </p:cTn>
                              </p:par>
                              <p:par>
                                <p:cTn id="59" presetID="1" presetClass="entr" presetSubtype="0" fill="hold" nodeType="withEffect">
                                  <p:stCondLst>
                                    <p:cond delay="0"/>
                                  </p:stCondLst>
                                  <p:childTnLst>
                                    <p:set>
                                      <p:cBhvr>
                                        <p:cTn id="60" dur="1" fill="hold">
                                          <p:stCondLst>
                                            <p:cond delay="0"/>
                                          </p:stCondLst>
                                        </p:cTn>
                                        <p:tgtEl>
                                          <p:spTgt spid="1031"/>
                                        </p:tgtEl>
                                        <p:attrNameLst>
                                          <p:attrName>style.visibility</p:attrName>
                                        </p:attrNameLst>
                                      </p:cBhvr>
                                      <p:to>
                                        <p:strVal val="visible"/>
                                      </p:to>
                                    </p:set>
                                  </p:childTnLst>
                                </p:cTn>
                              </p:par>
                              <p:par>
                                <p:cTn id="61" presetID="1" presetClass="exit" presetSubtype="0" fill="hold" nodeType="withEffect">
                                  <p:stCondLst>
                                    <p:cond delay="0"/>
                                  </p:stCondLst>
                                  <p:childTnLst>
                                    <p:set>
                                      <p:cBhvr>
                                        <p:cTn id="62" dur="1" fill="hold">
                                          <p:stCondLst>
                                            <p:cond delay="0"/>
                                          </p:stCondLst>
                                        </p:cTn>
                                        <p:tgtEl>
                                          <p:spTgt spid="102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8" grpId="1" animBg="1"/>
      <p:bldP spid="11" grpId="0" animBg="1"/>
      <p:bldP spid="11" grpId="1" animBg="1"/>
      <p:bldP spid="12" grpId="0" animBg="1"/>
      <p:bldP spid="12" grpId="1" animBg="1"/>
      <p:bldP spid="13" grpId="0" animBg="1"/>
      <p:bldP spid="13"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Load Tables - Properties</a:t>
            </a:r>
          </a:p>
        </p:txBody>
      </p:sp>
      <p:pic>
        <p:nvPicPr>
          <p:cNvPr id="2051" name="Picture 3"/>
          <p:cNvPicPr>
            <a:picLocks noChangeAspect="1" noChangeArrowheads="1"/>
          </p:cNvPicPr>
          <p:nvPr/>
        </p:nvPicPr>
        <p:blipFill>
          <a:blip r:embed="rId3" cstate="print"/>
          <a:srcRect/>
          <a:stretch>
            <a:fillRect/>
          </a:stretch>
        </p:blipFill>
        <p:spPr bwMode="auto">
          <a:xfrm>
            <a:off x="523875" y="1382183"/>
            <a:ext cx="7791450" cy="3213100"/>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cstate="print"/>
          <a:srcRect/>
          <a:stretch>
            <a:fillRect/>
          </a:stretch>
        </p:blipFill>
        <p:spPr bwMode="auto">
          <a:xfrm>
            <a:off x="1335617" y="2195513"/>
            <a:ext cx="1866900" cy="3990975"/>
          </a:xfrm>
          <a:prstGeom prst="rect">
            <a:avLst/>
          </a:prstGeom>
          <a:noFill/>
          <a:ln w="9525">
            <a:noFill/>
            <a:miter lim="800000"/>
            <a:headEnd/>
            <a:tailEnd/>
          </a:ln>
          <a:effectLst/>
        </p:spPr>
      </p:pic>
      <p:pic>
        <p:nvPicPr>
          <p:cNvPr id="2053" name="Picture 5"/>
          <p:cNvPicPr>
            <a:picLocks noChangeAspect="1" noChangeArrowheads="1"/>
          </p:cNvPicPr>
          <p:nvPr/>
        </p:nvPicPr>
        <p:blipFill>
          <a:blip r:embed="rId5" cstate="print"/>
          <a:srcRect/>
          <a:stretch>
            <a:fillRect/>
          </a:stretch>
        </p:blipFill>
        <p:spPr bwMode="auto">
          <a:xfrm>
            <a:off x="2187575" y="1114425"/>
            <a:ext cx="4768850" cy="4629150"/>
          </a:xfrm>
          <a:prstGeom prst="rect">
            <a:avLst/>
          </a:prstGeom>
          <a:noFill/>
          <a:ln w="9525">
            <a:noFill/>
            <a:miter lim="800000"/>
            <a:headEnd/>
            <a:tailEnd/>
          </a:ln>
          <a:effectLst/>
        </p:spPr>
      </p:pic>
      <p:sp>
        <p:nvSpPr>
          <p:cNvPr id="8" name="Left Arrow 7"/>
          <p:cNvSpPr/>
          <p:nvPr/>
        </p:nvSpPr>
        <p:spPr>
          <a:xfrm>
            <a:off x="5516880" y="2987040"/>
            <a:ext cx="487680" cy="335280"/>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ight Arrow 6"/>
          <p:cNvSpPr/>
          <p:nvPr/>
        </p:nvSpPr>
        <p:spPr>
          <a:xfrm>
            <a:off x="457200" y="1940944"/>
            <a:ext cx="414068" cy="250166"/>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ight Arrow 8"/>
          <p:cNvSpPr/>
          <p:nvPr/>
        </p:nvSpPr>
        <p:spPr>
          <a:xfrm>
            <a:off x="1023668" y="2179608"/>
            <a:ext cx="414068" cy="250166"/>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51</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205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9"/>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2052"/>
                                        </p:tgtEl>
                                        <p:attrNameLst>
                                          <p:attrName>style.visibility</p:attrName>
                                        </p:attrNameLst>
                                      </p:cBhvr>
                                      <p:to>
                                        <p:strVal val="hidden"/>
                                      </p:to>
                                    </p:set>
                                  </p:childTnLst>
                                </p:cTn>
                              </p:par>
                              <p:par>
                                <p:cTn id="23" presetID="9" presetClass="emph" presetSubtype="0" nodeType="withEffect">
                                  <p:stCondLst>
                                    <p:cond delay="0"/>
                                  </p:stCondLst>
                                  <p:childTnLst>
                                    <p:set>
                                      <p:cBhvr rctx="PPT">
                                        <p:cTn id="24" dur="indefinite"/>
                                        <p:tgtEl>
                                          <p:spTgt spid="2051"/>
                                        </p:tgtEl>
                                        <p:attrNameLst>
                                          <p:attrName>style.opacity</p:attrName>
                                        </p:attrNameLst>
                                      </p:cBhvr>
                                      <p:to>
                                        <p:strVal val="0.5"/>
                                      </p:to>
                                    </p:set>
                                    <p:animEffect filter="image" prLst="opacity: 0.5">
                                      <p:cBhvr rctx="IE">
                                        <p:cTn id="25" dur="indefinite"/>
                                        <p:tgtEl>
                                          <p:spTgt spid="2051"/>
                                        </p:tgtEl>
                                      </p:cBhvr>
                                    </p:animEffect>
                                  </p:childTnLst>
                                </p:cTn>
                              </p:par>
                              <p:par>
                                <p:cTn id="26" presetID="1" presetClass="entr" presetSubtype="0" fill="hold" nodeType="withEffect">
                                  <p:stCondLst>
                                    <p:cond delay="0"/>
                                  </p:stCondLst>
                                  <p:childTnLst>
                                    <p:set>
                                      <p:cBhvr>
                                        <p:cTn id="27" dur="1" fill="hold">
                                          <p:stCondLst>
                                            <p:cond delay="0"/>
                                          </p:stCondLst>
                                        </p:cTn>
                                        <p:tgtEl>
                                          <p:spTgt spid="2053"/>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7" grpId="1" animBg="1"/>
      <p:bldP spid="9" grpId="0" animBg="1"/>
      <p:bldP spid="9"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Staging Tables</a:t>
            </a:r>
          </a:p>
        </p:txBody>
      </p:sp>
      <p:pic>
        <p:nvPicPr>
          <p:cNvPr id="3074" name="Picture 2"/>
          <p:cNvPicPr>
            <a:picLocks noGrp="1" noChangeAspect="1" noChangeArrowheads="1"/>
          </p:cNvPicPr>
          <p:nvPr>
            <p:ph idx="1"/>
          </p:nvPr>
        </p:nvPicPr>
        <p:blipFill>
          <a:blip r:embed="rId3" cstate="print"/>
          <a:srcRect/>
          <a:stretch>
            <a:fillRect/>
          </a:stretch>
        </p:blipFill>
        <p:spPr bwMode="auto">
          <a:xfrm>
            <a:off x="430213" y="1489660"/>
            <a:ext cx="8229600" cy="3672304"/>
          </a:xfrm>
          <a:prstGeom prst="rect">
            <a:avLst/>
          </a:prstGeom>
          <a:noFill/>
          <a:ln w="9525">
            <a:noFill/>
            <a:miter lim="800000"/>
            <a:headEnd/>
            <a:tailEnd/>
          </a:ln>
          <a:effectLst/>
        </p:spPr>
      </p:pic>
      <p:sp>
        <p:nvSpPr>
          <p:cNvPr id="5" name="Right Arrow 4"/>
          <p:cNvSpPr/>
          <p:nvPr/>
        </p:nvSpPr>
        <p:spPr>
          <a:xfrm>
            <a:off x="350520" y="2072640"/>
            <a:ext cx="518160" cy="44196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Right Arrow 5"/>
          <p:cNvSpPr/>
          <p:nvPr/>
        </p:nvSpPr>
        <p:spPr>
          <a:xfrm>
            <a:off x="350520" y="4312920"/>
            <a:ext cx="518160" cy="44196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2" name="Group 9"/>
          <p:cNvGrpSpPr/>
          <p:nvPr/>
        </p:nvGrpSpPr>
        <p:grpSpPr>
          <a:xfrm>
            <a:off x="4632959" y="2087880"/>
            <a:ext cx="518161" cy="2682240"/>
            <a:chOff x="4632959" y="2087880"/>
            <a:chExt cx="518161" cy="2682240"/>
          </a:xfrm>
        </p:grpSpPr>
        <p:sp>
          <p:nvSpPr>
            <p:cNvPr id="8" name="Right Arrow 7"/>
            <p:cNvSpPr/>
            <p:nvPr/>
          </p:nvSpPr>
          <p:spPr>
            <a:xfrm rot="10800000">
              <a:off x="4632959" y="2087880"/>
              <a:ext cx="518160" cy="44196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ight Arrow 8"/>
            <p:cNvSpPr/>
            <p:nvPr/>
          </p:nvSpPr>
          <p:spPr>
            <a:xfrm rot="10800000">
              <a:off x="4632960" y="4328160"/>
              <a:ext cx="518160" cy="44196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12" name="Right Arrow 11"/>
          <p:cNvSpPr/>
          <p:nvPr/>
        </p:nvSpPr>
        <p:spPr>
          <a:xfrm rot="5400000">
            <a:off x="5425440" y="2560320"/>
            <a:ext cx="518160" cy="44196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Right Arrow 12"/>
          <p:cNvSpPr/>
          <p:nvPr/>
        </p:nvSpPr>
        <p:spPr>
          <a:xfrm rot="5400000">
            <a:off x="7315200" y="2560320"/>
            <a:ext cx="518160" cy="44196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52</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6"/>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2"/>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2"/>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12" grpId="0" animBg="1"/>
      <p:bldP spid="12" grpId="1" animBg="1"/>
      <p:bldP spid="13"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Staging Tables</a:t>
            </a:r>
          </a:p>
        </p:txBody>
      </p:sp>
      <p:pic>
        <p:nvPicPr>
          <p:cNvPr id="4099" name="Picture 3"/>
          <p:cNvPicPr>
            <a:picLocks noChangeAspect="1" noChangeArrowheads="1"/>
          </p:cNvPicPr>
          <p:nvPr/>
        </p:nvPicPr>
        <p:blipFill>
          <a:blip r:embed="rId3" cstate="print"/>
          <a:srcRect/>
          <a:stretch>
            <a:fillRect/>
          </a:stretch>
        </p:blipFill>
        <p:spPr bwMode="auto">
          <a:xfrm>
            <a:off x="266700" y="1689100"/>
            <a:ext cx="8610600" cy="3479800"/>
          </a:xfrm>
          <a:prstGeom prst="rect">
            <a:avLst/>
          </a:prstGeom>
          <a:noFill/>
          <a:ln w="9525">
            <a:noFill/>
            <a:miter lim="800000"/>
            <a:headEnd/>
            <a:tailEnd/>
          </a:ln>
          <a:effectLst/>
        </p:spPr>
      </p:pic>
      <p:sp>
        <p:nvSpPr>
          <p:cNvPr id="4"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53</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Table Update Procedures</a:t>
            </a:r>
          </a:p>
        </p:txBody>
      </p:sp>
      <p:pic>
        <p:nvPicPr>
          <p:cNvPr id="5122" name="Picture 2"/>
          <p:cNvPicPr>
            <a:picLocks noGrp="1" noChangeAspect="1" noChangeArrowheads="1"/>
          </p:cNvPicPr>
          <p:nvPr>
            <p:ph idx="1"/>
          </p:nvPr>
        </p:nvPicPr>
        <p:blipFill>
          <a:blip r:embed="rId3" cstate="print"/>
          <a:srcRect/>
          <a:stretch>
            <a:fillRect/>
          </a:stretch>
        </p:blipFill>
        <p:spPr bwMode="auto">
          <a:xfrm>
            <a:off x="430213" y="1383926"/>
            <a:ext cx="8229600" cy="3883772"/>
          </a:xfrm>
          <a:prstGeom prst="rect">
            <a:avLst/>
          </a:prstGeom>
          <a:noFill/>
          <a:ln w="9525">
            <a:noFill/>
            <a:miter lim="800000"/>
            <a:headEnd/>
            <a:tailEnd/>
          </a:ln>
          <a:effectLst/>
        </p:spPr>
      </p:pic>
      <p:pic>
        <p:nvPicPr>
          <p:cNvPr id="5124" name="Picture 4"/>
          <p:cNvPicPr>
            <a:picLocks noChangeAspect="1" noChangeArrowheads="1"/>
          </p:cNvPicPr>
          <p:nvPr/>
        </p:nvPicPr>
        <p:blipFill>
          <a:blip r:embed="rId4" cstate="print"/>
          <a:srcRect/>
          <a:stretch>
            <a:fillRect/>
          </a:stretch>
        </p:blipFill>
        <p:spPr bwMode="auto">
          <a:xfrm>
            <a:off x="1979295" y="1107865"/>
            <a:ext cx="5686425" cy="4925270"/>
          </a:xfrm>
          <a:prstGeom prst="rect">
            <a:avLst/>
          </a:prstGeom>
          <a:noFill/>
          <a:ln w="9525">
            <a:noFill/>
            <a:miter lim="800000"/>
            <a:headEnd/>
            <a:tailEnd/>
          </a:ln>
          <a:effectLst/>
        </p:spPr>
      </p:pic>
      <p:sp>
        <p:nvSpPr>
          <p:cNvPr id="7" name="Right Arrow 6"/>
          <p:cNvSpPr/>
          <p:nvPr/>
        </p:nvSpPr>
        <p:spPr>
          <a:xfrm>
            <a:off x="1310640" y="2758440"/>
            <a:ext cx="701040" cy="50292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ight Arrow 7"/>
          <p:cNvSpPr/>
          <p:nvPr/>
        </p:nvSpPr>
        <p:spPr>
          <a:xfrm>
            <a:off x="1310640" y="2987040"/>
            <a:ext cx="701040" cy="50292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6388" name="Picture 4" descr="C:\Users\fws\AppData\Local\Microsoft\Windows\Temporary Internet Files\Content.IE5\0CGD0KXU\MC900434750[1].png"/>
          <p:cNvPicPr>
            <a:picLocks noChangeAspect="1" noChangeArrowheads="1"/>
          </p:cNvPicPr>
          <p:nvPr/>
        </p:nvPicPr>
        <p:blipFill>
          <a:blip r:embed="rId5" cstate="print"/>
          <a:srcRect/>
          <a:stretch>
            <a:fillRect/>
          </a:stretch>
        </p:blipFill>
        <p:spPr bwMode="auto">
          <a:xfrm>
            <a:off x="3228163" y="2693756"/>
            <a:ext cx="2286000" cy="2286000"/>
          </a:xfrm>
          <a:prstGeom prst="rect">
            <a:avLst/>
          </a:prstGeom>
          <a:noFill/>
        </p:spPr>
      </p:pic>
      <p:sp>
        <p:nvSpPr>
          <p:cNvPr id="9"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54</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5122"/>
                                        </p:tgtEl>
                                        <p:attrNameLst>
                                          <p:attrName>style.opacity</p:attrName>
                                        </p:attrNameLst>
                                      </p:cBhvr>
                                      <p:to>
                                        <p:strVal val="0.5"/>
                                      </p:to>
                                    </p:set>
                                    <p:animEffect filter="image" prLst="opacity: 0.5">
                                      <p:cBhvr rctx="IE">
                                        <p:cTn id="7" dur="indefinite"/>
                                        <p:tgtEl>
                                          <p:spTgt spid="5122"/>
                                        </p:tgtEl>
                                      </p:cBhvr>
                                    </p:animEffect>
                                  </p:childTnLst>
                                </p:cTn>
                              </p:par>
                              <p:par>
                                <p:cTn id="8" presetID="1" presetClass="entr" presetSubtype="0" fill="hold" nodeType="withEffect">
                                  <p:stCondLst>
                                    <p:cond delay="0"/>
                                  </p:stCondLst>
                                  <p:childTnLst>
                                    <p:set>
                                      <p:cBhvr>
                                        <p:cTn id="9" dur="1" fill="hold">
                                          <p:stCondLst>
                                            <p:cond delay="0"/>
                                          </p:stCondLst>
                                        </p:cTn>
                                        <p:tgtEl>
                                          <p:spTgt spid="512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xit" presetSubtype="0" fill="hold" grpId="1" nodeType="clickEffect">
                                  <p:stCondLst>
                                    <p:cond delay="0"/>
                                  </p:stCondLst>
                                  <p:childTnLst>
                                    <p:set>
                                      <p:cBhvr>
                                        <p:cTn id="17" dur="1" fill="hold">
                                          <p:stCondLst>
                                            <p:cond delay="0"/>
                                          </p:stCondLst>
                                        </p:cTn>
                                        <p:tgtEl>
                                          <p:spTgt spid="7"/>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xit" presetSubtype="0" fill="hold" grpId="1" nodeType="clickEffect">
                                  <p:stCondLst>
                                    <p:cond delay="0"/>
                                  </p:stCondLst>
                                  <p:childTnLst>
                                    <p:set>
                                      <p:cBhvr>
                                        <p:cTn id="23" dur="1" fill="hold">
                                          <p:stCondLst>
                                            <p:cond delay="0"/>
                                          </p:stCondLst>
                                        </p:cTn>
                                        <p:tgtEl>
                                          <p:spTgt spid="8"/>
                                        </p:tgtEl>
                                        <p:attrNameLst>
                                          <p:attrName>style.visibility</p:attrName>
                                        </p:attrNameLst>
                                      </p:cBhvr>
                                      <p:to>
                                        <p:strVal val="hidden"/>
                                      </p:to>
                                    </p:set>
                                  </p:childTnLst>
                                </p:cTn>
                              </p:par>
                              <p:par>
                                <p:cTn id="24" presetID="1" presetClass="entr" presetSubtype="0" fill="hold" nodeType="withEffect">
                                  <p:stCondLst>
                                    <p:cond delay="0"/>
                                  </p:stCondLst>
                                  <p:childTnLst>
                                    <p:set>
                                      <p:cBhvr>
                                        <p:cTn id="25" dur="1" fill="hold">
                                          <p:stCondLst>
                                            <p:cond delay="0"/>
                                          </p:stCondLst>
                                        </p:cTn>
                                        <p:tgtEl>
                                          <p:spTgt spid="163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Dimension Tables and Dimension Views</a:t>
            </a:r>
          </a:p>
        </p:txBody>
      </p:sp>
      <p:pic>
        <p:nvPicPr>
          <p:cNvPr id="3" name="Picture 3"/>
          <p:cNvPicPr>
            <a:picLocks noChangeAspect="1" noChangeArrowheads="1"/>
          </p:cNvPicPr>
          <p:nvPr/>
        </p:nvPicPr>
        <p:blipFill>
          <a:blip r:embed="rId3" cstate="print"/>
          <a:srcRect/>
          <a:stretch>
            <a:fillRect/>
          </a:stretch>
        </p:blipFill>
        <p:spPr bwMode="auto">
          <a:xfrm>
            <a:off x="792480" y="1280794"/>
            <a:ext cx="7565476" cy="4205605"/>
          </a:xfrm>
          <a:prstGeom prst="rect">
            <a:avLst/>
          </a:prstGeom>
          <a:noFill/>
          <a:ln w="9525">
            <a:noFill/>
            <a:miter lim="800000"/>
            <a:headEnd/>
            <a:tailEnd/>
          </a:ln>
          <a:effectLst/>
        </p:spPr>
      </p:pic>
      <p:pic>
        <p:nvPicPr>
          <p:cNvPr id="6148" name="Picture 4"/>
          <p:cNvPicPr>
            <a:picLocks noChangeAspect="1" noChangeArrowheads="1"/>
          </p:cNvPicPr>
          <p:nvPr/>
        </p:nvPicPr>
        <p:blipFill>
          <a:blip r:embed="rId4" cstate="print"/>
          <a:srcRect/>
          <a:stretch>
            <a:fillRect/>
          </a:stretch>
        </p:blipFill>
        <p:spPr bwMode="auto">
          <a:xfrm>
            <a:off x="2205990" y="3566985"/>
            <a:ext cx="3387090" cy="1807973"/>
          </a:xfrm>
          <a:prstGeom prst="rect">
            <a:avLst/>
          </a:prstGeom>
          <a:noFill/>
          <a:ln w="9525">
            <a:noFill/>
            <a:miter lim="800000"/>
            <a:headEnd/>
            <a:tailEnd/>
          </a:ln>
          <a:effectLst/>
        </p:spPr>
      </p:pic>
      <p:sp>
        <p:nvSpPr>
          <p:cNvPr id="8" name="Right Arrow 7"/>
          <p:cNvSpPr/>
          <p:nvPr/>
        </p:nvSpPr>
        <p:spPr>
          <a:xfrm>
            <a:off x="777240" y="4358640"/>
            <a:ext cx="685800" cy="53340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26" name="Picture 2"/>
          <p:cNvPicPr>
            <a:picLocks noChangeAspect="1" noChangeArrowheads="1"/>
          </p:cNvPicPr>
          <p:nvPr/>
        </p:nvPicPr>
        <p:blipFill>
          <a:blip r:embed="rId5" cstate="print"/>
          <a:srcRect/>
          <a:stretch>
            <a:fillRect/>
          </a:stretch>
        </p:blipFill>
        <p:spPr bwMode="auto">
          <a:xfrm>
            <a:off x="2053591" y="1250982"/>
            <a:ext cx="5093969" cy="4736773"/>
          </a:xfrm>
          <a:prstGeom prst="rect">
            <a:avLst/>
          </a:prstGeom>
          <a:noFill/>
          <a:ln w="9525">
            <a:noFill/>
            <a:miter lim="800000"/>
            <a:headEnd/>
            <a:tailEnd/>
          </a:ln>
          <a:effectLst/>
        </p:spPr>
      </p:pic>
      <p:sp>
        <p:nvSpPr>
          <p:cNvPr id="7" name="Left Arrow 6"/>
          <p:cNvSpPr/>
          <p:nvPr/>
        </p:nvSpPr>
        <p:spPr>
          <a:xfrm>
            <a:off x="4373880" y="3886200"/>
            <a:ext cx="731520" cy="365760"/>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55</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par>
                                <p:cTn id="11" presetID="9" presetClass="emph" presetSubtype="0" nodeType="withEffect">
                                  <p:stCondLst>
                                    <p:cond delay="0"/>
                                  </p:stCondLst>
                                  <p:childTnLst>
                                    <p:set>
                                      <p:cBhvr rctx="PPT">
                                        <p:cTn id="12" dur="indefinite"/>
                                        <p:tgtEl>
                                          <p:spTgt spid="3"/>
                                        </p:tgtEl>
                                        <p:attrNameLst>
                                          <p:attrName>style.opacity</p:attrName>
                                        </p:attrNameLst>
                                      </p:cBhvr>
                                      <p:to>
                                        <p:strVal val="0.5"/>
                                      </p:to>
                                    </p:set>
                                    <p:animEffect filter="image" prLst="opacity: 0.5">
                                      <p:cBhvr rctx="IE">
                                        <p:cTn id="13" dur="indefinite"/>
                                        <p:tgtEl>
                                          <p:spTgt spid="3"/>
                                        </p:tgtEl>
                                      </p:cBhvr>
                                    </p:animEffect>
                                  </p:childTnLst>
                                </p:cTn>
                              </p:par>
                              <p:par>
                                <p:cTn id="14" presetID="13" presetClass="entr" presetSubtype="16" fill="hold" nodeType="withEffect">
                                  <p:stCondLst>
                                    <p:cond delay="0"/>
                                  </p:stCondLst>
                                  <p:childTnLst>
                                    <p:set>
                                      <p:cBhvr>
                                        <p:cTn id="15" dur="1" fill="hold">
                                          <p:stCondLst>
                                            <p:cond delay="0"/>
                                          </p:stCondLst>
                                        </p:cTn>
                                        <p:tgtEl>
                                          <p:spTgt spid="6148"/>
                                        </p:tgtEl>
                                        <p:attrNameLst>
                                          <p:attrName>style.visibility</p:attrName>
                                        </p:attrNameLst>
                                      </p:cBhvr>
                                      <p:to>
                                        <p:strVal val="visible"/>
                                      </p:to>
                                    </p:set>
                                    <p:animEffect transition="in" filter="plus(in)">
                                      <p:cBhvr>
                                        <p:cTn id="16" dur="1000"/>
                                        <p:tgtEl>
                                          <p:spTgt spid="6148"/>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6148"/>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7"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Fact Tables</a:t>
            </a:r>
          </a:p>
        </p:txBody>
      </p:sp>
      <p:pic>
        <p:nvPicPr>
          <p:cNvPr id="2051" name="Picture 3"/>
          <p:cNvPicPr>
            <a:picLocks noChangeAspect="1" noChangeArrowheads="1"/>
          </p:cNvPicPr>
          <p:nvPr/>
        </p:nvPicPr>
        <p:blipFill>
          <a:blip r:embed="rId3" cstate="print"/>
          <a:srcRect/>
          <a:stretch>
            <a:fillRect/>
          </a:stretch>
        </p:blipFill>
        <p:spPr bwMode="auto">
          <a:xfrm>
            <a:off x="576580" y="1043777"/>
            <a:ext cx="8140700" cy="4806477"/>
          </a:xfrm>
          <a:prstGeom prst="rect">
            <a:avLst/>
          </a:prstGeom>
          <a:noFill/>
          <a:ln w="9525">
            <a:noFill/>
            <a:miter lim="800000"/>
            <a:headEnd/>
            <a:tailEnd/>
          </a:ln>
          <a:effectLst/>
        </p:spPr>
      </p:pic>
      <p:sp>
        <p:nvSpPr>
          <p:cNvPr id="7" name="Down Arrow 6"/>
          <p:cNvSpPr/>
          <p:nvPr/>
        </p:nvSpPr>
        <p:spPr>
          <a:xfrm>
            <a:off x="4267200" y="822960"/>
            <a:ext cx="655320" cy="99060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56</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Data Stores</a:t>
            </a:r>
          </a:p>
        </p:txBody>
      </p:sp>
      <p:pic>
        <p:nvPicPr>
          <p:cNvPr id="4098" name="Picture 2"/>
          <p:cNvPicPr>
            <a:picLocks noGrp="1" noChangeAspect="1" noChangeArrowheads="1"/>
          </p:cNvPicPr>
          <p:nvPr>
            <p:ph idx="1"/>
          </p:nvPr>
        </p:nvPicPr>
        <p:blipFill>
          <a:blip r:embed="rId3" cstate="print"/>
          <a:srcRect/>
          <a:stretch>
            <a:fillRect/>
          </a:stretch>
        </p:blipFill>
        <p:spPr bwMode="auto">
          <a:xfrm>
            <a:off x="457200" y="1361118"/>
            <a:ext cx="8229600" cy="4486601"/>
          </a:xfrm>
          <a:prstGeom prst="rect">
            <a:avLst/>
          </a:prstGeom>
          <a:noFill/>
          <a:ln w="9525">
            <a:noFill/>
            <a:miter lim="800000"/>
            <a:headEnd/>
            <a:tailEnd/>
          </a:ln>
          <a:effectLst/>
        </p:spPr>
      </p:pic>
      <p:sp>
        <p:nvSpPr>
          <p:cNvPr id="4"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57</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p:cNvPicPr>
            <a:picLocks noGrp="1" noChangeAspect="1" noChangeArrowheads="1"/>
          </p:cNvPicPr>
          <p:nvPr>
            <p:ph idx="1"/>
          </p:nvPr>
        </p:nvPicPr>
        <p:blipFill>
          <a:blip r:embed="rId3" cstate="print"/>
          <a:srcRect/>
          <a:stretch>
            <a:fillRect/>
          </a:stretch>
        </p:blipFill>
        <p:spPr bwMode="auto">
          <a:xfrm>
            <a:off x="1351315" y="1075055"/>
            <a:ext cx="6710645" cy="4908069"/>
          </a:xfrm>
          <a:prstGeom prst="rect">
            <a:avLst/>
          </a:prstGeom>
          <a:noFill/>
          <a:ln w="9525">
            <a:noFill/>
            <a:miter lim="800000"/>
            <a:headEnd/>
            <a:tailEnd/>
          </a:ln>
          <a:effectLst/>
        </p:spPr>
      </p:pic>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Cubes</a:t>
            </a:r>
          </a:p>
        </p:txBody>
      </p:sp>
      <p:sp>
        <p:nvSpPr>
          <p:cNvPr id="5" name="Right Arrow 4"/>
          <p:cNvSpPr/>
          <p:nvPr/>
        </p:nvSpPr>
        <p:spPr>
          <a:xfrm>
            <a:off x="1036320" y="2743200"/>
            <a:ext cx="655320" cy="41148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ight Arrow 6"/>
          <p:cNvSpPr/>
          <p:nvPr/>
        </p:nvSpPr>
        <p:spPr>
          <a:xfrm>
            <a:off x="1036320" y="2087880"/>
            <a:ext cx="655320" cy="41148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5125" name="Picture 5"/>
          <p:cNvPicPr>
            <a:picLocks noChangeAspect="1" noChangeArrowheads="1"/>
          </p:cNvPicPr>
          <p:nvPr/>
        </p:nvPicPr>
        <p:blipFill>
          <a:blip r:embed="rId4" cstate="print"/>
          <a:srcRect/>
          <a:stretch>
            <a:fillRect/>
          </a:stretch>
        </p:blipFill>
        <p:spPr bwMode="auto">
          <a:xfrm>
            <a:off x="2322195" y="1019995"/>
            <a:ext cx="4596765" cy="4891220"/>
          </a:xfrm>
          <a:prstGeom prst="rect">
            <a:avLst/>
          </a:prstGeom>
          <a:noFill/>
          <a:ln w="9525">
            <a:noFill/>
            <a:miter lim="800000"/>
            <a:headEnd/>
            <a:tailEnd/>
          </a:ln>
          <a:effectLst/>
        </p:spPr>
      </p:pic>
      <p:pic>
        <p:nvPicPr>
          <p:cNvPr id="5126" name="Picture 6"/>
          <p:cNvPicPr>
            <a:picLocks noChangeAspect="1" noChangeArrowheads="1"/>
          </p:cNvPicPr>
          <p:nvPr/>
        </p:nvPicPr>
        <p:blipFill>
          <a:blip r:embed="rId5" cstate="print"/>
          <a:srcRect/>
          <a:stretch>
            <a:fillRect/>
          </a:stretch>
        </p:blipFill>
        <p:spPr bwMode="auto">
          <a:xfrm>
            <a:off x="2783204" y="1432560"/>
            <a:ext cx="5634990" cy="518160"/>
          </a:xfrm>
          <a:prstGeom prst="rect">
            <a:avLst/>
          </a:prstGeom>
          <a:noFill/>
          <a:ln w="9525">
            <a:noFill/>
            <a:miter lim="800000"/>
            <a:headEnd/>
            <a:tailEnd/>
          </a:ln>
          <a:effectLst/>
        </p:spPr>
      </p:pic>
      <p:sp>
        <p:nvSpPr>
          <p:cNvPr id="8"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58</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7"/>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5124"/>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512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1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7" grpId="0" animBg="1"/>
      <p:bldP spid="7" grpId="1"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Procedures</a:t>
            </a:r>
          </a:p>
        </p:txBody>
      </p:sp>
      <p:pic>
        <p:nvPicPr>
          <p:cNvPr id="7170" name="Picture 2"/>
          <p:cNvPicPr>
            <a:picLocks noGrp="1" noChangeAspect="1" noChangeArrowheads="1"/>
          </p:cNvPicPr>
          <p:nvPr>
            <p:ph idx="1"/>
          </p:nvPr>
        </p:nvPicPr>
        <p:blipFill>
          <a:blip r:embed="rId3" cstate="print"/>
          <a:srcRect/>
          <a:stretch>
            <a:fillRect/>
          </a:stretch>
        </p:blipFill>
        <p:spPr bwMode="auto">
          <a:xfrm>
            <a:off x="457200" y="1212496"/>
            <a:ext cx="8229600" cy="4783845"/>
          </a:xfrm>
          <a:prstGeom prst="rect">
            <a:avLst/>
          </a:prstGeom>
          <a:noFill/>
          <a:ln w="9525">
            <a:noFill/>
            <a:miter lim="800000"/>
            <a:headEnd/>
            <a:tailEnd/>
          </a:ln>
          <a:effectLst/>
        </p:spPr>
      </p:pic>
      <p:pic>
        <p:nvPicPr>
          <p:cNvPr id="7171" name="Picture 3"/>
          <p:cNvPicPr>
            <a:picLocks noChangeAspect="1" noChangeArrowheads="1"/>
          </p:cNvPicPr>
          <p:nvPr/>
        </p:nvPicPr>
        <p:blipFill>
          <a:blip r:embed="rId4" cstate="print"/>
          <a:srcRect/>
          <a:stretch>
            <a:fillRect/>
          </a:stretch>
        </p:blipFill>
        <p:spPr bwMode="auto">
          <a:xfrm>
            <a:off x="1958340" y="3606165"/>
            <a:ext cx="1447800" cy="1962150"/>
          </a:xfrm>
          <a:prstGeom prst="rect">
            <a:avLst/>
          </a:prstGeom>
          <a:noFill/>
          <a:ln w="9525">
            <a:noFill/>
            <a:miter lim="800000"/>
            <a:headEnd/>
            <a:tailEnd/>
          </a:ln>
          <a:effectLst/>
        </p:spPr>
      </p:pic>
      <p:sp>
        <p:nvSpPr>
          <p:cNvPr id="7" name="Right Arrow 6"/>
          <p:cNvSpPr/>
          <p:nvPr/>
        </p:nvSpPr>
        <p:spPr>
          <a:xfrm>
            <a:off x="1432560" y="3901440"/>
            <a:ext cx="670560" cy="50292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173" name="Picture 5"/>
          <p:cNvPicPr>
            <a:picLocks noChangeAspect="1" noChangeArrowheads="1"/>
          </p:cNvPicPr>
          <p:nvPr/>
        </p:nvPicPr>
        <p:blipFill>
          <a:blip r:embed="rId5" cstate="print"/>
          <a:srcRect/>
          <a:stretch>
            <a:fillRect/>
          </a:stretch>
        </p:blipFill>
        <p:spPr bwMode="auto">
          <a:xfrm>
            <a:off x="1933575" y="1168718"/>
            <a:ext cx="4619625" cy="4902583"/>
          </a:xfrm>
          <a:prstGeom prst="rect">
            <a:avLst/>
          </a:prstGeom>
          <a:noFill/>
          <a:ln w="9525">
            <a:noFill/>
            <a:miter lim="800000"/>
            <a:headEnd/>
            <a:tailEnd/>
          </a:ln>
          <a:effectLst/>
        </p:spPr>
      </p:pic>
      <p:sp>
        <p:nvSpPr>
          <p:cNvPr id="8"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59</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7171"/>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7"/>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71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p:nvPr>
        </p:nvSpPr>
        <p:spPr/>
        <p:txBody>
          <a:bodyPr/>
          <a:lstStyle/>
          <a:p>
            <a:pPr eaLnBrk="1" hangingPunct="1"/>
            <a:r>
              <a:rPr lang="en-US" dirty="0" smtClean="0">
                <a:latin typeface="Century Gothic" pitchFamily="34" charset="0"/>
              </a:rPr>
              <a:t>Review of Day 1 – Setting Connections and Scheduler</a:t>
            </a:r>
          </a:p>
        </p:txBody>
      </p:sp>
      <p:sp>
        <p:nvSpPr>
          <p:cNvPr id="23555" name="Rectangle 3"/>
          <p:cNvSpPr>
            <a:spLocks noGrp="1"/>
          </p:cNvSpPr>
          <p:nvPr>
            <p:ph type="body" idx="1"/>
          </p:nvPr>
        </p:nvSpPr>
        <p:spPr>
          <a:xfrm>
            <a:off x="457200" y="1514006"/>
            <a:ext cx="8229600" cy="4793131"/>
          </a:xfrm>
        </p:spPr>
        <p:txBody>
          <a:bodyPr/>
          <a:lstStyle/>
          <a:p>
            <a:pPr eaLnBrk="1" hangingPunct="1">
              <a:lnSpc>
                <a:spcPct val="90000"/>
              </a:lnSpc>
            </a:pPr>
            <a:r>
              <a:rPr lang="en-US" dirty="0" smtClean="0">
                <a:latin typeface="Century Gothic" pitchFamily="34" charset="0"/>
              </a:rPr>
              <a:t>SET_CONNECTION_&lt;</a:t>
            </a:r>
            <a:r>
              <a:rPr lang="en-US" dirty="0" err="1" smtClean="0">
                <a:latin typeface="Century Gothic" pitchFamily="34" charset="0"/>
              </a:rPr>
              <a:t>connection_name</a:t>
            </a:r>
            <a:r>
              <a:rPr lang="en-US" dirty="0" smtClean="0">
                <a:latin typeface="Century Gothic" pitchFamily="34" charset="0"/>
              </a:rPr>
              <a:t>&gt;</a:t>
            </a:r>
          </a:p>
          <a:p>
            <a:pPr lvl="1" eaLnBrk="1" hangingPunct="1">
              <a:lnSpc>
                <a:spcPct val="90000"/>
              </a:lnSpc>
            </a:pPr>
            <a:r>
              <a:rPr lang="en-US" dirty="0" smtClean="0">
                <a:latin typeface="Century Gothic" pitchFamily="34" charset="0"/>
              </a:rPr>
              <a:t>Example: SET_CONNECTION_EE_QADDB</a:t>
            </a:r>
          </a:p>
          <a:p>
            <a:pPr eaLnBrk="1" hangingPunct="1">
              <a:lnSpc>
                <a:spcPct val="90000"/>
              </a:lnSpc>
            </a:pPr>
            <a:r>
              <a:rPr lang="en-US" dirty="0" smtClean="0">
                <a:latin typeface="Century Gothic" pitchFamily="34" charset="0"/>
              </a:rPr>
              <a:t>QAD_MASTER</a:t>
            </a:r>
          </a:p>
          <a:p>
            <a:pPr lvl="1" eaLnBrk="1" hangingPunct="1">
              <a:lnSpc>
                <a:spcPct val="90000"/>
              </a:lnSpc>
            </a:pPr>
            <a:r>
              <a:rPr lang="en-US" dirty="0" smtClean="0">
                <a:latin typeface="Century Gothic" pitchFamily="34" charset="0"/>
              </a:rPr>
              <a:t>Connection</a:t>
            </a:r>
          </a:p>
          <a:p>
            <a:pPr lvl="1" eaLnBrk="1" hangingPunct="1">
              <a:lnSpc>
                <a:spcPct val="90000"/>
              </a:lnSpc>
            </a:pPr>
            <a:r>
              <a:rPr lang="en-US" dirty="0" smtClean="0">
                <a:latin typeface="Century Gothic" pitchFamily="34" charset="0"/>
              </a:rPr>
              <a:t>Parameter</a:t>
            </a:r>
          </a:p>
          <a:p>
            <a:pPr eaLnBrk="1" hangingPunct="1">
              <a:lnSpc>
                <a:spcPct val="90000"/>
              </a:lnSpc>
            </a:pPr>
            <a:r>
              <a:rPr lang="en-US" dirty="0" err="1" smtClean="0">
                <a:latin typeface="Century Gothic" pitchFamily="34" charset="0"/>
              </a:rPr>
              <a:t>setp_job</a:t>
            </a:r>
            <a:r>
              <a:rPr lang="en-US" dirty="0" smtClean="0">
                <a:latin typeface="Century Gothic" pitchFamily="34" charset="0"/>
              </a:rPr>
              <a:t>_&lt;</a:t>
            </a:r>
            <a:r>
              <a:rPr lang="en-US" dirty="0" err="1" smtClean="0">
                <a:latin typeface="Century Gothic" pitchFamily="34" charset="0"/>
              </a:rPr>
              <a:t>job_name</a:t>
            </a:r>
            <a:r>
              <a:rPr lang="en-US" dirty="0" smtClean="0">
                <a:latin typeface="Century Gothic" pitchFamily="34" charset="0"/>
              </a:rPr>
              <a:t>&gt;</a:t>
            </a:r>
          </a:p>
          <a:p>
            <a:pPr lvl="1" eaLnBrk="1" hangingPunct="1">
              <a:lnSpc>
                <a:spcPct val="90000"/>
              </a:lnSpc>
            </a:pPr>
            <a:r>
              <a:rPr lang="en-US" dirty="0" smtClean="0">
                <a:latin typeface="Century Gothic" pitchFamily="34" charset="0"/>
              </a:rPr>
              <a:t>Example: </a:t>
            </a:r>
            <a:r>
              <a:rPr lang="en-US" dirty="0" err="1" smtClean="0">
                <a:latin typeface="Century Gothic" pitchFamily="34" charset="0"/>
              </a:rPr>
              <a:t>setp_job_sales_process_start</a:t>
            </a:r>
            <a:endParaRPr lang="en-US" dirty="0" smtClean="0">
              <a:latin typeface="Century Gothic" pitchFamily="34" charset="0"/>
            </a:endParaRPr>
          </a:p>
          <a:p>
            <a:pPr eaLnBrk="1" hangingPunct="1">
              <a:lnSpc>
                <a:spcPct val="90000"/>
              </a:lnSpc>
            </a:pPr>
            <a:r>
              <a:rPr lang="en-US" dirty="0" smtClean="0">
                <a:latin typeface="Century Gothic" pitchFamily="34" charset="0"/>
              </a:rPr>
              <a:t>&lt;JOB&gt;_PROCESS_RUNNING </a:t>
            </a:r>
          </a:p>
          <a:p>
            <a:pPr lvl="1" eaLnBrk="1" hangingPunct="1">
              <a:lnSpc>
                <a:spcPct val="90000"/>
              </a:lnSpc>
            </a:pPr>
            <a:r>
              <a:rPr lang="en-US" dirty="0" smtClean="0">
                <a:latin typeface="Century Gothic" pitchFamily="34" charset="0"/>
              </a:rPr>
              <a:t>updated by </a:t>
            </a:r>
            <a:r>
              <a:rPr lang="en-US" dirty="0" err="1" smtClean="0">
                <a:latin typeface="Century Gothic" pitchFamily="34" charset="0"/>
              </a:rPr>
              <a:t>setp_job</a:t>
            </a:r>
            <a:r>
              <a:rPr lang="en-US" dirty="0" smtClean="0">
                <a:latin typeface="Century Gothic" pitchFamily="34" charset="0"/>
              </a:rPr>
              <a:t>_&lt;</a:t>
            </a:r>
            <a:r>
              <a:rPr lang="en-US" dirty="0" err="1" smtClean="0">
                <a:latin typeface="Century Gothic" pitchFamily="34" charset="0"/>
              </a:rPr>
              <a:t>job_name</a:t>
            </a:r>
            <a:r>
              <a:rPr lang="en-US" dirty="0" smtClean="0">
                <a:latin typeface="Century Gothic" pitchFamily="34" charset="0"/>
              </a:rPr>
              <a:t>&gt;</a:t>
            </a:r>
          </a:p>
          <a:p>
            <a:pPr lvl="1" eaLnBrk="1" hangingPunct="1">
              <a:lnSpc>
                <a:spcPct val="90000"/>
              </a:lnSpc>
            </a:pPr>
            <a:r>
              <a:rPr lang="en-US" dirty="0" smtClean="0">
                <a:latin typeface="Century Gothic" pitchFamily="34" charset="0"/>
              </a:rPr>
              <a:t>Example: SALES_PROCESS_RUNNING</a:t>
            </a:r>
          </a:p>
        </p:txBody>
      </p:sp>
      <p:sp>
        <p:nvSpPr>
          <p:cNvPr id="4" name="Slide Number Placeholder 3"/>
          <p:cNvSpPr>
            <a:spLocks noGrp="1"/>
          </p:cNvSpPr>
          <p:nvPr>
            <p:ph type="sldNum" sz="quarter" idx="10"/>
          </p:nvPr>
        </p:nvSpPr>
        <p:spPr>
          <a:xfrm>
            <a:off x="6923088" y="6459538"/>
            <a:ext cx="2133600" cy="365125"/>
          </a:xfrm>
        </p:spPr>
        <p:txBody>
          <a:bodyPr/>
          <a:lstStyle/>
          <a:p>
            <a:pPr>
              <a:defRPr/>
            </a:pPr>
            <a:fld id="{0A2DAC7D-CCD6-4D46-B79B-0CC821508860}" type="slidenum">
              <a:rPr lang="en-US" smtClean="0"/>
              <a:pPr>
                <a:defRPr/>
              </a:pPr>
              <a:t>6</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55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555">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555">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55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555">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3555">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3555">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3555">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355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Index</a:t>
            </a:r>
          </a:p>
        </p:txBody>
      </p:sp>
      <p:pic>
        <p:nvPicPr>
          <p:cNvPr id="8194" name="Picture 2"/>
          <p:cNvPicPr>
            <a:picLocks noGrp="1" noChangeAspect="1" noChangeArrowheads="1"/>
          </p:cNvPicPr>
          <p:nvPr>
            <p:ph idx="1"/>
          </p:nvPr>
        </p:nvPicPr>
        <p:blipFill>
          <a:blip r:embed="rId3" cstate="print"/>
          <a:srcRect/>
          <a:stretch>
            <a:fillRect/>
          </a:stretch>
        </p:blipFill>
        <p:spPr bwMode="auto">
          <a:xfrm>
            <a:off x="457200" y="1207010"/>
            <a:ext cx="8229600" cy="4794818"/>
          </a:xfrm>
          <a:prstGeom prst="rect">
            <a:avLst/>
          </a:prstGeom>
          <a:noFill/>
          <a:ln w="9525">
            <a:noFill/>
            <a:miter lim="800000"/>
            <a:headEnd/>
            <a:tailEnd/>
          </a:ln>
          <a:effectLst/>
        </p:spPr>
      </p:pic>
      <p:pic>
        <p:nvPicPr>
          <p:cNvPr id="8195" name="Picture 3"/>
          <p:cNvPicPr>
            <a:picLocks noChangeAspect="1" noChangeArrowheads="1"/>
          </p:cNvPicPr>
          <p:nvPr/>
        </p:nvPicPr>
        <p:blipFill>
          <a:blip r:embed="rId4" cstate="print"/>
          <a:srcRect/>
          <a:stretch>
            <a:fillRect/>
          </a:stretch>
        </p:blipFill>
        <p:spPr bwMode="auto">
          <a:xfrm>
            <a:off x="2043113" y="1195389"/>
            <a:ext cx="4571047" cy="4584280"/>
          </a:xfrm>
          <a:prstGeom prst="rect">
            <a:avLst/>
          </a:prstGeom>
          <a:noFill/>
          <a:ln w="9525">
            <a:noFill/>
            <a:miter lim="800000"/>
            <a:headEnd/>
            <a:tailEnd/>
          </a:ln>
          <a:effectLst/>
        </p:spPr>
      </p:pic>
      <p:sp>
        <p:nvSpPr>
          <p:cNvPr id="5"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60</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8194"/>
                                        </p:tgtEl>
                                        <p:attrNameLst>
                                          <p:attrName>style.opacity</p:attrName>
                                        </p:attrNameLst>
                                      </p:cBhvr>
                                      <p:to>
                                        <p:strVal val="0.5"/>
                                      </p:to>
                                    </p:set>
                                    <p:animEffect filter="image" prLst="opacity: 0.5">
                                      <p:cBhvr rctx="IE">
                                        <p:cTn id="7" dur="indefinite"/>
                                        <p:tgtEl>
                                          <p:spTgt spid="8194"/>
                                        </p:tgtEl>
                                      </p:cBhvr>
                                    </p:animEffect>
                                  </p:childTnLst>
                                </p:cTn>
                              </p:par>
                              <p:par>
                                <p:cTn id="8" presetID="1" presetClass="entr" presetSubtype="0" fill="hold" nodeType="withEffect">
                                  <p:stCondLst>
                                    <p:cond delay="0"/>
                                  </p:stCondLst>
                                  <p:childTnLst>
                                    <p:set>
                                      <p:cBhvr>
                                        <p:cTn id="9" dur="1" fill="hold">
                                          <p:stCondLst>
                                            <p:cond delay="0"/>
                                          </p:stCondLst>
                                        </p:cTn>
                                        <p:tgtEl>
                                          <p:spTgt spid="81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normAutofit/>
          </a:bodyPr>
          <a:lstStyle/>
          <a:p>
            <a:r>
              <a:rPr lang="en-US" dirty="0" smtClean="0"/>
              <a:t>Diagrams</a:t>
            </a:r>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Diagram</a:t>
            </a:r>
          </a:p>
        </p:txBody>
      </p:sp>
      <p:pic>
        <p:nvPicPr>
          <p:cNvPr id="8194" name="Picture 2"/>
          <p:cNvPicPr>
            <a:picLocks noChangeAspect="1" noChangeArrowheads="1"/>
          </p:cNvPicPr>
          <p:nvPr/>
        </p:nvPicPr>
        <p:blipFill>
          <a:blip r:embed="rId3" cstate="print"/>
          <a:srcRect/>
          <a:stretch>
            <a:fillRect/>
          </a:stretch>
        </p:blipFill>
        <p:spPr bwMode="auto">
          <a:xfrm>
            <a:off x="563526" y="1225625"/>
            <a:ext cx="7977407" cy="1772757"/>
          </a:xfrm>
          <a:prstGeom prst="rect">
            <a:avLst/>
          </a:prstGeom>
          <a:noFill/>
          <a:ln w="9525">
            <a:noFill/>
            <a:miter lim="800000"/>
            <a:headEnd/>
            <a:tailEnd/>
          </a:ln>
        </p:spPr>
      </p:pic>
      <p:grpSp>
        <p:nvGrpSpPr>
          <p:cNvPr id="2" name="Group 14"/>
          <p:cNvGrpSpPr/>
          <p:nvPr/>
        </p:nvGrpSpPr>
        <p:grpSpPr>
          <a:xfrm>
            <a:off x="2539077" y="669851"/>
            <a:ext cx="610240" cy="1467293"/>
            <a:chOff x="2539077" y="669851"/>
            <a:chExt cx="610240" cy="1467293"/>
          </a:xfrm>
        </p:grpSpPr>
        <p:pic>
          <p:nvPicPr>
            <p:cNvPr id="8195" name="Picture 3"/>
            <p:cNvPicPr>
              <a:picLocks noChangeAspect="1" noChangeArrowheads="1"/>
            </p:cNvPicPr>
            <p:nvPr/>
          </p:nvPicPr>
          <p:blipFill>
            <a:blip r:embed="rId4" cstate="print"/>
            <a:srcRect/>
            <a:stretch>
              <a:fillRect/>
            </a:stretch>
          </p:blipFill>
          <p:spPr bwMode="auto">
            <a:xfrm>
              <a:off x="2539077" y="1575723"/>
              <a:ext cx="610240" cy="561421"/>
            </a:xfrm>
            <a:prstGeom prst="rect">
              <a:avLst/>
            </a:prstGeom>
            <a:noFill/>
            <a:ln w="9525">
              <a:noFill/>
              <a:miter lim="800000"/>
              <a:headEnd/>
              <a:tailEnd/>
            </a:ln>
          </p:spPr>
        </p:pic>
        <p:sp>
          <p:nvSpPr>
            <p:cNvPr id="14" name="Down Arrow 13"/>
            <p:cNvSpPr/>
            <p:nvPr/>
          </p:nvSpPr>
          <p:spPr>
            <a:xfrm>
              <a:off x="2636874" y="669851"/>
              <a:ext cx="446568" cy="542261"/>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62</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Diagram</a:t>
            </a:r>
          </a:p>
        </p:txBody>
      </p:sp>
      <p:pic>
        <p:nvPicPr>
          <p:cNvPr id="9218" name="Picture 2"/>
          <p:cNvPicPr>
            <a:picLocks noChangeAspect="1" noChangeArrowheads="1"/>
          </p:cNvPicPr>
          <p:nvPr/>
        </p:nvPicPr>
        <p:blipFill>
          <a:blip r:embed="rId3" cstate="print"/>
          <a:srcRect/>
          <a:stretch>
            <a:fillRect/>
          </a:stretch>
        </p:blipFill>
        <p:spPr bwMode="auto">
          <a:xfrm>
            <a:off x="1105786" y="1233377"/>
            <a:ext cx="7114286" cy="4697143"/>
          </a:xfrm>
          <a:prstGeom prst="rect">
            <a:avLst/>
          </a:prstGeom>
          <a:noFill/>
          <a:ln w="9525">
            <a:noFill/>
            <a:miter lim="800000"/>
            <a:headEnd/>
            <a:tailEnd/>
          </a:ln>
        </p:spPr>
      </p:pic>
      <p:grpSp>
        <p:nvGrpSpPr>
          <p:cNvPr id="2" name="Group 3"/>
          <p:cNvGrpSpPr/>
          <p:nvPr/>
        </p:nvGrpSpPr>
        <p:grpSpPr>
          <a:xfrm>
            <a:off x="2188203" y="659219"/>
            <a:ext cx="610240" cy="1190846"/>
            <a:chOff x="2539077" y="946298"/>
            <a:chExt cx="610240" cy="1190846"/>
          </a:xfrm>
        </p:grpSpPr>
        <p:pic>
          <p:nvPicPr>
            <p:cNvPr id="5" name="Picture 3"/>
            <p:cNvPicPr>
              <a:picLocks noChangeAspect="1" noChangeArrowheads="1"/>
            </p:cNvPicPr>
            <p:nvPr/>
          </p:nvPicPr>
          <p:blipFill>
            <a:blip r:embed="rId4" cstate="print"/>
            <a:srcRect/>
            <a:stretch>
              <a:fillRect/>
            </a:stretch>
          </p:blipFill>
          <p:spPr bwMode="auto">
            <a:xfrm>
              <a:off x="2539077" y="1575723"/>
              <a:ext cx="610240" cy="561421"/>
            </a:xfrm>
            <a:prstGeom prst="rect">
              <a:avLst/>
            </a:prstGeom>
            <a:noFill/>
            <a:ln w="9525">
              <a:noFill/>
              <a:miter lim="800000"/>
              <a:headEnd/>
              <a:tailEnd/>
            </a:ln>
          </p:spPr>
        </p:pic>
        <p:sp>
          <p:nvSpPr>
            <p:cNvPr id="6" name="Down Arrow 5"/>
            <p:cNvSpPr/>
            <p:nvPr/>
          </p:nvSpPr>
          <p:spPr>
            <a:xfrm>
              <a:off x="2636874" y="946298"/>
              <a:ext cx="446568" cy="542261"/>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63</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Diagram</a:t>
            </a:r>
          </a:p>
        </p:txBody>
      </p:sp>
      <p:pic>
        <p:nvPicPr>
          <p:cNvPr id="9218" name="Picture 2"/>
          <p:cNvPicPr>
            <a:picLocks noChangeAspect="1" noChangeArrowheads="1"/>
          </p:cNvPicPr>
          <p:nvPr/>
        </p:nvPicPr>
        <p:blipFill>
          <a:blip r:embed="rId3" cstate="print"/>
          <a:srcRect/>
          <a:stretch>
            <a:fillRect/>
          </a:stretch>
        </p:blipFill>
        <p:spPr bwMode="auto">
          <a:xfrm>
            <a:off x="1105786" y="1233377"/>
            <a:ext cx="7114286" cy="4697143"/>
          </a:xfrm>
          <a:prstGeom prst="rect">
            <a:avLst/>
          </a:prstGeom>
          <a:noFill/>
          <a:ln w="9525">
            <a:noFill/>
            <a:miter lim="800000"/>
            <a:headEnd/>
            <a:tailEnd/>
          </a:ln>
        </p:spPr>
      </p:pic>
      <p:pic>
        <p:nvPicPr>
          <p:cNvPr id="7" name="Picture 5"/>
          <p:cNvPicPr>
            <a:picLocks noChangeAspect="1" noChangeArrowheads="1"/>
          </p:cNvPicPr>
          <p:nvPr/>
        </p:nvPicPr>
        <p:blipFill>
          <a:blip r:embed="rId4" cstate="print"/>
          <a:srcRect/>
          <a:stretch>
            <a:fillRect/>
          </a:stretch>
        </p:blipFill>
        <p:spPr bwMode="auto">
          <a:xfrm>
            <a:off x="2351567" y="2012597"/>
            <a:ext cx="4995863" cy="3586773"/>
          </a:xfrm>
          <a:prstGeom prst="rect">
            <a:avLst/>
          </a:prstGeom>
          <a:noFill/>
          <a:ln w="9525">
            <a:noFill/>
            <a:miter lim="800000"/>
            <a:headEnd/>
            <a:tailEnd/>
          </a:ln>
          <a:effectLst/>
        </p:spPr>
      </p:pic>
      <p:sp>
        <p:nvSpPr>
          <p:cNvPr id="8" name="Right Arrow 7"/>
          <p:cNvSpPr/>
          <p:nvPr/>
        </p:nvSpPr>
        <p:spPr>
          <a:xfrm>
            <a:off x="1892595" y="2764465"/>
            <a:ext cx="478465" cy="404037"/>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 name="Group 12"/>
          <p:cNvGrpSpPr/>
          <p:nvPr/>
        </p:nvGrpSpPr>
        <p:grpSpPr>
          <a:xfrm>
            <a:off x="2441722" y="2647507"/>
            <a:ext cx="2342929" cy="1840206"/>
            <a:chOff x="2441722" y="2647507"/>
            <a:chExt cx="2342929" cy="1840206"/>
          </a:xfrm>
        </p:grpSpPr>
        <p:pic>
          <p:nvPicPr>
            <p:cNvPr id="10243" name="Picture 3"/>
            <p:cNvPicPr>
              <a:picLocks noChangeAspect="1" noChangeArrowheads="1"/>
            </p:cNvPicPr>
            <p:nvPr/>
          </p:nvPicPr>
          <p:blipFill>
            <a:blip r:embed="rId5" cstate="print"/>
            <a:srcRect/>
            <a:stretch>
              <a:fillRect/>
            </a:stretch>
          </p:blipFill>
          <p:spPr bwMode="auto">
            <a:xfrm>
              <a:off x="2441722" y="3242928"/>
              <a:ext cx="2236603" cy="1244785"/>
            </a:xfrm>
            <a:prstGeom prst="rect">
              <a:avLst/>
            </a:prstGeom>
            <a:noFill/>
            <a:ln w="9525">
              <a:noFill/>
              <a:miter lim="800000"/>
              <a:headEnd/>
              <a:tailEnd/>
            </a:ln>
          </p:spPr>
        </p:pic>
        <p:sp>
          <p:nvSpPr>
            <p:cNvPr id="11" name="Down Arrow 10"/>
            <p:cNvSpPr/>
            <p:nvPr/>
          </p:nvSpPr>
          <p:spPr>
            <a:xfrm>
              <a:off x="4444409" y="2647507"/>
              <a:ext cx="340242" cy="41467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0244" name="Picture 4"/>
          <p:cNvPicPr>
            <a:picLocks noChangeAspect="1" noChangeArrowheads="1"/>
          </p:cNvPicPr>
          <p:nvPr/>
        </p:nvPicPr>
        <p:blipFill>
          <a:blip r:embed="rId6" cstate="print"/>
          <a:srcRect/>
          <a:stretch>
            <a:fillRect/>
          </a:stretch>
        </p:blipFill>
        <p:spPr bwMode="auto">
          <a:xfrm>
            <a:off x="2451691" y="3091749"/>
            <a:ext cx="838200" cy="142875"/>
          </a:xfrm>
          <a:prstGeom prst="rect">
            <a:avLst/>
          </a:prstGeom>
          <a:noFill/>
          <a:ln w="9525">
            <a:noFill/>
            <a:miter lim="800000"/>
            <a:headEnd/>
            <a:tailEnd/>
          </a:ln>
        </p:spPr>
      </p:pic>
      <p:sp>
        <p:nvSpPr>
          <p:cNvPr id="14" name="Down Arrow 13"/>
          <p:cNvSpPr/>
          <p:nvPr/>
        </p:nvSpPr>
        <p:spPr>
          <a:xfrm>
            <a:off x="6634717" y="1913860"/>
            <a:ext cx="318976" cy="404038"/>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64</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2"/>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1024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p:cNvPicPr>
            <a:picLocks noGrp="1" noChangeAspect="1" noChangeArrowheads="1"/>
          </p:cNvPicPr>
          <p:nvPr>
            <p:ph idx="1"/>
          </p:nvPr>
        </p:nvPicPr>
        <p:blipFill>
          <a:blip r:embed="rId3" cstate="print"/>
          <a:srcRect/>
          <a:stretch>
            <a:fillRect/>
          </a:stretch>
        </p:blipFill>
        <p:spPr bwMode="auto">
          <a:xfrm>
            <a:off x="949307" y="1249363"/>
            <a:ext cx="7245386" cy="4710112"/>
          </a:xfrm>
          <a:prstGeom prst="rect">
            <a:avLst/>
          </a:prstGeom>
          <a:noFill/>
          <a:ln w="9525">
            <a:noFill/>
            <a:miter lim="800000"/>
            <a:headEnd/>
            <a:tailEnd/>
          </a:ln>
          <a:effectLst/>
        </p:spPr>
      </p:pic>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Source Tracking Diagram</a:t>
            </a:r>
          </a:p>
        </p:txBody>
      </p:sp>
      <p:sp>
        <p:nvSpPr>
          <p:cNvPr id="5" name="Down Arrow 4"/>
          <p:cNvSpPr/>
          <p:nvPr/>
        </p:nvSpPr>
        <p:spPr>
          <a:xfrm>
            <a:off x="2743200" y="5090160"/>
            <a:ext cx="594360" cy="62484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245" name="Picture 5"/>
          <p:cNvPicPr>
            <a:picLocks noChangeAspect="1" noChangeArrowheads="1"/>
          </p:cNvPicPr>
          <p:nvPr/>
        </p:nvPicPr>
        <p:blipFill>
          <a:blip r:embed="rId4" cstate="print"/>
          <a:srcRect/>
          <a:stretch>
            <a:fillRect/>
          </a:stretch>
        </p:blipFill>
        <p:spPr bwMode="auto">
          <a:xfrm>
            <a:off x="2851785" y="2252663"/>
            <a:ext cx="3409950" cy="2962275"/>
          </a:xfrm>
          <a:prstGeom prst="rect">
            <a:avLst/>
          </a:prstGeom>
          <a:noFill/>
          <a:ln w="9525">
            <a:noFill/>
            <a:miter lim="800000"/>
            <a:headEnd/>
            <a:tailEnd/>
          </a:ln>
          <a:effectLst/>
        </p:spPr>
      </p:pic>
      <p:pic>
        <p:nvPicPr>
          <p:cNvPr id="10246" name="Picture 6"/>
          <p:cNvPicPr>
            <a:picLocks noChangeAspect="1" noChangeArrowheads="1"/>
          </p:cNvPicPr>
          <p:nvPr/>
        </p:nvPicPr>
        <p:blipFill>
          <a:blip r:embed="rId5" cstate="print"/>
          <a:srcRect/>
          <a:stretch>
            <a:fillRect/>
          </a:stretch>
        </p:blipFill>
        <p:spPr bwMode="auto">
          <a:xfrm>
            <a:off x="835025" y="1377950"/>
            <a:ext cx="7473950" cy="4102100"/>
          </a:xfrm>
          <a:prstGeom prst="rect">
            <a:avLst/>
          </a:prstGeom>
          <a:noFill/>
          <a:ln w="9525">
            <a:noFill/>
            <a:miter lim="800000"/>
            <a:headEnd/>
            <a:tailEnd/>
          </a:ln>
          <a:effectLst/>
        </p:spPr>
      </p:pic>
      <p:sp>
        <p:nvSpPr>
          <p:cNvPr id="10" name="Down Arrow 9"/>
          <p:cNvSpPr/>
          <p:nvPr/>
        </p:nvSpPr>
        <p:spPr>
          <a:xfrm>
            <a:off x="4922520" y="4282440"/>
            <a:ext cx="411480" cy="65532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Down Arrow 10"/>
          <p:cNvSpPr/>
          <p:nvPr/>
        </p:nvSpPr>
        <p:spPr>
          <a:xfrm>
            <a:off x="3230880" y="2240280"/>
            <a:ext cx="441960" cy="56388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Down Arrow 11"/>
          <p:cNvSpPr/>
          <p:nvPr/>
        </p:nvSpPr>
        <p:spPr>
          <a:xfrm>
            <a:off x="1920240" y="2849880"/>
            <a:ext cx="441960" cy="56388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247" name="Picture 7"/>
          <p:cNvPicPr>
            <a:picLocks noChangeAspect="1" noChangeArrowheads="1"/>
          </p:cNvPicPr>
          <p:nvPr/>
        </p:nvPicPr>
        <p:blipFill>
          <a:blip r:embed="rId6" cstate="print"/>
          <a:srcRect/>
          <a:stretch>
            <a:fillRect/>
          </a:stretch>
        </p:blipFill>
        <p:spPr bwMode="auto">
          <a:xfrm>
            <a:off x="7219950" y="3038475"/>
            <a:ext cx="1924050" cy="476250"/>
          </a:xfrm>
          <a:prstGeom prst="rect">
            <a:avLst/>
          </a:prstGeom>
          <a:noFill/>
          <a:ln w="9525">
            <a:noFill/>
            <a:miter lim="800000"/>
            <a:headEnd/>
            <a:tailEnd/>
          </a:ln>
          <a:effectLst/>
        </p:spPr>
      </p:pic>
      <p:sp>
        <p:nvSpPr>
          <p:cNvPr id="13"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65</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9" presetClass="emph" presetSubtype="0" nodeType="withEffect">
                                  <p:stCondLst>
                                    <p:cond delay="0"/>
                                  </p:stCondLst>
                                  <p:childTnLst>
                                    <p:set>
                                      <p:cBhvr rctx="PPT">
                                        <p:cTn id="12" dur="indefinite"/>
                                        <p:tgtEl>
                                          <p:spTgt spid="10244"/>
                                        </p:tgtEl>
                                        <p:attrNameLst>
                                          <p:attrName>style.opacity</p:attrName>
                                        </p:attrNameLst>
                                      </p:cBhvr>
                                      <p:to>
                                        <p:strVal val="0.5"/>
                                      </p:to>
                                    </p:set>
                                    <p:animEffect filter="image" prLst="opacity: 0.5">
                                      <p:cBhvr rctx="IE">
                                        <p:cTn id="13" dur="indefinite"/>
                                        <p:tgtEl>
                                          <p:spTgt spid="10244"/>
                                        </p:tgtEl>
                                      </p:cBhvr>
                                    </p:animEffect>
                                  </p:childTnLst>
                                </p:cTn>
                              </p:par>
                              <p:par>
                                <p:cTn id="14" presetID="1" presetClass="entr" presetSubtype="0" fill="hold" nodeType="withEffect">
                                  <p:stCondLst>
                                    <p:cond delay="0"/>
                                  </p:stCondLst>
                                  <p:childTnLst>
                                    <p:set>
                                      <p:cBhvr>
                                        <p:cTn id="15" dur="1" fill="hold">
                                          <p:stCondLst>
                                            <p:cond delay="0"/>
                                          </p:stCondLst>
                                        </p:cTn>
                                        <p:tgtEl>
                                          <p:spTgt spid="1024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nodeType="clickEffect">
                                  <p:stCondLst>
                                    <p:cond delay="0"/>
                                  </p:stCondLst>
                                  <p:childTnLst>
                                    <p:set>
                                      <p:cBhvr>
                                        <p:cTn id="19" dur="1" fill="hold">
                                          <p:stCondLst>
                                            <p:cond delay="0"/>
                                          </p:stCondLst>
                                        </p:cTn>
                                        <p:tgtEl>
                                          <p:spTgt spid="10245"/>
                                        </p:tgtEl>
                                        <p:attrNameLst>
                                          <p:attrName>style.visibility</p:attrName>
                                        </p:attrNameLst>
                                      </p:cBhvr>
                                      <p:to>
                                        <p:strVal val="hidden"/>
                                      </p:to>
                                    </p:set>
                                  </p:childTnLst>
                                </p:cTn>
                              </p:par>
                              <p:par>
                                <p:cTn id="20" presetID="1" presetClass="entr" presetSubtype="0" fill="hold" nodeType="withEffect">
                                  <p:stCondLst>
                                    <p:cond delay="0"/>
                                  </p:stCondLst>
                                  <p:childTnLst>
                                    <p:set>
                                      <p:cBhvr>
                                        <p:cTn id="21" dur="1" fill="hold">
                                          <p:stCondLst>
                                            <p:cond delay="0"/>
                                          </p:stCondLst>
                                        </p:cTn>
                                        <p:tgtEl>
                                          <p:spTgt spid="10247"/>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49" presetClass="path" presetSubtype="0" accel="50000" decel="50000" fill="hold" nodeType="clickEffect">
                                  <p:stCondLst>
                                    <p:cond delay="0"/>
                                  </p:stCondLst>
                                  <p:childTnLst>
                                    <p:animMotion origin="layout" path="M -1.66667E-6 2.22222E-6 L -0.3283 0.25116 " pathEditMode="relative" rAng="0" ptsTypes="AA">
                                      <p:cBhvr>
                                        <p:cTn id="25" dur="2000" fill="hold"/>
                                        <p:tgtEl>
                                          <p:spTgt spid="10247"/>
                                        </p:tgtEl>
                                        <p:attrNameLst>
                                          <p:attrName>ppt_x</p:attrName>
                                          <p:attrName>ppt_y</p:attrName>
                                        </p:attrNameLst>
                                      </p:cBhvr>
                                      <p:rCtr x="-164" y="125"/>
                                    </p:animMotion>
                                  </p:childTnLst>
                                </p:cTn>
                              </p:par>
                              <p:par>
                                <p:cTn id="26" presetID="1" presetClass="entr" presetSubtype="0" fill="hold" nodeType="withEffect">
                                  <p:stCondLst>
                                    <p:cond delay="0"/>
                                  </p:stCondLst>
                                  <p:childTnLst>
                                    <p:set>
                                      <p:cBhvr>
                                        <p:cTn id="27" dur="1" fill="hold">
                                          <p:stCondLst>
                                            <p:cond delay="0"/>
                                          </p:stCondLst>
                                        </p:cTn>
                                        <p:tgtEl>
                                          <p:spTgt spid="1024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nodeType="clickEffect">
                                  <p:stCondLst>
                                    <p:cond delay="0"/>
                                  </p:stCondLst>
                                  <p:childTnLst>
                                    <p:set>
                                      <p:cBhvr>
                                        <p:cTn id="31" dur="1" fill="hold">
                                          <p:stCondLst>
                                            <p:cond delay="0"/>
                                          </p:stCondLst>
                                        </p:cTn>
                                        <p:tgtEl>
                                          <p:spTgt spid="10247"/>
                                        </p:tgtEl>
                                        <p:attrNameLst>
                                          <p:attrName>style.visibility</p:attrName>
                                        </p:attrNameLst>
                                      </p:cBhvr>
                                      <p:to>
                                        <p:strVal val="hidden"/>
                                      </p:to>
                                    </p:set>
                                  </p:childTnLst>
                                </p:cTn>
                              </p:par>
                              <p:par>
                                <p:cTn id="32" presetID="1"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10" grpId="0" animBg="1"/>
      <p:bldP spid="11" grpId="0" animBg="1"/>
      <p:bldP spid="12"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normAutofit/>
          </a:bodyPr>
          <a:lstStyle/>
          <a:p>
            <a:r>
              <a:rPr lang="en-US" dirty="0" smtClean="0"/>
              <a:t>Reports</a:t>
            </a:r>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DWD Reports</a:t>
            </a:r>
          </a:p>
        </p:txBody>
      </p:sp>
      <p:pic>
        <p:nvPicPr>
          <p:cNvPr id="13314" name="Picture 2"/>
          <p:cNvPicPr>
            <a:picLocks noChangeAspect="1" noChangeArrowheads="1"/>
          </p:cNvPicPr>
          <p:nvPr/>
        </p:nvPicPr>
        <p:blipFill>
          <a:blip r:embed="rId3" cstate="print"/>
          <a:srcRect/>
          <a:stretch>
            <a:fillRect/>
          </a:stretch>
        </p:blipFill>
        <p:spPr bwMode="auto">
          <a:xfrm>
            <a:off x="689610" y="1035650"/>
            <a:ext cx="7336790" cy="4976848"/>
          </a:xfrm>
          <a:prstGeom prst="rect">
            <a:avLst/>
          </a:prstGeom>
          <a:noFill/>
          <a:ln w="9525">
            <a:noFill/>
            <a:miter lim="800000"/>
            <a:headEnd/>
            <a:tailEnd/>
          </a:ln>
          <a:effectLst/>
        </p:spPr>
      </p:pic>
      <p:pic>
        <p:nvPicPr>
          <p:cNvPr id="13315" name="Picture 3"/>
          <p:cNvPicPr>
            <a:picLocks noChangeAspect="1" noChangeArrowheads="1"/>
          </p:cNvPicPr>
          <p:nvPr/>
        </p:nvPicPr>
        <p:blipFill>
          <a:blip r:embed="rId4" cstate="print"/>
          <a:srcRect/>
          <a:stretch>
            <a:fillRect/>
          </a:stretch>
        </p:blipFill>
        <p:spPr bwMode="auto">
          <a:xfrm>
            <a:off x="3139758" y="1236028"/>
            <a:ext cx="1989137" cy="1722437"/>
          </a:xfrm>
          <a:prstGeom prst="rect">
            <a:avLst/>
          </a:prstGeom>
          <a:noFill/>
          <a:ln w="9525">
            <a:noFill/>
            <a:miter lim="800000"/>
            <a:headEnd/>
            <a:tailEnd/>
          </a:ln>
          <a:effectLst/>
        </p:spPr>
      </p:pic>
      <p:sp>
        <p:nvSpPr>
          <p:cNvPr id="7" name="Down Arrow 6"/>
          <p:cNvSpPr/>
          <p:nvPr/>
        </p:nvSpPr>
        <p:spPr>
          <a:xfrm>
            <a:off x="3200400" y="660400"/>
            <a:ext cx="375920" cy="52832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Down Arrow 7"/>
          <p:cNvSpPr/>
          <p:nvPr/>
        </p:nvSpPr>
        <p:spPr>
          <a:xfrm>
            <a:off x="6238240" y="873760"/>
            <a:ext cx="375920" cy="528320"/>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3316" name="Picture 4"/>
          <p:cNvPicPr>
            <a:picLocks noChangeAspect="1" noChangeArrowheads="1"/>
          </p:cNvPicPr>
          <p:nvPr/>
        </p:nvPicPr>
        <p:blipFill>
          <a:blip r:embed="rId5" cstate="print"/>
          <a:srcRect/>
          <a:stretch>
            <a:fillRect/>
          </a:stretch>
        </p:blipFill>
        <p:spPr bwMode="auto">
          <a:xfrm>
            <a:off x="5714047" y="1583055"/>
            <a:ext cx="3033713" cy="1211263"/>
          </a:xfrm>
          <a:prstGeom prst="rect">
            <a:avLst/>
          </a:prstGeom>
          <a:noFill/>
          <a:ln w="9525">
            <a:noFill/>
            <a:miter lim="800000"/>
            <a:headEnd/>
            <a:tailEnd/>
          </a:ln>
          <a:effectLst/>
        </p:spPr>
      </p:pic>
      <p:sp>
        <p:nvSpPr>
          <p:cNvPr id="9"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67</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13315"/>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7"/>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3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429905" y="1158240"/>
            <a:ext cx="8229600" cy="4937760"/>
          </a:xfrm>
        </p:spPr>
        <p:txBody>
          <a:bodyPr>
            <a:normAutofit/>
          </a:bodyPr>
          <a:lstStyle/>
          <a:p>
            <a:endParaRPr lang="en-US" dirty="0" smtClean="0"/>
          </a:p>
          <a:p>
            <a:endParaRPr lang="en-US" dirty="0" smtClean="0"/>
          </a:p>
        </p:txBody>
      </p:sp>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Fact to Dimension Matrix</a:t>
            </a:r>
          </a:p>
        </p:txBody>
      </p:sp>
      <p:pic>
        <p:nvPicPr>
          <p:cNvPr id="14340" name="Picture 4"/>
          <p:cNvPicPr>
            <a:picLocks noChangeAspect="1" noChangeArrowheads="1"/>
          </p:cNvPicPr>
          <p:nvPr/>
        </p:nvPicPr>
        <p:blipFill>
          <a:blip r:embed="rId3" cstate="print"/>
          <a:srcRect/>
          <a:stretch>
            <a:fillRect/>
          </a:stretch>
        </p:blipFill>
        <p:spPr bwMode="auto">
          <a:xfrm>
            <a:off x="449490" y="1361169"/>
            <a:ext cx="8006226" cy="3896632"/>
          </a:xfrm>
          <a:prstGeom prst="rect">
            <a:avLst/>
          </a:prstGeom>
          <a:noFill/>
          <a:ln w="9525">
            <a:noFill/>
            <a:miter lim="800000"/>
            <a:headEnd/>
            <a:tailEnd/>
          </a:ln>
          <a:effectLst/>
        </p:spPr>
      </p:pic>
      <p:sp>
        <p:nvSpPr>
          <p:cNvPr id="7" name="Down Arrow 6"/>
          <p:cNvSpPr/>
          <p:nvPr/>
        </p:nvSpPr>
        <p:spPr>
          <a:xfrm>
            <a:off x="636814" y="914400"/>
            <a:ext cx="457200" cy="620486"/>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Left Arrow 7"/>
          <p:cNvSpPr/>
          <p:nvPr/>
        </p:nvSpPr>
        <p:spPr>
          <a:xfrm>
            <a:off x="7511143" y="1273629"/>
            <a:ext cx="914400" cy="506185"/>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68</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Export Report To Excel</a:t>
            </a:r>
          </a:p>
        </p:txBody>
      </p:sp>
      <p:pic>
        <p:nvPicPr>
          <p:cNvPr id="15362" name="Picture 2"/>
          <p:cNvPicPr>
            <a:picLocks noGrp="1" noChangeAspect="1" noChangeArrowheads="1"/>
          </p:cNvPicPr>
          <p:nvPr>
            <p:ph idx="1"/>
          </p:nvPr>
        </p:nvPicPr>
        <p:blipFill>
          <a:blip r:embed="rId3" cstate="print"/>
          <a:srcRect/>
          <a:stretch>
            <a:fillRect/>
          </a:stretch>
        </p:blipFill>
        <p:spPr bwMode="auto">
          <a:xfrm>
            <a:off x="922590" y="1158875"/>
            <a:ext cx="7244846" cy="4937125"/>
          </a:xfrm>
          <a:prstGeom prst="rect">
            <a:avLst/>
          </a:prstGeom>
          <a:noFill/>
          <a:ln w="9525">
            <a:noFill/>
            <a:miter lim="800000"/>
            <a:headEnd/>
            <a:tailEnd/>
          </a:ln>
          <a:effectLst/>
        </p:spPr>
      </p:pic>
      <p:pic>
        <p:nvPicPr>
          <p:cNvPr id="15363" name="Picture 3"/>
          <p:cNvPicPr>
            <a:picLocks noChangeAspect="1" noChangeArrowheads="1"/>
          </p:cNvPicPr>
          <p:nvPr/>
        </p:nvPicPr>
        <p:blipFill>
          <a:blip r:embed="rId4" cstate="print"/>
          <a:srcRect/>
          <a:stretch>
            <a:fillRect/>
          </a:stretch>
        </p:blipFill>
        <p:spPr bwMode="auto">
          <a:xfrm>
            <a:off x="893082" y="1044446"/>
            <a:ext cx="7467146" cy="5046792"/>
          </a:xfrm>
          <a:prstGeom prst="rect">
            <a:avLst/>
          </a:prstGeom>
          <a:noFill/>
          <a:ln w="9525">
            <a:noFill/>
            <a:miter lim="800000"/>
            <a:headEnd/>
            <a:tailEnd/>
          </a:ln>
          <a:effectLst/>
        </p:spPr>
      </p:pic>
      <p:sp>
        <p:nvSpPr>
          <p:cNvPr id="6" name="Left Arrow 5"/>
          <p:cNvSpPr/>
          <p:nvPr/>
        </p:nvSpPr>
        <p:spPr>
          <a:xfrm>
            <a:off x="3608614" y="5176157"/>
            <a:ext cx="571500" cy="391886"/>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5364" name="Picture 4"/>
          <p:cNvPicPr>
            <a:picLocks noChangeAspect="1" noChangeArrowheads="1"/>
          </p:cNvPicPr>
          <p:nvPr/>
        </p:nvPicPr>
        <p:blipFill>
          <a:blip r:embed="rId5" cstate="print"/>
          <a:srcRect/>
          <a:stretch>
            <a:fillRect/>
          </a:stretch>
        </p:blipFill>
        <p:spPr bwMode="auto">
          <a:xfrm>
            <a:off x="830263" y="1006377"/>
            <a:ext cx="6533923" cy="5210228"/>
          </a:xfrm>
          <a:prstGeom prst="rect">
            <a:avLst/>
          </a:prstGeom>
          <a:noFill/>
          <a:ln w="9525">
            <a:noFill/>
            <a:miter lim="800000"/>
            <a:headEnd/>
            <a:tailEnd/>
          </a:ln>
          <a:effectLst/>
        </p:spPr>
      </p:pic>
      <p:sp>
        <p:nvSpPr>
          <p:cNvPr id="7"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69</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6"/>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15362"/>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15363"/>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153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p:nvPr>
        </p:nvSpPr>
        <p:spPr/>
        <p:txBody>
          <a:bodyPr/>
          <a:lstStyle/>
          <a:p>
            <a:pPr eaLnBrk="1" hangingPunct="1"/>
            <a:r>
              <a:rPr lang="en-US" dirty="0" smtClean="0">
                <a:latin typeface="Century Gothic" pitchFamily="34" charset="0"/>
              </a:rPr>
              <a:t>Review of Day 1 – Setting Connections and Scheduler</a:t>
            </a:r>
          </a:p>
        </p:txBody>
      </p:sp>
      <p:sp>
        <p:nvSpPr>
          <p:cNvPr id="23555" name="Rectangle 3"/>
          <p:cNvSpPr>
            <a:spLocks noGrp="1"/>
          </p:cNvSpPr>
          <p:nvPr>
            <p:ph type="body" idx="1"/>
          </p:nvPr>
        </p:nvSpPr>
        <p:spPr>
          <a:xfrm>
            <a:off x="457200" y="1528996"/>
            <a:ext cx="8229600" cy="4691057"/>
          </a:xfrm>
        </p:spPr>
        <p:txBody>
          <a:bodyPr/>
          <a:lstStyle/>
          <a:p>
            <a:pPr eaLnBrk="1" hangingPunct="1">
              <a:lnSpc>
                <a:spcPct val="90000"/>
              </a:lnSpc>
            </a:pPr>
            <a:r>
              <a:rPr lang="en-US" dirty="0" smtClean="0">
                <a:latin typeface="Century Gothic" pitchFamily="34" charset="0"/>
              </a:rPr>
              <a:t>If a Failed job is not restarted and the same On Hold job is instead started, the Failed job gets set to Failed – Aborted. The new job checks the parameter to see if the job is running. If the &lt;JOB&gt;_PROCESS_RUNNING parameter is still Y from the prior job, the new job will fail. The parameter will need to be manually reset for the job to continue.</a:t>
            </a:r>
            <a:endParaRPr lang="en-US" sz="2400" dirty="0" smtClean="0">
              <a:latin typeface="Century Gothic" pitchFamily="34" charset="0"/>
            </a:endParaRPr>
          </a:p>
        </p:txBody>
      </p:sp>
      <p:sp>
        <p:nvSpPr>
          <p:cNvPr id="4" name="Slide Number Placeholder 3"/>
          <p:cNvSpPr>
            <a:spLocks noGrp="1"/>
          </p:cNvSpPr>
          <p:nvPr>
            <p:ph type="sldNum" sz="quarter" idx="10"/>
          </p:nvPr>
        </p:nvSpPr>
        <p:spPr>
          <a:xfrm>
            <a:off x="6923088" y="6459538"/>
            <a:ext cx="2133600" cy="365125"/>
          </a:xfrm>
        </p:spPr>
        <p:txBody>
          <a:bodyPr/>
          <a:lstStyle/>
          <a:p>
            <a:pPr>
              <a:defRPr/>
            </a:pPr>
            <a:fld id="{0A2DAC7D-CCD6-4D46-B79B-0CC821508860}" type="slidenum">
              <a:rPr lang="en-US" smtClean="0"/>
              <a:pPr>
                <a:defRPr/>
              </a:pPr>
              <a:t>7</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607452"/>
            <a:ext cx="8229600" cy="840348"/>
          </a:xfrm>
        </p:spPr>
        <p:txBody>
          <a:bodyPr>
            <a:normAutofit/>
          </a:bodyPr>
          <a:lstStyle/>
          <a:p>
            <a:r>
              <a:rPr lang="en-US" dirty="0" smtClean="0"/>
              <a:t>Scheduler Components</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Title 8"/>
          <p:cNvSpPr>
            <a:spLocks noGrp="1"/>
          </p:cNvSpPr>
          <p:nvPr>
            <p:ph type="title"/>
          </p:nvPr>
        </p:nvSpPr>
        <p:spPr/>
        <p:txBody>
          <a:bodyPr/>
          <a:lstStyle/>
          <a:p>
            <a:r>
              <a:rPr lang="en-US" dirty="0" smtClean="0"/>
              <a:t>Data Flow</a:t>
            </a:r>
          </a:p>
        </p:txBody>
      </p:sp>
      <p:pic>
        <p:nvPicPr>
          <p:cNvPr id="20485" name="Picture 6"/>
          <p:cNvPicPr>
            <a:picLocks noChangeAspect="1" noChangeArrowheads="1"/>
          </p:cNvPicPr>
          <p:nvPr/>
        </p:nvPicPr>
        <p:blipFill>
          <a:blip r:embed="rId3" cstate="print"/>
          <a:srcRect/>
          <a:stretch>
            <a:fillRect/>
          </a:stretch>
        </p:blipFill>
        <p:spPr bwMode="auto">
          <a:xfrm>
            <a:off x="685800" y="1111251"/>
            <a:ext cx="7117080" cy="5070626"/>
          </a:xfrm>
          <a:prstGeom prst="rect">
            <a:avLst/>
          </a:prstGeom>
          <a:noFill/>
          <a:ln w="9525">
            <a:noFill/>
            <a:miter lim="800000"/>
            <a:headEnd/>
            <a:tailEnd/>
          </a:ln>
        </p:spPr>
      </p:pic>
      <p:sp>
        <p:nvSpPr>
          <p:cNvPr id="6" name="Rounded Rectangular Callout 5"/>
          <p:cNvSpPr/>
          <p:nvPr/>
        </p:nvSpPr>
        <p:spPr>
          <a:xfrm>
            <a:off x="228600" y="2103120"/>
            <a:ext cx="1432560" cy="868680"/>
          </a:xfrm>
          <a:prstGeom prst="wedgeRoundRectCallout">
            <a:avLst>
              <a:gd name="adj1" fmla="val 41933"/>
              <a:gd name="adj2" fmla="val 69517"/>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Source  Systems(s)</a:t>
            </a:r>
            <a:endParaRPr lang="en-US" b="1" dirty="0">
              <a:solidFill>
                <a:schemeClr val="tx1"/>
              </a:solidFill>
            </a:endParaRPr>
          </a:p>
        </p:txBody>
      </p:sp>
      <p:sp>
        <p:nvSpPr>
          <p:cNvPr id="7" name="Rounded Rectangular Callout 6"/>
          <p:cNvSpPr/>
          <p:nvPr/>
        </p:nvSpPr>
        <p:spPr>
          <a:xfrm>
            <a:off x="2179320" y="822960"/>
            <a:ext cx="1432560" cy="868680"/>
          </a:xfrm>
          <a:prstGeom prst="wedgeRoundRectCallout">
            <a:avLst>
              <a:gd name="adj1" fmla="val -8067"/>
              <a:gd name="adj2" fmla="val 92324"/>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Load Tables</a:t>
            </a:r>
            <a:endParaRPr lang="en-US" b="1" dirty="0">
              <a:solidFill>
                <a:schemeClr val="tx1"/>
              </a:solidFill>
            </a:endParaRPr>
          </a:p>
        </p:txBody>
      </p:sp>
      <p:sp>
        <p:nvSpPr>
          <p:cNvPr id="8" name="Rounded Rectangular Callout 7"/>
          <p:cNvSpPr/>
          <p:nvPr/>
        </p:nvSpPr>
        <p:spPr>
          <a:xfrm>
            <a:off x="2804160" y="3017520"/>
            <a:ext cx="1432560" cy="868680"/>
          </a:xfrm>
          <a:prstGeom prst="wedgeRoundRectCallout">
            <a:avLst>
              <a:gd name="adj1" fmla="val 51508"/>
              <a:gd name="adj2" fmla="val 80044"/>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Stage Tables</a:t>
            </a:r>
            <a:endParaRPr lang="en-US" b="1" dirty="0">
              <a:solidFill>
                <a:schemeClr val="tx1"/>
              </a:solidFill>
            </a:endParaRPr>
          </a:p>
        </p:txBody>
      </p:sp>
      <p:sp>
        <p:nvSpPr>
          <p:cNvPr id="9" name="Rounded Rectangular Callout 8"/>
          <p:cNvSpPr/>
          <p:nvPr/>
        </p:nvSpPr>
        <p:spPr>
          <a:xfrm>
            <a:off x="4953000" y="2590800"/>
            <a:ext cx="1432560" cy="868680"/>
          </a:xfrm>
          <a:prstGeom prst="wedgeRoundRectCallout">
            <a:avLst>
              <a:gd name="adj1" fmla="val -19769"/>
              <a:gd name="adj2" fmla="val 95833"/>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Fact Tables</a:t>
            </a:r>
            <a:endParaRPr lang="en-US" b="1" dirty="0">
              <a:solidFill>
                <a:schemeClr val="tx1"/>
              </a:solidFill>
            </a:endParaRPr>
          </a:p>
        </p:txBody>
      </p:sp>
      <p:sp>
        <p:nvSpPr>
          <p:cNvPr id="10" name="Rounded Rectangular Callout 9"/>
          <p:cNvSpPr/>
          <p:nvPr/>
        </p:nvSpPr>
        <p:spPr>
          <a:xfrm>
            <a:off x="3774440" y="817880"/>
            <a:ext cx="1432560" cy="868680"/>
          </a:xfrm>
          <a:prstGeom prst="wedgeRoundRectCallout">
            <a:avLst>
              <a:gd name="adj1" fmla="val -44237"/>
              <a:gd name="adj2" fmla="val 73026"/>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Dimension Tables</a:t>
            </a:r>
            <a:endParaRPr lang="en-US" b="1" dirty="0">
              <a:solidFill>
                <a:schemeClr val="tx1"/>
              </a:solidFill>
            </a:endParaRPr>
          </a:p>
        </p:txBody>
      </p:sp>
      <p:sp>
        <p:nvSpPr>
          <p:cNvPr id="11" name="Rounded Rectangular Callout 10"/>
          <p:cNvSpPr/>
          <p:nvPr/>
        </p:nvSpPr>
        <p:spPr>
          <a:xfrm>
            <a:off x="6629400" y="2636520"/>
            <a:ext cx="1432560" cy="868680"/>
          </a:xfrm>
          <a:prstGeom prst="wedgeRoundRectCallout">
            <a:avLst>
              <a:gd name="adj1" fmla="val -19769"/>
              <a:gd name="adj2" fmla="val 95833"/>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Analysis Services Cubes</a:t>
            </a:r>
            <a:endParaRPr lang="en-US" b="1" dirty="0">
              <a:solidFill>
                <a:schemeClr val="tx1"/>
              </a:solidFill>
            </a:endParaRPr>
          </a:p>
        </p:txBody>
      </p:sp>
      <p:sp>
        <p:nvSpPr>
          <p:cNvPr id="14" name="Curved Down Arrow 13"/>
          <p:cNvSpPr/>
          <p:nvPr/>
        </p:nvSpPr>
        <p:spPr>
          <a:xfrm>
            <a:off x="1859280" y="2286000"/>
            <a:ext cx="1005840" cy="594360"/>
          </a:xfrm>
          <a:prstGeom prst="curvedDownArrow">
            <a:avLst/>
          </a:prstGeom>
          <a:solidFill>
            <a:srgbClr val="33CC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5" name="Curved Down Arrow 14"/>
          <p:cNvSpPr/>
          <p:nvPr/>
        </p:nvSpPr>
        <p:spPr>
          <a:xfrm>
            <a:off x="2783840" y="3997960"/>
            <a:ext cx="1767840" cy="574040"/>
          </a:xfrm>
          <a:prstGeom prst="curvedDownArrow">
            <a:avLst/>
          </a:prstGeom>
          <a:solidFill>
            <a:srgbClr val="33CC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8" name="Curved Down Arrow 17"/>
          <p:cNvSpPr/>
          <p:nvPr/>
        </p:nvSpPr>
        <p:spPr>
          <a:xfrm rot="600000">
            <a:off x="2895601" y="4363721"/>
            <a:ext cx="1767840" cy="574040"/>
          </a:xfrm>
          <a:prstGeom prst="curvedDownArrow">
            <a:avLst/>
          </a:prstGeom>
          <a:solidFill>
            <a:srgbClr val="33CC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9" name="Curved Down Arrow 18"/>
          <p:cNvSpPr/>
          <p:nvPr/>
        </p:nvSpPr>
        <p:spPr>
          <a:xfrm>
            <a:off x="4531360" y="3322320"/>
            <a:ext cx="1005840" cy="594360"/>
          </a:xfrm>
          <a:prstGeom prst="curvedDownArrow">
            <a:avLst/>
          </a:prstGeom>
          <a:solidFill>
            <a:srgbClr val="33CC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0" name="Curved Down Arrow 19"/>
          <p:cNvSpPr/>
          <p:nvPr/>
        </p:nvSpPr>
        <p:spPr>
          <a:xfrm>
            <a:off x="5384800" y="3362960"/>
            <a:ext cx="1727200" cy="548640"/>
          </a:xfrm>
          <a:prstGeom prst="curvedDownArrow">
            <a:avLst/>
          </a:prstGeom>
          <a:solidFill>
            <a:srgbClr val="33CC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71</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8" grpId="0" animBg="1"/>
      <p:bldP spid="19" grpId="0" animBg="1"/>
      <p:bldP spid="20"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Scheduler Hierarchy</a:t>
            </a:r>
          </a:p>
        </p:txBody>
      </p:sp>
      <p:sp>
        <p:nvSpPr>
          <p:cNvPr id="5" name="Rectangle 4"/>
          <p:cNvSpPr/>
          <p:nvPr/>
        </p:nvSpPr>
        <p:spPr>
          <a:xfrm>
            <a:off x="586895" y="1625194"/>
            <a:ext cx="2075829" cy="769441"/>
          </a:xfrm>
          <a:prstGeom prst="rect">
            <a:avLst/>
          </a:prstGeom>
          <a:noFill/>
        </p:spPr>
        <p:txBody>
          <a:bodyPr wrap="square" lIns="91440" tIns="45720" rIns="91440" bIns="45720">
            <a:spAutoFit/>
          </a:bodyPr>
          <a:lstStyle/>
          <a:p>
            <a:pPr algn="ctr"/>
            <a:r>
              <a:rPr lang="en-US" sz="4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Jobs</a:t>
            </a:r>
            <a:endParaRPr lang="en-US" sz="4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grpSp>
        <p:nvGrpSpPr>
          <p:cNvPr id="2" name="Group 12"/>
          <p:cNvGrpSpPr/>
          <p:nvPr/>
        </p:nvGrpSpPr>
        <p:grpSpPr>
          <a:xfrm>
            <a:off x="1579100" y="2391523"/>
            <a:ext cx="3564483" cy="1066944"/>
            <a:chOff x="1202137" y="2255681"/>
            <a:chExt cx="2676204" cy="1066944"/>
          </a:xfrm>
        </p:grpSpPr>
        <p:sp>
          <p:nvSpPr>
            <p:cNvPr id="7" name="Rectangle 6"/>
            <p:cNvSpPr/>
            <p:nvPr/>
          </p:nvSpPr>
          <p:spPr>
            <a:xfrm>
              <a:off x="1524941" y="2553184"/>
              <a:ext cx="2353400" cy="769441"/>
            </a:xfrm>
            <a:prstGeom prst="rect">
              <a:avLst/>
            </a:prstGeom>
            <a:noFill/>
          </p:spPr>
          <p:txBody>
            <a:bodyPr wrap="square" lIns="91440" tIns="45720" rIns="91440" bIns="45720">
              <a:spAutoFit/>
            </a:bodyPr>
            <a:lstStyle/>
            <a:p>
              <a:pPr algn="ctr"/>
              <a:r>
                <a:rPr 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Tasks</a:t>
              </a:r>
              <a:endParaRPr lang="en-US" sz="4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0" name="Bent Arrow 9"/>
            <p:cNvSpPr/>
            <p:nvPr/>
          </p:nvSpPr>
          <p:spPr>
            <a:xfrm flipV="1">
              <a:off x="1202137" y="2255681"/>
              <a:ext cx="806062" cy="864706"/>
            </a:xfrm>
            <a:prstGeom prst="bentArrow">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grpSp>
        <p:nvGrpSpPr>
          <p:cNvPr id="3" name="Group 8"/>
          <p:cNvGrpSpPr/>
          <p:nvPr/>
        </p:nvGrpSpPr>
        <p:grpSpPr>
          <a:xfrm>
            <a:off x="3311901" y="3446593"/>
            <a:ext cx="4390169" cy="1446550"/>
            <a:chOff x="3311901" y="3446593"/>
            <a:chExt cx="4390169" cy="1446550"/>
          </a:xfrm>
        </p:grpSpPr>
        <p:sp>
          <p:nvSpPr>
            <p:cNvPr id="19" name="Rectangle 18"/>
            <p:cNvSpPr/>
            <p:nvPr/>
          </p:nvSpPr>
          <p:spPr>
            <a:xfrm>
              <a:off x="4345054" y="3446593"/>
              <a:ext cx="3357016" cy="1446550"/>
            </a:xfrm>
            <a:prstGeom prst="rect">
              <a:avLst/>
            </a:prstGeom>
            <a:noFill/>
          </p:spPr>
          <p:txBody>
            <a:bodyPr wrap="square" lIns="91440" tIns="45720" rIns="91440" bIns="45720">
              <a:spAutoFit/>
            </a:bodyPr>
            <a:lstStyle/>
            <a:p>
              <a:pPr algn="ctr"/>
              <a:r>
                <a:rPr lang="en-US" sz="4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Objects + Actions</a:t>
              </a:r>
              <a:endParaRPr lang="en-US" sz="4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20" name="Bent Arrow 19"/>
            <p:cNvSpPr/>
            <p:nvPr/>
          </p:nvSpPr>
          <p:spPr>
            <a:xfrm flipV="1">
              <a:off x="3311901" y="3472293"/>
              <a:ext cx="1167467" cy="845339"/>
            </a:xfrm>
            <a:prstGeom prst="bentArrow">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sp>
        <p:nvSpPr>
          <p:cNvPr id="11"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72</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429905" y="1158240"/>
            <a:ext cx="8229600" cy="4953000"/>
          </a:xfrm>
        </p:spPr>
        <p:txBody>
          <a:bodyPr>
            <a:normAutofit/>
          </a:bodyPr>
          <a:lstStyle/>
          <a:p>
            <a:pPr>
              <a:lnSpc>
                <a:spcPct val="120000"/>
              </a:lnSpc>
            </a:pPr>
            <a:r>
              <a:rPr lang="en-US" dirty="0" smtClean="0"/>
              <a:t>Drop</a:t>
            </a:r>
          </a:p>
          <a:p>
            <a:pPr>
              <a:lnSpc>
                <a:spcPct val="120000"/>
              </a:lnSpc>
            </a:pPr>
            <a:r>
              <a:rPr lang="en-US" dirty="0" smtClean="0"/>
              <a:t>Create</a:t>
            </a:r>
          </a:p>
          <a:p>
            <a:pPr>
              <a:lnSpc>
                <a:spcPct val="120000"/>
              </a:lnSpc>
            </a:pPr>
            <a:r>
              <a:rPr lang="en-US" dirty="0" smtClean="0"/>
              <a:t>Truncate</a:t>
            </a:r>
          </a:p>
          <a:p>
            <a:pPr>
              <a:lnSpc>
                <a:spcPct val="120000"/>
              </a:lnSpc>
            </a:pPr>
            <a:r>
              <a:rPr lang="en-US" dirty="0" smtClean="0"/>
              <a:t>Load</a:t>
            </a:r>
          </a:p>
          <a:p>
            <a:pPr>
              <a:lnSpc>
                <a:spcPct val="120000"/>
              </a:lnSpc>
            </a:pPr>
            <a:r>
              <a:rPr lang="en-US" dirty="0" smtClean="0"/>
              <a:t>Custom</a:t>
            </a:r>
          </a:p>
          <a:p>
            <a:pPr>
              <a:lnSpc>
                <a:spcPct val="120000"/>
              </a:lnSpc>
            </a:pPr>
            <a:r>
              <a:rPr lang="en-US" dirty="0" smtClean="0"/>
              <a:t>Update</a:t>
            </a:r>
          </a:p>
          <a:p>
            <a:pPr>
              <a:lnSpc>
                <a:spcPct val="120000"/>
              </a:lnSpc>
            </a:pPr>
            <a:r>
              <a:rPr lang="en-US" dirty="0" smtClean="0"/>
              <a:t>Execute</a:t>
            </a:r>
          </a:p>
          <a:p>
            <a:pPr>
              <a:lnSpc>
                <a:spcPct val="120000"/>
              </a:lnSpc>
            </a:pPr>
            <a:r>
              <a:rPr lang="en-US" dirty="0" smtClean="0"/>
              <a:t>Process</a:t>
            </a:r>
          </a:p>
          <a:p>
            <a:endParaRPr lang="en-US" dirty="0" smtClean="0"/>
          </a:p>
        </p:txBody>
      </p:sp>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Common Task Actions</a:t>
            </a:r>
          </a:p>
        </p:txBody>
      </p:sp>
      <p:sp>
        <p:nvSpPr>
          <p:cNvPr id="4"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73</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4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14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14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147">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5" presetClass="emph" presetSubtype="1" nodeType="clickEffect">
                                  <p:stCondLst>
                                    <p:cond delay="0"/>
                                  </p:stCondLst>
                                  <p:childTnLst>
                                    <p:set>
                                      <p:cBhvr override="childStyle">
                                        <p:cTn id="38" dur="indefinite"/>
                                        <p:tgtEl>
                                          <p:spTgt spid="6147">
                                            <p:txEl>
                                              <p:pRg st="4" end="4"/>
                                            </p:txEl>
                                          </p:spTgt>
                                        </p:tgtEl>
                                        <p:attrNameLst>
                                          <p:attrName>style.fontStyle</p:attrName>
                                        </p:attrNameLst>
                                      </p:cBhvr>
                                      <p:to>
                                        <p:strVal val="normal"/>
                                      </p:to>
                                    </p:set>
                                    <p:set>
                                      <p:cBhvr override="childStyle">
                                        <p:cTn id="39" dur="indefinite"/>
                                        <p:tgtEl>
                                          <p:spTgt spid="6147">
                                            <p:txEl>
                                              <p:pRg st="4" end="4"/>
                                            </p:txEl>
                                          </p:spTgt>
                                        </p:tgtEl>
                                        <p:attrNameLst>
                                          <p:attrName>style.fontWeight</p:attrName>
                                        </p:attrNameLst>
                                      </p:cBhvr>
                                      <p:to>
                                        <p:strVal val="bold"/>
                                      </p:to>
                                    </p:set>
                                    <p:set>
                                      <p:cBhvr override="childStyle">
                                        <p:cTn id="40" dur="indefinite"/>
                                        <p:tgtEl>
                                          <p:spTgt spid="6147">
                                            <p:txEl>
                                              <p:pRg st="4" end="4"/>
                                            </p:txEl>
                                          </p:spTgt>
                                        </p:tgtEl>
                                        <p:attrNameLst>
                                          <p:attrName>style.textDecorationUnderline</p:attrName>
                                        </p:attrNameLst>
                                      </p:cBhvr>
                                      <p:to>
                                        <p:strVal val="false"/>
                                      </p:to>
                                    </p:set>
                                  </p:childTnLst>
                                </p:cTn>
                              </p:par>
                              <p:par>
                                <p:cTn id="41" presetID="5" presetClass="emph" presetSubtype="1" nodeType="withEffect">
                                  <p:stCondLst>
                                    <p:cond delay="0"/>
                                  </p:stCondLst>
                                  <p:childTnLst>
                                    <p:set>
                                      <p:cBhvr override="childStyle">
                                        <p:cTn id="42" dur="indefinite"/>
                                        <p:tgtEl>
                                          <p:spTgt spid="6147">
                                            <p:txEl>
                                              <p:pRg st="5" end="5"/>
                                            </p:txEl>
                                          </p:spTgt>
                                        </p:tgtEl>
                                        <p:attrNameLst>
                                          <p:attrName>style.fontStyle</p:attrName>
                                        </p:attrNameLst>
                                      </p:cBhvr>
                                      <p:to>
                                        <p:strVal val="normal"/>
                                      </p:to>
                                    </p:set>
                                    <p:set>
                                      <p:cBhvr override="childStyle">
                                        <p:cTn id="43" dur="indefinite"/>
                                        <p:tgtEl>
                                          <p:spTgt spid="6147">
                                            <p:txEl>
                                              <p:pRg st="5" end="5"/>
                                            </p:txEl>
                                          </p:spTgt>
                                        </p:tgtEl>
                                        <p:attrNameLst>
                                          <p:attrName>style.fontWeight</p:attrName>
                                        </p:attrNameLst>
                                      </p:cBhvr>
                                      <p:to>
                                        <p:strVal val="bold"/>
                                      </p:to>
                                    </p:set>
                                    <p:set>
                                      <p:cBhvr override="childStyle">
                                        <p:cTn id="44" dur="indefinite"/>
                                        <p:tgtEl>
                                          <p:spTgt spid="6147">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Objects &amp; Procedures</a:t>
            </a:r>
          </a:p>
        </p:txBody>
      </p:sp>
      <p:pic>
        <p:nvPicPr>
          <p:cNvPr id="5122" name="Picture 2"/>
          <p:cNvPicPr>
            <a:picLocks noGrp="1" noChangeAspect="1" noChangeArrowheads="1"/>
          </p:cNvPicPr>
          <p:nvPr>
            <p:ph idx="1"/>
          </p:nvPr>
        </p:nvPicPr>
        <p:blipFill>
          <a:blip r:embed="rId3" cstate="print"/>
          <a:srcRect/>
          <a:stretch>
            <a:fillRect/>
          </a:stretch>
        </p:blipFill>
        <p:spPr bwMode="auto">
          <a:xfrm>
            <a:off x="430213" y="1383926"/>
            <a:ext cx="8229600" cy="3883772"/>
          </a:xfrm>
          <a:prstGeom prst="rect">
            <a:avLst/>
          </a:prstGeom>
          <a:noFill/>
          <a:ln w="9525">
            <a:noFill/>
            <a:miter lim="800000"/>
            <a:headEnd/>
            <a:tailEnd/>
          </a:ln>
          <a:effectLst/>
        </p:spPr>
      </p:pic>
      <p:pic>
        <p:nvPicPr>
          <p:cNvPr id="1026" name="Picture 2"/>
          <p:cNvPicPr>
            <a:picLocks noChangeAspect="1" noChangeArrowheads="1"/>
          </p:cNvPicPr>
          <p:nvPr/>
        </p:nvPicPr>
        <p:blipFill>
          <a:blip r:embed="rId4" cstate="print"/>
          <a:srcRect/>
          <a:stretch>
            <a:fillRect/>
          </a:stretch>
        </p:blipFill>
        <p:spPr bwMode="auto">
          <a:xfrm>
            <a:off x="1733550" y="977900"/>
            <a:ext cx="5676900" cy="4900613"/>
          </a:xfrm>
          <a:prstGeom prst="rect">
            <a:avLst/>
          </a:prstGeom>
          <a:noFill/>
          <a:ln w="9525">
            <a:noFill/>
            <a:miter lim="800000"/>
            <a:headEnd/>
            <a:tailEnd/>
          </a:ln>
          <a:effectLst/>
        </p:spPr>
      </p:pic>
      <p:sp>
        <p:nvSpPr>
          <p:cNvPr id="7" name="Right Arrow 6"/>
          <p:cNvSpPr/>
          <p:nvPr/>
        </p:nvSpPr>
        <p:spPr>
          <a:xfrm>
            <a:off x="1171490" y="2579536"/>
            <a:ext cx="701040" cy="50292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ight Arrow 7"/>
          <p:cNvSpPr/>
          <p:nvPr/>
        </p:nvSpPr>
        <p:spPr>
          <a:xfrm>
            <a:off x="1181429" y="2847893"/>
            <a:ext cx="701040" cy="50292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74</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5122"/>
                                        </p:tgtEl>
                                        <p:attrNameLst>
                                          <p:attrName>style.opacity</p:attrName>
                                        </p:attrNameLst>
                                      </p:cBhvr>
                                      <p:to>
                                        <p:strVal val="0.5"/>
                                      </p:to>
                                    </p:set>
                                    <p:animEffect filter="image" prLst="opacity: 0.5">
                                      <p:cBhvr rctx="IE">
                                        <p:cTn id="7" dur="indefinite"/>
                                        <p:tgtEl>
                                          <p:spTgt spid="5122"/>
                                        </p:tgtEl>
                                      </p:cBhvr>
                                    </p:animEffect>
                                  </p:childTnLst>
                                </p:cTn>
                              </p:par>
                              <p:par>
                                <p:cTn id="8" presetID="1"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xit" presetSubtype="0" fill="hold" grpId="1" nodeType="clickEffect">
                                  <p:stCondLst>
                                    <p:cond delay="0"/>
                                  </p:stCondLst>
                                  <p:childTnLst>
                                    <p:set>
                                      <p:cBhvr>
                                        <p:cTn id="13" dur="1" fill="hold">
                                          <p:stCondLst>
                                            <p:cond delay="0"/>
                                          </p:stCondLst>
                                        </p:cTn>
                                        <p:tgtEl>
                                          <p:spTgt spid="7"/>
                                        </p:tgtEl>
                                        <p:attrNameLst>
                                          <p:attrName>style.visibility</p:attrName>
                                        </p:attrNameLst>
                                      </p:cBhvr>
                                      <p:to>
                                        <p:strVal val="hidden"/>
                                      </p:to>
                                    </p:set>
                                  </p:childTnLst>
                                </p:cTn>
                              </p:par>
                              <p:par>
                                <p:cTn id="14" presetID="1"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Jobs and Tasks</a:t>
            </a:r>
          </a:p>
        </p:txBody>
      </p:sp>
      <p:pic>
        <p:nvPicPr>
          <p:cNvPr id="2051" name="Picture 3"/>
          <p:cNvPicPr>
            <a:picLocks noChangeAspect="1" noChangeArrowheads="1"/>
          </p:cNvPicPr>
          <p:nvPr/>
        </p:nvPicPr>
        <p:blipFill>
          <a:blip r:embed="rId3" cstate="print"/>
          <a:srcRect/>
          <a:stretch>
            <a:fillRect/>
          </a:stretch>
        </p:blipFill>
        <p:spPr bwMode="auto">
          <a:xfrm>
            <a:off x="1816239" y="1610348"/>
            <a:ext cx="5670550" cy="4351337"/>
          </a:xfrm>
          <a:prstGeom prst="rect">
            <a:avLst/>
          </a:prstGeom>
          <a:noFill/>
          <a:ln w="9525">
            <a:noFill/>
            <a:miter lim="800000"/>
            <a:headEnd/>
            <a:tailEnd/>
          </a:ln>
          <a:effectLst/>
        </p:spPr>
      </p:pic>
      <p:sp>
        <p:nvSpPr>
          <p:cNvPr id="9" name="TextBox 8"/>
          <p:cNvSpPr txBox="1"/>
          <p:nvPr/>
        </p:nvSpPr>
        <p:spPr>
          <a:xfrm>
            <a:off x="447261" y="914400"/>
            <a:ext cx="7315200" cy="461665"/>
          </a:xfrm>
          <a:prstGeom prst="rect">
            <a:avLst/>
          </a:prstGeom>
          <a:noFill/>
        </p:spPr>
        <p:txBody>
          <a:bodyPr wrap="square" rtlCol="0">
            <a:spAutoFit/>
          </a:bodyPr>
          <a:lstStyle/>
          <a:p>
            <a:r>
              <a:rPr lang="en-US" sz="2400" dirty="0" smtClean="0">
                <a:latin typeface="+mj-lt"/>
              </a:rPr>
              <a:t>Job Name:    DAILY_AP_PROCESS_QMI</a:t>
            </a:r>
            <a:endParaRPr lang="en-US" sz="2400" dirty="0">
              <a:latin typeface="+mj-lt"/>
            </a:endParaRPr>
          </a:p>
        </p:txBody>
      </p:sp>
      <p:pic>
        <p:nvPicPr>
          <p:cNvPr id="2052" name="Picture 4"/>
          <p:cNvPicPr>
            <a:picLocks noChangeAspect="1" noChangeArrowheads="1"/>
          </p:cNvPicPr>
          <p:nvPr/>
        </p:nvPicPr>
        <p:blipFill>
          <a:blip r:embed="rId4" cstate="print"/>
          <a:srcRect/>
          <a:stretch>
            <a:fillRect/>
          </a:stretch>
        </p:blipFill>
        <p:spPr bwMode="auto">
          <a:xfrm>
            <a:off x="1838458" y="4588564"/>
            <a:ext cx="5908473" cy="649357"/>
          </a:xfrm>
          <a:prstGeom prst="rect">
            <a:avLst/>
          </a:prstGeom>
          <a:noFill/>
          <a:ln w="9525">
            <a:noFill/>
            <a:miter lim="800000"/>
            <a:headEnd/>
            <a:tailEnd/>
          </a:ln>
          <a:effectLst/>
        </p:spPr>
      </p:pic>
      <p:sp>
        <p:nvSpPr>
          <p:cNvPr id="12" name="Right Arrow 11"/>
          <p:cNvSpPr/>
          <p:nvPr/>
        </p:nvSpPr>
        <p:spPr>
          <a:xfrm>
            <a:off x="735497" y="2842592"/>
            <a:ext cx="1033669" cy="805069"/>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TASKS</a:t>
            </a:r>
            <a:endParaRPr lang="en-US" dirty="0"/>
          </a:p>
        </p:txBody>
      </p:sp>
      <p:sp>
        <p:nvSpPr>
          <p:cNvPr id="7"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75</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607452"/>
            <a:ext cx="8229600" cy="840348"/>
          </a:xfrm>
        </p:spPr>
        <p:txBody>
          <a:bodyPr>
            <a:normAutofit/>
          </a:bodyPr>
          <a:lstStyle/>
          <a:p>
            <a:r>
              <a:rPr lang="en-US" dirty="0" smtClean="0"/>
              <a:t>Scheduler Navigation</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Scheduler Access</a:t>
            </a:r>
          </a:p>
        </p:txBody>
      </p:sp>
      <p:pic>
        <p:nvPicPr>
          <p:cNvPr id="1026" name="Picture 2"/>
          <p:cNvPicPr>
            <a:picLocks noGrp="1" noChangeAspect="1" noChangeArrowheads="1"/>
          </p:cNvPicPr>
          <p:nvPr>
            <p:ph idx="1"/>
          </p:nvPr>
        </p:nvPicPr>
        <p:blipFill>
          <a:blip r:embed="rId3" cstate="print"/>
          <a:srcRect/>
          <a:stretch>
            <a:fillRect/>
          </a:stretch>
        </p:blipFill>
        <p:spPr bwMode="auto">
          <a:xfrm>
            <a:off x="457200" y="1571495"/>
            <a:ext cx="8229600" cy="4065848"/>
          </a:xfrm>
          <a:prstGeom prst="rect">
            <a:avLst/>
          </a:prstGeom>
          <a:noFill/>
          <a:ln w="9525">
            <a:noFill/>
            <a:miter lim="800000"/>
            <a:headEnd/>
            <a:tailEnd/>
          </a:ln>
          <a:effectLst/>
        </p:spPr>
      </p:pic>
      <p:grpSp>
        <p:nvGrpSpPr>
          <p:cNvPr id="2" name="Group 14"/>
          <p:cNvGrpSpPr/>
          <p:nvPr/>
        </p:nvGrpSpPr>
        <p:grpSpPr>
          <a:xfrm>
            <a:off x="2128838" y="1694438"/>
            <a:ext cx="3174682" cy="1810762"/>
            <a:chOff x="2128838" y="1694438"/>
            <a:chExt cx="3174682" cy="1810762"/>
          </a:xfrm>
        </p:grpSpPr>
        <p:pic>
          <p:nvPicPr>
            <p:cNvPr id="1030" name="Picture 6"/>
            <p:cNvPicPr>
              <a:picLocks noChangeAspect="1" noChangeArrowheads="1"/>
            </p:cNvPicPr>
            <p:nvPr/>
          </p:nvPicPr>
          <p:blipFill>
            <a:blip r:embed="rId4" cstate="print"/>
            <a:srcRect/>
            <a:stretch>
              <a:fillRect/>
            </a:stretch>
          </p:blipFill>
          <p:spPr bwMode="auto">
            <a:xfrm>
              <a:off x="2128838" y="1694438"/>
              <a:ext cx="1178242" cy="378201"/>
            </a:xfrm>
            <a:prstGeom prst="rect">
              <a:avLst/>
            </a:prstGeom>
            <a:noFill/>
            <a:ln w="9525">
              <a:noFill/>
              <a:miter lim="800000"/>
              <a:headEnd/>
              <a:tailEnd/>
            </a:ln>
            <a:effectLst/>
          </p:spPr>
        </p:pic>
        <p:sp>
          <p:nvSpPr>
            <p:cNvPr id="14" name="Rectangular Callout 13"/>
            <p:cNvSpPr/>
            <p:nvPr/>
          </p:nvSpPr>
          <p:spPr>
            <a:xfrm>
              <a:off x="3063240" y="2529840"/>
              <a:ext cx="2240280" cy="975360"/>
            </a:xfrm>
            <a:prstGeom prst="wedgeRectCallout">
              <a:avLst>
                <a:gd name="adj1" fmla="val -64113"/>
                <a:gd name="adj2" fmla="val -95976"/>
              </a:avLst>
            </a:prstGeom>
            <a:solidFill>
              <a:schemeClr val="accent1">
                <a:lumMod val="40000"/>
                <a:lumOff val="60000"/>
              </a:schemeClr>
            </a:solidFill>
            <a:ln w="2540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2000" b="1" dirty="0" smtClean="0">
                  <a:solidFill>
                    <a:schemeClr val="tx1"/>
                  </a:solidFill>
                </a:rPr>
                <a:t>Scheduler Window</a:t>
              </a:r>
            </a:p>
          </p:txBody>
        </p:sp>
      </p:grpSp>
      <p:sp>
        <p:nvSpPr>
          <p:cNvPr id="7"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77</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Scheduler Toolbars and Menus</a:t>
            </a:r>
          </a:p>
        </p:txBody>
      </p:sp>
      <p:pic>
        <p:nvPicPr>
          <p:cNvPr id="1026" name="Picture 2"/>
          <p:cNvPicPr>
            <a:picLocks noChangeAspect="1" noChangeArrowheads="1"/>
          </p:cNvPicPr>
          <p:nvPr/>
        </p:nvPicPr>
        <p:blipFill>
          <a:blip r:embed="rId3" cstate="print"/>
          <a:srcRect/>
          <a:stretch>
            <a:fillRect/>
          </a:stretch>
        </p:blipFill>
        <p:spPr bwMode="auto">
          <a:xfrm>
            <a:off x="635000" y="1660525"/>
            <a:ext cx="7872413" cy="3535363"/>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cstate="print"/>
          <a:srcRect/>
          <a:stretch>
            <a:fillRect/>
          </a:stretch>
        </p:blipFill>
        <p:spPr bwMode="auto">
          <a:xfrm>
            <a:off x="631825" y="1657350"/>
            <a:ext cx="7880350" cy="3543300"/>
          </a:xfrm>
          <a:prstGeom prst="rect">
            <a:avLst/>
          </a:prstGeom>
          <a:noFill/>
          <a:ln w="9525">
            <a:noFill/>
            <a:miter lim="800000"/>
            <a:headEnd/>
            <a:tailEnd/>
          </a:ln>
          <a:effectLst/>
        </p:spPr>
      </p:pic>
      <p:pic>
        <p:nvPicPr>
          <p:cNvPr id="1028" name="Picture 4"/>
          <p:cNvPicPr>
            <a:picLocks noChangeAspect="1" noChangeArrowheads="1"/>
          </p:cNvPicPr>
          <p:nvPr/>
        </p:nvPicPr>
        <p:blipFill>
          <a:blip r:embed="rId5" cstate="print"/>
          <a:srcRect/>
          <a:stretch>
            <a:fillRect/>
          </a:stretch>
        </p:blipFill>
        <p:spPr bwMode="auto">
          <a:xfrm>
            <a:off x="4254901" y="2110009"/>
            <a:ext cx="1466651" cy="540594"/>
          </a:xfrm>
          <a:prstGeom prst="rect">
            <a:avLst/>
          </a:prstGeom>
          <a:noFill/>
          <a:ln w="9525">
            <a:noFill/>
            <a:miter lim="800000"/>
            <a:headEnd/>
            <a:tailEnd/>
          </a:ln>
          <a:effectLst/>
          <a:scene3d>
            <a:camera prst="orthographicFront"/>
            <a:lightRig rig="threePt" dir="t"/>
          </a:scene3d>
          <a:sp3d>
            <a:bevelT w="152400" h="50800" prst="softRound"/>
          </a:sp3d>
        </p:spPr>
      </p:pic>
      <p:pic>
        <p:nvPicPr>
          <p:cNvPr id="1031" name="Picture 7"/>
          <p:cNvPicPr>
            <a:picLocks noChangeAspect="1" noChangeArrowheads="1"/>
          </p:cNvPicPr>
          <p:nvPr/>
        </p:nvPicPr>
        <p:blipFill>
          <a:blip r:embed="rId6" cstate="print"/>
          <a:srcRect/>
          <a:stretch>
            <a:fillRect/>
          </a:stretch>
        </p:blipFill>
        <p:spPr bwMode="auto">
          <a:xfrm>
            <a:off x="631825" y="1657350"/>
            <a:ext cx="7880350" cy="3543300"/>
          </a:xfrm>
          <a:prstGeom prst="rect">
            <a:avLst/>
          </a:prstGeom>
          <a:noFill/>
          <a:ln w="9525">
            <a:noFill/>
            <a:miter lim="800000"/>
            <a:headEnd/>
            <a:tailEnd/>
          </a:ln>
          <a:effectLst/>
        </p:spPr>
      </p:pic>
      <p:pic>
        <p:nvPicPr>
          <p:cNvPr id="1030" name="Picture 6"/>
          <p:cNvPicPr>
            <a:picLocks noChangeAspect="1" noChangeArrowheads="1"/>
          </p:cNvPicPr>
          <p:nvPr/>
        </p:nvPicPr>
        <p:blipFill>
          <a:blip r:embed="rId7" cstate="print"/>
          <a:srcRect/>
          <a:stretch>
            <a:fillRect/>
          </a:stretch>
        </p:blipFill>
        <p:spPr bwMode="auto">
          <a:xfrm>
            <a:off x="4757175" y="2086857"/>
            <a:ext cx="1574178" cy="517232"/>
          </a:xfrm>
          <a:prstGeom prst="rect">
            <a:avLst/>
          </a:prstGeom>
          <a:noFill/>
          <a:ln w="9525">
            <a:noFill/>
            <a:miter lim="800000"/>
            <a:headEnd/>
            <a:tailEnd/>
          </a:ln>
          <a:effectLst/>
          <a:scene3d>
            <a:camera prst="orthographicFront"/>
            <a:lightRig rig="threePt" dir="t"/>
          </a:scene3d>
          <a:sp3d>
            <a:bevelT w="152400" h="50800" prst="softRound"/>
          </a:sp3d>
        </p:spPr>
      </p:pic>
      <p:pic>
        <p:nvPicPr>
          <p:cNvPr id="1032" name="Picture 8"/>
          <p:cNvPicPr>
            <a:picLocks noChangeAspect="1" noChangeArrowheads="1"/>
          </p:cNvPicPr>
          <p:nvPr/>
        </p:nvPicPr>
        <p:blipFill>
          <a:blip r:embed="rId8" cstate="print"/>
          <a:srcRect/>
          <a:stretch>
            <a:fillRect/>
          </a:stretch>
        </p:blipFill>
        <p:spPr bwMode="auto">
          <a:xfrm>
            <a:off x="5239211" y="2095018"/>
            <a:ext cx="1566703" cy="462987"/>
          </a:xfrm>
          <a:prstGeom prst="rect">
            <a:avLst/>
          </a:prstGeom>
          <a:noFill/>
          <a:ln w="9525">
            <a:noFill/>
            <a:miter lim="800000"/>
            <a:headEnd/>
            <a:tailEnd/>
          </a:ln>
          <a:effectLst/>
          <a:scene3d>
            <a:camera prst="orthographicFront"/>
            <a:lightRig rig="threePt" dir="t"/>
          </a:scene3d>
          <a:sp3d>
            <a:bevelT w="152400" h="50800" prst="softRound"/>
          </a:sp3d>
        </p:spPr>
      </p:pic>
      <p:pic>
        <p:nvPicPr>
          <p:cNvPr id="1033" name="Picture 9"/>
          <p:cNvPicPr>
            <a:picLocks noChangeAspect="1" noChangeArrowheads="1"/>
          </p:cNvPicPr>
          <p:nvPr/>
        </p:nvPicPr>
        <p:blipFill>
          <a:blip r:embed="rId9" cstate="print"/>
          <a:srcRect/>
          <a:stretch>
            <a:fillRect/>
          </a:stretch>
        </p:blipFill>
        <p:spPr bwMode="auto">
          <a:xfrm>
            <a:off x="1833782" y="1860534"/>
            <a:ext cx="6324816" cy="494046"/>
          </a:xfrm>
          <a:prstGeom prst="rect">
            <a:avLst/>
          </a:prstGeom>
          <a:noFill/>
          <a:ln w="9525">
            <a:noFill/>
            <a:miter lim="800000"/>
            <a:headEnd/>
            <a:tailEnd/>
          </a:ln>
          <a:effectLst/>
          <a:scene3d>
            <a:camera prst="orthographicFront"/>
            <a:lightRig rig="threePt" dir="t"/>
          </a:scene3d>
          <a:sp3d>
            <a:bevelT w="152400" h="50800" prst="softRound"/>
          </a:sp3d>
        </p:spPr>
      </p:pic>
      <p:pic>
        <p:nvPicPr>
          <p:cNvPr id="1034" name="Picture 10"/>
          <p:cNvPicPr>
            <a:picLocks noChangeAspect="1" noChangeArrowheads="1"/>
          </p:cNvPicPr>
          <p:nvPr/>
        </p:nvPicPr>
        <p:blipFill>
          <a:blip r:embed="rId10" cstate="print"/>
          <a:srcRect/>
          <a:stretch>
            <a:fillRect/>
          </a:stretch>
        </p:blipFill>
        <p:spPr bwMode="auto">
          <a:xfrm>
            <a:off x="1780494" y="1833218"/>
            <a:ext cx="6540546" cy="585403"/>
          </a:xfrm>
          <a:prstGeom prst="rect">
            <a:avLst/>
          </a:prstGeom>
          <a:noFill/>
          <a:ln w="9525">
            <a:noFill/>
            <a:miter lim="800000"/>
            <a:headEnd/>
            <a:tailEnd/>
          </a:ln>
          <a:effectLst/>
        </p:spPr>
      </p:pic>
      <p:pic>
        <p:nvPicPr>
          <p:cNvPr id="1035" name="Picture 11"/>
          <p:cNvPicPr>
            <a:picLocks noChangeAspect="1" noChangeArrowheads="1"/>
          </p:cNvPicPr>
          <p:nvPr/>
        </p:nvPicPr>
        <p:blipFill>
          <a:blip r:embed="rId11" cstate="print"/>
          <a:srcRect/>
          <a:stretch>
            <a:fillRect/>
          </a:stretch>
        </p:blipFill>
        <p:spPr bwMode="auto">
          <a:xfrm>
            <a:off x="571500" y="1663700"/>
            <a:ext cx="8001000" cy="3529013"/>
          </a:xfrm>
          <a:prstGeom prst="rect">
            <a:avLst/>
          </a:prstGeom>
          <a:noFill/>
          <a:ln w="9525">
            <a:noFill/>
            <a:miter lim="800000"/>
            <a:headEnd/>
            <a:tailEnd/>
          </a:ln>
          <a:effectLst/>
        </p:spPr>
      </p:pic>
      <p:pic>
        <p:nvPicPr>
          <p:cNvPr id="1036" name="Picture 12"/>
          <p:cNvPicPr>
            <a:picLocks noChangeAspect="1" noChangeArrowheads="1"/>
          </p:cNvPicPr>
          <p:nvPr/>
        </p:nvPicPr>
        <p:blipFill>
          <a:blip r:embed="rId12" cstate="print"/>
          <a:srcRect/>
          <a:stretch>
            <a:fillRect/>
          </a:stretch>
        </p:blipFill>
        <p:spPr bwMode="auto">
          <a:xfrm>
            <a:off x="5904607" y="2106372"/>
            <a:ext cx="1028628" cy="405334"/>
          </a:xfrm>
          <a:prstGeom prst="rect">
            <a:avLst/>
          </a:prstGeom>
          <a:noFill/>
          <a:ln w="9525">
            <a:noFill/>
            <a:miter lim="800000"/>
            <a:headEnd/>
            <a:tailEnd/>
          </a:ln>
          <a:effectLst/>
          <a:scene3d>
            <a:camera prst="orthographicFront"/>
            <a:lightRig rig="threePt" dir="t"/>
          </a:scene3d>
          <a:sp3d>
            <a:bevelT w="152400" h="50800" prst="softRound"/>
          </a:sp3d>
        </p:spPr>
      </p:pic>
      <p:pic>
        <p:nvPicPr>
          <p:cNvPr id="1038" name="Picture 14"/>
          <p:cNvPicPr>
            <a:picLocks noChangeAspect="1" noChangeArrowheads="1"/>
          </p:cNvPicPr>
          <p:nvPr/>
        </p:nvPicPr>
        <p:blipFill>
          <a:blip r:embed="rId13" cstate="print"/>
          <a:srcRect/>
          <a:stretch>
            <a:fillRect/>
          </a:stretch>
        </p:blipFill>
        <p:spPr bwMode="auto">
          <a:xfrm>
            <a:off x="614463" y="1682490"/>
            <a:ext cx="6965950" cy="3398837"/>
          </a:xfrm>
          <a:prstGeom prst="rect">
            <a:avLst/>
          </a:prstGeom>
          <a:noFill/>
          <a:ln w="9525">
            <a:noFill/>
            <a:miter lim="800000"/>
            <a:headEnd/>
            <a:tailEnd/>
          </a:ln>
          <a:effectLst/>
        </p:spPr>
      </p:pic>
      <p:sp>
        <p:nvSpPr>
          <p:cNvPr id="18" name="Right Arrow 17"/>
          <p:cNvSpPr/>
          <p:nvPr/>
        </p:nvSpPr>
        <p:spPr>
          <a:xfrm>
            <a:off x="1562582" y="1759352"/>
            <a:ext cx="648183" cy="428264"/>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ight Arrow 18"/>
          <p:cNvSpPr/>
          <p:nvPr/>
        </p:nvSpPr>
        <p:spPr>
          <a:xfrm>
            <a:off x="1562582" y="2108522"/>
            <a:ext cx="648183" cy="428264"/>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78</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childTnLst>
                                  <p:subTnLst>
                                    <p:set>
                                      <p:cBhvr override="childStyle">
                                        <p:cTn dur="1" fill="hold" display="0" masterRel="nextClick" afterEffect="1"/>
                                        <p:tgtEl>
                                          <p:spTgt spid="1028"/>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hidden"/>
                                      </p:to>
                                    </p:set>
                                  </p:childTnLst>
                                </p:cTn>
                              </p:par>
                              <p:par>
                                <p:cTn id="11" presetID="13" presetClass="entr" presetSubtype="16" fill="hold" nodeType="withEffect">
                                  <p:stCondLst>
                                    <p:cond delay="0"/>
                                  </p:stCondLst>
                                  <p:childTnLst>
                                    <p:set>
                                      <p:cBhvr>
                                        <p:cTn id="12" dur="1" fill="hold">
                                          <p:stCondLst>
                                            <p:cond delay="0"/>
                                          </p:stCondLst>
                                        </p:cTn>
                                        <p:tgtEl>
                                          <p:spTgt spid="1029"/>
                                        </p:tgtEl>
                                        <p:attrNameLst>
                                          <p:attrName>style.visibility</p:attrName>
                                        </p:attrNameLst>
                                      </p:cBhvr>
                                      <p:to>
                                        <p:strVal val="visible"/>
                                      </p:to>
                                    </p:set>
                                    <p:animEffect transition="in" filter="plus(in)">
                                      <p:cBhvr>
                                        <p:cTn id="13" dur="1000"/>
                                        <p:tgtEl>
                                          <p:spTgt spid="1029"/>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030"/>
                                        </p:tgtEl>
                                        <p:attrNameLst>
                                          <p:attrName>style.visibility</p:attrName>
                                        </p:attrNameLst>
                                      </p:cBhvr>
                                      <p:to>
                                        <p:strVal val="visible"/>
                                      </p:to>
                                    </p:set>
                                  </p:childTnLst>
                                  <p:subTnLst>
                                    <p:set>
                                      <p:cBhvr override="childStyle">
                                        <p:cTn dur="1" fill="hold" display="0" masterRel="nextClick" afterEffect="1"/>
                                        <p:tgtEl>
                                          <p:spTgt spid="1030"/>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 presetClass="exit" presetSubtype="0" fill="hold" nodeType="clickEffect">
                                  <p:stCondLst>
                                    <p:cond delay="0"/>
                                  </p:stCondLst>
                                  <p:childTnLst>
                                    <p:set>
                                      <p:cBhvr>
                                        <p:cTn id="21" dur="1" fill="hold">
                                          <p:stCondLst>
                                            <p:cond delay="0"/>
                                          </p:stCondLst>
                                        </p:cTn>
                                        <p:tgtEl>
                                          <p:spTgt spid="1029"/>
                                        </p:tgtEl>
                                        <p:attrNameLst>
                                          <p:attrName>style.visibility</p:attrName>
                                        </p:attrNameLst>
                                      </p:cBhvr>
                                      <p:to>
                                        <p:strVal val="hidden"/>
                                      </p:to>
                                    </p:set>
                                  </p:childTnLst>
                                </p:cTn>
                              </p:par>
                              <p:par>
                                <p:cTn id="22" presetID="13" presetClass="entr" presetSubtype="16" fill="hold" nodeType="withEffect">
                                  <p:stCondLst>
                                    <p:cond delay="0"/>
                                  </p:stCondLst>
                                  <p:childTnLst>
                                    <p:set>
                                      <p:cBhvr>
                                        <p:cTn id="23" dur="1" fill="hold">
                                          <p:stCondLst>
                                            <p:cond delay="0"/>
                                          </p:stCondLst>
                                        </p:cTn>
                                        <p:tgtEl>
                                          <p:spTgt spid="1031"/>
                                        </p:tgtEl>
                                        <p:attrNameLst>
                                          <p:attrName>style.visibility</p:attrName>
                                        </p:attrNameLst>
                                      </p:cBhvr>
                                      <p:to>
                                        <p:strVal val="visible"/>
                                      </p:to>
                                    </p:set>
                                    <p:animEffect transition="in" filter="plus(in)">
                                      <p:cBhvr>
                                        <p:cTn id="24" dur="1000"/>
                                        <p:tgtEl>
                                          <p:spTgt spid="1031"/>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32"/>
                                        </p:tgtEl>
                                        <p:attrNameLst>
                                          <p:attrName>style.visibility</p:attrName>
                                        </p:attrNameLst>
                                      </p:cBhvr>
                                      <p:to>
                                        <p:strVal val="visible"/>
                                      </p:to>
                                    </p:set>
                                  </p:childTnLst>
                                  <p:subTnLst>
                                    <p:set>
                                      <p:cBhvr override="childStyle">
                                        <p:cTn dur="1" fill="hold" display="0" masterRel="nextClick" afterEffect="1"/>
                                        <p:tgtEl>
                                          <p:spTgt spid="1032"/>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036"/>
                                        </p:tgtEl>
                                        <p:attrNameLst>
                                          <p:attrName>style.visibility</p:attrName>
                                        </p:attrNameLst>
                                      </p:cBhvr>
                                      <p:to>
                                        <p:strVal val="visible"/>
                                      </p:to>
                                    </p:set>
                                  </p:childTnLst>
                                  <p:subTnLst>
                                    <p:set>
                                      <p:cBhvr override="childStyle">
                                        <p:cTn dur="1" fill="hold" display="0" masterRel="nextClick" afterEffect="1"/>
                                        <p:tgtEl>
                                          <p:spTgt spid="1036"/>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033"/>
                                        </p:tgtEl>
                                        <p:attrNameLst>
                                          <p:attrName>style.visibility</p:attrName>
                                        </p:attrNameLst>
                                      </p:cBhvr>
                                      <p:to>
                                        <p:strVal val="visible"/>
                                      </p:to>
                                    </p:set>
                                  </p:childTnLst>
                                  <p:subTnLst>
                                    <p:set>
                                      <p:cBhvr override="childStyle">
                                        <p:cTn dur="1" fill="hold" display="0" masterRel="nextClick" afterEffect="1"/>
                                        <p:tgtEl>
                                          <p:spTgt spid="1033"/>
                                        </p:tgtEl>
                                        <p:attrNameLst>
                                          <p:attrName>style.visibility</p:attrName>
                                        </p:attrNameLst>
                                      </p:cBhvr>
                                      <p:to>
                                        <p:strVal val="hidden"/>
                                      </p:to>
                                    </p:set>
                                  </p:sub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03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nodeType="clickEffect">
                                  <p:stCondLst>
                                    <p:cond delay="0"/>
                                  </p:stCondLst>
                                  <p:childTnLst>
                                    <p:set>
                                      <p:cBhvr>
                                        <p:cTn id="44" dur="1" fill="hold">
                                          <p:stCondLst>
                                            <p:cond delay="0"/>
                                          </p:stCondLst>
                                        </p:cTn>
                                        <p:tgtEl>
                                          <p:spTgt spid="1034"/>
                                        </p:tgtEl>
                                        <p:attrNameLst>
                                          <p:attrName>style.visibility</p:attrName>
                                        </p:attrNameLst>
                                      </p:cBhvr>
                                      <p:to>
                                        <p:strVal val="hidden"/>
                                      </p:to>
                                    </p:set>
                                  </p:childTnLst>
                                </p:cTn>
                              </p:par>
                              <p:par>
                                <p:cTn id="45" presetID="1" presetClass="exit" presetSubtype="0" fill="hold" nodeType="withEffect">
                                  <p:stCondLst>
                                    <p:cond delay="0"/>
                                  </p:stCondLst>
                                  <p:childTnLst>
                                    <p:set>
                                      <p:cBhvr>
                                        <p:cTn id="46" dur="1" fill="hold">
                                          <p:stCondLst>
                                            <p:cond delay="0"/>
                                          </p:stCondLst>
                                        </p:cTn>
                                        <p:tgtEl>
                                          <p:spTgt spid="1031"/>
                                        </p:tgtEl>
                                        <p:attrNameLst>
                                          <p:attrName>style.visibility</p:attrName>
                                        </p:attrNameLst>
                                      </p:cBhvr>
                                      <p:to>
                                        <p:strVal val="hidden"/>
                                      </p:to>
                                    </p:set>
                                  </p:childTnLst>
                                </p:cTn>
                              </p:par>
                              <p:par>
                                <p:cTn id="47" presetID="1" presetClass="entr" presetSubtype="0" fill="hold" nodeType="withEffect">
                                  <p:stCondLst>
                                    <p:cond delay="0"/>
                                  </p:stCondLst>
                                  <p:childTnLst>
                                    <p:set>
                                      <p:cBhvr>
                                        <p:cTn id="48" dur="1" fill="hold">
                                          <p:stCondLst>
                                            <p:cond delay="0"/>
                                          </p:stCondLst>
                                        </p:cTn>
                                        <p:tgtEl>
                                          <p:spTgt spid="1035"/>
                                        </p:tgtEl>
                                        <p:attrNameLst>
                                          <p:attrName>style.visibility</p:attrName>
                                        </p:attrNameLst>
                                      </p:cBhvr>
                                      <p:to>
                                        <p:strVal val="visible"/>
                                      </p:to>
                                    </p:set>
                                  </p:childTnLst>
                                  <p:subTnLst>
                                    <p:set>
                                      <p:cBhvr override="childStyle">
                                        <p:cTn dur="1" fill="hold" display="0" masterRel="nextClick" afterEffect="1"/>
                                        <p:tgtEl>
                                          <p:spTgt spid="1035"/>
                                        </p:tgtEl>
                                        <p:attrNameLst>
                                          <p:attrName>style.visibility</p:attrName>
                                        </p:attrNameLst>
                                      </p:cBhvr>
                                      <p:to>
                                        <p:strVal val="hidden"/>
                                      </p:to>
                                    </p:set>
                                  </p:sub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03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childTnLst>
                                  <p:subTnLst>
                                    <p:set>
                                      <p:cBhvr override="childStyle">
                                        <p:cTn dur="1" fill="hold" display="0" masterRel="nextClick" afterEffect="1"/>
                                        <p:tgtEl>
                                          <p:spTgt spid="18"/>
                                        </p:tgtEl>
                                        <p:attrNameLst>
                                          <p:attrName>style.visibility</p:attrName>
                                        </p:attrNameLst>
                                      </p:cBhvr>
                                      <p:to>
                                        <p:strVal val="hidden"/>
                                      </p:to>
                                    </p:set>
                                  </p:sub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Scheduler Panes</a:t>
            </a:r>
          </a:p>
        </p:txBody>
      </p:sp>
      <p:pic>
        <p:nvPicPr>
          <p:cNvPr id="2050" name="Picture 2"/>
          <p:cNvPicPr>
            <a:picLocks noGrp="1" noChangeAspect="1" noChangeArrowheads="1"/>
          </p:cNvPicPr>
          <p:nvPr>
            <p:ph idx="1"/>
          </p:nvPr>
        </p:nvPicPr>
        <p:blipFill>
          <a:blip r:embed="rId3" cstate="print"/>
          <a:srcRect/>
          <a:stretch>
            <a:fillRect/>
          </a:stretch>
        </p:blipFill>
        <p:spPr bwMode="auto">
          <a:xfrm>
            <a:off x="782665" y="1138134"/>
            <a:ext cx="7400441" cy="4379852"/>
          </a:xfrm>
          <a:prstGeom prst="rect">
            <a:avLst/>
          </a:prstGeom>
          <a:noFill/>
          <a:ln w="9525">
            <a:noFill/>
            <a:miter lim="800000"/>
            <a:headEnd/>
            <a:tailEnd/>
          </a:ln>
          <a:effectLst/>
        </p:spPr>
      </p:pic>
      <p:sp>
        <p:nvSpPr>
          <p:cNvPr id="12" name="Right Arrow 11"/>
          <p:cNvSpPr/>
          <p:nvPr/>
        </p:nvSpPr>
        <p:spPr>
          <a:xfrm>
            <a:off x="260889" y="1813302"/>
            <a:ext cx="511444" cy="604434"/>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ight Arrow 12"/>
          <p:cNvSpPr/>
          <p:nvPr/>
        </p:nvSpPr>
        <p:spPr>
          <a:xfrm>
            <a:off x="260889" y="2833607"/>
            <a:ext cx="511444" cy="604434"/>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ight Arrow 13"/>
          <p:cNvSpPr/>
          <p:nvPr/>
        </p:nvSpPr>
        <p:spPr>
          <a:xfrm>
            <a:off x="260889" y="4132881"/>
            <a:ext cx="511444" cy="604434"/>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Down Arrow 14"/>
          <p:cNvSpPr/>
          <p:nvPr/>
        </p:nvSpPr>
        <p:spPr>
          <a:xfrm>
            <a:off x="5451676" y="2673751"/>
            <a:ext cx="416689" cy="428264"/>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79</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p:nvPr>
        </p:nvSpPr>
        <p:spPr/>
        <p:txBody>
          <a:bodyPr/>
          <a:lstStyle/>
          <a:p>
            <a:pPr eaLnBrk="1" hangingPunct="1"/>
            <a:r>
              <a:rPr lang="en-US" dirty="0" smtClean="0">
                <a:latin typeface="Century Gothic" pitchFamily="34" charset="0"/>
              </a:rPr>
              <a:t>Review of Day 1 – Setting Connections and Scheduler</a:t>
            </a:r>
          </a:p>
        </p:txBody>
      </p:sp>
      <p:sp>
        <p:nvSpPr>
          <p:cNvPr id="23555" name="Rectangle 3"/>
          <p:cNvSpPr>
            <a:spLocks noGrp="1"/>
          </p:cNvSpPr>
          <p:nvPr>
            <p:ph type="body" idx="1"/>
          </p:nvPr>
        </p:nvSpPr>
        <p:spPr>
          <a:xfrm>
            <a:off x="457200" y="1514006"/>
            <a:ext cx="8229600" cy="4706047"/>
          </a:xfrm>
        </p:spPr>
        <p:txBody>
          <a:bodyPr/>
          <a:lstStyle/>
          <a:p>
            <a:pPr eaLnBrk="1" hangingPunct="1">
              <a:lnSpc>
                <a:spcPct val="90000"/>
              </a:lnSpc>
            </a:pPr>
            <a:r>
              <a:rPr lang="en-US" dirty="0" smtClean="0">
                <a:latin typeface="Century Gothic" pitchFamily="34" charset="0"/>
              </a:rPr>
              <a:t>If load tables fail due to some issue with the Connection setup for a given source. If that Connection gets corrected, the load job could still fail because it uses QAD_MASTER connection to load. The corrections made in the fixed Connection also need to be applied to QAD_MASTER either manually or by running the proper </a:t>
            </a:r>
            <a:r>
              <a:rPr lang="en-US" dirty="0" err="1" smtClean="0">
                <a:latin typeface="Century Gothic" pitchFamily="34" charset="0"/>
              </a:rPr>
              <a:t>setp_job</a:t>
            </a:r>
            <a:r>
              <a:rPr lang="en-US" dirty="0" smtClean="0">
                <a:latin typeface="Century Gothic" pitchFamily="34" charset="0"/>
              </a:rPr>
              <a:t>_&lt;</a:t>
            </a:r>
            <a:r>
              <a:rPr lang="en-US" dirty="0" err="1" smtClean="0">
                <a:latin typeface="Century Gothic" pitchFamily="34" charset="0"/>
              </a:rPr>
              <a:t>job_name</a:t>
            </a:r>
            <a:r>
              <a:rPr lang="en-US" dirty="0" smtClean="0">
                <a:latin typeface="Century Gothic" pitchFamily="34" charset="0"/>
              </a:rPr>
              <a:t>&gt; job.</a:t>
            </a:r>
          </a:p>
        </p:txBody>
      </p:sp>
      <p:sp>
        <p:nvSpPr>
          <p:cNvPr id="4" name="Slide Number Placeholder 3"/>
          <p:cNvSpPr>
            <a:spLocks noGrp="1"/>
          </p:cNvSpPr>
          <p:nvPr>
            <p:ph type="sldNum" sz="quarter" idx="10"/>
          </p:nvPr>
        </p:nvSpPr>
        <p:spPr>
          <a:xfrm>
            <a:off x="6923088" y="6459538"/>
            <a:ext cx="2133600" cy="365125"/>
          </a:xfrm>
        </p:spPr>
        <p:txBody>
          <a:bodyPr/>
          <a:lstStyle/>
          <a:p>
            <a:pPr>
              <a:defRPr/>
            </a:pPr>
            <a:fld id="{0A2DAC7D-CCD6-4D46-B79B-0CC821508860}" type="slidenum">
              <a:rPr lang="en-US" smtClean="0"/>
              <a:pPr>
                <a:defRPr/>
              </a:pPr>
              <a:t>8</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607452"/>
            <a:ext cx="8229600" cy="840348"/>
          </a:xfrm>
        </p:spPr>
        <p:txBody>
          <a:bodyPr>
            <a:normAutofit/>
          </a:bodyPr>
          <a:lstStyle/>
          <a:p>
            <a:r>
              <a:rPr lang="en-US" dirty="0" smtClean="0"/>
              <a:t>Scheduler States</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Scheduler States - JOBS</a:t>
            </a:r>
          </a:p>
        </p:txBody>
      </p:sp>
      <p:sp>
        <p:nvSpPr>
          <p:cNvPr id="4" name="Content Placeholder 3"/>
          <p:cNvSpPr>
            <a:spLocks noGrp="1"/>
          </p:cNvSpPr>
          <p:nvPr>
            <p:ph idx="1"/>
          </p:nvPr>
        </p:nvSpPr>
        <p:spPr/>
        <p:txBody>
          <a:bodyPr>
            <a:normAutofit/>
          </a:bodyPr>
          <a:lstStyle/>
          <a:p>
            <a:pPr>
              <a:lnSpc>
                <a:spcPct val="150000"/>
              </a:lnSpc>
              <a:spcBef>
                <a:spcPts val="0"/>
              </a:spcBef>
            </a:pPr>
            <a:r>
              <a:rPr lang="en-US" dirty="0" smtClean="0"/>
              <a:t>Hold</a:t>
            </a:r>
          </a:p>
          <a:p>
            <a:pPr>
              <a:lnSpc>
                <a:spcPct val="150000"/>
              </a:lnSpc>
              <a:spcBef>
                <a:spcPts val="0"/>
              </a:spcBef>
            </a:pPr>
            <a:r>
              <a:rPr lang="en-US" dirty="0" smtClean="0"/>
              <a:t>Waiting</a:t>
            </a:r>
          </a:p>
          <a:p>
            <a:pPr>
              <a:lnSpc>
                <a:spcPct val="150000"/>
              </a:lnSpc>
              <a:spcBef>
                <a:spcPts val="0"/>
              </a:spcBef>
            </a:pPr>
            <a:r>
              <a:rPr lang="en-US" dirty="0" smtClean="0"/>
              <a:t>Blocked</a:t>
            </a:r>
          </a:p>
          <a:p>
            <a:pPr>
              <a:lnSpc>
                <a:spcPct val="150000"/>
              </a:lnSpc>
              <a:spcBef>
                <a:spcPts val="0"/>
              </a:spcBef>
            </a:pPr>
            <a:r>
              <a:rPr lang="en-US" dirty="0" smtClean="0"/>
              <a:t>Pending</a:t>
            </a:r>
          </a:p>
          <a:p>
            <a:pPr>
              <a:lnSpc>
                <a:spcPct val="150000"/>
              </a:lnSpc>
              <a:spcBef>
                <a:spcPts val="0"/>
              </a:spcBef>
            </a:pPr>
            <a:r>
              <a:rPr lang="en-US" dirty="0" smtClean="0"/>
              <a:t>Running</a:t>
            </a:r>
          </a:p>
          <a:p>
            <a:pPr>
              <a:lnSpc>
                <a:spcPct val="150000"/>
              </a:lnSpc>
              <a:spcBef>
                <a:spcPts val="0"/>
              </a:spcBef>
            </a:pPr>
            <a:r>
              <a:rPr lang="en-US" dirty="0" smtClean="0"/>
              <a:t>Failed</a:t>
            </a:r>
          </a:p>
          <a:p>
            <a:pPr>
              <a:lnSpc>
                <a:spcPct val="150000"/>
              </a:lnSpc>
              <a:spcBef>
                <a:spcPts val="0"/>
              </a:spcBef>
            </a:pPr>
            <a:r>
              <a:rPr lang="en-US" dirty="0" smtClean="0"/>
              <a:t>Failed – Aborted</a:t>
            </a:r>
          </a:p>
          <a:p>
            <a:pPr>
              <a:lnSpc>
                <a:spcPct val="150000"/>
              </a:lnSpc>
              <a:spcBef>
                <a:spcPts val="0"/>
              </a:spcBef>
            </a:pPr>
            <a:r>
              <a:rPr lang="en-US" dirty="0" smtClean="0"/>
              <a:t>Completed</a:t>
            </a:r>
            <a:endParaRPr lang="en-US" dirty="0"/>
          </a:p>
        </p:txBody>
      </p:sp>
      <p:sp>
        <p:nvSpPr>
          <p:cNvPr id="5"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81</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subTnLst>
                                    <p:animClr>
                                      <p:cBhvr override="childStyle">
                                        <p:cTn dur="1" fill="hold" display="0" masterRel="nextClick" afterEffect="1"/>
                                        <p:tgtEl>
                                          <p:spTgt spid="4">
                                            <p:txEl>
                                              <p:pRg st="0" end="0"/>
                                            </p:txEl>
                                          </p:spTgt>
                                        </p:tgtEl>
                                        <p:attrNameLst>
                                          <p:attrName>ppt_c</p:attrName>
                                        </p:attrNameLst>
                                      </p:cBhvr>
                                      <p:to>
                                        <a:srgbClr val="969696"/>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subTnLst>
                                    <p:animClr>
                                      <p:cBhvr override="childStyle">
                                        <p:cTn dur="1" fill="hold" display="0" masterRel="nextClick" afterEffect="1"/>
                                        <p:tgtEl>
                                          <p:spTgt spid="4">
                                            <p:txEl>
                                              <p:pRg st="1" end="1"/>
                                            </p:txEl>
                                          </p:spTgt>
                                        </p:tgtEl>
                                        <p:attrNameLst>
                                          <p:attrName>ppt_c</p:attrName>
                                        </p:attrNameLst>
                                      </p:cBhvr>
                                      <p:to>
                                        <a:srgbClr val="969696"/>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subTnLst>
                                    <p:animClr>
                                      <p:cBhvr override="childStyle">
                                        <p:cTn dur="1" fill="hold" display="0" masterRel="nextClick" afterEffect="1"/>
                                        <p:tgtEl>
                                          <p:spTgt spid="4">
                                            <p:txEl>
                                              <p:pRg st="2" end="2"/>
                                            </p:txEl>
                                          </p:spTgt>
                                        </p:tgtEl>
                                        <p:attrNameLst>
                                          <p:attrName>ppt_c</p:attrName>
                                        </p:attrNameLst>
                                      </p:cBhvr>
                                      <p:to>
                                        <a:srgbClr val="969696"/>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subTnLst>
                                    <p:animClr>
                                      <p:cBhvr override="childStyle">
                                        <p:cTn dur="1" fill="hold" display="0" masterRel="nextClick" afterEffect="1"/>
                                        <p:tgtEl>
                                          <p:spTgt spid="4">
                                            <p:txEl>
                                              <p:pRg st="3" end="3"/>
                                            </p:txEl>
                                          </p:spTgt>
                                        </p:tgtEl>
                                        <p:attrNameLst>
                                          <p:attrName>ppt_c</p:attrName>
                                        </p:attrNameLst>
                                      </p:cBhvr>
                                      <p:to>
                                        <a:srgbClr val="969696"/>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subTnLst>
                                    <p:animClr>
                                      <p:cBhvr override="childStyle">
                                        <p:cTn dur="1" fill="hold" display="0" masterRel="nextClick" afterEffect="1"/>
                                        <p:tgtEl>
                                          <p:spTgt spid="4">
                                            <p:txEl>
                                              <p:pRg st="4" end="4"/>
                                            </p:txEl>
                                          </p:spTgt>
                                        </p:tgtEl>
                                        <p:attrNameLst>
                                          <p:attrName>ppt_c</p:attrName>
                                        </p:attrNameLst>
                                      </p:cBhvr>
                                      <p:to>
                                        <a:srgbClr val="969696"/>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subTnLst>
                                    <p:animClr>
                                      <p:cBhvr override="childStyle">
                                        <p:cTn dur="1" fill="hold" display="0" masterRel="nextClick" afterEffect="1"/>
                                        <p:tgtEl>
                                          <p:spTgt spid="4">
                                            <p:txEl>
                                              <p:pRg st="5" end="5"/>
                                            </p:txEl>
                                          </p:spTgt>
                                        </p:tgtEl>
                                        <p:attrNameLst>
                                          <p:attrName>ppt_c</p:attrName>
                                        </p:attrNameLst>
                                      </p:cBhvr>
                                      <p:to>
                                        <a:srgbClr val="969696"/>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subTnLst>
                                    <p:animClr>
                                      <p:cBhvr override="childStyle">
                                        <p:cTn dur="1" fill="hold" display="0" masterRel="nextClick" afterEffect="1"/>
                                        <p:tgtEl>
                                          <p:spTgt spid="4">
                                            <p:txEl>
                                              <p:pRg st="6" end="6"/>
                                            </p:txEl>
                                          </p:spTgt>
                                        </p:tgtEl>
                                        <p:attrNameLst>
                                          <p:attrName>ppt_c</p:attrName>
                                        </p:attrNameLst>
                                      </p:cBhvr>
                                      <p:to>
                                        <a:srgbClr val="969696"/>
                                      </p:to>
                                    </p:animClr>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Scheduler States - TASKS</a:t>
            </a:r>
          </a:p>
        </p:txBody>
      </p:sp>
      <p:sp>
        <p:nvSpPr>
          <p:cNvPr id="4" name="Content Placeholder 3"/>
          <p:cNvSpPr>
            <a:spLocks noGrp="1"/>
          </p:cNvSpPr>
          <p:nvPr>
            <p:ph idx="1"/>
          </p:nvPr>
        </p:nvSpPr>
        <p:spPr/>
        <p:txBody>
          <a:bodyPr/>
          <a:lstStyle/>
          <a:p>
            <a:pPr>
              <a:lnSpc>
                <a:spcPct val="150000"/>
              </a:lnSpc>
            </a:pPr>
            <a:r>
              <a:rPr lang="en-US" dirty="0" smtClean="0"/>
              <a:t>Held</a:t>
            </a:r>
          </a:p>
          <a:p>
            <a:pPr>
              <a:lnSpc>
                <a:spcPct val="150000"/>
              </a:lnSpc>
            </a:pPr>
            <a:r>
              <a:rPr lang="en-US" dirty="0" smtClean="0"/>
              <a:t>Waiting</a:t>
            </a:r>
          </a:p>
          <a:p>
            <a:pPr>
              <a:lnSpc>
                <a:spcPct val="150000"/>
              </a:lnSpc>
            </a:pPr>
            <a:r>
              <a:rPr lang="en-US" dirty="0" smtClean="0"/>
              <a:t>Running</a:t>
            </a:r>
          </a:p>
          <a:p>
            <a:pPr>
              <a:lnSpc>
                <a:spcPct val="150000"/>
              </a:lnSpc>
            </a:pPr>
            <a:r>
              <a:rPr lang="en-US" dirty="0" smtClean="0"/>
              <a:t>Failed</a:t>
            </a:r>
          </a:p>
          <a:p>
            <a:pPr>
              <a:lnSpc>
                <a:spcPct val="150000"/>
              </a:lnSpc>
            </a:pPr>
            <a:r>
              <a:rPr lang="en-US" dirty="0" smtClean="0"/>
              <a:t>Completed</a:t>
            </a:r>
          </a:p>
          <a:p>
            <a:pPr>
              <a:lnSpc>
                <a:spcPct val="150000"/>
              </a:lnSpc>
            </a:pPr>
            <a:r>
              <a:rPr lang="en-US" dirty="0" smtClean="0"/>
              <a:t>Error Completion</a:t>
            </a:r>
          </a:p>
          <a:p>
            <a:pPr>
              <a:lnSpc>
                <a:spcPct val="150000"/>
              </a:lnSpc>
            </a:pPr>
            <a:r>
              <a:rPr lang="en-US" dirty="0" smtClean="0"/>
              <a:t>Bad Return Status</a:t>
            </a:r>
          </a:p>
        </p:txBody>
      </p:sp>
      <p:sp>
        <p:nvSpPr>
          <p:cNvPr id="5"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82</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subTnLst>
                                    <p:animClr>
                                      <p:cBhvr override="childStyle">
                                        <p:cTn dur="1" fill="hold" display="0" masterRel="nextClick" afterEffect="1"/>
                                        <p:tgtEl>
                                          <p:spTgt spid="4">
                                            <p:txEl>
                                              <p:pRg st="0" end="0"/>
                                            </p:txEl>
                                          </p:spTgt>
                                        </p:tgtEl>
                                        <p:attrNameLst>
                                          <p:attrName>ppt_c</p:attrName>
                                        </p:attrNameLst>
                                      </p:cBhvr>
                                      <p:to>
                                        <a:srgbClr val="969696"/>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subTnLst>
                                    <p:animClr>
                                      <p:cBhvr override="childStyle">
                                        <p:cTn dur="1" fill="hold" display="0" masterRel="nextClick" afterEffect="1"/>
                                        <p:tgtEl>
                                          <p:spTgt spid="4">
                                            <p:txEl>
                                              <p:pRg st="1" end="1"/>
                                            </p:txEl>
                                          </p:spTgt>
                                        </p:tgtEl>
                                        <p:attrNameLst>
                                          <p:attrName>ppt_c</p:attrName>
                                        </p:attrNameLst>
                                      </p:cBhvr>
                                      <p:to>
                                        <a:srgbClr val="969696"/>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subTnLst>
                                    <p:animClr>
                                      <p:cBhvr override="childStyle">
                                        <p:cTn dur="1" fill="hold" display="0" masterRel="nextClick" afterEffect="1"/>
                                        <p:tgtEl>
                                          <p:spTgt spid="4">
                                            <p:txEl>
                                              <p:pRg st="2" end="2"/>
                                            </p:txEl>
                                          </p:spTgt>
                                        </p:tgtEl>
                                        <p:attrNameLst>
                                          <p:attrName>ppt_c</p:attrName>
                                        </p:attrNameLst>
                                      </p:cBhvr>
                                      <p:to>
                                        <a:srgbClr val="969696"/>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subTnLst>
                                    <p:animClr>
                                      <p:cBhvr override="childStyle">
                                        <p:cTn dur="1" fill="hold" display="0" masterRel="nextClick" afterEffect="1"/>
                                        <p:tgtEl>
                                          <p:spTgt spid="4">
                                            <p:txEl>
                                              <p:pRg st="3" end="3"/>
                                            </p:txEl>
                                          </p:spTgt>
                                        </p:tgtEl>
                                        <p:attrNameLst>
                                          <p:attrName>ppt_c</p:attrName>
                                        </p:attrNameLst>
                                      </p:cBhvr>
                                      <p:to>
                                        <a:srgbClr val="969696"/>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subTnLst>
                                    <p:animClr>
                                      <p:cBhvr override="childStyle">
                                        <p:cTn dur="1" fill="hold" display="0" masterRel="nextClick" afterEffect="1"/>
                                        <p:tgtEl>
                                          <p:spTgt spid="4">
                                            <p:txEl>
                                              <p:pRg st="4" end="4"/>
                                            </p:txEl>
                                          </p:spTgt>
                                        </p:tgtEl>
                                        <p:attrNameLst>
                                          <p:attrName>ppt_c</p:attrName>
                                        </p:attrNameLst>
                                      </p:cBhvr>
                                      <p:to>
                                        <a:srgbClr val="969696"/>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subTnLst>
                                    <p:animClr>
                                      <p:cBhvr override="childStyle">
                                        <p:cTn dur="1" fill="hold" display="0" masterRel="nextClick" afterEffect="1"/>
                                        <p:tgtEl>
                                          <p:spTgt spid="4">
                                            <p:txEl>
                                              <p:pRg st="5" end="5"/>
                                            </p:txEl>
                                          </p:spTgt>
                                        </p:tgtEl>
                                        <p:attrNameLst>
                                          <p:attrName>ppt_c</p:attrName>
                                        </p:attrNameLst>
                                      </p:cBhvr>
                                      <p:to>
                                        <a:srgbClr val="969696"/>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Scheduler Status</a:t>
            </a:r>
          </a:p>
        </p:txBody>
      </p:sp>
      <p:pic>
        <p:nvPicPr>
          <p:cNvPr id="4098" name="Picture 2"/>
          <p:cNvPicPr>
            <a:picLocks noGrp="1" noChangeAspect="1" noChangeArrowheads="1"/>
          </p:cNvPicPr>
          <p:nvPr>
            <p:ph idx="1"/>
          </p:nvPr>
        </p:nvPicPr>
        <p:blipFill>
          <a:blip r:embed="rId3" cstate="print"/>
          <a:srcRect/>
          <a:stretch>
            <a:fillRect/>
          </a:stretch>
        </p:blipFill>
        <p:spPr bwMode="auto">
          <a:xfrm>
            <a:off x="917893" y="1108652"/>
            <a:ext cx="7308214" cy="4991533"/>
          </a:xfrm>
          <a:prstGeom prst="rect">
            <a:avLst/>
          </a:prstGeom>
          <a:noFill/>
          <a:ln w="9525">
            <a:noFill/>
            <a:miter lim="800000"/>
            <a:headEnd/>
            <a:tailEnd/>
          </a:ln>
          <a:effectLst/>
        </p:spPr>
      </p:pic>
      <p:pic>
        <p:nvPicPr>
          <p:cNvPr id="4099" name="Picture 3"/>
          <p:cNvPicPr>
            <a:picLocks noChangeAspect="1" noChangeArrowheads="1"/>
          </p:cNvPicPr>
          <p:nvPr/>
        </p:nvPicPr>
        <p:blipFill>
          <a:blip r:embed="rId4" cstate="print"/>
          <a:srcRect/>
          <a:stretch>
            <a:fillRect/>
          </a:stretch>
        </p:blipFill>
        <p:spPr bwMode="auto">
          <a:xfrm>
            <a:off x="6822668" y="1488618"/>
            <a:ext cx="848991" cy="556940"/>
          </a:xfrm>
          <a:prstGeom prst="rect">
            <a:avLst/>
          </a:prstGeom>
          <a:noFill/>
          <a:ln w="9525">
            <a:noFill/>
            <a:miter lim="800000"/>
            <a:headEnd/>
            <a:tailEnd/>
          </a:ln>
          <a:effectLst/>
          <a:scene3d>
            <a:camera prst="orthographicFront"/>
            <a:lightRig rig="threePt" dir="t"/>
          </a:scene3d>
          <a:sp3d>
            <a:bevelT w="152400" h="50800" prst="softRound"/>
          </a:sp3d>
        </p:spPr>
      </p:pic>
      <p:sp>
        <p:nvSpPr>
          <p:cNvPr id="7" name="Right Arrow 6"/>
          <p:cNvSpPr/>
          <p:nvPr/>
        </p:nvSpPr>
        <p:spPr>
          <a:xfrm>
            <a:off x="387458" y="4060556"/>
            <a:ext cx="511444" cy="573437"/>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83</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childTnLst>
                                  <p:subTnLst>
                                    <p:set>
                                      <p:cBhvr override="childStyle">
                                        <p:cTn dur="1" fill="hold" display="0" masterRel="nextClick" afterEffect="1"/>
                                        <p:tgtEl>
                                          <p:spTgt spid="4099"/>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Refresh Display </a:t>
            </a:r>
          </a:p>
        </p:txBody>
      </p:sp>
      <p:pic>
        <p:nvPicPr>
          <p:cNvPr id="5122" name="Picture 2"/>
          <p:cNvPicPr>
            <a:picLocks noGrp="1" noChangeAspect="1" noChangeArrowheads="1"/>
          </p:cNvPicPr>
          <p:nvPr>
            <p:ph idx="1"/>
          </p:nvPr>
        </p:nvPicPr>
        <p:blipFill>
          <a:blip r:embed="rId3" cstate="print"/>
          <a:srcRect/>
          <a:stretch>
            <a:fillRect/>
          </a:stretch>
        </p:blipFill>
        <p:spPr bwMode="auto">
          <a:xfrm>
            <a:off x="801527" y="1543199"/>
            <a:ext cx="7292972" cy="3223540"/>
          </a:xfrm>
          <a:prstGeom prst="rect">
            <a:avLst/>
          </a:prstGeom>
          <a:noFill/>
          <a:ln w="9525">
            <a:noFill/>
            <a:miter lim="800000"/>
            <a:headEnd/>
            <a:tailEnd/>
          </a:ln>
          <a:effectLst/>
        </p:spPr>
      </p:pic>
      <p:pic>
        <p:nvPicPr>
          <p:cNvPr id="5123" name="Picture 3"/>
          <p:cNvPicPr>
            <a:picLocks noChangeAspect="1" noChangeArrowheads="1"/>
          </p:cNvPicPr>
          <p:nvPr/>
        </p:nvPicPr>
        <p:blipFill>
          <a:blip r:embed="rId4" cstate="print"/>
          <a:srcRect/>
          <a:stretch>
            <a:fillRect/>
          </a:stretch>
        </p:blipFill>
        <p:spPr bwMode="auto">
          <a:xfrm>
            <a:off x="2128946" y="1945629"/>
            <a:ext cx="567759" cy="469693"/>
          </a:xfrm>
          <a:prstGeom prst="rect">
            <a:avLst/>
          </a:prstGeom>
          <a:noFill/>
          <a:ln w="9525">
            <a:noFill/>
            <a:miter lim="800000"/>
            <a:headEnd/>
            <a:tailEnd/>
          </a:ln>
          <a:effectLst/>
        </p:spPr>
      </p:pic>
      <p:pic>
        <p:nvPicPr>
          <p:cNvPr id="5124" name="Picture 4"/>
          <p:cNvPicPr>
            <a:picLocks noChangeAspect="1" noChangeArrowheads="1"/>
          </p:cNvPicPr>
          <p:nvPr/>
        </p:nvPicPr>
        <p:blipFill>
          <a:blip r:embed="rId5" cstate="print"/>
          <a:srcRect/>
          <a:stretch>
            <a:fillRect/>
          </a:stretch>
        </p:blipFill>
        <p:spPr bwMode="auto">
          <a:xfrm>
            <a:off x="847187" y="1575607"/>
            <a:ext cx="7232650" cy="3116263"/>
          </a:xfrm>
          <a:prstGeom prst="rect">
            <a:avLst/>
          </a:prstGeom>
          <a:noFill/>
          <a:ln w="9525">
            <a:noFill/>
            <a:miter lim="800000"/>
            <a:headEnd/>
            <a:tailEnd/>
          </a:ln>
          <a:effectLst/>
        </p:spPr>
      </p:pic>
      <p:sp>
        <p:nvSpPr>
          <p:cNvPr id="10" name="Down Arrow 9"/>
          <p:cNvSpPr/>
          <p:nvPr/>
        </p:nvSpPr>
        <p:spPr>
          <a:xfrm>
            <a:off x="1317356" y="1193369"/>
            <a:ext cx="542441" cy="588936"/>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Down Arrow 10"/>
          <p:cNvSpPr/>
          <p:nvPr/>
        </p:nvSpPr>
        <p:spPr>
          <a:xfrm>
            <a:off x="2136180" y="1252780"/>
            <a:ext cx="542441" cy="588936"/>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84</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3"/>
                                        </p:tgtEl>
                                        <p:attrNameLst>
                                          <p:attrName>style.visibility</p:attrName>
                                        </p:attrNameLst>
                                      </p:cBhvr>
                                      <p:to>
                                        <p:strVal val="visible"/>
                                      </p:to>
                                    </p:set>
                                  </p:childTnLst>
                                  <p:subTnLst>
                                    <p:set>
                                      <p:cBhvr override="childStyle">
                                        <p:cTn dur="1" fill="hold" display="0" masterRel="nextClick" afterEffect="1"/>
                                        <p:tgtEl>
                                          <p:spTgt spid="5123"/>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11"/>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5122"/>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51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607452"/>
            <a:ext cx="8229600" cy="840348"/>
          </a:xfrm>
        </p:spPr>
        <p:txBody>
          <a:bodyPr>
            <a:normAutofit/>
          </a:bodyPr>
          <a:lstStyle/>
          <a:p>
            <a:r>
              <a:rPr lang="en-US" dirty="0" smtClean="0"/>
              <a:t>Troubleshooting Scheduler Issues	</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Audit Logs</a:t>
            </a:r>
          </a:p>
        </p:txBody>
      </p:sp>
      <p:pic>
        <p:nvPicPr>
          <p:cNvPr id="6146" name="Picture 2"/>
          <p:cNvPicPr>
            <a:picLocks noGrp="1" noChangeAspect="1" noChangeArrowheads="1"/>
          </p:cNvPicPr>
          <p:nvPr>
            <p:ph idx="1"/>
          </p:nvPr>
        </p:nvPicPr>
        <p:blipFill>
          <a:blip r:embed="rId3" cstate="print"/>
          <a:srcRect/>
          <a:stretch>
            <a:fillRect/>
          </a:stretch>
        </p:blipFill>
        <p:spPr bwMode="auto">
          <a:xfrm>
            <a:off x="743087" y="1922007"/>
            <a:ext cx="7899766" cy="3393912"/>
          </a:xfrm>
          <a:prstGeom prst="rect">
            <a:avLst/>
          </a:prstGeom>
          <a:noFill/>
          <a:ln w="9525">
            <a:noFill/>
            <a:miter lim="800000"/>
            <a:headEnd/>
            <a:tailEnd/>
          </a:ln>
          <a:effectLst/>
        </p:spPr>
      </p:pic>
      <p:sp>
        <p:nvSpPr>
          <p:cNvPr id="6" name="Down Arrow 5"/>
          <p:cNvSpPr/>
          <p:nvPr/>
        </p:nvSpPr>
        <p:spPr>
          <a:xfrm>
            <a:off x="2045778" y="1441342"/>
            <a:ext cx="557938" cy="743919"/>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Down Arrow 6"/>
          <p:cNvSpPr/>
          <p:nvPr/>
        </p:nvSpPr>
        <p:spPr>
          <a:xfrm>
            <a:off x="7157635" y="1578244"/>
            <a:ext cx="557938" cy="743919"/>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ight Arrow 7"/>
          <p:cNvSpPr/>
          <p:nvPr/>
        </p:nvSpPr>
        <p:spPr>
          <a:xfrm>
            <a:off x="1735810" y="2541723"/>
            <a:ext cx="650929" cy="495946"/>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147" name="Picture 3"/>
          <p:cNvPicPr>
            <a:picLocks noChangeAspect="1" noChangeArrowheads="1"/>
          </p:cNvPicPr>
          <p:nvPr/>
        </p:nvPicPr>
        <p:blipFill>
          <a:blip r:embed="rId4" cstate="print"/>
          <a:srcRect/>
          <a:stretch>
            <a:fillRect/>
          </a:stretch>
        </p:blipFill>
        <p:spPr bwMode="auto">
          <a:xfrm>
            <a:off x="2216258" y="1495102"/>
            <a:ext cx="4276910" cy="4208273"/>
          </a:xfrm>
          <a:prstGeom prst="rect">
            <a:avLst/>
          </a:prstGeom>
          <a:noFill/>
          <a:ln w="9525">
            <a:noFill/>
            <a:miter lim="800000"/>
            <a:headEnd/>
            <a:tailEnd/>
          </a:ln>
          <a:effectLst/>
        </p:spPr>
      </p:pic>
      <p:sp>
        <p:nvSpPr>
          <p:cNvPr id="9"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86</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9" presetClass="emph" presetSubtype="0" nodeType="clickEffect">
                                  <p:stCondLst>
                                    <p:cond delay="0"/>
                                  </p:stCondLst>
                                  <p:childTnLst>
                                    <p:set>
                                      <p:cBhvr rctx="PPT">
                                        <p:cTn id="18" dur="indefinite"/>
                                        <p:tgtEl>
                                          <p:spTgt spid="6146"/>
                                        </p:tgtEl>
                                        <p:attrNameLst>
                                          <p:attrName>style.opacity</p:attrName>
                                        </p:attrNameLst>
                                      </p:cBhvr>
                                      <p:to>
                                        <p:strVal val="0.5"/>
                                      </p:to>
                                    </p:set>
                                    <p:animEffect filter="image" prLst="opacity: 0.5">
                                      <p:cBhvr rctx="IE">
                                        <p:cTn id="19" dur="indefinite"/>
                                        <p:tgtEl>
                                          <p:spTgt spid="6146"/>
                                        </p:tgtEl>
                                      </p:cBhvr>
                                    </p:animEffect>
                                  </p:childTnLst>
                                </p:cTn>
                              </p:par>
                              <p:par>
                                <p:cTn id="20" presetID="1" presetClass="entr" presetSubtype="0" fill="hold" nodeType="withEffect">
                                  <p:stCondLst>
                                    <p:cond delay="0"/>
                                  </p:stCondLst>
                                  <p:childTnLst>
                                    <p:set>
                                      <p:cBhvr>
                                        <p:cTn id="21" dur="1" fill="hold">
                                          <p:stCondLst>
                                            <p:cond delay="0"/>
                                          </p:stCondLst>
                                        </p:cTn>
                                        <p:tgtEl>
                                          <p:spTgt spid="61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Audit Trail at Job Level</a:t>
            </a:r>
          </a:p>
        </p:txBody>
      </p:sp>
      <p:pic>
        <p:nvPicPr>
          <p:cNvPr id="7170" name="Picture 2"/>
          <p:cNvPicPr>
            <a:picLocks noGrp="1" noChangeAspect="1" noChangeArrowheads="1"/>
          </p:cNvPicPr>
          <p:nvPr>
            <p:ph idx="1"/>
          </p:nvPr>
        </p:nvPicPr>
        <p:blipFill>
          <a:blip r:embed="rId3" cstate="print"/>
          <a:srcRect/>
          <a:stretch>
            <a:fillRect/>
          </a:stretch>
        </p:blipFill>
        <p:spPr bwMode="auto">
          <a:xfrm>
            <a:off x="936945" y="1108652"/>
            <a:ext cx="7270110" cy="4991533"/>
          </a:xfrm>
          <a:prstGeom prst="rect">
            <a:avLst/>
          </a:prstGeom>
          <a:noFill/>
          <a:ln w="9525">
            <a:noFill/>
            <a:miter lim="800000"/>
            <a:headEnd/>
            <a:tailEnd/>
          </a:ln>
          <a:effectLst/>
        </p:spPr>
      </p:pic>
      <p:sp>
        <p:nvSpPr>
          <p:cNvPr id="5" name="Right Arrow 4"/>
          <p:cNvSpPr/>
          <p:nvPr/>
        </p:nvSpPr>
        <p:spPr>
          <a:xfrm>
            <a:off x="1164920" y="2329841"/>
            <a:ext cx="676406" cy="526093"/>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87</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en-US" dirty="0" smtClean="0"/>
              <a:t>Manually Starting a Job</a:t>
            </a:r>
          </a:p>
        </p:txBody>
      </p:sp>
      <p:pic>
        <p:nvPicPr>
          <p:cNvPr id="1026" name="Picture 2"/>
          <p:cNvPicPr>
            <a:picLocks noGrp="1" noChangeAspect="1" noChangeArrowheads="1"/>
          </p:cNvPicPr>
          <p:nvPr>
            <p:ph idx="1"/>
          </p:nvPr>
        </p:nvPicPr>
        <p:blipFill>
          <a:blip r:embed="rId3" cstate="print"/>
          <a:srcRect/>
          <a:stretch>
            <a:fillRect/>
          </a:stretch>
        </p:blipFill>
        <p:spPr bwMode="auto">
          <a:xfrm>
            <a:off x="595412" y="1200150"/>
            <a:ext cx="7924601" cy="4916488"/>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cstate="print"/>
          <a:srcRect/>
          <a:stretch>
            <a:fillRect/>
          </a:stretch>
        </p:blipFill>
        <p:spPr bwMode="auto">
          <a:xfrm>
            <a:off x="2341562" y="2378075"/>
            <a:ext cx="1287463" cy="2614613"/>
          </a:xfrm>
          <a:prstGeom prst="rect">
            <a:avLst/>
          </a:prstGeom>
          <a:noFill/>
          <a:ln w="9525">
            <a:noFill/>
            <a:miter lim="800000"/>
            <a:headEnd/>
            <a:tailEnd/>
          </a:ln>
          <a:effectLst/>
        </p:spPr>
      </p:pic>
      <p:sp>
        <p:nvSpPr>
          <p:cNvPr id="7" name="Right Arrow 6"/>
          <p:cNvSpPr/>
          <p:nvPr/>
        </p:nvSpPr>
        <p:spPr>
          <a:xfrm>
            <a:off x="1728789" y="4157665"/>
            <a:ext cx="800100" cy="485775"/>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28" name="Picture 4"/>
          <p:cNvPicPr>
            <a:picLocks noChangeAspect="1" noChangeArrowheads="1"/>
          </p:cNvPicPr>
          <p:nvPr/>
        </p:nvPicPr>
        <p:blipFill>
          <a:blip r:embed="rId5" cstate="print"/>
          <a:srcRect/>
          <a:stretch>
            <a:fillRect/>
          </a:stretch>
        </p:blipFill>
        <p:spPr bwMode="auto">
          <a:xfrm>
            <a:off x="615950" y="1252538"/>
            <a:ext cx="7940675" cy="3238500"/>
          </a:xfrm>
          <a:prstGeom prst="rect">
            <a:avLst/>
          </a:prstGeom>
          <a:noFill/>
          <a:ln w="9525">
            <a:noFill/>
            <a:miter lim="800000"/>
            <a:headEnd/>
            <a:tailEnd/>
          </a:ln>
          <a:effectLst/>
        </p:spPr>
      </p:pic>
      <p:sp>
        <p:nvSpPr>
          <p:cNvPr id="10" name="Down Arrow 9"/>
          <p:cNvSpPr/>
          <p:nvPr/>
        </p:nvSpPr>
        <p:spPr>
          <a:xfrm>
            <a:off x="2009775" y="1223963"/>
            <a:ext cx="371475" cy="428625"/>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30" name="Picture 6"/>
          <p:cNvPicPr>
            <a:picLocks noChangeAspect="1" noChangeArrowheads="1"/>
          </p:cNvPicPr>
          <p:nvPr/>
        </p:nvPicPr>
        <p:blipFill>
          <a:blip r:embed="rId6" cstate="print"/>
          <a:srcRect/>
          <a:stretch>
            <a:fillRect/>
          </a:stretch>
        </p:blipFill>
        <p:spPr bwMode="auto">
          <a:xfrm>
            <a:off x="619126" y="1198562"/>
            <a:ext cx="7932737" cy="3573463"/>
          </a:xfrm>
          <a:prstGeom prst="rect">
            <a:avLst/>
          </a:prstGeom>
          <a:noFill/>
          <a:ln w="9525">
            <a:noFill/>
            <a:miter lim="800000"/>
            <a:headEnd/>
            <a:tailEnd/>
          </a:ln>
          <a:effectLst/>
        </p:spPr>
      </p:pic>
      <p:sp>
        <p:nvSpPr>
          <p:cNvPr id="13" name="Right Arrow 12"/>
          <p:cNvSpPr/>
          <p:nvPr/>
        </p:nvSpPr>
        <p:spPr>
          <a:xfrm>
            <a:off x="208721" y="2196547"/>
            <a:ext cx="357809" cy="357809"/>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88</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1027"/>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hidden"/>
                                      </p:to>
                                    </p:set>
                                  </p:childTnLst>
                                </p:cTn>
                              </p:par>
                              <p:par>
                                <p:cTn id="21" presetID="9" presetClass="exit" presetSubtype="0" fill="hold" nodeType="withEffect">
                                  <p:stCondLst>
                                    <p:cond delay="0"/>
                                  </p:stCondLst>
                                  <p:childTnLst>
                                    <p:animEffect transition="out" filter="dissolve">
                                      <p:cBhvr>
                                        <p:cTn id="22" dur="500"/>
                                        <p:tgtEl>
                                          <p:spTgt spid="1026"/>
                                        </p:tgtEl>
                                      </p:cBhvr>
                                    </p:animEffect>
                                    <p:set>
                                      <p:cBhvr>
                                        <p:cTn id="23" dur="1" fill="hold">
                                          <p:stCondLst>
                                            <p:cond delay="499"/>
                                          </p:stCondLst>
                                        </p:cTn>
                                        <p:tgtEl>
                                          <p:spTgt spid="1026"/>
                                        </p:tgtEl>
                                        <p:attrNameLst>
                                          <p:attrName>style.visibility</p:attrName>
                                        </p:attrNameLst>
                                      </p:cBhvr>
                                      <p:to>
                                        <p:strVal val="hidden"/>
                                      </p:to>
                                    </p:set>
                                  </p:childTnLst>
                                </p:cTn>
                              </p:par>
                              <p:par>
                                <p:cTn id="24" presetID="13" presetClass="entr" presetSubtype="16" fill="hold" nodeType="withEffect">
                                  <p:stCondLst>
                                    <p:cond delay="0"/>
                                  </p:stCondLst>
                                  <p:childTnLst>
                                    <p:set>
                                      <p:cBhvr>
                                        <p:cTn id="25" dur="1" fill="hold">
                                          <p:stCondLst>
                                            <p:cond delay="0"/>
                                          </p:stCondLst>
                                        </p:cTn>
                                        <p:tgtEl>
                                          <p:spTgt spid="1028"/>
                                        </p:tgtEl>
                                        <p:attrNameLst>
                                          <p:attrName>style.visibility</p:attrName>
                                        </p:attrNameLst>
                                      </p:cBhvr>
                                      <p:to>
                                        <p:strVal val="visible"/>
                                      </p:to>
                                    </p:set>
                                    <p:animEffect transition="in" filter="plus(in)">
                                      <p:cBhvr>
                                        <p:cTn id="26" dur="1000"/>
                                        <p:tgtEl>
                                          <p:spTgt spid="1028"/>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9" presetClass="exit" presetSubtype="0" fill="hold" nodeType="clickEffect">
                                  <p:stCondLst>
                                    <p:cond delay="0"/>
                                  </p:stCondLst>
                                  <p:childTnLst>
                                    <p:animEffect transition="out" filter="dissolve">
                                      <p:cBhvr>
                                        <p:cTn id="34" dur="500"/>
                                        <p:tgtEl>
                                          <p:spTgt spid="1028"/>
                                        </p:tgtEl>
                                      </p:cBhvr>
                                    </p:animEffect>
                                    <p:set>
                                      <p:cBhvr>
                                        <p:cTn id="35" dur="1" fill="hold">
                                          <p:stCondLst>
                                            <p:cond delay="499"/>
                                          </p:stCondLst>
                                        </p:cTn>
                                        <p:tgtEl>
                                          <p:spTgt spid="1028"/>
                                        </p:tgtEl>
                                        <p:attrNameLst>
                                          <p:attrName>style.visibility</p:attrName>
                                        </p:attrNameLst>
                                      </p:cBhvr>
                                      <p:to>
                                        <p:strVal val="hidden"/>
                                      </p:to>
                                    </p:set>
                                  </p:childTnLst>
                                </p:cTn>
                              </p:par>
                              <p:par>
                                <p:cTn id="36" presetID="1" presetClass="entr" presetSubtype="0" fill="hold" nodeType="withEffect">
                                  <p:stCondLst>
                                    <p:cond delay="0"/>
                                  </p:stCondLst>
                                  <p:childTnLst>
                                    <p:set>
                                      <p:cBhvr>
                                        <p:cTn id="37" dur="1" fill="hold">
                                          <p:stCondLst>
                                            <p:cond delay="0"/>
                                          </p:stCondLst>
                                        </p:cTn>
                                        <p:tgtEl>
                                          <p:spTgt spid="1030"/>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1" nodeType="clickEffect">
                                  <p:stCondLst>
                                    <p:cond delay="0"/>
                                  </p:stCondLst>
                                  <p:childTnLst>
                                    <p:set>
                                      <p:cBhvr>
                                        <p:cTn id="41"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0" grpId="0" animBg="1"/>
      <p:bldP spid="13" grpId="0" animBg="1"/>
      <p:bldP spid="13" grpId="1"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DAILY_START</a:t>
            </a:r>
          </a:p>
        </p:txBody>
      </p:sp>
      <p:pic>
        <p:nvPicPr>
          <p:cNvPr id="2050" name="Picture 2"/>
          <p:cNvPicPr>
            <a:picLocks noGrp="1" noChangeAspect="1" noChangeArrowheads="1"/>
          </p:cNvPicPr>
          <p:nvPr>
            <p:ph idx="1"/>
          </p:nvPr>
        </p:nvPicPr>
        <p:blipFill>
          <a:blip r:embed="rId3" cstate="print"/>
          <a:srcRect/>
          <a:stretch>
            <a:fillRect/>
          </a:stretch>
        </p:blipFill>
        <p:spPr bwMode="auto">
          <a:xfrm>
            <a:off x="1156734" y="1179514"/>
            <a:ext cx="6258480" cy="4869110"/>
          </a:xfrm>
          <a:prstGeom prst="rect">
            <a:avLst/>
          </a:prstGeom>
          <a:noFill/>
          <a:ln w="9525">
            <a:noFill/>
            <a:miter lim="800000"/>
            <a:headEnd/>
            <a:tailEnd/>
          </a:ln>
          <a:effectLst/>
        </p:spPr>
      </p:pic>
      <p:sp>
        <p:nvSpPr>
          <p:cNvPr id="4"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89</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DWD Scheduler</a:t>
            </a:r>
            <a:endParaRPr lang="en-US" dirty="0"/>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607452"/>
            <a:ext cx="8229600" cy="840348"/>
          </a:xfrm>
        </p:spPr>
        <p:txBody>
          <a:bodyPr>
            <a:normAutofit/>
          </a:bodyPr>
          <a:lstStyle/>
          <a:p>
            <a:r>
              <a:rPr lang="en-US" dirty="0" smtClean="0"/>
              <a:t>Scheduler Documentation</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Job Diagram</a:t>
            </a:r>
          </a:p>
        </p:txBody>
      </p:sp>
      <p:pic>
        <p:nvPicPr>
          <p:cNvPr id="9218" name="Picture 2"/>
          <p:cNvPicPr>
            <a:picLocks noGrp="1" noChangeAspect="1" noChangeArrowheads="1"/>
          </p:cNvPicPr>
          <p:nvPr>
            <p:ph idx="1"/>
          </p:nvPr>
        </p:nvPicPr>
        <p:blipFill>
          <a:blip r:embed="rId3" cstate="print"/>
          <a:srcRect/>
          <a:stretch>
            <a:fillRect/>
          </a:stretch>
        </p:blipFill>
        <p:spPr bwMode="auto">
          <a:xfrm>
            <a:off x="551688" y="1436833"/>
            <a:ext cx="7803557" cy="2743438"/>
          </a:xfrm>
          <a:prstGeom prst="rect">
            <a:avLst/>
          </a:prstGeom>
          <a:noFill/>
          <a:ln w="9525">
            <a:noFill/>
            <a:miter lim="800000"/>
            <a:headEnd/>
            <a:tailEnd/>
          </a:ln>
          <a:effectLst/>
        </p:spPr>
      </p:pic>
      <p:sp>
        <p:nvSpPr>
          <p:cNvPr id="5" name="Down Arrow 4"/>
          <p:cNvSpPr/>
          <p:nvPr/>
        </p:nvSpPr>
        <p:spPr>
          <a:xfrm>
            <a:off x="626533" y="1456267"/>
            <a:ext cx="440267" cy="592666"/>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Down Arrow 5"/>
          <p:cNvSpPr/>
          <p:nvPr/>
        </p:nvSpPr>
        <p:spPr>
          <a:xfrm>
            <a:off x="2336800" y="1270000"/>
            <a:ext cx="440267" cy="592666"/>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219" name="Picture 3"/>
          <p:cNvPicPr>
            <a:picLocks noChangeAspect="1" noChangeArrowheads="1"/>
          </p:cNvPicPr>
          <p:nvPr/>
        </p:nvPicPr>
        <p:blipFill>
          <a:blip r:embed="rId4" cstate="print"/>
          <a:srcRect/>
          <a:stretch>
            <a:fillRect/>
          </a:stretch>
        </p:blipFill>
        <p:spPr bwMode="auto">
          <a:xfrm>
            <a:off x="628650" y="1460500"/>
            <a:ext cx="6057900" cy="4343400"/>
          </a:xfrm>
          <a:prstGeom prst="rect">
            <a:avLst/>
          </a:prstGeom>
          <a:noFill/>
          <a:ln w="9525">
            <a:noFill/>
            <a:miter lim="800000"/>
            <a:headEnd/>
            <a:tailEnd/>
          </a:ln>
          <a:effectLst/>
        </p:spPr>
      </p:pic>
      <p:sp>
        <p:nvSpPr>
          <p:cNvPr id="8" name="Down Arrow 7"/>
          <p:cNvSpPr/>
          <p:nvPr/>
        </p:nvSpPr>
        <p:spPr>
          <a:xfrm>
            <a:off x="2133600" y="1303867"/>
            <a:ext cx="406400" cy="541866"/>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220" name="Picture 4"/>
          <p:cNvPicPr>
            <a:picLocks noChangeAspect="1" noChangeArrowheads="1"/>
          </p:cNvPicPr>
          <p:nvPr/>
        </p:nvPicPr>
        <p:blipFill>
          <a:blip r:embed="rId5" cstate="print"/>
          <a:srcRect/>
          <a:stretch>
            <a:fillRect/>
          </a:stretch>
        </p:blipFill>
        <p:spPr bwMode="auto">
          <a:xfrm>
            <a:off x="1830388" y="2300288"/>
            <a:ext cx="4465637" cy="3170237"/>
          </a:xfrm>
          <a:prstGeom prst="rect">
            <a:avLst/>
          </a:prstGeom>
          <a:noFill/>
          <a:ln w="9525">
            <a:noFill/>
            <a:miter lim="800000"/>
            <a:headEnd/>
            <a:tailEnd/>
          </a:ln>
          <a:effectLst/>
        </p:spPr>
      </p:pic>
      <p:sp>
        <p:nvSpPr>
          <p:cNvPr id="10" name="Right Arrow 9"/>
          <p:cNvSpPr/>
          <p:nvPr/>
        </p:nvSpPr>
        <p:spPr>
          <a:xfrm>
            <a:off x="1269999" y="4927601"/>
            <a:ext cx="558800" cy="474133"/>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221" name="Picture 5"/>
          <p:cNvPicPr>
            <a:picLocks noChangeAspect="1" noChangeArrowheads="1"/>
          </p:cNvPicPr>
          <p:nvPr/>
        </p:nvPicPr>
        <p:blipFill>
          <a:blip r:embed="rId6" cstate="print"/>
          <a:srcRect/>
          <a:stretch>
            <a:fillRect/>
          </a:stretch>
        </p:blipFill>
        <p:spPr bwMode="auto">
          <a:xfrm>
            <a:off x="1813454" y="2283354"/>
            <a:ext cx="4465637" cy="3170237"/>
          </a:xfrm>
          <a:prstGeom prst="rect">
            <a:avLst/>
          </a:prstGeom>
          <a:noFill/>
          <a:ln w="9525">
            <a:noFill/>
            <a:miter lim="800000"/>
            <a:headEnd/>
            <a:tailEnd/>
          </a:ln>
          <a:effectLst/>
        </p:spPr>
      </p:pic>
      <p:pic>
        <p:nvPicPr>
          <p:cNvPr id="9222" name="Picture 6"/>
          <p:cNvPicPr>
            <a:picLocks noChangeAspect="1" noChangeArrowheads="1"/>
          </p:cNvPicPr>
          <p:nvPr/>
        </p:nvPicPr>
        <p:blipFill>
          <a:blip r:embed="rId7" cstate="print"/>
          <a:srcRect/>
          <a:stretch>
            <a:fillRect/>
          </a:stretch>
        </p:blipFill>
        <p:spPr bwMode="auto">
          <a:xfrm>
            <a:off x="1525588" y="1217083"/>
            <a:ext cx="4465637" cy="4862513"/>
          </a:xfrm>
          <a:prstGeom prst="rect">
            <a:avLst/>
          </a:prstGeom>
          <a:noFill/>
          <a:ln w="9525">
            <a:noFill/>
            <a:miter lim="800000"/>
            <a:headEnd/>
            <a:tailEnd/>
          </a:ln>
          <a:effectLst/>
        </p:spPr>
      </p:pic>
      <p:sp>
        <p:nvSpPr>
          <p:cNvPr id="12"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91</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9218"/>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921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22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9220"/>
                                        </p:tgtEl>
                                        <p:attrNameLst>
                                          <p:attrName>style.visibility</p:attrName>
                                        </p:attrNameLst>
                                      </p:cBhvr>
                                      <p:to>
                                        <p:strVal val="hidden"/>
                                      </p:to>
                                    </p:set>
                                  </p:childTnLst>
                                </p:cTn>
                              </p:par>
                              <p:par>
                                <p:cTn id="33" presetID="1" presetClass="entr" presetSubtype="0" fill="hold" nodeType="withEffect">
                                  <p:stCondLst>
                                    <p:cond delay="0"/>
                                  </p:stCondLst>
                                  <p:childTnLst>
                                    <p:set>
                                      <p:cBhvr>
                                        <p:cTn id="34" dur="1" fill="hold">
                                          <p:stCondLst>
                                            <p:cond delay="0"/>
                                          </p:stCondLst>
                                        </p:cTn>
                                        <p:tgtEl>
                                          <p:spTgt spid="92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2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10"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Job Documentation</a:t>
            </a:r>
          </a:p>
        </p:txBody>
      </p:sp>
      <p:pic>
        <p:nvPicPr>
          <p:cNvPr id="10242" name="Picture 2"/>
          <p:cNvPicPr>
            <a:picLocks noGrp="1" noChangeAspect="1" noChangeArrowheads="1"/>
          </p:cNvPicPr>
          <p:nvPr>
            <p:ph idx="1"/>
          </p:nvPr>
        </p:nvPicPr>
        <p:blipFill>
          <a:blip r:embed="rId3" cstate="print"/>
          <a:srcRect/>
          <a:stretch>
            <a:fillRect/>
          </a:stretch>
        </p:blipFill>
        <p:spPr bwMode="auto">
          <a:xfrm>
            <a:off x="1939061" y="1009584"/>
            <a:ext cx="5265877" cy="5189670"/>
          </a:xfrm>
          <a:prstGeom prst="rect">
            <a:avLst/>
          </a:prstGeom>
          <a:noFill/>
          <a:ln w="9525">
            <a:noFill/>
            <a:miter lim="800000"/>
            <a:headEnd/>
            <a:tailEnd/>
          </a:ln>
          <a:effectLst/>
        </p:spPr>
      </p:pic>
      <p:sp>
        <p:nvSpPr>
          <p:cNvPr id="4"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92</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DWD Reports</a:t>
            </a:r>
          </a:p>
        </p:txBody>
      </p:sp>
      <p:pic>
        <p:nvPicPr>
          <p:cNvPr id="3074" name="Picture 2"/>
          <p:cNvPicPr>
            <a:picLocks noGrp="1" noChangeAspect="1" noChangeArrowheads="1"/>
          </p:cNvPicPr>
          <p:nvPr>
            <p:ph idx="1"/>
          </p:nvPr>
        </p:nvPicPr>
        <p:blipFill>
          <a:blip r:embed="rId3" cstate="print"/>
          <a:srcRect/>
          <a:stretch>
            <a:fillRect/>
          </a:stretch>
        </p:blipFill>
        <p:spPr bwMode="auto">
          <a:xfrm>
            <a:off x="597825" y="1474444"/>
            <a:ext cx="7948349" cy="4259949"/>
          </a:xfrm>
          <a:prstGeom prst="rect">
            <a:avLst/>
          </a:prstGeom>
          <a:noFill/>
          <a:ln w="9525">
            <a:noFill/>
            <a:miter lim="800000"/>
            <a:headEnd/>
            <a:tailEnd/>
          </a:ln>
          <a:effectLst/>
        </p:spPr>
      </p:pic>
      <p:pic>
        <p:nvPicPr>
          <p:cNvPr id="3075" name="Picture 3"/>
          <p:cNvPicPr>
            <a:picLocks noChangeAspect="1" noChangeArrowheads="1"/>
          </p:cNvPicPr>
          <p:nvPr/>
        </p:nvPicPr>
        <p:blipFill>
          <a:blip r:embed="rId4" cstate="print"/>
          <a:srcRect/>
          <a:stretch>
            <a:fillRect/>
          </a:stretch>
        </p:blipFill>
        <p:spPr bwMode="auto">
          <a:xfrm>
            <a:off x="3209925" y="1686454"/>
            <a:ext cx="2011363" cy="1722437"/>
          </a:xfrm>
          <a:prstGeom prst="rect">
            <a:avLst/>
          </a:prstGeom>
          <a:noFill/>
          <a:ln w="9525">
            <a:noFill/>
            <a:miter lim="800000"/>
            <a:headEnd/>
            <a:tailEnd/>
          </a:ln>
          <a:effectLst/>
        </p:spPr>
      </p:pic>
      <p:pic>
        <p:nvPicPr>
          <p:cNvPr id="3079" name="Picture 7"/>
          <p:cNvPicPr>
            <a:picLocks noChangeAspect="1" noChangeArrowheads="1"/>
          </p:cNvPicPr>
          <p:nvPr/>
        </p:nvPicPr>
        <p:blipFill>
          <a:blip r:embed="rId5" cstate="print"/>
          <a:srcRect/>
          <a:stretch>
            <a:fillRect/>
          </a:stretch>
        </p:blipFill>
        <p:spPr bwMode="auto">
          <a:xfrm>
            <a:off x="3225800" y="1682750"/>
            <a:ext cx="3605213" cy="2576513"/>
          </a:xfrm>
          <a:prstGeom prst="rect">
            <a:avLst/>
          </a:prstGeom>
          <a:noFill/>
          <a:ln w="9525">
            <a:noFill/>
            <a:miter lim="800000"/>
            <a:headEnd/>
            <a:tailEnd/>
          </a:ln>
          <a:effectLst/>
        </p:spPr>
      </p:pic>
      <p:pic>
        <p:nvPicPr>
          <p:cNvPr id="3078" name="Picture 6"/>
          <p:cNvPicPr>
            <a:picLocks noChangeAspect="1" noChangeArrowheads="1"/>
          </p:cNvPicPr>
          <p:nvPr/>
        </p:nvPicPr>
        <p:blipFill>
          <a:blip r:embed="rId6" cstate="print"/>
          <a:srcRect/>
          <a:stretch>
            <a:fillRect/>
          </a:stretch>
        </p:blipFill>
        <p:spPr bwMode="auto">
          <a:xfrm>
            <a:off x="632883" y="1826683"/>
            <a:ext cx="7910513" cy="3643313"/>
          </a:xfrm>
          <a:prstGeom prst="rect">
            <a:avLst/>
          </a:prstGeom>
          <a:noFill/>
          <a:ln w="9525">
            <a:noFill/>
            <a:miter lim="800000"/>
            <a:headEnd/>
            <a:tailEnd/>
          </a:ln>
          <a:effectLst/>
        </p:spPr>
      </p:pic>
      <p:pic>
        <p:nvPicPr>
          <p:cNvPr id="3077" name="Picture 5"/>
          <p:cNvPicPr>
            <a:picLocks noChangeAspect="1" noChangeArrowheads="1"/>
          </p:cNvPicPr>
          <p:nvPr/>
        </p:nvPicPr>
        <p:blipFill>
          <a:blip r:embed="rId7" cstate="print"/>
          <a:srcRect/>
          <a:stretch>
            <a:fillRect/>
          </a:stretch>
        </p:blipFill>
        <p:spPr bwMode="auto">
          <a:xfrm>
            <a:off x="2525713" y="2713038"/>
            <a:ext cx="4092575" cy="1431925"/>
          </a:xfrm>
          <a:prstGeom prst="rect">
            <a:avLst/>
          </a:prstGeom>
          <a:noFill/>
          <a:ln w="9525">
            <a:noFill/>
            <a:miter lim="800000"/>
            <a:headEnd/>
            <a:tailEnd/>
          </a:ln>
          <a:effectLst/>
        </p:spPr>
      </p:pic>
      <p:sp>
        <p:nvSpPr>
          <p:cNvPr id="8"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93</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childTnLst>
                                  <p:subTnLst>
                                    <p:set>
                                      <p:cBhvr override="childStyle">
                                        <p:cTn dur="1" fill="hold" display="0" masterRel="nextClick" afterEffect="1"/>
                                        <p:tgtEl>
                                          <p:spTgt spid="3075"/>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77"/>
                                        </p:tgtEl>
                                        <p:attrNameLst>
                                          <p:attrName>style.visibility</p:attrName>
                                        </p:attrNameLst>
                                      </p:cBhvr>
                                      <p:to>
                                        <p:strVal val="visible"/>
                                      </p:to>
                                    </p:set>
                                  </p:childTnLst>
                                  <p:subTnLst>
                                    <p:set>
                                      <p:cBhvr override="childStyle">
                                        <p:cTn dur="1" fill="hold" display="0" masterRel="nextClick" afterEffect="1"/>
                                        <p:tgtEl>
                                          <p:spTgt spid="3077"/>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9" presetClass="exit" presetSubtype="0" fill="hold" nodeType="clickEffect">
                                  <p:stCondLst>
                                    <p:cond delay="0"/>
                                  </p:stCondLst>
                                  <p:childTnLst>
                                    <p:animEffect transition="out" filter="dissolve">
                                      <p:cBhvr>
                                        <p:cTn id="18" dur="500"/>
                                        <p:tgtEl>
                                          <p:spTgt spid="3074"/>
                                        </p:tgtEl>
                                      </p:cBhvr>
                                    </p:animEffect>
                                    <p:set>
                                      <p:cBhvr>
                                        <p:cTn id="19" dur="1" fill="hold">
                                          <p:stCondLst>
                                            <p:cond delay="499"/>
                                          </p:stCondLst>
                                        </p:cTn>
                                        <p:tgtEl>
                                          <p:spTgt spid="3074"/>
                                        </p:tgtEl>
                                        <p:attrNameLst>
                                          <p:attrName>style.visibility</p:attrName>
                                        </p:attrNameLst>
                                      </p:cBhvr>
                                      <p:to>
                                        <p:strVal val="hidden"/>
                                      </p:to>
                                    </p:set>
                                  </p:childTnLst>
                                </p:cTn>
                              </p:par>
                              <p:par>
                                <p:cTn id="20" presetID="1" presetClass="entr" presetSubtype="0" fill="hold" nodeType="withEffect">
                                  <p:stCondLst>
                                    <p:cond delay="0"/>
                                  </p:stCondLst>
                                  <p:childTnLst>
                                    <p:set>
                                      <p:cBhvr>
                                        <p:cTn id="21" dur="1" fill="hold">
                                          <p:stCondLst>
                                            <p:cond delay="0"/>
                                          </p:stCondLst>
                                        </p:cTn>
                                        <p:tgtEl>
                                          <p:spTgt spid="30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normAutofit/>
          </a:bodyPr>
          <a:lstStyle/>
          <a:p>
            <a:r>
              <a:rPr lang="en-US" sz="3600" dirty="0" smtClean="0"/>
              <a:t>Course Review</a:t>
            </a:r>
            <a:endParaRPr lang="en-US" dirty="0" smtClean="0"/>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429905" y="1151468"/>
            <a:ext cx="8229600" cy="4959772"/>
          </a:xfrm>
        </p:spPr>
        <p:txBody>
          <a:bodyPr>
            <a:normAutofit lnSpcReduction="10000"/>
          </a:bodyPr>
          <a:lstStyle/>
          <a:p>
            <a:pPr>
              <a:lnSpc>
                <a:spcPct val="120000"/>
              </a:lnSpc>
            </a:pPr>
            <a:r>
              <a:rPr lang="en-US" dirty="0" smtClean="0"/>
              <a:t>Components</a:t>
            </a:r>
          </a:p>
          <a:p>
            <a:pPr lvl="1">
              <a:lnSpc>
                <a:spcPct val="120000"/>
              </a:lnSpc>
            </a:pPr>
            <a:r>
              <a:rPr lang="en-US" dirty="0" smtClean="0"/>
              <a:t>Jobs</a:t>
            </a:r>
          </a:p>
          <a:p>
            <a:pPr lvl="1">
              <a:lnSpc>
                <a:spcPct val="120000"/>
              </a:lnSpc>
            </a:pPr>
            <a:r>
              <a:rPr lang="en-US" dirty="0" smtClean="0"/>
              <a:t>Tasks</a:t>
            </a:r>
          </a:p>
          <a:p>
            <a:pPr lvl="1">
              <a:lnSpc>
                <a:spcPct val="120000"/>
              </a:lnSpc>
            </a:pPr>
            <a:r>
              <a:rPr lang="en-US" dirty="0" smtClean="0"/>
              <a:t>Objects</a:t>
            </a:r>
          </a:p>
          <a:p>
            <a:pPr lvl="1">
              <a:lnSpc>
                <a:spcPct val="120000"/>
              </a:lnSpc>
            </a:pPr>
            <a:r>
              <a:rPr lang="en-US" dirty="0" smtClean="0"/>
              <a:t>Actions </a:t>
            </a:r>
          </a:p>
          <a:p>
            <a:pPr>
              <a:lnSpc>
                <a:spcPct val="120000"/>
              </a:lnSpc>
            </a:pPr>
            <a:r>
              <a:rPr lang="en-US" dirty="0" smtClean="0"/>
              <a:t>Navigation</a:t>
            </a:r>
          </a:p>
          <a:p>
            <a:pPr>
              <a:lnSpc>
                <a:spcPct val="120000"/>
              </a:lnSpc>
            </a:pPr>
            <a:r>
              <a:rPr lang="en-US" dirty="0" smtClean="0"/>
              <a:t>States</a:t>
            </a:r>
          </a:p>
          <a:p>
            <a:pPr>
              <a:lnSpc>
                <a:spcPct val="120000"/>
              </a:lnSpc>
            </a:pPr>
            <a:r>
              <a:rPr lang="en-US" dirty="0" smtClean="0"/>
              <a:t>Troubleshooting Issues - Auditing</a:t>
            </a:r>
          </a:p>
          <a:p>
            <a:pPr>
              <a:lnSpc>
                <a:spcPct val="120000"/>
              </a:lnSpc>
            </a:pPr>
            <a:r>
              <a:rPr lang="en-US" dirty="0" smtClean="0"/>
              <a:t>Documentation</a:t>
            </a:r>
          </a:p>
          <a:p>
            <a:pPr>
              <a:lnSpc>
                <a:spcPct val="150000"/>
              </a:lnSpc>
            </a:pPr>
            <a:endParaRPr lang="en-US" dirty="0" smtClean="0"/>
          </a:p>
        </p:txBody>
      </p:sp>
      <p:sp>
        <p:nvSpPr>
          <p:cNvPr id="6146" name="Rectangle 2"/>
          <p:cNvSpPr>
            <a:spLocks noGrp="1" noChangeArrowheads="1"/>
          </p:cNvSpPr>
          <p:nvPr>
            <p:ph type="title"/>
          </p:nvPr>
        </p:nvSpPr>
        <p:spPr>
          <a:xfrm>
            <a:off x="446183" y="282032"/>
            <a:ext cx="8229600" cy="708730"/>
          </a:xfrm>
        </p:spPr>
        <p:txBody>
          <a:bodyPr>
            <a:normAutofit/>
          </a:bodyPr>
          <a:lstStyle/>
          <a:p>
            <a:r>
              <a:rPr lang="en-US" dirty="0" smtClean="0"/>
              <a:t>Course Review – DWD Scheduler</a:t>
            </a:r>
          </a:p>
        </p:txBody>
      </p:sp>
      <p:sp>
        <p:nvSpPr>
          <p:cNvPr id="4"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95</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subTnLst>
                                    <p:animClr>
                                      <p:cBhvr override="childStyle">
                                        <p:cTn dur="1" fill="hold" display="0" masterRel="nextClick" afterEffect="1"/>
                                        <p:tgtEl>
                                          <p:spTgt spid="6147">
                                            <p:txEl>
                                              <p:pRg st="0" end="0"/>
                                            </p:txEl>
                                          </p:spTgt>
                                        </p:tgtEl>
                                        <p:attrNameLst>
                                          <p:attrName>ppt_c</p:attrName>
                                        </p:attrNameLst>
                                      </p:cBhvr>
                                      <p:to>
                                        <a:srgbClr val="B2B2B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subTnLst>
                                    <p:animClr>
                                      <p:cBhvr override="childStyle">
                                        <p:cTn dur="1" fill="hold" display="0" masterRel="nextClick" afterEffect="1"/>
                                        <p:tgtEl>
                                          <p:spTgt spid="6147">
                                            <p:txEl>
                                              <p:pRg st="1" end="1"/>
                                            </p:txEl>
                                          </p:spTgt>
                                        </p:tgtEl>
                                        <p:attrNameLst>
                                          <p:attrName>ppt_c</p:attrName>
                                        </p:attrNameLst>
                                      </p:cBhvr>
                                      <p:to>
                                        <a:srgbClr val="B2B2B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childTnLst>
                                  <p:subTnLst>
                                    <p:animClr>
                                      <p:cBhvr override="childStyle">
                                        <p:cTn dur="1" fill="hold" display="0" masterRel="nextClick" afterEffect="1"/>
                                        <p:tgtEl>
                                          <p:spTgt spid="6147">
                                            <p:txEl>
                                              <p:pRg st="2" end="2"/>
                                            </p:txEl>
                                          </p:spTgt>
                                        </p:tgtEl>
                                        <p:attrNameLst>
                                          <p:attrName>ppt_c</p:attrName>
                                        </p:attrNameLst>
                                      </p:cBhvr>
                                      <p:to>
                                        <a:srgbClr val="B2B2B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7">
                                            <p:txEl>
                                              <p:pRg st="3" end="3"/>
                                            </p:txEl>
                                          </p:spTgt>
                                        </p:tgtEl>
                                        <p:attrNameLst>
                                          <p:attrName>style.visibility</p:attrName>
                                        </p:attrNameLst>
                                      </p:cBhvr>
                                      <p:to>
                                        <p:strVal val="visible"/>
                                      </p:to>
                                    </p:set>
                                  </p:childTnLst>
                                  <p:subTnLst>
                                    <p:animClr>
                                      <p:cBhvr override="childStyle">
                                        <p:cTn dur="1" fill="hold" display="0" masterRel="nextClick" afterEffect="1"/>
                                        <p:tgtEl>
                                          <p:spTgt spid="6147">
                                            <p:txEl>
                                              <p:pRg st="3" end="3"/>
                                            </p:txEl>
                                          </p:spTgt>
                                        </p:tgtEl>
                                        <p:attrNameLst>
                                          <p:attrName>ppt_c</p:attrName>
                                        </p:attrNameLst>
                                      </p:cBhvr>
                                      <p:to>
                                        <a:srgbClr val="B2B2B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47">
                                            <p:txEl>
                                              <p:pRg st="4" end="4"/>
                                            </p:txEl>
                                          </p:spTgt>
                                        </p:tgtEl>
                                        <p:attrNameLst>
                                          <p:attrName>style.visibility</p:attrName>
                                        </p:attrNameLst>
                                      </p:cBhvr>
                                      <p:to>
                                        <p:strVal val="visible"/>
                                      </p:to>
                                    </p:set>
                                  </p:childTnLst>
                                  <p:subTnLst>
                                    <p:animClr>
                                      <p:cBhvr override="childStyle">
                                        <p:cTn dur="1" fill="hold" display="0" masterRel="nextClick" afterEffect="1"/>
                                        <p:tgtEl>
                                          <p:spTgt spid="6147">
                                            <p:txEl>
                                              <p:pRg st="4" end="4"/>
                                            </p:txEl>
                                          </p:spTgt>
                                        </p:tgtEl>
                                        <p:attrNameLst>
                                          <p:attrName>ppt_c</p:attrName>
                                        </p:attrNameLst>
                                      </p:cBhvr>
                                      <p:to>
                                        <a:srgbClr val="B2B2B2"/>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147">
                                            <p:txEl>
                                              <p:pRg st="5" end="5"/>
                                            </p:txEl>
                                          </p:spTgt>
                                        </p:tgtEl>
                                        <p:attrNameLst>
                                          <p:attrName>style.visibility</p:attrName>
                                        </p:attrNameLst>
                                      </p:cBhvr>
                                      <p:to>
                                        <p:strVal val="visible"/>
                                      </p:to>
                                    </p:set>
                                  </p:childTnLst>
                                  <p:subTnLst>
                                    <p:animClr>
                                      <p:cBhvr override="childStyle">
                                        <p:cTn dur="1" fill="hold" display="0" masterRel="nextClick" afterEffect="1"/>
                                        <p:tgtEl>
                                          <p:spTgt spid="6147">
                                            <p:txEl>
                                              <p:pRg st="5" end="5"/>
                                            </p:txEl>
                                          </p:spTgt>
                                        </p:tgtEl>
                                        <p:attrNameLst>
                                          <p:attrName>ppt_c</p:attrName>
                                        </p:attrNameLst>
                                      </p:cBhvr>
                                      <p:to>
                                        <a:srgbClr val="B2B2B2"/>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147">
                                            <p:txEl>
                                              <p:pRg st="6" end="6"/>
                                            </p:txEl>
                                          </p:spTgt>
                                        </p:tgtEl>
                                        <p:attrNameLst>
                                          <p:attrName>style.visibility</p:attrName>
                                        </p:attrNameLst>
                                      </p:cBhvr>
                                      <p:to>
                                        <p:strVal val="visible"/>
                                      </p:to>
                                    </p:set>
                                  </p:childTnLst>
                                  <p:subTnLst>
                                    <p:animClr>
                                      <p:cBhvr override="childStyle">
                                        <p:cTn dur="1" fill="hold" display="0" masterRel="nextClick" afterEffect="1"/>
                                        <p:tgtEl>
                                          <p:spTgt spid="6147">
                                            <p:txEl>
                                              <p:pRg st="6" end="6"/>
                                            </p:txEl>
                                          </p:spTgt>
                                        </p:tgtEl>
                                        <p:attrNameLst>
                                          <p:attrName>ppt_c</p:attrName>
                                        </p:attrNameLst>
                                      </p:cBhvr>
                                      <p:to>
                                        <a:srgbClr val="B2B2B2"/>
                                      </p:to>
                                    </p:animClr>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147">
                                            <p:txEl>
                                              <p:pRg st="7" end="7"/>
                                            </p:txEl>
                                          </p:spTgt>
                                        </p:tgtEl>
                                        <p:attrNameLst>
                                          <p:attrName>style.visibility</p:attrName>
                                        </p:attrNameLst>
                                      </p:cBhvr>
                                      <p:to>
                                        <p:strVal val="visible"/>
                                      </p:to>
                                    </p:set>
                                  </p:childTnLst>
                                  <p:subTnLst>
                                    <p:animClr>
                                      <p:cBhvr override="childStyle">
                                        <p:cTn dur="1" fill="hold" display="0" masterRel="nextClick" afterEffect="1"/>
                                        <p:tgtEl>
                                          <p:spTgt spid="6147">
                                            <p:txEl>
                                              <p:pRg st="7" end="7"/>
                                            </p:txEl>
                                          </p:spTgt>
                                        </p:tgtEl>
                                        <p:attrNameLst>
                                          <p:attrName>ppt_c</p:attrName>
                                        </p:attrNameLst>
                                      </p:cBhvr>
                                      <p:to>
                                        <a:srgbClr val="B2B2B2"/>
                                      </p:to>
                                    </p:animClr>
                                  </p:sub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14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316038"/>
            <a:ext cx="8229600" cy="5000625"/>
          </a:xfrm>
        </p:spPr>
        <p:txBody>
          <a:bodyPr/>
          <a:lstStyle/>
          <a:p>
            <a:pPr marL="342900" lvl="1" indent="-342900">
              <a:buFont typeface="Arial" charset="0"/>
              <a:buChar char="•"/>
            </a:pPr>
            <a:r>
              <a:rPr lang="en-US" sz="2800" dirty="0" smtClean="0">
                <a:latin typeface="Century Gothic" pitchFamily="34" charset="0"/>
              </a:rPr>
              <a:t>The DWD has several means of seeing how data flows from its source to it’s final destination tables for the purpose of trouble shooting and figuring out how to best customize systems.</a:t>
            </a:r>
          </a:p>
          <a:p>
            <a:pPr lvl="1"/>
            <a:r>
              <a:rPr lang="en-US" sz="2800" dirty="0" smtClean="0">
                <a:latin typeface="Century Gothic" pitchFamily="34" charset="0"/>
              </a:rPr>
              <a:t>Diagram track back views</a:t>
            </a:r>
          </a:p>
          <a:p>
            <a:pPr lvl="1"/>
            <a:r>
              <a:rPr lang="en-US" sz="2800" dirty="0" smtClean="0">
                <a:latin typeface="Century Gothic" pitchFamily="34" charset="0"/>
              </a:rPr>
              <a:t>Column track back</a:t>
            </a:r>
          </a:p>
          <a:p>
            <a:pPr lvl="1"/>
            <a:r>
              <a:rPr lang="en-US" sz="2800" dirty="0" smtClean="0">
                <a:latin typeface="Century Gothic" pitchFamily="34" charset="0"/>
              </a:rPr>
              <a:t>Search for string</a:t>
            </a:r>
          </a:p>
        </p:txBody>
      </p:sp>
      <p:sp>
        <p:nvSpPr>
          <p:cNvPr id="18435" name="Title 3"/>
          <p:cNvSpPr>
            <a:spLocks noGrp="1"/>
          </p:cNvSpPr>
          <p:nvPr>
            <p:ph type="title" idx="4294967295"/>
            <p:custDataLst>
              <p:tags r:id="rId3"/>
            </p:custDataLst>
          </p:nvPr>
        </p:nvSpPr>
        <p:spPr>
          <a:xfrm>
            <a:off x="457200" y="457199"/>
            <a:ext cx="8229600" cy="914400"/>
          </a:xfrm>
        </p:spPr>
        <p:txBody>
          <a:bodyPr/>
          <a:lstStyle/>
          <a:p>
            <a:pPr eaLnBrk="1" hangingPunct="1"/>
            <a:r>
              <a:rPr lang="en-US" dirty="0" smtClean="0">
                <a:latin typeface="Century Gothic" pitchFamily="34" charset="0"/>
              </a:rPr>
              <a:t>DWD – Features – Data Tools</a:t>
            </a:r>
          </a:p>
        </p:txBody>
      </p:sp>
      <p:sp>
        <p:nvSpPr>
          <p:cNvPr id="5"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96</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316038"/>
            <a:ext cx="8229600" cy="5000625"/>
          </a:xfrm>
        </p:spPr>
        <p:txBody>
          <a:bodyPr/>
          <a:lstStyle/>
          <a:p>
            <a:pPr marL="342900" lvl="1" indent="-342900">
              <a:buFont typeface="Arial" charset="0"/>
              <a:buChar char="•"/>
            </a:pPr>
            <a:r>
              <a:rPr lang="en-US" sz="2800" dirty="0" smtClean="0">
                <a:latin typeface="Century Gothic" pitchFamily="34" charset="0"/>
              </a:rPr>
              <a:t>The Diagram track back view option is generated from the DWD and is launched by clicking on the Diagram view button and when the blank screen comes up, click on it a second time which brings up the Diagram selection window.</a:t>
            </a:r>
          </a:p>
        </p:txBody>
      </p:sp>
      <p:sp>
        <p:nvSpPr>
          <p:cNvPr id="18435" name="Title 3"/>
          <p:cNvSpPr>
            <a:spLocks noGrp="1"/>
          </p:cNvSpPr>
          <p:nvPr>
            <p:ph type="title" idx="4294967295"/>
            <p:custDataLst>
              <p:tags r:id="rId3"/>
            </p:custDataLst>
          </p:nvPr>
        </p:nvSpPr>
        <p:spPr>
          <a:xfrm>
            <a:off x="457199" y="457199"/>
            <a:ext cx="8229600" cy="914400"/>
          </a:xfrm>
        </p:spPr>
        <p:txBody>
          <a:bodyPr/>
          <a:lstStyle/>
          <a:p>
            <a:pPr eaLnBrk="1" hangingPunct="1"/>
            <a:r>
              <a:rPr lang="en-US" dirty="0" smtClean="0">
                <a:latin typeface="Century Gothic" pitchFamily="34" charset="0"/>
              </a:rPr>
              <a:t>DWD – Features – Diagram Views</a:t>
            </a:r>
          </a:p>
        </p:txBody>
      </p:sp>
      <p:pic>
        <p:nvPicPr>
          <p:cNvPr id="9218" name="Picture 2"/>
          <p:cNvPicPr>
            <a:picLocks noChangeAspect="1" noChangeArrowheads="1"/>
          </p:cNvPicPr>
          <p:nvPr/>
        </p:nvPicPr>
        <p:blipFill>
          <a:blip r:embed="rId6"/>
          <a:srcRect/>
          <a:stretch>
            <a:fillRect/>
          </a:stretch>
        </p:blipFill>
        <p:spPr bwMode="auto">
          <a:xfrm>
            <a:off x="4265522" y="3550780"/>
            <a:ext cx="4421277" cy="2719823"/>
          </a:xfrm>
          <a:prstGeom prst="rect">
            <a:avLst/>
          </a:prstGeom>
          <a:noFill/>
          <a:ln w="9525">
            <a:noFill/>
            <a:miter lim="800000"/>
            <a:headEnd/>
            <a:tailEnd/>
          </a:ln>
        </p:spPr>
      </p:pic>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97</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482812"/>
            <a:ext cx="8229600" cy="4264846"/>
          </a:xfrm>
        </p:spPr>
        <p:txBody>
          <a:bodyPr/>
          <a:lstStyle/>
          <a:p>
            <a:pPr marL="342900" lvl="1" indent="-342900">
              <a:buFont typeface="Arial" charset="0"/>
              <a:buChar char="•"/>
            </a:pPr>
            <a:r>
              <a:rPr lang="en-US" sz="3200" dirty="0" smtClean="0">
                <a:latin typeface="Century Gothic" pitchFamily="34" charset="0"/>
              </a:rPr>
              <a:t>Fact table star schema</a:t>
            </a:r>
          </a:p>
          <a:p>
            <a:pPr marL="342900" lvl="1" indent="-342900">
              <a:buFont typeface="Arial" charset="0"/>
              <a:buChar char="•"/>
            </a:pPr>
            <a:r>
              <a:rPr lang="en-US" sz="3200" dirty="0" smtClean="0">
                <a:latin typeface="Century Gothic" pitchFamily="34" charset="0"/>
              </a:rPr>
              <a:t>Two track back reports</a:t>
            </a:r>
          </a:p>
          <a:p>
            <a:pPr marL="342900" lvl="1" indent="-342900">
              <a:buFont typeface="Arial" charset="0"/>
              <a:buChar char="•"/>
            </a:pPr>
            <a:r>
              <a:rPr lang="en-US" sz="3200" dirty="0" smtClean="0">
                <a:latin typeface="Century Gothic" pitchFamily="34" charset="0"/>
              </a:rPr>
              <a:t>Track forward</a:t>
            </a:r>
          </a:p>
          <a:p>
            <a:pPr marL="342900" lvl="1" indent="-342900">
              <a:buFont typeface="Arial" charset="0"/>
              <a:buChar char="•"/>
            </a:pPr>
            <a:r>
              <a:rPr lang="en-US" sz="3200" dirty="0" smtClean="0">
                <a:latin typeface="Century Gothic" pitchFamily="34" charset="0"/>
              </a:rPr>
              <a:t>Linked tables</a:t>
            </a:r>
          </a:p>
          <a:p>
            <a:pPr marL="342900" lvl="1" indent="-342900">
              <a:buFont typeface="Arial" charset="0"/>
              <a:buChar char="•"/>
            </a:pPr>
            <a:r>
              <a:rPr lang="en-US" sz="3200" dirty="0" smtClean="0">
                <a:latin typeface="Century Gothic" pitchFamily="34" charset="0"/>
              </a:rPr>
              <a:t>Job dependencies</a:t>
            </a:r>
            <a:endParaRPr lang="en-US" sz="800" dirty="0" smtClean="0">
              <a:latin typeface="Century Gothic" pitchFamily="34" charset="0"/>
            </a:endParaRPr>
          </a:p>
          <a:p>
            <a:pPr marL="742950" lvl="2" indent="-342900">
              <a:buNone/>
            </a:pPr>
            <a:endParaRPr lang="en-US" b="1" dirty="0" smtClean="0">
              <a:latin typeface="Century Gothic" pitchFamily="34" charset="0"/>
            </a:endParaRPr>
          </a:p>
          <a:p>
            <a:pPr marL="742950" lvl="2" indent="-342900">
              <a:buNone/>
            </a:pPr>
            <a:r>
              <a:rPr lang="en-US" b="1" dirty="0" smtClean="0">
                <a:latin typeface="Century Gothic" pitchFamily="34" charset="0"/>
              </a:rPr>
              <a:t>Note: </a:t>
            </a:r>
            <a:r>
              <a:rPr lang="en-US" dirty="0" smtClean="0">
                <a:latin typeface="Century Gothic" pitchFamily="34" charset="0"/>
              </a:rPr>
              <a:t>You can start to type the name of the table in the drop down menu to find it faster, but must be selected from drop down menu.</a:t>
            </a:r>
          </a:p>
          <a:p>
            <a:pPr marL="342900" lvl="1" indent="-342900">
              <a:buFont typeface="Arial" charset="0"/>
              <a:buChar char="•"/>
            </a:pPr>
            <a:endParaRPr lang="en-US" sz="2800" dirty="0" smtClean="0">
              <a:latin typeface="Century Gothic" pitchFamily="34" charset="0"/>
            </a:endParaRPr>
          </a:p>
        </p:txBody>
      </p:sp>
      <p:sp>
        <p:nvSpPr>
          <p:cNvPr id="18435" name="Title 3"/>
          <p:cNvSpPr>
            <a:spLocks noGrp="1"/>
          </p:cNvSpPr>
          <p:nvPr>
            <p:ph type="title" idx="4294967295"/>
            <p:custDataLst>
              <p:tags r:id="rId3"/>
            </p:custDataLst>
          </p:nvPr>
        </p:nvSpPr>
        <p:spPr>
          <a:xfrm>
            <a:off x="457199" y="457199"/>
            <a:ext cx="8599489" cy="678582"/>
          </a:xfrm>
        </p:spPr>
        <p:txBody>
          <a:bodyPr/>
          <a:lstStyle/>
          <a:p>
            <a:pPr eaLnBrk="1" hangingPunct="1"/>
            <a:r>
              <a:rPr lang="en-US" dirty="0" smtClean="0">
                <a:latin typeface="Century Gothic" pitchFamily="34" charset="0"/>
              </a:rPr>
              <a:t>DWD – Features – Diagram Views – Options </a:t>
            </a:r>
          </a:p>
        </p:txBody>
      </p:sp>
      <p:sp>
        <p:nvSpPr>
          <p:cNvPr id="5"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98</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custDataLst>
              <p:tags r:id="rId2"/>
            </p:custDataLst>
          </p:nvPr>
        </p:nvSpPr>
        <p:spPr>
          <a:xfrm>
            <a:off x="457200" y="1789611"/>
            <a:ext cx="8229600" cy="4527052"/>
          </a:xfrm>
        </p:spPr>
        <p:txBody>
          <a:bodyPr/>
          <a:lstStyle/>
          <a:p>
            <a:pPr marL="342900" lvl="1" indent="-342900">
              <a:buFont typeface="Arial" charset="0"/>
              <a:buChar char="•"/>
            </a:pPr>
            <a:r>
              <a:rPr lang="en-US" sz="2800" dirty="0" smtClean="0">
                <a:latin typeface="Century Gothic" pitchFamily="34" charset="0"/>
              </a:rPr>
              <a:t>Fact table star schema</a:t>
            </a:r>
          </a:p>
          <a:p>
            <a:pPr marL="342900" lvl="1" indent="-342900">
              <a:buFont typeface="Arial" charset="0"/>
              <a:buChar char="•"/>
            </a:pPr>
            <a:endParaRPr lang="en-US" sz="2800" dirty="0" smtClean="0">
              <a:latin typeface="Century Gothic" pitchFamily="34" charset="0"/>
            </a:endParaRPr>
          </a:p>
        </p:txBody>
      </p:sp>
      <p:sp>
        <p:nvSpPr>
          <p:cNvPr id="18435" name="Title 3"/>
          <p:cNvSpPr>
            <a:spLocks noGrp="1"/>
          </p:cNvSpPr>
          <p:nvPr>
            <p:ph type="title" idx="4294967295"/>
            <p:custDataLst>
              <p:tags r:id="rId3"/>
            </p:custDataLst>
          </p:nvPr>
        </p:nvSpPr>
        <p:spPr>
          <a:xfrm>
            <a:off x="457200" y="457200"/>
            <a:ext cx="8229600" cy="914400"/>
          </a:xfrm>
        </p:spPr>
        <p:txBody>
          <a:bodyPr/>
          <a:lstStyle/>
          <a:p>
            <a:pPr eaLnBrk="1" hangingPunct="1"/>
            <a:r>
              <a:rPr lang="en-US" dirty="0" smtClean="0">
                <a:latin typeface="Century Gothic" pitchFamily="34" charset="0"/>
              </a:rPr>
              <a:t>DWD – Features – Diagram Views – Star Schema View</a:t>
            </a:r>
          </a:p>
        </p:txBody>
      </p:sp>
      <p:pic>
        <p:nvPicPr>
          <p:cNvPr id="10243" name="Picture 3"/>
          <p:cNvPicPr>
            <a:picLocks noChangeAspect="1" noChangeArrowheads="1"/>
          </p:cNvPicPr>
          <p:nvPr/>
        </p:nvPicPr>
        <p:blipFill>
          <a:blip r:embed="rId6"/>
          <a:srcRect/>
          <a:stretch>
            <a:fillRect/>
          </a:stretch>
        </p:blipFill>
        <p:spPr bwMode="auto">
          <a:xfrm>
            <a:off x="901337" y="2567590"/>
            <a:ext cx="7210697" cy="3749073"/>
          </a:xfrm>
          <a:prstGeom prst="rect">
            <a:avLst/>
          </a:prstGeom>
          <a:noFill/>
          <a:ln w="9525">
            <a:noFill/>
            <a:miter lim="800000"/>
            <a:headEnd/>
            <a:tailEnd/>
          </a:ln>
        </p:spPr>
      </p:pic>
      <p:sp>
        <p:nvSpPr>
          <p:cNvPr id="6" name="Slide Number Placeholder 3"/>
          <p:cNvSpPr txBox="1">
            <a:spLocks/>
          </p:cNvSpPr>
          <p:nvPr/>
        </p:nvSpPr>
        <p:spPr>
          <a:xfrm>
            <a:off x="6923088" y="6459538"/>
            <a:ext cx="2133600" cy="365125"/>
          </a:xfrm>
          <a:prstGeom prst="rect">
            <a:avLst/>
          </a:prstGeom>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0A2DAC7D-CCD6-4D46-B79B-0CC821508860}" type="slidenum">
              <a:rPr kumimoji="0" lang="en-US" sz="18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99</a:t>
            </a:fld>
            <a:endParaRPr kumimoji="0" lang="en-US" sz="1800" b="0" i="0" u="none" strike="noStrike" kern="1200" cap="none" spc="0" normalizeH="0" baseline="0" noProof="0" dirty="0">
              <a:ln>
                <a:noFill/>
              </a:ln>
              <a:solidFill>
                <a:schemeClr val="bg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FauL9GmmywZupruj7HqcUs"/>
</p:tagLst>
</file>

<file path=ppt/tags/tag10.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11.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12.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13.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14.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15.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16.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17.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18.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19.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2.xml><?xml version="1.0" encoding="utf-8"?>
<p:tagLst xmlns:a="http://schemas.openxmlformats.org/drawingml/2006/main" xmlns:r="http://schemas.openxmlformats.org/officeDocument/2006/relationships" xmlns:p="http://schemas.openxmlformats.org/presentationml/2006/main">
  <p:tag name="DVSHAPEID" val="eeEhqVYrBmMqmpYIjXi200"/>
</p:tagLst>
</file>

<file path=ppt/tags/tag20.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21.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22.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23.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24.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25.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26.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27.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28.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29.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3.xml><?xml version="1.0" encoding="utf-8"?>
<p:tagLst xmlns:a="http://schemas.openxmlformats.org/drawingml/2006/main" xmlns:r="http://schemas.openxmlformats.org/officeDocument/2006/relationships" xmlns:p="http://schemas.openxmlformats.org/presentationml/2006/main">
  <p:tag name="DVSHAPEID" val="GQv95Qunf4zmSUGqnIKMc8"/>
</p:tagLst>
</file>

<file path=ppt/tags/tag30.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31.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32.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33.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34.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35.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36.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37.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38.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39.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4.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40.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41.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42.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43.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44.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45.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46.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47.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48.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49.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5.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50.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51.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52.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53.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54.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55.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56.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57.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58.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59.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6.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60.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61.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62.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63.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64.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65.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66.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67.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68.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69.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7.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70.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71.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72.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73.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74.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75.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ags/tag76.xml><?xml version="1.0" encoding="utf-8"?>
<p:tagLst xmlns:a="http://schemas.openxmlformats.org/drawingml/2006/main" xmlns:r="http://schemas.openxmlformats.org/officeDocument/2006/relationships" xmlns:p="http://schemas.openxmlformats.org/presentationml/2006/main">
  <p:tag name="DVSECTIONID" val="GB894heWDLO6XKVzrAQDvd"/>
</p:tagLst>
</file>

<file path=ppt/tags/tag77.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78.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79.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8.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80.xml><?xml version="1.0" encoding="utf-8"?>
<p:tagLst xmlns:a="http://schemas.openxmlformats.org/drawingml/2006/main" xmlns:r="http://schemas.openxmlformats.org/officeDocument/2006/relationships" xmlns:p="http://schemas.openxmlformats.org/presentationml/2006/main">
  <p:tag name="DVSHAPEID" val="2EmTE6RCQX1RuiLAgUfkw6"/>
</p:tagLst>
</file>

<file path=ppt/tags/tag81.xml><?xml version="1.0" encoding="utf-8"?>
<p:tagLst xmlns:a="http://schemas.openxmlformats.org/drawingml/2006/main" xmlns:r="http://schemas.openxmlformats.org/officeDocument/2006/relationships" xmlns:p="http://schemas.openxmlformats.org/presentationml/2006/main">
  <p:tag name="DVSECTIONID" val="BnBmrSOd2ubNl7E1sGCfgi"/>
</p:tagLst>
</file>

<file path=ppt/tags/tag82.xml><?xml version="1.0" encoding="utf-8"?>
<p:tagLst xmlns:a="http://schemas.openxmlformats.org/drawingml/2006/main" xmlns:r="http://schemas.openxmlformats.org/officeDocument/2006/relationships" xmlns:p="http://schemas.openxmlformats.org/presentationml/2006/main">
  <p:tag name="DVSHAPEID" val="GJgrfTe4O1YcKAnq977kCZ"/>
</p:tagLst>
</file>

<file path=ppt/tags/tag83.xml><?xml version="1.0" encoding="utf-8"?>
<p:tagLst xmlns:a="http://schemas.openxmlformats.org/drawingml/2006/main" xmlns:r="http://schemas.openxmlformats.org/officeDocument/2006/relationships" xmlns:p="http://schemas.openxmlformats.org/presentationml/2006/main">
  <p:tag name="DVSHAPEID" val="j7cLekvJaeP8XmMgeMqsRI"/>
</p:tagLst>
</file>

<file path=ppt/tags/tag9.xml><?xml version="1.0" encoding="utf-8"?>
<p:tagLst xmlns:a="http://schemas.openxmlformats.org/drawingml/2006/main" xmlns:r="http://schemas.openxmlformats.org/officeDocument/2006/relationships" xmlns:p="http://schemas.openxmlformats.org/presentationml/2006/main">
  <p:tag name="DVSHAPEID" val="p0vBq3VKFFx6XSG8etHFmQ"/>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61918</TotalTime>
  <Words>5750</Words>
  <Application>Microsoft Office PowerPoint</Application>
  <PresentationFormat>On-screen Show (4:3)</PresentationFormat>
  <Paragraphs>1011</Paragraphs>
  <Slides>133</Slides>
  <Notes>133</Notes>
  <HiddenSlides>0</HiddenSlides>
  <MMClips>0</MMClips>
  <ScaleCrop>false</ScaleCrop>
  <HeadingPairs>
    <vt:vector size="4" baseType="variant">
      <vt:variant>
        <vt:lpstr>Theme</vt:lpstr>
      </vt:variant>
      <vt:variant>
        <vt:i4>1</vt:i4>
      </vt:variant>
      <vt:variant>
        <vt:lpstr>Slide Titles</vt:lpstr>
      </vt:variant>
      <vt:variant>
        <vt:i4>133</vt:i4>
      </vt:variant>
    </vt:vector>
  </HeadingPairs>
  <TitlesOfParts>
    <vt:vector size="134" baseType="lpstr">
      <vt:lpstr>QAD 2010 Template</vt:lpstr>
      <vt:lpstr>QAD Business Intelligence v3 - Technical Level 1 Certification Class - Part 2</vt:lpstr>
      <vt:lpstr>Agenda - Day 2</vt:lpstr>
      <vt:lpstr>Day 1 Review </vt:lpstr>
      <vt:lpstr>Confirm Historical Loads Have Run</vt:lpstr>
      <vt:lpstr>Review of Day 1 - Problems Encountered</vt:lpstr>
      <vt:lpstr>Review of Day 1 – Setting Connections and Scheduler</vt:lpstr>
      <vt:lpstr>Review of Day 1 – Setting Connections and Scheduler</vt:lpstr>
      <vt:lpstr>Review of Day 1 – Setting Connections and Scheduler</vt:lpstr>
      <vt:lpstr>DWD Scheduler</vt:lpstr>
      <vt:lpstr>Scheduling the DAILY Job Run</vt:lpstr>
      <vt:lpstr>Scheduler – Jobs Inside Jobs</vt:lpstr>
      <vt:lpstr>Scheduler – /F Switch Failure</vt:lpstr>
      <vt:lpstr>Scheduler – /F Switch Failure</vt:lpstr>
      <vt:lpstr>Scheduler – /F Switch Failure</vt:lpstr>
      <vt:lpstr>Scheduler – /F Switch Failure</vt:lpstr>
      <vt:lpstr>Scheduler – /F Switch Failure</vt:lpstr>
      <vt:lpstr>Scheduler – “Over-packed” Columns</vt:lpstr>
      <vt:lpstr>The Pieces So Far- How This All Ties Together</vt:lpstr>
      <vt:lpstr>The Pieces So Far- How This All Ties Together</vt:lpstr>
      <vt:lpstr>Cubes</vt:lpstr>
      <vt:lpstr>Cubes – What are they?</vt:lpstr>
      <vt:lpstr>Cube Structure</vt:lpstr>
      <vt:lpstr>DWD Cube Types  </vt:lpstr>
      <vt:lpstr>Cubes Setup – Set Connections</vt:lpstr>
      <vt:lpstr>Cubes Setup – Set Connections</vt:lpstr>
      <vt:lpstr>Cubes Setup – Build the Olap Cubes</vt:lpstr>
      <vt:lpstr>Cubes Setup – Build the Cubes (v5)</vt:lpstr>
      <vt:lpstr>Cubes Processing – Run the Job</vt:lpstr>
      <vt:lpstr>Setup Microsoft Excel for Cubes</vt:lpstr>
      <vt:lpstr>Setup Microsoft Excel for Cubes</vt:lpstr>
      <vt:lpstr>Setup Microsoft Excel for Cubes</vt:lpstr>
      <vt:lpstr>Setup Microsoft Excel for Cubes</vt:lpstr>
      <vt:lpstr>A Complete Review of the DWD Tool</vt:lpstr>
      <vt:lpstr>QAD Administrator</vt:lpstr>
      <vt:lpstr>DWD Interface</vt:lpstr>
      <vt:lpstr>Logging in to QAD DWD</vt:lpstr>
      <vt:lpstr>DWD Builder/Browser Window Panes</vt:lpstr>
      <vt:lpstr>DWD Builder/Browser Panes</vt:lpstr>
      <vt:lpstr>DWD Builder/Browser Toolbar</vt:lpstr>
      <vt:lpstr>WhereScape RED©</vt:lpstr>
      <vt:lpstr>DWD Concepts</vt:lpstr>
      <vt:lpstr>Data Flow – Normalized Models</vt:lpstr>
      <vt:lpstr>DWD Objects</vt:lpstr>
      <vt:lpstr>Data Objects Types</vt:lpstr>
      <vt:lpstr>Data Object Types (continued)</vt:lpstr>
      <vt:lpstr>DWD Object Builder</vt:lpstr>
      <vt:lpstr>DWD Object Builder – Groups / Projects</vt:lpstr>
      <vt:lpstr>DWD Object Builder – Groups / Projects</vt:lpstr>
      <vt:lpstr>Connections</vt:lpstr>
      <vt:lpstr>Load Tables</vt:lpstr>
      <vt:lpstr>Load Tables - Properties</vt:lpstr>
      <vt:lpstr>Staging Tables</vt:lpstr>
      <vt:lpstr>Staging Tables</vt:lpstr>
      <vt:lpstr>Table Update Procedures</vt:lpstr>
      <vt:lpstr>Dimension Tables and Dimension Views</vt:lpstr>
      <vt:lpstr>Fact Tables</vt:lpstr>
      <vt:lpstr>Data Stores</vt:lpstr>
      <vt:lpstr>Cubes</vt:lpstr>
      <vt:lpstr>Procedures</vt:lpstr>
      <vt:lpstr>Index</vt:lpstr>
      <vt:lpstr>Diagrams</vt:lpstr>
      <vt:lpstr>Diagram</vt:lpstr>
      <vt:lpstr>Diagram</vt:lpstr>
      <vt:lpstr>Diagram</vt:lpstr>
      <vt:lpstr>Source Tracking Diagram</vt:lpstr>
      <vt:lpstr>Reports</vt:lpstr>
      <vt:lpstr>DWD Reports</vt:lpstr>
      <vt:lpstr>Fact to Dimension Matrix</vt:lpstr>
      <vt:lpstr>Export Report To Excel</vt:lpstr>
      <vt:lpstr>Scheduler Components</vt:lpstr>
      <vt:lpstr>Data Flow</vt:lpstr>
      <vt:lpstr>Scheduler Hierarchy</vt:lpstr>
      <vt:lpstr>Common Task Actions</vt:lpstr>
      <vt:lpstr>Objects &amp; Procedures</vt:lpstr>
      <vt:lpstr>Jobs and Tasks</vt:lpstr>
      <vt:lpstr>Scheduler Navigation</vt:lpstr>
      <vt:lpstr>Scheduler Access</vt:lpstr>
      <vt:lpstr>Scheduler Toolbars and Menus</vt:lpstr>
      <vt:lpstr>Scheduler Panes</vt:lpstr>
      <vt:lpstr>Scheduler States</vt:lpstr>
      <vt:lpstr>Scheduler States - JOBS</vt:lpstr>
      <vt:lpstr>Scheduler States - TASKS</vt:lpstr>
      <vt:lpstr>Scheduler Status</vt:lpstr>
      <vt:lpstr>Refresh Display </vt:lpstr>
      <vt:lpstr>Troubleshooting Scheduler Issues </vt:lpstr>
      <vt:lpstr>Audit Logs</vt:lpstr>
      <vt:lpstr>Audit Trail at Job Level</vt:lpstr>
      <vt:lpstr>Manually Starting a Job</vt:lpstr>
      <vt:lpstr>DAILY_START</vt:lpstr>
      <vt:lpstr>Scheduler Documentation</vt:lpstr>
      <vt:lpstr>Job Diagram</vt:lpstr>
      <vt:lpstr>Job Documentation</vt:lpstr>
      <vt:lpstr>DWD Reports</vt:lpstr>
      <vt:lpstr>Course Review</vt:lpstr>
      <vt:lpstr>Course Review – DWD Scheduler</vt:lpstr>
      <vt:lpstr>DWD – Features – Data Tools</vt:lpstr>
      <vt:lpstr>DWD – Features – Diagram Views</vt:lpstr>
      <vt:lpstr>DWD – Features – Diagram Views – Options </vt:lpstr>
      <vt:lpstr>DWD – Features – Diagram Views – Star Schema View</vt:lpstr>
      <vt:lpstr>DWD – Features – Diagram Views – Source Tracking</vt:lpstr>
      <vt:lpstr>DWD – Features – Diagram Views – Data Join Track Back</vt:lpstr>
      <vt:lpstr>DWD – Features – Diagram Views – Track Forward</vt:lpstr>
      <vt:lpstr>DWD – Features – Diagram Views – Linked Tables</vt:lpstr>
      <vt:lpstr>DWD – Features – Diagram Views – Jobs</vt:lpstr>
      <vt:lpstr>DWD – Features – Diagram Views – Exercises</vt:lpstr>
      <vt:lpstr>DWD – How Data Flows Into the Warehouse</vt:lpstr>
      <vt:lpstr>QAD Data Warehouse Designer</vt:lpstr>
      <vt:lpstr>DWD – Features – Column Track Back</vt:lpstr>
      <vt:lpstr>DWD – Features – Column Track Back</vt:lpstr>
      <vt:lpstr>DWD – Features – Column Track Back</vt:lpstr>
      <vt:lpstr>DWD – Features – Column Track Back</vt:lpstr>
      <vt:lpstr>DWD – Features – Column Track Back</vt:lpstr>
      <vt:lpstr>DWD – Features – Column Track Back - Exercise</vt:lpstr>
      <vt:lpstr>DWD – Features – Search For String</vt:lpstr>
      <vt:lpstr>DWD – Features – Search For String</vt:lpstr>
      <vt:lpstr>DWD – Features – Column Transformations</vt:lpstr>
      <vt:lpstr>DWD – Features – Column Transformations</vt:lpstr>
      <vt:lpstr>HISTORY TABLES</vt:lpstr>
      <vt:lpstr>HISTORY TABLES</vt:lpstr>
      <vt:lpstr>HISTORY TABLES</vt:lpstr>
      <vt:lpstr>SNAPSHOT FROM HISTORY</vt:lpstr>
      <vt:lpstr>DWD – Jobs</vt:lpstr>
      <vt:lpstr>DWD – Jobs and Parameters</vt:lpstr>
      <vt:lpstr>Important Notes – DWD JOBS</vt:lpstr>
      <vt:lpstr>Important Notes – DWD JOBS (continued)</vt:lpstr>
      <vt:lpstr>Important Notes – Other Key DWD Components</vt:lpstr>
      <vt:lpstr>Important Notes – Other Key DWD Components</vt:lpstr>
      <vt:lpstr>Important Notes – Other Key DWD Components</vt:lpstr>
      <vt:lpstr>BI Portal – Administration</vt:lpstr>
      <vt:lpstr>BI Portal – User</vt:lpstr>
      <vt:lpstr>Day 2: In Review</vt:lpstr>
      <vt:lpstr>Parking Lot Review ?</vt:lpstr>
      <vt:lpstr>Slide 133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qad</cp:lastModifiedBy>
  <cp:revision>2361</cp:revision>
  <dcterms:created xsi:type="dcterms:W3CDTF">2010-10-05T00:44:07Z</dcterms:created>
  <dcterms:modified xsi:type="dcterms:W3CDTF">2013-11-12T00:31:33Z</dcterms:modified>
</cp:coreProperties>
</file>