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comments/comment77.xml" ContentType="application/vnd.openxmlformats-officedocument.presentationml.comments+xml"/>
  <Override PartName="/ppt/notesSlides/notesSlide38.xml" ContentType="application/vnd.openxmlformats-officedocument.presentationml.notesSlide+xml"/>
  <Override PartName="/ppt/comments/comment55.xml" ContentType="application/vnd.openxmlformats-officedocument.presentationml.comments+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comments/comment80.xml" ContentType="application/vnd.openxmlformats-officedocument.presentationml.comments+xml"/>
  <Override PartName="/ppt/tags/tag16.xml" ContentType="application/vnd.openxmlformats-officedocument.presentationml.tags+xml"/>
  <Override PartName="/ppt/comments/comment11.xml" ContentType="application/vnd.openxmlformats-officedocument.presentationml.comments+xml"/>
  <Override PartName="/ppt/notesSlides/notesSlide41.xml" ContentType="application/vnd.openxmlformats-officedocument.presentationml.notesSlide+xml"/>
  <Override PartName="/ppt/comments/comment106.xml" ContentType="application/vnd.openxmlformats-officedocument.presentationml.comments+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comments/comment49.xml" ContentType="application/vnd.openxmlformats-officedocument.presentationml.comments+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comments/comment96.xml" ContentType="application/vnd.openxmlformats-officedocument.presentationml.comment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57.xml" ContentType="application/vnd.openxmlformats-officedocument.presentationml.notesSlide+xml"/>
  <Override PartName="/ppt/comments/comment74.xml" ContentType="application/vnd.openxmlformats-officedocument.presentationml.comments+xml"/>
  <Override PartName="/ppt/comments/comment85.xml" ContentType="application/vnd.openxmlformats-officedocument.presentationml.comments+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comments/comment63.xml" ContentType="application/vnd.openxmlformats-officedocument.presentationml.comments+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omments/comment52.xml" ContentType="application/vnd.openxmlformats-officedocument.presentationml.comments+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tags/tag24.xml" ContentType="application/vnd.openxmlformats-officedocument.presentationml.tags+xml"/>
  <Override PartName="/ppt/comments/comment103.xml" ContentType="application/vnd.openxmlformats-officedocument.presentationml.comments+xml"/>
  <Override PartName="/ppt/slides/slide108.xml" ContentType="application/vnd.openxmlformats-officedocument.presentationml.slide+xml"/>
  <Override PartName="/ppt/tags/tag13.xml" ContentType="application/vnd.openxmlformats-officedocument.presentationml.tag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comments/comment79.xml" ContentType="application/vnd.openxmlformats-officedocument.presentationml.comments+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comments/comment57.xml" ContentType="application/vnd.openxmlformats-officedocument.presentationml.comments+xml"/>
  <Override PartName="/ppt/comments/comment68.xml" ContentType="application/vnd.openxmlformats-officedocument.presentationml.comments+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comments/comment93.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comments/comment82.xml" ContentType="application/vnd.openxmlformats-officedocument.presentationml.comments+xml"/>
  <Override PartName="/ppt/notesSlides/notesSlide110.xml" ContentType="application/vnd.openxmlformats-officedocument.presentationml.notesSlide+xml"/>
  <Override PartName="/ppt/slides/slide41.xml" ContentType="application/vnd.openxmlformats-officedocument.presentationml.slide+xml"/>
  <Override PartName="/ppt/comments/comment6.xml" ContentType="application/vnd.openxmlformats-officedocument.presentationml.comments+xml"/>
  <Override PartName="/ppt/tags/tag29.xml" ContentType="application/vnd.openxmlformats-officedocument.presentationml.tag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60.xml" ContentType="application/vnd.openxmlformats-officedocument.presentationml.comments+xml"/>
  <Override PartName="/ppt/comments/comment71.xml" ContentType="application/vnd.openxmlformats-officedocument.presentationml.comments+xml"/>
  <Override PartName="/ppt/notesSlides/notesSlide90.xml" ContentType="application/vnd.openxmlformats-officedocument.presentationml.notesSlide+xml"/>
  <Override PartName="/ppt/comments/comment108.xml" ContentType="application/vnd.openxmlformats-officedocument.presentationml.comments+xml"/>
  <Override PartName="/ppt/slides/slide30.xml" ContentType="application/vnd.openxmlformats-officedocument.presentationml.slide+xml"/>
  <Override PartName="/ppt/tags/tag18.xml" ContentType="application/vnd.openxmlformats-officedocument.presentationml.tags+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tags/tag32.xml" ContentType="application/vnd.openxmlformats-officedocument.presentationml.tags+xml"/>
  <Override PartName="/ppt/notesSlides/notesSlide10.xml" ContentType="application/vnd.openxmlformats-officedocument.presentationml.notesSlide+xml"/>
  <Override PartName="/ppt/comments/comment111.xml" ContentType="application/vnd.openxmlformats-officedocument.presentationml.comment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comments/comment98.xml" ContentType="application/vnd.openxmlformats-officedocument.presentationml.comments+xml"/>
  <Override PartName="/ppt/comments/comment100.xml" ContentType="application/vnd.openxmlformats-officedocument.presentationml.comments+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comments/comment29.xml" ContentType="application/vnd.openxmlformats-officedocument.presentationml.comments+xml"/>
  <Override PartName="/ppt/notesSlides/notesSlide59.xml" ContentType="application/vnd.openxmlformats-officedocument.presentationml.notesSlide+xml"/>
  <Override PartName="/ppt/comments/comment76.xml" ContentType="application/vnd.openxmlformats-officedocument.presentationml.comments+xml"/>
  <Override PartName="/ppt/comments/comment87.xml" ContentType="application/vnd.openxmlformats-officedocument.presentationml.comments+xml"/>
  <Override PartName="/ppt/notesSlides/notesSlide104.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comments/comment90.xml" ContentType="application/vnd.openxmlformats-officedocument.presentationml.comments+xml"/>
  <Override PartName="/ppt/slideLayouts/slideLayout12.xml" ContentType="application/vnd.openxmlformats-officedocument.presentationml.slideLayout+xml"/>
  <Override PartName="/ppt/comments/comment3.xml" ContentType="application/vnd.openxmlformats-officedocument.presentationml.comments+xml"/>
  <Override PartName="/ppt/tags/tag26.xml" ContentType="application/vnd.openxmlformats-officedocument.presentationml.tags+xml"/>
  <Override PartName="/ppt/comments/comment21.xml" ContentType="application/vnd.openxmlformats-officedocument.presentationml.comments+xml"/>
  <Override PartName="/ppt/notesSlides/notesSlide51.xml" ContentType="application/vnd.openxmlformats-officedocument.presentationml.notesSlide+xml"/>
  <Override PartName="/ppt/comments/comment105.xml" ContentType="application/vnd.openxmlformats-officedocument.presentationml.comments+xml"/>
  <Override PartName="/ppt/tags/tag15.xml" ContentType="application/vnd.openxmlformats-officedocument.presentationml.tags+xml"/>
  <Override PartName="/ppt/comments/comment10.xml" ContentType="application/vnd.openxmlformats-officedocument.presentationml.comments+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7.xml" ContentType="application/vnd.openxmlformats-officedocument.presentationml.slide+xml"/>
  <Override PartName="/ppt/comments/comment59.xml" ContentType="application/vnd.openxmlformats-officedocument.presentationml.comment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comments/comment95.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comments/comment37.xml" ContentType="application/vnd.openxmlformats-officedocument.presentationml.comments+xml"/>
  <Override PartName="/ppt/notesSlides/notesSlide67.xml" ContentType="application/vnd.openxmlformats-officedocument.presentationml.notesSlide+xml"/>
  <Override PartName="/ppt/comments/comment84.xml" ContentType="application/vnd.openxmlformats-officedocument.presentationml.comments+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comments/comment73.xml" ContentType="application/vnd.openxmlformats-officedocument.presentationml.comments+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comments/comment62.xml" ContentType="application/vnd.openxmlformats-officedocument.presentationml.comments+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comments/comment113.xml" ContentType="application/vnd.openxmlformats-officedocument.presentationml.comments+xml"/>
  <Override PartName="/ppt/tags/tag12.xml" ContentType="application/vnd.openxmlformats-officedocument.presentationml.tags+xml"/>
  <Override PartName="/ppt/tags/tag23.xml" ContentType="application/vnd.openxmlformats-officedocument.presentationml.tags+xml"/>
  <Override PartName="/ppt/comments/comment102.xml" ContentType="application/vnd.openxmlformats-officedocument.presentationml.comment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comments/comment78.xml" ContentType="application/vnd.openxmlformats-officedocument.presentationml.comments+xml"/>
  <Override PartName="/ppt/comments/comment89.xml" ContentType="application/vnd.openxmlformats-officedocument.presentationml.comments+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81.xml" ContentType="application/vnd.openxmlformats-officedocument.presentationml.comments+xml"/>
  <Override PartName="/ppt/comments/comment92.xml" ContentType="application/vnd.openxmlformats-officedocument.presentationml.comment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comments/comment5.xml" ContentType="application/vnd.openxmlformats-officedocument.presentationml.comments+xml"/>
  <Override PartName="/ppt/tags/tag28.xml" ContentType="application/vnd.openxmlformats-officedocument.presentationml.tag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Override PartName="/ppt/comments/comment107.xml" ContentType="application/vnd.openxmlformats-officedocument.presentationml.comments+xml"/>
  <Override PartName="/ppt/slides/slide40.xml" ContentType="application/vnd.openxmlformats-officedocument.presentationml.slide+xml"/>
  <Override PartName="/ppt/tags/tag17.xml" ContentType="application/vnd.openxmlformats-officedocument.presentationml.tags+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slides/slide89.xml" ContentType="application/vnd.openxmlformats-officedocument.presentationml.slide+xml"/>
  <Override PartName="/ppt/tags/tag31.xml" ContentType="application/vnd.openxmlformats-officedocument.presentationml.tags+xml"/>
  <Override PartName="/ppt/comments/comment110.xml" ContentType="application/vnd.openxmlformats-officedocument.presentationml.comments+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comments/comment97.xml" ContentType="application/vnd.openxmlformats-officedocument.presentationml.comment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comments/comment39.xml" ContentType="application/vnd.openxmlformats-officedocument.presentationml.comments+xml"/>
  <Override PartName="/ppt/notesSlides/notesSlide69.xml" ContentType="application/vnd.openxmlformats-officedocument.presentationml.notesSlide+xml"/>
  <Override PartName="/ppt/comments/comment86.xml" ContentType="application/vnd.openxmlformats-officedocument.presentationml.comments+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comments/comment75.xml" ContentType="application/vnd.openxmlformats-officedocument.presentationml.comments+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comments/comment64.xml" ContentType="application/vnd.openxmlformats-officedocument.presentationml.comments+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tags/tag14.xml" ContentType="application/vnd.openxmlformats-officedocument.presentationml.tags+xml"/>
  <Override PartName="/ppt/tags/tag25.xml" ContentType="application/vnd.openxmlformats-officedocument.presentationml.tags+xml"/>
  <Override PartName="/ppt/comments/comment20.xml" ContentType="application/vnd.openxmlformats-officedocument.presentationml.comments+xml"/>
  <Override PartName="/ppt/notesSlides/notesSlide50.xml" ContentType="application/vnd.openxmlformats-officedocument.presentationml.notesSlide+xml"/>
  <Override PartName="/ppt/comments/comment104.xml" ContentType="application/vnd.openxmlformats-officedocument.presentationml.comments+xml"/>
  <Override PartName="/ppt/slides/slide109.xml" ContentType="application/vnd.openxmlformats-officedocument.presentationml.slide+xml"/>
  <Override PartName="/ppt/notesSlides/notesSlide108.xml" ContentType="application/vnd.openxmlformats-officedocument.presentationml.notesSlide+xml"/>
  <Override PartName="/ppt/slides/slide97.xml" ContentType="application/vnd.openxmlformats-officedocument.presentationml.slide+xml"/>
  <Override PartName="/ppt/notesSlides/notesSlide5.xml" ContentType="application/vnd.openxmlformats-officedocument.presentationml.notesSlide+xml"/>
  <Override PartName="/ppt/comments/comment69.xml" ContentType="application/vnd.openxmlformats-officedocument.presentationml.comments+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comments/comment58.xml" ContentType="application/vnd.openxmlformats-officedocument.presentationml.comments+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83.xml" ContentType="application/vnd.openxmlformats-officedocument.presentationml.comments+xml"/>
  <Override PartName="/ppt/comments/comment94.xml" ContentType="application/vnd.openxmlformats-officedocument.presentationml.comments+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Default Extension="jpeg" ContentType="image/jpeg"/>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55.xml" ContentType="application/vnd.openxmlformats-officedocument.presentationml.notesSlide+xml"/>
  <Override PartName="/ppt/comments/comment72.xml" ContentType="application/vnd.openxmlformats-officedocument.presentationml.comments+xml"/>
  <Override PartName="/ppt/notesSlides/notesSlide100.xml" ContentType="application/vnd.openxmlformats-officedocument.presentationml.notesSlide+xml"/>
  <Override PartName="/ppt/comments/comment109.xml" ContentType="application/vnd.openxmlformats-officedocument.presentationml.comments+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comments/comment14.xml" ContentType="application/vnd.openxmlformats-officedocument.presentationml.comments+xml"/>
  <Override PartName="/ppt/notesSlides/notesSlide44.xml" ContentType="application/vnd.openxmlformats-officedocument.presentationml.notesSlide+xml"/>
  <Override PartName="/ppt/comments/comment61.xml" ContentType="application/vnd.openxmlformats-officedocument.presentationml.comments+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80.xml" ContentType="application/vnd.openxmlformats-officedocument.presentationml.notesSlide+xml"/>
  <Override PartName="/ppt/tags/tag33.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comments/comment99.xml" ContentType="application/vnd.openxmlformats-officedocument.presentationml.comments+xml"/>
  <Override PartName="/ppt/comments/comment101.xml" ContentType="application/vnd.openxmlformats-officedocument.presentationml.comments+xml"/>
  <Override PartName="/ppt/comments/comment112.xml" ContentType="application/vnd.openxmlformats-officedocument.presentationml.comment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tags/tag11.xml" ContentType="application/vnd.openxmlformats-officedocument.presentationml.tags+xml"/>
  <Override PartName="/ppt/comments/comment88.xml" ContentType="application/vnd.openxmlformats-officedocument.presentationml.comment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49.xml" ContentType="application/vnd.openxmlformats-officedocument.presentationml.notesSlide+xml"/>
  <Override PartName="/ppt/comments/comment66.xml" ContentType="application/vnd.openxmlformats-officedocument.presentationml.comments+xml"/>
  <Override PartName="/ppt/notesSlides/notesSlide96.xml" ContentType="application/vnd.openxmlformats-officedocument.presentationml.notesSlide+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Override PartName="/ppt/comments/comment91.xml" ContentType="application/vnd.openxmlformats-officedocument.presentationml.comments+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bleStyles.xml" ContentType="application/vnd.openxmlformats-officedocument.presentationml.tableStyles+xml"/>
  <Override PartName="/ppt/comments/comment4.xml" ContentType="application/vnd.openxmlformats-officedocument.presentationml.comments+xml"/>
  <Override PartName="/ppt/tags/tag27.xml" ContentType="application/vnd.openxmlformats-officedocument.presentationml.tags+xml"/>
  <Override PartName="/ppt/comments/comment22.xml" ContentType="application/vnd.openxmlformats-officedocument.presentationml.comments+xml"/>
  <Override PartName="/ppt/notesSlides/notesSlide52.xml" ContentType="application/vnd.openxmlformats-officedocument.presentationml.notesSlide+xml"/>
  <Override PartName="/ppt/notesSlides/notesSlide3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1"/>
    <p:sldMasterId id="2147483659" r:id="rId2"/>
  </p:sldMasterIdLst>
  <p:notesMasterIdLst>
    <p:notesMasterId r:id="rId117"/>
  </p:notesMasterIdLst>
  <p:handoutMasterIdLst>
    <p:handoutMasterId r:id="rId118"/>
  </p:handoutMasterIdLst>
  <p:sldIdLst>
    <p:sldId id="256" r:id="rId3"/>
    <p:sldId id="278" r:id="rId4"/>
    <p:sldId id="279" r:id="rId5"/>
    <p:sldId id="280" r:id="rId6"/>
    <p:sldId id="263" r:id="rId7"/>
    <p:sldId id="302" r:id="rId8"/>
    <p:sldId id="281" r:id="rId9"/>
    <p:sldId id="287" r:id="rId10"/>
    <p:sldId id="288" r:id="rId11"/>
    <p:sldId id="257" r:id="rId12"/>
    <p:sldId id="282" r:id="rId13"/>
    <p:sldId id="383" r:id="rId14"/>
    <p:sldId id="260" r:id="rId15"/>
    <p:sldId id="265" r:id="rId16"/>
    <p:sldId id="284" r:id="rId17"/>
    <p:sldId id="266" r:id="rId18"/>
    <p:sldId id="283" r:id="rId19"/>
    <p:sldId id="472" r:id="rId20"/>
    <p:sldId id="361" r:id="rId21"/>
    <p:sldId id="478" r:id="rId22"/>
    <p:sldId id="267" r:id="rId23"/>
    <p:sldId id="268" r:id="rId24"/>
    <p:sldId id="269" r:id="rId25"/>
    <p:sldId id="270" r:id="rId26"/>
    <p:sldId id="261" r:id="rId27"/>
    <p:sldId id="276" r:id="rId28"/>
    <p:sldId id="320" r:id="rId29"/>
    <p:sldId id="321" r:id="rId30"/>
    <p:sldId id="322" r:id="rId31"/>
    <p:sldId id="323" r:id="rId32"/>
    <p:sldId id="324" r:id="rId33"/>
    <p:sldId id="277" r:id="rId34"/>
    <p:sldId id="480" r:id="rId35"/>
    <p:sldId id="326" r:id="rId36"/>
    <p:sldId id="327" r:id="rId37"/>
    <p:sldId id="328" r:id="rId38"/>
    <p:sldId id="352" r:id="rId39"/>
    <p:sldId id="490" r:id="rId40"/>
    <p:sldId id="353" r:id="rId41"/>
    <p:sldId id="285" r:id="rId42"/>
    <p:sldId id="292" r:id="rId43"/>
    <p:sldId id="391" r:id="rId44"/>
    <p:sldId id="481" r:id="rId45"/>
    <p:sldId id="294" r:id="rId46"/>
    <p:sldId id="295" r:id="rId47"/>
    <p:sldId id="399" r:id="rId48"/>
    <p:sldId id="400" r:id="rId49"/>
    <p:sldId id="401" r:id="rId50"/>
    <p:sldId id="402" r:id="rId51"/>
    <p:sldId id="403" r:id="rId52"/>
    <p:sldId id="296" r:id="rId53"/>
    <p:sldId id="406" r:id="rId54"/>
    <p:sldId id="409" r:id="rId55"/>
    <p:sldId id="408" r:id="rId56"/>
    <p:sldId id="407" r:id="rId57"/>
    <p:sldId id="412" r:id="rId58"/>
    <p:sldId id="410" r:id="rId59"/>
    <p:sldId id="474" r:id="rId60"/>
    <p:sldId id="413" r:id="rId61"/>
    <p:sldId id="482" r:id="rId62"/>
    <p:sldId id="415" r:id="rId63"/>
    <p:sldId id="416" r:id="rId64"/>
    <p:sldId id="417" r:id="rId65"/>
    <p:sldId id="418" r:id="rId66"/>
    <p:sldId id="419" r:id="rId67"/>
    <p:sldId id="421" r:id="rId68"/>
    <p:sldId id="420" r:id="rId69"/>
    <p:sldId id="441" r:id="rId70"/>
    <p:sldId id="422" r:id="rId71"/>
    <p:sldId id="423" r:id="rId72"/>
    <p:sldId id="425" r:id="rId73"/>
    <p:sldId id="424" r:id="rId74"/>
    <p:sldId id="426" r:id="rId75"/>
    <p:sldId id="427" r:id="rId76"/>
    <p:sldId id="428" r:id="rId77"/>
    <p:sldId id="429" r:id="rId78"/>
    <p:sldId id="483" r:id="rId79"/>
    <p:sldId id="430" r:id="rId80"/>
    <p:sldId id="431" r:id="rId81"/>
    <p:sldId id="432" r:id="rId82"/>
    <p:sldId id="434" r:id="rId83"/>
    <p:sldId id="442" r:id="rId84"/>
    <p:sldId id="346" r:id="rId85"/>
    <p:sldId id="347" r:id="rId86"/>
    <p:sldId id="348" r:id="rId87"/>
    <p:sldId id="447" r:id="rId88"/>
    <p:sldId id="448" r:id="rId89"/>
    <p:sldId id="449" r:id="rId90"/>
    <p:sldId id="450" r:id="rId91"/>
    <p:sldId id="451" r:id="rId92"/>
    <p:sldId id="453" r:id="rId93"/>
    <p:sldId id="454" r:id="rId94"/>
    <p:sldId id="455" r:id="rId95"/>
    <p:sldId id="456" r:id="rId96"/>
    <p:sldId id="457" r:id="rId97"/>
    <p:sldId id="458" r:id="rId98"/>
    <p:sldId id="459" r:id="rId99"/>
    <p:sldId id="475" r:id="rId100"/>
    <p:sldId id="476" r:id="rId101"/>
    <p:sldId id="477" r:id="rId102"/>
    <p:sldId id="460" r:id="rId103"/>
    <p:sldId id="461" r:id="rId104"/>
    <p:sldId id="464" r:id="rId105"/>
    <p:sldId id="462" r:id="rId106"/>
    <p:sldId id="465" r:id="rId107"/>
    <p:sldId id="484" r:id="rId108"/>
    <p:sldId id="485" r:id="rId109"/>
    <p:sldId id="487" r:id="rId110"/>
    <p:sldId id="486" r:id="rId111"/>
    <p:sldId id="489" r:id="rId112"/>
    <p:sldId id="488" r:id="rId113"/>
    <p:sldId id="467" r:id="rId114"/>
    <p:sldId id="468" r:id="rId115"/>
    <p:sldId id="469" r:id="rId116"/>
  </p:sldIdLst>
  <p:sldSz cx="9144000" cy="6858000" type="screen4x3"/>
  <p:notesSz cx="7315200" cy="96012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2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8906" autoAdjust="0"/>
    <p:restoredTop sz="81647" autoAdjust="0"/>
  </p:normalViewPr>
  <p:slideViewPr>
    <p:cSldViewPr snapToGrid="0" snapToObjects="1">
      <p:cViewPr>
        <p:scale>
          <a:sx n="90" d="100"/>
          <a:sy n="90" d="100"/>
        </p:scale>
        <p:origin x="-2220" y="-198"/>
      </p:cViewPr>
      <p:guideLst>
        <p:guide orient="horz" pos="827"/>
        <p:guide pos="361"/>
      </p:guideLst>
    </p:cSldViewPr>
  </p:slideViewPr>
  <p:notesTextViewPr>
    <p:cViewPr>
      <p:scale>
        <a:sx n="100" d="100"/>
        <a:sy n="100" d="100"/>
      </p:scale>
      <p:origin x="0" y="0"/>
    </p:cViewPr>
  </p:notesTextViewPr>
  <p:sorterViewPr>
    <p:cViewPr>
      <p:scale>
        <a:sx n="66" d="100"/>
        <a:sy n="66" d="100"/>
      </p:scale>
      <p:origin x="0" y="1080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notesMaster" Target="notesMasters/notesMaster1.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commentAuthors" Target="commentAuthor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1-07T08:04:44.330" idx="1">
    <p:pos x="928" y="294"/>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11-07T08:05:37.108" idx="10">
    <p:pos x="486" y="448"/>
    <p:text>H1</p:text>
  </p:cm>
</p:cmLst>
</file>

<file path=ppt/comments/comment100.xml><?xml version="1.0" encoding="utf-8"?>
<p:cmLst xmlns:a="http://schemas.openxmlformats.org/drawingml/2006/main" xmlns:r="http://schemas.openxmlformats.org/officeDocument/2006/relationships" xmlns:p="http://schemas.openxmlformats.org/presentationml/2006/main">
  <p:cm authorId="0" dt="2013-11-07T09:07:21.859" idx="100">
    <p:pos x="518" y="448"/>
    <p:text>H2S</p:text>
  </p:cm>
</p:cmLst>
</file>

<file path=ppt/comments/comment101.xml><?xml version="1.0" encoding="utf-8"?>
<p:cmLst xmlns:a="http://schemas.openxmlformats.org/drawingml/2006/main" xmlns:r="http://schemas.openxmlformats.org/officeDocument/2006/relationships" xmlns:p="http://schemas.openxmlformats.org/presentationml/2006/main">
  <p:cm authorId="0" dt="2013-11-07T09:07:29.901" idx="101">
    <p:pos x="474" y="448"/>
    <p:text>H2</p:text>
  </p:cm>
</p:cmLst>
</file>

<file path=ppt/comments/comment102.xml><?xml version="1.0" encoding="utf-8"?>
<p:cmLst xmlns:a="http://schemas.openxmlformats.org/drawingml/2006/main" xmlns:r="http://schemas.openxmlformats.org/officeDocument/2006/relationships" xmlns:p="http://schemas.openxmlformats.org/presentationml/2006/main">
  <p:cm authorId="0" dt="2013-11-07T09:07:39.486" idx="102">
    <p:pos x="333" y="320"/>
    <p:text>H2</p:text>
  </p:cm>
</p:cmLst>
</file>

<file path=ppt/comments/comment103.xml><?xml version="1.0" encoding="utf-8"?>
<p:cmLst xmlns:a="http://schemas.openxmlformats.org/drawingml/2006/main" xmlns:r="http://schemas.openxmlformats.org/officeDocument/2006/relationships" xmlns:p="http://schemas.openxmlformats.org/presentationml/2006/main">
  <p:cm authorId="0" dt="2013-11-07T09:07:44.987" idx="103">
    <p:pos x="333" y="467"/>
    <p:text>H2S</p:text>
  </p:cm>
</p:cmLst>
</file>

<file path=ppt/comments/comment104.xml><?xml version="1.0" encoding="utf-8"?>
<p:cmLst xmlns:a="http://schemas.openxmlformats.org/drawingml/2006/main" xmlns:r="http://schemas.openxmlformats.org/officeDocument/2006/relationships" xmlns:p="http://schemas.openxmlformats.org/presentationml/2006/main">
  <p:cm authorId="0" dt="2013-11-07T09:07:56.329" idx="104">
    <p:pos x="416" y="448"/>
    <p:text>H2</p:text>
  </p:cm>
</p:cmLst>
</file>

<file path=ppt/comments/comment105.xml><?xml version="1.0" encoding="utf-8"?>
<p:cmLst xmlns:a="http://schemas.openxmlformats.org/drawingml/2006/main" xmlns:r="http://schemas.openxmlformats.org/officeDocument/2006/relationships" xmlns:p="http://schemas.openxmlformats.org/presentationml/2006/main">
  <p:cm authorId="0" dt="2013-11-07T09:08:14.082" idx="105">
    <p:pos x="416" y="448"/>
    <p:text>H2S</p:text>
  </p:cm>
</p:cmLst>
</file>

<file path=ppt/comments/comment106.xml><?xml version="1.0" encoding="utf-8"?>
<p:cmLst xmlns:a="http://schemas.openxmlformats.org/drawingml/2006/main" xmlns:r="http://schemas.openxmlformats.org/officeDocument/2006/relationships" xmlns:p="http://schemas.openxmlformats.org/presentationml/2006/main">
  <p:cm authorId="0" dt="2013-11-07T09:08:30.736" idx="106">
    <p:pos x="416" y="448"/>
    <p:text>H2S</p:text>
  </p:cm>
</p:cmLst>
</file>

<file path=ppt/comments/comment107.xml><?xml version="1.0" encoding="utf-8"?>
<p:cmLst xmlns:a="http://schemas.openxmlformats.org/drawingml/2006/main" xmlns:r="http://schemas.openxmlformats.org/officeDocument/2006/relationships" xmlns:p="http://schemas.openxmlformats.org/presentationml/2006/main">
  <p:cm authorId="0" dt="2013-11-07T09:08:45.389" idx="107">
    <p:pos x="416" y="448"/>
    <p:text>H2S</p:text>
  </p:cm>
</p:cmLst>
</file>

<file path=ppt/comments/comment108.xml><?xml version="1.0" encoding="utf-8"?>
<p:cmLst xmlns:a="http://schemas.openxmlformats.org/drawingml/2006/main" xmlns:r="http://schemas.openxmlformats.org/officeDocument/2006/relationships" xmlns:p="http://schemas.openxmlformats.org/presentationml/2006/main">
  <p:cm authorId="0" dt="2013-11-07T09:08:53.055" idx="108">
    <p:pos x="493" y="448"/>
    <p:text>H2</p:text>
  </p:cm>
</p:cmLst>
</file>

<file path=ppt/comments/comment109.xml><?xml version="1.0" encoding="utf-8"?>
<p:cmLst xmlns:a="http://schemas.openxmlformats.org/drawingml/2006/main" xmlns:r="http://schemas.openxmlformats.org/officeDocument/2006/relationships" xmlns:p="http://schemas.openxmlformats.org/presentationml/2006/main">
  <p:cm authorId="0" dt="2013-11-07T09:08:59.292" idx="109">
    <p:pos x="493" y="448"/>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11-07T08:14:37.382" idx="11">
    <p:pos x="531" y="448"/>
    <p:text>H2</p:text>
  </p:cm>
</p:cmLst>
</file>

<file path=ppt/comments/comment110.xml><?xml version="1.0" encoding="utf-8"?>
<p:cmLst xmlns:a="http://schemas.openxmlformats.org/drawingml/2006/main" xmlns:r="http://schemas.openxmlformats.org/officeDocument/2006/relationships" xmlns:p="http://schemas.openxmlformats.org/presentationml/2006/main">
  <p:cm authorId="0" dt="2013-11-07T09:09:05.899" idx="110">
    <p:pos x="493" y="448"/>
    <p:text>H2S</p:text>
  </p:cm>
</p:cmLst>
</file>

<file path=ppt/comments/comment111.xml><?xml version="1.0" encoding="utf-8"?>
<p:cmLst xmlns:a="http://schemas.openxmlformats.org/drawingml/2006/main" xmlns:r="http://schemas.openxmlformats.org/officeDocument/2006/relationships" xmlns:p="http://schemas.openxmlformats.org/presentationml/2006/main">
  <p:cm authorId="0" dt="2013-11-07T09:09:10.945" idx="111">
    <p:pos x="493" y="448"/>
    <p:text>H2S</p:text>
  </p:cm>
</p:cmLst>
</file>

<file path=ppt/comments/comment112.xml><?xml version="1.0" encoding="utf-8"?>
<p:cmLst xmlns:a="http://schemas.openxmlformats.org/drawingml/2006/main" xmlns:r="http://schemas.openxmlformats.org/officeDocument/2006/relationships" xmlns:p="http://schemas.openxmlformats.org/presentationml/2006/main">
  <p:cm authorId="0" dt="2013-11-07T09:09:23.117" idx="112">
    <p:pos x="518" y="448"/>
    <p:text>H1</p:text>
  </p:cm>
</p:cmLst>
</file>

<file path=ppt/comments/comment113.xml><?xml version="1.0" encoding="utf-8"?>
<p:cmLst xmlns:a="http://schemas.openxmlformats.org/drawingml/2006/main" xmlns:r="http://schemas.openxmlformats.org/officeDocument/2006/relationships" xmlns:p="http://schemas.openxmlformats.org/presentationml/2006/main">
  <p:cm authorId="0" dt="2013-11-07T09:09:28.273" idx="113">
    <p:pos x="557" y="442"/>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11-07T08:15:06.056" idx="12">
    <p:pos x="493" y="448"/>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11-07T08:15:13.125" idx="13">
    <p:pos x="397" y="365"/>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11-07T08:15:24.143" idx="14">
    <p:pos x="512" y="269"/>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11-07T08:15:30.355" idx="15">
    <p:pos x="557" y="448"/>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3-11-07T08:15:47.414" idx="16">
    <p:pos x="474" y="41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3-11-07T08:15:54.717" idx="17">
    <p:pos x="474" y="416"/>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3-11-07T09:33:00.900" idx="114">
    <p:pos x="493" y="294"/>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3-11-07T08:16:09.591" idx="19">
    <p:pos x="557" y="448"/>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1-07T07:59:31.320" idx="2">
    <p:pos x="2022" y="448"/>
    <p:text>H2S</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3-11-07T08:16:14.892" idx="20">
    <p:pos x="557" y="448"/>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3-11-07T08:16:22.131" idx="21">
    <p:pos x="467" y="422"/>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3-11-07T08:16:26.935" idx="22">
    <p:pos x="467" y="422"/>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3-11-07T08:16:45.951" idx="23">
    <p:pos x="467" y="422"/>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3-11-07T08:16:56.094" idx="24">
    <p:pos x="467" y="422"/>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3-11-07T09:35:39.529" idx="115">
    <p:pos x="518" y="448"/>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3-11-07T08:17:34.341" idx="26">
    <p:pos x="512" y="442"/>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3-11-07T08:17:52.074" idx="27">
    <p:pos x="493" y="448"/>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3-11-07T08:18:00.017" idx="28">
    <p:pos x="493" y="448"/>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3-11-07T08:18:05.285" idx="29">
    <p:pos x="493" y="448"/>
    <p:text>H2S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11-07T07:59:52.419" idx="3">
    <p:pos x="858" y="448"/>
    <p:text>H2S</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3-11-07T08:18:12.449" idx="30">
    <p:pos x="493" y="448"/>
    <p:text>H2S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3-11-07T08:18:17.748" idx="31">
    <p:pos x="493" y="448"/>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3-11-07T09:37:00.587" idx="116">
    <p:pos x="493" y="448"/>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3-11-07T11:32:38.792" idx="117">
    <p:pos x="499" y="448"/>
    <p:text>H2S</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3-11-07T08:19:10.199" idx="34">
    <p:pos x="493" y="448"/>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3-11-07T08:19:16.587" idx="35">
    <p:pos x="493" y="448"/>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3-11-07T08:19:22.427" idx="36">
    <p:pos x="493" y="448"/>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3-11-07T08:19:36.993" idx="37">
    <p:pos x="493" y="448"/>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3-11-07T11:37:54.192" idx="121">
    <p:pos x="416" y="448"/>
    <p:text>H1</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3-11-07T11:38:21.521" idx="38">
    <p:pos x="557" y="448"/>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11-07T07:59:59.673" idx="4">
    <p:pos x="986" y="448"/>
    <p:text>H2S</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3-11-07T08:21:03.248" idx="40">
    <p:pos x="416" y="218"/>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3-11-07T08:23:04.610" idx="41">
    <p:pos x="486" y="448"/>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3-11-07T08:23:16.325" idx="42">
    <p:pos x="454" y="448"/>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3-11-07T08:23:28.584" idx="43">
    <p:pos x="454" y="448"/>
    <p:text>H2S</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3-11-07T10:00:19.034" idx="118">
    <p:pos x="544" y="294"/>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3-11-07T10:02:30.994" idx="119">
    <p:pos x="544" y="224"/>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3-11-07T08:28:29.879" idx="46">
    <p:pos x="544" y="224"/>
    <p:text>H2S</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3-11-07T08:28:42.813" idx="47">
    <p:pos x="544" y="224"/>
    <p:text>H2S</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3-11-07T08:28:48.634" idx="48">
    <p:pos x="518" y="294"/>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3-11-07T08:28:58.163" idx="49">
    <p:pos x="518" y="262"/>
    <p:text>H2S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11-07T08:05:10.314" idx="5">
    <p:pos x="544" y="352"/>
    <p:text>H1</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3-11-07T08:29:03.546" idx="50">
    <p:pos x="518" y="282"/>
    <p:text>H2S</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3-11-07T08:29:12.488" idx="51">
    <p:pos x="416" y="448"/>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3-11-07T08:29:18.687" idx="52">
    <p:pos x="416" y="269"/>
    <p:text>H2S</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3-11-07T08:29:29.056" idx="53">
    <p:pos x="416" y="269"/>
    <p:text>H2S</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3-11-07T08:29:34.591" idx="54">
    <p:pos x="416" y="269"/>
    <p:text>H2S</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3-11-07T08:29:42.067" idx="55">
    <p:pos x="416" y="269"/>
    <p:text>H2S</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3-11-07T08:29:48.023" idx="56">
    <p:pos x="416" y="269"/>
    <p:text>H2S</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3-11-07T08:29:55.375" idx="57">
    <p:pos x="416" y="269"/>
    <p:text>H2S</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3-11-07T10:06:18.125" idx="120">
    <p:pos x="486" y="448"/>
    <p:text>H2</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3-11-07T08:34:16.383" idx="59">
    <p:pos x="416" y="269"/>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11-07T08:01:01.072" idx="6">
    <p:pos x="2317" y="448"/>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3-11-07T08:30:15.090" idx="60">
    <p:pos x="416" y="269"/>
    <p:text>H2S</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3-11-07T08:30:24.327" idx="61">
    <p:pos x="416" y="269"/>
    <p:text>H2S</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3-11-07T08:30:30.407" idx="62">
    <p:pos x="416" y="269"/>
    <p:text>H2S</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3-11-07T08:30:38.116" idx="63">
    <p:pos x="416" y="269"/>
    <p:text>H2S</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3-11-07T08:30:44.130" idx="64">
    <p:pos x="416" y="269"/>
    <p:text>H2S</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3-11-07T08:31:22.709" idx="65">
    <p:pos x="416" y="269"/>
    <p:text>H2S</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3-11-07T08:31:28.830" idx="66">
    <p:pos x="416" y="269"/>
    <p:text>H2S</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3-11-07T08:31:36.533" idx="67">
    <p:pos x="416" y="269"/>
    <p:text>H2S</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3-11-07T08:31:41.746" idx="68">
    <p:pos x="416" y="269"/>
    <p:text>H2S</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3-11-07T08:31:49.522" idx="69">
    <p:pos x="416" y="269"/>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11-07T08:01:51.006" idx="7">
    <p:pos x="2394" y="448"/>
    <p:text>H2</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3-11-07T08:31:54.759" idx="70">
    <p:pos x="416" y="269"/>
    <p:text>H2S</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3-11-07T08:32:02.110" idx="71">
    <p:pos x="416" y="269"/>
    <p:text>H2S</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3-11-07T08:32:07.925" idx="72">
    <p:pos x="416" y="269"/>
    <p:text>H2S</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3-11-07T08:52:02.978" idx="73">
    <p:pos x="416" y="269"/>
    <p:text>H2</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3-11-07T08:52:10.082" idx="74">
    <p:pos x="416" y="269"/>
    <p:text>H2S</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3-11-07T08:52:18.409" idx="75">
    <p:pos x="416" y="269"/>
    <p:text>H2S</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3-11-07T08:52:24.399" idx="76">
    <p:pos x="416" y="269"/>
    <p:text>H2S</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3-11-07T08:52:32.647" idx="77">
    <p:pos x="416" y="269"/>
    <p:text>H2S</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3-11-07T08:52:38.063" idx="78">
    <p:pos x="416" y="269"/>
    <p:text>H2S</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3-11-07T08:52:45.894" idx="79">
    <p:pos x="416" y="269"/>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11-07T08:02:52.982" idx="8">
    <p:pos x="531" y="346"/>
    <p:text>H2</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3-11-07T08:52:51.374" idx="80">
    <p:pos x="416" y="269"/>
    <p:text>H2S</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3-11-07T08:52:58.534" idx="81">
    <p:pos x="493" y="269"/>
    <p:text>H2</p:text>
  </p:cm>
</p:cmLst>
</file>

<file path=ppt/comments/comment82.xml><?xml version="1.0" encoding="utf-8"?>
<p:cmLst xmlns:a="http://schemas.openxmlformats.org/drawingml/2006/main" xmlns:r="http://schemas.openxmlformats.org/officeDocument/2006/relationships" xmlns:p="http://schemas.openxmlformats.org/presentationml/2006/main">
  <p:cm authorId="0" dt="2013-11-07T08:53:05.869" idx="82">
    <p:pos x="493" y="269"/>
    <p:text>H2S</p:text>
  </p:cm>
</p:cmLst>
</file>

<file path=ppt/comments/comment83.xml><?xml version="1.0" encoding="utf-8"?>
<p:cmLst xmlns:a="http://schemas.openxmlformats.org/drawingml/2006/main" xmlns:r="http://schemas.openxmlformats.org/officeDocument/2006/relationships" xmlns:p="http://schemas.openxmlformats.org/presentationml/2006/main">
  <p:cm authorId="0" dt="2013-11-07T08:53:24.478" idx="83">
    <p:pos x="493" y="448"/>
    <p:text>H2S</p:text>
  </p:cm>
</p:cmLst>
</file>

<file path=ppt/comments/comment84.xml><?xml version="1.0" encoding="utf-8"?>
<p:cmLst xmlns:a="http://schemas.openxmlformats.org/drawingml/2006/main" xmlns:r="http://schemas.openxmlformats.org/officeDocument/2006/relationships" xmlns:p="http://schemas.openxmlformats.org/presentationml/2006/main">
  <p:cm authorId="0" dt="2013-11-07T08:53:51.690" idx="84">
    <p:pos x="358" y="282"/>
    <p:text>H2S</p:text>
  </p:cm>
</p:cmLst>
</file>

<file path=ppt/comments/comment85.xml><?xml version="1.0" encoding="utf-8"?>
<p:cmLst xmlns:a="http://schemas.openxmlformats.org/drawingml/2006/main" xmlns:r="http://schemas.openxmlformats.org/officeDocument/2006/relationships" xmlns:p="http://schemas.openxmlformats.org/presentationml/2006/main">
  <p:cm authorId="0" dt="2013-11-07T08:56:22.077" idx="85">
    <p:pos x="493" y="333"/>
    <p:text>H2S</p:text>
  </p:cm>
</p:cmLst>
</file>

<file path=ppt/comments/comment86.xml><?xml version="1.0" encoding="utf-8"?>
<p:cmLst xmlns:a="http://schemas.openxmlformats.org/drawingml/2006/main" xmlns:r="http://schemas.openxmlformats.org/officeDocument/2006/relationships" xmlns:p="http://schemas.openxmlformats.org/presentationml/2006/main">
  <p:cm authorId="0" dt="2013-11-07T08:56:29.020" idx="86">
    <p:pos x="493" y="448"/>
    <p:text>H2</p:text>
  </p:cm>
</p:cmLst>
</file>

<file path=ppt/comments/comment87.xml><?xml version="1.0" encoding="utf-8"?>
<p:cmLst xmlns:a="http://schemas.openxmlformats.org/drawingml/2006/main" xmlns:r="http://schemas.openxmlformats.org/officeDocument/2006/relationships" xmlns:p="http://schemas.openxmlformats.org/presentationml/2006/main">
  <p:cm authorId="0" dt="2013-11-07T08:56:37.216" idx="87">
    <p:pos x="493" y="448"/>
    <p:text>H2S</p:text>
  </p:cm>
</p:cmLst>
</file>

<file path=ppt/comments/comment88.xml><?xml version="1.0" encoding="utf-8"?>
<p:cmLst xmlns:a="http://schemas.openxmlformats.org/drawingml/2006/main" xmlns:r="http://schemas.openxmlformats.org/officeDocument/2006/relationships" xmlns:p="http://schemas.openxmlformats.org/presentationml/2006/main">
  <p:cm authorId="0" dt="2013-11-07T08:56:42.201" idx="88">
    <p:pos x="493" y="448"/>
    <p:text>H2S</p:text>
  </p:cm>
</p:cmLst>
</file>

<file path=ppt/comments/comment89.xml><?xml version="1.0" encoding="utf-8"?>
<p:cmLst xmlns:a="http://schemas.openxmlformats.org/drawingml/2006/main" xmlns:r="http://schemas.openxmlformats.org/officeDocument/2006/relationships" xmlns:p="http://schemas.openxmlformats.org/presentationml/2006/main">
  <p:cm authorId="0" dt="2013-11-07T08:56:49.126" idx="89">
    <p:pos x="493" y="448"/>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11-07T08:03:26.976" idx="9">
    <p:pos x="531" y="339"/>
    <p:text>H2</p:text>
  </p:cm>
</p:cmLst>
</file>

<file path=ppt/comments/comment90.xml><?xml version="1.0" encoding="utf-8"?>
<p:cmLst xmlns:a="http://schemas.openxmlformats.org/drawingml/2006/main" xmlns:r="http://schemas.openxmlformats.org/officeDocument/2006/relationships" xmlns:p="http://schemas.openxmlformats.org/presentationml/2006/main">
  <p:cm authorId="0" dt="2013-11-07T08:57:00.615" idx="90">
    <p:pos x="518" y="448"/>
    <p:text>H2</p:text>
  </p:cm>
</p:cmLst>
</file>

<file path=ppt/comments/comment91.xml><?xml version="1.0" encoding="utf-8"?>
<p:cmLst xmlns:a="http://schemas.openxmlformats.org/drawingml/2006/main" xmlns:r="http://schemas.openxmlformats.org/officeDocument/2006/relationships" xmlns:p="http://schemas.openxmlformats.org/presentationml/2006/main">
  <p:cm authorId="0" dt="2013-11-07T08:58:14.114" idx="91">
    <p:pos x="454" y="346"/>
    <p:text>H2</p:text>
  </p:cm>
</p:cmLst>
</file>

<file path=ppt/comments/comment92.xml><?xml version="1.0" encoding="utf-8"?>
<p:cmLst xmlns:a="http://schemas.openxmlformats.org/drawingml/2006/main" xmlns:r="http://schemas.openxmlformats.org/officeDocument/2006/relationships" xmlns:p="http://schemas.openxmlformats.org/presentationml/2006/main">
  <p:cm authorId="0" dt="2013-11-07T08:58:28.017" idx="92">
    <p:pos x="454" y="448"/>
    <p:text>H2</p:text>
  </p:cm>
</p:cmLst>
</file>

<file path=ppt/comments/comment93.xml><?xml version="1.0" encoding="utf-8"?>
<p:cmLst xmlns:a="http://schemas.openxmlformats.org/drawingml/2006/main" xmlns:r="http://schemas.openxmlformats.org/officeDocument/2006/relationships" xmlns:p="http://schemas.openxmlformats.org/presentationml/2006/main">
  <p:cm authorId="0" dt="2013-11-07T08:58:35.637" idx="93">
    <p:pos x="307" y="448"/>
    <p:text>H2</p:text>
  </p:cm>
</p:cmLst>
</file>

<file path=ppt/comments/comment94.xml><?xml version="1.0" encoding="utf-8"?>
<p:cmLst xmlns:a="http://schemas.openxmlformats.org/drawingml/2006/main" xmlns:r="http://schemas.openxmlformats.org/officeDocument/2006/relationships" xmlns:p="http://schemas.openxmlformats.org/presentationml/2006/main">
  <p:cm authorId="0" dt="2013-11-07T08:58:45.635" idx="94">
    <p:pos x="454" y="448"/>
    <p:text>H2</p:text>
  </p:cm>
</p:cmLst>
</file>

<file path=ppt/comments/comment95.xml><?xml version="1.0" encoding="utf-8"?>
<p:cmLst xmlns:a="http://schemas.openxmlformats.org/drawingml/2006/main" xmlns:r="http://schemas.openxmlformats.org/officeDocument/2006/relationships" xmlns:p="http://schemas.openxmlformats.org/presentationml/2006/main">
  <p:cm authorId="0" dt="2013-11-07T08:58:50.599" idx="95">
    <p:pos x="454" y="448"/>
    <p:text>H2S</p:text>
  </p:cm>
</p:cmLst>
</file>

<file path=ppt/comments/comment96.xml><?xml version="1.0" encoding="utf-8"?>
<p:cmLst xmlns:a="http://schemas.openxmlformats.org/drawingml/2006/main" xmlns:r="http://schemas.openxmlformats.org/officeDocument/2006/relationships" xmlns:p="http://schemas.openxmlformats.org/presentationml/2006/main">
  <p:cm authorId="0" dt="2013-11-07T08:59:01.905" idx="96">
    <p:pos x="454" y="448"/>
    <p:text>H2S</p:text>
  </p:cm>
</p:cmLst>
</file>

<file path=ppt/comments/comment97.xml><?xml version="1.0" encoding="utf-8"?>
<p:cmLst xmlns:a="http://schemas.openxmlformats.org/drawingml/2006/main" xmlns:r="http://schemas.openxmlformats.org/officeDocument/2006/relationships" xmlns:p="http://schemas.openxmlformats.org/presentationml/2006/main">
  <p:cm authorId="0" dt="2013-11-07T08:59:19.146" idx="97">
    <p:pos x="454" y="448"/>
    <p:text>H2S</p:text>
  </p:cm>
</p:cmLst>
</file>

<file path=ppt/comments/comment98.xml><?xml version="1.0" encoding="utf-8"?>
<p:cmLst xmlns:a="http://schemas.openxmlformats.org/drawingml/2006/main" xmlns:r="http://schemas.openxmlformats.org/officeDocument/2006/relationships" xmlns:p="http://schemas.openxmlformats.org/presentationml/2006/main">
  <p:cm authorId="0" dt="2013-11-07T09:02:02.687" idx="98">
    <p:pos x="518" y="448"/>
    <p:text>H2</p:text>
  </p:cm>
</p:cmLst>
</file>

<file path=ppt/comments/comment99.xml><?xml version="1.0" encoding="utf-8"?>
<p:cmLst xmlns:a="http://schemas.openxmlformats.org/drawingml/2006/main" xmlns:r="http://schemas.openxmlformats.org/officeDocument/2006/relationships" xmlns:p="http://schemas.openxmlformats.org/presentationml/2006/main">
  <p:cm authorId="0" dt="2013-11-07T09:02:28.643" idx="99">
    <p:pos x="518" y="448"/>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fontAlgn="auto">
              <a:spcBef>
                <a:spcPts val="0"/>
              </a:spcBef>
              <a:spcAft>
                <a:spcPts val="0"/>
              </a:spcAft>
              <a:defRPr sz="1300">
                <a:latin typeface="+mn-lt"/>
              </a:defRPr>
            </a:lvl1pPr>
          </a:lstStyle>
          <a:p>
            <a:pPr>
              <a:defRPr/>
            </a:pPr>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fontAlgn="auto">
              <a:spcBef>
                <a:spcPts val="0"/>
              </a:spcBef>
              <a:spcAft>
                <a:spcPts val="0"/>
              </a:spcAft>
              <a:defRPr sz="1300">
                <a:latin typeface="+mn-lt"/>
              </a:defRPr>
            </a:lvl1pPr>
          </a:lstStyle>
          <a:p>
            <a:pPr>
              <a:defRPr/>
            </a:pPr>
            <a:fld id="{018E2AB1-7B2D-419E-BE20-E8A9156A0446}" type="datetimeFigureOut">
              <a:rPr lang="en-US"/>
              <a:pPr>
                <a:defRPr/>
              </a:pPr>
              <a:t>11/11/2013</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fontAlgn="auto">
              <a:spcBef>
                <a:spcPts val="0"/>
              </a:spcBef>
              <a:spcAft>
                <a:spcPts val="0"/>
              </a:spcAft>
              <a:defRPr sz="1300">
                <a:latin typeface="+mn-lt"/>
              </a:defRPr>
            </a:lvl1pPr>
          </a:lstStyle>
          <a:p>
            <a:pPr>
              <a:defRPr/>
            </a:pPr>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fontAlgn="auto">
              <a:spcBef>
                <a:spcPts val="0"/>
              </a:spcBef>
              <a:spcAft>
                <a:spcPts val="0"/>
              </a:spcAft>
              <a:defRPr sz="1300">
                <a:latin typeface="+mn-lt"/>
              </a:defRPr>
            </a:lvl1pPr>
          </a:lstStyle>
          <a:p>
            <a:pPr>
              <a:defRPr/>
            </a:pPr>
            <a:fld id="{374EE486-28FC-4B8D-87F2-7E6EFBF5DF34}"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fontAlgn="auto">
              <a:spcBef>
                <a:spcPts val="0"/>
              </a:spcBef>
              <a:spcAft>
                <a:spcPts val="0"/>
              </a:spcAft>
              <a:defRPr sz="1300">
                <a:latin typeface="+mn-lt"/>
              </a:defRPr>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fontAlgn="auto">
              <a:spcBef>
                <a:spcPts val="0"/>
              </a:spcBef>
              <a:spcAft>
                <a:spcPts val="0"/>
              </a:spcAft>
              <a:defRPr sz="1300">
                <a:latin typeface="+mn-lt"/>
              </a:defRPr>
            </a:lvl1pPr>
          </a:lstStyle>
          <a:p>
            <a:pPr>
              <a:defRPr/>
            </a:pPr>
            <a:fld id="{4147BD61-1CA7-45ED-90B6-D2FAAE048613}" type="datetimeFigureOut">
              <a:rPr lang="en-US"/>
              <a:pPr>
                <a:defRPr/>
              </a:pPr>
              <a:t>11/11/2013</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fontAlgn="auto">
              <a:spcBef>
                <a:spcPts val="0"/>
              </a:spcBef>
              <a:spcAft>
                <a:spcPts val="0"/>
              </a:spcAft>
              <a:defRPr sz="1300">
                <a:latin typeface="+mn-lt"/>
              </a:defRPr>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fontAlgn="auto">
              <a:spcBef>
                <a:spcPts val="0"/>
              </a:spcBef>
              <a:spcAft>
                <a:spcPts val="0"/>
              </a:spcAft>
              <a:defRPr sz="1300">
                <a:latin typeface="+mn-lt"/>
              </a:defRPr>
            </a:lvl1pPr>
          </a:lstStyle>
          <a:p>
            <a:pPr>
              <a:defRPr/>
            </a:pPr>
            <a:fld id="{75D7A683-EE47-415B-BD9C-F36E38D4EC35}"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share.qad.com/gm/document-1.9.697589/BI1-2%20BI%20Overview.wmv"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media.qad.com/qad/Play/c69f15137f90482081751cefc74d86c21d?catalog=229c8aec-7ef0-4643-be54-2a5b3227c04b"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TextEdit="1"/>
          </p:cNvSpPr>
          <p:nvPr>
            <p:ph type="sldImg"/>
          </p:nvPr>
        </p:nvSpPr>
        <p:spPr bwMode="auto">
          <a:noFill/>
          <a:ln>
            <a:solidFill>
              <a:srgbClr val="000000"/>
            </a:solidFill>
            <a:miter lim="800000"/>
            <a:headEnd/>
            <a:tailEnd/>
          </a:ln>
        </p:spPr>
      </p:sp>
      <p:sp>
        <p:nvSpPr>
          <p:cNvPr id="28674"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TextEdit="1"/>
          </p:cNvSpPr>
          <p:nvPr>
            <p:ph type="sldImg"/>
          </p:nvPr>
        </p:nvSpPr>
        <p:spPr bwMode="auto">
          <a:noFill/>
          <a:ln>
            <a:solidFill>
              <a:srgbClr val="000000"/>
            </a:solidFill>
            <a:miter lim="800000"/>
            <a:headEnd/>
            <a:tailEnd/>
          </a:ln>
        </p:spPr>
      </p:sp>
      <p:sp>
        <p:nvSpPr>
          <p:cNvPr id="51202"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a:t>
            </a:r>
            <a:r>
              <a:rPr lang="en-US" baseline="0" dirty="0" smtClean="0"/>
              <a:t> we’ve changed the initial database size to 10 GB (still relatively small for a data warehouse) and </a:t>
            </a:r>
            <a:r>
              <a:rPr lang="en-US" baseline="0" dirty="0" err="1" smtClean="0"/>
              <a:t>Autogrowth</a:t>
            </a:r>
            <a:r>
              <a:rPr lang="en-US" baseline="0" dirty="0" smtClean="0"/>
              <a:t> set to 10%.</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100</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Click the Run/Fail button to confirm that the job is running.</a:t>
            </a:r>
          </a:p>
          <a:p>
            <a:r>
              <a:rPr lang="en-US" dirty="0" smtClean="0"/>
              <a:t>The</a:t>
            </a:r>
            <a:r>
              <a:rPr lang="en-US" baseline="0" dirty="0" smtClean="0"/>
              <a:t> Refresh button can be clicked to have the page keep refreshing to show the progress of the load.</a:t>
            </a:r>
          </a:p>
          <a:p>
            <a:r>
              <a:rPr lang="en-US" baseline="0" dirty="0" smtClean="0"/>
              <a:t>Later in the run, explain what’s going on with TR_HIST and GLTR_HIST repeatedly being displayed.</a:t>
            </a:r>
          </a:p>
          <a:p>
            <a:r>
              <a:rPr lang="en-US" baseline="0" dirty="0" smtClean="0"/>
              <a:t>Also correlate the jobs that have run to the HIST_LOAD_JOB parameter list to explain job chaining.</a:t>
            </a:r>
            <a:endParaRPr lang="en-US" dirty="0" smtClean="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101</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root user has no security,</a:t>
            </a:r>
            <a:r>
              <a:rPr lang="en-US" baseline="0" dirty="0" smtClean="0"/>
              <a:t> just click OK through that message.</a:t>
            </a:r>
          </a:p>
          <a:p>
            <a:endParaRPr lang="en-US" baseline="0" dirty="0" smtClean="0"/>
          </a:p>
          <a:p>
            <a:r>
              <a:rPr lang="en-US" dirty="0" smtClean="0"/>
              <a:t>http://localhost/qadbi/Analytics.html</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102</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103</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104</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Load each module’s reports or dashboards that</a:t>
            </a:r>
            <a:r>
              <a:rPr lang="en-US" baseline="0" dirty="0" smtClean="0"/>
              <a:t> are installed.</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105</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Load each module’s reports or dashboards that</a:t>
            </a:r>
            <a:r>
              <a:rPr lang="en-US" baseline="0" dirty="0" smtClean="0"/>
              <a:t> are installed.</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106</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Load each module’s reports or dashboards that</a:t>
            </a:r>
            <a:r>
              <a:rPr lang="en-US" baseline="0" dirty="0" smtClean="0"/>
              <a:t> are installed.</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107</a:t>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dirty="0" smtClean="0">
                <a:latin typeface="Century Gothic" pitchFamily="34" charset="0"/>
              </a:rPr>
              <a:t>By default, root has no data access</a:t>
            </a:r>
          </a:p>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108</a:t>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109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TextEdit="1"/>
          </p:cNvSpPr>
          <p:nvPr>
            <p:ph type="sldImg"/>
          </p:nvPr>
        </p:nvSpPr>
        <p:spPr bwMode="auto">
          <a:noFill/>
          <a:ln>
            <a:solidFill>
              <a:srgbClr val="000000"/>
            </a:solidFill>
            <a:miter lim="800000"/>
            <a:headEnd/>
            <a:tailEnd/>
          </a:ln>
        </p:spPr>
      </p:sp>
      <p:sp>
        <p:nvSpPr>
          <p:cNvPr id="53250"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110</a:t>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111</a:t>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112</a:t>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Slide Image Placeholder 1"/>
          <p:cNvSpPr>
            <a:spLocks noGrp="1" noRot="1" noChangeAspect="1" noTextEdit="1"/>
          </p:cNvSpPr>
          <p:nvPr>
            <p:ph type="sldImg"/>
          </p:nvPr>
        </p:nvSpPr>
        <p:spPr bwMode="auto">
          <a:noFill/>
          <a:ln>
            <a:solidFill>
              <a:srgbClr val="000000"/>
            </a:solidFill>
            <a:miter lim="800000"/>
            <a:headEnd/>
            <a:tailEnd/>
          </a:ln>
        </p:spPr>
      </p:sp>
      <p:sp>
        <p:nvSpPr>
          <p:cNvPr id="208898" name="Notes Placeholder 2"/>
          <p:cNvSpPr>
            <a:spLocks noGrp="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endParaRPr lang="en-US" smtClean="0"/>
          </a:p>
        </p:txBody>
      </p:sp>
      <p:sp>
        <p:nvSpPr>
          <p:cNvPr id="208899" name="Slide Number Placeholder 3"/>
          <p:cNvSpPr txBox="1">
            <a:spLocks noGrp="1"/>
          </p:cNvSpPr>
          <p:nvPr/>
        </p:nvSpPr>
        <p:spPr bwMode="auto">
          <a:xfrm>
            <a:off x="4143587" y="9119474"/>
            <a:ext cx="3169920" cy="480060"/>
          </a:xfrm>
          <a:prstGeom prst="rect">
            <a:avLst/>
          </a:prstGeom>
          <a:noFill/>
          <a:ln w="9525">
            <a:noFill/>
            <a:miter lim="800000"/>
            <a:headEnd/>
            <a:tailEnd/>
          </a:ln>
        </p:spPr>
        <p:txBody>
          <a:bodyPr lIns="97578" tIns="48788" rIns="97578" bIns="48788" anchor="b"/>
          <a:lstStyle/>
          <a:p>
            <a:pPr algn="r" defTabSz="969969"/>
            <a:fld id="{67707949-2C1A-4A83-9E03-096B45AA8810}" type="slidenum">
              <a:rPr lang="en-US" sz="1300"/>
              <a:pPr algn="r" defTabSz="969969"/>
              <a:t>113</a:t>
            </a:fld>
            <a:endParaRPr lang="en-US" sz="1300"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Slide Image Placeholder 1"/>
          <p:cNvSpPr>
            <a:spLocks noGrp="1" noRot="1" noChangeAspect="1"/>
          </p:cNvSpPr>
          <p:nvPr>
            <p:ph type="sldImg"/>
          </p:nvPr>
        </p:nvSpPr>
        <p:spPr bwMode="auto">
          <a:noFill/>
          <a:ln>
            <a:solidFill>
              <a:srgbClr val="000000"/>
            </a:solidFill>
            <a:miter lim="800000"/>
            <a:headEnd/>
            <a:tailEnd/>
          </a:ln>
        </p:spPr>
      </p:sp>
      <p:sp>
        <p:nvSpPr>
          <p:cNvPr id="2109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this video</a:t>
            </a:r>
            <a:r>
              <a:rPr lang="en-US" baseline="0" dirty="0" smtClean="0"/>
              <a:t> for the BI overview.</a:t>
            </a:r>
          </a:p>
          <a:p>
            <a:r>
              <a:rPr lang="en-US" dirty="0" smtClean="0">
                <a:hlinkClick r:id="rId3"/>
              </a:rPr>
              <a:t>https://share.qad.com/gm/document-1.9.697589/BI1-2%20BI%20Overview.wmv</a:t>
            </a:r>
            <a:endParaRPr lang="en-US" dirty="0" smtClean="0"/>
          </a:p>
          <a:p>
            <a:endParaRPr lang="en-US" baseline="0" dirty="0" smtClean="0"/>
          </a:p>
          <a:p>
            <a:r>
              <a:rPr lang="en-US" dirty="0" smtClean="0">
                <a:hlinkClick r:id="rId4"/>
              </a:rPr>
              <a:t>http://media.qad.com/qad/Play/c69f15137f90482081751cefc74d86c21d?catalog=229c8aec-7ef0-4643-be54-2a5b3227c04b</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r>
              <a:rPr lang="en-US" smtClean="0"/>
              <a:t>While decision making is moving down the organization,  the day to day requirements of company representatives and the breadth of the analysis varies by a user’s position in the corporate hierarchy. Operational representatives such as warehouse staff and planners regularly use very detailed capabilities such as inquiries and reports or browses and collections to manage their operational tasks.  As we move up through the level of focus from Operational to Strategic, we move from detailed, daily requirements to higher levels of aggregation and a greater need for analysis by various attributes such as product family, product group, customer, or region.  Another form of analysis is changes tactically and strategically over time.  How have our inventory turns changed by product line or family over the past 6 or 12 months.  Aggregations, attributes, and changes over time are all the domain of Business Intelligence.</a:t>
            </a:r>
          </a:p>
          <a:p>
            <a:pPr eaLnBrk="1" hangingPunct="1"/>
            <a:endParaRPr lang="en-US" smtClean="0"/>
          </a:p>
        </p:txBody>
      </p:sp>
      <p:sp>
        <p:nvSpPr>
          <p:cNvPr id="55299" name="Slide Number Placeholder 3"/>
          <p:cNvSpPr txBox="1">
            <a:spLocks noGrp="1"/>
          </p:cNvSpPr>
          <p:nvPr/>
        </p:nvSpPr>
        <p:spPr bwMode="auto">
          <a:xfrm>
            <a:off x="4143587" y="9121140"/>
            <a:ext cx="3169920" cy="478394"/>
          </a:xfrm>
          <a:prstGeom prst="rect">
            <a:avLst/>
          </a:prstGeom>
          <a:noFill/>
          <a:ln w="9525">
            <a:noFill/>
            <a:miter lim="800000"/>
            <a:headEnd/>
            <a:tailEnd/>
          </a:ln>
        </p:spPr>
        <p:txBody>
          <a:bodyPr lIns="97578" tIns="48788" rIns="97578" bIns="48788" anchor="b"/>
          <a:lstStyle/>
          <a:p>
            <a:pPr algn="r" defTabSz="975003"/>
            <a:fld id="{3AB70001-3C12-494C-9881-BD6A7FC75F09}" type="slidenum">
              <a:rPr lang="en-US" sz="1300"/>
              <a:pPr algn="r" defTabSz="975003"/>
              <a:t>13</a:t>
            </a:fld>
            <a:endParaRPr lang="en-US" sz="13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7578" tIns="48788" rIns="97578" bIns="48788" anchor="b"/>
          <a:lstStyle/>
          <a:p>
            <a:pPr algn="r" defTabSz="975003"/>
            <a:fld id="{A0FFF93F-200D-4B5F-82AC-11A7A8EDE572}" type="slidenum">
              <a:rPr lang="en-US" sz="1300"/>
              <a:pPr algn="r" defTabSz="975003"/>
              <a:t>14</a:t>
            </a:fld>
            <a:endParaRPr lang="en-US" sz="1300" dirty="0"/>
          </a:p>
        </p:txBody>
      </p:sp>
      <p:sp>
        <p:nvSpPr>
          <p:cNvPr id="573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7347" name="Rectangle 3"/>
          <p:cNvSpPr>
            <a:spLocks noGrp="1" noChangeArrowheads="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r>
              <a:rPr lang="en-US" b="1" dirty="0" smtClean="0"/>
              <a:t>Key Concept:</a:t>
            </a:r>
          </a:p>
          <a:p>
            <a:pPr eaLnBrk="1" hangingPunct="1"/>
            <a:endParaRPr lang="en-US" b="1" dirty="0" smtClean="0"/>
          </a:p>
          <a:p>
            <a:pPr eaLnBrk="1" hangingPunct="1"/>
            <a:r>
              <a:rPr lang="en-US" b="1" dirty="0" smtClean="0"/>
              <a:t>QAD BI Components:</a:t>
            </a:r>
          </a:p>
          <a:p>
            <a:pPr eaLnBrk="1" hangingPunct="1"/>
            <a:endParaRPr lang="en-US" b="1" dirty="0" smtClean="0"/>
          </a:p>
          <a:p>
            <a:pPr eaLnBrk="1" hangingPunct="1"/>
            <a:r>
              <a:rPr lang="en-US" b="1" dirty="0" smtClean="0"/>
              <a:t>QAD BI Data Warehouse Developer (DWD)</a:t>
            </a:r>
          </a:p>
          <a:p>
            <a:pPr lvl="1" eaLnBrk="1" hangingPunct="1"/>
            <a:r>
              <a:rPr lang="en-US" dirty="0" smtClean="0"/>
              <a:t>Consolidate into a single warehouse optimized for simple, fast access</a:t>
            </a:r>
          </a:p>
          <a:p>
            <a:pPr lvl="1" eaLnBrk="1" hangingPunct="1"/>
            <a:r>
              <a:rPr lang="en-US" dirty="0" smtClean="0"/>
              <a:t>QAD and non-QAD data sources</a:t>
            </a:r>
          </a:p>
          <a:p>
            <a:pPr eaLnBrk="1" hangingPunct="1"/>
            <a:r>
              <a:rPr lang="en-US" b="1" dirty="0" smtClean="0"/>
              <a:t>Modules</a:t>
            </a:r>
          </a:p>
          <a:p>
            <a:pPr lvl="1" eaLnBrk="1" hangingPunct="1"/>
            <a:r>
              <a:rPr lang="en-US" dirty="0" smtClean="0"/>
              <a:t>ERP “aware” streamlines access to current and historical QAD ERP data</a:t>
            </a:r>
          </a:p>
          <a:p>
            <a:pPr lvl="1" eaLnBrk="1" hangingPunct="1"/>
            <a:r>
              <a:rPr lang="en-US" dirty="0" smtClean="0"/>
              <a:t>Extensible to support non-QAD data sources</a:t>
            </a:r>
          </a:p>
          <a:p>
            <a:pPr eaLnBrk="1" hangingPunct="1"/>
            <a:r>
              <a:rPr lang="en-US" b="1" dirty="0" smtClean="0"/>
              <a:t>QAD BI Collaborative Portal</a:t>
            </a:r>
          </a:p>
          <a:p>
            <a:pPr lvl="1" eaLnBrk="1" hangingPunct="1"/>
            <a:r>
              <a:rPr lang="en-US" dirty="0" smtClean="0"/>
              <a:t>Easy to use and create dashboard and reporting environment</a:t>
            </a:r>
          </a:p>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TextEdit="1"/>
          </p:cNvSpPr>
          <p:nvPr>
            <p:ph type="sldImg"/>
          </p:nvPr>
        </p:nvSpPr>
        <p:spPr bwMode="auto">
          <a:noFill/>
          <a:ln>
            <a:solidFill>
              <a:srgbClr val="000000"/>
            </a:solidFill>
            <a:miter lim="800000"/>
            <a:headEnd/>
            <a:tailEnd/>
          </a:ln>
        </p:spPr>
      </p:sp>
      <p:sp>
        <p:nvSpPr>
          <p:cNvPr id="59394"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42" name="Rectangle 3"/>
          <p:cNvSpPr>
            <a:spLocks noGrp="1" noChangeArrowheads="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r>
              <a:rPr lang="en-US" b="1" dirty="0" smtClean="0"/>
              <a:t>Glossary:  </a:t>
            </a:r>
          </a:p>
          <a:p>
            <a:pPr eaLnBrk="1" hangingPunct="1"/>
            <a:endParaRPr lang="en-US" b="1" dirty="0" smtClean="0"/>
          </a:p>
          <a:p>
            <a:pPr eaLnBrk="1" hangingPunct="1"/>
            <a:r>
              <a:rPr lang="en-US" b="1" dirty="0" smtClean="0"/>
              <a:t>Facts</a:t>
            </a:r>
            <a:r>
              <a:rPr lang="en-US" dirty="0" smtClean="0"/>
              <a:t> – Numerical information that can be analyzed by BI applications.  E.g. total quantity sold, total sales dollars</a:t>
            </a:r>
          </a:p>
          <a:p>
            <a:pPr eaLnBrk="1" hangingPunct="1"/>
            <a:endParaRPr lang="en-US" b="1" dirty="0" smtClean="0"/>
          </a:p>
          <a:p>
            <a:pPr eaLnBrk="1" hangingPunct="1"/>
            <a:r>
              <a:rPr lang="en-US" b="1" dirty="0" smtClean="0"/>
              <a:t>Dimensions</a:t>
            </a:r>
            <a:r>
              <a:rPr lang="en-US" dirty="0" smtClean="0"/>
              <a:t> – Qualifiers of Facts.  E.g.  Transaction date,  Customer name, Sales territory</a:t>
            </a:r>
          </a:p>
          <a:p>
            <a:pPr eaLnBrk="1" hangingPunct="1"/>
            <a:endParaRPr lang="en-US" b="1" dirty="0" smtClean="0"/>
          </a:p>
          <a:p>
            <a:pPr eaLnBrk="1" hangingPunct="1"/>
            <a:r>
              <a:rPr lang="en-US" b="1" dirty="0" smtClean="0"/>
              <a:t>Star schema  </a:t>
            </a:r>
            <a:r>
              <a:rPr lang="en-US" dirty="0" smtClean="0"/>
              <a:t>- Method of organizing facts and dimensions for BI purposes.  Star schemas can be deployed into Relational databases (in our case SQL Server) and into proprietary Cubes .  Examples of the latter are Microsoft's Analysis Services cubes or </a:t>
            </a:r>
            <a:r>
              <a:rPr lang="en-US" dirty="0" err="1" smtClean="0"/>
              <a:t>Cognos</a:t>
            </a:r>
            <a:r>
              <a:rPr lang="en-US" dirty="0" smtClean="0"/>
              <a:t>’ cubes.</a:t>
            </a:r>
            <a:r>
              <a:rPr lang="en-US" b="1" dirty="0" smtClean="0"/>
              <a:t> </a:t>
            </a:r>
          </a:p>
          <a:p>
            <a:pPr eaLnBrk="1" hangingPunct="1"/>
            <a:endParaRPr lang="en-US" b="1" dirty="0" smtClean="0"/>
          </a:p>
          <a:p>
            <a:pPr eaLnBrk="1" hangingPunct="1"/>
            <a:r>
              <a:rPr lang="en-US" b="1" dirty="0" smtClean="0"/>
              <a:t>Metadata</a:t>
            </a:r>
            <a:r>
              <a:rPr lang="en-US" dirty="0" smtClean="0"/>
              <a:t> – Data about data.  For example:  Columns in a fact table.  Column names and formats.</a:t>
            </a:r>
          </a:p>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490" name="Rectangle 3"/>
          <p:cNvSpPr>
            <a:spLocks noGrp="1" noChangeArrowheads="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hangingPunct="1">
              <a:defRPr/>
            </a:pPr>
            <a:endParaRPr lang="en-US" dirty="0" smtClean="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Rot="1" noChangeAspect="1" noTextEdit="1"/>
          </p:cNvSpPr>
          <p:nvPr>
            <p:ph type="sldImg"/>
          </p:nvPr>
        </p:nvSpPr>
        <p:spPr bwMode="auto">
          <a:noFill/>
          <a:ln>
            <a:solidFill>
              <a:srgbClr val="000000"/>
            </a:solidFill>
            <a:miter lim="800000"/>
            <a:headEnd/>
            <a:tailEnd/>
          </a:ln>
        </p:spPr>
      </p:sp>
      <p:sp>
        <p:nvSpPr>
          <p:cNvPr id="6553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Rot="1" noChangeAspect="1" noTextEdit="1"/>
          </p:cNvSpPr>
          <p:nvPr>
            <p:ph type="sldImg"/>
          </p:nvPr>
        </p:nvSpPr>
        <p:spPr bwMode="auto">
          <a:noFill/>
          <a:ln>
            <a:solidFill>
              <a:srgbClr val="000000"/>
            </a:solidFill>
            <a:miter lim="800000"/>
            <a:headEnd/>
            <a:tailEnd/>
          </a:ln>
        </p:spPr>
      </p:sp>
      <p:sp>
        <p:nvSpPr>
          <p:cNvPr id="6553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r>
              <a:rPr lang="en-US" smtClean="0"/>
              <a:t>The object </a:t>
            </a:r>
            <a:r>
              <a:rPr lang="en-US" i="1" smtClean="0"/>
              <a:t>Invoice Details </a:t>
            </a:r>
            <a:r>
              <a:rPr lang="en-US" smtClean="0"/>
              <a:t>is a </a:t>
            </a:r>
            <a:r>
              <a:rPr lang="en-US" b="1" smtClean="0"/>
              <a:t>Fact</a:t>
            </a:r>
            <a:r>
              <a:rPr lang="en-US" smtClean="0"/>
              <a:t> table.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noTextEdit="1"/>
          </p:cNvSpPr>
          <p:nvPr>
            <p:ph type="sldImg"/>
          </p:nvPr>
        </p:nvSpPr>
        <p:spPr bwMode="auto">
          <a:noFill/>
          <a:ln>
            <a:solidFill>
              <a:srgbClr val="000000"/>
            </a:solidFill>
            <a:miter lim="800000"/>
            <a:headEnd/>
            <a:tailEnd/>
          </a:ln>
        </p:spPr>
      </p:sp>
      <p:sp>
        <p:nvSpPr>
          <p:cNvPr id="69634" name="Notes Placeholder 2"/>
          <p:cNvSpPr>
            <a:spLocks noGrp="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r>
              <a:rPr lang="en-US" smtClean="0"/>
              <a:t>The object </a:t>
            </a:r>
            <a:r>
              <a:rPr lang="en-US" i="1" smtClean="0"/>
              <a:t>Customers</a:t>
            </a:r>
            <a:r>
              <a:rPr lang="en-US" smtClean="0"/>
              <a:t> is an example of a </a:t>
            </a:r>
            <a:r>
              <a:rPr lang="en-US" b="1" smtClean="0"/>
              <a:t>Dimension</a:t>
            </a:r>
            <a:r>
              <a:rPr lang="en-US" smtClean="0"/>
              <a:t> table.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noTextEdi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r>
              <a:rPr lang="en-US" i="1" smtClean="0"/>
              <a:t>Items</a:t>
            </a:r>
            <a:r>
              <a:rPr lang="en-US" smtClean="0"/>
              <a:t> is another example of a </a:t>
            </a:r>
            <a:r>
              <a:rPr lang="en-US" b="1" smtClean="0"/>
              <a:t>dimension </a:t>
            </a:r>
            <a:r>
              <a:rPr lang="en-US" smtClean="0"/>
              <a:t>table.</a:t>
            </a:r>
            <a:endParaRPr lang="en-US" i="1" smtClean="0"/>
          </a:p>
        </p:txBody>
      </p:sp>
      <p:sp>
        <p:nvSpPr>
          <p:cNvPr id="71683" name="Slide Number Placeholder 3"/>
          <p:cNvSpPr txBox="1">
            <a:spLocks noGrp="1"/>
          </p:cNvSpPr>
          <p:nvPr/>
        </p:nvSpPr>
        <p:spPr bwMode="auto">
          <a:xfrm>
            <a:off x="4143587" y="9119474"/>
            <a:ext cx="3169920" cy="480060"/>
          </a:xfrm>
          <a:prstGeom prst="rect">
            <a:avLst/>
          </a:prstGeom>
          <a:noFill/>
          <a:ln w="9525">
            <a:noFill/>
            <a:miter lim="800000"/>
            <a:headEnd/>
            <a:tailEnd/>
          </a:ln>
        </p:spPr>
        <p:txBody>
          <a:bodyPr lIns="97578" tIns="48788" rIns="97578" bIns="48788" anchor="b"/>
          <a:lstStyle/>
          <a:p>
            <a:pPr algn="r" defTabSz="975003"/>
            <a:fld id="{AE8295C9-871E-4C6B-803D-CC00010B9D0D}" type="slidenum">
              <a:rPr lang="en-US" sz="1300"/>
              <a:pPr algn="r" defTabSz="975003"/>
              <a:t>23</a:t>
            </a:fld>
            <a:endParaRPr lang="en-US" sz="13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noTextEdi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r>
              <a:rPr lang="en-US" smtClean="0"/>
              <a:t>Here are some other examples of dimension tables related to the fact table </a:t>
            </a:r>
            <a:r>
              <a:rPr lang="en-US" i="1" smtClean="0"/>
              <a:t>Invoice Details.</a:t>
            </a:r>
          </a:p>
          <a:p>
            <a:pPr eaLnBrk="1" hangingPunct="1"/>
            <a:endParaRPr lang="en-US" i="1"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7578" tIns="48788" rIns="97578" bIns="48788" anchor="b"/>
          <a:lstStyle/>
          <a:p>
            <a:pPr algn="r" defTabSz="975003"/>
            <a:fld id="{8FE9D8A8-395E-456B-BC27-9D5EA36A2E9D}" type="slidenum">
              <a:rPr lang="en-US" sz="1300"/>
              <a:pPr algn="r" defTabSz="975003"/>
              <a:t>25</a:t>
            </a:fld>
            <a:endParaRPr lang="en-US" sz="1300" dirty="0"/>
          </a:p>
        </p:txBody>
      </p:sp>
      <p:sp>
        <p:nvSpPr>
          <p:cNvPr id="757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79" name="Rectangle 3"/>
          <p:cNvSpPr>
            <a:spLocks noGrp="1" noChangeArrowheads="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r>
              <a:rPr lang="en-US" i="1" dirty="0" smtClean="0"/>
              <a:t>Dimensions</a:t>
            </a:r>
            <a:r>
              <a:rPr lang="en-US" dirty="0" smtClean="0"/>
              <a:t> are qualifiers of facts.</a:t>
            </a:r>
          </a:p>
          <a:p>
            <a:pPr eaLnBrk="1" hangingPunct="1"/>
            <a:endParaRPr lang="en-US" dirty="0" smtClean="0"/>
          </a:p>
          <a:p>
            <a:pPr eaLnBrk="1" hangingPunct="1"/>
            <a:r>
              <a:rPr lang="en-US" dirty="0" smtClean="0"/>
              <a:t>This diagram was produced using the QAD Data Warehouse Designer and one of the standard tools.</a:t>
            </a:r>
          </a:p>
          <a:p>
            <a:pPr eaLnBrk="1" hangingPunct="1"/>
            <a:endParaRPr lang="en-US" dirty="0" smtClean="0"/>
          </a:p>
          <a:p>
            <a:pPr eaLnBrk="1" hangingPunct="1"/>
            <a:r>
              <a:rPr lang="en-US" dirty="0" smtClean="0"/>
              <a:t>It is the </a:t>
            </a:r>
            <a:r>
              <a:rPr lang="en-US" dirty="0" err="1" smtClean="0"/>
              <a:t>fact_ar_invoice</a:t>
            </a:r>
            <a:r>
              <a:rPr lang="en-US" dirty="0" smtClean="0"/>
              <a:t> and all the related dimensions.</a:t>
            </a:r>
          </a:p>
          <a:p>
            <a:pPr eaLnBrk="1" hangingPunct="1"/>
            <a:endParaRPr lang="en-US" dirty="0" smtClean="0"/>
          </a:p>
          <a:p>
            <a:pPr eaLnBrk="1" hangingPunct="1"/>
            <a:r>
              <a:rPr lang="en-US" dirty="0" smtClean="0"/>
              <a:t>It is </a:t>
            </a:r>
            <a:r>
              <a:rPr lang="en-US" u="sng" dirty="0" smtClean="0"/>
              <a:t>not</a:t>
            </a:r>
            <a:r>
              <a:rPr lang="en-US" dirty="0" smtClean="0"/>
              <a:t> important that you know which dimensions are available for each fact table. For standard QAD functionality, any dimension you need will generally be available.</a:t>
            </a:r>
          </a:p>
          <a:p>
            <a:pPr eaLnBrk="1" hangingPunct="1"/>
            <a:endParaRPr lang="en-US" dirty="0" smtClean="0"/>
          </a:p>
          <a:p>
            <a:pPr eaLnBrk="1" hangingPunct="1"/>
            <a:r>
              <a:rPr lang="en-US" dirty="0" smtClean="0"/>
              <a:t>The dimension tables shown in focus is an example of </a:t>
            </a:r>
            <a:r>
              <a:rPr lang="en-US" i="1" dirty="0" smtClean="0"/>
              <a:t>dimension </a:t>
            </a:r>
            <a:r>
              <a:rPr lang="en-US" b="1" i="1" dirty="0" smtClean="0"/>
              <a:t>views</a:t>
            </a:r>
            <a:r>
              <a:rPr lang="en-US" i="1" dirty="0" smtClean="0"/>
              <a:t>.  </a:t>
            </a:r>
            <a:r>
              <a:rPr lang="en-US" dirty="0" smtClean="0"/>
              <a:t>A view makes it possible to look at a common file in different ways.</a:t>
            </a:r>
          </a:p>
          <a:p>
            <a:pPr eaLnBrk="1" hangingPunct="1"/>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r>
              <a:rPr lang="en-GB" dirty="0" smtClean="0"/>
              <a:t>The last piece of the BI puzzle is Documentation. </a:t>
            </a:r>
          </a:p>
          <a:p>
            <a:pPr eaLnBrk="1" hangingPunct="1"/>
            <a:r>
              <a:rPr lang="en-GB" dirty="0" smtClean="0"/>
              <a:t>The QAD DWD can automatically generate both technical and end-user documentation.</a:t>
            </a:r>
          </a:p>
          <a:p>
            <a:pPr eaLnBrk="1" hangingPunct="1"/>
            <a:r>
              <a:rPr lang="en-GB" dirty="0" smtClean="0"/>
              <a:t>It also is our ETL tool. This</a:t>
            </a:r>
            <a:r>
              <a:rPr lang="en-GB" baseline="0" dirty="0" smtClean="0"/>
              <a:t> is the structure of from the perspective of the DWD.</a:t>
            </a:r>
            <a:endParaRPr lang="en-GB" dirty="0" smtClean="0"/>
          </a:p>
          <a:p>
            <a:pPr eaLnBrk="1" hangingPunct="1"/>
            <a:endParaRPr lang="en-GB" dirty="0" smtClean="0"/>
          </a:p>
          <a:p>
            <a:pPr eaLnBrk="1" hangingPunct="1"/>
            <a:endParaRPr lang="en-NZ" dirty="0" smtClean="0"/>
          </a:p>
        </p:txBody>
      </p:sp>
      <p:sp>
        <p:nvSpPr>
          <p:cNvPr id="77827" name="Slide Number Placeholder 3"/>
          <p:cNvSpPr txBox="1">
            <a:spLocks noGrp="1"/>
          </p:cNvSpPr>
          <p:nvPr/>
        </p:nvSpPr>
        <p:spPr bwMode="auto">
          <a:xfrm>
            <a:off x="4143587" y="9121140"/>
            <a:ext cx="3169920" cy="478394"/>
          </a:xfrm>
          <a:prstGeom prst="rect">
            <a:avLst/>
          </a:prstGeom>
          <a:noFill/>
          <a:ln w="9525">
            <a:noFill/>
            <a:miter lim="800000"/>
            <a:headEnd/>
            <a:tailEnd/>
          </a:ln>
        </p:spPr>
        <p:txBody>
          <a:bodyPr lIns="96661" tIns="48331" rIns="96661" bIns="48331" anchor="b"/>
          <a:lstStyle/>
          <a:p>
            <a:pPr algn="r" defTabSz="966612"/>
            <a:fld id="{394D546D-9DDF-433F-866D-53551C6232D8}" type="slidenum">
              <a:rPr lang="en-US" sz="1500">
                <a:latin typeface="Tahoma" pitchFamily="34" charset="0"/>
                <a:cs typeface="Arial" charset="0"/>
              </a:rPr>
              <a:pPr algn="r" defTabSz="966612"/>
              <a:t>26</a:t>
            </a:fld>
            <a:endParaRPr lang="en-US" sz="1500" dirty="0">
              <a:latin typeface="Tahoma" pitchFamily="34" charset="0"/>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TextEdit="1"/>
          </p:cNvSpPr>
          <p:nvPr>
            <p:ph type="sldImg"/>
          </p:nvPr>
        </p:nvSpPr>
        <p:spPr bwMode="auto">
          <a:noFill/>
          <a:ln>
            <a:solidFill>
              <a:srgbClr val="000000"/>
            </a:solidFill>
            <a:miter lim="800000"/>
            <a:headEnd/>
            <a:tailEnd/>
          </a:ln>
        </p:spPr>
      </p:sp>
      <p:sp>
        <p:nvSpPr>
          <p:cNvPr id="79874" name="Rectangle 3"/>
          <p:cNvSpPr>
            <a:spLocks noGrp="1"/>
          </p:cNvSpPr>
          <p:nvPr>
            <p:ph type="body" idx="1"/>
          </p:nvPr>
        </p:nvSpPr>
        <p:spPr bwMode="auto">
          <a:noFill/>
        </p:spPr>
        <p:txBody>
          <a:bodyPr wrap="square" numCol="1" anchor="t" anchorCtr="0" compatLnSpc="1">
            <a:prstTxWarp prst="textNoShape">
              <a:avLst/>
            </a:prstTxWarp>
          </a:bodyPr>
          <a:lstStyle/>
          <a:p>
            <a:pPr defTabSz="966612">
              <a:defRPr/>
            </a:pPr>
            <a:r>
              <a:rPr lang="en-US" dirty="0" smtClean="0"/>
              <a:t>The QAD ERP Progress</a:t>
            </a:r>
            <a:r>
              <a:rPr lang="en-US" baseline="0" dirty="0" smtClean="0"/>
              <a:t> tables are the source of most of the data for our BI Modules.</a:t>
            </a:r>
          </a:p>
          <a:p>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TextEdit="1"/>
          </p:cNvSpPr>
          <p:nvPr>
            <p:ph type="sldImg"/>
          </p:nvPr>
        </p:nvSpPr>
        <p:spPr bwMode="auto">
          <a:noFill/>
          <a:ln>
            <a:solidFill>
              <a:srgbClr val="000000"/>
            </a:solidFill>
            <a:miter lim="800000"/>
            <a:headEnd/>
            <a:tailEnd/>
          </a:ln>
        </p:spPr>
      </p:sp>
      <p:sp>
        <p:nvSpPr>
          <p:cNvPr id="81922" name="Rectangle 3"/>
          <p:cNvSpPr>
            <a:spLocks noGrp="1"/>
          </p:cNvSpPr>
          <p:nvPr>
            <p:ph type="body" idx="1"/>
          </p:nvPr>
        </p:nvSpPr>
        <p:spPr bwMode="auto">
          <a:noFill/>
        </p:spPr>
        <p:txBody>
          <a:bodyPr wrap="square" numCol="1" anchor="t" anchorCtr="0" compatLnSpc="1">
            <a:prstTxWarp prst="textNoShape">
              <a:avLst/>
            </a:prstTxWarp>
          </a:bodyPr>
          <a:lstStyle/>
          <a:p>
            <a:pPr defTabSz="966612">
              <a:defRPr/>
            </a:pPr>
            <a:r>
              <a:rPr lang="en-US" dirty="0" smtClean="0"/>
              <a:t>SQL Server is the underlying</a:t>
            </a:r>
            <a:r>
              <a:rPr lang="en-US" baseline="0" dirty="0" smtClean="0"/>
              <a:t> database that the data warehouse resides in.</a:t>
            </a:r>
          </a:p>
          <a:p>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Rot="1" noChangeAspect="1" noTextEdit="1"/>
          </p:cNvSpPr>
          <p:nvPr>
            <p:ph type="sldImg"/>
          </p:nvPr>
        </p:nvSpPr>
        <p:spPr bwMode="auto">
          <a:noFill/>
          <a:ln>
            <a:solidFill>
              <a:srgbClr val="000000"/>
            </a:solidFill>
            <a:miter lim="800000"/>
            <a:headEnd/>
            <a:tailEnd/>
          </a:ln>
        </p:spPr>
      </p:sp>
      <p:sp>
        <p:nvSpPr>
          <p:cNvPr id="83970" name="Rectangle 3"/>
          <p:cNvSpPr>
            <a:spLocks noGrp="1"/>
          </p:cNvSpPr>
          <p:nvPr>
            <p:ph type="body" idx="1"/>
          </p:nvPr>
        </p:nvSpPr>
        <p:spPr bwMode="auto">
          <a:noFill/>
        </p:spPr>
        <p:txBody>
          <a:bodyPr wrap="square" numCol="1" anchor="t" anchorCtr="0" compatLnSpc="1">
            <a:prstTxWarp prst="textNoShape">
              <a:avLst/>
            </a:prstTxWarp>
          </a:bodyPr>
          <a:lstStyle/>
          <a:p>
            <a:pPr defTabSz="966612">
              <a:defRPr/>
            </a:pPr>
            <a:r>
              <a:rPr lang="en-US" dirty="0" smtClean="0"/>
              <a:t>QAD BI DWD (Data</a:t>
            </a:r>
            <a:r>
              <a:rPr lang="en-US" baseline="0" dirty="0" smtClean="0"/>
              <a:t> Warehouse Designer) is the ETL tool that provides the means for Extraction, Transformation and Loading of data into the data warehouse. The DWD maintains all the metadata about the data warehouse tables as well as documentation, scheduling and anything else controlling the construction and building of the warehouses.</a:t>
            </a:r>
            <a:endParaRPr lang="en-US" dirty="0" smtClean="0"/>
          </a:p>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2771" name="Slide Number Placeholder 3"/>
          <p:cNvSpPr txBox="1">
            <a:spLocks noGrp="1"/>
          </p:cNvSpPr>
          <p:nvPr/>
        </p:nvSpPr>
        <p:spPr bwMode="auto">
          <a:xfrm>
            <a:off x="4143587" y="9119474"/>
            <a:ext cx="3169920" cy="480060"/>
          </a:xfrm>
          <a:prstGeom prst="rect">
            <a:avLst/>
          </a:prstGeom>
          <a:noFill/>
          <a:ln w="9525">
            <a:noFill/>
            <a:miter lim="800000"/>
            <a:headEnd/>
            <a:tailEnd/>
          </a:ln>
        </p:spPr>
        <p:txBody>
          <a:bodyPr lIns="96661" tIns="48331" rIns="96661" bIns="48331" anchor="b"/>
          <a:lstStyle/>
          <a:p>
            <a:pPr algn="r"/>
            <a:fld id="{AB5AB2DD-A025-49E0-B970-B32D4593B077}" type="slidenum">
              <a:rPr lang="en-US" sz="1300">
                <a:latin typeface="Calibri" pitchFamily="34" charset="0"/>
              </a:rPr>
              <a:pPr algn="r"/>
              <a:t>3</a:t>
            </a:fld>
            <a:endParaRPr lang="en-US" sz="1300" dirty="0">
              <a:latin typeface="Calibri"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Rot="1" noChangeAspect="1" noTextEdit="1"/>
          </p:cNvSpPr>
          <p:nvPr>
            <p:ph type="sldImg"/>
          </p:nvPr>
        </p:nvSpPr>
        <p:spPr bwMode="auto">
          <a:noFill/>
          <a:ln>
            <a:solidFill>
              <a:srgbClr val="000000"/>
            </a:solidFill>
            <a:miter lim="800000"/>
            <a:headEnd/>
            <a:tailEnd/>
          </a:ln>
        </p:spPr>
      </p:sp>
      <p:sp>
        <p:nvSpPr>
          <p:cNvPr id="86018" name="Rectangle 3"/>
          <p:cNvSpPr>
            <a:spLocks noGrp="1"/>
          </p:cNvSpPr>
          <p:nvPr>
            <p:ph type="body" idx="1"/>
          </p:nvPr>
        </p:nvSpPr>
        <p:spPr bwMode="auto">
          <a:noFill/>
        </p:spPr>
        <p:txBody>
          <a:bodyPr wrap="square" numCol="1" anchor="t" anchorCtr="0" compatLnSpc="1">
            <a:prstTxWarp prst="textNoShape">
              <a:avLst/>
            </a:prstTxWarp>
          </a:bodyPr>
          <a:lstStyle/>
          <a:p>
            <a:pPr defTabSz="966612">
              <a:defRPr/>
            </a:pPr>
            <a:r>
              <a:rPr lang="en-US" dirty="0" smtClean="0"/>
              <a:t>The QAD BI Portal is the front end web based portal GUI for Business</a:t>
            </a:r>
            <a:r>
              <a:rPr lang="en-US" baseline="0" dirty="0" smtClean="0"/>
              <a:t> Users to access the data in the data warehouse and see it in useful ways such as reports, charts, graphs and spreadsheets.</a:t>
            </a:r>
          </a:p>
          <a:p>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Rot="1" noChangeAspect="1" noTextEdit="1"/>
          </p:cNvSpPr>
          <p:nvPr>
            <p:ph type="sldImg"/>
          </p:nvPr>
        </p:nvSpPr>
        <p:spPr bwMode="auto">
          <a:noFill/>
          <a:ln>
            <a:solidFill>
              <a:srgbClr val="000000"/>
            </a:solidFill>
            <a:miter lim="800000"/>
            <a:headEnd/>
            <a:tailEnd/>
          </a:ln>
        </p:spPr>
      </p:sp>
      <p:sp>
        <p:nvSpPr>
          <p:cNvPr id="88066" name="Rectangle 3"/>
          <p:cNvSpPr>
            <a:spLocks noGrp="1"/>
          </p:cNvSpPr>
          <p:nvPr>
            <p:ph type="body" idx="1"/>
          </p:nvPr>
        </p:nvSpPr>
        <p:spPr bwMode="auto">
          <a:noFill/>
        </p:spPr>
        <p:txBody>
          <a:bodyPr wrap="square" numCol="1" anchor="t" anchorCtr="0" compatLnSpc="1">
            <a:prstTxWarp prst="textNoShape">
              <a:avLst/>
            </a:prstTxWarp>
          </a:bodyPr>
          <a:lstStyle/>
          <a:p>
            <a:pPr defTabSz="966612">
              <a:defRPr/>
            </a:pPr>
            <a:r>
              <a:rPr lang="en-US" dirty="0" smtClean="0"/>
              <a:t>The data flows from the ERP into the data</a:t>
            </a:r>
            <a:r>
              <a:rPr lang="en-US" baseline="0" dirty="0" smtClean="0"/>
              <a:t> warehouse via ODBC connections between SQL Server and Progress.</a:t>
            </a:r>
          </a:p>
          <a:p>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7578" tIns="48788" rIns="97578" bIns="48788" anchor="b"/>
          <a:lstStyle/>
          <a:p>
            <a:pPr algn="r" defTabSz="975003"/>
            <a:fld id="{4936CA18-C786-4140-BA3A-02040B97CB08}" type="slidenum">
              <a:rPr lang="en-US" sz="1300"/>
              <a:pPr algn="r" defTabSz="975003"/>
              <a:t>32</a:t>
            </a:fld>
            <a:endParaRPr lang="en-US" sz="1300" dirty="0"/>
          </a:p>
        </p:txBody>
      </p:sp>
      <p:sp>
        <p:nvSpPr>
          <p:cNvPr id="901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0115" name="Rectangle 3"/>
          <p:cNvSpPr>
            <a:spLocks noGrp="1" noChangeArrowheads="1"/>
          </p:cNvSpPr>
          <p:nvPr>
            <p:ph type="body" idx="1"/>
          </p:nvPr>
        </p:nvSpPr>
        <p:spPr bwMode="auto">
          <a:xfrm>
            <a:off x="731520" y="4558904"/>
            <a:ext cx="5852160" cy="4322206"/>
          </a:xfrm>
          <a:noFill/>
        </p:spPr>
        <p:txBody>
          <a:bodyPr wrap="square" lIns="97578" tIns="48788" rIns="97578" bIns="48788" numCol="1" anchor="t" anchorCtr="0" compatLnSpc="1">
            <a:prstTxWarp prst="textNoShape">
              <a:avLst/>
            </a:prstTxWarp>
          </a:bodyPr>
          <a:lstStyle/>
          <a:p>
            <a:pPr eaLnBrk="1" hangingPunct="1"/>
            <a:r>
              <a:rPr lang="en-US" b="1" dirty="0" smtClean="0"/>
              <a:t>Key Concept:</a:t>
            </a:r>
          </a:p>
          <a:p>
            <a:pPr eaLnBrk="1" hangingPunct="1"/>
            <a:endParaRPr lang="en-US" b="1" dirty="0" smtClean="0"/>
          </a:p>
          <a:p>
            <a:pPr marL="0" lvl="1" eaLnBrk="1" hangingPunct="1"/>
            <a:r>
              <a:rPr lang="en-US" dirty="0" smtClean="0"/>
              <a:t>The BI solution provides out-of-the box ERP and EAM “aware” modules.  This streamlines access to current and historical QAD ERP data.</a:t>
            </a:r>
          </a:p>
          <a:p>
            <a:pPr marL="0" lvl="1" eaLnBrk="1" hangingPunct="1"/>
            <a:endParaRPr lang="en-US" dirty="0" smtClean="0"/>
          </a:p>
          <a:p>
            <a:pPr marL="0" lvl="1" eaLnBrk="1" hangingPunct="1"/>
            <a:r>
              <a:rPr lang="en-US" dirty="0" smtClean="0"/>
              <a:t>Current modules are:</a:t>
            </a:r>
          </a:p>
          <a:p>
            <a:pPr marL="0" lvl="1" eaLnBrk="1" hangingPunct="1"/>
            <a:endParaRPr lang="en-US" dirty="0" smtClean="0"/>
          </a:p>
          <a:p>
            <a:pPr marL="483306" lvl="2" eaLnBrk="1" hangingPunct="1">
              <a:buFontTx/>
              <a:buChar char="•"/>
            </a:pPr>
            <a:r>
              <a:rPr lang="en-US" dirty="0" smtClean="0"/>
              <a:t>  Financials (SE &amp; EE)</a:t>
            </a:r>
          </a:p>
          <a:p>
            <a:pPr marL="483306" lvl="2" eaLnBrk="1" hangingPunct="1"/>
            <a:endParaRPr lang="en-US" dirty="0" smtClean="0"/>
          </a:p>
          <a:p>
            <a:pPr marL="483306" lvl="2" eaLnBrk="1" hangingPunct="1">
              <a:buFontTx/>
              <a:buChar char="•"/>
            </a:pPr>
            <a:r>
              <a:rPr lang="en-US" dirty="0" smtClean="0"/>
              <a:t>  Order Management</a:t>
            </a:r>
          </a:p>
          <a:p>
            <a:pPr marL="483306" lvl="2" eaLnBrk="1" hangingPunct="1"/>
            <a:endParaRPr lang="en-US" dirty="0" smtClean="0"/>
          </a:p>
          <a:p>
            <a:pPr marL="483306" lvl="2" eaLnBrk="1" hangingPunct="1">
              <a:buFontTx/>
              <a:buChar char="•"/>
            </a:pPr>
            <a:r>
              <a:rPr lang="en-US" dirty="0" smtClean="0"/>
              <a:t>  Operations</a:t>
            </a:r>
          </a:p>
          <a:p>
            <a:pPr marL="483306" lvl="2" eaLnBrk="1" hangingPunct="1"/>
            <a:endParaRPr lang="en-US" dirty="0" smtClean="0"/>
          </a:p>
          <a:p>
            <a:pPr marL="483306" lvl="2" eaLnBrk="1" hangingPunct="1">
              <a:buFontTx/>
              <a:buChar char="•"/>
            </a:pPr>
            <a:r>
              <a:rPr lang="en-US" dirty="0" smtClean="0"/>
              <a:t>  TMS</a:t>
            </a:r>
          </a:p>
          <a:p>
            <a:pPr marL="483306" lvl="2" eaLnBrk="1" hangingPunct="1"/>
            <a:endParaRPr lang="en-US" dirty="0" smtClean="0"/>
          </a:p>
          <a:p>
            <a:pPr marL="483306" lvl="2" eaLnBrk="1" hangingPunct="1">
              <a:buFontTx/>
              <a:buChar char="•"/>
            </a:pPr>
            <a:r>
              <a:rPr lang="en-US" dirty="0" smtClean="0"/>
              <a:t>  EAM</a:t>
            </a:r>
          </a:p>
          <a:p>
            <a:pPr eaLnBrk="1" hangingPunct="1">
              <a:lnSpc>
                <a:spcPct val="150000"/>
              </a:lnSpc>
            </a:pPr>
            <a:endParaRPr lang="en-US" sz="3400" dirty="0" smtClean="0"/>
          </a:p>
          <a:p>
            <a:pPr marL="483306" lvl="2" eaLnBrk="1" hangingPunct="1"/>
            <a:endParaRPr lang="en-US" dirty="0" smtClean="0"/>
          </a:p>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B2ADEBAD-454D-46FB-8752-DF3F14CFAAE9}" type="slidenum">
              <a:rPr lang="en-US" smtClean="0"/>
              <a:pPr/>
              <a:t>33</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normAutofit lnSpcReduction="10000"/>
          </a:bodyPr>
          <a:lstStyle/>
          <a:p>
            <a:pPr eaLnBrk="1" hangingPunct="1"/>
            <a:r>
              <a:rPr lang="en-US" b="1" dirty="0" smtClean="0"/>
              <a:t>Key</a:t>
            </a:r>
            <a:r>
              <a:rPr lang="en-US" b="1" baseline="0" dirty="0" smtClean="0"/>
              <a:t> Concept:</a:t>
            </a:r>
          </a:p>
          <a:p>
            <a:pPr eaLnBrk="1" hangingPunct="1"/>
            <a:endParaRPr lang="en-US" b="1" baseline="0" dirty="0" smtClean="0"/>
          </a:p>
          <a:p>
            <a:pPr marL="0" lvl="1" defTabSz="966612" eaLnBrk="1" hangingPunct="1">
              <a:defRPr/>
            </a:pPr>
            <a:r>
              <a:rPr lang="en-US" b="0" baseline="0" dirty="0" smtClean="0"/>
              <a:t>The BI solution provides out-of-the box QAD application</a:t>
            </a:r>
            <a:r>
              <a:rPr lang="en-US" dirty="0" smtClean="0"/>
              <a:t> “aware” modules.</a:t>
            </a:r>
            <a:r>
              <a:rPr lang="en-US" baseline="0" dirty="0" smtClean="0"/>
              <a:t>  </a:t>
            </a:r>
            <a:r>
              <a:rPr lang="en-US" dirty="0" smtClean="0"/>
              <a:t>This streamlines access to current and historical QAD source data.</a:t>
            </a:r>
          </a:p>
          <a:p>
            <a:pPr marL="0" lvl="1" defTabSz="966612" eaLnBrk="1" hangingPunct="1">
              <a:defRPr/>
            </a:pPr>
            <a:endParaRPr lang="en-US" dirty="0" smtClean="0"/>
          </a:p>
          <a:p>
            <a:pPr marL="0" lvl="1" defTabSz="966612" eaLnBrk="1" hangingPunct="1">
              <a:defRPr/>
            </a:pPr>
            <a:r>
              <a:rPr lang="en-US" dirty="0" smtClean="0"/>
              <a:t>Current modules are</a:t>
            </a:r>
            <a:r>
              <a:rPr lang="en-US" baseline="0" dirty="0" smtClean="0"/>
              <a:t> as of the BI3.7 release are:</a:t>
            </a:r>
            <a:endParaRPr lang="en-US" dirty="0" smtClean="0"/>
          </a:p>
          <a:p>
            <a:pPr marL="0" lvl="1" defTabSz="966612" eaLnBrk="1" hangingPunct="1">
              <a:defRPr/>
            </a:pPr>
            <a:endParaRPr lang="en-US" dirty="0" smtClean="0"/>
          </a:p>
          <a:p>
            <a:pPr marL="483306" lvl="2" defTabSz="966612" eaLnBrk="1" hangingPunct="1">
              <a:buFont typeface="Arial" pitchFamily="34" charset="0"/>
              <a:buChar char="•"/>
              <a:defRPr/>
            </a:pPr>
            <a:r>
              <a:rPr lang="en-US" dirty="0" smtClean="0"/>
              <a:t>  Financials (SE &amp;</a:t>
            </a:r>
            <a:r>
              <a:rPr lang="en-US" baseline="0" dirty="0" smtClean="0"/>
              <a:t> EE)</a:t>
            </a:r>
            <a:endParaRPr lang="en-US" dirty="0" smtClean="0"/>
          </a:p>
          <a:p>
            <a:pPr marL="483306" lvl="2" defTabSz="966612" eaLnBrk="1" hangingPunct="1">
              <a:defRPr/>
            </a:pPr>
            <a:endParaRPr lang="en-US" dirty="0" smtClean="0"/>
          </a:p>
          <a:p>
            <a:pPr marL="483306" lvl="2" defTabSz="966612" eaLnBrk="1" hangingPunct="1">
              <a:buFont typeface="Arial" pitchFamily="34" charset="0"/>
              <a:buChar char="•"/>
              <a:defRPr/>
            </a:pPr>
            <a:r>
              <a:rPr lang="en-US" dirty="0" smtClean="0"/>
              <a:t>  Order Management</a:t>
            </a:r>
          </a:p>
          <a:p>
            <a:pPr marL="483306" lvl="2" defTabSz="966612" eaLnBrk="1" hangingPunct="1">
              <a:defRPr/>
            </a:pPr>
            <a:endParaRPr lang="en-US" dirty="0" smtClean="0"/>
          </a:p>
          <a:p>
            <a:pPr marL="483306" lvl="2" defTabSz="966612" eaLnBrk="1" hangingPunct="1">
              <a:buFont typeface="Arial" pitchFamily="34" charset="0"/>
              <a:buChar char="•"/>
              <a:defRPr/>
            </a:pPr>
            <a:r>
              <a:rPr lang="en-US" dirty="0" smtClean="0"/>
              <a:t>  Operations</a:t>
            </a:r>
          </a:p>
          <a:p>
            <a:pPr marL="483306" lvl="2" defTabSz="966612" eaLnBrk="1" hangingPunct="1">
              <a:buFont typeface="Arial" pitchFamily="34" charset="0"/>
              <a:buChar char="•"/>
              <a:defRPr/>
            </a:pPr>
            <a:endParaRPr lang="en-US" dirty="0" smtClean="0"/>
          </a:p>
          <a:p>
            <a:pPr marL="483306" lvl="2" defTabSz="966612" eaLnBrk="1" hangingPunct="1">
              <a:buFont typeface="Arial" pitchFamily="34" charset="0"/>
              <a:buChar char="•"/>
              <a:defRPr/>
            </a:pPr>
            <a:r>
              <a:rPr lang="en-US" dirty="0" smtClean="0"/>
              <a:t>  Enterprise</a:t>
            </a:r>
            <a:r>
              <a:rPr lang="en-US" baseline="0" dirty="0" smtClean="0"/>
              <a:t> Asset Management</a:t>
            </a:r>
            <a:endParaRPr lang="en-US" dirty="0" smtClean="0"/>
          </a:p>
          <a:p>
            <a:pPr marL="483306" lvl="2" defTabSz="966612" eaLnBrk="1" hangingPunct="1">
              <a:defRPr/>
            </a:pPr>
            <a:endParaRPr lang="en-US" dirty="0" smtClean="0"/>
          </a:p>
          <a:p>
            <a:pPr marL="483306" lvl="2" defTabSz="966612" eaLnBrk="1" hangingPunct="1">
              <a:buFont typeface="Arial" pitchFamily="34" charset="0"/>
              <a:buChar char="•"/>
              <a:defRPr/>
            </a:pPr>
            <a:r>
              <a:rPr lang="en-US" dirty="0" smtClean="0"/>
              <a:t>  Supply Chain</a:t>
            </a:r>
          </a:p>
          <a:p>
            <a:pPr marL="483306" lvl="2" defTabSz="966612" eaLnBrk="1" hangingPunct="1">
              <a:defRPr/>
            </a:pPr>
            <a:endParaRPr lang="en-US" dirty="0" smtClean="0"/>
          </a:p>
          <a:p>
            <a:pPr marL="0" lvl="1" defTabSz="966612" eaLnBrk="1" hangingPunct="1">
              <a:defRPr/>
            </a:pPr>
            <a:r>
              <a:rPr lang="en-US" dirty="0" smtClean="0"/>
              <a:t>Most </a:t>
            </a:r>
            <a:r>
              <a:rPr lang="en-US" baseline="0" dirty="0" smtClean="0"/>
              <a:t>modules have 1-4 </a:t>
            </a:r>
            <a:r>
              <a:rPr lang="en-US" baseline="0" dirty="0" err="1" smtClean="0"/>
              <a:t>submodules</a:t>
            </a:r>
            <a:r>
              <a:rPr lang="en-US" baseline="0" dirty="0" smtClean="0"/>
              <a:t> in the BI v3.7 release.  Refer to the most recent Release </a:t>
            </a:r>
            <a:r>
              <a:rPr lang="en-US" baseline="0" dirty="0" err="1" smtClean="0"/>
              <a:t>Qbit</a:t>
            </a:r>
            <a:r>
              <a:rPr lang="en-US" baseline="0" dirty="0" smtClean="0"/>
              <a:t> for updated module information.</a:t>
            </a:r>
            <a:endParaRPr lang="en-US" dirty="0" smtClean="0"/>
          </a:p>
          <a:p>
            <a:pPr marL="483306" lvl="2" defTabSz="966612" eaLnBrk="1" hangingPunct="1">
              <a:defRPr/>
            </a:pPr>
            <a:endParaRPr lang="en-US" dirty="0" smtClean="0"/>
          </a:p>
          <a:p>
            <a:pPr eaLnBrk="1" hangingPunct="1"/>
            <a:endParaRPr lang="en-US" b="0"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Rot="1" noChangeAspect="1" noTextEdit="1"/>
          </p:cNvSpPr>
          <p:nvPr>
            <p:ph type="sldImg"/>
          </p:nvPr>
        </p:nvSpPr>
        <p:spPr bwMode="auto">
          <a:noFill/>
          <a:ln>
            <a:solidFill>
              <a:srgbClr val="000000"/>
            </a:solidFill>
            <a:miter lim="800000"/>
            <a:headEnd/>
            <a:tailEnd/>
          </a:ln>
        </p:spPr>
      </p:sp>
      <p:sp>
        <p:nvSpPr>
          <p:cNvPr id="94210"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Rot="1" noChangeAspect="1" noTextEdit="1"/>
          </p:cNvSpPr>
          <p:nvPr>
            <p:ph type="sldImg"/>
          </p:nvPr>
        </p:nvSpPr>
        <p:spPr bwMode="auto">
          <a:noFill/>
          <a:ln>
            <a:solidFill>
              <a:srgbClr val="000000"/>
            </a:solidFill>
            <a:miter lim="800000"/>
            <a:headEnd/>
            <a:tailEnd/>
          </a:ln>
        </p:spPr>
      </p:sp>
      <p:sp>
        <p:nvSpPr>
          <p:cNvPr id="962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Rot="1" noChangeAspect="1" noTextEdit="1"/>
          </p:cNvSpPr>
          <p:nvPr>
            <p:ph type="sldImg"/>
          </p:nvPr>
        </p:nvSpPr>
        <p:spPr bwMode="auto">
          <a:noFill/>
          <a:ln>
            <a:solidFill>
              <a:srgbClr val="000000"/>
            </a:solidFill>
            <a:miter lim="800000"/>
            <a:headEnd/>
            <a:tailEnd/>
          </a:ln>
        </p:spPr>
      </p:sp>
      <p:sp>
        <p:nvSpPr>
          <p:cNvPr id="98306"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Rot="1" noChangeAspect="1" noTextEdit="1"/>
          </p:cNvSpPr>
          <p:nvPr>
            <p:ph type="sldImg"/>
          </p:nvPr>
        </p:nvSpPr>
        <p:spPr bwMode="auto">
          <a:noFill/>
          <a:ln>
            <a:solidFill>
              <a:srgbClr val="000000"/>
            </a:solidFill>
            <a:miter lim="800000"/>
            <a:headEnd/>
            <a:tailEnd/>
          </a:ln>
        </p:spPr>
      </p:sp>
      <p:sp>
        <p:nvSpPr>
          <p:cNvPr id="100354"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Rot="1" noChangeAspect="1" noTextEdit="1"/>
          </p:cNvSpPr>
          <p:nvPr>
            <p:ph type="sldImg"/>
          </p:nvPr>
        </p:nvSpPr>
        <p:spPr bwMode="auto">
          <a:noFill/>
          <a:ln>
            <a:solidFill>
              <a:srgbClr val="000000"/>
            </a:solidFill>
            <a:miter lim="800000"/>
            <a:headEnd/>
            <a:tailEnd/>
          </a:ln>
        </p:spPr>
      </p:sp>
      <p:sp>
        <p:nvSpPr>
          <p:cNvPr id="102402"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TextEdit="1"/>
          </p:cNvSpPr>
          <p:nvPr>
            <p:ph type="sldImg"/>
          </p:nvPr>
        </p:nvSpPr>
        <p:spPr bwMode="auto">
          <a:noFill/>
          <a:ln>
            <a:solidFill>
              <a:srgbClr val="000000"/>
            </a:solidFill>
            <a:miter lim="800000"/>
            <a:headEnd/>
            <a:tailEnd/>
          </a:ln>
        </p:spPr>
      </p:sp>
      <p:sp>
        <p:nvSpPr>
          <p:cNvPr id="3481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Rot="1" noChangeAspect="1" noTextEdit="1"/>
          </p:cNvSpPr>
          <p:nvPr>
            <p:ph type="sldImg"/>
          </p:nvPr>
        </p:nvSpPr>
        <p:spPr bwMode="auto">
          <a:noFill/>
          <a:ln>
            <a:solidFill>
              <a:srgbClr val="000000"/>
            </a:solidFill>
            <a:miter lim="800000"/>
            <a:headEnd/>
            <a:tailEnd/>
          </a:ln>
        </p:spPr>
      </p:sp>
      <p:sp>
        <p:nvSpPr>
          <p:cNvPr id="104450"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See sizing guidelines.</a:t>
            </a:r>
          </a:p>
          <a:p>
            <a:r>
              <a:rPr lang="en-US" dirty="0" smtClean="0"/>
              <a:t>Keep</a:t>
            </a:r>
            <a:r>
              <a:rPr lang="en-US" baseline="0" dirty="0" smtClean="0"/>
              <a:t> in mind a table like </a:t>
            </a:r>
            <a:r>
              <a:rPr lang="en-US" baseline="0" dirty="0" err="1" smtClean="0"/>
              <a:t>tr_hist</a:t>
            </a:r>
            <a:r>
              <a:rPr lang="en-US" baseline="0" dirty="0" smtClean="0"/>
              <a:t> may have it’s data spread across a perm table and many multiple fact tables.</a:t>
            </a:r>
          </a:p>
          <a:p>
            <a:r>
              <a:rPr lang="en-US" baseline="0" dirty="0" smtClean="0"/>
              <a:t>So one table may be represented across 10 or more fact tables. </a:t>
            </a:r>
          </a:p>
          <a:p>
            <a:r>
              <a:rPr lang="en-US" baseline="0" dirty="0" smtClean="0"/>
              <a:t>It’s not uncommon to see a data warehouse that is 10 times as large as the ERP it’s being sourced from.</a:t>
            </a: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Rot="1" noChangeAspect="1" noTextEdit="1"/>
          </p:cNvSpPr>
          <p:nvPr>
            <p:ph type="sldImg"/>
          </p:nvPr>
        </p:nvSpPr>
        <p:spPr bwMode="auto">
          <a:noFill/>
          <a:ln>
            <a:solidFill>
              <a:srgbClr val="000000"/>
            </a:solidFill>
            <a:miter lim="800000"/>
            <a:headEnd/>
            <a:tailEnd/>
          </a:ln>
        </p:spPr>
      </p:sp>
      <p:sp>
        <p:nvSpPr>
          <p:cNvPr id="106498"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The customer will need to clarify the values for these parameters for us to be able finish the installation.</a:t>
            </a:r>
          </a:p>
          <a:p>
            <a:endParaRPr lang="en-US" dirty="0" smtClean="0"/>
          </a:p>
          <a:p>
            <a:pPr marL="289984" indent="-289984">
              <a:spcAft>
                <a:spcPts val="0"/>
              </a:spcAft>
              <a:buFont typeface="Arial" pitchFamily="34" charset="0"/>
              <a:buChar char="•"/>
            </a:pPr>
            <a:r>
              <a:rPr lang="en-US" b="1" baseline="0" dirty="0" smtClean="0">
                <a:latin typeface="+mn-lt"/>
              </a:rPr>
              <a:t>Corporate Calendar Information </a:t>
            </a:r>
            <a:r>
              <a:rPr lang="en-US" baseline="0" dirty="0" smtClean="0">
                <a:latin typeface="+mn-lt"/>
              </a:rPr>
              <a:t>hinges on the source and domain. Ask the customer which source and domain they want their corporate calendar driven from. If they have multiple source and multiple domains, they are picking the master </a:t>
            </a:r>
            <a:r>
              <a:rPr lang="en-US" baseline="0" dirty="0" smtClean="0">
                <a:latin typeface="+mn-lt"/>
                <a:cs typeface="Arial" pitchFamily="34" charset="0"/>
              </a:rPr>
              <a:t>calendar by choosing whichever source and domain they choose.</a:t>
            </a:r>
          </a:p>
          <a:p>
            <a:pPr marL="289984" indent="-289984">
              <a:spcAft>
                <a:spcPts val="0"/>
              </a:spcAft>
              <a:buFont typeface="Arial" pitchFamily="34" charset="0"/>
              <a:buChar char="•"/>
            </a:pPr>
            <a:r>
              <a:rPr lang="en-US" b="1" baseline="0" dirty="0" smtClean="0">
                <a:latin typeface="+mn-lt"/>
                <a:cs typeface="Arial" pitchFamily="34" charset="0"/>
              </a:rPr>
              <a:t>Corporate Currency Code </a:t>
            </a:r>
            <a:r>
              <a:rPr lang="en-US" baseline="0" dirty="0" smtClean="0">
                <a:latin typeface="+mn-lt"/>
                <a:cs typeface="Arial" pitchFamily="34" charset="0"/>
              </a:rPr>
              <a:t>is the </a:t>
            </a:r>
            <a:r>
              <a:rPr lang="en-US" baseline="0" dirty="0" smtClean="0">
                <a:latin typeface="+mn-lt"/>
              </a:rPr>
              <a:t>currency that the customer wants to see consolidated results across all of their data sources into. </a:t>
            </a:r>
          </a:p>
          <a:p>
            <a:pPr marL="289984" indent="-289984">
              <a:spcAft>
                <a:spcPts val="0"/>
              </a:spcAft>
              <a:buFont typeface="Arial" pitchFamily="34" charset="0"/>
              <a:buChar char="•"/>
            </a:pPr>
            <a:r>
              <a:rPr lang="en-US" b="1" baseline="0" dirty="0" smtClean="0"/>
              <a:t>Default Accounting Parameters</a:t>
            </a:r>
            <a:r>
              <a:rPr lang="en-US" b="0" baseline="0" dirty="0" smtClean="0"/>
              <a:t> </a:t>
            </a:r>
            <a:r>
              <a:rPr lang="en-US" baseline="0" dirty="0" smtClean="0"/>
              <a:t>are values assigned for unknown values, if there isn’t available information to match to. Someone in accounting at the customer site needs to confirm that these values don’t conflict with existing used codes for other accounting values.</a:t>
            </a:r>
          </a:p>
          <a:p>
            <a:pPr marL="289984" indent="-289984">
              <a:spcAft>
                <a:spcPts val="0"/>
              </a:spcAft>
              <a:buFont typeface="Arial" pitchFamily="34" charset="0"/>
              <a:buChar char="•"/>
            </a:pPr>
            <a:r>
              <a:rPr lang="en-US" b="1" baseline="0" dirty="0" smtClean="0"/>
              <a:t>INITIAL_JOB_SETUP_CONNECTION_0x_TYPE </a:t>
            </a:r>
            <a:r>
              <a:rPr lang="en-US" baseline="0" dirty="0" smtClean="0"/>
              <a:t> is used to determine if the source of the data is an SE or EE installation.</a:t>
            </a:r>
          </a:p>
          <a:p>
            <a:pPr marL="289984" indent="-289984" defTabSz="966612">
              <a:spcAft>
                <a:spcPts val="0"/>
              </a:spcAft>
              <a:buFont typeface="Arial" pitchFamily="34" charset="0"/>
              <a:buChar char="•"/>
              <a:defRPr/>
            </a:pPr>
            <a:r>
              <a:rPr lang="en-US" b="1" baseline="0" dirty="0" smtClean="0"/>
              <a:t>INITIAL_JOB_SETUP_CONNECTION_0x_VERSION </a:t>
            </a:r>
            <a:r>
              <a:rPr lang="en-US" baseline="0" dirty="0" smtClean="0"/>
              <a:t> is used to specify the EE release number (ex: 2013 for 2013.1).</a:t>
            </a:r>
          </a:p>
          <a:p>
            <a:pPr marL="289984" indent="-289984">
              <a:spcAft>
                <a:spcPts val="0"/>
              </a:spcAft>
              <a:buFont typeface="Arial" pitchFamily="34" charset="0"/>
              <a:buChar char="•"/>
            </a:pPr>
            <a:endParaRPr lang="en-US" baseline="0" dirty="0" smtClean="0"/>
          </a:p>
          <a:p>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Prior to launching the training environment, it’s critical to also attach</a:t>
            </a:r>
            <a:r>
              <a:rPr lang="en-US" baseline="0" dirty="0" smtClean="0"/>
              <a:t> the BI installer ISO image as part of the setup of that training environment. This may be already configured that way when the class is reserved.</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Rot="1" noChangeAspect="1" noTextEdit="1"/>
          </p:cNvSpPr>
          <p:nvPr>
            <p:ph type="sldImg"/>
          </p:nvPr>
        </p:nvSpPr>
        <p:spPr bwMode="auto">
          <a:noFill/>
          <a:ln>
            <a:solidFill>
              <a:srgbClr val="000000"/>
            </a:solidFill>
            <a:miter lim="800000"/>
            <a:headEnd/>
            <a:tailEnd/>
          </a:ln>
        </p:spPr>
      </p:sp>
      <p:sp>
        <p:nvSpPr>
          <p:cNvPr id="110594"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For the storage settings set up a directory in the E:\ drive.</a:t>
            </a:r>
          </a:p>
          <a:p>
            <a:r>
              <a:rPr lang="en-US" smtClean="0"/>
              <a:t>E:\mssql\data</a:t>
            </a:r>
          </a:p>
          <a:p>
            <a:endParaRPr lang="en-US" smtClean="0"/>
          </a:p>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Rot="1" noChangeAspect="1" noTextEdit="1"/>
          </p:cNvSpPr>
          <p:nvPr>
            <p:ph type="sldImg"/>
          </p:nvPr>
        </p:nvSpPr>
        <p:spPr bwMode="auto">
          <a:noFill/>
          <a:ln>
            <a:solidFill>
              <a:srgbClr val="000000"/>
            </a:solidFill>
            <a:miter lim="800000"/>
            <a:headEnd/>
            <a:tailEnd/>
          </a:ln>
        </p:spPr>
      </p:sp>
      <p:sp>
        <p:nvSpPr>
          <p:cNvPr id="112642"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Rot="1" noChangeAspect="1" noTextEdit="1"/>
          </p:cNvSpPr>
          <p:nvPr>
            <p:ph type="sldImg"/>
          </p:nvPr>
        </p:nvSpPr>
        <p:spPr bwMode="auto">
          <a:noFill/>
          <a:ln>
            <a:solidFill>
              <a:srgbClr val="000000"/>
            </a:solidFill>
            <a:miter lim="800000"/>
            <a:headEnd/>
            <a:tailEnd/>
          </a:ln>
        </p:spPr>
      </p:sp>
      <p:sp>
        <p:nvSpPr>
          <p:cNvPr id="112642"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Rot="1" noChangeAspect="1" noTextEdit="1"/>
          </p:cNvSpPr>
          <p:nvPr>
            <p:ph type="sldImg"/>
          </p:nvPr>
        </p:nvSpPr>
        <p:spPr bwMode="auto">
          <a:noFill/>
          <a:ln>
            <a:solidFill>
              <a:srgbClr val="000000"/>
            </a:solidFill>
            <a:miter lim="800000"/>
            <a:headEnd/>
            <a:tailEnd/>
          </a:ln>
        </p:spPr>
      </p:sp>
      <p:sp>
        <p:nvSpPr>
          <p:cNvPr id="112642"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Usually,</a:t>
            </a:r>
            <a:r>
              <a:rPr lang="en-US" baseline="0" dirty="0" smtClean="0"/>
              <a:t> even if SQL Server is installed on the C drive, there is a large E (or some other labeled) drive available where the actual database and logs reside. </a:t>
            </a:r>
          </a:p>
          <a:p>
            <a:r>
              <a:rPr lang="en-US" baseline="0" dirty="0" smtClean="0"/>
              <a:t>If for some reason the directories are pointing at the wrong server, remap those locations, otherwise you will quickly run out of room.</a:t>
            </a:r>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Rot="1" noChangeAspect="1" noTextEdit="1"/>
          </p:cNvSpPr>
          <p:nvPr>
            <p:ph type="sldImg"/>
          </p:nvPr>
        </p:nvSpPr>
        <p:spPr bwMode="auto">
          <a:noFill/>
          <a:ln>
            <a:solidFill>
              <a:srgbClr val="000000"/>
            </a:solidFill>
            <a:miter lim="800000"/>
            <a:headEnd/>
            <a:tailEnd/>
          </a:ln>
        </p:spPr>
      </p:sp>
      <p:sp>
        <p:nvSpPr>
          <p:cNvPr id="112642"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Rot="1" noChangeAspect="1" noTextEdit="1"/>
          </p:cNvSpPr>
          <p:nvPr>
            <p:ph type="sldImg"/>
          </p:nvPr>
        </p:nvSpPr>
        <p:spPr bwMode="auto">
          <a:noFill/>
          <a:ln>
            <a:solidFill>
              <a:srgbClr val="000000"/>
            </a:solidFill>
            <a:miter lim="800000"/>
            <a:headEnd/>
            <a:tailEnd/>
          </a:ln>
        </p:spPr>
      </p:sp>
      <p:sp>
        <p:nvSpPr>
          <p:cNvPr id="112642"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I usually also uncheck Enforce password expiration.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TextEdit="1"/>
          </p:cNvSpPr>
          <p:nvPr>
            <p:ph type="sldImg"/>
          </p:nvPr>
        </p:nvSpPr>
        <p:spPr bwMode="auto">
          <a:noFill/>
          <a:ln>
            <a:solidFill>
              <a:srgbClr val="000000"/>
            </a:solidFill>
            <a:miter lim="800000"/>
            <a:headEnd/>
            <a:tailEnd/>
          </a:ln>
        </p:spPr>
      </p:sp>
      <p:sp>
        <p:nvSpPr>
          <p:cNvPr id="3686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By the end of this class, you will know how to</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Rot="1" noChangeAspect="1" noTextEdit="1"/>
          </p:cNvSpPr>
          <p:nvPr>
            <p:ph type="sldImg"/>
          </p:nvPr>
        </p:nvSpPr>
        <p:spPr bwMode="auto">
          <a:noFill/>
          <a:ln>
            <a:solidFill>
              <a:srgbClr val="000000"/>
            </a:solidFill>
            <a:miter lim="800000"/>
            <a:headEnd/>
            <a:tailEnd/>
          </a:ln>
        </p:spPr>
      </p:sp>
      <p:sp>
        <p:nvSpPr>
          <p:cNvPr id="112642"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I usually also uncheck Enforce </a:t>
            </a:r>
            <a:r>
              <a:rPr lang="en-US" smtClean="0"/>
              <a:t>password expiration.</a:t>
            </a:r>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sz="1300" dirty="0" smtClean="0"/>
              <a:t>Name: Name of the ODBC connection (Note: If you are needing to set up multiple data warehouses that will source the same Progress databases, include a defining name extension for each ODBC Name such as </a:t>
            </a:r>
            <a:r>
              <a:rPr lang="en-US" sz="1300" dirty="0" err="1" smtClean="0"/>
              <a:t>SEDemoDev</a:t>
            </a:r>
            <a:r>
              <a:rPr lang="en-US" sz="1300" dirty="0" smtClean="0"/>
              <a:t>, </a:t>
            </a:r>
            <a:r>
              <a:rPr lang="en-US" sz="1300" dirty="0" err="1" smtClean="0"/>
              <a:t>SEDemoTest</a:t>
            </a:r>
            <a:r>
              <a:rPr lang="en-US" sz="1300" dirty="0" smtClean="0"/>
              <a:t>, </a:t>
            </a:r>
            <a:r>
              <a:rPr lang="en-US" sz="1300" dirty="0" err="1" smtClean="0"/>
              <a:t>SEDemoProd</a:t>
            </a:r>
            <a:r>
              <a:rPr lang="en-US" sz="1300" dirty="0" smtClean="0"/>
              <a:t>). The installer won’t allow you to use the same ODBC connection NAME when multiple data warehouses are set up on the same server, even though the source may be exactly the same.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headEnd/>
            <a:tailEnd/>
          </a:ln>
        </p:spPr>
      </p:sp>
      <p:sp>
        <p:nvSpPr>
          <p:cNvPr id="3891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By learning these skills we benefit by</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test connection fails, confirm</a:t>
            </a:r>
            <a:r>
              <a:rPr lang="en-US" baseline="0" dirty="0" smtClean="0"/>
              <a:t> that the Progress database is running and entered values for database, host, port, user &amp; password are correct.</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sz="1300" dirty="0" smtClean="0"/>
              <a:t>Extra non-Progress data sources can be added later via the DWD Admin tool.</a:t>
            </a:r>
          </a:p>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license name number for a specific installation should be provided as part of the BI purchase. For the demo, we just use the values above.</a:t>
            </a:r>
          </a:p>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is for the SQL Server login and setup earlier. </a:t>
            </a:r>
          </a:p>
          <a:p>
            <a:r>
              <a:rPr lang="en-US" baseline="0" dirty="0" smtClean="0"/>
              <a:t>You can validate that the connection works.</a:t>
            </a:r>
          </a:p>
          <a:p>
            <a:r>
              <a:rPr lang="en-US" baseline="0" dirty="0" smtClean="0"/>
              <a:t>Be sure to check SMTP Server configuration box.  This is to ensure emails can be sent from the Portal.</a:t>
            </a:r>
          </a:p>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TextEdit="1"/>
          </p:cNvSpPr>
          <p:nvPr>
            <p:ph type="sldImg"/>
          </p:nvPr>
        </p:nvSpPr>
        <p:spPr bwMode="auto">
          <a:noFill/>
          <a:ln>
            <a:solidFill>
              <a:srgbClr val="000000"/>
            </a:solidFill>
            <a:miter lim="800000"/>
            <a:headEnd/>
            <a:tailEnd/>
          </a:ln>
        </p:spPr>
      </p:sp>
      <p:sp>
        <p:nvSpPr>
          <p:cNvPr id="40962"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the</a:t>
            </a:r>
            <a:r>
              <a:rPr lang="en-US" baseline="0" dirty="0" smtClean="0"/>
              <a:t> training environment, we don’t use email authentication, but at some customer sites, it’s necessary. Leave Authentication Enabled checkbox unchecked for this training.</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the portal URLs.</a:t>
            </a:r>
          </a:p>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noFill/>
          <a:ln>
            <a:solidFill>
              <a:srgbClr val="000000"/>
            </a:solidFill>
            <a:miter lim="800000"/>
            <a:headEnd/>
            <a:tailEnd/>
          </a:ln>
        </p:spPr>
      </p:sp>
      <p:sp>
        <p:nvSpPr>
          <p:cNvPr id="43010"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 you wait for the modules to finish loading, work on the parameters. </a:t>
            </a:r>
          </a:p>
          <a:p>
            <a:r>
              <a:rPr lang="en-US" dirty="0" smtClean="0"/>
              <a:t>Double click to launch the program.</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Data</a:t>
            </a:r>
            <a:r>
              <a:rPr lang="en-US" baseline="0" dirty="0" smtClean="0"/>
              <a:t> Source is the name of the defined database instance.</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Each</a:t>
            </a:r>
            <a:r>
              <a:rPr lang="en-US" baseline="0" dirty="0" smtClean="0"/>
              <a:t> customer may have different requirements that result in setting parameters differently for those customers.</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2"/>
          <p:cNvSpPr>
            <a:spLocks noGrp="1" noRot="1" noChangeAspect="1" noTextEdit="1"/>
          </p:cNvSpPr>
          <p:nvPr>
            <p:ph type="sldImg"/>
          </p:nvPr>
        </p:nvSpPr>
        <p:spPr bwMode="auto">
          <a:noFill/>
          <a:ln>
            <a:solidFill>
              <a:srgbClr val="000000"/>
            </a:solidFill>
            <a:miter lim="800000"/>
            <a:headEnd/>
            <a:tailEnd/>
          </a:ln>
        </p:spPr>
      </p:sp>
      <p:sp>
        <p:nvSpPr>
          <p:cNvPr id="192514" name="Rectangle 3"/>
          <p:cNvSpPr>
            <a:spLocks noGrp="1"/>
          </p:cNvSpPr>
          <p:nvPr>
            <p:ph type="body" idx="1"/>
          </p:nvPr>
        </p:nvSpPr>
        <p:spPr bwMode="auto">
          <a:noFill/>
        </p:spPr>
        <p:txBody>
          <a:bodyPr wrap="square" numCol="1" anchor="t" anchorCtr="0" compatLnSpc="1">
            <a:prstTxWarp prst="textNoShape">
              <a:avLst/>
            </a:prstTxWarp>
          </a:bodyPr>
          <a:lstStyle/>
          <a:p>
            <a:pPr defTabSz="966612">
              <a:defRPr/>
            </a:pPr>
            <a:r>
              <a:rPr lang="en-US" dirty="0" smtClean="0"/>
              <a:t>For EE financials, years back on AP/AR</a:t>
            </a:r>
            <a:r>
              <a:rPr lang="en-US" baseline="0" dirty="0" smtClean="0"/>
              <a:t> </a:t>
            </a:r>
            <a:r>
              <a:rPr lang="en-US" dirty="0" smtClean="0"/>
              <a:t>snapshot tables is dependent on the customer. Three years is typical, but snapshots take up a lot of space, so the customer may want to have less years. For the purpose of the class, we’ll just do 2 years.</a:t>
            </a:r>
          </a:p>
          <a:p>
            <a:pPr defTabSz="966612">
              <a:defRPr/>
            </a:pPr>
            <a:endParaRPr lang="en-US" dirty="0" smtClean="0"/>
          </a:p>
          <a:p>
            <a:pPr defTabSz="966612">
              <a:defRPr/>
            </a:pPr>
            <a:r>
              <a:rPr lang="en-US" dirty="0" smtClean="0"/>
              <a:t>CORP values are the common denominator calendar</a:t>
            </a:r>
            <a:r>
              <a:rPr lang="en-US" baseline="0" dirty="0" smtClean="0"/>
              <a:t> and currency that will be used across all sources.</a:t>
            </a:r>
            <a:endParaRPr lang="en-US" dirty="0" smtClean="0"/>
          </a:p>
          <a:p>
            <a:pPr defTabSz="966612">
              <a:defRPr/>
            </a:pPr>
            <a:endParaRPr lang="en-US" dirty="0" smtClean="0"/>
          </a:p>
          <a:p>
            <a:pPr defTabSz="966612">
              <a:defRPr/>
            </a:pPr>
            <a:r>
              <a:rPr lang="en-US" dirty="0" smtClean="0"/>
              <a:t>For the DEFAULT_</a:t>
            </a:r>
            <a:r>
              <a:rPr lang="en-US" baseline="0" dirty="0" smtClean="0"/>
              <a:t> GL accounts values, check with the customer what values they want in the event that there are unknown or null values for the GL account fields. Sometimes they have already allocated our default values as valid numbers, so it’s important to confirm these values are ok, or change them to whatever value they would prefer.</a:t>
            </a:r>
            <a:endParaRPr lang="en-US" dirty="0" smtClean="0"/>
          </a:p>
          <a:p>
            <a:pPr defTabSz="966612">
              <a:defRPr/>
            </a:pPr>
            <a:endParaRPr lang="en-US"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For INITIAL_JOB_SETUP_CONNECTION</a:t>
            </a:r>
            <a:r>
              <a:rPr lang="en-US" baseline="0" dirty="0" smtClean="0"/>
              <a:t> there are the following:</a:t>
            </a:r>
          </a:p>
          <a:p>
            <a:pPr marL="289984" indent="-289984">
              <a:buFont typeface="Arial" pitchFamily="34" charset="0"/>
              <a:buChar char="•"/>
            </a:pPr>
            <a:r>
              <a:rPr lang="en-US" baseline="0" dirty="0" err="1" smtClean="0"/>
              <a:t>INITIAL_JOB_SETUP_CONNECTION_xx</a:t>
            </a:r>
            <a:r>
              <a:rPr lang="en-US" baseline="0" dirty="0" smtClean="0"/>
              <a:t> – The connection name.</a:t>
            </a:r>
          </a:p>
          <a:p>
            <a:pPr marL="289984" indent="-289984">
              <a:buFont typeface="Arial" pitchFamily="34" charset="0"/>
              <a:buChar char="•"/>
            </a:pPr>
            <a:r>
              <a:rPr lang="en-US" baseline="0" dirty="0" err="1" smtClean="0"/>
              <a:t>INITIAL_JOB_SETUP_CONNECTION_xx_DAILY_MODULES</a:t>
            </a:r>
            <a:r>
              <a:rPr lang="en-US" baseline="0" dirty="0" smtClean="0"/>
              <a:t> – The modules being installed that should be run daily. By default, all module options (except TM) are added by the Installer. If for some reason, a module is installed for one source, but shouldn’t be used for another source, remove the module from it’s related source. It’s ok if modules are listed that are not installed, the startup program just ignores them.</a:t>
            </a:r>
          </a:p>
          <a:p>
            <a:pPr marL="289984" indent="-289984">
              <a:buFont typeface="Arial" pitchFamily="34" charset="0"/>
              <a:buChar char="•"/>
            </a:pPr>
            <a:r>
              <a:rPr lang="en-US" baseline="0" dirty="0" err="1" smtClean="0"/>
              <a:t>INITIAL_JOB_SETUP_CONNECTION_xx_HIST_MODULES</a:t>
            </a:r>
            <a:r>
              <a:rPr lang="en-US" baseline="0" dirty="0" smtClean="0"/>
              <a:t> – The modules being installed that should run for historical load. This part gives you an option in the future to install additional modules that hadn’t been loaded before. For the initial installation, DAILY and HIST should be the same. By default, all module options (except TM) are added by the Installer. If for some reason, a module is installed for one source, but shouldn’t be used for another source, remove the module from it’s related source. It’s ok if modules are listed that are not installed, the startup program just ignores them.</a:t>
            </a:r>
          </a:p>
          <a:p>
            <a:pPr marL="289984" indent="-289984">
              <a:buFont typeface="Arial" pitchFamily="34" charset="0"/>
              <a:buChar char="•"/>
            </a:pPr>
            <a:r>
              <a:rPr lang="en-US" baseline="0" dirty="0" err="1" smtClean="0"/>
              <a:t>INITIAL_JOB_SETUP_CONNECTION_xx_RUN</a:t>
            </a:r>
            <a:r>
              <a:rPr lang="en-US" baseline="0" dirty="0" smtClean="0"/>
              <a:t> – Defaults to N. Becomes Y after the installation is complete. Can be set back to N to rerun installation process if necessary.</a:t>
            </a:r>
          </a:p>
          <a:p>
            <a:pPr marL="289984" indent="-289984">
              <a:buFont typeface="Arial" pitchFamily="34" charset="0"/>
              <a:buChar char="•"/>
            </a:pPr>
            <a:r>
              <a:rPr lang="en-US" baseline="0" dirty="0" err="1" smtClean="0"/>
              <a:t>INITIAL_JOB_SETUP_CONNECTION_xx_TYPE</a:t>
            </a:r>
            <a:r>
              <a:rPr lang="en-US" baseline="0" dirty="0" smtClean="0"/>
              <a:t> – Pick whether this is an SE or EE data source. This is set via the installer.</a:t>
            </a:r>
          </a:p>
          <a:p>
            <a:pPr marL="289984" indent="-289984" defTabSz="966612">
              <a:buFont typeface="Arial" pitchFamily="34" charset="0"/>
              <a:buChar char="•"/>
              <a:defRPr/>
            </a:pPr>
            <a:r>
              <a:rPr lang="en-US" baseline="0" dirty="0" err="1" smtClean="0"/>
              <a:t>INITIAL_JOB_SETUP_CONNECTION_xx_VERSION</a:t>
            </a:r>
            <a:r>
              <a:rPr lang="en-US" baseline="0" dirty="0" smtClean="0"/>
              <a:t> – Pick which version of EE the code is for (2010,2011, 2012). It’s only the EE source data that requires this parameter to be filled. For SE it doesn’t matter what you put here.</a:t>
            </a:r>
          </a:p>
          <a:p>
            <a:pPr marL="289984" indent="-289984">
              <a:buFont typeface="Arial" pitchFamily="34" charset="0"/>
              <a:buChar char="•"/>
            </a:pPr>
            <a:r>
              <a:rPr lang="en-US" baseline="0" dirty="0" smtClean="0"/>
              <a:t>INITIAL_JOB_SETUP_DATE – Today’s date in the format requested. This sets the current date for many of the parameters once the INITIAL_JOB_SETUP is run. It’s also set by the Installer.</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Scheduled tab is between All Jobs and Run Fail.</a:t>
            </a:r>
          </a:p>
          <a:p>
            <a:r>
              <a:rPr lang="en-US" dirty="0" smtClean="0"/>
              <a:t>Then</a:t>
            </a:r>
            <a:r>
              <a:rPr lang="en-US" baseline="0" dirty="0" smtClean="0"/>
              <a:t> click on the tab called Job over the list of job names.</a:t>
            </a:r>
          </a:p>
          <a:p>
            <a:r>
              <a:rPr lang="en-US" baseline="0" dirty="0" smtClean="0"/>
              <a:t>Then find the job INITIAL_JOB_SETUP.</a:t>
            </a:r>
            <a:endParaRPr lang="en-US" dirty="0" smtClean="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job runs very quickly.</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TextEdit="1"/>
          </p:cNvSpPr>
          <p:nvPr>
            <p:ph type="sldImg"/>
          </p:nvPr>
        </p:nvSpPr>
        <p:spPr bwMode="auto">
          <a:noFill/>
          <a:ln>
            <a:solidFill>
              <a:srgbClr val="000000"/>
            </a:solidFill>
            <a:miter lim="800000"/>
            <a:headEnd/>
            <a:tailEnd/>
          </a:ln>
        </p:spPr>
      </p:sp>
      <p:sp>
        <p:nvSpPr>
          <p:cNvPr id="450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the INITIAL_JOB_SETUP job runs, the DAILY_LOAD_JOB_ and HIST_LOAD_JOB_ lists will have a list of all the jobs that will run to populate all the various tables.</a:t>
            </a:r>
          </a:p>
          <a:p>
            <a:endParaRPr lang="en-US" baseline="0" dirty="0" smtClean="0"/>
          </a:p>
          <a:p>
            <a:r>
              <a:rPr lang="en-US" baseline="0" dirty="0" smtClean="0"/>
              <a:t>If this is not the case something went wrong with the INITIAL_JOB_SETUP. </a:t>
            </a:r>
          </a:p>
          <a:p>
            <a:endParaRPr lang="en-US" baseline="0" dirty="0" smtClean="0"/>
          </a:p>
          <a:p>
            <a:r>
              <a:rPr lang="en-US" baseline="0" dirty="0" smtClean="0"/>
              <a:t>Also make sure that there are no date parameters with &lt;&gt; brackets around them. Easiest way to check this is to confirm that the AP_SE_HISTORY_PROCESS_DATE and INITIAL_JOB_SETUP_DATE have actual dates in them.</a:t>
            </a:r>
          </a:p>
          <a:p>
            <a:endParaRPr lang="en-US" baseline="0" dirty="0" smtClean="0"/>
          </a:p>
          <a:p>
            <a:r>
              <a:rPr lang="en-US" baseline="0" dirty="0" smtClean="0"/>
              <a:t>If there are any problems, correct them and run INITIAL_JOB_SETUP again.</a:t>
            </a:r>
            <a:endParaRPr lang="en-US" dirty="0" smtClean="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Rectangle 2"/>
          <p:cNvSpPr>
            <a:spLocks noGrp="1" noRot="1" noChangeAspect="1" noTextEdit="1"/>
          </p:cNvSpPr>
          <p:nvPr>
            <p:ph type="sldImg"/>
          </p:nvPr>
        </p:nvSpPr>
        <p:spPr bwMode="auto">
          <a:noFill/>
          <a:ln>
            <a:solidFill>
              <a:srgbClr val="000000"/>
            </a:solidFill>
            <a:miter lim="800000"/>
            <a:headEnd/>
            <a:tailEnd/>
          </a:ln>
        </p:spPr>
      </p:sp>
      <p:sp>
        <p:nvSpPr>
          <p:cNvPr id="197634" name="Rectangle 3"/>
          <p:cNvSpPr>
            <a:spLocks noGrp="1"/>
          </p:cNvSpPr>
          <p:nvPr>
            <p:ph type="body" idx="1"/>
          </p:nvPr>
        </p:nvSpPr>
        <p:spPr bwMode="auto">
          <a:noFill/>
        </p:spPr>
        <p:txBody>
          <a:bodyPr wrap="square" numCol="1" anchor="t" anchorCtr="0" compatLnSpc="1">
            <a:prstTxWarp prst="textNoShape">
              <a:avLst/>
            </a:prstTxWarp>
          </a:bodyPr>
          <a:lstStyle/>
          <a:p>
            <a:pPr defTabSz="966612">
              <a:defRPr/>
            </a:pPr>
            <a:r>
              <a:rPr lang="en-US" dirty="0" smtClean="0"/>
              <a:t>Look for this under</a:t>
            </a:r>
            <a:r>
              <a:rPr lang="en-US" baseline="0" dirty="0" smtClean="0"/>
              <a:t> the contents of the zipped file under C:\Program Files (x86)\QAD Business Intelligence\</a:t>
            </a:r>
            <a:r>
              <a:rPr lang="en-US" baseline="0" dirty="0" err="1" smtClean="0"/>
              <a:t>qadbi</a:t>
            </a:r>
            <a:r>
              <a:rPr lang="en-US" baseline="0" dirty="0" smtClean="0"/>
              <a:t>\translations</a:t>
            </a:r>
            <a:endParaRPr lang="en-US"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2"/>
          <p:cNvSpPr>
            <a:spLocks noGrp="1" noRot="1" noChangeAspect="1" noTextEdit="1"/>
          </p:cNvSpPr>
          <p:nvPr>
            <p:ph type="sldImg"/>
          </p:nvPr>
        </p:nvSpPr>
        <p:spPr bwMode="auto">
          <a:noFill/>
          <a:ln>
            <a:solidFill>
              <a:srgbClr val="000000"/>
            </a:solidFill>
            <a:miter lim="800000"/>
            <a:headEnd/>
            <a:tailEnd/>
          </a:ln>
        </p:spPr>
      </p:sp>
      <p:sp>
        <p:nvSpPr>
          <p:cNvPr id="199682"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In QAD BI DWD (Data Warehouse Designer) tool, choose Tools/Options. Click on the Languages tab and add the codes for the language files you want to install. (E.g., '</a:t>
            </a:r>
            <a:r>
              <a:rPr lang="en-US" dirty="0" err="1" smtClean="0"/>
              <a:t>es'</a:t>
            </a:r>
            <a:r>
              <a:rPr lang="en-US" dirty="0" smtClean="0"/>
              <a:t> for Spanish, '</a:t>
            </a:r>
            <a:r>
              <a:rPr lang="en-US" dirty="0" err="1" smtClean="0"/>
              <a:t>fr</a:t>
            </a:r>
            <a:r>
              <a:rPr lang="en-US" dirty="0" smtClean="0"/>
              <a:t>' for French, '</a:t>
            </a:r>
            <a:r>
              <a:rPr lang="en-US" dirty="0" err="1" smtClean="0"/>
              <a:t>zh</a:t>
            </a:r>
            <a:r>
              <a:rPr lang="en-US" dirty="0" smtClean="0"/>
              <a:t>' for simplified Chinese, '</a:t>
            </a:r>
            <a:r>
              <a:rPr lang="en-US" dirty="0" err="1" smtClean="0"/>
              <a:t>zh_TW</a:t>
            </a:r>
            <a:r>
              <a:rPr lang="en-US" dirty="0" smtClean="0"/>
              <a:t>' for traditional Chinese. The complete set of files will be in the metadata package, under C:\Program Files (x86)\QAD Business Intelligence\</a:t>
            </a:r>
            <a:r>
              <a:rPr lang="en-US" dirty="0" err="1" smtClean="0"/>
              <a:t>qadbi</a:t>
            </a:r>
            <a:r>
              <a:rPr lang="en-US" dirty="0" smtClean="0"/>
              <a:t>\translations; the file names are in the format </a:t>
            </a:r>
            <a:r>
              <a:rPr lang="en-US" dirty="0" err="1" smtClean="0"/>
              <a:t>lang</a:t>
            </a:r>
            <a:r>
              <a:rPr lang="en-US" dirty="0" smtClean="0"/>
              <a:t>_ then the code then .</a:t>
            </a:r>
            <a:r>
              <a:rPr lang="en-US" dirty="0" err="1" smtClean="0"/>
              <a:t>wst</a:t>
            </a:r>
            <a:r>
              <a:rPr lang="en-US" dirty="0" smtClean="0"/>
              <a:t> - for example, lang_zh_TW.wst for traditional Chinese). The interface can be a little misleading here. It requires that you click the Add Language button, then type in a language or abbreviation in the Language drop down menu. What you type will help you find language options in the Analysis Services Languages list, but doesn’t have to in any way match or limit what is in that list. What you type for the Language is simply used for reference purposes in later steps. If you type ES, the ISO abbreviation for Spanish, the Analysis Services Language drop down will display Estonian. You can just click on the drop down and scroll down to which Spanish option you want to select at that time. </a:t>
            </a:r>
          </a:p>
          <a:p>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2"/>
          <p:cNvSpPr>
            <a:spLocks noGrp="1" noRot="1" noChangeAspect="1" noTextEdit="1"/>
          </p:cNvSpPr>
          <p:nvPr>
            <p:ph type="sldImg"/>
          </p:nvPr>
        </p:nvSpPr>
        <p:spPr bwMode="auto">
          <a:noFill/>
          <a:ln>
            <a:solidFill>
              <a:srgbClr val="000000"/>
            </a:solidFill>
            <a:miter lim="800000"/>
            <a:headEnd/>
            <a:tailEnd/>
          </a:ln>
        </p:spPr>
      </p:sp>
      <p:sp>
        <p:nvSpPr>
          <p:cNvPr id="199682"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In QAD BI DWD (Data Warehouse Designer) tool, choose Tools -&gt; Language Options. Click on the Add Language button to add the codes for the language files you want to install. (E.g., '</a:t>
            </a:r>
            <a:r>
              <a:rPr lang="en-US" dirty="0" err="1" smtClean="0"/>
              <a:t>es'</a:t>
            </a:r>
            <a:r>
              <a:rPr lang="en-US" dirty="0" smtClean="0"/>
              <a:t> for Spanish, '</a:t>
            </a:r>
            <a:r>
              <a:rPr lang="en-US" dirty="0" err="1" smtClean="0"/>
              <a:t>fr</a:t>
            </a:r>
            <a:r>
              <a:rPr lang="en-US" dirty="0" smtClean="0"/>
              <a:t>' for French, '</a:t>
            </a:r>
            <a:r>
              <a:rPr lang="en-US" dirty="0" err="1" smtClean="0"/>
              <a:t>zh</a:t>
            </a:r>
            <a:r>
              <a:rPr lang="en-US" dirty="0" smtClean="0"/>
              <a:t>' for simplified Chinese, '</a:t>
            </a:r>
            <a:r>
              <a:rPr lang="en-US" dirty="0" err="1" smtClean="0"/>
              <a:t>zh_TW</a:t>
            </a:r>
            <a:r>
              <a:rPr lang="en-US" dirty="0" smtClean="0"/>
              <a:t>' for traditional Chinese (or</a:t>
            </a:r>
            <a:r>
              <a:rPr lang="en-US" baseline="0" dirty="0" smtClean="0"/>
              <a:t> is it Taiwanese?)</a:t>
            </a:r>
            <a:r>
              <a:rPr lang="en-US" dirty="0" smtClean="0"/>
              <a:t>. The complete set of files will be in the metadata package, under metadata/translations; the file names are in the format </a:t>
            </a:r>
            <a:r>
              <a:rPr lang="en-US" dirty="0" err="1" smtClean="0"/>
              <a:t>lang</a:t>
            </a:r>
            <a:r>
              <a:rPr lang="en-US" dirty="0" smtClean="0"/>
              <a:t>_ then the code then .</a:t>
            </a:r>
            <a:r>
              <a:rPr lang="en-US" dirty="0" err="1" smtClean="0"/>
              <a:t>wst</a:t>
            </a:r>
            <a:r>
              <a:rPr lang="en-US" dirty="0" smtClean="0"/>
              <a:t> - for example, lang_zh_TW.wst for traditional Chinese). The interface can be a little misleading here. It requires that you click the Add Language button, then type in a language or abbreviation in the Language drop down menu. What you type will help you find language options in the Analysis Services Languages list, but doesn’t have to in any way match or limit what is in that list. What you type for the Language is simply used for reference purposes in later steps. If you type ES, the </a:t>
            </a:r>
            <a:r>
              <a:rPr lang="en-US" dirty="0" err="1" smtClean="0"/>
              <a:t>iso</a:t>
            </a:r>
            <a:r>
              <a:rPr lang="en-US" dirty="0" smtClean="0"/>
              <a:t> abbreviation for Spanish, the Analysis Services Language drop down will display Estonian. You can just click on the drop down and scroll down to which Spanish option you want to select at that time. </a:t>
            </a:r>
          </a:p>
          <a:p>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94</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95</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dirty="0" smtClean="0"/>
              <a:t>Double click on a fact table selected from the Browser</a:t>
            </a:r>
            <a:r>
              <a:rPr lang="en-US" baseline="0" dirty="0" smtClean="0"/>
              <a:t> tab</a:t>
            </a:r>
            <a:r>
              <a:rPr lang="en-US" dirty="0" smtClean="0"/>
              <a:t>. Pick</a:t>
            </a:r>
            <a:r>
              <a:rPr lang="en-US" baseline="0" dirty="0" smtClean="0"/>
              <a:t> the Language Mapping tab. Pick a language other than English. The Description should provide a translation below.</a:t>
            </a:r>
          </a:p>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97</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98</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 to Sizing Guidelines in the QAD</a:t>
            </a:r>
            <a:r>
              <a:rPr lang="en-US" baseline="0" dirty="0" smtClean="0"/>
              <a:t> BI </a:t>
            </a:r>
            <a:r>
              <a:rPr lang="en-US" dirty="0" smtClean="0"/>
              <a:t>Installation Guide.</a:t>
            </a:r>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99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Slide Number Placeholder 5"/>
          <p:cNvSpPr>
            <a:spLocks noGrp="1"/>
          </p:cNvSpPr>
          <p:nvPr>
            <p:ph type="sldNum" sz="quarter" idx="10"/>
          </p:nvPr>
        </p:nvSpPr>
        <p:spPr/>
        <p:txBody>
          <a:bodyPr/>
          <a:lstStyle>
            <a:lvl1pPr>
              <a:defRPr/>
            </a:lvl1pPr>
          </a:lstStyle>
          <a:p>
            <a:pPr>
              <a:defRPr/>
            </a:pPr>
            <a:fld id="{0FEF6E0C-B2A6-4B69-8FB4-1F3C767161FE}"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0A2DAC7D-CCD6-4D46-B79B-0CC821508860}"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84D6DD34-962D-4DE4-87F8-2FF8B1987F69}"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752F6E82-899B-4046-AD73-E125BD02FC1B}"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A143B374-B4D2-4F03-ACB1-E923F2DC5E62}"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CD68632E-0419-4EDE-A8A9-A880B7F84811}"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A188FB5E-5557-4C3B-81DC-949D4D409D32}"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8D1DFE3-6D94-4B6F-A6A1-3E49B926CEC4}"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94FB812E-0002-4AC2-A312-94881198511F}"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8B0EC848-7568-4CA1-B9E9-F6008C14DF9F}"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8488"/>
            <a:ext cx="2057400" cy="5708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98488"/>
            <a:ext cx="6019800" cy="5708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86CD7CA3-CCEF-4CAF-822A-E4D7ADC5590E}"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16038"/>
            <a:ext cx="4038600" cy="499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3"/>
          <a:srcRect/>
          <a:stretch>
            <a:fillRect/>
          </a:stretch>
        </p:blipFill>
        <p:spPr bwMode="auto">
          <a:xfrm>
            <a:off x="0" y="6021388"/>
            <a:ext cx="9144000" cy="838200"/>
          </a:xfrm>
          <a:prstGeom prst="rect">
            <a:avLst/>
          </a:prstGeom>
          <a:noFill/>
          <a:ln w="9525">
            <a:noFill/>
            <a:miter lim="800000"/>
            <a:headEnd/>
            <a:tailEnd/>
          </a:ln>
        </p:spPr>
      </p:pic>
      <p:pic>
        <p:nvPicPr>
          <p:cNvPr id="1027" name="Picture 7"/>
          <p:cNvPicPr>
            <a:picLocks noChangeAspect="1" noChangeArrowheads="1"/>
          </p:cNvPicPr>
          <p:nvPr/>
        </p:nvPicPr>
        <p:blipFill>
          <a:blip r:embed="rId14"/>
          <a:srcRect/>
          <a:stretch>
            <a:fillRect/>
          </a:stretch>
        </p:blipFill>
        <p:spPr bwMode="auto">
          <a:xfrm>
            <a:off x="0" y="3227388"/>
            <a:ext cx="9142413" cy="3657600"/>
          </a:xfrm>
          <a:prstGeom prst="rect">
            <a:avLst/>
          </a:prstGeom>
          <a:noFill/>
          <a:ln w="9525">
            <a:noFill/>
            <a:miter lim="800000"/>
            <a:headEnd/>
            <a:tailEnd/>
          </a:ln>
        </p:spPr>
      </p:pic>
      <p:sp>
        <p:nvSpPr>
          <p:cNvPr id="1028"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30" name="Picture 3"/>
          <p:cNvPicPr>
            <a:picLocks noChangeAspect="1" noChangeArrowheads="1"/>
          </p:cNvPicPr>
          <p:nvPr userDrawn="1"/>
        </p:nvPicPr>
        <p:blipFill>
          <a:blip r:embed="rId13"/>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0" r:id="rId1"/>
    <p:sldLayoutId id="2147483669" r:id="rId2"/>
    <p:sldLayoutId id="2147483668" r:id="rId3"/>
    <p:sldLayoutId id="2147483667" r:id="rId4"/>
    <p:sldLayoutId id="2147483666" r:id="rId5"/>
    <p:sldLayoutId id="2147483665" r:id="rId6"/>
    <p:sldLayoutId id="2147483664" r:id="rId7"/>
    <p:sldLayoutId id="2147483663" r:id="rId8"/>
    <p:sldLayoutId id="2147483662" r:id="rId9"/>
    <p:sldLayoutId id="2147483661" r:id="rId10"/>
    <p:sldLayoutId id="2147483660" r:id="rId11"/>
  </p:sldLayoutIdLst>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5pPr>
      <a:lvl6pPr marL="2514600" indent="-228600" algn="l" defTabSz="457200" rtl="0" fontAlgn="base">
        <a:spcBef>
          <a:spcPct val="20000"/>
        </a:spcBef>
        <a:spcAft>
          <a:spcPct val="0"/>
        </a:spcAft>
        <a:buClr>
          <a:srgbClr val="F79646"/>
        </a:buClr>
        <a:buFont typeface="Arial" charset="0"/>
        <a:buChar char="•"/>
        <a:defRPr>
          <a:solidFill>
            <a:srgbClr val="4F4F4F"/>
          </a:solidFill>
          <a:latin typeface="+mn-lt"/>
        </a:defRPr>
      </a:lvl6pPr>
      <a:lvl7pPr marL="2971800" indent="-228600" algn="l" defTabSz="457200" rtl="0" fontAlgn="base">
        <a:spcBef>
          <a:spcPct val="20000"/>
        </a:spcBef>
        <a:spcAft>
          <a:spcPct val="0"/>
        </a:spcAft>
        <a:buClr>
          <a:srgbClr val="F79646"/>
        </a:buClr>
        <a:buFont typeface="Arial" charset="0"/>
        <a:buChar char="•"/>
        <a:defRPr>
          <a:solidFill>
            <a:srgbClr val="4F4F4F"/>
          </a:solidFill>
          <a:latin typeface="+mn-lt"/>
        </a:defRPr>
      </a:lvl7pPr>
      <a:lvl8pPr marL="3429000" indent="-228600" algn="l" defTabSz="457200" rtl="0" fontAlgn="base">
        <a:spcBef>
          <a:spcPct val="20000"/>
        </a:spcBef>
        <a:spcAft>
          <a:spcPct val="0"/>
        </a:spcAft>
        <a:buClr>
          <a:srgbClr val="F79646"/>
        </a:buClr>
        <a:buFont typeface="Arial" charset="0"/>
        <a:buChar char="•"/>
        <a:defRPr>
          <a:solidFill>
            <a:srgbClr val="4F4F4F"/>
          </a:solidFill>
          <a:latin typeface="+mn-lt"/>
        </a:defRPr>
      </a:lvl8pPr>
      <a:lvl9pPr marL="3886200" indent="-228600" algn="l" defTabSz="457200" rtl="0" fontAlgn="base">
        <a:spcBef>
          <a:spcPct val="20000"/>
        </a:spcBef>
        <a:spcAft>
          <a:spcPct val="0"/>
        </a:spcAft>
        <a:buClr>
          <a:srgbClr val="F79646"/>
        </a:buClr>
        <a:buFont typeface="Arial"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3"/>
          <p:cNvPicPr>
            <a:picLocks noChangeAspect="1" noChangeArrowheads="1"/>
          </p:cNvPicPr>
          <p:nvPr/>
        </p:nvPicPr>
        <p:blipFill>
          <a:blip r:embed="rId13"/>
          <a:srcRect/>
          <a:stretch>
            <a:fillRect/>
          </a:stretch>
        </p:blipFill>
        <p:spPr bwMode="auto">
          <a:xfrm>
            <a:off x="0" y="6021388"/>
            <a:ext cx="9144000" cy="838200"/>
          </a:xfrm>
          <a:prstGeom prst="rect">
            <a:avLst/>
          </a:prstGeom>
          <a:noFill/>
          <a:ln w="9525">
            <a:noFill/>
            <a:miter lim="800000"/>
            <a:headEnd/>
            <a:tailEnd/>
          </a:ln>
        </p:spPr>
      </p:pic>
      <p:sp>
        <p:nvSpPr>
          <p:cNvPr id="13315"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6"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lIns="91440" tIns="45720" rIns="91440" bIns="45720" rtlCol="0" anchor="ctr"/>
          <a:lstStyle>
            <a:lvl1pPr algn="r" fontAlgn="auto">
              <a:spcBef>
                <a:spcPts val="0"/>
              </a:spcBef>
              <a:spcAft>
                <a:spcPts val="0"/>
              </a:spcAft>
              <a:defRPr sz="2000" b="0">
                <a:solidFill>
                  <a:schemeClr val="bg1"/>
                </a:solidFill>
                <a:latin typeface="+mn-lt"/>
                <a:cs typeface="Century Gothic"/>
              </a:defRPr>
            </a:lvl1pPr>
          </a:lstStyle>
          <a:p>
            <a:pPr>
              <a:defRPr/>
            </a:pPr>
            <a:fld id="{50EED8AB-04DA-47B0-848B-B1E81A8EAB10}"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81" r:id="rId1"/>
    <p:sldLayoutId id="2147483680" r:id="rId2"/>
    <p:sldLayoutId id="2147483679" r:id="rId3"/>
    <p:sldLayoutId id="2147483678" r:id="rId4"/>
    <p:sldLayoutId id="2147483677" r:id="rId5"/>
    <p:sldLayoutId id="2147483676" r:id="rId6"/>
    <p:sldLayoutId id="2147483675" r:id="rId7"/>
    <p:sldLayoutId id="2147483674" r:id="rId8"/>
    <p:sldLayoutId id="2147483673" r:id="rId9"/>
    <p:sldLayoutId id="2147483672" r:id="rId10"/>
    <p:sldLayoutId id="2147483671" r:id="rId11"/>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a:solidFill>
            <a:srgbClr val="4F4F4F"/>
          </a:solidFill>
          <a:latin typeface="+mj-lt"/>
          <a:ea typeface="+mj-ea"/>
          <a:cs typeface="+mj-cs"/>
        </a:defRPr>
      </a:lvl1pPr>
      <a:lvl2pPr algn="l" defTabSz="457200" rtl="0" eaLnBrk="0" fontAlgn="base" hangingPunct="0">
        <a:spcBef>
          <a:spcPct val="0"/>
        </a:spcBef>
        <a:spcAft>
          <a:spcPct val="0"/>
        </a:spcAft>
        <a:defRPr sz="3200" b="1">
          <a:solidFill>
            <a:srgbClr val="4F4F4F"/>
          </a:solidFill>
          <a:latin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a:solidFill>
            <a:srgbClr val="4F4F4F"/>
          </a:solidFill>
          <a:latin typeface="+mn-lt"/>
          <a:ea typeface="+mn-ea"/>
          <a:cs typeface="+mn-cs"/>
        </a:defRPr>
      </a:lvl1pPr>
      <a:lvl2pPr marL="742950" indent="-285750" algn="l" defTabSz="457200" rtl="0" eaLnBrk="0" fontAlgn="base" hangingPunct="0">
        <a:spcBef>
          <a:spcPct val="20000"/>
        </a:spcBef>
        <a:spcAft>
          <a:spcPct val="0"/>
        </a:spcAft>
        <a:buClr>
          <a:srgbClr val="F79646"/>
        </a:buClr>
        <a:buFont typeface="Lucida Grande"/>
        <a:buChar char="-"/>
        <a:defRPr sz="2400">
          <a:solidFill>
            <a:srgbClr val="4F4F4F"/>
          </a:solidFill>
          <a:latin typeface="+mn-lt"/>
        </a:defRPr>
      </a:lvl2pPr>
      <a:lvl3pPr marL="1143000" indent="-228600" algn="l" defTabSz="457200" rtl="0" eaLnBrk="0" fontAlgn="base" hangingPunct="0">
        <a:spcBef>
          <a:spcPct val="20000"/>
        </a:spcBef>
        <a:spcAft>
          <a:spcPct val="0"/>
        </a:spcAft>
        <a:buClr>
          <a:srgbClr val="F79646"/>
        </a:buClr>
        <a:buFont typeface="Arial" charset="0"/>
        <a:buChar char="•"/>
        <a:defRPr sz="2000">
          <a:solidFill>
            <a:srgbClr val="4F4F4F"/>
          </a:solidFill>
          <a:latin typeface="+mn-lt"/>
        </a:defRPr>
      </a:lvl3pPr>
      <a:lvl4pPr marL="1600200" indent="-228600" algn="l" defTabSz="457200" rtl="0" eaLnBrk="0" fontAlgn="base" hangingPunct="0">
        <a:spcBef>
          <a:spcPct val="20000"/>
        </a:spcBef>
        <a:spcAft>
          <a:spcPct val="0"/>
        </a:spcAft>
        <a:buClr>
          <a:srgbClr val="F79646"/>
        </a:buClr>
        <a:buFont typeface="Lucida Grande"/>
        <a:buChar char="-"/>
        <a:defRPr>
          <a:solidFill>
            <a:srgbClr val="4F4F4F"/>
          </a:solidFill>
          <a:latin typeface="+mn-lt"/>
        </a:defRPr>
      </a:lvl4pPr>
      <a:lvl5pPr marL="2057400" indent="-228600" algn="l" defTabSz="457200" rtl="0" eaLnBrk="0" fontAlgn="base" hangingPunct="0">
        <a:spcBef>
          <a:spcPct val="20000"/>
        </a:spcBef>
        <a:spcAft>
          <a:spcPct val="0"/>
        </a:spcAft>
        <a:buClr>
          <a:srgbClr val="F79646"/>
        </a:buClr>
        <a:buFont typeface="Arial" charset="0"/>
        <a:buChar char="•"/>
        <a:defRPr>
          <a:solidFill>
            <a:srgbClr val="4F4F4F"/>
          </a:solidFill>
          <a:latin typeface="+mn-lt"/>
        </a:defRPr>
      </a:lvl5pPr>
      <a:lvl6pPr marL="2514600" indent="-228600" algn="l" defTabSz="457200" rtl="0" fontAlgn="base">
        <a:spcBef>
          <a:spcPct val="20000"/>
        </a:spcBef>
        <a:spcAft>
          <a:spcPct val="0"/>
        </a:spcAft>
        <a:buClr>
          <a:srgbClr val="F79646"/>
        </a:buClr>
        <a:buFont typeface="Arial" charset="0"/>
        <a:buChar char="•"/>
        <a:defRPr>
          <a:solidFill>
            <a:srgbClr val="4F4F4F"/>
          </a:solidFill>
          <a:latin typeface="+mn-lt"/>
        </a:defRPr>
      </a:lvl6pPr>
      <a:lvl7pPr marL="2971800" indent="-228600" algn="l" defTabSz="457200" rtl="0" fontAlgn="base">
        <a:spcBef>
          <a:spcPct val="20000"/>
        </a:spcBef>
        <a:spcAft>
          <a:spcPct val="0"/>
        </a:spcAft>
        <a:buClr>
          <a:srgbClr val="F79646"/>
        </a:buClr>
        <a:buFont typeface="Arial" charset="0"/>
        <a:buChar char="•"/>
        <a:defRPr>
          <a:solidFill>
            <a:srgbClr val="4F4F4F"/>
          </a:solidFill>
          <a:latin typeface="+mn-lt"/>
        </a:defRPr>
      </a:lvl7pPr>
      <a:lvl8pPr marL="3429000" indent="-228600" algn="l" defTabSz="457200" rtl="0" fontAlgn="base">
        <a:spcBef>
          <a:spcPct val="20000"/>
        </a:spcBef>
        <a:spcAft>
          <a:spcPct val="0"/>
        </a:spcAft>
        <a:buClr>
          <a:srgbClr val="F79646"/>
        </a:buClr>
        <a:buFont typeface="Arial" charset="0"/>
        <a:buChar char="•"/>
        <a:defRPr>
          <a:solidFill>
            <a:srgbClr val="4F4F4F"/>
          </a:solidFill>
          <a:latin typeface="+mn-lt"/>
        </a:defRPr>
      </a:lvl8pPr>
      <a:lvl9pPr marL="3886200" indent="-228600" algn="l" defTabSz="457200" rtl="0" fontAlgn="base">
        <a:spcBef>
          <a:spcPct val="20000"/>
        </a:spcBef>
        <a:spcAft>
          <a:spcPct val="0"/>
        </a:spcAft>
        <a:buClr>
          <a:srgbClr val="F79646"/>
        </a:buClr>
        <a:buFont typeface="Arial" charset="0"/>
        <a:buChar char="•"/>
        <a:defRPr>
          <a:solidFill>
            <a:srgbClr val="4F4F4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00.xml"/><Relationship Id="rId1" Type="http://schemas.openxmlformats.org/officeDocument/2006/relationships/slideLayout" Target="../slideLayouts/slideLayout18.xml"/><Relationship Id="rId4" Type="http://schemas.openxmlformats.org/officeDocument/2006/relationships/comments" Target="../comments/comment100.xml"/></Relationships>
</file>

<file path=ppt/slides/_rels/slide10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1.xml"/><Relationship Id="rId1" Type="http://schemas.openxmlformats.org/officeDocument/2006/relationships/slideLayout" Target="../slideLayouts/slideLayout13.xml"/><Relationship Id="rId4" Type="http://schemas.openxmlformats.org/officeDocument/2006/relationships/comments" Target="../comments/comment101.xml"/></Relationships>
</file>

<file path=ppt/slides/_rels/slide10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2.xml"/><Relationship Id="rId1" Type="http://schemas.openxmlformats.org/officeDocument/2006/relationships/slideLayout" Target="../slideLayouts/slideLayout13.xml"/><Relationship Id="rId5" Type="http://schemas.openxmlformats.org/officeDocument/2006/relationships/comments" Target="../comments/comment102.xml"/><Relationship Id="rId4" Type="http://schemas.openxmlformats.org/officeDocument/2006/relationships/image" Target="../media/image87.png"/></Relationships>
</file>

<file path=ppt/slides/_rels/slide10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3.xml"/><Relationship Id="rId1" Type="http://schemas.openxmlformats.org/officeDocument/2006/relationships/slideLayout" Target="../slideLayouts/slideLayout13.xml"/><Relationship Id="rId5" Type="http://schemas.openxmlformats.org/officeDocument/2006/relationships/comments" Target="../comments/comment103.xml"/><Relationship Id="rId4" Type="http://schemas.openxmlformats.org/officeDocument/2006/relationships/image" Target="../media/image89.png"/></Relationships>
</file>

<file path=ppt/slides/_rels/slide10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04.xml"/><Relationship Id="rId1" Type="http://schemas.openxmlformats.org/officeDocument/2006/relationships/slideLayout" Target="../slideLayouts/slideLayout13.xml"/><Relationship Id="rId4" Type="http://schemas.openxmlformats.org/officeDocument/2006/relationships/comments" Target="../comments/comment104.xml"/></Relationships>
</file>

<file path=ppt/slides/_rels/slide10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05.xml"/><Relationship Id="rId1" Type="http://schemas.openxmlformats.org/officeDocument/2006/relationships/slideLayout" Target="../slideLayouts/slideLayout13.xml"/><Relationship Id="rId4" Type="http://schemas.openxmlformats.org/officeDocument/2006/relationships/comments" Target="../comments/comment105.xml"/></Relationships>
</file>

<file path=ppt/slides/_rels/slide10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06.xml"/><Relationship Id="rId1" Type="http://schemas.openxmlformats.org/officeDocument/2006/relationships/slideLayout" Target="../slideLayouts/slideLayout13.xml"/><Relationship Id="rId4" Type="http://schemas.openxmlformats.org/officeDocument/2006/relationships/comments" Target="../comments/comment106.xml"/></Relationships>
</file>

<file path=ppt/slides/_rels/slide10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7.xml"/><Relationship Id="rId1" Type="http://schemas.openxmlformats.org/officeDocument/2006/relationships/slideLayout" Target="../slideLayouts/slideLayout13.xml"/><Relationship Id="rId4" Type="http://schemas.openxmlformats.org/officeDocument/2006/relationships/comments" Target="../comments/comment107.xml"/></Relationships>
</file>

<file path=ppt/slides/_rels/slide10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8.xml"/><Relationship Id="rId1" Type="http://schemas.openxmlformats.org/officeDocument/2006/relationships/slideLayout" Target="../slideLayouts/slideLayout13.xml"/><Relationship Id="rId4" Type="http://schemas.openxmlformats.org/officeDocument/2006/relationships/comments" Target="../comments/comment108.xml"/></Relationships>
</file>

<file path=ppt/slides/_rels/slide10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9.xml"/><Relationship Id="rId1" Type="http://schemas.openxmlformats.org/officeDocument/2006/relationships/slideLayout" Target="../slideLayouts/slideLayout13.xml"/><Relationship Id="rId4" Type="http://schemas.openxmlformats.org/officeDocument/2006/relationships/comments" Target="../comments/comment109.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0.xml"/><Relationship Id="rId1" Type="http://schemas.openxmlformats.org/officeDocument/2006/relationships/slideLayout" Target="../slideLayouts/slideLayout13.xml"/><Relationship Id="rId4" Type="http://schemas.openxmlformats.org/officeDocument/2006/relationships/comments" Target="../comments/comment110.xml"/></Relationships>
</file>

<file path=ppt/slides/_rels/slide11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11.xml"/><Relationship Id="rId1" Type="http://schemas.openxmlformats.org/officeDocument/2006/relationships/slideLayout" Target="../slideLayouts/slideLayout13.xml"/><Relationship Id="rId4" Type="http://schemas.openxmlformats.org/officeDocument/2006/relationships/comments" Target="../comments/comment111.xml"/></Relationships>
</file>

<file path=ppt/slides/_rels/slide112.xml.rels><?xml version="1.0" encoding="UTF-8" standalone="yes"?>
<Relationships xmlns="http://schemas.openxmlformats.org/package/2006/relationships"><Relationship Id="rId3" Type="http://schemas.openxmlformats.org/officeDocument/2006/relationships/comments" Target="../comments/comment112.xml"/><Relationship Id="rId2" Type="http://schemas.openxmlformats.org/officeDocument/2006/relationships/notesSlide" Target="../notesSlides/notesSlide112.xml"/><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3" Type="http://schemas.openxmlformats.org/officeDocument/2006/relationships/comments" Target="../comments/comment113.xml"/><Relationship Id="rId2" Type="http://schemas.openxmlformats.org/officeDocument/2006/relationships/notesSlide" Target="../notesSlides/notesSlide113.xml"/><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114.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comments" Target="../comments/comment14.xml"/><Relationship Id="rId5" Type="http://schemas.openxmlformats.org/officeDocument/2006/relationships/image" Target="../media/image16.jpe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notesSlide" Target="../notesSlides/notesSlide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3.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comments" Target="../comments/commen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comments" Target="../comments/comment25.xml"/><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comments" Target="../comments/comment26.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image" Target="../media/image6.wmf"/><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image" Target="../media/image5.wmf"/><Relationship Id="rId17" Type="http://schemas.openxmlformats.org/officeDocument/2006/relationships/comments" Target="../comments/comment3.xml"/><Relationship Id="rId2" Type="http://schemas.openxmlformats.org/officeDocument/2006/relationships/tags" Target="../tags/tag7.xml"/><Relationship Id="rId16" Type="http://schemas.openxmlformats.org/officeDocument/2006/relationships/image" Target="../media/image9.wmf"/><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image" Target="../media/image4.wmf"/><Relationship Id="rId5" Type="http://schemas.openxmlformats.org/officeDocument/2006/relationships/tags" Target="../tags/tag10.xml"/><Relationship Id="rId15" Type="http://schemas.openxmlformats.org/officeDocument/2006/relationships/image" Target="../media/image8.png"/><Relationship Id="rId10" Type="http://schemas.openxmlformats.org/officeDocument/2006/relationships/notesSlide" Target="../notesSlides/notesSlide3.xml"/><Relationship Id="rId4" Type="http://schemas.openxmlformats.org/officeDocument/2006/relationships/tags" Target="../tags/tag9.xml"/><Relationship Id="rId9" Type="http://schemas.openxmlformats.org/officeDocument/2006/relationships/slideLayout" Target="../slideLayouts/slideLayout17.xml"/><Relationship Id="rId14" Type="http://schemas.openxmlformats.org/officeDocument/2006/relationships/image" Target="../media/image7.wmf"/></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comments" Target="../comments/comment3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34.xml"/><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38.xml"/><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39.xml"/><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image" Target="../media/image12.jpeg"/><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media/image11.wmf"/><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10.jpeg"/><Relationship Id="rId5" Type="http://schemas.openxmlformats.org/officeDocument/2006/relationships/tags" Target="../tags/tag18.xml"/><Relationship Id="rId10" Type="http://schemas.openxmlformats.org/officeDocument/2006/relationships/notesSlide" Target="../notesSlides/notesSlide4.xml"/><Relationship Id="rId4" Type="http://schemas.openxmlformats.org/officeDocument/2006/relationships/tags" Target="../tags/tag17.xml"/><Relationship Id="rId9" Type="http://schemas.openxmlformats.org/officeDocument/2006/relationships/slideLayout" Target="../slideLayouts/slideLayout13.xml"/><Relationship Id="rId14" Type="http://schemas.openxmlformats.org/officeDocument/2006/relationships/comments" Target="../comments/comment4.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comments" Target="../comments/comment42.xml"/><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comments" Target="../comments/comment43.xml"/></Relationships>
</file>

<file path=ppt/slides/_rels/slide44.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comments" Target="../comments/comment45.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comments" Target="../comments/comment46.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comments" Target="../comments/comment47.xml"/></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8.xml"/><Relationship Id="rId1" Type="http://schemas.openxmlformats.org/officeDocument/2006/relationships/slideLayout" Target="../slideLayouts/slideLayout13.xml"/><Relationship Id="rId4" Type="http://schemas.openxmlformats.org/officeDocument/2006/relationships/comments" Target="../comments/comment48.xml"/></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comments" Target="../comments/comment49.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0.xml"/><Relationship Id="rId1" Type="http://schemas.openxmlformats.org/officeDocument/2006/relationships/slideLayout" Target="../slideLayouts/slideLayout13.xml"/><Relationship Id="rId4" Type="http://schemas.openxmlformats.org/officeDocument/2006/relationships/comments" Target="../comments/comment50.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comments" Target="../comments/comment51.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comments" Target="../comments/comment52.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comments" Target="../comments/comment53.xml"/></Relationships>
</file>

<file path=ppt/slides/_rels/slide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comments" Target="../comments/comment54.xml"/></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5.xml"/><Relationship Id="rId1" Type="http://schemas.openxmlformats.org/officeDocument/2006/relationships/slideLayout" Target="../slideLayouts/slideLayout13.xml"/><Relationship Id="rId4" Type="http://schemas.openxmlformats.org/officeDocument/2006/relationships/comments" Target="../comments/comment55.xml"/></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6.xml"/><Relationship Id="rId1" Type="http://schemas.openxmlformats.org/officeDocument/2006/relationships/slideLayout" Target="../slideLayouts/slideLayout13.xml"/><Relationship Id="rId4" Type="http://schemas.openxmlformats.org/officeDocument/2006/relationships/comments" Target="../comments/comment56.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13.xml"/><Relationship Id="rId4" Type="http://schemas.openxmlformats.org/officeDocument/2006/relationships/comments" Target="../comments/comment57.xml"/></Relationships>
</file>

<file path=ppt/slides/_rels/slide58.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9.xml"/><Relationship Id="rId1" Type="http://schemas.openxmlformats.org/officeDocument/2006/relationships/slideLayout" Target="../slideLayouts/slideLayout13.xml"/><Relationship Id="rId4" Type="http://schemas.openxmlformats.org/officeDocument/2006/relationships/comments" Target="../comments/comment59.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0.xml"/><Relationship Id="rId1" Type="http://schemas.openxmlformats.org/officeDocument/2006/relationships/slideLayout" Target="../slideLayouts/slideLayout13.xml"/><Relationship Id="rId4" Type="http://schemas.openxmlformats.org/officeDocument/2006/relationships/comments" Target="../comments/comment60.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1.xml"/><Relationship Id="rId1" Type="http://schemas.openxmlformats.org/officeDocument/2006/relationships/slideLayout" Target="../slideLayouts/slideLayout13.xml"/><Relationship Id="rId4" Type="http://schemas.openxmlformats.org/officeDocument/2006/relationships/comments" Target="../comments/comment61.xml"/></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2.xml"/><Relationship Id="rId1" Type="http://schemas.openxmlformats.org/officeDocument/2006/relationships/slideLayout" Target="../slideLayouts/slideLayout13.xml"/><Relationship Id="rId4" Type="http://schemas.openxmlformats.org/officeDocument/2006/relationships/comments" Target="../comments/comment62.xml"/></Relationships>
</file>

<file path=ppt/slides/_rels/slide6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comments" Target="../comments/comment63.xml"/></Relationships>
</file>

<file path=ppt/slides/_rels/slide6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4.xml"/><Relationship Id="rId1" Type="http://schemas.openxmlformats.org/officeDocument/2006/relationships/slideLayout" Target="../slideLayouts/slideLayout13.xml"/><Relationship Id="rId4" Type="http://schemas.openxmlformats.org/officeDocument/2006/relationships/comments" Target="../comments/comment64.xml"/></Relationships>
</file>

<file path=ppt/slides/_rels/slide6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5.xml"/><Relationship Id="rId1" Type="http://schemas.openxmlformats.org/officeDocument/2006/relationships/slideLayout" Target="../slideLayouts/slideLayout13.xml"/><Relationship Id="rId4" Type="http://schemas.openxmlformats.org/officeDocument/2006/relationships/comments" Target="../comments/comment65.xml"/></Relationships>
</file>

<file path=ppt/slides/_rels/slide6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6.xml"/><Relationship Id="rId1" Type="http://schemas.openxmlformats.org/officeDocument/2006/relationships/slideLayout" Target="../slideLayouts/slideLayout13.xml"/><Relationship Id="rId4" Type="http://schemas.openxmlformats.org/officeDocument/2006/relationships/comments" Target="../comments/comment66.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7.xml"/><Relationship Id="rId1" Type="http://schemas.openxmlformats.org/officeDocument/2006/relationships/slideLayout" Target="../slideLayouts/slideLayout13.xml"/><Relationship Id="rId4" Type="http://schemas.openxmlformats.org/officeDocument/2006/relationships/comments" Target="../comments/comment67.xml"/></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8.xml"/><Relationship Id="rId1" Type="http://schemas.openxmlformats.org/officeDocument/2006/relationships/slideLayout" Target="../slideLayouts/slideLayout13.xml"/><Relationship Id="rId4" Type="http://schemas.openxmlformats.org/officeDocument/2006/relationships/comments" Target="../comments/comment68.xml"/></Relationships>
</file>

<file path=ppt/slides/_rels/slide6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9.xml"/><Relationship Id="rId1" Type="http://schemas.openxmlformats.org/officeDocument/2006/relationships/slideLayout" Target="../slideLayouts/slideLayout13.xml"/><Relationship Id="rId4" Type="http://schemas.openxmlformats.org/officeDocument/2006/relationships/comments" Target="../comments/comment69.xml"/></Relationships>
</file>

<file path=ppt/slides/_rels/slide7.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comments" Target="../comments/comment7.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7.xml"/><Relationship Id="rId5" Type="http://schemas.openxmlformats.org/officeDocument/2006/relationships/slideLayout" Target="../slideLayouts/slideLayout13.xml"/><Relationship Id="rId4" Type="http://schemas.openxmlformats.org/officeDocument/2006/relationships/tags" Target="../tags/tag25.xml"/></Relationships>
</file>

<file path=ppt/slides/_rels/slide7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comments" Target="../comments/comment70.xml"/></Relationships>
</file>

<file path=ppt/slides/_rels/slide7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1.xml"/><Relationship Id="rId1" Type="http://schemas.openxmlformats.org/officeDocument/2006/relationships/slideLayout" Target="../slideLayouts/slideLayout13.xml"/><Relationship Id="rId4" Type="http://schemas.openxmlformats.org/officeDocument/2006/relationships/comments" Target="../comments/comment71.xml"/></Relationships>
</file>

<file path=ppt/slides/_rels/slide7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2.xml"/><Relationship Id="rId1" Type="http://schemas.openxmlformats.org/officeDocument/2006/relationships/slideLayout" Target="../slideLayouts/slideLayout13.xml"/><Relationship Id="rId4" Type="http://schemas.openxmlformats.org/officeDocument/2006/relationships/comments" Target="../comments/comment72.xml"/></Relationships>
</file>

<file path=ppt/slides/_rels/slide7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3.xml"/><Relationship Id="rId1" Type="http://schemas.openxmlformats.org/officeDocument/2006/relationships/slideLayout" Target="../slideLayouts/slideLayout13.xml"/><Relationship Id="rId4" Type="http://schemas.openxmlformats.org/officeDocument/2006/relationships/comments" Target="../comments/comment73.xml"/></Relationships>
</file>

<file path=ppt/slides/_rels/slide7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4.xml"/><Relationship Id="rId1" Type="http://schemas.openxmlformats.org/officeDocument/2006/relationships/slideLayout" Target="../slideLayouts/slideLayout13.xml"/><Relationship Id="rId4" Type="http://schemas.openxmlformats.org/officeDocument/2006/relationships/comments" Target="../comments/comment74.xml"/></Relationships>
</file>

<file path=ppt/slides/_rels/slide7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5.xml"/><Relationship Id="rId1" Type="http://schemas.openxmlformats.org/officeDocument/2006/relationships/slideLayout" Target="../slideLayouts/slideLayout13.xml"/><Relationship Id="rId4" Type="http://schemas.openxmlformats.org/officeDocument/2006/relationships/comments" Target="../comments/comment75.xml"/></Relationships>
</file>

<file path=ppt/slides/_rels/slide7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6.xml"/><Relationship Id="rId1" Type="http://schemas.openxmlformats.org/officeDocument/2006/relationships/slideLayout" Target="../slideLayouts/slideLayout13.xml"/><Relationship Id="rId4" Type="http://schemas.openxmlformats.org/officeDocument/2006/relationships/comments" Target="../comments/comment76.xml"/></Relationships>
</file>

<file path=ppt/slides/_rels/slide7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7.xml"/><Relationship Id="rId1" Type="http://schemas.openxmlformats.org/officeDocument/2006/relationships/slideLayout" Target="../slideLayouts/slideLayout13.xml"/><Relationship Id="rId4" Type="http://schemas.openxmlformats.org/officeDocument/2006/relationships/comments" Target="../comments/comment77.xml"/></Relationships>
</file>

<file path=ppt/slides/_rels/slide7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8.xml"/><Relationship Id="rId1" Type="http://schemas.openxmlformats.org/officeDocument/2006/relationships/slideLayout" Target="../slideLayouts/slideLayout13.xml"/><Relationship Id="rId4" Type="http://schemas.openxmlformats.org/officeDocument/2006/relationships/comments" Target="../comments/comment78.xml"/></Relationships>
</file>

<file path=ppt/slides/_rels/slide7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9.xml"/><Relationship Id="rId1" Type="http://schemas.openxmlformats.org/officeDocument/2006/relationships/slideLayout" Target="../slideLayouts/slideLayout13.xml"/><Relationship Id="rId4" Type="http://schemas.openxmlformats.org/officeDocument/2006/relationships/comments" Target="../comments/comment79.xml"/></Relationships>
</file>

<file path=ppt/slides/_rels/slide8.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comments" Target="../comments/comment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notesSlide" Target="../notesSlides/notesSlide8.xml"/><Relationship Id="rId5" Type="http://schemas.openxmlformats.org/officeDocument/2006/relationships/slideLayout" Target="../slideLayouts/slideLayout13.xml"/><Relationship Id="rId4" Type="http://schemas.openxmlformats.org/officeDocument/2006/relationships/tags" Target="../tags/tag29.xml"/></Relationships>
</file>

<file path=ppt/slides/_rels/slide8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0.xml"/><Relationship Id="rId1" Type="http://schemas.openxmlformats.org/officeDocument/2006/relationships/slideLayout" Target="../slideLayouts/slideLayout13.xml"/><Relationship Id="rId4" Type="http://schemas.openxmlformats.org/officeDocument/2006/relationships/comments" Target="../comments/comment80.xml"/></Relationships>
</file>

<file path=ppt/slides/_rels/slide8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1.xml"/><Relationship Id="rId1" Type="http://schemas.openxmlformats.org/officeDocument/2006/relationships/slideLayout" Target="../slideLayouts/slideLayout13.xml"/><Relationship Id="rId4" Type="http://schemas.openxmlformats.org/officeDocument/2006/relationships/comments" Target="../comments/comment81.xml"/></Relationships>
</file>

<file path=ppt/slides/_rels/slide8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2.xml"/><Relationship Id="rId1" Type="http://schemas.openxmlformats.org/officeDocument/2006/relationships/slideLayout" Target="../slideLayouts/slideLayout13.xml"/><Relationship Id="rId4" Type="http://schemas.openxmlformats.org/officeDocument/2006/relationships/comments" Target="../comments/comment82.xml"/></Relationships>
</file>

<file path=ppt/slides/_rels/slide8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3.xml"/><Relationship Id="rId1" Type="http://schemas.openxmlformats.org/officeDocument/2006/relationships/slideLayout" Target="../slideLayouts/slideLayout13.xml"/><Relationship Id="rId4" Type="http://schemas.openxmlformats.org/officeDocument/2006/relationships/comments" Target="../comments/comment83.xml"/></Relationships>
</file>

<file path=ppt/slides/_rels/slide84.xml.rels><?xml version="1.0" encoding="UTF-8" standalone="yes"?>
<Relationships xmlns="http://schemas.openxmlformats.org/package/2006/relationships"><Relationship Id="rId3" Type="http://schemas.openxmlformats.org/officeDocument/2006/relationships/comments" Target="../comments/comment84.xml"/><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comments" Target="../comments/comment85.xml"/><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6.xml"/><Relationship Id="rId1" Type="http://schemas.openxmlformats.org/officeDocument/2006/relationships/slideLayout" Target="../slideLayouts/slideLayout13.xml"/><Relationship Id="rId4" Type="http://schemas.openxmlformats.org/officeDocument/2006/relationships/comments" Target="../comments/comment86.xml"/></Relationships>
</file>

<file path=ppt/slides/_rels/slide8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7.xml"/><Relationship Id="rId1" Type="http://schemas.openxmlformats.org/officeDocument/2006/relationships/slideLayout" Target="../slideLayouts/slideLayout13.xml"/><Relationship Id="rId4" Type="http://schemas.openxmlformats.org/officeDocument/2006/relationships/comments" Target="../comments/comment87.xml"/></Relationships>
</file>

<file path=ppt/slides/_rels/slide8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8.xml"/><Relationship Id="rId1" Type="http://schemas.openxmlformats.org/officeDocument/2006/relationships/slideLayout" Target="../slideLayouts/slideLayout13.xml"/><Relationship Id="rId4" Type="http://schemas.openxmlformats.org/officeDocument/2006/relationships/comments" Target="../comments/comment88.xml"/></Relationships>
</file>

<file path=ppt/slides/_rels/slide8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9.xml"/><Relationship Id="rId1" Type="http://schemas.openxmlformats.org/officeDocument/2006/relationships/slideLayout" Target="../slideLayouts/slideLayout13.xml"/><Relationship Id="rId4" Type="http://schemas.openxmlformats.org/officeDocument/2006/relationships/comments" Target="../comments/comment89.xml"/></Relationships>
</file>

<file path=ppt/slides/_rels/slide9.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comments" Target="../comments/comment9.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9.xml"/><Relationship Id="rId5" Type="http://schemas.openxmlformats.org/officeDocument/2006/relationships/slideLayout" Target="../slideLayouts/slideLayout13.xml"/><Relationship Id="rId4" Type="http://schemas.openxmlformats.org/officeDocument/2006/relationships/tags" Target="../tags/tag33.xml"/></Relationships>
</file>

<file path=ppt/slides/_rels/slide9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0.xml"/><Relationship Id="rId1" Type="http://schemas.openxmlformats.org/officeDocument/2006/relationships/slideLayout" Target="../slideLayouts/slideLayout13.xml"/><Relationship Id="rId4" Type="http://schemas.openxmlformats.org/officeDocument/2006/relationships/comments" Target="../comments/comment90.xml"/></Relationships>
</file>

<file path=ppt/slides/_rels/slide9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1.xml"/><Relationship Id="rId1" Type="http://schemas.openxmlformats.org/officeDocument/2006/relationships/slideLayout" Target="../slideLayouts/slideLayout13.xml"/><Relationship Id="rId4" Type="http://schemas.openxmlformats.org/officeDocument/2006/relationships/comments" Target="../comments/comment91.xml"/></Relationships>
</file>

<file path=ppt/slides/_rels/slide9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2.xml"/><Relationship Id="rId1" Type="http://schemas.openxmlformats.org/officeDocument/2006/relationships/slideLayout" Target="../slideLayouts/slideLayout13.xml"/><Relationship Id="rId4" Type="http://schemas.openxmlformats.org/officeDocument/2006/relationships/comments" Target="../comments/comment92.xml"/></Relationships>
</file>

<file path=ppt/slides/_rels/slide9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3.xml"/><Relationship Id="rId1" Type="http://schemas.openxmlformats.org/officeDocument/2006/relationships/slideLayout" Target="../slideLayouts/slideLayout13.xml"/><Relationship Id="rId5" Type="http://schemas.openxmlformats.org/officeDocument/2006/relationships/comments" Target="../comments/comment93.xml"/><Relationship Id="rId4" Type="http://schemas.openxmlformats.org/officeDocument/2006/relationships/image" Target="../media/image74.png"/></Relationships>
</file>

<file path=ppt/slides/_rels/slide9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4.xml"/><Relationship Id="rId1" Type="http://schemas.openxmlformats.org/officeDocument/2006/relationships/slideLayout" Target="../slideLayouts/slideLayout13.xml"/><Relationship Id="rId5" Type="http://schemas.openxmlformats.org/officeDocument/2006/relationships/comments" Target="../comments/comment94.xml"/><Relationship Id="rId4" Type="http://schemas.openxmlformats.org/officeDocument/2006/relationships/image" Target="../media/image76.png"/></Relationships>
</file>

<file path=ppt/slides/_rels/slide9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5.xml"/><Relationship Id="rId1" Type="http://schemas.openxmlformats.org/officeDocument/2006/relationships/slideLayout" Target="../slideLayouts/slideLayout18.xml"/><Relationship Id="rId4" Type="http://schemas.openxmlformats.org/officeDocument/2006/relationships/comments" Target="../comments/comment95.xml"/></Relationships>
</file>

<file path=ppt/slides/_rels/slide9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6.xml"/><Relationship Id="rId1" Type="http://schemas.openxmlformats.org/officeDocument/2006/relationships/slideLayout" Target="../slideLayouts/slideLayout13.xml"/><Relationship Id="rId6" Type="http://schemas.openxmlformats.org/officeDocument/2006/relationships/comments" Target="../comments/comment96.xml"/><Relationship Id="rId5" Type="http://schemas.openxmlformats.org/officeDocument/2006/relationships/image" Target="../media/image80.png"/><Relationship Id="rId4" Type="http://schemas.openxmlformats.org/officeDocument/2006/relationships/image" Target="../media/image79.png"/></Relationships>
</file>

<file path=ppt/slides/_rels/slide9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7.xml"/><Relationship Id="rId1" Type="http://schemas.openxmlformats.org/officeDocument/2006/relationships/slideLayout" Target="../slideLayouts/slideLayout13.xml"/><Relationship Id="rId4" Type="http://schemas.openxmlformats.org/officeDocument/2006/relationships/comments" Target="../comments/comment97.xml"/></Relationships>
</file>

<file path=ppt/slides/_rels/slide9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8.xml"/><Relationship Id="rId1" Type="http://schemas.openxmlformats.org/officeDocument/2006/relationships/slideLayout" Target="../slideLayouts/slideLayout13.xml"/><Relationship Id="rId4" Type="http://schemas.openxmlformats.org/officeDocument/2006/relationships/comments" Target="../comments/comment98.xml"/></Relationships>
</file>

<file path=ppt/slides/_rels/slide9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9.xml"/><Relationship Id="rId1" Type="http://schemas.openxmlformats.org/officeDocument/2006/relationships/slideLayout" Target="../slideLayouts/slideLayout18.xml"/><Relationship Id="rId4" Type="http://schemas.openxmlformats.org/officeDocument/2006/relationships/comments" Target="../comments/comment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467360" y="598488"/>
            <a:ext cx="8067040" cy="717550"/>
          </a:xfrm>
        </p:spPr>
        <p:txBody>
          <a:bodyPr/>
          <a:lstStyle/>
          <a:p>
            <a:pPr eaLnBrk="1" hangingPunct="1"/>
            <a:r>
              <a:rPr lang="en-US" dirty="0" smtClean="0"/>
              <a:t>QAD BI v3 -Technical Level 1 Certification - Part 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Number Placeholder 1"/>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4708395-8E2E-4020-9B37-9B5A07820218}" type="slidenum">
              <a:rPr lang="en-US" smtClean="0"/>
              <a:pPr fontAlgn="base">
                <a:spcBef>
                  <a:spcPct val="0"/>
                </a:spcBef>
                <a:spcAft>
                  <a:spcPct val="0"/>
                </a:spcAft>
                <a:defRPr/>
              </a:pPr>
              <a:t>10</a:t>
            </a:fld>
            <a:endParaRPr lang="en-US" smtClean="0"/>
          </a:p>
        </p:txBody>
      </p:sp>
      <p:sp>
        <p:nvSpPr>
          <p:cNvPr id="50178" name="Title 3"/>
          <p:cNvSpPr>
            <a:spLocks noGrp="1"/>
          </p:cNvSpPr>
          <p:nvPr>
            <p:ph type="title"/>
          </p:nvPr>
        </p:nvSpPr>
        <p:spPr/>
        <p:txBody>
          <a:bodyPr/>
          <a:lstStyle/>
          <a:p>
            <a:pPr eaLnBrk="1" hangingPunct="1"/>
            <a:r>
              <a:rPr lang="en-US" dirty="0" smtClean="0"/>
              <a:t>1 – 1 Overview – What is BI?</a:t>
            </a:r>
          </a:p>
        </p:txBody>
      </p:sp>
      <p:sp>
        <p:nvSpPr>
          <p:cNvPr id="50179" name="Rectangle 6"/>
          <p:cNvSpPr>
            <a:spLocks noGrp="1"/>
          </p:cNvSpPr>
          <p:nvPr>
            <p:ph type="body" idx="1"/>
          </p:nvPr>
        </p:nvSpPr>
        <p:spPr/>
        <p:txBody>
          <a:bodyPr/>
          <a:lstStyle/>
          <a:p>
            <a:pPr eaLnBrk="1" hangingPunct="1">
              <a:buFont typeface="Arial" charset="0"/>
              <a:buNone/>
            </a:pPr>
            <a:r>
              <a:rPr lang="en-US" dirty="0" smtClean="0"/>
              <a:t>   Business intelligence (BI) refers to computer based techniques used in identifying, extracting, and analyzing business data. BI technologies provide historical, current and predictive views of business operations. Common functions of business intelligence technologies are reporting, online analytical processing, analytics, data mining, business performance management, benchmarking, text mining and predictive analytics.</a:t>
            </a:r>
          </a:p>
          <a:p>
            <a:pPr eaLnBrk="1" hangingPunct="1"/>
            <a:endParaRPr lang="en-US" dirty="0" smtClean="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2"/>
          <p:cNvSpPr>
            <a:spLocks noGrp="1"/>
          </p:cNvSpPr>
          <p:nvPr>
            <p:ph type="title" idx="4294967295"/>
          </p:nvPr>
        </p:nvSpPr>
        <p:spPr>
          <a:xfrm>
            <a:off x="457199" y="598488"/>
            <a:ext cx="8471647" cy="717550"/>
          </a:xfrm>
        </p:spPr>
        <p:txBody>
          <a:bodyPr/>
          <a:lstStyle/>
          <a:p>
            <a:r>
              <a:rPr lang="en-US" dirty="0" smtClean="0"/>
              <a:t>Database Size Validation Prior to </a:t>
            </a:r>
            <a:r>
              <a:rPr lang="en-US" dirty="0" err="1" smtClean="0"/>
              <a:t>Hist</a:t>
            </a:r>
            <a:r>
              <a:rPr lang="en-US" dirty="0" smtClean="0"/>
              <a:t> Load</a:t>
            </a:r>
          </a:p>
        </p:txBody>
      </p:sp>
      <p:sp>
        <p:nvSpPr>
          <p:cNvPr id="203778" name="Rectangle 3"/>
          <p:cNvSpPr>
            <a:spLocks noGrp="1"/>
          </p:cNvSpPr>
          <p:nvPr>
            <p:ph type="body" idx="4294967295"/>
          </p:nvPr>
        </p:nvSpPr>
        <p:spPr/>
        <p:txBody>
          <a:bodyPr/>
          <a:lstStyle/>
          <a:p>
            <a:r>
              <a:rPr lang="en-US" dirty="0" smtClean="0"/>
              <a:t>Confirm database size and correct if necessary.  </a:t>
            </a:r>
            <a:r>
              <a:rPr lang="en-US" b="1" dirty="0" smtClean="0"/>
              <a:t>After:</a:t>
            </a:r>
          </a:p>
          <a:p>
            <a:pPr lvl="1"/>
            <a:endParaRPr lang="en-US" dirty="0" smtClean="0"/>
          </a:p>
        </p:txBody>
      </p:sp>
      <p:pic>
        <p:nvPicPr>
          <p:cNvPr id="3074" name="Picture 2"/>
          <p:cNvPicPr>
            <a:picLocks noChangeAspect="1" noChangeArrowheads="1"/>
          </p:cNvPicPr>
          <p:nvPr/>
        </p:nvPicPr>
        <p:blipFill>
          <a:blip r:embed="rId3"/>
          <a:srcRect/>
          <a:stretch>
            <a:fillRect/>
          </a:stretch>
        </p:blipFill>
        <p:spPr bwMode="auto">
          <a:xfrm>
            <a:off x="774156" y="2390503"/>
            <a:ext cx="7708265" cy="33049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2"/>
          <p:cNvSpPr>
            <a:spLocks noGrp="1"/>
          </p:cNvSpPr>
          <p:nvPr>
            <p:ph type="title"/>
          </p:nvPr>
        </p:nvSpPr>
        <p:spPr/>
        <p:txBody>
          <a:bodyPr/>
          <a:lstStyle/>
          <a:p>
            <a:pPr eaLnBrk="1" hangingPunct="1"/>
            <a:r>
              <a:rPr lang="en-US" dirty="0" smtClean="0"/>
              <a:t>Start the Historical Load</a:t>
            </a:r>
            <a:endParaRPr lang="en-US" sz="2800" dirty="0" smtClean="0"/>
          </a:p>
        </p:txBody>
      </p:sp>
      <p:sp>
        <p:nvSpPr>
          <p:cNvPr id="193538" name="Rectangle 3"/>
          <p:cNvSpPr>
            <a:spLocks noGrp="1"/>
          </p:cNvSpPr>
          <p:nvPr>
            <p:ph type="body" idx="1"/>
          </p:nvPr>
        </p:nvSpPr>
        <p:spPr>
          <a:xfrm>
            <a:off x="457200" y="1316038"/>
            <a:ext cx="4313774" cy="4877729"/>
          </a:xfrm>
        </p:spPr>
        <p:txBody>
          <a:bodyPr/>
          <a:lstStyle/>
          <a:p>
            <a:r>
              <a:rPr lang="en-US" dirty="0" smtClean="0"/>
              <a:t>In DWD Scheduler, right-click on the job HIST_START and select </a:t>
            </a:r>
            <a:r>
              <a:rPr lang="en-US" i="1" dirty="0" smtClean="0"/>
              <a:t>Start the Job</a:t>
            </a:r>
            <a:r>
              <a:rPr lang="en-US" dirty="0" smtClean="0"/>
              <a:t>. </a:t>
            </a:r>
          </a:p>
          <a:p>
            <a:endParaRPr lang="en-US" dirty="0" smtClean="0"/>
          </a:p>
          <a:p>
            <a:r>
              <a:rPr lang="en-US" dirty="0" smtClean="0"/>
              <a:t>Note:</a:t>
            </a:r>
          </a:p>
          <a:p>
            <a:pPr lvl="1"/>
            <a:r>
              <a:rPr lang="en-US" dirty="0" smtClean="0"/>
              <a:t>HIST_LOAD_TR_HIST</a:t>
            </a:r>
          </a:p>
          <a:p>
            <a:pPr lvl="1"/>
            <a:r>
              <a:rPr lang="en-US" dirty="0" smtClean="0"/>
              <a:t>HIST_LOAD_GLTR_HIST</a:t>
            </a:r>
          </a:p>
        </p:txBody>
      </p:sp>
      <p:pic>
        <p:nvPicPr>
          <p:cNvPr id="41986" name="Picture 2"/>
          <p:cNvPicPr>
            <a:picLocks noChangeAspect="1" noChangeArrowheads="1"/>
          </p:cNvPicPr>
          <p:nvPr/>
        </p:nvPicPr>
        <p:blipFill>
          <a:blip r:embed="rId3"/>
          <a:srcRect/>
          <a:stretch>
            <a:fillRect/>
          </a:stretch>
        </p:blipFill>
        <p:spPr bwMode="auto">
          <a:xfrm>
            <a:off x="4966917" y="1316038"/>
            <a:ext cx="3719883" cy="46520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p:cNvSpPr>
          <p:nvPr>
            <p:ph type="title"/>
          </p:nvPr>
        </p:nvSpPr>
        <p:spPr>
          <a:xfrm>
            <a:off x="233082" y="376518"/>
            <a:ext cx="8453718" cy="699247"/>
          </a:xfrm>
        </p:spPr>
        <p:txBody>
          <a:bodyPr/>
          <a:lstStyle/>
          <a:p>
            <a:r>
              <a:rPr lang="en-US" sz="2800" dirty="0" smtClean="0">
                <a:latin typeface="Century Gothic" pitchFamily="34" charset="0"/>
              </a:rPr>
              <a:t>BI Portal Web Application – Getting Started</a:t>
            </a:r>
          </a:p>
        </p:txBody>
      </p:sp>
      <p:sp>
        <p:nvSpPr>
          <p:cNvPr id="47106" name="Rectangle 3"/>
          <p:cNvSpPr>
            <a:spLocks noGrp="1"/>
          </p:cNvSpPr>
          <p:nvPr>
            <p:ph type="body" idx="1"/>
          </p:nvPr>
        </p:nvSpPr>
        <p:spPr>
          <a:xfrm>
            <a:off x="457200" y="1075765"/>
            <a:ext cx="8229600" cy="5231373"/>
          </a:xfrm>
        </p:spPr>
        <p:txBody>
          <a:bodyPr/>
          <a:lstStyle/>
          <a:p>
            <a:pPr marL="514350" indent="-514350">
              <a:buFont typeface="+mj-lt"/>
              <a:buAutoNum type="arabicPeriod"/>
            </a:pPr>
            <a:r>
              <a:rPr lang="en-US" dirty="0" smtClean="0">
                <a:latin typeface="Century Gothic" pitchFamily="34" charset="0"/>
              </a:rPr>
              <a:t>In your web browser, go to http://&lt;server:port&gt;/qadbi/Analytics.html.</a:t>
            </a:r>
          </a:p>
          <a:p>
            <a:pPr marL="514350" indent="-514350">
              <a:buFont typeface="+mj-lt"/>
              <a:buAutoNum type="arabicPeriod"/>
            </a:pPr>
            <a:r>
              <a:rPr lang="en-US" dirty="0" smtClean="0">
                <a:latin typeface="Century Gothic" pitchFamily="34" charset="0"/>
              </a:rPr>
              <a:t>The initial login is root, with a password of root. You will be required to change the password immediately. For the purposes of the class, just change it back to root. Click </a:t>
            </a:r>
            <a:r>
              <a:rPr lang="en-US" i="1" dirty="0" smtClean="0">
                <a:latin typeface="Century Gothic" pitchFamily="34" charset="0"/>
              </a:rPr>
              <a:t>OK</a:t>
            </a:r>
            <a:r>
              <a:rPr lang="en-US" dirty="0" smtClean="0">
                <a:latin typeface="Century Gothic" pitchFamily="34" charset="0"/>
              </a:rPr>
              <a:t> on security warning.</a:t>
            </a:r>
          </a:p>
        </p:txBody>
      </p:sp>
      <p:pic>
        <p:nvPicPr>
          <p:cNvPr id="2050" name="Picture 2"/>
          <p:cNvPicPr>
            <a:picLocks noChangeAspect="1" noChangeArrowheads="1"/>
          </p:cNvPicPr>
          <p:nvPr/>
        </p:nvPicPr>
        <p:blipFill>
          <a:blip r:embed="rId3"/>
          <a:srcRect/>
          <a:stretch>
            <a:fillRect/>
          </a:stretch>
        </p:blipFill>
        <p:spPr bwMode="auto">
          <a:xfrm>
            <a:off x="1045888" y="4207804"/>
            <a:ext cx="3661034" cy="2099334"/>
          </a:xfrm>
          <a:prstGeom prst="rect">
            <a:avLst/>
          </a:prstGeom>
          <a:noFill/>
          <a:ln w="9525">
            <a:noFill/>
            <a:miter lim="800000"/>
            <a:headEnd/>
            <a:tailEnd/>
          </a:ln>
        </p:spPr>
      </p:pic>
      <p:pic>
        <p:nvPicPr>
          <p:cNvPr id="2051" name="Picture 3"/>
          <p:cNvPicPr>
            <a:picLocks noChangeAspect="1" noChangeArrowheads="1"/>
          </p:cNvPicPr>
          <p:nvPr/>
        </p:nvPicPr>
        <p:blipFill>
          <a:blip r:embed="rId4"/>
          <a:srcRect/>
          <a:stretch>
            <a:fillRect/>
          </a:stretch>
        </p:blipFill>
        <p:spPr bwMode="auto">
          <a:xfrm>
            <a:off x="5543943" y="4769225"/>
            <a:ext cx="3142857" cy="10334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p:cNvSpPr>
          <p:nvPr>
            <p:ph type="title"/>
          </p:nvPr>
        </p:nvSpPr>
        <p:spPr>
          <a:xfrm>
            <a:off x="233082" y="598488"/>
            <a:ext cx="8453718" cy="717550"/>
          </a:xfrm>
        </p:spPr>
        <p:txBody>
          <a:bodyPr/>
          <a:lstStyle/>
          <a:p>
            <a:r>
              <a:rPr lang="en-US" sz="2800" dirty="0" smtClean="0">
                <a:latin typeface="Century Gothic" pitchFamily="34" charset="0"/>
              </a:rPr>
              <a:t>BI Portal Web Application – Getting Started</a:t>
            </a:r>
          </a:p>
        </p:txBody>
      </p:sp>
      <p:sp>
        <p:nvSpPr>
          <p:cNvPr id="47106" name="Rectangle 3"/>
          <p:cNvSpPr>
            <a:spLocks noGrp="1"/>
          </p:cNvSpPr>
          <p:nvPr>
            <p:ph type="body" idx="1"/>
          </p:nvPr>
        </p:nvSpPr>
        <p:spPr/>
        <p:txBody>
          <a:bodyPr/>
          <a:lstStyle/>
          <a:p>
            <a:pPr marL="514350" indent="-514350">
              <a:buFont typeface="+mj-lt"/>
              <a:buAutoNum type="arabicPeriod" startAt="3"/>
            </a:pPr>
            <a:r>
              <a:rPr lang="en-US" dirty="0" smtClean="0">
                <a:latin typeface="Century Gothic" pitchFamily="34" charset="0"/>
              </a:rPr>
              <a:t>You need to build your model before you can do any analysis. Select Administration </a:t>
            </a:r>
            <a:r>
              <a:rPr lang="en-US" dirty="0" smtClean="0">
                <a:latin typeface="Century Gothic" pitchFamily="34" charset="0"/>
                <a:sym typeface="Wingdings" pitchFamily="2" charset="2"/>
              </a:rPr>
              <a:t></a:t>
            </a:r>
            <a:r>
              <a:rPr lang="en-US" dirty="0" smtClean="0">
                <a:latin typeface="Century Gothic" pitchFamily="34" charset="0"/>
              </a:rPr>
              <a:t> Model Administration. Click on the </a:t>
            </a:r>
            <a:r>
              <a:rPr lang="en-US" i="1" dirty="0" smtClean="0">
                <a:latin typeface="Century Gothic" pitchFamily="34" charset="0"/>
              </a:rPr>
              <a:t>Rebuild Master</a:t>
            </a:r>
            <a:r>
              <a:rPr lang="en-US" dirty="0" smtClean="0">
                <a:latin typeface="Century Gothic" pitchFamily="34" charset="0"/>
              </a:rPr>
              <a:t> button.</a:t>
            </a:r>
            <a:r>
              <a:rPr lang="en-US" sz="1800" dirty="0" smtClean="0">
                <a:latin typeface="Century Gothic" pitchFamily="34" charset="0"/>
              </a:rPr>
              <a:t> </a:t>
            </a:r>
          </a:p>
          <a:p>
            <a:endParaRPr lang="en-US" dirty="0" smtClean="0">
              <a:latin typeface="Century Gothic" pitchFamily="34" charset="0"/>
            </a:endParaRPr>
          </a:p>
        </p:txBody>
      </p:sp>
      <p:pic>
        <p:nvPicPr>
          <p:cNvPr id="44034" name="Picture 2"/>
          <p:cNvPicPr>
            <a:picLocks noChangeAspect="1" noChangeArrowheads="1"/>
          </p:cNvPicPr>
          <p:nvPr/>
        </p:nvPicPr>
        <p:blipFill>
          <a:blip r:embed="rId3"/>
          <a:srcRect/>
          <a:stretch>
            <a:fillRect/>
          </a:stretch>
        </p:blipFill>
        <p:spPr bwMode="auto">
          <a:xfrm>
            <a:off x="457199" y="3146965"/>
            <a:ext cx="5753595" cy="2616257"/>
          </a:xfrm>
          <a:prstGeom prst="rect">
            <a:avLst/>
          </a:prstGeom>
          <a:noFill/>
          <a:ln w="9525">
            <a:noFill/>
            <a:miter lim="800000"/>
            <a:headEnd/>
            <a:tailEnd/>
          </a:ln>
        </p:spPr>
      </p:pic>
      <p:pic>
        <p:nvPicPr>
          <p:cNvPr id="44035" name="Picture 3"/>
          <p:cNvPicPr>
            <a:picLocks noChangeAspect="1" noChangeArrowheads="1"/>
          </p:cNvPicPr>
          <p:nvPr/>
        </p:nvPicPr>
        <p:blipFill>
          <a:blip r:embed="rId4"/>
          <a:srcRect/>
          <a:stretch>
            <a:fillRect/>
          </a:stretch>
        </p:blipFill>
        <p:spPr bwMode="auto">
          <a:xfrm>
            <a:off x="2283278" y="5197538"/>
            <a:ext cx="6665913" cy="1085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p:txBody>
          <a:bodyPr/>
          <a:lstStyle/>
          <a:p>
            <a:r>
              <a:rPr lang="en-US" dirty="0" smtClean="0">
                <a:latin typeface="Century Gothic" pitchFamily="34" charset="0"/>
              </a:rPr>
              <a:t>Install Standard Dashboards and Reports</a:t>
            </a:r>
          </a:p>
        </p:txBody>
      </p:sp>
      <p:sp>
        <p:nvSpPr>
          <p:cNvPr id="49154" name="Rectangle 3"/>
          <p:cNvSpPr>
            <a:spLocks noGrp="1"/>
          </p:cNvSpPr>
          <p:nvPr>
            <p:ph type="body" idx="1"/>
          </p:nvPr>
        </p:nvSpPr>
        <p:spPr/>
        <p:txBody>
          <a:bodyPr/>
          <a:lstStyle/>
          <a:p>
            <a:pPr marL="514350" indent="-514350">
              <a:buFont typeface="+mj-lt"/>
              <a:buAutoNum type="arabicPeriod"/>
            </a:pPr>
            <a:r>
              <a:rPr lang="en-US" dirty="0" smtClean="0">
                <a:latin typeface="Century Gothic" pitchFamily="34" charset="0"/>
              </a:rPr>
              <a:t>Find the various portal .zip files in the export directory (like C:\Program Files (x86)\QAD Business Intelligence\Tomcat\</a:t>
            </a:r>
            <a:r>
              <a:rPr lang="en-US" dirty="0" err="1" smtClean="0">
                <a:latin typeface="Century Gothic" pitchFamily="34" charset="0"/>
              </a:rPr>
              <a:t>webapps</a:t>
            </a:r>
            <a:endParaRPr lang="en-US" dirty="0" smtClean="0">
              <a:latin typeface="Century Gothic" pitchFamily="34" charset="0"/>
            </a:endParaRPr>
          </a:p>
          <a:p>
            <a:pPr marL="514350" indent="-514350">
              <a:buNone/>
            </a:pPr>
            <a:r>
              <a:rPr lang="en-US" dirty="0" smtClean="0">
                <a:latin typeface="Century Gothic" pitchFamily="34" charset="0"/>
              </a:rPr>
              <a:t>	\</a:t>
            </a:r>
            <a:r>
              <a:rPr lang="en-US" dirty="0" err="1" smtClean="0">
                <a:latin typeface="Century Gothic" pitchFamily="34" charset="0"/>
              </a:rPr>
              <a:t>qadbi</a:t>
            </a:r>
            <a:r>
              <a:rPr lang="en-US" dirty="0" smtClean="0">
                <a:latin typeface="Century Gothic" pitchFamily="34" charset="0"/>
              </a:rPr>
              <a:t>\export).</a:t>
            </a:r>
          </a:p>
        </p:txBody>
      </p:sp>
      <p:pic>
        <p:nvPicPr>
          <p:cNvPr id="43010" name="Picture 2"/>
          <p:cNvPicPr>
            <a:picLocks noChangeAspect="1" noChangeArrowheads="1"/>
          </p:cNvPicPr>
          <p:nvPr/>
        </p:nvPicPr>
        <p:blipFill>
          <a:blip r:embed="rId3"/>
          <a:srcRect/>
          <a:stretch>
            <a:fillRect/>
          </a:stretch>
        </p:blipFill>
        <p:spPr bwMode="auto">
          <a:xfrm>
            <a:off x="576263" y="3429000"/>
            <a:ext cx="7989887" cy="2581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p:txBody>
          <a:bodyPr/>
          <a:lstStyle/>
          <a:p>
            <a:r>
              <a:rPr lang="en-US" dirty="0" smtClean="0">
                <a:latin typeface="Century Gothic" pitchFamily="34" charset="0"/>
              </a:rPr>
              <a:t>Install Standard Dashboards and Reports</a:t>
            </a:r>
          </a:p>
        </p:txBody>
      </p:sp>
      <p:sp>
        <p:nvSpPr>
          <p:cNvPr id="49154" name="Rectangle 3"/>
          <p:cNvSpPr>
            <a:spLocks noGrp="1"/>
          </p:cNvSpPr>
          <p:nvPr>
            <p:ph type="body" idx="1"/>
          </p:nvPr>
        </p:nvSpPr>
        <p:spPr/>
        <p:txBody>
          <a:bodyPr/>
          <a:lstStyle/>
          <a:p>
            <a:pPr marL="514350" indent="-514350">
              <a:buFont typeface="+mj-lt"/>
              <a:buAutoNum type="arabicPeriod" startAt="2"/>
            </a:pPr>
            <a:r>
              <a:rPr lang="en-US" dirty="0" smtClean="0">
                <a:latin typeface="Century Gothic" pitchFamily="34" charset="0"/>
              </a:rPr>
              <a:t>In the Portal, go to Administration </a:t>
            </a:r>
            <a:r>
              <a:rPr lang="en-US" dirty="0" smtClean="0">
                <a:latin typeface="Century Gothic" pitchFamily="34" charset="0"/>
                <a:sym typeface="Wingdings" pitchFamily="2" charset="2"/>
              </a:rPr>
              <a:t></a:t>
            </a:r>
            <a:r>
              <a:rPr lang="en-US" dirty="0" smtClean="0">
                <a:latin typeface="Century Gothic" pitchFamily="34" charset="0"/>
              </a:rPr>
              <a:t> Data Migration.</a:t>
            </a:r>
          </a:p>
          <a:p>
            <a:pPr marL="514350" indent="-514350">
              <a:buFont typeface="+mj-lt"/>
              <a:buAutoNum type="arabicPeriod" startAt="2"/>
            </a:pPr>
            <a:r>
              <a:rPr lang="en-US" dirty="0" smtClean="0">
                <a:latin typeface="Century Gothic" pitchFamily="34" charset="0"/>
              </a:rPr>
              <a:t>Click the </a:t>
            </a:r>
            <a:r>
              <a:rPr lang="en-US" i="1" dirty="0" smtClean="0">
                <a:latin typeface="Century Gothic" pitchFamily="34" charset="0"/>
              </a:rPr>
              <a:t>Import</a:t>
            </a:r>
            <a:r>
              <a:rPr lang="en-US" dirty="0" smtClean="0">
                <a:latin typeface="Century Gothic" pitchFamily="34" charset="0"/>
              </a:rPr>
              <a:t> tab, then click </a:t>
            </a:r>
            <a:r>
              <a:rPr lang="en-US" i="1" dirty="0" smtClean="0">
                <a:latin typeface="Century Gothic" pitchFamily="34" charset="0"/>
              </a:rPr>
              <a:t>Import.</a:t>
            </a:r>
          </a:p>
        </p:txBody>
      </p:sp>
      <p:pic>
        <p:nvPicPr>
          <p:cNvPr id="45058" name="Picture 2"/>
          <p:cNvPicPr>
            <a:picLocks noChangeAspect="1" noChangeArrowheads="1"/>
          </p:cNvPicPr>
          <p:nvPr/>
        </p:nvPicPr>
        <p:blipFill>
          <a:blip r:embed="rId3"/>
          <a:srcRect/>
          <a:stretch>
            <a:fillRect/>
          </a:stretch>
        </p:blipFill>
        <p:spPr bwMode="auto">
          <a:xfrm>
            <a:off x="1048122" y="2863066"/>
            <a:ext cx="7288356" cy="334681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15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p:txBody>
          <a:bodyPr/>
          <a:lstStyle/>
          <a:p>
            <a:r>
              <a:rPr lang="en-US" dirty="0" smtClean="0">
                <a:latin typeface="Century Gothic" pitchFamily="34" charset="0"/>
              </a:rPr>
              <a:t>Install Standard Dashboards and Reports</a:t>
            </a:r>
          </a:p>
        </p:txBody>
      </p:sp>
      <p:sp>
        <p:nvSpPr>
          <p:cNvPr id="49154" name="Rectangle 3"/>
          <p:cNvSpPr>
            <a:spLocks noGrp="1"/>
          </p:cNvSpPr>
          <p:nvPr>
            <p:ph type="body" idx="1"/>
          </p:nvPr>
        </p:nvSpPr>
        <p:spPr/>
        <p:txBody>
          <a:bodyPr/>
          <a:lstStyle/>
          <a:p>
            <a:pPr marL="514350" indent="-514350">
              <a:buFont typeface="+mj-lt"/>
              <a:buAutoNum type="arabicPeriod" startAt="4"/>
            </a:pPr>
            <a:r>
              <a:rPr lang="en-US" dirty="0" smtClean="0">
                <a:latin typeface="Century Gothic" pitchFamily="34" charset="0"/>
              </a:rPr>
              <a:t>Select the .zip file.</a:t>
            </a:r>
          </a:p>
          <a:p>
            <a:pPr marL="514350" indent="-514350">
              <a:buFont typeface="+mj-lt"/>
              <a:buAutoNum type="arabicPeriod" startAt="4"/>
            </a:pPr>
            <a:r>
              <a:rPr lang="en-US" dirty="0" smtClean="0">
                <a:latin typeface="Century Gothic" pitchFamily="34" charset="0"/>
              </a:rPr>
              <a:t>Click </a:t>
            </a:r>
            <a:r>
              <a:rPr lang="en-US" i="1" dirty="0" smtClean="0">
                <a:latin typeface="Century Gothic" pitchFamily="34" charset="0"/>
              </a:rPr>
              <a:t>Open.</a:t>
            </a:r>
            <a:endParaRPr lang="en-US" dirty="0" smtClean="0">
              <a:latin typeface="Century Gothic" pitchFamily="34" charset="0"/>
            </a:endParaRPr>
          </a:p>
        </p:txBody>
      </p:sp>
      <p:pic>
        <p:nvPicPr>
          <p:cNvPr id="46083" name="Picture 3"/>
          <p:cNvPicPr>
            <a:picLocks noChangeAspect="1" noChangeArrowheads="1"/>
          </p:cNvPicPr>
          <p:nvPr/>
        </p:nvPicPr>
        <p:blipFill>
          <a:blip r:embed="rId3"/>
          <a:srcRect/>
          <a:stretch>
            <a:fillRect/>
          </a:stretch>
        </p:blipFill>
        <p:spPr bwMode="auto">
          <a:xfrm>
            <a:off x="3248025" y="2278063"/>
            <a:ext cx="5438775" cy="4029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15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p:txBody>
          <a:bodyPr/>
          <a:lstStyle/>
          <a:p>
            <a:r>
              <a:rPr lang="en-US" dirty="0" smtClean="0">
                <a:latin typeface="Century Gothic" pitchFamily="34" charset="0"/>
              </a:rPr>
              <a:t>Install Standard Dashboards and Reports</a:t>
            </a:r>
          </a:p>
        </p:txBody>
      </p:sp>
      <p:sp>
        <p:nvSpPr>
          <p:cNvPr id="49154" name="Rectangle 3"/>
          <p:cNvSpPr>
            <a:spLocks noGrp="1"/>
          </p:cNvSpPr>
          <p:nvPr>
            <p:ph type="body" idx="1"/>
          </p:nvPr>
        </p:nvSpPr>
        <p:spPr/>
        <p:txBody>
          <a:bodyPr/>
          <a:lstStyle/>
          <a:p>
            <a:pPr marL="514350" indent="-514350">
              <a:buFont typeface="+mj-lt"/>
              <a:buAutoNum type="arabicPeriod" startAt="6"/>
            </a:pPr>
            <a:r>
              <a:rPr lang="en-US" dirty="0" smtClean="0">
                <a:latin typeface="Century Gothic" pitchFamily="34" charset="0"/>
              </a:rPr>
              <a:t>Upon completion, click </a:t>
            </a:r>
            <a:r>
              <a:rPr lang="en-US" i="1" dirty="0" smtClean="0">
                <a:latin typeface="Century Gothic" pitchFamily="34" charset="0"/>
              </a:rPr>
              <a:t>OK.</a:t>
            </a:r>
            <a:endParaRPr lang="en-US" dirty="0" smtClean="0">
              <a:latin typeface="Century Gothic" pitchFamily="34" charset="0"/>
            </a:endParaRPr>
          </a:p>
          <a:p>
            <a:pPr marL="514350" indent="-514350">
              <a:buFont typeface="+mj-lt"/>
              <a:buAutoNum type="arabicPeriod" startAt="6"/>
            </a:pPr>
            <a:r>
              <a:rPr lang="en-US" dirty="0" smtClean="0">
                <a:latin typeface="Century Gothic" pitchFamily="34" charset="0"/>
              </a:rPr>
              <a:t>Repeat for each set of .zip files to be loaded.</a:t>
            </a:r>
          </a:p>
        </p:txBody>
      </p:sp>
      <p:pic>
        <p:nvPicPr>
          <p:cNvPr id="47107" name="Picture 3"/>
          <p:cNvPicPr>
            <a:picLocks noChangeAspect="1" noChangeArrowheads="1"/>
          </p:cNvPicPr>
          <p:nvPr/>
        </p:nvPicPr>
        <p:blipFill>
          <a:blip r:embed="rId3"/>
          <a:srcRect/>
          <a:stretch>
            <a:fillRect/>
          </a:stretch>
        </p:blipFill>
        <p:spPr bwMode="auto">
          <a:xfrm>
            <a:off x="3127664" y="2533650"/>
            <a:ext cx="5715000" cy="3619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15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p:cNvSpPr>
          <p:nvPr>
            <p:ph type="title"/>
          </p:nvPr>
        </p:nvSpPr>
        <p:spPr/>
        <p:txBody>
          <a:bodyPr/>
          <a:lstStyle/>
          <a:p>
            <a:r>
              <a:rPr lang="en-US" dirty="0" smtClean="0">
                <a:latin typeface="Century Gothic" pitchFamily="34" charset="0"/>
              </a:rPr>
              <a:t>BI Portal – Create New Users</a:t>
            </a:r>
          </a:p>
        </p:txBody>
      </p:sp>
      <p:sp>
        <p:nvSpPr>
          <p:cNvPr id="48130" name="Rectangle 3"/>
          <p:cNvSpPr>
            <a:spLocks noGrp="1"/>
          </p:cNvSpPr>
          <p:nvPr>
            <p:ph type="body" idx="1"/>
          </p:nvPr>
        </p:nvSpPr>
        <p:spPr>
          <a:xfrm>
            <a:off x="457200" y="1316038"/>
            <a:ext cx="8229600" cy="1545915"/>
          </a:xfrm>
        </p:spPr>
        <p:txBody>
          <a:bodyPr/>
          <a:lstStyle/>
          <a:p>
            <a:pPr marL="514350" indent="-514350">
              <a:buFont typeface="+mj-lt"/>
              <a:buAutoNum type="arabicPeriod"/>
            </a:pPr>
            <a:r>
              <a:rPr lang="en-US" dirty="0" smtClean="0">
                <a:latin typeface="Century Gothic" pitchFamily="34" charset="0"/>
              </a:rPr>
              <a:t>In the Portal, go to Administration </a:t>
            </a:r>
            <a:r>
              <a:rPr lang="en-US" dirty="0" smtClean="0">
                <a:latin typeface="Century Gothic" pitchFamily="34" charset="0"/>
                <a:sym typeface="Wingdings" pitchFamily="2" charset="2"/>
              </a:rPr>
              <a:t></a:t>
            </a:r>
            <a:r>
              <a:rPr lang="en-US" dirty="0" smtClean="0">
                <a:latin typeface="Century Gothic" pitchFamily="34" charset="0"/>
              </a:rPr>
              <a:t> User.</a:t>
            </a:r>
          </a:p>
          <a:p>
            <a:pPr marL="514350" indent="-514350">
              <a:buFont typeface="+mj-lt"/>
              <a:buAutoNum type="arabicPeriod"/>
            </a:pPr>
            <a:r>
              <a:rPr lang="en-US" dirty="0" smtClean="0">
                <a:latin typeface="Century Gothic" pitchFamily="34" charset="0"/>
              </a:rPr>
              <a:t>Click </a:t>
            </a:r>
            <a:r>
              <a:rPr lang="en-US" i="1" dirty="0" smtClean="0">
                <a:latin typeface="Century Gothic" pitchFamily="34" charset="0"/>
              </a:rPr>
              <a:t>New</a:t>
            </a:r>
            <a:r>
              <a:rPr lang="en-US" dirty="0" smtClean="0">
                <a:latin typeface="Century Gothic" pitchFamily="34" charset="0"/>
              </a:rPr>
              <a:t> to create a user.</a:t>
            </a:r>
          </a:p>
        </p:txBody>
      </p:sp>
      <p:pic>
        <p:nvPicPr>
          <p:cNvPr id="48131" name="Picture 3"/>
          <p:cNvPicPr>
            <a:picLocks noChangeAspect="1" noChangeArrowheads="1"/>
          </p:cNvPicPr>
          <p:nvPr/>
        </p:nvPicPr>
        <p:blipFill>
          <a:blip r:embed="rId3"/>
          <a:srcRect/>
          <a:stretch>
            <a:fillRect/>
          </a:stretch>
        </p:blipFill>
        <p:spPr bwMode="auto">
          <a:xfrm>
            <a:off x="1134094" y="2861953"/>
            <a:ext cx="6798623" cy="3100680"/>
          </a:xfrm>
          <a:prstGeom prst="rect">
            <a:avLst/>
          </a:prstGeom>
          <a:noFill/>
          <a:ln w="9525">
            <a:noFill/>
            <a:miter lim="800000"/>
            <a:headEnd/>
            <a:tailEnd/>
          </a:ln>
        </p:spPr>
      </p:pic>
      <p:sp>
        <p:nvSpPr>
          <p:cNvPr id="6" name="Oval 5"/>
          <p:cNvSpPr/>
          <p:nvPr/>
        </p:nvSpPr>
        <p:spPr>
          <a:xfrm>
            <a:off x="1288474" y="4833257"/>
            <a:ext cx="1169718" cy="4156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3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p:cNvSpPr>
          <p:nvPr>
            <p:ph type="title"/>
          </p:nvPr>
        </p:nvSpPr>
        <p:spPr/>
        <p:txBody>
          <a:bodyPr/>
          <a:lstStyle/>
          <a:p>
            <a:r>
              <a:rPr lang="en-US" dirty="0" smtClean="0">
                <a:latin typeface="Century Gothic" pitchFamily="34" charset="0"/>
              </a:rPr>
              <a:t>BI Portal – Create New Users</a:t>
            </a:r>
          </a:p>
        </p:txBody>
      </p:sp>
      <p:sp>
        <p:nvSpPr>
          <p:cNvPr id="48130" name="Rectangle 3"/>
          <p:cNvSpPr>
            <a:spLocks noGrp="1"/>
          </p:cNvSpPr>
          <p:nvPr>
            <p:ph type="body" idx="1"/>
          </p:nvPr>
        </p:nvSpPr>
        <p:spPr>
          <a:xfrm>
            <a:off x="457199" y="1316038"/>
            <a:ext cx="4138551" cy="4991100"/>
          </a:xfrm>
        </p:spPr>
        <p:txBody>
          <a:bodyPr/>
          <a:lstStyle/>
          <a:p>
            <a:pPr marL="514350" indent="-514350">
              <a:buFont typeface="+mj-lt"/>
              <a:buAutoNum type="arabicPeriod" startAt="3"/>
            </a:pPr>
            <a:r>
              <a:rPr lang="en-US" dirty="0" smtClean="0">
                <a:latin typeface="Century Gothic" pitchFamily="34" charset="0"/>
              </a:rPr>
              <a:t>Define </a:t>
            </a:r>
            <a:r>
              <a:rPr lang="en-US" i="1" dirty="0" smtClean="0">
                <a:latin typeface="Century Gothic" pitchFamily="34" charset="0"/>
              </a:rPr>
              <a:t>User ID, Common Name, Email Address, Application Role.</a:t>
            </a:r>
          </a:p>
          <a:p>
            <a:pPr marL="514350" indent="-514350">
              <a:buFont typeface="+mj-lt"/>
              <a:buAutoNum type="arabicPeriod" startAt="3"/>
            </a:pPr>
            <a:r>
              <a:rPr lang="en-US" dirty="0" smtClean="0">
                <a:latin typeface="Century Gothic" pitchFamily="34" charset="0"/>
              </a:rPr>
              <a:t>Check </a:t>
            </a:r>
            <a:r>
              <a:rPr lang="en-US" i="1" dirty="0" smtClean="0">
                <a:latin typeface="Century Gothic" pitchFamily="34" charset="0"/>
              </a:rPr>
              <a:t>Full Access.</a:t>
            </a:r>
            <a:endParaRPr lang="en-US" dirty="0" smtClean="0">
              <a:latin typeface="Century Gothic" pitchFamily="34" charset="0"/>
            </a:endParaRPr>
          </a:p>
          <a:p>
            <a:pPr marL="514350" indent="-514350">
              <a:buFont typeface="+mj-lt"/>
              <a:buAutoNum type="arabicPeriod" startAt="3"/>
            </a:pPr>
            <a:r>
              <a:rPr lang="en-US" dirty="0" smtClean="0">
                <a:latin typeface="Century Gothic" pitchFamily="34" charset="0"/>
              </a:rPr>
              <a:t>Click </a:t>
            </a:r>
            <a:r>
              <a:rPr lang="en-US" i="1" dirty="0" smtClean="0">
                <a:latin typeface="Century Gothic" pitchFamily="34" charset="0"/>
              </a:rPr>
              <a:t>Save.</a:t>
            </a:r>
          </a:p>
        </p:txBody>
      </p:sp>
      <p:pic>
        <p:nvPicPr>
          <p:cNvPr id="49154" name="Picture 2"/>
          <p:cNvPicPr>
            <a:picLocks noChangeAspect="1" noChangeArrowheads="1"/>
          </p:cNvPicPr>
          <p:nvPr/>
        </p:nvPicPr>
        <p:blipFill>
          <a:blip r:embed="rId3"/>
          <a:srcRect/>
          <a:stretch>
            <a:fillRect/>
          </a:stretch>
        </p:blipFill>
        <p:spPr bwMode="auto">
          <a:xfrm>
            <a:off x="4761447" y="1316038"/>
            <a:ext cx="4250253" cy="486242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3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13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p:cNvSpPr>
          <p:nvPr>
            <p:ph type="title"/>
          </p:nvPr>
        </p:nvSpPr>
        <p:spPr/>
        <p:txBody>
          <a:bodyPr/>
          <a:lstStyle/>
          <a:p>
            <a:pPr eaLnBrk="1" hangingPunct="1"/>
            <a:r>
              <a:rPr lang="en-US" dirty="0" smtClean="0"/>
              <a:t>An Example of BI</a:t>
            </a:r>
          </a:p>
        </p:txBody>
      </p:sp>
      <p:sp>
        <p:nvSpPr>
          <p:cNvPr id="52226" name="Rectangle 3"/>
          <p:cNvSpPr>
            <a:spLocks noGrp="1"/>
          </p:cNvSpPr>
          <p:nvPr>
            <p:ph type="body" idx="1"/>
          </p:nvPr>
        </p:nvSpPr>
        <p:spPr>
          <a:xfrm>
            <a:off x="949325" y="2673350"/>
            <a:ext cx="7227888" cy="1528763"/>
          </a:xfrm>
          <a:ln w="38100">
            <a:solidFill>
              <a:schemeClr val="tx2"/>
            </a:solidFill>
          </a:ln>
        </p:spPr>
        <p:txBody>
          <a:bodyPr/>
          <a:lstStyle/>
          <a:p>
            <a:pPr algn="ctr" eaLnBrk="1" hangingPunct="1">
              <a:buFont typeface="Arial" charset="0"/>
              <a:buNone/>
            </a:pPr>
            <a:r>
              <a:rPr lang="en-US" smtClean="0"/>
              <a:t>   Sales revenue by products and/or departments, or by associated costs and incomes.</a:t>
            </a:r>
          </a:p>
          <a:p>
            <a:pPr algn="ctr" eaLnBrk="1" hangingPunct="1"/>
            <a:endParaRPr lang="en-US" smtClean="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p:cNvSpPr>
          <p:nvPr>
            <p:ph type="title"/>
          </p:nvPr>
        </p:nvSpPr>
        <p:spPr/>
        <p:txBody>
          <a:bodyPr/>
          <a:lstStyle/>
          <a:p>
            <a:r>
              <a:rPr lang="en-US" dirty="0" smtClean="0">
                <a:latin typeface="Century Gothic" pitchFamily="34" charset="0"/>
              </a:rPr>
              <a:t>BI Portal – Create New Users</a:t>
            </a:r>
          </a:p>
        </p:txBody>
      </p:sp>
      <p:sp>
        <p:nvSpPr>
          <p:cNvPr id="48130" name="Rectangle 3"/>
          <p:cNvSpPr>
            <a:spLocks noGrp="1"/>
          </p:cNvSpPr>
          <p:nvPr>
            <p:ph type="body" idx="1"/>
          </p:nvPr>
        </p:nvSpPr>
        <p:spPr/>
        <p:txBody>
          <a:bodyPr/>
          <a:lstStyle/>
          <a:p>
            <a:pPr marL="514350" indent="-514350">
              <a:buFont typeface="+mj-lt"/>
              <a:buAutoNum type="arabicPeriod" startAt="6"/>
            </a:pPr>
            <a:r>
              <a:rPr lang="en-US" dirty="0" smtClean="0">
                <a:latin typeface="Century Gothic" pitchFamily="34" charset="0"/>
              </a:rPr>
              <a:t>Then go to Administration </a:t>
            </a:r>
            <a:r>
              <a:rPr lang="en-US" dirty="0" smtClean="0">
                <a:latin typeface="Century Gothic" pitchFamily="34" charset="0"/>
                <a:sym typeface="Wingdings" pitchFamily="2" charset="2"/>
              </a:rPr>
              <a:t></a:t>
            </a:r>
            <a:r>
              <a:rPr lang="en-US" dirty="0" smtClean="0">
                <a:latin typeface="Century Gothic" pitchFamily="34" charset="0"/>
              </a:rPr>
              <a:t> Model Administration.</a:t>
            </a:r>
          </a:p>
          <a:p>
            <a:pPr marL="514350" indent="-514350">
              <a:buFont typeface="+mj-lt"/>
              <a:buAutoNum type="arabicPeriod" startAt="6"/>
            </a:pPr>
            <a:r>
              <a:rPr lang="en-US" dirty="0" smtClean="0">
                <a:latin typeface="Century Gothic" pitchFamily="34" charset="0"/>
              </a:rPr>
              <a:t>Click </a:t>
            </a:r>
            <a:r>
              <a:rPr lang="en-US" i="1" dirty="0" smtClean="0">
                <a:latin typeface="Century Gothic" pitchFamily="34" charset="0"/>
              </a:rPr>
              <a:t>Build Security.</a:t>
            </a:r>
          </a:p>
          <a:p>
            <a:pPr marL="514350" indent="-514350">
              <a:buFont typeface="+mj-lt"/>
              <a:buAutoNum type="arabicPeriod" startAt="6"/>
            </a:pPr>
            <a:r>
              <a:rPr lang="en-US" dirty="0" smtClean="0">
                <a:latin typeface="Century Gothic" pitchFamily="34" charset="0"/>
              </a:rPr>
              <a:t>Logout as root.</a:t>
            </a:r>
          </a:p>
        </p:txBody>
      </p:sp>
      <p:pic>
        <p:nvPicPr>
          <p:cNvPr id="50178" name="Picture 2"/>
          <p:cNvPicPr>
            <a:picLocks noChangeAspect="1" noChangeArrowheads="1"/>
          </p:cNvPicPr>
          <p:nvPr/>
        </p:nvPicPr>
        <p:blipFill>
          <a:blip r:embed="rId3"/>
          <a:srcRect/>
          <a:stretch>
            <a:fillRect/>
          </a:stretch>
        </p:blipFill>
        <p:spPr bwMode="auto">
          <a:xfrm>
            <a:off x="457200" y="3872839"/>
            <a:ext cx="8348624" cy="152696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3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13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p:cNvSpPr>
          <p:nvPr>
            <p:ph type="title"/>
          </p:nvPr>
        </p:nvSpPr>
        <p:spPr/>
        <p:txBody>
          <a:bodyPr/>
          <a:lstStyle/>
          <a:p>
            <a:r>
              <a:rPr lang="en-US" dirty="0" smtClean="0">
                <a:latin typeface="Century Gothic" pitchFamily="34" charset="0"/>
              </a:rPr>
              <a:t>BI Portal – Create New Users</a:t>
            </a:r>
          </a:p>
        </p:txBody>
      </p:sp>
      <p:sp>
        <p:nvSpPr>
          <p:cNvPr id="48130" name="Rectangle 3"/>
          <p:cNvSpPr>
            <a:spLocks noGrp="1"/>
          </p:cNvSpPr>
          <p:nvPr>
            <p:ph type="body" idx="1"/>
          </p:nvPr>
        </p:nvSpPr>
        <p:spPr/>
        <p:txBody>
          <a:bodyPr/>
          <a:lstStyle/>
          <a:p>
            <a:pPr marL="514350" indent="-514350">
              <a:buFont typeface="+mj-lt"/>
              <a:buAutoNum type="arabicPeriod" startAt="9"/>
            </a:pPr>
            <a:r>
              <a:rPr lang="en-US" dirty="0" smtClean="0">
                <a:latin typeface="Century Gothic" pitchFamily="34" charset="0"/>
              </a:rPr>
              <a:t>Open your email and use the new User Id &amp; Password log in.</a:t>
            </a:r>
          </a:p>
        </p:txBody>
      </p:sp>
      <p:pic>
        <p:nvPicPr>
          <p:cNvPr id="51202" name="Picture 2"/>
          <p:cNvPicPr>
            <a:picLocks noChangeAspect="1" noChangeArrowheads="1"/>
          </p:cNvPicPr>
          <p:nvPr/>
        </p:nvPicPr>
        <p:blipFill>
          <a:blip r:embed="rId3"/>
          <a:srcRect/>
          <a:stretch>
            <a:fillRect/>
          </a:stretch>
        </p:blipFill>
        <p:spPr bwMode="auto">
          <a:xfrm>
            <a:off x="1465242" y="2683973"/>
            <a:ext cx="6039964" cy="3183778"/>
          </a:xfrm>
          <a:prstGeom prst="rect">
            <a:avLst/>
          </a:prstGeom>
          <a:noFill/>
          <a:ln w="9525">
            <a:solidFill>
              <a:srgbClr val="0070C0"/>
            </a:solidFill>
            <a:miter lim="800000"/>
            <a:headEnd/>
            <a:tailEnd/>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2"/>
          <p:cNvSpPr>
            <a:spLocks noGrp="1"/>
          </p:cNvSpPr>
          <p:nvPr>
            <p:ph type="title"/>
          </p:nvPr>
        </p:nvSpPr>
        <p:spPr>
          <a:xfrm>
            <a:off x="457200" y="460259"/>
            <a:ext cx="8229600" cy="717550"/>
          </a:xfrm>
        </p:spPr>
        <p:txBody>
          <a:bodyPr/>
          <a:lstStyle/>
          <a:p>
            <a:pPr eaLnBrk="1" hangingPunct="1"/>
            <a:r>
              <a:rPr lang="en-US" dirty="0" smtClean="0"/>
              <a:t>Day 1: In Review	</a:t>
            </a:r>
          </a:p>
        </p:txBody>
      </p:sp>
      <p:sp>
        <p:nvSpPr>
          <p:cNvPr id="206850" name="Rectangle 3"/>
          <p:cNvSpPr>
            <a:spLocks noGrp="1"/>
          </p:cNvSpPr>
          <p:nvPr>
            <p:ph type="body" idx="1"/>
          </p:nvPr>
        </p:nvSpPr>
        <p:spPr/>
        <p:txBody>
          <a:bodyPr/>
          <a:lstStyle/>
          <a:p>
            <a:pPr eaLnBrk="1" hangingPunct="1"/>
            <a:r>
              <a:rPr lang="en-US" dirty="0" smtClean="0"/>
              <a:t>Overview of BI</a:t>
            </a:r>
          </a:p>
          <a:p>
            <a:pPr eaLnBrk="1" hangingPunct="1"/>
            <a:r>
              <a:rPr lang="en-US" dirty="0" smtClean="0"/>
              <a:t>Ran the BI Installer</a:t>
            </a:r>
          </a:p>
          <a:p>
            <a:pPr lvl="1" eaLnBrk="1" hangingPunct="1"/>
            <a:r>
              <a:rPr lang="en-US" dirty="0" smtClean="0"/>
              <a:t>Setup data warehouse &amp; installed DWD</a:t>
            </a:r>
          </a:p>
          <a:p>
            <a:pPr lvl="1" eaLnBrk="1" hangingPunct="1"/>
            <a:r>
              <a:rPr lang="en-US" dirty="0" smtClean="0"/>
              <a:t>Created ODBC connections to Progress ERP</a:t>
            </a:r>
          </a:p>
          <a:p>
            <a:pPr eaLnBrk="1" hangingPunct="1"/>
            <a:r>
              <a:rPr lang="en-US" dirty="0" smtClean="0"/>
              <a:t>Set parameters &amp; ran the INITIAL_JOB_SETUP</a:t>
            </a:r>
          </a:p>
          <a:p>
            <a:pPr eaLnBrk="1" hangingPunct="1"/>
            <a:r>
              <a:rPr lang="en-US" dirty="0" smtClean="0"/>
              <a:t>Installed Language(s)</a:t>
            </a:r>
          </a:p>
          <a:p>
            <a:pPr eaLnBrk="1" hangingPunct="1"/>
            <a:r>
              <a:rPr lang="en-US" dirty="0" smtClean="0"/>
              <a:t>Started the Historical Data Load</a:t>
            </a:r>
          </a:p>
          <a:p>
            <a:pPr eaLnBrk="1" hangingPunct="1"/>
            <a:r>
              <a:rPr lang="en-US" dirty="0" smtClean="0"/>
              <a:t>Setup Portal</a:t>
            </a:r>
          </a:p>
          <a:p>
            <a:pPr lvl="1" eaLnBrk="1" hangingPunct="1"/>
            <a:r>
              <a:rPr lang="en-US" dirty="0" smtClean="0"/>
              <a:t>Dashboards &amp; Reports</a:t>
            </a:r>
          </a:p>
          <a:p>
            <a:pPr lvl="1" eaLnBrk="1" hangingPunct="1"/>
            <a:r>
              <a:rPr lang="en-US" dirty="0" smtClean="0"/>
              <a:t>User(s)</a:t>
            </a:r>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685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685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685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685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685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685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685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6850">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6850">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0685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pPr eaLnBrk="1" hangingPunct="1"/>
            <a:r>
              <a:rPr lang="en-US" dirty="0" smtClean="0"/>
              <a:t>Questions? </a:t>
            </a:r>
          </a:p>
        </p:txBody>
      </p:sp>
      <p:sp>
        <p:nvSpPr>
          <p:cNvPr id="207873" name="Rectangle 3"/>
          <p:cNvSpPr>
            <a:spLocks noGrp="1" noChangeArrowheads="1"/>
          </p:cNvSpPr>
          <p:nvPr>
            <p:ph idx="1"/>
          </p:nvPr>
        </p:nvSpPr>
        <p:spPr/>
        <p:txBody>
          <a:bodyPr/>
          <a:lstStyle/>
          <a:p>
            <a:pPr eaLnBrk="1" hangingPunct="1"/>
            <a:r>
              <a:rPr lang="en-US" dirty="0" smtClean="0"/>
              <a:t>Customer Support is here to support you!  </a:t>
            </a:r>
          </a:p>
          <a:p>
            <a:pPr eaLnBrk="1" hangingPunct="1"/>
            <a:r>
              <a:rPr lang="en-US" dirty="0" smtClean="0"/>
              <a:t>Visit the QAD BI Forum at </a:t>
            </a:r>
          </a:p>
          <a:p>
            <a:pPr algn="ctr" eaLnBrk="1" hangingPunct="1">
              <a:buNone/>
            </a:pPr>
            <a:r>
              <a:rPr lang="en-US" dirty="0" smtClean="0"/>
              <a:t>	</a:t>
            </a:r>
          </a:p>
          <a:p>
            <a:pPr algn="ctr" eaLnBrk="1" hangingPunct="1">
              <a:buNone/>
            </a:pPr>
            <a:r>
              <a:rPr lang="en-US" sz="3600" dirty="0" smtClean="0">
                <a:solidFill>
                  <a:srgbClr val="0070C0"/>
                </a:solidFill>
              </a:rPr>
              <a:t>http://community.qad.com</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Slide Number Placeholder 6"/>
          <p:cNvSpPr>
            <a:spLocks noGrp="1"/>
          </p:cNvSpPr>
          <p:nvPr>
            <p:ph type="sldNum" sz="quarter" idx="10"/>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D4D667-8037-4A85-A7F7-6F2704E1BFD4}" type="slidenum">
              <a:rPr lang="en-US" smtClean="0"/>
              <a:pPr fontAlgn="base">
                <a:spcBef>
                  <a:spcPct val="0"/>
                </a:spcBef>
                <a:spcAft>
                  <a:spcPct val="0"/>
                </a:spcAft>
                <a:defRPr/>
              </a:pPr>
              <a:t>114</a:t>
            </a:fld>
            <a:endParaRPr lang="en-US" smtClean="0"/>
          </a:p>
        </p:txBody>
      </p:sp>
      <p:sp>
        <p:nvSpPr>
          <p:cNvPr id="209921" name="Content Placeholder 4"/>
          <p:cNvSpPr>
            <a:spLocks noGrp="1"/>
          </p:cNvSpPr>
          <p:nvPr>
            <p:ph idx="4294967295"/>
          </p:nvPr>
        </p:nvSpPr>
        <p:spPr>
          <a:xfrm>
            <a:off x="0" y="1316038"/>
            <a:ext cx="8229600" cy="4991100"/>
          </a:xfrm>
        </p:spPr>
        <p:txBody>
          <a:bodyPr/>
          <a:lstStyle/>
          <a:p>
            <a:pPr eaLnBrk="1" hangingPunct="1"/>
            <a:endParaRPr lang="en-GB" sz="4000" dirty="0" smtClean="0"/>
          </a:p>
          <a:p>
            <a:pPr algn="ctr" eaLnBrk="1" hangingPunct="1">
              <a:lnSpc>
                <a:spcPct val="150000"/>
              </a:lnSpc>
              <a:buFont typeface="Arial" charset="0"/>
              <a:buNone/>
            </a:pPr>
            <a:r>
              <a:rPr lang="en-GB" sz="4000" dirty="0" smtClean="0">
                <a:hlinkClick r:id="rId3"/>
              </a:rPr>
              <a:t>www.qad.com</a:t>
            </a:r>
            <a:endParaRPr lang="en-GB" sz="4000" dirty="0" smtClean="0"/>
          </a:p>
          <a:p>
            <a:pPr algn="ctr" eaLnBrk="1" hangingPunct="1">
              <a:lnSpc>
                <a:spcPct val="150000"/>
              </a:lnSpc>
              <a:buFont typeface="Arial" charset="0"/>
              <a:buNone/>
            </a:pPr>
            <a:r>
              <a:rPr lang="en-GB" sz="2000" dirty="0" smtClean="0"/>
              <a:t>© </a:t>
            </a:r>
            <a:r>
              <a:rPr lang="en-GB" sz="2000" dirty="0" smtClean="0"/>
              <a:t>2013 </a:t>
            </a:r>
            <a:r>
              <a:rPr lang="en-GB" sz="2000" dirty="0" smtClean="0"/>
              <a:t>QAD Inc</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 Overview </a:t>
            </a:r>
            <a:endParaRPr lang="en-US" dirty="0"/>
          </a:p>
        </p:txBody>
      </p:sp>
      <p:sp>
        <p:nvSpPr>
          <p:cNvPr id="3" name="Content Placeholder 2"/>
          <p:cNvSpPr>
            <a:spLocks noGrp="1"/>
          </p:cNvSpPr>
          <p:nvPr>
            <p:ph idx="1"/>
          </p:nvPr>
        </p:nvSpPr>
        <p:spPr/>
        <p:txBody>
          <a:bodyPr/>
          <a:lstStyle/>
          <a:p>
            <a:r>
              <a:rPr lang="en-US" dirty="0" smtClean="0"/>
              <a:t>Fran Shannon presentation</a:t>
            </a:r>
          </a:p>
          <a:p>
            <a:pPr lvl="1"/>
            <a:r>
              <a:rPr lang="en-US" dirty="0" smtClean="0"/>
              <a:t>Business Intelligence (BI) 1-2 Overview</a:t>
            </a:r>
          </a:p>
          <a:p>
            <a:pPr lvl="1"/>
            <a:r>
              <a:rPr lang="en-US" dirty="0" err="1" smtClean="0"/>
              <a:t>Qtube</a:t>
            </a:r>
            <a:r>
              <a:rPr lang="en-US" dirty="0" smtClean="0"/>
              <a:t> (media.qad.com)</a:t>
            </a:r>
          </a:p>
          <a:p>
            <a:pPr>
              <a:buNone/>
            </a:pPr>
            <a:endParaRPr lang="en-US" dirty="0" smtClean="0"/>
          </a:p>
        </p:txBody>
      </p:sp>
      <p:sp>
        <p:nvSpPr>
          <p:cNvPr id="4" name="Slide Number Placeholder 3"/>
          <p:cNvSpPr>
            <a:spLocks noGrp="1"/>
          </p:cNvSpPr>
          <p:nvPr>
            <p:ph type="sldNum" sz="quarter" idx="10"/>
          </p:nvPr>
        </p:nvSpPr>
        <p:spPr/>
        <p:txBody>
          <a:bodyPr/>
          <a:lstStyle/>
          <a:p>
            <a:pPr>
              <a:defRPr/>
            </a:pPr>
            <a:fld id="{0A2DAC7D-CCD6-4D46-B79B-0CC821508860}" type="slidenum">
              <a:rPr lang="en-US" smtClean="0"/>
              <a:pPr>
                <a:defRPr/>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2"/>
          <p:cNvSpPr>
            <a:spLocks noGrp="1"/>
          </p:cNvSpPr>
          <p:nvPr>
            <p:ph type="title"/>
          </p:nvPr>
        </p:nvSpPr>
        <p:spPr/>
        <p:txBody>
          <a:bodyPr/>
          <a:lstStyle/>
          <a:p>
            <a:pPr eaLnBrk="1" hangingPunct="1"/>
            <a:r>
              <a:rPr lang="en-US" dirty="0" smtClean="0"/>
              <a:t>BI Positioning</a:t>
            </a:r>
            <a:endParaRPr lang="en-GB" dirty="0" smtClean="0"/>
          </a:p>
        </p:txBody>
      </p:sp>
      <p:grpSp>
        <p:nvGrpSpPr>
          <p:cNvPr id="2" name="Group 3"/>
          <p:cNvGrpSpPr>
            <a:grpSpLocks/>
          </p:cNvGrpSpPr>
          <p:nvPr/>
        </p:nvGrpSpPr>
        <p:grpSpPr bwMode="auto">
          <a:xfrm>
            <a:off x="4716463" y="2205038"/>
            <a:ext cx="4275137" cy="2520950"/>
            <a:chOff x="3062" y="1162"/>
            <a:chExt cx="2585" cy="1588"/>
          </a:xfrm>
        </p:grpSpPr>
        <p:sp>
          <p:nvSpPr>
            <p:cNvPr id="54295" name="Rectangle 4"/>
            <p:cNvSpPr>
              <a:spLocks noChangeArrowheads="1"/>
            </p:cNvSpPr>
            <p:nvPr/>
          </p:nvSpPr>
          <p:spPr bwMode="auto">
            <a:xfrm>
              <a:off x="3062" y="1888"/>
              <a:ext cx="2585" cy="862"/>
            </a:xfrm>
            <a:prstGeom prst="rect">
              <a:avLst/>
            </a:prstGeom>
            <a:solidFill>
              <a:srgbClr val="99CCFF"/>
            </a:solidFill>
            <a:ln w="9525" algn="ctr">
              <a:noFill/>
              <a:miter lim="800000"/>
              <a:headEnd/>
              <a:tailEnd/>
            </a:ln>
          </p:spPr>
          <p:txBody>
            <a:bodyPr wrap="none" anchor="ctr"/>
            <a:lstStyle/>
            <a:p>
              <a:pPr defTabSz="914400"/>
              <a:endParaRPr lang="en-US" sz="1400">
                <a:latin typeface="Tahoma" pitchFamily="34" charset="0"/>
                <a:cs typeface="Arial" charset="0"/>
              </a:endParaRPr>
            </a:p>
          </p:txBody>
        </p:sp>
        <p:sp>
          <p:nvSpPr>
            <p:cNvPr id="54296" name="Rectangle 5"/>
            <p:cNvSpPr>
              <a:spLocks noChangeArrowheads="1"/>
            </p:cNvSpPr>
            <p:nvPr/>
          </p:nvSpPr>
          <p:spPr bwMode="auto">
            <a:xfrm>
              <a:off x="3062" y="1162"/>
              <a:ext cx="2585" cy="680"/>
            </a:xfrm>
            <a:prstGeom prst="rect">
              <a:avLst/>
            </a:prstGeom>
            <a:solidFill>
              <a:srgbClr val="FFCC99"/>
            </a:solidFill>
            <a:ln w="9525">
              <a:noFill/>
              <a:miter lim="800000"/>
              <a:headEnd/>
              <a:tailEnd/>
            </a:ln>
          </p:spPr>
          <p:txBody>
            <a:bodyPr wrap="none" anchor="ctr"/>
            <a:lstStyle/>
            <a:p>
              <a:pPr defTabSz="914400"/>
              <a:endParaRPr lang="en-US" sz="1400">
                <a:latin typeface="Tahoma" pitchFamily="34" charset="0"/>
                <a:cs typeface="Arial" charset="0"/>
              </a:endParaRPr>
            </a:p>
          </p:txBody>
        </p:sp>
        <p:sp>
          <p:nvSpPr>
            <p:cNvPr id="17435" name="Text Box 6"/>
            <p:cNvSpPr txBox="1">
              <a:spLocks noChangeArrowheads="1"/>
            </p:cNvSpPr>
            <p:nvPr/>
          </p:nvSpPr>
          <p:spPr bwMode="auto">
            <a:xfrm>
              <a:off x="3425" y="1207"/>
              <a:ext cx="2222" cy="485"/>
            </a:xfrm>
            <a:prstGeom prst="rect">
              <a:avLst/>
            </a:prstGeom>
            <a:noFill/>
            <a:ln w="9525">
              <a:noFill/>
              <a:miter lim="800000"/>
              <a:headEnd/>
              <a:tailEnd/>
            </a:ln>
          </p:spPr>
          <p:txBody>
            <a:bodyPr>
              <a:spAutoFit/>
            </a:bodyPr>
            <a:lstStyle/>
            <a:p>
              <a:pPr algn="r" defTabSz="914400">
                <a:defRPr/>
              </a:pPr>
              <a:r>
                <a:rPr lang="en-AU" sz="1600" b="1" dirty="0">
                  <a:latin typeface="+mn-lt"/>
                  <a:cs typeface="Arial" charset="0"/>
                </a:rPr>
                <a:t>QAD Business Intelligence</a:t>
              </a:r>
            </a:p>
            <a:p>
              <a:pPr algn="r" defTabSz="914400">
                <a:buFontTx/>
                <a:buChar char="-"/>
                <a:defRPr/>
              </a:pPr>
              <a:r>
                <a:rPr lang="en-AU" sz="1400" dirty="0">
                  <a:latin typeface="+mn-lt"/>
                  <a:cs typeface="Arial" charset="0"/>
                </a:rPr>
                <a:t>Dashboards</a:t>
              </a:r>
            </a:p>
            <a:p>
              <a:pPr algn="r" defTabSz="914400">
                <a:buFontTx/>
                <a:buChar char="-"/>
                <a:defRPr/>
              </a:pPr>
              <a:r>
                <a:rPr lang="en-AU" sz="1400" dirty="0">
                  <a:latin typeface="+mn-lt"/>
                  <a:cs typeface="Arial" charset="0"/>
                </a:rPr>
                <a:t>- Collaboration</a:t>
              </a:r>
            </a:p>
          </p:txBody>
        </p:sp>
        <p:sp>
          <p:nvSpPr>
            <p:cNvPr id="54298" name="Text Box 7"/>
            <p:cNvSpPr txBox="1">
              <a:spLocks noChangeArrowheads="1"/>
            </p:cNvSpPr>
            <p:nvPr/>
          </p:nvSpPr>
          <p:spPr bwMode="auto">
            <a:xfrm>
              <a:off x="3721" y="1933"/>
              <a:ext cx="1926" cy="756"/>
            </a:xfrm>
            <a:prstGeom prst="rect">
              <a:avLst/>
            </a:prstGeom>
            <a:noFill/>
            <a:ln w="9525">
              <a:noFill/>
              <a:miter lim="800000"/>
              <a:headEnd/>
              <a:tailEnd/>
            </a:ln>
          </p:spPr>
          <p:txBody>
            <a:bodyPr>
              <a:spAutoFit/>
            </a:bodyPr>
            <a:lstStyle/>
            <a:p>
              <a:pPr algn="r" defTabSz="914400"/>
              <a:r>
                <a:rPr lang="en-AU" sz="1600" b="1">
                  <a:latin typeface="Century Gothic" pitchFamily="34" charset="0"/>
                  <a:cs typeface="Arial" charset="0"/>
                </a:rPr>
                <a:t>QAD Enterprise Applications</a:t>
              </a:r>
              <a:endParaRPr lang="en-AU" sz="1600" b="1" i="1">
                <a:latin typeface="Century Gothic" pitchFamily="34" charset="0"/>
                <a:cs typeface="Arial" charset="0"/>
              </a:endParaRPr>
            </a:p>
            <a:p>
              <a:pPr algn="r" defTabSz="914400">
                <a:buFontTx/>
                <a:buChar char="-"/>
              </a:pPr>
              <a:r>
                <a:rPr lang="en-AU" sz="1400" b="1">
                  <a:latin typeface="Century Gothic" pitchFamily="34" charset="0"/>
                  <a:cs typeface="Arial" charset="0"/>
                </a:rPr>
                <a:t> </a:t>
              </a:r>
              <a:r>
                <a:rPr lang="en-AU" sz="1400">
                  <a:latin typeface="Century Gothic" pitchFamily="34" charset="0"/>
                  <a:cs typeface="Arial" charset="0"/>
                </a:rPr>
                <a:t>Inquiries &amp; Standard Reports</a:t>
              </a:r>
            </a:p>
            <a:p>
              <a:pPr algn="r" defTabSz="914400">
                <a:buFontTx/>
                <a:buChar char="-"/>
              </a:pPr>
              <a:r>
                <a:rPr lang="en-AU" sz="1400">
                  <a:latin typeface="Century Gothic" pitchFamily="34" charset="0"/>
                  <a:cs typeface="Arial" charset="0"/>
                </a:rPr>
                <a:t> Operational Metrics </a:t>
              </a:r>
            </a:p>
            <a:p>
              <a:pPr algn="r" defTabSz="914400">
                <a:buFontTx/>
                <a:buChar char="-"/>
              </a:pPr>
              <a:r>
                <a:rPr lang="en-AU" sz="1400">
                  <a:latin typeface="Century Gothic" pitchFamily="34" charset="0"/>
                  <a:cs typeface="Arial" charset="0"/>
                </a:rPr>
                <a:t>Reporting Framework</a:t>
              </a:r>
            </a:p>
            <a:p>
              <a:pPr algn="r" defTabSz="914400">
                <a:buFontTx/>
                <a:buChar char="-"/>
              </a:pPr>
              <a:r>
                <a:rPr lang="en-AU" sz="1400">
                  <a:latin typeface="Century Gothic" pitchFamily="34" charset="0"/>
                  <a:cs typeface="Arial" charset="0"/>
                </a:rPr>
                <a:t> Browses &amp; Collections</a:t>
              </a:r>
            </a:p>
          </p:txBody>
        </p:sp>
      </p:grpSp>
      <p:grpSp>
        <p:nvGrpSpPr>
          <p:cNvPr id="54275" name="Group 8"/>
          <p:cNvGrpSpPr>
            <a:grpSpLocks/>
          </p:cNvGrpSpPr>
          <p:nvPr/>
        </p:nvGrpSpPr>
        <p:grpSpPr bwMode="auto">
          <a:xfrm>
            <a:off x="1182688" y="2032000"/>
            <a:ext cx="5976937" cy="3849688"/>
            <a:chOff x="748" y="1050"/>
            <a:chExt cx="3765" cy="2425"/>
          </a:xfrm>
        </p:grpSpPr>
        <p:pic>
          <p:nvPicPr>
            <p:cNvPr id="54291" name="Picture 9" descr="pyramid1"/>
            <p:cNvPicPr>
              <a:picLocks noChangeAspect="1" noChangeArrowheads="1"/>
            </p:cNvPicPr>
            <p:nvPr/>
          </p:nvPicPr>
          <p:blipFill>
            <a:blip r:embed="rId3"/>
            <a:srcRect/>
            <a:stretch>
              <a:fillRect/>
            </a:stretch>
          </p:blipFill>
          <p:spPr bwMode="auto">
            <a:xfrm>
              <a:off x="748" y="1050"/>
              <a:ext cx="3765" cy="2425"/>
            </a:xfrm>
            <a:prstGeom prst="rect">
              <a:avLst/>
            </a:prstGeom>
            <a:noFill/>
            <a:ln w="9525">
              <a:noFill/>
              <a:miter lim="800000"/>
              <a:headEnd/>
              <a:tailEnd/>
            </a:ln>
          </p:spPr>
        </p:pic>
        <p:sp>
          <p:nvSpPr>
            <p:cNvPr id="17430" name="Text Box 10"/>
            <p:cNvSpPr txBox="1">
              <a:spLocks noChangeArrowheads="1"/>
            </p:cNvSpPr>
            <p:nvPr/>
          </p:nvSpPr>
          <p:spPr bwMode="auto">
            <a:xfrm>
              <a:off x="2387" y="1243"/>
              <a:ext cx="835" cy="260"/>
            </a:xfrm>
            <a:prstGeom prst="rect">
              <a:avLst/>
            </a:prstGeom>
            <a:noFill/>
            <a:ln w="9525" algn="ctr">
              <a:noFill/>
              <a:miter lim="800000"/>
              <a:headEnd/>
              <a:tailEnd/>
            </a:ln>
          </p:spPr>
          <p:txBody>
            <a:bodyPr wrap="none">
              <a:spAutoFit/>
            </a:bodyPr>
            <a:lstStyle/>
            <a:p>
              <a:pPr defTabSz="914400">
                <a:defRPr/>
              </a:pPr>
              <a:r>
                <a:rPr lang="en-AU" sz="2100" b="1" dirty="0">
                  <a:latin typeface="+mj-lt"/>
                  <a:cs typeface="Arial" charset="0"/>
                </a:rPr>
                <a:t>Strategic</a:t>
              </a:r>
            </a:p>
          </p:txBody>
        </p:sp>
        <p:sp>
          <p:nvSpPr>
            <p:cNvPr id="17431" name="Text Box 11"/>
            <p:cNvSpPr txBox="1">
              <a:spLocks noChangeArrowheads="1"/>
            </p:cNvSpPr>
            <p:nvPr/>
          </p:nvSpPr>
          <p:spPr bwMode="auto">
            <a:xfrm>
              <a:off x="2785" y="1736"/>
              <a:ext cx="755" cy="260"/>
            </a:xfrm>
            <a:prstGeom prst="rect">
              <a:avLst/>
            </a:prstGeom>
            <a:noFill/>
            <a:ln w="9525" algn="ctr">
              <a:noFill/>
              <a:miter lim="800000"/>
              <a:headEnd/>
              <a:tailEnd/>
            </a:ln>
          </p:spPr>
          <p:txBody>
            <a:bodyPr wrap="none">
              <a:spAutoFit/>
            </a:bodyPr>
            <a:lstStyle/>
            <a:p>
              <a:pPr defTabSz="914400">
                <a:defRPr/>
              </a:pPr>
              <a:r>
                <a:rPr lang="en-AU" sz="2100" b="1" dirty="0">
                  <a:latin typeface="+mj-lt"/>
                  <a:cs typeface="Arial" charset="0"/>
                </a:rPr>
                <a:t>Tactical</a:t>
              </a:r>
            </a:p>
          </p:txBody>
        </p:sp>
        <p:sp>
          <p:nvSpPr>
            <p:cNvPr id="17432" name="Text Box 12"/>
            <p:cNvSpPr txBox="1">
              <a:spLocks noChangeArrowheads="1"/>
            </p:cNvSpPr>
            <p:nvPr/>
          </p:nvSpPr>
          <p:spPr bwMode="auto">
            <a:xfrm>
              <a:off x="3101" y="2323"/>
              <a:ext cx="1091" cy="260"/>
            </a:xfrm>
            <a:prstGeom prst="rect">
              <a:avLst/>
            </a:prstGeom>
            <a:noFill/>
            <a:ln w="9525">
              <a:noFill/>
              <a:miter lim="800000"/>
              <a:headEnd/>
              <a:tailEnd/>
            </a:ln>
          </p:spPr>
          <p:txBody>
            <a:bodyPr wrap="none">
              <a:spAutoFit/>
            </a:bodyPr>
            <a:lstStyle/>
            <a:p>
              <a:pPr defTabSz="914400">
                <a:defRPr/>
              </a:pPr>
              <a:r>
                <a:rPr lang="en-AU" sz="2100" b="1" dirty="0">
                  <a:latin typeface="+mj-lt"/>
                  <a:cs typeface="Arial" charset="0"/>
                </a:rPr>
                <a:t>Operational</a:t>
              </a:r>
            </a:p>
          </p:txBody>
        </p:sp>
      </p:grpSp>
      <p:grpSp>
        <p:nvGrpSpPr>
          <p:cNvPr id="54276" name="Group 13"/>
          <p:cNvGrpSpPr>
            <a:grpSpLocks noChangeAspect="1"/>
          </p:cNvGrpSpPr>
          <p:nvPr/>
        </p:nvGrpSpPr>
        <p:grpSpPr bwMode="auto">
          <a:xfrm>
            <a:off x="307975" y="2276475"/>
            <a:ext cx="173038" cy="417513"/>
            <a:chOff x="2834" y="3306"/>
            <a:chExt cx="182" cy="532"/>
          </a:xfrm>
        </p:grpSpPr>
        <p:sp>
          <p:nvSpPr>
            <p:cNvPr id="54288" name="AutoShape 14"/>
            <p:cNvSpPr>
              <a:spLocks noChangeAspect="1" noChangeArrowheads="1"/>
            </p:cNvSpPr>
            <p:nvPr/>
          </p:nvSpPr>
          <p:spPr bwMode="auto">
            <a:xfrm rot="-5400000">
              <a:off x="2811" y="3453"/>
              <a:ext cx="227" cy="182"/>
            </a:xfrm>
            <a:prstGeom prst="flowChartDelay">
              <a:avLst/>
            </a:prstGeom>
            <a:solidFill>
              <a:srgbClr val="969696"/>
            </a:solidFill>
            <a:ln w="9525">
              <a:noFill/>
              <a:miter lim="800000"/>
              <a:headEnd/>
              <a:tailEnd/>
            </a:ln>
          </p:spPr>
          <p:txBody>
            <a:bodyPr wrap="none" anchor="ctr"/>
            <a:lstStyle/>
            <a:p>
              <a:pPr defTabSz="914400"/>
              <a:endParaRPr lang="en-US" sz="1400">
                <a:latin typeface="Tahoma" pitchFamily="34" charset="0"/>
                <a:cs typeface="Arial" charset="0"/>
              </a:endParaRPr>
            </a:p>
          </p:txBody>
        </p:sp>
        <p:sp>
          <p:nvSpPr>
            <p:cNvPr id="54289" name="Rectangle 15"/>
            <p:cNvSpPr>
              <a:spLocks noChangeAspect="1" noChangeArrowheads="1"/>
            </p:cNvSpPr>
            <p:nvPr/>
          </p:nvSpPr>
          <p:spPr bwMode="auto">
            <a:xfrm>
              <a:off x="2880" y="3612"/>
              <a:ext cx="91" cy="226"/>
            </a:xfrm>
            <a:prstGeom prst="rect">
              <a:avLst/>
            </a:prstGeom>
            <a:solidFill>
              <a:srgbClr val="969696"/>
            </a:solidFill>
            <a:ln w="9525">
              <a:noFill/>
              <a:miter lim="800000"/>
              <a:headEnd/>
              <a:tailEnd/>
            </a:ln>
          </p:spPr>
          <p:txBody>
            <a:bodyPr wrap="none" anchor="ctr"/>
            <a:lstStyle/>
            <a:p>
              <a:pPr defTabSz="914400"/>
              <a:endParaRPr lang="en-US" sz="1400">
                <a:latin typeface="Tahoma" pitchFamily="34" charset="0"/>
                <a:cs typeface="Arial" charset="0"/>
              </a:endParaRPr>
            </a:p>
          </p:txBody>
        </p:sp>
        <p:sp>
          <p:nvSpPr>
            <p:cNvPr id="54290" name="Oval 16"/>
            <p:cNvSpPr>
              <a:spLocks noChangeAspect="1" noChangeArrowheads="1"/>
            </p:cNvSpPr>
            <p:nvPr/>
          </p:nvSpPr>
          <p:spPr bwMode="auto">
            <a:xfrm>
              <a:off x="2859" y="3306"/>
              <a:ext cx="136" cy="136"/>
            </a:xfrm>
            <a:prstGeom prst="ellipse">
              <a:avLst/>
            </a:prstGeom>
            <a:solidFill>
              <a:srgbClr val="969696"/>
            </a:solidFill>
            <a:ln w="9525">
              <a:noFill/>
              <a:round/>
              <a:headEnd/>
              <a:tailEnd/>
            </a:ln>
          </p:spPr>
          <p:txBody>
            <a:bodyPr wrap="none" anchor="ctr"/>
            <a:lstStyle/>
            <a:p>
              <a:pPr defTabSz="914400"/>
              <a:endParaRPr lang="en-US" sz="1400">
                <a:latin typeface="Tahoma" pitchFamily="34" charset="0"/>
                <a:cs typeface="Arial" charset="0"/>
              </a:endParaRPr>
            </a:p>
          </p:txBody>
        </p:sp>
      </p:grpSp>
      <p:grpSp>
        <p:nvGrpSpPr>
          <p:cNvPr id="54277" name="Group 17"/>
          <p:cNvGrpSpPr>
            <a:grpSpLocks noChangeAspect="1"/>
          </p:cNvGrpSpPr>
          <p:nvPr/>
        </p:nvGrpSpPr>
        <p:grpSpPr bwMode="auto">
          <a:xfrm>
            <a:off x="307975" y="2997200"/>
            <a:ext cx="173038" cy="417513"/>
            <a:chOff x="2834" y="3306"/>
            <a:chExt cx="182" cy="532"/>
          </a:xfrm>
        </p:grpSpPr>
        <p:sp>
          <p:nvSpPr>
            <p:cNvPr id="54285" name="AutoShape 18"/>
            <p:cNvSpPr>
              <a:spLocks noChangeAspect="1" noChangeArrowheads="1"/>
            </p:cNvSpPr>
            <p:nvPr/>
          </p:nvSpPr>
          <p:spPr bwMode="auto">
            <a:xfrm rot="-5400000">
              <a:off x="2811" y="3453"/>
              <a:ext cx="227" cy="182"/>
            </a:xfrm>
            <a:prstGeom prst="flowChartDelay">
              <a:avLst/>
            </a:prstGeom>
            <a:solidFill>
              <a:schemeClr val="bg2"/>
            </a:solidFill>
            <a:ln w="9525">
              <a:noFill/>
              <a:miter lim="800000"/>
              <a:headEnd/>
              <a:tailEnd/>
            </a:ln>
          </p:spPr>
          <p:txBody>
            <a:bodyPr wrap="none" anchor="ctr"/>
            <a:lstStyle/>
            <a:p>
              <a:pPr defTabSz="914400"/>
              <a:endParaRPr lang="en-US" sz="1400">
                <a:latin typeface="Tahoma" pitchFamily="34" charset="0"/>
                <a:cs typeface="Arial" charset="0"/>
              </a:endParaRPr>
            </a:p>
          </p:txBody>
        </p:sp>
        <p:sp>
          <p:nvSpPr>
            <p:cNvPr id="54286" name="Rectangle 19"/>
            <p:cNvSpPr>
              <a:spLocks noChangeAspect="1" noChangeArrowheads="1"/>
            </p:cNvSpPr>
            <p:nvPr/>
          </p:nvSpPr>
          <p:spPr bwMode="auto">
            <a:xfrm>
              <a:off x="2880" y="3612"/>
              <a:ext cx="91" cy="226"/>
            </a:xfrm>
            <a:prstGeom prst="rect">
              <a:avLst/>
            </a:prstGeom>
            <a:solidFill>
              <a:schemeClr val="bg2"/>
            </a:solidFill>
            <a:ln w="9525">
              <a:noFill/>
              <a:miter lim="800000"/>
              <a:headEnd/>
              <a:tailEnd/>
            </a:ln>
          </p:spPr>
          <p:txBody>
            <a:bodyPr wrap="none" anchor="ctr"/>
            <a:lstStyle/>
            <a:p>
              <a:pPr defTabSz="914400"/>
              <a:endParaRPr lang="en-US" sz="1400">
                <a:latin typeface="Tahoma" pitchFamily="34" charset="0"/>
                <a:cs typeface="Arial" charset="0"/>
              </a:endParaRPr>
            </a:p>
          </p:txBody>
        </p:sp>
        <p:sp>
          <p:nvSpPr>
            <p:cNvPr id="54287" name="Oval 20"/>
            <p:cNvSpPr>
              <a:spLocks noChangeAspect="1" noChangeArrowheads="1"/>
            </p:cNvSpPr>
            <p:nvPr/>
          </p:nvSpPr>
          <p:spPr bwMode="auto">
            <a:xfrm>
              <a:off x="2859" y="3306"/>
              <a:ext cx="136" cy="136"/>
            </a:xfrm>
            <a:prstGeom prst="ellipse">
              <a:avLst/>
            </a:prstGeom>
            <a:solidFill>
              <a:schemeClr val="bg2"/>
            </a:solidFill>
            <a:ln w="9525">
              <a:noFill/>
              <a:round/>
              <a:headEnd/>
              <a:tailEnd/>
            </a:ln>
          </p:spPr>
          <p:txBody>
            <a:bodyPr wrap="none" anchor="ctr"/>
            <a:lstStyle/>
            <a:p>
              <a:pPr defTabSz="914400"/>
              <a:endParaRPr lang="en-US" sz="1400">
                <a:latin typeface="Tahoma" pitchFamily="34" charset="0"/>
                <a:cs typeface="Arial" charset="0"/>
              </a:endParaRPr>
            </a:p>
          </p:txBody>
        </p:sp>
      </p:grpSp>
      <p:grpSp>
        <p:nvGrpSpPr>
          <p:cNvPr id="54278" name="Group 21"/>
          <p:cNvGrpSpPr>
            <a:grpSpLocks noChangeAspect="1"/>
          </p:cNvGrpSpPr>
          <p:nvPr/>
        </p:nvGrpSpPr>
        <p:grpSpPr bwMode="auto">
          <a:xfrm>
            <a:off x="307975" y="3717925"/>
            <a:ext cx="173038" cy="417513"/>
            <a:chOff x="2834" y="3306"/>
            <a:chExt cx="182" cy="532"/>
          </a:xfrm>
        </p:grpSpPr>
        <p:sp>
          <p:nvSpPr>
            <p:cNvPr id="54282" name="AutoShape 22"/>
            <p:cNvSpPr>
              <a:spLocks noChangeAspect="1" noChangeArrowheads="1"/>
            </p:cNvSpPr>
            <p:nvPr/>
          </p:nvSpPr>
          <p:spPr bwMode="auto">
            <a:xfrm rot="-5400000">
              <a:off x="2811" y="3453"/>
              <a:ext cx="227" cy="182"/>
            </a:xfrm>
            <a:prstGeom prst="flowChartDelay">
              <a:avLst/>
            </a:prstGeom>
            <a:solidFill>
              <a:schemeClr val="bg2"/>
            </a:solidFill>
            <a:ln w="9525">
              <a:noFill/>
              <a:miter lim="800000"/>
              <a:headEnd/>
              <a:tailEnd/>
            </a:ln>
          </p:spPr>
          <p:txBody>
            <a:bodyPr wrap="none" anchor="ctr"/>
            <a:lstStyle/>
            <a:p>
              <a:pPr defTabSz="914400"/>
              <a:endParaRPr lang="en-US" sz="1400">
                <a:latin typeface="Tahoma" pitchFamily="34" charset="0"/>
                <a:cs typeface="Arial" charset="0"/>
              </a:endParaRPr>
            </a:p>
          </p:txBody>
        </p:sp>
        <p:sp>
          <p:nvSpPr>
            <p:cNvPr id="54283" name="Rectangle 23"/>
            <p:cNvSpPr>
              <a:spLocks noChangeAspect="1" noChangeArrowheads="1"/>
            </p:cNvSpPr>
            <p:nvPr/>
          </p:nvSpPr>
          <p:spPr bwMode="auto">
            <a:xfrm>
              <a:off x="2880" y="3612"/>
              <a:ext cx="91" cy="226"/>
            </a:xfrm>
            <a:prstGeom prst="rect">
              <a:avLst/>
            </a:prstGeom>
            <a:solidFill>
              <a:schemeClr val="bg2"/>
            </a:solidFill>
            <a:ln w="9525">
              <a:noFill/>
              <a:miter lim="800000"/>
              <a:headEnd/>
              <a:tailEnd/>
            </a:ln>
          </p:spPr>
          <p:txBody>
            <a:bodyPr wrap="none" anchor="ctr"/>
            <a:lstStyle/>
            <a:p>
              <a:pPr defTabSz="914400"/>
              <a:endParaRPr lang="en-US" sz="1400">
                <a:latin typeface="Tahoma" pitchFamily="34" charset="0"/>
                <a:cs typeface="Arial" charset="0"/>
              </a:endParaRPr>
            </a:p>
          </p:txBody>
        </p:sp>
        <p:sp>
          <p:nvSpPr>
            <p:cNvPr id="54284" name="Oval 24"/>
            <p:cNvSpPr>
              <a:spLocks noChangeAspect="1" noChangeArrowheads="1"/>
            </p:cNvSpPr>
            <p:nvPr/>
          </p:nvSpPr>
          <p:spPr bwMode="auto">
            <a:xfrm>
              <a:off x="2859" y="3306"/>
              <a:ext cx="136" cy="136"/>
            </a:xfrm>
            <a:prstGeom prst="ellipse">
              <a:avLst/>
            </a:prstGeom>
            <a:solidFill>
              <a:schemeClr val="bg2"/>
            </a:solidFill>
            <a:ln w="9525">
              <a:noFill/>
              <a:round/>
              <a:headEnd/>
              <a:tailEnd/>
            </a:ln>
          </p:spPr>
          <p:txBody>
            <a:bodyPr wrap="none" anchor="ctr"/>
            <a:lstStyle/>
            <a:p>
              <a:pPr defTabSz="914400"/>
              <a:endParaRPr lang="en-US" sz="1400">
                <a:latin typeface="Tahoma" pitchFamily="34" charset="0"/>
                <a:cs typeface="Arial" charset="0"/>
              </a:endParaRPr>
            </a:p>
          </p:txBody>
        </p:sp>
      </p:grpSp>
      <p:sp>
        <p:nvSpPr>
          <p:cNvPr id="17416" name="Text Box 25"/>
          <p:cNvSpPr txBox="1">
            <a:spLocks noChangeArrowheads="1"/>
          </p:cNvSpPr>
          <p:nvPr/>
        </p:nvSpPr>
        <p:spPr bwMode="auto">
          <a:xfrm>
            <a:off x="482600" y="2187575"/>
            <a:ext cx="1509713" cy="554038"/>
          </a:xfrm>
          <a:prstGeom prst="rect">
            <a:avLst/>
          </a:prstGeom>
          <a:noFill/>
          <a:ln w="9525">
            <a:noFill/>
            <a:miter lim="800000"/>
            <a:headEnd/>
            <a:tailEnd/>
          </a:ln>
        </p:spPr>
        <p:txBody>
          <a:bodyPr wrap="none">
            <a:spAutoFit/>
          </a:bodyPr>
          <a:lstStyle/>
          <a:p>
            <a:pPr defTabSz="914400">
              <a:defRPr/>
            </a:pPr>
            <a:r>
              <a:rPr lang="en-AU" sz="1600" b="1" dirty="0">
                <a:latin typeface="+mn-lt"/>
                <a:cs typeface="Arial" charset="0"/>
              </a:rPr>
              <a:t>Executives</a:t>
            </a:r>
          </a:p>
          <a:p>
            <a:pPr defTabSz="914400">
              <a:defRPr/>
            </a:pPr>
            <a:r>
              <a:rPr lang="en-AU" sz="1400" dirty="0">
                <a:latin typeface="+mn-lt"/>
                <a:cs typeface="Arial" charset="0"/>
              </a:rPr>
              <a:t>CEO, CIO, CFO</a:t>
            </a:r>
          </a:p>
        </p:txBody>
      </p:sp>
      <p:sp>
        <p:nvSpPr>
          <p:cNvPr id="17417" name="Text Box 26"/>
          <p:cNvSpPr txBox="1">
            <a:spLocks noChangeArrowheads="1"/>
          </p:cNvSpPr>
          <p:nvPr/>
        </p:nvSpPr>
        <p:spPr bwMode="auto">
          <a:xfrm>
            <a:off x="473075" y="2924175"/>
            <a:ext cx="1776413" cy="554038"/>
          </a:xfrm>
          <a:prstGeom prst="rect">
            <a:avLst/>
          </a:prstGeom>
          <a:noFill/>
          <a:ln w="9525">
            <a:noFill/>
            <a:miter lim="800000"/>
            <a:headEnd/>
            <a:tailEnd/>
          </a:ln>
        </p:spPr>
        <p:txBody>
          <a:bodyPr wrap="none">
            <a:spAutoFit/>
          </a:bodyPr>
          <a:lstStyle/>
          <a:p>
            <a:pPr defTabSz="914400">
              <a:defRPr/>
            </a:pPr>
            <a:r>
              <a:rPr lang="en-AU" sz="1600" b="1" dirty="0">
                <a:latin typeface="+mn-lt"/>
                <a:cs typeface="Arial" charset="0"/>
              </a:rPr>
              <a:t>Dept. Managers</a:t>
            </a:r>
          </a:p>
          <a:p>
            <a:pPr defTabSz="914400">
              <a:defRPr/>
            </a:pPr>
            <a:r>
              <a:rPr lang="en-AU" sz="1400" dirty="0">
                <a:latin typeface="+mn-lt"/>
                <a:cs typeface="Arial" charset="0"/>
              </a:rPr>
              <a:t>Finance, Sales, …</a:t>
            </a:r>
          </a:p>
        </p:txBody>
      </p:sp>
      <p:sp>
        <p:nvSpPr>
          <p:cNvPr id="17418" name="Text Box 27"/>
          <p:cNvSpPr txBox="1">
            <a:spLocks noChangeArrowheads="1"/>
          </p:cNvSpPr>
          <p:nvPr/>
        </p:nvSpPr>
        <p:spPr bwMode="auto">
          <a:xfrm>
            <a:off x="465138" y="3644900"/>
            <a:ext cx="1282700" cy="1416050"/>
          </a:xfrm>
          <a:prstGeom prst="rect">
            <a:avLst/>
          </a:prstGeom>
          <a:noFill/>
          <a:ln w="9525">
            <a:noFill/>
            <a:miter lim="800000"/>
            <a:headEnd/>
            <a:tailEnd/>
          </a:ln>
        </p:spPr>
        <p:txBody>
          <a:bodyPr wrap="none">
            <a:spAutoFit/>
          </a:bodyPr>
          <a:lstStyle/>
          <a:p>
            <a:pPr defTabSz="914400">
              <a:defRPr/>
            </a:pPr>
            <a:r>
              <a:rPr lang="en-AU" sz="1600" b="1" dirty="0">
                <a:latin typeface="+mn-lt"/>
                <a:cs typeface="Arial" charset="0"/>
              </a:rPr>
              <a:t>Operations</a:t>
            </a:r>
          </a:p>
          <a:p>
            <a:pPr defTabSz="914400">
              <a:defRPr/>
            </a:pPr>
            <a:r>
              <a:rPr lang="en-AU" sz="1400" dirty="0">
                <a:latin typeface="+mn-lt"/>
                <a:cs typeface="Arial" charset="0"/>
              </a:rPr>
              <a:t>Prod. Mgr</a:t>
            </a:r>
          </a:p>
          <a:p>
            <a:pPr defTabSz="914400">
              <a:defRPr/>
            </a:pPr>
            <a:r>
              <a:rPr lang="en-AU" sz="1400" dirty="0">
                <a:latin typeface="+mn-lt"/>
                <a:cs typeface="Arial" charset="0"/>
              </a:rPr>
              <a:t>Planners</a:t>
            </a:r>
          </a:p>
          <a:p>
            <a:pPr defTabSz="914400">
              <a:defRPr/>
            </a:pPr>
            <a:r>
              <a:rPr lang="en-AU" sz="1400" dirty="0">
                <a:latin typeface="+mn-lt"/>
                <a:cs typeface="Arial" charset="0"/>
              </a:rPr>
              <a:t>Warehouse</a:t>
            </a:r>
            <a:br>
              <a:rPr lang="en-AU" sz="1400" dirty="0">
                <a:latin typeface="+mn-lt"/>
                <a:cs typeface="Arial" charset="0"/>
              </a:rPr>
            </a:br>
            <a:r>
              <a:rPr lang="en-AU" sz="1400" dirty="0">
                <a:latin typeface="+mn-lt"/>
                <a:cs typeface="Arial" charset="0"/>
              </a:rPr>
              <a:t>  Staff</a:t>
            </a:r>
          </a:p>
          <a:p>
            <a:pPr defTabSz="914400">
              <a:defRPr/>
            </a:pPr>
            <a:r>
              <a:rPr lang="en-AU" sz="1400" dirty="0">
                <a:latin typeface="+mn-lt"/>
                <a:cs typeface="Arial"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457200" y="488950"/>
            <a:ext cx="8229600" cy="717550"/>
          </a:xfrm>
        </p:spPr>
        <p:txBody>
          <a:bodyPr/>
          <a:lstStyle/>
          <a:p>
            <a:pPr eaLnBrk="1" hangingPunct="1"/>
            <a:r>
              <a:rPr lang="en-US" dirty="0" smtClean="0"/>
              <a:t>QAD BI 3</a:t>
            </a:r>
          </a:p>
        </p:txBody>
      </p:sp>
      <p:sp>
        <p:nvSpPr>
          <p:cNvPr id="22531" name="Rectangle 3"/>
          <p:cNvSpPr>
            <a:spLocks noGrp="1" noChangeArrowheads="1"/>
          </p:cNvSpPr>
          <p:nvPr>
            <p:ph idx="1"/>
          </p:nvPr>
        </p:nvSpPr>
        <p:spPr>
          <a:xfrm>
            <a:off x="457200" y="1206500"/>
            <a:ext cx="8229600" cy="4991100"/>
          </a:xfrm>
        </p:spPr>
        <p:txBody>
          <a:bodyPr/>
          <a:lstStyle/>
          <a:p>
            <a:pPr eaLnBrk="1" hangingPunct="1"/>
            <a:r>
              <a:rPr lang="en-US" sz="2000" b="1" dirty="0" smtClean="0"/>
              <a:t>QAD BI Data Warehouse Designer (DWD)</a:t>
            </a:r>
          </a:p>
          <a:p>
            <a:pPr lvl="1" eaLnBrk="1" hangingPunct="1"/>
            <a:r>
              <a:rPr lang="en-US" sz="2000" dirty="0" smtClean="0"/>
              <a:t>Easy to use</a:t>
            </a:r>
          </a:p>
          <a:p>
            <a:pPr lvl="1" eaLnBrk="1" hangingPunct="1"/>
            <a:r>
              <a:rPr lang="en-US" sz="2000" dirty="0" smtClean="0"/>
              <a:t>Consolidated / optimized  -- simple / fast access</a:t>
            </a:r>
          </a:p>
          <a:p>
            <a:pPr lvl="1" eaLnBrk="1" hangingPunct="1"/>
            <a:r>
              <a:rPr lang="en-US" sz="2000" dirty="0" smtClean="0"/>
              <a:t>QAD &amp; non-QAD data sources</a:t>
            </a:r>
          </a:p>
          <a:p>
            <a:pPr eaLnBrk="1" hangingPunct="1"/>
            <a:r>
              <a:rPr lang="en-US" sz="2000" b="1" dirty="0" smtClean="0"/>
              <a:t>Modules</a:t>
            </a:r>
          </a:p>
          <a:p>
            <a:pPr lvl="1" eaLnBrk="1" hangingPunct="1"/>
            <a:r>
              <a:rPr lang="en-US" sz="2000" dirty="0" smtClean="0"/>
              <a:t>Easy to use</a:t>
            </a:r>
          </a:p>
          <a:p>
            <a:pPr lvl="1" eaLnBrk="1" hangingPunct="1"/>
            <a:r>
              <a:rPr lang="en-US" sz="2000" dirty="0" smtClean="0"/>
              <a:t>ERP “aware”</a:t>
            </a:r>
          </a:p>
          <a:p>
            <a:pPr lvl="1" eaLnBrk="1" hangingPunct="1"/>
            <a:r>
              <a:rPr lang="en-US" sz="2000" dirty="0" smtClean="0"/>
              <a:t>Extensible</a:t>
            </a:r>
          </a:p>
          <a:p>
            <a:pPr eaLnBrk="1" hangingPunct="1"/>
            <a:r>
              <a:rPr lang="en-US" sz="2000" b="1" dirty="0" smtClean="0"/>
              <a:t>QAD BI Collaborative Portal</a:t>
            </a:r>
          </a:p>
          <a:p>
            <a:pPr lvl="1" eaLnBrk="1" hangingPunct="1"/>
            <a:r>
              <a:rPr lang="en-US" sz="2000" dirty="0" smtClean="0"/>
              <a:t>Easy to use </a:t>
            </a:r>
          </a:p>
          <a:p>
            <a:pPr lvl="1" eaLnBrk="1" hangingPunct="1"/>
            <a:r>
              <a:rPr lang="en-US" sz="2000" dirty="0" smtClean="0"/>
              <a:t>Create &amp; use queries,  reports and dashboards</a:t>
            </a:r>
          </a:p>
        </p:txBody>
      </p:sp>
      <p:pic>
        <p:nvPicPr>
          <p:cNvPr id="5" name="Picture 4"/>
          <p:cNvPicPr>
            <a:picLocks noChangeAspect="1" noChangeArrowheads="1"/>
          </p:cNvPicPr>
          <p:nvPr/>
        </p:nvPicPr>
        <p:blipFill>
          <a:blip r:embed="rId3"/>
          <a:srcRect/>
          <a:stretch>
            <a:fillRect/>
          </a:stretch>
        </p:blipFill>
        <p:spPr bwMode="auto">
          <a:xfrm>
            <a:off x="6897688" y="1206500"/>
            <a:ext cx="1069975" cy="512763"/>
          </a:xfrm>
          <a:prstGeom prst="rect">
            <a:avLst/>
          </a:prstGeom>
          <a:noFill/>
          <a:ln w="9525">
            <a:noFill/>
            <a:miter lim="800000"/>
            <a:headEnd/>
            <a:tailEnd/>
          </a:ln>
        </p:spPr>
      </p:pic>
      <p:pic>
        <p:nvPicPr>
          <p:cNvPr id="7" name="Picture 6" descr="http://www.centegra.co.uk/resources/Welcome-BI_Cube_Small.jpg"/>
          <p:cNvPicPr>
            <a:picLocks noChangeAspect="1" noChangeArrowheads="1"/>
          </p:cNvPicPr>
          <p:nvPr/>
        </p:nvPicPr>
        <p:blipFill>
          <a:blip r:embed="rId4"/>
          <a:srcRect/>
          <a:stretch>
            <a:fillRect/>
          </a:stretch>
        </p:blipFill>
        <p:spPr bwMode="auto">
          <a:xfrm>
            <a:off x="3430588" y="2895600"/>
            <a:ext cx="942975" cy="708025"/>
          </a:xfrm>
          <a:prstGeom prst="rect">
            <a:avLst/>
          </a:prstGeom>
          <a:noFill/>
          <a:ln w="9525">
            <a:noFill/>
            <a:miter lim="800000"/>
            <a:headEnd/>
            <a:tailEnd/>
          </a:ln>
        </p:spPr>
      </p:pic>
      <p:pic>
        <p:nvPicPr>
          <p:cNvPr id="9" name="Picture 8" descr="Bar Chart Unformatted.jpg"/>
          <p:cNvPicPr>
            <a:picLocks noChangeAspect="1"/>
          </p:cNvPicPr>
          <p:nvPr/>
        </p:nvPicPr>
        <p:blipFill>
          <a:blip r:embed="rId5"/>
          <a:srcRect/>
          <a:stretch>
            <a:fillRect/>
          </a:stretch>
        </p:blipFill>
        <p:spPr bwMode="auto">
          <a:xfrm>
            <a:off x="5592763" y="4030663"/>
            <a:ext cx="942975" cy="5365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531">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531">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531">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531">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531">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531">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2531">
                                            <p:txEl>
                                              <p:pRg st="9" end="9"/>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253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p:cNvSpPr>
          <p:nvPr>
            <p:ph type="title"/>
          </p:nvPr>
        </p:nvSpPr>
        <p:spPr/>
        <p:txBody>
          <a:bodyPr/>
          <a:lstStyle/>
          <a:p>
            <a:pPr eaLnBrk="1" hangingPunct="1"/>
            <a:r>
              <a:rPr lang="en-US" dirty="0" smtClean="0"/>
              <a:t>QAD BI Components - Review	</a:t>
            </a:r>
          </a:p>
        </p:txBody>
      </p:sp>
      <p:sp>
        <p:nvSpPr>
          <p:cNvPr id="82947" name="Rectangle 3"/>
          <p:cNvSpPr>
            <a:spLocks noGrp="1"/>
          </p:cNvSpPr>
          <p:nvPr>
            <p:ph type="body" idx="1"/>
          </p:nvPr>
        </p:nvSpPr>
        <p:spPr>
          <a:xfrm>
            <a:off x="457200" y="1645222"/>
            <a:ext cx="8229600" cy="3164522"/>
          </a:xfrm>
        </p:spPr>
        <p:txBody>
          <a:bodyPr/>
          <a:lstStyle/>
          <a:p>
            <a:pPr eaLnBrk="1" hangingPunct="1">
              <a:buFont typeface="Arial" pitchFamily="34" charset="0"/>
              <a:buChar char="•"/>
            </a:pPr>
            <a:r>
              <a:rPr lang="en-US" b="1" dirty="0" smtClean="0"/>
              <a:t>QAD BI DWD </a:t>
            </a:r>
            <a:r>
              <a:rPr lang="en-US" dirty="0" smtClean="0"/>
              <a:t>– ETL Tool</a:t>
            </a:r>
          </a:p>
          <a:p>
            <a:pPr eaLnBrk="1" hangingPunct="1">
              <a:buFont typeface="Arial" pitchFamily="34" charset="0"/>
              <a:buChar char="•"/>
            </a:pPr>
            <a:r>
              <a:rPr lang="en-US" b="1" dirty="0" smtClean="0"/>
              <a:t>SQL Server </a:t>
            </a:r>
            <a:r>
              <a:rPr lang="en-US" dirty="0" smtClean="0"/>
              <a:t>– Data Warehouse Database</a:t>
            </a:r>
          </a:p>
          <a:p>
            <a:pPr eaLnBrk="1" hangingPunct="1">
              <a:buFont typeface="Arial" pitchFamily="34" charset="0"/>
              <a:buChar char="•"/>
            </a:pPr>
            <a:r>
              <a:rPr lang="en-US" b="1" dirty="0" smtClean="0"/>
              <a:t>BI Architecture </a:t>
            </a:r>
            <a:r>
              <a:rPr lang="en-US" dirty="0" smtClean="0"/>
              <a:t>– Star Schema and Cubes</a:t>
            </a:r>
          </a:p>
          <a:p>
            <a:pPr eaLnBrk="1" hangingPunct="1">
              <a:buFont typeface="Arial" pitchFamily="34" charset="0"/>
              <a:buChar char="•"/>
            </a:pPr>
            <a:r>
              <a:rPr lang="en-US" b="1" dirty="0" smtClean="0"/>
              <a:t>Modules</a:t>
            </a:r>
            <a:r>
              <a:rPr lang="en-US" dirty="0" smtClean="0"/>
              <a:t> – Financials, Order Management,</a:t>
            </a:r>
            <a:br>
              <a:rPr lang="en-US" dirty="0" smtClean="0"/>
            </a:br>
            <a:r>
              <a:rPr lang="en-US" dirty="0" smtClean="0"/>
              <a:t>                   Operations, EAM and TMS</a:t>
            </a:r>
          </a:p>
          <a:p>
            <a:pPr eaLnBrk="1" hangingPunct="1">
              <a:buFont typeface="Arial" pitchFamily="34" charset="0"/>
              <a:buChar char="•"/>
            </a:pPr>
            <a:r>
              <a:rPr lang="en-US" b="1" dirty="0" smtClean="0"/>
              <a:t>QAD BI Portal </a:t>
            </a:r>
            <a:r>
              <a:rPr lang="en-US" dirty="0" smtClean="0"/>
              <a:t>– GUI Interface to the data</a:t>
            </a:r>
          </a:p>
          <a:p>
            <a:pPr eaLnBrk="1" hangingPunct="1">
              <a:buFont typeface="Arial" charset="0"/>
              <a:buNone/>
            </a:pPr>
            <a:endParaRPr lang="en-US" dirty="0" smtClean="0"/>
          </a:p>
          <a:p>
            <a:pPr eaLnBrk="1" hangingPunct="1">
              <a:buFont typeface="Arial" charset="0"/>
              <a:buNone/>
            </a:pPr>
            <a:endParaRPr lang="en-US" dirty="0" smtClean="0"/>
          </a:p>
          <a:p>
            <a:pPr eaLnBrk="1" hangingPunct="1">
              <a:buFont typeface="Arial" charset="0"/>
              <a:buNone/>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29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29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29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29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p:txBody>
          <a:bodyPr/>
          <a:lstStyle/>
          <a:p>
            <a:pPr eaLnBrk="1" hangingPunct="1"/>
            <a:r>
              <a:rPr lang="en-US" sz="2800" dirty="0" smtClean="0"/>
              <a:t>BI Glossary – From a Functional Standpoint</a:t>
            </a:r>
          </a:p>
        </p:txBody>
      </p:sp>
      <p:sp>
        <p:nvSpPr>
          <p:cNvPr id="15363" name="Rectangle 3"/>
          <p:cNvSpPr>
            <a:spLocks noGrp="1" noChangeArrowheads="1"/>
          </p:cNvSpPr>
          <p:nvPr>
            <p:ph idx="1"/>
          </p:nvPr>
        </p:nvSpPr>
        <p:spPr/>
        <p:txBody>
          <a:bodyPr/>
          <a:lstStyle/>
          <a:p>
            <a:pPr eaLnBrk="1" hangingPunct="1">
              <a:lnSpc>
                <a:spcPct val="110000"/>
              </a:lnSpc>
            </a:pPr>
            <a:r>
              <a:rPr lang="en-US" b="1" dirty="0" smtClean="0"/>
              <a:t>Facts </a:t>
            </a:r>
            <a:r>
              <a:rPr lang="en-US" dirty="0" smtClean="0"/>
              <a:t>– Numerical information that can be</a:t>
            </a:r>
            <a:br>
              <a:rPr lang="en-US" dirty="0" smtClean="0"/>
            </a:br>
            <a:r>
              <a:rPr lang="en-US" dirty="0" smtClean="0"/>
              <a:t>             analyzed</a:t>
            </a:r>
          </a:p>
          <a:p>
            <a:pPr eaLnBrk="1" hangingPunct="1">
              <a:lnSpc>
                <a:spcPct val="110000"/>
              </a:lnSpc>
            </a:pPr>
            <a:r>
              <a:rPr lang="en-US" b="1" dirty="0" smtClean="0"/>
              <a:t>Dimensions</a:t>
            </a:r>
            <a:r>
              <a:rPr lang="en-US" dirty="0" smtClean="0"/>
              <a:t> – Qualifiers of Facts</a:t>
            </a:r>
          </a:p>
          <a:p>
            <a:pPr eaLnBrk="1" hangingPunct="1">
              <a:lnSpc>
                <a:spcPct val="110000"/>
              </a:lnSpc>
            </a:pPr>
            <a:r>
              <a:rPr lang="en-US" b="1" dirty="0" smtClean="0"/>
              <a:t>Star schema </a:t>
            </a:r>
            <a:r>
              <a:rPr lang="en-US" dirty="0" smtClean="0"/>
              <a:t>– Method of organizing facts</a:t>
            </a:r>
            <a:br>
              <a:rPr lang="en-US" dirty="0" smtClean="0"/>
            </a:br>
            <a:r>
              <a:rPr lang="en-US" dirty="0" smtClean="0"/>
              <a:t>                         and dimensions</a:t>
            </a:r>
            <a:endParaRPr lang="en-US" b="1" dirty="0" smtClean="0"/>
          </a:p>
          <a:p>
            <a:pPr eaLnBrk="1" hangingPunct="1">
              <a:lnSpc>
                <a:spcPct val="110000"/>
              </a:lnSpc>
            </a:pPr>
            <a:r>
              <a:rPr lang="en-US" b="1" dirty="0" smtClean="0"/>
              <a:t>Metadata </a:t>
            </a:r>
            <a:r>
              <a:rPr lang="en-US" dirty="0" smtClean="0"/>
              <a:t>– Data about data</a:t>
            </a:r>
          </a:p>
          <a:p>
            <a:pPr eaLnBrk="1" hangingPunct="1"/>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p:txBody>
          <a:bodyPr/>
          <a:lstStyle/>
          <a:p>
            <a:pPr eaLnBrk="1" hangingPunct="1"/>
            <a:r>
              <a:rPr lang="en-US" sz="2800" dirty="0" smtClean="0"/>
              <a:t>BI Glossary –From a Technical Standpoint</a:t>
            </a:r>
          </a:p>
        </p:txBody>
      </p:sp>
      <p:sp>
        <p:nvSpPr>
          <p:cNvPr id="15363" name="Rectangle 3"/>
          <p:cNvSpPr>
            <a:spLocks noGrp="1" noChangeArrowheads="1"/>
          </p:cNvSpPr>
          <p:nvPr>
            <p:ph idx="1"/>
          </p:nvPr>
        </p:nvSpPr>
        <p:spPr>
          <a:xfrm>
            <a:off x="457200" y="1620838"/>
            <a:ext cx="8229600" cy="3195002"/>
          </a:xfrm>
        </p:spPr>
        <p:txBody>
          <a:bodyPr/>
          <a:lstStyle/>
          <a:p>
            <a:pPr eaLnBrk="1" hangingPunct="1">
              <a:lnSpc>
                <a:spcPct val="110000"/>
              </a:lnSpc>
            </a:pPr>
            <a:r>
              <a:rPr lang="en-US" b="1" dirty="0" smtClean="0"/>
              <a:t>Load tables</a:t>
            </a:r>
            <a:r>
              <a:rPr lang="en-US" dirty="0" smtClean="0"/>
              <a:t> – Repository for data extracted from QAD’s ERP progress tables.</a:t>
            </a:r>
          </a:p>
          <a:p>
            <a:pPr eaLnBrk="1" hangingPunct="1">
              <a:lnSpc>
                <a:spcPct val="110000"/>
              </a:lnSpc>
            </a:pPr>
            <a:endParaRPr lang="en-US" dirty="0" smtClean="0"/>
          </a:p>
          <a:p>
            <a:pPr eaLnBrk="1" hangingPunct="1">
              <a:lnSpc>
                <a:spcPct val="110000"/>
              </a:lnSpc>
            </a:pPr>
            <a:r>
              <a:rPr lang="en-US" b="1" dirty="0" smtClean="0"/>
              <a:t>Stage tables</a:t>
            </a:r>
            <a:r>
              <a:rPr lang="en-US" dirty="0" smtClean="0"/>
              <a:t> – Tables used to transform data between the load tables and the fact and dimension tables.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lvl="0"/>
            <a:r>
              <a:rPr lang="en-US" dirty="0" smtClean="0"/>
              <a:t>BI Glossary –From a Technical Standpoint (cont.)</a:t>
            </a:r>
            <a:endParaRPr lang="en-US" dirty="0"/>
          </a:p>
        </p:txBody>
      </p:sp>
      <p:sp>
        <p:nvSpPr>
          <p:cNvPr id="6" name="Content Placeholder 5"/>
          <p:cNvSpPr>
            <a:spLocks noGrp="1"/>
          </p:cNvSpPr>
          <p:nvPr>
            <p:ph idx="1"/>
          </p:nvPr>
        </p:nvSpPr>
        <p:spPr>
          <a:xfrm>
            <a:off x="457200" y="1864678"/>
            <a:ext cx="8229600" cy="3906202"/>
          </a:xfrm>
        </p:spPr>
        <p:txBody>
          <a:bodyPr/>
          <a:lstStyle/>
          <a:p>
            <a:pPr lvl="0" eaLnBrk="1" hangingPunct="1">
              <a:lnSpc>
                <a:spcPct val="110000"/>
              </a:lnSpc>
              <a:defRPr/>
            </a:pPr>
            <a:r>
              <a:rPr lang="en-US" b="1" dirty="0" smtClean="0"/>
              <a:t>Perm tables – </a:t>
            </a:r>
            <a:r>
              <a:rPr lang="en-US" dirty="0" smtClean="0"/>
              <a:t>Repository of some ERP table’s data prior to being sent to the fact tables</a:t>
            </a:r>
          </a:p>
          <a:p>
            <a:pPr lvl="0" eaLnBrk="1" hangingPunct="1">
              <a:lnSpc>
                <a:spcPct val="110000"/>
              </a:lnSpc>
              <a:defRPr/>
            </a:pPr>
            <a:endParaRPr lang="en-US" dirty="0" smtClean="0"/>
          </a:p>
          <a:p>
            <a:pPr lvl="0" eaLnBrk="1" hangingPunct="1">
              <a:defRPr/>
            </a:pPr>
            <a:r>
              <a:rPr lang="en-US" b="1" dirty="0" smtClean="0"/>
              <a:t>Cubes – </a:t>
            </a:r>
            <a:r>
              <a:rPr lang="en-US" dirty="0" smtClean="0"/>
              <a:t>A cube contains dimensions, hierarchies, levels, and measures.  Each individual point in a cube is referred to as a cell.</a:t>
            </a:r>
          </a:p>
          <a:p>
            <a:endParaRPr lang="en-US" dirty="0"/>
          </a:p>
        </p:txBody>
      </p:sp>
      <p:sp>
        <p:nvSpPr>
          <p:cNvPr id="2" name="Slide Number Placeholder 1"/>
          <p:cNvSpPr>
            <a:spLocks noGrp="1"/>
          </p:cNvSpPr>
          <p:nvPr>
            <p:ph type="sldNum" sz="quarter" idx="10"/>
          </p:nvPr>
        </p:nvSpPr>
        <p:spPr/>
        <p:txBody>
          <a:bodyPr/>
          <a:lstStyle/>
          <a:p>
            <a:pPr>
              <a:defRPr/>
            </a:pPr>
            <a:fld id="{A188FB5E-5557-4C3B-81DC-949D4D409D32}" type="slidenum">
              <a:rPr lang="en-US" smtClean="0"/>
              <a:pPr>
                <a:defRPr/>
              </a:pPr>
              <a:t>18</a:t>
            </a:fld>
            <a:endParaRPr lang="en-US" dirty="0"/>
          </a:p>
        </p:txBody>
      </p:sp>
      <p:sp>
        <p:nvSpPr>
          <p:cNvPr id="3" name="Rectangle 2"/>
          <p:cNvSpPr txBox="1">
            <a:spLocks noChangeArrowheads="1"/>
          </p:cNvSpPr>
          <p:nvPr/>
        </p:nvSpPr>
        <p:spPr bwMode="auto">
          <a:xfrm>
            <a:off x="402336" y="665163"/>
            <a:ext cx="8610600" cy="4302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smtClean="0">
              <a:ln>
                <a:noFill/>
              </a:ln>
              <a:solidFill>
                <a:srgbClr val="4F4F4F"/>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p:cNvSpPr>
          <p:nvPr>
            <p:ph type="title"/>
          </p:nvPr>
        </p:nvSpPr>
        <p:spPr/>
        <p:txBody>
          <a:bodyPr/>
          <a:lstStyle/>
          <a:p>
            <a:r>
              <a:rPr lang="en-US" dirty="0" smtClean="0"/>
              <a:t>On-line Transaction Processing - OLTP</a:t>
            </a:r>
          </a:p>
        </p:txBody>
      </p:sp>
      <p:sp>
        <p:nvSpPr>
          <p:cNvPr id="64514" name="Rectangle 4"/>
          <p:cNvSpPr>
            <a:spLocks noGrp="1"/>
          </p:cNvSpPr>
          <p:nvPr>
            <p:ph type="body" idx="1"/>
          </p:nvPr>
        </p:nvSpPr>
        <p:spPr>
          <a:xfrm>
            <a:off x="457200" y="1645222"/>
            <a:ext cx="4911725" cy="3731450"/>
          </a:xfrm>
        </p:spPr>
        <p:txBody>
          <a:bodyPr/>
          <a:lstStyle/>
          <a:p>
            <a:pPr>
              <a:buFont typeface="Arial" charset="0"/>
              <a:buNone/>
            </a:pPr>
            <a:r>
              <a:rPr lang="en-US" b="1" dirty="0" smtClean="0"/>
              <a:t>Pros:</a:t>
            </a:r>
          </a:p>
          <a:p>
            <a:r>
              <a:rPr lang="en-US" dirty="0" smtClean="0"/>
              <a:t>Good for transactions</a:t>
            </a:r>
          </a:p>
          <a:p>
            <a:r>
              <a:rPr lang="en-US" dirty="0" smtClean="0"/>
              <a:t>Interfaces to each table</a:t>
            </a:r>
          </a:p>
          <a:p>
            <a:pPr>
              <a:buFont typeface="Arial" charset="0"/>
              <a:buNone/>
            </a:pPr>
            <a:endParaRPr lang="en-US" dirty="0" smtClean="0"/>
          </a:p>
          <a:p>
            <a:pPr>
              <a:buFont typeface="Arial" charset="0"/>
              <a:buNone/>
            </a:pPr>
            <a:r>
              <a:rPr lang="en-US" b="1" dirty="0" smtClean="0"/>
              <a:t>Cons:</a:t>
            </a:r>
          </a:p>
          <a:p>
            <a:r>
              <a:rPr lang="en-US" dirty="0" smtClean="0"/>
              <a:t>Difficult for data analysis</a:t>
            </a:r>
          </a:p>
          <a:p>
            <a:r>
              <a:rPr lang="en-US" dirty="0" smtClean="0"/>
              <a:t>Slow query results</a:t>
            </a:r>
          </a:p>
          <a:p>
            <a:pPr>
              <a:buFont typeface="Arial" charset="0"/>
              <a:buNone/>
            </a:pPr>
            <a:endParaRPr lang="en-US" dirty="0" smtClean="0"/>
          </a:p>
          <a:p>
            <a:pPr>
              <a:buFont typeface="Arial" charset="0"/>
              <a:buNone/>
            </a:pPr>
            <a:endParaRPr lang="en-US" dirty="0" smtClean="0"/>
          </a:p>
        </p:txBody>
      </p:sp>
      <p:pic>
        <p:nvPicPr>
          <p:cNvPr id="64515" name="Picture 5"/>
          <p:cNvPicPr>
            <a:picLocks noChangeAspect="1" noChangeArrowheads="1"/>
          </p:cNvPicPr>
          <p:nvPr/>
        </p:nvPicPr>
        <p:blipFill>
          <a:blip r:embed="rId3"/>
          <a:srcRect/>
          <a:stretch>
            <a:fillRect/>
          </a:stretch>
        </p:blipFill>
        <p:spPr bwMode="auto">
          <a:xfrm>
            <a:off x="5368925" y="1316038"/>
            <a:ext cx="3595688" cy="4991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5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51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45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51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451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45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CF9EB573-170E-40AB-A8EE-441CA6C231E8}" type="slidenum">
              <a:rPr lang="en-US" sz="2000">
                <a:solidFill>
                  <a:schemeClr val="bg1"/>
                </a:solidFill>
                <a:latin typeface="Century Gothic" pitchFamily="34" charset="0"/>
              </a:rPr>
              <a:pPr algn="r"/>
              <a:t>2</a:t>
            </a:fld>
            <a:endParaRPr lang="en-US" sz="2000">
              <a:solidFill>
                <a:schemeClr val="bg1"/>
              </a:solidFill>
              <a:latin typeface="Century Gothic" pitchFamily="34" charset="0"/>
            </a:endParaRPr>
          </a:p>
        </p:txBody>
      </p:sp>
      <p:sp>
        <p:nvSpPr>
          <p:cNvPr id="29698" name="Title 3"/>
          <p:cNvSpPr>
            <a:spLocks noGrp="1"/>
          </p:cNvSpPr>
          <p:nvPr>
            <p:ph type="title"/>
            <p:custDataLst>
              <p:tags r:id="rId3"/>
            </p:custDataLst>
          </p:nvPr>
        </p:nvSpPr>
        <p:spPr/>
        <p:txBody>
          <a:bodyPr/>
          <a:lstStyle/>
          <a:p>
            <a:pPr eaLnBrk="1" hangingPunct="1"/>
            <a:r>
              <a:rPr lang="en-US" dirty="0" smtClean="0"/>
              <a:t>Introductions</a:t>
            </a:r>
          </a:p>
        </p:txBody>
      </p:sp>
      <p:sp>
        <p:nvSpPr>
          <p:cNvPr id="29699" name="Content Placeholder 2"/>
          <p:cNvSpPr>
            <a:spLocks noGrp="1"/>
          </p:cNvSpPr>
          <p:nvPr>
            <p:ph idx="1"/>
            <p:custDataLst>
              <p:tags r:id="rId4"/>
            </p:custDataLst>
          </p:nvPr>
        </p:nvSpPr>
        <p:spPr/>
        <p:txBody>
          <a:bodyPr/>
          <a:lstStyle/>
          <a:p>
            <a:pPr marL="457200" lvl="1" indent="0" algn="ctr" eaLnBrk="1" hangingPunct="1">
              <a:buFont typeface="Lucida Grande"/>
              <a:buNone/>
            </a:pPr>
            <a:endParaRPr lang="en-US" smtClean="0"/>
          </a:p>
          <a:p>
            <a:pPr marL="457200" lvl="1" indent="0" algn="ctr" eaLnBrk="1" hangingPunct="1">
              <a:buFont typeface="Lucida Grande"/>
              <a:buNone/>
            </a:pPr>
            <a:endParaRPr lang="en-US" smtClean="0"/>
          </a:p>
        </p:txBody>
      </p:sp>
      <p:pic>
        <p:nvPicPr>
          <p:cNvPr id="29700" name="Picture 171" descr="shaking hands.png"/>
          <p:cNvPicPr>
            <a:picLocks noChangeAspect="1"/>
          </p:cNvPicPr>
          <p:nvPr>
            <p:custDataLst>
              <p:tags r:id="rId5"/>
            </p:custDataLst>
          </p:nvPr>
        </p:nvPicPr>
        <p:blipFill>
          <a:blip r:embed="rId8">
            <a:lum bright="-2000"/>
          </a:blip>
          <a:srcRect/>
          <a:stretch>
            <a:fillRect/>
          </a:stretch>
        </p:blipFill>
        <p:spPr bwMode="auto">
          <a:xfrm>
            <a:off x="2514600" y="1658938"/>
            <a:ext cx="3676650" cy="21018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p:cNvSpPr>
          <p:nvPr>
            <p:ph type="title"/>
          </p:nvPr>
        </p:nvSpPr>
        <p:spPr/>
        <p:txBody>
          <a:bodyPr/>
          <a:lstStyle/>
          <a:p>
            <a:r>
              <a:rPr lang="en-US" dirty="0" smtClean="0"/>
              <a:t>On-line Analytical Processing - OLAP</a:t>
            </a:r>
          </a:p>
        </p:txBody>
      </p:sp>
      <p:sp>
        <p:nvSpPr>
          <p:cNvPr id="64514" name="Rectangle 4"/>
          <p:cNvSpPr>
            <a:spLocks noGrp="1"/>
          </p:cNvSpPr>
          <p:nvPr>
            <p:ph type="body" idx="1"/>
          </p:nvPr>
        </p:nvSpPr>
        <p:spPr>
          <a:xfrm>
            <a:off x="457200" y="1645221"/>
            <a:ext cx="5070297" cy="4067209"/>
          </a:xfrm>
        </p:spPr>
        <p:txBody>
          <a:bodyPr/>
          <a:lstStyle/>
          <a:p>
            <a:pPr>
              <a:buFont typeface="Arial" charset="0"/>
              <a:buNone/>
            </a:pPr>
            <a:r>
              <a:rPr lang="en-US" b="1" dirty="0" smtClean="0"/>
              <a:t>Pros:</a:t>
            </a:r>
          </a:p>
          <a:p>
            <a:r>
              <a:rPr lang="en-US" dirty="0" smtClean="0"/>
              <a:t>Good for data analysis</a:t>
            </a:r>
          </a:p>
          <a:p>
            <a:r>
              <a:rPr lang="en-US" dirty="0" smtClean="0"/>
              <a:t>Supports complex queries</a:t>
            </a:r>
          </a:p>
          <a:p>
            <a:endParaRPr lang="en-US" dirty="0" smtClean="0"/>
          </a:p>
          <a:p>
            <a:pPr>
              <a:buFont typeface="Arial" charset="0"/>
              <a:buNone/>
            </a:pPr>
            <a:r>
              <a:rPr lang="en-US" b="1" dirty="0" smtClean="0"/>
              <a:t>Cons:</a:t>
            </a:r>
          </a:p>
          <a:p>
            <a:r>
              <a:rPr lang="en-US" dirty="0" smtClean="0"/>
              <a:t>Partially de-normalized database design</a:t>
            </a:r>
          </a:p>
          <a:p>
            <a:r>
              <a:rPr lang="en-US" dirty="0" smtClean="0"/>
              <a:t>Larger database size</a:t>
            </a:r>
          </a:p>
          <a:p>
            <a:pPr>
              <a:buFont typeface="Arial" charset="0"/>
              <a:buNone/>
            </a:pPr>
            <a:endParaRPr lang="en-US" dirty="0" smtClean="0"/>
          </a:p>
          <a:p>
            <a:pPr>
              <a:buFont typeface="Arial" charset="0"/>
              <a:buNone/>
            </a:pPr>
            <a:endParaRPr lang="en-US" dirty="0" smtClean="0"/>
          </a:p>
        </p:txBody>
      </p:sp>
      <p:pic>
        <p:nvPicPr>
          <p:cNvPr id="2050" name="Picture 2" descr="http://i.msdn.microsoft.com/dynimg/IC2977.gif"/>
          <p:cNvPicPr>
            <a:picLocks noChangeAspect="1" noChangeArrowheads="1"/>
          </p:cNvPicPr>
          <p:nvPr/>
        </p:nvPicPr>
        <p:blipFill>
          <a:blip r:embed="rId3"/>
          <a:srcRect/>
          <a:stretch>
            <a:fillRect/>
          </a:stretch>
        </p:blipFill>
        <p:spPr bwMode="auto">
          <a:xfrm>
            <a:off x="5693346" y="1779588"/>
            <a:ext cx="2657475" cy="34099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5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51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45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51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451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45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457200" y="447040"/>
            <a:ext cx="8229600" cy="717550"/>
          </a:xfrm>
        </p:spPr>
        <p:txBody>
          <a:bodyPr/>
          <a:lstStyle/>
          <a:p>
            <a:pPr eaLnBrk="1" hangingPunct="1"/>
            <a:r>
              <a:rPr lang="en-US" dirty="0" smtClean="0"/>
              <a:t>Facts &amp; Dimensions </a:t>
            </a:r>
          </a:p>
        </p:txBody>
      </p:sp>
      <p:sp>
        <p:nvSpPr>
          <p:cNvPr id="8" name="Content Placeholder 7"/>
          <p:cNvSpPr>
            <a:spLocks noGrp="1"/>
          </p:cNvSpPr>
          <p:nvPr>
            <p:ph idx="1"/>
          </p:nvPr>
        </p:nvSpPr>
        <p:spPr>
          <a:xfrm>
            <a:off x="457200" y="1905000"/>
            <a:ext cx="8229600" cy="4402138"/>
          </a:xfrm>
        </p:spPr>
        <p:txBody>
          <a:bodyPr/>
          <a:lstStyle/>
          <a:p>
            <a:pPr>
              <a:buNone/>
            </a:pPr>
            <a:r>
              <a:rPr lang="en-US" dirty="0" smtClean="0"/>
              <a:t>A fact table</a:t>
            </a:r>
          </a:p>
          <a:p>
            <a:endParaRPr lang="en-US" dirty="0"/>
          </a:p>
        </p:txBody>
      </p:sp>
      <p:grpSp>
        <p:nvGrpSpPr>
          <p:cNvPr id="66562" name="Group 8"/>
          <p:cNvGrpSpPr>
            <a:grpSpLocks/>
          </p:cNvGrpSpPr>
          <p:nvPr/>
        </p:nvGrpSpPr>
        <p:grpSpPr bwMode="auto">
          <a:xfrm>
            <a:off x="3733800" y="1905000"/>
            <a:ext cx="1676400" cy="3000375"/>
            <a:chOff x="3733800" y="2438400"/>
            <a:chExt cx="1676400" cy="3000077"/>
          </a:xfrm>
        </p:grpSpPr>
        <p:sp>
          <p:nvSpPr>
            <p:cNvPr id="4" name="Rectangle 3"/>
            <p:cNvSpPr/>
            <p:nvPr/>
          </p:nvSpPr>
          <p:spPr bwMode="auto">
            <a:xfrm>
              <a:off x="3733800" y="2438400"/>
              <a:ext cx="1676400" cy="2971505"/>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66565" name="Straight Connector 5"/>
            <p:cNvCxnSpPr>
              <a:cxnSpLocks noChangeShapeType="1"/>
            </p:cNvCxnSpPr>
            <p:nvPr/>
          </p:nvCxnSpPr>
          <p:spPr bwMode="auto">
            <a:xfrm>
              <a:off x="3733800" y="2819400"/>
              <a:ext cx="1676400" cy="1588"/>
            </a:xfrm>
            <a:prstGeom prst="line">
              <a:avLst/>
            </a:prstGeom>
            <a:noFill/>
            <a:ln w="9525" algn="ctr">
              <a:solidFill>
                <a:schemeClr val="tx1"/>
              </a:solidFill>
              <a:round/>
              <a:headEnd/>
              <a:tailEnd/>
            </a:ln>
          </p:spPr>
        </p:cxnSp>
        <p:sp>
          <p:nvSpPr>
            <p:cNvPr id="66566" name="TextBox 6"/>
            <p:cNvSpPr txBox="1">
              <a:spLocks noChangeArrowheads="1"/>
            </p:cNvSpPr>
            <p:nvPr/>
          </p:nvSpPr>
          <p:spPr bwMode="auto">
            <a:xfrm>
              <a:off x="3810000" y="2514600"/>
              <a:ext cx="1524000" cy="2923877"/>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Invoice Details</a:t>
              </a:r>
            </a:p>
            <a:p>
              <a:pPr algn="ctr" defTabSz="914400"/>
              <a:endParaRPr lang="en-US" sz="1400">
                <a:latin typeface="Tahoma" pitchFamily="34" charset="0"/>
                <a:cs typeface="Arial" charset="0"/>
              </a:endParaRPr>
            </a:p>
            <a:p>
              <a:pPr algn="ctr" defTabSz="914400"/>
              <a:r>
                <a:rPr lang="en-US" sz="1000">
                  <a:latin typeface="Tahoma" pitchFamily="34" charset="0"/>
                  <a:cs typeface="Arial" charset="0"/>
                </a:rPr>
                <a:t>Invoiced Quantity</a:t>
              </a:r>
            </a:p>
            <a:p>
              <a:pPr algn="ctr" defTabSz="914400"/>
              <a:r>
                <a:rPr lang="en-US" sz="1000">
                  <a:latin typeface="Tahoma" pitchFamily="34" charset="0"/>
                  <a:cs typeface="Arial" charset="0"/>
                </a:rPr>
                <a:t>Ordered Quantity</a:t>
              </a:r>
            </a:p>
            <a:p>
              <a:pPr algn="ctr" defTabSz="914400"/>
              <a:r>
                <a:rPr lang="en-US" sz="1000">
                  <a:latin typeface="Tahoma" pitchFamily="34" charset="0"/>
                  <a:cs typeface="Arial" charset="0"/>
                </a:rPr>
                <a:t>Shipped Quantity</a:t>
              </a:r>
            </a:p>
            <a:p>
              <a:pPr algn="ctr" defTabSz="914400"/>
              <a:r>
                <a:rPr lang="en-US" sz="1000">
                  <a:latin typeface="Tahoma" pitchFamily="34" charset="0"/>
                  <a:cs typeface="Arial" charset="0"/>
                </a:rPr>
                <a:t>Returned Quantity</a:t>
              </a:r>
            </a:p>
            <a:p>
              <a:pPr algn="ctr" defTabSz="914400"/>
              <a:r>
                <a:rPr lang="en-US" sz="1000">
                  <a:latin typeface="Tahoma" pitchFamily="34" charset="0"/>
                  <a:cs typeface="Arial" charset="0"/>
                </a:rPr>
                <a:t>List Price</a:t>
              </a:r>
            </a:p>
            <a:p>
              <a:pPr algn="ctr" defTabSz="914400"/>
              <a:r>
                <a:rPr lang="en-US" sz="1000">
                  <a:latin typeface="Tahoma" pitchFamily="34" charset="0"/>
                  <a:cs typeface="Arial" charset="0"/>
                </a:rPr>
                <a:t>List Price Extended</a:t>
              </a:r>
            </a:p>
            <a:p>
              <a:pPr algn="ctr" defTabSz="914400"/>
              <a:r>
                <a:rPr lang="en-US" sz="1000">
                  <a:latin typeface="Tahoma" pitchFamily="34" charset="0"/>
                  <a:cs typeface="Arial" charset="0"/>
                </a:rPr>
                <a:t>Discount Amount</a:t>
              </a:r>
            </a:p>
            <a:p>
              <a:pPr algn="ctr" defTabSz="914400"/>
              <a:r>
                <a:rPr lang="en-US" sz="1000">
                  <a:latin typeface="Tahoma" pitchFamily="34" charset="0"/>
                  <a:cs typeface="Arial" charset="0"/>
                </a:rPr>
                <a:t>Net Price</a:t>
              </a:r>
            </a:p>
            <a:p>
              <a:pPr algn="ctr" defTabSz="914400"/>
              <a:r>
                <a:rPr lang="en-US" sz="1000">
                  <a:latin typeface="Tahoma" pitchFamily="34" charset="0"/>
                  <a:cs typeface="Arial" charset="0"/>
                </a:rPr>
                <a:t>Net Price Extended</a:t>
              </a:r>
            </a:p>
            <a:p>
              <a:pPr algn="ctr" defTabSz="914400"/>
              <a:r>
                <a:rPr lang="en-US" sz="1000">
                  <a:latin typeface="Tahoma" pitchFamily="34" charset="0"/>
                  <a:cs typeface="Arial" charset="0"/>
                </a:rPr>
                <a:t>Extended Cost</a:t>
              </a:r>
            </a:p>
            <a:p>
              <a:pPr algn="ctr" defTabSz="914400"/>
              <a:r>
                <a:rPr lang="en-US" sz="1000">
                  <a:latin typeface="Tahoma" pitchFamily="34" charset="0"/>
                  <a:cs typeface="Arial" charset="0"/>
                </a:rPr>
                <a:t>Extended Gross Margin</a:t>
              </a:r>
            </a:p>
            <a:p>
              <a:pPr algn="ctr" defTabSz="914400"/>
              <a:r>
                <a:rPr lang="en-US" sz="1000">
                  <a:latin typeface="Tahoma" pitchFamily="34" charset="0"/>
                  <a:cs typeface="Arial" charset="0"/>
                </a:rPr>
                <a:t>Prepaid Amount</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(for transaction currency AND base currency)</a:t>
              </a: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420370"/>
            <a:ext cx="8229600" cy="717550"/>
          </a:xfrm>
        </p:spPr>
        <p:txBody>
          <a:bodyPr/>
          <a:lstStyle/>
          <a:p>
            <a:pPr eaLnBrk="1" hangingPunct="1"/>
            <a:r>
              <a:rPr lang="en-US" dirty="0" smtClean="0"/>
              <a:t>Facts &amp; Dimensions</a:t>
            </a:r>
          </a:p>
        </p:txBody>
      </p:sp>
      <p:sp>
        <p:nvSpPr>
          <p:cNvPr id="13" name="Content Placeholder 12"/>
          <p:cNvSpPr>
            <a:spLocks noGrp="1"/>
          </p:cNvSpPr>
          <p:nvPr>
            <p:ph idx="1"/>
          </p:nvPr>
        </p:nvSpPr>
        <p:spPr>
          <a:xfrm>
            <a:off x="457200" y="1137920"/>
            <a:ext cx="8229600" cy="5169218"/>
          </a:xfrm>
        </p:spPr>
        <p:txBody>
          <a:bodyPr/>
          <a:lstStyle/>
          <a:p>
            <a:pPr>
              <a:buNone/>
            </a:pPr>
            <a:r>
              <a:rPr lang="en-US" dirty="0" smtClean="0"/>
              <a:t>A fact table with a dimension</a:t>
            </a:r>
          </a:p>
          <a:p>
            <a:endParaRPr lang="en-US" dirty="0"/>
          </a:p>
        </p:txBody>
      </p:sp>
      <p:grpSp>
        <p:nvGrpSpPr>
          <p:cNvPr id="68610" name="Group 8"/>
          <p:cNvGrpSpPr>
            <a:grpSpLocks/>
          </p:cNvGrpSpPr>
          <p:nvPr/>
        </p:nvGrpSpPr>
        <p:grpSpPr bwMode="auto">
          <a:xfrm>
            <a:off x="3733800" y="1905000"/>
            <a:ext cx="1676400" cy="3000375"/>
            <a:chOff x="3733800" y="2438400"/>
            <a:chExt cx="1676400" cy="3000077"/>
          </a:xfrm>
        </p:grpSpPr>
        <p:sp>
          <p:nvSpPr>
            <p:cNvPr id="4" name="Rectangle 3"/>
            <p:cNvSpPr/>
            <p:nvPr/>
          </p:nvSpPr>
          <p:spPr bwMode="auto">
            <a:xfrm>
              <a:off x="3733800" y="2438400"/>
              <a:ext cx="1676400" cy="2971505"/>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68618" name="Straight Connector 5"/>
            <p:cNvCxnSpPr>
              <a:cxnSpLocks noChangeShapeType="1"/>
            </p:cNvCxnSpPr>
            <p:nvPr/>
          </p:nvCxnSpPr>
          <p:spPr bwMode="auto">
            <a:xfrm>
              <a:off x="3733800" y="2819400"/>
              <a:ext cx="1676400" cy="1588"/>
            </a:xfrm>
            <a:prstGeom prst="line">
              <a:avLst/>
            </a:prstGeom>
            <a:noFill/>
            <a:ln w="9525" algn="ctr">
              <a:solidFill>
                <a:schemeClr val="tx1"/>
              </a:solidFill>
              <a:round/>
              <a:headEnd/>
              <a:tailEnd/>
            </a:ln>
          </p:spPr>
        </p:cxnSp>
        <p:sp>
          <p:nvSpPr>
            <p:cNvPr id="68619" name="TextBox 6"/>
            <p:cNvSpPr txBox="1">
              <a:spLocks noChangeArrowheads="1"/>
            </p:cNvSpPr>
            <p:nvPr/>
          </p:nvSpPr>
          <p:spPr bwMode="auto">
            <a:xfrm>
              <a:off x="3810000" y="2514600"/>
              <a:ext cx="1524000" cy="2923877"/>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Invoice Details</a:t>
              </a:r>
            </a:p>
            <a:p>
              <a:pPr algn="ctr" defTabSz="914400"/>
              <a:endParaRPr lang="en-US" sz="1400">
                <a:latin typeface="Tahoma" pitchFamily="34" charset="0"/>
                <a:cs typeface="Arial" charset="0"/>
              </a:endParaRPr>
            </a:p>
            <a:p>
              <a:pPr algn="ctr" defTabSz="914400"/>
              <a:r>
                <a:rPr lang="en-US" sz="1000">
                  <a:latin typeface="Tahoma" pitchFamily="34" charset="0"/>
                  <a:cs typeface="Arial" charset="0"/>
                </a:rPr>
                <a:t>Invoiced Quantity</a:t>
              </a:r>
            </a:p>
            <a:p>
              <a:pPr algn="ctr" defTabSz="914400"/>
              <a:r>
                <a:rPr lang="en-US" sz="1000">
                  <a:latin typeface="Tahoma" pitchFamily="34" charset="0"/>
                  <a:cs typeface="Arial" charset="0"/>
                </a:rPr>
                <a:t>Ordered Quantity</a:t>
              </a:r>
            </a:p>
            <a:p>
              <a:pPr algn="ctr" defTabSz="914400"/>
              <a:r>
                <a:rPr lang="en-US" sz="1000">
                  <a:latin typeface="Tahoma" pitchFamily="34" charset="0"/>
                  <a:cs typeface="Arial" charset="0"/>
                </a:rPr>
                <a:t>Shipped Quantity</a:t>
              </a:r>
            </a:p>
            <a:p>
              <a:pPr algn="ctr" defTabSz="914400"/>
              <a:r>
                <a:rPr lang="en-US" sz="1000">
                  <a:latin typeface="Tahoma" pitchFamily="34" charset="0"/>
                  <a:cs typeface="Arial" charset="0"/>
                </a:rPr>
                <a:t>Returned Quantity</a:t>
              </a:r>
            </a:p>
            <a:p>
              <a:pPr algn="ctr" defTabSz="914400"/>
              <a:r>
                <a:rPr lang="en-US" sz="1000">
                  <a:latin typeface="Tahoma" pitchFamily="34" charset="0"/>
                  <a:cs typeface="Arial" charset="0"/>
                </a:rPr>
                <a:t>List Price</a:t>
              </a:r>
            </a:p>
            <a:p>
              <a:pPr algn="ctr" defTabSz="914400"/>
              <a:r>
                <a:rPr lang="en-US" sz="1000">
                  <a:latin typeface="Tahoma" pitchFamily="34" charset="0"/>
                  <a:cs typeface="Arial" charset="0"/>
                </a:rPr>
                <a:t>List Price Extended</a:t>
              </a:r>
            </a:p>
            <a:p>
              <a:pPr algn="ctr" defTabSz="914400"/>
              <a:r>
                <a:rPr lang="en-US" sz="1000">
                  <a:latin typeface="Tahoma" pitchFamily="34" charset="0"/>
                  <a:cs typeface="Arial" charset="0"/>
                </a:rPr>
                <a:t>Discount Amount</a:t>
              </a:r>
            </a:p>
            <a:p>
              <a:pPr algn="ctr" defTabSz="914400"/>
              <a:r>
                <a:rPr lang="en-US" sz="1000">
                  <a:latin typeface="Tahoma" pitchFamily="34" charset="0"/>
                  <a:cs typeface="Arial" charset="0"/>
                </a:rPr>
                <a:t>Net Price</a:t>
              </a:r>
            </a:p>
            <a:p>
              <a:pPr algn="ctr" defTabSz="914400"/>
              <a:r>
                <a:rPr lang="en-US" sz="1000">
                  <a:latin typeface="Tahoma" pitchFamily="34" charset="0"/>
                  <a:cs typeface="Arial" charset="0"/>
                </a:rPr>
                <a:t>Net Price Extended</a:t>
              </a:r>
            </a:p>
            <a:p>
              <a:pPr algn="ctr" defTabSz="914400"/>
              <a:r>
                <a:rPr lang="en-US" sz="1000">
                  <a:latin typeface="Tahoma" pitchFamily="34" charset="0"/>
                  <a:cs typeface="Arial" charset="0"/>
                </a:rPr>
                <a:t>Extended Cost</a:t>
              </a:r>
            </a:p>
            <a:p>
              <a:pPr algn="ctr" defTabSz="914400"/>
              <a:r>
                <a:rPr lang="en-US" sz="1000">
                  <a:latin typeface="Tahoma" pitchFamily="34" charset="0"/>
                  <a:cs typeface="Arial" charset="0"/>
                </a:rPr>
                <a:t>Extended Gross Margin</a:t>
              </a:r>
            </a:p>
            <a:p>
              <a:pPr algn="ctr" defTabSz="914400"/>
              <a:r>
                <a:rPr lang="en-US" sz="1000">
                  <a:latin typeface="Tahoma" pitchFamily="34" charset="0"/>
                  <a:cs typeface="Arial" charset="0"/>
                </a:rPr>
                <a:t>Prepaid Amount</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(for transaction currency AND base currency)</a:t>
              </a:r>
            </a:p>
          </p:txBody>
        </p:sp>
      </p:grpSp>
      <p:grpSp>
        <p:nvGrpSpPr>
          <p:cNvPr id="68611" name="Group 8"/>
          <p:cNvGrpSpPr>
            <a:grpSpLocks/>
          </p:cNvGrpSpPr>
          <p:nvPr/>
        </p:nvGrpSpPr>
        <p:grpSpPr bwMode="auto">
          <a:xfrm>
            <a:off x="1066800" y="2286000"/>
            <a:ext cx="1981200" cy="1811338"/>
            <a:chOff x="3733800" y="2438398"/>
            <a:chExt cx="1676400" cy="2971802"/>
          </a:xfrm>
        </p:grpSpPr>
        <p:sp>
          <p:nvSpPr>
            <p:cNvPr id="9" name="Rectangle 8"/>
            <p:cNvSpPr/>
            <p:nvPr/>
          </p:nvSpPr>
          <p:spPr bwMode="auto">
            <a:xfrm>
              <a:off x="3733800" y="2438398"/>
              <a:ext cx="1676400" cy="2971802"/>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68615" name="Straight Connector 9"/>
            <p:cNvCxnSpPr>
              <a:cxnSpLocks noChangeShapeType="1"/>
            </p:cNvCxnSpPr>
            <p:nvPr/>
          </p:nvCxnSpPr>
          <p:spPr bwMode="auto">
            <a:xfrm>
              <a:off x="3733800" y="2819400"/>
              <a:ext cx="1676400" cy="1588"/>
            </a:xfrm>
            <a:prstGeom prst="line">
              <a:avLst/>
            </a:prstGeom>
            <a:noFill/>
            <a:ln w="9525" algn="ctr">
              <a:solidFill>
                <a:schemeClr val="tx1"/>
              </a:solidFill>
              <a:round/>
              <a:headEnd/>
              <a:tailEnd/>
            </a:ln>
          </p:spPr>
        </p:cxnSp>
        <p:sp>
          <p:nvSpPr>
            <p:cNvPr id="68616" name="TextBox 10"/>
            <p:cNvSpPr txBox="1">
              <a:spLocks noChangeArrowheads="1"/>
            </p:cNvSpPr>
            <p:nvPr/>
          </p:nvSpPr>
          <p:spPr bwMode="auto">
            <a:xfrm>
              <a:off x="3810000" y="2438398"/>
              <a:ext cx="1524000" cy="2726436"/>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Customers</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Contact Name</a:t>
              </a:r>
            </a:p>
            <a:p>
              <a:pPr algn="ctr" defTabSz="914400"/>
              <a:r>
                <a:rPr lang="en-US" sz="1000">
                  <a:latin typeface="Tahoma" pitchFamily="34" charset="0"/>
                  <a:cs typeface="Arial" charset="0"/>
                </a:rPr>
                <a:t>Company</a:t>
              </a:r>
            </a:p>
            <a:p>
              <a:pPr algn="ctr" defTabSz="914400"/>
              <a:r>
                <a:rPr lang="en-US" sz="1000">
                  <a:latin typeface="Tahoma" pitchFamily="34" charset="0"/>
                  <a:cs typeface="Arial" charset="0"/>
                </a:rPr>
                <a:t>Site</a:t>
              </a:r>
            </a:p>
            <a:p>
              <a:pPr algn="ctr" defTabSz="914400"/>
              <a:r>
                <a:rPr lang="en-US" sz="1000">
                  <a:latin typeface="Tahoma" pitchFamily="34" charset="0"/>
                  <a:cs typeface="Arial" charset="0"/>
                </a:rPr>
                <a:t>Region</a:t>
              </a:r>
            </a:p>
            <a:p>
              <a:pPr algn="ctr" defTabSz="914400"/>
              <a:r>
                <a:rPr lang="en-US" sz="1000">
                  <a:latin typeface="Tahoma" pitchFamily="34" charset="0"/>
                  <a:cs typeface="Arial" charset="0"/>
                </a:rPr>
                <a:t>Full Address Details</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For BILL_TO, SOLD_TO and SHIP_TO Customers</a:t>
              </a:r>
            </a:p>
          </p:txBody>
        </p:sp>
      </p:grpSp>
      <p:cxnSp>
        <p:nvCxnSpPr>
          <p:cNvPr id="68612" name="Straight Connector 16"/>
          <p:cNvCxnSpPr>
            <a:cxnSpLocks noChangeShapeType="1"/>
            <a:stCxn id="9" idx="3"/>
          </p:cNvCxnSpPr>
          <p:nvPr/>
        </p:nvCxnSpPr>
        <p:spPr bwMode="auto">
          <a:xfrm>
            <a:off x="3048000" y="3192463"/>
            <a:ext cx="685800" cy="7937"/>
          </a:xfrm>
          <a:prstGeom prst="line">
            <a:avLst/>
          </a:prstGeom>
          <a:noFill/>
          <a:ln w="9525" algn="ctr">
            <a:solidFill>
              <a:schemeClr val="tx1"/>
            </a:solidFill>
            <a:round/>
            <a:headEnd/>
            <a:tailEnd/>
          </a:ln>
        </p:spPr>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p:txBody>
          <a:bodyPr/>
          <a:lstStyle/>
          <a:p>
            <a:pPr eaLnBrk="1" hangingPunct="1"/>
            <a:r>
              <a:rPr lang="en-US" dirty="0" smtClean="0"/>
              <a:t>Facts &amp; Dimensions</a:t>
            </a:r>
          </a:p>
        </p:txBody>
      </p:sp>
      <p:grpSp>
        <p:nvGrpSpPr>
          <p:cNvPr id="70658" name="Group 8"/>
          <p:cNvGrpSpPr>
            <a:grpSpLocks/>
          </p:cNvGrpSpPr>
          <p:nvPr/>
        </p:nvGrpSpPr>
        <p:grpSpPr bwMode="auto">
          <a:xfrm>
            <a:off x="3733800" y="1905000"/>
            <a:ext cx="1676400" cy="3000375"/>
            <a:chOff x="3733800" y="2438400"/>
            <a:chExt cx="1676400" cy="3000077"/>
          </a:xfrm>
        </p:grpSpPr>
        <p:sp>
          <p:nvSpPr>
            <p:cNvPr id="4" name="Rectangle 3"/>
            <p:cNvSpPr/>
            <p:nvPr/>
          </p:nvSpPr>
          <p:spPr bwMode="auto">
            <a:xfrm>
              <a:off x="3733800" y="2438400"/>
              <a:ext cx="1676400" cy="2971505"/>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70670" name="Straight Connector 5"/>
            <p:cNvCxnSpPr>
              <a:cxnSpLocks noChangeShapeType="1"/>
            </p:cNvCxnSpPr>
            <p:nvPr/>
          </p:nvCxnSpPr>
          <p:spPr bwMode="auto">
            <a:xfrm>
              <a:off x="3733800" y="2819400"/>
              <a:ext cx="1676400" cy="1588"/>
            </a:xfrm>
            <a:prstGeom prst="line">
              <a:avLst/>
            </a:prstGeom>
            <a:noFill/>
            <a:ln w="9525" algn="ctr">
              <a:solidFill>
                <a:schemeClr val="tx1"/>
              </a:solidFill>
              <a:round/>
              <a:headEnd/>
              <a:tailEnd/>
            </a:ln>
          </p:spPr>
        </p:cxnSp>
        <p:sp>
          <p:nvSpPr>
            <p:cNvPr id="70671" name="TextBox 6"/>
            <p:cNvSpPr txBox="1">
              <a:spLocks noChangeArrowheads="1"/>
            </p:cNvSpPr>
            <p:nvPr/>
          </p:nvSpPr>
          <p:spPr bwMode="auto">
            <a:xfrm>
              <a:off x="3810000" y="2514600"/>
              <a:ext cx="1524000" cy="2923877"/>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Invoice Details</a:t>
              </a:r>
            </a:p>
            <a:p>
              <a:pPr algn="ctr" defTabSz="914400"/>
              <a:endParaRPr lang="en-US" sz="1400">
                <a:latin typeface="Tahoma" pitchFamily="34" charset="0"/>
                <a:cs typeface="Arial" charset="0"/>
              </a:endParaRPr>
            </a:p>
            <a:p>
              <a:pPr algn="ctr" defTabSz="914400"/>
              <a:r>
                <a:rPr lang="en-US" sz="1000">
                  <a:latin typeface="Tahoma" pitchFamily="34" charset="0"/>
                  <a:cs typeface="Arial" charset="0"/>
                </a:rPr>
                <a:t>Invoiced Quantity</a:t>
              </a:r>
            </a:p>
            <a:p>
              <a:pPr algn="ctr" defTabSz="914400"/>
              <a:r>
                <a:rPr lang="en-US" sz="1000">
                  <a:latin typeface="Tahoma" pitchFamily="34" charset="0"/>
                  <a:cs typeface="Arial" charset="0"/>
                </a:rPr>
                <a:t>Ordered Quantity</a:t>
              </a:r>
            </a:p>
            <a:p>
              <a:pPr algn="ctr" defTabSz="914400"/>
              <a:r>
                <a:rPr lang="en-US" sz="1000">
                  <a:latin typeface="Tahoma" pitchFamily="34" charset="0"/>
                  <a:cs typeface="Arial" charset="0"/>
                </a:rPr>
                <a:t>Shipped Quantity</a:t>
              </a:r>
            </a:p>
            <a:p>
              <a:pPr algn="ctr" defTabSz="914400"/>
              <a:r>
                <a:rPr lang="en-US" sz="1000">
                  <a:latin typeface="Tahoma" pitchFamily="34" charset="0"/>
                  <a:cs typeface="Arial" charset="0"/>
                </a:rPr>
                <a:t>Returned Quantity</a:t>
              </a:r>
            </a:p>
            <a:p>
              <a:pPr algn="ctr" defTabSz="914400"/>
              <a:r>
                <a:rPr lang="en-US" sz="1000">
                  <a:latin typeface="Tahoma" pitchFamily="34" charset="0"/>
                  <a:cs typeface="Arial" charset="0"/>
                </a:rPr>
                <a:t>List Price</a:t>
              </a:r>
            </a:p>
            <a:p>
              <a:pPr algn="ctr" defTabSz="914400"/>
              <a:r>
                <a:rPr lang="en-US" sz="1000">
                  <a:latin typeface="Tahoma" pitchFamily="34" charset="0"/>
                  <a:cs typeface="Arial" charset="0"/>
                </a:rPr>
                <a:t>List Price Extended</a:t>
              </a:r>
            </a:p>
            <a:p>
              <a:pPr algn="ctr" defTabSz="914400"/>
              <a:r>
                <a:rPr lang="en-US" sz="1000">
                  <a:latin typeface="Tahoma" pitchFamily="34" charset="0"/>
                  <a:cs typeface="Arial" charset="0"/>
                </a:rPr>
                <a:t>Discount Amount</a:t>
              </a:r>
            </a:p>
            <a:p>
              <a:pPr algn="ctr" defTabSz="914400"/>
              <a:r>
                <a:rPr lang="en-US" sz="1000">
                  <a:latin typeface="Tahoma" pitchFamily="34" charset="0"/>
                  <a:cs typeface="Arial" charset="0"/>
                </a:rPr>
                <a:t>Net Price</a:t>
              </a:r>
            </a:p>
            <a:p>
              <a:pPr algn="ctr" defTabSz="914400"/>
              <a:r>
                <a:rPr lang="en-US" sz="1000">
                  <a:latin typeface="Tahoma" pitchFamily="34" charset="0"/>
                  <a:cs typeface="Arial" charset="0"/>
                </a:rPr>
                <a:t>Net Price Extended</a:t>
              </a:r>
            </a:p>
            <a:p>
              <a:pPr algn="ctr" defTabSz="914400"/>
              <a:r>
                <a:rPr lang="en-US" sz="1000">
                  <a:latin typeface="Tahoma" pitchFamily="34" charset="0"/>
                  <a:cs typeface="Arial" charset="0"/>
                </a:rPr>
                <a:t>Extended Cost</a:t>
              </a:r>
            </a:p>
            <a:p>
              <a:pPr algn="ctr" defTabSz="914400"/>
              <a:r>
                <a:rPr lang="en-US" sz="1000">
                  <a:latin typeface="Tahoma" pitchFamily="34" charset="0"/>
                  <a:cs typeface="Arial" charset="0"/>
                </a:rPr>
                <a:t>Extended Gross Margin</a:t>
              </a:r>
            </a:p>
            <a:p>
              <a:pPr algn="ctr" defTabSz="914400"/>
              <a:r>
                <a:rPr lang="en-US" sz="1000">
                  <a:latin typeface="Tahoma" pitchFamily="34" charset="0"/>
                  <a:cs typeface="Arial" charset="0"/>
                </a:rPr>
                <a:t>Prepaid Amount</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(for transaction currency AND base currency)</a:t>
              </a:r>
            </a:p>
          </p:txBody>
        </p:sp>
      </p:grpSp>
      <p:grpSp>
        <p:nvGrpSpPr>
          <p:cNvPr id="70659" name="Group 8"/>
          <p:cNvGrpSpPr>
            <a:grpSpLocks/>
          </p:cNvGrpSpPr>
          <p:nvPr/>
        </p:nvGrpSpPr>
        <p:grpSpPr bwMode="auto">
          <a:xfrm>
            <a:off x="1066800" y="2286000"/>
            <a:ext cx="1981200" cy="1811338"/>
            <a:chOff x="3733800" y="2438398"/>
            <a:chExt cx="1676400" cy="2971802"/>
          </a:xfrm>
        </p:grpSpPr>
        <p:sp>
          <p:nvSpPr>
            <p:cNvPr id="9" name="Rectangle 8"/>
            <p:cNvSpPr/>
            <p:nvPr/>
          </p:nvSpPr>
          <p:spPr bwMode="auto">
            <a:xfrm>
              <a:off x="3733800" y="2438398"/>
              <a:ext cx="1676400" cy="2971802"/>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70667" name="Straight Connector 9"/>
            <p:cNvCxnSpPr>
              <a:cxnSpLocks noChangeShapeType="1"/>
            </p:cNvCxnSpPr>
            <p:nvPr/>
          </p:nvCxnSpPr>
          <p:spPr bwMode="auto">
            <a:xfrm>
              <a:off x="3733800" y="2819400"/>
              <a:ext cx="1676400" cy="1588"/>
            </a:xfrm>
            <a:prstGeom prst="line">
              <a:avLst/>
            </a:prstGeom>
            <a:noFill/>
            <a:ln w="9525" algn="ctr">
              <a:solidFill>
                <a:schemeClr val="tx1"/>
              </a:solidFill>
              <a:round/>
              <a:headEnd/>
              <a:tailEnd/>
            </a:ln>
          </p:spPr>
        </p:cxnSp>
        <p:sp>
          <p:nvSpPr>
            <p:cNvPr id="70668" name="TextBox 10"/>
            <p:cNvSpPr txBox="1">
              <a:spLocks noChangeArrowheads="1"/>
            </p:cNvSpPr>
            <p:nvPr/>
          </p:nvSpPr>
          <p:spPr bwMode="auto">
            <a:xfrm>
              <a:off x="3810000" y="2438398"/>
              <a:ext cx="1524000" cy="2726436"/>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Customers</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Contact Name</a:t>
              </a:r>
            </a:p>
            <a:p>
              <a:pPr algn="ctr" defTabSz="914400"/>
              <a:r>
                <a:rPr lang="en-US" sz="1000">
                  <a:latin typeface="Tahoma" pitchFamily="34" charset="0"/>
                  <a:cs typeface="Arial" charset="0"/>
                </a:rPr>
                <a:t>Company</a:t>
              </a:r>
            </a:p>
            <a:p>
              <a:pPr algn="ctr" defTabSz="914400"/>
              <a:r>
                <a:rPr lang="en-US" sz="1000">
                  <a:latin typeface="Tahoma" pitchFamily="34" charset="0"/>
                  <a:cs typeface="Arial" charset="0"/>
                </a:rPr>
                <a:t>Site</a:t>
              </a:r>
            </a:p>
            <a:p>
              <a:pPr algn="ctr" defTabSz="914400"/>
              <a:r>
                <a:rPr lang="en-US" sz="1000">
                  <a:latin typeface="Tahoma" pitchFamily="34" charset="0"/>
                  <a:cs typeface="Arial" charset="0"/>
                </a:rPr>
                <a:t>Region</a:t>
              </a:r>
            </a:p>
            <a:p>
              <a:pPr algn="ctr" defTabSz="914400"/>
              <a:r>
                <a:rPr lang="en-US" sz="1000">
                  <a:latin typeface="Tahoma" pitchFamily="34" charset="0"/>
                  <a:cs typeface="Arial" charset="0"/>
                </a:rPr>
                <a:t>Full Address Details</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For BILL_TO, SOLD_TO and SHIP_TO Customers</a:t>
              </a:r>
            </a:p>
          </p:txBody>
        </p:sp>
      </p:grpSp>
      <p:grpSp>
        <p:nvGrpSpPr>
          <p:cNvPr id="70660" name="Group 11"/>
          <p:cNvGrpSpPr>
            <a:grpSpLocks/>
          </p:cNvGrpSpPr>
          <p:nvPr/>
        </p:nvGrpSpPr>
        <p:grpSpPr bwMode="auto">
          <a:xfrm>
            <a:off x="1066800" y="4419600"/>
            <a:ext cx="1981200" cy="1295400"/>
            <a:chOff x="1066800" y="4419600"/>
            <a:chExt cx="1981200" cy="1295400"/>
          </a:xfrm>
        </p:grpSpPr>
        <p:sp>
          <p:nvSpPr>
            <p:cNvPr id="13" name="Rectangle 12"/>
            <p:cNvSpPr/>
            <p:nvPr/>
          </p:nvSpPr>
          <p:spPr bwMode="auto">
            <a:xfrm>
              <a:off x="1066800" y="4419600"/>
              <a:ext cx="1981200" cy="12954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70664" name="Straight Connector 13"/>
            <p:cNvCxnSpPr>
              <a:cxnSpLocks noChangeShapeType="1"/>
            </p:cNvCxnSpPr>
            <p:nvPr/>
          </p:nvCxnSpPr>
          <p:spPr bwMode="auto">
            <a:xfrm>
              <a:off x="1066800" y="4648200"/>
              <a:ext cx="1981200" cy="814"/>
            </a:xfrm>
            <a:prstGeom prst="line">
              <a:avLst/>
            </a:prstGeom>
            <a:noFill/>
            <a:ln w="9525" algn="ctr">
              <a:solidFill>
                <a:schemeClr val="tx1"/>
              </a:solidFill>
              <a:round/>
              <a:headEnd/>
              <a:tailEnd/>
            </a:ln>
          </p:spPr>
        </p:cxnSp>
        <p:sp>
          <p:nvSpPr>
            <p:cNvPr id="70665" name="TextBox 14"/>
            <p:cNvSpPr txBox="1">
              <a:spLocks noChangeArrowheads="1"/>
            </p:cNvSpPr>
            <p:nvPr/>
          </p:nvSpPr>
          <p:spPr bwMode="auto">
            <a:xfrm>
              <a:off x="1156855" y="4419600"/>
              <a:ext cx="1801091" cy="1200329"/>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Items</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Product ID</a:t>
              </a:r>
            </a:p>
            <a:p>
              <a:pPr algn="ctr" defTabSz="914400"/>
              <a:r>
                <a:rPr lang="en-US" sz="1000">
                  <a:latin typeface="Tahoma" pitchFamily="34" charset="0"/>
                  <a:cs typeface="Arial" charset="0"/>
                </a:rPr>
                <a:t>Product Line</a:t>
              </a:r>
            </a:p>
            <a:p>
              <a:pPr algn="ctr" defTabSz="914400"/>
              <a:r>
                <a:rPr lang="en-US" sz="1000">
                  <a:latin typeface="Tahoma" pitchFamily="34" charset="0"/>
                  <a:cs typeface="Arial" charset="0"/>
                </a:rPr>
                <a:t>Product Line Description</a:t>
              </a:r>
            </a:p>
            <a:p>
              <a:pPr algn="ctr" defTabSz="914400"/>
              <a:r>
                <a:rPr lang="en-US" sz="1000">
                  <a:latin typeface="Tahoma" pitchFamily="34" charset="0"/>
                  <a:cs typeface="Arial" charset="0"/>
                </a:rPr>
                <a:t>Item</a:t>
              </a:r>
            </a:p>
            <a:p>
              <a:pPr algn="ctr" defTabSz="914400"/>
              <a:r>
                <a:rPr lang="en-US" sz="1000">
                  <a:latin typeface="Tahoma" pitchFamily="34" charset="0"/>
                  <a:cs typeface="Arial" charset="0"/>
                </a:rPr>
                <a:t>Item Description</a:t>
              </a:r>
            </a:p>
          </p:txBody>
        </p:sp>
      </p:grpSp>
      <p:cxnSp>
        <p:nvCxnSpPr>
          <p:cNvPr id="70661" name="Straight Connector 16"/>
          <p:cNvCxnSpPr>
            <a:cxnSpLocks noChangeShapeType="1"/>
            <a:stCxn id="9" idx="3"/>
          </p:cNvCxnSpPr>
          <p:nvPr/>
        </p:nvCxnSpPr>
        <p:spPr bwMode="auto">
          <a:xfrm>
            <a:off x="3048000" y="3192463"/>
            <a:ext cx="685800" cy="7937"/>
          </a:xfrm>
          <a:prstGeom prst="line">
            <a:avLst/>
          </a:prstGeom>
          <a:noFill/>
          <a:ln w="9525" algn="ctr">
            <a:solidFill>
              <a:schemeClr val="tx1"/>
            </a:solidFill>
            <a:round/>
            <a:headEnd/>
            <a:tailEnd/>
          </a:ln>
        </p:spPr>
      </p:cxnSp>
      <p:cxnSp>
        <p:nvCxnSpPr>
          <p:cNvPr id="70662" name="Straight Connector 18"/>
          <p:cNvCxnSpPr>
            <a:cxnSpLocks noChangeShapeType="1"/>
          </p:cNvCxnSpPr>
          <p:nvPr/>
        </p:nvCxnSpPr>
        <p:spPr bwMode="auto">
          <a:xfrm flipV="1">
            <a:off x="2667000" y="4038600"/>
            <a:ext cx="1066800" cy="381000"/>
          </a:xfrm>
          <a:prstGeom prst="line">
            <a:avLst/>
          </a:prstGeom>
          <a:noFill/>
          <a:ln w="9525" algn="ctr">
            <a:solidFill>
              <a:schemeClr val="tx1"/>
            </a:solidFill>
            <a:round/>
            <a:headEnd/>
            <a:tailEnd/>
          </a:ln>
        </p:spPr>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p:txBody>
          <a:bodyPr/>
          <a:lstStyle/>
          <a:p>
            <a:pPr eaLnBrk="1" hangingPunct="1"/>
            <a:r>
              <a:rPr lang="en-US" dirty="0" smtClean="0"/>
              <a:t>Facts &amp; Dimensions</a:t>
            </a:r>
          </a:p>
        </p:txBody>
      </p:sp>
      <p:grpSp>
        <p:nvGrpSpPr>
          <p:cNvPr id="72706" name="Group 8"/>
          <p:cNvGrpSpPr>
            <a:grpSpLocks/>
          </p:cNvGrpSpPr>
          <p:nvPr/>
        </p:nvGrpSpPr>
        <p:grpSpPr bwMode="auto">
          <a:xfrm>
            <a:off x="3733800" y="1905000"/>
            <a:ext cx="1676400" cy="3000375"/>
            <a:chOff x="3733800" y="2438400"/>
            <a:chExt cx="1676400" cy="3000077"/>
          </a:xfrm>
        </p:grpSpPr>
        <p:sp>
          <p:nvSpPr>
            <p:cNvPr id="4" name="Rectangle 3"/>
            <p:cNvSpPr/>
            <p:nvPr/>
          </p:nvSpPr>
          <p:spPr bwMode="auto">
            <a:xfrm>
              <a:off x="3733800" y="2438400"/>
              <a:ext cx="1676400" cy="2971505"/>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72734" name="Straight Connector 5"/>
            <p:cNvCxnSpPr>
              <a:cxnSpLocks noChangeShapeType="1"/>
            </p:cNvCxnSpPr>
            <p:nvPr/>
          </p:nvCxnSpPr>
          <p:spPr bwMode="auto">
            <a:xfrm>
              <a:off x="3733800" y="2819400"/>
              <a:ext cx="1676400" cy="1588"/>
            </a:xfrm>
            <a:prstGeom prst="line">
              <a:avLst/>
            </a:prstGeom>
            <a:noFill/>
            <a:ln w="9525" algn="ctr">
              <a:solidFill>
                <a:schemeClr val="tx1"/>
              </a:solidFill>
              <a:round/>
              <a:headEnd/>
              <a:tailEnd/>
            </a:ln>
          </p:spPr>
        </p:cxnSp>
        <p:sp>
          <p:nvSpPr>
            <p:cNvPr id="72735" name="TextBox 6"/>
            <p:cNvSpPr txBox="1">
              <a:spLocks noChangeArrowheads="1"/>
            </p:cNvSpPr>
            <p:nvPr/>
          </p:nvSpPr>
          <p:spPr bwMode="auto">
            <a:xfrm>
              <a:off x="3810000" y="2514600"/>
              <a:ext cx="1524000" cy="2923877"/>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Invoice Details</a:t>
              </a:r>
            </a:p>
            <a:p>
              <a:pPr algn="ctr" defTabSz="914400"/>
              <a:endParaRPr lang="en-US" sz="1400">
                <a:latin typeface="Tahoma" pitchFamily="34" charset="0"/>
                <a:cs typeface="Arial" charset="0"/>
              </a:endParaRPr>
            </a:p>
            <a:p>
              <a:pPr algn="ctr" defTabSz="914400"/>
              <a:r>
                <a:rPr lang="en-US" sz="1000">
                  <a:latin typeface="Tahoma" pitchFamily="34" charset="0"/>
                  <a:cs typeface="Arial" charset="0"/>
                </a:rPr>
                <a:t>Invoiced Quantity</a:t>
              </a:r>
            </a:p>
            <a:p>
              <a:pPr algn="ctr" defTabSz="914400"/>
              <a:r>
                <a:rPr lang="en-US" sz="1000">
                  <a:latin typeface="Tahoma" pitchFamily="34" charset="0"/>
                  <a:cs typeface="Arial" charset="0"/>
                </a:rPr>
                <a:t>Ordered Quantity</a:t>
              </a:r>
            </a:p>
            <a:p>
              <a:pPr algn="ctr" defTabSz="914400"/>
              <a:r>
                <a:rPr lang="en-US" sz="1000">
                  <a:latin typeface="Tahoma" pitchFamily="34" charset="0"/>
                  <a:cs typeface="Arial" charset="0"/>
                </a:rPr>
                <a:t>Shipped Quantity</a:t>
              </a:r>
            </a:p>
            <a:p>
              <a:pPr algn="ctr" defTabSz="914400"/>
              <a:r>
                <a:rPr lang="en-US" sz="1000">
                  <a:latin typeface="Tahoma" pitchFamily="34" charset="0"/>
                  <a:cs typeface="Arial" charset="0"/>
                </a:rPr>
                <a:t>Returned Quantity</a:t>
              </a:r>
            </a:p>
            <a:p>
              <a:pPr algn="ctr" defTabSz="914400"/>
              <a:r>
                <a:rPr lang="en-US" sz="1000">
                  <a:latin typeface="Tahoma" pitchFamily="34" charset="0"/>
                  <a:cs typeface="Arial" charset="0"/>
                </a:rPr>
                <a:t>List Price</a:t>
              </a:r>
            </a:p>
            <a:p>
              <a:pPr algn="ctr" defTabSz="914400"/>
              <a:r>
                <a:rPr lang="en-US" sz="1000">
                  <a:latin typeface="Tahoma" pitchFamily="34" charset="0"/>
                  <a:cs typeface="Arial" charset="0"/>
                </a:rPr>
                <a:t>List Price Extended</a:t>
              </a:r>
            </a:p>
            <a:p>
              <a:pPr algn="ctr" defTabSz="914400"/>
              <a:r>
                <a:rPr lang="en-US" sz="1000">
                  <a:latin typeface="Tahoma" pitchFamily="34" charset="0"/>
                  <a:cs typeface="Arial" charset="0"/>
                </a:rPr>
                <a:t>Discount Amount</a:t>
              </a:r>
            </a:p>
            <a:p>
              <a:pPr algn="ctr" defTabSz="914400"/>
              <a:r>
                <a:rPr lang="en-US" sz="1000">
                  <a:latin typeface="Tahoma" pitchFamily="34" charset="0"/>
                  <a:cs typeface="Arial" charset="0"/>
                </a:rPr>
                <a:t>Net Price</a:t>
              </a:r>
            </a:p>
            <a:p>
              <a:pPr algn="ctr" defTabSz="914400"/>
              <a:r>
                <a:rPr lang="en-US" sz="1000">
                  <a:latin typeface="Tahoma" pitchFamily="34" charset="0"/>
                  <a:cs typeface="Arial" charset="0"/>
                </a:rPr>
                <a:t>Net Price Extended</a:t>
              </a:r>
            </a:p>
            <a:p>
              <a:pPr algn="ctr" defTabSz="914400"/>
              <a:r>
                <a:rPr lang="en-US" sz="1000">
                  <a:latin typeface="Tahoma" pitchFamily="34" charset="0"/>
                  <a:cs typeface="Arial" charset="0"/>
                </a:rPr>
                <a:t>Extended Cost</a:t>
              </a:r>
            </a:p>
            <a:p>
              <a:pPr algn="ctr" defTabSz="914400"/>
              <a:r>
                <a:rPr lang="en-US" sz="1000">
                  <a:latin typeface="Tahoma" pitchFamily="34" charset="0"/>
                  <a:cs typeface="Arial" charset="0"/>
                </a:rPr>
                <a:t>Extended Gross Margin</a:t>
              </a:r>
            </a:p>
            <a:p>
              <a:pPr algn="ctr" defTabSz="914400"/>
              <a:r>
                <a:rPr lang="en-US" sz="1000">
                  <a:latin typeface="Tahoma" pitchFamily="34" charset="0"/>
                  <a:cs typeface="Arial" charset="0"/>
                </a:rPr>
                <a:t>Prepaid Amount</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(for transaction currency AND base currency)</a:t>
              </a:r>
            </a:p>
          </p:txBody>
        </p:sp>
      </p:grpSp>
      <p:grpSp>
        <p:nvGrpSpPr>
          <p:cNvPr id="72707" name="Group 8"/>
          <p:cNvGrpSpPr>
            <a:grpSpLocks/>
          </p:cNvGrpSpPr>
          <p:nvPr/>
        </p:nvGrpSpPr>
        <p:grpSpPr bwMode="auto">
          <a:xfrm>
            <a:off x="1066800" y="2286000"/>
            <a:ext cx="1981200" cy="1811338"/>
            <a:chOff x="3733800" y="2438398"/>
            <a:chExt cx="1676400" cy="2971802"/>
          </a:xfrm>
        </p:grpSpPr>
        <p:sp>
          <p:nvSpPr>
            <p:cNvPr id="9" name="Rectangle 8"/>
            <p:cNvSpPr/>
            <p:nvPr/>
          </p:nvSpPr>
          <p:spPr bwMode="auto">
            <a:xfrm>
              <a:off x="3733800" y="2438398"/>
              <a:ext cx="1676400" cy="2971802"/>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72731" name="Straight Connector 9"/>
            <p:cNvCxnSpPr>
              <a:cxnSpLocks noChangeShapeType="1"/>
            </p:cNvCxnSpPr>
            <p:nvPr/>
          </p:nvCxnSpPr>
          <p:spPr bwMode="auto">
            <a:xfrm>
              <a:off x="3733800" y="2819400"/>
              <a:ext cx="1676400" cy="1588"/>
            </a:xfrm>
            <a:prstGeom prst="line">
              <a:avLst/>
            </a:prstGeom>
            <a:noFill/>
            <a:ln w="9525" algn="ctr">
              <a:solidFill>
                <a:schemeClr val="tx1"/>
              </a:solidFill>
              <a:round/>
              <a:headEnd/>
              <a:tailEnd/>
            </a:ln>
          </p:spPr>
        </p:cxnSp>
        <p:sp>
          <p:nvSpPr>
            <p:cNvPr id="72732" name="TextBox 10"/>
            <p:cNvSpPr txBox="1">
              <a:spLocks noChangeArrowheads="1"/>
            </p:cNvSpPr>
            <p:nvPr/>
          </p:nvSpPr>
          <p:spPr bwMode="auto">
            <a:xfrm>
              <a:off x="3810000" y="2438398"/>
              <a:ext cx="1524000" cy="2726437"/>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Customers</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Contact Name</a:t>
              </a:r>
            </a:p>
            <a:p>
              <a:pPr algn="ctr" defTabSz="914400"/>
              <a:r>
                <a:rPr lang="en-US" sz="1000">
                  <a:latin typeface="Tahoma" pitchFamily="34" charset="0"/>
                  <a:cs typeface="Arial" charset="0"/>
                </a:rPr>
                <a:t>Company</a:t>
              </a:r>
            </a:p>
            <a:p>
              <a:pPr algn="ctr" defTabSz="914400"/>
              <a:r>
                <a:rPr lang="en-US" sz="1000">
                  <a:latin typeface="Tahoma" pitchFamily="34" charset="0"/>
                  <a:cs typeface="Arial" charset="0"/>
                </a:rPr>
                <a:t>Site</a:t>
              </a:r>
            </a:p>
            <a:p>
              <a:pPr algn="ctr" defTabSz="914400"/>
              <a:r>
                <a:rPr lang="en-US" sz="1000">
                  <a:latin typeface="Tahoma" pitchFamily="34" charset="0"/>
                  <a:cs typeface="Arial" charset="0"/>
                </a:rPr>
                <a:t>Region</a:t>
              </a:r>
            </a:p>
            <a:p>
              <a:pPr algn="ctr" defTabSz="914400"/>
              <a:r>
                <a:rPr lang="en-US" sz="1000">
                  <a:latin typeface="Tahoma" pitchFamily="34" charset="0"/>
                  <a:cs typeface="Arial" charset="0"/>
                </a:rPr>
                <a:t>Full Address Details</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For BILL_TO, SOLD_TO and SHIP_TO Customers</a:t>
              </a:r>
            </a:p>
          </p:txBody>
        </p:sp>
      </p:grpSp>
      <p:grpSp>
        <p:nvGrpSpPr>
          <p:cNvPr id="72708" name="Group 11"/>
          <p:cNvGrpSpPr>
            <a:grpSpLocks/>
          </p:cNvGrpSpPr>
          <p:nvPr/>
        </p:nvGrpSpPr>
        <p:grpSpPr bwMode="auto">
          <a:xfrm>
            <a:off x="1066800" y="4419600"/>
            <a:ext cx="1981200" cy="1295400"/>
            <a:chOff x="1066800" y="4419600"/>
            <a:chExt cx="1981200" cy="1295400"/>
          </a:xfrm>
        </p:grpSpPr>
        <p:sp>
          <p:nvSpPr>
            <p:cNvPr id="13" name="Rectangle 12"/>
            <p:cNvSpPr/>
            <p:nvPr/>
          </p:nvSpPr>
          <p:spPr bwMode="auto">
            <a:xfrm>
              <a:off x="1066800" y="4419600"/>
              <a:ext cx="1981200" cy="12954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72728" name="Straight Connector 13"/>
            <p:cNvCxnSpPr>
              <a:cxnSpLocks noChangeShapeType="1"/>
            </p:cNvCxnSpPr>
            <p:nvPr/>
          </p:nvCxnSpPr>
          <p:spPr bwMode="auto">
            <a:xfrm>
              <a:off x="1066800" y="4648200"/>
              <a:ext cx="1981200" cy="814"/>
            </a:xfrm>
            <a:prstGeom prst="line">
              <a:avLst/>
            </a:prstGeom>
            <a:noFill/>
            <a:ln w="9525" algn="ctr">
              <a:solidFill>
                <a:schemeClr val="tx1"/>
              </a:solidFill>
              <a:round/>
              <a:headEnd/>
              <a:tailEnd/>
            </a:ln>
          </p:spPr>
        </p:cxnSp>
        <p:sp>
          <p:nvSpPr>
            <p:cNvPr id="72729" name="TextBox 14"/>
            <p:cNvSpPr txBox="1">
              <a:spLocks noChangeArrowheads="1"/>
            </p:cNvSpPr>
            <p:nvPr/>
          </p:nvSpPr>
          <p:spPr bwMode="auto">
            <a:xfrm>
              <a:off x="1156855" y="4419600"/>
              <a:ext cx="1801091" cy="1200329"/>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Items</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Product ID</a:t>
              </a:r>
            </a:p>
            <a:p>
              <a:pPr algn="ctr" defTabSz="914400"/>
              <a:r>
                <a:rPr lang="en-US" sz="1000">
                  <a:latin typeface="Tahoma" pitchFamily="34" charset="0"/>
                  <a:cs typeface="Arial" charset="0"/>
                </a:rPr>
                <a:t>Product Line</a:t>
              </a:r>
            </a:p>
            <a:p>
              <a:pPr algn="ctr" defTabSz="914400"/>
              <a:r>
                <a:rPr lang="en-US" sz="1000">
                  <a:latin typeface="Tahoma" pitchFamily="34" charset="0"/>
                  <a:cs typeface="Arial" charset="0"/>
                </a:rPr>
                <a:t>Product Line Description</a:t>
              </a:r>
            </a:p>
            <a:p>
              <a:pPr algn="ctr" defTabSz="914400"/>
              <a:r>
                <a:rPr lang="en-US" sz="1000">
                  <a:latin typeface="Tahoma" pitchFamily="34" charset="0"/>
                  <a:cs typeface="Arial" charset="0"/>
                </a:rPr>
                <a:t>Item</a:t>
              </a:r>
            </a:p>
            <a:p>
              <a:pPr algn="ctr" defTabSz="914400"/>
              <a:r>
                <a:rPr lang="en-US" sz="1000">
                  <a:latin typeface="Tahoma" pitchFamily="34" charset="0"/>
                  <a:cs typeface="Arial" charset="0"/>
                </a:rPr>
                <a:t>Item Description</a:t>
              </a:r>
            </a:p>
          </p:txBody>
        </p:sp>
      </p:grpSp>
      <p:cxnSp>
        <p:nvCxnSpPr>
          <p:cNvPr id="72709" name="Straight Connector 16"/>
          <p:cNvCxnSpPr>
            <a:cxnSpLocks noChangeShapeType="1"/>
            <a:stCxn id="9" idx="3"/>
          </p:cNvCxnSpPr>
          <p:nvPr/>
        </p:nvCxnSpPr>
        <p:spPr bwMode="auto">
          <a:xfrm>
            <a:off x="3048000" y="3192463"/>
            <a:ext cx="685800" cy="7937"/>
          </a:xfrm>
          <a:prstGeom prst="line">
            <a:avLst/>
          </a:prstGeom>
          <a:noFill/>
          <a:ln w="9525" algn="ctr">
            <a:solidFill>
              <a:schemeClr val="tx1"/>
            </a:solidFill>
            <a:round/>
            <a:headEnd/>
            <a:tailEnd/>
          </a:ln>
        </p:spPr>
      </p:cxnSp>
      <p:cxnSp>
        <p:nvCxnSpPr>
          <p:cNvPr id="72710" name="Straight Connector 18"/>
          <p:cNvCxnSpPr>
            <a:cxnSpLocks noChangeShapeType="1"/>
          </p:cNvCxnSpPr>
          <p:nvPr/>
        </p:nvCxnSpPr>
        <p:spPr bwMode="auto">
          <a:xfrm flipV="1">
            <a:off x="2667000" y="4038600"/>
            <a:ext cx="1066800" cy="381000"/>
          </a:xfrm>
          <a:prstGeom prst="line">
            <a:avLst/>
          </a:prstGeom>
          <a:noFill/>
          <a:ln w="9525" algn="ctr">
            <a:solidFill>
              <a:schemeClr val="tx1"/>
            </a:solidFill>
            <a:round/>
            <a:headEnd/>
            <a:tailEnd/>
          </a:ln>
        </p:spPr>
      </p:cxnSp>
      <p:sp>
        <p:nvSpPr>
          <p:cNvPr id="20" name="Rectangle 19"/>
          <p:cNvSpPr/>
          <p:nvPr/>
        </p:nvSpPr>
        <p:spPr bwMode="auto">
          <a:xfrm>
            <a:off x="3581400" y="5105400"/>
            <a:ext cx="1981200" cy="129540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72712" name="Straight Connector 20"/>
          <p:cNvCxnSpPr>
            <a:cxnSpLocks noChangeShapeType="1"/>
          </p:cNvCxnSpPr>
          <p:nvPr/>
        </p:nvCxnSpPr>
        <p:spPr bwMode="auto">
          <a:xfrm>
            <a:off x="3581400" y="5408613"/>
            <a:ext cx="1981200" cy="1587"/>
          </a:xfrm>
          <a:prstGeom prst="line">
            <a:avLst/>
          </a:prstGeom>
          <a:noFill/>
          <a:ln w="9525" algn="ctr">
            <a:solidFill>
              <a:schemeClr val="tx1"/>
            </a:solidFill>
            <a:round/>
            <a:headEnd/>
            <a:tailEnd/>
          </a:ln>
        </p:spPr>
      </p:cxnSp>
      <p:sp>
        <p:nvSpPr>
          <p:cNvPr id="72713" name="TextBox 21"/>
          <p:cNvSpPr txBox="1">
            <a:spLocks noChangeArrowheads="1"/>
          </p:cNvSpPr>
          <p:nvPr/>
        </p:nvSpPr>
        <p:spPr bwMode="auto">
          <a:xfrm>
            <a:off x="3671888" y="5124450"/>
            <a:ext cx="1800225" cy="1200150"/>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Time</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Fiscal Period</a:t>
            </a:r>
          </a:p>
          <a:p>
            <a:pPr algn="ctr" defTabSz="914400"/>
            <a:r>
              <a:rPr lang="en-US" sz="1000">
                <a:latin typeface="Tahoma" pitchFamily="34" charset="0"/>
                <a:cs typeface="Arial" charset="0"/>
              </a:rPr>
              <a:t>Calendar Period</a:t>
            </a:r>
          </a:p>
          <a:p>
            <a:pPr algn="ctr" defTabSz="914400"/>
            <a:r>
              <a:rPr lang="en-US" sz="1000">
                <a:latin typeface="Tahoma" pitchFamily="34" charset="0"/>
                <a:cs typeface="Arial" charset="0"/>
              </a:rPr>
              <a:t>Calendar Quarter</a:t>
            </a:r>
          </a:p>
          <a:p>
            <a:pPr algn="ctr" defTabSz="914400"/>
            <a:r>
              <a:rPr lang="en-US" sz="1000">
                <a:latin typeface="Tahoma" pitchFamily="34" charset="0"/>
                <a:cs typeface="Arial" charset="0"/>
              </a:rPr>
              <a:t>Fiscal Year</a:t>
            </a:r>
          </a:p>
          <a:p>
            <a:pPr algn="ctr" defTabSz="914400"/>
            <a:r>
              <a:rPr lang="en-US" sz="1000">
                <a:latin typeface="Tahoma" pitchFamily="34" charset="0"/>
                <a:cs typeface="Arial" charset="0"/>
              </a:rPr>
              <a:t>Date</a:t>
            </a:r>
          </a:p>
        </p:txBody>
      </p:sp>
      <p:cxnSp>
        <p:nvCxnSpPr>
          <p:cNvPr id="72714" name="Straight Connector 23"/>
          <p:cNvCxnSpPr>
            <a:cxnSpLocks noChangeShapeType="1"/>
            <a:stCxn id="72713" idx="0"/>
            <a:endCxn id="72735" idx="2"/>
          </p:cNvCxnSpPr>
          <p:nvPr/>
        </p:nvCxnSpPr>
        <p:spPr bwMode="auto">
          <a:xfrm rot="16200000" flipV="1">
            <a:off x="4462462" y="5014913"/>
            <a:ext cx="219075" cy="0"/>
          </a:xfrm>
          <a:prstGeom prst="line">
            <a:avLst/>
          </a:prstGeom>
          <a:noFill/>
          <a:ln w="9525" algn="ctr">
            <a:solidFill>
              <a:schemeClr val="tx1"/>
            </a:solidFill>
            <a:round/>
            <a:headEnd/>
            <a:tailEnd/>
          </a:ln>
        </p:spPr>
      </p:cxnSp>
      <p:sp>
        <p:nvSpPr>
          <p:cNvPr id="23" name="Rectangle 22"/>
          <p:cNvSpPr/>
          <p:nvPr/>
        </p:nvSpPr>
        <p:spPr bwMode="auto">
          <a:xfrm>
            <a:off x="6096000" y="1809750"/>
            <a:ext cx="1981200" cy="85725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72716" name="Straight Connector 24"/>
          <p:cNvCxnSpPr>
            <a:cxnSpLocks noChangeShapeType="1"/>
          </p:cNvCxnSpPr>
          <p:nvPr/>
        </p:nvCxnSpPr>
        <p:spPr bwMode="auto">
          <a:xfrm>
            <a:off x="6096000" y="2114550"/>
            <a:ext cx="1981200" cy="0"/>
          </a:xfrm>
          <a:prstGeom prst="line">
            <a:avLst/>
          </a:prstGeom>
          <a:noFill/>
          <a:ln w="9525" algn="ctr">
            <a:solidFill>
              <a:schemeClr val="tx1"/>
            </a:solidFill>
            <a:round/>
            <a:headEnd/>
            <a:tailEnd/>
          </a:ln>
        </p:spPr>
      </p:cxnSp>
      <p:sp>
        <p:nvSpPr>
          <p:cNvPr id="72717" name="TextBox 25"/>
          <p:cNvSpPr txBox="1">
            <a:spLocks noChangeArrowheads="1"/>
          </p:cNvSpPr>
          <p:nvPr/>
        </p:nvSpPr>
        <p:spPr bwMode="auto">
          <a:xfrm>
            <a:off x="6199188" y="1809750"/>
            <a:ext cx="1801812" cy="738188"/>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Sales Personnel</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Territory ID</a:t>
            </a:r>
          </a:p>
          <a:p>
            <a:pPr algn="ctr" defTabSz="914400"/>
            <a:r>
              <a:rPr lang="en-US" sz="1000">
                <a:latin typeface="Tahoma" pitchFamily="34" charset="0"/>
                <a:cs typeface="Arial" charset="0"/>
              </a:rPr>
              <a:t>SalesPerson ID</a:t>
            </a:r>
          </a:p>
        </p:txBody>
      </p:sp>
      <p:sp>
        <p:nvSpPr>
          <p:cNvPr id="28" name="Rectangle 27"/>
          <p:cNvSpPr/>
          <p:nvPr/>
        </p:nvSpPr>
        <p:spPr bwMode="auto">
          <a:xfrm>
            <a:off x="6096000" y="3048000"/>
            <a:ext cx="1981200" cy="100965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72719" name="Straight Connector 28"/>
          <p:cNvCxnSpPr>
            <a:cxnSpLocks noChangeShapeType="1"/>
          </p:cNvCxnSpPr>
          <p:nvPr/>
        </p:nvCxnSpPr>
        <p:spPr bwMode="auto">
          <a:xfrm>
            <a:off x="6096000" y="3351213"/>
            <a:ext cx="1981200" cy="1587"/>
          </a:xfrm>
          <a:prstGeom prst="line">
            <a:avLst/>
          </a:prstGeom>
          <a:noFill/>
          <a:ln w="9525" algn="ctr">
            <a:solidFill>
              <a:schemeClr val="tx1"/>
            </a:solidFill>
            <a:round/>
            <a:headEnd/>
            <a:tailEnd/>
          </a:ln>
        </p:spPr>
      </p:cxnSp>
      <p:sp>
        <p:nvSpPr>
          <p:cNvPr id="72720" name="TextBox 29"/>
          <p:cNvSpPr txBox="1">
            <a:spLocks noChangeArrowheads="1"/>
          </p:cNvSpPr>
          <p:nvPr/>
        </p:nvSpPr>
        <p:spPr bwMode="auto">
          <a:xfrm>
            <a:off x="6186488" y="3067050"/>
            <a:ext cx="1800225" cy="892175"/>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Accounts</a:t>
            </a:r>
          </a:p>
          <a:p>
            <a:pPr algn="ctr" defTabSz="914400"/>
            <a:endParaRPr lang="en-US" sz="1000">
              <a:latin typeface="Tahoma" pitchFamily="34" charset="0"/>
              <a:cs typeface="Arial" charset="0"/>
            </a:endParaRPr>
          </a:p>
          <a:p>
            <a:pPr algn="ctr" defTabSz="914400"/>
            <a:r>
              <a:rPr lang="en-US" sz="1000">
                <a:latin typeface="Tahoma" pitchFamily="34" charset="0"/>
                <a:cs typeface="Arial" charset="0"/>
              </a:rPr>
              <a:t>Account</a:t>
            </a:r>
          </a:p>
          <a:p>
            <a:pPr algn="ctr" defTabSz="914400"/>
            <a:r>
              <a:rPr lang="en-US" sz="1000">
                <a:latin typeface="Tahoma" pitchFamily="34" charset="0"/>
                <a:cs typeface="Arial" charset="0"/>
              </a:rPr>
              <a:t>SubAccount</a:t>
            </a:r>
          </a:p>
          <a:p>
            <a:pPr algn="ctr" defTabSz="914400"/>
            <a:r>
              <a:rPr lang="en-US" sz="1000">
                <a:latin typeface="Tahoma" pitchFamily="34" charset="0"/>
                <a:cs typeface="Arial" charset="0"/>
              </a:rPr>
              <a:t>Cost Center</a:t>
            </a:r>
          </a:p>
        </p:txBody>
      </p:sp>
      <p:sp>
        <p:nvSpPr>
          <p:cNvPr id="31" name="Rectangle 30"/>
          <p:cNvSpPr/>
          <p:nvPr/>
        </p:nvSpPr>
        <p:spPr bwMode="auto">
          <a:xfrm>
            <a:off x="6081713" y="4400550"/>
            <a:ext cx="1981200" cy="1009650"/>
          </a:xfrm>
          <a:prstGeom prst="rect">
            <a:avLst/>
          </a:prstGeom>
          <a:noFill/>
          <a:ln w="9525" cap="flat" cmpd="sng" algn="ctr">
            <a:solidFill>
              <a:schemeClr val="tx1"/>
            </a:solidFill>
            <a:prstDash val="solid"/>
            <a:round/>
            <a:headEnd type="none" w="med" len="med"/>
            <a:tailEnd type="none" w="med" len="med"/>
          </a:ln>
          <a:effectLst>
            <a:outerShdw blurRad="50800" dist="38100" dir="10800000" algn="r" rotWithShape="0">
              <a:prstClr val="black">
                <a:alpha val="40000"/>
              </a:prstClr>
            </a:outerShdw>
          </a:effectLst>
        </p:spPr>
        <p:txBody>
          <a:bodyPr wrap="none" tIns="91440" bIns="91440" anchor="ctr"/>
          <a:lstStyle/>
          <a:p>
            <a:pPr algn="ctr" defTabSz="914400">
              <a:defRPr/>
            </a:pPr>
            <a:endParaRPr lang="en-US" sz="2800">
              <a:latin typeface="Tahoma" pitchFamily="34" charset="0"/>
              <a:cs typeface="Arial" charset="0"/>
            </a:endParaRPr>
          </a:p>
        </p:txBody>
      </p:sp>
      <p:cxnSp>
        <p:nvCxnSpPr>
          <p:cNvPr id="72722" name="Straight Connector 31"/>
          <p:cNvCxnSpPr>
            <a:cxnSpLocks noChangeShapeType="1"/>
          </p:cNvCxnSpPr>
          <p:nvPr/>
        </p:nvCxnSpPr>
        <p:spPr bwMode="auto">
          <a:xfrm>
            <a:off x="6081713" y="4705350"/>
            <a:ext cx="1981200" cy="0"/>
          </a:xfrm>
          <a:prstGeom prst="line">
            <a:avLst/>
          </a:prstGeom>
          <a:noFill/>
          <a:ln w="9525" algn="ctr">
            <a:solidFill>
              <a:schemeClr val="tx1"/>
            </a:solidFill>
            <a:round/>
            <a:headEnd/>
            <a:tailEnd/>
          </a:ln>
        </p:spPr>
      </p:cxnSp>
      <p:sp>
        <p:nvSpPr>
          <p:cNvPr id="72723" name="TextBox 32"/>
          <p:cNvSpPr txBox="1">
            <a:spLocks noChangeArrowheads="1"/>
          </p:cNvSpPr>
          <p:nvPr/>
        </p:nvSpPr>
        <p:spPr bwMode="auto">
          <a:xfrm>
            <a:off x="6172200" y="4419600"/>
            <a:ext cx="1801813" cy="923925"/>
          </a:xfrm>
          <a:prstGeom prst="rect">
            <a:avLst/>
          </a:prstGeom>
          <a:noFill/>
          <a:ln w="9525">
            <a:noFill/>
            <a:miter lim="800000"/>
            <a:headEnd/>
            <a:tailEnd/>
          </a:ln>
        </p:spPr>
        <p:txBody>
          <a:bodyPr>
            <a:spAutoFit/>
          </a:bodyPr>
          <a:lstStyle/>
          <a:p>
            <a:pPr algn="ctr" defTabSz="914400"/>
            <a:r>
              <a:rPr lang="en-US" sz="1400">
                <a:latin typeface="Tahoma" pitchFamily="34" charset="0"/>
                <a:cs typeface="Arial" charset="0"/>
              </a:rPr>
              <a:t>Currencies</a:t>
            </a:r>
          </a:p>
          <a:p>
            <a:pPr algn="ctr" defTabSz="914400"/>
            <a:endParaRPr lang="en-US" sz="1400">
              <a:latin typeface="Tahoma" pitchFamily="34" charset="0"/>
              <a:cs typeface="Arial" charset="0"/>
            </a:endParaRPr>
          </a:p>
          <a:p>
            <a:pPr algn="ctr" defTabSz="914400"/>
            <a:r>
              <a:rPr lang="en-US" sz="1000">
                <a:latin typeface="Tahoma" pitchFamily="34" charset="0"/>
                <a:cs typeface="Arial" charset="0"/>
              </a:rPr>
              <a:t>CurrencyID</a:t>
            </a:r>
          </a:p>
          <a:p>
            <a:pPr algn="ctr" defTabSz="914400"/>
            <a:r>
              <a:rPr lang="en-US" sz="1000">
                <a:latin typeface="Tahoma" pitchFamily="34" charset="0"/>
                <a:cs typeface="Arial" charset="0"/>
              </a:rPr>
              <a:t>Currency Name</a:t>
            </a:r>
          </a:p>
          <a:p>
            <a:pPr algn="ctr" defTabSz="914400"/>
            <a:r>
              <a:rPr lang="en-US" sz="1000">
                <a:latin typeface="Tahoma" pitchFamily="34" charset="0"/>
                <a:cs typeface="Arial" charset="0"/>
              </a:rPr>
              <a:t>Currency Type</a:t>
            </a:r>
          </a:p>
        </p:txBody>
      </p:sp>
      <p:cxnSp>
        <p:nvCxnSpPr>
          <p:cNvPr id="72724" name="Straight Connector 37"/>
          <p:cNvCxnSpPr>
            <a:cxnSpLocks noChangeShapeType="1"/>
            <a:endCxn id="23" idx="1"/>
          </p:cNvCxnSpPr>
          <p:nvPr/>
        </p:nvCxnSpPr>
        <p:spPr bwMode="auto">
          <a:xfrm flipV="1">
            <a:off x="5410200" y="2238375"/>
            <a:ext cx="685800" cy="276225"/>
          </a:xfrm>
          <a:prstGeom prst="line">
            <a:avLst/>
          </a:prstGeom>
          <a:noFill/>
          <a:ln w="9525" algn="ctr">
            <a:solidFill>
              <a:schemeClr val="tx1"/>
            </a:solidFill>
            <a:round/>
            <a:headEnd/>
            <a:tailEnd/>
          </a:ln>
        </p:spPr>
      </p:cxnSp>
      <p:cxnSp>
        <p:nvCxnSpPr>
          <p:cNvPr id="72725" name="Straight Connector 39"/>
          <p:cNvCxnSpPr>
            <a:cxnSpLocks noChangeShapeType="1"/>
            <a:endCxn id="31" idx="1"/>
          </p:cNvCxnSpPr>
          <p:nvPr/>
        </p:nvCxnSpPr>
        <p:spPr bwMode="auto">
          <a:xfrm>
            <a:off x="5410200" y="4343400"/>
            <a:ext cx="671513" cy="561975"/>
          </a:xfrm>
          <a:prstGeom prst="line">
            <a:avLst/>
          </a:prstGeom>
          <a:noFill/>
          <a:ln w="9525" algn="ctr">
            <a:solidFill>
              <a:schemeClr val="tx1"/>
            </a:solidFill>
            <a:round/>
            <a:headEnd/>
            <a:tailEnd/>
          </a:ln>
        </p:spPr>
      </p:cxnSp>
      <p:cxnSp>
        <p:nvCxnSpPr>
          <p:cNvPr id="72726" name="Straight Connector 41"/>
          <p:cNvCxnSpPr>
            <a:cxnSpLocks noChangeShapeType="1"/>
            <a:stCxn id="4" idx="3"/>
          </p:cNvCxnSpPr>
          <p:nvPr/>
        </p:nvCxnSpPr>
        <p:spPr bwMode="auto">
          <a:xfrm>
            <a:off x="5410200" y="3390900"/>
            <a:ext cx="685800" cy="38100"/>
          </a:xfrm>
          <a:prstGeom prst="line">
            <a:avLst/>
          </a:prstGeom>
          <a:noFill/>
          <a:ln w="9525" algn="ctr">
            <a:solidFill>
              <a:schemeClr val="tx1"/>
            </a:solidFill>
            <a:round/>
            <a:headEnd/>
            <a:tailEnd/>
          </a:ln>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cs typeface="Arial" charset="0"/>
              </a:rPr>
              <a:t>Dimensions</a:t>
            </a:r>
            <a:endParaRPr lang="en-US" dirty="0"/>
          </a:p>
        </p:txBody>
      </p:sp>
      <p:sp>
        <p:nvSpPr>
          <p:cNvPr id="74753" name="Rectangle 3"/>
          <p:cNvSpPr>
            <a:spLocks noGrp="1" noChangeArrowheads="1"/>
          </p:cNvSpPr>
          <p:nvPr>
            <p:ph idx="1"/>
          </p:nvPr>
        </p:nvSpPr>
        <p:spPr/>
        <p:txBody>
          <a:bodyPr/>
          <a:lstStyle/>
          <a:p>
            <a:pPr lvl="1" eaLnBrk="1" hangingPunct="1">
              <a:lnSpc>
                <a:spcPct val="150000"/>
              </a:lnSpc>
              <a:buFont typeface="Lucida Grande"/>
              <a:buNone/>
            </a:pPr>
            <a:endParaRPr lang="en-US" dirty="0" smtClean="0"/>
          </a:p>
          <a:p>
            <a:pPr lvl="1" eaLnBrk="1" hangingPunct="1">
              <a:lnSpc>
                <a:spcPct val="150000"/>
              </a:lnSpc>
              <a:buFont typeface="Lucida Grande"/>
              <a:buNone/>
            </a:pPr>
            <a:endParaRPr lang="en-US" sz="2800" dirty="0" smtClean="0"/>
          </a:p>
        </p:txBody>
      </p:sp>
      <p:pic>
        <p:nvPicPr>
          <p:cNvPr id="74755" name="Picture 6" descr="Star_fact_ar_invoices.jpg"/>
          <p:cNvPicPr>
            <a:picLocks noChangeAspect="1"/>
          </p:cNvPicPr>
          <p:nvPr/>
        </p:nvPicPr>
        <p:blipFill>
          <a:blip r:embed="rId3"/>
          <a:srcRect/>
          <a:stretch>
            <a:fillRect/>
          </a:stretch>
        </p:blipFill>
        <p:spPr bwMode="auto">
          <a:xfrm>
            <a:off x="1636713" y="1384300"/>
            <a:ext cx="5132387" cy="4400550"/>
          </a:xfrm>
          <a:prstGeom prst="rect">
            <a:avLst/>
          </a:prstGeom>
          <a:noFill/>
          <a:ln w="9525">
            <a:noFill/>
            <a:miter lim="800000"/>
            <a:headEnd/>
            <a:tailEnd/>
          </a:ln>
        </p:spPr>
      </p:pic>
      <p:pic>
        <p:nvPicPr>
          <p:cNvPr id="8" name="Picture 7" descr="Star_fact_ar_invoices.jpg"/>
          <p:cNvPicPr>
            <a:picLocks noChangeAspect="1"/>
          </p:cNvPicPr>
          <p:nvPr/>
        </p:nvPicPr>
        <p:blipFill>
          <a:blip r:embed="rId4"/>
          <a:srcRect/>
          <a:stretch>
            <a:fillRect/>
          </a:stretch>
        </p:blipFill>
        <p:spPr bwMode="auto">
          <a:xfrm>
            <a:off x="5018088" y="0"/>
            <a:ext cx="3962400" cy="4714875"/>
          </a:xfrm>
          <a:prstGeom prst="rect">
            <a:avLst/>
          </a:prstGeom>
          <a:noFill/>
          <a:ln w="9525">
            <a:noFill/>
            <a:miter lim="800000"/>
            <a:headEnd/>
            <a:tailEnd/>
          </a:ln>
        </p:spPr>
      </p:pic>
      <p:sp>
        <p:nvSpPr>
          <p:cNvPr id="6" name="Right Arrow 5"/>
          <p:cNvSpPr/>
          <p:nvPr/>
        </p:nvSpPr>
        <p:spPr>
          <a:xfrm>
            <a:off x="6132513" y="2608263"/>
            <a:ext cx="806450" cy="45720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400"/>
          </a:p>
        </p:txBody>
      </p:sp>
      <p:sp>
        <p:nvSpPr>
          <p:cNvPr id="9" name="Right Arrow 8"/>
          <p:cNvSpPr/>
          <p:nvPr/>
        </p:nvSpPr>
        <p:spPr>
          <a:xfrm>
            <a:off x="6284913" y="3379788"/>
            <a:ext cx="806450" cy="45720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400"/>
          </a:p>
        </p:txBody>
      </p:sp>
      <p:sp>
        <p:nvSpPr>
          <p:cNvPr id="10" name="Right Arrow 9"/>
          <p:cNvSpPr/>
          <p:nvPr/>
        </p:nvSpPr>
        <p:spPr>
          <a:xfrm>
            <a:off x="6311900" y="4186238"/>
            <a:ext cx="806450" cy="45720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7" descr="dw_f"/>
          <p:cNvPicPr>
            <a:picLocks noChangeAspect="1" noChangeArrowheads="1"/>
          </p:cNvPicPr>
          <p:nvPr/>
        </p:nvPicPr>
        <p:blipFill>
          <a:blip r:embed="rId3"/>
          <a:srcRect/>
          <a:stretch>
            <a:fillRect/>
          </a:stretch>
        </p:blipFill>
        <p:spPr bwMode="auto">
          <a:xfrm>
            <a:off x="914400" y="0"/>
            <a:ext cx="8229600" cy="6172200"/>
          </a:xfrm>
          <a:prstGeom prst="rect">
            <a:avLst/>
          </a:prstGeom>
          <a:noFill/>
          <a:ln w="9525">
            <a:noFill/>
            <a:miter lim="800000"/>
            <a:headEnd/>
            <a:tailEnd/>
          </a:ln>
        </p:spPr>
      </p:pic>
      <p:sp>
        <p:nvSpPr>
          <p:cNvPr id="76802" name="Title 4"/>
          <p:cNvSpPr>
            <a:spLocks noGrp="1"/>
          </p:cNvSpPr>
          <p:nvPr>
            <p:ph type="title"/>
          </p:nvPr>
        </p:nvSpPr>
        <p:spPr/>
        <p:txBody>
          <a:bodyPr/>
          <a:lstStyle/>
          <a:p>
            <a:pPr eaLnBrk="1" hangingPunct="1"/>
            <a:r>
              <a:rPr lang="en-US" dirty="0" smtClean="0"/>
              <a:t>BI Architecture</a:t>
            </a:r>
            <a:endParaRPr lang="en-GB" dirty="0" smtClean="0"/>
          </a:p>
        </p:txBody>
      </p:sp>
    </p:spTree>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p:cNvSpPr>
          <p:nvPr>
            <p:ph type="title"/>
          </p:nvPr>
        </p:nvSpPr>
        <p:spPr/>
        <p:txBody>
          <a:bodyPr/>
          <a:lstStyle/>
          <a:p>
            <a:pPr eaLnBrk="1" hangingPunct="1"/>
            <a:r>
              <a:rPr lang="en-US" dirty="0" smtClean="0"/>
              <a:t>BI Architecture – Technical Perspective</a:t>
            </a:r>
          </a:p>
        </p:txBody>
      </p:sp>
      <p:sp>
        <p:nvSpPr>
          <p:cNvPr id="4" name="Content Placeholder 3"/>
          <p:cNvSpPr>
            <a:spLocks noGrp="1"/>
          </p:cNvSpPr>
          <p:nvPr>
            <p:ph idx="1"/>
          </p:nvPr>
        </p:nvSpPr>
        <p:spPr/>
        <p:txBody>
          <a:bodyPr/>
          <a:lstStyle/>
          <a:p>
            <a:endParaRPr lang="en-US"/>
          </a:p>
        </p:txBody>
      </p:sp>
      <p:pic>
        <p:nvPicPr>
          <p:cNvPr id="78850" name="Picture 4"/>
          <p:cNvPicPr>
            <a:picLocks noChangeAspect="1" noChangeArrowheads="1"/>
          </p:cNvPicPr>
          <p:nvPr/>
        </p:nvPicPr>
        <p:blipFill>
          <a:blip r:embed="rId3"/>
          <a:srcRect/>
          <a:stretch>
            <a:fillRect/>
          </a:stretch>
        </p:blipFill>
        <p:spPr bwMode="auto">
          <a:xfrm>
            <a:off x="1588" y="1316038"/>
            <a:ext cx="9142412" cy="5060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p:cNvSpPr>
          <p:nvPr>
            <p:ph type="title"/>
          </p:nvPr>
        </p:nvSpPr>
        <p:spPr/>
        <p:txBody>
          <a:bodyPr/>
          <a:lstStyle/>
          <a:p>
            <a:pPr eaLnBrk="1" hangingPunct="1"/>
            <a:r>
              <a:rPr lang="en-US" dirty="0" smtClean="0"/>
              <a:t>BI Architecture – Technical Perspective</a:t>
            </a:r>
          </a:p>
        </p:txBody>
      </p:sp>
      <p:sp>
        <p:nvSpPr>
          <p:cNvPr id="80898" name="Rectangle 3"/>
          <p:cNvSpPr>
            <a:spLocks noGrp="1"/>
          </p:cNvSpPr>
          <p:nvPr>
            <p:ph type="body" idx="1"/>
          </p:nvPr>
        </p:nvSpPr>
        <p:spPr/>
        <p:txBody>
          <a:bodyPr/>
          <a:lstStyle/>
          <a:p>
            <a:pPr eaLnBrk="1" hangingPunct="1"/>
            <a:endParaRPr lang="en-US" smtClean="0"/>
          </a:p>
        </p:txBody>
      </p:sp>
      <p:pic>
        <p:nvPicPr>
          <p:cNvPr id="80899" name="Picture 4"/>
          <p:cNvPicPr>
            <a:picLocks noChangeAspect="1" noChangeArrowheads="1"/>
          </p:cNvPicPr>
          <p:nvPr/>
        </p:nvPicPr>
        <p:blipFill>
          <a:blip r:embed="rId3"/>
          <a:srcRect/>
          <a:stretch>
            <a:fillRect/>
          </a:stretch>
        </p:blipFill>
        <p:spPr bwMode="auto">
          <a:xfrm>
            <a:off x="4763" y="1316038"/>
            <a:ext cx="9136062" cy="499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p:cNvSpPr>
          <p:nvPr>
            <p:ph type="title"/>
          </p:nvPr>
        </p:nvSpPr>
        <p:spPr/>
        <p:txBody>
          <a:bodyPr/>
          <a:lstStyle/>
          <a:p>
            <a:pPr eaLnBrk="1" hangingPunct="1"/>
            <a:r>
              <a:rPr lang="en-US" dirty="0" smtClean="0"/>
              <a:t>BI Architecture – Technical Perspective</a:t>
            </a:r>
          </a:p>
        </p:txBody>
      </p:sp>
      <p:sp>
        <p:nvSpPr>
          <p:cNvPr id="82946" name="Rectangle 3"/>
          <p:cNvSpPr>
            <a:spLocks noGrp="1"/>
          </p:cNvSpPr>
          <p:nvPr>
            <p:ph type="body" idx="1"/>
          </p:nvPr>
        </p:nvSpPr>
        <p:spPr/>
        <p:txBody>
          <a:bodyPr/>
          <a:lstStyle/>
          <a:p>
            <a:pPr eaLnBrk="1" hangingPunct="1"/>
            <a:endParaRPr lang="en-US" smtClean="0"/>
          </a:p>
        </p:txBody>
      </p:sp>
      <p:pic>
        <p:nvPicPr>
          <p:cNvPr id="82947" name="Picture 4"/>
          <p:cNvPicPr>
            <a:picLocks noChangeAspect="1" noChangeArrowheads="1"/>
          </p:cNvPicPr>
          <p:nvPr/>
        </p:nvPicPr>
        <p:blipFill>
          <a:blip r:embed="rId3"/>
          <a:srcRect/>
          <a:stretch>
            <a:fillRect/>
          </a:stretch>
        </p:blipFill>
        <p:spPr bwMode="auto">
          <a:xfrm>
            <a:off x="1588" y="1316038"/>
            <a:ext cx="9142412" cy="499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custDataLst>
              <p:tags r:id="rId2"/>
            </p:custDataLst>
          </p:nvPr>
        </p:nvSpPr>
        <p:spPr/>
        <p:txBody>
          <a:bodyPr/>
          <a:lstStyle/>
          <a:p>
            <a:pPr eaLnBrk="1" hangingPunct="1"/>
            <a:r>
              <a:rPr lang="en-US" dirty="0" smtClean="0"/>
              <a:t>Facilities</a:t>
            </a:r>
          </a:p>
        </p:txBody>
      </p:sp>
      <p:pic>
        <p:nvPicPr>
          <p:cNvPr id="2050" name="Picture 2" descr="C:\Users\fws\AppData\Local\Microsoft\Windows\Temporary Internet Files\Content.IE5\LEHO6DZH\MC900053965[1].wmf"/>
          <p:cNvPicPr>
            <a:picLocks noChangeAspect="1" noChangeArrowheads="1"/>
          </p:cNvPicPr>
          <p:nvPr>
            <p:custDataLst>
              <p:tags r:id="rId3"/>
            </p:custDataLst>
          </p:nvPr>
        </p:nvPicPr>
        <p:blipFill>
          <a:blip r:embed="rId11"/>
          <a:srcRect/>
          <a:stretch>
            <a:fillRect/>
          </a:stretch>
        </p:blipFill>
        <p:spPr bwMode="auto">
          <a:xfrm>
            <a:off x="1101725" y="2127250"/>
            <a:ext cx="911225" cy="882650"/>
          </a:xfrm>
          <a:prstGeom prst="rect">
            <a:avLst/>
          </a:prstGeom>
          <a:noFill/>
          <a:ln w="9525">
            <a:noFill/>
            <a:miter lim="800000"/>
            <a:headEnd/>
            <a:tailEnd/>
          </a:ln>
        </p:spPr>
      </p:pic>
      <p:pic>
        <p:nvPicPr>
          <p:cNvPr id="2057" name="Picture 9" descr="C:\Users\fws\AppData\Local\Microsoft\Windows\Temporary Internet Files\Content.IE5\LEHO6DZH\MC900290955[1].wmf"/>
          <p:cNvPicPr>
            <a:picLocks noChangeAspect="1" noChangeArrowheads="1"/>
          </p:cNvPicPr>
          <p:nvPr>
            <p:custDataLst>
              <p:tags r:id="rId4"/>
            </p:custDataLst>
          </p:nvPr>
        </p:nvPicPr>
        <p:blipFill>
          <a:blip r:embed="rId12"/>
          <a:srcRect/>
          <a:stretch>
            <a:fillRect/>
          </a:stretch>
        </p:blipFill>
        <p:spPr bwMode="auto">
          <a:xfrm>
            <a:off x="6207125" y="3843338"/>
            <a:ext cx="1606550" cy="1258887"/>
          </a:xfrm>
          <a:prstGeom prst="rect">
            <a:avLst/>
          </a:prstGeom>
          <a:noFill/>
          <a:ln w="9525">
            <a:noFill/>
            <a:miter lim="800000"/>
            <a:headEnd/>
            <a:tailEnd/>
          </a:ln>
        </p:spPr>
      </p:pic>
      <p:pic>
        <p:nvPicPr>
          <p:cNvPr id="2058" name="Picture 10" descr="C:\Users\fws\AppData\Local\Microsoft\Windows\Temporary Internet Files\Content.IE5\KBBO63K9\MC900047911[1].wmf"/>
          <p:cNvPicPr>
            <a:picLocks noChangeAspect="1" noChangeArrowheads="1"/>
          </p:cNvPicPr>
          <p:nvPr>
            <p:custDataLst>
              <p:tags r:id="rId5"/>
            </p:custDataLst>
          </p:nvPr>
        </p:nvPicPr>
        <p:blipFill>
          <a:blip r:embed="rId13"/>
          <a:srcRect/>
          <a:stretch>
            <a:fillRect/>
          </a:stretch>
        </p:blipFill>
        <p:spPr bwMode="auto">
          <a:xfrm>
            <a:off x="912813" y="3898900"/>
            <a:ext cx="1287462" cy="1244600"/>
          </a:xfrm>
          <a:prstGeom prst="rect">
            <a:avLst/>
          </a:prstGeom>
          <a:noFill/>
          <a:ln w="9525">
            <a:noFill/>
            <a:miter lim="800000"/>
            <a:headEnd/>
            <a:tailEnd/>
          </a:ln>
        </p:spPr>
      </p:pic>
      <p:pic>
        <p:nvPicPr>
          <p:cNvPr id="2059" name="Picture 11" descr="C:\Users\fws\AppData\Local\Microsoft\Windows\Temporary Internet Files\Content.IE5\0CGD0KXU\MC900104750[1].wmf"/>
          <p:cNvPicPr>
            <a:picLocks noChangeAspect="1" noChangeArrowheads="1"/>
          </p:cNvPicPr>
          <p:nvPr>
            <p:custDataLst>
              <p:tags r:id="rId6"/>
            </p:custDataLst>
          </p:nvPr>
        </p:nvPicPr>
        <p:blipFill>
          <a:blip r:embed="rId14"/>
          <a:srcRect/>
          <a:stretch>
            <a:fillRect/>
          </a:stretch>
        </p:blipFill>
        <p:spPr bwMode="auto">
          <a:xfrm>
            <a:off x="3394075" y="2127250"/>
            <a:ext cx="1811338" cy="963613"/>
          </a:xfrm>
          <a:prstGeom prst="rect">
            <a:avLst/>
          </a:prstGeom>
          <a:noFill/>
          <a:ln w="9525">
            <a:noFill/>
            <a:miter lim="800000"/>
            <a:headEnd/>
            <a:tailEnd/>
          </a:ln>
        </p:spPr>
      </p:pic>
      <p:pic>
        <p:nvPicPr>
          <p:cNvPr id="2060" name="Picture 12"/>
          <p:cNvPicPr>
            <a:picLocks noChangeAspect="1" noChangeArrowheads="1"/>
          </p:cNvPicPr>
          <p:nvPr>
            <p:custDataLst>
              <p:tags r:id="rId7"/>
            </p:custDataLst>
          </p:nvPr>
        </p:nvPicPr>
        <p:blipFill>
          <a:blip r:embed="rId15"/>
          <a:srcRect/>
          <a:stretch>
            <a:fillRect/>
          </a:stretch>
        </p:blipFill>
        <p:spPr bwMode="auto">
          <a:xfrm>
            <a:off x="6324600" y="2028825"/>
            <a:ext cx="1371600" cy="981075"/>
          </a:xfrm>
          <a:prstGeom prst="rect">
            <a:avLst/>
          </a:prstGeom>
          <a:noFill/>
          <a:ln w="9525">
            <a:noFill/>
            <a:miter lim="800000"/>
            <a:headEnd/>
            <a:tailEnd/>
          </a:ln>
        </p:spPr>
      </p:pic>
      <p:pic>
        <p:nvPicPr>
          <p:cNvPr id="2061" name="Picture 13" descr="C:\Users\fws\AppData\Local\Microsoft\Windows\Temporary Internet Files\Content.IE5\SCTZFCYD\MC900438207[1].wmf"/>
          <p:cNvPicPr>
            <a:picLocks noChangeAspect="1" noChangeArrowheads="1"/>
          </p:cNvPicPr>
          <p:nvPr>
            <p:custDataLst>
              <p:tags r:id="rId8"/>
            </p:custDataLst>
          </p:nvPr>
        </p:nvPicPr>
        <p:blipFill>
          <a:blip r:embed="rId16"/>
          <a:srcRect/>
          <a:stretch>
            <a:fillRect/>
          </a:stretch>
        </p:blipFill>
        <p:spPr bwMode="auto">
          <a:xfrm>
            <a:off x="3648075" y="3657600"/>
            <a:ext cx="1303338" cy="1808163"/>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p:cNvSpPr>
          <p:nvPr>
            <p:ph type="title"/>
          </p:nvPr>
        </p:nvSpPr>
        <p:spPr/>
        <p:txBody>
          <a:bodyPr/>
          <a:lstStyle/>
          <a:p>
            <a:pPr eaLnBrk="1" hangingPunct="1"/>
            <a:r>
              <a:rPr lang="en-US" dirty="0" smtClean="0"/>
              <a:t>BI Architecture – Technical Perspective</a:t>
            </a:r>
          </a:p>
        </p:txBody>
      </p:sp>
      <p:sp>
        <p:nvSpPr>
          <p:cNvPr id="84994" name="Rectangle 3"/>
          <p:cNvSpPr>
            <a:spLocks noGrp="1"/>
          </p:cNvSpPr>
          <p:nvPr>
            <p:ph type="body" idx="1"/>
          </p:nvPr>
        </p:nvSpPr>
        <p:spPr/>
        <p:txBody>
          <a:bodyPr/>
          <a:lstStyle/>
          <a:p>
            <a:pPr eaLnBrk="1" hangingPunct="1"/>
            <a:endParaRPr lang="en-US" smtClean="0"/>
          </a:p>
        </p:txBody>
      </p:sp>
      <p:pic>
        <p:nvPicPr>
          <p:cNvPr id="84995" name="Picture 4"/>
          <p:cNvPicPr>
            <a:picLocks noChangeAspect="1" noChangeArrowheads="1"/>
          </p:cNvPicPr>
          <p:nvPr/>
        </p:nvPicPr>
        <p:blipFill>
          <a:blip r:embed="rId3"/>
          <a:srcRect/>
          <a:stretch>
            <a:fillRect/>
          </a:stretch>
        </p:blipFill>
        <p:spPr bwMode="auto">
          <a:xfrm>
            <a:off x="1588" y="1316038"/>
            <a:ext cx="9142412" cy="499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p:cNvSpPr>
          <p:nvPr>
            <p:ph type="title"/>
          </p:nvPr>
        </p:nvSpPr>
        <p:spPr/>
        <p:txBody>
          <a:bodyPr/>
          <a:lstStyle/>
          <a:p>
            <a:pPr eaLnBrk="1" hangingPunct="1"/>
            <a:r>
              <a:rPr lang="en-US" dirty="0" smtClean="0"/>
              <a:t>BI Architecture – Technical Perspective</a:t>
            </a:r>
          </a:p>
        </p:txBody>
      </p:sp>
      <p:sp>
        <p:nvSpPr>
          <p:cNvPr id="87042" name="Rectangle 3"/>
          <p:cNvSpPr>
            <a:spLocks noGrp="1"/>
          </p:cNvSpPr>
          <p:nvPr>
            <p:ph type="body" idx="1"/>
          </p:nvPr>
        </p:nvSpPr>
        <p:spPr/>
        <p:txBody>
          <a:bodyPr/>
          <a:lstStyle/>
          <a:p>
            <a:pPr eaLnBrk="1" hangingPunct="1"/>
            <a:endParaRPr lang="en-US" smtClean="0"/>
          </a:p>
        </p:txBody>
      </p:sp>
      <p:pic>
        <p:nvPicPr>
          <p:cNvPr id="87043" name="Picture 4"/>
          <p:cNvPicPr>
            <a:picLocks noChangeAspect="1" noChangeArrowheads="1"/>
          </p:cNvPicPr>
          <p:nvPr/>
        </p:nvPicPr>
        <p:blipFill>
          <a:blip r:embed="rId3"/>
          <a:srcRect/>
          <a:stretch>
            <a:fillRect/>
          </a:stretch>
        </p:blipFill>
        <p:spPr bwMode="auto">
          <a:xfrm>
            <a:off x="1588" y="1262251"/>
            <a:ext cx="9142412" cy="499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cs typeface="Arial" charset="0"/>
              </a:rPr>
              <a:t>BI Modules – BI v3.9</a:t>
            </a:r>
            <a:endParaRPr lang="en-US" dirty="0"/>
          </a:p>
        </p:txBody>
      </p:sp>
      <p:sp>
        <p:nvSpPr>
          <p:cNvPr id="89089" name="Rectangle 3"/>
          <p:cNvSpPr>
            <a:spLocks noGrp="1" noChangeArrowheads="1"/>
          </p:cNvSpPr>
          <p:nvPr>
            <p:ph idx="1"/>
          </p:nvPr>
        </p:nvSpPr>
        <p:spPr/>
        <p:txBody>
          <a:bodyPr/>
          <a:lstStyle/>
          <a:p>
            <a:pPr eaLnBrk="1" hangingPunct="1">
              <a:lnSpc>
                <a:spcPct val="150000"/>
              </a:lnSpc>
            </a:pPr>
            <a:r>
              <a:rPr lang="en-US" sz="3200" dirty="0" smtClean="0"/>
              <a:t>Financials (SE &amp; EE)</a:t>
            </a:r>
          </a:p>
          <a:p>
            <a:pPr eaLnBrk="1" hangingPunct="1">
              <a:lnSpc>
                <a:spcPct val="150000"/>
              </a:lnSpc>
            </a:pPr>
            <a:r>
              <a:rPr lang="en-US" sz="3200" dirty="0" smtClean="0"/>
              <a:t>Order Management </a:t>
            </a:r>
          </a:p>
          <a:p>
            <a:pPr eaLnBrk="1" hangingPunct="1">
              <a:lnSpc>
                <a:spcPct val="150000"/>
              </a:lnSpc>
            </a:pPr>
            <a:r>
              <a:rPr lang="en-US" sz="3200" dirty="0" smtClean="0"/>
              <a:t>Operations</a:t>
            </a:r>
          </a:p>
          <a:p>
            <a:pPr eaLnBrk="1" hangingPunct="1">
              <a:lnSpc>
                <a:spcPct val="150000"/>
              </a:lnSpc>
            </a:pPr>
            <a:r>
              <a:rPr lang="en-US" sz="3200" dirty="0" smtClean="0"/>
              <a:t>TMS</a:t>
            </a:r>
          </a:p>
          <a:p>
            <a:pPr eaLnBrk="1" hangingPunct="1">
              <a:lnSpc>
                <a:spcPct val="150000"/>
              </a:lnSpc>
            </a:pPr>
            <a:r>
              <a:rPr lang="en-US" sz="3200" dirty="0" smtClean="0"/>
              <a:t>EAM</a:t>
            </a:r>
          </a:p>
          <a:p>
            <a:pPr eaLnBrk="1" hangingPunct="1">
              <a:lnSpc>
                <a:spcPct val="150000"/>
              </a:lnSpc>
            </a:pPr>
            <a:endParaRPr lang="en-US" sz="3200" dirty="0" smtClean="0"/>
          </a:p>
          <a:p>
            <a:pPr lvl="1" eaLnBrk="1" hangingPunct="1">
              <a:lnSpc>
                <a:spcPct val="150000"/>
              </a:lnSpc>
              <a:buFont typeface="Lucida Grande"/>
              <a:buNone/>
            </a:pPr>
            <a:endParaRPr lang="en-US" sz="2800" dirty="0" smtClean="0"/>
          </a:p>
          <a:p>
            <a:pPr lvl="1" eaLnBrk="1" hangingPunct="1">
              <a:buFont typeface="Lucida Grande"/>
              <a:buNone/>
            </a:pPr>
            <a:endParaRPr lang="en-US" sz="2000" dirty="0" smtClean="0"/>
          </a:p>
        </p:txBody>
      </p:sp>
      <p:pic>
        <p:nvPicPr>
          <p:cNvPr id="89090" name="Picture 6" descr="http://www.centegra.co.uk/resources/Welcome-BI_Cube_Small.jpg"/>
          <p:cNvPicPr>
            <a:picLocks noChangeAspect="1" noChangeArrowheads="1"/>
          </p:cNvPicPr>
          <p:nvPr/>
        </p:nvPicPr>
        <p:blipFill>
          <a:blip r:embed="rId3"/>
          <a:srcRect/>
          <a:stretch>
            <a:fillRect/>
          </a:stretch>
        </p:blipFill>
        <p:spPr bwMode="auto">
          <a:xfrm>
            <a:off x="7905750" y="441325"/>
            <a:ext cx="998538" cy="749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908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908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908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908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908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89"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p:cNvSpPr/>
          <p:nvPr/>
        </p:nvSpPr>
        <p:spPr>
          <a:xfrm>
            <a:off x="693855"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Financials</a:t>
            </a:r>
          </a:p>
        </p:txBody>
      </p:sp>
      <p:grpSp>
        <p:nvGrpSpPr>
          <p:cNvPr id="2" name="Group 72"/>
          <p:cNvGrpSpPr/>
          <p:nvPr/>
        </p:nvGrpSpPr>
        <p:grpSpPr>
          <a:xfrm>
            <a:off x="693855" y="2113551"/>
            <a:ext cx="1331494" cy="3198393"/>
            <a:chOff x="693855" y="2113551"/>
            <a:chExt cx="1331494" cy="3198393"/>
          </a:xfrm>
        </p:grpSpPr>
        <p:sp>
          <p:nvSpPr>
            <p:cNvPr id="17" name="Rounded Rectangle 16"/>
            <p:cNvSpPr/>
            <p:nvPr/>
          </p:nvSpPr>
          <p:spPr>
            <a:xfrm>
              <a:off x="693855" y="24257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General</a:t>
              </a:r>
            </a:p>
            <a:p>
              <a:pPr algn="ctr"/>
              <a:r>
                <a:rPr lang="en-US" sz="1100" b="1" dirty="0" smtClean="0"/>
                <a:t>Ledger</a:t>
              </a:r>
              <a:endParaRPr lang="en-US" sz="1100" b="1" dirty="0"/>
            </a:p>
          </p:txBody>
        </p:sp>
        <p:sp>
          <p:nvSpPr>
            <p:cNvPr id="18" name="Rounded Rectangle 17"/>
            <p:cNvSpPr/>
            <p:nvPr/>
          </p:nvSpPr>
          <p:spPr>
            <a:xfrm>
              <a:off x="693855" y="34798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Accounts Payable</a:t>
              </a:r>
            </a:p>
          </p:txBody>
        </p:sp>
        <p:sp>
          <p:nvSpPr>
            <p:cNvPr id="19" name="Rounded Rectangle 18"/>
            <p:cNvSpPr/>
            <p:nvPr/>
          </p:nvSpPr>
          <p:spPr>
            <a:xfrm>
              <a:off x="693855" y="4557965"/>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Accounts Receivable</a:t>
              </a:r>
            </a:p>
          </p:txBody>
        </p:sp>
        <p:cxnSp>
          <p:nvCxnSpPr>
            <p:cNvPr id="39" name="Straight Connector 38"/>
            <p:cNvCxnSpPr>
              <a:stCxn id="16" idx="2"/>
              <a:endCxn id="17" idx="0"/>
            </p:cNvCxnSpPr>
            <p:nvPr/>
          </p:nvCxnSpPr>
          <p:spPr>
            <a:xfrm>
              <a:off x="1359602" y="2113551"/>
              <a:ext cx="0" cy="312152"/>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a:stCxn id="17" idx="2"/>
              <a:endCxn id="18" idx="0"/>
            </p:cNvCxnSpPr>
            <p:nvPr/>
          </p:nvCxnSpPr>
          <p:spPr>
            <a:xfrm>
              <a:off x="1359602" y="3179682"/>
              <a:ext cx="0" cy="300121"/>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a:stCxn id="18" idx="2"/>
              <a:endCxn id="19" idx="0"/>
            </p:cNvCxnSpPr>
            <p:nvPr/>
          </p:nvCxnSpPr>
          <p:spPr>
            <a:xfrm>
              <a:off x="1359602" y="4233782"/>
              <a:ext cx="0" cy="324183"/>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2" name="Rounded Rectangle 11"/>
          <p:cNvSpPr/>
          <p:nvPr/>
        </p:nvSpPr>
        <p:spPr>
          <a:xfrm>
            <a:off x="2286034"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Order</a:t>
            </a:r>
            <a:r>
              <a:rPr lang="en-US" sz="1100" dirty="0" smtClean="0"/>
              <a:t> </a:t>
            </a:r>
            <a:r>
              <a:rPr lang="en-US" sz="1100" b="1" dirty="0" smtClean="0"/>
              <a:t>Management</a:t>
            </a:r>
            <a:endParaRPr lang="en-US" sz="1100" b="1" dirty="0"/>
          </a:p>
        </p:txBody>
      </p:sp>
      <p:grpSp>
        <p:nvGrpSpPr>
          <p:cNvPr id="3" name="Group 73"/>
          <p:cNvGrpSpPr/>
          <p:nvPr/>
        </p:nvGrpSpPr>
        <p:grpSpPr>
          <a:xfrm>
            <a:off x="2282023" y="2113551"/>
            <a:ext cx="1331494" cy="4251154"/>
            <a:chOff x="2282023" y="2113551"/>
            <a:chExt cx="1331494" cy="4251154"/>
          </a:xfrm>
        </p:grpSpPr>
        <p:cxnSp>
          <p:nvCxnSpPr>
            <p:cNvPr id="47" name="Straight Connector 46"/>
            <p:cNvCxnSpPr/>
            <p:nvPr/>
          </p:nvCxnSpPr>
          <p:spPr>
            <a:xfrm>
              <a:off x="2945765" y="3179682"/>
              <a:ext cx="4011" cy="300121"/>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20" name="Rounded Rectangle 19"/>
            <p:cNvSpPr/>
            <p:nvPr/>
          </p:nvSpPr>
          <p:spPr>
            <a:xfrm>
              <a:off x="2282023" y="34798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Invoices</a:t>
              </a:r>
            </a:p>
          </p:txBody>
        </p:sp>
        <p:sp>
          <p:nvSpPr>
            <p:cNvPr id="21" name="Rounded Rectangle 20"/>
            <p:cNvSpPr/>
            <p:nvPr/>
          </p:nvSpPr>
          <p:spPr>
            <a:xfrm>
              <a:off x="2282023" y="4557965"/>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Bookings</a:t>
              </a:r>
            </a:p>
          </p:txBody>
        </p:sp>
        <p:sp>
          <p:nvSpPr>
            <p:cNvPr id="22" name="Rounded Rectangle 21"/>
            <p:cNvSpPr/>
            <p:nvPr/>
          </p:nvSpPr>
          <p:spPr>
            <a:xfrm>
              <a:off x="2282023" y="5610726"/>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Shipments</a:t>
              </a:r>
            </a:p>
          </p:txBody>
        </p:sp>
        <p:sp>
          <p:nvSpPr>
            <p:cNvPr id="29" name="Rounded Rectangle 28"/>
            <p:cNvSpPr/>
            <p:nvPr/>
          </p:nvSpPr>
          <p:spPr>
            <a:xfrm>
              <a:off x="2282023" y="24257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Sales </a:t>
              </a:r>
            </a:p>
            <a:p>
              <a:pPr algn="ctr"/>
              <a:r>
                <a:rPr lang="en-US" sz="1100" b="1" dirty="0" smtClean="0"/>
                <a:t>Orders</a:t>
              </a:r>
            </a:p>
          </p:txBody>
        </p:sp>
        <p:cxnSp>
          <p:nvCxnSpPr>
            <p:cNvPr id="45" name="Straight Connector 44"/>
            <p:cNvCxnSpPr/>
            <p:nvPr/>
          </p:nvCxnSpPr>
          <p:spPr>
            <a:xfrm>
              <a:off x="2947770" y="2113551"/>
              <a:ext cx="0" cy="312152"/>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flipH="1">
              <a:off x="2945765" y="4233782"/>
              <a:ext cx="4010" cy="324183"/>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H="1">
              <a:off x="2945765" y="5311944"/>
              <a:ext cx="4010" cy="298782"/>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5" name="Rounded Rectangle 14"/>
          <p:cNvSpPr/>
          <p:nvPr/>
        </p:nvSpPr>
        <p:spPr>
          <a:xfrm>
            <a:off x="3824062"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Operations</a:t>
            </a:r>
          </a:p>
        </p:txBody>
      </p:sp>
      <p:grpSp>
        <p:nvGrpSpPr>
          <p:cNvPr id="4" name="Group 74"/>
          <p:cNvGrpSpPr/>
          <p:nvPr/>
        </p:nvGrpSpPr>
        <p:grpSpPr>
          <a:xfrm>
            <a:off x="3824062" y="2113551"/>
            <a:ext cx="1331494" cy="3174330"/>
            <a:chOff x="3824062" y="2113551"/>
            <a:chExt cx="1331494" cy="3174330"/>
          </a:xfrm>
        </p:grpSpPr>
        <p:sp>
          <p:nvSpPr>
            <p:cNvPr id="30" name="Rounded Rectangle 29"/>
            <p:cNvSpPr/>
            <p:nvPr/>
          </p:nvSpPr>
          <p:spPr>
            <a:xfrm>
              <a:off x="3824062" y="2453777"/>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Inventory Control &amp; Management</a:t>
              </a:r>
            </a:p>
          </p:txBody>
        </p:sp>
        <p:sp>
          <p:nvSpPr>
            <p:cNvPr id="31" name="Rounded Rectangle 30"/>
            <p:cNvSpPr/>
            <p:nvPr/>
          </p:nvSpPr>
          <p:spPr>
            <a:xfrm>
              <a:off x="3824062" y="3479803"/>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Direct</a:t>
              </a:r>
            </a:p>
            <a:p>
              <a:pPr algn="ctr"/>
              <a:r>
                <a:rPr lang="en-US" sz="1100" b="1" dirty="0" smtClean="0"/>
                <a:t>Materials</a:t>
              </a:r>
            </a:p>
            <a:p>
              <a:pPr algn="ctr"/>
              <a:r>
                <a:rPr lang="en-US" sz="1100" b="1" dirty="0" smtClean="0"/>
                <a:t>Purchasing</a:t>
              </a:r>
            </a:p>
          </p:txBody>
        </p:sp>
        <p:sp>
          <p:nvSpPr>
            <p:cNvPr id="32" name="Rounded Rectangle 31"/>
            <p:cNvSpPr/>
            <p:nvPr/>
          </p:nvSpPr>
          <p:spPr>
            <a:xfrm>
              <a:off x="3824062" y="4533902"/>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Manufacturing</a:t>
              </a:r>
            </a:p>
            <a:p>
              <a:pPr algn="ctr"/>
              <a:r>
                <a:rPr lang="en-US" sz="1100" b="1" dirty="0" smtClean="0"/>
                <a:t>Operations</a:t>
              </a:r>
            </a:p>
          </p:txBody>
        </p:sp>
        <p:cxnSp>
          <p:nvCxnSpPr>
            <p:cNvPr id="57" name="Straight Connector 56"/>
            <p:cNvCxnSpPr>
              <a:stCxn id="15" idx="2"/>
              <a:endCxn id="30" idx="0"/>
            </p:cNvCxnSpPr>
            <p:nvPr/>
          </p:nvCxnSpPr>
          <p:spPr>
            <a:xfrm>
              <a:off x="4489809" y="2113551"/>
              <a:ext cx="0" cy="34022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a:stCxn id="30" idx="2"/>
              <a:endCxn id="31" idx="0"/>
            </p:cNvCxnSpPr>
            <p:nvPr/>
          </p:nvCxnSpPr>
          <p:spPr>
            <a:xfrm>
              <a:off x="4489809" y="3207756"/>
              <a:ext cx="0" cy="27204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a:stCxn id="31" idx="2"/>
              <a:endCxn id="32" idx="0"/>
            </p:cNvCxnSpPr>
            <p:nvPr/>
          </p:nvCxnSpPr>
          <p:spPr>
            <a:xfrm>
              <a:off x="4489809" y="4233782"/>
              <a:ext cx="0" cy="30012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3" name="Rounded Rectangle 12"/>
          <p:cNvSpPr/>
          <p:nvPr/>
        </p:nvSpPr>
        <p:spPr>
          <a:xfrm>
            <a:off x="5376132"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Enterprise </a:t>
            </a:r>
          </a:p>
          <a:p>
            <a:pPr algn="ctr"/>
            <a:r>
              <a:rPr lang="en-US" sz="1100" b="1" dirty="0" smtClean="0"/>
              <a:t>Asset</a:t>
            </a:r>
          </a:p>
          <a:p>
            <a:pPr algn="ctr"/>
            <a:r>
              <a:rPr lang="en-US" sz="1100" b="1" dirty="0" smtClean="0"/>
              <a:t>Management</a:t>
            </a:r>
            <a:endParaRPr lang="en-US" sz="1100" b="1" dirty="0"/>
          </a:p>
        </p:txBody>
      </p:sp>
      <p:grpSp>
        <p:nvGrpSpPr>
          <p:cNvPr id="6" name="Group 75"/>
          <p:cNvGrpSpPr/>
          <p:nvPr/>
        </p:nvGrpSpPr>
        <p:grpSpPr>
          <a:xfrm>
            <a:off x="5376132" y="2113551"/>
            <a:ext cx="1331494" cy="1094205"/>
            <a:chOff x="5376132" y="2113551"/>
            <a:chExt cx="1331494" cy="1094205"/>
          </a:xfrm>
        </p:grpSpPr>
        <p:sp>
          <p:nvSpPr>
            <p:cNvPr id="36" name="Rounded Rectangle 35"/>
            <p:cNvSpPr/>
            <p:nvPr/>
          </p:nvSpPr>
          <p:spPr>
            <a:xfrm>
              <a:off x="5376132" y="2453777"/>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Plant Maintenance</a:t>
              </a:r>
            </a:p>
          </p:txBody>
        </p:sp>
        <p:cxnSp>
          <p:nvCxnSpPr>
            <p:cNvPr id="64" name="Straight Connector 63"/>
            <p:cNvCxnSpPr>
              <a:stCxn id="13" idx="2"/>
              <a:endCxn id="36" idx="0"/>
            </p:cNvCxnSpPr>
            <p:nvPr/>
          </p:nvCxnSpPr>
          <p:spPr>
            <a:xfrm>
              <a:off x="6041879" y="2113551"/>
              <a:ext cx="0" cy="34022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4" name="Rounded Rectangle 13"/>
          <p:cNvSpPr/>
          <p:nvPr/>
        </p:nvSpPr>
        <p:spPr>
          <a:xfrm>
            <a:off x="6956275" y="1359572"/>
            <a:ext cx="1331494" cy="753979"/>
          </a:xfrm>
          <a:prstGeom prst="roundRect">
            <a:avLst/>
          </a:prstGeom>
          <a:solidFill>
            <a:srgbClr val="3890B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Supply</a:t>
            </a:r>
          </a:p>
          <a:p>
            <a:pPr algn="ctr"/>
            <a:r>
              <a:rPr lang="en-US" sz="1100" b="1" dirty="0" smtClean="0"/>
              <a:t>Chain</a:t>
            </a:r>
          </a:p>
        </p:txBody>
      </p:sp>
      <p:grpSp>
        <p:nvGrpSpPr>
          <p:cNvPr id="7" name="Group 75"/>
          <p:cNvGrpSpPr/>
          <p:nvPr/>
        </p:nvGrpSpPr>
        <p:grpSpPr>
          <a:xfrm>
            <a:off x="6922617" y="2086069"/>
            <a:ext cx="1331494" cy="1094205"/>
            <a:chOff x="5376132" y="2113551"/>
            <a:chExt cx="1331494" cy="1094205"/>
          </a:xfrm>
        </p:grpSpPr>
        <p:sp>
          <p:nvSpPr>
            <p:cNvPr id="37" name="Rounded Rectangle 36"/>
            <p:cNvSpPr/>
            <p:nvPr/>
          </p:nvSpPr>
          <p:spPr>
            <a:xfrm>
              <a:off x="5376132" y="2453777"/>
              <a:ext cx="1331494" cy="753979"/>
            </a:xfrm>
            <a:prstGeom prst="roundRect">
              <a:avLst/>
            </a:prstGeom>
            <a:solidFill>
              <a:srgbClr val="E7A70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Transportation</a:t>
              </a:r>
            </a:p>
            <a:p>
              <a:pPr algn="ctr"/>
              <a:r>
                <a:rPr lang="en-US" sz="1100" b="1" dirty="0" smtClean="0"/>
                <a:t>Management</a:t>
              </a:r>
            </a:p>
          </p:txBody>
        </p:sp>
        <p:cxnSp>
          <p:nvCxnSpPr>
            <p:cNvPr id="38" name="Straight Connector 37"/>
            <p:cNvCxnSpPr>
              <a:endCxn id="37" idx="0"/>
            </p:cNvCxnSpPr>
            <p:nvPr/>
          </p:nvCxnSpPr>
          <p:spPr>
            <a:xfrm>
              <a:off x="6041879" y="2113551"/>
              <a:ext cx="0" cy="34022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44" name="Title 43"/>
          <p:cNvSpPr>
            <a:spLocks noGrp="1"/>
          </p:cNvSpPr>
          <p:nvPr>
            <p:ph type="title"/>
          </p:nvPr>
        </p:nvSpPr>
        <p:spPr/>
        <p:txBody>
          <a:bodyPr/>
          <a:lstStyle/>
          <a:p>
            <a:r>
              <a:rPr lang="en-US" dirty="0" smtClean="0"/>
              <a:t>BI Modules – BI v3.9</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2" grpId="0" animBg="1"/>
      <p:bldP spid="15" grpId="0" animBg="1"/>
      <p:bldP spid="13"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p:cNvSpPr>
          <p:nvPr>
            <p:ph type="title"/>
          </p:nvPr>
        </p:nvSpPr>
        <p:spPr/>
        <p:txBody>
          <a:bodyPr/>
          <a:lstStyle/>
          <a:p>
            <a:pPr eaLnBrk="1" hangingPunct="1"/>
            <a:r>
              <a:rPr lang="en-US" dirty="0" smtClean="0"/>
              <a:t>Review Question #1</a:t>
            </a:r>
          </a:p>
        </p:txBody>
      </p:sp>
      <p:sp>
        <p:nvSpPr>
          <p:cNvPr id="93186" name="Rectangle 3"/>
          <p:cNvSpPr>
            <a:spLocks noGrp="1"/>
          </p:cNvSpPr>
          <p:nvPr>
            <p:ph type="body" idx="1"/>
          </p:nvPr>
        </p:nvSpPr>
        <p:spPr>
          <a:xfrm>
            <a:off x="457200" y="1316039"/>
            <a:ext cx="8229600" cy="3914330"/>
          </a:xfrm>
        </p:spPr>
        <p:txBody>
          <a:bodyPr/>
          <a:lstStyle/>
          <a:p>
            <a:pPr marL="0" eaLnBrk="1" hangingPunct="1">
              <a:buNone/>
            </a:pPr>
            <a:r>
              <a:rPr lang="en-US" b="1" dirty="0" smtClean="0"/>
              <a:t>GL would be considered a component of which module?</a:t>
            </a:r>
            <a:r>
              <a:rPr lang="en-US" dirty="0" smtClean="0"/>
              <a:t>	</a:t>
            </a:r>
          </a:p>
          <a:p>
            <a:pPr eaLnBrk="1" hangingPunct="1">
              <a:buNone/>
            </a:pPr>
            <a:r>
              <a:rPr lang="en-US" dirty="0" smtClean="0"/>
              <a:t>	</a:t>
            </a:r>
          </a:p>
          <a:p>
            <a:pPr eaLnBrk="1" hangingPunct="1"/>
            <a:r>
              <a:rPr lang="en-US" dirty="0" smtClean="0"/>
              <a:t>Financials</a:t>
            </a:r>
          </a:p>
          <a:p>
            <a:pPr eaLnBrk="1" hangingPunct="1"/>
            <a:r>
              <a:rPr lang="en-US" dirty="0" smtClean="0"/>
              <a:t>Order Management</a:t>
            </a:r>
          </a:p>
          <a:p>
            <a:pPr eaLnBrk="1" hangingPunct="1"/>
            <a:r>
              <a:rPr lang="en-US" dirty="0" smtClean="0"/>
              <a:t>Operations</a:t>
            </a:r>
          </a:p>
          <a:p>
            <a:pPr eaLnBrk="1" hangingPunct="1"/>
            <a:r>
              <a:rPr lang="en-US" dirty="0" smtClean="0"/>
              <a:t>All of the above</a:t>
            </a:r>
          </a:p>
          <a:p>
            <a:pPr eaLnBrk="1" hangingPunct="1">
              <a:buFont typeface="Arial" charset="0"/>
              <a:buNone/>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93186">
                                            <p:txEl>
                                              <p:pRg st="2" end="2"/>
                                            </p:txEl>
                                          </p:spTgt>
                                        </p:tgtEl>
                                        <p:attrNameLst>
                                          <p:attrName>style.fontStyle</p:attrName>
                                        </p:attrNameLst>
                                      </p:cBhvr>
                                      <p:to>
                                        <p:strVal val="normal"/>
                                      </p:to>
                                    </p:set>
                                    <p:set>
                                      <p:cBhvr override="childStyle">
                                        <p:cTn id="7" dur="indefinite"/>
                                        <p:tgtEl>
                                          <p:spTgt spid="93186">
                                            <p:txEl>
                                              <p:pRg st="2" end="2"/>
                                            </p:txEl>
                                          </p:spTgt>
                                        </p:tgtEl>
                                        <p:attrNameLst>
                                          <p:attrName>style.fontWeight</p:attrName>
                                        </p:attrNameLst>
                                      </p:cBhvr>
                                      <p:to>
                                        <p:strVal val="bold"/>
                                      </p:to>
                                    </p:set>
                                    <p:set>
                                      <p:cBhvr override="childStyle">
                                        <p:cTn id="8" dur="indefinite"/>
                                        <p:tgtEl>
                                          <p:spTgt spid="93186">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p:cNvSpPr>
          <p:nvPr>
            <p:ph type="title"/>
          </p:nvPr>
        </p:nvSpPr>
        <p:spPr/>
        <p:txBody>
          <a:bodyPr/>
          <a:lstStyle/>
          <a:p>
            <a:pPr eaLnBrk="1" hangingPunct="1"/>
            <a:r>
              <a:rPr lang="en-US" dirty="0" smtClean="0"/>
              <a:t>Review Question #2</a:t>
            </a:r>
          </a:p>
        </p:txBody>
      </p:sp>
      <p:sp>
        <p:nvSpPr>
          <p:cNvPr id="95234" name="Rectangle 3"/>
          <p:cNvSpPr>
            <a:spLocks noGrp="1"/>
          </p:cNvSpPr>
          <p:nvPr>
            <p:ph type="body" idx="1"/>
          </p:nvPr>
        </p:nvSpPr>
        <p:spPr>
          <a:xfrm>
            <a:off x="457200" y="1316038"/>
            <a:ext cx="8229600" cy="3603434"/>
          </a:xfrm>
        </p:spPr>
        <p:txBody>
          <a:bodyPr/>
          <a:lstStyle/>
          <a:p>
            <a:pPr marL="0" indent="0" eaLnBrk="1" hangingPunct="1">
              <a:buNone/>
            </a:pPr>
            <a:r>
              <a:rPr lang="en-US" b="1" dirty="0" smtClean="0"/>
              <a:t>The data warehouse is stored in which database</a:t>
            </a:r>
            <a:r>
              <a:rPr lang="en-US" dirty="0" smtClean="0"/>
              <a:t>?</a:t>
            </a:r>
          </a:p>
          <a:p>
            <a:pPr marL="0" indent="0" eaLnBrk="1" hangingPunct="1">
              <a:buNone/>
            </a:pPr>
            <a:endParaRPr lang="en-US" dirty="0" smtClean="0"/>
          </a:p>
          <a:p>
            <a:pPr eaLnBrk="1" hangingPunct="1"/>
            <a:r>
              <a:rPr lang="en-US" dirty="0" smtClean="0"/>
              <a:t>ERP Progress database</a:t>
            </a:r>
          </a:p>
          <a:p>
            <a:pPr eaLnBrk="1" hangingPunct="1"/>
            <a:r>
              <a:rPr lang="en-US" dirty="0" smtClean="0"/>
              <a:t>BI Portal</a:t>
            </a:r>
          </a:p>
          <a:p>
            <a:pPr eaLnBrk="1" hangingPunct="1"/>
            <a:r>
              <a:rPr lang="en-US" dirty="0" smtClean="0"/>
              <a:t>SQL Server database</a:t>
            </a:r>
          </a:p>
          <a:p>
            <a:pPr eaLnBrk="1" hangingPunct="1"/>
            <a:r>
              <a:rPr lang="en-US" dirty="0" smtClean="0"/>
              <a:t>DWD Scheduler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95234">
                                            <p:txEl>
                                              <p:pRg st="4" end="4"/>
                                            </p:txEl>
                                          </p:spTgt>
                                        </p:tgtEl>
                                        <p:attrNameLst>
                                          <p:attrName>style.fontStyle</p:attrName>
                                        </p:attrNameLst>
                                      </p:cBhvr>
                                      <p:to>
                                        <p:strVal val="normal"/>
                                      </p:to>
                                    </p:set>
                                    <p:set>
                                      <p:cBhvr override="childStyle">
                                        <p:cTn id="7" dur="indefinite"/>
                                        <p:tgtEl>
                                          <p:spTgt spid="95234">
                                            <p:txEl>
                                              <p:pRg st="4" end="4"/>
                                            </p:txEl>
                                          </p:spTgt>
                                        </p:tgtEl>
                                        <p:attrNameLst>
                                          <p:attrName>style.fontWeight</p:attrName>
                                        </p:attrNameLst>
                                      </p:cBhvr>
                                      <p:to>
                                        <p:strVal val="bold"/>
                                      </p:to>
                                    </p:set>
                                    <p:set>
                                      <p:cBhvr override="childStyle">
                                        <p:cTn id="8" dur="indefinite"/>
                                        <p:tgtEl>
                                          <p:spTgt spid="95234">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p:cNvSpPr>
          <p:nvPr>
            <p:ph type="title"/>
          </p:nvPr>
        </p:nvSpPr>
        <p:spPr/>
        <p:txBody>
          <a:bodyPr/>
          <a:lstStyle/>
          <a:p>
            <a:pPr eaLnBrk="1" hangingPunct="1"/>
            <a:r>
              <a:rPr lang="en-US" dirty="0" smtClean="0"/>
              <a:t>Review Question #3</a:t>
            </a:r>
          </a:p>
        </p:txBody>
      </p:sp>
      <p:sp>
        <p:nvSpPr>
          <p:cNvPr id="97282" name="Rectangle 3"/>
          <p:cNvSpPr>
            <a:spLocks noGrp="1"/>
          </p:cNvSpPr>
          <p:nvPr>
            <p:ph type="body" idx="1"/>
          </p:nvPr>
        </p:nvSpPr>
        <p:spPr/>
        <p:txBody>
          <a:bodyPr/>
          <a:lstStyle/>
          <a:p>
            <a:pPr marL="0" eaLnBrk="1" hangingPunct="1">
              <a:buNone/>
            </a:pPr>
            <a:r>
              <a:rPr lang="en-US" b="1" dirty="0" smtClean="0"/>
              <a:t>By the end of this course what do you expect to be able to do?</a:t>
            </a:r>
          </a:p>
          <a:p>
            <a:pPr eaLnBrk="1" hangingPunct="1"/>
            <a:r>
              <a:rPr lang="en-US" dirty="0" smtClean="0"/>
              <a:t>Install and use QAD’s BI solution which includes:</a:t>
            </a:r>
          </a:p>
          <a:p>
            <a:pPr lvl="1" eaLnBrk="1" hangingPunct="1"/>
            <a:r>
              <a:rPr lang="en-US" dirty="0" smtClean="0"/>
              <a:t>SQL Server database</a:t>
            </a:r>
          </a:p>
          <a:p>
            <a:pPr lvl="1" eaLnBrk="1" hangingPunct="1"/>
            <a:r>
              <a:rPr lang="en-US" dirty="0" smtClean="0"/>
              <a:t>QAD BI Data Warehouse Designer (DWD)</a:t>
            </a:r>
          </a:p>
          <a:p>
            <a:pPr lvl="1" eaLnBrk="1" hangingPunct="1"/>
            <a:r>
              <a:rPr lang="en-US" dirty="0" smtClean="0"/>
              <a:t>QAD BI Modules</a:t>
            </a:r>
          </a:p>
          <a:p>
            <a:pPr lvl="1" eaLnBrk="1" hangingPunct="1"/>
            <a:r>
              <a:rPr lang="en-US" dirty="0" smtClean="0"/>
              <a:t>QAD BI Portal</a:t>
            </a:r>
          </a:p>
          <a:p>
            <a:pPr lvl="1" eaLnBrk="1" hangingPunct="1"/>
            <a:r>
              <a:rPr lang="en-US" dirty="0" smtClean="0"/>
              <a:t>Build cubes</a:t>
            </a:r>
          </a:p>
          <a:p>
            <a:pPr lvl="1" eaLnBrk="1" hangingPunct="1"/>
            <a:r>
              <a:rPr lang="en-US" dirty="0" smtClean="0"/>
              <a:t>Troubleshoot basic issues</a:t>
            </a:r>
          </a:p>
          <a:p>
            <a:pPr lvl="1"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7282">
                                            <p:txEl>
                                              <p:pRg st="1" end="1"/>
                                            </p:txEl>
                                          </p:spTgt>
                                        </p:tgtEl>
                                        <p:attrNameLst>
                                          <p:attrName>style.visibility</p:attrName>
                                        </p:attrNameLst>
                                      </p:cBhvr>
                                      <p:to>
                                        <p:strVal val="visible"/>
                                      </p:to>
                                    </p:set>
                                    <p:anim calcmode="lin" valueType="num">
                                      <p:cBhvr additive="base">
                                        <p:cTn id="7" dur="500" fill="hold"/>
                                        <p:tgtEl>
                                          <p:spTgt spid="9728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728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7282">
                                            <p:txEl>
                                              <p:pRg st="2" end="2"/>
                                            </p:txEl>
                                          </p:spTgt>
                                        </p:tgtEl>
                                        <p:attrNameLst>
                                          <p:attrName>style.visibility</p:attrName>
                                        </p:attrNameLst>
                                      </p:cBhvr>
                                      <p:to>
                                        <p:strVal val="visible"/>
                                      </p:to>
                                    </p:set>
                                    <p:anim calcmode="lin" valueType="num">
                                      <p:cBhvr additive="base">
                                        <p:cTn id="11" dur="500" fill="hold"/>
                                        <p:tgtEl>
                                          <p:spTgt spid="9728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728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7282">
                                            <p:txEl>
                                              <p:pRg st="3" end="3"/>
                                            </p:txEl>
                                          </p:spTgt>
                                        </p:tgtEl>
                                        <p:attrNameLst>
                                          <p:attrName>style.visibility</p:attrName>
                                        </p:attrNameLst>
                                      </p:cBhvr>
                                      <p:to>
                                        <p:strVal val="visible"/>
                                      </p:to>
                                    </p:set>
                                    <p:anim calcmode="lin" valueType="num">
                                      <p:cBhvr additive="base">
                                        <p:cTn id="15" dur="500" fill="hold"/>
                                        <p:tgtEl>
                                          <p:spTgt spid="9728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728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7282">
                                            <p:txEl>
                                              <p:pRg st="4" end="4"/>
                                            </p:txEl>
                                          </p:spTgt>
                                        </p:tgtEl>
                                        <p:attrNameLst>
                                          <p:attrName>style.visibility</p:attrName>
                                        </p:attrNameLst>
                                      </p:cBhvr>
                                      <p:to>
                                        <p:strVal val="visible"/>
                                      </p:to>
                                    </p:set>
                                    <p:anim calcmode="lin" valueType="num">
                                      <p:cBhvr additive="base">
                                        <p:cTn id="19" dur="500" fill="hold"/>
                                        <p:tgtEl>
                                          <p:spTgt spid="9728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728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7282">
                                            <p:txEl>
                                              <p:pRg st="5" end="5"/>
                                            </p:txEl>
                                          </p:spTgt>
                                        </p:tgtEl>
                                        <p:attrNameLst>
                                          <p:attrName>style.visibility</p:attrName>
                                        </p:attrNameLst>
                                      </p:cBhvr>
                                      <p:to>
                                        <p:strVal val="visible"/>
                                      </p:to>
                                    </p:set>
                                    <p:anim calcmode="lin" valueType="num">
                                      <p:cBhvr additive="base">
                                        <p:cTn id="23" dur="500" fill="hold"/>
                                        <p:tgtEl>
                                          <p:spTgt spid="9728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7282">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7282">
                                            <p:txEl>
                                              <p:pRg st="6" end="6"/>
                                            </p:txEl>
                                          </p:spTgt>
                                        </p:tgtEl>
                                        <p:attrNameLst>
                                          <p:attrName>style.visibility</p:attrName>
                                        </p:attrNameLst>
                                      </p:cBhvr>
                                      <p:to>
                                        <p:strVal val="visible"/>
                                      </p:to>
                                    </p:set>
                                    <p:anim calcmode="lin" valueType="num">
                                      <p:cBhvr additive="base">
                                        <p:cTn id="27" dur="500" fill="hold"/>
                                        <p:tgtEl>
                                          <p:spTgt spid="97282">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7282">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7282">
                                            <p:txEl>
                                              <p:pRg st="7" end="7"/>
                                            </p:txEl>
                                          </p:spTgt>
                                        </p:tgtEl>
                                        <p:attrNameLst>
                                          <p:attrName>style.visibility</p:attrName>
                                        </p:attrNameLst>
                                      </p:cBhvr>
                                      <p:to>
                                        <p:strVal val="visible"/>
                                      </p:to>
                                    </p:set>
                                    <p:anim calcmode="lin" valueType="num">
                                      <p:cBhvr additive="base">
                                        <p:cTn id="31" dur="500" fill="hold"/>
                                        <p:tgtEl>
                                          <p:spTgt spid="97282">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728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p:cNvSpPr>
          <p:nvPr>
            <p:ph type="title"/>
          </p:nvPr>
        </p:nvSpPr>
        <p:spPr/>
        <p:txBody>
          <a:bodyPr/>
          <a:lstStyle/>
          <a:p>
            <a:r>
              <a:rPr lang="en-US" dirty="0" smtClean="0"/>
              <a:t>In Review – BI Overview</a:t>
            </a:r>
          </a:p>
        </p:txBody>
      </p:sp>
      <p:sp>
        <p:nvSpPr>
          <p:cNvPr id="99330" name="Rectangle 3"/>
          <p:cNvSpPr>
            <a:spLocks noGrp="1"/>
          </p:cNvSpPr>
          <p:nvPr>
            <p:ph type="body" idx="1"/>
          </p:nvPr>
        </p:nvSpPr>
        <p:spPr>
          <a:xfrm>
            <a:off x="457200" y="1828102"/>
            <a:ext cx="8229600" cy="2176970"/>
          </a:xfrm>
        </p:spPr>
        <p:txBody>
          <a:bodyPr/>
          <a:lstStyle/>
          <a:p>
            <a:r>
              <a:rPr lang="en-US" dirty="0" smtClean="0"/>
              <a:t>Explanation of BI</a:t>
            </a:r>
          </a:p>
          <a:p>
            <a:r>
              <a:rPr lang="en-US" dirty="0" smtClean="0"/>
              <a:t>BI structure</a:t>
            </a:r>
          </a:p>
          <a:p>
            <a:r>
              <a:rPr lang="en-US" dirty="0" smtClean="0"/>
              <a:t>BI’s role in business</a:t>
            </a:r>
          </a:p>
          <a:p>
            <a:r>
              <a:rPr lang="en-US" dirty="0" smtClean="0"/>
              <a:t>QAD’s BI plans</a:t>
            </a:r>
          </a:p>
          <a:p>
            <a:pPr>
              <a:buFont typeface="Arial" charset="0"/>
              <a:buNone/>
            </a:pPr>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3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933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933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933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the QAD BI Solution</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p:cNvSpPr>
          <p:nvPr>
            <p:ph type="title"/>
          </p:nvPr>
        </p:nvSpPr>
        <p:spPr>
          <a:xfrm>
            <a:off x="457200" y="239713"/>
            <a:ext cx="8229600" cy="717550"/>
          </a:xfrm>
        </p:spPr>
        <p:txBody>
          <a:bodyPr/>
          <a:lstStyle/>
          <a:p>
            <a:r>
              <a:rPr lang="en-US" dirty="0" smtClean="0"/>
              <a:t>Overview - Installing the QAD BI Solution</a:t>
            </a:r>
          </a:p>
        </p:txBody>
      </p:sp>
      <p:sp>
        <p:nvSpPr>
          <p:cNvPr id="101378" name="Rectangle 3"/>
          <p:cNvSpPr>
            <a:spLocks noGrp="1"/>
          </p:cNvSpPr>
          <p:nvPr>
            <p:ph type="body" idx="1"/>
          </p:nvPr>
        </p:nvSpPr>
        <p:spPr>
          <a:xfrm>
            <a:off x="457200" y="1079183"/>
            <a:ext cx="8229600" cy="5148897"/>
          </a:xfrm>
        </p:spPr>
        <p:txBody>
          <a:bodyPr/>
          <a:lstStyle/>
          <a:p>
            <a:r>
              <a:rPr lang="en-US" dirty="0" smtClean="0"/>
              <a:t>Requirements</a:t>
            </a:r>
          </a:p>
          <a:p>
            <a:r>
              <a:rPr lang="en-US" dirty="0" smtClean="0"/>
              <a:t>Pre-install questions</a:t>
            </a:r>
          </a:p>
          <a:p>
            <a:r>
              <a:rPr lang="en-US" dirty="0" smtClean="0"/>
              <a:t>Validating data warehouse server</a:t>
            </a:r>
          </a:p>
          <a:p>
            <a:r>
              <a:rPr lang="en-US" dirty="0" smtClean="0"/>
              <a:t>Setting up a portal user</a:t>
            </a:r>
          </a:p>
          <a:p>
            <a:r>
              <a:rPr lang="en-US" dirty="0" smtClean="0"/>
              <a:t>Using the QAD BI Installer to install the ETL tool – Administrator &amp; Data Warehouse Designer (DWD), and install the BI modules</a:t>
            </a:r>
          </a:p>
          <a:p>
            <a:pPr lvl="0">
              <a:defRPr/>
            </a:pPr>
            <a:r>
              <a:rPr lang="en-US" dirty="0" smtClean="0"/>
              <a:t>Parameter setup</a:t>
            </a:r>
          </a:p>
          <a:p>
            <a:pPr lvl="0">
              <a:defRPr/>
            </a:pPr>
            <a:r>
              <a:rPr lang="en-US" dirty="0" smtClean="0"/>
              <a:t>Languages install</a:t>
            </a:r>
          </a:p>
          <a:p>
            <a:pPr lvl="0">
              <a:defRPr/>
            </a:pPr>
            <a:r>
              <a:rPr lang="en-US" dirty="0" smtClean="0"/>
              <a:t>Historical load run </a:t>
            </a:r>
          </a:p>
          <a:p>
            <a:pPr>
              <a:buNone/>
            </a:pPr>
            <a:endParaRPr lang="en-US" dirty="0" smtClean="0"/>
          </a:p>
          <a:p>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37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137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137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137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137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137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137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137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E28288E2-E94B-4654-B71B-85BAFF39163B}" type="slidenum">
              <a:rPr lang="en-US" sz="2000">
                <a:solidFill>
                  <a:schemeClr val="bg1"/>
                </a:solidFill>
                <a:latin typeface="Century Gothic" pitchFamily="34" charset="0"/>
              </a:rPr>
              <a:pPr algn="r"/>
              <a:t>4</a:t>
            </a:fld>
            <a:endParaRPr lang="en-US" sz="2000">
              <a:solidFill>
                <a:schemeClr val="bg1"/>
              </a:solidFill>
              <a:latin typeface="Century Gothic" pitchFamily="34" charset="0"/>
            </a:endParaRPr>
          </a:p>
        </p:txBody>
      </p:sp>
      <p:sp>
        <p:nvSpPr>
          <p:cNvPr id="33795" name="Title 3"/>
          <p:cNvSpPr>
            <a:spLocks noGrp="1"/>
          </p:cNvSpPr>
          <p:nvPr>
            <p:ph type="title"/>
            <p:custDataLst>
              <p:tags r:id="rId3"/>
            </p:custDataLst>
          </p:nvPr>
        </p:nvSpPr>
        <p:spPr/>
        <p:txBody>
          <a:bodyPr/>
          <a:lstStyle/>
          <a:p>
            <a:pPr eaLnBrk="1" hangingPunct="1"/>
            <a:r>
              <a:rPr lang="en-US" dirty="0" smtClean="0"/>
              <a:t>Rules of the Road</a:t>
            </a:r>
          </a:p>
        </p:txBody>
      </p:sp>
      <p:sp>
        <p:nvSpPr>
          <p:cNvPr id="3" name="Content Placeholder 2"/>
          <p:cNvSpPr>
            <a:spLocks noGrp="1"/>
          </p:cNvSpPr>
          <p:nvPr>
            <p:ph idx="1"/>
            <p:custDataLst>
              <p:tags r:id="rId4"/>
            </p:custDataLst>
          </p:nvPr>
        </p:nvSpPr>
        <p:spPr/>
        <p:txBody>
          <a:bodyPr/>
          <a:lstStyle/>
          <a:p>
            <a:pPr eaLnBrk="1" hangingPunct="1">
              <a:lnSpc>
                <a:spcPct val="200000"/>
              </a:lnSpc>
            </a:pPr>
            <a:r>
              <a:rPr lang="en-US" dirty="0" smtClean="0"/>
              <a:t>First class</a:t>
            </a:r>
          </a:p>
          <a:p>
            <a:pPr eaLnBrk="1" hangingPunct="1">
              <a:lnSpc>
                <a:spcPct val="200000"/>
              </a:lnSpc>
            </a:pPr>
            <a:r>
              <a:rPr lang="en-US" dirty="0" smtClean="0"/>
              <a:t>Interactive </a:t>
            </a:r>
          </a:p>
          <a:p>
            <a:pPr eaLnBrk="1" hangingPunct="1">
              <a:buFont typeface="Arial" charset="0"/>
              <a:buNone/>
            </a:pPr>
            <a:endParaRPr lang="en-US" dirty="0" smtClean="0"/>
          </a:p>
          <a:p>
            <a:pPr eaLnBrk="1" hangingPunct="1"/>
            <a:r>
              <a:rPr lang="en-US" dirty="0" smtClean="0"/>
              <a:t>Questions are welcome</a:t>
            </a:r>
          </a:p>
          <a:p>
            <a:pPr eaLnBrk="1" hangingPunct="1"/>
            <a:endParaRPr lang="en-US" dirty="0" smtClean="0"/>
          </a:p>
          <a:p>
            <a:pPr eaLnBrk="1" hangingPunct="1"/>
            <a:endParaRPr lang="en-US" dirty="0" smtClean="0"/>
          </a:p>
          <a:p>
            <a:pPr eaLnBrk="1" hangingPunct="1"/>
            <a:endParaRPr lang="en-US" dirty="0" smtClean="0"/>
          </a:p>
          <a:p>
            <a:pPr lvl="1" eaLnBrk="1" hangingPunct="1"/>
            <a:endParaRPr lang="en-US" dirty="0" smtClean="0"/>
          </a:p>
          <a:p>
            <a:pPr lvl="1" eaLnBrk="1" hangingPunct="1"/>
            <a:endParaRPr lang="en-US" dirty="0" smtClean="0"/>
          </a:p>
        </p:txBody>
      </p:sp>
      <p:sp>
        <p:nvSpPr>
          <p:cNvPr id="33796" name="Text Placeholder 4"/>
          <p:cNvSpPr>
            <a:spLocks noGrp="1"/>
          </p:cNvSpPr>
          <p:nvPr>
            <p:ph type="body" sz="quarter" idx="4294967295"/>
            <p:custDataLst>
              <p:tags r:id="rId5"/>
            </p:custDataLst>
          </p:nvPr>
        </p:nvSpPr>
        <p:spPr>
          <a:xfrm>
            <a:off x="0" y="179388"/>
            <a:ext cx="8229600" cy="428625"/>
          </a:xfrm>
        </p:spPr>
        <p:txBody>
          <a:bodyPr anchor="b"/>
          <a:lstStyle/>
          <a:p>
            <a:pPr marL="0" indent="0" eaLnBrk="1" hangingPunct="1">
              <a:buFontTx/>
              <a:buNone/>
            </a:pPr>
            <a:r>
              <a:rPr lang="en-US" sz="2000" b="1" smtClean="0">
                <a:solidFill>
                  <a:srgbClr val="4F81BD"/>
                </a:solidFill>
              </a:rPr>
              <a:t>	</a:t>
            </a:r>
          </a:p>
        </p:txBody>
      </p:sp>
      <p:pic>
        <p:nvPicPr>
          <p:cNvPr id="33797" name="Picture 6" descr="C:\Users\fws\AppData\Local\Microsoft\Windows\Temporary Internet Files\Content.IE5\4VKW6OXV\MP900438492[1].jpg"/>
          <p:cNvPicPr>
            <a:picLocks noChangeAspect="1" noChangeArrowheads="1"/>
          </p:cNvPicPr>
          <p:nvPr>
            <p:custDataLst>
              <p:tags r:id="rId6"/>
            </p:custDataLst>
          </p:nvPr>
        </p:nvPicPr>
        <p:blipFill>
          <a:blip r:embed="rId11"/>
          <a:srcRect/>
          <a:stretch>
            <a:fillRect/>
          </a:stretch>
        </p:blipFill>
        <p:spPr bwMode="auto">
          <a:xfrm>
            <a:off x="6738938" y="1417638"/>
            <a:ext cx="1947862" cy="1295400"/>
          </a:xfrm>
          <a:prstGeom prst="rect">
            <a:avLst/>
          </a:prstGeom>
          <a:noFill/>
          <a:ln w="9525">
            <a:noFill/>
            <a:miter lim="800000"/>
            <a:headEnd/>
            <a:tailEnd/>
          </a:ln>
        </p:spPr>
      </p:pic>
      <p:pic>
        <p:nvPicPr>
          <p:cNvPr id="1037" name="Picture 13" descr="C:\Users\fws\AppData\Local\Microsoft\Windows\Temporary Internet Files\Content.IE5\4VKW6OXV\MC900441513[1].wmf"/>
          <p:cNvPicPr>
            <a:picLocks noChangeAspect="1" noChangeArrowheads="1"/>
          </p:cNvPicPr>
          <p:nvPr>
            <p:custDataLst>
              <p:tags r:id="rId7"/>
            </p:custDataLst>
          </p:nvPr>
        </p:nvPicPr>
        <p:blipFill>
          <a:blip r:embed="rId12"/>
          <a:srcRect/>
          <a:stretch>
            <a:fillRect/>
          </a:stretch>
        </p:blipFill>
        <p:spPr bwMode="auto">
          <a:xfrm>
            <a:off x="3020378" y="1611312"/>
            <a:ext cx="984250" cy="569913"/>
          </a:xfrm>
          <a:prstGeom prst="rect">
            <a:avLst/>
          </a:prstGeom>
          <a:noFill/>
          <a:ln w="9525">
            <a:noFill/>
            <a:miter lim="800000"/>
            <a:headEnd/>
            <a:tailEnd/>
          </a:ln>
        </p:spPr>
      </p:pic>
      <p:pic>
        <p:nvPicPr>
          <p:cNvPr id="1038" name="Picture 14" descr="C:\Users\fws\AppData\Local\Microsoft\Windows\Temporary Internet Files\Content.IE5\0CGD0KXU\MP900316779[1].jpg"/>
          <p:cNvPicPr>
            <a:picLocks noChangeAspect="1" noChangeArrowheads="1"/>
          </p:cNvPicPr>
          <p:nvPr>
            <p:custDataLst>
              <p:tags r:id="rId8"/>
            </p:custDataLst>
          </p:nvPr>
        </p:nvPicPr>
        <p:blipFill>
          <a:blip r:embed="rId13"/>
          <a:srcRect/>
          <a:stretch>
            <a:fillRect/>
          </a:stretch>
        </p:blipFill>
        <p:spPr bwMode="auto">
          <a:xfrm>
            <a:off x="3162618" y="2713038"/>
            <a:ext cx="1027112" cy="67627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rgbClr val="B2B2B2"/>
                                      </p:to>
                                    </p:animClr>
                                  </p:subTnLst>
                                </p:cTn>
                              </p:par>
                              <p:par>
                                <p:cTn id="15" presetID="1" presetClass="entr" presetSubtype="0" fill="hold" nodeType="withEffect">
                                  <p:stCondLst>
                                    <p:cond delay="0"/>
                                  </p:stCondLst>
                                  <p:childTnLst>
                                    <p:set>
                                      <p:cBhvr>
                                        <p:cTn id="16" dur="1" fill="hold">
                                          <p:stCondLst>
                                            <p:cond delay="0"/>
                                          </p:stCondLst>
                                        </p:cTn>
                                        <p:tgtEl>
                                          <p:spTgt spid="103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Grp="1"/>
          </p:cNvSpPr>
          <p:nvPr>
            <p:ph type="title"/>
          </p:nvPr>
        </p:nvSpPr>
        <p:spPr>
          <a:xfrm>
            <a:off x="457200" y="194874"/>
            <a:ext cx="8229600" cy="794478"/>
          </a:xfrm>
        </p:spPr>
        <p:txBody>
          <a:bodyPr/>
          <a:lstStyle/>
          <a:p>
            <a:pPr eaLnBrk="1" hangingPunct="1"/>
            <a:r>
              <a:rPr lang="en-US" dirty="0" smtClean="0"/>
              <a:t>Installation - Getting Started</a:t>
            </a:r>
          </a:p>
        </p:txBody>
      </p:sp>
      <p:sp>
        <p:nvSpPr>
          <p:cNvPr id="91139" name="Rectangle 3"/>
          <p:cNvSpPr>
            <a:spLocks noGrp="1"/>
          </p:cNvSpPr>
          <p:nvPr>
            <p:ph type="body" idx="4294967295"/>
          </p:nvPr>
        </p:nvSpPr>
        <p:spPr>
          <a:xfrm>
            <a:off x="457200" y="1243584"/>
            <a:ext cx="8229600" cy="4881096"/>
          </a:xfrm>
        </p:spPr>
        <p:txBody>
          <a:bodyPr/>
          <a:lstStyle/>
          <a:p>
            <a:pPr marL="0" lvl="2" indent="-457200">
              <a:buFont typeface="Arial" charset="0"/>
              <a:buNone/>
            </a:pPr>
            <a:r>
              <a:rPr lang="en-US" sz="2800" b="1" dirty="0" smtClean="0"/>
              <a:t>Customer pre-install requirements</a:t>
            </a:r>
          </a:p>
          <a:p>
            <a:pPr marL="0" lvl="2" indent="-457200">
              <a:buFont typeface="Arial" charset="0"/>
              <a:buNone/>
            </a:pPr>
            <a:endParaRPr lang="en-US" sz="1200" b="1" dirty="0" smtClean="0"/>
          </a:p>
          <a:p>
            <a:pPr marL="365760" lvl="2" indent="-365760"/>
            <a:r>
              <a:rPr lang="en-US" sz="2400" b="1" dirty="0" smtClean="0"/>
              <a:t>64-bit Windows environment </a:t>
            </a:r>
            <a:r>
              <a:rPr lang="en-US" sz="2400" dirty="0" smtClean="0"/>
              <a:t>(for installer)</a:t>
            </a:r>
          </a:p>
          <a:p>
            <a:pPr marL="365760" lvl="2" indent="-365760"/>
            <a:r>
              <a:rPr lang="en-US" sz="2400" b="1" dirty="0" smtClean="0"/>
              <a:t>Microsoft SQL Server (2008 or higher) </a:t>
            </a:r>
            <a:r>
              <a:rPr lang="en-US" sz="2400" dirty="0" smtClean="0"/>
              <a:t>– </a:t>
            </a:r>
            <a:br>
              <a:rPr lang="en-US" sz="2400" dirty="0" smtClean="0"/>
            </a:br>
            <a:r>
              <a:rPr lang="en-US" sz="2400" dirty="0" smtClean="0"/>
              <a:t>We have discontinued support for 2005 for new releases</a:t>
            </a:r>
          </a:p>
          <a:p>
            <a:pPr marL="365760" lvl="2" indent="-365760"/>
            <a:r>
              <a:rPr lang="en-US" sz="2400" b="1" dirty="0" smtClean="0"/>
              <a:t>32-bit Progress OpenEdge for Windows </a:t>
            </a:r>
            <a:r>
              <a:rPr lang="en-US" sz="2400" dirty="0" smtClean="0"/>
              <a:t>–   Apparently it is not feasible to have both the 64-bit and the 32-bit ODBC drivers on the same server.</a:t>
            </a:r>
          </a:p>
          <a:p>
            <a:pPr marL="365760" lvl="2" indent="-365760" eaLnBrk="1" hangingPunct="1">
              <a:defRPr/>
            </a:pPr>
            <a:r>
              <a:rPr lang="en-US" sz="2400" b="1" dirty="0" smtClean="0"/>
              <a:t>Large hard drive </a:t>
            </a:r>
            <a:r>
              <a:rPr lang="en-US" sz="2400" dirty="0" smtClean="0"/>
              <a:t>– Database should be on a drive large enough to store a lot of data.</a:t>
            </a:r>
          </a:p>
          <a:p>
            <a:pPr marL="365760" lvl="2" indent="-457200"/>
            <a:endParaRPr lang="en-U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13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113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13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113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Grp="1"/>
          </p:cNvSpPr>
          <p:nvPr>
            <p:ph type="title"/>
          </p:nvPr>
        </p:nvSpPr>
        <p:spPr>
          <a:xfrm>
            <a:off x="457200" y="379730"/>
            <a:ext cx="8229600" cy="717550"/>
          </a:xfrm>
        </p:spPr>
        <p:txBody>
          <a:bodyPr/>
          <a:lstStyle/>
          <a:p>
            <a:pPr eaLnBrk="1" hangingPunct="1"/>
            <a:r>
              <a:rPr lang="en-US" dirty="0" smtClean="0"/>
              <a:t>Pre-Install Customer Checks</a:t>
            </a:r>
          </a:p>
        </p:txBody>
      </p:sp>
      <p:sp>
        <p:nvSpPr>
          <p:cNvPr id="105474" name="Rectangle 3"/>
          <p:cNvSpPr>
            <a:spLocks noGrp="1"/>
          </p:cNvSpPr>
          <p:nvPr>
            <p:ph type="body" idx="1"/>
          </p:nvPr>
        </p:nvSpPr>
        <p:spPr>
          <a:xfrm>
            <a:off x="457200" y="1316038"/>
            <a:ext cx="8229600" cy="4975034"/>
          </a:xfrm>
        </p:spPr>
        <p:txBody>
          <a:bodyPr/>
          <a:lstStyle/>
          <a:p>
            <a:pPr marL="0" eaLnBrk="1" hangingPunct="1">
              <a:lnSpc>
                <a:spcPct val="90000"/>
              </a:lnSpc>
              <a:buNone/>
            </a:pPr>
            <a:r>
              <a:rPr lang="en-US" b="1" dirty="0" smtClean="0"/>
              <a:t>Sample parameters to review with Customer</a:t>
            </a:r>
          </a:p>
          <a:p>
            <a:pPr marL="0" eaLnBrk="1" hangingPunct="1">
              <a:lnSpc>
                <a:spcPct val="90000"/>
              </a:lnSpc>
              <a:buNone/>
            </a:pPr>
            <a:endParaRPr lang="en-US" sz="900" b="1" dirty="0" smtClean="0"/>
          </a:p>
          <a:p>
            <a:pPr eaLnBrk="1" hangingPunct="1">
              <a:lnSpc>
                <a:spcPct val="90000"/>
              </a:lnSpc>
            </a:pPr>
            <a:r>
              <a:rPr lang="en-US" sz="1800" dirty="0" smtClean="0"/>
              <a:t>CORP_CALENDAR_DOMAIN</a:t>
            </a:r>
          </a:p>
          <a:p>
            <a:pPr eaLnBrk="1" hangingPunct="1">
              <a:lnSpc>
                <a:spcPct val="90000"/>
              </a:lnSpc>
            </a:pPr>
            <a:r>
              <a:rPr lang="en-US" sz="1800" dirty="0" smtClean="0"/>
              <a:t>CORP_CALENDAR_SOURCE</a:t>
            </a:r>
          </a:p>
          <a:p>
            <a:pPr eaLnBrk="1" hangingPunct="1">
              <a:lnSpc>
                <a:spcPct val="90000"/>
              </a:lnSpc>
            </a:pPr>
            <a:r>
              <a:rPr lang="en-US" sz="1800" dirty="0" smtClean="0"/>
              <a:t>CORP_CURRENCY_CODE</a:t>
            </a:r>
          </a:p>
          <a:p>
            <a:pPr eaLnBrk="1" hangingPunct="1">
              <a:lnSpc>
                <a:spcPct val="90000"/>
              </a:lnSpc>
            </a:pPr>
            <a:r>
              <a:rPr lang="en-US" sz="1800" dirty="0" smtClean="0"/>
              <a:t>DEFAULT_ACCOUNT</a:t>
            </a:r>
          </a:p>
          <a:p>
            <a:pPr eaLnBrk="1" hangingPunct="1">
              <a:lnSpc>
                <a:spcPct val="90000"/>
              </a:lnSpc>
            </a:pPr>
            <a:r>
              <a:rPr lang="en-US" sz="1800" dirty="0" smtClean="0"/>
              <a:t>DEFAULT_COST_CENTER</a:t>
            </a:r>
          </a:p>
          <a:p>
            <a:pPr eaLnBrk="1" hangingPunct="1">
              <a:lnSpc>
                <a:spcPct val="90000"/>
              </a:lnSpc>
            </a:pPr>
            <a:r>
              <a:rPr lang="en-US" sz="1800" dirty="0" smtClean="0"/>
              <a:t>DEFAULT_DOMAIN</a:t>
            </a:r>
          </a:p>
          <a:p>
            <a:pPr eaLnBrk="1" hangingPunct="1">
              <a:lnSpc>
                <a:spcPct val="90000"/>
              </a:lnSpc>
            </a:pPr>
            <a:r>
              <a:rPr lang="en-US" sz="1800" dirty="0" smtClean="0"/>
              <a:t>DEFAULT_ENTITY</a:t>
            </a:r>
          </a:p>
          <a:p>
            <a:pPr eaLnBrk="1" hangingPunct="1">
              <a:lnSpc>
                <a:spcPct val="90000"/>
              </a:lnSpc>
            </a:pPr>
            <a:r>
              <a:rPr lang="en-US" sz="1800" dirty="0" smtClean="0"/>
              <a:t>DEFAULT_SUB_ACCOUNT</a:t>
            </a:r>
          </a:p>
          <a:p>
            <a:pPr eaLnBrk="1" hangingPunct="1">
              <a:lnSpc>
                <a:spcPct val="90000"/>
              </a:lnSpc>
            </a:pPr>
            <a:r>
              <a:rPr lang="en-US" sz="1800" dirty="0" smtClean="0"/>
              <a:t>INITIAL_JOB_SETUP_CONNECTION_0x_TYPE</a:t>
            </a:r>
          </a:p>
          <a:p>
            <a:pPr eaLnBrk="1" hangingPunct="1">
              <a:lnSpc>
                <a:spcPct val="90000"/>
              </a:lnSpc>
            </a:pPr>
            <a:r>
              <a:rPr lang="en-US" sz="1800" dirty="0" smtClean="0"/>
              <a:t>INITIAL_JOB_SETUP_CONNECTION_0x_VERSION</a:t>
            </a:r>
          </a:p>
          <a:p>
            <a:pPr eaLnBrk="1" hangingPunct="1">
              <a:lnSpc>
                <a:spcPct val="90000"/>
              </a:lnSpc>
            </a:pPr>
            <a:endParaRPr lang="en-US" sz="1800" dirty="0" smtClean="0"/>
          </a:p>
          <a:p>
            <a:pPr eaLnBrk="1" hangingPunct="1">
              <a:lnSpc>
                <a:spcPct val="90000"/>
              </a:lnSpc>
              <a:buNone/>
            </a:pPr>
            <a:r>
              <a:rPr lang="en-US" sz="2400" dirty="0" smtClean="0"/>
              <a:t>See Reference Tables in Installation Guide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Login to Training Environment</a:t>
            </a:r>
            <a:endParaRPr lang="en-US" dirty="0"/>
          </a:p>
        </p:txBody>
      </p:sp>
      <p:sp>
        <p:nvSpPr>
          <p:cNvPr id="3" name="Content Placeholder 2"/>
          <p:cNvSpPr>
            <a:spLocks noGrp="1"/>
          </p:cNvSpPr>
          <p:nvPr>
            <p:ph idx="1"/>
          </p:nvPr>
        </p:nvSpPr>
        <p:spPr>
          <a:xfrm>
            <a:off x="457200" y="1590357"/>
            <a:ext cx="8229600" cy="4508991"/>
          </a:xfrm>
        </p:spPr>
        <p:txBody>
          <a:bodyPr/>
          <a:lstStyle/>
          <a:p>
            <a:r>
              <a:rPr lang="en-US" b="1" dirty="0" smtClean="0"/>
              <a:t>USER:  </a:t>
            </a:r>
            <a:r>
              <a:rPr lang="en-US" dirty="0" smtClean="0"/>
              <a:t>admin</a:t>
            </a:r>
          </a:p>
          <a:p>
            <a:r>
              <a:rPr lang="en-US" b="1" dirty="0" smtClean="0"/>
              <a:t>PASSWORD:  </a:t>
            </a:r>
            <a:r>
              <a:rPr lang="en-US" dirty="0" err="1" smtClean="0"/>
              <a:t>qad</a:t>
            </a:r>
            <a:endParaRPr lang="en-US" dirty="0" smtClean="0"/>
          </a:p>
          <a:p>
            <a:pPr>
              <a:buNone/>
            </a:pPr>
            <a:endParaRPr lang="en-US" dirty="0" smtClean="0"/>
          </a:p>
          <a:p>
            <a:pPr>
              <a:buNone/>
            </a:pPr>
            <a:endParaRPr lang="en-US" dirty="0" smtClean="0"/>
          </a:p>
          <a:p>
            <a:pPr>
              <a:buNone/>
            </a:pPr>
            <a:r>
              <a:rPr lang="en-US" b="1" dirty="0" smtClean="0"/>
              <a:t>NOTE: </a:t>
            </a:r>
            <a:r>
              <a:rPr lang="en-US" dirty="0" smtClean="0"/>
              <a:t>Verify that the BI Installer files are mounted on the D:\ drive. </a:t>
            </a:r>
          </a:p>
          <a:p>
            <a:pPr>
              <a:buNone/>
            </a:pPr>
            <a:endParaRPr lang="en-US" dirty="0" smtClean="0"/>
          </a:p>
        </p:txBody>
      </p:sp>
      <p:sp>
        <p:nvSpPr>
          <p:cNvPr id="4" name="Slide Number Placeholder 3"/>
          <p:cNvSpPr>
            <a:spLocks noGrp="1"/>
          </p:cNvSpPr>
          <p:nvPr>
            <p:ph type="sldNum" sz="quarter" idx="10"/>
          </p:nvPr>
        </p:nvSpPr>
        <p:spPr/>
        <p:txBody>
          <a:bodyPr/>
          <a:lstStyle/>
          <a:p>
            <a:pPr>
              <a:defRPr/>
            </a:pPr>
            <a:fld id="{0A2DAC7D-CCD6-4D46-B79B-0CC821508860}" type="slidenum">
              <a:rPr lang="en-US" smtClean="0"/>
              <a:pPr>
                <a:defRPr/>
              </a:pPr>
              <a:t>42</a:t>
            </a:fld>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Login to Training Environment</a:t>
            </a:r>
            <a:endParaRPr lang="en-US" dirty="0"/>
          </a:p>
        </p:txBody>
      </p:sp>
      <p:sp>
        <p:nvSpPr>
          <p:cNvPr id="3" name="Content Placeholder 2"/>
          <p:cNvSpPr>
            <a:spLocks noGrp="1"/>
          </p:cNvSpPr>
          <p:nvPr>
            <p:ph idx="1"/>
          </p:nvPr>
        </p:nvSpPr>
        <p:spPr>
          <a:xfrm>
            <a:off x="457200" y="1590357"/>
            <a:ext cx="8229600" cy="1521143"/>
          </a:xfrm>
        </p:spPr>
        <p:txBody>
          <a:bodyPr/>
          <a:lstStyle/>
          <a:p>
            <a:r>
              <a:rPr lang="en-US" dirty="0" smtClean="0"/>
              <a:t>Start EE &amp; SE Progress Databases</a:t>
            </a:r>
          </a:p>
          <a:p>
            <a:pPr lvl="1"/>
            <a:r>
              <a:rPr lang="en-US" dirty="0" smtClean="0"/>
              <a:t>Double-click on C:\DBs\startdb_EE.bat</a:t>
            </a:r>
          </a:p>
          <a:p>
            <a:pPr lvl="1"/>
            <a:r>
              <a:rPr lang="en-US" dirty="0" smtClean="0"/>
              <a:t>Double-click on C:\DBs\startdb_SE.bat</a:t>
            </a:r>
          </a:p>
          <a:p>
            <a:pPr>
              <a:buNone/>
            </a:pPr>
            <a:endParaRPr lang="en-US" dirty="0" smtClean="0"/>
          </a:p>
          <a:p>
            <a:pPr>
              <a:buNone/>
            </a:pPr>
            <a:endParaRPr lang="en-US" dirty="0" smtClean="0"/>
          </a:p>
        </p:txBody>
      </p:sp>
      <p:sp>
        <p:nvSpPr>
          <p:cNvPr id="4" name="Slide Number Placeholder 3"/>
          <p:cNvSpPr>
            <a:spLocks noGrp="1"/>
          </p:cNvSpPr>
          <p:nvPr>
            <p:ph type="sldNum" sz="quarter" idx="10"/>
          </p:nvPr>
        </p:nvSpPr>
        <p:spPr/>
        <p:txBody>
          <a:bodyPr/>
          <a:lstStyle/>
          <a:p>
            <a:pPr>
              <a:defRPr/>
            </a:pPr>
            <a:fld id="{0A2DAC7D-CCD6-4D46-B79B-0CC821508860}" type="slidenum">
              <a:rPr lang="en-US" smtClean="0"/>
              <a:pPr>
                <a:defRPr/>
              </a:pPr>
              <a:t>43</a:t>
            </a:fld>
            <a:endParaRPr lang="en-US" dirty="0"/>
          </a:p>
        </p:txBody>
      </p:sp>
      <p:pic>
        <p:nvPicPr>
          <p:cNvPr id="1028" name="Picture 4"/>
          <p:cNvPicPr>
            <a:picLocks noChangeAspect="1" noChangeArrowheads="1"/>
          </p:cNvPicPr>
          <p:nvPr/>
        </p:nvPicPr>
        <p:blipFill>
          <a:blip r:embed="rId3"/>
          <a:srcRect/>
          <a:stretch>
            <a:fillRect/>
          </a:stretch>
        </p:blipFill>
        <p:spPr bwMode="auto">
          <a:xfrm>
            <a:off x="457200" y="3315754"/>
            <a:ext cx="8370888" cy="25008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Grp="1"/>
          </p:cNvSpPr>
          <p:nvPr>
            <p:ph type="title"/>
          </p:nvPr>
        </p:nvSpPr>
        <p:spPr/>
        <p:txBody>
          <a:bodyPr/>
          <a:lstStyle/>
          <a:p>
            <a:pPr eaLnBrk="1" hangingPunct="1"/>
            <a:r>
              <a:rPr lang="en-US" dirty="0" smtClean="0"/>
              <a:t>Confirm Database Settings</a:t>
            </a:r>
          </a:p>
        </p:txBody>
      </p:sp>
      <p:sp>
        <p:nvSpPr>
          <p:cNvPr id="109570" name="Rectangle 3"/>
          <p:cNvSpPr>
            <a:spLocks noGrp="1"/>
          </p:cNvSpPr>
          <p:nvPr>
            <p:ph idx="1"/>
          </p:nvPr>
        </p:nvSpPr>
        <p:spPr>
          <a:xfrm>
            <a:off x="457200" y="1645920"/>
            <a:ext cx="8229600" cy="3657600"/>
          </a:xfrm>
        </p:spPr>
        <p:txBody>
          <a:bodyPr/>
          <a:lstStyle/>
          <a:p>
            <a:pPr eaLnBrk="1" hangingPunct="1">
              <a:spcBef>
                <a:spcPts val="0"/>
              </a:spcBef>
              <a:spcAft>
                <a:spcPts val="1800"/>
              </a:spcAft>
            </a:pPr>
            <a:r>
              <a:rPr lang="en-US" dirty="0" smtClean="0"/>
              <a:t>Confirm that the </a:t>
            </a:r>
            <a:r>
              <a:rPr lang="en-US" b="1" dirty="0" smtClean="0">
                <a:solidFill>
                  <a:schemeClr val="tx1"/>
                </a:solidFill>
              </a:rPr>
              <a:t>Microsoft SQL Server Management Studio (SSMS) Data Warehouse Database </a:t>
            </a:r>
            <a:r>
              <a:rPr lang="en-US" dirty="0" smtClean="0"/>
              <a:t>points to the correct directory</a:t>
            </a:r>
          </a:p>
          <a:p>
            <a:pPr eaLnBrk="1" hangingPunct="1">
              <a:spcBef>
                <a:spcPts val="0"/>
              </a:spcBef>
              <a:spcAft>
                <a:spcPts val="1800"/>
              </a:spcAft>
            </a:pPr>
            <a:r>
              <a:rPr lang="en-US" dirty="0" smtClean="0"/>
              <a:t>Set up a Portal user under Security</a:t>
            </a:r>
          </a:p>
          <a:p>
            <a:pPr eaLnBrk="1" hangingPunct="1">
              <a:spcBef>
                <a:spcPts val="0"/>
              </a:spcBef>
              <a:spcAft>
                <a:spcPts val="1800"/>
              </a:spcAft>
            </a:pPr>
            <a:r>
              <a:rPr lang="en-US" dirty="0" smtClean="0"/>
              <a:t>Check </a:t>
            </a:r>
            <a:r>
              <a:rPr lang="en-US" dirty="0" err="1" smtClean="0"/>
              <a:t>tempdb</a:t>
            </a:r>
            <a:r>
              <a:rPr lang="en-US" dirty="0" smtClean="0"/>
              <a:t> files and change if necessary</a:t>
            </a:r>
          </a:p>
          <a:p>
            <a:pPr lvl="1" eaLnBrk="1" hangingPunct="1">
              <a:buClr>
                <a:schemeClr val="tx1"/>
              </a:buClr>
              <a:buFontTx/>
              <a:buChar char="•"/>
            </a:pPr>
            <a:endParaRPr lang="en-US" dirty="0" smtClean="0"/>
          </a:p>
          <a:p>
            <a:pPr lvl="1" eaLnBrk="1" hangingPunct="1">
              <a:buFont typeface="Lucida Grande"/>
              <a:buNone/>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5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957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957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p:cNvSpPr>
          <p:nvPr>
            <p:ph type="title"/>
          </p:nvPr>
        </p:nvSpPr>
        <p:spPr>
          <a:xfrm>
            <a:off x="457200" y="389744"/>
            <a:ext cx="8229600" cy="926294"/>
          </a:xfrm>
        </p:spPr>
        <p:txBody>
          <a:bodyPr/>
          <a:lstStyle/>
          <a:p>
            <a:pPr eaLnBrk="1" hangingPunct="1"/>
            <a:r>
              <a:rPr lang="en-US" dirty="0" smtClean="0"/>
              <a:t>Confirming the Database Points to the Correct Directory</a:t>
            </a:r>
          </a:p>
        </p:txBody>
      </p:sp>
      <p:sp>
        <p:nvSpPr>
          <p:cNvPr id="111618" name="Rectangle 3"/>
          <p:cNvSpPr>
            <a:spLocks noGrp="1"/>
          </p:cNvSpPr>
          <p:nvPr>
            <p:ph type="body" idx="1"/>
          </p:nvPr>
        </p:nvSpPr>
        <p:spPr>
          <a:xfrm>
            <a:off x="457200" y="1737362"/>
            <a:ext cx="8229600" cy="4569776"/>
          </a:xfrm>
        </p:spPr>
        <p:txBody>
          <a:bodyPr/>
          <a:lstStyle/>
          <a:p>
            <a:pPr marL="514350" indent="-514350" eaLnBrk="1" hangingPunct="1">
              <a:buFont typeface="+mj-lt"/>
              <a:buAutoNum type="arabicPeriod"/>
            </a:pPr>
            <a:r>
              <a:rPr lang="en-US" dirty="0" smtClean="0"/>
              <a:t>Launch SSMS.</a:t>
            </a:r>
          </a:p>
        </p:txBody>
      </p:sp>
      <p:pic>
        <p:nvPicPr>
          <p:cNvPr id="1027" name="Picture 3"/>
          <p:cNvPicPr>
            <a:picLocks noChangeAspect="1" noChangeArrowheads="1"/>
          </p:cNvPicPr>
          <p:nvPr/>
        </p:nvPicPr>
        <p:blipFill>
          <a:blip r:embed="rId3"/>
          <a:srcRect/>
          <a:stretch>
            <a:fillRect/>
          </a:stretch>
        </p:blipFill>
        <p:spPr bwMode="auto">
          <a:xfrm>
            <a:off x="3767327" y="1973059"/>
            <a:ext cx="4919473" cy="40597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p:cNvSpPr>
          <p:nvPr>
            <p:ph type="title"/>
          </p:nvPr>
        </p:nvSpPr>
        <p:spPr>
          <a:xfrm>
            <a:off x="457200" y="389744"/>
            <a:ext cx="8229600" cy="926294"/>
          </a:xfrm>
        </p:spPr>
        <p:txBody>
          <a:bodyPr/>
          <a:lstStyle/>
          <a:p>
            <a:pPr eaLnBrk="1" hangingPunct="1"/>
            <a:r>
              <a:rPr lang="en-US" dirty="0" smtClean="0"/>
              <a:t>Confirming the Database Points to the Correct Directory</a:t>
            </a:r>
          </a:p>
        </p:txBody>
      </p:sp>
      <p:pic>
        <p:nvPicPr>
          <p:cNvPr id="1026" name="Picture 2"/>
          <p:cNvPicPr>
            <a:picLocks noChangeAspect="1" noChangeArrowheads="1"/>
          </p:cNvPicPr>
          <p:nvPr/>
        </p:nvPicPr>
        <p:blipFill>
          <a:blip r:embed="rId3"/>
          <a:srcRect/>
          <a:stretch>
            <a:fillRect/>
          </a:stretch>
        </p:blipFill>
        <p:spPr bwMode="auto">
          <a:xfrm>
            <a:off x="4588337" y="1773936"/>
            <a:ext cx="4326909" cy="4054883"/>
          </a:xfrm>
          <a:prstGeom prst="rect">
            <a:avLst/>
          </a:prstGeom>
          <a:noFill/>
          <a:ln w="9525">
            <a:noFill/>
            <a:miter lim="800000"/>
            <a:headEnd/>
            <a:tailEnd/>
          </a:ln>
        </p:spPr>
      </p:pic>
      <p:sp>
        <p:nvSpPr>
          <p:cNvPr id="6" name="Rectangle 3"/>
          <p:cNvSpPr txBox="1">
            <a:spLocks/>
          </p:cNvSpPr>
          <p:nvPr/>
        </p:nvSpPr>
        <p:spPr bwMode="auto">
          <a:xfrm>
            <a:off x="457200" y="1773936"/>
            <a:ext cx="8229600" cy="27958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514350" marR="0" lvl="0" indent="-514350" algn="l" defTabSz="457200" rtl="0" eaLnBrk="1" fontAlgn="base" latinLnBrk="0" hangingPunct="1">
              <a:lnSpc>
                <a:spcPct val="100000"/>
              </a:lnSpc>
              <a:spcBef>
                <a:spcPct val="20000"/>
              </a:spcBef>
              <a:spcAft>
                <a:spcPct val="0"/>
              </a:spcAft>
              <a:buClr>
                <a:srgbClr val="F79646"/>
              </a:buClr>
              <a:buSzTx/>
              <a:buFont typeface="+mj-lt"/>
              <a:buAutoNum type="arabicPeriod" startAt="2"/>
              <a:tabLst/>
              <a:defRPr/>
            </a:pPr>
            <a:r>
              <a:rPr kumimoji="0" lang="en-US" sz="2700" b="0" i="0" u="none" strike="noStrike" kern="0" cap="none" spc="0" normalizeH="0" baseline="0" noProof="0" dirty="0" smtClean="0">
                <a:ln>
                  <a:noFill/>
                </a:ln>
                <a:solidFill>
                  <a:srgbClr val="4F4F4F"/>
                </a:solidFill>
                <a:effectLst/>
                <a:uLnTx/>
                <a:uFillTx/>
                <a:latin typeface="+mn-lt"/>
                <a:ea typeface="+mn-ea"/>
                <a:cs typeface="+mn-cs"/>
              </a:rPr>
              <a:t>Right click on </a:t>
            </a:r>
            <a:br>
              <a:rPr kumimoji="0" lang="en-US" sz="2700" b="0" i="0" u="none" strike="noStrike" kern="0" cap="none" spc="0" normalizeH="0" baseline="0" noProof="0" dirty="0" smtClean="0">
                <a:ln>
                  <a:noFill/>
                </a:ln>
                <a:solidFill>
                  <a:srgbClr val="4F4F4F"/>
                </a:solidFill>
                <a:effectLst/>
                <a:uLnTx/>
                <a:uFillTx/>
                <a:latin typeface="+mn-lt"/>
                <a:ea typeface="+mn-ea"/>
                <a:cs typeface="+mn-cs"/>
              </a:rPr>
            </a:br>
            <a:r>
              <a:rPr kumimoji="0" lang="en-US" sz="2700" b="0" i="0" u="none" strike="noStrike" kern="0" cap="none" spc="0" normalizeH="0" baseline="0" noProof="0" dirty="0" smtClean="0">
                <a:ln>
                  <a:noFill/>
                </a:ln>
                <a:solidFill>
                  <a:srgbClr val="4F4F4F"/>
                </a:solidFill>
                <a:effectLst/>
                <a:uLnTx/>
                <a:uFillTx/>
                <a:latin typeface="+mn-lt"/>
                <a:ea typeface="+mn-ea"/>
                <a:cs typeface="+mn-cs"/>
              </a:rPr>
              <a:t>the server name </a:t>
            </a:r>
            <a:br>
              <a:rPr kumimoji="0" lang="en-US" sz="2700" b="0" i="0" u="none" strike="noStrike" kern="0" cap="none" spc="0" normalizeH="0" baseline="0" noProof="0" dirty="0" smtClean="0">
                <a:ln>
                  <a:noFill/>
                </a:ln>
                <a:solidFill>
                  <a:srgbClr val="4F4F4F"/>
                </a:solidFill>
                <a:effectLst/>
                <a:uLnTx/>
                <a:uFillTx/>
                <a:latin typeface="+mn-lt"/>
                <a:ea typeface="+mn-ea"/>
                <a:cs typeface="+mn-cs"/>
              </a:rPr>
            </a:br>
            <a:r>
              <a:rPr kumimoji="0" lang="en-US" sz="2700" b="0" i="0" u="none" strike="noStrike" kern="0" cap="none" spc="0" normalizeH="0" baseline="0" noProof="0" dirty="0" smtClean="0">
                <a:ln>
                  <a:noFill/>
                </a:ln>
                <a:solidFill>
                  <a:srgbClr val="4F4F4F"/>
                </a:solidFill>
                <a:effectLst/>
                <a:uLnTx/>
                <a:uFillTx/>
                <a:latin typeface="+mn-lt"/>
                <a:ea typeface="+mn-ea"/>
                <a:cs typeface="+mn-cs"/>
              </a:rPr>
              <a:t>and pick Properties</a:t>
            </a:r>
            <a:r>
              <a:rPr kumimoji="0" lang="en-US" sz="2800" b="0" i="0" u="none" strike="noStrike" kern="0" cap="none" spc="0" normalizeH="0" baseline="0" noProof="0" dirty="0" smtClean="0">
                <a:ln>
                  <a:noFill/>
                </a:ln>
                <a:solidFill>
                  <a:srgbClr val="4F4F4F"/>
                </a:solidFill>
                <a:effectLst/>
                <a:uLnTx/>
                <a:uFillTx/>
                <a:latin typeface="+mn-lt"/>
                <a:ea typeface="+mn-ea"/>
                <a:cs typeface="+mn-cs"/>
              </a:rPr>
              <a:t>.</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p:cNvSpPr>
          <p:nvPr>
            <p:ph type="title"/>
          </p:nvPr>
        </p:nvSpPr>
        <p:spPr>
          <a:xfrm>
            <a:off x="457200" y="389744"/>
            <a:ext cx="8229600" cy="926294"/>
          </a:xfrm>
        </p:spPr>
        <p:txBody>
          <a:bodyPr/>
          <a:lstStyle/>
          <a:p>
            <a:pPr eaLnBrk="1" hangingPunct="1"/>
            <a:r>
              <a:rPr lang="en-US" dirty="0" smtClean="0"/>
              <a:t>Confirming the Database Points to the Correct Directory</a:t>
            </a:r>
          </a:p>
        </p:txBody>
      </p:sp>
      <p:sp>
        <p:nvSpPr>
          <p:cNvPr id="111618" name="Rectangle 3"/>
          <p:cNvSpPr>
            <a:spLocks noGrp="1"/>
          </p:cNvSpPr>
          <p:nvPr>
            <p:ph type="body" idx="1"/>
          </p:nvPr>
        </p:nvSpPr>
        <p:spPr>
          <a:xfrm>
            <a:off x="237744" y="1536192"/>
            <a:ext cx="8449056" cy="4770946"/>
          </a:xfrm>
        </p:spPr>
        <p:txBody>
          <a:bodyPr/>
          <a:lstStyle/>
          <a:p>
            <a:pPr marL="457200" indent="-457200" eaLnBrk="1" hangingPunct="1">
              <a:buFont typeface="+mj-lt"/>
              <a:buAutoNum type="arabicPeriod" startAt="3"/>
            </a:pPr>
            <a:r>
              <a:rPr lang="en-US" dirty="0" smtClean="0"/>
              <a:t>Choose Database Settings, and confirm that </a:t>
            </a:r>
            <a:r>
              <a:rPr lang="en-US" i="1" dirty="0" smtClean="0"/>
              <a:t>Data</a:t>
            </a:r>
            <a:r>
              <a:rPr lang="en-US" dirty="0" smtClean="0"/>
              <a:t> and </a:t>
            </a:r>
            <a:r>
              <a:rPr lang="en-US" i="1" dirty="0" smtClean="0"/>
              <a:t>Log</a:t>
            </a:r>
            <a:r>
              <a:rPr lang="en-US" dirty="0" smtClean="0"/>
              <a:t> </a:t>
            </a:r>
            <a:br>
              <a:rPr lang="en-US" dirty="0" smtClean="0"/>
            </a:br>
            <a:r>
              <a:rPr lang="en-US" dirty="0" smtClean="0"/>
              <a:t>directories are </a:t>
            </a:r>
            <a:br>
              <a:rPr lang="en-US" dirty="0" smtClean="0"/>
            </a:br>
            <a:r>
              <a:rPr lang="en-US" dirty="0" smtClean="0"/>
              <a:t>where they </a:t>
            </a:r>
            <a:br>
              <a:rPr lang="en-US" dirty="0" smtClean="0"/>
            </a:br>
            <a:r>
              <a:rPr lang="en-US" dirty="0" smtClean="0"/>
              <a:t>should be. </a:t>
            </a:r>
            <a:br>
              <a:rPr lang="en-US" dirty="0" smtClean="0"/>
            </a:br>
            <a:r>
              <a:rPr lang="en-US" dirty="0" smtClean="0"/>
              <a:t>Redirect if they </a:t>
            </a:r>
            <a:br>
              <a:rPr lang="en-US" dirty="0" smtClean="0"/>
            </a:br>
            <a:r>
              <a:rPr lang="en-US" dirty="0" smtClean="0"/>
              <a:t>are not.</a:t>
            </a:r>
          </a:p>
          <a:p>
            <a:pPr eaLnBrk="1" hangingPunct="1"/>
            <a:endParaRPr lang="en-US" dirty="0" smtClean="0"/>
          </a:p>
        </p:txBody>
      </p:sp>
      <p:pic>
        <p:nvPicPr>
          <p:cNvPr id="2050" name="Picture 2"/>
          <p:cNvPicPr>
            <a:picLocks noChangeAspect="1" noChangeArrowheads="1"/>
          </p:cNvPicPr>
          <p:nvPr/>
        </p:nvPicPr>
        <p:blipFill>
          <a:blip r:embed="rId3"/>
          <a:srcRect/>
          <a:stretch>
            <a:fillRect/>
          </a:stretch>
        </p:blipFill>
        <p:spPr bwMode="auto">
          <a:xfrm>
            <a:off x="4043778" y="2194560"/>
            <a:ext cx="4643022" cy="4112578"/>
          </a:xfrm>
          <a:prstGeom prst="rect">
            <a:avLst/>
          </a:prstGeom>
          <a:noFill/>
          <a:ln w="9525">
            <a:noFill/>
            <a:miter lim="800000"/>
            <a:headEnd/>
            <a:tailEnd/>
          </a:ln>
        </p:spPr>
      </p:pic>
      <p:sp>
        <p:nvSpPr>
          <p:cNvPr id="5" name="Oval 4"/>
          <p:cNvSpPr/>
          <p:nvPr/>
        </p:nvSpPr>
        <p:spPr>
          <a:xfrm>
            <a:off x="5052950" y="4892634"/>
            <a:ext cx="3633850" cy="6056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p:cNvSpPr>
          <p:nvPr>
            <p:ph type="title"/>
          </p:nvPr>
        </p:nvSpPr>
        <p:spPr>
          <a:xfrm>
            <a:off x="457200" y="389744"/>
            <a:ext cx="8229600" cy="652672"/>
          </a:xfrm>
        </p:spPr>
        <p:txBody>
          <a:bodyPr/>
          <a:lstStyle/>
          <a:p>
            <a:pPr eaLnBrk="1" hangingPunct="1"/>
            <a:r>
              <a:rPr lang="en-US" dirty="0" smtClean="0"/>
              <a:t>Define a Portal User</a:t>
            </a:r>
          </a:p>
        </p:txBody>
      </p:sp>
      <p:sp>
        <p:nvSpPr>
          <p:cNvPr id="111618" name="Rectangle 3"/>
          <p:cNvSpPr>
            <a:spLocks noGrp="1"/>
          </p:cNvSpPr>
          <p:nvPr>
            <p:ph type="body" idx="1"/>
          </p:nvPr>
        </p:nvSpPr>
        <p:spPr>
          <a:xfrm>
            <a:off x="457200" y="1162179"/>
            <a:ext cx="4316681" cy="4991100"/>
          </a:xfrm>
        </p:spPr>
        <p:txBody>
          <a:bodyPr/>
          <a:lstStyle/>
          <a:p>
            <a:pPr marL="514350" indent="-514350" eaLnBrk="1" hangingPunct="1">
              <a:buFont typeface="+mj-lt"/>
              <a:buAutoNum type="arabicPeriod"/>
            </a:pPr>
            <a:r>
              <a:rPr lang="en-US" dirty="0" smtClean="0"/>
              <a:t>In SSMS, go to Security / Logins directory, right-click and choose </a:t>
            </a:r>
            <a:r>
              <a:rPr lang="en-US" i="1" dirty="0" smtClean="0"/>
              <a:t>New Login…</a:t>
            </a:r>
          </a:p>
        </p:txBody>
      </p:sp>
      <p:pic>
        <p:nvPicPr>
          <p:cNvPr id="52226" name="Picture 2"/>
          <p:cNvPicPr>
            <a:picLocks noChangeAspect="1" noChangeArrowheads="1"/>
          </p:cNvPicPr>
          <p:nvPr/>
        </p:nvPicPr>
        <p:blipFill>
          <a:blip r:embed="rId3"/>
          <a:srcRect/>
          <a:stretch>
            <a:fillRect/>
          </a:stretch>
        </p:blipFill>
        <p:spPr bwMode="auto">
          <a:xfrm>
            <a:off x="4773881" y="1162179"/>
            <a:ext cx="3912919" cy="48845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p:cNvSpPr>
          <p:nvPr>
            <p:ph type="title"/>
          </p:nvPr>
        </p:nvSpPr>
        <p:spPr>
          <a:xfrm>
            <a:off x="457200" y="250044"/>
            <a:ext cx="8229600" cy="562756"/>
          </a:xfrm>
        </p:spPr>
        <p:txBody>
          <a:bodyPr/>
          <a:lstStyle/>
          <a:p>
            <a:pPr eaLnBrk="1" hangingPunct="1"/>
            <a:r>
              <a:rPr lang="en-US" dirty="0" smtClean="0"/>
              <a:t>Define a Portal User</a:t>
            </a:r>
          </a:p>
        </p:txBody>
      </p:sp>
      <p:sp>
        <p:nvSpPr>
          <p:cNvPr id="111618" name="Rectangle 3"/>
          <p:cNvSpPr>
            <a:spLocks noGrp="1"/>
          </p:cNvSpPr>
          <p:nvPr>
            <p:ph type="body" idx="1"/>
          </p:nvPr>
        </p:nvSpPr>
        <p:spPr>
          <a:xfrm>
            <a:off x="224852" y="965200"/>
            <a:ext cx="8664315" cy="5341938"/>
          </a:xfrm>
        </p:spPr>
        <p:txBody>
          <a:bodyPr/>
          <a:lstStyle/>
          <a:p>
            <a:pPr marL="514350" indent="-514350" eaLnBrk="1" hangingPunct="1">
              <a:buFont typeface="+mj-lt"/>
              <a:buAutoNum type="arabicPeriod" startAt="2"/>
            </a:pPr>
            <a:r>
              <a:rPr lang="en-US" sz="2700" dirty="0" smtClean="0"/>
              <a:t>Enter a new </a:t>
            </a:r>
            <a:r>
              <a:rPr lang="en-US" sz="2700" i="1" dirty="0" smtClean="0"/>
              <a:t>Login name </a:t>
            </a:r>
            <a:r>
              <a:rPr lang="en-US" sz="2700" dirty="0" smtClean="0"/>
              <a:t>(</a:t>
            </a:r>
            <a:r>
              <a:rPr lang="en-US" sz="2700" dirty="0" err="1" smtClean="0"/>
              <a:t>qadbi_portal</a:t>
            </a:r>
            <a:r>
              <a:rPr lang="en-US" sz="2700" dirty="0" smtClean="0"/>
              <a:t>) </a:t>
            </a:r>
            <a:br>
              <a:rPr lang="en-US" sz="2700" dirty="0" smtClean="0"/>
            </a:br>
            <a:r>
              <a:rPr lang="en-US" sz="2700" dirty="0" smtClean="0"/>
              <a:t>and </a:t>
            </a:r>
            <a:r>
              <a:rPr lang="en-US" sz="2700" i="1" dirty="0" smtClean="0"/>
              <a:t>Password</a:t>
            </a:r>
            <a:r>
              <a:rPr lang="en-US" sz="2700" dirty="0" smtClean="0"/>
              <a:t> (</a:t>
            </a:r>
            <a:r>
              <a:rPr lang="en-US" sz="2700" dirty="0" err="1" smtClean="0"/>
              <a:t>qadbi_portal</a:t>
            </a:r>
            <a:r>
              <a:rPr lang="en-US" sz="2700" dirty="0" smtClean="0"/>
              <a:t>). </a:t>
            </a:r>
          </a:p>
          <a:p>
            <a:pPr>
              <a:buNone/>
            </a:pPr>
            <a:endParaRPr lang="en-US" sz="2400" dirty="0" smtClean="0"/>
          </a:p>
          <a:p>
            <a:pPr>
              <a:buNone/>
            </a:pPr>
            <a:r>
              <a:rPr lang="en-US" sz="2400" dirty="0" smtClean="0"/>
              <a:t>		</a:t>
            </a:r>
            <a:r>
              <a:rPr lang="en-US" sz="2200" dirty="0" smtClean="0"/>
              <a:t>Make sure </a:t>
            </a:r>
            <a:r>
              <a:rPr lang="en-US" sz="2200" b="1" dirty="0" smtClean="0"/>
              <a:t>SQL Server </a:t>
            </a:r>
            <a:br>
              <a:rPr lang="en-US" sz="2200" b="1" dirty="0" smtClean="0"/>
            </a:br>
            <a:r>
              <a:rPr lang="en-US" sz="2200" b="1" dirty="0" smtClean="0"/>
              <a:t>	Authentication </a:t>
            </a:r>
            <a:r>
              <a:rPr lang="en-US" sz="2200" dirty="0" smtClean="0"/>
              <a:t>is selected </a:t>
            </a:r>
          </a:p>
          <a:p>
            <a:pPr>
              <a:buNone/>
            </a:pPr>
            <a:r>
              <a:rPr lang="en-US" sz="2200" dirty="0" smtClean="0"/>
              <a:t>		and </a:t>
            </a:r>
            <a:r>
              <a:rPr lang="en-US" sz="2200" b="1" dirty="0" smtClean="0"/>
              <a:t>Specify old password</a:t>
            </a:r>
            <a:r>
              <a:rPr lang="en-US" sz="2200" dirty="0" smtClean="0"/>
              <a:t/>
            </a:r>
            <a:br>
              <a:rPr lang="en-US" sz="2200" dirty="0" smtClean="0"/>
            </a:br>
            <a:r>
              <a:rPr lang="en-US" sz="2200" dirty="0" smtClean="0"/>
              <a:t>	is not selected. </a:t>
            </a:r>
          </a:p>
          <a:p>
            <a:pPr marL="514350" indent="-514350" eaLnBrk="1" hangingPunct="1">
              <a:buNone/>
            </a:pPr>
            <a:r>
              <a:rPr lang="en-US" sz="2700" dirty="0" smtClean="0"/>
              <a:t>	</a:t>
            </a:r>
          </a:p>
          <a:p>
            <a:pPr marL="514350" indent="-514350" eaLnBrk="1" hangingPunct="1">
              <a:buNone/>
            </a:pPr>
            <a:r>
              <a:rPr lang="en-US" sz="2700" dirty="0" smtClean="0"/>
              <a:t>	</a:t>
            </a:r>
          </a:p>
        </p:txBody>
      </p:sp>
      <p:pic>
        <p:nvPicPr>
          <p:cNvPr id="4098" name="Picture 2"/>
          <p:cNvPicPr>
            <a:picLocks noChangeAspect="1" noChangeArrowheads="1"/>
          </p:cNvPicPr>
          <p:nvPr/>
        </p:nvPicPr>
        <p:blipFill>
          <a:blip r:embed="rId3"/>
          <a:srcRect/>
          <a:stretch>
            <a:fillRect/>
          </a:stretch>
        </p:blipFill>
        <p:spPr bwMode="auto">
          <a:xfrm>
            <a:off x="4502793" y="2074686"/>
            <a:ext cx="4386373" cy="3815892"/>
          </a:xfrm>
          <a:prstGeom prst="rect">
            <a:avLst/>
          </a:prstGeom>
          <a:noFill/>
          <a:ln w="9525">
            <a:noFill/>
            <a:miter lim="800000"/>
            <a:headEnd/>
            <a:tailEnd/>
          </a:ln>
        </p:spPr>
      </p:pic>
      <p:sp>
        <p:nvSpPr>
          <p:cNvPr id="5" name="Rounded Rectangle 4"/>
          <p:cNvSpPr/>
          <p:nvPr/>
        </p:nvSpPr>
        <p:spPr>
          <a:xfrm>
            <a:off x="5677231" y="2727297"/>
            <a:ext cx="1089329" cy="16697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5677231" y="3196424"/>
            <a:ext cx="1089329" cy="16697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161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1618">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p:cNvSpPr>
          <p:nvPr>
            <p:ph type="title"/>
          </p:nvPr>
        </p:nvSpPr>
        <p:spPr>
          <a:xfrm>
            <a:off x="457200" y="383242"/>
            <a:ext cx="8229600" cy="717550"/>
          </a:xfrm>
        </p:spPr>
        <p:txBody>
          <a:bodyPr/>
          <a:lstStyle/>
          <a:p>
            <a:pPr marL="533400" indent="-533400" eaLnBrk="1" hangingPunct="1"/>
            <a:r>
              <a:rPr lang="en-US" dirty="0" smtClean="0"/>
              <a:t>Course Objectives</a:t>
            </a:r>
          </a:p>
        </p:txBody>
      </p:sp>
      <p:sp>
        <p:nvSpPr>
          <p:cNvPr id="35842" name="Rectangle 3"/>
          <p:cNvSpPr>
            <a:spLocks noGrp="1"/>
          </p:cNvSpPr>
          <p:nvPr>
            <p:ph idx="1"/>
          </p:nvPr>
        </p:nvSpPr>
        <p:spPr>
          <a:xfrm>
            <a:off x="457200" y="1316038"/>
            <a:ext cx="8229600" cy="4414911"/>
          </a:xfrm>
        </p:spPr>
        <p:txBody>
          <a:bodyPr/>
          <a:lstStyle/>
          <a:p>
            <a:pPr marL="347472" lvl="1" indent="-347472" eaLnBrk="1" hangingPunct="1">
              <a:buFont typeface="Arial" pitchFamily="34" charset="0"/>
              <a:buChar char="•"/>
            </a:pPr>
            <a:r>
              <a:rPr lang="en-US" sz="2800" dirty="0" smtClean="0"/>
              <a:t>Using the BI Installer to do the following</a:t>
            </a:r>
          </a:p>
          <a:p>
            <a:pPr marL="747522" lvl="2" indent="-347472" eaLnBrk="1" hangingPunct="1">
              <a:buFont typeface="Century Gothic" pitchFamily="34" charset="0"/>
              <a:buChar char="−"/>
            </a:pPr>
            <a:r>
              <a:rPr lang="en-US" dirty="0" smtClean="0"/>
              <a:t>Setup a database</a:t>
            </a:r>
          </a:p>
          <a:p>
            <a:pPr marL="747522" lvl="2" indent="-347472" eaLnBrk="1" hangingPunct="1">
              <a:buFont typeface="Century Gothic" pitchFamily="34" charset="0"/>
              <a:buChar char="−"/>
            </a:pPr>
            <a:r>
              <a:rPr lang="en-US" dirty="0" smtClean="0"/>
              <a:t>Setup ODBC connections</a:t>
            </a:r>
          </a:p>
          <a:p>
            <a:pPr marL="747522" lvl="2" indent="-347472" eaLnBrk="1" hangingPunct="1">
              <a:buFont typeface="Century Gothic" pitchFamily="34" charset="0"/>
              <a:buChar char="−"/>
            </a:pPr>
            <a:r>
              <a:rPr lang="en-US" dirty="0" smtClean="0"/>
              <a:t>Install QAD BI DWD (Data Warehouse Designer)</a:t>
            </a:r>
          </a:p>
          <a:p>
            <a:pPr marL="747522" lvl="2" indent="-347472" eaLnBrk="1" hangingPunct="1">
              <a:buFont typeface="Century Gothic" pitchFamily="34" charset="0"/>
              <a:buChar char="−"/>
            </a:pPr>
            <a:r>
              <a:rPr lang="en-US" dirty="0" smtClean="0"/>
              <a:t>Install QAD BI Portal</a:t>
            </a:r>
          </a:p>
          <a:p>
            <a:pPr marL="347472" lvl="1" indent="-347472" eaLnBrk="1" hangingPunct="1">
              <a:buNone/>
            </a:pPr>
            <a:r>
              <a:rPr lang="en-US" sz="2800" dirty="0" smtClean="0"/>
              <a:t>	Also</a:t>
            </a:r>
          </a:p>
          <a:p>
            <a:pPr marL="747522" lvl="2" indent="-347472" eaLnBrk="1" hangingPunct="1">
              <a:buFont typeface="Century Gothic" pitchFamily="34" charset="0"/>
              <a:buChar char="−"/>
            </a:pPr>
            <a:r>
              <a:rPr lang="en-US" dirty="0" smtClean="0"/>
              <a:t>Support QAD’s BI solution using some advanced features including troubleshooting</a:t>
            </a:r>
          </a:p>
          <a:p>
            <a:pPr marL="747522" lvl="2" indent="-347472" eaLnBrk="1" hangingPunct="1">
              <a:buFont typeface="Century Gothic" pitchFamily="34" charset="0"/>
              <a:buChar char="−"/>
            </a:pPr>
            <a:r>
              <a:rPr lang="en-US" dirty="0" smtClean="0"/>
              <a:t>Build cubes</a:t>
            </a:r>
          </a:p>
          <a:p>
            <a:pPr marL="747522" lvl="2" indent="-347472" eaLnBrk="1" hangingPunct="1">
              <a:buFont typeface="Century Gothic" pitchFamily="34" charset="0"/>
              <a:buChar char="−"/>
            </a:pPr>
            <a:r>
              <a:rPr lang="en-US" dirty="0" smtClean="0"/>
              <a:t>Integrate outside flat file data sources into DWD</a:t>
            </a:r>
          </a:p>
          <a:p>
            <a:pPr marL="747522" lvl="2" indent="-347472" eaLnBrk="1" hangingPunct="1">
              <a:buFont typeface="Century Gothic" pitchFamily="34" charset="0"/>
              <a:buChar char="−"/>
            </a:pPr>
            <a:r>
              <a:rPr lang="en-US" dirty="0" smtClean="0"/>
              <a:t>Run simple queries in SQL Server</a:t>
            </a:r>
          </a:p>
          <a:p>
            <a:pPr marL="914400" lvl="1" indent="-457200" eaLnBrk="1" hangingPunct="1"/>
            <a:endParaRPr lang="en-US"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p:cNvSpPr>
          <p:nvPr>
            <p:ph type="title"/>
          </p:nvPr>
        </p:nvSpPr>
        <p:spPr>
          <a:xfrm>
            <a:off x="457200" y="389744"/>
            <a:ext cx="8229600" cy="616096"/>
          </a:xfrm>
        </p:spPr>
        <p:txBody>
          <a:bodyPr/>
          <a:lstStyle/>
          <a:p>
            <a:pPr eaLnBrk="1" hangingPunct="1"/>
            <a:r>
              <a:rPr lang="en-US" dirty="0" smtClean="0"/>
              <a:t>Define a Portal User</a:t>
            </a:r>
          </a:p>
        </p:txBody>
      </p:sp>
      <p:sp>
        <p:nvSpPr>
          <p:cNvPr id="111618" name="Rectangle 3"/>
          <p:cNvSpPr>
            <a:spLocks noGrp="1"/>
          </p:cNvSpPr>
          <p:nvPr>
            <p:ph type="body" idx="1"/>
          </p:nvPr>
        </p:nvSpPr>
        <p:spPr>
          <a:xfrm>
            <a:off x="224852" y="1261872"/>
            <a:ext cx="8664315" cy="5045266"/>
          </a:xfrm>
        </p:spPr>
        <p:txBody>
          <a:bodyPr/>
          <a:lstStyle/>
          <a:p>
            <a:pPr marL="514350" indent="-514350" eaLnBrk="1" hangingPunct="1">
              <a:buFont typeface="+mj-lt"/>
              <a:buAutoNum type="arabicPeriod" startAt="3"/>
            </a:pPr>
            <a:r>
              <a:rPr lang="en-US" dirty="0" smtClean="0"/>
              <a:t>Go to the </a:t>
            </a:r>
            <a:r>
              <a:rPr lang="en-US" i="1" dirty="0" smtClean="0"/>
              <a:t>Server Roles </a:t>
            </a:r>
            <a:r>
              <a:rPr lang="en-US" dirty="0" smtClean="0"/>
              <a:t>tab and make sure that both </a:t>
            </a:r>
            <a:r>
              <a:rPr lang="en-US" i="1" dirty="0" smtClean="0"/>
              <a:t>public</a:t>
            </a:r>
            <a:r>
              <a:rPr lang="en-US" dirty="0" smtClean="0"/>
              <a:t> and </a:t>
            </a:r>
            <a:r>
              <a:rPr lang="en-US" i="1" dirty="0" err="1" smtClean="0"/>
              <a:t>sysadmin</a:t>
            </a:r>
            <a:r>
              <a:rPr lang="en-US" dirty="0" smtClean="0"/>
              <a:t> boxes are checked. </a:t>
            </a:r>
          </a:p>
        </p:txBody>
      </p:sp>
      <p:pic>
        <p:nvPicPr>
          <p:cNvPr id="53250" name="Picture 2"/>
          <p:cNvPicPr>
            <a:picLocks noChangeAspect="1" noChangeArrowheads="1"/>
          </p:cNvPicPr>
          <p:nvPr/>
        </p:nvPicPr>
        <p:blipFill>
          <a:blip r:embed="rId3"/>
          <a:srcRect/>
          <a:stretch>
            <a:fillRect/>
          </a:stretch>
        </p:blipFill>
        <p:spPr bwMode="auto">
          <a:xfrm>
            <a:off x="3560247" y="2274064"/>
            <a:ext cx="5340193" cy="40330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p:txBody>
          <a:bodyPr/>
          <a:lstStyle/>
          <a:p>
            <a:pPr eaLnBrk="1" hangingPunct="1"/>
            <a:r>
              <a:rPr lang="en-US" dirty="0" smtClean="0"/>
              <a:t>Install BI via Installer Program</a:t>
            </a:r>
          </a:p>
        </p:txBody>
      </p:sp>
      <p:sp>
        <p:nvSpPr>
          <p:cNvPr id="113666" name="Rectangle 3"/>
          <p:cNvSpPr>
            <a:spLocks noGrp="1"/>
          </p:cNvSpPr>
          <p:nvPr>
            <p:ph type="body" idx="1"/>
          </p:nvPr>
        </p:nvSpPr>
        <p:spPr/>
        <p:txBody>
          <a:bodyPr/>
          <a:lstStyle/>
          <a:p>
            <a:pPr marL="514350" indent="-514350" eaLnBrk="1" hangingPunct="1">
              <a:buFont typeface="+mj-lt"/>
              <a:buAutoNum type="arabicPeriod"/>
            </a:pPr>
            <a:r>
              <a:rPr lang="en-US" dirty="0" smtClean="0"/>
              <a:t>From the directory where the QAD BI Installer files were downloaded, double-click to launch the primary QAD BI Installer.</a:t>
            </a:r>
          </a:p>
          <a:p>
            <a:pPr marL="514350" indent="-514350" eaLnBrk="1" hangingPunct="1">
              <a:buNone/>
            </a:pPr>
            <a:r>
              <a:rPr lang="en-US" dirty="0" smtClean="0"/>
              <a:t>	(ex: qadbi-3.9.0.3.exe)</a:t>
            </a:r>
          </a:p>
        </p:txBody>
      </p:sp>
      <p:pic>
        <p:nvPicPr>
          <p:cNvPr id="4098" name="Picture 2"/>
          <p:cNvPicPr>
            <a:picLocks noChangeAspect="1" noChangeArrowheads="1"/>
          </p:cNvPicPr>
          <p:nvPr/>
        </p:nvPicPr>
        <p:blipFill>
          <a:blip r:embed="rId3"/>
          <a:srcRect/>
          <a:stretch>
            <a:fillRect/>
          </a:stretch>
        </p:blipFill>
        <p:spPr bwMode="auto">
          <a:xfrm>
            <a:off x="640080" y="4023360"/>
            <a:ext cx="8093334" cy="17200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2"/>
            </a:pPr>
            <a:r>
              <a:rPr lang="en-US" dirty="0" smtClean="0"/>
              <a:t>The application will start extraction.  If an  </a:t>
            </a:r>
            <a:r>
              <a:rPr lang="en-US" i="1" dirty="0" smtClean="0"/>
              <a:t>Open File – Security Warning</a:t>
            </a:r>
            <a:r>
              <a:rPr lang="en-US" dirty="0" smtClean="0"/>
              <a:t> window appears, click </a:t>
            </a:r>
            <a:r>
              <a:rPr lang="en-US" i="1" dirty="0" smtClean="0"/>
              <a:t>Run</a:t>
            </a:r>
            <a:r>
              <a:rPr lang="en-US" dirty="0" smtClean="0"/>
              <a:t>.</a:t>
            </a:r>
          </a:p>
        </p:txBody>
      </p:sp>
      <p:pic>
        <p:nvPicPr>
          <p:cNvPr id="5122" name="Picture 2"/>
          <p:cNvPicPr>
            <a:picLocks noChangeAspect="1" noChangeArrowheads="1"/>
          </p:cNvPicPr>
          <p:nvPr/>
        </p:nvPicPr>
        <p:blipFill>
          <a:blip r:embed="rId3"/>
          <a:srcRect/>
          <a:stretch>
            <a:fillRect/>
          </a:stretch>
        </p:blipFill>
        <p:spPr bwMode="auto">
          <a:xfrm>
            <a:off x="3143250" y="2900363"/>
            <a:ext cx="2857500" cy="1057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3"/>
            </a:pPr>
            <a:r>
              <a:rPr lang="en-US" dirty="0" smtClean="0"/>
              <a:t>Click </a:t>
            </a:r>
            <a:r>
              <a:rPr lang="en-US" i="1" dirty="0" smtClean="0"/>
              <a:t>Next</a:t>
            </a:r>
            <a:r>
              <a:rPr lang="en-US" dirty="0" smtClean="0"/>
              <a:t>.</a:t>
            </a:r>
          </a:p>
        </p:txBody>
      </p:sp>
      <p:pic>
        <p:nvPicPr>
          <p:cNvPr id="3074" name="Picture 2"/>
          <p:cNvPicPr>
            <a:picLocks noChangeArrowheads="1"/>
          </p:cNvPicPr>
          <p:nvPr/>
        </p:nvPicPr>
        <p:blipFill>
          <a:blip r:embed="rId3"/>
          <a:srcRect/>
          <a:stretch>
            <a:fillRect/>
          </a:stretch>
        </p:blipFill>
        <p:spPr bwMode="auto">
          <a:xfrm>
            <a:off x="457200" y="228600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4"/>
            </a:pPr>
            <a:r>
              <a:rPr lang="en-US" dirty="0" smtClean="0"/>
              <a:t>Set the directory or use the default. </a:t>
            </a:r>
            <a:br>
              <a:rPr lang="en-US" dirty="0" smtClean="0"/>
            </a:br>
            <a:r>
              <a:rPr lang="en-US" dirty="0" smtClean="0"/>
              <a:t>Click </a:t>
            </a:r>
            <a:r>
              <a:rPr lang="en-US" i="1" dirty="0" smtClean="0"/>
              <a:t>Next</a:t>
            </a:r>
            <a:r>
              <a:rPr lang="en-US" dirty="0" smtClean="0"/>
              <a:t>.</a:t>
            </a:r>
          </a:p>
        </p:txBody>
      </p:sp>
      <p:pic>
        <p:nvPicPr>
          <p:cNvPr id="6147" name="Picture 3"/>
          <p:cNvPicPr>
            <a:picLocks noChangeArrowheads="1"/>
          </p:cNvPicPr>
          <p:nvPr/>
        </p:nvPicPr>
        <p:blipFill>
          <a:blip r:embed="rId3"/>
          <a:srcRect/>
          <a:stretch>
            <a:fillRect/>
          </a:stretch>
        </p:blipFill>
        <p:spPr bwMode="auto">
          <a:xfrm>
            <a:off x="457200" y="228600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5"/>
            </a:pPr>
            <a:r>
              <a:rPr lang="en-US" dirty="0" smtClean="0"/>
              <a:t>Pick the database name or use the default. Click </a:t>
            </a:r>
            <a:r>
              <a:rPr lang="en-US" i="1" dirty="0" smtClean="0"/>
              <a:t>Next</a:t>
            </a:r>
            <a:r>
              <a:rPr lang="en-US" dirty="0" smtClean="0"/>
              <a:t>.</a:t>
            </a:r>
          </a:p>
        </p:txBody>
      </p:sp>
      <p:pic>
        <p:nvPicPr>
          <p:cNvPr id="7170" name="Picture 2"/>
          <p:cNvPicPr>
            <a:picLocks noChangeArrowheads="1"/>
          </p:cNvPicPr>
          <p:nvPr/>
        </p:nvPicPr>
        <p:blipFill>
          <a:blip r:embed="rId3"/>
          <a:srcRect/>
          <a:stretch>
            <a:fillRect/>
          </a:stretch>
        </p:blipFill>
        <p:spPr bwMode="auto">
          <a:xfrm>
            <a:off x="457200" y="228600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6"/>
            </a:pPr>
            <a:r>
              <a:rPr lang="en-US" dirty="0" smtClean="0"/>
              <a:t>To install everything, select </a:t>
            </a:r>
            <a:r>
              <a:rPr lang="en-US" i="1" dirty="0" smtClean="0"/>
              <a:t>Complete</a:t>
            </a:r>
            <a:r>
              <a:rPr lang="en-US" dirty="0" smtClean="0"/>
              <a:t>. </a:t>
            </a:r>
            <a:br>
              <a:rPr lang="en-US" dirty="0" smtClean="0"/>
            </a:br>
            <a:r>
              <a:rPr lang="en-US" dirty="0" smtClean="0"/>
              <a:t>Click </a:t>
            </a:r>
            <a:r>
              <a:rPr lang="en-US" i="1" dirty="0" smtClean="0"/>
              <a:t>Next</a:t>
            </a:r>
            <a:r>
              <a:rPr lang="en-US" dirty="0" smtClean="0"/>
              <a:t>.</a:t>
            </a:r>
          </a:p>
        </p:txBody>
      </p:sp>
      <p:pic>
        <p:nvPicPr>
          <p:cNvPr id="8194" name="Picture 2"/>
          <p:cNvPicPr>
            <a:picLocks noChangeArrowheads="1"/>
          </p:cNvPicPr>
          <p:nvPr/>
        </p:nvPicPr>
        <p:blipFill>
          <a:blip r:embed="rId3"/>
          <a:srcRect/>
          <a:stretch>
            <a:fillRect/>
          </a:stretch>
        </p:blipFill>
        <p:spPr bwMode="auto">
          <a:xfrm>
            <a:off x="457200" y="228600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7"/>
            </a:pPr>
            <a:r>
              <a:rPr lang="en-US" dirty="0" smtClean="0"/>
              <a:t>Click </a:t>
            </a:r>
            <a:r>
              <a:rPr lang="en-US" i="1" dirty="0" smtClean="0"/>
              <a:t>Test Connection</a:t>
            </a:r>
            <a:r>
              <a:rPr lang="en-US" dirty="0" smtClean="0"/>
              <a:t> to validate database connection. Click </a:t>
            </a:r>
            <a:r>
              <a:rPr lang="en-US" i="1" dirty="0" smtClean="0"/>
              <a:t>OK.</a:t>
            </a:r>
            <a:r>
              <a:rPr lang="en-US" dirty="0" smtClean="0"/>
              <a:t> Click </a:t>
            </a:r>
            <a:r>
              <a:rPr lang="en-US" i="1" dirty="0" smtClean="0"/>
              <a:t>Next</a:t>
            </a:r>
            <a:r>
              <a:rPr lang="en-US" dirty="0" smtClean="0"/>
              <a:t>.</a:t>
            </a:r>
          </a:p>
        </p:txBody>
      </p:sp>
      <p:pic>
        <p:nvPicPr>
          <p:cNvPr id="9219" name="Picture 3"/>
          <p:cNvPicPr>
            <a:picLocks noChangeArrowheads="1"/>
          </p:cNvPicPr>
          <p:nvPr/>
        </p:nvPicPr>
        <p:blipFill>
          <a:blip r:embed="rId3"/>
          <a:srcRect/>
          <a:stretch>
            <a:fillRect/>
          </a:stretch>
        </p:blipFill>
        <p:spPr bwMode="auto">
          <a:xfrm>
            <a:off x="457200" y="228600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288290"/>
            <a:ext cx="8229600" cy="717550"/>
          </a:xfrm>
        </p:spPr>
        <p:txBody>
          <a:bodyPr/>
          <a:lstStyle/>
          <a:p>
            <a:pPr lvl="0"/>
            <a:r>
              <a:rPr lang="en-US" dirty="0" smtClean="0"/>
              <a:t>Progress database(s) ODBC Pre-Setup</a:t>
            </a:r>
            <a:endParaRPr lang="en-US" dirty="0"/>
          </a:p>
        </p:txBody>
      </p:sp>
      <p:sp>
        <p:nvSpPr>
          <p:cNvPr id="9" name="Content Placeholder 8"/>
          <p:cNvSpPr>
            <a:spLocks noGrp="1"/>
          </p:cNvSpPr>
          <p:nvPr>
            <p:ph idx="1"/>
          </p:nvPr>
        </p:nvSpPr>
        <p:spPr>
          <a:xfrm>
            <a:off x="457200" y="1005840"/>
            <a:ext cx="8229600" cy="4991100"/>
          </a:xfrm>
        </p:spPr>
        <p:txBody>
          <a:bodyPr/>
          <a:lstStyle/>
          <a:p>
            <a:pPr marL="0" lvl="0" indent="0">
              <a:buNone/>
            </a:pPr>
            <a:r>
              <a:rPr lang="en-US" dirty="0" smtClean="0"/>
              <a:t>You need to know the following information about the customer’s Progress database(s).  Example:</a:t>
            </a:r>
          </a:p>
          <a:p>
            <a:endParaRPr lang="en-US" dirty="0"/>
          </a:p>
        </p:txBody>
      </p:sp>
      <p:sp>
        <p:nvSpPr>
          <p:cNvPr id="2" name="Slide Number Placeholder 1"/>
          <p:cNvSpPr>
            <a:spLocks noGrp="1"/>
          </p:cNvSpPr>
          <p:nvPr>
            <p:ph type="sldNum" sz="quarter" idx="10"/>
          </p:nvPr>
        </p:nvSpPr>
        <p:spPr/>
        <p:txBody>
          <a:bodyPr/>
          <a:lstStyle/>
          <a:p>
            <a:pPr>
              <a:defRPr/>
            </a:pPr>
            <a:fld id="{A188FB5E-5557-4C3B-81DC-949D4D409D32}" type="slidenum">
              <a:rPr lang="en-US" smtClean="0"/>
              <a:pPr>
                <a:defRPr/>
              </a:pPr>
              <a:t>58</a:t>
            </a:fld>
            <a:endParaRPr lang="en-US" dirty="0"/>
          </a:p>
        </p:txBody>
      </p:sp>
      <p:graphicFrame>
        <p:nvGraphicFramePr>
          <p:cNvPr id="6" name="Table 5"/>
          <p:cNvGraphicFramePr>
            <a:graphicFrameLocks noGrp="1"/>
          </p:cNvGraphicFramePr>
          <p:nvPr/>
        </p:nvGraphicFramePr>
        <p:xfrm>
          <a:off x="278000" y="2520891"/>
          <a:ext cx="8562913" cy="3641903"/>
        </p:xfrm>
        <a:graphic>
          <a:graphicData uri="http://schemas.openxmlformats.org/drawingml/2006/table">
            <a:tbl>
              <a:tblPr firstRow="1" bandRow="1">
                <a:tableStyleId>{5C22544A-7EE6-4342-B048-85BDC9FD1C3A}</a:tableStyleId>
              </a:tblPr>
              <a:tblGrid>
                <a:gridCol w="3548966"/>
                <a:gridCol w="2286158"/>
                <a:gridCol w="2727789"/>
              </a:tblGrid>
              <a:tr h="664098">
                <a:tc>
                  <a:txBody>
                    <a:bodyPr/>
                    <a:lstStyle/>
                    <a:p>
                      <a:r>
                        <a:rPr lang="en-US" sz="1600" dirty="0" smtClean="0"/>
                        <a:t>Required Information for Progress Database(s) ODBC Pre-Setup</a:t>
                      </a:r>
                      <a:endParaRPr lang="en-US" sz="1600" dirty="0"/>
                    </a:p>
                  </a:txBody>
                  <a:tcPr/>
                </a:tc>
                <a:tc>
                  <a:txBody>
                    <a:bodyPr/>
                    <a:lstStyle/>
                    <a:p>
                      <a:r>
                        <a:rPr lang="en-US" sz="1600" dirty="0" smtClean="0"/>
                        <a:t>EE</a:t>
                      </a:r>
                      <a:endParaRPr lang="en-US" sz="1600" dirty="0"/>
                    </a:p>
                  </a:txBody>
                  <a:tcPr/>
                </a:tc>
                <a:tc>
                  <a:txBody>
                    <a:bodyPr/>
                    <a:lstStyle/>
                    <a:p>
                      <a:r>
                        <a:rPr lang="en-US" sz="1600" dirty="0" smtClean="0"/>
                        <a:t>SE</a:t>
                      </a:r>
                      <a:endParaRPr lang="en-US" sz="1600" dirty="0"/>
                    </a:p>
                  </a:txBody>
                  <a:tcPr/>
                </a:tc>
              </a:tr>
              <a:tr h="368400">
                <a:tc>
                  <a:txBody>
                    <a:bodyPr/>
                    <a:lstStyle/>
                    <a:p>
                      <a:r>
                        <a:rPr lang="en-US" b="1" dirty="0" smtClean="0"/>
                        <a:t>Preferred</a:t>
                      </a:r>
                      <a:r>
                        <a:rPr lang="en-US" b="1" baseline="0" dirty="0" smtClean="0"/>
                        <a:t> </a:t>
                      </a:r>
                      <a:r>
                        <a:rPr lang="en-US" b="1" dirty="0" smtClean="0"/>
                        <a:t>Connection Name</a:t>
                      </a:r>
                      <a:endParaRPr lang="en-US" b="1" dirty="0"/>
                    </a:p>
                  </a:txBody>
                  <a:tcPr/>
                </a:tc>
                <a:tc>
                  <a:txBody>
                    <a:bodyPr/>
                    <a:lstStyle/>
                    <a:p>
                      <a:r>
                        <a:rPr lang="en-US" dirty="0" smtClean="0"/>
                        <a:t>EE_QADDB</a:t>
                      </a:r>
                      <a:endParaRPr lang="en-US" dirty="0"/>
                    </a:p>
                  </a:txBody>
                  <a:tcPr/>
                </a:tc>
                <a:tc>
                  <a:txBody>
                    <a:bodyPr/>
                    <a:lstStyle/>
                    <a:p>
                      <a:r>
                        <a:rPr lang="en-US" dirty="0" smtClean="0"/>
                        <a:t>SE_QADDB</a:t>
                      </a:r>
                      <a:endParaRPr lang="en-US" dirty="0"/>
                    </a:p>
                  </a:txBody>
                  <a:tcPr/>
                </a:tc>
              </a:tr>
              <a:tr h="339047">
                <a:tc>
                  <a:txBody>
                    <a:bodyPr/>
                    <a:lstStyle/>
                    <a:p>
                      <a:r>
                        <a:rPr lang="en-US" b="1" dirty="0" smtClean="0"/>
                        <a:t>Database Name</a:t>
                      </a:r>
                      <a:endParaRPr lang="en-US" b="1" dirty="0"/>
                    </a:p>
                  </a:txBody>
                  <a:tcPr/>
                </a:tc>
                <a:tc>
                  <a:txBody>
                    <a:bodyPr/>
                    <a:lstStyle/>
                    <a:p>
                      <a:r>
                        <a:rPr lang="en-US" dirty="0" err="1" smtClean="0"/>
                        <a:t>qaddb</a:t>
                      </a:r>
                      <a:endParaRPr lang="en-US" dirty="0"/>
                    </a:p>
                  </a:txBody>
                  <a:tcPr/>
                </a:tc>
                <a:tc>
                  <a:txBody>
                    <a:bodyPr/>
                    <a:lstStyle/>
                    <a:p>
                      <a:r>
                        <a:rPr lang="en-US" dirty="0" err="1" smtClean="0"/>
                        <a:t>qaddb</a:t>
                      </a:r>
                      <a:endParaRPr lang="en-US" dirty="0"/>
                    </a:p>
                  </a:txBody>
                  <a:tcPr/>
                </a:tc>
              </a:tr>
              <a:tr h="3431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Host Name</a:t>
                      </a:r>
                    </a:p>
                  </a:txBody>
                  <a:tcPr/>
                </a:tc>
                <a:tc>
                  <a:txBody>
                    <a:bodyPr/>
                    <a:lstStyle/>
                    <a:p>
                      <a:r>
                        <a:rPr lang="en-US" dirty="0" err="1" smtClean="0"/>
                        <a:t>localhost</a:t>
                      </a:r>
                      <a:endParaRPr lang="en-US" dirty="0"/>
                    </a:p>
                  </a:txBody>
                  <a:tcPr/>
                </a:tc>
                <a:tc>
                  <a:txBody>
                    <a:bodyPr/>
                    <a:lstStyle/>
                    <a:p>
                      <a:r>
                        <a:rPr lang="en-US" dirty="0" err="1" smtClean="0"/>
                        <a:t>localhost</a:t>
                      </a:r>
                      <a:endParaRPr lang="en-US" dirty="0"/>
                    </a:p>
                  </a:txBody>
                  <a:tcPr/>
                </a:tc>
              </a:tr>
              <a:tr h="326718">
                <a:tc>
                  <a:txBody>
                    <a:bodyPr/>
                    <a:lstStyle/>
                    <a:p>
                      <a:r>
                        <a:rPr lang="en-US" b="1" dirty="0" smtClean="0"/>
                        <a:t>Port Number</a:t>
                      </a:r>
                      <a:endParaRPr lang="en-US" b="1" dirty="0"/>
                    </a:p>
                  </a:txBody>
                  <a:tcPr/>
                </a:tc>
                <a:tc>
                  <a:txBody>
                    <a:bodyPr/>
                    <a:lstStyle/>
                    <a:p>
                      <a:r>
                        <a:rPr lang="en-US" dirty="0" smtClean="0"/>
                        <a:t>8811</a:t>
                      </a:r>
                      <a:endParaRPr lang="en-US" dirty="0"/>
                    </a:p>
                  </a:txBody>
                  <a:tcPr/>
                </a:tc>
                <a:tc>
                  <a:txBody>
                    <a:bodyPr/>
                    <a:lstStyle/>
                    <a:p>
                      <a:r>
                        <a:rPr lang="en-US" dirty="0" smtClean="0"/>
                        <a:t>8801</a:t>
                      </a:r>
                      <a:endParaRPr lang="en-US" dirty="0"/>
                    </a:p>
                  </a:txBody>
                  <a:tcPr/>
                </a:tc>
              </a:tr>
              <a:tr h="383668">
                <a:tc>
                  <a:txBody>
                    <a:bodyPr/>
                    <a:lstStyle/>
                    <a:p>
                      <a:r>
                        <a:rPr lang="en-US" b="1" dirty="0" smtClean="0"/>
                        <a:t>Driver</a:t>
                      </a:r>
                      <a:endParaRPr lang="en-US" b="1" dirty="0"/>
                    </a:p>
                  </a:txBody>
                  <a:tcPr/>
                </a:tc>
                <a:tc>
                  <a:txBody>
                    <a:bodyPr/>
                    <a:lstStyle/>
                    <a:p>
                      <a:r>
                        <a:rPr lang="en-US" dirty="0" smtClean="0"/>
                        <a:t>Progress OE 10.2B</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Progress OE 10.2B</a:t>
                      </a:r>
                      <a:endParaRPr lang="en-US" dirty="0"/>
                    </a:p>
                  </a:txBody>
                  <a:tcPr/>
                </a:tc>
              </a:tr>
              <a:tr h="355485">
                <a:tc>
                  <a:txBody>
                    <a:bodyPr/>
                    <a:lstStyle/>
                    <a:p>
                      <a:r>
                        <a:rPr lang="en-US" b="1" dirty="0" smtClean="0"/>
                        <a:t>Type</a:t>
                      </a:r>
                      <a:endParaRPr lang="en-US" b="1" dirty="0"/>
                    </a:p>
                  </a:txBody>
                  <a:tcPr/>
                </a:tc>
                <a:tc>
                  <a:txBody>
                    <a:bodyPr/>
                    <a:lstStyle/>
                    <a:p>
                      <a:r>
                        <a:rPr lang="en-US" dirty="0" smtClean="0"/>
                        <a:t>EE</a:t>
                      </a:r>
                      <a:endParaRPr lang="en-US" dirty="0"/>
                    </a:p>
                  </a:txBody>
                  <a:tcPr/>
                </a:tc>
                <a:tc>
                  <a:txBody>
                    <a:bodyPr/>
                    <a:lstStyle/>
                    <a:p>
                      <a:r>
                        <a:rPr lang="en-US" dirty="0" smtClean="0"/>
                        <a:t>SE</a:t>
                      </a:r>
                      <a:endParaRPr lang="en-US" dirty="0"/>
                    </a:p>
                  </a:txBody>
                  <a:tcPr/>
                </a:tc>
              </a:tr>
              <a:tr h="318498">
                <a:tc>
                  <a:txBody>
                    <a:bodyPr/>
                    <a:lstStyle/>
                    <a:p>
                      <a:r>
                        <a:rPr lang="en-US" b="1" dirty="0" smtClean="0"/>
                        <a:t>User ID</a:t>
                      </a:r>
                      <a:endParaRPr lang="en-US" b="1" dirty="0"/>
                    </a:p>
                  </a:txBody>
                  <a:tcPr/>
                </a:tc>
                <a:tc>
                  <a:txBody>
                    <a:bodyPr/>
                    <a:lstStyle/>
                    <a:p>
                      <a:r>
                        <a:rPr lang="en-US" dirty="0" smtClean="0"/>
                        <a:t>demo</a:t>
                      </a:r>
                      <a:endParaRPr lang="en-US" dirty="0"/>
                    </a:p>
                  </a:txBody>
                  <a:tcPr/>
                </a:tc>
                <a:tc>
                  <a:txBody>
                    <a:bodyPr/>
                    <a:lstStyle/>
                    <a:p>
                      <a:r>
                        <a:rPr lang="en-US" dirty="0" smtClean="0"/>
                        <a:t>demo</a:t>
                      </a:r>
                      <a:endParaRPr lang="en-US" dirty="0"/>
                    </a:p>
                  </a:txBody>
                  <a:tcPr/>
                </a:tc>
              </a:tr>
              <a:tr h="396937">
                <a:tc>
                  <a:txBody>
                    <a:bodyPr/>
                    <a:lstStyle/>
                    <a:p>
                      <a:r>
                        <a:rPr lang="en-US" b="1" dirty="0" smtClean="0"/>
                        <a:t>Password</a:t>
                      </a:r>
                      <a:endParaRPr lang="en-US" b="1" dirty="0"/>
                    </a:p>
                  </a:txBody>
                  <a:tcPr/>
                </a:tc>
                <a:tc>
                  <a:txBody>
                    <a:bodyPr/>
                    <a:lstStyle/>
                    <a:p>
                      <a:endParaRPr lang="en-US" dirty="0"/>
                    </a:p>
                  </a:txBody>
                  <a:tcPr/>
                </a:tc>
                <a:tc>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10"/>
            </a:pPr>
            <a:r>
              <a:rPr lang="en-US" dirty="0" smtClean="0"/>
              <a:t>Define ODBC connections to the Progress databases. </a:t>
            </a:r>
          </a:p>
          <a:p>
            <a:pPr marL="914400" lvl="1" indent="-514350" eaLnBrk="1" hangingPunct="1"/>
            <a:r>
              <a:rPr lang="en-US" dirty="0" smtClean="0"/>
              <a:t>Name (a distinct name)</a:t>
            </a:r>
          </a:p>
        </p:txBody>
      </p:sp>
      <p:pic>
        <p:nvPicPr>
          <p:cNvPr id="10242" name="Picture 2"/>
          <p:cNvPicPr>
            <a:picLocks noChangeArrowheads="1"/>
          </p:cNvPicPr>
          <p:nvPr/>
        </p:nvPicPr>
        <p:blipFill>
          <a:blip r:embed="rId3"/>
          <a:srcRect/>
          <a:stretch>
            <a:fillRect/>
          </a:stretch>
        </p:blipFill>
        <p:spPr bwMode="auto">
          <a:xfrm>
            <a:off x="457200" y="256032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p:cNvSpPr>
          <p:nvPr>
            <p:ph type="title"/>
          </p:nvPr>
        </p:nvSpPr>
        <p:spPr/>
        <p:txBody>
          <a:bodyPr/>
          <a:lstStyle/>
          <a:p>
            <a:pPr marL="533400" indent="-533400" eaLnBrk="1" hangingPunct="1"/>
            <a:r>
              <a:rPr lang="en-US" dirty="0" smtClean="0"/>
              <a:t>Course Benefits</a:t>
            </a:r>
          </a:p>
        </p:txBody>
      </p:sp>
      <p:sp>
        <p:nvSpPr>
          <p:cNvPr id="37890" name="Rectangle 3"/>
          <p:cNvSpPr>
            <a:spLocks noGrp="1"/>
          </p:cNvSpPr>
          <p:nvPr>
            <p:ph idx="1"/>
          </p:nvPr>
        </p:nvSpPr>
        <p:spPr>
          <a:xfrm>
            <a:off x="457200" y="1433001"/>
            <a:ext cx="8229600" cy="2713702"/>
          </a:xfrm>
        </p:spPr>
        <p:txBody>
          <a:bodyPr/>
          <a:lstStyle/>
          <a:p>
            <a:pPr marL="347472" lvl="1" indent="-347472" eaLnBrk="1" hangingPunct="1">
              <a:buFont typeface="Arial" pitchFamily="34" charset="0"/>
              <a:buChar char="•"/>
            </a:pPr>
            <a:r>
              <a:rPr lang="en-US" sz="2800" dirty="0" smtClean="0"/>
              <a:t>Additional skill sets</a:t>
            </a:r>
          </a:p>
          <a:p>
            <a:pPr marL="347472" lvl="1" indent="-347472" eaLnBrk="1" hangingPunct="1">
              <a:buFont typeface="Arial" pitchFamily="34" charset="0"/>
              <a:buChar char="•"/>
            </a:pPr>
            <a:r>
              <a:rPr lang="en-US" sz="2800" dirty="0" smtClean="0"/>
              <a:t>Customer satisfaction</a:t>
            </a:r>
          </a:p>
          <a:p>
            <a:pPr marL="347472" lvl="1" indent="-347472" eaLnBrk="1" hangingPunct="1">
              <a:buFont typeface="Arial" pitchFamily="34" charset="0"/>
              <a:buChar char="•"/>
            </a:pPr>
            <a:r>
              <a:rPr lang="en-US" sz="2800" dirty="0" smtClean="0"/>
              <a:t>BI is a cornerstone of QAD’s future plans</a:t>
            </a:r>
          </a:p>
          <a:p>
            <a:pPr marL="914400" lvl="1" indent="-457200" eaLnBrk="1" hangingPunct="1"/>
            <a:endParaRPr lang="en-US" dirty="0"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11"/>
            </a:pPr>
            <a:r>
              <a:rPr lang="en-US" dirty="0" smtClean="0"/>
              <a:t>Define ODBC connections to the Progress databases. </a:t>
            </a:r>
          </a:p>
          <a:p>
            <a:pPr marL="914400" lvl="1" indent="-514350" eaLnBrk="1" hangingPunct="1"/>
            <a:r>
              <a:rPr lang="en-US" dirty="0" smtClean="0"/>
              <a:t>Source Database Name</a:t>
            </a:r>
          </a:p>
        </p:txBody>
      </p:sp>
      <p:pic>
        <p:nvPicPr>
          <p:cNvPr id="11266" name="Picture 2"/>
          <p:cNvPicPr>
            <a:picLocks noChangeArrowheads="1"/>
          </p:cNvPicPr>
          <p:nvPr/>
        </p:nvPicPr>
        <p:blipFill>
          <a:blip r:embed="rId3"/>
          <a:srcRect/>
          <a:stretch>
            <a:fillRect/>
          </a:stretch>
        </p:blipFill>
        <p:spPr bwMode="auto">
          <a:xfrm>
            <a:off x="457200" y="256032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12"/>
            </a:pPr>
            <a:r>
              <a:rPr lang="en-US" dirty="0" smtClean="0"/>
              <a:t>Define ODBC connections to Progress databases. </a:t>
            </a:r>
          </a:p>
          <a:p>
            <a:pPr marL="914400" lvl="1" indent="-514350" eaLnBrk="1" hangingPunct="1"/>
            <a:r>
              <a:rPr lang="en-US" dirty="0" smtClean="0"/>
              <a:t>Host Name</a:t>
            </a:r>
          </a:p>
          <a:p>
            <a:pPr eaLnBrk="1" hangingPunct="1">
              <a:buNone/>
            </a:pPr>
            <a:endParaRPr lang="en-US" dirty="0" smtClean="0"/>
          </a:p>
        </p:txBody>
      </p:sp>
      <p:pic>
        <p:nvPicPr>
          <p:cNvPr id="12290" name="Picture 2"/>
          <p:cNvPicPr>
            <a:picLocks noChangeArrowheads="1"/>
          </p:cNvPicPr>
          <p:nvPr/>
        </p:nvPicPr>
        <p:blipFill>
          <a:blip r:embed="rId3"/>
          <a:srcRect/>
          <a:stretch>
            <a:fillRect/>
          </a:stretch>
        </p:blipFill>
        <p:spPr bwMode="auto">
          <a:xfrm>
            <a:off x="457200" y="256032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13"/>
            </a:pPr>
            <a:r>
              <a:rPr lang="en-US" dirty="0" smtClean="0"/>
              <a:t>Define ODBC connections to Progress databases. </a:t>
            </a:r>
          </a:p>
          <a:p>
            <a:pPr marL="914400" lvl="1" indent="-514350" eaLnBrk="1" hangingPunct="1"/>
            <a:r>
              <a:rPr lang="en-US" dirty="0" smtClean="0"/>
              <a:t>Port Number</a:t>
            </a:r>
          </a:p>
          <a:p>
            <a:pPr eaLnBrk="1" hangingPunct="1">
              <a:buNone/>
            </a:pPr>
            <a:endParaRPr lang="en-US" dirty="0" smtClean="0"/>
          </a:p>
        </p:txBody>
      </p:sp>
      <p:pic>
        <p:nvPicPr>
          <p:cNvPr id="13314" name="Picture 2"/>
          <p:cNvPicPr>
            <a:picLocks noChangeArrowheads="1"/>
          </p:cNvPicPr>
          <p:nvPr/>
        </p:nvPicPr>
        <p:blipFill>
          <a:blip r:embed="rId3"/>
          <a:srcRect/>
          <a:stretch>
            <a:fillRect/>
          </a:stretch>
        </p:blipFill>
        <p:spPr bwMode="auto">
          <a:xfrm>
            <a:off x="457200" y="256032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14"/>
            </a:pPr>
            <a:r>
              <a:rPr lang="en-US" dirty="0" smtClean="0"/>
              <a:t>Define ODBC connections to Progress databases.</a:t>
            </a:r>
          </a:p>
          <a:p>
            <a:pPr marL="914400" lvl="1" indent="-514350" eaLnBrk="1" hangingPunct="1"/>
            <a:r>
              <a:rPr lang="en-US" dirty="0" smtClean="0"/>
              <a:t>ODBC Driver</a:t>
            </a:r>
          </a:p>
          <a:p>
            <a:pPr eaLnBrk="1" hangingPunct="1">
              <a:buNone/>
            </a:pPr>
            <a:endParaRPr lang="en-US" dirty="0" smtClean="0"/>
          </a:p>
        </p:txBody>
      </p:sp>
      <p:pic>
        <p:nvPicPr>
          <p:cNvPr id="14338" name="Picture 2"/>
          <p:cNvPicPr>
            <a:picLocks noChangeArrowheads="1"/>
          </p:cNvPicPr>
          <p:nvPr/>
        </p:nvPicPr>
        <p:blipFill>
          <a:blip r:embed="rId3"/>
          <a:srcRect/>
          <a:stretch>
            <a:fillRect/>
          </a:stretch>
        </p:blipFill>
        <p:spPr bwMode="auto">
          <a:xfrm>
            <a:off x="457201" y="2560320"/>
            <a:ext cx="8229599" cy="36647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15"/>
            </a:pPr>
            <a:r>
              <a:rPr lang="en-US" dirty="0" smtClean="0"/>
              <a:t>Define ODBC connections to Progress databases.  </a:t>
            </a:r>
          </a:p>
          <a:p>
            <a:pPr marL="914400" lvl="1" indent="-514350" eaLnBrk="1" hangingPunct="1"/>
            <a:r>
              <a:rPr lang="en-US" dirty="0" smtClean="0"/>
              <a:t>Type</a:t>
            </a:r>
          </a:p>
          <a:p>
            <a:pPr eaLnBrk="1" hangingPunct="1">
              <a:buNone/>
            </a:pPr>
            <a:endParaRPr lang="en-US" dirty="0" smtClean="0"/>
          </a:p>
        </p:txBody>
      </p:sp>
      <p:pic>
        <p:nvPicPr>
          <p:cNvPr id="15362" name="Picture 2"/>
          <p:cNvPicPr>
            <a:picLocks noChangeArrowheads="1"/>
          </p:cNvPicPr>
          <p:nvPr/>
        </p:nvPicPr>
        <p:blipFill>
          <a:blip r:embed="rId3"/>
          <a:srcRect/>
          <a:stretch>
            <a:fillRect/>
          </a:stretch>
        </p:blipFill>
        <p:spPr bwMode="auto">
          <a:xfrm>
            <a:off x="457200" y="256032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16"/>
            </a:pPr>
            <a:r>
              <a:rPr lang="en-US" dirty="0" smtClean="0"/>
              <a:t>Define ODBC connections to Progress databases. </a:t>
            </a:r>
          </a:p>
          <a:p>
            <a:pPr marL="914400" lvl="1" indent="-514350" eaLnBrk="1" hangingPunct="1"/>
            <a:r>
              <a:rPr lang="en-US" dirty="0" smtClean="0"/>
              <a:t>User &amp; Password</a:t>
            </a:r>
          </a:p>
          <a:p>
            <a:pPr eaLnBrk="1" hangingPunct="1">
              <a:buNone/>
            </a:pPr>
            <a:endParaRPr lang="en-US" dirty="0" smtClean="0"/>
          </a:p>
        </p:txBody>
      </p:sp>
      <p:pic>
        <p:nvPicPr>
          <p:cNvPr id="16386" name="Picture 2"/>
          <p:cNvPicPr>
            <a:picLocks noChangeArrowheads="1"/>
          </p:cNvPicPr>
          <p:nvPr/>
        </p:nvPicPr>
        <p:blipFill>
          <a:blip r:embed="rId3"/>
          <a:srcRect/>
          <a:stretch>
            <a:fillRect/>
          </a:stretch>
        </p:blipFill>
        <p:spPr bwMode="auto">
          <a:xfrm>
            <a:off x="457200" y="256032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17"/>
            </a:pPr>
            <a:r>
              <a:rPr lang="en-US" dirty="0" smtClean="0"/>
              <a:t>Click </a:t>
            </a:r>
            <a:r>
              <a:rPr lang="en-US" i="1" dirty="0" smtClean="0"/>
              <a:t>Test Connection</a:t>
            </a:r>
            <a:r>
              <a:rPr lang="en-US" dirty="0" smtClean="0"/>
              <a:t>. Click </a:t>
            </a:r>
            <a:r>
              <a:rPr lang="en-US" i="1" dirty="0" smtClean="0"/>
              <a:t>OK</a:t>
            </a:r>
            <a:r>
              <a:rPr lang="en-US" dirty="0" smtClean="0"/>
              <a:t> then </a:t>
            </a:r>
            <a:r>
              <a:rPr lang="en-US" i="1" dirty="0" smtClean="0"/>
              <a:t>Next</a:t>
            </a:r>
            <a:r>
              <a:rPr lang="en-US" dirty="0" smtClean="0"/>
              <a:t>.</a:t>
            </a:r>
          </a:p>
          <a:p>
            <a:pPr eaLnBrk="1" hangingPunct="1">
              <a:buNone/>
            </a:pPr>
            <a:endParaRPr lang="en-US" dirty="0" smtClean="0"/>
          </a:p>
        </p:txBody>
      </p:sp>
      <p:pic>
        <p:nvPicPr>
          <p:cNvPr id="17410" name="Picture 2"/>
          <p:cNvPicPr>
            <a:picLocks noChangeArrowheads="1"/>
          </p:cNvPicPr>
          <p:nvPr/>
        </p:nvPicPr>
        <p:blipFill>
          <a:blip r:embed="rId3"/>
          <a:srcRect/>
          <a:stretch>
            <a:fillRect/>
          </a:stretch>
        </p:blipFill>
        <p:spPr bwMode="auto">
          <a:xfrm>
            <a:off x="457200" y="2135017"/>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18"/>
            </a:pPr>
            <a:r>
              <a:rPr lang="en-US" dirty="0" smtClean="0"/>
              <a:t>Repeat for every Progress data source that you need to add.</a:t>
            </a:r>
          </a:p>
          <a:p>
            <a:pPr eaLnBrk="1" hangingPunct="1">
              <a:buNone/>
            </a:pPr>
            <a:endParaRPr lang="en-US" dirty="0" smtClean="0"/>
          </a:p>
        </p:txBody>
      </p:sp>
      <p:pic>
        <p:nvPicPr>
          <p:cNvPr id="18434" name="Picture 2"/>
          <p:cNvPicPr>
            <a:picLocks noChangeArrowheads="1"/>
          </p:cNvPicPr>
          <p:nvPr/>
        </p:nvPicPr>
        <p:blipFill>
          <a:blip r:embed="rId3"/>
          <a:srcRect/>
          <a:stretch>
            <a:fillRect/>
          </a:stretch>
        </p:blipFill>
        <p:spPr bwMode="auto">
          <a:xfrm>
            <a:off x="457200" y="2347669"/>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1426964"/>
          </a:xfrm>
        </p:spPr>
        <p:txBody>
          <a:bodyPr/>
          <a:lstStyle/>
          <a:p>
            <a:pPr marL="514350" indent="-514350" eaLnBrk="1" hangingPunct="1">
              <a:buFont typeface="+mj-lt"/>
              <a:buAutoNum type="arabicPeriod" startAt="19"/>
            </a:pPr>
            <a:r>
              <a:rPr lang="en-US" dirty="0" smtClean="0"/>
              <a:t>Enter the DWD License Name and Number.</a:t>
            </a:r>
          </a:p>
          <a:p>
            <a:pPr lvl="1" eaLnBrk="1" hangingPunct="1"/>
            <a:r>
              <a:rPr lang="en-US" b="1" dirty="0" smtClean="0"/>
              <a:t>Licensed User: </a:t>
            </a:r>
            <a:r>
              <a:rPr lang="en-US" dirty="0" smtClean="0"/>
              <a:t>QAD Customer 4</a:t>
            </a:r>
          </a:p>
          <a:p>
            <a:pPr lvl="1" eaLnBrk="1" hangingPunct="1"/>
            <a:r>
              <a:rPr lang="en-US" b="1" dirty="0" smtClean="0"/>
              <a:t>License: </a:t>
            </a:r>
            <a:r>
              <a:rPr lang="en-US" dirty="0" smtClean="0"/>
              <a:t>KL0Y-C80L-6BUB-LFNH-NKGU-MLYD</a:t>
            </a:r>
          </a:p>
          <a:p>
            <a:pPr eaLnBrk="1" hangingPunct="1">
              <a:buNone/>
            </a:pPr>
            <a:endParaRPr lang="en-US" dirty="0" smtClean="0"/>
          </a:p>
        </p:txBody>
      </p:sp>
      <p:pic>
        <p:nvPicPr>
          <p:cNvPr id="19458" name="Picture 2"/>
          <p:cNvPicPr>
            <a:picLocks noChangeArrowheads="1"/>
          </p:cNvPicPr>
          <p:nvPr/>
        </p:nvPicPr>
        <p:blipFill>
          <a:blip r:embed="rId3"/>
          <a:srcRect/>
          <a:stretch>
            <a:fillRect/>
          </a:stretch>
        </p:blipFill>
        <p:spPr bwMode="auto">
          <a:xfrm>
            <a:off x="457200" y="256032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20"/>
            </a:pPr>
            <a:r>
              <a:rPr lang="en-US" dirty="0" smtClean="0"/>
              <a:t>Enter the Portal </a:t>
            </a:r>
            <a:r>
              <a:rPr lang="en-US" i="1" dirty="0" smtClean="0"/>
              <a:t>Login</a:t>
            </a:r>
            <a:r>
              <a:rPr lang="en-US" dirty="0" smtClean="0"/>
              <a:t> and </a:t>
            </a:r>
            <a:r>
              <a:rPr lang="en-US" i="1" dirty="0" smtClean="0"/>
              <a:t>Password</a:t>
            </a:r>
            <a:r>
              <a:rPr lang="en-US" dirty="0" smtClean="0"/>
              <a:t>.</a:t>
            </a:r>
          </a:p>
          <a:p>
            <a:pPr marL="514350" indent="-514350" eaLnBrk="1" hangingPunct="1">
              <a:buFont typeface="+mj-lt"/>
              <a:buAutoNum type="arabicPeriod" startAt="20"/>
            </a:pPr>
            <a:r>
              <a:rPr lang="en-US" dirty="0" smtClean="0"/>
              <a:t>Check “</a:t>
            </a:r>
            <a:r>
              <a:rPr lang="en-US" i="1" dirty="0" smtClean="0"/>
              <a:t>Configure SMTP server:</a:t>
            </a:r>
            <a:r>
              <a:rPr lang="en-US" dirty="0" smtClean="0"/>
              <a:t>”</a:t>
            </a:r>
          </a:p>
          <a:p>
            <a:pPr marL="514350" indent="-514350" eaLnBrk="1" hangingPunct="1">
              <a:buFont typeface="+mj-lt"/>
              <a:buAutoNum type="arabicPeriod" startAt="20"/>
            </a:pPr>
            <a:r>
              <a:rPr lang="en-US" dirty="0" smtClean="0"/>
              <a:t>Click </a:t>
            </a:r>
            <a:r>
              <a:rPr lang="en-US" i="1" dirty="0" smtClean="0"/>
              <a:t>Test Connection.</a:t>
            </a:r>
          </a:p>
          <a:p>
            <a:pPr eaLnBrk="1" hangingPunct="1">
              <a:buNone/>
            </a:pPr>
            <a:endParaRPr lang="en-US" dirty="0" smtClean="0"/>
          </a:p>
        </p:txBody>
      </p:sp>
      <p:pic>
        <p:nvPicPr>
          <p:cNvPr id="20482" name="Picture 2"/>
          <p:cNvPicPr>
            <a:picLocks noChangeArrowheads="1"/>
          </p:cNvPicPr>
          <p:nvPr/>
        </p:nvPicPr>
        <p:blipFill>
          <a:blip r:embed="rId3"/>
          <a:srcRect/>
          <a:stretch>
            <a:fillRect/>
          </a:stretch>
        </p:blipFill>
        <p:spPr bwMode="auto">
          <a:xfrm>
            <a:off x="457200" y="2560320"/>
            <a:ext cx="8228573" cy="365714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366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66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6CB78131-4AB4-444A-9E72-9C9BFB927F88}" type="slidenum">
              <a:rPr lang="en-US" sz="2000">
                <a:solidFill>
                  <a:schemeClr val="bg1"/>
                </a:solidFill>
                <a:latin typeface="Century Gothic" pitchFamily="34" charset="0"/>
              </a:rPr>
              <a:pPr algn="r"/>
              <a:t>7</a:t>
            </a:fld>
            <a:endParaRPr lang="en-US" sz="2000">
              <a:solidFill>
                <a:schemeClr val="bg1"/>
              </a:solidFill>
              <a:latin typeface="Century Gothic" pitchFamily="34" charset="0"/>
            </a:endParaRPr>
          </a:p>
        </p:txBody>
      </p:sp>
      <p:sp>
        <p:nvSpPr>
          <p:cNvPr id="39939" name="Title 3"/>
          <p:cNvSpPr>
            <a:spLocks noGrp="1"/>
          </p:cNvSpPr>
          <p:nvPr>
            <p:ph type="title"/>
            <p:custDataLst>
              <p:tags r:id="rId3"/>
            </p:custDataLst>
          </p:nvPr>
        </p:nvSpPr>
        <p:spPr>
          <a:xfrm>
            <a:off x="457200" y="420370"/>
            <a:ext cx="8229600" cy="717550"/>
          </a:xfrm>
        </p:spPr>
        <p:txBody>
          <a:bodyPr/>
          <a:lstStyle/>
          <a:p>
            <a:pPr eaLnBrk="1" hangingPunct="1"/>
            <a:r>
              <a:rPr lang="en-US" dirty="0" smtClean="0"/>
              <a:t>Agenda - Day 1</a:t>
            </a:r>
          </a:p>
        </p:txBody>
      </p:sp>
      <p:sp>
        <p:nvSpPr>
          <p:cNvPr id="3" name="Content Placeholder 2"/>
          <p:cNvSpPr>
            <a:spLocks noGrp="1"/>
          </p:cNvSpPr>
          <p:nvPr>
            <p:ph idx="1"/>
            <p:custDataLst>
              <p:tags r:id="rId4"/>
            </p:custDataLst>
          </p:nvPr>
        </p:nvSpPr>
        <p:spPr>
          <a:xfrm>
            <a:off x="457200" y="1137920"/>
            <a:ext cx="8229600" cy="4991100"/>
          </a:xfrm>
        </p:spPr>
        <p:txBody>
          <a:bodyPr/>
          <a:lstStyle/>
          <a:p>
            <a:pPr eaLnBrk="1" hangingPunct="1"/>
            <a:r>
              <a:rPr lang="en-US" dirty="0" smtClean="0"/>
              <a:t>Introductions, Facilities and Rules of the Road</a:t>
            </a:r>
          </a:p>
          <a:p>
            <a:pPr eaLnBrk="1" hangingPunct="1"/>
            <a:r>
              <a:rPr lang="en-US" dirty="0" smtClean="0"/>
              <a:t>Course Objectives &amp; Benefits</a:t>
            </a:r>
          </a:p>
          <a:p>
            <a:pPr eaLnBrk="1" hangingPunct="1"/>
            <a:r>
              <a:rPr lang="en-US" dirty="0" smtClean="0"/>
              <a:t>Agenda Review</a:t>
            </a:r>
          </a:p>
          <a:p>
            <a:pPr eaLnBrk="1" hangingPunct="1"/>
            <a:r>
              <a:rPr lang="en-US" dirty="0" smtClean="0"/>
              <a:t>BI and Module Overview</a:t>
            </a:r>
          </a:p>
          <a:p>
            <a:pPr eaLnBrk="1" hangingPunct="1"/>
            <a:r>
              <a:rPr lang="en-US" dirty="0" smtClean="0"/>
              <a:t>Install the QAD BI Data Warehouse Designer (DWD) and BI Portal </a:t>
            </a:r>
          </a:p>
          <a:p>
            <a:pPr eaLnBrk="1" hangingPunct="1"/>
            <a:r>
              <a:rPr lang="en-US" dirty="0" smtClean="0"/>
              <a:t>Install Languages</a:t>
            </a:r>
          </a:p>
          <a:p>
            <a:pPr eaLnBrk="1" hangingPunct="1"/>
            <a:r>
              <a:rPr lang="en-US" dirty="0" smtClean="0"/>
              <a:t>Start Historical Load</a:t>
            </a:r>
          </a:p>
          <a:p>
            <a:pPr eaLnBrk="1" hangingPunct="1"/>
            <a:r>
              <a:rPr lang="en-US" dirty="0" smtClean="0"/>
              <a:t>Setup BI Portal – Dashboards, Reports, Users</a:t>
            </a:r>
          </a:p>
          <a:p>
            <a:pPr lvl="1" eaLnBrk="1" hangingPunct="1"/>
            <a:endParaRPr lang="en-US"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B2B2B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subTnLst>
                                    <p:animClr>
                                      <p:cBhvr override="childStyle">
                                        <p:cTn dur="1" fill="hold" display="0" masterRel="nextClick" afterEffect="1"/>
                                        <p:tgtEl>
                                          <p:spTgt spid="3">
                                            <p:txEl>
                                              <p:pRg st="5" end="5"/>
                                            </p:txEl>
                                          </p:spTgt>
                                        </p:tgtEl>
                                        <p:attrNameLst>
                                          <p:attrName>ppt_c</p:attrName>
                                        </p:attrNameLst>
                                      </p:cBhvr>
                                      <p:to>
                                        <a:srgbClr val="B2B2B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subTnLst>
                                    <p:animClr>
                                      <p:cBhvr override="childStyle">
                                        <p:cTn dur="1" fill="hold" display="0" masterRel="nextClick" afterEffect="1"/>
                                        <p:tgtEl>
                                          <p:spTgt spid="3">
                                            <p:txEl>
                                              <p:pRg st="6" end="6"/>
                                            </p:txEl>
                                          </p:spTgt>
                                        </p:tgtEl>
                                        <p:attrNameLst>
                                          <p:attrName>ppt_c</p:attrName>
                                        </p:attrNameLst>
                                      </p:cBhvr>
                                      <p:to>
                                        <a:srgbClr val="B2B2B2"/>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subTnLst>
                                    <p:animClr>
                                      <p:cBhvr override="childStyle">
                                        <p:cTn dur="1" fill="hold" display="0" masterRel="nextClick" afterEffect="1"/>
                                        <p:tgtEl>
                                          <p:spTgt spid="3">
                                            <p:txEl>
                                              <p:pRg st="7" end="7"/>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23"/>
            </a:pPr>
            <a:r>
              <a:rPr lang="en-US" dirty="0" smtClean="0"/>
              <a:t>Enter SMTP Server information.  Click </a:t>
            </a:r>
            <a:r>
              <a:rPr lang="en-US" i="1" dirty="0" smtClean="0"/>
              <a:t>Next</a:t>
            </a:r>
            <a:r>
              <a:rPr lang="en-US" dirty="0" smtClean="0"/>
              <a:t>.</a:t>
            </a:r>
          </a:p>
          <a:p>
            <a:pPr eaLnBrk="1" hangingPunct="1">
              <a:buNone/>
            </a:pPr>
            <a:endParaRPr lang="en-US" dirty="0" smtClean="0"/>
          </a:p>
        </p:txBody>
      </p:sp>
      <p:pic>
        <p:nvPicPr>
          <p:cNvPr id="21507" name="Picture 3"/>
          <p:cNvPicPr>
            <a:picLocks noChangeArrowheads="1"/>
          </p:cNvPicPr>
          <p:nvPr/>
        </p:nvPicPr>
        <p:blipFill>
          <a:blip r:embed="rId3"/>
          <a:srcRect/>
          <a:stretch>
            <a:fillRect/>
          </a:stretch>
        </p:blipFill>
        <p:spPr bwMode="auto">
          <a:xfrm>
            <a:off x="457200" y="210312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24"/>
            </a:pPr>
            <a:r>
              <a:rPr lang="en-US" dirty="0" smtClean="0"/>
              <a:t>Click </a:t>
            </a:r>
            <a:r>
              <a:rPr lang="en-US" i="1" dirty="0" smtClean="0"/>
              <a:t>Install</a:t>
            </a:r>
            <a:r>
              <a:rPr lang="en-US" dirty="0" smtClean="0"/>
              <a:t>.</a:t>
            </a:r>
          </a:p>
          <a:p>
            <a:pPr eaLnBrk="1" hangingPunct="1">
              <a:buNone/>
            </a:pPr>
            <a:endParaRPr lang="en-US" dirty="0" smtClean="0"/>
          </a:p>
        </p:txBody>
      </p:sp>
      <p:pic>
        <p:nvPicPr>
          <p:cNvPr id="22530" name="Picture 2"/>
          <p:cNvPicPr>
            <a:picLocks noChangeArrowheads="1"/>
          </p:cNvPicPr>
          <p:nvPr/>
        </p:nvPicPr>
        <p:blipFill>
          <a:blip r:embed="rId3"/>
          <a:srcRect/>
          <a:stretch>
            <a:fillRect/>
          </a:stretch>
        </p:blipFill>
        <p:spPr bwMode="auto">
          <a:xfrm>
            <a:off x="457200" y="218818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25"/>
            </a:pPr>
            <a:r>
              <a:rPr lang="en-US" dirty="0" smtClean="0"/>
              <a:t>Once the installation is complete a successful installation message appears. Click </a:t>
            </a:r>
            <a:r>
              <a:rPr lang="en-US" i="1" dirty="0" smtClean="0"/>
              <a:t>Close</a:t>
            </a:r>
            <a:r>
              <a:rPr lang="en-US" dirty="0" smtClean="0"/>
              <a:t>.</a:t>
            </a:r>
          </a:p>
          <a:p>
            <a:pPr eaLnBrk="1" hangingPunct="1">
              <a:buNone/>
            </a:pPr>
            <a:endParaRPr lang="en-US" dirty="0" smtClean="0"/>
          </a:p>
        </p:txBody>
      </p:sp>
      <p:pic>
        <p:nvPicPr>
          <p:cNvPr id="23555" name="Picture 3"/>
          <p:cNvPicPr>
            <a:picLocks noChangeArrowheads="1"/>
          </p:cNvPicPr>
          <p:nvPr/>
        </p:nvPicPr>
        <p:blipFill>
          <a:blip r:embed="rId3"/>
          <a:srcRect/>
          <a:stretch>
            <a:fillRect/>
          </a:stretch>
        </p:blipFill>
        <p:spPr bwMode="auto">
          <a:xfrm>
            <a:off x="457200" y="256032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Modules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a:pPr>
            <a:r>
              <a:rPr lang="en-US" dirty="0" smtClean="0"/>
              <a:t>Install the Common module next. Double- click the common exe file. </a:t>
            </a:r>
          </a:p>
          <a:p>
            <a:pPr marL="514350" indent="-514350" eaLnBrk="1" hangingPunct="1">
              <a:buNone/>
            </a:pPr>
            <a:r>
              <a:rPr lang="en-US" dirty="0" smtClean="0"/>
              <a:t>	(ex: qadbi-common-3.9.0.3.exe)</a:t>
            </a:r>
          </a:p>
          <a:p>
            <a:pPr eaLnBrk="1" hangingPunct="1">
              <a:buNone/>
            </a:pPr>
            <a:endParaRPr lang="en-US" dirty="0" smtClean="0"/>
          </a:p>
        </p:txBody>
      </p:sp>
      <p:pic>
        <p:nvPicPr>
          <p:cNvPr id="24578" name="Picture 2"/>
          <p:cNvPicPr>
            <a:picLocks noChangeAspect="1" noChangeArrowheads="1"/>
          </p:cNvPicPr>
          <p:nvPr/>
        </p:nvPicPr>
        <p:blipFill>
          <a:blip r:embed="rId3"/>
          <a:srcRect/>
          <a:stretch>
            <a:fillRect/>
          </a:stretch>
        </p:blipFill>
        <p:spPr bwMode="auto">
          <a:xfrm>
            <a:off x="640080" y="3502365"/>
            <a:ext cx="8146667" cy="16133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Modules via Installer Program</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2"/>
            </a:pPr>
            <a:r>
              <a:rPr lang="en-US" dirty="0" smtClean="0"/>
              <a:t>Click </a:t>
            </a:r>
            <a:r>
              <a:rPr lang="en-US" i="1" dirty="0" smtClean="0"/>
              <a:t>Next</a:t>
            </a:r>
            <a:r>
              <a:rPr lang="en-US" dirty="0" smtClean="0"/>
              <a:t>.</a:t>
            </a:r>
            <a:endParaRPr lang="en-US" i="1" dirty="0" smtClean="0"/>
          </a:p>
          <a:p>
            <a:pPr eaLnBrk="1" hangingPunct="1">
              <a:buNone/>
            </a:pPr>
            <a:endParaRPr lang="en-US" dirty="0" smtClean="0"/>
          </a:p>
        </p:txBody>
      </p:sp>
      <p:pic>
        <p:nvPicPr>
          <p:cNvPr id="25602" name="Picture 2"/>
          <p:cNvPicPr>
            <a:picLocks noChangeArrowheads="1"/>
          </p:cNvPicPr>
          <p:nvPr/>
        </p:nvPicPr>
        <p:blipFill>
          <a:blip r:embed="rId3"/>
          <a:srcRect/>
          <a:stretch>
            <a:fillRect/>
          </a:stretch>
        </p:blipFill>
        <p:spPr bwMode="auto">
          <a:xfrm>
            <a:off x="457200" y="228600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Modules via Installer Program</a:t>
            </a:r>
          </a:p>
        </p:txBody>
      </p:sp>
      <p:sp>
        <p:nvSpPr>
          <p:cNvPr id="113666" name="Rectangle 3"/>
          <p:cNvSpPr>
            <a:spLocks noGrp="1"/>
          </p:cNvSpPr>
          <p:nvPr>
            <p:ph type="body" idx="1"/>
          </p:nvPr>
        </p:nvSpPr>
        <p:spPr>
          <a:xfrm>
            <a:off x="261257" y="1031228"/>
            <a:ext cx="8621485" cy="5275910"/>
          </a:xfrm>
        </p:spPr>
        <p:txBody>
          <a:bodyPr/>
          <a:lstStyle/>
          <a:p>
            <a:pPr marL="514350" indent="-514350" eaLnBrk="1" hangingPunct="1">
              <a:buFont typeface="+mj-lt"/>
              <a:buAutoNum type="arabicPeriod" startAt="3"/>
            </a:pPr>
            <a:r>
              <a:rPr lang="en-US" dirty="0" smtClean="0"/>
              <a:t>Choose the appropriate directory or accept the default.  Click </a:t>
            </a:r>
            <a:r>
              <a:rPr lang="en-US" i="1" dirty="0" smtClean="0"/>
              <a:t>Next</a:t>
            </a:r>
            <a:r>
              <a:rPr lang="en-US" dirty="0" smtClean="0"/>
              <a:t>.</a:t>
            </a:r>
          </a:p>
          <a:p>
            <a:pPr eaLnBrk="1" hangingPunct="1">
              <a:buNone/>
            </a:pPr>
            <a:endParaRPr lang="en-US" dirty="0" smtClean="0"/>
          </a:p>
        </p:txBody>
      </p:sp>
      <p:pic>
        <p:nvPicPr>
          <p:cNvPr id="26626" name="Picture 2"/>
          <p:cNvPicPr>
            <a:picLocks noChangeArrowheads="1"/>
          </p:cNvPicPr>
          <p:nvPr/>
        </p:nvPicPr>
        <p:blipFill>
          <a:blip r:embed="rId3"/>
          <a:srcRect/>
          <a:stretch>
            <a:fillRect/>
          </a:stretch>
        </p:blipFill>
        <p:spPr bwMode="auto">
          <a:xfrm>
            <a:off x="457200" y="228600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Modules via Installer Program</a:t>
            </a:r>
          </a:p>
        </p:txBody>
      </p:sp>
      <p:sp>
        <p:nvSpPr>
          <p:cNvPr id="113666" name="Rectangle 3"/>
          <p:cNvSpPr>
            <a:spLocks noGrp="1"/>
          </p:cNvSpPr>
          <p:nvPr>
            <p:ph type="body" idx="1"/>
          </p:nvPr>
        </p:nvSpPr>
        <p:spPr>
          <a:xfrm>
            <a:off x="261257" y="1031228"/>
            <a:ext cx="8621485" cy="5275910"/>
          </a:xfrm>
        </p:spPr>
        <p:txBody>
          <a:bodyPr/>
          <a:lstStyle/>
          <a:p>
            <a:pPr marL="514350" indent="-514350" eaLnBrk="1" hangingPunct="1">
              <a:buFont typeface="+mj-lt"/>
              <a:buAutoNum type="arabicPeriod" startAt="4"/>
            </a:pPr>
            <a:r>
              <a:rPr lang="en-US" dirty="0" smtClean="0"/>
              <a:t>Choose the database instance. Click </a:t>
            </a:r>
            <a:r>
              <a:rPr lang="en-US" i="1" dirty="0" smtClean="0"/>
              <a:t>Next</a:t>
            </a:r>
            <a:r>
              <a:rPr lang="en-US" dirty="0" smtClean="0"/>
              <a:t>.</a:t>
            </a:r>
          </a:p>
          <a:p>
            <a:pPr eaLnBrk="1" hangingPunct="1">
              <a:buNone/>
            </a:pPr>
            <a:endParaRPr lang="en-US" dirty="0" smtClean="0"/>
          </a:p>
        </p:txBody>
      </p:sp>
      <p:pic>
        <p:nvPicPr>
          <p:cNvPr id="27651" name="Picture 3"/>
          <p:cNvPicPr>
            <a:picLocks noChangeArrowheads="1"/>
          </p:cNvPicPr>
          <p:nvPr/>
        </p:nvPicPr>
        <p:blipFill>
          <a:blip r:embed="rId3"/>
          <a:srcRect/>
          <a:stretch>
            <a:fillRect/>
          </a:stretch>
        </p:blipFill>
        <p:spPr bwMode="auto">
          <a:xfrm>
            <a:off x="457200" y="228600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Modules via Installer Program</a:t>
            </a:r>
          </a:p>
        </p:txBody>
      </p:sp>
      <p:sp>
        <p:nvSpPr>
          <p:cNvPr id="113666" name="Rectangle 3"/>
          <p:cNvSpPr>
            <a:spLocks noGrp="1"/>
          </p:cNvSpPr>
          <p:nvPr>
            <p:ph type="body" idx="1"/>
          </p:nvPr>
        </p:nvSpPr>
        <p:spPr>
          <a:xfrm>
            <a:off x="261257" y="1031228"/>
            <a:ext cx="8621485" cy="5275910"/>
          </a:xfrm>
        </p:spPr>
        <p:txBody>
          <a:bodyPr/>
          <a:lstStyle/>
          <a:p>
            <a:pPr marL="514350" indent="-514350" eaLnBrk="1" hangingPunct="1">
              <a:buFont typeface="+mj-lt"/>
              <a:buAutoNum type="arabicPeriod" startAt="5"/>
            </a:pPr>
            <a:r>
              <a:rPr lang="en-US" dirty="0" smtClean="0"/>
              <a:t>Click </a:t>
            </a:r>
            <a:r>
              <a:rPr lang="en-US" i="1" dirty="0" smtClean="0"/>
              <a:t>Install</a:t>
            </a:r>
            <a:r>
              <a:rPr lang="en-US" dirty="0" smtClean="0"/>
              <a:t>.</a:t>
            </a:r>
          </a:p>
          <a:p>
            <a:pPr eaLnBrk="1" hangingPunct="1">
              <a:buNone/>
            </a:pPr>
            <a:endParaRPr lang="en-US" dirty="0" smtClean="0"/>
          </a:p>
        </p:txBody>
      </p:sp>
      <p:pic>
        <p:nvPicPr>
          <p:cNvPr id="28674" name="Picture 2"/>
          <p:cNvPicPr>
            <a:picLocks noChangeArrowheads="1"/>
          </p:cNvPicPr>
          <p:nvPr/>
        </p:nvPicPr>
        <p:blipFill>
          <a:blip r:embed="rId3"/>
          <a:srcRect/>
          <a:stretch>
            <a:fillRect/>
          </a:stretch>
        </p:blipFill>
        <p:spPr bwMode="auto">
          <a:xfrm>
            <a:off x="457200" y="2286000"/>
            <a:ext cx="8228573" cy="365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Modules via Installer Program</a:t>
            </a:r>
          </a:p>
        </p:txBody>
      </p:sp>
      <p:sp>
        <p:nvSpPr>
          <p:cNvPr id="113666" name="Rectangle 3"/>
          <p:cNvSpPr>
            <a:spLocks noGrp="1"/>
          </p:cNvSpPr>
          <p:nvPr>
            <p:ph type="body" idx="1"/>
          </p:nvPr>
        </p:nvSpPr>
        <p:spPr>
          <a:xfrm>
            <a:off x="261257" y="1031228"/>
            <a:ext cx="8621485" cy="5275910"/>
          </a:xfrm>
        </p:spPr>
        <p:txBody>
          <a:bodyPr/>
          <a:lstStyle/>
          <a:p>
            <a:pPr marL="514350" indent="-514350" eaLnBrk="1" hangingPunct="1">
              <a:buFont typeface="+mj-lt"/>
              <a:buAutoNum type="arabicPeriod" startAt="6"/>
            </a:pPr>
            <a:r>
              <a:rPr lang="en-US" dirty="0" smtClean="0"/>
              <a:t>The installation will start. </a:t>
            </a:r>
          </a:p>
          <a:p>
            <a:pPr marL="914400" lvl="1" indent="-514350" eaLnBrk="1" hangingPunct="1"/>
            <a:r>
              <a:rPr lang="en-US" b="1" dirty="0" smtClean="0"/>
              <a:t>Important Note: </a:t>
            </a:r>
            <a:r>
              <a:rPr lang="en-US" dirty="0" smtClean="0"/>
              <a:t>It takes quite a while to load. If the screen says </a:t>
            </a:r>
            <a:r>
              <a:rPr lang="en-US" i="1" dirty="0" smtClean="0"/>
              <a:t>Not Responding</a:t>
            </a:r>
            <a:r>
              <a:rPr lang="en-US" dirty="0" smtClean="0"/>
              <a:t>, do not close it. Just wait until it finishes loading the Common module components.</a:t>
            </a:r>
          </a:p>
          <a:p>
            <a:pPr eaLnBrk="1" hangingPunct="1">
              <a:buNone/>
            </a:pPr>
            <a:endParaRPr lang="en-US" dirty="0" smtClean="0"/>
          </a:p>
        </p:txBody>
      </p:sp>
      <p:pic>
        <p:nvPicPr>
          <p:cNvPr id="29699" name="Picture 3"/>
          <p:cNvPicPr>
            <a:picLocks noChangeAspect="1" noChangeArrowheads="1"/>
          </p:cNvPicPr>
          <p:nvPr/>
        </p:nvPicPr>
        <p:blipFill>
          <a:blip r:embed="rId3"/>
          <a:srcRect/>
          <a:stretch>
            <a:fillRect/>
          </a:stretch>
        </p:blipFill>
        <p:spPr bwMode="auto">
          <a:xfrm>
            <a:off x="1280159" y="3206841"/>
            <a:ext cx="5688149" cy="31002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Modules via Installer Program</a:t>
            </a:r>
          </a:p>
        </p:txBody>
      </p:sp>
      <p:sp>
        <p:nvSpPr>
          <p:cNvPr id="113666" name="Rectangle 3"/>
          <p:cNvSpPr>
            <a:spLocks noGrp="1"/>
          </p:cNvSpPr>
          <p:nvPr>
            <p:ph type="body" idx="1"/>
          </p:nvPr>
        </p:nvSpPr>
        <p:spPr>
          <a:xfrm>
            <a:off x="261257" y="1031228"/>
            <a:ext cx="8621485" cy="5275910"/>
          </a:xfrm>
        </p:spPr>
        <p:txBody>
          <a:bodyPr/>
          <a:lstStyle/>
          <a:p>
            <a:pPr marL="514350" indent="-514350" eaLnBrk="1" hangingPunct="1">
              <a:buFont typeface="+mj-lt"/>
              <a:buAutoNum type="arabicPeriod" startAt="7"/>
            </a:pPr>
            <a:r>
              <a:rPr lang="en-US" dirty="0" smtClean="0"/>
              <a:t>Click </a:t>
            </a:r>
            <a:r>
              <a:rPr lang="en-US" i="1" dirty="0" smtClean="0"/>
              <a:t>Close</a:t>
            </a:r>
            <a:r>
              <a:rPr lang="en-US" dirty="0" smtClean="0"/>
              <a:t>.</a:t>
            </a:r>
          </a:p>
          <a:p>
            <a:pPr eaLnBrk="1" hangingPunct="1">
              <a:buNone/>
            </a:pPr>
            <a:endParaRPr lang="en-US" dirty="0" smtClean="0"/>
          </a:p>
        </p:txBody>
      </p:sp>
      <p:pic>
        <p:nvPicPr>
          <p:cNvPr id="29698" name="Picture 2"/>
          <p:cNvPicPr>
            <a:picLocks noChangeArrowheads="1"/>
          </p:cNvPicPr>
          <p:nvPr/>
        </p:nvPicPr>
        <p:blipFill>
          <a:blip r:embed="rId3"/>
          <a:srcRect/>
          <a:stretch>
            <a:fillRect/>
          </a:stretch>
        </p:blipFill>
        <p:spPr bwMode="auto">
          <a:xfrm>
            <a:off x="457200" y="2286000"/>
            <a:ext cx="8254286" cy="3497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687CF42D-95EF-4502-B4B7-3D20F9E86E25}" type="slidenum">
              <a:rPr lang="en-US" sz="2000">
                <a:solidFill>
                  <a:schemeClr val="bg1"/>
                </a:solidFill>
                <a:latin typeface="Century Gothic" pitchFamily="34" charset="0"/>
              </a:rPr>
              <a:pPr algn="r"/>
              <a:t>8</a:t>
            </a:fld>
            <a:endParaRPr lang="en-US" sz="2000">
              <a:solidFill>
                <a:schemeClr val="bg1"/>
              </a:solidFill>
              <a:latin typeface="Century Gothic" pitchFamily="34" charset="0"/>
            </a:endParaRPr>
          </a:p>
        </p:txBody>
      </p:sp>
      <p:sp>
        <p:nvSpPr>
          <p:cNvPr id="41987" name="Title 3"/>
          <p:cNvSpPr>
            <a:spLocks noGrp="1"/>
          </p:cNvSpPr>
          <p:nvPr>
            <p:ph type="title"/>
            <p:custDataLst>
              <p:tags r:id="rId3"/>
            </p:custDataLst>
          </p:nvPr>
        </p:nvSpPr>
        <p:spPr>
          <a:xfrm>
            <a:off x="457200" y="436880"/>
            <a:ext cx="8229600" cy="717550"/>
          </a:xfrm>
        </p:spPr>
        <p:txBody>
          <a:bodyPr/>
          <a:lstStyle/>
          <a:p>
            <a:pPr eaLnBrk="1" hangingPunct="1"/>
            <a:r>
              <a:rPr lang="en-US" dirty="0" smtClean="0"/>
              <a:t>Agenda - Day 2</a:t>
            </a:r>
          </a:p>
        </p:txBody>
      </p:sp>
      <p:sp>
        <p:nvSpPr>
          <p:cNvPr id="3" name="Content Placeholder 2"/>
          <p:cNvSpPr>
            <a:spLocks noGrp="1"/>
          </p:cNvSpPr>
          <p:nvPr>
            <p:ph idx="1"/>
            <p:custDataLst>
              <p:tags r:id="rId4"/>
            </p:custDataLst>
          </p:nvPr>
        </p:nvSpPr>
        <p:spPr/>
        <p:txBody>
          <a:bodyPr/>
          <a:lstStyle/>
          <a:p>
            <a:pPr eaLnBrk="1" hangingPunct="1"/>
            <a:r>
              <a:rPr lang="en-US" dirty="0" smtClean="0"/>
              <a:t>Day 1 Review</a:t>
            </a:r>
          </a:p>
          <a:p>
            <a:pPr eaLnBrk="1" hangingPunct="1"/>
            <a:r>
              <a:rPr lang="en-US" dirty="0" smtClean="0"/>
              <a:t>Confirm historical data loads were successful</a:t>
            </a:r>
          </a:p>
          <a:p>
            <a:pPr eaLnBrk="1" hangingPunct="1"/>
            <a:r>
              <a:rPr lang="en-US" dirty="0" smtClean="0"/>
              <a:t>Discuss various failures &amp; possibilities</a:t>
            </a:r>
          </a:p>
          <a:p>
            <a:pPr eaLnBrk="1" hangingPunct="1"/>
            <a:r>
              <a:rPr lang="en-US" dirty="0" smtClean="0"/>
              <a:t>Build and populate cubes</a:t>
            </a:r>
          </a:p>
          <a:p>
            <a:pPr eaLnBrk="1" hangingPunct="1"/>
            <a:r>
              <a:rPr lang="en-US" dirty="0" smtClean="0"/>
              <a:t>Connect ad hoc Excel to cubes</a:t>
            </a:r>
          </a:p>
          <a:p>
            <a:pPr eaLnBrk="1" hangingPunct="1"/>
            <a:r>
              <a:rPr lang="en-US" dirty="0" smtClean="0"/>
              <a:t>Review of the DWD and the Admin tool</a:t>
            </a:r>
          </a:p>
          <a:p>
            <a:pPr eaLnBrk="1" hangingPunct="1"/>
            <a:r>
              <a:rPr lang="en-US" dirty="0" smtClean="0"/>
              <a:t>Review and build the CFO dashboard</a:t>
            </a:r>
          </a:p>
          <a:p>
            <a:pPr eaLnBrk="1" hangingPunct="1">
              <a:buFont typeface="Arial" charset="0"/>
              <a:buNone/>
            </a:pPr>
            <a:endParaRPr lang="en-US" dirty="0" smtClean="0"/>
          </a:p>
          <a:p>
            <a:pPr lvl="1" eaLnBrk="1" hangingPunct="1"/>
            <a:endParaRPr lang="en-US" dirty="0" smtClean="0"/>
          </a:p>
          <a:p>
            <a:pPr lvl="1" eaLnBrk="1" hangingPunct="1"/>
            <a:endParaRPr lang="en-US" dirty="0"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p:cBhvr override="childStyle">
                                        <p:cTn dur="1" fill="hold" display="0" masterRel="nextClick" afterEffect="1"/>
                                        <p:tgtEl>
                                          <p:spTgt spid="3">
                                            <p:txEl>
                                              <p:pRg st="0" end="0"/>
                                            </p:txEl>
                                          </p:spTgt>
                                        </p:tgtEl>
                                        <p:attrNameLst>
                                          <p:attrName>ppt_c</p:attrName>
                                        </p:attrNameLst>
                                      </p:cBhvr>
                                      <p:to>
                                        <a:srgbClr val="C0C0C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C0C0C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p:cBhvr override="childStyle">
                                        <p:cTn dur="1" fill="hold" display="0" masterRel="nextClick" afterEffect="1"/>
                                        <p:tgtEl>
                                          <p:spTgt spid="3">
                                            <p:txEl>
                                              <p:pRg st="3" end="3"/>
                                            </p:txEl>
                                          </p:spTgt>
                                        </p:tgtEl>
                                        <p:attrNameLst>
                                          <p:attrName>ppt_c</p:attrName>
                                        </p:attrNameLst>
                                      </p:cBhvr>
                                      <p:to>
                                        <a:srgbClr val="C0C0C0"/>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subTnLst>
                                    <p:animClr>
                                      <p:cBhvr override="childStyle">
                                        <p:cTn dur="1" fill="hold" display="0" masterRel="nextClick" afterEffect="1"/>
                                        <p:tgtEl>
                                          <p:spTgt spid="3">
                                            <p:txEl>
                                              <p:pRg st="4" end="4"/>
                                            </p:txEl>
                                          </p:spTgt>
                                        </p:tgtEl>
                                        <p:attrNameLst>
                                          <p:attrName>ppt_c</p:attrName>
                                        </p:attrNameLst>
                                      </p:cBhvr>
                                      <p:to>
                                        <a:srgbClr val="C0C0C0"/>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subTnLst>
                                    <p:animClr>
                                      <p:cBhvr override="childStyle">
                                        <p:cTn dur="1" fill="hold" display="0" masterRel="nextClick" afterEffect="1"/>
                                        <p:tgtEl>
                                          <p:spTgt spid="3">
                                            <p:txEl>
                                              <p:pRg st="5" end="5"/>
                                            </p:txEl>
                                          </p:spTgt>
                                        </p:tgtEl>
                                        <p:attrNameLst>
                                          <p:attrName>ppt_c</p:attrName>
                                        </p:attrNameLst>
                                      </p:cBhvr>
                                      <p:to>
                                        <a:srgbClr val="C0C0C0"/>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subTnLst>
                                    <p:animClr>
                                      <p:cBhvr override="childStyle">
                                        <p:cTn dur="1" fill="hold" display="0" masterRel="nextClick" afterEffect="1"/>
                                        <p:tgtEl>
                                          <p:spTgt spid="3">
                                            <p:txEl>
                                              <p:pRg st="6" end="6"/>
                                            </p:txEl>
                                          </p:spTgt>
                                        </p:tgtEl>
                                        <p:attrNameLst>
                                          <p:attrName>ppt_c</p:attrName>
                                        </p:attrNameLst>
                                      </p:cBhvr>
                                      <p:to>
                                        <a:srgbClr val="C0C0C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Install BI Modules via Installer Program</a:t>
            </a:r>
          </a:p>
        </p:txBody>
      </p:sp>
      <p:sp>
        <p:nvSpPr>
          <p:cNvPr id="113666" name="Rectangle 3"/>
          <p:cNvSpPr>
            <a:spLocks noGrp="1"/>
          </p:cNvSpPr>
          <p:nvPr>
            <p:ph type="body" idx="1"/>
          </p:nvPr>
        </p:nvSpPr>
        <p:spPr>
          <a:xfrm>
            <a:off x="261257" y="1031228"/>
            <a:ext cx="8621485" cy="5275910"/>
          </a:xfrm>
        </p:spPr>
        <p:txBody>
          <a:bodyPr/>
          <a:lstStyle/>
          <a:p>
            <a:pPr marL="514350" indent="-514350" eaLnBrk="1" hangingPunct="1">
              <a:buFont typeface="+mj-lt"/>
              <a:buAutoNum type="arabicPeriod" startAt="8"/>
            </a:pPr>
            <a:r>
              <a:rPr lang="en-US" dirty="0" smtClean="0"/>
              <a:t>Repeat the same steps to install additional modules.</a:t>
            </a:r>
          </a:p>
          <a:p>
            <a:pPr marL="514350" indent="-514350" eaLnBrk="1" hangingPunct="1">
              <a:buNone/>
            </a:pPr>
            <a:r>
              <a:rPr lang="en-US" dirty="0" smtClean="0"/>
              <a:t>	(ex: qadbi-financials-3.9.0.3.exe then </a:t>
            </a:r>
          </a:p>
          <a:p>
            <a:pPr marL="514350" indent="-514350" eaLnBrk="1" hangingPunct="1">
              <a:buNone/>
            </a:pPr>
            <a:r>
              <a:rPr lang="en-US" dirty="0" smtClean="0"/>
              <a:t>       qadbi-order-management-3.9.0.3.exe)</a:t>
            </a:r>
          </a:p>
          <a:p>
            <a:pPr eaLnBrk="1" hangingPunct="1">
              <a:buNone/>
            </a:pPr>
            <a:endParaRPr lang="en-US" dirty="0" smtClean="0"/>
          </a:p>
        </p:txBody>
      </p:sp>
      <p:pic>
        <p:nvPicPr>
          <p:cNvPr id="30723" name="Picture 3"/>
          <p:cNvPicPr>
            <a:picLocks noChangeAspect="1" noChangeArrowheads="1"/>
          </p:cNvPicPr>
          <p:nvPr/>
        </p:nvPicPr>
        <p:blipFill>
          <a:blip r:embed="rId3"/>
          <a:srcRect/>
          <a:stretch>
            <a:fillRect/>
          </a:stretch>
        </p:blipFill>
        <p:spPr bwMode="auto">
          <a:xfrm>
            <a:off x="640080" y="4023360"/>
            <a:ext cx="8160001" cy="17333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BI Designer – Set Parameters</a:t>
            </a:r>
          </a:p>
        </p:txBody>
      </p:sp>
      <p:sp>
        <p:nvSpPr>
          <p:cNvPr id="113666" name="Rectangle 3"/>
          <p:cNvSpPr>
            <a:spLocks noGrp="1"/>
          </p:cNvSpPr>
          <p:nvPr>
            <p:ph type="body" idx="1"/>
          </p:nvPr>
        </p:nvSpPr>
        <p:spPr>
          <a:xfrm>
            <a:off x="457200" y="1031228"/>
            <a:ext cx="8229599" cy="5275910"/>
          </a:xfrm>
        </p:spPr>
        <p:txBody>
          <a:bodyPr/>
          <a:lstStyle/>
          <a:p>
            <a:pPr marL="514350" indent="-514350" eaLnBrk="1" hangingPunct="1">
              <a:buFont typeface="+mj-lt"/>
              <a:buAutoNum type="arabicPeriod"/>
            </a:pPr>
            <a:r>
              <a:rPr lang="en-US" dirty="0" smtClean="0"/>
              <a:t>Open DWD located in Start </a:t>
            </a:r>
            <a:r>
              <a:rPr lang="en-US" dirty="0" smtClean="0">
                <a:sym typeface="Wingdings" pitchFamily="2" charset="2"/>
              </a:rPr>
              <a:t> </a:t>
            </a:r>
            <a:r>
              <a:rPr lang="en-US" dirty="0" smtClean="0"/>
              <a:t>QAD Business Intelligence </a:t>
            </a:r>
            <a:r>
              <a:rPr lang="en-US" dirty="0" smtClean="0">
                <a:sym typeface="Wingdings" pitchFamily="2" charset="2"/>
              </a:rPr>
              <a:t> </a:t>
            </a:r>
            <a:r>
              <a:rPr lang="en-US" dirty="0" smtClean="0"/>
              <a:t>Business Intelligence Designer.</a:t>
            </a:r>
          </a:p>
          <a:p>
            <a:pPr eaLnBrk="1" hangingPunct="1">
              <a:buNone/>
            </a:pPr>
            <a:endParaRPr lang="en-US" dirty="0" smtClean="0"/>
          </a:p>
        </p:txBody>
      </p:sp>
      <p:pic>
        <p:nvPicPr>
          <p:cNvPr id="32771" name="Picture 3"/>
          <p:cNvPicPr>
            <a:picLocks noChangeAspect="1" noChangeArrowheads="1"/>
          </p:cNvPicPr>
          <p:nvPr/>
        </p:nvPicPr>
        <p:blipFill>
          <a:blip r:embed="rId3"/>
          <a:srcRect/>
          <a:stretch>
            <a:fillRect/>
          </a:stretch>
        </p:blipFill>
        <p:spPr bwMode="auto">
          <a:xfrm>
            <a:off x="2838658" y="2656840"/>
            <a:ext cx="3156857" cy="26936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p:cNvSpPr>
          <p:nvPr>
            <p:ph type="title"/>
          </p:nvPr>
        </p:nvSpPr>
        <p:spPr>
          <a:xfrm>
            <a:off x="457200" y="313678"/>
            <a:ext cx="8229600" cy="717550"/>
          </a:xfrm>
        </p:spPr>
        <p:txBody>
          <a:bodyPr/>
          <a:lstStyle/>
          <a:p>
            <a:pPr eaLnBrk="1" hangingPunct="1"/>
            <a:r>
              <a:rPr lang="en-US" dirty="0" smtClean="0"/>
              <a:t>BI Designer – Set Parameters</a:t>
            </a:r>
          </a:p>
        </p:txBody>
      </p:sp>
      <p:sp>
        <p:nvSpPr>
          <p:cNvPr id="113666" name="Rectangle 3"/>
          <p:cNvSpPr>
            <a:spLocks noGrp="1"/>
          </p:cNvSpPr>
          <p:nvPr>
            <p:ph type="body" idx="1"/>
          </p:nvPr>
        </p:nvSpPr>
        <p:spPr>
          <a:xfrm>
            <a:off x="457200" y="1031228"/>
            <a:ext cx="8229600" cy="5275910"/>
          </a:xfrm>
        </p:spPr>
        <p:txBody>
          <a:bodyPr/>
          <a:lstStyle/>
          <a:p>
            <a:pPr marL="514350" indent="-514350" eaLnBrk="1" hangingPunct="1">
              <a:buFont typeface="+mj-lt"/>
              <a:buAutoNum type="arabicPeriod" startAt="2"/>
            </a:pPr>
            <a:r>
              <a:rPr lang="en-US" dirty="0" smtClean="0"/>
              <a:t>Login to DWD.  Enter your DWD User Name.</a:t>
            </a:r>
          </a:p>
          <a:p>
            <a:pPr marL="914400" lvl="1" indent="-514350" eaLnBrk="1" hangingPunct="1"/>
            <a:r>
              <a:rPr lang="en-US" sz="2400" b="1" dirty="0" smtClean="0"/>
              <a:t>Note: </a:t>
            </a:r>
            <a:r>
              <a:rPr lang="en-US" sz="2400" dirty="0" smtClean="0"/>
              <a:t>Since Windows Authentication is being used, no database username or password is necessary. </a:t>
            </a:r>
          </a:p>
          <a:p>
            <a:pPr eaLnBrk="1" hangingPunct="1">
              <a:buNone/>
            </a:pPr>
            <a:endParaRPr lang="en-US" dirty="0" smtClean="0"/>
          </a:p>
        </p:txBody>
      </p:sp>
      <p:pic>
        <p:nvPicPr>
          <p:cNvPr id="3074" name="Picture 2"/>
          <p:cNvPicPr>
            <a:picLocks noChangeAspect="1" noChangeArrowheads="1"/>
          </p:cNvPicPr>
          <p:nvPr/>
        </p:nvPicPr>
        <p:blipFill>
          <a:blip r:embed="rId3"/>
          <a:srcRect/>
          <a:stretch>
            <a:fillRect/>
          </a:stretch>
        </p:blipFill>
        <p:spPr bwMode="auto">
          <a:xfrm>
            <a:off x="1183242" y="2765508"/>
            <a:ext cx="5949938" cy="35416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Rectangle 2"/>
          <p:cNvSpPr>
            <a:spLocks noGrp="1"/>
          </p:cNvSpPr>
          <p:nvPr>
            <p:ph type="title"/>
          </p:nvPr>
        </p:nvSpPr>
        <p:spPr/>
        <p:txBody>
          <a:bodyPr/>
          <a:lstStyle/>
          <a:p>
            <a:pPr eaLnBrk="1" hangingPunct="1"/>
            <a:r>
              <a:rPr lang="en-US" dirty="0" smtClean="0"/>
              <a:t>BI Designer – Set Parameters</a:t>
            </a:r>
          </a:p>
        </p:txBody>
      </p:sp>
      <p:sp>
        <p:nvSpPr>
          <p:cNvPr id="190466" name="Rectangle 3"/>
          <p:cNvSpPr>
            <a:spLocks noGrp="1"/>
          </p:cNvSpPr>
          <p:nvPr>
            <p:ph idx="1"/>
          </p:nvPr>
        </p:nvSpPr>
        <p:spPr/>
        <p:txBody>
          <a:bodyPr/>
          <a:lstStyle/>
          <a:p>
            <a:pPr marL="514350" indent="-514350" eaLnBrk="1" hangingPunct="1">
              <a:buFont typeface="+mj-lt"/>
              <a:buAutoNum type="arabicPeriod" startAt="3"/>
            </a:pPr>
            <a:r>
              <a:rPr lang="en-US" dirty="0" smtClean="0"/>
              <a:t>Set parameters, from the customer feedback list and Installation Guide. </a:t>
            </a:r>
          </a:p>
          <a:p>
            <a:pPr marL="514350" indent="-514350" eaLnBrk="1" hangingPunct="1">
              <a:buNone/>
            </a:pPr>
            <a:r>
              <a:rPr lang="en-US" dirty="0" smtClean="0"/>
              <a:t>	In DWD, go to Tools </a:t>
            </a:r>
            <a:r>
              <a:rPr lang="en-US" dirty="0" smtClean="0">
                <a:sym typeface="Wingdings" pitchFamily="2" charset="2"/>
              </a:rPr>
              <a:t> </a:t>
            </a:r>
            <a:r>
              <a:rPr lang="en-US" dirty="0" smtClean="0"/>
              <a:t>Parameters to open the Parameters page.</a:t>
            </a:r>
          </a:p>
          <a:p>
            <a:pPr eaLnBrk="1" hangingPunct="1">
              <a:buFont typeface="Arial" charset="0"/>
              <a:buNone/>
            </a:pPr>
            <a:endParaRPr lang="en-US" dirty="0" smtClean="0"/>
          </a:p>
          <a:p>
            <a:pPr eaLnBrk="1" hangingPunct="1">
              <a:buFont typeface="Arial" charset="0"/>
              <a:buNone/>
            </a:pPr>
            <a:endParaRPr lang="en-US" dirty="0" smtClean="0"/>
          </a:p>
        </p:txBody>
      </p:sp>
      <p:pic>
        <p:nvPicPr>
          <p:cNvPr id="35842" name="Picture 2"/>
          <p:cNvPicPr>
            <a:picLocks noChangeAspect="1" noChangeArrowheads="1"/>
          </p:cNvPicPr>
          <p:nvPr/>
        </p:nvPicPr>
        <p:blipFill>
          <a:blip r:embed="rId3"/>
          <a:srcRect/>
          <a:stretch>
            <a:fillRect/>
          </a:stretch>
        </p:blipFill>
        <p:spPr bwMode="auto">
          <a:xfrm>
            <a:off x="1005125" y="3609749"/>
            <a:ext cx="7112983" cy="248625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Rectangle 2"/>
          <p:cNvSpPr>
            <a:spLocks noGrp="1"/>
          </p:cNvSpPr>
          <p:nvPr>
            <p:ph type="title"/>
          </p:nvPr>
        </p:nvSpPr>
        <p:spPr>
          <a:xfrm>
            <a:off x="246063" y="438149"/>
            <a:ext cx="8715058" cy="699771"/>
          </a:xfrm>
        </p:spPr>
        <p:txBody>
          <a:bodyPr/>
          <a:lstStyle/>
          <a:p>
            <a:pPr eaLnBrk="1" hangingPunct="1"/>
            <a:r>
              <a:rPr lang="en-US" dirty="0" smtClean="0"/>
              <a:t>BI Designer – Set Parameters</a:t>
            </a:r>
            <a:endParaRPr lang="en-US" sz="2800" dirty="0" smtClean="0"/>
          </a:p>
        </p:txBody>
      </p:sp>
      <p:sp>
        <p:nvSpPr>
          <p:cNvPr id="191490" name="Rectangle 3"/>
          <p:cNvSpPr>
            <a:spLocks noGrp="1"/>
          </p:cNvSpPr>
          <p:nvPr>
            <p:ph type="body" idx="1"/>
          </p:nvPr>
        </p:nvSpPr>
        <p:spPr>
          <a:xfrm>
            <a:off x="457200" y="1310640"/>
            <a:ext cx="8229600" cy="4917440"/>
          </a:xfrm>
        </p:spPr>
        <p:txBody>
          <a:bodyPr/>
          <a:lstStyle/>
          <a:p>
            <a:pPr eaLnBrk="1" hangingPunct="1">
              <a:lnSpc>
                <a:spcPct val="80000"/>
              </a:lnSpc>
              <a:buNone/>
            </a:pPr>
            <a:r>
              <a:rPr lang="en-US" b="1" dirty="0" smtClean="0"/>
              <a:t>Pre-install – Customer Feedback</a:t>
            </a:r>
            <a:br>
              <a:rPr lang="en-US" b="1" dirty="0" smtClean="0"/>
            </a:br>
            <a:endParaRPr lang="en-US" sz="800" b="1" dirty="0" smtClean="0"/>
          </a:p>
          <a:p>
            <a:pPr eaLnBrk="1" hangingPunct="1">
              <a:lnSpc>
                <a:spcPct val="80000"/>
              </a:lnSpc>
            </a:pPr>
            <a:r>
              <a:rPr lang="en-US" sz="2400" dirty="0" smtClean="0"/>
              <a:t>AP(AR)_EE_HISTORY_DATE_MIN =  20111101</a:t>
            </a:r>
          </a:p>
          <a:p>
            <a:pPr eaLnBrk="1" hangingPunct="1">
              <a:lnSpc>
                <a:spcPct val="80000"/>
              </a:lnSpc>
            </a:pPr>
            <a:r>
              <a:rPr lang="en-US" sz="2400" dirty="0" smtClean="0"/>
              <a:t>CORP_CALENDAR_DOMAIN = 10USA</a:t>
            </a:r>
          </a:p>
          <a:p>
            <a:pPr eaLnBrk="1" hangingPunct="1">
              <a:lnSpc>
                <a:spcPct val="80000"/>
              </a:lnSpc>
            </a:pPr>
            <a:r>
              <a:rPr lang="en-US" sz="2400" dirty="0" smtClean="0"/>
              <a:t>CORP_CALENDAR_SOURCE = EE_QADDB</a:t>
            </a:r>
          </a:p>
          <a:p>
            <a:pPr eaLnBrk="1" hangingPunct="1">
              <a:lnSpc>
                <a:spcPct val="80000"/>
              </a:lnSpc>
            </a:pPr>
            <a:r>
              <a:rPr lang="en-US" sz="2400" dirty="0" smtClean="0"/>
              <a:t>CORP_CURRENCY_CODE = USD</a:t>
            </a:r>
          </a:p>
          <a:p>
            <a:pPr eaLnBrk="1" hangingPunct="1">
              <a:lnSpc>
                <a:spcPct val="80000"/>
              </a:lnSpc>
            </a:pPr>
            <a:r>
              <a:rPr lang="en-US" sz="2400" dirty="0" smtClean="0"/>
              <a:t>DEFAULT_ACCOUNT = 00000</a:t>
            </a:r>
          </a:p>
          <a:p>
            <a:pPr eaLnBrk="1" hangingPunct="1">
              <a:lnSpc>
                <a:spcPct val="80000"/>
              </a:lnSpc>
            </a:pPr>
            <a:r>
              <a:rPr lang="en-US" sz="2400" dirty="0" smtClean="0"/>
              <a:t>DEFAULT_COST_CENTER = 0000</a:t>
            </a:r>
          </a:p>
          <a:p>
            <a:pPr eaLnBrk="1" hangingPunct="1">
              <a:lnSpc>
                <a:spcPct val="80000"/>
              </a:lnSpc>
            </a:pPr>
            <a:r>
              <a:rPr lang="en-US" sz="2400" dirty="0" smtClean="0"/>
              <a:t>DEFAULT_DOMAIN = 00000</a:t>
            </a:r>
          </a:p>
          <a:p>
            <a:pPr eaLnBrk="1" hangingPunct="1">
              <a:lnSpc>
                <a:spcPct val="80000"/>
              </a:lnSpc>
            </a:pPr>
            <a:r>
              <a:rPr lang="en-US" sz="2400" dirty="0" smtClean="0"/>
              <a:t>DEFAULT_ENTITY = 0000</a:t>
            </a:r>
          </a:p>
          <a:p>
            <a:pPr eaLnBrk="1" hangingPunct="1">
              <a:lnSpc>
                <a:spcPct val="80000"/>
              </a:lnSpc>
            </a:pPr>
            <a:r>
              <a:rPr lang="en-US" sz="2400" dirty="0" smtClean="0"/>
              <a:t>DEFAULT_PROJECT = 000000</a:t>
            </a:r>
          </a:p>
          <a:p>
            <a:pPr eaLnBrk="1" hangingPunct="1">
              <a:lnSpc>
                <a:spcPct val="80000"/>
              </a:lnSpc>
            </a:pPr>
            <a:r>
              <a:rPr lang="en-US" sz="2400" dirty="0" smtClean="0"/>
              <a:t>DEFAULT_SUB_ACCOUNT = 0000000</a:t>
            </a:r>
          </a:p>
          <a:p>
            <a:pPr eaLnBrk="1" hangingPunct="1">
              <a:lnSpc>
                <a:spcPct val="80000"/>
              </a:lnSpc>
            </a:pPr>
            <a:r>
              <a:rPr lang="en-US" sz="2400" dirty="0" smtClean="0"/>
              <a:t>DEFAULT_SOURCE = UNKNOWN</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2"/>
          <p:cNvSpPr>
            <a:spLocks noGrp="1"/>
          </p:cNvSpPr>
          <p:nvPr>
            <p:ph type="title"/>
          </p:nvPr>
        </p:nvSpPr>
        <p:spPr>
          <a:xfrm>
            <a:off x="457200" y="446087"/>
            <a:ext cx="8229600" cy="661353"/>
          </a:xfrm>
        </p:spPr>
        <p:txBody>
          <a:bodyPr/>
          <a:lstStyle/>
          <a:p>
            <a:pPr eaLnBrk="1" hangingPunct="1"/>
            <a:r>
              <a:rPr lang="en-US" dirty="0" smtClean="0"/>
              <a:t>BI Designer – Set Parameters</a:t>
            </a:r>
            <a:endParaRPr lang="en-US" sz="2800" dirty="0" smtClean="0"/>
          </a:p>
        </p:txBody>
      </p:sp>
      <p:sp>
        <p:nvSpPr>
          <p:cNvPr id="193538" name="Rectangle 3"/>
          <p:cNvSpPr>
            <a:spLocks noGrp="1"/>
          </p:cNvSpPr>
          <p:nvPr>
            <p:ph type="body" idx="1"/>
          </p:nvPr>
        </p:nvSpPr>
        <p:spPr>
          <a:xfrm>
            <a:off x="457200" y="1259840"/>
            <a:ext cx="8461717" cy="4435984"/>
          </a:xfrm>
        </p:spPr>
        <p:txBody>
          <a:bodyPr/>
          <a:lstStyle/>
          <a:p>
            <a:pPr eaLnBrk="1" hangingPunct="1">
              <a:buNone/>
            </a:pPr>
            <a:r>
              <a:rPr lang="en-US" b="1" dirty="0" smtClean="0"/>
              <a:t>Initial Parameters</a:t>
            </a:r>
            <a:br>
              <a:rPr lang="en-US" b="1" dirty="0" smtClean="0"/>
            </a:br>
            <a:endParaRPr lang="en-US" sz="800" b="1" dirty="0" smtClean="0"/>
          </a:p>
          <a:p>
            <a:pPr eaLnBrk="1" hangingPunct="1"/>
            <a:r>
              <a:rPr lang="en-US" dirty="0" smtClean="0"/>
              <a:t>INITIAL_JOB_SETUP_CONNECTION_01</a:t>
            </a:r>
          </a:p>
          <a:p>
            <a:pPr eaLnBrk="1" hangingPunct="1">
              <a:lnSpc>
                <a:spcPct val="80000"/>
              </a:lnSpc>
            </a:pPr>
            <a:r>
              <a:rPr lang="en-US" dirty="0" smtClean="0"/>
              <a:t>INITIAL_JOB_SETUP_CONNECTION_01_VERSION </a:t>
            </a:r>
          </a:p>
          <a:p>
            <a:pPr lvl="1" eaLnBrk="1" hangingPunct="1">
              <a:lnSpc>
                <a:spcPct val="80000"/>
              </a:lnSpc>
            </a:pPr>
            <a:r>
              <a:rPr lang="en-US" dirty="0" smtClean="0"/>
              <a:t>Example: 2012 for EE 2012.1</a:t>
            </a:r>
          </a:p>
          <a:p>
            <a:pPr lvl="1" eaLnBrk="1" hangingPunct="1">
              <a:lnSpc>
                <a:spcPct val="80000"/>
              </a:lnSpc>
            </a:pPr>
            <a:r>
              <a:rPr lang="en-US" dirty="0" smtClean="0"/>
              <a:t>Not currently used for SE data source (Optional)</a:t>
            </a:r>
          </a:p>
          <a:p>
            <a:pPr eaLnBrk="1" hangingPunct="1">
              <a:lnSpc>
                <a:spcPct val="80000"/>
              </a:lnSpc>
            </a:pPr>
            <a:r>
              <a:rPr lang="en-US" dirty="0" smtClean="0"/>
              <a:t>INITIAL_JOB_SETUP_CONNECTION_01_DAILY (HIST)_MODULES</a:t>
            </a:r>
          </a:p>
          <a:p>
            <a:pPr lvl="1" eaLnBrk="1" hangingPunct="1">
              <a:lnSpc>
                <a:spcPct val="80000"/>
              </a:lnSpc>
            </a:pPr>
            <a:r>
              <a:rPr lang="en-US" dirty="0" smtClean="0"/>
              <a:t>COM, OM, OP, FIN, EAM</a:t>
            </a:r>
          </a:p>
          <a:p>
            <a:pPr eaLnBrk="1" hangingPunct="1">
              <a:lnSpc>
                <a:spcPct val="80000"/>
              </a:lnSpc>
            </a:pPr>
            <a:r>
              <a:rPr lang="en-US" dirty="0" smtClean="0"/>
              <a:t>INITIAL_JOB_SETUP_DATE </a:t>
            </a:r>
          </a:p>
          <a:p>
            <a:pPr lvl="1" eaLnBrk="1" hangingPunct="1">
              <a:lnSpc>
                <a:spcPct val="80000"/>
              </a:lnSpc>
            </a:pPr>
            <a:r>
              <a:rPr lang="en-US" dirty="0" smtClean="0"/>
              <a:t>Set to today’s date in YYYY-MM-DD format</a:t>
            </a:r>
          </a:p>
          <a:p>
            <a:pPr eaLnBrk="1" hangingPunct="1"/>
            <a:endParaRPr lang="en-US" dirty="0" smtClean="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2"/>
          <p:cNvSpPr>
            <a:spLocks noGrp="1"/>
          </p:cNvSpPr>
          <p:nvPr>
            <p:ph type="title"/>
          </p:nvPr>
        </p:nvSpPr>
        <p:spPr/>
        <p:txBody>
          <a:bodyPr/>
          <a:lstStyle/>
          <a:p>
            <a:pPr eaLnBrk="1" hangingPunct="1"/>
            <a:r>
              <a:rPr lang="en-US" dirty="0" smtClean="0"/>
              <a:t>Running INITIAL_JOB_SETUP</a:t>
            </a:r>
            <a:endParaRPr lang="en-US" sz="2800" dirty="0" smtClean="0"/>
          </a:p>
        </p:txBody>
      </p:sp>
      <p:sp>
        <p:nvSpPr>
          <p:cNvPr id="193538" name="Rectangle 3"/>
          <p:cNvSpPr>
            <a:spLocks noGrp="1"/>
          </p:cNvSpPr>
          <p:nvPr>
            <p:ph type="body" idx="1"/>
          </p:nvPr>
        </p:nvSpPr>
        <p:spPr>
          <a:xfrm>
            <a:off x="457200" y="1436809"/>
            <a:ext cx="8229600" cy="4756958"/>
          </a:xfrm>
        </p:spPr>
        <p:txBody>
          <a:bodyPr/>
          <a:lstStyle/>
          <a:p>
            <a:pPr marL="514350" indent="-514350" eaLnBrk="1" hangingPunct="1">
              <a:buFont typeface="+mj-lt"/>
              <a:buAutoNum type="arabicPeriod"/>
            </a:pPr>
            <a:r>
              <a:rPr lang="en-US" dirty="0" smtClean="0"/>
              <a:t>In the DWD, go to the </a:t>
            </a:r>
            <a:r>
              <a:rPr lang="en-US" i="1" dirty="0" smtClean="0"/>
              <a:t>Scheduler</a:t>
            </a:r>
            <a:r>
              <a:rPr lang="en-US" dirty="0" smtClean="0"/>
              <a:t> tab.</a:t>
            </a:r>
          </a:p>
        </p:txBody>
      </p:sp>
      <p:pic>
        <p:nvPicPr>
          <p:cNvPr id="31746" name="Picture 2"/>
          <p:cNvPicPr>
            <a:picLocks noChangeAspect="1" noChangeArrowheads="1"/>
          </p:cNvPicPr>
          <p:nvPr/>
        </p:nvPicPr>
        <p:blipFill>
          <a:blip r:embed="rId3"/>
          <a:srcRect/>
          <a:stretch>
            <a:fillRect/>
          </a:stretch>
        </p:blipFill>
        <p:spPr bwMode="auto">
          <a:xfrm>
            <a:off x="457200" y="2654198"/>
            <a:ext cx="8229600" cy="20490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2"/>
          <p:cNvSpPr>
            <a:spLocks noGrp="1"/>
          </p:cNvSpPr>
          <p:nvPr>
            <p:ph type="title"/>
          </p:nvPr>
        </p:nvSpPr>
        <p:spPr/>
        <p:txBody>
          <a:bodyPr/>
          <a:lstStyle/>
          <a:p>
            <a:pPr eaLnBrk="1" hangingPunct="1"/>
            <a:r>
              <a:rPr lang="en-US" dirty="0" smtClean="0"/>
              <a:t>Running INITIAL_JOB_SETUP</a:t>
            </a:r>
            <a:endParaRPr lang="en-US" sz="2800" dirty="0" smtClean="0"/>
          </a:p>
        </p:txBody>
      </p:sp>
      <p:sp>
        <p:nvSpPr>
          <p:cNvPr id="193538" name="Rectangle 3"/>
          <p:cNvSpPr>
            <a:spLocks noGrp="1"/>
          </p:cNvSpPr>
          <p:nvPr>
            <p:ph type="body" idx="1"/>
          </p:nvPr>
        </p:nvSpPr>
        <p:spPr>
          <a:xfrm>
            <a:off x="457200" y="1436809"/>
            <a:ext cx="8229600" cy="4756958"/>
          </a:xfrm>
        </p:spPr>
        <p:txBody>
          <a:bodyPr/>
          <a:lstStyle/>
          <a:p>
            <a:pPr marL="514350" indent="-514350" eaLnBrk="1" hangingPunct="1">
              <a:buFont typeface="+mj-lt"/>
              <a:buAutoNum type="arabicPeriod" startAt="2"/>
            </a:pPr>
            <a:r>
              <a:rPr lang="en-US" dirty="0" smtClean="0"/>
              <a:t>Click on the </a:t>
            </a:r>
            <a:r>
              <a:rPr lang="en-US" i="1" dirty="0" smtClean="0"/>
              <a:t>Scheduled</a:t>
            </a:r>
            <a:r>
              <a:rPr lang="en-US" dirty="0" smtClean="0"/>
              <a:t> option, sort by </a:t>
            </a:r>
            <a:r>
              <a:rPr lang="en-US" i="1" dirty="0" smtClean="0"/>
              <a:t>Job</a:t>
            </a:r>
            <a:r>
              <a:rPr lang="en-US" dirty="0" smtClean="0"/>
              <a:t> name and find INITIAL_JOB_SETUP.</a:t>
            </a:r>
          </a:p>
        </p:txBody>
      </p:sp>
      <p:pic>
        <p:nvPicPr>
          <p:cNvPr id="32770" name="Picture 2"/>
          <p:cNvPicPr>
            <a:picLocks noChangeAspect="1" noChangeArrowheads="1"/>
          </p:cNvPicPr>
          <p:nvPr/>
        </p:nvPicPr>
        <p:blipFill>
          <a:blip r:embed="rId3"/>
          <a:srcRect/>
          <a:stretch>
            <a:fillRect/>
          </a:stretch>
        </p:blipFill>
        <p:spPr bwMode="auto">
          <a:xfrm>
            <a:off x="457200" y="2706494"/>
            <a:ext cx="8206242" cy="24145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2"/>
          <p:cNvSpPr>
            <a:spLocks noGrp="1"/>
          </p:cNvSpPr>
          <p:nvPr>
            <p:ph type="title"/>
          </p:nvPr>
        </p:nvSpPr>
        <p:spPr/>
        <p:txBody>
          <a:bodyPr/>
          <a:lstStyle/>
          <a:p>
            <a:pPr eaLnBrk="1" hangingPunct="1"/>
            <a:r>
              <a:rPr lang="en-US" dirty="0" smtClean="0"/>
              <a:t>Running INITIAL_JOB_SETUP</a:t>
            </a:r>
            <a:endParaRPr lang="en-US" sz="2800" dirty="0" smtClean="0"/>
          </a:p>
        </p:txBody>
      </p:sp>
      <p:sp>
        <p:nvSpPr>
          <p:cNvPr id="193538" name="Rectangle 3"/>
          <p:cNvSpPr>
            <a:spLocks noGrp="1"/>
          </p:cNvSpPr>
          <p:nvPr>
            <p:ph type="body" idx="1"/>
          </p:nvPr>
        </p:nvSpPr>
        <p:spPr>
          <a:xfrm>
            <a:off x="457200" y="1436809"/>
            <a:ext cx="8229600" cy="4756958"/>
          </a:xfrm>
        </p:spPr>
        <p:txBody>
          <a:bodyPr/>
          <a:lstStyle/>
          <a:p>
            <a:pPr marL="514350" indent="-514350" eaLnBrk="1" hangingPunct="1">
              <a:buFont typeface="+mj-lt"/>
              <a:buAutoNum type="arabicPeriod" startAt="3"/>
            </a:pPr>
            <a:r>
              <a:rPr lang="en-US" dirty="0" smtClean="0"/>
              <a:t>Right click INITIAL_JOB_SETUP, then click on </a:t>
            </a:r>
            <a:r>
              <a:rPr lang="en-US" i="1" dirty="0" smtClean="0"/>
              <a:t>Start the Job</a:t>
            </a:r>
            <a:r>
              <a:rPr lang="en-US" dirty="0" smtClean="0"/>
              <a:t>.</a:t>
            </a:r>
          </a:p>
        </p:txBody>
      </p:sp>
      <p:pic>
        <p:nvPicPr>
          <p:cNvPr id="33794" name="Picture 2"/>
          <p:cNvPicPr>
            <a:picLocks noChangeAspect="1" noChangeArrowheads="1"/>
          </p:cNvPicPr>
          <p:nvPr/>
        </p:nvPicPr>
        <p:blipFill>
          <a:blip r:embed="rId3"/>
          <a:srcRect/>
          <a:stretch>
            <a:fillRect/>
          </a:stretch>
        </p:blipFill>
        <p:spPr bwMode="auto">
          <a:xfrm>
            <a:off x="457200" y="2351314"/>
            <a:ext cx="8166118" cy="38424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2"/>
          <p:cNvSpPr>
            <a:spLocks noGrp="1"/>
          </p:cNvSpPr>
          <p:nvPr>
            <p:ph type="title"/>
          </p:nvPr>
        </p:nvSpPr>
        <p:spPr/>
        <p:txBody>
          <a:bodyPr/>
          <a:lstStyle/>
          <a:p>
            <a:pPr eaLnBrk="1" hangingPunct="1"/>
            <a:r>
              <a:rPr lang="en-US" dirty="0" smtClean="0"/>
              <a:t>Running INITIAL_JOB_SETUP</a:t>
            </a:r>
            <a:endParaRPr lang="en-US" sz="2800" dirty="0" smtClean="0"/>
          </a:p>
        </p:txBody>
      </p:sp>
      <p:sp>
        <p:nvSpPr>
          <p:cNvPr id="193538" name="Rectangle 3"/>
          <p:cNvSpPr>
            <a:spLocks noGrp="1"/>
          </p:cNvSpPr>
          <p:nvPr>
            <p:ph type="body" idx="1"/>
          </p:nvPr>
        </p:nvSpPr>
        <p:spPr>
          <a:xfrm>
            <a:off x="457200" y="1436809"/>
            <a:ext cx="8229600" cy="4756958"/>
          </a:xfrm>
        </p:spPr>
        <p:txBody>
          <a:bodyPr/>
          <a:lstStyle/>
          <a:p>
            <a:pPr marL="514350" indent="-514350" eaLnBrk="1" hangingPunct="1">
              <a:buFont typeface="+mj-lt"/>
              <a:buAutoNum type="arabicPeriod" startAt="4"/>
            </a:pPr>
            <a:r>
              <a:rPr lang="en-US" dirty="0" smtClean="0"/>
              <a:t>Click on the </a:t>
            </a:r>
            <a:r>
              <a:rPr lang="en-US" i="1" dirty="0" smtClean="0"/>
              <a:t>Today</a:t>
            </a:r>
            <a:r>
              <a:rPr lang="en-US" dirty="0" smtClean="0"/>
              <a:t> option to see that the job has run to completion. </a:t>
            </a:r>
          </a:p>
        </p:txBody>
      </p:sp>
      <p:pic>
        <p:nvPicPr>
          <p:cNvPr id="34818" name="Picture 2"/>
          <p:cNvPicPr>
            <a:picLocks noChangeAspect="1" noChangeArrowheads="1"/>
          </p:cNvPicPr>
          <p:nvPr/>
        </p:nvPicPr>
        <p:blipFill>
          <a:blip r:embed="rId3"/>
          <a:srcRect/>
          <a:stretch>
            <a:fillRect/>
          </a:stretch>
        </p:blipFill>
        <p:spPr bwMode="auto">
          <a:xfrm>
            <a:off x="492249" y="2704188"/>
            <a:ext cx="8194551" cy="22076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615BA66E-61B4-43DE-A56E-5248BC1FEED2}" type="slidenum">
              <a:rPr lang="en-US" sz="2000">
                <a:solidFill>
                  <a:schemeClr val="bg1"/>
                </a:solidFill>
                <a:latin typeface="Century Gothic" pitchFamily="34" charset="0"/>
              </a:rPr>
              <a:pPr algn="r"/>
              <a:t>9</a:t>
            </a:fld>
            <a:endParaRPr lang="en-US" sz="2000">
              <a:solidFill>
                <a:schemeClr val="bg1"/>
              </a:solidFill>
              <a:latin typeface="Century Gothic" pitchFamily="34" charset="0"/>
            </a:endParaRPr>
          </a:p>
        </p:txBody>
      </p:sp>
      <p:sp>
        <p:nvSpPr>
          <p:cNvPr id="44035" name="Title 3"/>
          <p:cNvSpPr>
            <a:spLocks noGrp="1"/>
          </p:cNvSpPr>
          <p:nvPr>
            <p:ph type="title"/>
            <p:custDataLst>
              <p:tags r:id="rId3"/>
            </p:custDataLst>
          </p:nvPr>
        </p:nvSpPr>
        <p:spPr>
          <a:xfrm>
            <a:off x="457200" y="426720"/>
            <a:ext cx="8229600" cy="717550"/>
          </a:xfrm>
        </p:spPr>
        <p:txBody>
          <a:bodyPr/>
          <a:lstStyle/>
          <a:p>
            <a:pPr eaLnBrk="1" hangingPunct="1"/>
            <a:r>
              <a:rPr lang="en-US" dirty="0" smtClean="0"/>
              <a:t>Agenda - Day 3</a:t>
            </a:r>
          </a:p>
        </p:txBody>
      </p:sp>
      <p:sp>
        <p:nvSpPr>
          <p:cNvPr id="3" name="Content Placeholder 2"/>
          <p:cNvSpPr>
            <a:spLocks noGrp="1"/>
          </p:cNvSpPr>
          <p:nvPr>
            <p:ph idx="1"/>
            <p:custDataLst>
              <p:tags r:id="rId4"/>
            </p:custDataLst>
          </p:nvPr>
        </p:nvSpPr>
        <p:spPr/>
        <p:txBody>
          <a:bodyPr/>
          <a:lstStyle/>
          <a:p>
            <a:pPr eaLnBrk="1" hangingPunct="1"/>
            <a:r>
              <a:rPr lang="en-US" dirty="0" smtClean="0"/>
              <a:t>Day 2 Review</a:t>
            </a:r>
          </a:p>
          <a:p>
            <a:pPr eaLnBrk="1" hangingPunct="1"/>
            <a:r>
              <a:rPr lang="en-US" dirty="0" smtClean="0"/>
              <a:t>Basic and some advanced features of DWD</a:t>
            </a:r>
          </a:p>
          <a:p>
            <a:pPr eaLnBrk="1" hangingPunct="1"/>
            <a:r>
              <a:rPr lang="en-US" dirty="0" smtClean="0"/>
              <a:t>DWD reporting options </a:t>
            </a:r>
          </a:p>
          <a:p>
            <a:pPr lvl="1" eaLnBrk="1" hangingPunct="1"/>
            <a:r>
              <a:rPr lang="en-US" dirty="0" smtClean="0"/>
              <a:t>Track Back / Track Forward </a:t>
            </a:r>
          </a:p>
          <a:p>
            <a:pPr lvl="1" eaLnBrk="1" hangingPunct="1"/>
            <a:r>
              <a:rPr lang="en-US" dirty="0" smtClean="0"/>
              <a:t>Diagram views</a:t>
            </a:r>
          </a:p>
          <a:p>
            <a:pPr eaLnBrk="1" hangingPunct="1"/>
            <a:r>
              <a:rPr lang="en-US" dirty="0" smtClean="0"/>
              <a:t>Column Transformations</a:t>
            </a:r>
          </a:p>
          <a:p>
            <a:pPr lvl="0" eaLnBrk="1" hangingPunct="1">
              <a:defRPr/>
            </a:pPr>
            <a:r>
              <a:rPr lang="en-US" dirty="0" smtClean="0"/>
              <a:t>Modules</a:t>
            </a:r>
          </a:p>
          <a:p>
            <a:pPr lvl="0" eaLnBrk="1" hangingPunct="1">
              <a:defRPr/>
            </a:pPr>
            <a:r>
              <a:rPr lang="en-US" dirty="0" smtClean="0"/>
              <a:t>Jobs and Parameters</a:t>
            </a:r>
          </a:p>
          <a:p>
            <a:pPr eaLnBrk="1" hangingPunct="1"/>
            <a:r>
              <a:rPr lang="en-US" dirty="0" smtClean="0"/>
              <a:t>Certification Exam</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subTnLst>
                                    <p:animClr>
                                      <p:cBhvr override="childStyle">
                                        <p:cTn dur="1" fill="hold" display="0" masterRel="nextClick" afterEffect="1"/>
                                        <p:tgtEl>
                                          <p:spTgt spid="3">
                                            <p:txEl>
                                              <p:pRg st="4" end="4"/>
                                            </p:txEl>
                                          </p:spTgt>
                                        </p:tgtEl>
                                        <p:attrNameLst>
                                          <p:attrName>ppt_c</p:attrName>
                                        </p:attrNameLst>
                                      </p:cBhvr>
                                      <p:to>
                                        <a:srgbClr val="B2B2B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subTnLst>
                                    <p:animClr>
                                      <p:cBhvr override="childStyle">
                                        <p:cTn dur="1" fill="hold" display="0" masterRel="nextClick" afterEffect="1"/>
                                        <p:tgtEl>
                                          <p:spTgt spid="3">
                                            <p:txEl>
                                              <p:pRg st="5" end="5"/>
                                            </p:txEl>
                                          </p:spTgt>
                                        </p:tgtEl>
                                        <p:attrNameLst>
                                          <p:attrName>ppt_c</p:attrName>
                                        </p:attrNameLst>
                                      </p:cBhvr>
                                      <p:to>
                                        <a:srgbClr val="B2B2B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subTnLst>
                                    <p:animClr>
                                      <p:cBhvr override="childStyle">
                                        <p:cTn dur="1" fill="hold" display="0" masterRel="nextClick" afterEffect="1"/>
                                        <p:tgtEl>
                                          <p:spTgt spid="3">
                                            <p:txEl>
                                              <p:pRg st="6" end="6"/>
                                            </p:txEl>
                                          </p:spTgt>
                                        </p:tgtEl>
                                        <p:attrNameLst>
                                          <p:attrName>ppt_c</p:attrName>
                                        </p:attrNameLst>
                                      </p:cBhvr>
                                      <p:to>
                                        <a:srgbClr val="B2B2B2"/>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subTnLst>
                                    <p:animClr>
                                      <p:cBhvr override="childStyle">
                                        <p:cTn dur="1" fill="hold" display="0" masterRel="nextClick" afterEffect="1"/>
                                        <p:tgtEl>
                                          <p:spTgt spid="3">
                                            <p:txEl>
                                              <p:pRg st="7" end="7"/>
                                            </p:txEl>
                                          </p:spTgt>
                                        </p:tgtEl>
                                        <p:attrNameLst>
                                          <p:attrName>ppt_c</p:attrName>
                                        </p:attrNameLst>
                                      </p:cBhvr>
                                      <p:to>
                                        <a:srgbClr val="B2B2B2"/>
                                      </p:to>
                                    </p:animClr>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subTnLst>
                                    <p:animClr>
                                      <p:cBhvr override="childStyle">
                                        <p:cTn dur="1" fill="hold" display="0" masterRel="nextClick" afterEffect="1"/>
                                        <p:tgtEl>
                                          <p:spTgt spid="3">
                                            <p:txEl>
                                              <p:pRg st="8" end="8"/>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2"/>
          <p:cNvSpPr>
            <a:spLocks noGrp="1"/>
          </p:cNvSpPr>
          <p:nvPr>
            <p:ph type="title"/>
          </p:nvPr>
        </p:nvSpPr>
        <p:spPr/>
        <p:txBody>
          <a:bodyPr/>
          <a:lstStyle/>
          <a:p>
            <a:pPr eaLnBrk="1" hangingPunct="1"/>
            <a:r>
              <a:rPr lang="en-US" dirty="0" smtClean="0"/>
              <a:t>Double-Check the Parameters</a:t>
            </a:r>
            <a:endParaRPr lang="en-US" sz="2800" dirty="0" smtClean="0"/>
          </a:p>
        </p:txBody>
      </p:sp>
      <p:sp>
        <p:nvSpPr>
          <p:cNvPr id="193538" name="Rectangle 3"/>
          <p:cNvSpPr>
            <a:spLocks noGrp="1"/>
          </p:cNvSpPr>
          <p:nvPr>
            <p:ph type="body" idx="1"/>
          </p:nvPr>
        </p:nvSpPr>
        <p:spPr>
          <a:xfrm>
            <a:off x="457200" y="1436809"/>
            <a:ext cx="8229600" cy="4756958"/>
          </a:xfrm>
        </p:spPr>
        <p:txBody>
          <a:bodyPr/>
          <a:lstStyle/>
          <a:p>
            <a:pPr eaLnBrk="1" hangingPunct="1"/>
            <a:r>
              <a:rPr lang="en-US" dirty="0" smtClean="0"/>
              <a:t>Go back to Tools </a:t>
            </a:r>
            <a:r>
              <a:rPr lang="en-US" dirty="0" smtClean="0">
                <a:sym typeface="Wingdings" pitchFamily="2" charset="2"/>
              </a:rPr>
              <a:t> </a:t>
            </a:r>
            <a:r>
              <a:rPr lang="en-US" dirty="0" smtClean="0"/>
              <a:t>Parameters.</a:t>
            </a:r>
          </a:p>
        </p:txBody>
      </p:sp>
      <p:pic>
        <p:nvPicPr>
          <p:cNvPr id="35842" name="Picture 2"/>
          <p:cNvPicPr>
            <a:picLocks noChangeAspect="1" noChangeArrowheads="1"/>
          </p:cNvPicPr>
          <p:nvPr/>
        </p:nvPicPr>
        <p:blipFill>
          <a:blip r:embed="rId3"/>
          <a:srcRect/>
          <a:stretch>
            <a:fillRect/>
          </a:stretch>
        </p:blipFill>
        <p:spPr bwMode="auto">
          <a:xfrm>
            <a:off x="361950" y="2458192"/>
            <a:ext cx="8418513"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Rectangle 2"/>
          <p:cNvSpPr>
            <a:spLocks noGrp="1"/>
          </p:cNvSpPr>
          <p:nvPr>
            <p:ph type="title"/>
          </p:nvPr>
        </p:nvSpPr>
        <p:spPr/>
        <p:txBody>
          <a:bodyPr/>
          <a:lstStyle/>
          <a:p>
            <a:r>
              <a:rPr lang="en-US" dirty="0" smtClean="0"/>
              <a:t>Language Installations</a:t>
            </a:r>
          </a:p>
        </p:txBody>
      </p:sp>
      <p:sp>
        <p:nvSpPr>
          <p:cNvPr id="196610" name="Rectangle 3"/>
          <p:cNvSpPr>
            <a:spLocks noGrp="1"/>
          </p:cNvSpPr>
          <p:nvPr>
            <p:ph idx="1"/>
          </p:nvPr>
        </p:nvSpPr>
        <p:spPr/>
        <p:txBody>
          <a:bodyPr/>
          <a:lstStyle/>
          <a:p>
            <a:pPr marL="514350" indent="-514350">
              <a:buFont typeface="+mj-lt"/>
              <a:buAutoNum type="arabicPeriod"/>
            </a:pPr>
            <a:r>
              <a:rPr lang="en-US" dirty="0" smtClean="0"/>
              <a:t>Find the corresponding language file in the translations directory.</a:t>
            </a:r>
          </a:p>
        </p:txBody>
      </p:sp>
      <p:pic>
        <p:nvPicPr>
          <p:cNvPr id="10242" name="Picture 2"/>
          <p:cNvPicPr>
            <a:picLocks noChangeAspect="1" noChangeArrowheads="1"/>
          </p:cNvPicPr>
          <p:nvPr/>
        </p:nvPicPr>
        <p:blipFill>
          <a:blip r:embed="rId3"/>
          <a:srcRect/>
          <a:stretch>
            <a:fillRect/>
          </a:stretch>
        </p:blipFill>
        <p:spPr bwMode="auto">
          <a:xfrm>
            <a:off x="1123912" y="2471325"/>
            <a:ext cx="6166235" cy="36897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Rectangle 2"/>
          <p:cNvSpPr>
            <a:spLocks noGrp="1"/>
          </p:cNvSpPr>
          <p:nvPr>
            <p:ph type="title"/>
          </p:nvPr>
        </p:nvSpPr>
        <p:spPr/>
        <p:txBody>
          <a:bodyPr/>
          <a:lstStyle/>
          <a:p>
            <a:r>
              <a:rPr lang="en-US" dirty="0" smtClean="0"/>
              <a:t>Language Installation – Pre DWD 6.2.2.0</a:t>
            </a:r>
          </a:p>
        </p:txBody>
      </p:sp>
      <p:sp>
        <p:nvSpPr>
          <p:cNvPr id="198658" name="Rectangle 3"/>
          <p:cNvSpPr>
            <a:spLocks noGrp="1"/>
          </p:cNvSpPr>
          <p:nvPr>
            <p:ph idx="1"/>
          </p:nvPr>
        </p:nvSpPr>
        <p:spPr/>
        <p:txBody>
          <a:bodyPr/>
          <a:lstStyle/>
          <a:p>
            <a:pPr marL="514350" indent="-514350">
              <a:buFont typeface="+mj-lt"/>
              <a:buAutoNum type="arabicPeriod" startAt="2"/>
            </a:pPr>
            <a:r>
              <a:rPr lang="en-US" dirty="0" smtClean="0"/>
              <a:t>Add the two letter language codes and descriptions in the Tools </a:t>
            </a:r>
            <a:r>
              <a:rPr lang="en-US" dirty="0" smtClean="0">
                <a:sym typeface="Wingdings" pitchFamily="2" charset="2"/>
              </a:rPr>
              <a:t> </a:t>
            </a:r>
            <a:r>
              <a:rPr lang="en-US" dirty="0" smtClean="0"/>
              <a:t>Options </a:t>
            </a:r>
            <a:r>
              <a:rPr lang="en-US" dirty="0" smtClean="0">
                <a:sym typeface="Wingdings" pitchFamily="2" charset="2"/>
              </a:rPr>
              <a:t></a:t>
            </a:r>
            <a:r>
              <a:rPr lang="en-US" dirty="0" smtClean="0"/>
              <a:t> Languages tab in the Designer.</a:t>
            </a:r>
          </a:p>
          <a:p>
            <a:endParaRPr lang="en-US" dirty="0" smtClean="0"/>
          </a:p>
        </p:txBody>
      </p:sp>
      <p:pic>
        <p:nvPicPr>
          <p:cNvPr id="198659" name="Picture 4"/>
          <p:cNvPicPr>
            <a:picLocks noChangeAspect="1" noChangeArrowheads="1"/>
          </p:cNvPicPr>
          <p:nvPr/>
        </p:nvPicPr>
        <p:blipFill>
          <a:blip r:embed="rId3"/>
          <a:srcRect/>
          <a:stretch>
            <a:fillRect/>
          </a:stretch>
        </p:blipFill>
        <p:spPr bwMode="auto">
          <a:xfrm>
            <a:off x="1192213" y="2943225"/>
            <a:ext cx="6761162" cy="281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Rectangle 2"/>
          <p:cNvSpPr>
            <a:spLocks noGrp="1"/>
          </p:cNvSpPr>
          <p:nvPr>
            <p:ph type="title"/>
          </p:nvPr>
        </p:nvSpPr>
        <p:spPr>
          <a:xfrm>
            <a:off x="221226" y="389890"/>
            <a:ext cx="8686800" cy="717550"/>
          </a:xfrm>
        </p:spPr>
        <p:txBody>
          <a:bodyPr/>
          <a:lstStyle/>
          <a:p>
            <a:r>
              <a:rPr lang="en-US" dirty="0" smtClean="0"/>
              <a:t>Language Installation – DWD 6.2.2.0 and Up</a:t>
            </a:r>
          </a:p>
        </p:txBody>
      </p:sp>
      <p:sp>
        <p:nvSpPr>
          <p:cNvPr id="198658" name="Rectangle 3"/>
          <p:cNvSpPr>
            <a:spLocks noGrp="1"/>
          </p:cNvSpPr>
          <p:nvPr>
            <p:ph idx="1"/>
          </p:nvPr>
        </p:nvSpPr>
        <p:spPr/>
        <p:txBody>
          <a:bodyPr/>
          <a:lstStyle/>
          <a:p>
            <a:pPr marL="514350" indent="-514350">
              <a:buFont typeface="+mj-lt"/>
              <a:buAutoNum type="arabicPeriod" startAt="3"/>
            </a:pPr>
            <a:r>
              <a:rPr lang="en-US" dirty="0" smtClean="0"/>
              <a:t>Select the two letter language code in the Tools </a:t>
            </a:r>
            <a:r>
              <a:rPr lang="en-US" dirty="0" smtClean="0">
                <a:sym typeface="Wingdings" pitchFamily="2" charset="2"/>
              </a:rPr>
              <a:t> </a:t>
            </a:r>
            <a:r>
              <a:rPr lang="en-US" dirty="0" smtClean="0"/>
              <a:t>Language Options. Click </a:t>
            </a:r>
            <a:r>
              <a:rPr lang="en-US" i="1" dirty="0" smtClean="0"/>
              <a:t>OK</a:t>
            </a:r>
            <a:r>
              <a:rPr lang="en-US" dirty="0" smtClean="0"/>
              <a:t>.</a:t>
            </a:r>
          </a:p>
          <a:p>
            <a:endParaRPr lang="en-US" dirty="0" smtClean="0"/>
          </a:p>
        </p:txBody>
      </p:sp>
      <p:pic>
        <p:nvPicPr>
          <p:cNvPr id="36866" name="Picture 2"/>
          <p:cNvPicPr>
            <a:picLocks noChangeAspect="1" noChangeArrowheads="1"/>
          </p:cNvPicPr>
          <p:nvPr/>
        </p:nvPicPr>
        <p:blipFill>
          <a:blip r:embed="rId3"/>
          <a:srcRect/>
          <a:stretch>
            <a:fillRect/>
          </a:stretch>
        </p:blipFill>
        <p:spPr bwMode="auto">
          <a:xfrm>
            <a:off x="457200" y="2475209"/>
            <a:ext cx="2571750" cy="3438525"/>
          </a:xfrm>
          <a:prstGeom prst="rect">
            <a:avLst/>
          </a:prstGeom>
          <a:noFill/>
          <a:ln w="9525">
            <a:noFill/>
            <a:miter lim="800000"/>
            <a:headEnd/>
            <a:tailEnd/>
          </a:ln>
        </p:spPr>
      </p:pic>
      <p:pic>
        <p:nvPicPr>
          <p:cNvPr id="36867" name="Picture 3"/>
          <p:cNvPicPr>
            <a:picLocks noChangeAspect="1" noChangeArrowheads="1"/>
          </p:cNvPicPr>
          <p:nvPr/>
        </p:nvPicPr>
        <p:blipFill>
          <a:blip r:embed="rId4"/>
          <a:srcRect/>
          <a:stretch>
            <a:fillRect/>
          </a:stretch>
        </p:blipFill>
        <p:spPr bwMode="auto">
          <a:xfrm>
            <a:off x="3230088" y="2654964"/>
            <a:ext cx="5677938" cy="308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2"/>
          <p:cNvSpPr>
            <a:spLocks noGrp="1"/>
          </p:cNvSpPr>
          <p:nvPr>
            <p:ph type="title"/>
          </p:nvPr>
        </p:nvSpPr>
        <p:spPr>
          <a:xfrm>
            <a:off x="457200" y="308340"/>
            <a:ext cx="8229600" cy="717550"/>
          </a:xfrm>
        </p:spPr>
        <p:txBody>
          <a:bodyPr/>
          <a:lstStyle/>
          <a:p>
            <a:r>
              <a:rPr lang="en-US" dirty="0" smtClean="0"/>
              <a:t>Language Installation</a:t>
            </a:r>
          </a:p>
        </p:txBody>
      </p:sp>
      <p:sp>
        <p:nvSpPr>
          <p:cNvPr id="200706" name="Rectangle 3"/>
          <p:cNvSpPr>
            <a:spLocks noGrp="1"/>
          </p:cNvSpPr>
          <p:nvPr>
            <p:ph idx="1"/>
          </p:nvPr>
        </p:nvSpPr>
        <p:spPr>
          <a:xfrm>
            <a:off x="457200" y="1121587"/>
            <a:ext cx="8229600" cy="5185551"/>
          </a:xfrm>
        </p:spPr>
        <p:txBody>
          <a:bodyPr/>
          <a:lstStyle/>
          <a:p>
            <a:pPr marL="514350" indent="-514350">
              <a:buFont typeface="+mj-lt"/>
              <a:buAutoNum type="arabicPeriod" startAt="4"/>
            </a:pPr>
            <a:r>
              <a:rPr lang="en-US" dirty="0" smtClean="0"/>
              <a:t>Launch QAD BI Administrator and select Languages </a:t>
            </a:r>
            <a:r>
              <a:rPr lang="en-US" dirty="0" smtClean="0">
                <a:sym typeface="Wingdings" pitchFamily="2" charset="2"/>
              </a:rPr>
              <a:t> Change Languages Directory.</a:t>
            </a:r>
            <a:endParaRPr lang="en-US" dirty="0" smtClean="0"/>
          </a:p>
          <a:p>
            <a:endParaRPr lang="en-US" sz="2400" dirty="0" smtClean="0"/>
          </a:p>
          <a:p>
            <a:endParaRPr lang="en-US" sz="2400" dirty="0" smtClean="0"/>
          </a:p>
          <a:p>
            <a:endParaRPr lang="en-US" sz="2400" dirty="0" smtClean="0"/>
          </a:p>
          <a:p>
            <a:pPr marL="514350" indent="-514350">
              <a:buFont typeface="+mj-lt"/>
              <a:buAutoNum type="arabicPeriod" startAt="5"/>
            </a:pPr>
            <a:r>
              <a:rPr lang="en-US" dirty="0" smtClean="0"/>
              <a:t>Select the translations directory </a:t>
            </a:r>
          </a:p>
        </p:txBody>
      </p:sp>
      <p:pic>
        <p:nvPicPr>
          <p:cNvPr id="37890" name="Picture 2"/>
          <p:cNvPicPr>
            <a:picLocks noChangeAspect="1" noChangeArrowheads="1"/>
          </p:cNvPicPr>
          <p:nvPr/>
        </p:nvPicPr>
        <p:blipFill>
          <a:blip r:embed="rId3"/>
          <a:srcRect/>
          <a:stretch>
            <a:fillRect/>
          </a:stretch>
        </p:blipFill>
        <p:spPr bwMode="auto">
          <a:xfrm>
            <a:off x="1055060" y="4349751"/>
            <a:ext cx="6989763" cy="2033329"/>
          </a:xfrm>
          <a:prstGeom prst="rect">
            <a:avLst/>
          </a:prstGeom>
          <a:noFill/>
          <a:ln w="9525">
            <a:noFill/>
            <a:miter lim="800000"/>
            <a:headEnd/>
            <a:tailEnd/>
          </a:ln>
        </p:spPr>
      </p:pic>
      <p:pic>
        <p:nvPicPr>
          <p:cNvPr id="37891" name="Picture 3"/>
          <p:cNvPicPr>
            <a:picLocks noChangeAspect="1" noChangeArrowheads="1"/>
          </p:cNvPicPr>
          <p:nvPr/>
        </p:nvPicPr>
        <p:blipFill>
          <a:blip r:embed="rId4"/>
          <a:srcRect/>
          <a:stretch>
            <a:fillRect/>
          </a:stretch>
        </p:blipFill>
        <p:spPr bwMode="auto">
          <a:xfrm>
            <a:off x="1055060" y="2543395"/>
            <a:ext cx="6989763" cy="1162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070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8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Rectangle 2"/>
          <p:cNvSpPr>
            <a:spLocks noGrp="1"/>
          </p:cNvSpPr>
          <p:nvPr>
            <p:ph type="title" idx="4294967295"/>
          </p:nvPr>
        </p:nvSpPr>
        <p:spPr>
          <a:xfrm>
            <a:off x="457200" y="407094"/>
            <a:ext cx="8229600" cy="717550"/>
          </a:xfrm>
        </p:spPr>
        <p:txBody>
          <a:bodyPr/>
          <a:lstStyle/>
          <a:p>
            <a:r>
              <a:rPr lang="en-US" dirty="0" smtClean="0"/>
              <a:t>Language Installation</a:t>
            </a:r>
          </a:p>
        </p:txBody>
      </p:sp>
      <p:sp>
        <p:nvSpPr>
          <p:cNvPr id="201730" name="Rectangle 3"/>
          <p:cNvSpPr>
            <a:spLocks noGrp="1"/>
          </p:cNvSpPr>
          <p:nvPr>
            <p:ph type="body" idx="4294967295"/>
          </p:nvPr>
        </p:nvSpPr>
        <p:spPr/>
        <p:txBody>
          <a:bodyPr/>
          <a:lstStyle/>
          <a:p>
            <a:pPr marL="514350" indent="-514350">
              <a:buFont typeface="+mj-lt"/>
              <a:buAutoNum type="arabicPeriod" startAt="6"/>
            </a:pPr>
            <a:r>
              <a:rPr lang="en-US" dirty="0" smtClean="0"/>
              <a:t>Right click on the languages you want to add and select </a:t>
            </a:r>
            <a:r>
              <a:rPr lang="en-US" i="1" dirty="0" smtClean="0"/>
              <a:t>Install Language</a:t>
            </a:r>
            <a:r>
              <a:rPr lang="en-US" dirty="0" smtClean="0"/>
              <a:t>. Make sure that the languages you pick match to the ones you setup in the languages option in the BI Designer Tool (DWD). </a:t>
            </a:r>
          </a:p>
          <a:p>
            <a:pPr>
              <a:buFont typeface="Arial" charset="0"/>
              <a:buNone/>
            </a:pPr>
            <a:endParaRPr lang="en-US" dirty="0" smtClean="0"/>
          </a:p>
          <a:p>
            <a:endParaRPr lang="en-US" dirty="0" smtClean="0"/>
          </a:p>
        </p:txBody>
      </p:sp>
      <p:pic>
        <p:nvPicPr>
          <p:cNvPr id="38914" name="Picture 2"/>
          <p:cNvPicPr>
            <a:picLocks noChangeAspect="1" noChangeArrowheads="1"/>
          </p:cNvPicPr>
          <p:nvPr/>
        </p:nvPicPr>
        <p:blipFill>
          <a:blip r:embed="rId3"/>
          <a:srcRect/>
          <a:stretch>
            <a:fillRect/>
          </a:stretch>
        </p:blipFill>
        <p:spPr bwMode="auto">
          <a:xfrm>
            <a:off x="1037669" y="3847605"/>
            <a:ext cx="7386993" cy="21850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a:srcRect/>
          <a:stretch>
            <a:fillRect/>
          </a:stretch>
        </p:blipFill>
        <p:spPr bwMode="auto">
          <a:xfrm>
            <a:off x="3873124" y="2018805"/>
            <a:ext cx="4514850" cy="1981200"/>
          </a:xfrm>
          <a:prstGeom prst="rect">
            <a:avLst/>
          </a:prstGeom>
          <a:noFill/>
          <a:ln w="9525">
            <a:noFill/>
            <a:miter lim="800000"/>
            <a:headEnd/>
            <a:tailEnd/>
          </a:ln>
        </p:spPr>
      </p:pic>
      <p:pic>
        <p:nvPicPr>
          <p:cNvPr id="39941" name="Picture 5"/>
          <p:cNvPicPr>
            <a:picLocks noChangeAspect="1" noChangeArrowheads="1"/>
          </p:cNvPicPr>
          <p:nvPr/>
        </p:nvPicPr>
        <p:blipFill>
          <a:blip r:embed="rId4"/>
          <a:srcRect/>
          <a:stretch>
            <a:fillRect/>
          </a:stretch>
        </p:blipFill>
        <p:spPr bwMode="auto">
          <a:xfrm>
            <a:off x="457200" y="3513117"/>
            <a:ext cx="4886325" cy="1781175"/>
          </a:xfrm>
          <a:prstGeom prst="rect">
            <a:avLst/>
          </a:prstGeom>
          <a:noFill/>
          <a:ln w="9525">
            <a:noFill/>
            <a:miter lim="800000"/>
            <a:headEnd/>
            <a:tailEnd/>
          </a:ln>
        </p:spPr>
      </p:pic>
      <p:sp>
        <p:nvSpPr>
          <p:cNvPr id="202753" name="Rectangle 2"/>
          <p:cNvSpPr>
            <a:spLocks noGrp="1"/>
          </p:cNvSpPr>
          <p:nvPr>
            <p:ph type="title"/>
          </p:nvPr>
        </p:nvSpPr>
        <p:spPr/>
        <p:txBody>
          <a:bodyPr/>
          <a:lstStyle/>
          <a:p>
            <a:r>
              <a:rPr lang="en-US" dirty="0" smtClean="0"/>
              <a:t>Language Installation</a:t>
            </a:r>
          </a:p>
        </p:txBody>
      </p:sp>
      <p:sp>
        <p:nvSpPr>
          <p:cNvPr id="202754" name="Rectangle 3"/>
          <p:cNvSpPr>
            <a:spLocks noGrp="1"/>
          </p:cNvSpPr>
          <p:nvPr>
            <p:ph idx="1"/>
          </p:nvPr>
        </p:nvSpPr>
        <p:spPr/>
        <p:txBody>
          <a:bodyPr/>
          <a:lstStyle/>
          <a:p>
            <a:pPr marL="514350" indent="-514350">
              <a:buFont typeface="+mj-lt"/>
              <a:buAutoNum type="arabicPeriod" startAt="7"/>
            </a:pPr>
            <a:r>
              <a:rPr lang="en-US" dirty="0" smtClean="0"/>
              <a:t>Pick the ODBC Source then select the Language.</a:t>
            </a:r>
          </a:p>
        </p:txBody>
      </p:sp>
      <p:pic>
        <p:nvPicPr>
          <p:cNvPr id="39940" name="Picture 4"/>
          <p:cNvPicPr>
            <a:picLocks noChangeAspect="1" noChangeArrowheads="1"/>
          </p:cNvPicPr>
          <p:nvPr/>
        </p:nvPicPr>
        <p:blipFill>
          <a:blip r:embed="rId5"/>
          <a:srcRect/>
          <a:stretch>
            <a:fillRect/>
          </a:stretch>
        </p:blipFill>
        <p:spPr bwMode="auto">
          <a:xfrm>
            <a:off x="5047879" y="4754563"/>
            <a:ext cx="3781425" cy="1552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2"/>
          <p:cNvSpPr>
            <a:spLocks noGrp="1"/>
          </p:cNvSpPr>
          <p:nvPr>
            <p:ph type="title"/>
          </p:nvPr>
        </p:nvSpPr>
        <p:spPr/>
        <p:txBody>
          <a:bodyPr/>
          <a:lstStyle/>
          <a:p>
            <a:r>
              <a:rPr lang="en-US" dirty="0" smtClean="0"/>
              <a:t>Language Installation</a:t>
            </a:r>
          </a:p>
        </p:txBody>
      </p:sp>
      <p:sp>
        <p:nvSpPr>
          <p:cNvPr id="203778" name="Rectangle 3"/>
          <p:cNvSpPr>
            <a:spLocks noGrp="1"/>
          </p:cNvSpPr>
          <p:nvPr>
            <p:ph idx="1"/>
          </p:nvPr>
        </p:nvSpPr>
        <p:spPr/>
        <p:txBody>
          <a:bodyPr/>
          <a:lstStyle/>
          <a:p>
            <a:pPr marL="514350" indent="-514350">
              <a:buFont typeface="+mj-lt"/>
              <a:buAutoNum type="arabicPeriod" startAt="8"/>
            </a:pPr>
            <a:r>
              <a:rPr lang="en-US" dirty="0" smtClean="0"/>
              <a:t>In DWD, confirm translations were installed.</a:t>
            </a:r>
          </a:p>
          <a:p>
            <a:endParaRPr lang="en-US" dirty="0" smtClean="0"/>
          </a:p>
          <a:p>
            <a:endParaRPr lang="en-US" dirty="0" smtClean="0"/>
          </a:p>
        </p:txBody>
      </p:sp>
      <p:pic>
        <p:nvPicPr>
          <p:cNvPr id="40962" name="Picture 2"/>
          <p:cNvPicPr>
            <a:picLocks noChangeAspect="1" noChangeArrowheads="1"/>
          </p:cNvPicPr>
          <p:nvPr/>
        </p:nvPicPr>
        <p:blipFill>
          <a:blip r:embed="rId3"/>
          <a:srcRect/>
          <a:stretch>
            <a:fillRect/>
          </a:stretch>
        </p:blipFill>
        <p:spPr bwMode="auto">
          <a:xfrm>
            <a:off x="476250" y="2087274"/>
            <a:ext cx="8189913" cy="3514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2"/>
          <p:cNvSpPr>
            <a:spLocks noGrp="1"/>
          </p:cNvSpPr>
          <p:nvPr>
            <p:ph type="title"/>
          </p:nvPr>
        </p:nvSpPr>
        <p:spPr>
          <a:xfrm>
            <a:off x="424926" y="436880"/>
            <a:ext cx="8503920" cy="717550"/>
          </a:xfrm>
        </p:spPr>
        <p:txBody>
          <a:bodyPr/>
          <a:lstStyle/>
          <a:p>
            <a:r>
              <a:rPr lang="en-US" dirty="0" smtClean="0"/>
              <a:t>Database Size Validation Prior to </a:t>
            </a:r>
            <a:r>
              <a:rPr lang="en-US" dirty="0" err="1" smtClean="0"/>
              <a:t>Hist</a:t>
            </a:r>
            <a:r>
              <a:rPr lang="en-US" dirty="0" smtClean="0"/>
              <a:t> Load</a:t>
            </a:r>
          </a:p>
        </p:txBody>
      </p:sp>
      <p:sp>
        <p:nvSpPr>
          <p:cNvPr id="203778" name="Rectangle 3"/>
          <p:cNvSpPr>
            <a:spLocks noGrp="1"/>
          </p:cNvSpPr>
          <p:nvPr>
            <p:ph idx="1"/>
          </p:nvPr>
        </p:nvSpPr>
        <p:spPr/>
        <p:txBody>
          <a:bodyPr/>
          <a:lstStyle/>
          <a:p>
            <a:r>
              <a:rPr lang="en-US" dirty="0" smtClean="0"/>
              <a:t>Confirm database size and correct if necessary. </a:t>
            </a:r>
          </a:p>
          <a:p>
            <a:pPr lvl="1"/>
            <a:r>
              <a:rPr lang="en-US" dirty="0" smtClean="0"/>
              <a:t>Go to SQL Server and right click</a:t>
            </a:r>
          </a:p>
          <a:p>
            <a:pPr lvl="1">
              <a:buNone/>
            </a:pPr>
            <a:r>
              <a:rPr lang="en-US" dirty="0" smtClean="0"/>
              <a:t>on the data warehouse  name </a:t>
            </a:r>
          </a:p>
          <a:p>
            <a:pPr lvl="1">
              <a:buNone/>
            </a:pPr>
            <a:r>
              <a:rPr lang="en-US" dirty="0" smtClean="0"/>
              <a:t>and pick the </a:t>
            </a:r>
            <a:r>
              <a:rPr lang="en-US" i="1" dirty="0" smtClean="0"/>
              <a:t>Properties</a:t>
            </a:r>
            <a:r>
              <a:rPr lang="en-US" dirty="0" smtClean="0"/>
              <a:t> option.</a:t>
            </a:r>
          </a:p>
          <a:p>
            <a:endParaRPr lang="en-US" dirty="0" smtClean="0"/>
          </a:p>
        </p:txBody>
      </p:sp>
      <p:pic>
        <p:nvPicPr>
          <p:cNvPr id="1026" name="Picture 2"/>
          <p:cNvPicPr>
            <a:picLocks noChangeAspect="1" noChangeArrowheads="1"/>
          </p:cNvPicPr>
          <p:nvPr/>
        </p:nvPicPr>
        <p:blipFill>
          <a:blip r:embed="rId3"/>
          <a:srcRect/>
          <a:stretch>
            <a:fillRect/>
          </a:stretch>
        </p:blipFill>
        <p:spPr bwMode="auto">
          <a:xfrm>
            <a:off x="6128496" y="2030413"/>
            <a:ext cx="2800350" cy="4276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2"/>
          <p:cNvSpPr>
            <a:spLocks noGrp="1"/>
          </p:cNvSpPr>
          <p:nvPr>
            <p:ph type="title" idx="4294967295"/>
          </p:nvPr>
        </p:nvSpPr>
        <p:spPr>
          <a:xfrm>
            <a:off x="457199" y="598488"/>
            <a:ext cx="8471647" cy="717550"/>
          </a:xfrm>
        </p:spPr>
        <p:txBody>
          <a:bodyPr/>
          <a:lstStyle/>
          <a:p>
            <a:r>
              <a:rPr lang="en-US" dirty="0" smtClean="0"/>
              <a:t>Database Size Validation Prior to </a:t>
            </a:r>
            <a:r>
              <a:rPr lang="en-US" dirty="0" err="1" smtClean="0"/>
              <a:t>Hist</a:t>
            </a:r>
            <a:r>
              <a:rPr lang="en-US" dirty="0" smtClean="0"/>
              <a:t> Load</a:t>
            </a:r>
          </a:p>
        </p:txBody>
      </p:sp>
      <p:sp>
        <p:nvSpPr>
          <p:cNvPr id="203778" name="Rectangle 3"/>
          <p:cNvSpPr>
            <a:spLocks noGrp="1"/>
          </p:cNvSpPr>
          <p:nvPr>
            <p:ph type="body" idx="4294967295"/>
          </p:nvPr>
        </p:nvSpPr>
        <p:spPr/>
        <p:txBody>
          <a:bodyPr/>
          <a:lstStyle/>
          <a:p>
            <a:r>
              <a:rPr lang="en-US" dirty="0" smtClean="0"/>
              <a:t>Confirm database size and correct if necessary.  Keep in mind optimal settings should have the increase by a percentage such as 5% instead of by 1 MB.  Also make sure that the directory of the database is the correct one.  </a:t>
            </a:r>
            <a:r>
              <a:rPr lang="en-US" b="1" dirty="0" smtClean="0"/>
              <a:t>Before:</a:t>
            </a:r>
          </a:p>
          <a:p>
            <a:pPr lvl="1"/>
            <a:endParaRPr lang="en-US" dirty="0" smtClean="0"/>
          </a:p>
        </p:txBody>
      </p:sp>
      <p:pic>
        <p:nvPicPr>
          <p:cNvPr id="2052" name="Picture 4"/>
          <p:cNvPicPr>
            <a:picLocks noChangeAspect="1" noChangeArrowheads="1"/>
          </p:cNvPicPr>
          <p:nvPr/>
        </p:nvPicPr>
        <p:blipFill>
          <a:blip r:embed="rId3"/>
          <a:srcRect/>
          <a:stretch>
            <a:fillRect/>
          </a:stretch>
        </p:blipFill>
        <p:spPr bwMode="auto">
          <a:xfrm>
            <a:off x="457199" y="3957637"/>
            <a:ext cx="8209565" cy="20666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24LwtbZHlWoVPxKlmcBDIB"/>
</p:tagLst>
</file>

<file path=ppt/tags/tag10.xml><?xml version="1.0" encoding="utf-8"?>
<p:tagLst xmlns:a="http://schemas.openxmlformats.org/drawingml/2006/main" xmlns:r="http://schemas.openxmlformats.org/officeDocument/2006/relationships" xmlns:p="http://schemas.openxmlformats.org/presentationml/2006/main">
  <p:tag name="DVSHAPEID" val="8TcCFrWhoVbPaXpHZOYNmG"/>
</p:tagLst>
</file>

<file path=ppt/tags/tag11.xml><?xml version="1.0" encoding="utf-8"?>
<p:tagLst xmlns:a="http://schemas.openxmlformats.org/drawingml/2006/main" xmlns:r="http://schemas.openxmlformats.org/officeDocument/2006/relationships" xmlns:p="http://schemas.openxmlformats.org/presentationml/2006/main">
  <p:tag name="DVSHAPEID" val="Wa8NbF2YEieUfxVUgxzFcJ"/>
</p:tagLst>
</file>

<file path=ppt/tags/tag12.xml><?xml version="1.0" encoding="utf-8"?>
<p:tagLst xmlns:a="http://schemas.openxmlformats.org/drawingml/2006/main" xmlns:r="http://schemas.openxmlformats.org/officeDocument/2006/relationships" xmlns:p="http://schemas.openxmlformats.org/presentationml/2006/main">
  <p:tag name="DVSHAPEID" val="eOP1ipVmcOXsX1tRfgepgT"/>
</p:tagLst>
</file>

<file path=ppt/tags/tag13.xml><?xml version="1.0" encoding="utf-8"?>
<p:tagLst xmlns:a="http://schemas.openxmlformats.org/drawingml/2006/main" xmlns:r="http://schemas.openxmlformats.org/officeDocument/2006/relationships" xmlns:p="http://schemas.openxmlformats.org/presentationml/2006/main">
  <p:tag name="DVSHAPEID" val="BfHSL4xrdGtcWkXanC2i5p"/>
</p:tagLst>
</file>

<file path=ppt/tags/tag14.xml><?xml version="1.0" encoding="utf-8"?>
<p:tagLst xmlns:a="http://schemas.openxmlformats.org/drawingml/2006/main" xmlns:r="http://schemas.openxmlformats.org/officeDocument/2006/relationships" xmlns:p="http://schemas.openxmlformats.org/presentationml/2006/main">
  <p:tag name="DVSECTIONID" val="nt5qIsiHpUwqQgBe1f5lZT"/>
</p:tagLst>
</file>

<file path=ppt/tags/tag15.xml><?xml version="1.0" encoding="utf-8"?>
<p:tagLst xmlns:a="http://schemas.openxmlformats.org/drawingml/2006/main" xmlns:r="http://schemas.openxmlformats.org/officeDocument/2006/relationships" xmlns:p="http://schemas.openxmlformats.org/presentationml/2006/main">
  <p:tag name="DVSHAPEID" val="WNzTqohiqMskczjpEQOKAh"/>
</p:tagLst>
</file>

<file path=ppt/tags/tag16.xml><?xml version="1.0" encoding="utf-8"?>
<p:tagLst xmlns:a="http://schemas.openxmlformats.org/drawingml/2006/main" xmlns:r="http://schemas.openxmlformats.org/officeDocument/2006/relationships" xmlns:p="http://schemas.openxmlformats.org/presentationml/2006/main">
  <p:tag name="DVSHAPEID" val="JB7nRXYbulPFOOPhvcpOqu"/>
</p:tagLst>
</file>

<file path=ppt/tags/tag17.xml><?xml version="1.0" encoding="utf-8"?>
<p:tagLst xmlns:a="http://schemas.openxmlformats.org/drawingml/2006/main" xmlns:r="http://schemas.openxmlformats.org/officeDocument/2006/relationships" xmlns:p="http://schemas.openxmlformats.org/presentationml/2006/main">
  <p:tag name="DVSHAPEID" val="YL49T4TCmYNbjUiRD8aVfG"/>
</p:tagLst>
</file>

<file path=ppt/tags/tag18.xml><?xml version="1.0" encoding="utf-8"?>
<p:tagLst xmlns:a="http://schemas.openxmlformats.org/drawingml/2006/main" xmlns:r="http://schemas.openxmlformats.org/officeDocument/2006/relationships" xmlns:p="http://schemas.openxmlformats.org/presentationml/2006/main">
  <p:tag name="DVSHAPEID" val="x1go7MdFAF1h1t2vdVEaur"/>
</p:tagLst>
</file>

<file path=ppt/tags/tag19.xml><?xml version="1.0" encoding="utf-8"?>
<p:tagLst xmlns:a="http://schemas.openxmlformats.org/drawingml/2006/main" xmlns:r="http://schemas.openxmlformats.org/officeDocument/2006/relationships" xmlns:p="http://schemas.openxmlformats.org/presentationml/2006/main">
  <p:tag name="DVSHAPEID" val="mE5u2mDXwrgf357sQbYPLa"/>
</p:tagLst>
</file>

<file path=ppt/tags/tag2.xml><?xml version="1.0" encoding="utf-8"?>
<p:tagLst xmlns:a="http://schemas.openxmlformats.org/drawingml/2006/main" xmlns:r="http://schemas.openxmlformats.org/officeDocument/2006/relationships" xmlns:p="http://schemas.openxmlformats.org/presentationml/2006/main">
  <p:tag name="DVSHAPEID" val="7MQW2Rn28c57uPERzSG8kd"/>
</p:tagLst>
</file>

<file path=ppt/tags/tag20.xml><?xml version="1.0" encoding="utf-8"?>
<p:tagLst xmlns:a="http://schemas.openxmlformats.org/drawingml/2006/main" xmlns:r="http://schemas.openxmlformats.org/officeDocument/2006/relationships" xmlns:p="http://schemas.openxmlformats.org/presentationml/2006/main">
  <p:tag name="DVSHAPEID" val="fXrv9dr8N814v1WhAdnH4l"/>
</p:tagLst>
</file>

<file path=ppt/tags/tag21.xml><?xml version="1.0" encoding="utf-8"?>
<p:tagLst xmlns:a="http://schemas.openxmlformats.org/drawingml/2006/main" xmlns:r="http://schemas.openxmlformats.org/officeDocument/2006/relationships" xmlns:p="http://schemas.openxmlformats.org/presentationml/2006/main">
  <p:tag name="DVSHAPEID" val="qsCJV2HmE4i0wsvSBR02Rw"/>
</p:tagLst>
</file>

<file path=ppt/tags/tag22.xml><?xml version="1.0" encoding="utf-8"?>
<p:tagLst xmlns:a="http://schemas.openxmlformats.org/drawingml/2006/main" xmlns:r="http://schemas.openxmlformats.org/officeDocument/2006/relationships" xmlns:p="http://schemas.openxmlformats.org/presentationml/2006/main">
  <p:tag name="DVSECTIONID" val="3DVpkBhd03Ke7raK19He5W"/>
</p:tagLst>
</file>

<file path=ppt/tags/tag23.xml><?xml version="1.0" encoding="utf-8"?>
<p:tagLst xmlns:a="http://schemas.openxmlformats.org/drawingml/2006/main" xmlns:r="http://schemas.openxmlformats.org/officeDocument/2006/relationships" xmlns:p="http://schemas.openxmlformats.org/presentationml/2006/main">
  <p:tag name="DVSHAPEID" val="bV3GKQ4KGAVTxZTpipqruW"/>
</p:tagLst>
</file>

<file path=ppt/tags/tag24.xml><?xml version="1.0" encoding="utf-8"?>
<p:tagLst xmlns:a="http://schemas.openxmlformats.org/drawingml/2006/main" xmlns:r="http://schemas.openxmlformats.org/officeDocument/2006/relationships" xmlns:p="http://schemas.openxmlformats.org/presentationml/2006/main">
  <p:tag name="DVSHAPEID" val="5DVwZbzBCq2eaybg4m8aTU"/>
</p:tagLst>
</file>

<file path=ppt/tags/tag25.xml><?xml version="1.0" encoding="utf-8"?>
<p:tagLst xmlns:a="http://schemas.openxmlformats.org/drawingml/2006/main" xmlns:r="http://schemas.openxmlformats.org/officeDocument/2006/relationships" xmlns:p="http://schemas.openxmlformats.org/presentationml/2006/main">
  <p:tag name="DVSHAPEID" val="LuuuMHCvG1tThGGehRiToI"/>
</p:tagLst>
</file>

<file path=ppt/tags/tag26.xml><?xml version="1.0" encoding="utf-8"?>
<p:tagLst xmlns:a="http://schemas.openxmlformats.org/drawingml/2006/main" xmlns:r="http://schemas.openxmlformats.org/officeDocument/2006/relationships" xmlns:p="http://schemas.openxmlformats.org/presentationml/2006/main">
  <p:tag name="DVSECTIONID" val="FauL9GmmywZupruj7HqcUs"/>
</p:tagLst>
</file>

<file path=ppt/tags/tag27.xml><?xml version="1.0" encoding="utf-8"?>
<p:tagLst xmlns:a="http://schemas.openxmlformats.org/drawingml/2006/main" xmlns:r="http://schemas.openxmlformats.org/officeDocument/2006/relationships" xmlns:p="http://schemas.openxmlformats.org/presentationml/2006/main">
  <p:tag name="DVSHAPEID" val="G69kHOEIeOumLFHB06McQj"/>
</p:tagLst>
</file>

<file path=ppt/tags/tag28.xml><?xml version="1.0" encoding="utf-8"?>
<p:tagLst xmlns:a="http://schemas.openxmlformats.org/drawingml/2006/main" xmlns:r="http://schemas.openxmlformats.org/officeDocument/2006/relationships" xmlns:p="http://schemas.openxmlformats.org/presentationml/2006/main">
  <p:tag name="DVSHAPEID" val="GQv95Qunf4zmSUGqnIKMc8"/>
</p:tagLst>
</file>

<file path=ppt/tags/tag29.xml><?xml version="1.0" encoding="utf-8"?>
<p:tagLst xmlns:a="http://schemas.openxmlformats.org/drawingml/2006/main" xmlns:r="http://schemas.openxmlformats.org/officeDocument/2006/relationships" xmlns:p="http://schemas.openxmlformats.org/presentationml/2006/main">
  <p:tag name="DVSHAPEID" val="eeEhqVYrBmMqmpYIjXi200"/>
</p:tagLst>
</file>

<file path=ppt/tags/tag3.xml><?xml version="1.0" encoding="utf-8"?>
<p:tagLst xmlns:a="http://schemas.openxmlformats.org/drawingml/2006/main" xmlns:r="http://schemas.openxmlformats.org/officeDocument/2006/relationships" xmlns:p="http://schemas.openxmlformats.org/presentationml/2006/main">
  <p:tag name="DVSHAPEID" val="dsud0UeffACTWSQ1iJePgN"/>
</p:tagLst>
</file>

<file path=ppt/tags/tag30.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31.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32.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33.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4.xml><?xml version="1.0" encoding="utf-8"?>
<p:tagLst xmlns:a="http://schemas.openxmlformats.org/drawingml/2006/main" xmlns:r="http://schemas.openxmlformats.org/officeDocument/2006/relationships" xmlns:p="http://schemas.openxmlformats.org/presentationml/2006/main">
  <p:tag name="DVSHAPEID" val="PY60yEOjVhV9olovazeQkw"/>
</p:tagLst>
</file>

<file path=ppt/tags/tag5.xml><?xml version="1.0" encoding="utf-8"?>
<p:tagLst xmlns:a="http://schemas.openxmlformats.org/drawingml/2006/main" xmlns:r="http://schemas.openxmlformats.org/officeDocument/2006/relationships" xmlns:p="http://schemas.openxmlformats.org/presentationml/2006/main">
  <p:tag name="DVSHAPEID" val="xupwE8hvCufqg9MIs9x8H8"/>
</p:tagLst>
</file>

<file path=ppt/tags/tag6.xml><?xml version="1.0" encoding="utf-8"?>
<p:tagLst xmlns:a="http://schemas.openxmlformats.org/drawingml/2006/main" xmlns:r="http://schemas.openxmlformats.org/officeDocument/2006/relationships" xmlns:p="http://schemas.openxmlformats.org/presentationml/2006/main">
  <p:tag name="DVSECTIONID" val="dvVfaKB0WuRcBk1LVoCERY"/>
</p:tagLst>
</file>

<file path=ppt/tags/tag7.xml><?xml version="1.0" encoding="utf-8"?>
<p:tagLst xmlns:a="http://schemas.openxmlformats.org/drawingml/2006/main" xmlns:r="http://schemas.openxmlformats.org/officeDocument/2006/relationships" xmlns:p="http://schemas.openxmlformats.org/presentationml/2006/main">
  <p:tag name="DVSHAPEID" val="3kolyVrV8UDpuLptBkqhKE"/>
</p:tagLst>
</file>

<file path=ppt/tags/tag8.xml><?xml version="1.0" encoding="utf-8"?>
<p:tagLst xmlns:a="http://schemas.openxmlformats.org/drawingml/2006/main" xmlns:r="http://schemas.openxmlformats.org/officeDocument/2006/relationships" xmlns:p="http://schemas.openxmlformats.org/presentationml/2006/main">
  <p:tag name="DVSHAPEID" val="GomQOwKXijgAzMNan9TPtQ"/>
</p:tagLst>
</file>

<file path=ppt/tags/tag9.xml><?xml version="1.0" encoding="utf-8"?>
<p:tagLst xmlns:a="http://schemas.openxmlformats.org/drawingml/2006/main" xmlns:r="http://schemas.openxmlformats.org/officeDocument/2006/relationships" xmlns:p="http://schemas.openxmlformats.org/presentationml/2006/main">
  <p:tag name="DVSHAPEID" val="eor7wWYvXAEpEZZI7UabBk"/>
</p:tagLst>
</file>

<file path=ppt/theme/theme1.xml><?xml version="1.0" encoding="utf-8"?>
<a:theme xmlns:a="http://schemas.openxmlformats.org/drawingml/2006/main" name="1_QAD 2010 Template">
  <a:themeElements>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1_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fontScheme name="QAD 2010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QAD 2010 Template 1">
        <a:dk1>
          <a:srgbClr val="141414"/>
        </a:dk1>
        <a:lt1>
          <a:srgbClr val="FFFFFF"/>
        </a:lt1>
        <a:dk2>
          <a:srgbClr val="141414"/>
        </a:dk2>
        <a:lt2>
          <a:srgbClr val="FFFFFF"/>
        </a:lt2>
        <a:accent1>
          <a:srgbClr val="4F81BD"/>
        </a:accent1>
        <a:accent2>
          <a:srgbClr val="F79646"/>
        </a:accent2>
        <a:accent3>
          <a:srgbClr val="FFFFFF"/>
        </a:accent3>
        <a:accent4>
          <a:srgbClr val="0F0F0F"/>
        </a:accent4>
        <a:accent5>
          <a:srgbClr val="B2C1DB"/>
        </a:accent5>
        <a:accent6>
          <a:srgbClr val="E0873F"/>
        </a:accent6>
        <a:hlink>
          <a:srgbClr val="4F81BD"/>
        </a:hlink>
        <a:folHlink>
          <a:srgbClr val="36609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80780</TotalTime>
  <Words>5391</Words>
  <Application>Microsoft Office PowerPoint</Application>
  <PresentationFormat>On-screen Show (4:3)</PresentationFormat>
  <Paragraphs>859</Paragraphs>
  <Slides>114</Slides>
  <Notes>114</Notes>
  <HiddenSlides>0</HiddenSlides>
  <MMClips>0</MMClips>
  <ScaleCrop>false</ScaleCrop>
  <HeadingPairs>
    <vt:vector size="4" baseType="variant">
      <vt:variant>
        <vt:lpstr>Theme</vt:lpstr>
      </vt:variant>
      <vt:variant>
        <vt:i4>2</vt:i4>
      </vt:variant>
      <vt:variant>
        <vt:lpstr>Slide Titles</vt:lpstr>
      </vt:variant>
      <vt:variant>
        <vt:i4>114</vt:i4>
      </vt:variant>
    </vt:vector>
  </HeadingPairs>
  <TitlesOfParts>
    <vt:vector size="116" baseType="lpstr">
      <vt:lpstr>1_QAD 2010 Template</vt:lpstr>
      <vt:lpstr>QAD 2010 Template</vt:lpstr>
      <vt:lpstr>QAD BI v3 -Technical Level 1 Certification - Part I</vt:lpstr>
      <vt:lpstr>Introductions</vt:lpstr>
      <vt:lpstr>Facilities</vt:lpstr>
      <vt:lpstr>Rules of the Road</vt:lpstr>
      <vt:lpstr>Course Objectives</vt:lpstr>
      <vt:lpstr>Course Benefits</vt:lpstr>
      <vt:lpstr>Agenda - Day 1</vt:lpstr>
      <vt:lpstr>Agenda - Day 2</vt:lpstr>
      <vt:lpstr>Agenda - Day 3</vt:lpstr>
      <vt:lpstr>1 – 1 Overview – What is BI?</vt:lpstr>
      <vt:lpstr>An Example of BI</vt:lpstr>
      <vt:lpstr>BI Overview </vt:lpstr>
      <vt:lpstr>BI Positioning</vt:lpstr>
      <vt:lpstr>QAD BI 3</vt:lpstr>
      <vt:lpstr>QAD BI Components - Review </vt:lpstr>
      <vt:lpstr>BI Glossary – From a Functional Standpoint</vt:lpstr>
      <vt:lpstr>BI Glossary –From a Technical Standpoint</vt:lpstr>
      <vt:lpstr>BI Glossary –From a Technical Standpoint (cont.)</vt:lpstr>
      <vt:lpstr>On-line Transaction Processing - OLTP</vt:lpstr>
      <vt:lpstr>On-line Analytical Processing - OLAP</vt:lpstr>
      <vt:lpstr>Facts &amp; Dimensions </vt:lpstr>
      <vt:lpstr>Facts &amp; Dimensions</vt:lpstr>
      <vt:lpstr>Facts &amp; Dimensions</vt:lpstr>
      <vt:lpstr>Facts &amp; Dimensions</vt:lpstr>
      <vt:lpstr>Dimensions</vt:lpstr>
      <vt:lpstr>BI Architecture</vt:lpstr>
      <vt:lpstr>BI Architecture – Technical Perspective</vt:lpstr>
      <vt:lpstr>BI Architecture – Technical Perspective</vt:lpstr>
      <vt:lpstr>BI Architecture – Technical Perspective</vt:lpstr>
      <vt:lpstr>BI Architecture – Technical Perspective</vt:lpstr>
      <vt:lpstr>BI Architecture – Technical Perspective</vt:lpstr>
      <vt:lpstr>BI Modules – BI v3.9</vt:lpstr>
      <vt:lpstr>BI Modules – BI v3.9</vt:lpstr>
      <vt:lpstr>Review Question #1</vt:lpstr>
      <vt:lpstr>Review Question #2</vt:lpstr>
      <vt:lpstr>Review Question #3</vt:lpstr>
      <vt:lpstr>In Review – BI Overview</vt:lpstr>
      <vt:lpstr>Installing the QAD BI Solution</vt:lpstr>
      <vt:lpstr>Overview - Installing the QAD BI Solution</vt:lpstr>
      <vt:lpstr>Installation - Getting Started</vt:lpstr>
      <vt:lpstr>Pre-Install Customer Checks</vt:lpstr>
      <vt:lpstr>Login to Training Environment</vt:lpstr>
      <vt:lpstr>Login to Training Environment</vt:lpstr>
      <vt:lpstr>Confirm Database Settings</vt:lpstr>
      <vt:lpstr>Confirming the Database Points to the Correct Directory</vt:lpstr>
      <vt:lpstr>Confirming the Database Points to the Correct Directory</vt:lpstr>
      <vt:lpstr>Confirming the Database Points to the Correct Directory</vt:lpstr>
      <vt:lpstr>Define a Portal User</vt:lpstr>
      <vt:lpstr>Define a Portal User</vt:lpstr>
      <vt:lpstr>Define a Portal User</vt:lpstr>
      <vt:lpstr>Install BI via Installer Program</vt:lpstr>
      <vt:lpstr>Install BI via Installer Program</vt:lpstr>
      <vt:lpstr>Install BI via Installer Program</vt:lpstr>
      <vt:lpstr>Install BI via Installer Program</vt:lpstr>
      <vt:lpstr>Install BI via Installer Program</vt:lpstr>
      <vt:lpstr>Install BI via Installer Program</vt:lpstr>
      <vt:lpstr>Install BI via Installer Program</vt:lpstr>
      <vt:lpstr>Progress database(s) ODBC Pre-Setup</vt:lpstr>
      <vt:lpstr>Install BI via Installer Program</vt:lpstr>
      <vt:lpstr>Install BI via Installer Program</vt:lpstr>
      <vt:lpstr>Install BI via Installer Program</vt:lpstr>
      <vt:lpstr>Install BI via Installer Program</vt:lpstr>
      <vt:lpstr>Install BI via Installer Program</vt:lpstr>
      <vt:lpstr>Install BI via Installer Program</vt:lpstr>
      <vt:lpstr>Install BI via Installer Program</vt:lpstr>
      <vt:lpstr>Install BI via Installer Program</vt:lpstr>
      <vt:lpstr>Install BI via Installer Program</vt:lpstr>
      <vt:lpstr>Install BI via Installer Program</vt:lpstr>
      <vt:lpstr>Install BI via Installer Program</vt:lpstr>
      <vt:lpstr>Install BI via Installer Program</vt:lpstr>
      <vt:lpstr>Install BI via Installer Program</vt:lpstr>
      <vt:lpstr>Install BI via Installer Program</vt:lpstr>
      <vt:lpstr>Install BI Modules via Installer Program</vt:lpstr>
      <vt:lpstr>Install BI Modules via Installer Program</vt:lpstr>
      <vt:lpstr>Install BI Modules via Installer Program</vt:lpstr>
      <vt:lpstr>Install BI Modules via Installer Program</vt:lpstr>
      <vt:lpstr>Install BI Modules via Installer Program</vt:lpstr>
      <vt:lpstr>Install BI Modules via Installer Program</vt:lpstr>
      <vt:lpstr>Install BI Modules via Installer Program</vt:lpstr>
      <vt:lpstr>Install BI Modules via Installer Program</vt:lpstr>
      <vt:lpstr>BI Designer – Set Parameters</vt:lpstr>
      <vt:lpstr>BI Designer – Set Parameters</vt:lpstr>
      <vt:lpstr>BI Designer – Set Parameters</vt:lpstr>
      <vt:lpstr>BI Designer – Set Parameters</vt:lpstr>
      <vt:lpstr>BI Designer – Set Parameters</vt:lpstr>
      <vt:lpstr>Running INITIAL_JOB_SETUP</vt:lpstr>
      <vt:lpstr>Running INITIAL_JOB_SETUP</vt:lpstr>
      <vt:lpstr>Running INITIAL_JOB_SETUP</vt:lpstr>
      <vt:lpstr>Running INITIAL_JOB_SETUP</vt:lpstr>
      <vt:lpstr>Double-Check the Parameters</vt:lpstr>
      <vt:lpstr>Language Installations</vt:lpstr>
      <vt:lpstr>Language Installation – Pre DWD 6.2.2.0</vt:lpstr>
      <vt:lpstr>Language Installation – DWD 6.2.2.0 and Up</vt:lpstr>
      <vt:lpstr>Language Installation</vt:lpstr>
      <vt:lpstr>Language Installation</vt:lpstr>
      <vt:lpstr>Language Installation</vt:lpstr>
      <vt:lpstr>Language Installation</vt:lpstr>
      <vt:lpstr>Database Size Validation Prior to Hist Load</vt:lpstr>
      <vt:lpstr>Database Size Validation Prior to Hist Load</vt:lpstr>
      <vt:lpstr>Database Size Validation Prior to Hist Load</vt:lpstr>
      <vt:lpstr>Start the Historical Load</vt:lpstr>
      <vt:lpstr>BI Portal Web Application – Getting Started</vt:lpstr>
      <vt:lpstr>BI Portal Web Application – Getting Started</vt:lpstr>
      <vt:lpstr>Install Standard Dashboards and Reports</vt:lpstr>
      <vt:lpstr>Install Standard Dashboards and Reports</vt:lpstr>
      <vt:lpstr>Install Standard Dashboards and Reports</vt:lpstr>
      <vt:lpstr>Install Standard Dashboards and Reports</vt:lpstr>
      <vt:lpstr>BI Portal – Create New Users</vt:lpstr>
      <vt:lpstr>BI Portal – Create New Users</vt:lpstr>
      <vt:lpstr>BI Portal – Create New Users</vt:lpstr>
      <vt:lpstr>BI Portal – Create New Users</vt:lpstr>
      <vt:lpstr>Day 1: In Review </vt:lpstr>
      <vt:lpstr>Questions? </vt:lpstr>
      <vt:lpstr>Slide 114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3896</cp:revision>
  <dcterms:created xsi:type="dcterms:W3CDTF">2010-10-05T00:44:07Z</dcterms:created>
  <dcterms:modified xsi:type="dcterms:W3CDTF">2013-11-12T00:27:04Z</dcterms:modified>
</cp:coreProperties>
</file>