
<file path=[Content_Types].xml><?xml version="1.0" encoding="utf-8"?>
<Types xmlns="http://schemas.openxmlformats.org/package/2006/content-types">
  <Override PartName="/ppt/notesSlides/notesSlide2.xml" ContentType="application/vnd.openxmlformats-officedocument.presentationml.notesSlide+xml"/>
  <Override PartName="/ppt/tags/tag8.xml" ContentType="application/vnd.openxmlformats-officedocument.presentationml.tags+xml"/>
  <Override PartName="/ppt/tags/tag104.xml" ContentType="application/vnd.openxmlformats-officedocument.presentationml.tags+xml"/>
  <Override PartName="/ppt/comments/comment19.xml" ContentType="application/vnd.openxmlformats-officedocument.presentationml.comments+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notesSlides/notesSlide16.xml" ContentType="application/vnd.openxmlformats-officedocument.presentationml.notesSlide+xml"/>
  <Override PartName="/ppt/tags/tag85.xml" ContentType="application/vnd.openxmlformats-officedocument.presentationml.tags+xml"/>
  <Override PartName="/ppt/tableStyles.xml" ContentType="application/vnd.openxmlformats-officedocument.presentationml.tableStyles+xml"/>
  <Override PartName="/ppt/comments/comment4.xml" ContentType="application/vnd.openxmlformats-officedocument.presentationml.comments+xml"/>
  <Override PartName="/ppt/tags/tag16.xml" ContentType="application/vnd.openxmlformats-officedocument.presentationml.tags+xml"/>
  <Override PartName="/ppt/tags/tag27.xml" ContentType="application/vnd.openxmlformats-officedocument.presentationml.tags+xml"/>
  <Override PartName="/ppt/comments/comment11.xml" ContentType="application/vnd.openxmlformats-officedocument.presentationml.comments+xml"/>
  <Override PartName="/ppt/tags/tag63.xml" ContentType="application/vnd.openxmlformats-officedocument.presentationml.tags+xml"/>
  <Override PartName="/ppt/tags/tag74.xml" ContentType="application/vnd.openxmlformats-officedocument.presentationml.tags+xml"/>
  <Override PartName="/ppt/comments/comment22.xml" ContentType="application/vnd.openxmlformats-officedocument.presentationml.comments+xml"/>
  <Override PartName="/ppt/tags/tag52.xml" ContentType="application/vnd.openxmlformats-officedocument.presentationml.tags+xml"/>
  <Override PartName="/ppt/notesSlides/notesSlide30.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tags/tag105.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comments/comment9.xml" ContentType="application/vnd.openxmlformats-officedocument.presentationml.comments+xml"/>
  <Override PartName="/ppt/tags/tag79.xml" ContentType="application/vnd.openxmlformats-officedocument.presentationml.tags+xml"/>
  <Override PartName="/ppt/tags/tag101.xml" ContentType="application/vnd.openxmlformats-officedocument.presentationml.tags+xml"/>
  <Override PartName="/ppt/comments/comment27.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notesSlides/notesSlide17.xml" ContentType="application/vnd.openxmlformats-officedocument.presentationml.notesSlide+xml"/>
  <Override PartName="/ppt/comments/comment16.xml" ContentType="application/vnd.openxmlformats-officedocument.presentationml.comments+xml"/>
  <Override PartName="/ppt/tags/tag68.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comments/comment5.xml" ContentType="application/vnd.openxmlformats-officedocument.presentationml.comment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ppt/notesSlides/notesSlide24.xml" ContentType="application/vnd.openxmlformats-officedocument.presentationml.notesSlide+xml"/>
  <Override PartName="/ppt/comments/comment23.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comments/comment12.xml" ContentType="application/vnd.openxmlformats-officedocument.presentationml.comments+xml"/>
  <Override PartName="/ppt/tags/tag46.xml" ContentType="application/vnd.openxmlformats-officedocument.presentationml.tags+xml"/>
  <Override PartName="/ppt/notesSlides/notesSlide13.xml" ContentType="application/vnd.openxmlformats-officedocument.presentationml.notesSlide+xml"/>
  <Override PartName="/ppt/tags/tag64.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Override PartName="/ppt/comments/comment1.xml" ContentType="application/vnd.openxmlformats-officedocument.presentationml.comments+xml"/>
  <Override PartName="/ppt/tags/tag24.xml" ContentType="application/vnd.openxmlformats-officedocument.presentationml.tags+xml"/>
  <Override PartName="/ppt/notesSlides/notesSlide8.xml" ContentType="application/vnd.openxmlformats-officedocument.presentationml.notesSlide+xml"/>
  <Override PartName="/ppt/tags/tag53.xml" ContentType="application/vnd.openxmlformats-officedocument.presentationml.tags+xml"/>
  <Override PartName="/ppt/tags/tag71.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20.xml" ContentType="application/vnd.openxmlformats-officedocument.presentationml.tags+xml"/>
  <Override PartName="/ppt/tags/tag106.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notesSlides/notesSlide29.xml" ContentType="application/vnd.openxmlformats-officedocument.presentationml.notesSlide+xml"/>
  <Override PartName="/ppt/comments/comment28.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notesSlides/notesSlide18.xml" ContentType="application/vnd.openxmlformats-officedocument.presentationml.notesSlide+xml"/>
  <Override PartName="/ppt/comments/comment17.xml" ContentType="application/vnd.openxmlformats-officedocument.presentationml.comments+xml"/>
  <Override PartName="/ppt/tags/tag87.xml" ContentType="application/vnd.openxmlformats-officedocument.presentationml.tags+xml"/>
  <Default Extension="wmf" ContentType="image/x-wmf"/>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tags/tag29.xml" ContentType="application/vnd.openxmlformats-officedocument.presentationml.tags+xml"/>
  <Override PartName="/ppt/tags/tag47.xml" ContentType="application/vnd.openxmlformats-officedocument.presentationml.tags+xml"/>
  <Override PartName="/ppt/comments/comment13.xml" ContentType="application/vnd.openxmlformats-officedocument.presentationml.comments+xml"/>
  <Override PartName="/ppt/tags/tag76.xml" ContentType="application/vnd.openxmlformats-officedocument.presentationml.tags+xml"/>
  <Override PartName="/ppt/tags/tag94.xml" ContentType="application/vnd.openxmlformats-officedocument.presentationml.tags+xml"/>
  <Override PartName="/ppt/notesSlides/notesSlide25.xml" ContentType="application/vnd.openxmlformats-officedocument.presentationml.notesSlide+xml"/>
  <Override PartName="/ppt/comments/comment24.xml" ContentType="application/vnd.openxmlformats-officedocument.presentationml.comments+xml"/>
  <Override PartName="/ppt/slides/slide12.xml" ContentType="application/vnd.openxmlformats-officedocument.presentationml.slide+xml"/>
  <Override PartName="/ppt/slides/slide30.xml" ContentType="application/vnd.openxmlformats-officedocument.presentationml.slide+xml"/>
  <Override PartName="/ppt/tags/tag18.xml" ContentType="application/vnd.openxmlformats-officedocument.presentationml.tags+xml"/>
  <Override PartName="/ppt/tags/tag36.xml" ContentType="application/vnd.openxmlformats-officedocument.presentationml.tags+xml"/>
  <Override PartName="/ppt/notesSlides/notesSlide14.xml" ContentType="application/vnd.openxmlformats-officedocument.presentationml.notesSlide+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commentAuthors.xml" ContentType="application/vnd.openxmlformats-officedocument.presentationml.commentAuthors+xml"/>
  <Override PartName="/ppt/comments/comment2.xml" ContentType="application/vnd.openxmlformats-officedocument.presentationml.comments+xml"/>
  <Override PartName="/ppt/tags/tag1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notesSlides/notesSlide21.xml" ContentType="application/vnd.openxmlformats-officedocument.presentationml.notesSlide+xml"/>
  <Override PartName="/ppt/comments/comment20.xml" ContentType="application/vnd.openxmlformats-officedocument.presentationml.comments+xml"/>
  <Override PartName="/ppt/tags/tag90.xml" ContentType="application/vnd.openxmlformats-officedocument.presentationml.tags+xml"/>
  <Override PartName="/ppt/tags/tag32.xml" ContentType="application/vnd.openxmlformats-officedocument.presentationml.tags+xml"/>
  <Override PartName="/ppt/notesSlides/notesSlide10.xml" ContentType="application/vnd.openxmlformats-officedocument.presentationml.notesSlide+xml"/>
  <Override PartName="/ppt/tags/tag50.xml" ContentType="application/vnd.openxmlformats-officedocument.presentationml.tags+xml"/>
  <Override PartName="/ppt/tags/tag107.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slides/slide28.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tags/tag103.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18.xml" ContentType="application/vnd.openxmlformats-officedocument.presentationml.comments+xml"/>
  <Override PartName="/ppt/tags/tag99.xml" ContentType="application/vnd.openxmlformats-officedocument.presentationml.tags+xml"/>
  <Override PartName="/ppt/slides/slide24.xml" ContentType="application/vnd.openxmlformats-officedocument.presentationml.slide+xml"/>
  <Override PartName="/ppt/tags/tag3.xml" ContentType="application/vnd.openxmlformats-officedocument.presentationml.tags+xml"/>
  <Override PartName="/ppt/comments/comment7.xml" ContentType="application/vnd.openxmlformats-officedocument.presentationml.comment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comments/comment25.xml" ContentType="application/vnd.openxmlformats-officedocument.presentationml.comments+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notesSlides/notesSlide15.xml" ContentType="application/vnd.openxmlformats-officedocument.presentationml.notesSlide+xml"/>
  <Override PartName="/ppt/comments/comment14.xml" ContentType="application/vnd.openxmlformats-officedocument.presentationml.comment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notesSlides/notesSlide26.xml" ContentType="application/vnd.openxmlformats-officedocument.presentationml.notesSlide+xml"/>
  <Override PartName="/ppt/slides/slide20.xml" ContentType="application/vnd.openxmlformats-officedocument.presentationml.slide+xml"/>
  <Override PartName="/ppt/comments/comment3.xml" ContentType="application/vnd.openxmlformats-officedocument.presentationml.comments+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notesSlides/notesSlide22.xml" ContentType="application/vnd.openxmlformats-officedocument.presentationml.notesSlide+xml"/>
  <Override PartName="/ppt/comments/comment21.xml" ContentType="application/vnd.openxmlformats-officedocument.presentationml.comments+xml"/>
  <Override PartName="/ppt/tags/tag15.xml" ContentType="application/vnd.openxmlformats-officedocument.presentationml.tags+xml"/>
  <Override PartName="/ppt/tags/tag33.xml" ContentType="application/vnd.openxmlformats-officedocument.presentationml.tags+xml"/>
  <Override PartName="/ppt/comments/comment10.xml" ContentType="application/vnd.openxmlformats-officedocument.presentationml.comments+xml"/>
  <Override PartName="/ppt/notesSlides/notesSlide11.xml" ContentType="application/vnd.openxmlformats-officedocument.presentationml.notesSlide+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heme/theme1.xml" ContentType="application/vnd.openxmlformats-officedocument.theme+xml"/>
  <Override PartName="/ppt/comments/comment8.xml" ContentType="application/vnd.openxmlformats-officedocument.presentationml.comments+xml"/>
  <Override PartName="/ppt/tags/tag78.xml" ContentType="application/vnd.openxmlformats-officedocument.presentationml.tags+xml"/>
  <Override PartName="/ppt/tags/tag100.xml" ContentType="application/vnd.openxmlformats-officedocument.presentationml.tags+xml"/>
  <Override PartName="/ppt/comments/comment26.xml" ContentType="application/vnd.openxmlformats-officedocument.presentationml.comments+xml"/>
  <Override PartName="/ppt/tags/tag56.xml" ContentType="application/vnd.openxmlformats-officedocument.presentationml.tags+xml"/>
  <Override PartName="/ppt/comments/comment15.xml" ContentType="application/vnd.openxmlformats-officedocument.presentationml.comment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notesSlides/notesSlide23.xml" ContentType="application/vnd.openxmlformats-officedocument.presentationml.notesSlide+xml"/>
  <Override PartName="/ppt/tags/tag92.xml" ContentType="application/vnd.openxmlformats-officedocument.presentationml.tags+xml"/>
  <Override PartName="/ppt/tags/tag34.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handoutMasterIdLst>
    <p:handoutMasterId r:id="rId33"/>
  </p:handoutMasterIdLst>
  <p:sldIdLst>
    <p:sldId id="259" r:id="rId2"/>
    <p:sldId id="359" r:id="rId3"/>
    <p:sldId id="275" r:id="rId4"/>
    <p:sldId id="293" r:id="rId5"/>
    <p:sldId id="291" r:id="rId6"/>
    <p:sldId id="284" r:id="rId7"/>
    <p:sldId id="341" r:id="rId8"/>
    <p:sldId id="344" r:id="rId9"/>
    <p:sldId id="343" r:id="rId10"/>
    <p:sldId id="342" r:id="rId11"/>
    <p:sldId id="345" r:id="rId12"/>
    <p:sldId id="346" r:id="rId13"/>
    <p:sldId id="347" r:id="rId14"/>
    <p:sldId id="299" r:id="rId15"/>
    <p:sldId id="348" r:id="rId16"/>
    <p:sldId id="349" r:id="rId17"/>
    <p:sldId id="350" r:id="rId18"/>
    <p:sldId id="351" r:id="rId19"/>
    <p:sldId id="352" r:id="rId20"/>
    <p:sldId id="353" r:id="rId21"/>
    <p:sldId id="354" r:id="rId22"/>
    <p:sldId id="331" r:id="rId23"/>
    <p:sldId id="335" r:id="rId24"/>
    <p:sldId id="336" r:id="rId25"/>
    <p:sldId id="355" r:id="rId26"/>
    <p:sldId id="356" r:id="rId27"/>
    <p:sldId id="357" r:id="rId28"/>
    <p:sldId id="358" r:id="rId29"/>
    <p:sldId id="262" r:id="rId30"/>
    <p:sldId id="258" r:id="rId31"/>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29"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6428" autoAdjust="0"/>
    <p:restoredTop sz="89602" autoAdjust="0"/>
  </p:normalViewPr>
  <p:slideViewPr>
    <p:cSldViewPr snapToGrid="0" snapToObjects="1">
      <p:cViewPr varScale="1">
        <p:scale>
          <a:sx n="104" d="100"/>
          <a:sy n="104" d="100"/>
        </p:scale>
        <p:origin x="-1824" y="-90"/>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1-11T13:53:33.080" idx="1">
    <p:pos x="536" y="323"/>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3-11-11T14:07:02.883" idx="11">
    <p:pos x="490" y="449"/>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3-11-11T14:07:12.897" idx="12">
    <p:pos x="490" y="449"/>
    <p:text>H2S</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3-11-11T14:07:44.211" idx="13">
    <p:pos x="490" y="449"/>
    <p:text>H2S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3-11-11T14:08:53.940" idx="14">
    <p:pos x="490" y="449"/>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3-11-11T14:09:28.618" idx="15">
    <p:pos x="490" y="449"/>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3-11-11T14:10:32.684" idx="16">
    <p:pos x="490" y="449"/>
    <p:text>H2S</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3-11-11T14:10:40.959" idx="17">
    <p:pos x="490" y="449"/>
    <p:text>H2S</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3-11-11T14:10:46.495" idx="18">
    <p:pos x="490" y="449"/>
    <p:text>H2S</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3-11-11T14:10:54.949" idx="19">
    <p:pos x="490" y="449"/>
    <p:text>H2S</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3-11-11T14:11:11.366" idx="20">
    <p:pos x="490" y="449"/>
    <p:text>H2S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11-11T13:54:09.410" idx="2">
    <p:pos x="530" y="449"/>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3-11-11T14:11:23.303" idx="21">
    <p:pos x="490" y="449"/>
    <p:text>H2S</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3-11-11T14:13:05.299" idx="22">
    <p:pos x="524" y="449"/>
    <p:text>H1</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3-11-11T14:14:20.763" idx="23">
    <p:pos x="524" y="449"/>
    <p:text>H1S</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3-11-11T14:14:34.751" idx="24">
    <p:pos x="524" y="449"/>
    <p:text>H1S</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3-11-11T14:14:41.204" idx="25">
    <p:pos x="524" y="449"/>
    <p:text>H1S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3-11-11T14:14:53.571" idx="26">
    <p:pos x="524" y="449"/>
    <p:text>H1S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3-11-11T14:15:21.903" idx="27">
    <p:pos x="524" y="449"/>
    <p:text>H1S</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3-11-11T14:15:34.137" idx="28">
    <p:pos x="524" y="444"/>
    <p:text>H1</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3-11-11T14:15:39.630" idx="29">
    <p:pos x="484" y="449"/>
    <p:text>H1S</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11-11T13:55:34.556" idx="3">
    <p:pos x="524" y="449"/>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3-11-11T13:55:58.138" idx="4">
    <p:pos x="490" y="449"/>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3-11-11T13:56:40.392" idx="5">
    <p:pos x="490" y="449"/>
    <p:text>H2S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3-11-11T13:57:20.397" idx="7">
    <p:pos x="490" y="449"/>
    <p:text>H2S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3-11-11T14:06:00.407" idx="8">
    <p:pos x="490" y="449"/>
    <p:text>H2S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3-11-11T14:06:23.901" idx="9">
    <p:pos x="490" y="449"/>
    <p:text>H2S</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3-11-11T14:06:43.195" idx="10">
    <p:pos x="490" y="449"/>
    <p:text>H2S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C4D56C2E-9CF7-48F6-AE3E-4E65E62D3786}" type="datetimeFigureOut">
              <a:rPr lang="en-US"/>
              <a:pPr>
                <a:defRPr/>
              </a:pPr>
              <a:t>11/11/2013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90020A5-038B-4533-9E82-DF39C6E3C4C2}"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B9F329D3-F604-4F2E-9126-510E3130BBD6}" type="datetimeFigureOut">
              <a:rPr lang="en-US"/>
              <a:pPr>
                <a:defRPr/>
              </a:pPr>
              <a:t>11/11/2013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4306026-BA23-4667-8E0A-907185A9D89E}"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TextEdit="1"/>
          </p:cNvSpPr>
          <p:nvPr>
            <p:ph type="sldImg"/>
          </p:nvPr>
        </p:nvSpPr>
        <p:spPr bwMode="auto">
          <a:noFill/>
          <a:ln>
            <a:solidFill>
              <a:srgbClr val="000000"/>
            </a:solidFill>
            <a:miter lim="800000"/>
            <a:headEnd/>
            <a:tailEnd/>
          </a:ln>
        </p:spPr>
      </p:sp>
      <p:sp>
        <p:nvSpPr>
          <p:cNvPr id="15362"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latin typeface="Century Gothic"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latin typeface="Century Gothic" pitchFamily="34" charset="0"/>
              </a:rPr>
              <a:t>By default, the report values are already listed, but the </a:t>
            </a:r>
            <a:r>
              <a:rPr lang="en-US" sz="1200" b="1" dirty="0" err="1" smtClean="0">
                <a:latin typeface="Century Gothic" pitchFamily="34" charset="0"/>
              </a:rPr>
              <a:t>source_system_code</a:t>
            </a:r>
            <a:r>
              <a:rPr lang="en-US" sz="1200" dirty="0" smtClean="0">
                <a:latin typeface="Century Gothic" pitchFamily="34" charset="0"/>
              </a:rPr>
              <a:t> and the relevant range values will need to be modified to the correct values. This information should be provided by someone, </a:t>
            </a:r>
            <a:r>
              <a:rPr lang="en-US" sz="1200" baseline="0" dirty="0" smtClean="0">
                <a:latin typeface="Century Gothic" pitchFamily="34" charset="0"/>
              </a:rPr>
              <a:t>normally from </a:t>
            </a:r>
            <a:r>
              <a:rPr lang="en-US" sz="1200" dirty="0" smtClean="0">
                <a:latin typeface="Century Gothic" pitchFamily="34" charset="0"/>
              </a:rPr>
              <a:t>the</a:t>
            </a:r>
            <a:r>
              <a:rPr lang="en-US" sz="1200" baseline="0" dirty="0" smtClean="0">
                <a:latin typeface="Century Gothic" pitchFamily="34" charset="0"/>
              </a:rPr>
              <a:t> Finance Department,</a:t>
            </a:r>
            <a:r>
              <a:rPr lang="en-US" sz="1200" dirty="0" smtClean="0">
                <a:latin typeface="Century Gothic" pitchFamily="34" charset="0"/>
              </a:rPr>
              <a:t> </a:t>
            </a:r>
            <a:r>
              <a:rPr lang="en-US" sz="1200" baseline="0" dirty="0" smtClean="0">
                <a:latin typeface="Century Gothic" pitchFamily="34" charset="0"/>
              </a:rPr>
              <a:t>who understands their Chart of Accounts.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latin typeface="Century Gothic"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latin typeface="Century Gothic"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latin typeface="Century Gothic"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latin typeface="Century Gothic"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latin typeface="Century Gothic"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TextEdit="1"/>
          </p:cNvSpPr>
          <p:nvPr>
            <p:ph type="sldImg"/>
          </p:nvPr>
        </p:nvSpPr>
        <p:spPr bwMode="auto">
          <a:noFill/>
          <a:ln>
            <a:solidFill>
              <a:srgbClr val="000000"/>
            </a:solidFill>
            <a:miter lim="800000"/>
            <a:headEnd/>
            <a:tailEnd/>
          </a:ln>
        </p:spPr>
      </p:sp>
      <p:sp>
        <p:nvSpPr>
          <p:cNvPr id="43010"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latin typeface="Century Gothic"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latin typeface="Century Gothic"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Click OK if presented with flowchartx32.dll</a:t>
            </a:r>
            <a:r>
              <a:rPr lang="en-US" baseline="0" dirty="0" smtClean="0"/>
              <a:t> error in the Training Environment.</a:t>
            </a: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Standard documentation</a:t>
            </a:r>
            <a:r>
              <a:rPr lang="en-US" baseline="0" dirty="0" smtClean="0"/>
              <a:t> is stored in </a:t>
            </a:r>
            <a:r>
              <a:rPr lang="en-US" dirty="0" smtClean="0"/>
              <a:t>C:\Program Files (x86)\QAD Business Intelligence\Tomcat\</a:t>
            </a:r>
            <a:r>
              <a:rPr lang="en-US" dirty="0" err="1" smtClean="0"/>
              <a:t>webapps</a:t>
            </a:r>
            <a:r>
              <a:rPr lang="en-US" dirty="0" smtClean="0"/>
              <a:t>\</a:t>
            </a:r>
            <a:r>
              <a:rPr lang="en-US" dirty="0" err="1" smtClean="0"/>
              <a:t>qadbi</a:t>
            </a:r>
            <a:r>
              <a:rPr lang="en-US" dirty="0" smtClean="0"/>
              <a:t>\documentation\suite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10000"/>
          </a:bodyPr>
          <a:lstStyle/>
          <a:p>
            <a:pPr eaLnBrk="1" fontAlgn="auto" hangingPunct="1">
              <a:spcBef>
                <a:spcPts val="0"/>
              </a:spcBef>
              <a:spcAft>
                <a:spcPts val="0"/>
              </a:spcAft>
              <a:defRPr/>
            </a:pPr>
            <a:r>
              <a:rPr lang="en-US" dirty="0" smtClean="0"/>
              <a:t>Upon completion of Level 1 Certification you will be able to do the following:  </a:t>
            </a:r>
          </a:p>
          <a:p>
            <a:pPr eaLnBrk="1" fontAlgn="auto" hangingPunct="1">
              <a:spcBef>
                <a:spcPts val="0"/>
              </a:spcBef>
              <a:spcAft>
                <a:spcPts val="0"/>
              </a:spcAft>
              <a:defRPr/>
            </a:pPr>
            <a:endParaRPr lang="en-US" dirty="0" smtClean="0"/>
          </a:p>
          <a:p>
            <a:pPr marL="223959" indent="-223959" eaLnBrk="1" fontAlgn="auto" hangingPunct="1">
              <a:spcBef>
                <a:spcPts val="0"/>
              </a:spcBef>
              <a:spcAft>
                <a:spcPts val="0"/>
              </a:spcAft>
              <a:buFontTx/>
              <a:buAutoNum type="arabicPeriod"/>
              <a:defRPr/>
            </a:pPr>
            <a:r>
              <a:rPr lang="en-US" b="1" dirty="0" smtClean="0"/>
              <a:t>Demonstrate core functionality. </a:t>
            </a:r>
            <a:r>
              <a:rPr lang="en-US" dirty="0" smtClean="0"/>
              <a:t>While you will not yet be a SME knowing all the subtle nuances of the product, you will be able to utilize the product being taught and demonstrate its high level functionality.</a:t>
            </a:r>
          </a:p>
          <a:p>
            <a:pPr marL="223959" indent="-223959" eaLnBrk="1" fontAlgn="auto" hangingPunct="1">
              <a:spcBef>
                <a:spcPts val="0"/>
              </a:spcBef>
              <a:spcAft>
                <a:spcPts val="0"/>
              </a:spcAft>
              <a:buFontTx/>
              <a:buAutoNum type="arabicPeriod"/>
              <a:defRPr/>
            </a:pPr>
            <a:r>
              <a:rPr lang="en-US" b="1" dirty="0" smtClean="0"/>
              <a:t>Guide customers to Best Practices. </a:t>
            </a:r>
            <a:r>
              <a:rPr lang="en-US" dirty="0" smtClean="0"/>
              <a:t>This program will help you to understand what are best practices around the particular product you are studying and why they are best practices.  This will enable you to speak confidently in making recommendations for business improvements.  </a:t>
            </a:r>
          </a:p>
          <a:p>
            <a:pPr marL="223959" indent="-223959" eaLnBrk="1" fontAlgn="auto" hangingPunct="1">
              <a:spcBef>
                <a:spcPts val="0"/>
              </a:spcBef>
              <a:spcAft>
                <a:spcPts val="0"/>
              </a:spcAft>
              <a:buFontTx/>
              <a:buAutoNum type="arabicPeriod"/>
              <a:defRPr/>
            </a:pPr>
            <a:r>
              <a:rPr lang="en-US" b="1" dirty="0" smtClean="0"/>
              <a:t>Recommend an appropriate Solution.</a:t>
            </a:r>
            <a:r>
              <a:rPr lang="en-US" b="1" baseline="0" dirty="0" smtClean="0"/>
              <a:t>  </a:t>
            </a:r>
            <a:r>
              <a:rPr lang="en-US" baseline="0" dirty="0" smtClean="0"/>
              <a:t>P</a:t>
            </a:r>
            <a:r>
              <a:rPr lang="en-US" dirty="0" smtClean="0"/>
              <a:t>erhaps worse than never recommending one of our products is recommending a product to address an issue it was never designed to address.  Following your certification, you should be able to identify appropriate opportunities for solutions.  </a:t>
            </a:r>
          </a:p>
          <a:p>
            <a:pPr marL="223959" indent="-223959" eaLnBrk="1" fontAlgn="auto" hangingPunct="1">
              <a:spcBef>
                <a:spcPts val="0"/>
              </a:spcBef>
              <a:spcAft>
                <a:spcPts val="0"/>
              </a:spcAft>
              <a:buFontTx/>
              <a:buAutoNum type="arabicPeriod"/>
              <a:defRPr/>
            </a:pPr>
            <a:r>
              <a:rPr lang="en-US" b="1" dirty="0" smtClean="0"/>
              <a:t>Execute upon a SME Guided Project Plan.</a:t>
            </a:r>
            <a:r>
              <a:rPr lang="en-US" b="1" baseline="0" dirty="0" smtClean="0"/>
              <a:t>  </a:t>
            </a:r>
            <a:r>
              <a:rPr lang="en-US" baseline="0" dirty="0" smtClean="0"/>
              <a:t>F</a:t>
            </a:r>
            <a:r>
              <a:rPr lang="en-US" dirty="0" smtClean="0"/>
              <a:t>ollowing Level 1 certification you should not just start working with EAM all by yourself.  You should be able, though, to take direction and guidance from a SME and then execute upon that mentoring.  </a:t>
            </a:r>
          </a:p>
          <a:p>
            <a:pPr marL="223959" indent="-223959" eaLnBrk="1" fontAlgn="auto" hangingPunct="1">
              <a:spcBef>
                <a:spcPts val="0"/>
              </a:spcBef>
              <a:spcAft>
                <a:spcPts val="0"/>
              </a:spcAft>
              <a:buFontTx/>
              <a:buAutoNum type="arabicPeriod"/>
              <a:defRPr/>
            </a:pPr>
            <a:r>
              <a:rPr lang="en-US" b="1" dirty="0" smtClean="0"/>
              <a:t>Begin customer facing activities.</a:t>
            </a:r>
            <a:r>
              <a:rPr lang="en-US" b="1" baseline="0" dirty="0" smtClean="0"/>
              <a:t>  </a:t>
            </a:r>
            <a:r>
              <a:rPr lang="en-US" baseline="0" dirty="0" smtClean="0"/>
              <a:t>W</a:t>
            </a:r>
            <a:r>
              <a:rPr lang="en-US" dirty="0" smtClean="0"/>
              <a:t>hether you are in support, pre-sales, services, or some other area of expertise, following your Level 1 Certification you will be equipped to begin working face-to-face with customers and properly represent the solution.  You should begin using your education immediately!  In general: </a:t>
            </a:r>
          </a:p>
          <a:p>
            <a:pPr marL="681159" lvl="1" indent="-223959" eaLnBrk="1" fontAlgn="auto" hangingPunct="1">
              <a:spcBef>
                <a:spcPts val="0"/>
              </a:spcBef>
              <a:spcAft>
                <a:spcPts val="0"/>
              </a:spcAft>
              <a:buFont typeface="Arial" pitchFamily="34" charset="0"/>
              <a:buChar char="•"/>
              <a:defRPr/>
            </a:pPr>
            <a:r>
              <a:rPr lang="en-US" dirty="0" smtClean="0"/>
              <a:t>Support Resources will be able to address T1 and T2 issues with some assistance from a SME</a:t>
            </a:r>
          </a:p>
          <a:p>
            <a:pPr marL="681159" lvl="1" indent="-223959" eaLnBrk="1" fontAlgn="auto" hangingPunct="1">
              <a:spcBef>
                <a:spcPts val="0"/>
              </a:spcBef>
              <a:spcAft>
                <a:spcPts val="0"/>
              </a:spcAft>
              <a:buFont typeface="Arial" pitchFamily="34" charset="0"/>
              <a:buChar char="•"/>
              <a:defRPr/>
            </a:pPr>
            <a:r>
              <a:rPr lang="en-US" dirty="0" smtClean="0"/>
              <a:t>Services Resources will be able to be primary resources on Implementations working alongside a Mentor</a:t>
            </a:r>
          </a:p>
          <a:p>
            <a:pPr marL="681159" lvl="1" indent="-223959" eaLnBrk="1" fontAlgn="auto" hangingPunct="1">
              <a:spcBef>
                <a:spcPts val="0"/>
              </a:spcBef>
              <a:spcAft>
                <a:spcPts val="0"/>
              </a:spcAft>
              <a:buFont typeface="Arial" pitchFamily="34" charset="0"/>
              <a:buChar char="•"/>
              <a:defRPr/>
            </a:pPr>
            <a:r>
              <a:rPr lang="en-US" dirty="0" smtClean="0"/>
              <a:t>Pre-Sales Resources will be able to provide customer-specific product demonstrations with support from a Mentor</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endParaRPr lang="en-US" dirty="0"/>
          </a:p>
        </p:txBody>
      </p:sp>
      <p:sp>
        <p:nvSpPr>
          <p:cNvPr id="30723"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A7853C6E-127E-4F8D-8665-2692A5EEC9A0}" type="slidenum">
              <a:rPr lang="en-US" sz="1200">
                <a:latin typeface="Calibri" pitchFamily="34" charset="0"/>
              </a:rPr>
              <a:pPr algn="r"/>
              <a:t>29</a:t>
            </a:fld>
            <a:endParaRPr lang="en-US"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latin typeface="Century Gothic" pitchFamily="34" charset="0"/>
              </a:rPr>
              <a:t>Each worksheet in the template represents a different level of the dashboard.</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Century Gothic" pitchFamily="34" charset="0"/>
              </a:rPr>
              <a:t>When all reports to be generated are listed, copy all the contents in Yellow starting at D4 down until the last entry in the D column. Paste the contents into notepad and save the file as Report.txt into the </a:t>
            </a:r>
            <a:r>
              <a:rPr lang="en-US" dirty="0" err="1" smtClean="0">
                <a:latin typeface="Century Gothic" pitchFamily="34" charset="0"/>
              </a:rPr>
              <a:t>cfo</a:t>
            </a:r>
            <a:r>
              <a:rPr lang="en-US" dirty="0" smtClean="0">
                <a:latin typeface="Century Gothic" pitchFamily="34" charset="0"/>
              </a:rPr>
              <a:t>-dashboard folder you just created. Make</a:t>
            </a:r>
            <a:r>
              <a:rPr lang="en-US" baseline="0" dirty="0" smtClean="0">
                <a:latin typeface="Century Gothic" pitchFamily="34" charset="0"/>
              </a:rPr>
              <a:t> sure to not leave any spaces or carriage returns at the end of the document.</a:t>
            </a:r>
            <a:endParaRPr lang="en-US" dirty="0" smtClean="0">
              <a:latin typeface="Century Gothic"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5F48174B-4C0D-452E-B19F-0A023F17DA11}"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p:txBody>
          <a:bodyPr/>
          <a:lstStyle>
            <a:lvl1pPr>
              <a:defRPr/>
            </a:lvl1pPr>
          </a:lstStyle>
          <a:p>
            <a:pPr>
              <a:defRPr/>
            </a:pPr>
            <a:fld id="{3B99FC65-3FE6-496A-B7CF-511EB812CD57}"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p:txBody>
          <a:bodyPr/>
          <a:lstStyle>
            <a:lvl1pPr>
              <a:defRPr/>
            </a:lvl1pPr>
          </a:lstStyle>
          <a:p>
            <a:pPr>
              <a:defRPr/>
            </a:pPr>
            <a:fld id="{9E2022CE-C330-417A-A36C-235EA15B03FD}"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p:txBody>
          <a:bodyPr/>
          <a:lstStyle>
            <a:lvl1pPr>
              <a:defRPr/>
            </a:lvl1pPr>
          </a:lstStyle>
          <a:p>
            <a:pPr>
              <a:defRPr/>
            </a:pPr>
            <a:fld id="{DBFC076F-FF85-47C8-8EE4-41B710705624}"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p:txBody>
          <a:bodyPr/>
          <a:lstStyle>
            <a:lvl1pPr>
              <a:defRPr/>
            </a:lvl1pPr>
          </a:lstStyle>
          <a:p>
            <a:pPr>
              <a:defRPr/>
            </a:pPr>
            <a:fld id="{8F32B98C-C4B5-4E94-A4B9-A80E888021CE}"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p:txBody>
          <a:bodyPr/>
          <a:lstStyle>
            <a:lvl1pPr>
              <a:defRPr/>
            </a:lvl1pPr>
          </a:lstStyle>
          <a:p>
            <a:pPr>
              <a:defRPr/>
            </a:pPr>
            <a:fld id="{06F78170-3D37-4C45-9583-DF67B467974A}"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p:txBody>
          <a:bodyPr/>
          <a:lstStyle>
            <a:lvl1pPr>
              <a:defRPr/>
            </a:lvl1pPr>
          </a:lstStyle>
          <a:p>
            <a:pPr>
              <a:defRPr/>
            </a:pPr>
            <a:fld id="{9239A13B-A463-4554-9E6F-3AF8B391A959}"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835DE171-C395-47A5-B66D-3B947DB5609B}"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p:txBody>
          <a:bodyPr/>
          <a:lstStyle>
            <a:lvl1pPr>
              <a:defRPr/>
            </a:lvl1pPr>
          </a:lstStyle>
          <a:p>
            <a:pPr>
              <a:defRPr/>
            </a:pPr>
            <a:fld id="{97816E55-C809-4FE6-BFDC-0573CD239CD8}"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2"/>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923088" y="6459538"/>
            <a:ext cx="2133600" cy="365125"/>
          </a:xfrm>
          <a:prstGeom prst="rect">
            <a:avLst/>
          </a:prstGeom>
        </p:spPr>
        <p:txBody>
          <a:bodyPr vert="horz" lIns="91440" tIns="45720" rIns="91440" bIns="45720" rtlCol="0" anchor="ctr"/>
          <a:lstStyle>
            <a:lvl1pPr algn="r" fontAlgn="auto">
              <a:spcBef>
                <a:spcPts val="0"/>
              </a:spcBef>
              <a:spcAft>
                <a:spcPts val="0"/>
              </a:spcAft>
              <a:defRPr sz="2000" b="0">
                <a:solidFill>
                  <a:schemeClr val="bg1"/>
                </a:solidFill>
                <a:latin typeface="Century Gothic"/>
                <a:cs typeface="Century Gothic"/>
              </a:defRPr>
            </a:lvl1pPr>
          </a:lstStyle>
          <a:p>
            <a:pPr>
              <a:defRPr/>
            </a:pPr>
            <a:fld id="{D7946720-7F1B-4001-BDE3-F0C6BFC0EEB4}"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comments" Target="../comments/comment10.xml"/><Relationship Id="rId3" Type="http://schemas.openxmlformats.org/officeDocument/2006/relationships/tags" Target="../tags/tag36.xml"/><Relationship Id="rId7" Type="http://schemas.openxmlformats.org/officeDocument/2006/relationships/image" Target="../media/image7.pn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tags" Target="../tags/tag37.xml"/></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40.xml"/><Relationship Id="rId7" Type="http://schemas.openxmlformats.org/officeDocument/2006/relationships/image" Target="../media/image8.pn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41.xml"/><Relationship Id="rId9"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8" Type="http://schemas.openxmlformats.org/officeDocument/2006/relationships/comments" Target="../comments/comment12.xml"/><Relationship Id="rId3" Type="http://schemas.openxmlformats.org/officeDocument/2006/relationships/tags" Target="../tags/tag44.xml"/><Relationship Id="rId7" Type="http://schemas.openxmlformats.org/officeDocument/2006/relationships/image" Target="../media/image10.png"/><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tags" Target="../tags/tag45.xml"/></Relationships>
</file>

<file path=ppt/slides/_rels/slide1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48.xml"/><Relationship Id="rId7" Type="http://schemas.openxmlformats.org/officeDocument/2006/relationships/image" Target="../media/image11.pn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49.xml"/></Relationships>
</file>

<file path=ppt/slides/_rels/slide14.xml.rels><?xml version="1.0" encoding="UTF-8" standalone="yes"?>
<Relationships xmlns="http://schemas.openxmlformats.org/package/2006/relationships"><Relationship Id="rId3" Type="http://schemas.openxmlformats.org/officeDocument/2006/relationships/tags" Target="../tags/tag52.xml"/><Relationship Id="rId7" Type="http://schemas.openxmlformats.org/officeDocument/2006/relationships/comments" Target="../comments/comment13.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53.xml"/></Relationships>
</file>

<file path=ppt/slides/_rels/slide15.xml.rels><?xml version="1.0" encoding="UTF-8" standalone="yes"?>
<Relationships xmlns="http://schemas.openxmlformats.org/package/2006/relationships"><Relationship Id="rId8" Type="http://schemas.openxmlformats.org/officeDocument/2006/relationships/comments" Target="../comments/comment14.xml"/><Relationship Id="rId3" Type="http://schemas.openxmlformats.org/officeDocument/2006/relationships/tags" Target="../tags/tag56.xml"/><Relationship Id="rId7" Type="http://schemas.openxmlformats.org/officeDocument/2006/relationships/image" Target="../media/image13.pn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tags" Target="../tags/tag57.xml"/></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60.xml"/><Relationship Id="rId7" Type="http://schemas.openxmlformats.org/officeDocument/2006/relationships/image" Target="../media/image13.png"/><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tags" Target="../tags/tag61.xml"/><Relationship Id="rId9" Type="http://schemas.openxmlformats.org/officeDocument/2006/relationships/comments" Target="../comments/comment15.xml"/></Relationships>
</file>

<file path=ppt/slides/_rels/slide17.xml.rels><?xml version="1.0" encoding="UTF-8" standalone="yes"?>
<Relationships xmlns="http://schemas.openxmlformats.org/package/2006/relationships"><Relationship Id="rId8" Type="http://schemas.openxmlformats.org/officeDocument/2006/relationships/comments" Target="../comments/comment16.xml"/><Relationship Id="rId3" Type="http://schemas.openxmlformats.org/officeDocument/2006/relationships/tags" Target="../tags/tag64.xml"/><Relationship Id="rId7" Type="http://schemas.openxmlformats.org/officeDocument/2006/relationships/image" Target="../media/image15.png"/><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tags" Target="../tags/tag65.xml"/></Relationships>
</file>

<file path=ppt/slides/_rels/slide18.xml.rels><?xml version="1.0" encoding="UTF-8" standalone="yes"?>
<Relationships xmlns="http://schemas.openxmlformats.org/package/2006/relationships"><Relationship Id="rId8" Type="http://schemas.openxmlformats.org/officeDocument/2006/relationships/comments" Target="../comments/comment17.xml"/><Relationship Id="rId3" Type="http://schemas.openxmlformats.org/officeDocument/2006/relationships/tags" Target="../tags/tag68.xml"/><Relationship Id="rId7" Type="http://schemas.openxmlformats.org/officeDocument/2006/relationships/image" Target="../media/image16.pn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tags" Target="../tags/tag69.xml"/></Relationships>
</file>

<file path=ppt/slides/_rels/slide19.xml.rels><?xml version="1.0" encoding="UTF-8" standalone="yes"?>
<Relationships xmlns="http://schemas.openxmlformats.org/package/2006/relationships"><Relationship Id="rId8" Type="http://schemas.openxmlformats.org/officeDocument/2006/relationships/comments" Target="../comments/comment18.xml"/><Relationship Id="rId3" Type="http://schemas.openxmlformats.org/officeDocument/2006/relationships/tags" Target="../tags/tag72.xml"/><Relationship Id="rId7" Type="http://schemas.openxmlformats.org/officeDocument/2006/relationships/image" Target="../media/image17.png"/><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tags" Target="../tags/tag73.xml"/></Relationships>
</file>

<file path=ppt/slides/_rels/slide2.xml.rels><?xml version="1.0" encoding="UTF-8" standalone="yes"?>
<Relationships xmlns="http://schemas.openxmlformats.org/package/2006/relationships"><Relationship Id="rId8" Type="http://schemas.openxmlformats.org/officeDocument/2006/relationships/comments" Target="../comments/comment2.xml"/><Relationship Id="rId3" Type="http://schemas.openxmlformats.org/officeDocument/2006/relationships/tags" Target="../tags/tag3.xml"/><Relationship Id="rId7" Type="http://schemas.openxmlformats.org/officeDocument/2006/relationships/notesSlide" Target="../notesSlides/notesSlide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s>
</file>

<file path=ppt/slides/_rels/slide20.xml.rels><?xml version="1.0" encoding="UTF-8" standalone="yes"?>
<Relationships xmlns="http://schemas.openxmlformats.org/package/2006/relationships"><Relationship Id="rId8" Type="http://schemas.openxmlformats.org/officeDocument/2006/relationships/comments" Target="../comments/comment19.xml"/><Relationship Id="rId3" Type="http://schemas.openxmlformats.org/officeDocument/2006/relationships/tags" Target="../tags/tag76.xml"/><Relationship Id="rId7" Type="http://schemas.openxmlformats.org/officeDocument/2006/relationships/image" Target="../media/image18.png"/><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tags" Target="../tags/tag77.xml"/></Relationships>
</file>

<file path=ppt/slides/_rels/slide21.xml.rels><?xml version="1.0" encoding="UTF-8" standalone="yes"?>
<Relationships xmlns="http://schemas.openxmlformats.org/package/2006/relationships"><Relationship Id="rId8" Type="http://schemas.openxmlformats.org/officeDocument/2006/relationships/comments" Target="../comments/comment20.xml"/><Relationship Id="rId3" Type="http://schemas.openxmlformats.org/officeDocument/2006/relationships/tags" Target="../tags/tag80.xml"/><Relationship Id="rId7" Type="http://schemas.openxmlformats.org/officeDocument/2006/relationships/image" Target="../media/image19.png"/><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tags" Target="../tags/tag81.xml"/></Relationships>
</file>

<file path=ppt/slides/_rels/slide22.xml.rels><?xml version="1.0" encoding="UTF-8" standalone="yes"?>
<Relationships xmlns="http://schemas.openxmlformats.org/package/2006/relationships"><Relationship Id="rId8" Type="http://schemas.openxmlformats.org/officeDocument/2006/relationships/comments" Target="../comments/comment21.xml"/><Relationship Id="rId3" Type="http://schemas.openxmlformats.org/officeDocument/2006/relationships/tags" Target="../tags/tag84.xml"/><Relationship Id="rId7" Type="http://schemas.openxmlformats.org/officeDocument/2006/relationships/image" Target="../media/image20.png"/><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tags" Target="../tags/tag85.xml"/></Relationships>
</file>

<file path=ppt/slides/_rels/slide23.xml.rels><?xml version="1.0" encoding="UTF-8" standalone="yes"?>
<Relationships xmlns="http://schemas.openxmlformats.org/package/2006/relationships"><Relationship Id="rId8" Type="http://schemas.openxmlformats.org/officeDocument/2006/relationships/comments" Target="../comments/comment22.xml"/><Relationship Id="rId3" Type="http://schemas.openxmlformats.org/officeDocument/2006/relationships/tags" Target="../tags/tag88.xml"/><Relationship Id="rId7" Type="http://schemas.openxmlformats.org/officeDocument/2006/relationships/image" Target="../media/image21.png"/><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notesSlide" Target="../notesSlides/notesSlide23.xml"/><Relationship Id="rId5" Type="http://schemas.openxmlformats.org/officeDocument/2006/relationships/slideLayout" Target="../slideLayouts/slideLayout2.xml"/><Relationship Id="rId4" Type="http://schemas.openxmlformats.org/officeDocument/2006/relationships/tags" Target="../tags/tag89.xml"/></Relationships>
</file>

<file path=ppt/slides/_rels/slide24.xml.rels><?xml version="1.0" encoding="UTF-8" standalone="yes"?>
<Relationships xmlns="http://schemas.openxmlformats.org/package/2006/relationships"><Relationship Id="rId8" Type="http://schemas.openxmlformats.org/officeDocument/2006/relationships/comments" Target="../comments/comment23.xml"/><Relationship Id="rId3" Type="http://schemas.openxmlformats.org/officeDocument/2006/relationships/tags" Target="../tags/tag92.xml"/><Relationship Id="rId7" Type="http://schemas.openxmlformats.org/officeDocument/2006/relationships/image" Target="../media/image22.png"/><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tags" Target="../tags/tag93.xml"/></Relationships>
</file>

<file path=ppt/slides/_rels/slide25.xml.rels><?xml version="1.0" encoding="UTF-8" standalone="yes"?>
<Relationships xmlns="http://schemas.openxmlformats.org/package/2006/relationships"><Relationship Id="rId8" Type="http://schemas.openxmlformats.org/officeDocument/2006/relationships/comments" Target="../comments/comment24.xml"/><Relationship Id="rId3" Type="http://schemas.openxmlformats.org/officeDocument/2006/relationships/tags" Target="../tags/tag96.xml"/><Relationship Id="rId7" Type="http://schemas.openxmlformats.org/officeDocument/2006/relationships/image" Target="../media/image23.png"/><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notesSlide" Target="../notesSlides/notesSlide25.xml"/><Relationship Id="rId5" Type="http://schemas.openxmlformats.org/officeDocument/2006/relationships/slideLayout" Target="../slideLayouts/slideLayout2.xml"/><Relationship Id="rId4" Type="http://schemas.openxmlformats.org/officeDocument/2006/relationships/tags" Target="../tags/tag97.xml"/></Relationships>
</file>

<file path=ppt/slides/_rels/slide2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100.xml"/><Relationship Id="rId7" Type="http://schemas.openxmlformats.org/officeDocument/2006/relationships/image" Target="../media/image24.png"/><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notesSlide" Target="../notesSlides/notesSlide26.xml"/><Relationship Id="rId5" Type="http://schemas.openxmlformats.org/officeDocument/2006/relationships/slideLayout" Target="../slideLayouts/slideLayout2.xml"/><Relationship Id="rId4" Type="http://schemas.openxmlformats.org/officeDocument/2006/relationships/tags" Target="../tags/tag101.xml"/><Relationship Id="rId9" Type="http://schemas.openxmlformats.org/officeDocument/2006/relationships/comments" Target="../comments/comment25.xml"/></Relationships>
</file>

<file path=ppt/slides/_rels/slide2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tags" Target="../tags/tag104.xml"/><Relationship Id="rId7" Type="http://schemas.openxmlformats.org/officeDocument/2006/relationships/image" Target="../media/image20.png"/><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notesSlide" Target="../notesSlides/notesSlide27.xml"/><Relationship Id="rId5" Type="http://schemas.openxmlformats.org/officeDocument/2006/relationships/slideLayout" Target="../slideLayouts/slideLayout2.xml"/><Relationship Id="rId4" Type="http://schemas.openxmlformats.org/officeDocument/2006/relationships/tags" Target="../tags/tag105.xml"/><Relationship Id="rId9" Type="http://schemas.openxmlformats.org/officeDocument/2006/relationships/comments" Target="../comments/comment26.xml"/></Relationships>
</file>

<file path=ppt/slides/_rels/slide28.xml.rels><?xml version="1.0" encoding="UTF-8" standalone="yes"?>
<Relationships xmlns="http://schemas.openxmlformats.org/package/2006/relationships"><Relationship Id="rId3" Type="http://schemas.openxmlformats.org/officeDocument/2006/relationships/comments" Target="../comments/comment27.xml"/><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comments" Target="../comments/comment28.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image" Target="../media/image27.wmf"/><Relationship Id="rId5" Type="http://schemas.openxmlformats.org/officeDocument/2006/relationships/notesSlide" Target="../notesSlides/notesSlide29.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comments" Target="../comments/comment3.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9.xml"/></Relationships>
</file>

<file path=ppt/slides/_rels/slide30.xml.rels><?xml version="1.0" encoding="UTF-8" standalone="yes"?>
<Relationships xmlns="http://schemas.openxmlformats.org/package/2006/relationships"><Relationship Id="rId3" Type="http://schemas.openxmlformats.org/officeDocument/2006/relationships/hyperlink" Target="http://www.qad.com/" TargetMode="Externa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comments" Target="../comments/comment4.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ags" Target="../tags/tag13.xml"/></Relationships>
</file>

<file path=ppt/slides/_rels/slide5.xml.rels><?xml version="1.0" encoding="UTF-8" standalone="yes"?>
<Relationships xmlns="http://schemas.openxmlformats.org/package/2006/relationships"><Relationship Id="rId8" Type="http://schemas.openxmlformats.org/officeDocument/2006/relationships/comments" Target="../comments/comment5.xml"/><Relationship Id="rId3" Type="http://schemas.openxmlformats.org/officeDocument/2006/relationships/tags" Target="../tags/tag16.xml"/><Relationship Id="rId7" Type="http://schemas.openxmlformats.org/officeDocument/2006/relationships/image" Target="../media/image3.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tags" Target="../tags/tag17.xml"/></Relationships>
</file>

<file path=ppt/slides/_rels/slide6.xml.rels><?xml version="1.0" encoding="UTF-8" standalone="yes"?>
<Relationships xmlns="http://schemas.openxmlformats.org/package/2006/relationships"><Relationship Id="rId8" Type="http://schemas.openxmlformats.org/officeDocument/2006/relationships/comments" Target="../comments/comment6.xml"/><Relationship Id="rId3" Type="http://schemas.openxmlformats.org/officeDocument/2006/relationships/tags" Target="../tags/tag20.xml"/><Relationship Id="rId7" Type="http://schemas.openxmlformats.org/officeDocument/2006/relationships/image" Target="../media/image4.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21.xml"/></Relationships>
</file>

<file path=ppt/slides/_rels/slide7.xml.rels><?xml version="1.0" encoding="UTF-8" standalone="yes"?>
<Relationships xmlns="http://schemas.openxmlformats.org/package/2006/relationships"><Relationship Id="rId8" Type="http://schemas.openxmlformats.org/officeDocument/2006/relationships/comments" Target="../comments/comment7.xml"/><Relationship Id="rId3" Type="http://schemas.openxmlformats.org/officeDocument/2006/relationships/tags" Target="../tags/tag24.xml"/><Relationship Id="rId7" Type="http://schemas.openxmlformats.org/officeDocument/2006/relationships/image" Target="../media/image5.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tags" Target="../tags/tag25.xml"/></Relationships>
</file>

<file path=ppt/slides/_rels/slide8.xml.rels><?xml version="1.0" encoding="UTF-8" standalone="yes"?>
<Relationships xmlns="http://schemas.openxmlformats.org/package/2006/relationships"><Relationship Id="rId8" Type="http://schemas.openxmlformats.org/officeDocument/2006/relationships/comments" Target="../comments/comment8.xml"/><Relationship Id="rId3" Type="http://schemas.openxmlformats.org/officeDocument/2006/relationships/tags" Target="../tags/tag28.xml"/><Relationship Id="rId7" Type="http://schemas.openxmlformats.org/officeDocument/2006/relationships/image" Target="../media/image5.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ags" Target="../tags/tag29.xml"/></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32.xml"/><Relationship Id="rId7" Type="http://schemas.openxmlformats.org/officeDocument/2006/relationships/image" Target="../media/image5.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tags" Target="../tags/tag33.xml"/><Relationship Id="rId9"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p:txBody>
          <a:bodyPr>
            <a:normAutofit fontScale="90000"/>
          </a:bodyPr>
          <a:lstStyle/>
          <a:p>
            <a:pPr eaLnBrk="1" hangingPunct="1"/>
            <a:r>
              <a:rPr lang="en-US" dirty="0" smtClean="0"/>
              <a:t>QAD Business Intelligence v3 - Technical Level 1 Certification Class - Part 3</a:t>
            </a:r>
            <a:endParaRPr lang="en-US" dirty="0" smtClean="0">
              <a:latin typeface="Century Gothic" pitchFamily="34" charset="0"/>
            </a:endParaRPr>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mby\AppData\Local\Temp\SNAGHTML7f8af6a.PNG"/>
          <p:cNvPicPr>
            <a:picLocks noChangeArrowheads="1"/>
          </p:cNvPicPr>
          <p:nvPr/>
        </p:nvPicPr>
        <p:blipFill>
          <a:blip r:embed="rId7"/>
          <a:srcRect/>
          <a:stretch>
            <a:fillRect/>
          </a:stretch>
        </p:blipFill>
        <p:spPr bwMode="auto">
          <a:xfrm>
            <a:off x="731520" y="2267711"/>
            <a:ext cx="8032823" cy="4027295"/>
          </a:xfrm>
          <a:prstGeom prst="rect">
            <a:avLst/>
          </a:prstGeom>
          <a:noFill/>
        </p:spPr>
      </p:pic>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10</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indent="-514350" eaLnBrk="1" hangingPunct="1">
              <a:buFont typeface="+mj-lt"/>
              <a:buAutoNum type="arabicPeriod" startAt="6"/>
            </a:pPr>
            <a:r>
              <a:rPr lang="en-US" i="1" dirty="0" smtClean="0">
                <a:latin typeface="Century Gothic" pitchFamily="34" charset="0"/>
              </a:rPr>
              <a:t>ReportLines</a:t>
            </a:r>
            <a:r>
              <a:rPr lang="en-US" dirty="0" smtClean="0">
                <a:latin typeface="Century Gothic" pitchFamily="34" charset="0"/>
              </a:rPr>
              <a:t> worksheet stores the report line item definition.</a:t>
            </a: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6" name="Text Placeholder 5"/>
          <p:cNvSpPr>
            <a:spLocks noGrp="1"/>
          </p:cNvSpPr>
          <p:nvPr>
            <p:ph type="body" sz="quarter" idx="1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20" name="Picture 4" descr="C:\Users\mby\AppData\Local\Temp\SNAGHTML802d699.PNG"/>
          <p:cNvPicPr>
            <a:picLocks noChangeAspect="1" noChangeArrowheads="1"/>
          </p:cNvPicPr>
          <p:nvPr/>
        </p:nvPicPr>
        <p:blipFill>
          <a:blip r:embed="rId7"/>
          <a:srcRect/>
          <a:stretch>
            <a:fillRect/>
          </a:stretch>
        </p:blipFill>
        <p:spPr bwMode="auto">
          <a:xfrm>
            <a:off x="2301969" y="2314614"/>
            <a:ext cx="6238527" cy="2845416"/>
          </a:xfrm>
          <a:prstGeom prst="rect">
            <a:avLst/>
          </a:prstGeom>
          <a:noFill/>
        </p:spPr>
      </p:pic>
      <p:pic>
        <p:nvPicPr>
          <p:cNvPr id="86018" name="Picture 2"/>
          <p:cNvPicPr>
            <a:picLocks noChangeAspect="1" noChangeArrowheads="1"/>
          </p:cNvPicPr>
          <p:nvPr/>
        </p:nvPicPr>
        <p:blipFill>
          <a:blip r:embed="rId8"/>
          <a:srcRect/>
          <a:stretch>
            <a:fillRect/>
          </a:stretch>
        </p:blipFill>
        <p:spPr bwMode="auto">
          <a:xfrm>
            <a:off x="612647" y="3943505"/>
            <a:ext cx="5389567" cy="2341900"/>
          </a:xfrm>
          <a:prstGeom prst="rect">
            <a:avLst/>
          </a:prstGeom>
          <a:noFill/>
          <a:ln w="9525">
            <a:noFill/>
            <a:miter lim="800000"/>
            <a:headEnd/>
            <a:tailEnd/>
          </a:ln>
        </p:spPr>
      </p:pic>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11</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indent="-514350" eaLnBrk="1" hangingPunct="1">
              <a:buFont typeface="+mj-lt"/>
              <a:buAutoNum type="arabicPeriod" startAt="7"/>
            </a:pPr>
            <a:r>
              <a:rPr lang="en-US" dirty="0" smtClean="0">
                <a:latin typeface="Century Gothic" pitchFamily="34" charset="0"/>
              </a:rPr>
              <a:t>Copy the contents in yellow (Col J) into a text file named </a:t>
            </a:r>
            <a:r>
              <a:rPr lang="en-US" i="1" dirty="0" smtClean="0">
                <a:latin typeface="Century Gothic" pitchFamily="34" charset="0"/>
              </a:rPr>
              <a:t>ReportLines.txt</a:t>
            </a:r>
            <a:r>
              <a:rPr lang="en-US" dirty="0" smtClean="0">
                <a:latin typeface="Century Gothic" pitchFamily="34" charset="0"/>
              </a:rPr>
              <a:t>.</a:t>
            </a: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7" name="Text Placeholder 6"/>
          <p:cNvSpPr>
            <a:spLocks noGrp="1"/>
          </p:cNvSpPr>
          <p:nvPr>
            <p:ph type="body" sz="quarter" idx="1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2" name="Picture 4" descr="C:\Users\mby\AppData\Local\Temp\SNAGHTML80cc809.PNG"/>
          <p:cNvPicPr>
            <a:picLocks noChangeAspect="1" noChangeArrowheads="1"/>
          </p:cNvPicPr>
          <p:nvPr/>
        </p:nvPicPr>
        <p:blipFill>
          <a:blip r:embed="rId7"/>
          <a:srcRect/>
          <a:stretch>
            <a:fillRect/>
          </a:stretch>
        </p:blipFill>
        <p:spPr bwMode="auto">
          <a:xfrm>
            <a:off x="1001450" y="2338395"/>
            <a:ext cx="7685350" cy="3956612"/>
          </a:xfrm>
          <a:prstGeom prst="rect">
            <a:avLst/>
          </a:prstGeom>
          <a:noFill/>
        </p:spPr>
      </p:pic>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12</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indent="-514350" eaLnBrk="1" hangingPunct="1">
              <a:buFont typeface="+mj-lt"/>
              <a:buAutoNum type="arabicPeriod" startAt="8"/>
            </a:pPr>
            <a:r>
              <a:rPr lang="en-US" i="1" dirty="0" err="1" smtClean="0">
                <a:latin typeface="Century Gothic" pitchFamily="34" charset="0"/>
              </a:rPr>
              <a:t>ReportLineRanges</a:t>
            </a:r>
            <a:r>
              <a:rPr lang="en-US" dirty="0" smtClean="0">
                <a:latin typeface="Century Gothic" pitchFamily="34" charset="0"/>
              </a:rPr>
              <a:t> maps Report Lines to accounts in the General Ledger.</a:t>
            </a: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6" name="Text Placeholder 5"/>
          <p:cNvSpPr>
            <a:spLocks noGrp="1"/>
          </p:cNvSpPr>
          <p:nvPr>
            <p:ph type="body" sz="quarter" idx="1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6" name="Picture 4" descr="C:\Users\mby\AppData\Local\Temp\SNAGHTML829a9a1.PNG"/>
          <p:cNvPicPr>
            <a:picLocks noChangeAspect="1" noChangeArrowheads="1"/>
          </p:cNvPicPr>
          <p:nvPr/>
        </p:nvPicPr>
        <p:blipFill>
          <a:blip r:embed="rId7"/>
          <a:srcRect/>
          <a:stretch>
            <a:fillRect/>
          </a:stretch>
        </p:blipFill>
        <p:spPr bwMode="auto">
          <a:xfrm>
            <a:off x="2301969" y="2284460"/>
            <a:ext cx="6384831" cy="2912146"/>
          </a:xfrm>
          <a:prstGeom prst="rect">
            <a:avLst/>
          </a:prstGeom>
          <a:noFill/>
        </p:spPr>
      </p:pic>
      <p:pic>
        <p:nvPicPr>
          <p:cNvPr id="90114" name="Picture 2"/>
          <p:cNvPicPr>
            <a:picLocks noChangeAspect="1" noChangeArrowheads="1"/>
          </p:cNvPicPr>
          <p:nvPr/>
        </p:nvPicPr>
        <p:blipFill>
          <a:blip r:embed="rId8"/>
          <a:srcRect/>
          <a:stretch>
            <a:fillRect/>
          </a:stretch>
        </p:blipFill>
        <p:spPr bwMode="auto">
          <a:xfrm>
            <a:off x="640081" y="3960450"/>
            <a:ext cx="5349239" cy="2308588"/>
          </a:xfrm>
          <a:prstGeom prst="rect">
            <a:avLst/>
          </a:prstGeom>
          <a:noFill/>
          <a:ln w="9525">
            <a:noFill/>
            <a:miter lim="800000"/>
            <a:headEnd/>
            <a:tailEnd/>
          </a:ln>
        </p:spPr>
      </p:pic>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13</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indent="-514350" eaLnBrk="1" hangingPunct="1">
              <a:buFont typeface="+mj-lt"/>
              <a:buAutoNum type="arabicPeriod" startAt="9"/>
            </a:pPr>
            <a:r>
              <a:rPr lang="en-US" dirty="0" smtClean="0">
                <a:latin typeface="Century Gothic" pitchFamily="34" charset="0"/>
              </a:rPr>
              <a:t>Copy the contents in yellow (Col CD) into a text file named </a:t>
            </a:r>
            <a:r>
              <a:rPr lang="en-US" i="1" dirty="0" smtClean="0">
                <a:latin typeface="Century Gothic" pitchFamily="34" charset="0"/>
              </a:rPr>
              <a:t>ReportLineRanges.txt</a:t>
            </a:r>
            <a:r>
              <a:rPr lang="en-US" dirty="0" smtClean="0">
                <a:latin typeface="Century Gothic" pitchFamily="34" charset="0"/>
              </a:rPr>
              <a:t>.</a:t>
            </a: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7" name="Text Placeholder 6"/>
          <p:cNvSpPr>
            <a:spLocks noGrp="1"/>
          </p:cNvSpPr>
          <p:nvPr>
            <p:ph type="body" sz="quarter" idx="1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14</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eaLnBrk="1" hangingPunct="1"/>
            <a:r>
              <a:rPr lang="en-US" dirty="0" smtClean="0">
                <a:latin typeface="Century Gothic" pitchFamily="34" charset="0"/>
              </a:rPr>
              <a:t>For the training environment, you can query the Account Dimension and pick out the range of accounts.</a:t>
            </a:r>
          </a:p>
          <a:p>
            <a:r>
              <a:rPr lang="en-US" dirty="0" smtClean="0"/>
              <a:t>In SSMS, execute the following query</a:t>
            </a:r>
          </a:p>
          <a:p>
            <a:pPr>
              <a:buNone/>
            </a:pPr>
            <a:r>
              <a:rPr lang="en-US" sz="2000" dirty="0" smtClean="0">
                <a:latin typeface="Courier New" pitchFamily="49" charset="0"/>
                <a:cs typeface="Courier New" pitchFamily="49" charset="0"/>
              </a:rPr>
              <a:t>  </a:t>
            </a:r>
          </a:p>
          <a:p>
            <a:pPr>
              <a:buNone/>
            </a:pPr>
            <a:r>
              <a:rPr lang="en-US" sz="2000" dirty="0" smtClean="0">
                <a:latin typeface="Courier New" pitchFamily="49" charset="0"/>
                <a:cs typeface="Courier New" pitchFamily="49" charset="0"/>
              </a:rPr>
              <a:t>   SELECT DISTINCT </a:t>
            </a:r>
          </a:p>
          <a:p>
            <a:pPr>
              <a:buNone/>
            </a:pP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source_system_code</a:t>
            </a:r>
            <a:r>
              <a:rPr lang="en-US" sz="2000" dirty="0" smtClean="0">
                <a:latin typeface="Courier New" pitchFamily="49" charset="0"/>
                <a:cs typeface="Courier New" pitchFamily="49" charset="0"/>
              </a:rPr>
              <a:t>, </a:t>
            </a:r>
          </a:p>
          <a:p>
            <a:pPr>
              <a:buNone/>
            </a:pP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account_code</a:t>
            </a:r>
            <a:r>
              <a:rPr lang="en-US" sz="2000" dirty="0" smtClean="0">
                <a:latin typeface="Courier New" pitchFamily="49" charset="0"/>
                <a:cs typeface="Courier New" pitchFamily="49" charset="0"/>
              </a:rPr>
              <a:t>, </a:t>
            </a:r>
          </a:p>
          <a:p>
            <a:pPr>
              <a:buNone/>
            </a:pP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account_description</a:t>
            </a:r>
            <a:endParaRPr lang="en-US" sz="2000" dirty="0" smtClean="0">
              <a:latin typeface="Courier New" pitchFamily="49" charset="0"/>
              <a:cs typeface="Courier New" pitchFamily="49" charset="0"/>
            </a:endParaRPr>
          </a:p>
          <a:p>
            <a:pPr>
              <a:buNone/>
            </a:pPr>
            <a:r>
              <a:rPr lang="en-US" sz="2000" dirty="0" smtClean="0">
                <a:latin typeface="Courier New" pitchFamily="49" charset="0"/>
                <a:cs typeface="Courier New" pitchFamily="49" charset="0"/>
              </a:rPr>
              <a:t>   FROM [</a:t>
            </a:r>
            <a:r>
              <a:rPr lang="en-US" sz="2000" dirty="0" err="1" smtClean="0">
                <a:latin typeface="Courier New" pitchFamily="49" charset="0"/>
                <a:cs typeface="Courier New" pitchFamily="49" charset="0"/>
              </a:rPr>
              <a:t>qadbi</a:t>
            </a: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dbo</a:t>
            </a: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dim_account</a:t>
            </a:r>
            <a:r>
              <a:rPr lang="en-US" sz="2000" dirty="0" smtClean="0">
                <a:latin typeface="Courier New" pitchFamily="49" charset="0"/>
                <a:cs typeface="Courier New" pitchFamily="49" charset="0"/>
              </a:rPr>
              <a:t>]</a:t>
            </a:r>
          </a:p>
          <a:p>
            <a:pPr>
              <a:buNone/>
            </a:pPr>
            <a:r>
              <a:rPr lang="en-US" sz="2000" dirty="0" smtClean="0">
                <a:latin typeface="Courier New" pitchFamily="49" charset="0"/>
                <a:cs typeface="Courier New" pitchFamily="49" charset="0"/>
              </a:rPr>
              <a:t>   WHERE </a:t>
            </a:r>
            <a:r>
              <a:rPr lang="en-US" sz="2000" dirty="0" err="1" smtClean="0">
                <a:latin typeface="Courier New" pitchFamily="49" charset="0"/>
                <a:cs typeface="Courier New" pitchFamily="49" charset="0"/>
              </a:rPr>
              <a:t>source_system_code</a:t>
            </a:r>
            <a:r>
              <a:rPr lang="en-US" sz="2000" dirty="0" smtClean="0">
                <a:latin typeface="Courier New" pitchFamily="49" charset="0"/>
                <a:cs typeface="Courier New" pitchFamily="49" charset="0"/>
              </a:rPr>
              <a:t> = ‘SE_QADDB’</a:t>
            </a:r>
          </a:p>
          <a:p>
            <a:pPr>
              <a:buNone/>
            </a:pPr>
            <a:r>
              <a:rPr lang="en-US" sz="2000" dirty="0" smtClean="0">
                <a:latin typeface="Courier New" pitchFamily="49" charset="0"/>
                <a:cs typeface="Courier New" pitchFamily="49" charset="0"/>
              </a:rPr>
              <a:t>-- AND </a:t>
            </a:r>
            <a:r>
              <a:rPr lang="en-US" sz="2000" dirty="0" err="1" smtClean="0">
                <a:latin typeface="Courier New" pitchFamily="49" charset="0"/>
                <a:cs typeface="Courier New" pitchFamily="49" charset="0"/>
              </a:rPr>
              <a:t>account_description</a:t>
            </a:r>
            <a:r>
              <a:rPr lang="en-US" sz="2000" dirty="0" smtClean="0">
                <a:latin typeface="Courier New" pitchFamily="49" charset="0"/>
                <a:cs typeface="Courier New" pitchFamily="49" charset="0"/>
              </a:rPr>
              <a:t> LIKE ‘%Inventory%’</a:t>
            </a: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5" name="Text Placeholder 4"/>
          <p:cNvSpPr>
            <a:spLocks noGrp="1"/>
          </p:cNvSpPr>
          <p:nvPr>
            <p:ph type="body" sz="quarter" idx="1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C:\Users\mby\AppData\Local\Temp\SNAGHTML8324a53.PNG"/>
          <p:cNvPicPr>
            <a:picLocks noChangeAspect="1" noChangeArrowheads="1"/>
          </p:cNvPicPr>
          <p:nvPr/>
        </p:nvPicPr>
        <p:blipFill>
          <a:blip r:embed="rId7"/>
          <a:srcRect/>
          <a:stretch>
            <a:fillRect/>
          </a:stretch>
        </p:blipFill>
        <p:spPr bwMode="auto">
          <a:xfrm>
            <a:off x="758952" y="2305441"/>
            <a:ext cx="7749357" cy="3989565"/>
          </a:xfrm>
          <a:prstGeom prst="rect">
            <a:avLst/>
          </a:prstGeom>
          <a:noFill/>
        </p:spPr>
      </p:pic>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15</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indent="-514350" eaLnBrk="1" hangingPunct="1">
              <a:buFont typeface="+mj-lt"/>
              <a:buAutoNum type="arabicPeriod" startAt="10"/>
            </a:pPr>
            <a:r>
              <a:rPr lang="en-US" i="1" dirty="0" smtClean="0">
                <a:latin typeface="Century Gothic" pitchFamily="34" charset="0"/>
              </a:rPr>
              <a:t>ReportLineCalculations</a:t>
            </a:r>
            <a:r>
              <a:rPr lang="en-US" dirty="0" smtClean="0">
                <a:latin typeface="Century Gothic" pitchFamily="34" charset="0"/>
              </a:rPr>
              <a:t> combine line items to create derived metrics.</a:t>
            </a: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6" name="Text Placeholder 5"/>
          <p:cNvSpPr>
            <a:spLocks noGrp="1"/>
          </p:cNvSpPr>
          <p:nvPr>
            <p:ph type="body" sz="quarter" idx="1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mby\AppData\Local\Temp\SNAGHTML8324a53.PNG"/>
          <p:cNvPicPr>
            <a:picLocks noChangeAspect="1" noChangeArrowheads="1"/>
          </p:cNvPicPr>
          <p:nvPr/>
        </p:nvPicPr>
        <p:blipFill>
          <a:blip r:embed="rId7"/>
          <a:srcRect/>
          <a:stretch>
            <a:fillRect/>
          </a:stretch>
        </p:blipFill>
        <p:spPr bwMode="auto">
          <a:xfrm>
            <a:off x="2301969" y="2276856"/>
            <a:ext cx="6461644" cy="2955129"/>
          </a:xfrm>
          <a:prstGeom prst="rect">
            <a:avLst/>
          </a:prstGeom>
          <a:noFill/>
        </p:spPr>
      </p:pic>
      <p:pic>
        <p:nvPicPr>
          <p:cNvPr id="95233" name="Picture 1"/>
          <p:cNvPicPr>
            <a:picLocks noChangeAspect="1" noChangeArrowheads="1"/>
          </p:cNvPicPr>
          <p:nvPr/>
        </p:nvPicPr>
        <p:blipFill>
          <a:blip r:embed="rId8"/>
          <a:srcRect/>
          <a:stretch>
            <a:fillRect/>
          </a:stretch>
        </p:blipFill>
        <p:spPr bwMode="auto">
          <a:xfrm>
            <a:off x="457201" y="4157764"/>
            <a:ext cx="4892039" cy="2111273"/>
          </a:xfrm>
          <a:prstGeom prst="rect">
            <a:avLst/>
          </a:prstGeom>
          <a:noFill/>
          <a:ln w="9525">
            <a:noFill/>
            <a:miter lim="800000"/>
            <a:headEnd/>
            <a:tailEnd/>
          </a:ln>
        </p:spPr>
      </p:pic>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16</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indent="-514350" eaLnBrk="1" hangingPunct="1">
              <a:buFont typeface="+mj-lt"/>
              <a:buAutoNum type="arabicPeriod" startAt="11"/>
            </a:pPr>
            <a:r>
              <a:rPr lang="en-US" dirty="0" smtClean="0">
                <a:latin typeface="Century Gothic" pitchFamily="34" charset="0"/>
              </a:rPr>
              <a:t>Copy the contents in yellow (Col G) into a text file named </a:t>
            </a:r>
            <a:r>
              <a:rPr lang="en-US" i="1" dirty="0" smtClean="0">
                <a:latin typeface="Century Gothic" pitchFamily="34" charset="0"/>
              </a:rPr>
              <a:t>ReportLineCalculations.txt</a:t>
            </a:r>
            <a:r>
              <a:rPr lang="en-US" dirty="0" smtClean="0">
                <a:latin typeface="Century Gothic" pitchFamily="34" charset="0"/>
              </a:rPr>
              <a:t>.</a:t>
            </a: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8" name="Text Placeholder 7"/>
          <p:cNvSpPr>
            <a:spLocks noGrp="1"/>
          </p:cNvSpPr>
          <p:nvPr>
            <p:ph type="body" sz="quarter" idx="1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17</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indent="-514350" eaLnBrk="1" hangingPunct="1">
              <a:buFont typeface="+mj-lt"/>
              <a:buAutoNum type="arabicPeriod" startAt="12"/>
            </a:pPr>
            <a:r>
              <a:rPr lang="en-US" dirty="0" smtClean="0">
                <a:latin typeface="Century Gothic" pitchFamily="34" charset="0"/>
              </a:rPr>
              <a:t>In DWD, </a:t>
            </a:r>
            <a:r>
              <a:rPr lang="en-US" sz="2400" dirty="0" smtClean="0">
                <a:latin typeface="Century Gothic" pitchFamily="34" charset="0"/>
              </a:rPr>
              <a:t>map the text files to the load tables</a:t>
            </a:r>
          </a:p>
          <a:p>
            <a:pPr marL="914400" lvl="1" indent="-514350" eaLnBrk="1" hangingPunct="1"/>
            <a:r>
              <a:rPr lang="en-US" dirty="0" err="1" smtClean="0">
                <a:latin typeface="Century Gothic" pitchFamily="34" charset="0"/>
              </a:rPr>
              <a:t>load_gen_led_report</a:t>
            </a:r>
            <a:endParaRPr lang="en-US" dirty="0" smtClean="0">
              <a:latin typeface="Century Gothic" pitchFamily="34" charset="0"/>
            </a:endParaRPr>
          </a:p>
          <a:p>
            <a:pPr marL="914400" lvl="1" indent="-514350" eaLnBrk="1" hangingPunct="1"/>
            <a:r>
              <a:rPr lang="en-US" dirty="0" err="1" smtClean="0">
                <a:latin typeface="Century Gothic" pitchFamily="34" charset="0"/>
              </a:rPr>
              <a:t>load_gen_led_report_line</a:t>
            </a:r>
            <a:endParaRPr lang="en-US" dirty="0" smtClean="0">
              <a:latin typeface="Century Gothic" pitchFamily="34" charset="0"/>
            </a:endParaRPr>
          </a:p>
          <a:p>
            <a:pPr marL="914400" lvl="1" indent="-514350" eaLnBrk="1" hangingPunct="1"/>
            <a:r>
              <a:rPr lang="en-US" dirty="0" err="1" smtClean="0">
                <a:latin typeface="Century Gothic" pitchFamily="34" charset="0"/>
              </a:rPr>
              <a:t>load_gen_led_report_line_calcs</a:t>
            </a:r>
            <a:endParaRPr lang="en-US" dirty="0" smtClean="0">
              <a:latin typeface="Century Gothic" pitchFamily="34" charset="0"/>
            </a:endParaRPr>
          </a:p>
          <a:p>
            <a:pPr marL="914400" lvl="1" indent="-514350" eaLnBrk="1" hangingPunct="1"/>
            <a:r>
              <a:rPr lang="en-US" dirty="0" err="1" smtClean="0">
                <a:latin typeface="Century Gothic" pitchFamily="34" charset="0"/>
              </a:rPr>
              <a:t>load_gen_led_report_line_range</a:t>
            </a:r>
            <a:endParaRPr lang="en-US" dirty="0" smtClean="0">
              <a:latin typeface="Century Gothic" pitchFamily="34" charset="0"/>
            </a:endParaRPr>
          </a:p>
          <a:p>
            <a:pPr marL="514350" indent="-514350" eaLnBrk="1" hangingPunct="1">
              <a:buFont typeface="+mj-lt"/>
              <a:buAutoNum type="arabicPeriod" startAt="12"/>
            </a:pPr>
            <a:endParaRPr lang="en-US" dirty="0" smtClean="0">
              <a:latin typeface="Century Gothic" pitchFamily="34" charset="0"/>
            </a:endParaRP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6" name="Text Placeholder 5"/>
          <p:cNvSpPr>
            <a:spLocks noGrp="1"/>
          </p:cNvSpPr>
          <p:nvPr>
            <p:ph type="body" sz="quarter" idx="11"/>
          </p:nvPr>
        </p:nvSpPr>
        <p:spPr/>
        <p:txBody>
          <a:bodyPr/>
          <a:lstStyle/>
          <a:p>
            <a:endParaRPr lang="en-US"/>
          </a:p>
        </p:txBody>
      </p:sp>
      <p:pic>
        <p:nvPicPr>
          <p:cNvPr id="98306" name="Picture 2"/>
          <p:cNvPicPr>
            <a:picLocks noChangeAspect="1" noChangeArrowheads="1"/>
          </p:cNvPicPr>
          <p:nvPr/>
        </p:nvPicPr>
        <p:blipFill>
          <a:blip r:embed="rId7"/>
          <a:srcRect/>
          <a:stretch>
            <a:fillRect/>
          </a:stretch>
        </p:blipFill>
        <p:spPr bwMode="auto">
          <a:xfrm>
            <a:off x="403102" y="3909679"/>
            <a:ext cx="8283698" cy="207128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18</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indent="-514350" eaLnBrk="1" hangingPunct="1">
              <a:buFont typeface="+mj-lt"/>
              <a:buAutoNum type="arabicPeriod" startAt="13"/>
            </a:pPr>
            <a:r>
              <a:rPr lang="en-US" dirty="0" smtClean="0">
                <a:latin typeface="Century Gothic" pitchFamily="34" charset="0"/>
              </a:rPr>
              <a:t>Open the </a:t>
            </a:r>
            <a:r>
              <a:rPr lang="en-US" i="1" dirty="0" smtClean="0">
                <a:latin typeface="Century Gothic" pitchFamily="34" charset="0"/>
              </a:rPr>
              <a:t>Properties</a:t>
            </a:r>
            <a:r>
              <a:rPr lang="en-US" dirty="0" smtClean="0">
                <a:latin typeface="Century Gothic" pitchFamily="34" charset="0"/>
              </a:rPr>
              <a:t> for the load table, click on </a:t>
            </a:r>
            <a:r>
              <a:rPr lang="en-US" i="1" dirty="0" smtClean="0">
                <a:latin typeface="Century Gothic" pitchFamily="34" charset="0"/>
              </a:rPr>
              <a:t>File Attributes</a:t>
            </a:r>
            <a:r>
              <a:rPr lang="en-US" dirty="0" smtClean="0">
                <a:latin typeface="Century Gothic" pitchFamily="34" charset="0"/>
              </a:rPr>
              <a:t> tab and update the </a:t>
            </a:r>
            <a:r>
              <a:rPr lang="en-US" i="1" dirty="0" smtClean="0">
                <a:latin typeface="Century Gothic" pitchFamily="34" charset="0"/>
              </a:rPr>
              <a:t>File Path</a:t>
            </a:r>
            <a:r>
              <a:rPr lang="en-US" dirty="0" smtClean="0">
                <a:latin typeface="Century Gothic" pitchFamily="34" charset="0"/>
              </a:rPr>
              <a:t>.</a:t>
            </a:r>
          </a:p>
          <a:p>
            <a:pPr marL="514350" indent="-514350" eaLnBrk="1" hangingPunct="1">
              <a:buNone/>
            </a:pPr>
            <a:endParaRPr lang="en-US" sz="2400" dirty="0" smtClean="0">
              <a:latin typeface="Century Gothic" pitchFamily="34" charset="0"/>
            </a:endParaRPr>
          </a:p>
          <a:p>
            <a:pPr marL="514350" indent="-514350" eaLnBrk="1" hangingPunct="1">
              <a:buNone/>
            </a:pPr>
            <a:r>
              <a:rPr lang="en-US" sz="2400" dirty="0" smtClean="0">
                <a:latin typeface="Century Gothic" pitchFamily="34" charset="0"/>
              </a:rPr>
              <a:t>Note: Repeat with other </a:t>
            </a:r>
            <a:r>
              <a:rPr lang="en-US" sz="2400" i="1" dirty="0" err="1" smtClean="0">
                <a:latin typeface="Century Gothic" pitchFamily="34" charset="0"/>
              </a:rPr>
              <a:t>load_gen_led_report</a:t>
            </a:r>
            <a:r>
              <a:rPr lang="en-US" sz="2400" i="1" dirty="0" smtClean="0">
                <a:latin typeface="Century Gothic" pitchFamily="34" charset="0"/>
              </a:rPr>
              <a:t>_</a:t>
            </a:r>
            <a:r>
              <a:rPr lang="en-US" sz="2400" dirty="0" smtClean="0">
                <a:latin typeface="Century Gothic" pitchFamily="34" charset="0"/>
              </a:rPr>
              <a:t> tables.</a:t>
            </a: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6" name="Text Placeholder 5"/>
          <p:cNvSpPr>
            <a:spLocks noGrp="1"/>
          </p:cNvSpPr>
          <p:nvPr>
            <p:ph type="body" sz="quarter" idx="11"/>
          </p:nvPr>
        </p:nvSpPr>
        <p:spPr/>
        <p:txBody>
          <a:bodyPr/>
          <a:lstStyle/>
          <a:p>
            <a:endParaRPr lang="en-US"/>
          </a:p>
        </p:txBody>
      </p:sp>
      <p:pic>
        <p:nvPicPr>
          <p:cNvPr id="99330" name="Picture 2"/>
          <p:cNvPicPr>
            <a:picLocks noChangeAspect="1" noChangeArrowheads="1"/>
          </p:cNvPicPr>
          <p:nvPr/>
        </p:nvPicPr>
        <p:blipFill>
          <a:blip r:embed="rId7"/>
          <a:srcRect/>
          <a:stretch>
            <a:fillRect/>
          </a:stretch>
        </p:blipFill>
        <p:spPr bwMode="auto">
          <a:xfrm>
            <a:off x="457200" y="3376245"/>
            <a:ext cx="8174892" cy="2679939"/>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19</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indent="-514350" eaLnBrk="1" hangingPunct="1">
              <a:buFont typeface="+mj-lt"/>
              <a:buAutoNum type="arabicPeriod" startAt="14"/>
            </a:pPr>
            <a:r>
              <a:rPr lang="en-US" dirty="0" smtClean="0">
                <a:latin typeface="Century Gothic" pitchFamily="34" charset="0"/>
              </a:rPr>
              <a:t>In DWD Scheduler, run the job FINANCIAL_REPORT_GENERATOR</a:t>
            </a: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10" name="Text Placeholder 9"/>
          <p:cNvSpPr>
            <a:spLocks noGrp="1"/>
          </p:cNvSpPr>
          <p:nvPr>
            <p:ph type="body" sz="quarter" idx="11"/>
          </p:nvPr>
        </p:nvSpPr>
        <p:spPr/>
        <p:txBody>
          <a:bodyPr/>
          <a:lstStyle/>
          <a:p>
            <a:endParaRPr lang="en-US"/>
          </a:p>
        </p:txBody>
      </p:sp>
      <p:grpSp>
        <p:nvGrpSpPr>
          <p:cNvPr id="9" name="Group 8"/>
          <p:cNvGrpSpPr/>
          <p:nvPr/>
        </p:nvGrpSpPr>
        <p:grpSpPr>
          <a:xfrm>
            <a:off x="981838" y="2468880"/>
            <a:ext cx="6914975" cy="3591853"/>
            <a:chOff x="855784" y="2241794"/>
            <a:chExt cx="7092463" cy="3818939"/>
          </a:xfrm>
        </p:grpSpPr>
        <p:pic>
          <p:nvPicPr>
            <p:cNvPr id="100354" name="Picture 2"/>
            <p:cNvPicPr>
              <a:picLocks noChangeAspect="1" noChangeArrowheads="1"/>
            </p:cNvPicPr>
            <p:nvPr/>
          </p:nvPicPr>
          <p:blipFill>
            <a:blip r:embed="rId7"/>
            <a:srcRect/>
            <a:stretch>
              <a:fillRect/>
            </a:stretch>
          </p:blipFill>
          <p:spPr bwMode="auto">
            <a:xfrm>
              <a:off x="855784" y="2241794"/>
              <a:ext cx="7092463" cy="3818939"/>
            </a:xfrm>
            <a:prstGeom prst="rect">
              <a:avLst/>
            </a:prstGeom>
            <a:noFill/>
            <a:ln w="9525">
              <a:noFill/>
              <a:miter lim="800000"/>
              <a:headEnd/>
              <a:tailEnd/>
            </a:ln>
          </p:spPr>
        </p:pic>
        <p:sp>
          <p:nvSpPr>
            <p:cNvPr id="7" name="Oval 6"/>
            <p:cNvSpPr/>
            <p:nvPr/>
          </p:nvSpPr>
          <p:spPr>
            <a:xfrm>
              <a:off x="4349262" y="5322277"/>
              <a:ext cx="984738" cy="293077"/>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1219201" y="3387969"/>
              <a:ext cx="2555630" cy="351692"/>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687CF42D-95EF-4502-B4B7-3D20F9E86E25}" type="slidenum">
              <a:rPr lang="en-US" sz="2000">
                <a:solidFill>
                  <a:schemeClr val="bg1"/>
                </a:solidFill>
                <a:latin typeface="Century Gothic" pitchFamily="34" charset="0"/>
              </a:rPr>
              <a:pPr algn="r"/>
              <a:t>2</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eaLnBrk="1" hangingPunct="1"/>
            <a:r>
              <a:rPr lang="en-US" dirty="0" smtClean="0">
                <a:latin typeface="Century Gothic" pitchFamily="34" charset="0"/>
              </a:rPr>
              <a:t>Day 2 Review</a:t>
            </a:r>
          </a:p>
          <a:p>
            <a:pPr eaLnBrk="1" hangingPunct="1"/>
            <a:r>
              <a:rPr lang="en-US" dirty="0" smtClean="0">
                <a:latin typeface="Century Gothic" pitchFamily="34" charset="0"/>
              </a:rPr>
              <a:t>Setup and Build the CFO Dashboard</a:t>
            </a:r>
          </a:p>
          <a:p>
            <a:pPr eaLnBrk="1" hangingPunct="1"/>
            <a:r>
              <a:rPr lang="en-US" dirty="0" smtClean="0">
                <a:latin typeface="Century Gothic" pitchFamily="34" charset="0"/>
              </a:rPr>
              <a:t>Create Documentation from the Designer</a:t>
            </a:r>
          </a:p>
          <a:p>
            <a:pPr eaLnBrk="1" hangingPunct="1"/>
            <a:r>
              <a:rPr lang="en-US" dirty="0" smtClean="0">
                <a:latin typeface="Century Gothic" pitchFamily="34" charset="0"/>
              </a:rPr>
              <a:t>Review for Exam</a:t>
            </a:r>
          </a:p>
        </p:txBody>
      </p:sp>
      <p:sp>
        <p:nvSpPr>
          <p:cNvPr id="41987" name="Title 3"/>
          <p:cNvSpPr>
            <a:spLocks noGrp="1"/>
          </p:cNvSpPr>
          <p:nvPr>
            <p:ph type="title"/>
            <p:custDataLst>
              <p:tags r:id="rId4"/>
            </p:custDataLst>
          </p:nvPr>
        </p:nvSpPr>
        <p:spPr/>
        <p:txBody>
          <a:bodyPr/>
          <a:lstStyle/>
          <a:p>
            <a:pPr eaLnBrk="1" hangingPunct="1"/>
            <a:r>
              <a:rPr lang="en-US" dirty="0" smtClean="0"/>
              <a:t>Agenda - Day 3</a:t>
            </a:r>
          </a:p>
        </p:txBody>
      </p:sp>
      <p:sp>
        <p:nvSpPr>
          <p:cNvPr id="41988" name="Text Placeholder 4"/>
          <p:cNvSpPr>
            <a:spLocks noGrp="1"/>
          </p:cNvSpPr>
          <p:nvPr>
            <p:ph type="body" sz="quarter" idx="11"/>
            <p:custDataLst>
              <p:tags r:id="rId5"/>
            </p:custDataLst>
          </p:nvPr>
        </p:nvSpPr>
        <p:spPr/>
        <p:txBody>
          <a:bodyPr anchor="b"/>
          <a:lstStyle/>
          <a:p>
            <a:pPr marL="0" indent="0" eaLnBrk="1" hangingPunct="1">
              <a:buFontTx/>
              <a:buNone/>
            </a:pPr>
            <a:endParaRPr lang="en-US" sz="2000" b="1" dirty="0" smtClean="0">
              <a:solidFill>
                <a:srgbClr val="4F81BD"/>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20</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indent="-514350" eaLnBrk="1" hangingPunct="1">
              <a:buFont typeface="+mj-lt"/>
              <a:buAutoNum type="arabicPeriod" startAt="15"/>
            </a:pPr>
            <a:r>
              <a:rPr lang="en-US" dirty="0" smtClean="0">
                <a:latin typeface="Century Gothic" pitchFamily="34" charset="0"/>
              </a:rPr>
              <a:t>Data can be reviewed using the dashboards and reports in the BI Portal.</a:t>
            </a: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6" name="Text Placeholder 5"/>
          <p:cNvSpPr>
            <a:spLocks noGrp="1"/>
          </p:cNvSpPr>
          <p:nvPr>
            <p:ph type="body" sz="quarter" idx="11"/>
          </p:nvPr>
        </p:nvSpPr>
        <p:spPr/>
        <p:txBody>
          <a:bodyPr/>
          <a:lstStyle/>
          <a:p>
            <a:endParaRPr lang="en-US"/>
          </a:p>
        </p:txBody>
      </p:sp>
      <p:pic>
        <p:nvPicPr>
          <p:cNvPr id="10" name="Picture 2"/>
          <p:cNvPicPr>
            <a:picLocks noChangeAspect="1" noChangeArrowheads="1"/>
          </p:cNvPicPr>
          <p:nvPr/>
        </p:nvPicPr>
        <p:blipFill>
          <a:blip r:embed="rId7"/>
          <a:srcRect/>
          <a:stretch>
            <a:fillRect/>
          </a:stretch>
        </p:blipFill>
        <p:spPr bwMode="auto">
          <a:xfrm>
            <a:off x="1088136" y="2328702"/>
            <a:ext cx="6295760" cy="3940336"/>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21</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indent="-514350" eaLnBrk="1" hangingPunct="1">
              <a:buFont typeface="+mj-lt"/>
              <a:buAutoNum type="arabicPeriod" startAt="16"/>
            </a:pPr>
            <a:r>
              <a:rPr lang="en-US" dirty="0" smtClean="0">
                <a:latin typeface="Century Gothic" pitchFamily="34" charset="0"/>
              </a:rPr>
              <a:t>Schedule FINANCIAL_REPORT_GENERATOR </a:t>
            </a:r>
          </a:p>
          <a:p>
            <a:pPr marL="1257300" lvl="2" indent="-457200"/>
            <a:r>
              <a:rPr lang="en-US" dirty="0" smtClean="0">
                <a:latin typeface="Century Gothic" pitchFamily="34" charset="0"/>
              </a:rPr>
              <a:t>Option 1: Setup stand-alone schedule</a:t>
            </a:r>
          </a:p>
          <a:p>
            <a:pPr marL="1714500" lvl="3" indent="-457200"/>
            <a:r>
              <a:rPr lang="en-US" dirty="0" smtClean="0">
                <a:latin typeface="Century Gothic" pitchFamily="34" charset="0"/>
              </a:rPr>
              <a:t>Use </a:t>
            </a:r>
            <a:r>
              <a:rPr lang="en-US" i="1" dirty="0" smtClean="0">
                <a:latin typeface="Century Gothic" pitchFamily="34" charset="0"/>
              </a:rPr>
              <a:t>Edit Job</a:t>
            </a:r>
            <a:r>
              <a:rPr lang="en-US" dirty="0" smtClean="0">
                <a:latin typeface="Century Gothic" pitchFamily="34" charset="0"/>
              </a:rPr>
              <a:t> to specify </a:t>
            </a:r>
            <a:r>
              <a:rPr lang="en-US" i="1" dirty="0" smtClean="0">
                <a:latin typeface="Century Gothic" pitchFamily="34" charset="0"/>
              </a:rPr>
              <a:t>Frequency, Start Date &amp; Time</a:t>
            </a:r>
          </a:p>
          <a:p>
            <a:pPr marL="1257300" lvl="2" indent="-457200"/>
            <a:r>
              <a:rPr lang="en-US" dirty="0" smtClean="0">
                <a:latin typeface="Century Gothic" pitchFamily="34" charset="0"/>
              </a:rPr>
              <a:t>Option 2: Add to DAILY_LOAD_JOB chain</a:t>
            </a:r>
          </a:p>
          <a:p>
            <a:pPr marL="1714500" lvl="3" indent="-457200"/>
            <a:r>
              <a:rPr lang="en-US" dirty="0" smtClean="0">
                <a:latin typeface="Century Gothic" pitchFamily="34" charset="0"/>
              </a:rPr>
              <a:t>Add a new parameter - </a:t>
            </a:r>
            <a:r>
              <a:rPr lang="en-US" dirty="0" err="1" smtClean="0">
                <a:latin typeface="Century Gothic" pitchFamily="34" charset="0"/>
              </a:rPr>
              <a:t>DAILY_LOAD_JOBxxxx</a:t>
            </a:r>
            <a:r>
              <a:rPr lang="en-US" dirty="0" smtClean="0">
                <a:latin typeface="Century Gothic" pitchFamily="34" charset="0"/>
              </a:rPr>
              <a:t> incremented by 1 from the last entry in the job list </a:t>
            </a:r>
          </a:p>
          <a:p>
            <a:pPr marL="514350" indent="-514350" eaLnBrk="1" hangingPunct="1">
              <a:buNone/>
            </a:pPr>
            <a:endParaRPr lang="en-US" dirty="0" smtClean="0">
              <a:latin typeface="Century Gothic" pitchFamily="34" charset="0"/>
            </a:endParaRP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6" name="Text Placeholder 5"/>
          <p:cNvSpPr>
            <a:spLocks noGrp="1"/>
          </p:cNvSpPr>
          <p:nvPr>
            <p:ph type="body" sz="quarter" idx="11"/>
          </p:nvPr>
        </p:nvSpPr>
        <p:spPr/>
        <p:txBody>
          <a:bodyPr/>
          <a:lstStyle/>
          <a:p>
            <a:endParaRPr lang="en-US"/>
          </a:p>
        </p:txBody>
      </p:sp>
      <p:pic>
        <p:nvPicPr>
          <p:cNvPr id="102404" name="Picture 4"/>
          <p:cNvPicPr>
            <a:picLocks noChangeAspect="1" noChangeArrowheads="1"/>
          </p:cNvPicPr>
          <p:nvPr/>
        </p:nvPicPr>
        <p:blipFill>
          <a:blip r:embed="rId7"/>
          <a:srcRect/>
          <a:stretch>
            <a:fillRect/>
          </a:stretch>
        </p:blipFill>
        <p:spPr bwMode="auto">
          <a:xfrm>
            <a:off x="1156873" y="3584448"/>
            <a:ext cx="7107897" cy="268459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22</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lvl="1" indent="-514350">
              <a:buFont typeface="+mj-lt"/>
              <a:buAutoNum type="arabicPeriod"/>
            </a:pPr>
            <a:r>
              <a:rPr lang="en-US" sz="2800" dirty="0" smtClean="0">
                <a:latin typeface="Century Gothic" pitchFamily="34" charset="0"/>
              </a:rPr>
              <a:t>Click on </a:t>
            </a:r>
            <a:r>
              <a:rPr lang="en-US" sz="2800" i="1" dirty="0" smtClean="0">
                <a:latin typeface="Century Gothic" pitchFamily="34" charset="0"/>
              </a:rPr>
              <a:t>Builder</a:t>
            </a:r>
            <a:r>
              <a:rPr lang="en-US" sz="2800" dirty="0" smtClean="0">
                <a:latin typeface="Century Gothic" pitchFamily="34" charset="0"/>
              </a:rPr>
              <a:t> tab then from top menu select </a:t>
            </a:r>
            <a:r>
              <a:rPr lang="en-US" sz="2800" i="1" dirty="0" smtClean="0">
                <a:latin typeface="Century Gothic" pitchFamily="34" charset="0"/>
              </a:rPr>
              <a:t>Doc</a:t>
            </a:r>
            <a:r>
              <a:rPr lang="en-US" sz="2800" dirty="0" smtClean="0">
                <a:latin typeface="Century Gothic" pitchFamily="34" charset="0"/>
              </a:rPr>
              <a:t> </a:t>
            </a:r>
            <a:r>
              <a:rPr lang="en-US" sz="2800" dirty="0" smtClean="0">
                <a:latin typeface="Century Gothic" pitchFamily="34" charset="0"/>
                <a:sym typeface="Wingdings" pitchFamily="2" charset="2"/>
              </a:rPr>
              <a:t></a:t>
            </a:r>
            <a:r>
              <a:rPr lang="en-US" sz="2800" dirty="0" smtClean="0">
                <a:latin typeface="Century Gothic" pitchFamily="34" charset="0"/>
              </a:rPr>
              <a:t> </a:t>
            </a:r>
            <a:r>
              <a:rPr lang="en-US" sz="2800" i="1" dirty="0" smtClean="0">
                <a:latin typeface="Century Gothic" pitchFamily="34" charset="0"/>
              </a:rPr>
              <a:t>Create Documentation.</a:t>
            </a:r>
            <a:endParaRPr lang="en-US" sz="2800" dirty="0" smtClean="0">
              <a:latin typeface="Century Gothic" pitchFamily="34" charset="0"/>
            </a:endParaRP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DWD – Creating Documentation</a:t>
            </a:r>
          </a:p>
        </p:txBody>
      </p:sp>
      <p:sp>
        <p:nvSpPr>
          <p:cNvPr id="6" name="Text Placeholder 5"/>
          <p:cNvSpPr>
            <a:spLocks noGrp="1"/>
          </p:cNvSpPr>
          <p:nvPr>
            <p:ph type="body" sz="quarter" idx="11"/>
          </p:nvPr>
        </p:nvSpPr>
        <p:spPr/>
        <p:txBody>
          <a:bodyPr/>
          <a:lstStyle/>
          <a:p>
            <a:endParaRPr lang="en-US"/>
          </a:p>
        </p:txBody>
      </p:sp>
      <p:pic>
        <p:nvPicPr>
          <p:cNvPr id="29697" name="Picture 1"/>
          <p:cNvPicPr>
            <a:picLocks noChangeAspect="1" noChangeArrowheads="1"/>
          </p:cNvPicPr>
          <p:nvPr/>
        </p:nvPicPr>
        <p:blipFill>
          <a:blip r:embed="rId7"/>
          <a:srcRect/>
          <a:stretch>
            <a:fillRect/>
          </a:stretch>
        </p:blipFill>
        <p:spPr bwMode="auto">
          <a:xfrm>
            <a:off x="1055077" y="2992242"/>
            <a:ext cx="7186246" cy="285208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23</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lvl="1" indent="-514350">
              <a:buFont typeface="+mj-lt"/>
              <a:buAutoNum type="arabicPeriod" startAt="2"/>
            </a:pPr>
            <a:r>
              <a:rPr lang="en-US" sz="2800" dirty="0" smtClean="0">
                <a:latin typeface="Century Gothic" pitchFamily="34" charset="0"/>
              </a:rPr>
              <a:t>Select </a:t>
            </a:r>
            <a:r>
              <a:rPr lang="en-US" sz="2800" i="1" dirty="0" smtClean="0">
                <a:latin typeface="Century Gothic" pitchFamily="34" charset="0"/>
              </a:rPr>
              <a:t>All Objects</a:t>
            </a:r>
            <a:r>
              <a:rPr lang="en-US" sz="2800" dirty="0" smtClean="0">
                <a:latin typeface="Century Gothic" pitchFamily="34" charset="0"/>
              </a:rPr>
              <a:t>, or pick a </a:t>
            </a:r>
            <a:r>
              <a:rPr lang="en-US" sz="2800" i="1" dirty="0" smtClean="0">
                <a:latin typeface="Century Gothic" pitchFamily="34" charset="0"/>
              </a:rPr>
              <a:t>Group</a:t>
            </a:r>
            <a:r>
              <a:rPr lang="en-US" sz="2800" dirty="0" smtClean="0">
                <a:latin typeface="Century Gothic" pitchFamily="34" charset="0"/>
              </a:rPr>
              <a:t> or a </a:t>
            </a:r>
            <a:r>
              <a:rPr lang="en-US" sz="2800" i="1" dirty="0" smtClean="0">
                <a:latin typeface="Century Gothic" pitchFamily="34" charset="0"/>
              </a:rPr>
              <a:t>Project</a:t>
            </a:r>
            <a:r>
              <a:rPr lang="en-US" sz="2800" dirty="0" smtClean="0">
                <a:latin typeface="Century Gothic" pitchFamily="34" charset="0"/>
              </a:rPr>
              <a:t> within a Group. Click </a:t>
            </a:r>
            <a:r>
              <a:rPr lang="en-US" sz="2800" i="1" dirty="0" smtClean="0">
                <a:latin typeface="Century Gothic" pitchFamily="34" charset="0"/>
              </a:rPr>
              <a:t>OK</a:t>
            </a:r>
            <a:r>
              <a:rPr lang="en-US" sz="2800" dirty="0" smtClean="0">
                <a:latin typeface="Century Gothic" pitchFamily="34" charset="0"/>
              </a:rPr>
              <a:t>.</a:t>
            </a: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DWD – Creating Documentation</a:t>
            </a:r>
          </a:p>
        </p:txBody>
      </p:sp>
      <p:sp>
        <p:nvSpPr>
          <p:cNvPr id="6" name="Text Placeholder 5"/>
          <p:cNvSpPr>
            <a:spLocks noGrp="1"/>
          </p:cNvSpPr>
          <p:nvPr>
            <p:ph type="body" sz="quarter" idx="11"/>
          </p:nvPr>
        </p:nvSpPr>
        <p:spPr/>
        <p:txBody>
          <a:bodyPr/>
          <a:lstStyle/>
          <a:p>
            <a:endParaRPr lang="en-US"/>
          </a:p>
        </p:txBody>
      </p:sp>
      <p:pic>
        <p:nvPicPr>
          <p:cNvPr id="2" name="Picture 2"/>
          <p:cNvPicPr>
            <a:picLocks noChangeAspect="1" noChangeArrowheads="1"/>
          </p:cNvPicPr>
          <p:nvPr/>
        </p:nvPicPr>
        <p:blipFill>
          <a:blip r:embed="rId7"/>
          <a:srcRect/>
          <a:stretch>
            <a:fillRect/>
          </a:stretch>
        </p:blipFill>
        <p:spPr bwMode="auto">
          <a:xfrm>
            <a:off x="2133601" y="2777760"/>
            <a:ext cx="4789487" cy="3039482"/>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24</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lvl="1" indent="-514350">
              <a:buFont typeface="+mj-lt"/>
              <a:buAutoNum type="arabicPeriod" startAt="3"/>
            </a:pPr>
            <a:r>
              <a:rPr lang="en-US" sz="2600" dirty="0" smtClean="0">
                <a:latin typeface="Century Gothic" pitchFamily="34" charset="0"/>
              </a:rPr>
              <a:t>Select or create a new folder. Click </a:t>
            </a:r>
            <a:r>
              <a:rPr lang="en-US" sz="2600" i="1" dirty="0" smtClean="0">
                <a:latin typeface="Century Gothic" pitchFamily="34" charset="0"/>
              </a:rPr>
              <a:t>Save</a:t>
            </a:r>
            <a:r>
              <a:rPr lang="en-US" sz="2600" dirty="0" smtClean="0">
                <a:latin typeface="Century Gothic" pitchFamily="34" charset="0"/>
              </a:rPr>
              <a:t>.</a:t>
            </a: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DWD – Creating Documentation</a:t>
            </a:r>
          </a:p>
        </p:txBody>
      </p:sp>
      <p:sp>
        <p:nvSpPr>
          <p:cNvPr id="6" name="Text Placeholder 5"/>
          <p:cNvSpPr>
            <a:spLocks noGrp="1"/>
          </p:cNvSpPr>
          <p:nvPr>
            <p:ph type="body" sz="quarter" idx="11"/>
          </p:nvPr>
        </p:nvSpPr>
        <p:spPr/>
        <p:txBody>
          <a:bodyPr/>
          <a:lstStyle/>
          <a:p>
            <a:endParaRPr lang="en-US"/>
          </a:p>
        </p:txBody>
      </p:sp>
      <p:pic>
        <p:nvPicPr>
          <p:cNvPr id="25603" name="Picture 3"/>
          <p:cNvPicPr>
            <a:picLocks noChangeAspect="1" noChangeArrowheads="1"/>
          </p:cNvPicPr>
          <p:nvPr/>
        </p:nvPicPr>
        <p:blipFill>
          <a:blip r:embed="rId7"/>
          <a:srcRect/>
          <a:stretch>
            <a:fillRect/>
          </a:stretch>
        </p:blipFill>
        <p:spPr bwMode="auto">
          <a:xfrm>
            <a:off x="1895475" y="1946031"/>
            <a:ext cx="5353050" cy="393382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25</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lvl="1" indent="-514350">
              <a:buFont typeface="+mj-lt"/>
              <a:buAutoNum type="arabicPeriod" startAt="4"/>
            </a:pPr>
            <a:r>
              <a:rPr lang="en-US" sz="2600" dirty="0" smtClean="0">
                <a:latin typeface="Century Gothic" pitchFamily="34" charset="0"/>
              </a:rPr>
              <a:t>Provide a </a:t>
            </a:r>
            <a:r>
              <a:rPr lang="en-US" sz="2600" i="1" dirty="0" smtClean="0">
                <a:latin typeface="Century Gothic" pitchFamily="34" charset="0"/>
              </a:rPr>
              <a:t>Documentation Title</a:t>
            </a:r>
            <a:r>
              <a:rPr lang="en-US" sz="2600" dirty="0" smtClean="0">
                <a:latin typeface="Century Gothic" pitchFamily="34" charset="0"/>
              </a:rPr>
              <a:t>. Click </a:t>
            </a:r>
            <a:r>
              <a:rPr lang="en-US" sz="2600" i="1" dirty="0" smtClean="0">
                <a:latin typeface="Century Gothic" pitchFamily="34" charset="0"/>
              </a:rPr>
              <a:t>OK</a:t>
            </a:r>
            <a:r>
              <a:rPr lang="en-US" sz="2600" dirty="0" smtClean="0">
                <a:latin typeface="Century Gothic" pitchFamily="34" charset="0"/>
              </a:rPr>
              <a:t>.</a:t>
            </a: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DWD – Creating Documentation</a:t>
            </a:r>
          </a:p>
        </p:txBody>
      </p:sp>
      <p:sp>
        <p:nvSpPr>
          <p:cNvPr id="6" name="Text Placeholder 5"/>
          <p:cNvSpPr>
            <a:spLocks noGrp="1"/>
          </p:cNvSpPr>
          <p:nvPr>
            <p:ph type="body" sz="quarter" idx="11"/>
          </p:nvPr>
        </p:nvSpPr>
        <p:spPr/>
        <p:txBody>
          <a:bodyPr/>
          <a:lstStyle/>
          <a:p>
            <a:endParaRPr lang="en-US"/>
          </a:p>
        </p:txBody>
      </p:sp>
      <p:pic>
        <p:nvPicPr>
          <p:cNvPr id="103427" name="Picture 3"/>
          <p:cNvPicPr>
            <a:picLocks noChangeAspect="1" noChangeArrowheads="1"/>
          </p:cNvPicPr>
          <p:nvPr/>
        </p:nvPicPr>
        <p:blipFill>
          <a:blip r:embed="rId7"/>
          <a:srcRect/>
          <a:stretch>
            <a:fillRect/>
          </a:stretch>
        </p:blipFill>
        <p:spPr bwMode="auto">
          <a:xfrm>
            <a:off x="1924050" y="1868489"/>
            <a:ext cx="5600700" cy="444817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26</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lvl="1" indent="-514350">
              <a:buFont typeface="+mj-lt"/>
              <a:buAutoNum type="arabicPeriod" startAt="5"/>
            </a:pPr>
            <a:r>
              <a:rPr lang="en-US" sz="2600" dirty="0" smtClean="0">
                <a:latin typeface="Century Gothic" pitchFamily="34" charset="0"/>
              </a:rPr>
              <a:t>A progress bar window will display.</a:t>
            </a:r>
          </a:p>
          <a:p>
            <a:pPr marL="342900" lvl="1" indent="-342900">
              <a:buNone/>
            </a:pPr>
            <a:r>
              <a:rPr lang="en-US" dirty="0" smtClean="0">
                <a:latin typeface="Century Gothic" pitchFamily="34" charset="0"/>
              </a:rPr>
              <a:t>			Note: This process may be a while based on </a:t>
            </a:r>
            <a:br>
              <a:rPr lang="en-US" dirty="0" smtClean="0">
                <a:latin typeface="Century Gothic" pitchFamily="34" charset="0"/>
              </a:rPr>
            </a:br>
            <a:r>
              <a:rPr lang="en-US" dirty="0" smtClean="0">
                <a:latin typeface="Century Gothic" pitchFamily="34" charset="0"/>
              </a:rPr>
              <a:t>		selection.</a:t>
            </a: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DWD – Creating Documentation</a:t>
            </a:r>
          </a:p>
        </p:txBody>
      </p:sp>
      <p:sp>
        <p:nvSpPr>
          <p:cNvPr id="8" name="Text Placeholder 7"/>
          <p:cNvSpPr>
            <a:spLocks noGrp="1"/>
          </p:cNvSpPr>
          <p:nvPr>
            <p:ph type="body" sz="quarter" idx="11"/>
          </p:nvPr>
        </p:nvSpPr>
        <p:spPr/>
        <p:txBody>
          <a:bodyPr/>
          <a:lstStyle/>
          <a:p>
            <a:endParaRPr lang="en-US"/>
          </a:p>
        </p:txBody>
      </p:sp>
      <p:grpSp>
        <p:nvGrpSpPr>
          <p:cNvPr id="7" name="Group 6"/>
          <p:cNvGrpSpPr/>
          <p:nvPr/>
        </p:nvGrpSpPr>
        <p:grpSpPr>
          <a:xfrm>
            <a:off x="1088781" y="2784228"/>
            <a:ext cx="6885842" cy="2857866"/>
            <a:chOff x="1088781" y="2327031"/>
            <a:chExt cx="6885842" cy="2857866"/>
          </a:xfrm>
        </p:grpSpPr>
        <p:pic>
          <p:nvPicPr>
            <p:cNvPr id="104450" name="Picture 2"/>
            <p:cNvPicPr>
              <a:picLocks noChangeAspect="1" noChangeArrowheads="1"/>
            </p:cNvPicPr>
            <p:nvPr/>
          </p:nvPicPr>
          <p:blipFill>
            <a:blip r:embed="rId7"/>
            <a:srcRect/>
            <a:stretch>
              <a:fillRect/>
            </a:stretch>
          </p:blipFill>
          <p:spPr bwMode="auto">
            <a:xfrm>
              <a:off x="1088781" y="2327031"/>
              <a:ext cx="4457700" cy="1819275"/>
            </a:xfrm>
            <a:prstGeom prst="rect">
              <a:avLst/>
            </a:prstGeom>
            <a:noFill/>
            <a:ln w="9525">
              <a:noFill/>
              <a:miter lim="800000"/>
              <a:headEnd/>
              <a:tailEnd/>
            </a:ln>
          </p:spPr>
        </p:pic>
        <p:pic>
          <p:nvPicPr>
            <p:cNvPr id="104451" name="Picture 3"/>
            <p:cNvPicPr>
              <a:picLocks noChangeAspect="1" noChangeArrowheads="1"/>
            </p:cNvPicPr>
            <p:nvPr/>
          </p:nvPicPr>
          <p:blipFill>
            <a:blip r:embed="rId8"/>
            <a:srcRect/>
            <a:stretch>
              <a:fillRect/>
            </a:stretch>
          </p:blipFill>
          <p:spPr bwMode="auto">
            <a:xfrm>
              <a:off x="3516923" y="3365622"/>
              <a:ext cx="4457700" cy="1819275"/>
            </a:xfrm>
            <a:prstGeom prst="rect">
              <a:avLst/>
            </a:prstGeom>
            <a:noFill/>
            <a:ln w="9525">
              <a:noFill/>
              <a:miter lim="800000"/>
              <a:headEnd/>
              <a:tailEnd/>
            </a:ln>
          </p:spPr>
        </p:pic>
      </p:gr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27</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lvl="1" indent="-514350">
              <a:buFont typeface="+mj-lt"/>
              <a:buAutoNum type="arabicPeriod" startAt="6"/>
            </a:pPr>
            <a:r>
              <a:rPr lang="en-US" sz="2600" dirty="0" smtClean="0">
                <a:latin typeface="Century Gothic" pitchFamily="34" charset="0"/>
              </a:rPr>
              <a:t>Upon completion, the documentation can be viewed in DWD or selecting the </a:t>
            </a:r>
            <a:r>
              <a:rPr lang="en-US" sz="2600" i="1" dirty="0" smtClean="0">
                <a:latin typeface="Century Gothic" pitchFamily="34" charset="0"/>
              </a:rPr>
              <a:t>index.html</a:t>
            </a:r>
            <a:r>
              <a:rPr lang="en-US" sz="2600" dirty="0" smtClean="0">
                <a:latin typeface="Century Gothic" pitchFamily="34" charset="0"/>
              </a:rPr>
              <a:t> in the destination folder.</a:t>
            </a: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DWD – Creating Documentation</a:t>
            </a:r>
          </a:p>
        </p:txBody>
      </p:sp>
      <p:sp>
        <p:nvSpPr>
          <p:cNvPr id="12" name="Text Placeholder 11"/>
          <p:cNvSpPr>
            <a:spLocks noGrp="1"/>
          </p:cNvSpPr>
          <p:nvPr>
            <p:ph type="body" sz="quarter" idx="11"/>
          </p:nvPr>
        </p:nvSpPr>
        <p:spPr/>
        <p:txBody>
          <a:bodyPr/>
          <a:lstStyle/>
          <a:p>
            <a:endParaRPr lang="en-US"/>
          </a:p>
        </p:txBody>
      </p:sp>
      <p:grpSp>
        <p:nvGrpSpPr>
          <p:cNvPr id="11" name="Group 10"/>
          <p:cNvGrpSpPr/>
          <p:nvPr/>
        </p:nvGrpSpPr>
        <p:grpSpPr>
          <a:xfrm>
            <a:off x="457200" y="2649415"/>
            <a:ext cx="8229600" cy="3442591"/>
            <a:chOff x="457200" y="2649415"/>
            <a:chExt cx="8229600" cy="3442591"/>
          </a:xfrm>
        </p:grpSpPr>
        <p:grpSp>
          <p:nvGrpSpPr>
            <p:cNvPr id="8" name="Group 7"/>
            <p:cNvGrpSpPr/>
            <p:nvPr/>
          </p:nvGrpSpPr>
          <p:grpSpPr>
            <a:xfrm>
              <a:off x="457200" y="2649415"/>
              <a:ext cx="8229600" cy="3442591"/>
              <a:chOff x="457200" y="2649415"/>
              <a:chExt cx="8229600" cy="3442591"/>
            </a:xfrm>
          </p:grpSpPr>
          <p:pic>
            <p:nvPicPr>
              <p:cNvPr id="7" name="Picture 1"/>
              <p:cNvPicPr>
                <a:picLocks noChangeAspect="1" noChangeArrowheads="1"/>
              </p:cNvPicPr>
              <p:nvPr/>
            </p:nvPicPr>
            <p:blipFill>
              <a:blip r:embed="rId7"/>
              <a:srcRect/>
              <a:stretch>
                <a:fillRect/>
              </a:stretch>
            </p:blipFill>
            <p:spPr bwMode="auto">
              <a:xfrm>
                <a:off x="457200" y="2649415"/>
                <a:ext cx="4736123" cy="1879674"/>
              </a:xfrm>
              <a:prstGeom prst="rect">
                <a:avLst/>
              </a:prstGeom>
              <a:noFill/>
              <a:ln w="9525">
                <a:noFill/>
                <a:miter lim="800000"/>
                <a:headEnd/>
                <a:tailEnd/>
              </a:ln>
            </p:spPr>
          </p:pic>
          <p:pic>
            <p:nvPicPr>
              <p:cNvPr id="105474" name="Picture 2"/>
              <p:cNvPicPr>
                <a:picLocks noChangeAspect="1" noChangeArrowheads="1"/>
              </p:cNvPicPr>
              <p:nvPr/>
            </p:nvPicPr>
            <p:blipFill>
              <a:blip r:embed="rId8"/>
              <a:srcRect/>
              <a:stretch>
                <a:fillRect/>
              </a:stretch>
            </p:blipFill>
            <p:spPr bwMode="auto">
              <a:xfrm>
                <a:off x="1781908" y="4009292"/>
                <a:ext cx="6904892" cy="2082714"/>
              </a:xfrm>
              <a:prstGeom prst="rect">
                <a:avLst/>
              </a:prstGeom>
              <a:noFill/>
              <a:ln w="9525">
                <a:noFill/>
                <a:miter lim="800000"/>
                <a:headEnd/>
                <a:tailEnd/>
              </a:ln>
            </p:spPr>
          </p:pic>
        </p:grpSp>
        <p:sp>
          <p:nvSpPr>
            <p:cNvPr id="9" name="Oval 8"/>
            <p:cNvSpPr/>
            <p:nvPr/>
          </p:nvSpPr>
          <p:spPr>
            <a:xfrm>
              <a:off x="2883876" y="3188678"/>
              <a:ext cx="1922585" cy="550984"/>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4419600" y="5556737"/>
              <a:ext cx="1160586" cy="257907"/>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Rectangle 2"/>
          <p:cNvSpPr>
            <a:spLocks noGrp="1"/>
          </p:cNvSpPr>
          <p:nvPr>
            <p:ph type="title"/>
          </p:nvPr>
        </p:nvSpPr>
        <p:spPr/>
        <p:txBody>
          <a:bodyPr/>
          <a:lstStyle/>
          <a:p>
            <a:pPr eaLnBrk="1" hangingPunct="1"/>
            <a:r>
              <a:rPr lang="en-US" dirty="0" smtClean="0"/>
              <a:t>Day 3 - In Review	</a:t>
            </a:r>
          </a:p>
        </p:txBody>
      </p:sp>
      <p:sp>
        <p:nvSpPr>
          <p:cNvPr id="206850" name="Rectangle 3"/>
          <p:cNvSpPr>
            <a:spLocks noGrp="1"/>
          </p:cNvSpPr>
          <p:nvPr>
            <p:ph idx="1"/>
          </p:nvPr>
        </p:nvSpPr>
        <p:spPr/>
        <p:txBody>
          <a:bodyPr/>
          <a:lstStyle/>
          <a:p>
            <a:pPr eaLnBrk="1" hangingPunct="1"/>
            <a:r>
              <a:rPr lang="en-US" dirty="0" smtClean="0"/>
              <a:t>Setup for CFO Dashboard</a:t>
            </a:r>
          </a:p>
          <a:p>
            <a:pPr eaLnBrk="1" hangingPunct="1"/>
            <a:r>
              <a:rPr lang="en-US" dirty="0" smtClean="0"/>
              <a:t>Generating Documentation</a:t>
            </a:r>
          </a:p>
          <a:p>
            <a:pPr eaLnBrk="1" hangingPunct="1"/>
            <a:r>
              <a:rPr lang="en-US" dirty="0" smtClean="0"/>
              <a:t>Review for Exam</a:t>
            </a:r>
          </a:p>
        </p:txBody>
      </p:sp>
      <p:sp>
        <p:nvSpPr>
          <p:cNvPr id="4"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28</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endParaRPr lang="en-US"/>
          </a:p>
        </p:txBody>
      </p:sp>
      <p:sp>
        <p:nvSpPr>
          <p:cNvPr id="29697" name="Title 1"/>
          <p:cNvSpPr>
            <a:spLocks noGrp="1"/>
          </p:cNvSpPr>
          <p:nvPr>
            <p:ph type="title"/>
            <p:custDataLst>
              <p:tags r:id="rId2"/>
            </p:custDataLst>
          </p:nvPr>
        </p:nvSpPr>
        <p:spPr/>
        <p:txBody>
          <a:bodyPr/>
          <a:lstStyle/>
          <a:p>
            <a:pPr eaLnBrk="1" hangingPunct="1"/>
            <a:r>
              <a:rPr lang="en-US" dirty="0" smtClean="0">
                <a:latin typeface="Century Gothic" pitchFamily="34" charset="0"/>
              </a:rPr>
              <a:t>Parking Lot Review ?</a:t>
            </a:r>
          </a:p>
        </p:txBody>
      </p:sp>
      <p:sp>
        <p:nvSpPr>
          <p:cNvPr id="11" name="Text Placeholder 10"/>
          <p:cNvSpPr>
            <a:spLocks noGrp="1"/>
          </p:cNvSpPr>
          <p:nvPr>
            <p:ph type="body" sz="quarter" idx="11"/>
          </p:nvPr>
        </p:nvSpPr>
        <p:spPr/>
        <p:txBody>
          <a:bodyPr/>
          <a:lstStyle/>
          <a:p>
            <a:endParaRPr lang="en-US"/>
          </a:p>
        </p:txBody>
      </p:sp>
      <p:pic>
        <p:nvPicPr>
          <p:cNvPr id="29698" name="Picture 7" descr="C:\Users\fws\AppData\Local\Microsoft\Windows\Temporary Internet Files\Content.IE5\GD9MALFI\MC900059582[1].wmf"/>
          <p:cNvPicPr>
            <a:picLocks noChangeAspect="1" noChangeArrowheads="1"/>
          </p:cNvPicPr>
          <p:nvPr>
            <p:custDataLst>
              <p:tags r:id="rId3"/>
            </p:custDataLst>
          </p:nvPr>
        </p:nvPicPr>
        <p:blipFill>
          <a:blip r:embed="rId6"/>
          <a:srcRect/>
          <a:stretch>
            <a:fillRect/>
          </a:stretch>
        </p:blipFill>
        <p:spPr bwMode="auto">
          <a:xfrm flipH="1">
            <a:off x="2286000" y="1658938"/>
            <a:ext cx="4219575" cy="4024312"/>
          </a:xfrm>
          <a:prstGeom prst="rect">
            <a:avLst/>
          </a:prstGeom>
          <a:noFill/>
          <a:ln w="9525">
            <a:noFill/>
            <a:miter lim="800000"/>
            <a:headEnd/>
            <a:tailEnd/>
          </a:ln>
        </p:spPr>
      </p:pic>
      <p:sp>
        <p:nvSpPr>
          <p:cNvPr id="4"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29</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3</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r>
              <a:rPr lang="en-US" dirty="0" smtClean="0"/>
              <a:t>Troubleshooting Historical Load Issues</a:t>
            </a:r>
          </a:p>
          <a:p>
            <a:r>
              <a:rPr lang="en-US" dirty="0" smtClean="0"/>
              <a:t>Building and Populating Cubes</a:t>
            </a:r>
          </a:p>
          <a:p>
            <a:r>
              <a:rPr lang="en-US" dirty="0" smtClean="0"/>
              <a:t>Using Excel to Query the Cubes</a:t>
            </a:r>
          </a:p>
          <a:p>
            <a:r>
              <a:rPr lang="en-US" dirty="0" smtClean="0"/>
              <a:t>DWD and Scheduler</a:t>
            </a:r>
          </a:p>
          <a:p>
            <a:r>
              <a:rPr lang="en-US" dirty="0" smtClean="0"/>
              <a:t>BI Administrator</a:t>
            </a:r>
          </a:p>
          <a:p>
            <a:r>
              <a:rPr lang="en-US" dirty="0" smtClean="0"/>
              <a:t>BI Portal</a:t>
            </a:r>
            <a:endParaRPr lang="en-US" dirty="0" smtClean="0">
              <a:latin typeface="Century Gothic" pitchFamily="34" charset="0"/>
            </a:endParaRPr>
          </a:p>
          <a:p>
            <a:pPr lvl="1" eaLnBrk="1" hangingPunct="1">
              <a:buFont typeface="Lucida Grande"/>
              <a:buNone/>
            </a:pPr>
            <a:endParaRPr lang="en-US" dirty="0" smtClean="0">
              <a:latin typeface="Century Gothic" pitchFamily="34" charset="0"/>
            </a:endParaRP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Day 2 Summary</a:t>
            </a:r>
          </a:p>
        </p:txBody>
      </p:sp>
      <p:sp>
        <p:nvSpPr>
          <p:cNvPr id="5" name="Text Placeholder 4"/>
          <p:cNvSpPr>
            <a:spLocks noGrp="1"/>
          </p:cNvSpPr>
          <p:nvPr>
            <p:ph type="body" sz="quarter" idx="11"/>
          </p:nvPr>
        </p:nvSpPr>
        <p:spPr/>
        <p:txBody>
          <a:bodyPr/>
          <a:lstStyle/>
          <a:p>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subTnLst>
                                    <p:animClr>
                                      <p:cBhvr override="childStyle">
                                        <p:cTn dur="1" fill="hold" display="0" masterRel="nextClick" afterEffect="1"/>
                                        <p:tgtEl>
                                          <p:spTgt spid="3">
                                            <p:txEl>
                                              <p:pRg st="2" end="2"/>
                                            </p:txEl>
                                          </p:spTgt>
                                        </p:tgtEl>
                                        <p:attrNameLst>
                                          <p:attrName>ppt_c</p:attrName>
                                        </p:attrNameLst>
                                      </p:cBhvr>
                                      <p:to>
                                        <a:srgbClr val="B2B2B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subTnLst>
                                    <p:animClr>
                                      <p:cBhvr override="childStyle">
                                        <p:cTn dur="1" fill="hold" display="0" masterRel="nextClick" afterEffect="1"/>
                                        <p:tgtEl>
                                          <p:spTgt spid="3">
                                            <p:txEl>
                                              <p:pRg st="3" end="3"/>
                                            </p:txEl>
                                          </p:spTgt>
                                        </p:tgtEl>
                                        <p:attrNameLst>
                                          <p:attrName>ppt_c</p:attrName>
                                        </p:attrNameLst>
                                      </p:cBhvr>
                                      <p:to>
                                        <a:srgbClr val="B2B2B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subTnLst>
                                    <p:animClr>
                                      <p:cBhvr override="childStyle">
                                        <p:cTn dur="1" fill="hold" display="0" masterRel="nextClick" afterEffect="1"/>
                                        <p:tgtEl>
                                          <p:spTgt spid="3">
                                            <p:txEl>
                                              <p:pRg st="4" end="4"/>
                                            </p:txEl>
                                          </p:spTgt>
                                        </p:tgtEl>
                                        <p:attrNameLst>
                                          <p:attrName>ppt_c</p:attrName>
                                        </p:attrNameLst>
                                      </p:cBhvr>
                                      <p:to>
                                        <a:srgbClr val="B2B2B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subTnLst>
                                    <p:animClr>
                                      <p:cBhvr override="childStyle">
                                        <p:cTn dur="1" fill="hold" display="0" masterRel="nextClick" afterEffect="1"/>
                                        <p:tgtEl>
                                          <p:spTgt spid="3">
                                            <p:txEl>
                                              <p:pRg st="5" end="5"/>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Slide Number Placeholder 6"/>
          <p:cNvSpPr>
            <a:spLocks noGrp="1"/>
          </p:cNvSpPr>
          <p:nvPr>
            <p:ph type="sldNum"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F641DB4-64C5-42AF-9EFB-C3CCCA82852B}" type="slidenum">
              <a:rPr lang="en-US" smtClean="0">
                <a:latin typeface="Century Gothic" pitchFamily="34" charset="0"/>
              </a:rPr>
              <a:pPr fontAlgn="base">
                <a:spcBef>
                  <a:spcPct val="0"/>
                </a:spcBef>
                <a:spcAft>
                  <a:spcPct val="0"/>
                </a:spcAft>
              </a:pPr>
              <a:t>30</a:t>
            </a:fld>
            <a:endParaRPr lang="en-US" smtClean="0">
              <a:latin typeface="Century Gothic" pitchFamily="34" charset="0"/>
            </a:endParaRPr>
          </a:p>
        </p:txBody>
      </p:sp>
      <p:sp>
        <p:nvSpPr>
          <p:cNvPr id="31745" name="Content Placeholder 4"/>
          <p:cNvSpPr>
            <a:spLocks noGrp="1"/>
          </p:cNvSpPr>
          <p:nvPr>
            <p:ph idx="4294967295"/>
          </p:nvPr>
        </p:nvSpPr>
        <p:spPr>
          <a:xfrm>
            <a:off x="0" y="1316038"/>
            <a:ext cx="8229600" cy="5000625"/>
          </a:xfrm>
        </p:spPr>
        <p:txBody>
          <a:bodyPr/>
          <a:lstStyle/>
          <a:p>
            <a:pPr eaLnBrk="1" hangingPunct="1"/>
            <a:endParaRPr lang="en-GB" sz="4000" dirty="0" smtClean="0">
              <a:solidFill>
                <a:srgbClr val="4F4F4F"/>
              </a:solidFill>
              <a:latin typeface="Century Gothic" pitchFamily="34" charset="0"/>
            </a:endParaRPr>
          </a:p>
          <a:p>
            <a:pPr algn="ctr" eaLnBrk="1" hangingPunct="1">
              <a:lnSpc>
                <a:spcPct val="150000"/>
              </a:lnSpc>
              <a:buFont typeface="Arial" charset="0"/>
              <a:buNone/>
            </a:pPr>
            <a:r>
              <a:rPr lang="en-GB" sz="4000" dirty="0" smtClean="0">
                <a:solidFill>
                  <a:srgbClr val="4F4F4F"/>
                </a:solidFill>
                <a:latin typeface="Century Gothic" pitchFamily="34" charset="0"/>
                <a:hlinkClick r:id="rId3"/>
              </a:rPr>
              <a:t>www.qad.com</a:t>
            </a:r>
            <a:endParaRPr lang="en-GB" sz="4000" dirty="0" smtClean="0">
              <a:solidFill>
                <a:srgbClr val="4F4F4F"/>
              </a:solidFill>
              <a:latin typeface="Century Gothic" pitchFamily="34" charset="0"/>
            </a:endParaRPr>
          </a:p>
          <a:p>
            <a:pPr algn="ctr" eaLnBrk="1" hangingPunct="1">
              <a:lnSpc>
                <a:spcPct val="150000"/>
              </a:lnSpc>
              <a:buFont typeface="Arial" charset="0"/>
              <a:buNone/>
            </a:pPr>
            <a:r>
              <a:rPr lang="en-GB" sz="2000" dirty="0" smtClean="0">
                <a:solidFill>
                  <a:srgbClr val="4F4F4F"/>
                </a:solidFill>
                <a:latin typeface="Century Gothic" pitchFamily="34" charset="0"/>
              </a:rPr>
              <a:t>© </a:t>
            </a:r>
            <a:r>
              <a:rPr lang="en-GB" sz="2000" dirty="0" smtClean="0">
                <a:solidFill>
                  <a:srgbClr val="4F4F4F"/>
                </a:solidFill>
                <a:latin typeface="Century Gothic" pitchFamily="34" charset="0"/>
              </a:rPr>
              <a:t>2013 </a:t>
            </a:r>
            <a:r>
              <a:rPr lang="en-GB" sz="2000" dirty="0" smtClean="0">
                <a:solidFill>
                  <a:srgbClr val="4F4F4F"/>
                </a:solidFill>
                <a:latin typeface="Century Gothic" pitchFamily="34" charset="0"/>
              </a:rPr>
              <a:t>QAD Inc</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4</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eaLnBrk="1" hangingPunct="1"/>
            <a:r>
              <a:rPr lang="en-US" dirty="0" smtClean="0">
                <a:latin typeface="Century Gothic" pitchFamily="34" charset="0"/>
              </a:rPr>
              <a:t>About the CFO Dashboard</a:t>
            </a:r>
          </a:p>
          <a:p>
            <a:pPr lvl="1" eaLnBrk="1" hangingPunct="1"/>
            <a:r>
              <a:rPr lang="en-US" dirty="0" smtClean="0">
                <a:latin typeface="Century Gothic" pitchFamily="34" charset="0"/>
              </a:rPr>
              <a:t>The CFO Dashboard is a standard element that ships with the QAD BI Portal.</a:t>
            </a:r>
          </a:p>
          <a:p>
            <a:pPr lvl="1" eaLnBrk="1" hangingPunct="1"/>
            <a:r>
              <a:rPr lang="en-US" dirty="0" smtClean="0">
                <a:latin typeface="Century Gothic" pitchFamily="34" charset="0"/>
              </a:rPr>
              <a:t>It is designed to collect in one easy-to-view place the important financial metrics for a customer organization so that the financial health of the organization can be quickly understood.</a:t>
            </a: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 </a:t>
            </a:r>
          </a:p>
        </p:txBody>
      </p:sp>
      <p:sp>
        <p:nvSpPr>
          <p:cNvPr id="5" name="Text Placeholder 4"/>
          <p:cNvSpPr>
            <a:spLocks noGrp="1"/>
          </p:cNvSpPr>
          <p:nvPr>
            <p:ph type="body" sz="quarter" idx="11"/>
          </p:nvPr>
        </p:nvSpPr>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5</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indent="-514350" eaLnBrk="1" hangingPunct="1">
              <a:buFont typeface="+mj-lt"/>
              <a:buAutoNum type="arabicPeriod"/>
            </a:pPr>
            <a:r>
              <a:rPr lang="en-US" dirty="0" smtClean="0">
                <a:latin typeface="Century Gothic" pitchFamily="34" charset="0"/>
              </a:rPr>
              <a:t>Add a </a:t>
            </a:r>
            <a:r>
              <a:rPr lang="en-US" i="1" dirty="0" err="1" smtClean="0">
                <a:latin typeface="Century Gothic" pitchFamily="34" charset="0"/>
              </a:rPr>
              <a:t>cfo</a:t>
            </a:r>
            <a:r>
              <a:rPr lang="en-US" i="1" dirty="0" smtClean="0">
                <a:latin typeface="Century Gothic" pitchFamily="34" charset="0"/>
              </a:rPr>
              <a:t>-dashboard</a:t>
            </a:r>
            <a:r>
              <a:rPr lang="en-US" dirty="0" smtClean="0">
                <a:latin typeface="Century Gothic" pitchFamily="34" charset="0"/>
              </a:rPr>
              <a:t> directory in Tomcat</a:t>
            </a:r>
          </a:p>
          <a:p>
            <a:pPr marL="514350" indent="-514350" algn="ctr" eaLnBrk="1" hangingPunct="1">
              <a:buNone/>
            </a:pPr>
            <a:r>
              <a:rPr lang="en-US" sz="1600" b="1" dirty="0" smtClean="0">
                <a:latin typeface="Century Gothic" pitchFamily="34" charset="0"/>
              </a:rPr>
              <a:t>   </a:t>
            </a:r>
            <a:r>
              <a:rPr lang="en-US" sz="1600" dirty="0" smtClean="0">
                <a:latin typeface="Century Gothic" pitchFamily="34" charset="0"/>
              </a:rPr>
              <a:t>    C:\Program Files (x86)\QAD Business Intelligence\Tomcat\</a:t>
            </a:r>
            <a:r>
              <a:rPr lang="en-US" sz="1600" dirty="0" err="1" smtClean="0">
                <a:latin typeface="Century Gothic" pitchFamily="34" charset="0"/>
              </a:rPr>
              <a:t>webapps</a:t>
            </a:r>
            <a:r>
              <a:rPr lang="en-US" sz="1600" dirty="0" smtClean="0">
                <a:latin typeface="Century Gothic" pitchFamily="34" charset="0"/>
              </a:rPr>
              <a:t>\</a:t>
            </a:r>
            <a:r>
              <a:rPr lang="en-US" sz="1600" dirty="0" err="1" smtClean="0">
                <a:latin typeface="Century Gothic" pitchFamily="34" charset="0"/>
              </a:rPr>
              <a:t>qadbi</a:t>
            </a:r>
            <a:endParaRPr lang="en-US" sz="1600" dirty="0" smtClean="0">
              <a:latin typeface="Century Gothic" pitchFamily="34" charset="0"/>
            </a:endParaRPr>
          </a:p>
          <a:p>
            <a:pPr marL="514350" indent="-514350" eaLnBrk="1" hangingPunct="1">
              <a:buFont typeface="+mj-lt"/>
              <a:buAutoNum type="arabicPeriod"/>
            </a:pPr>
            <a:endParaRPr lang="en-US" dirty="0" smtClean="0">
              <a:latin typeface="Century Gothic" pitchFamily="34" charset="0"/>
            </a:endParaRPr>
          </a:p>
          <a:p>
            <a:pPr marL="514350" indent="-514350" eaLnBrk="1" hangingPunct="1">
              <a:buFont typeface="+mj-lt"/>
              <a:buAutoNum type="arabicPeriod"/>
            </a:pPr>
            <a:endParaRPr lang="en-US" dirty="0" smtClean="0">
              <a:latin typeface="Century Gothic" pitchFamily="34" charset="0"/>
            </a:endParaRPr>
          </a:p>
          <a:p>
            <a:pPr marL="514350" indent="-514350" eaLnBrk="1" hangingPunct="1">
              <a:buFont typeface="+mj-lt"/>
              <a:buAutoNum type="arabicPeriod"/>
            </a:pPr>
            <a:endParaRPr lang="en-US" dirty="0" smtClean="0">
              <a:latin typeface="Century Gothic" pitchFamily="34" charset="0"/>
            </a:endParaRPr>
          </a:p>
          <a:p>
            <a:pPr marL="514350" indent="-514350" eaLnBrk="1" hangingPunct="1">
              <a:buFont typeface="+mj-lt"/>
              <a:buAutoNum type="arabicPeriod"/>
            </a:pPr>
            <a:endParaRPr lang="en-US" dirty="0" smtClean="0">
              <a:latin typeface="Century Gothic" pitchFamily="34" charset="0"/>
            </a:endParaRPr>
          </a:p>
          <a:p>
            <a:pPr marL="514350" indent="-514350" eaLnBrk="1" hangingPunct="1">
              <a:buFont typeface="+mj-lt"/>
              <a:buAutoNum type="arabicPeriod"/>
            </a:pPr>
            <a:endParaRPr lang="en-US" dirty="0" smtClean="0">
              <a:latin typeface="Century Gothic" pitchFamily="34" charset="0"/>
            </a:endParaRPr>
          </a:p>
          <a:p>
            <a:pPr marL="514350" indent="-514350" eaLnBrk="1" hangingPunct="1">
              <a:buFont typeface="+mj-lt"/>
              <a:buAutoNum type="arabicPeriod"/>
            </a:pPr>
            <a:endParaRPr lang="en-US" dirty="0" smtClean="0">
              <a:latin typeface="Century Gothic" pitchFamily="34" charset="0"/>
            </a:endParaRPr>
          </a:p>
          <a:p>
            <a:pPr marL="514350" indent="-514350" eaLnBrk="1" hangingPunct="1">
              <a:buFont typeface="+mj-lt"/>
              <a:buAutoNum type="arabicPeriod"/>
            </a:pPr>
            <a:endParaRPr lang="en-US" dirty="0" smtClean="0">
              <a:latin typeface="Century Gothic" pitchFamily="34" charset="0"/>
            </a:endParaRPr>
          </a:p>
          <a:p>
            <a:pPr lvl="1" eaLnBrk="1" hangingPunct="1">
              <a:buFont typeface="Lucida Grande"/>
              <a:buNone/>
            </a:pPr>
            <a:endParaRPr lang="en-US" dirty="0" smtClean="0">
              <a:latin typeface="Century Gothic" pitchFamily="34" charset="0"/>
            </a:endParaRP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6" name="Text Placeholder 5"/>
          <p:cNvSpPr>
            <a:spLocks noGrp="1"/>
          </p:cNvSpPr>
          <p:nvPr>
            <p:ph type="body" sz="quarter" idx="11"/>
          </p:nvPr>
        </p:nvSpPr>
        <p:spPr/>
        <p:txBody>
          <a:bodyPr/>
          <a:lstStyle/>
          <a:p>
            <a:endParaRPr lang="en-US"/>
          </a:p>
        </p:txBody>
      </p:sp>
      <p:pic>
        <p:nvPicPr>
          <p:cNvPr id="1026" name="Picture 2"/>
          <p:cNvPicPr>
            <a:picLocks noChangeAspect="1" noChangeArrowheads="1"/>
          </p:cNvPicPr>
          <p:nvPr/>
        </p:nvPicPr>
        <p:blipFill>
          <a:blip r:embed="rId7"/>
          <a:srcRect/>
          <a:stretch>
            <a:fillRect/>
          </a:stretch>
        </p:blipFill>
        <p:spPr bwMode="auto">
          <a:xfrm>
            <a:off x="1106423" y="2197935"/>
            <a:ext cx="6820665" cy="411819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6</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indent="-514350" eaLnBrk="1" hangingPunct="1">
              <a:buFont typeface="+mj-lt"/>
              <a:buAutoNum type="arabicPeriod" startAt="2"/>
            </a:pPr>
            <a:r>
              <a:rPr lang="en-US" dirty="0" smtClean="0">
                <a:latin typeface="Century Gothic" pitchFamily="34" charset="0"/>
              </a:rPr>
              <a:t>Copy the </a:t>
            </a:r>
            <a:r>
              <a:rPr lang="en-US" i="1" dirty="0" smtClean="0">
                <a:latin typeface="Century Gothic" pitchFamily="34" charset="0"/>
              </a:rPr>
              <a:t>cfo_dashboard_template.xls</a:t>
            </a:r>
            <a:r>
              <a:rPr lang="en-US" dirty="0" smtClean="0">
                <a:latin typeface="Century Gothic" pitchFamily="34" charset="0"/>
              </a:rPr>
              <a:t> from the installation directory.</a:t>
            </a:r>
          </a:p>
          <a:p>
            <a:pPr marL="514350" indent="-514350" eaLnBrk="1" hangingPunct="1">
              <a:buNone/>
            </a:pPr>
            <a:r>
              <a:rPr lang="en-US" sz="1600" b="1" dirty="0" smtClean="0">
                <a:latin typeface="Century Gothic" pitchFamily="34" charset="0"/>
              </a:rPr>
              <a:t>         </a:t>
            </a:r>
          </a:p>
          <a:p>
            <a:pPr marL="514350" indent="-514350" algn="ctr" eaLnBrk="1" hangingPunct="1">
              <a:buNone/>
            </a:pPr>
            <a:r>
              <a:rPr lang="en-US" sz="1600" b="1" dirty="0" smtClean="0">
                <a:latin typeface="Century Gothic" pitchFamily="34" charset="0"/>
              </a:rPr>
              <a:t>C:\Program Files (x86)\QAD Business Intelligence\</a:t>
            </a:r>
            <a:r>
              <a:rPr lang="en-US" sz="1600" b="1" dirty="0" err="1" smtClean="0">
                <a:latin typeface="Century Gothic" pitchFamily="34" charset="0"/>
              </a:rPr>
              <a:t>qadbi</a:t>
            </a:r>
            <a:r>
              <a:rPr lang="en-US" sz="1600" b="1" dirty="0" smtClean="0">
                <a:latin typeface="Century Gothic" pitchFamily="34" charset="0"/>
              </a:rPr>
              <a:t>\</a:t>
            </a:r>
            <a:r>
              <a:rPr lang="en-US" sz="1600" b="1" dirty="0" err="1" smtClean="0">
                <a:latin typeface="Century Gothic" pitchFamily="34" charset="0"/>
              </a:rPr>
              <a:t>cfo</a:t>
            </a:r>
            <a:endParaRPr lang="en-US" sz="1600" dirty="0" smtClean="0">
              <a:latin typeface="Century Gothic" pitchFamily="34" charset="0"/>
            </a:endParaRP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6" name="Text Placeholder 5"/>
          <p:cNvSpPr>
            <a:spLocks noGrp="1"/>
          </p:cNvSpPr>
          <p:nvPr>
            <p:ph type="body" sz="quarter" idx="11"/>
          </p:nvPr>
        </p:nvSpPr>
        <p:spPr/>
        <p:txBody>
          <a:bodyPr/>
          <a:lstStyle/>
          <a:p>
            <a:endParaRPr lang="en-US"/>
          </a:p>
        </p:txBody>
      </p:sp>
      <p:pic>
        <p:nvPicPr>
          <p:cNvPr id="2052" name="Picture 4"/>
          <p:cNvPicPr>
            <a:picLocks noChangeAspect="1" noChangeArrowheads="1"/>
          </p:cNvPicPr>
          <p:nvPr/>
        </p:nvPicPr>
        <p:blipFill>
          <a:blip r:embed="rId7"/>
          <a:srcRect/>
          <a:stretch>
            <a:fillRect/>
          </a:stretch>
        </p:blipFill>
        <p:spPr bwMode="auto">
          <a:xfrm>
            <a:off x="919163" y="2569551"/>
            <a:ext cx="7304087" cy="230505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7</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indent="-514350" eaLnBrk="1" hangingPunct="1">
              <a:buFont typeface="+mj-lt"/>
              <a:buAutoNum type="arabicPeriod" startAt="3"/>
            </a:pPr>
            <a:r>
              <a:rPr lang="en-US" dirty="0" smtClean="0">
                <a:latin typeface="Century Gothic" pitchFamily="34" charset="0"/>
              </a:rPr>
              <a:t>Open the cfo_dashboard_template.xls </a:t>
            </a:r>
          </a:p>
          <a:p>
            <a:pPr lvl="1" eaLnBrk="1" hangingPunct="1"/>
            <a:r>
              <a:rPr lang="en-US" dirty="0" smtClean="0">
                <a:latin typeface="Century Gothic" pitchFamily="34" charset="0"/>
              </a:rPr>
              <a:t>Note the worksheets at the bottom</a:t>
            </a: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6" name="Text Placeholder 5"/>
          <p:cNvSpPr>
            <a:spLocks noGrp="1"/>
          </p:cNvSpPr>
          <p:nvPr>
            <p:ph type="body" sz="quarter" idx="11"/>
          </p:nvPr>
        </p:nvSpPr>
        <p:spPr/>
        <p:txBody>
          <a:bodyPr/>
          <a:lstStyle/>
          <a:p>
            <a:endParaRPr lang="en-US"/>
          </a:p>
        </p:txBody>
      </p:sp>
      <p:pic>
        <p:nvPicPr>
          <p:cNvPr id="2050" name="Picture 2"/>
          <p:cNvPicPr>
            <a:picLocks noChangeArrowheads="1"/>
          </p:cNvPicPr>
          <p:nvPr/>
        </p:nvPicPr>
        <p:blipFill>
          <a:blip r:embed="rId7"/>
          <a:srcRect/>
          <a:stretch>
            <a:fillRect/>
          </a:stretch>
        </p:blipFill>
        <p:spPr bwMode="auto">
          <a:xfrm>
            <a:off x="685800" y="2304288"/>
            <a:ext cx="8078543" cy="3990719"/>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8</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indent="-514350" eaLnBrk="1" hangingPunct="1">
              <a:buFont typeface="+mj-lt"/>
              <a:buAutoNum type="arabicPeriod" startAt="4"/>
            </a:pPr>
            <a:r>
              <a:rPr lang="en-US" i="1" dirty="0" smtClean="0">
                <a:latin typeface="Century Gothic" pitchFamily="34" charset="0"/>
              </a:rPr>
              <a:t>Reports</a:t>
            </a:r>
            <a:r>
              <a:rPr lang="en-US" dirty="0" smtClean="0">
                <a:latin typeface="Century Gothic" pitchFamily="34" charset="0"/>
              </a:rPr>
              <a:t> worksheet stores the report name.  Additional reports can be added in Col A.</a:t>
            </a: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6" name="Text Placeholder 5"/>
          <p:cNvSpPr>
            <a:spLocks noGrp="1"/>
          </p:cNvSpPr>
          <p:nvPr>
            <p:ph type="body" sz="quarter" idx="11"/>
          </p:nvPr>
        </p:nvSpPr>
        <p:spPr/>
        <p:txBody>
          <a:bodyPr/>
          <a:lstStyle/>
          <a:p>
            <a:endParaRPr lang="en-US"/>
          </a:p>
        </p:txBody>
      </p:sp>
      <p:pic>
        <p:nvPicPr>
          <p:cNvPr id="2050" name="Picture 2"/>
          <p:cNvPicPr>
            <a:picLocks noChangeArrowheads="1"/>
          </p:cNvPicPr>
          <p:nvPr/>
        </p:nvPicPr>
        <p:blipFill>
          <a:blip r:embed="rId7"/>
          <a:srcRect/>
          <a:stretch>
            <a:fillRect/>
          </a:stretch>
        </p:blipFill>
        <p:spPr bwMode="auto">
          <a:xfrm>
            <a:off x="886968" y="2386584"/>
            <a:ext cx="7877375" cy="3908423"/>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p:cNvSpPr txBox="1">
            <a:spLocks noGrp="1"/>
          </p:cNvSpPr>
          <p:nvPr>
            <p:custDataLst>
              <p:tags r:id="rId2"/>
            </p:custDataLst>
          </p:nvPr>
        </p:nvSpPr>
        <p:spPr bwMode="auto">
          <a:xfrm>
            <a:off x="6923088" y="6459538"/>
            <a:ext cx="2133600" cy="365125"/>
          </a:xfrm>
          <a:prstGeom prst="rect">
            <a:avLst/>
          </a:prstGeom>
          <a:noFill/>
          <a:ln w="9525">
            <a:noFill/>
            <a:miter lim="800000"/>
            <a:headEnd/>
            <a:tailEnd/>
          </a:ln>
        </p:spPr>
        <p:txBody>
          <a:bodyPr anchor="ctr"/>
          <a:lstStyle/>
          <a:p>
            <a:pPr algn="r"/>
            <a:fld id="{05FDE400-E537-4C7D-9DF3-C87C6C215743}" type="slidenum">
              <a:rPr lang="en-US" sz="2000">
                <a:solidFill>
                  <a:schemeClr val="bg1"/>
                </a:solidFill>
                <a:latin typeface="Century Gothic" pitchFamily="34" charset="0"/>
              </a:rPr>
              <a:pPr algn="r"/>
              <a:t>9</a:t>
            </a:fld>
            <a:endParaRPr lang="en-US" sz="2000">
              <a:solidFill>
                <a:schemeClr val="bg1"/>
              </a:solidFill>
              <a:latin typeface="Century Gothic" pitchFamily="34" charset="0"/>
            </a:endParaRPr>
          </a:p>
        </p:txBody>
      </p:sp>
      <p:sp>
        <p:nvSpPr>
          <p:cNvPr id="3" name="Content Placeholder 2"/>
          <p:cNvSpPr>
            <a:spLocks noGrp="1"/>
          </p:cNvSpPr>
          <p:nvPr>
            <p:ph idx="1"/>
            <p:custDataLst>
              <p:tags r:id="rId3"/>
            </p:custDataLst>
          </p:nvPr>
        </p:nvSpPr>
        <p:spPr/>
        <p:txBody>
          <a:bodyPr/>
          <a:lstStyle/>
          <a:p>
            <a:pPr marL="514350" indent="-514350" eaLnBrk="1" hangingPunct="1">
              <a:buFont typeface="+mj-lt"/>
              <a:buAutoNum type="arabicPeriod" startAt="5"/>
            </a:pPr>
            <a:r>
              <a:rPr lang="en-US" dirty="0" smtClean="0">
                <a:latin typeface="Century Gothic" pitchFamily="34" charset="0"/>
              </a:rPr>
              <a:t>Copy the contents in yellow (Col D) into a text file named </a:t>
            </a:r>
            <a:r>
              <a:rPr lang="en-US" i="1" dirty="0" smtClean="0">
                <a:latin typeface="Century Gothic" pitchFamily="34" charset="0"/>
              </a:rPr>
              <a:t>Reports.txt</a:t>
            </a:r>
            <a:r>
              <a:rPr lang="en-US" dirty="0" smtClean="0">
                <a:latin typeface="Century Gothic" pitchFamily="34" charset="0"/>
              </a:rPr>
              <a:t>.</a:t>
            </a:r>
          </a:p>
        </p:txBody>
      </p:sp>
      <p:sp>
        <p:nvSpPr>
          <p:cNvPr id="18435" name="Title 3"/>
          <p:cNvSpPr>
            <a:spLocks noGrp="1"/>
          </p:cNvSpPr>
          <p:nvPr>
            <p:ph type="title"/>
            <p:custDataLst>
              <p:tags r:id="rId4"/>
            </p:custDataLst>
          </p:nvPr>
        </p:nvSpPr>
        <p:spPr/>
        <p:txBody>
          <a:bodyPr/>
          <a:lstStyle/>
          <a:p>
            <a:pPr eaLnBrk="1" hangingPunct="1"/>
            <a:r>
              <a:rPr lang="en-US" dirty="0" smtClean="0">
                <a:latin typeface="Century Gothic" pitchFamily="34" charset="0"/>
              </a:rPr>
              <a:t>Building the CFO Dashboard</a:t>
            </a:r>
          </a:p>
        </p:txBody>
      </p:sp>
      <p:sp>
        <p:nvSpPr>
          <p:cNvPr id="7" name="Text Placeholder 6"/>
          <p:cNvSpPr>
            <a:spLocks noGrp="1"/>
          </p:cNvSpPr>
          <p:nvPr>
            <p:ph type="body" sz="quarter" idx="11"/>
          </p:nvPr>
        </p:nvSpPr>
        <p:spPr/>
        <p:txBody>
          <a:bodyPr/>
          <a:lstStyle/>
          <a:p>
            <a:endParaRPr lang="en-US"/>
          </a:p>
        </p:txBody>
      </p:sp>
      <p:pic>
        <p:nvPicPr>
          <p:cNvPr id="2050" name="Picture 2"/>
          <p:cNvPicPr>
            <a:picLocks noChangeArrowheads="1"/>
          </p:cNvPicPr>
          <p:nvPr/>
        </p:nvPicPr>
        <p:blipFill>
          <a:blip r:embed="rId7"/>
          <a:srcRect/>
          <a:stretch>
            <a:fillRect/>
          </a:stretch>
        </p:blipFill>
        <p:spPr bwMode="auto">
          <a:xfrm>
            <a:off x="2220912" y="2295145"/>
            <a:ext cx="6465888" cy="2912012"/>
          </a:xfrm>
          <a:prstGeom prst="rect">
            <a:avLst/>
          </a:prstGeom>
          <a:noFill/>
          <a:ln w="9525">
            <a:noFill/>
            <a:miter lim="800000"/>
            <a:headEnd/>
            <a:tailEnd/>
          </a:ln>
        </p:spPr>
      </p:pic>
      <p:pic>
        <p:nvPicPr>
          <p:cNvPr id="3076" name="Picture 4"/>
          <p:cNvPicPr>
            <a:picLocks noChangeAspect="1" noChangeArrowheads="1"/>
          </p:cNvPicPr>
          <p:nvPr/>
        </p:nvPicPr>
        <p:blipFill>
          <a:blip r:embed="rId8"/>
          <a:srcRect/>
          <a:stretch>
            <a:fillRect/>
          </a:stretch>
        </p:blipFill>
        <p:spPr bwMode="auto">
          <a:xfrm>
            <a:off x="457201" y="3964454"/>
            <a:ext cx="5330951" cy="2304583"/>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FauL9GmmywZupruj7HqcUs"/>
</p:tagLst>
</file>

<file path=ppt/tags/tag10.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100.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101.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102.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103.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104.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105.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106.xml><?xml version="1.0" encoding="utf-8"?>
<p:tagLst xmlns:a="http://schemas.openxmlformats.org/drawingml/2006/main" xmlns:r="http://schemas.openxmlformats.org/officeDocument/2006/relationships" xmlns:p="http://schemas.openxmlformats.org/presentationml/2006/main">
  <p:tag name="DVSECTIONID" val="BnBmrSOd2ubNl7E1sGCfgi"/>
</p:tagLst>
</file>

<file path=ppt/tags/tag107.xml><?xml version="1.0" encoding="utf-8"?>
<p:tagLst xmlns:a="http://schemas.openxmlformats.org/drawingml/2006/main" xmlns:r="http://schemas.openxmlformats.org/officeDocument/2006/relationships" xmlns:p="http://schemas.openxmlformats.org/presentationml/2006/main">
  <p:tag name="DVSHAPEID" val="GJgrfTe4O1YcKAnq977kCZ"/>
</p:tagLst>
</file>

<file path=ppt/tags/tag108.xml><?xml version="1.0" encoding="utf-8"?>
<p:tagLst xmlns:a="http://schemas.openxmlformats.org/drawingml/2006/main" xmlns:r="http://schemas.openxmlformats.org/officeDocument/2006/relationships" xmlns:p="http://schemas.openxmlformats.org/presentationml/2006/main">
  <p:tag name="DVSHAPEID" val="j7cLekvJaeP8XmMgeMqsRI"/>
</p:tagLst>
</file>

<file path=ppt/tags/tag11.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12.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13.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14.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15.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16.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17.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18.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19.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2.xml><?xml version="1.0" encoding="utf-8"?>
<p:tagLst xmlns:a="http://schemas.openxmlformats.org/drawingml/2006/main" xmlns:r="http://schemas.openxmlformats.org/officeDocument/2006/relationships" xmlns:p="http://schemas.openxmlformats.org/presentationml/2006/main">
  <p:tag name="DVSHAPEID" val="G69kHOEIeOumLFHB06McQj"/>
</p:tagLst>
</file>

<file path=ppt/tags/tag20.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21.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22.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23.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24.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25.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26.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27.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28.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29.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3.xml><?xml version="1.0" encoding="utf-8"?>
<p:tagLst xmlns:a="http://schemas.openxmlformats.org/drawingml/2006/main" xmlns:r="http://schemas.openxmlformats.org/officeDocument/2006/relationships" xmlns:p="http://schemas.openxmlformats.org/presentationml/2006/main">
  <p:tag name="DVSHAPEID" val="eeEhqVYrBmMqmpYIjXi200"/>
</p:tagLst>
</file>

<file path=ppt/tags/tag30.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31.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32.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33.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34.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35.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36.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37.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38.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39.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4.xml><?xml version="1.0" encoding="utf-8"?>
<p:tagLst xmlns:a="http://schemas.openxmlformats.org/drawingml/2006/main" xmlns:r="http://schemas.openxmlformats.org/officeDocument/2006/relationships" xmlns:p="http://schemas.openxmlformats.org/presentationml/2006/main">
  <p:tag name="DVSHAPEID" val="GQv95Qunf4zmSUGqnIKMc8"/>
</p:tagLst>
</file>

<file path=ppt/tags/tag40.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41.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42.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43.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44.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45.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46.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47.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48.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49.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5.xml><?xml version="1.0" encoding="utf-8"?>
<p:tagLst xmlns:a="http://schemas.openxmlformats.org/drawingml/2006/main" xmlns:r="http://schemas.openxmlformats.org/officeDocument/2006/relationships" xmlns:p="http://schemas.openxmlformats.org/presentationml/2006/main">
  <p:tag name="DVSHAPEID" val="zliiDiNPUOjdyNLhQ8We6H"/>
</p:tagLst>
</file>

<file path=ppt/tags/tag50.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51.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52.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53.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54.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55.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56.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57.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58.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59.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6.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60.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61.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62.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63.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64.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65.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66.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67.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68.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69.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7.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70.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71.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72.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73.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74.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75.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76.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77.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78.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79.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8.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80.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81.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82.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83.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84.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85.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86.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87.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88.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89.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9.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90.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91.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92.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93.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94.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95.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ags/tag96.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97.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98.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99.xml><?xml version="1.0" encoding="utf-8"?>
<p:tagLst xmlns:a="http://schemas.openxmlformats.org/drawingml/2006/main" xmlns:r="http://schemas.openxmlformats.org/officeDocument/2006/relationships" xmlns:p="http://schemas.openxmlformats.org/presentationml/2006/main">
  <p:tag name="DVSHAPEID" val="RZw31SzzhdOxhaQNcczqaL"/>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85565</TotalTime>
  <Words>1098</Words>
  <Application>Microsoft Office PowerPoint</Application>
  <PresentationFormat>On-screen Show (4:3)</PresentationFormat>
  <Paragraphs>147</Paragraphs>
  <Slides>30</Slides>
  <Notes>30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QAD 2010 Template</vt:lpstr>
      <vt:lpstr>QAD Business Intelligence v3 - Technical Level 1 Certification Class - Part 3</vt:lpstr>
      <vt:lpstr>Agenda - Day 3</vt:lpstr>
      <vt:lpstr>Day 2 Summary</vt:lpstr>
      <vt:lpstr>Building the CFO Dashboard </vt:lpstr>
      <vt:lpstr>Building the CFO Dashboard</vt:lpstr>
      <vt:lpstr>Building the CFO Dashboard</vt:lpstr>
      <vt:lpstr>Building the CFO Dashboard</vt:lpstr>
      <vt:lpstr>Building the CFO Dashboard</vt:lpstr>
      <vt:lpstr>Building the CFO Dashboard</vt:lpstr>
      <vt:lpstr>Building the CFO Dashboard</vt:lpstr>
      <vt:lpstr>Building the CFO Dashboard</vt:lpstr>
      <vt:lpstr>Building the CFO Dashboard</vt:lpstr>
      <vt:lpstr>Building the CFO Dashboard</vt:lpstr>
      <vt:lpstr>Building the CFO Dashboard</vt:lpstr>
      <vt:lpstr>Building the CFO Dashboard</vt:lpstr>
      <vt:lpstr>Building the CFO Dashboard</vt:lpstr>
      <vt:lpstr>Building the CFO Dashboard</vt:lpstr>
      <vt:lpstr>Building the CFO Dashboard</vt:lpstr>
      <vt:lpstr>Building the CFO Dashboard</vt:lpstr>
      <vt:lpstr>Building the CFO Dashboard</vt:lpstr>
      <vt:lpstr>Building the CFO Dashboard</vt:lpstr>
      <vt:lpstr>DWD – Creating Documentation</vt:lpstr>
      <vt:lpstr>DWD – Creating Documentation</vt:lpstr>
      <vt:lpstr>DWD – Creating Documentation</vt:lpstr>
      <vt:lpstr>DWD – Creating Documentation</vt:lpstr>
      <vt:lpstr>DWD – Creating Documentation</vt:lpstr>
      <vt:lpstr>DWD – Creating Documentation</vt:lpstr>
      <vt:lpstr>Day 3 - In Review </vt:lpstr>
      <vt:lpstr>Parking Lot Review ?</vt:lpstr>
      <vt:lpstr>Slide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2913</cp:revision>
  <dcterms:created xsi:type="dcterms:W3CDTF">2010-10-05T00:44:07Z</dcterms:created>
  <dcterms:modified xsi:type="dcterms:W3CDTF">2013-11-12T00:33:12Z</dcterms:modified>
</cp:coreProperties>
</file>