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tags/tag8.xml" ContentType="application/vnd.openxmlformats-officedocument.presentationml.tags+xml"/>
  <Override PartName="/ppt/comments/comment77.xml" ContentType="application/vnd.openxmlformats-officedocument.presentationml.comments+xml"/>
  <Override PartName="/ppt/slides/slide120.xml" ContentType="application/vnd.openxmlformats-officedocument.presentationml.slide+xml"/>
  <Override PartName="/ppt/notesSlides/notesSlide38.xml" ContentType="application/vnd.openxmlformats-officedocument.presentationml.notesSlide+xml"/>
  <Override PartName="/ppt/comments/comment55.xml" ContentType="application/vnd.openxmlformats-officedocument.presentationml.comments+xml"/>
  <Override PartName="/ppt/notesSlides/notesSlide85.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50.xml" ContentType="application/vnd.openxmlformats-officedocument.presentationml.slide+xml"/>
  <Override PartName="/ppt/tags/tag38.xml" ContentType="application/vnd.openxmlformats-officedocument.presentationml.tags+xml"/>
  <Override PartName="/ppt/notesSlides/notesSlide16.xml" ContentType="application/vnd.openxmlformats-officedocument.presentationml.notesSlide+xml"/>
  <Override PartName="/ppt/comments/comment33.xml" ContentType="application/vnd.openxmlformats-officedocument.presentationml.comments+xml"/>
  <Override PartName="/ppt/notesSlides/notesSlide63.xml" ContentType="application/vnd.openxmlformats-officedocument.presentationml.notesSlide+xml"/>
  <Override PartName="/ppt/comments/comment80.xml" ContentType="application/vnd.openxmlformats-officedocument.presentationml.comments+xml"/>
  <Override PartName="/ppt/tags/tag16.xml" ContentType="application/vnd.openxmlformats-officedocument.presentationml.tags+xml"/>
  <Override PartName="/ppt/comments/comment11.xml" ContentType="application/vnd.openxmlformats-officedocument.presentationml.comments+xml"/>
  <Override PartName="/ppt/tags/tag63.xml" ContentType="application/vnd.openxmlformats-officedocument.presentationml.tags+xml"/>
  <Override PartName="/ppt/notesSlides/notesSlide41.xml" ContentType="application/vnd.openxmlformats-officedocument.presentationml.notesSlide+xml"/>
  <Override PartName="/ppt/comments/comment106.xml" ContentType="application/vnd.openxmlformats-officedocument.presentationml.comments+xml"/>
  <Override PartName="/ppt/notesSlides/notesSlide7.xml" ContentType="application/vnd.openxmlformats-officedocument.presentationml.notesSlide+xml"/>
  <Override PartName="/ppt/tags/tag41.xml" ContentType="application/vnd.openxmlformats-officedocument.presentationml.tags+xml"/>
  <Override PartName="/ppt/slides/slide88.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14.xml" ContentType="application/vnd.openxmlformats-officedocument.presentationml.slide+xml"/>
  <Default Extension="png" ContentType="image/png"/>
  <Override PartName="/ppt/comments/comment49.xml" ContentType="application/vnd.openxmlformats-officedocument.presentationml.comments+xml"/>
  <Override PartName="/ppt/notesSlides/notesSlide79.xml" ContentType="application/vnd.openxmlformats-officedocument.presentationml.notesSlide+xml"/>
  <Override PartName="/ppt/comments/comment96.xml" ContentType="application/vnd.openxmlformats-officedocument.presentationml.comments+xml"/>
  <Override PartName="/ppt/theme/theme2.xml" ContentType="application/vnd.openxmlformats-officedocument.theme+xml"/>
  <Override PartName="/ppt/tags/tag5.xml" ContentType="application/vnd.openxmlformats-officedocument.presentationml.tags+xml"/>
  <Override PartName="/ppt/comments/comment9.xml" ContentType="application/vnd.openxmlformats-officedocument.presentationml.comments+xml"/>
  <Override PartName="/ppt/comments/comment27.xml" ContentType="application/vnd.openxmlformats-officedocument.presentationml.comments+xml"/>
  <Override PartName="/ppt/notesSlides/notesSlide57.xml" ContentType="application/vnd.openxmlformats-officedocument.presentationml.notesSlide+xml"/>
  <Override PartName="/ppt/comments/comment74.xml" ContentType="application/vnd.openxmlformats-officedocument.presentationml.comments+xml"/>
  <Override PartName="/ppt/notesSlides/notesSlide113.xml" ContentType="application/vnd.openxmlformats-officedocument.presentationml.notesSlide+xml"/>
  <Override PartName="/ppt/slides/slide44.xml" ContentType="application/vnd.openxmlformats-officedocument.presentationml.slide+xml"/>
  <Override PartName="/ppt/slides/slide91.xml" ContentType="application/vnd.openxmlformats-officedocument.presentationml.slide+xml"/>
  <Override PartName="/ppt/slides/slide22.xml" ContentType="application/vnd.openxmlformats-officedocument.presentationml.slide+xml"/>
  <Override PartName="/ppt/tags/tag57.xml" ContentType="application/vnd.openxmlformats-officedocument.presentationml.tags+xml"/>
  <Override PartName="/ppt/notesSlides/notesSlide35.xml" ContentType="application/vnd.openxmlformats-officedocument.presentationml.notesSlide+xml"/>
  <Override PartName="/ppt/comments/comment52.xml" ContentType="application/vnd.openxmlformats-officedocument.presentationml.comments+xml"/>
  <Override PartName="/ppt/notesSlides/notesSlide82.xml" ContentType="application/vnd.openxmlformats-officedocument.presentationml.notesSlide+xml"/>
  <Override PartName="/ppt/slides/slide11.xml" ContentType="application/vnd.openxmlformats-officedocument.presentationml.slide+xml"/>
  <Override PartName="/ppt/tags/tag35.xml" ContentType="application/vnd.openxmlformats-officedocument.presentationml.tags+xml"/>
  <Override PartName="/ppt/tags/tag46.xml" ContentType="application/vnd.openxmlformats-officedocument.presentationml.tags+xml"/>
  <Override PartName="/ppt/notesSlides/notesSlide13.xml" ContentType="application/vnd.openxmlformats-officedocument.presentationml.notesSlide+xml"/>
  <Override PartName="/ppt/comments/comment30.xml" ContentType="application/vnd.openxmlformats-officedocument.presentationml.comments+xml"/>
  <Override PartName="/ppt/comments/comment41.xml" ContentType="application/vnd.openxmlformats-officedocument.presentationml.comments+xml"/>
  <Override PartName="/ppt/notesSlides/notesSlide60.xml" ContentType="application/vnd.openxmlformats-officedocument.presentationml.notesSlide+xml"/>
  <Override PartName="/ppt/slides/slide119.xml" ContentType="application/vnd.openxmlformats-officedocument.presentationml.slide+xml"/>
  <Override PartName="/ppt/comments/comment1.xml" ContentType="application/vnd.openxmlformats-officedocument.presentationml.comments+xml"/>
  <Override PartName="/ppt/tags/tag24.xml" ContentType="application/vnd.openxmlformats-officedocument.presentationml.tags+xml"/>
  <Override PartName="/ppt/comments/comment103.xml" ContentType="application/vnd.openxmlformats-officedocument.presentationml.comments+xml"/>
  <Override PartName="/ppt/comments/comment114.xml" ContentType="application/vnd.openxmlformats-officedocument.presentationml.comments+xml"/>
  <Override PartName="/ppt/slides/slide108.xml" ContentType="application/vnd.openxmlformats-officedocument.presentationml.slide+xml"/>
  <Override PartName="/ppt/tags/tag13.xml" ContentType="application/vnd.openxmlformats-officedocument.presentationml.tags+xml"/>
  <Override PartName="/ppt/tags/tag60.xml" ContentType="application/vnd.openxmlformats-officedocument.presentationml.tags+xml"/>
  <Override PartName="/ppt/notesSlides/notesSlide118.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ppt/comments/comment79.xml" ContentType="application/vnd.openxmlformats-officedocument.presentationml.comments+xml"/>
  <Override PartName="/ppt/notesSlides/notesSlide107.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comments/comment57.xml" ContentType="application/vnd.openxmlformats-officedocument.presentationml.comments+xml"/>
  <Override PartName="/ppt/comments/comment68.xml" ContentType="application/vnd.openxmlformats-officedocument.presentationml.comments+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comments/comment46.xml" ContentType="application/vnd.openxmlformats-officedocument.presentationml.comments+xml"/>
  <Override PartName="/ppt/notesSlides/notesSlide76.xml" ContentType="application/vnd.openxmlformats-officedocument.presentationml.notesSlide+xml"/>
  <Override PartName="/ppt/comments/comment93.xml" ContentType="application/vnd.openxmlformats-officedocument.presentationml.comments+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tags/tag2.xml" ContentType="application/vnd.openxmlformats-officedocument.presentationml.tags+xml"/>
  <Override PartName="/ppt/notesSlides/notesSlide18.xml" ContentType="application/vnd.openxmlformats-officedocument.presentationml.notesSlide+xml"/>
  <Override PartName="/ppt/comments/comment35.xml" ContentType="application/vnd.openxmlformats-officedocument.presentationml.comments+xml"/>
  <Override PartName="/ppt/notesSlides/notesSlide65.xml" ContentType="application/vnd.openxmlformats-officedocument.presentationml.notesSlide+xml"/>
  <Override PartName="/ppt/comments/comment82.xml" ContentType="application/vnd.openxmlformats-officedocument.presentationml.comments+xml"/>
  <Override PartName="/ppt/notesSlides/notesSlide110.xml" ContentType="application/vnd.openxmlformats-officedocument.presentationml.notesSlide+xml"/>
  <Override PartName="/ppt/comments/comment119.xml" ContentType="application/vnd.openxmlformats-officedocument.presentationml.comments+xml"/>
  <Override PartName="/ppt/slides/slide41.xml" ContentType="application/vnd.openxmlformats-officedocument.presentationml.slide+xml"/>
  <Override PartName="/ppt/comments/comment6.xml" ContentType="application/vnd.openxmlformats-officedocument.presentationml.comments+xml"/>
  <Override PartName="/ppt/tags/tag29.xml" ContentType="application/vnd.openxmlformats-officedocument.presentationml.tags+xml"/>
  <Override PartName="/ppt/comments/comment13.xml" ContentType="application/vnd.openxmlformats-officedocument.presentationml.comments+xml"/>
  <Override PartName="/ppt/comments/comment24.xml" ContentType="application/vnd.openxmlformats-officedocument.presentationml.comments+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comments/comment60.xml" ContentType="application/vnd.openxmlformats-officedocument.presentationml.comments+xml"/>
  <Override PartName="/ppt/comments/comment71.xml" ContentType="application/vnd.openxmlformats-officedocument.presentationml.comments+xml"/>
  <Override PartName="/ppt/notesSlides/notesSlide90.xml" ContentType="application/vnd.openxmlformats-officedocument.presentationml.notesSlide+xml"/>
  <Override PartName="/ppt/comments/comment108.xml" ContentType="application/vnd.openxmlformats-officedocument.presentationml.comments+xml"/>
  <Override PartName="/ppt/slides/slide30.xml" ContentType="application/vnd.openxmlformats-officedocument.presentationml.slide+xml"/>
  <Override PartName="/ppt/tags/tag18.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notesSlides/notesSlide32.xml" ContentType="application/vnd.openxmlformats-officedocument.presentationml.notesSlide+xml"/>
  <Override PartName="/ppt/notesSlides/notesSlide9.xml" ContentType="application/vnd.openxmlformats-officedocument.presentationml.notesSlide+xml"/>
  <Override PartName="/ppt/tags/tag43.xml" ContentType="application/vnd.openxmlformats-officedocument.presentationml.tags+xml"/>
  <Override PartName="/ppt/notesSlides/notesSlide21.xml" ContentType="application/vnd.openxmlformats-officedocument.presentationml.notesSlide+xml"/>
  <Override PartName="/ppt/slides/slide79.xml" ContentType="application/vnd.openxmlformats-officedocument.presentationml.slide+xml"/>
  <Override PartName="/ppt/tags/tag32.xml" ContentType="application/vnd.openxmlformats-officedocument.presentationml.tags+xml"/>
  <Override PartName="/ppt/notesSlides/notesSlide10.xml" ContentType="application/vnd.openxmlformats-officedocument.presentationml.notesSlide+xml"/>
  <Override PartName="/ppt/comments/comment111.xml" ContentType="application/vnd.openxmlformats-officedocument.presentationml.comments+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comments/comment98.xml" ContentType="application/vnd.openxmlformats-officedocument.presentationml.comments+xml"/>
  <Override PartName="/ppt/comments/comment100.xml" ContentType="application/vnd.openxmlformats-officedocument.presentationml.comments+xml"/>
  <Override PartName="/ppt/slides/slide57.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Override PartName="/ppt/tags/tag7.xml" ContentType="application/vnd.openxmlformats-officedocument.presentationml.tags+xml"/>
  <Override PartName="/ppt/comments/comment29.xml" ContentType="application/vnd.openxmlformats-officedocument.presentationml.comments+xml"/>
  <Override PartName="/ppt/notesSlides/notesSlide59.xml" ContentType="application/vnd.openxmlformats-officedocument.presentationml.notesSlide+xml"/>
  <Override PartName="/ppt/comments/comment76.xml" ContentType="application/vnd.openxmlformats-officedocument.presentationml.comments+xml"/>
  <Override PartName="/ppt/comments/comment87.xml" ContentType="application/vnd.openxmlformats-officedocument.presentationml.comments+xml"/>
  <Override PartName="/ppt/notesSlides/notesSlide104.xml" ContentType="application/vnd.openxmlformats-officedocument.presentationml.notesSlide+xml"/>
  <Override PartName="/ppt/notesSlides/notesSlide115.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comments/comment18.xml" ContentType="application/vnd.openxmlformats-officedocument.presentationml.comments+xml"/>
  <Override PartName="/ppt/notesSlides/notesSlide48.xml" ContentType="application/vnd.openxmlformats-officedocument.presentationml.notesSlide+xml"/>
  <Override PartName="/ppt/comments/comment65.xml" ContentType="application/vnd.openxmlformats-officedocument.presentationml.comments+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tags/tag59.xml" ContentType="application/vnd.openxmlformats-officedocument.presentationml.tags+xml"/>
  <Override PartName="/ppt/notesSlides/notesSlide37.xml" ContentType="application/vnd.openxmlformats-officedocument.presentationml.notesSlide+xml"/>
  <Override PartName="/ppt/comments/comment54.xml" ContentType="application/vnd.openxmlformats-officedocument.presentationml.comments+xml"/>
  <Override PartName="/ppt/notesSlides/notesSlide84.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37.xml" ContentType="application/vnd.openxmlformats-officedocument.presentationml.tags+xml"/>
  <Override PartName="/ppt/tags/tag48.xml" ContentType="application/vnd.openxmlformats-officedocument.presentationml.tags+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comments/comment32.xml" ContentType="application/vnd.openxmlformats-officedocument.presentationml.comments+xml"/>
  <Override PartName="/ppt/comments/comment43.xml" ContentType="application/vnd.openxmlformats-officedocument.presentationml.comments+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comments/comment90.xml" ContentType="application/vnd.openxmlformats-officedocument.presentationml.comments+xml"/>
  <Override PartName="/ppt/comments/comment3.xml" ContentType="application/vnd.openxmlformats-officedocument.presentationml.comments+xml"/>
  <Override PartName="/ppt/tags/tag26.xml" ContentType="application/vnd.openxmlformats-officedocument.presentationml.tags+xml"/>
  <Override PartName="/ppt/comments/comment21.xml" ContentType="application/vnd.openxmlformats-officedocument.presentationml.comments+xml"/>
  <Override PartName="/ppt/notesSlides/notesSlide51.xml" ContentType="application/vnd.openxmlformats-officedocument.presentationml.notesSlide+xml"/>
  <Override PartName="/ppt/comments/comment105.xml" ContentType="application/vnd.openxmlformats-officedocument.presentationml.comments+xml"/>
  <Override PartName="/ppt/comments/comment116.xml" ContentType="application/vnd.openxmlformats-officedocument.presentationml.comments+xml"/>
  <Override PartName="/ppt/tags/tag15.xml" ContentType="application/vnd.openxmlformats-officedocument.presentationml.tags+xml"/>
  <Override PartName="/ppt/comments/comment10.xml" ContentType="application/vnd.openxmlformats-officedocument.presentationml.comments+xml"/>
  <Override PartName="/ppt/tags/tag62.xml" ContentType="application/vnd.openxmlformats-officedocument.presentationml.tags+xml"/>
  <Override PartName="/ppt/notesSlides/notesSlide40.xml" ContentType="application/vnd.openxmlformats-officedocument.presentationml.notesSlide+xml"/>
  <Override PartName="/ppt/slides/slide98.xml" ContentType="application/vnd.openxmlformats-officedocument.presentationml.slide+xml"/>
  <Override PartName="/ppt/notesSlides/notesSlide6.xml" ContentType="application/vnd.openxmlformats-officedocument.presentationml.notesSlide+xml"/>
  <Override PartName="/ppt/tags/tag40.xml" ContentType="application/vnd.openxmlformats-officedocument.presentationml.tags+xml"/>
  <Override PartName="/ppt/tags/tag51.xml" ContentType="application/vnd.openxmlformats-officedocument.presentationml.tags+xml"/>
  <Override PartName="/ppt/notesSlides/notesSlide109.xml" ContentType="application/vnd.openxmlformats-officedocument.presentationml.notesSlide+xml"/>
  <Override PartName="/ppt/slides/slide87.xml" ContentType="application/vnd.openxmlformats-officedocument.presentationml.slide+xml"/>
  <Override PartName="/ppt/comments/comment59.xml" ContentType="application/vnd.openxmlformats-officedocument.presentationml.comments+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comments/comment48.xml" ContentType="application/vnd.openxmlformats-officedocument.presentationml.comments+xml"/>
  <Override PartName="/ppt/notesSlides/notesSlide78.xml" ContentType="application/vnd.openxmlformats-officedocument.presentationml.notesSlide+xml"/>
  <Override PartName="/ppt/comments/comment95.xml" ContentType="application/vnd.openxmlformats-officedocument.presentationml.comments+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comments/comment37.xml" ContentType="application/vnd.openxmlformats-officedocument.presentationml.comments+xml"/>
  <Override PartName="/ppt/notesSlides/notesSlide67.xml" ContentType="application/vnd.openxmlformats-officedocument.presentationml.notesSlide+xml"/>
  <Override PartName="/ppt/comments/comment84.xml" ContentType="application/vnd.openxmlformats-officedocument.presentationml.comments+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comments/comment8.xml" ContentType="application/vnd.openxmlformats-officedocument.presentationml.comments+xml"/>
  <Override PartName="/ppt/comments/comment26.xml" ContentType="application/vnd.openxmlformats-officedocument.presentationml.comments+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comments/comment73.xml" ContentType="application/vnd.openxmlformats-officedocument.presentationml.comments+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tags/tag56.xml" ContentType="application/vnd.openxmlformats-officedocument.presentationml.tags+xml"/>
  <Override PartName="/ppt/comments/comment15.xml" ContentType="application/vnd.openxmlformats-officedocument.presentationml.comments+xml"/>
  <Override PartName="/ppt/tags/tag67.xml" ContentType="application/vnd.openxmlformats-officedocument.presentationml.tags+xml"/>
  <Override PartName="/ppt/notesSlides/notesSlide34.xml" ContentType="application/vnd.openxmlformats-officedocument.presentationml.notesSlide+xml"/>
  <Override PartName="/ppt/comments/comment51.xml" ContentType="application/vnd.openxmlformats-officedocument.presentationml.comments+xml"/>
  <Override PartName="/ppt/comments/comment62.xml" ContentType="application/vnd.openxmlformats-officedocument.presentationml.comments+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gs/tag45.xml" ContentType="application/vnd.openxmlformats-officedocument.presentationml.tags+xml"/>
  <Override PartName="/ppt/notesSlides/notesSlide23.xml" ContentType="application/vnd.openxmlformats-officedocument.presentationml.notesSlide+xml"/>
  <Override PartName="/ppt/comments/comment40.xml" ContentType="application/vnd.openxmlformats-officedocument.presentationml.comments+xml"/>
  <Override PartName="/ppt/notesSlides/notesSlide70.xml" ContentType="application/vnd.openxmlformats-officedocument.presentationml.notesSlide+xml"/>
  <Override PartName="/ppt/tags/tag34.xml" ContentType="application/vnd.openxmlformats-officedocument.presentationml.tags+xml"/>
  <Override PartName="/ppt/notesSlides/notesSlide12.xml" ContentType="application/vnd.openxmlformats-officedocument.presentationml.notesSlide+xml"/>
  <Override PartName="/ppt/comments/comment113.xml" ContentType="application/vnd.openxmlformats-officedocument.presentationml.comments+xml"/>
  <Override PartName="/ppt/slides/slide118.xml" ContentType="application/vnd.openxmlformats-officedocument.presentationml.slide+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comments/comment102.xml" ContentType="application/vnd.openxmlformats-officedocument.presentationml.comments+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comments/comment78.xml" ContentType="application/vnd.openxmlformats-officedocument.presentationml.comments+xml"/>
  <Override PartName="/ppt/comments/comment89.xml" ContentType="application/vnd.openxmlformats-officedocument.presentationml.comment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Override PartName="/ppt/comments/comment67.xml" ContentType="application/vnd.openxmlformats-officedocument.presentationml.comments+xml"/>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comments/comment56.xml" ContentType="application/vnd.openxmlformats-officedocument.presentationml.comments+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tags/tag39.xml" ContentType="application/vnd.openxmlformats-officedocument.presentationml.tags+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comments/comment34.xml" ContentType="application/vnd.openxmlformats-officedocument.presentationml.comments+xml"/>
  <Override PartName="/ppt/comments/comment45.xml" ContentType="application/vnd.openxmlformats-officedocument.presentationml.comments+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comments/comment81.xml" ContentType="application/vnd.openxmlformats-officedocument.presentationml.comments+xml"/>
  <Override PartName="/ppt/comments/comment92.xml" ContentType="application/vnd.openxmlformats-officedocument.presentationml.comments+xml"/>
  <Override PartName="/ppt/notesSlides/notesSlide120.xml" ContentType="application/vnd.openxmlformats-officedocument.presentationml.notesSlide+xml"/>
  <Override PartName="/ppt/slides/slide51.xml" ContentType="application/vnd.openxmlformats-officedocument.presentationml.slide+xml"/>
  <Override PartName="/ppt/tags/tag1.xml" ContentType="application/vnd.openxmlformats-officedocument.presentationml.tags+xml"/>
  <Override PartName="/ppt/comments/comment5.xml" ContentType="application/vnd.openxmlformats-officedocument.presentationml.comments+xml"/>
  <Override PartName="/ppt/tags/tag28.xml" ContentType="application/vnd.openxmlformats-officedocument.presentationml.tags+xml"/>
  <Override PartName="/ppt/comments/comment23.xml" ContentType="application/vnd.openxmlformats-officedocument.presentationml.comments+xml"/>
  <Override PartName="/ppt/notesSlides/notesSlide53.xml" ContentType="application/vnd.openxmlformats-officedocument.presentationml.notesSlide+xml"/>
  <Override PartName="/ppt/comments/comment70.xml" ContentType="application/vnd.openxmlformats-officedocument.presentationml.comments+xml"/>
  <Override PartName="/ppt/comments/comment107.xml" ContentType="application/vnd.openxmlformats-officedocument.presentationml.comments+xml"/>
  <Override PartName="/ppt/comments/comment118.xml" ContentType="application/vnd.openxmlformats-officedocument.presentationml.comments+xml"/>
  <Override PartName="/ppt/slides/slide40.xml" ContentType="application/vnd.openxmlformats-officedocument.presentationml.slide+xml"/>
  <Override PartName="/ppt/tags/tag17.xml" ContentType="application/vnd.openxmlformats-officedocument.presentationml.tags+xml"/>
  <Override PartName="/ppt/comments/comment12.xml" ContentType="application/vnd.openxmlformats-officedocument.presentationml.comments+xml"/>
  <Override PartName="/ppt/tags/tag64.xml" ContentType="application/vnd.openxmlformats-officedocument.presentationml.tags+xml"/>
  <Override PartName="/ppt/notesSlides/notesSlide42.xml" ContentType="application/vnd.openxmlformats-officedocument.presentationml.notesSlide+xml"/>
  <Override PartName="/ppt/notesSlides/notesSlide8.xml" ContentType="application/vnd.openxmlformats-officedocument.presentationml.notesSlide+xml"/>
  <Override PartName="/ppt/tags/tag53.xml" ContentType="application/vnd.openxmlformats-officedocument.presentationml.tags+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tags/tag31.xml" ContentType="application/vnd.openxmlformats-officedocument.presentationml.tags+xml"/>
  <Override PartName="/ppt/tags/tag42.xml" ContentType="application/vnd.openxmlformats-officedocument.presentationml.tags+xml"/>
  <Override PartName="/ppt/comments/comment110.xml" ContentType="application/vnd.openxmlformats-officedocument.presentationml.comments+xml"/>
  <Override PartName="/ppt/slides/slide78.xml" ContentType="application/vnd.openxmlformats-officedocument.presentationml.slide+xml"/>
  <Override PartName="/ppt/slides/slide115.xml" ContentType="application/vnd.openxmlformats-officedocument.presentationml.slide+xml"/>
  <Override PartName="/ppt/handoutMasters/handoutMaster1.xml" ContentType="application/vnd.openxmlformats-officedocument.presentationml.handoutMaster+xml"/>
  <Override PartName="/ppt/tags/tag20.xml" ContentType="application/vnd.openxmlformats-officedocument.presentationml.tags+xml"/>
  <Override PartName="/ppt/comments/comment97.xml" ContentType="application/vnd.openxmlformats-officedocument.presentationml.comments+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comments/comment39.xml" ContentType="application/vnd.openxmlformats-officedocument.presentationml.comments+xml"/>
  <Override PartName="/ppt/notesSlides/notesSlide69.xml" ContentType="application/vnd.openxmlformats-officedocument.presentationml.notesSlide+xml"/>
  <Override PartName="/ppt/comments/comment86.xml" ContentType="application/vnd.openxmlformats-officedocument.presentationml.comments+xml"/>
  <Override PartName="/ppt/notesSlides/notesSlide114.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theme/theme3.xml" ContentType="application/vnd.openxmlformats-officedocument.theme+xml"/>
  <Override PartName="/ppt/comments/comment28.xml" ContentType="application/vnd.openxmlformats-officedocument.presentationml.comments+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comments/comment75.xml" ContentType="application/vnd.openxmlformats-officedocument.presentationml.comments+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tags/tag58.xml" ContentType="application/vnd.openxmlformats-officedocument.presentationml.tags+xml"/>
  <Override PartName="/ppt/tags/tag69.xml" ContentType="application/vnd.openxmlformats-officedocument.presentationml.tags+xml"/>
  <Override PartName="/ppt/comments/comment17.xml" ContentType="application/vnd.openxmlformats-officedocument.presentationml.comments+xml"/>
  <Override PartName="/ppt/notesSlides/notesSlide36.xml" ContentType="application/vnd.openxmlformats-officedocument.presentationml.notesSlide+xml"/>
  <Override PartName="/ppt/comments/comment53.xml" ContentType="application/vnd.openxmlformats-officedocument.presentationml.comments+xml"/>
  <Override PartName="/ppt/comments/comment64.xml" ContentType="application/vnd.openxmlformats-officedocument.presentationml.comments+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tags/tag47.xml" ContentType="application/vnd.openxmlformats-officedocument.presentationml.tags+xml"/>
  <Override PartName="/ppt/notesSlides/notesSlide25.xml" ContentType="application/vnd.openxmlformats-officedocument.presentationml.notesSlide+xml"/>
  <Override PartName="/ppt/comments/comment42.xml" ContentType="application/vnd.openxmlformats-officedocument.presentationml.comments+xml"/>
  <Override PartName="/ppt/notesSlides/notesSlide72.xml" ContentType="application/vnd.openxmlformats-officedocument.presentationml.notesSlide+xml"/>
  <Override PartName="/ppt/slides/slide12.xml" ContentType="application/vnd.openxmlformats-officedocument.presentationml.slide+xml"/>
  <Override PartName="/ppt/tags/tag36.xml" ContentType="application/vnd.openxmlformats-officedocument.presentationml.tags+xml"/>
  <Override PartName="/ppt/notesSlides/notesSlide14.xml" ContentType="application/vnd.openxmlformats-officedocument.presentationml.notesSlide+xml"/>
  <Override PartName="/ppt/comments/comment31.xml" ContentType="application/vnd.openxmlformats-officedocument.presentationml.comments+xml"/>
  <Override PartName="/ppt/notesSlides/notesSlide61.xml" ContentType="application/vnd.openxmlformats-officedocument.presentationml.notesSlide+xml"/>
  <Override PartName="/ppt/comments/comment115.xml" ContentType="application/vnd.openxmlformats-officedocument.presentationml.comments+xml"/>
  <Override PartName="/ppt/commentAuthors.xml" ContentType="application/vnd.openxmlformats-officedocument.presentationml.commentAuthors+xml"/>
  <Override PartName="/ppt/comments/comment2.xml" ContentType="application/vnd.openxmlformats-officedocument.presentationml.comments+xml"/>
  <Override PartName="/ppt/tags/tag14.xml" ContentType="application/vnd.openxmlformats-officedocument.presentationml.tags+xml"/>
  <Override PartName="/ppt/tags/tag25.xml" ContentType="application/vnd.openxmlformats-officedocument.presentationml.tags+xml"/>
  <Override PartName="/ppt/tags/tag61.xml" ContentType="application/vnd.openxmlformats-officedocument.presentationml.tags+xml"/>
  <Override PartName="/ppt/comments/comment20.xml" ContentType="application/vnd.openxmlformats-officedocument.presentationml.comments+xml"/>
  <Override PartName="/ppt/notesSlides/notesSlide50.xml" ContentType="application/vnd.openxmlformats-officedocument.presentationml.notesSlide+xml"/>
  <Override PartName="/ppt/comments/comment104.xml" ContentType="application/vnd.openxmlformats-officedocument.presentationml.comments+xml"/>
  <Override PartName="/ppt/slides/slide109.xml" ContentType="application/vnd.openxmlformats-officedocument.presentationml.slide+xml"/>
  <Override PartName="/ppt/tags/tag50.xml" ContentType="application/vnd.openxmlformats-officedocument.presentationml.tags+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slides/slide97.xml" ContentType="application/vnd.openxmlformats-officedocument.presentationml.slide+xml"/>
  <Override PartName="/ppt/notesSlides/notesSlide5.xml" ContentType="application/vnd.openxmlformats-officedocument.presentationml.notesSlide+xml"/>
  <Override PartName="/ppt/comments/comment69.xml" ContentType="application/vnd.openxmlformats-officedocument.presentationml.comments+xml"/>
  <Override PartName="/ppt/notesSlides/notesSlide99.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comments/comment58.xml" ContentType="application/vnd.openxmlformats-officedocument.presentationml.comments+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comments/comment36.xml" ContentType="application/vnd.openxmlformats-officedocument.presentationml.comments+xml"/>
  <Override PartName="/ppt/comments/comment47.xml" ContentType="application/vnd.openxmlformats-officedocument.presentationml.comments+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comments/comment83.xml" ContentType="application/vnd.openxmlformats-officedocument.presentationml.comments+xml"/>
  <Override PartName="/ppt/comments/comment94.xml" ContentType="application/vnd.openxmlformats-officedocument.presentationml.comments+xml"/>
  <Override PartName="/ppt/slides/slide53.xml" ContentType="application/vnd.openxmlformats-officedocument.presentationml.slide+xml"/>
  <Override PartName="/ppt/tags/tag3.xml" ContentType="application/vnd.openxmlformats-officedocument.presentationml.tags+xml"/>
  <Override PartName="/ppt/comments/comment7.xml" ContentType="application/vnd.openxmlformats-officedocument.presentationml.comments+xml"/>
  <Override PartName="/ppt/comments/comment25.xml" ContentType="application/vnd.openxmlformats-officedocument.presentationml.comments+xml"/>
  <Override PartName="/ppt/notesSlides/notesSlide55.xml" ContentType="application/vnd.openxmlformats-officedocument.presentationml.notesSlide+xml"/>
  <Override PartName="/ppt/comments/comment72.xml" ContentType="application/vnd.openxmlformats-officedocument.presentationml.comments+xml"/>
  <Override PartName="/ppt/notesSlides/notesSlide100.xml" ContentType="application/vnd.openxmlformats-officedocument.presentationml.notesSlide+xml"/>
  <Override PartName="/ppt/comments/comment109.xml" ContentType="application/vnd.openxmlformats-officedocument.presentationml.comments+xml"/>
  <Override PartName="/ppt/notesSlides/notesSlide111.xml" ContentType="application/vnd.openxmlformats-officedocument.presentationml.notesSlide+xml"/>
  <Default Extension="jpeg" ContentType="image/jpeg"/>
  <Override PartName="/ppt/slides/slide31.xml" ContentType="application/vnd.openxmlformats-officedocument.presentationml.slide+xml"/>
  <Override PartName="/ppt/slides/slide42.xml" ContentType="application/vnd.openxmlformats-officedocument.presentationml.slide+xml"/>
  <Override PartName="/ppt/tags/tag19.xml" ContentType="application/vnd.openxmlformats-officedocument.presentationml.tags+xml"/>
  <Override PartName="/ppt/comments/comment14.xml" ContentType="application/vnd.openxmlformats-officedocument.presentationml.comments+xml"/>
  <Override PartName="/ppt/tags/tag66.xml" ContentType="application/vnd.openxmlformats-officedocument.presentationml.tags+xml"/>
  <Override PartName="/ppt/notesSlides/notesSlide44.xml" ContentType="application/vnd.openxmlformats-officedocument.presentationml.notesSlide+xml"/>
  <Override PartName="/ppt/comments/comment61.xml" ContentType="application/vnd.openxmlformats-officedocument.presentationml.comments+xml"/>
  <Override PartName="/ppt/notesSlides/notesSlide91.xml" ContentType="application/vnd.openxmlformats-officedocument.presentationml.notesSlide+xml"/>
  <Override PartName="/ppt/slides/slide20.xml" ContentType="application/vnd.openxmlformats-officedocument.presentationml.slide+xml"/>
  <Override PartName="/ppt/tags/tag55.xml" ContentType="application/vnd.openxmlformats-officedocument.presentationml.tags+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comments/comment50.xml" ContentType="application/vnd.openxmlformats-officedocument.presentationml.comments+xml"/>
  <Override PartName="/ppt/notesSlides/notesSlide80.xml" ContentType="application/vnd.openxmlformats-officedocument.presentationml.notesSlide+xml"/>
  <Override PartName="/ppt/tags/tag33.xml" ContentType="application/vnd.openxmlformats-officedocument.presentationml.tags+xml"/>
  <Override PartName="/ppt/tags/tag44.xml" ContentType="application/vnd.openxmlformats-officedocument.presentationml.tags+xml"/>
  <Override PartName="/ppt/notesSlides/notesSlide11.xml" ContentType="application/vnd.openxmlformats-officedocument.presentationml.notesSlide+xml"/>
  <Override PartName="/ppt/slides/slide117.xml" ContentType="application/vnd.openxmlformats-officedocument.presentationml.slide+xml"/>
  <Override PartName="/ppt/tags/tag22.xml" ContentType="application/vnd.openxmlformats-officedocument.presentationml.tags+xml"/>
  <Override PartName="/ppt/comments/comment99.xml" ContentType="application/vnd.openxmlformats-officedocument.presentationml.comments+xml"/>
  <Override PartName="/ppt/comments/comment101.xml" ContentType="application/vnd.openxmlformats-officedocument.presentationml.comments+xml"/>
  <Override PartName="/ppt/comments/comment112.xml" ContentType="application/vnd.openxmlformats-officedocument.presentationml.comments+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tags/tag11.xml" ContentType="application/vnd.openxmlformats-officedocument.presentationml.tags+xml"/>
  <Override PartName="/ppt/comments/comment88.xml" ContentType="application/vnd.openxmlformats-officedocument.presentationml.comments+xml"/>
  <Override PartName="/ppt/notesSlides/notesSlide116.xml" ContentType="application/vnd.openxmlformats-officedocument.presentationml.notesSlide+xml"/>
  <Override PartName="/ppt/slides/slide58.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comments/comment19.xml" ContentType="application/vnd.openxmlformats-officedocument.presentationml.comments+xml"/>
  <Override PartName="/ppt/notesSlides/notesSlide49.xml" ContentType="application/vnd.openxmlformats-officedocument.presentationml.notesSlide+xml"/>
  <Override PartName="/ppt/comments/comment66.xml" ContentType="application/vnd.openxmlformats-officedocument.presentationml.comments+xml"/>
  <Override PartName="/ppt/notesSlides/notesSlide96.xml" ContentType="application/vnd.openxmlformats-officedocument.presentationml.notesSlide+xml"/>
  <Override PartName="/ppt/tags/tag49.xml" ContentType="application/vnd.openxmlformats-officedocument.presentationml.tags+xml"/>
  <Override PartName="/ppt/notesSlides/notesSlide27.xml" ContentType="application/vnd.openxmlformats-officedocument.presentationml.notesSlide+xml"/>
  <Override PartName="/ppt/comments/comment44.xml" ContentType="application/vnd.openxmlformats-officedocument.presentationml.comments+xml"/>
  <Override PartName="/ppt/notesSlides/notesSlide74.xml" ContentType="application/vnd.openxmlformats-officedocument.presentationml.notesSlide+xml"/>
  <Override PartName="/ppt/comments/comment91.xml" ContentType="application/vnd.openxmlformats-officedocument.presentationml.comments+xml"/>
  <Override PartName="/ppt/slides/slide14.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comments/comment117.xml" ContentType="application/vnd.openxmlformats-officedocument.presentationml.comments+xml"/>
  <Override PartName="/ppt/tableStyles.xml" ContentType="application/vnd.openxmlformats-officedocument.presentationml.tableStyles+xml"/>
  <Override PartName="/ppt/comments/comment4.xml" ContentType="application/vnd.openxmlformats-officedocument.presentationml.comments+xml"/>
  <Override PartName="/ppt/tags/tag27.xml" ContentType="application/vnd.openxmlformats-officedocument.presentationml.tags+xml"/>
  <Override PartName="/ppt/comments/comment22.xml" ContentType="application/vnd.openxmlformats-officedocument.presentationml.comments+xml"/>
  <Override PartName="/ppt/notesSlides/notesSlide52.xml" ContentType="application/vnd.openxmlformats-officedocument.presentationml.notesSlide+xml"/>
  <Override PartName="/ppt/tags/tag52.xml" ContentType="application/vnd.openxmlformats-officedocument.presentationml.tags+xml"/>
  <Override PartName="/ppt/notesSlides/notesSlide30.xml" ContentType="application/vnd.openxmlformats-officedocument.presentationml.notesSlide+xml"/>
  <Override PartName="/ppt/slides/slide99.xml" ContentType="application/vnd.openxmlformats-officedocument.presentationml.slide+xml"/>
  <Override PartName="/ppt/comments/comment120.xml" ContentType="application/vnd.openxmlformats-officedocument.presentationml.comments+xml"/>
  <Override PartName="/ppt/slides/slide77.xml" ContentType="application/vnd.openxmlformats-officedocument.presentationml.slide+xml"/>
  <Override PartName="/ppt/tags/tag30.xml" ContentType="application/vnd.openxmlformats-officedocument.presentationml.tags+xml"/>
  <Override PartName="/ppt/slides/slide5.xml" ContentType="application/vnd.openxmlformats-officedocument.presentationml.slide+xml"/>
  <Override PartName="/ppt/slides/slide103.xml" ContentType="application/vnd.openxmlformats-officedocument.presentationml.slide+xml"/>
  <Override PartName="/ppt/slideLayouts/slideLayout7.xml" ContentType="application/vnd.openxmlformats-officedocument.presentationml.slideLayout+xml"/>
  <Override PartName="/ppt/notesSlides/notesSlide68.xml" ContentType="application/vnd.openxmlformats-officedocument.presentationml.notesSlide+xml"/>
  <Override PartName="/ppt/slides/slide55.xml" ContentType="application/vnd.openxmlformats-officedocument.presentationml.slide+xml"/>
  <Override PartName="/ppt/comments/comment38.xml" ContentType="application/vnd.openxmlformats-officedocument.presentationml.comments+xml"/>
  <Override PartName="/ppt/comments/comment85.xml" ContentType="application/vnd.openxmlformats-officedocument.presentationml.comments+xml"/>
  <Override PartName="/ppt/notesSlides/notesSlide102.xml" ContentType="application/vnd.openxmlformats-officedocument.presentationml.notesSlide+xml"/>
  <Override PartName="/ppt/slides/slide33.xml" ContentType="application/vnd.openxmlformats-officedocument.presentationml.slide+xml"/>
  <Override PartName="/ppt/slides/slide80.xml" ContentType="application/vnd.openxmlformats-officedocument.presentationml.slide+xml"/>
  <Override PartName="/ppt/tags/tag68.xml" ContentType="application/vnd.openxmlformats-officedocument.presentationml.tags+xml"/>
  <Override PartName="/ppt/comments/comment16.xml" ContentType="application/vnd.openxmlformats-officedocument.presentationml.comments+xml"/>
  <Override PartName="/ppt/notesSlides/notesSlide46.xml" ContentType="application/vnd.openxmlformats-officedocument.presentationml.notesSlide+xml"/>
  <Override PartName="/ppt/comments/comment63.xml" ContentType="application/vnd.openxmlformats-officedocument.presentationml.comments+xml"/>
  <Override PartName="/ppt/notesSlides/notesSlide93.xml" ContentType="application/vnd.openxmlformats-officedocument.presentationml.notesSlide+xml"/>
  <Override PartName="/ppt/presentation.xml" ContentType="application/vnd.openxmlformats-officedocument.presentationml.presentation.main+xml"/>
  <Override PartName="/ppt/notesSlides/notesSlide24.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22"/>
  </p:notesMasterIdLst>
  <p:handoutMasterIdLst>
    <p:handoutMasterId r:id="rId123"/>
  </p:handoutMasterIdLst>
  <p:sldIdLst>
    <p:sldId id="376" r:id="rId2"/>
    <p:sldId id="261" r:id="rId3"/>
    <p:sldId id="281" r:id="rId4"/>
    <p:sldId id="288" r:id="rId5"/>
    <p:sldId id="377" r:id="rId6"/>
    <p:sldId id="392" r:id="rId7"/>
    <p:sldId id="293" r:id="rId8"/>
    <p:sldId id="271" r:id="rId9"/>
    <p:sldId id="282" r:id="rId10"/>
    <p:sldId id="283" r:id="rId11"/>
    <p:sldId id="284" r:id="rId12"/>
    <p:sldId id="314" r:id="rId13"/>
    <p:sldId id="313" r:id="rId14"/>
    <p:sldId id="315" r:id="rId15"/>
    <p:sldId id="316" r:id="rId16"/>
    <p:sldId id="317" r:id="rId17"/>
    <p:sldId id="257" r:id="rId18"/>
    <p:sldId id="265" r:id="rId19"/>
    <p:sldId id="267" r:id="rId20"/>
    <p:sldId id="268" r:id="rId21"/>
    <p:sldId id="262" r:id="rId22"/>
    <p:sldId id="263" r:id="rId23"/>
    <p:sldId id="264" r:id="rId24"/>
    <p:sldId id="269" r:id="rId25"/>
    <p:sldId id="356" r:id="rId26"/>
    <p:sldId id="379" r:id="rId27"/>
    <p:sldId id="378" r:id="rId28"/>
    <p:sldId id="361" r:id="rId29"/>
    <p:sldId id="363" r:id="rId30"/>
    <p:sldId id="380" r:id="rId31"/>
    <p:sldId id="364" r:id="rId32"/>
    <p:sldId id="365" r:id="rId33"/>
    <p:sldId id="366" r:id="rId34"/>
    <p:sldId id="367" r:id="rId35"/>
    <p:sldId id="368" r:id="rId36"/>
    <p:sldId id="369" r:id="rId37"/>
    <p:sldId id="391" r:id="rId38"/>
    <p:sldId id="381" r:id="rId39"/>
    <p:sldId id="389" r:id="rId40"/>
    <p:sldId id="390" r:id="rId41"/>
    <p:sldId id="272" r:id="rId42"/>
    <p:sldId id="382" r:id="rId43"/>
    <p:sldId id="275" r:id="rId44"/>
    <p:sldId id="276" r:id="rId45"/>
    <p:sldId id="277" r:id="rId46"/>
    <p:sldId id="280" r:id="rId47"/>
    <p:sldId id="273" r:id="rId48"/>
    <p:sldId id="274" r:id="rId49"/>
    <p:sldId id="278" r:id="rId50"/>
    <p:sldId id="279" r:id="rId51"/>
    <p:sldId id="393" r:id="rId52"/>
    <p:sldId id="318" r:id="rId53"/>
    <p:sldId id="321" r:id="rId54"/>
    <p:sldId id="383" r:id="rId55"/>
    <p:sldId id="325" r:id="rId56"/>
    <p:sldId id="326" r:id="rId57"/>
    <p:sldId id="384" r:id="rId58"/>
    <p:sldId id="327" r:id="rId59"/>
    <p:sldId id="324" r:id="rId60"/>
    <p:sldId id="319" r:id="rId61"/>
    <p:sldId id="320" r:id="rId62"/>
    <p:sldId id="322" r:id="rId63"/>
    <p:sldId id="338" r:id="rId64"/>
    <p:sldId id="328" r:id="rId65"/>
    <p:sldId id="329" r:id="rId66"/>
    <p:sldId id="386" r:id="rId67"/>
    <p:sldId id="387" r:id="rId68"/>
    <p:sldId id="336" r:id="rId69"/>
    <p:sldId id="337" r:id="rId70"/>
    <p:sldId id="332" r:id="rId71"/>
    <p:sldId id="333" r:id="rId72"/>
    <p:sldId id="323" r:id="rId73"/>
    <p:sldId id="339" r:id="rId74"/>
    <p:sldId id="340" r:id="rId75"/>
    <p:sldId id="341" r:id="rId76"/>
    <p:sldId id="342" r:id="rId77"/>
    <p:sldId id="395" r:id="rId78"/>
    <p:sldId id="296" r:id="rId79"/>
    <p:sldId id="297" r:id="rId80"/>
    <p:sldId id="298" r:id="rId81"/>
    <p:sldId id="299" r:id="rId82"/>
    <p:sldId id="294" r:id="rId83"/>
    <p:sldId id="295" r:id="rId84"/>
    <p:sldId id="300" r:id="rId85"/>
    <p:sldId id="302" r:id="rId86"/>
    <p:sldId id="301" r:id="rId87"/>
    <p:sldId id="303" r:id="rId88"/>
    <p:sldId id="304" r:id="rId89"/>
    <p:sldId id="305" r:id="rId90"/>
    <p:sldId id="306" r:id="rId91"/>
    <p:sldId id="371" r:id="rId92"/>
    <p:sldId id="307" r:id="rId93"/>
    <p:sldId id="308" r:id="rId94"/>
    <p:sldId id="309" r:id="rId95"/>
    <p:sldId id="310" r:id="rId96"/>
    <p:sldId id="311" r:id="rId97"/>
    <p:sldId id="312" r:id="rId98"/>
    <p:sldId id="396" r:id="rId99"/>
    <p:sldId id="343" r:id="rId100"/>
    <p:sldId id="344" r:id="rId101"/>
    <p:sldId id="345" r:id="rId102"/>
    <p:sldId id="346" r:id="rId103"/>
    <p:sldId id="370" r:id="rId104"/>
    <p:sldId id="347" r:id="rId105"/>
    <p:sldId id="348" r:id="rId106"/>
    <p:sldId id="349" r:id="rId107"/>
    <p:sldId id="388" r:id="rId108"/>
    <p:sldId id="350" r:id="rId109"/>
    <p:sldId id="397" r:id="rId110"/>
    <p:sldId id="354" r:id="rId111"/>
    <p:sldId id="372" r:id="rId112"/>
    <p:sldId id="373" r:id="rId113"/>
    <p:sldId id="374" r:id="rId114"/>
    <p:sldId id="398" r:id="rId115"/>
    <p:sldId id="352" r:id="rId116"/>
    <p:sldId id="353" r:id="rId117"/>
    <p:sldId id="351" r:id="rId118"/>
    <p:sldId id="286" r:id="rId119"/>
    <p:sldId id="285" r:id="rId120"/>
    <p:sldId id="258" r:id="rId121"/>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mn-ea"/>
        <a:cs typeface="+mn-cs"/>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ad" initials="q" lastIdx="12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2500" autoAdjust="0"/>
    <p:restoredTop sz="85324" autoAdjust="0"/>
  </p:normalViewPr>
  <p:slideViewPr>
    <p:cSldViewPr snapToGrid="0" snapToObjects="1">
      <p:cViewPr varScale="1">
        <p:scale>
          <a:sx n="99" d="100"/>
          <a:sy n="99" d="100"/>
        </p:scale>
        <p:origin x="-2124" y="-90"/>
      </p:cViewPr>
      <p:guideLst>
        <p:guide orient="horz" pos="827"/>
        <p:guide pos="361"/>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handoutMaster" Target="handoutMasters/handoutMaster1.xml"/><Relationship Id="rId128"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4-03-10T08:20:05.541" idx="1">
    <p:pos x="1076" y="319"/>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4-03-10T08:30:15.710" idx="10">
    <p:pos x="791" y="451"/>
    <p:text>H2S</p:text>
  </p:cm>
</p:cmLst>
</file>

<file path=ppt/comments/comment100.xml><?xml version="1.0" encoding="utf-8"?>
<p:cmLst xmlns:a="http://schemas.openxmlformats.org/drawingml/2006/main" xmlns:r="http://schemas.openxmlformats.org/officeDocument/2006/relationships" xmlns:p="http://schemas.openxmlformats.org/presentationml/2006/main">
  <p:cm authorId="0" dt="2014-03-10T09:09:23.744" idx="99">
    <p:pos x="902" y="451"/>
    <p:text>H2S</p:text>
  </p:cm>
</p:cmLst>
</file>

<file path=ppt/comments/comment101.xml><?xml version="1.0" encoding="utf-8"?>
<p:cmLst xmlns:a="http://schemas.openxmlformats.org/drawingml/2006/main" xmlns:r="http://schemas.openxmlformats.org/officeDocument/2006/relationships" xmlns:p="http://schemas.openxmlformats.org/presentationml/2006/main">
  <p:cm authorId="0" dt="2014-03-10T09:09:28.587" idx="100">
    <p:pos x="770" y="451"/>
    <p:text>H2S</p:text>
  </p:cm>
</p:cmLst>
</file>

<file path=ppt/comments/comment102.xml><?xml version="1.0" encoding="utf-8"?>
<p:cmLst xmlns:a="http://schemas.openxmlformats.org/drawingml/2006/main" xmlns:r="http://schemas.openxmlformats.org/officeDocument/2006/relationships" xmlns:p="http://schemas.openxmlformats.org/presentationml/2006/main">
  <p:cm authorId="0" dt="2014-03-10T09:09:33.833" idx="101">
    <p:pos x="1013" y="451"/>
    <p:text>H2S</p:text>
  </p:cm>
</p:cmLst>
</file>

<file path=ppt/comments/comment103.xml><?xml version="1.0" encoding="utf-8"?>
<p:cmLst xmlns:a="http://schemas.openxmlformats.org/drawingml/2006/main" xmlns:r="http://schemas.openxmlformats.org/officeDocument/2006/relationships" xmlns:p="http://schemas.openxmlformats.org/presentationml/2006/main">
  <p:cm authorId="0" dt="2014-03-10T09:09:38.793" idx="102">
    <p:pos x="902" y="451"/>
    <p:text>H2S</p:text>
  </p:cm>
</p:cmLst>
</file>

<file path=ppt/comments/comment104.xml><?xml version="1.0" encoding="utf-8"?>
<p:cmLst xmlns:a="http://schemas.openxmlformats.org/drawingml/2006/main" xmlns:r="http://schemas.openxmlformats.org/officeDocument/2006/relationships" xmlns:p="http://schemas.openxmlformats.org/presentationml/2006/main">
  <p:cm authorId="0" dt="2014-03-10T09:09:44.782" idx="103">
    <p:pos x="1617" y="451"/>
    <p:text>H2S</p:text>
  </p:cm>
</p:cmLst>
</file>

<file path=ppt/comments/comment105.xml><?xml version="1.0" encoding="utf-8"?>
<p:cmLst xmlns:a="http://schemas.openxmlformats.org/drawingml/2006/main" xmlns:r="http://schemas.openxmlformats.org/officeDocument/2006/relationships" xmlns:p="http://schemas.openxmlformats.org/presentationml/2006/main">
  <p:cm authorId="0" dt="2014-03-10T09:09:49.276" idx="104">
    <p:pos x="902" y="451"/>
    <p:text>H2S</p:text>
  </p:cm>
</p:cmLst>
</file>

<file path=ppt/comments/comment106.xml><?xml version="1.0" encoding="utf-8"?>
<p:cmLst xmlns:a="http://schemas.openxmlformats.org/drawingml/2006/main" xmlns:r="http://schemas.openxmlformats.org/officeDocument/2006/relationships" xmlns:p="http://schemas.openxmlformats.org/presentationml/2006/main">
  <p:cm authorId="0" dt="2014-03-10T09:09:53.531" idx="105">
    <p:pos x="902" y="451"/>
    <p:text>H2S</p:text>
  </p:cm>
</p:cmLst>
</file>

<file path=ppt/comments/comment107.xml><?xml version="1.0" encoding="utf-8"?>
<p:cmLst xmlns:a="http://schemas.openxmlformats.org/drawingml/2006/main" xmlns:r="http://schemas.openxmlformats.org/officeDocument/2006/relationships" xmlns:p="http://schemas.openxmlformats.org/presentationml/2006/main">
  <p:cm authorId="0" dt="2014-03-10T09:09:57.951" idx="106">
    <p:pos x="902" y="451"/>
    <p:text>H2S</p:text>
  </p:cm>
</p:cmLst>
</file>

<file path=ppt/comments/comment108.xml><?xml version="1.0" encoding="utf-8"?>
<p:cmLst xmlns:a="http://schemas.openxmlformats.org/drawingml/2006/main" xmlns:r="http://schemas.openxmlformats.org/officeDocument/2006/relationships" xmlns:p="http://schemas.openxmlformats.org/presentationml/2006/main">
  <p:cm authorId="0" dt="2014-03-10T09:10:50.152" idx="107">
    <p:pos x="1145" y="451"/>
    <p:text>H2S</p:text>
  </p:cm>
</p:cmLst>
</file>

<file path=ppt/comments/comment109.xml><?xml version="1.0" encoding="utf-8"?>
<p:cmLst xmlns:a="http://schemas.openxmlformats.org/drawingml/2006/main" xmlns:r="http://schemas.openxmlformats.org/officeDocument/2006/relationships" xmlns:p="http://schemas.openxmlformats.org/presentationml/2006/main">
  <p:cm authorId="0" dt="2014-03-10T09:12:25.692" idx="109">
    <p:pos x="743" y="444"/>
    <p:text>H1</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4-03-10T08:30:23.188" idx="11">
    <p:pos x="1395" y="451"/>
    <p:text>H2S</p:text>
  </p:cm>
</p:cmLst>
</file>

<file path=ppt/comments/comment110.xml><?xml version="1.0" encoding="utf-8"?>
<p:cmLst xmlns:a="http://schemas.openxmlformats.org/drawingml/2006/main" xmlns:r="http://schemas.openxmlformats.org/officeDocument/2006/relationships" xmlns:p="http://schemas.openxmlformats.org/presentationml/2006/main">
  <p:cm authorId="0" dt="2014-03-10T09:12:32.145" idx="110">
    <p:pos x="1048" y="451"/>
    <p:text>H2</p:text>
  </p:cm>
</p:cmLst>
</file>

<file path=ppt/comments/comment111.xml><?xml version="1.0" encoding="utf-8"?>
<p:cmLst xmlns:a="http://schemas.openxmlformats.org/drawingml/2006/main" xmlns:r="http://schemas.openxmlformats.org/officeDocument/2006/relationships" xmlns:p="http://schemas.openxmlformats.org/presentationml/2006/main">
  <p:cm authorId="0" dt="2014-03-10T09:12:37.723" idx="111">
    <p:pos x="902" y="451"/>
    <p:text>H2S</p:text>
  </p:cm>
</p:cmLst>
</file>

<file path=ppt/comments/comment112.xml><?xml version="1.0" encoding="utf-8"?>
<p:cmLst xmlns:a="http://schemas.openxmlformats.org/drawingml/2006/main" xmlns:r="http://schemas.openxmlformats.org/officeDocument/2006/relationships" xmlns:p="http://schemas.openxmlformats.org/presentationml/2006/main">
  <p:cm authorId="0" dt="2014-03-10T09:12:44.700" idx="112">
    <p:pos x="1048" y="451"/>
    <p:text>H2S</p:text>
  </p:cm>
</p:cmLst>
</file>

<file path=ppt/comments/comment113.xml><?xml version="1.0" encoding="utf-8"?>
<p:cmLst xmlns:a="http://schemas.openxmlformats.org/drawingml/2006/main" xmlns:r="http://schemas.openxmlformats.org/officeDocument/2006/relationships" xmlns:p="http://schemas.openxmlformats.org/presentationml/2006/main">
  <p:cm authorId="0" dt="2014-03-10T09:15:56.120" idx="113">
    <p:pos x="1492" y="451"/>
    <p:text>H2S</p:text>
  </p:cm>
</p:cmLst>
</file>

<file path=ppt/comments/comment114.xml><?xml version="1.0" encoding="utf-8"?>
<p:cmLst xmlns:a="http://schemas.openxmlformats.org/drawingml/2006/main" xmlns:r="http://schemas.openxmlformats.org/officeDocument/2006/relationships" xmlns:p="http://schemas.openxmlformats.org/presentationml/2006/main">
  <p:cm authorId="0" dt="2014-03-10T09:16:37.319" idx="114">
    <p:pos x="652" y="444"/>
    <p:text>H1</p:text>
  </p:cm>
</p:cmLst>
</file>

<file path=ppt/comments/comment115.xml><?xml version="1.0" encoding="utf-8"?>
<p:cmLst xmlns:a="http://schemas.openxmlformats.org/drawingml/2006/main" xmlns:r="http://schemas.openxmlformats.org/officeDocument/2006/relationships" xmlns:p="http://schemas.openxmlformats.org/presentationml/2006/main">
  <p:cm authorId="0" dt="2014-03-10T09:16:44.585" idx="115">
    <p:pos x="874" y="451"/>
    <p:text>H2</p:text>
  </p:cm>
</p:cmLst>
</file>

<file path=ppt/comments/comment116.xml><?xml version="1.0" encoding="utf-8"?>
<p:cmLst xmlns:a="http://schemas.openxmlformats.org/drawingml/2006/main" xmlns:r="http://schemas.openxmlformats.org/officeDocument/2006/relationships" xmlns:p="http://schemas.openxmlformats.org/presentationml/2006/main">
  <p:cm authorId="0" dt="2014-03-10T09:16:49.931" idx="116">
    <p:pos x="874" y="451"/>
    <p:text>H2</p:text>
  </p:cm>
</p:cmLst>
</file>

<file path=ppt/comments/comment117.xml><?xml version="1.0" encoding="utf-8"?>
<p:cmLst xmlns:a="http://schemas.openxmlformats.org/drawingml/2006/main" xmlns:r="http://schemas.openxmlformats.org/officeDocument/2006/relationships" xmlns:p="http://schemas.openxmlformats.org/presentationml/2006/main">
  <p:cm authorId="0" dt="2014-03-10T09:17:26.813" idx="117">
    <p:pos x="826" y="451"/>
    <p:text>H2</p:text>
  </p:cm>
</p:cmLst>
</file>

<file path=ppt/comments/comment118.xml><?xml version="1.0" encoding="utf-8"?>
<p:cmLst xmlns:a="http://schemas.openxmlformats.org/drawingml/2006/main" xmlns:r="http://schemas.openxmlformats.org/officeDocument/2006/relationships" xmlns:p="http://schemas.openxmlformats.org/presentationml/2006/main">
  <p:cm authorId="0" dt="2014-03-10T09:18:10.206" idx="119">
    <p:pos x="944" y="451"/>
    <p:text>H1S</p:text>
  </p:cm>
</p:cmLst>
</file>

<file path=ppt/comments/comment119.xml><?xml version="1.0" encoding="utf-8"?>
<p:cmLst xmlns:a="http://schemas.openxmlformats.org/drawingml/2006/main" xmlns:r="http://schemas.openxmlformats.org/officeDocument/2006/relationships" xmlns:p="http://schemas.openxmlformats.org/presentationml/2006/main">
  <p:cm authorId="0" dt="2014-03-10T09:17:52.383" idx="118">
    <p:pos x="1034" y="451"/>
    <p:text>H1</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4-03-10T08:31:09.816" idx="12">
    <p:pos x="1013" y="451"/>
    <p:text>H2S</p:text>
  </p:cm>
</p:cmLst>
</file>

<file path=ppt/comments/comment120.xml><?xml version="1.0" encoding="utf-8"?>
<p:cmLst xmlns:a="http://schemas.openxmlformats.org/drawingml/2006/main" xmlns:r="http://schemas.openxmlformats.org/officeDocument/2006/relationships" xmlns:p="http://schemas.openxmlformats.org/presentationml/2006/main">
  <p:cm authorId="0" dt="2014-03-10T10:49:39.033" idx="121">
    <p:pos x="416" y="451"/>
    <p:text>H2S</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4-03-10T08:31:17.557" idx="13">
    <p:pos x="791" y="451"/>
    <p:text>H2S</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4-03-10T08:31:27.464" idx="14">
    <p:pos x="1013" y="451"/>
    <p:text>H2S</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4-03-10T08:31:34.731" idx="15">
    <p:pos x="1090" y="451"/>
    <p:text>H2S</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14-03-10T08:31:44.815" idx="16">
    <p:pos x="1090" y="451"/>
    <p:text>H2S</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14-03-10T08:31:51.534" idx="17">
    <p:pos x="1284" y="451"/>
    <p:text>H2</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14-03-10T08:31:57.755" idx="18">
    <p:pos x="1464" y="451"/>
    <p:text>H2</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14-03-10T08:32:31.338" idx="19">
    <p:pos x="1464" y="451"/>
    <p:text>H2S</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4-03-10T08:25:42.591" idx="2">
    <p:pos x="694" y="451"/>
    <p:text>H1</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14-03-10T08:32:36.097" idx="20">
    <p:pos x="1464" y="451"/>
    <p:text>H2S</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14-03-10T08:32:41.213" idx="21">
    <p:pos x="1617" y="451"/>
    <p:text>H2S</p:text>
  </p:cm>
</p:cmLst>
</file>

<file path=ppt/comments/comment22.xml><?xml version="1.0" encoding="utf-8"?>
<p:cmLst xmlns:a="http://schemas.openxmlformats.org/drawingml/2006/main" xmlns:r="http://schemas.openxmlformats.org/officeDocument/2006/relationships" xmlns:p="http://schemas.openxmlformats.org/presentationml/2006/main">
  <p:cm authorId="0" dt="2014-03-10T08:32:46.289" idx="22">
    <p:pos x="1617" y="451"/>
    <p:text>H2S</p:text>
  </p:cm>
</p:cmLst>
</file>

<file path=ppt/comments/comment23.xml><?xml version="1.0" encoding="utf-8"?>
<p:cmLst xmlns:a="http://schemas.openxmlformats.org/drawingml/2006/main" xmlns:r="http://schemas.openxmlformats.org/officeDocument/2006/relationships" xmlns:p="http://schemas.openxmlformats.org/presentationml/2006/main">
  <p:cm authorId="0" dt="2014-03-10T08:32:51.737" idx="23">
    <p:pos x="1464" y="451"/>
    <p:text>H2S</p:text>
  </p:cm>
</p:cmLst>
</file>

<file path=ppt/comments/comment24.xml><?xml version="1.0" encoding="utf-8"?>
<p:cmLst xmlns:a="http://schemas.openxmlformats.org/drawingml/2006/main" xmlns:r="http://schemas.openxmlformats.org/officeDocument/2006/relationships" xmlns:p="http://schemas.openxmlformats.org/presentationml/2006/main">
  <p:cm authorId="0" dt="2014-03-10T08:32:55.746" idx="24">
    <p:pos x="1464" y="451"/>
    <p:text>H2S</p:text>
  </p:cm>
</p:cmLst>
</file>

<file path=ppt/comments/comment25.xml><?xml version="1.0" encoding="utf-8"?>
<p:cmLst xmlns:a="http://schemas.openxmlformats.org/drawingml/2006/main" xmlns:r="http://schemas.openxmlformats.org/officeDocument/2006/relationships" xmlns:p="http://schemas.openxmlformats.org/presentationml/2006/main">
  <p:cm authorId="0" dt="2014-03-10T08:33:01.036" idx="25">
    <p:pos x="1617" y="451"/>
    <p:text>H2</p:text>
  </p:cm>
</p:cmLst>
</file>

<file path=ppt/comments/comment26.xml><?xml version="1.0" encoding="utf-8"?>
<p:cmLst xmlns:a="http://schemas.openxmlformats.org/drawingml/2006/main" xmlns:r="http://schemas.openxmlformats.org/officeDocument/2006/relationships" xmlns:p="http://schemas.openxmlformats.org/presentationml/2006/main">
  <p:cm authorId="0" dt="2014-03-10T08:33:24.432" idx="26">
    <p:pos x="1291" y="451"/>
    <p:text>H2S</p:text>
  </p:cm>
</p:cmLst>
</file>

<file path=ppt/comments/comment27.xml><?xml version="1.0" encoding="utf-8"?>
<p:cmLst xmlns:a="http://schemas.openxmlformats.org/drawingml/2006/main" xmlns:r="http://schemas.openxmlformats.org/officeDocument/2006/relationships" xmlns:p="http://schemas.openxmlformats.org/presentationml/2006/main">
  <p:cm authorId="0" dt="2014-03-10T08:33:32.526" idx="27">
    <p:pos x="1291" y="451"/>
    <p:text>H2S</p:text>
  </p:cm>
</p:cmLst>
</file>

<file path=ppt/comments/comment28.xml><?xml version="1.0" encoding="utf-8"?>
<p:cmLst xmlns:a="http://schemas.openxmlformats.org/drawingml/2006/main" xmlns:r="http://schemas.openxmlformats.org/officeDocument/2006/relationships" xmlns:p="http://schemas.openxmlformats.org/presentationml/2006/main">
  <p:cm authorId="0" dt="2014-03-10T08:33:40.816" idx="28">
    <p:pos x="736" y="451"/>
    <p:text>H2S</p:text>
  </p:cm>
</p:cmLst>
</file>

<file path=ppt/comments/comment29.xml><?xml version="1.0" encoding="utf-8"?>
<p:cmLst xmlns:a="http://schemas.openxmlformats.org/drawingml/2006/main" xmlns:r="http://schemas.openxmlformats.org/officeDocument/2006/relationships" xmlns:p="http://schemas.openxmlformats.org/presentationml/2006/main">
  <p:cm authorId="0" dt="2014-03-10T08:33:45.699" idx="29">
    <p:pos x="1291" y="451"/>
    <p:text>H2S</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4-03-10T08:26:19.526" idx="3">
    <p:pos x="916" y="451"/>
    <p:text>H2</p:text>
  </p:cm>
</p:cmLst>
</file>

<file path=ppt/comments/comment30.xml><?xml version="1.0" encoding="utf-8"?>
<p:cmLst xmlns:a="http://schemas.openxmlformats.org/drawingml/2006/main" xmlns:r="http://schemas.openxmlformats.org/officeDocument/2006/relationships" xmlns:p="http://schemas.openxmlformats.org/presentationml/2006/main">
  <p:cm authorId="0" dt="2014-03-10T08:33:52.825" idx="30">
    <p:pos x="1291" y="451"/>
    <p:text>H2S</p:text>
  </p:cm>
</p:cmLst>
</file>

<file path=ppt/comments/comment31.xml><?xml version="1.0" encoding="utf-8"?>
<p:cmLst xmlns:a="http://schemas.openxmlformats.org/drawingml/2006/main" xmlns:r="http://schemas.openxmlformats.org/officeDocument/2006/relationships" xmlns:p="http://schemas.openxmlformats.org/presentationml/2006/main">
  <p:cm authorId="0" dt="2014-03-10T08:33:57.600" idx="31">
    <p:pos x="1464" y="451"/>
    <p:text>H2S</p:text>
  </p:cm>
</p:cmLst>
</file>

<file path=ppt/comments/comment32.xml><?xml version="1.0" encoding="utf-8"?>
<p:cmLst xmlns:a="http://schemas.openxmlformats.org/drawingml/2006/main" xmlns:r="http://schemas.openxmlformats.org/officeDocument/2006/relationships" xmlns:p="http://schemas.openxmlformats.org/presentationml/2006/main">
  <p:cm authorId="0" dt="2014-03-10T08:34:03.945" idx="32">
    <p:pos x="1464" y="451"/>
    <p:text>H2S</p:text>
  </p:cm>
</p:cmLst>
</file>

<file path=ppt/comments/comment33.xml><?xml version="1.0" encoding="utf-8"?>
<p:cmLst xmlns:a="http://schemas.openxmlformats.org/drawingml/2006/main" xmlns:r="http://schemas.openxmlformats.org/officeDocument/2006/relationships" xmlns:p="http://schemas.openxmlformats.org/presentationml/2006/main">
  <p:cm authorId="0" dt="2014-03-10T08:34:08.217" idx="33">
    <p:pos x="1464" y="451"/>
    <p:text>H2S</p:text>
  </p:cm>
</p:cmLst>
</file>

<file path=ppt/comments/comment34.xml><?xml version="1.0" encoding="utf-8"?>
<p:cmLst xmlns:a="http://schemas.openxmlformats.org/drawingml/2006/main" xmlns:r="http://schemas.openxmlformats.org/officeDocument/2006/relationships" xmlns:p="http://schemas.openxmlformats.org/presentationml/2006/main">
  <p:cm authorId="0" dt="2014-03-10T08:34:13.889" idx="34">
    <p:pos x="1055" y="451"/>
    <p:text>H2S</p:text>
  </p:cm>
</p:cmLst>
</file>

<file path=ppt/comments/comment35.xml><?xml version="1.0" encoding="utf-8"?>
<p:cmLst xmlns:a="http://schemas.openxmlformats.org/drawingml/2006/main" xmlns:r="http://schemas.openxmlformats.org/officeDocument/2006/relationships" xmlns:p="http://schemas.openxmlformats.org/presentationml/2006/main">
  <p:cm authorId="0" dt="2014-03-10T08:34:18.416" idx="35">
    <p:pos x="1291" y="451"/>
    <p:text>H2S</p:text>
  </p:cm>
</p:cmLst>
</file>

<file path=ppt/comments/comment36.xml><?xml version="1.0" encoding="utf-8"?>
<p:cmLst xmlns:a="http://schemas.openxmlformats.org/drawingml/2006/main" xmlns:r="http://schemas.openxmlformats.org/officeDocument/2006/relationships" xmlns:p="http://schemas.openxmlformats.org/presentationml/2006/main">
  <p:cm authorId="0" dt="2014-03-10T08:34:25.118" idx="36">
    <p:pos x="1055" y="451"/>
    <p:text>H2S</p:text>
  </p:cm>
</p:cmLst>
</file>

<file path=ppt/comments/comment37.xml><?xml version="1.0" encoding="utf-8"?>
<p:cmLst xmlns:a="http://schemas.openxmlformats.org/drawingml/2006/main" xmlns:r="http://schemas.openxmlformats.org/officeDocument/2006/relationships" xmlns:p="http://schemas.openxmlformats.org/presentationml/2006/main">
  <p:cm authorId="0" dt="2014-03-10T08:34:29.917" idx="37">
    <p:pos x="1464" y="451"/>
    <p:text>H2S</p:text>
  </p:cm>
</p:cmLst>
</file>

<file path=ppt/comments/comment38.xml><?xml version="1.0" encoding="utf-8"?>
<p:cmLst xmlns:a="http://schemas.openxmlformats.org/drawingml/2006/main" xmlns:r="http://schemas.openxmlformats.org/officeDocument/2006/relationships" xmlns:p="http://schemas.openxmlformats.org/presentationml/2006/main">
  <p:cm authorId="0" dt="2014-03-10T08:34:36.453" idx="38">
    <p:pos x="1617" y="451"/>
    <p:text>H2S</p:text>
  </p:cm>
</p:cmLst>
</file>

<file path=ppt/comments/comment39.xml><?xml version="1.0" encoding="utf-8"?>
<p:cmLst xmlns:a="http://schemas.openxmlformats.org/drawingml/2006/main" xmlns:r="http://schemas.openxmlformats.org/officeDocument/2006/relationships" xmlns:p="http://schemas.openxmlformats.org/presentationml/2006/main">
  <p:cm authorId="0" dt="2014-03-10T08:34:41.717" idx="39">
    <p:pos x="1464" y="451"/>
    <p:text>H2S</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4-03-10T08:26:31.232" idx="4">
    <p:pos x="1277" y="451"/>
    <p:text>H2S</p:text>
  </p:cm>
</p:cmLst>
</file>

<file path=ppt/comments/comment40.xml><?xml version="1.0" encoding="utf-8"?>
<p:cmLst xmlns:a="http://schemas.openxmlformats.org/drawingml/2006/main" xmlns:r="http://schemas.openxmlformats.org/officeDocument/2006/relationships" xmlns:p="http://schemas.openxmlformats.org/presentationml/2006/main">
  <p:cm authorId="0" dt="2014-03-10T08:34:50.112" idx="40">
    <p:pos x="1055" y="451"/>
    <p:text>H2S</p:text>
  </p:cm>
</p:cmLst>
</file>

<file path=ppt/comments/comment41.xml><?xml version="1.0" encoding="utf-8"?>
<p:cmLst xmlns:a="http://schemas.openxmlformats.org/drawingml/2006/main" xmlns:r="http://schemas.openxmlformats.org/officeDocument/2006/relationships" xmlns:p="http://schemas.openxmlformats.org/presentationml/2006/main">
  <p:cm authorId="0" dt="2014-03-10T08:34:55.620" idx="41">
    <p:pos x="951" y="451"/>
    <p:text>H2</p:text>
  </p:cm>
</p:cmLst>
</file>

<file path=ppt/comments/comment42.xml><?xml version="1.0" encoding="utf-8"?>
<p:cmLst xmlns:a="http://schemas.openxmlformats.org/drawingml/2006/main" xmlns:r="http://schemas.openxmlformats.org/officeDocument/2006/relationships" xmlns:p="http://schemas.openxmlformats.org/presentationml/2006/main">
  <p:cm authorId="0" dt="2014-03-10T08:35:07.462" idx="42">
    <p:pos x="951" y="451"/>
    <p:text>H2</p:text>
  </p:cm>
</p:cmLst>
</file>

<file path=ppt/comments/comment43.xml><?xml version="1.0" encoding="utf-8"?>
<p:cmLst xmlns:a="http://schemas.openxmlformats.org/drawingml/2006/main" xmlns:r="http://schemas.openxmlformats.org/officeDocument/2006/relationships" xmlns:p="http://schemas.openxmlformats.org/presentationml/2006/main">
  <p:cm authorId="0" dt="2014-03-10T08:35:18.209" idx="43">
    <p:pos x="1561" y="451"/>
    <p:text>H2</p:text>
  </p:cm>
</p:cmLst>
</file>

<file path=ppt/comments/comment44.xml><?xml version="1.0" encoding="utf-8"?>
<p:cmLst xmlns:a="http://schemas.openxmlformats.org/drawingml/2006/main" xmlns:r="http://schemas.openxmlformats.org/officeDocument/2006/relationships" xmlns:p="http://schemas.openxmlformats.org/presentationml/2006/main">
  <p:cm authorId="0" dt="2014-03-10T08:35:29.701" idx="44">
    <p:pos x="1242" y="451"/>
    <p:text>H2S</p:text>
  </p:cm>
</p:cmLst>
</file>

<file path=ppt/comments/comment45.xml><?xml version="1.0" encoding="utf-8"?>
<p:cmLst xmlns:a="http://schemas.openxmlformats.org/drawingml/2006/main" xmlns:r="http://schemas.openxmlformats.org/officeDocument/2006/relationships" xmlns:p="http://schemas.openxmlformats.org/presentationml/2006/main">
  <p:cm authorId="0" dt="2014-03-10T08:35:36.920" idx="45">
    <p:pos x="1103" y="451"/>
    <p:text>H2S</p:text>
  </p:cm>
</p:cmLst>
</file>

<file path=ppt/comments/comment46.xml><?xml version="1.0" encoding="utf-8"?>
<p:cmLst xmlns:a="http://schemas.openxmlformats.org/drawingml/2006/main" xmlns:r="http://schemas.openxmlformats.org/officeDocument/2006/relationships" xmlns:p="http://schemas.openxmlformats.org/presentationml/2006/main">
  <p:cm authorId="0" dt="2014-03-10T08:35:47.350" idx="46">
    <p:pos x="2006" y="451"/>
    <p:text>H2S</p:text>
  </p:cm>
</p:cmLst>
</file>

<file path=ppt/comments/comment47.xml><?xml version="1.0" encoding="utf-8"?>
<p:cmLst xmlns:a="http://schemas.openxmlformats.org/drawingml/2006/main" xmlns:r="http://schemas.openxmlformats.org/officeDocument/2006/relationships" xmlns:p="http://schemas.openxmlformats.org/presentationml/2006/main">
  <p:cm authorId="0" dt="2014-03-10T08:35:55.527" idx="47">
    <p:pos x="1242" y="451"/>
    <p:text>H2S</p:text>
  </p:cm>
</p:cmLst>
</file>

<file path=ppt/comments/comment48.xml><?xml version="1.0" encoding="utf-8"?>
<p:cmLst xmlns:a="http://schemas.openxmlformats.org/drawingml/2006/main" xmlns:r="http://schemas.openxmlformats.org/officeDocument/2006/relationships" xmlns:p="http://schemas.openxmlformats.org/presentationml/2006/main">
  <p:cm authorId="0" dt="2014-03-10T08:36:04.403" idx="48">
    <p:pos x="1409" y="451"/>
    <p:text>H2S</p:text>
  </p:cm>
</p:cmLst>
</file>

<file path=ppt/comments/comment49.xml><?xml version="1.0" encoding="utf-8"?>
<p:cmLst xmlns:a="http://schemas.openxmlformats.org/drawingml/2006/main" xmlns:r="http://schemas.openxmlformats.org/officeDocument/2006/relationships" xmlns:p="http://schemas.openxmlformats.org/presentationml/2006/main">
  <p:cm authorId="0" dt="2014-03-10T08:36:17.371" idx="49">
    <p:pos x="1180" y="451"/>
    <p:text>H2S</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4-03-10T08:26:52.475" idx="5">
    <p:pos x="1131" y="451"/>
    <p:text>H2S</p:text>
  </p:cm>
</p:cmLst>
</file>

<file path=ppt/comments/comment50.xml><?xml version="1.0" encoding="utf-8"?>
<p:cmLst xmlns:a="http://schemas.openxmlformats.org/drawingml/2006/main" xmlns:r="http://schemas.openxmlformats.org/officeDocument/2006/relationships" xmlns:p="http://schemas.openxmlformats.org/presentationml/2006/main">
  <p:cm authorId="0" dt="2014-03-10T08:36:26.470" idx="50">
    <p:pos x="951" y="451"/>
    <p:text>H2S</p:text>
  </p:cm>
</p:cmLst>
</file>

<file path=ppt/comments/comment51.xml><?xml version="1.0" encoding="utf-8"?>
<p:cmLst xmlns:a="http://schemas.openxmlformats.org/drawingml/2006/main" xmlns:r="http://schemas.openxmlformats.org/officeDocument/2006/relationships" xmlns:p="http://schemas.openxmlformats.org/presentationml/2006/main">
  <p:cm authorId="0" dt="2014-03-10T08:37:33.380" idx="51">
    <p:pos x="923" y="444"/>
    <p:text>H1</p:text>
  </p:cm>
</p:cmLst>
</file>

<file path=ppt/comments/comment52.xml><?xml version="1.0" encoding="utf-8"?>
<p:cmLst xmlns:a="http://schemas.openxmlformats.org/drawingml/2006/main" xmlns:r="http://schemas.openxmlformats.org/officeDocument/2006/relationships" xmlns:p="http://schemas.openxmlformats.org/presentationml/2006/main">
  <p:cm authorId="0" dt="2014-03-10T08:37:45.572" idx="52">
    <p:pos x="958" y="451"/>
    <p:text>H2</p:text>
  </p:cm>
</p:cmLst>
</file>

<file path=ppt/comments/comment53.xml><?xml version="1.0" encoding="utf-8"?>
<p:cmLst xmlns:a="http://schemas.openxmlformats.org/drawingml/2006/main" xmlns:r="http://schemas.openxmlformats.org/officeDocument/2006/relationships" xmlns:p="http://schemas.openxmlformats.org/presentationml/2006/main">
  <p:cm authorId="0" dt="2014-03-10T08:37:52.735" idx="53">
    <p:pos x="1339" y="451"/>
    <p:text>H2S</p:text>
  </p:cm>
</p:cmLst>
</file>

<file path=ppt/comments/comment54.xml><?xml version="1.0" encoding="utf-8"?>
<p:cmLst xmlns:a="http://schemas.openxmlformats.org/drawingml/2006/main" xmlns:r="http://schemas.openxmlformats.org/officeDocument/2006/relationships" xmlns:p="http://schemas.openxmlformats.org/presentationml/2006/main">
  <p:cm authorId="0" dt="2014-03-10T08:43:10.795" idx="54">
    <p:pos x="958" y="451"/>
    <p:text>H2</p:text>
  </p:cm>
</p:cmLst>
</file>

<file path=ppt/comments/comment55.xml><?xml version="1.0" encoding="utf-8"?>
<p:cmLst xmlns:a="http://schemas.openxmlformats.org/drawingml/2006/main" xmlns:r="http://schemas.openxmlformats.org/officeDocument/2006/relationships" xmlns:p="http://schemas.openxmlformats.org/presentationml/2006/main">
  <p:cm authorId="0" dt="2014-03-10T08:43:20.116" idx="55">
    <p:pos x="958" y="451"/>
    <p:text>H2S</p:text>
  </p:cm>
</p:cmLst>
</file>

<file path=ppt/comments/comment56.xml><?xml version="1.0" encoding="utf-8"?>
<p:cmLst xmlns:a="http://schemas.openxmlformats.org/drawingml/2006/main" xmlns:r="http://schemas.openxmlformats.org/officeDocument/2006/relationships" xmlns:p="http://schemas.openxmlformats.org/presentationml/2006/main">
  <p:cm authorId="0" dt="2014-03-10T08:43:27.785" idx="56">
    <p:pos x="1784" y="451"/>
    <p:text>H2S</p:text>
  </p:cm>
</p:cmLst>
</file>

<file path=ppt/comments/comment57.xml><?xml version="1.0" encoding="utf-8"?>
<p:cmLst xmlns:a="http://schemas.openxmlformats.org/drawingml/2006/main" xmlns:r="http://schemas.openxmlformats.org/officeDocument/2006/relationships" xmlns:p="http://schemas.openxmlformats.org/presentationml/2006/main">
  <p:cm authorId="0" dt="2014-03-10T08:43:32.387" idx="57">
    <p:pos x="1173" y="451"/>
    <p:text>H2S</p:text>
  </p:cm>
</p:cmLst>
</file>

<file path=ppt/comments/comment58.xml><?xml version="1.0" encoding="utf-8"?>
<p:cmLst xmlns:a="http://schemas.openxmlformats.org/drawingml/2006/main" xmlns:r="http://schemas.openxmlformats.org/officeDocument/2006/relationships" xmlns:p="http://schemas.openxmlformats.org/presentationml/2006/main">
  <p:cm authorId="0" dt="2014-03-10T08:43:39.564" idx="58">
    <p:pos x="1090" y="451"/>
    <p:text>H2</p:text>
  </p:cm>
</p:cmLst>
</file>

<file path=ppt/comments/comment59.xml><?xml version="1.0" encoding="utf-8"?>
<p:cmLst xmlns:a="http://schemas.openxmlformats.org/drawingml/2006/main" xmlns:r="http://schemas.openxmlformats.org/officeDocument/2006/relationships" xmlns:p="http://schemas.openxmlformats.org/presentationml/2006/main">
  <p:cm authorId="0" dt="2014-03-10T08:43:43.902" idx="59">
    <p:pos x="833" y="451"/>
    <p:text>H2S</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4-03-10T08:29:40.818" idx="7">
    <p:pos x="1055" y="444"/>
    <p:text>H1</p:text>
  </p:cm>
</p:cmLst>
</file>

<file path=ppt/comments/comment60.xml><?xml version="1.0" encoding="utf-8"?>
<p:cmLst xmlns:a="http://schemas.openxmlformats.org/drawingml/2006/main" xmlns:r="http://schemas.openxmlformats.org/officeDocument/2006/relationships" xmlns:p="http://schemas.openxmlformats.org/presentationml/2006/main">
  <p:cm authorId="0" dt="2014-03-10T08:43:49.927" idx="60">
    <p:pos x="1062" y="451"/>
    <p:text>H2S</p:text>
  </p:cm>
</p:cmLst>
</file>

<file path=ppt/comments/comment61.xml><?xml version="1.0" encoding="utf-8"?>
<p:cmLst xmlns:a="http://schemas.openxmlformats.org/drawingml/2006/main" xmlns:r="http://schemas.openxmlformats.org/officeDocument/2006/relationships" xmlns:p="http://schemas.openxmlformats.org/presentationml/2006/main">
  <p:cm authorId="0" dt="2014-03-10T08:43:54.566" idx="61">
    <p:pos x="819" y="451"/>
    <p:text>H2S</p:text>
  </p:cm>
</p:cmLst>
</file>

<file path=ppt/comments/comment62.xml><?xml version="1.0" encoding="utf-8"?>
<p:cmLst xmlns:a="http://schemas.openxmlformats.org/drawingml/2006/main" xmlns:r="http://schemas.openxmlformats.org/officeDocument/2006/relationships" xmlns:p="http://schemas.openxmlformats.org/presentationml/2006/main">
  <p:cm authorId="0" dt="2014-03-10T08:43:59.263" idx="62">
    <p:pos x="1069" y="451"/>
    <p:text>H2S</p:text>
  </p:cm>
</p:cmLst>
</file>

<file path=ppt/comments/comment63.xml><?xml version="1.0" encoding="utf-8"?>
<p:cmLst xmlns:a="http://schemas.openxmlformats.org/drawingml/2006/main" xmlns:r="http://schemas.openxmlformats.org/officeDocument/2006/relationships" xmlns:p="http://schemas.openxmlformats.org/presentationml/2006/main">
  <p:cm authorId="0" dt="2014-03-10T08:44:05.121" idx="63">
    <p:pos x="874" y="451"/>
    <p:text>H2S</p:text>
  </p:cm>
</p:cmLst>
</file>

<file path=ppt/comments/comment64.xml><?xml version="1.0" encoding="utf-8"?>
<p:cmLst xmlns:a="http://schemas.openxmlformats.org/drawingml/2006/main" xmlns:r="http://schemas.openxmlformats.org/officeDocument/2006/relationships" xmlns:p="http://schemas.openxmlformats.org/presentationml/2006/main">
  <p:cm authorId="0" dt="2014-03-10T08:44:11.795" idx="64">
    <p:pos x="805" y="451"/>
    <p:text>H2</p:text>
  </p:cm>
</p:cmLst>
</file>

<file path=ppt/comments/comment65.xml><?xml version="1.0" encoding="utf-8"?>
<p:cmLst xmlns:a="http://schemas.openxmlformats.org/drawingml/2006/main" xmlns:r="http://schemas.openxmlformats.org/officeDocument/2006/relationships" xmlns:p="http://schemas.openxmlformats.org/presentationml/2006/main">
  <p:cm authorId="0" dt="2014-03-10T08:44:17.990" idx="65">
    <p:pos x="958" y="451"/>
    <p:text>H2S</p:text>
  </p:cm>
</p:cmLst>
</file>

<file path=ppt/comments/comment66.xml><?xml version="1.0" encoding="utf-8"?>
<p:cmLst xmlns:a="http://schemas.openxmlformats.org/drawingml/2006/main" xmlns:r="http://schemas.openxmlformats.org/officeDocument/2006/relationships" xmlns:p="http://schemas.openxmlformats.org/presentationml/2006/main">
  <p:cm authorId="0" dt="2014-03-10T08:44:22.167" idx="66">
    <p:pos x="1020" y="451"/>
    <p:text>H2S</p:text>
  </p:cm>
</p:cmLst>
</file>

<file path=ppt/comments/comment67.xml><?xml version="1.0" encoding="utf-8"?>
<p:cmLst xmlns:a="http://schemas.openxmlformats.org/drawingml/2006/main" xmlns:r="http://schemas.openxmlformats.org/officeDocument/2006/relationships" xmlns:p="http://schemas.openxmlformats.org/presentationml/2006/main">
  <p:cm authorId="0" dt="2014-03-10T08:44:28.192" idx="67">
    <p:pos x="1860" y="451"/>
    <p:text>H2S</p:text>
  </p:cm>
</p:cmLst>
</file>

<file path=ppt/comments/comment68.xml><?xml version="1.0" encoding="utf-8"?>
<p:cmLst xmlns:a="http://schemas.openxmlformats.org/drawingml/2006/main" xmlns:r="http://schemas.openxmlformats.org/officeDocument/2006/relationships" xmlns:p="http://schemas.openxmlformats.org/presentationml/2006/main">
  <p:cm authorId="0" dt="2014-03-10T08:44:32.445" idx="68">
    <p:pos x="1020" y="451"/>
    <p:text>H2S</p:text>
  </p:cm>
</p:cmLst>
</file>

<file path=ppt/comments/comment69.xml><?xml version="1.0" encoding="utf-8"?>
<p:cmLst xmlns:a="http://schemas.openxmlformats.org/drawingml/2006/main" xmlns:r="http://schemas.openxmlformats.org/officeDocument/2006/relationships" xmlns:p="http://schemas.openxmlformats.org/presentationml/2006/main">
  <p:cm authorId="0" dt="2014-03-10T08:44:38.889" idx="69">
    <p:pos x="958" y="451"/>
    <p:text>H2S</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4-03-10T08:29:49.793" idx="6">
    <p:pos x="1395" y="451"/>
    <p:text>H2</p:text>
  </p:cm>
</p:cmLst>
</file>

<file path=ppt/comments/comment70.xml><?xml version="1.0" encoding="utf-8"?>
<p:cmLst xmlns:a="http://schemas.openxmlformats.org/drawingml/2006/main" xmlns:r="http://schemas.openxmlformats.org/officeDocument/2006/relationships" xmlns:p="http://schemas.openxmlformats.org/presentationml/2006/main">
  <p:cm authorId="0" dt="2014-03-10T08:44:45.348" idx="70">
    <p:pos x="1339" y="451"/>
    <p:text>H2S</p:text>
  </p:cm>
</p:cmLst>
</file>

<file path=ppt/comments/comment71.xml><?xml version="1.0" encoding="utf-8"?>
<p:cmLst xmlns:a="http://schemas.openxmlformats.org/drawingml/2006/main" xmlns:r="http://schemas.openxmlformats.org/officeDocument/2006/relationships" xmlns:p="http://schemas.openxmlformats.org/presentationml/2006/main">
  <p:cm authorId="0" dt="2014-03-10T08:44:56.115" idx="71">
    <p:pos x="1020" y="451"/>
    <p:text>H2S</p:text>
  </p:cm>
</p:cmLst>
</file>

<file path=ppt/comments/comment72.xml><?xml version="1.0" encoding="utf-8"?>
<p:cmLst xmlns:a="http://schemas.openxmlformats.org/drawingml/2006/main" xmlns:r="http://schemas.openxmlformats.org/officeDocument/2006/relationships" xmlns:p="http://schemas.openxmlformats.org/presentationml/2006/main">
  <p:cm authorId="0" dt="2014-03-10T08:45:04.345" idx="72">
    <p:pos x="1020" y="451"/>
    <p:text>H2</p:text>
  </p:cm>
</p:cmLst>
</file>

<file path=ppt/comments/comment73.xml><?xml version="1.0" encoding="utf-8"?>
<p:cmLst xmlns:a="http://schemas.openxmlformats.org/drawingml/2006/main" xmlns:r="http://schemas.openxmlformats.org/officeDocument/2006/relationships" xmlns:p="http://schemas.openxmlformats.org/presentationml/2006/main">
  <p:cm authorId="0" dt="2014-03-10T08:45:08.606" idx="73">
    <p:pos x="798" y="451"/>
    <p:text>H2</p:text>
  </p:cm>
</p:cmLst>
</file>

<file path=ppt/comments/comment74.xml><?xml version="1.0" encoding="utf-8"?>
<p:cmLst xmlns:a="http://schemas.openxmlformats.org/drawingml/2006/main" xmlns:r="http://schemas.openxmlformats.org/officeDocument/2006/relationships" xmlns:p="http://schemas.openxmlformats.org/presentationml/2006/main">
  <p:cm authorId="0" dt="2014-03-10T08:45:14.888" idx="74">
    <p:pos x="798" y="451"/>
    <p:text>H2S</p:text>
  </p:cm>
</p:cmLst>
</file>

<file path=ppt/comments/comment75.xml><?xml version="1.0" encoding="utf-8"?>
<p:cmLst xmlns:a="http://schemas.openxmlformats.org/drawingml/2006/main" xmlns:r="http://schemas.openxmlformats.org/officeDocument/2006/relationships" xmlns:p="http://schemas.openxmlformats.org/presentationml/2006/main">
  <p:cm authorId="0" dt="2014-03-10T08:45:20.480" idx="75">
    <p:pos x="1784" y="451"/>
    <p:text>H2S</p:text>
  </p:cm>
</p:cmLst>
</file>

<file path=ppt/comments/comment76.xml><?xml version="1.0" encoding="utf-8"?>
<p:cmLst xmlns:a="http://schemas.openxmlformats.org/drawingml/2006/main" xmlns:r="http://schemas.openxmlformats.org/officeDocument/2006/relationships" xmlns:p="http://schemas.openxmlformats.org/presentationml/2006/main">
  <p:cm authorId="0" dt="2014-03-10T08:45:29.340" idx="76">
    <p:pos x="958" y="451"/>
    <p:text>H2</p:text>
  </p:cm>
</p:cmLst>
</file>

<file path=ppt/comments/comment77.xml><?xml version="1.0" encoding="utf-8"?>
<p:cmLst xmlns:a="http://schemas.openxmlformats.org/drawingml/2006/main" xmlns:r="http://schemas.openxmlformats.org/officeDocument/2006/relationships" xmlns:p="http://schemas.openxmlformats.org/presentationml/2006/main">
  <p:cm authorId="0" dt="2014-03-10T08:46:06.605" idx="77">
    <p:pos x="1020" y="444"/>
    <p:text>H1</p:text>
  </p:cm>
</p:cmLst>
</file>

<file path=ppt/comments/comment78.xml><?xml version="1.0" encoding="utf-8"?>
<p:cmLst xmlns:a="http://schemas.openxmlformats.org/drawingml/2006/main" xmlns:r="http://schemas.openxmlformats.org/officeDocument/2006/relationships" xmlns:p="http://schemas.openxmlformats.org/presentationml/2006/main">
  <p:cm authorId="0" dt="2014-03-10T08:46:12.918" idx="78">
    <p:pos x="1194" y="451"/>
    <p:text>H2</p:text>
  </p:cm>
</p:cmLst>
</file>

<file path=ppt/comments/comment79.xml><?xml version="1.0" encoding="utf-8"?>
<p:cmLst xmlns:a="http://schemas.openxmlformats.org/drawingml/2006/main" xmlns:r="http://schemas.openxmlformats.org/officeDocument/2006/relationships" xmlns:p="http://schemas.openxmlformats.org/presentationml/2006/main">
  <p:cm authorId="0" dt="2014-03-10T09:05:39.624" idx="79">
    <p:pos x="951" y="451"/>
    <p:text>H2S</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4-03-10T08:29:57.574" idx="8">
    <p:pos x="1797" y="451"/>
    <p:text>H2S</p:text>
  </p:cm>
</p:cmLst>
</file>

<file path=ppt/comments/comment80.xml><?xml version="1.0" encoding="utf-8"?>
<p:cmLst xmlns:a="http://schemas.openxmlformats.org/drawingml/2006/main" xmlns:r="http://schemas.openxmlformats.org/officeDocument/2006/relationships" xmlns:p="http://schemas.openxmlformats.org/presentationml/2006/main">
  <p:cm authorId="0" dt="2014-03-10T09:05:46.565" idx="80">
    <p:pos x="951" y="451"/>
    <p:text>H2S</p:text>
  </p:cm>
</p:cmLst>
</file>

<file path=ppt/comments/comment81.xml><?xml version="1.0" encoding="utf-8"?>
<p:cmLst xmlns:a="http://schemas.openxmlformats.org/drawingml/2006/main" xmlns:r="http://schemas.openxmlformats.org/officeDocument/2006/relationships" xmlns:p="http://schemas.openxmlformats.org/presentationml/2006/main">
  <p:cm authorId="0" dt="2014-03-10T09:05:50.899" idx="81">
    <p:pos x="951" y="451"/>
    <p:text>H2S</p:text>
  </p:cm>
</p:cmLst>
</file>

<file path=ppt/comments/comment82.xml><?xml version="1.0" encoding="utf-8"?>
<p:cmLst xmlns:a="http://schemas.openxmlformats.org/drawingml/2006/main" xmlns:r="http://schemas.openxmlformats.org/officeDocument/2006/relationships" xmlns:p="http://schemas.openxmlformats.org/presentationml/2006/main">
  <p:cm authorId="0" dt="2014-03-10T09:06:10.147" idx="82">
    <p:pos x="1291" y="451"/>
    <p:text>H2</p:text>
  </p:cm>
</p:cmLst>
</file>

<file path=ppt/comments/comment83.xml><?xml version="1.0" encoding="utf-8"?>
<p:cmLst xmlns:a="http://schemas.openxmlformats.org/drawingml/2006/main" xmlns:r="http://schemas.openxmlformats.org/officeDocument/2006/relationships" xmlns:p="http://schemas.openxmlformats.org/presentationml/2006/main">
  <p:cm authorId="0" dt="2014-03-10T09:07:46.498" idx="83">
    <p:pos x="1464" y="451"/>
    <p:text>H2S</p:text>
  </p:cm>
</p:cmLst>
</file>

<file path=ppt/comments/comment84.xml><?xml version="1.0" encoding="utf-8"?>
<p:cmLst xmlns:a="http://schemas.openxmlformats.org/drawingml/2006/main" xmlns:r="http://schemas.openxmlformats.org/officeDocument/2006/relationships" xmlns:p="http://schemas.openxmlformats.org/presentationml/2006/main">
  <p:cm authorId="0" dt="2014-03-10T09:07:50.885" idx="84">
    <p:pos x="1617" y="451"/>
    <p:text>H2S</p:text>
  </p:cm>
</p:cmLst>
</file>

<file path=ppt/comments/comment85.xml><?xml version="1.0" encoding="utf-8"?>
<p:cmLst xmlns:a="http://schemas.openxmlformats.org/drawingml/2006/main" xmlns:r="http://schemas.openxmlformats.org/officeDocument/2006/relationships" xmlns:p="http://schemas.openxmlformats.org/presentationml/2006/main">
  <p:cm authorId="0" dt="2014-03-10T09:07:54.963" idx="85">
    <p:pos x="972" y="451"/>
    <p:text>H2S</p:text>
  </p:cm>
</p:cmLst>
</file>

<file path=ppt/comments/comment86.xml><?xml version="1.0" encoding="utf-8"?>
<p:cmLst xmlns:a="http://schemas.openxmlformats.org/drawingml/2006/main" xmlns:r="http://schemas.openxmlformats.org/officeDocument/2006/relationships" xmlns:p="http://schemas.openxmlformats.org/presentationml/2006/main">
  <p:cm authorId="0" dt="2014-03-10T09:07:59.205" idx="86">
    <p:pos x="972" y="451"/>
    <p:text>H2S</p:text>
  </p:cm>
</p:cmLst>
</file>

<file path=ppt/comments/comment87.xml><?xml version="1.0" encoding="utf-8"?>
<p:cmLst xmlns:a="http://schemas.openxmlformats.org/drawingml/2006/main" xmlns:r="http://schemas.openxmlformats.org/officeDocument/2006/relationships" xmlns:p="http://schemas.openxmlformats.org/presentationml/2006/main">
  <p:cm authorId="0" dt="2014-03-10T09:08:03.476" idx="87">
    <p:pos x="1464" y="451"/>
    <p:text>H2S</p:text>
  </p:cm>
</p:cmLst>
</file>

<file path=ppt/comments/comment88.xml><?xml version="1.0" encoding="utf-8"?>
<p:cmLst xmlns:a="http://schemas.openxmlformats.org/drawingml/2006/main" xmlns:r="http://schemas.openxmlformats.org/officeDocument/2006/relationships" xmlns:p="http://schemas.openxmlformats.org/presentationml/2006/main">
  <p:cm authorId="0" dt="2014-03-10T09:08:07.562" idx="88">
    <p:pos x="1784" y="451"/>
    <p:text>H2S</p:text>
  </p:cm>
</p:cmLst>
</file>

<file path=ppt/comments/comment89.xml><?xml version="1.0" encoding="utf-8"?>
<p:cmLst xmlns:a="http://schemas.openxmlformats.org/drawingml/2006/main" xmlns:r="http://schemas.openxmlformats.org/officeDocument/2006/relationships" xmlns:p="http://schemas.openxmlformats.org/presentationml/2006/main">
  <p:cm authorId="0" dt="2014-03-10T09:08:11.995" idx="89">
    <p:pos x="1055" y="451"/>
    <p:text>H2S</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4-03-10T08:30:08.182" idx="9">
    <p:pos x="854" y="451"/>
    <p:text>H2</p:text>
  </p:cm>
</p:cmLst>
</file>

<file path=ppt/comments/comment90.xml><?xml version="1.0" encoding="utf-8"?>
<p:cmLst xmlns:a="http://schemas.openxmlformats.org/drawingml/2006/main" xmlns:r="http://schemas.openxmlformats.org/officeDocument/2006/relationships" xmlns:p="http://schemas.openxmlformats.org/presentationml/2006/main">
  <p:cm authorId="0" dt="2014-03-10T09:08:16.220" idx="90">
    <p:pos x="1464" y="451"/>
    <p:text>H2S</p:text>
  </p:cm>
</p:cmLst>
</file>

<file path=ppt/comments/comment91.xml><?xml version="1.0" encoding="utf-8"?>
<p:cmLst xmlns:a="http://schemas.openxmlformats.org/drawingml/2006/main" xmlns:r="http://schemas.openxmlformats.org/officeDocument/2006/relationships" xmlns:p="http://schemas.openxmlformats.org/presentationml/2006/main">
  <p:cm authorId="0" dt="2014-03-10T09:08:28.409" idx="91">
    <p:pos x="1617" y="451"/>
    <p:text>H2S</p:text>
  </p:cm>
</p:cmLst>
</file>

<file path=ppt/comments/comment92.xml><?xml version="1.0" encoding="utf-8"?>
<p:cmLst xmlns:a="http://schemas.openxmlformats.org/drawingml/2006/main" xmlns:r="http://schemas.openxmlformats.org/officeDocument/2006/relationships" xmlns:p="http://schemas.openxmlformats.org/presentationml/2006/main">
  <p:cm authorId="0" dt="2014-03-10T09:08:34.237" idx="92">
    <p:pos x="1464" y="451"/>
    <p:text>H2S</p:text>
  </p:cm>
</p:cmLst>
</file>

<file path=ppt/comments/comment93.xml><?xml version="1.0" encoding="utf-8"?>
<p:cmLst xmlns:a="http://schemas.openxmlformats.org/drawingml/2006/main" xmlns:r="http://schemas.openxmlformats.org/officeDocument/2006/relationships" xmlns:p="http://schemas.openxmlformats.org/presentationml/2006/main">
  <p:cm authorId="0" dt="2014-03-10T09:08:38.662" idx="93">
    <p:pos x="1464" y="451"/>
    <p:text>H2S</p:text>
  </p:cm>
</p:cmLst>
</file>

<file path=ppt/comments/comment94.xml><?xml version="1.0" encoding="utf-8"?>
<p:cmLst xmlns:a="http://schemas.openxmlformats.org/drawingml/2006/main" xmlns:r="http://schemas.openxmlformats.org/officeDocument/2006/relationships" xmlns:p="http://schemas.openxmlformats.org/presentationml/2006/main">
  <p:cm authorId="0" dt="2014-03-10T09:08:43.267" idx="94">
    <p:pos x="1464" y="451"/>
    <p:text>H2S</p:text>
  </p:cm>
</p:cmLst>
</file>

<file path=ppt/comments/comment95.xml><?xml version="1.0" encoding="utf-8"?>
<p:cmLst xmlns:a="http://schemas.openxmlformats.org/drawingml/2006/main" xmlns:r="http://schemas.openxmlformats.org/officeDocument/2006/relationships" xmlns:p="http://schemas.openxmlformats.org/presentationml/2006/main">
  <p:cm authorId="0" dt="2014-03-10T09:08:48.489" idx="95">
    <p:pos x="972" y="451"/>
    <p:text>H2S</p:text>
  </p:cm>
</p:cmLst>
</file>

<file path=ppt/comments/comment96.xml><?xml version="1.0" encoding="utf-8"?>
<p:cmLst xmlns:a="http://schemas.openxmlformats.org/drawingml/2006/main" xmlns:r="http://schemas.openxmlformats.org/officeDocument/2006/relationships" xmlns:p="http://schemas.openxmlformats.org/presentationml/2006/main">
  <p:cm authorId="0" dt="2014-03-10T09:08:52.637" idx="96">
    <p:pos x="1617" y="451"/>
    <p:text>H2S</p:text>
  </p:cm>
</p:cmLst>
</file>

<file path=ppt/comments/comment97.xml><?xml version="1.0" encoding="utf-8"?>
<p:cmLst xmlns:a="http://schemas.openxmlformats.org/drawingml/2006/main" xmlns:r="http://schemas.openxmlformats.org/officeDocument/2006/relationships" xmlns:p="http://schemas.openxmlformats.org/presentationml/2006/main">
  <p:cm authorId="0" dt="2014-03-10T09:08:56.745" idx="97">
    <p:pos x="1055" y="451"/>
    <p:text>H2S</p:text>
  </p:cm>
</p:cmLst>
</file>

<file path=ppt/comments/comment98.xml><?xml version="1.0" encoding="utf-8"?>
<p:cmLst xmlns:a="http://schemas.openxmlformats.org/drawingml/2006/main" xmlns:r="http://schemas.openxmlformats.org/officeDocument/2006/relationships" xmlns:p="http://schemas.openxmlformats.org/presentationml/2006/main">
  <p:cm authorId="0" dt="2014-03-10T09:11:35.745" idx="108">
    <p:pos x="1187" y="444"/>
    <p:text>H1</p:text>
  </p:cm>
</p:cmLst>
</file>

<file path=ppt/comments/comment99.xml><?xml version="1.0" encoding="utf-8"?>
<p:cmLst xmlns:a="http://schemas.openxmlformats.org/drawingml/2006/main" xmlns:r="http://schemas.openxmlformats.org/officeDocument/2006/relationships" xmlns:p="http://schemas.openxmlformats.org/presentationml/2006/main">
  <p:cm authorId="0" dt="2014-03-10T09:09:15.890" idx="98">
    <p:pos x="1214" y="451"/>
    <p:text>H2</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06ACDE82-C4CB-4C6D-AF22-2C67DDFA6F90}" type="datetimeFigureOut">
              <a:rPr lang="en-US"/>
              <a:pPr>
                <a:defRPr/>
              </a:pPr>
              <a:t>3/13/2014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B332E9BA-9BAF-475B-A5CE-09CBA95636F7}" type="slidenum">
              <a:rPr lang="en-US"/>
              <a:pPr>
                <a:defRPr/>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10F49C77-A382-4849-A373-C09478CA4A67}" type="datetimeFigureOut">
              <a:rPr lang="en-US"/>
              <a:pPr>
                <a:defRPr/>
              </a:pPr>
              <a:t>3/13/2014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00B57B83-A06A-40C4-B8AF-22E9F52A9ABF}" type="slidenum">
              <a:rPr lang="en-US"/>
              <a:pPr>
                <a:defRPr/>
              </a:pPr>
              <a:t>‹#›</a:t>
            </a:fld>
            <a:endParaRPr lang="en-US"/>
          </a:p>
        </p:txBody>
      </p:sp>
    </p:spTree>
  </p:cSld>
  <p:clrMap bg1="lt1" tx1="dk1" bg2="lt2" tx2="dk2" accent1="accent1" accent2="accent2" accent3="accent3" accent4="accent4" accent5="accent5" accent6="accent6" hlink="hlink" folHlink="folHlink"/>
  <p:hf hdr="0" ftr="0" dt="0"/>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en.wikipedia.org/wiki/Data_structure" TargetMode="External"/><Relationship Id="rId2" Type="http://schemas.openxmlformats.org/officeDocument/2006/relationships/slide" Target="../slides/slide9.xml"/><Relationship Id="rId1" Type="http://schemas.openxmlformats.org/officeDocument/2006/relationships/notesMaster" Target="../notesMasters/notesMaster1.xml"/><Relationship Id="rId6" Type="http://schemas.openxmlformats.org/officeDocument/2006/relationships/hyperlink" Target="http://en.wikipedia.org/wiki/Index_(database)" TargetMode="External"/><Relationship Id="rId5" Type="http://schemas.openxmlformats.org/officeDocument/2006/relationships/hyperlink" Target="http://en.wikipedia.org/wiki/Column_(database)" TargetMode="External"/><Relationship Id="rId4" Type="http://schemas.openxmlformats.org/officeDocument/2006/relationships/hyperlink" Target="http://en.wikipedia.org/wiki/Table_(database)" TargetMode="Externa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Rot="1" noChangeAspect="1" noTextEdit="1"/>
          </p:cNvSpPr>
          <p:nvPr>
            <p:ph type="sldImg"/>
          </p:nvPr>
        </p:nvSpPr>
        <p:spPr bwMode="auto">
          <a:noFill/>
          <a:ln>
            <a:solidFill>
              <a:srgbClr val="000000"/>
            </a:solidFill>
            <a:miter lim="800000"/>
            <a:headEnd/>
            <a:tailEnd/>
          </a:ln>
        </p:spPr>
      </p:sp>
      <p:sp>
        <p:nvSpPr>
          <p:cNvPr id="15362"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Rot="1" noChangeAspect="1" noTextEdit="1"/>
          </p:cNvSpPr>
          <p:nvPr>
            <p:ph type="sldImg"/>
          </p:nvPr>
        </p:nvSpPr>
        <p:spPr bwMode="auto">
          <a:noFill/>
          <a:ln>
            <a:solidFill>
              <a:srgbClr val="000000"/>
            </a:solidFill>
            <a:miter lim="800000"/>
            <a:headEnd/>
            <a:tailEnd/>
          </a:ln>
        </p:spPr>
      </p:sp>
      <p:sp>
        <p:nvSpPr>
          <p:cNvPr id="33794" name="Rectangle 3"/>
          <p:cNvSpPr>
            <a:spLocks noGrp="1"/>
          </p:cNvSpPr>
          <p:nvPr>
            <p:ph type="body" idx="1"/>
          </p:nvPr>
        </p:nvSpPr>
        <p:spPr bwMode="auto">
          <a:noFill/>
        </p:spPr>
        <p:txBody>
          <a:bodyPr wrap="square" numCol="1" anchor="t" anchorCtr="0" compatLnSpc="1">
            <a:prstTxWarp prst="textNoShape">
              <a:avLst/>
            </a:prstTxWarp>
          </a:bodyPr>
          <a:lstStyle/>
          <a:p>
            <a:r>
              <a:rPr lang="en-US" sz="1200" b="0" i="0" kern="1200" dirty="0" smtClean="0">
                <a:solidFill>
                  <a:schemeClr val="tx1"/>
                </a:solidFill>
                <a:latin typeface="+mn-lt"/>
                <a:ea typeface="+mn-ea"/>
                <a:cs typeface="+mn-cs"/>
              </a:rPr>
              <a:t>The data is present in random order, but the </a:t>
            </a:r>
            <a:r>
              <a:rPr lang="en-US" sz="1200" b="1" i="0" kern="1200" dirty="0" smtClean="0">
                <a:solidFill>
                  <a:schemeClr val="tx1"/>
                </a:solidFill>
                <a:latin typeface="+mn-lt"/>
                <a:ea typeface="+mn-ea"/>
                <a:cs typeface="+mn-cs"/>
              </a:rPr>
              <a:t>logical ordering</a:t>
            </a:r>
            <a:r>
              <a:rPr lang="en-US" sz="1200" b="0" i="0" kern="1200" dirty="0" smtClean="0">
                <a:solidFill>
                  <a:schemeClr val="tx1"/>
                </a:solidFill>
                <a:latin typeface="+mn-lt"/>
                <a:ea typeface="+mn-ea"/>
                <a:cs typeface="+mn-cs"/>
              </a:rPr>
              <a:t> is specified by the index. The data rows may be randomly spread throughout the table. The non-clustered index tree contains the index keys in sorted order, with the leaf level of the index containing the pointer to the page and the row number in the data page. </a:t>
            </a:r>
          </a:p>
          <a:p>
            <a:r>
              <a:rPr lang="en-US" sz="1200" b="0" i="0" kern="1200" dirty="0" smtClean="0">
                <a:solidFill>
                  <a:schemeClr val="tx1"/>
                </a:solidFill>
                <a:latin typeface="+mn-lt"/>
                <a:ea typeface="+mn-ea"/>
                <a:cs typeface="+mn-cs"/>
              </a:rPr>
              <a:t>Microsoft SQL Server creates non-clustered indexes by default when CREATE INDEX command is given. There can be more than one non-clustered index on a database table. There can be as many as 249 non-clustered indexes per table in SQL Server 2005 and 999 non-clustered indexes per table in SQL Server 2008. It also creates a clustered index on a primary key by default.</a:t>
            </a: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100</a:t>
            </a:fld>
            <a:endParaRPr 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101</a:t>
            </a:fld>
            <a:endParaRPr 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DELETE from tables take up lots of log space, because it needs to roll back in the event of failure.</a:t>
            </a:r>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102</a:t>
            </a:fld>
            <a:endParaRPr 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103</a:t>
            </a:fld>
            <a:endParaRPr 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104</a:t>
            </a:fld>
            <a:endParaRPr 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solidFill>
                  <a:srgbClr val="4F4F4F"/>
                </a:solidFill>
                <a:latin typeface="Century Gothic" pitchFamily="34" charset="0"/>
              </a:rPr>
              <a:t>Create a backup of the original to ensure that if something goes wrong, the integrity of the data from the table to be TRUNCATED is maintained.</a:t>
            </a:r>
            <a:endParaRPr lang="en-US" baseline="0" dirty="0" smtClean="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105</a:t>
            </a:fld>
            <a:endParaRPr 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106</a:t>
            </a:fld>
            <a:endParaRPr 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The inline view within this procedure looks for any instances where the number of records exceeds 150 which is a thumbnail calculation based on 3 consignment types * 12 months * 4 years. It also totals up the absolute value of the quantities begin, change and end for each month. If in that 4+ year span, there have been no changes in quantity to the </a:t>
            </a:r>
            <a:r>
              <a:rPr lang="en-US" baseline="0" dirty="0" err="1" smtClean="0"/>
              <a:t>item_number</a:t>
            </a:r>
            <a:r>
              <a:rPr lang="en-US" baseline="0" dirty="0" smtClean="0"/>
              <a:t>/</a:t>
            </a:r>
            <a:r>
              <a:rPr lang="en-US" baseline="0" dirty="0" err="1" smtClean="0"/>
              <a:t>site_code</a:t>
            </a:r>
            <a:r>
              <a:rPr lang="en-US" baseline="0" dirty="0" smtClean="0"/>
              <a:t> combination, the item/site combination was deemed inactive and put in this table to be used as a filter so that going forward only records not in the filter would make it to the fact table.</a:t>
            </a:r>
          </a:p>
          <a:p>
            <a:endParaRPr lang="en-US" baseline="0" dirty="0" smtClean="0"/>
          </a:p>
          <a:p>
            <a:r>
              <a:rPr lang="en-US" baseline="0" dirty="0" smtClean="0"/>
              <a:t>select </a:t>
            </a:r>
            <a:r>
              <a:rPr lang="en-US" baseline="0" dirty="0" err="1" smtClean="0"/>
              <a:t>source_system_code</a:t>
            </a:r>
            <a:r>
              <a:rPr lang="en-US" baseline="0" dirty="0" smtClean="0"/>
              <a:t>, </a:t>
            </a:r>
            <a:r>
              <a:rPr lang="en-US" baseline="0" dirty="0" err="1" smtClean="0"/>
              <a:t>domain_code</a:t>
            </a:r>
            <a:r>
              <a:rPr lang="en-US" baseline="0" dirty="0" smtClean="0"/>
              <a:t>, </a:t>
            </a:r>
            <a:r>
              <a:rPr lang="en-US" baseline="0" dirty="0" err="1" smtClean="0"/>
              <a:t>item_number</a:t>
            </a:r>
            <a:r>
              <a:rPr lang="en-US" baseline="0" dirty="0" smtClean="0"/>
              <a:t>, </a:t>
            </a:r>
            <a:r>
              <a:rPr lang="en-US" baseline="0" dirty="0" err="1" smtClean="0"/>
              <a:t>site_code</a:t>
            </a:r>
            <a:endParaRPr lang="en-US" baseline="0" dirty="0" smtClean="0"/>
          </a:p>
          <a:p>
            <a:r>
              <a:rPr lang="en-US" baseline="0" dirty="0" smtClean="0"/>
              <a:t>into </a:t>
            </a:r>
            <a:r>
              <a:rPr lang="en-US" baseline="0" dirty="0" err="1" smtClean="0"/>
              <a:t>permx_inv_retired_item_sites</a:t>
            </a:r>
            <a:endParaRPr lang="en-US" baseline="0" dirty="0" smtClean="0"/>
          </a:p>
          <a:p>
            <a:r>
              <a:rPr lang="en-US" baseline="0" dirty="0" smtClean="0"/>
              <a:t>from (select </a:t>
            </a:r>
            <a:r>
              <a:rPr lang="en-US" baseline="0" dirty="0" err="1" smtClean="0"/>
              <a:t>source_system_code</a:t>
            </a:r>
            <a:r>
              <a:rPr lang="en-US" baseline="0" dirty="0" smtClean="0"/>
              <a:t>, </a:t>
            </a:r>
          </a:p>
          <a:p>
            <a:r>
              <a:rPr lang="en-US" baseline="0" dirty="0" smtClean="0"/>
              <a:t>             </a:t>
            </a:r>
            <a:r>
              <a:rPr lang="en-US" baseline="0" dirty="0" err="1" smtClean="0"/>
              <a:t>domain_code</a:t>
            </a:r>
            <a:r>
              <a:rPr lang="en-US" baseline="0" dirty="0" smtClean="0"/>
              <a:t>, </a:t>
            </a:r>
          </a:p>
          <a:p>
            <a:r>
              <a:rPr lang="en-US" baseline="0" dirty="0" smtClean="0"/>
              <a:t>             </a:t>
            </a:r>
            <a:r>
              <a:rPr lang="en-US" baseline="0" dirty="0" err="1" smtClean="0"/>
              <a:t>item_number</a:t>
            </a:r>
            <a:r>
              <a:rPr lang="en-US" baseline="0" dirty="0" smtClean="0"/>
              <a:t>, </a:t>
            </a:r>
          </a:p>
          <a:p>
            <a:r>
              <a:rPr lang="en-US" baseline="0" dirty="0" smtClean="0"/>
              <a:t>             </a:t>
            </a:r>
            <a:r>
              <a:rPr lang="en-US" baseline="0" dirty="0" err="1" smtClean="0"/>
              <a:t>site_code</a:t>
            </a:r>
            <a:r>
              <a:rPr lang="en-US" baseline="0" dirty="0" smtClean="0"/>
              <a:t>, </a:t>
            </a:r>
          </a:p>
          <a:p>
            <a:r>
              <a:rPr lang="en-US" baseline="0" dirty="0" smtClean="0"/>
              <a:t>             sum(abs(</a:t>
            </a:r>
            <a:r>
              <a:rPr lang="en-US" baseline="0" dirty="0" err="1" smtClean="0"/>
              <a:t>quantity_changed</a:t>
            </a:r>
            <a:r>
              <a:rPr lang="en-US" baseline="0" dirty="0" smtClean="0"/>
              <a:t>)+abs(</a:t>
            </a:r>
            <a:r>
              <a:rPr lang="en-US" baseline="0" dirty="0" err="1" smtClean="0"/>
              <a:t>quantity_begin</a:t>
            </a:r>
            <a:r>
              <a:rPr lang="en-US" baseline="0" dirty="0" smtClean="0"/>
              <a:t>)+abs(</a:t>
            </a:r>
            <a:r>
              <a:rPr lang="en-US" baseline="0" dirty="0" err="1" smtClean="0"/>
              <a:t>quantity_end</a:t>
            </a:r>
            <a:r>
              <a:rPr lang="en-US" baseline="0" dirty="0" smtClean="0"/>
              <a:t>)) </a:t>
            </a:r>
            <a:r>
              <a:rPr lang="en-US" baseline="0" dirty="0" err="1" smtClean="0"/>
              <a:t>total_chg</a:t>
            </a:r>
            <a:r>
              <a:rPr lang="en-US" baseline="0" dirty="0" smtClean="0"/>
              <a:t>,</a:t>
            </a:r>
          </a:p>
          <a:p>
            <a:r>
              <a:rPr lang="en-US" baseline="0" dirty="0" smtClean="0"/>
              <a:t>             count(*)</a:t>
            </a:r>
          </a:p>
          <a:p>
            <a:r>
              <a:rPr lang="en-US" baseline="0" dirty="0" smtClean="0"/>
              <a:t>      from fact_inv_mth_balances_bkup_20140101</a:t>
            </a:r>
          </a:p>
          <a:p>
            <a:r>
              <a:rPr lang="en-US" baseline="0" dirty="0" smtClean="0"/>
              <a:t>      group by </a:t>
            </a:r>
            <a:r>
              <a:rPr lang="en-US" baseline="0" dirty="0" err="1" smtClean="0"/>
              <a:t>source_system_code</a:t>
            </a:r>
            <a:r>
              <a:rPr lang="en-US" baseline="0" dirty="0" smtClean="0"/>
              <a:t>, </a:t>
            </a:r>
          </a:p>
          <a:p>
            <a:r>
              <a:rPr lang="en-US" baseline="0" dirty="0" smtClean="0"/>
              <a:t>               </a:t>
            </a:r>
            <a:r>
              <a:rPr lang="en-US" baseline="0" dirty="0" err="1" smtClean="0"/>
              <a:t>domain_code</a:t>
            </a:r>
            <a:r>
              <a:rPr lang="en-US" baseline="0" dirty="0" smtClean="0"/>
              <a:t>, </a:t>
            </a:r>
          </a:p>
          <a:p>
            <a:r>
              <a:rPr lang="en-US" baseline="0" dirty="0" smtClean="0"/>
              <a:t>               </a:t>
            </a:r>
            <a:r>
              <a:rPr lang="en-US" baseline="0" dirty="0" err="1" smtClean="0"/>
              <a:t>item_number</a:t>
            </a:r>
            <a:r>
              <a:rPr lang="en-US" baseline="0" dirty="0" smtClean="0"/>
              <a:t>, </a:t>
            </a:r>
          </a:p>
          <a:p>
            <a:r>
              <a:rPr lang="en-US" baseline="0" dirty="0" smtClean="0"/>
              <a:t>               </a:t>
            </a:r>
            <a:r>
              <a:rPr lang="en-US" baseline="0" dirty="0" err="1" smtClean="0"/>
              <a:t>site_code</a:t>
            </a:r>
            <a:r>
              <a:rPr lang="en-US" baseline="0" dirty="0" smtClean="0"/>
              <a:t>,</a:t>
            </a:r>
          </a:p>
          <a:p>
            <a:r>
              <a:rPr lang="en-US" baseline="0" dirty="0" smtClean="0"/>
              <a:t>               having count(*) &gt; 150 -- 3 consignment types * 12 months * approx 4 years</a:t>
            </a:r>
          </a:p>
          <a:p>
            <a:r>
              <a:rPr lang="en-US" baseline="0" dirty="0" smtClean="0"/>
              <a:t>     ) x</a:t>
            </a:r>
          </a:p>
          <a:p>
            <a:r>
              <a:rPr lang="en-US" baseline="0" dirty="0" smtClean="0"/>
              <a:t>where </a:t>
            </a:r>
            <a:r>
              <a:rPr lang="en-US" baseline="0" dirty="0" err="1" smtClean="0"/>
              <a:t>total_chg</a:t>
            </a:r>
            <a:r>
              <a:rPr lang="en-US" baseline="0" dirty="0" smtClean="0"/>
              <a:t> = 0</a:t>
            </a:r>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107</a:t>
            </a:fld>
            <a:endParaRPr 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108</a:t>
            </a:fld>
            <a:endParaRPr 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109</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Rot="1" noChangeAspect="1" noTextEdit="1"/>
          </p:cNvSpPr>
          <p:nvPr>
            <p:ph type="sldImg"/>
          </p:nvPr>
        </p:nvSpPr>
        <p:spPr bwMode="auto">
          <a:noFill/>
          <a:ln>
            <a:solidFill>
              <a:srgbClr val="000000"/>
            </a:solidFill>
            <a:miter lim="800000"/>
            <a:headEnd/>
            <a:tailEnd/>
          </a:ln>
        </p:spPr>
      </p:sp>
      <p:sp>
        <p:nvSpPr>
          <p:cNvPr id="33794" name="Rectangle 3"/>
          <p:cNvSpPr>
            <a:spLocks noGrp="1"/>
          </p:cNvSpPr>
          <p:nvPr>
            <p:ph type="body" idx="1"/>
          </p:nvPr>
        </p:nvSpPr>
        <p:spPr bwMode="auto">
          <a:noFill/>
        </p:spPr>
        <p:txBody>
          <a:bodyPr wrap="square" numCol="1" anchor="t" anchorCtr="0" compatLnSpc="1">
            <a:prstTxWarp prst="textNoShape">
              <a:avLst/>
            </a:prstTxWarp>
          </a:bodyPr>
          <a:lstStyle/>
          <a:p>
            <a:r>
              <a:rPr lang="en-US" sz="1200" b="0" i="0" kern="1200" dirty="0" smtClean="0">
                <a:solidFill>
                  <a:schemeClr val="tx1"/>
                </a:solidFill>
                <a:latin typeface="+mn-lt"/>
                <a:ea typeface="+mn-ea"/>
                <a:cs typeface="+mn-cs"/>
              </a:rPr>
              <a:t>Clustering alters the data block into a certain distinct order to match the index, resulting in the row data being stored in order. Therefore, only one clustered index can be created on a given database table. Clustered indices can greatly increase overall speed of retrieval, but usually only where the data is accessed sequentially in the same or reverse order of the clustered index, or when a range of items is selected.</a:t>
            </a:r>
          </a:p>
          <a:p>
            <a:r>
              <a:rPr lang="en-US" sz="1200" b="0" i="0" kern="1200" dirty="0" smtClean="0">
                <a:solidFill>
                  <a:schemeClr val="tx1"/>
                </a:solidFill>
                <a:latin typeface="+mn-lt"/>
                <a:ea typeface="+mn-ea"/>
                <a:cs typeface="+mn-cs"/>
              </a:rPr>
              <a:t>Since the physical records are in this sort order on disk, the next row item in the sequence is immediately before or after the last one, and so fewer data block reads are required. The primary feature of a clustered index is therefore the ordering of the physical data rows in accordance with the index blocks that point to them. Some databases separate the data and index blocks into separate files, others put two completely different data blocks within the same physical file(s). Create an object where the physical order of rows is same as the index order of the rows and the bottom(leaf) level of clustered index contains the actual data rows.</a:t>
            </a:r>
          </a:p>
          <a:p>
            <a:r>
              <a:rPr lang="en-US" sz="1200" b="0" i="0" kern="1200" dirty="0" smtClean="0">
                <a:solidFill>
                  <a:schemeClr val="tx1"/>
                </a:solidFill>
                <a:latin typeface="+mn-lt"/>
                <a:ea typeface="+mn-ea"/>
                <a:cs typeface="+mn-cs"/>
              </a:rPr>
              <a:t>They are known as "index organized tables" under Oracle database.</a:t>
            </a:r>
            <a:endParaRPr lang="en-US" dirty="0" smtClean="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110</a:t>
            </a:fld>
            <a:endParaRPr 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111</a:t>
            </a:fld>
            <a:endParaRPr 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112</a:t>
            </a:fld>
            <a:endParaRPr 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jobs could be quickly built for existing installations.</a:t>
            </a:r>
            <a:endParaRPr lang="en-US" dirty="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113</a:t>
            </a:fld>
            <a:endParaRPr 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114</a:t>
            </a:fld>
            <a:endParaRPr 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INSTRUCTOR NOTES ONLY: The logic of the query here contains a hidden Cartesian join that is weeded out by a GROUP BY statement. It retrieves far more records than needed in order to narrow the results down to the actual needed records.</a:t>
            </a:r>
            <a:endParaRPr lang="en-US" dirty="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115</a:t>
            </a:fld>
            <a:endParaRPr 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Here’s the query in question – </a:t>
            </a:r>
          </a:p>
          <a:p>
            <a:endParaRPr lang="en-US" dirty="0" smtClean="0"/>
          </a:p>
          <a:p>
            <a:r>
              <a:rPr lang="en-US" sz="1200" kern="1200" dirty="0" smtClean="0">
                <a:solidFill>
                  <a:schemeClr val="tx1"/>
                </a:solidFill>
                <a:latin typeface="+mn-lt"/>
                <a:ea typeface="+mn-ea"/>
                <a:cs typeface="+mn-cs"/>
              </a:rPr>
              <a:t>SELECT</a:t>
            </a:r>
          </a:p>
          <a:p>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fact_inv_transaction.source_system_code</a:t>
            </a:r>
            <a:r>
              <a:rPr lang="en-US" sz="1200" kern="1200" dirty="0" smtClean="0">
                <a:solidFill>
                  <a:schemeClr val="tx1"/>
                </a:solidFill>
                <a:latin typeface="+mn-lt"/>
                <a:ea typeface="+mn-ea"/>
                <a:cs typeface="+mn-cs"/>
              </a:rPr>
              <a:t>,</a:t>
            </a:r>
          </a:p>
          <a:p>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fact_inv_transaction.domain_code</a:t>
            </a:r>
            <a:r>
              <a:rPr lang="en-US" sz="1200" kern="1200" dirty="0" smtClean="0">
                <a:solidFill>
                  <a:schemeClr val="tx1"/>
                </a:solidFill>
                <a:latin typeface="+mn-lt"/>
                <a:ea typeface="+mn-ea"/>
                <a:cs typeface="+mn-cs"/>
              </a:rPr>
              <a:t>,</a:t>
            </a:r>
          </a:p>
          <a:p>
            <a:r>
              <a:rPr lang="en-US" sz="1200" kern="1200" dirty="0" smtClean="0">
                <a:solidFill>
                  <a:schemeClr val="tx1"/>
                </a:solidFill>
                <a:latin typeface="+mn-lt"/>
                <a:ea typeface="+mn-ea"/>
                <a:cs typeface="+mn-cs"/>
              </a:rPr>
              <a:t>    ISNULL(dim_effective_date.dim_effective_date_key,0) </a:t>
            </a:r>
            <a:r>
              <a:rPr lang="en-US" sz="1200" kern="1200" dirty="0" err="1" smtClean="0">
                <a:solidFill>
                  <a:schemeClr val="tx1"/>
                </a:solidFill>
                <a:latin typeface="+mn-lt"/>
                <a:ea typeface="+mn-ea"/>
                <a:cs typeface="+mn-cs"/>
              </a:rPr>
              <a:t>dim_effective_date_key</a:t>
            </a:r>
            <a:r>
              <a:rPr lang="en-US" sz="1200" kern="1200" dirty="0" smtClean="0">
                <a:solidFill>
                  <a:schemeClr val="tx1"/>
                </a:solidFill>
                <a:latin typeface="+mn-lt"/>
                <a:ea typeface="+mn-ea"/>
                <a:cs typeface="+mn-cs"/>
              </a:rPr>
              <a:t>,</a:t>
            </a:r>
          </a:p>
          <a:p>
            <a:r>
              <a:rPr lang="en-US" sz="1200" kern="1200" dirty="0" smtClean="0">
                <a:solidFill>
                  <a:schemeClr val="tx1"/>
                </a:solidFill>
                <a:latin typeface="+mn-lt"/>
                <a:ea typeface="+mn-ea"/>
                <a:cs typeface="+mn-cs"/>
              </a:rPr>
              <a:t>    MAX(ded2.effective_date),</a:t>
            </a:r>
          </a:p>
          <a:p>
            <a:r>
              <a:rPr lang="en-US" sz="1200" kern="1200" dirty="0" smtClean="0">
                <a:solidFill>
                  <a:schemeClr val="tx1"/>
                </a:solidFill>
                <a:latin typeface="+mn-lt"/>
                <a:ea typeface="+mn-ea"/>
                <a:cs typeface="+mn-cs"/>
              </a:rPr>
              <a:t>    ISNULL(dim_effective_date.effective_fin_month,0) </a:t>
            </a:r>
            <a:r>
              <a:rPr lang="en-US" sz="1200" kern="1200" dirty="0" err="1" smtClean="0">
                <a:solidFill>
                  <a:schemeClr val="tx1"/>
                </a:solidFill>
                <a:latin typeface="+mn-lt"/>
                <a:ea typeface="+mn-ea"/>
                <a:cs typeface="+mn-cs"/>
              </a:rPr>
              <a:t>effective_fin_month</a:t>
            </a:r>
            <a:r>
              <a:rPr lang="en-US" sz="1200" kern="1200" dirty="0" smtClean="0">
                <a:solidFill>
                  <a:schemeClr val="tx1"/>
                </a:solidFill>
                <a:latin typeface="+mn-lt"/>
                <a:ea typeface="+mn-ea"/>
                <a:cs typeface="+mn-cs"/>
              </a:rPr>
              <a:t>,</a:t>
            </a:r>
          </a:p>
          <a:p>
            <a:r>
              <a:rPr lang="en-US" sz="1200" kern="1200" dirty="0" smtClean="0">
                <a:solidFill>
                  <a:schemeClr val="tx1"/>
                </a:solidFill>
                <a:latin typeface="+mn-lt"/>
                <a:ea typeface="+mn-ea"/>
                <a:cs typeface="+mn-cs"/>
              </a:rPr>
              <a:t>    ISNULL(dim_effective_date.effective_fin_day_in_month,0) </a:t>
            </a:r>
            <a:r>
              <a:rPr lang="en-US" sz="1200" kern="1200" dirty="0" err="1" smtClean="0">
                <a:solidFill>
                  <a:schemeClr val="tx1"/>
                </a:solidFill>
                <a:latin typeface="+mn-lt"/>
                <a:ea typeface="+mn-ea"/>
                <a:cs typeface="+mn-cs"/>
              </a:rPr>
              <a:t>effective_fin_day_in_month</a:t>
            </a:r>
            <a:r>
              <a:rPr lang="en-US" sz="1200" kern="1200" dirty="0" smtClean="0">
                <a:solidFill>
                  <a:schemeClr val="tx1"/>
                </a:solidFill>
                <a:latin typeface="+mn-lt"/>
                <a:ea typeface="+mn-ea"/>
                <a:cs typeface="+mn-cs"/>
              </a:rPr>
              <a:t>,</a:t>
            </a:r>
          </a:p>
          <a:p>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v_dss_update_time</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FROM </a:t>
            </a:r>
            <a:r>
              <a:rPr lang="en-US" sz="1200" kern="1200" dirty="0" err="1" smtClean="0">
                <a:solidFill>
                  <a:schemeClr val="tx1"/>
                </a:solidFill>
                <a:latin typeface="+mn-lt"/>
                <a:ea typeface="+mn-ea"/>
                <a:cs typeface="+mn-cs"/>
              </a:rPr>
              <a:t>fact_inv_transaction</a:t>
            </a:r>
            <a:r>
              <a:rPr lang="en-US" sz="1200" kern="1200" dirty="0" smtClean="0">
                <a:solidFill>
                  <a:schemeClr val="tx1"/>
                </a:solidFill>
                <a:latin typeface="+mn-lt"/>
                <a:ea typeface="+mn-ea"/>
                <a:cs typeface="+mn-cs"/>
              </a:rPr>
              <a:t>,</a:t>
            </a:r>
          </a:p>
          <a:p>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dim_effective_date</a:t>
            </a:r>
            <a:r>
              <a:rPr lang="en-US" sz="1200" kern="1200" dirty="0" smtClean="0">
                <a:solidFill>
                  <a:schemeClr val="tx1"/>
                </a:solidFill>
                <a:latin typeface="+mn-lt"/>
                <a:ea typeface="+mn-ea"/>
                <a:cs typeface="+mn-cs"/>
              </a:rPr>
              <a:t>,</a:t>
            </a:r>
          </a:p>
          <a:p>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dim_effective_date</a:t>
            </a:r>
            <a:r>
              <a:rPr lang="en-US" sz="1200" kern="1200" dirty="0" smtClean="0">
                <a:solidFill>
                  <a:schemeClr val="tx1"/>
                </a:solidFill>
                <a:latin typeface="+mn-lt"/>
                <a:ea typeface="+mn-ea"/>
                <a:cs typeface="+mn-cs"/>
              </a:rPr>
              <a:t> ded2</a:t>
            </a:r>
          </a:p>
          <a:p>
            <a:r>
              <a:rPr lang="en-US" sz="1200" kern="1200" dirty="0" smtClean="0">
                <a:solidFill>
                  <a:schemeClr val="tx1"/>
                </a:solidFill>
                <a:latin typeface="+mn-lt"/>
                <a:ea typeface="+mn-ea"/>
                <a:cs typeface="+mn-cs"/>
              </a:rPr>
              <a:t> WHERE </a:t>
            </a:r>
            <a:r>
              <a:rPr lang="en-US" sz="1200" kern="1200" dirty="0" err="1" smtClean="0">
                <a:solidFill>
                  <a:schemeClr val="tx1"/>
                </a:solidFill>
                <a:latin typeface="+mn-lt"/>
                <a:ea typeface="+mn-ea"/>
                <a:cs typeface="+mn-cs"/>
              </a:rPr>
              <a:t>dim_effective_date.effective_date</a:t>
            </a:r>
            <a:r>
              <a:rPr lang="en-US" sz="1200" kern="1200" dirty="0" smtClean="0">
                <a:solidFill>
                  <a:schemeClr val="tx1"/>
                </a:solidFill>
                <a:latin typeface="+mn-lt"/>
                <a:ea typeface="+mn-ea"/>
                <a:cs typeface="+mn-cs"/>
              </a:rPr>
              <a:t> = DATEADD(</a:t>
            </a:r>
            <a:r>
              <a:rPr lang="en-US" sz="1200" kern="1200" dirty="0" err="1" smtClean="0">
                <a:solidFill>
                  <a:schemeClr val="tx1"/>
                </a:solidFill>
                <a:latin typeface="+mn-lt"/>
                <a:ea typeface="+mn-ea"/>
                <a:cs typeface="+mn-cs"/>
              </a:rPr>
              <a:t>dd,DATEDIFF</a:t>
            </a:r>
            <a:r>
              <a:rPr lang="en-US" sz="1200" kern="1200" dirty="0" smtClean="0">
                <a:solidFill>
                  <a:schemeClr val="tx1"/>
                </a:solidFill>
                <a:latin typeface="+mn-lt"/>
                <a:ea typeface="+mn-ea"/>
                <a:cs typeface="+mn-cs"/>
              </a:rPr>
              <a:t>(dd,0,@v_INV_LAST_IN_MSTR_EXTRACT),0)</a:t>
            </a:r>
          </a:p>
          <a:p>
            <a:r>
              <a:rPr lang="en-US" sz="1200" kern="1200" dirty="0" smtClean="0">
                <a:solidFill>
                  <a:schemeClr val="tx1"/>
                </a:solidFill>
                <a:latin typeface="+mn-lt"/>
                <a:ea typeface="+mn-ea"/>
                <a:cs typeface="+mn-cs"/>
              </a:rPr>
              <a:t>   AND </a:t>
            </a:r>
            <a:r>
              <a:rPr lang="en-US" sz="1200" kern="1200" dirty="0" err="1" smtClean="0">
                <a:solidFill>
                  <a:schemeClr val="tx1"/>
                </a:solidFill>
                <a:latin typeface="+mn-lt"/>
                <a:ea typeface="+mn-ea"/>
                <a:cs typeface="+mn-cs"/>
              </a:rPr>
              <a:t>dim_effective_date.source_system_code</a:t>
            </a:r>
            <a:r>
              <a:rPr lang="en-US" sz="1200" kern="1200" dirty="0" smtClean="0">
                <a:solidFill>
                  <a:schemeClr val="tx1"/>
                </a:solidFill>
                <a:latin typeface="+mn-lt"/>
                <a:ea typeface="+mn-ea"/>
                <a:cs typeface="+mn-cs"/>
              </a:rPr>
              <a:t> = </a:t>
            </a:r>
            <a:r>
              <a:rPr lang="en-US" sz="1200" kern="1200" dirty="0" err="1" smtClean="0">
                <a:solidFill>
                  <a:schemeClr val="tx1"/>
                </a:solidFill>
                <a:latin typeface="+mn-lt"/>
                <a:ea typeface="+mn-ea"/>
                <a:cs typeface="+mn-cs"/>
              </a:rPr>
              <a:t>fact_inv_transaction.source_system_code</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AND </a:t>
            </a:r>
            <a:r>
              <a:rPr lang="en-US" sz="1200" kern="1200" dirty="0" err="1" smtClean="0">
                <a:solidFill>
                  <a:schemeClr val="tx1"/>
                </a:solidFill>
                <a:latin typeface="+mn-lt"/>
                <a:ea typeface="+mn-ea"/>
                <a:cs typeface="+mn-cs"/>
              </a:rPr>
              <a:t>dim_effective_date.domain_code</a:t>
            </a:r>
            <a:r>
              <a:rPr lang="en-US" sz="1200" kern="1200" dirty="0" smtClean="0">
                <a:solidFill>
                  <a:schemeClr val="tx1"/>
                </a:solidFill>
                <a:latin typeface="+mn-lt"/>
                <a:ea typeface="+mn-ea"/>
                <a:cs typeface="+mn-cs"/>
              </a:rPr>
              <a:t> = </a:t>
            </a:r>
            <a:r>
              <a:rPr lang="en-US" sz="1200" kern="1200" dirty="0" err="1" smtClean="0">
                <a:solidFill>
                  <a:schemeClr val="tx1"/>
                </a:solidFill>
                <a:latin typeface="+mn-lt"/>
                <a:ea typeface="+mn-ea"/>
                <a:cs typeface="+mn-cs"/>
              </a:rPr>
              <a:t>fact_inv_transaction.domain_code</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AND </a:t>
            </a:r>
            <a:r>
              <a:rPr lang="en-US" sz="1200" kern="1200" dirty="0" err="1" smtClean="0">
                <a:solidFill>
                  <a:schemeClr val="tx1"/>
                </a:solidFill>
                <a:latin typeface="+mn-lt"/>
                <a:ea typeface="+mn-ea"/>
                <a:cs typeface="+mn-cs"/>
              </a:rPr>
              <a:t>dim_effective_date.source_system_code</a:t>
            </a:r>
            <a:r>
              <a:rPr lang="en-US" sz="1200" kern="1200" dirty="0" smtClean="0">
                <a:solidFill>
                  <a:schemeClr val="tx1"/>
                </a:solidFill>
                <a:latin typeface="+mn-lt"/>
                <a:ea typeface="+mn-ea"/>
                <a:cs typeface="+mn-cs"/>
              </a:rPr>
              <a:t> = ded2.source_system_code</a:t>
            </a:r>
          </a:p>
          <a:p>
            <a:r>
              <a:rPr lang="en-US" sz="1200" kern="1200" dirty="0" smtClean="0">
                <a:solidFill>
                  <a:schemeClr val="tx1"/>
                </a:solidFill>
                <a:latin typeface="+mn-lt"/>
                <a:ea typeface="+mn-ea"/>
                <a:cs typeface="+mn-cs"/>
              </a:rPr>
              <a:t>   AND </a:t>
            </a:r>
            <a:r>
              <a:rPr lang="en-US" sz="1200" kern="1200" dirty="0" err="1" smtClean="0">
                <a:solidFill>
                  <a:schemeClr val="tx1"/>
                </a:solidFill>
                <a:latin typeface="+mn-lt"/>
                <a:ea typeface="+mn-ea"/>
                <a:cs typeface="+mn-cs"/>
              </a:rPr>
              <a:t>dim_effective_date.domain_code</a:t>
            </a:r>
            <a:r>
              <a:rPr lang="en-US" sz="1200" kern="1200" dirty="0" smtClean="0">
                <a:solidFill>
                  <a:schemeClr val="tx1"/>
                </a:solidFill>
                <a:latin typeface="+mn-lt"/>
                <a:ea typeface="+mn-ea"/>
                <a:cs typeface="+mn-cs"/>
              </a:rPr>
              <a:t> = ded2.domain_code</a:t>
            </a:r>
          </a:p>
          <a:p>
            <a:r>
              <a:rPr lang="en-US" sz="1200" kern="1200" dirty="0" smtClean="0">
                <a:solidFill>
                  <a:schemeClr val="tx1"/>
                </a:solidFill>
                <a:latin typeface="+mn-lt"/>
                <a:ea typeface="+mn-ea"/>
                <a:cs typeface="+mn-cs"/>
              </a:rPr>
              <a:t>   AND </a:t>
            </a:r>
            <a:r>
              <a:rPr lang="en-US" sz="1200" kern="1200" dirty="0" err="1" smtClean="0">
                <a:solidFill>
                  <a:schemeClr val="tx1"/>
                </a:solidFill>
                <a:latin typeface="+mn-lt"/>
                <a:ea typeface="+mn-ea"/>
                <a:cs typeface="+mn-cs"/>
              </a:rPr>
              <a:t>dim_effective_date.effective_fin_month</a:t>
            </a:r>
            <a:r>
              <a:rPr lang="en-US" sz="1200" kern="1200" dirty="0" smtClean="0">
                <a:solidFill>
                  <a:schemeClr val="tx1"/>
                </a:solidFill>
                <a:latin typeface="+mn-lt"/>
                <a:ea typeface="+mn-ea"/>
                <a:cs typeface="+mn-cs"/>
              </a:rPr>
              <a:t> = ded2.effective_fin_month</a:t>
            </a:r>
          </a:p>
          <a:p>
            <a:r>
              <a:rPr lang="en-US" sz="1200" kern="1200" dirty="0" smtClean="0">
                <a:solidFill>
                  <a:schemeClr val="tx1"/>
                </a:solidFill>
                <a:latin typeface="+mn-lt"/>
                <a:ea typeface="+mn-ea"/>
                <a:cs typeface="+mn-cs"/>
              </a:rPr>
              <a:t>   GROUP BY </a:t>
            </a:r>
            <a:r>
              <a:rPr lang="en-US" sz="1200" kern="1200" dirty="0" err="1" smtClean="0">
                <a:solidFill>
                  <a:schemeClr val="tx1"/>
                </a:solidFill>
                <a:latin typeface="+mn-lt"/>
                <a:ea typeface="+mn-ea"/>
                <a:cs typeface="+mn-cs"/>
              </a:rPr>
              <a:t>fact_inv_transaction.source_system_code</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 </a:t>
            </a:r>
            <a:r>
              <a:rPr lang="en-US" sz="1200" kern="1200" dirty="0" err="1" smtClean="0">
                <a:solidFill>
                  <a:schemeClr val="tx1"/>
                </a:solidFill>
                <a:latin typeface="+mn-lt"/>
                <a:ea typeface="+mn-ea"/>
                <a:cs typeface="+mn-cs"/>
              </a:rPr>
              <a:t>fact_inv_transaction.domain_code</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 </a:t>
            </a:r>
            <a:r>
              <a:rPr lang="en-US" sz="1200" kern="1200" dirty="0" err="1" smtClean="0">
                <a:solidFill>
                  <a:schemeClr val="tx1"/>
                </a:solidFill>
                <a:latin typeface="+mn-lt"/>
                <a:ea typeface="+mn-ea"/>
                <a:cs typeface="+mn-cs"/>
              </a:rPr>
              <a:t>dim_effective_date.dim_effective_date_key</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 </a:t>
            </a:r>
            <a:r>
              <a:rPr lang="en-US" sz="1200" kern="1200" dirty="0" err="1" smtClean="0">
                <a:solidFill>
                  <a:schemeClr val="tx1"/>
                </a:solidFill>
                <a:latin typeface="+mn-lt"/>
                <a:ea typeface="+mn-ea"/>
                <a:cs typeface="+mn-cs"/>
              </a:rPr>
              <a:t>dim_effective_date.effective_fin_month</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 </a:t>
            </a:r>
            <a:r>
              <a:rPr lang="en-US" sz="1200" kern="1200" dirty="0" err="1" smtClean="0">
                <a:solidFill>
                  <a:schemeClr val="tx1"/>
                </a:solidFill>
                <a:latin typeface="+mn-lt"/>
                <a:ea typeface="+mn-ea"/>
                <a:cs typeface="+mn-cs"/>
              </a:rPr>
              <a:t>dim_effective_date.effective_fin_day_in_month</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UNION</a:t>
            </a:r>
          </a:p>
          <a:p>
            <a:r>
              <a:rPr lang="en-US" sz="1200" kern="1200" dirty="0" smtClean="0">
                <a:solidFill>
                  <a:schemeClr val="tx1"/>
                </a:solidFill>
                <a:latin typeface="+mn-lt"/>
                <a:ea typeface="+mn-ea"/>
                <a:cs typeface="+mn-cs"/>
              </a:rPr>
              <a:t>     SELECT</a:t>
            </a:r>
          </a:p>
          <a:p>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fact_inv_transaction.source_system_code</a:t>
            </a:r>
            <a:r>
              <a:rPr lang="en-US" sz="1200" kern="1200" dirty="0" smtClean="0">
                <a:solidFill>
                  <a:schemeClr val="tx1"/>
                </a:solidFill>
                <a:latin typeface="+mn-lt"/>
                <a:ea typeface="+mn-ea"/>
                <a:cs typeface="+mn-cs"/>
              </a:rPr>
              <a:t>,</a:t>
            </a:r>
          </a:p>
          <a:p>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fact_inv_transaction.domain_code</a:t>
            </a:r>
            <a:r>
              <a:rPr lang="en-US" sz="1200" kern="1200" dirty="0" smtClean="0">
                <a:solidFill>
                  <a:schemeClr val="tx1"/>
                </a:solidFill>
                <a:latin typeface="+mn-lt"/>
                <a:ea typeface="+mn-ea"/>
                <a:cs typeface="+mn-cs"/>
              </a:rPr>
              <a:t>,</a:t>
            </a:r>
          </a:p>
          <a:p>
            <a:r>
              <a:rPr lang="en-US" sz="1200" kern="1200" dirty="0" smtClean="0">
                <a:solidFill>
                  <a:schemeClr val="tx1"/>
                </a:solidFill>
                <a:latin typeface="+mn-lt"/>
                <a:ea typeface="+mn-ea"/>
                <a:cs typeface="+mn-cs"/>
              </a:rPr>
              <a:t>      ISNULL(MAX(ded2.dim_effective_date_key),0) </a:t>
            </a:r>
            <a:r>
              <a:rPr lang="en-US" sz="1200" kern="1200" dirty="0" err="1" smtClean="0">
                <a:solidFill>
                  <a:schemeClr val="tx1"/>
                </a:solidFill>
                <a:latin typeface="+mn-lt"/>
                <a:ea typeface="+mn-ea"/>
                <a:cs typeface="+mn-cs"/>
              </a:rPr>
              <a:t>dim_effective_date_key</a:t>
            </a:r>
            <a:r>
              <a:rPr lang="en-US" sz="1200" kern="1200" dirty="0" smtClean="0">
                <a:solidFill>
                  <a:schemeClr val="tx1"/>
                </a:solidFill>
                <a:latin typeface="+mn-lt"/>
                <a:ea typeface="+mn-ea"/>
                <a:cs typeface="+mn-cs"/>
              </a:rPr>
              <a:t>,</a:t>
            </a:r>
          </a:p>
          <a:p>
            <a:r>
              <a:rPr lang="en-US" sz="1200" kern="1200" dirty="0" smtClean="0">
                <a:solidFill>
                  <a:schemeClr val="tx1"/>
                </a:solidFill>
                <a:latin typeface="+mn-lt"/>
                <a:ea typeface="+mn-ea"/>
                <a:cs typeface="+mn-cs"/>
              </a:rPr>
              <a:t>      MAX(ded2.effective_date),</a:t>
            </a:r>
          </a:p>
          <a:p>
            <a:r>
              <a:rPr lang="en-US" sz="1200" kern="1200" dirty="0" smtClean="0">
                <a:solidFill>
                  <a:schemeClr val="tx1"/>
                </a:solidFill>
                <a:latin typeface="+mn-lt"/>
                <a:ea typeface="+mn-ea"/>
                <a:cs typeface="+mn-cs"/>
              </a:rPr>
              <a:t>      ISNULL(ded2.effective_fin_month,0) </a:t>
            </a:r>
            <a:r>
              <a:rPr lang="en-US" sz="1200" kern="1200" dirty="0" err="1" smtClean="0">
                <a:solidFill>
                  <a:schemeClr val="tx1"/>
                </a:solidFill>
                <a:latin typeface="+mn-lt"/>
                <a:ea typeface="+mn-ea"/>
                <a:cs typeface="+mn-cs"/>
              </a:rPr>
              <a:t>effective_fin_month</a:t>
            </a:r>
            <a:r>
              <a:rPr lang="en-US" sz="1200" kern="1200" dirty="0" smtClean="0">
                <a:solidFill>
                  <a:schemeClr val="tx1"/>
                </a:solidFill>
                <a:latin typeface="+mn-lt"/>
                <a:ea typeface="+mn-ea"/>
                <a:cs typeface="+mn-cs"/>
              </a:rPr>
              <a:t>,</a:t>
            </a:r>
          </a:p>
          <a:p>
            <a:r>
              <a:rPr lang="en-US" sz="1200" kern="1200" dirty="0" smtClean="0">
                <a:solidFill>
                  <a:schemeClr val="tx1"/>
                </a:solidFill>
                <a:latin typeface="+mn-lt"/>
                <a:ea typeface="+mn-ea"/>
                <a:cs typeface="+mn-cs"/>
              </a:rPr>
              <a:t>      ISNULL(max(ded2.effective_fin_day_in_month),0) </a:t>
            </a:r>
            <a:r>
              <a:rPr lang="en-US" sz="1200" kern="1200" dirty="0" err="1" smtClean="0">
                <a:solidFill>
                  <a:schemeClr val="tx1"/>
                </a:solidFill>
                <a:latin typeface="+mn-lt"/>
                <a:ea typeface="+mn-ea"/>
                <a:cs typeface="+mn-cs"/>
              </a:rPr>
              <a:t>effective_fin_day_in_month</a:t>
            </a:r>
            <a:r>
              <a:rPr lang="en-US" sz="1200" kern="1200" dirty="0" smtClean="0">
                <a:solidFill>
                  <a:schemeClr val="tx1"/>
                </a:solidFill>
                <a:latin typeface="+mn-lt"/>
                <a:ea typeface="+mn-ea"/>
                <a:cs typeface="+mn-cs"/>
              </a:rPr>
              <a:t>,</a:t>
            </a:r>
          </a:p>
          <a:p>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v_dss_update_time</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FROM </a:t>
            </a:r>
            <a:r>
              <a:rPr lang="en-US" sz="1200" kern="1200" dirty="0" err="1" smtClean="0">
                <a:solidFill>
                  <a:schemeClr val="tx1"/>
                </a:solidFill>
                <a:latin typeface="+mn-lt"/>
                <a:ea typeface="+mn-ea"/>
                <a:cs typeface="+mn-cs"/>
              </a:rPr>
              <a:t>fact_inv_transaction</a:t>
            </a:r>
            <a:r>
              <a:rPr lang="en-US" sz="1200" kern="1200" dirty="0" smtClean="0">
                <a:solidFill>
                  <a:schemeClr val="tx1"/>
                </a:solidFill>
                <a:latin typeface="+mn-lt"/>
                <a:ea typeface="+mn-ea"/>
                <a:cs typeface="+mn-cs"/>
              </a:rPr>
              <a:t>,</a:t>
            </a:r>
          </a:p>
          <a:p>
            <a:r>
              <a:rPr lang="en-US" sz="1200" kern="1200" dirty="0" smtClean="0">
                <a:solidFill>
                  <a:schemeClr val="tx1"/>
                </a:solidFill>
                <a:latin typeface="+mn-lt"/>
                <a:ea typeface="+mn-ea"/>
                <a:cs typeface="+mn-cs"/>
              </a:rPr>
              <a:t>           (SELECT </a:t>
            </a:r>
            <a:r>
              <a:rPr lang="en-US" sz="1200" kern="1200" dirty="0" err="1" smtClean="0">
                <a:solidFill>
                  <a:schemeClr val="tx1"/>
                </a:solidFill>
                <a:latin typeface="+mn-lt"/>
                <a:ea typeface="+mn-ea"/>
                <a:cs typeface="+mn-cs"/>
              </a:rPr>
              <a:t>source_system_code</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domain_code</a:t>
            </a:r>
            <a:r>
              <a:rPr lang="en-US" sz="1200" kern="1200" dirty="0" smtClean="0">
                <a:solidFill>
                  <a:schemeClr val="tx1"/>
                </a:solidFill>
                <a:latin typeface="+mn-lt"/>
                <a:ea typeface="+mn-ea"/>
                <a:cs typeface="+mn-cs"/>
              </a:rPr>
              <a:t>, MAX(</a:t>
            </a:r>
            <a:r>
              <a:rPr lang="en-US" sz="1200" kern="1200" dirty="0" err="1" smtClean="0">
                <a:solidFill>
                  <a:schemeClr val="tx1"/>
                </a:solidFill>
                <a:latin typeface="+mn-lt"/>
                <a:ea typeface="+mn-ea"/>
                <a:cs typeface="+mn-cs"/>
              </a:rPr>
              <a:t>fiscal_period</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max_fin_month</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FROM </a:t>
            </a:r>
            <a:r>
              <a:rPr lang="en-US" sz="1200" kern="1200" dirty="0" err="1" smtClean="0">
                <a:solidFill>
                  <a:schemeClr val="tx1"/>
                </a:solidFill>
                <a:latin typeface="+mn-lt"/>
                <a:ea typeface="+mn-ea"/>
                <a:cs typeface="+mn-cs"/>
              </a:rPr>
              <a:t>fact_inv_mth_balance</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GROUP</a:t>
            </a:r>
            <a:r>
              <a:rPr lang="en-US" sz="1200" kern="1200" baseline="0" dirty="0" smtClean="0">
                <a:solidFill>
                  <a:schemeClr val="tx1"/>
                </a:solidFill>
                <a:latin typeface="+mn-lt"/>
                <a:ea typeface="+mn-ea"/>
                <a:cs typeface="+mn-cs"/>
              </a:rPr>
              <a:t> BY</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source_system_code</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domain_code</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max_fm</a:t>
            </a:r>
            <a:r>
              <a:rPr lang="en-US" sz="1200" kern="1200" dirty="0" smtClean="0">
                <a:solidFill>
                  <a:schemeClr val="tx1"/>
                </a:solidFill>
                <a:latin typeface="+mn-lt"/>
                <a:ea typeface="+mn-ea"/>
                <a:cs typeface="+mn-cs"/>
              </a:rPr>
              <a:t>,</a:t>
            </a:r>
          </a:p>
          <a:p>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dim_effective_date</a:t>
            </a:r>
            <a:r>
              <a:rPr lang="en-US" sz="1200" kern="1200" dirty="0" smtClean="0">
                <a:solidFill>
                  <a:schemeClr val="tx1"/>
                </a:solidFill>
                <a:latin typeface="+mn-lt"/>
                <a:ea typeface="+mn-ea"/>
                <a:cs typeface="+mn-cs"/>
              </a:rPr>
              <a:t>,</a:t>
            </a:r>
          </a:p>
          <a:p>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dim_effective_date</a:t>
            </a:r>
            <a:r>
              <a:rPr lang="en-US" sz="1200" kern="1200" dirty="0" smtClean="0">
                <a:solidFill>
                  <a:schemeClr val="tx1"/>
                </a:solidFill>
                <a:latin typeface="+mn-lt"/>
                <a:ea typeface="+mn-ea"/>
                <a:cs typeface="+mn-cs"/>
              </a:rPr>
              <a:t> ded2</a:t>
            </a:r>
          </a:p>
          <a:p>
            <a:r>
              <a:rPr lang="en-US" sz="1200" kern="1200" dirty="0" smtClean="0">
                <a:solidFill>
                  <a:schemeClr val="tx1"/>
                </a:solidFill>
                <a:latin typeface="+mn-lt"/>
                <a:ea typeface="+mn-ea"/>
                <a:cs typeface="+mn-cs"/>
              </a:rPr>
              <a:t>   WHERE </a:t>
            </a:r>
            <a:r>
              <a:rPr lang="en-US" sz="1200" kern="1200" dirty="0" err="1" smtClean="0">
                <a:solidFill>
                  <a:schemeClr val="tx1"/>
                </a:solidFill>
                <a:latin typeface="+mn-lt"/>
                <a:ea typeface="+mn-ea"/>
                <a:cs typeface="+mn-cs"/>
              </a:rPr>
              <a:t>dim_effective_date.effective_date</a:t>
            </a:r>
            <a:r>
              <a:rPr lang="en-US" sz="1200" kern="1200" dirty="0" smtClean="0">
                <a:solidFill>
                  <a:schemeClr val="tx1"/>
                </a:solidFill>
                <a:latin typeface="+mn-lt"/>
                <a:ea typeface="+mn-ea"/>
                <a:cs typeface="+mn-cs"/>
              </a:rPr>
              <a:t> = DATEADD(</a:t>
            </a:r>
            <a:r>
              <a:rPr lang="en-US" sz="1200" kern="1200" dirty="0" err="1" smtClean="0">
                <a:solidFill>
                  <a:schemeClr val="tx1"/>
                </a:solidFill>
                <a:latin typeface="+mn-lt"/>
                <a:ea typeface="+mn-ea"/>
                <a:cs typeface="+mn-cs"/>
              </a:rPr>
              <a:t>dd,DATEDIFF</a:t>
            </a:r>
            <a:r>
              <a:rPr lang="en-US" sz="1200" kern="1200" dirty="0" smtClean="0">
                <a:solidFill>
                  <a:schemeClr val="tx1"/>
                </a:solidFill>
                <a:latin typeface="+mn-lt"/>
                <a:ea typeface="+mn-ea"/>
                <a:cs typeface="+mn-cs"/>
              </a:rPr>
              <a:t>(dd,0,@v_INV_LAST_IN_MSTR_EXTRACT),0)</a:t>
            </a:r>
          </a:p>
          <a:p>
            <a:r>
              <a:rPr lang="en-US" sz="1200" kern="1200" dirty="0" smtClean="0">
                <a:solidFill>
                  <a:schemeClr val="tx1"/>
                </a:solidFill>
                <a:latin typeface="+mn-lt"/>
                <a:ea typeface="+mn-ea"/>
                <a:cs typeface="+mn-cs"/>
              </a:rPr>
              <a:t>     AND </a:t>
            </a:r>
            <a:r>
              <a:rPr lang="en-US" sz="1200" kern="1200" dirty="0" err="1" smtClean="0">
                <a:solidFill>
                  <a:schemeClr val="tx1"/>
                </a:solidFill>
                <a:latin typeface="+mn-lt"/>
                <a:ea typeface="+mn-ea"/>
                <a:cs typeface="+mn-cs"/>
              </a:rPr>
              <a:t>dim_effective_date.source_system_code</a:t>
            </a:r>
            <a:r>
              <a:rPr lang="en-US" sz="1200" kern="1200" dirty="0" smtClean="0">
                <a:solidFill>
                  <a:schemeClr val="tx1"/>
                </a:solidFill>
                <a:latin typeface="+mn-lt"/>
                <a:ea typeface="+mn-ea"/>
                <a:cs typeface="+mn-cs"/>
              </a:rPr>
              <a:t> = </a:t>
            </a:r>
            <a:r>
              <a:rPr lang="en-US" sz="1200" kern="1200" dirty="0" err="1" smtClean="0">
                <a:solidFill>
                  <a:schemeClr val="tx1"/>
                </a:solidFill>
                <a:latin typeface="+mn-lt"/>
                <a:ea typeface="+mn-ea"/>
                <a:cs typeface="+mn-cs"/>
              </a:rPr>
              <a:t>fact_inv_transaction.source_system_code</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AND </a:t>
            </a:r>
            <a:r>
              <a:rPr lang="en-US" sz="1200" kern="1200" dirty="0" err="1" smtClean="0">
                <a:solidFill>
                  <a:schemeClr val="tx1"/>
                </a:solidFill>
                <a:latin typeface="+mn-lt"/>
                <a:ea typeface="+mn-ea"/>
                <a:cs typeface="+mn-cs"/>
              </a:rPr>
              <a:t>dim_effective_date.domain_code</a:t>
            </a:r>
            <a:r>
              <a:rPr lang="en-US" sz="1200" kern="1200" dirty="0" smtClean="0">
                <a:solidFill>
                  <a:schemeClr val="tx1"/>
                </a:solidFill>
                <a:latin typeface="+mn-lt"/>
                <a:ea typeface="+mn-ea"/>
                <a:cs typeface="+mn-cs"/>
              </a:rPr>
              <a:t> = </a:t>
            </a:r>
            <a:r>
              <a:rPr lang="en-US" sz="1200" kern="1200" dirty="0" err="1" smtClean="0">
                <a:solidFill>
                  <a:schemeClr val="tx1"/>
                </a:solidFill>
                <a:latin typeface="+mn-lt"/>
                <a:ea typeface="+mn-ea"/>
                <a:cs typeface="+mn-cs"/>
              </a:rPr>
              <a:t>fact_inv_transaction.domain_code</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AND </a:t>
            </a:r>
            <a:r>
              <a:rPr lang="en-US" sz="1200" kern="1200" dirty="0" err="1" smtClean="0">
                <a:solidFill>
                  <a:schemeClr val="tx1"/>
                </a:solidFill>
                <a:latin typeface="+mn-lt"/>
                <a:ea typeface="+mn-ea"/>
                <a:cs typeface="+mn-cs"/>
              </a:rPr>
              <a:t>dim_effective_date.source_system_code</a:t>
            </a:r>
            <a:r>
              <a:rPr lang="en-US" sz="1200" kern="1200" dirty="0" smtClean="0">
                <a:solidFill>
                  <a:schemeClr val="tx1"/>
                </a:solidFill>
                <a:latin typeface="+mn-lt"/>
                <a:ea typeface="+mn-ea"/>
                <a:cs typeface="+mn-cs"/>
              </a:rPr>
              <a:t> = </a:t>
            </a:r>
            <a:r>
              <a:rPr lang="en-US" sz="1200" kern="1200" dirty="0" err="1" smtClean="0">
                <a:solidFill>
                  <a:schemeClr val="tx1"/>
                </a:solidFill>
                <a:latin typeface="+mn-lt"/>
                <a:ea typeface="+mn-ea"/>
                <a:cs typeface="+mn-cs"/>
              </a:rPr>
              <a:t>max_fm.source_system_code</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AND </a:t>
            </a:r>
            <a:r>
              <a:rPr lang="en-US" sz="1200" kern="1200" dirty="0" err="1" smtClean="0">
                <a:solidFill>
                  <a:schemeClr val="tx1"/>
                </a:solidFill>
                <a:latin typeface="+mn-lt"/>
                <a:ea typeface="+mn-ea"/>
                <a:cs typeface="+mn-cs"/>
              </a:rPr>
              <a:t>dim_effective_date.domain_code</a:t>
            </a:r>
            <a:r>
              <a:rPr lang="en-US" sz="1200" kern="1200" dirty="0" smtClean="0">
                <a:solidFill>
                  <a:schemeClr val="tx1"/>
                </a:solidFill>
                <a:latin typeface="+mn-lt"/>
                <a:ea typeface="+mn-ea"/>
                <a:cs typeface="+mn-cs"/>
              </a:rPr>
              <a:t> = </a:t>
            </a:r>
            <a:r>
              <a:rPr lang="en-US" sz="1200" kern="1200" dirty="0" err="1" smtClean="0">
                <a:solidFill>
                  <a:schemeClr val="tx1"/>
                </a:solidFill>
                <a:latin typeface="+mn-lt"/>
                <a:ea typeface="+mn-ea"/>
                <a:cs typeface="+mn-cs"/>
              </a:rPr>
              <a:t>max_fm.domain_code</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AND </a:t>
            </a:r>
            <a:r>
              <a:rPr lang="en-US" sz="1200" kern="1200" dirty="0" err="1" smtClean="0">
                <a:solidFill>
                  <a:schemeClr val="tx1"/>
                </a:solidFill>
                <a:latin typeface="+mn-lt"/>
                <a:ea typeface="+mn-ea"/>
                <a:cs typeface="+mn-cs"/>
              </a:rPr>
              <a:t>max_fm.source_system_code</a:t>
            </a:r>
            <a:r>
              <a:rPr lang="en-US" sz="1200" kern="1200" dirty="0" smtClean="0">
                <a:solidFill>
                  <a:schemeClr val="tx1"/>
                </a:solidFill>
                <a:latin typeface="+mn-lt"/>
                <a:ea typeface="+mn-ea"/>
                <a:cs typeface="+mn-cs"/>
              </a:rPr>
              <a:t> = ded2.source_system_code</a:t>
            </a:r>
          </a:p>
          <a:p>
            <a:r>
              <a:rPr lang="en-US" sz="1200" kern="1200" dirty="0" smtClean="0">
                <a:solidFill>
                  <a:schemeClr val="tx1"/>
                </a:solidFill>
                <a:latin typeface="+mn-lt"/>
                <a:ea typeface="+mn-ea"/>
                <a:cs typeface="+mn-cs"/>
              </a:rPr>
              <a:t>     AND </a:t>
            </a:r>
            <a:r>
              <a:rPr lang="en-US" sz="1200" kern="1200" dirty="0" err="1" smtClean="0">
                <a:solidFill>
                  <a:schemeClr val="tx1"/>
                </a:solidFill>
                <a:latin typeface="+mn-lt"/>
                <a:ea typeface="+mn-ea"/>
                <a:cs typeface="+mn-cs"/>
              </a:rPr>
              <a:t>max_fm.domain_code</a:t>
            </a:r>
            <a:r>
              <a:rPr lang="en-US" sz="1200" kern="1200" dirty="0" smtClean="0">
                <a:solidFill>
                  <a:schemeClr val="tx1"/>
                </a:solidFill>
                <a:latin typeface="+mn-lt"/>
                <a:ea typeface="+mn-ea"/>
                <a:cs typeface="+mn-cs"/>
              </a:rPr>
              <a:t> = ded2.domain_code</a:t>
            </a:r>
          </a:p>
          <a:p>
            <a:r>
              <a:rPr lang="en-US" sz="1200" kern="1200" dirty="0" smtClean="0">
                <a:solidFill>
                  <a:schemeClr val="tx1"/>
                </a:solidFill>
                <a:latin typeface="+mn-lt"/>
                <a:ea typeface="+mn-ea"/>
                <a:cs typeface="+mn-cs"/>
              </a:rPr>
              <a:t>     AND </a:t>
            </a:r>
            <a:r>
              <a:rPr lang="en-US" sz="1200" kern="1200" dirty="0" err="1" smtClean="0">
                <a:solidFill>
                  <a:schemeClr val="tx1"/>
                </a:solidFill>
                <a:latin typeface="+mn-lt"/>
                <a:ea typeface="+mn-ea"/>
                <a:cs typeface="+mn-cs"/>
              </a:rPr>
              <a:t>max_fm.max_fin_month</a:t>
            </a:r>
            <a:r>
              <a:rPr lang="en-US" sz="1200" kern="1200" dirty="0" smtClean="0">
                <a:solidFill>
                  <a:schemeClr val="tx1"/>
                </a:solidFill>
                <a:latin typeface="+mn-lt"/>
                <a:ea typeface="+mn-ea"/>
                <a:cs typeface="+mn-cs"/>
              </a:rPr>
              <a:t> &lt;= ded2.effective_fin_month</a:t>
            </a:r>
          </a:p>
          <a:p>
            <a:r>
              <a:rPr lang="en-US" sz="1200" kern="1200" dirty="0" smtClean="0">
                <a:solidFill>
                  <a:schemeClr val="tx1"/>
                </a:solidFill>
                <a:latin typeface="+mn-lt"/>
                <a:ea typeface="+mn-ea"/>
                <a:cs typeface="+mn-cs"/>
              </a:rPr>
              <a:t>     AND ded2.effective_fin_month &lt; </a:t>
            </a:r>
            <a:r>
              <a:rPr lang="en-US" sz="1200" kern="1200" dirty="0" err="1" smtClean="0">
                <a:solidFill>
                  <a:schemeClr val="tx1"/>
                </a:solidFill>
                <a:latin typeface="+mn-lt"/>
                <a:ea typeface="+mn-ea"/>
                <a:cs typeface="+mn-cs"/>
              </a:rPr>
              <a:t>dim_effective_date.effective_fin_month</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GROUP BY </a:t>
            </a:r>
            <a:r>
              <a:rPr lang="en-US" sz="1200" kern="1200" dirty="0" err="1" smtClean="0">
                <a:solidFill>
                  <a:schemeClr val="tx1"/>
                </a:solidFill>
                <a:latin typeface="+mn-lt"/>
                <a:ea typeface="+mn-ea"/>
                <a:cs typeface="+mn-cs"/>
              </a:rPr>
              <a:t>fact_inv_transaction.source_system_code</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 </a:t>
            </a:r>
            <a:r>
              <a:rPr lang="en-US" sz="1200" kern="1200" dirty="0" err="1" smtClean="0">
                <a:solidFill>
                  <a:schemeClr val="tx1"/>
                </a:solidFill>
                <a:latin typeface="+mn-lt"/>
                <a:ea typeface="+mn-ea"/>
                <a:cs typeface="+mn-cs"/>
              </a:rPr>
              <a:t>fact_inv_transaction.domain_code</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 </a:t>
            </a:r>
            <a:r>
              <a:rPr lang="en-US" sz="1200" kern="1200" dirty="0" err="1" smtClean="0">
                <a:solidFill>
                  <a:schemeClr val="tx1"/>
                </a:solidFill>
                <a:latin typeface="+mn-lt"/>
                <a:ea typeface="+mn-ea"/>
                <a:cs typeface="+mn-cs"/>
              </a:rPr>
              <a:t>dim_effective_date.dim_effective_date_key</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 ded2.effective_fin_month</a:t>
            </a:r>
          </a:p>
          <a:p>
            <a:r>
              <a:rPr lang="en-US" sz="1200" kern="1200" dirty="0" smtClean="0">
                <a:solidFill>
                  <a:schemeClr val="tx1"/>
                </a:solidFill>
                <a:latin typeface="+mn-lt"/>
                <a:ea typeface="+mn-ea"/>
                <a:cs typeface="+mn-cs"/>
              </a:rPr>
              <a:t>      , </a:t>
            </a:r>
            <a:r>
              <a:rPr lang="en-US" sz="1200" kern="1200" dirty="0" err="1" smtClean="0">
                <a:solidFill>
                  <a:schemeClr val="tx1"/>
                </a:solidFill>
                <a:latin typeface="+mn-lt"/>
                <a:ea typeface="+mn-ea"/>
                <a:cs typeface="+mn-cs"/>
              </a:rPr>
              <a:t>dim_effective_date.effective_fin_day_in_month</a:t>
            </a:r>
            <a:endParaRPr lang="en-US" sz="1200" kern="1200" dirty="0" smtClean="0">
              <a:solidFill>
                <a:schemeClr val="tx1"/>
              </a:solidFill>
              <a:latin typeface="+mn-lt"/>
              <a:ea typeface="+mn-ea"/>
              <a:cs typeface="+mn-cs"/>
            </a:endParaRPr>
          </a:p>
          <a:p>
            <a:endParaRPr lang="en-US" dirty="0" smtClean="0"/>
          </a:p>
          <a:p>
            <a:endParaRPr lang="en-US" dirty="0" smtClean="0"/>
          </a:p>
          <a:p>
            <a:r>
              <a:rPr lang="en-US" dirty="0" smtClean="0"/>
              <a:t>INSTRUCTOR</a:t>
            </a:r>
            <a:r>
              <a:rPr lang="en-US" baseline="0" dirty="0" smtClean="0"/>
              <a:t> NOTES ONLY</a:t>
            </a:r>
            <a:r>
              <a:rPr lang="en-US" dirty="0" smtClean="0"/>
              <a:t>: The issue is tied directly to the linking of </a:t>
            </a:r>
            <a:r>
              <a:rPr lang="en-US" dirty="0" err="1" smtClean="0"/>
              <a:t>fact_inv_transaction</a:t>
            </a:r>
            <a:r>
              <a:rPr lang="en-US" dirty="0" smtClean="0"/>
              <a:t> on </a:t>
            </a:r>
            <a:r>
              <a:rPr lang="en-US" dirty="0" err="1" smtClean="0"/>
              <a:t>source_system_code</a:t>
            </a:r>
            <a:r>
              <a:rPr lang="en-US" baseline="0" dirty="0" smtClean="0"/>
              <a:t> and </a:t>
            </a:r>
            <a:r>
              <a:rPr lang="en-US" baseline="0" dirty="0" err="1" smtClean="0"/>
              <a:t>domain_code</a:t>
            </a:r>
            <a:r>
              <a:rPr lang="en-US" baseline="0" dirty="0" smtClean="0"/>
              <a:t> only, hence creating a Cartesian Product.</a:t>
            </a:r>
            <a:endParaRPr lang="en-US" dirty="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116</a:t>
            </a:fld>
            <a:endParaRPr lang="en-US"/>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INSTRUCTOR</a:t>
            </a:r>
            <a:r>
              <a:rPr lang="en-US" baseline="0" dirty="0" smtClean="0"/>
              <a:t> NOTES ONLY</a:t>
            </a:r>
            <a:r>
              <a:rPr lang="en-US" dirty="0" smtClean="0"/>
              <a:t>: Find</a:t>
            </a:r>
            <a:r>
              <a:rPr lang="en-US" baseline="0" dirty="0" smtClean="0"/>
              <a:t> an open support ticket and troubleshoot the issue.</a:t>
            </a:r>
            <a:endParaRPr lang="en-US" dirty="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117</a:t>
            </a:fld>
            <a:endParaRPr lang="en-US"/>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Cover</a:t>
            </a:r>
            <a:r>
              <a:rPr lang="en-US" baseline="0" dirty="0" smtClean="0"/>
              <a:t> any areas the class still would like more explanation for.</a:t>
            </a:r>
            <a:endParaRPr lang="en-US" dirty="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118</a:t>
            </a:fld>
            <a:endParaRPr lang="en-US"/>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INSTRUCTOR</a:t>
            </a:r>
            <a:r>
              <a:rPr lang="en-US" baseline="0" dirty="0" smtClean="0"/>
              <a:t> NOTES ONLY</a:t>
            </a:r>
            <a:r>
              <a:rPr lang="en-US" dirty="0" smtClean="0"/>
              <a:t>: Go through the exam and review various</a:t>
            </a:r>
            <a:r>
              <a:rPr lang="en-US" baseline="0" dirty="0" smtClean="0"/>
              <a:t> subjects with the class, covering both things they clearly understand and taking extra time to cover things they don’t. Do not show them the exam questions! </a:t>
            </a:r>
            <a:endParaRPr lang="en-US" dirty="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119</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Rot="1" noChangeAspect="1" noTextEdit="1"/>
          </p:cNvSpPr>
          <p:nvPr>
            <p:ph type="sldImg"/>
          </p:nvPr>
        </p:nvSpPr>
        <p:spPr bwMode="auto">
          <a:noFill/>
          <a:ln>
            <a:solidFill>
              <a:srgbClr val="000000"/>
            </a:solidFill>
            <a:miter lim="800000"/>
            <a:headEnd/>
            <a:tailEnd/>
          </a:ln>
        </p:spPr>
      </p:sp>
      <p:sp>
        <p:nvSpPr>
          <p:cNvPr id="33794"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dirty="0" smtClean="0"/>
              <a:t>In this example,</a:t>
            </a:r>
            <a:r>
              <a:rPr lang="en-US" baseline="0" dirty="0" smtClean="0"/>
              <a:t> the query references the first, second and fifth columns in the index. Will the index be used?</a:t>
            </a:r>
            <a:endParaRPr lang="en-US" dirty="0" smtClean="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p:cNvSpPr>
          <p:nvPr>
            <p:ph type="sldImg"/>
          </p:nvPr>
        </p:nvSpPr>
        <p:spPr bwMode="auto">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Rot="1" noChangeAspect="1" noTextEdit="1"/>
          </p:cNvSpPr>
          <p:nvPr>
            <p:ph type="sldImg"/>
          </p:nvPr>
        </p:nvSpPr>
        <p:spPr bwMode="auto">
          <a:noFill/>
          <a:ln>
            <a:solidFill>
              <a:srgbClr val="000000"/>
            </a:solidFill>
            <a:miter lim="800000"/>
            <a:headEnd/>
            <a:tailEnd/>
          </a:ln>
        </p:spPr>
      </p:sp>
      <p:sp>
        <p:nvSpPr>
          <p:cNvPr id="33794"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Rot="1" noChangeAspect="1" noTextEdit="1"/>
          </p:cNvSpPr>
          <p:nvPr>
            <p:ph type="sldImg"/>
          </p:nvPr>
        </p:nvSpPr>
        <p:spPr bwMode="auto">
          <a:noFill/>
          <a:ln>
            <a:solidFill>
              <a:srgbClr val="000000"/>
            </a:solidFill>
            <a:miter lim="800000"/>
            <a:headEnd/>
            <a:tailEnd/>
          </a:ln>
        </p:spPr>
      </p:sp>
      <p:sp>
        <p:nvSpPr>
          <p:cNvPr id="33794"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dirty="0" smtClean="0"/>
              <a:t>If</a:t>
            </a:r>
            <a:r>
              <a:rPr lang="en-US" baseline="0" dirty="0" smtClean="0"/>
              <a:t> we do an Execution plan on the query, it looks like the Index is working but a closer look is warranted.</a:t>
            </a:r>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Rot="1" noChangeAspect="1" noTextEdit="1"/>
          </p:cNvSpPr>
          <p:nvPr>
            <p:ph type="sldImg"/>
          </p:nvPr>
        </p:nvSpPr>
        <p:spPr bwMode="auto">
          <a:noFill/>
          <a:ln>
            <a:solidFill>
              <a:srgbClr val="000000"/>
            </a:solidFill>
            <a:miter lim="800000"/>
            <a:headEnd/>
            <a:tailEnd/>
          </a:ln>
        </p:spPr>
      </p:sp>
      <p:sp>
        <p:nvSpPr>
          <p:cNvPr id="33794"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Rot="1" noChangeAspect="1" noTextEdit="1"/>
          </p:cNvSpPr>
          <p:nvPr>
            <p:ph type="sldImg"/>
          </p:nvPr>
        </p:nvSpPr>
        <p:spPr bwMode="auto">
          <a:noFill/>
          <a:ln>
            <a:solidFill>
              <a:srgbClr val="000000"/>
            </a:solidFill>
            <a:miter lim="800000"/>
            <a:headEnd/>
            <a:tailEnd/>
          </a:ln>
        </p:spPr>
      </p:sp>
      <p:sp>
        <p:nvSpPr>
          <p:cNvPr id="33794"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Rot="1" noChangeAspect="1" noTextEdit="1"/>
          </p:cNvSpPr>
          <p:nvPr>
            <p:ph type="sldImg"/>
          </p:nvPr>
        </p:nvSpPr>
        <p:spPr bwMode="auto">
          <a:noFill/>
          <a:ln>
            <a:solidFill>
              <a:srgbClr val="000000"/>
            </a:solidFill>
            <a:miter lim="800000"/>
            <a:headEnd/>
            <a:tailEnd/>
          </a:ln>
        </p:spPr>
      </p:sp>
      <p:sp>
        <p:nvSpPr>
          <p:cNvPr id="33794"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Rot="1" noChangeAspect="1" noTextEdit="1"/>
          </p:cNvSpPr>
          <p:nvPr>
            <p:ph type="sldImg"/>
          </p:nvPr>
        </p:nvSpPr>
        <p:spPr bwMode="auto">
          <a:noFill/>
          <a:ln>
            <a:solidFill>
              <a:srgbClr val="000000"/>
            </a:solidFill>
            <a:miter lim="800000"/>
            <a:headEnd/>
            <a:tailEnd/>
          </a:ln>
        </p:spPr>
      </p:sp>
      <p:sp>
        <p:nvSpPr>
          <p:cNvPr id="33794"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Right click on the User Defined Data</a:t>
            </a:r>
            <a:r>
              <a:rPr lang="en-US" baseline="0" dirty="0" smtClean="0"/>
              <a:t> Collector Set, in this case </a:t>
            </a:r>
            <a:r>
              <a:rPr lang="en-US" baseline="0" dirty="0" err="1" smtClean="0"/>
              <a:t>BI_performance_check</a:t>
            </a:r>
            <a:r>
              <a:rPr lang="en-US" baseline="0" dirty="0" smtClean="0"/>
              <a:t> and choose Properties. Go to the Stop Condition tab and make sure that the Overall duration makes sense. </a:t>
            </a:r>
            <a:endParaRPr lang="en-US" dirty="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Rot="1" noChangeAspect="1" noTextEdit="1"/>
          </p:cNvSpPr>
          <p:nvPr>
            <p:ph type="sldImg"/>
          </p:nvPr>
        </p:nvSpPr>
        <p:spPr bwMode="auto">
          <a:noFill/>
          <a:ln>
            <a:solidFill>
              <a:srgbClr val="000000"/>
            </a:solidFill>
            <a:miter lim="800000"/>
            <a:headEnd/>
            <a:tailEnd/>
          </a:ln>
        </p:spPr>
      </p:sp>
      <p:sp>
        <p:nvSpPr>
          <p:cNvPr id="33794"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INSTRUCTOR NOTES ONLY: Still need to get examples here, but it might not be until class time that</a:t>
            </a:r>
            <a:r>
              <a:rPr lang="en-US" baseline="0" dirty="0" smtClean="0"/>
              <a:t> we get the remainder from </a:t>
            </a:r>
            <a:r>
              <a:rPr lang="en-US" baseline="0" dirty="0" err="1" smtClean="0"/>
              <a:t>Jigar</a:t>
            </a:r>
            <a:r>
              <a:rPr lang="en-US" baseline="0" dirty="0" smtClean="0"/>
              <a:t>.</a:t>
            </a:r>
            <a:endParaRPr lang="en-US" dirty="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An execution plan documents the estimated cost of a query, the indexes used, and the operations performed. All of this information is vitally important in attempting to speed up a slow performing query.</a:t>
            </a:r>
            <a:endParaRPr lang="en-US" dirty="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To read the plan chronologically, start with the right-most operations and work left. Also, the relative thickness of the arrows is an indication of how much data is being passed from one operation to the next.  </a:t>
            </a:r>
            <a:endParaRPr lang="en-US" dirty="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a:t>
            </a:r>
            <a:r>
              <a:rPr lang="en-US" baseline="0" dirty="0" smtClean="0"/>
              <a:t> job in purchasing was taking quite a long time to load for a fairly small record set. It was taking around 45 minutes to run a job for 28 thousand records. An execution plan was run on the query, and on the function call in the query. What you see here is part of the execution plan for the function call. The call to the perm table was one of the biggest resource offenders and we’re supposed to have indexes on perm tables. Instead of referencing indexes though, a Full Table Scan is occurring on that perm table.</a:t>
            </a:r>
            <a:endParaRPr lang="en-US" dirty="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Create</a:t>
            </a:r>
            <a:r>
              <a:rPr lang="en-US" baseline="0" dirty="0" smtClean="0"/>
              <a:t> an index using the elements that make up the business key. These also tied to the WHERE clause in the function that is being called.</a:t>
            </a:r>
            <a:endParaRPr lang="en-US" dirty="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After</a:t>
            </a:r>
            <a:r>
              <a:rPr lang="en-US" baseline="0" dirty="0" smtClean="0"/>
              <a:t> the indexes were put on the </a:t>
            </a:r>
            <a:r>
              <a:rPr lang="en-US" baseline="0" dirty="0" err="1" smtClean="0"/>
              <a:t>perm_shop_cal</a:t>
            </a:r>
            <a:r>
              <a:rPr lang="en-US" baseline="0" dirty="0" smtClean="0"/>
              <a:t> table, the performance of the job for 28 thousand records improved from 44 minutes to 4 minutes. However, it looks like the index was still not being properly used. A Table Scan is being done on that table for 28% of the resources. Why aren’t the indexes being utilized? </a:t>
            </a:r>
            <a:endParaRPr lang="en-US" dirty="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Looking at the node in the execution plan that referenced this table, we can see that all of our joins are doing a CONVERT_IMPLICIT on each of the character type column. </a:t>
            </a:r>
            <a:endParaRPr lang="en-US" dirty="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Reviewing</a:t>
            </a:r>
            <a:r>
              <a:rPr lang="en-US" baseline="0" dirty="0" smtClean="0"/>
              <a:t> the function call that this execution plan was run for, we can see that when it was written, it was created with </a:t>
            </a:r>
            <a:r>
              <a:rPr lang="en-US" baseline="0" dirty="0" err="1" smtClean="0"/>
              <a:t>varchar</a:t>
            </a:r>
            <a:r>
              <a:rPr lang="en-US" baseline="0" dirty="0" smtClean="0"/>
              <a:t> inputs instead of </a:t>
            </a:r>
            <a:r>
              <a:rPr lang="en-US" baseline="0" dirty="0" err="1" smtClean="0"/>
              <a:t>nvarchar</a:t>
            </a:r>
            <a:r>
              <a:rPr lang="en-US" baseline="0" dirty="0" smtClean="0"/>
              <a:t> inputs (either because it was written prior to us converting all of our character columns to </a:t>
            </a:r>
            <a:r>
              <a:rPr lang="en-US" baseline="0" dirty="0" err="1" smtClean="0"/>
              <a:t>nvarchar</a:t>
            </a:r>
            <a:r>
              <a:rPr lang="en-US" baseline="0" dirty="0" smtClean="0"/>
              <a:t> or as a simple oversight). Because the values being passed in were </a:t>
            </a:r>
            <a:r>
              <a:rPr lang="en-US" baseline="0" dirty="0" err="1" smtClean="0"/>
              <a:t>nvarchar</a:t>
            </a:r>
            <a:r>
              <a:rPr lang="en-US" baseline="0" dirty="0" smtClean="0"/>
              <a:t>, each join parameter value had to be converted to </a:t>
            </a:r>
            <a:r>
              <a:rPr lang="en-US" baseline="0" dirty="0" err="1" smtClean="0"/>
              <a:t>nvarchar</a:t>
            </a:r>
            <a:r>
              <a:rPr lang="en-US" baseline="0" dirty="0" smtClean="0"/>
              <a:t>. As a result, the index on the table was not being utilized.</a:t>
            </a:r>
            <a:endParaRPr lang="en-US" dirty="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48</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improvement in calling the query in part was due to it properly using the index now. Before, when the </a:t>
            </a:r>
            <a:r>
              <a:rPr lang="en-US" baseline="0" dirty="0" err="1" smtClean="0"/>
              <a:t>nvarchar</a:t>
            </a:r>
            <a:r>
              <a:rPr lang="en-US" baseline="0" dirty="0" smtClean="0"/>
              <a:t> vs. </a:t>
            </a:r>
            <a:r>
              <a:rPr lang="en-US" baseline="0" dirty="0" err="1" smtClean="0"/>
              <a:t>varchar</a:t>
            </a:r>
            <a:r>
              <a:rPr lang="en-US" baseline="0" dirty="0" smtClean="0"/>
              <a:t> issue existed, the implicit conversion of the </a:t>
            </a:r>
            <a:r>
              <a:rPr lang="en-US" baseline="0" dirty="0" err="1" smtClean="0"/>
              <a:t>varchar</a:t>
            </a:r>
            <a:r>
              <a:rPr lang="en-US" baseline="0" dirty="0" smtClean="0"/>
              <a:t> column to </a:t>
            </a:r>
            <a:r>
              <a:rPr lang="en-US" baseline="0" dirty="0" err="1" smtClean="0"/>
              <a:t>nvarchar</a:t>
            </a:r>
            <a:r>
              <a:rPr lang="en-US" baseline="0" dirty="0" smtClean="0"/>
              <a:t> was causing the query to not use the index.</a:t>
            </a:r>
            <a:endParaRPr lang="en-US" dirty="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Rot="1" noChangeAspect="1" noTextEdit="1"/>
          </p:cNvSpPr>
          <p:nvPr>
            <p:ph type="sldImg"/>
          </p:nvPr>
        </p:nvSpPr>
        <p:spPr bwMode="auto">
          <a:noFill/>
          <a:ln>
            <a:solidFill>
              <a:srgbClr val="000000"/>
            </a:solidFill>
            <a:miter lim="800000"/>
            <a:headEnd/>
            <a:tailEnd/>
          </a:ln>
        </p:spPr>
      </p:sp>
      <p:sp>
        <p:nvSpPr>
          <p:cNvPr id="33794"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Examining the node again shows that the CONVERT_IMPLICIT are</a:t>
            </a:r>
            <a:r>
              <a:rPr lang="en-US" baseline="0" dirty="0" smtClean="0"/>
              <a:t> no longer there.</a:t>
            </a:r>
            <a:endParaRPr lang="en-US" dirty="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Note that the C drive is</a:t>
            </a:r>
            <a:r>
              <a:rPr lang="en-US" baseline="0" dirty="0" smtClean="0"/>
              <a:t> fairly large in this instance and hardly used and the E drive is nearly the same size and almost completely full.</a:t>
            </a:r>
            <a:endParaRPr lang="en-US" dirty="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53</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is </a:t>
            </a:r>
            <a:r>
              <a:rPr lang="en-US" baseline="0" dirty="0" smtClean="0"/>
              <a:t>typically part of the installation process, but it definitely is wise to check.</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a:t>
            </a:r>
            <a:r>
              <a:rPr lang="en-US" sz="1200" kern="1200" dirty="0" err="1" smtClean="0">
                <a:solidFill>
                  <a:schemeClr val="tx1"/>
                </a:solidFill>
                <a:latin typeface="+mn-lt"/>
                <a:ea typeface="+mn-ea"/>
                <a:cs typeface="+mn-cs"/>
              </a:rPr>
              <a:t>tempdb</a:t>
            </a:r>
            <a:r>
              <a:rPr lang="en-US" sz="1200" kern="1200" dirty="0" smtClean="0">
                <a:solidFill>
                  <a:schemeClr val="tx1"/>
                </a:solidFill>
                <a:latin typeface="+mn-lt"/>
                <a:ea typeface="+mn-ea"/>
                <a:cs typeface="+mn-cs"/>
              </a:rPr>
              <a:t> database is a global resource that is available to all users connected to the instance of SQL Server and is used to hold the following:</a:t>
            </a:r>
            <a:r>
              <a:rPr lang="en-US" sz="1200" kern="1200" baseline="0" dirty="0" smtClean="0">
                <a:solidFill>
                  <a:schemeClr val="tx1"/>
                </a:solidFill>
                <a:latin typeface="+mn-lt"/>
                <a:ea typeface="+mn-ea"/>
                <a:cs typeface="+mn-cs"/>
              </a:rPr>
              <a:t> t</a:t>
            </a:r>
            <a:r>
              <a:rPr lang="en-US" sz="1200" kern="1200" dirty="0" smtClean="0">
                <a:solidFill>
                  <a:schemeClr val="tx1"/>
                </a:solidFill>
                <a:latin typeface="+mn-lt"/>
                <a:ea typeface="+mn-ea"/>
                <a:cs typeface="+mn-cs"/>
              </a:rPr>
              <a:t>emporary user objects that are explicitly created, such as global or local temporary tables, temporary stored procedures, table variables, and cursors.</a:t>
            </a:r>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54</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55</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56</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57</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Files reside in the E:\SQLData directory.</a:t>
            </a:r>
          </a:p>
          <a:p>
            <a:endParaRPr lang="en-US" dirty="0" smtClean="0"/>
          </a:p>
          <a:p>
            <a:r>
              <a:rPr lang="en-US" dirty="0" smtClean="0"/>
              <a:t>Note that the </a:t>
            </a:r>
            <a:r>
              <a:rPr lang="en-US" dirty="0" err="1" smtClean="0"/>
              <a:t>Autogrowth</a:t>
            </a:r>
            <a:r>
              <a:rPr lang="en-US" baseline="0" dirty="0" smtClean="0"/>
              <a:t> was set at 1 MB, which means that if the database grew from 1 GB to 1100 GB, it had to </a:t>
            </a:r>
            <a:r>
              <a:rPr lang="en-US" baseline="0" dirty="0" err="1" smtClean="0"/>
              <a:t>Autogrow</a:t>
            </a:r>
            <a:r>
              <a:rPr lang="en-US" baseline="0" dirty="0" smtClean="0"/>
              <a:t> a million times.  This should be set appropriately, like 10% or 100 GB.</a:t>
            </a:r>
            <a:endParaRPr lang="en-US" dirty="0" smtClean="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58</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59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6</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60</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You can see how much</a:t>
            </a:r>
            <a:r>
              <a:rPr lang="en-US" baseline="0" dirty="0" smtClean="0"/>
              <a:t> space the database is taking up, how much available free space there is and what percent of the total amount of allocated space it is. Click ok to accept default settings to continue.</a:t>
            </a:r>
            <a:endParaRPr lang="en-US" dirty="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61</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62</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Using this query,</a:t>
            </a:r>
            <a:r>
              <a:rPr lang="en-US" baseline="0" dirty="0" smtClean="0"/>
              <a:t> you can see how long it will take to finish. </a:t>
            </a:r>
          </a:p>
          <a:p>
            <a:endParaRPr lang="en-US" baseline="0" dirty="0" smtClean="0"/>
          </a:p>
          <a:p>
            <a:r>
              <a:rPr lang="en-US" baseline="0" dirty="0" smtClean="0"/>
              <a:t>Note that the status frequently will be displayed as suspended. Re-executing the query multiple times may show that the status is running.</a:t>
            </a:r>
          </a:p>
          <a:p>
            <a:r>
              <a:rPr lang="en-US" baseline="0" dirty="0" smtClean="0"/>
              <a:t>These results were produced after a different shrink methodology was run. The actual shrink database results for this customer only completed about 30% of after 4 days, it started to look like it would take months to finish the shrink database option. </a:t>
            </a:r>
            <a:endParaRPr lang="en-US" dirty="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63</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solidFill>
                  <a:srgbClr val="4F4F4F"/>
                </a:solidFill>
                <a:latin typeface="Century Gothic" pitchFamily="34" charset="0"/>
              </a:rPr>
              <a:t>Shrink can run for a very long time, potentially even months in this instance. In this case, it’s even more difficult because of the lack of disk space. </a:t>
            </a:r>
            <a:endParaRPr lang="en-US" dirty="0" smtClean="0"/>
          </a:p>
          <a:p>
            <a:r>
              <a:rPr lang="en-US" dirty="0" smtClean="0"/>
              <a:t>The actual database is too big to move,</a:t>
            </a:r>
            <a:r>
              <a:rPr lang="en-US" baseline="0" dirty="0" smtClean="0"/>
              <a:t> but the log file could be moved.</a:t>
            </a:r>
            <a:endParaRPr lang="en-US" dirty="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64</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SSMS,</a:t>
            </a:r>
            <a:r>
              <a:rPr lang="en-US" baseline="0" dirty="0" smtClean="0"/>
              <a:t> y</a:t>
            </a:r>
            <a:r>
              <a:rPr lang="en-US" dirty="0" smtClean="0"/>
              <a:t>ou</a:t>
            </a:r>
            <a:r>
              <a:rPr lang="en-US" baseline="0" dirty="0" smtClean="0"/>
              <a:t> can also right-click on the database name and select </a:t>
            </a:r>
            <a:r>
              <a:rPr lang="en-US" b="1" baseline="0" dirty="0" smtClean="0"/>
              <a:t>Tasks</a:t>
            </a:r>
            <a:r>
              <a:rPr lang="en-US" baseline="0" dirty="0" smtClean="0"/>
              <a:t> then </a:t>
            </a:r>
            <a:r>
              <a:rPr lang="en-US" b="1" baseline="0" dirty="0" smtClean="0"/>
              <a:t>Take Offline</a:t>
            </a:r>
            <a:r>
              <a:rPr lang="en-US" baseline="0" dirty="0" smtClean="0"/>
              <a:t> option.</a:t>
            </a:r>
            <a:endParaRPr lang="en-US" dirty="0" smtClean="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65</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66</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In SSMS,</a:t>
            </a:r>
            <a:r>
              <a:rPr lang="en-US" baseline="0" dirty="0" smtClean="0"/>
              <a:t> y</a:t>
            </a:r>
            <a:r>
              <a:rPr lang="en-US" dirty="0" smtClean="0"/>
              <a:t>ou</a:t>
            </a:r>
            <a:r>
              <a:rPr lang="en-US" baseline="0" dirty="0" smtClean="0"/>
              <a:t> can also right-click on the database name and select </a:t>
            </a:r>
            <a:r>
              <a:rPr lang="en-US" b="1" baseline="0" dirty="0" smtClean="0"/>
              <a:t>Tasks</a:t>
            </a:r>
            <a:r>
              <a:rPr lang="en-US" baseline="0" dirty="0" smtClean="0"/>
              <a:t> then </a:t>
            </a:r>
            <a:r>
              <a:rPr lang="en-US" b="1" baseline="0" dirty="0" smtClean="0"/>
              <a:t>Bring Online</a:t>
            </a:r>
            <a:r>
              <a:rPr lang="en-US" baseline="0" dirty="0" smtClean="0"/>
              <a:t> option.</a:t>
            </a:r>
            <a:endParaRPr lang="en-US" dirty="0" smtClean="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67</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68</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You</a:t>
            </a:r>
            <a:r>
              <a:rPr lang="en-US" baseline="0" dirty="0" smtClean="0"/>
              <a:t> can see that the date stamp on the log file on the C:\ drive is now the same as the data stamp of the database on the E:\ drive. It is now safe to delete the log file from E:\ drive and free up nearly 178 GB of disk space.</a:t>
            </a:r>
            <a:endParaRPr lang="en-US" dirty="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69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Rot="1" noChangeAspect="1" noTextEdit="1"/>
          </p:cNvSpPr>
          <p:nvPr>
            <p:ph type="sldImg"/>
          </p:nvPr>
        </p:nvSpPr>
        <p:spPr bwMode="auto">
          <a:noFill/>
          <a:ln>
            <a:solidFill>
              <a:srgbClr val="000000"/>
            </a:solidFill>
            <a:miter lim="800000"/>
            <a:headEnd/>
            <a:tailEnd/>
          </a:ln>
        </p:spPr>
      </p:sp>
      <p:sp>
        <p:nvSpPr>
          <p:cNvPr id="33794"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dirty="0" smtClean="0">
                <a:latin typeface="Century Gothic" pitchFamily="34" charset="0"/>
              </a:rPr>
              <a:t>It is critical for a data warehouse to load quickly. As a rule of thumb a data warehouse should take less than 8 hours to load.</a:t>
            </a:r>
            <a:endParaRPr lang="en-US" dirty="0"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70</a:t>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71</a:t>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72</a:t>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73</a:t>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smtClean="0"/>
              <a:t>/*</a:t>
            </a:r>
          </a:p>
          <a:p>
            <a:r>
              <a:rPr lang="en-US" sz="1200" dirty="0" smtClean="0"/>
              <a:t>This script is used to shrink a database file in</a:t>
            </a:r>
          </a:p>
          <a:p>
            <a:r>
              <a:rPr lang="en-US" sz="1200" dirty="0" smtClean="0"/>
              <a:t>increments until it reaches a target free space limit.</a:t>
            </a:r>
          </a:p>
          <a:p>
            <a:endParaRPr lang="en-US" sz="1200" dirty="0" smtClean="0"/>
          </a:p>
          <a:p>
            <a:r>
              <a:rPr lang="en-US" sz="1200" dirty="0" smtClean="0"/>
              <a:t>Run this script in the database with the file to be shrunk.</a:t>
            </a:r>
          </a:p>
          <a:p>
            <a:r>
              <a:rPr lang="en-US" sz="1200" dirty="0" smtClean="0"/>
              <a:t>1. Set @</a:t>
            </a:r>
            <a:r>
              <a:rPr lang="en-US" sz="1200" dirty="0" err="1" smtClean="0"/>
              <a:t>DBFileName</a:t>
            </a:r>
            <a:r>
              <a:rPr lang="en-US" sz="1200" dirty="0" smtClean="0"/>
              <a:t> to the name of database file to shrink.</a:t>
            </a:r>
          </a:p>
          <a:p>
            <a:r>
              <a:rPr lang="en-US" sz="1200" dirty="0" smtClean="0"/>
              <a:t>2. Set @</a:t>
            </a:r>
            <a:r>
              <a:rPr lang="en-US" sz="1200" dirty="0" err="1" smtClean="0"/>
              <a:t>TargetFreeMB</a:t>
            </a:r>
            <a:r>
              <a:rPr lang="en-US" sz="1200" dirty="0" smtClean="0"/>
              <a:t> to the desired file free space in MB after shrink.</a:t>
            </a:r>
          </a:p>
          <a:p>
            <a:r>
              <a:rPr lang="en-US" sz="1200" dirty="0" smtClean="0"/>
              <a:t>3. Set @</a:t>
            </a:r>
            <a:r>
              <a:rPr lang="en-US" sz="1200" dirty="0" err="1" smtClean="0"/>
              <a:t>ShrinkIncrementMB</a:t>
            </a:r>
            <a:r>
              <a:rPr lang="en-US" sz="1200" dirty="0" smtClean="0"/>
              <a:t> to the increment to shrink file by in MB</a:t>
            </a:r>
          </a:p>
          <a:p>
            <a:r>
              <a:rPr lang="en-US" sz="1200" dirty="0" smtClean="0"/>
              <a:t>4. Run the script</a:t>
            </a:r>
          </a:p>
          <a:p>
            <a:r>
              <a:rPr lang="en-US" sz="1200" dirty="0" smtClean="0"/>
              <a:t>*/</a:t>
            </a:r>
          </a:p>
          <a:p>
            <a:r>
              <a:rPr lang="en-US" sz="1200" dirty="0" smtClean="0"/>
              <a:t>set </a:t>
            </a:r>
            <a:r>
              <a:rPr lang="en-US" sz="1200" dirty="0" err="1" smtClean="0"/>
              <a:t>nocount</a:t>
            </a:r>
            <a:r>
              <a:rPr lang="en-US" sz="1200" dirty="0" smtClean="0"/>
              <a:t> on</a:t>
            </a:r>
          </a:p>
          <a:p>
            <a:r>
              <a:rPr lang="en-US" sz="1200" dirty="0" smtClean="0"/>
              <a:t>declare @</a:t>
            </a:r>
            <a:r>
              <a:rPr lang="en-US" sz="1200" dirty="0" err="1" smtClean="0"/>
              <a:t>DBFileName</a:t>
            </a:r>
            <a:r>
              <a:rPr lang="en-US" sz="1200" dirty="0" smtClean="0"/>
              <a:t> </a:t>
            </a:r>
            <a:r>
              <a:rPr lang="en-US" sz="1200" dirty="0" err="1" smtClean="0"/>
              <a:t>sysname</a:t>
            </a:r>
            <a:endParaRPr lang="en-US" sz="1200" dirty="0" smtClean="0"/>
          </a:p>
          <a:p>
            <a:r>
              <a:rPr lang="en-US" sz="1200" dirty="0" smtClean="0"/>
              <a:t>declare @</a:t>
            </a:r>
            <a:r>
              <a:rPr lang="en-US" sz="1200" dirty="0" err="1" smtClean="0"/>
              <a:t>TargetFreeMB</a:t>
            </a:r>
            <a:r>
              <a:rPr lang="en-US" sz="1200" dirty="0" smtClean="0"/>
              <a:t> </a:t>
            </a:r>
            <a:r>
              <a:rPr lang="en-US" sz="1200" dirty="0" err="1" smtClean="0"/>
              <a:t>int</a:t>
            </a:r>
            <a:endParaRPr lang="en-US" sz="1200" dirty="0" smtClean="0"/>
          </a:p>
          <a:p>
            <a:r>
              <a:rPr lang="en-US" sz="1200" dirty="0" smtClean="0"/>
              <a:t>declare @</a:t>
            </a:r>
            <a:r>
              <a:rPr lang="en-US" sz="1200" dirty="0" err="1" smtClean="0"/>
              <a:t>ShrinkIncrementMB</a:t>
            </a:r>
            <a:r>
              <a:rPr lang="en-US" sz="1200" dirty="0" smtClean="0"/>
              <a:t> </a:t>
            </a:r>
            <a:r>
              <a:rPr lang="en-US" sz="1200" dirty="0" err="1" smtClean="0"/>
              <a:t>int</a:t>
            </a:r>
            <a:endParaRPr lang="en-US" sz="1200" dirty="0" smtClean="0"/>
          </a:p>
          <a:p>
            <a:r>
              <a:rPr lang="en-US" sz="1200" dirty="0" smtClean="0"/>
              <a:t>-- Set Name of Database file to shrink</a:t>
            </a:r>
          </a:p>
          <a:p>
            <a:r>
              <a:rPr lang="en-US" sz="1200" dirty="0" smtClean="0"/>
              <a:t>set @</a:t>
            </a:r>
            <a:r>
              <a:rPr lang="en-US" sz="1200" dirty="0" err="1" smtClean="0"/>
              <a:t>DBFileName</a:t>
            </a:r>
            <a:r>
              <a:rPr lang="en-US" sz="1200" dirty="0" smtClean="0"/>
              <a:t> = 'QAD_BI'</a:t>
            </a:r>
          </a:p>
          <a:p>
            <a:r>
              <a:rPr lang="en-US" sz="1200" dirty="0" smtClean="0"/>
              <a:t>-- Set Desired file free space in MB after shrink</a:t>
            </a:r>
          </a:p>
          <a:p>
            <a:r>
              <a:rPr lang="en-US" sz="1200" dirty="0" smtClean="0"/>
              <a:t>set @</a:t>
            </a:r>
            <a:r>
              <a:rPr lang="en-US" sz="1200" dirty="0" err="1" smtClean="0"/>
              <a:t>TargetFreeMB</a:t>
            </a:r>
            <a:r>
              <a:rPr lang="en-US" sz="1200" dirty="0" smtClean="0"/>
              <a:t> = 0</a:t>
            </a:r>
          </a:p>
          <a:p>
            <a:r>
              <a:rPr lang="en-US" sz="1200" dirty="0" smtClean="0"/>
              <a:t>-- Set Increment to shrink file by in MB</a:t>
            </a:r>
          </a:p>
          <a:p>
            <a:r>
              <a:rPr lang="en-US" sz="1200" dirty="0" smtClean="0"/>
              <a:t>set @</a:t>
            </a:r>
            <a:r>
              <a:rPr lang="en-US" sz="1200" dirty="0" err="1" smtClean="0"/>
              <a:t>ShrinkIncrementMB</a:t>
            </a:r>
            <a:r>
              <a:rPr lang="en-US" sz="1200" dirty="0" smtClean="0"/>
              <a:t>= 1000</a:t>
            </a:r>
          </a:p>
          <a:p>
            <a:r>
              <a:rPr lang="en-US" sz="1200" dirty="0" smtClean="0"/>
              <a:t>-- Show Size, Space Used, Unused Space, and Name of all database files</a:t>
            </a:r>
          </a:p>
          <a:p>
            <a:r>
              <a:rPr lang="en-US" sz="1200" dirty="0" smtClean="0"/>
              <a:t>select [</a:t>
            </a:r>
            <a:r>
              <a:rPr lang="en-US" sz="1200" dirty="0" err="1" smtClean="0"/>
              <a:t>FileSizeMB</a:t>
            </a:r>
            <a:r>
              <a:rPr lang="en-US" sz="1200" dirty="0" smtClean="0"/>
              <a:t>] = convert(numeric(10,2),round(</a:t>
            </a:r>
            <a:r>
              <a:rPr lang="en-US" sz="1200" dirty="0" err="1" smtClean="0"/>
              <a:t>a.size</a:t>
            </a:r>
            <a:r>
              <a:rPr lang="en-US" sz="1200" dirty="0" smtClean="0"/>
              <a:t>/128.,2)),</a:t>
            </a:r>
          </a:p>
          <a:p>
            <a:r>
              <a:rPr lang="en-US" sz="1200" dirty="0" smtClean="0"/>
              <a:t>       [</a:t>
            </a:r>
            <a:r>
              <a:rPr lang="en-US" sz="1200" dirty="0" err="1" smtClean="0"/>
              <a:t>UsedSpaceMB</a:t>
            </a:r>
            <a:r>
              <a:rPr lang="en-US" sz="1200" dirty="0" smtClean="0"/>
              <a:t>]= convert(numeric(10,2),round(</a:t>
            </a:r>
            <a:r>
              <a:rPr lang="en-US" sz="1200" dirty="0" err="1" smtClean="0"/>
              <a:t>fileproperty</a:t>
            </a:r>
            <a:r>
              <a:rPr lang="en-US" sz="1200" dirty="0" smtClean="0"/>
              <a:t>( </a:t>
            </a:r>
            <a:r>
              <a:rPr lang="en-US" sz="1200" dirty="0" err="1" smtClean="0"/>
              <a:t>a.name,'SpaceUsed</a:t>
            </a:r>
            <a:r>
              <a:rPr lang="en-US" sz="1200" dirty="0" smtClean="0"/>
              <a:t>')/128.,2)) ,</a:t>
            </a:r>
          </a:p>
          <a:p>
            <a:r>
              <a:rPr lang="en-US" sz="1200" dirty="0" smtClean="0"/>
              <a:t>       [</a:t>
            </a:r>
            <a:r>
              <a:rPr lang="en-US" sz="1200" dirty="0" err="1" smtClean="0"/>
              <a:t>UnusedSpaceMB</a:t>
            </a:r>
            <a:r>
              <a:rPr lang="en-US" sz="1200" dirty="0" smtClean="0"/>
              <a:t>]= convert(numeric(10,2),round((</a:t>
            </a:r>
            <a:r>
              <a:rPr lang="en-US" sz="1200" dirty="0" err="1" smtClean="0"/>
              <a:t>a.size-fileproperty</a:t>
            </a:r>
            <a:r>
              <a:rPr lang="en-US" sz="1200" dirty="0" smtClean="0"/>
              <a:t>( </a:t>
            </a:r>
            <a:r>
              <a:rPr lang="en-US" sz="1200" dirty="0" err="1" smtClean="0"/>
              <a:t>a.name,'SpaceUsed</a:t>
            </a:r>
            <a:r>
              <a:rPr lang="en-US" sz="1200" dirty="0" smtClean="0"/>
              <a:t>'))/128.,2)) ,</a:t>
            </a:r>
          </a:p>
          <a:p>
            <a:r>
              <a:rPr lang="en-US" sz="1200" dirty="0" smtClean="0"/>
              <a:t>       [</a:t>
            </a:r>
            <a:r>
              <a:rPr lang="en-US" sz="1200" dirty="0" err="1" smtClean="0"/>
              <a:t>DBFileName</a:t>
            </a:r>
            <a:r>
              <a:rPr lang="en-US" sz="1200" dirty="0" smtClean="0"/>
              <a:t>]= a.name</a:t>
            </a:r>
          </a:p>
          <a:p>
            <a:r>
              <a:rPr lang="en-US" sz="1200" dirty="0" smtClean="0"/>
              <a:t>from </a:t>
            </a:r>
            <a:r>
              <a:rPr lang="en-US" sz="1200" dirty="0" err="1" smtClean="0"/>
              <a:t>sysfiles</a:t>
            </a:r>
            <a:r>
              <a:rPr lang="en-US" sz="1200" dirty="0" smtClean="0"/>
              <a:t> a</a:t>
            </a:r>
          </a:p>
          <a:p>
            <a:r>
              <a:rPr lang="en-US" sz="1200" dirty="0" smtClean="0"/>
              <a:t>declare @</a:t>
            </a:r>
            <a:r>
              <a:rPr lang="en-US" sz="1200" dirty="0" err="1" smtClean="0"/>
              <a:t>sql</a:t>
            </a:r>
            <a:r>
              <a:rPr lang="en-US" sz="1200" dirty="0" smtClean="0"/>
              <a:t> </a:t>
            </a:r>
            <a:r>
              <a:rPr lang="en-US" sz="1200" dirty="0" err="1" smtClean="0"/>
              <a:t>varchar</a:t>
            </a:r>
            <a:r>
              <a:rPr lang="en-US" sz="1200" dirty="0" smtClean="0"/>
              <a:t>(8000)</a:t>
            </a:r>
          </a:p>
          <a:p>
            <a:r>
              <a:rPr lang="en-US" sz="1200" dirty="0" smtClean="0"/>
              <a:t>declare @</a:t>
            </a:r>
            <a:r>
              <a:rPr lang="en-US" sz="1200" dirty="0" err="1" smtClean="0"/>
              <a:t>SizeMB</a:t>
            </a:r>
            <a:r>
              <a:rPr lang="en-US" sz="1200" dirty="0" smtClean="0"/>
              <a:t> float</a:t>
            </a:r>
          </a:p>
          <a:p>
            <a:r>
              <a:rPr lang="en-US" sz="1200" dirty="0" smtClean="0"/>
              <a:t>declare @</a:t>
            </a:r>
            <a:r>
              <a:rPr lang="en-US" sz="1200" dirty="0" err="1" smtClean="0"/>
              <a:t>UsedMB</a:t>
            </a:r>
            <a:r>
              <a:rPr lang="en-US" sz="1200" dirty="0" smtClean="0"/>
              <a:t> float</a:t>
            </a:r>
          </a:p>
          <a:p>
            <a:endParaRPr lang="en-US" sz="1200" dirty="0" smtClean="0"/>
          </a:p>
          <a:p>
            <a:r>
              <a:rPr lang="en-US" sz="1200" dirty="0" smtClean="0"/>
              <a:t>-- Get current file size in MB</a:t>
            </a:r>
          </a:p>
          <a:p>
            <a:r>
              <a:rPr lang="en-US" sz="1200" dirty="0" smtClean="0"/>
              <a:t>select @</a:t>
            </a:r>
            <a:r>
              <a:rPr lang="en-US" sz="1200" dirty="0" err="1" smtClean="0"/>
              <a:t>SizeMB</a:t>
            </a:r>
            <a:r>
              <a:rPr lang="en-US" sz="1200" dirty="0" smtClean="0"/>
              <a:t> = size/128. from </a:t>
            </a:r>
            <a:r>
              <a:rPr lang="en-US" sz="1200" dirty="0" err="1" smtClean="0"/>
              <a:t>sysfiles</a:t>
            </a:r>
            <a:r>
              <a:rPr lang="en-US" sz="1200" dirty="0" smtClean="0"/>
              <a:t> where name = @</a:t>
            </a:r>
            <a:r>
              <a:rPr lang="en-US" sz="1200" dirty="0" err="1" smtClean="0"/>
              <a:t>DBFileName</a:t>
            </a:r>
            <a:endParaRPr lang="en-US" sz="1200" dirty="0" smtClean="0"/>
          </a:p>
          <a:p>
            <a:r>
              <a:rPr lang="en-US" sz="1200" dirty="0" smtClean="0"/>
              <a:t>-- Get current space used in MB</a:t>
            </a:r>
          </a:p>
          <a:p>
            <a:r>
              <a:rPr lang="en-US" sz="1200" dirty="0" smtClean="0"/>
              <a:t>select @</a:t>
            </a:r>
            <a:r>
              <a:rPr lang="en-US" sz="1200" dirty="0" err="1" smtClean="0"/>
              <a:t>UsedMB</a:t>
            </a:r>
            <a:r>
              <a:rPr lang="en-US" sz="1200" dirty="0" smtClean="0"/>
              <a:t> = </a:t>
            </a:r>
            <a:r>
              <a:rPr lang="en-US" sz="1200" dirty="0" err="1" smtClean="0"/>
              <a:t>fileproperty</a:t>
            </a:r>
            <a:r>
              <a:rPr lang="en-US" sz="1200" dirty="0" smtClean="0"/>
              <a:t>( @</a:t>
            </a:r>
            <a:r>
              <a:rPr lang="en-US" sz="1200" dirty="0" err="1" smtClean="0"/>
              <a:t>DBFileName,'SpaceUsed</a:t>
            </a:r>
            <a:r>
              <a:rPr lang="en-US" sz="1200" dirty="0" smtClean="0"/>
              <a:t>')/128.0</a:t>
            </a:r>
          </a:p>
          <a:p>
            <a:r>
              <a:rPr lang="en-US" sz="1200" dirty="0" smtClean="0"/>
              <a:t>-- Loop until file at desired size</a:t>
            </a:r>
          </a:p>
          <a:p>
            <a:r>
              <a:rPr lang="en-US" sz="1200" dirty="0" smtClean="0"/>
              <a:t>Print '</a:t>
            </a:r>
            <a:r>
              <a:rPr lang="en-US" sz="1200" dirty="0" err="1" smtClean="0"/>
              <a:t>SizeMB</a:t>
            </a:r>
            <a:r>
              <a:rPr lang="en-US" sz="1200" dirty="0" smtClean="0"/>
              <a:t> = '+convert(</a:t>
            </a:r>
            <a:r>
              <a:rPr lang="en-US" sz="1200" dirty="0" err="1" smtClean="0"/>
              <a:t>varchar</a:t>
            </a:r>
            <a:r>
              <a:rPr lang="en-US" sz="1200" dirty="0" smtClean="0"/>
              <a:t>(40),@</a:t>
            </a:r>
            <a:r>
              <a:rPr lang="en-US" sz="1200" dirty="0" err="1" smtClean="0"/>
              <a:t>SizeMB</a:t>
            </a:r>
            <a:r>
              <a:rPr lang="en-US" sz="1200" dirty="0" smtClean="0"/>
              <a:t>)+' </a:t>
            </a:r>
            <a:r>
              <a:rPr lang="en-US" sz="1200" dirty="0" err="1" smtClean="0"/>
              <a:t>UsedMB</a:t>
            </a:r>
            <a:r>
              <a:rPr lang="en-US" sz="1200" dirty="0" smtClean="0"/>
              <a:t> = '+convert(</a:t>
            </a:r>
            <a:r>
              <a:rPr lang="en-US" sz="1200" dirty="0" err="1" smtClean="0"/>
              <a:t>varchar</a:t>
            </a:r>
            <a:r>
              <a:rPr lang="en-US" sz="1200" dirty="0" smtClean="0"/>
              <a:t>(40),@</a:t>
            </a:r>
            <a:r>
              <a:rPr lang="en-US" sz="1200" dirty="0" err="1" smtClean="0"/>
              <a:t>UsedMB</a:t>
            </a:r>
            <a:r>
              <a:rPr lang="en-US" sz="1200" dirty="0" smtClean="0"/>
              <a:t>)+' </a:t>
            </a:r>
            <a:r>
              <a:rPr lang="en-US" sz="1200" dirty="0" err="1" smtClean="0"/>
              <a:t>TargetFreeMB</a:t>
            </a:r>
            <a:r>
              <a:rPr lang="en-US" sz="1200" dirty="0" smtClean="0"/>
              <a:t> = ' + convert(</a:t>
            </a:r>
            <a:r>
              <a:rPr lang="en-US" sz="1200" dirty="0" err="1" smtClean="0"/>
              <a:t>varchar</a:t>
            </a:r>
            <a:r>
              <a:rPr lang="en-US" sz="1200" dirty="0" smtClean="0"/>
              <a:t>(40),@</a:t>
            </a:r>
            <a:r>
              <a:rPr lang="en-US" sz="1200" dirty="0" err="1" smtClean="0"/>
              <a:t>TargetFreeMB</a:t>
            </a:r>
            <a:r>
              <a:rPr lang="en-US" sz="1200" dirty="0" smtClean="0"/>
              <a:t>) + ' </a:t>
            </a:r>
            <a:r>
              <a:rPr lang="en-US" sz="1200" dirty="0" err="1" smtClean="0"/>
              <a:t>ShrinkIncrementMB</a:t>
            </a:r>
            <a:r>
              <a:rPr lang="en-US" sz="1200" dirty="0" smtClean="0"/>
              <a:t> = '+ convert(</a:t>
            </a:r>
            <a:r>
              <a:rPr lang="en-US" sz="1200" dirty="0" err="1" smtClean="0"/>
              <a:t>varchar</a:t>
            </a:r>
            <a:r>
              <a:rPr lang="en-US" sz="1200" dirty="0" smtClean="0"/>
              <a:t>(40),@</a:t>
            </a:r>
            <a:r>
              <a:rPr lang="en-US" sz="1200" dirty="0" err="1" smtClean="0"/>
              <a:t>ShrinkIncrementMB</a:t>
            </a:r>
            <a:r>
              <a:rPr lang="en-US" sz="1200" dirty="0" smtClean="0"/>
              <a:t>)</a:t>
            </a:r>
          </a:p>
          <a:p>
            <a:r>
              <a:rPr lang="en-US" sz="1200" dirty="0" smtClean="0"/>
              <a:t>while  @</a:t>
            </a:r>
            <a:r>
              <a:rPr lang="en-US" sz="1200" dirty="0" err="1" smtClean="0"/>
              <a:t>SizeMB</a:t>
            </a:r>
            <a:r>
              <a:rPr lang="en-US" sz="1200" dirty="0" smtClean="0"/>
              <a:t> &gt; @</a:t>
            </a:r>
            <a:r>
              <a:rPr lang="en-US" sz="1200" dirty="0" err="1" smtClean="0"/>
              <a:t>UsedMB</a:t>
            </a:r>
            <a:r>
              <a:rPr lang="en-US" sz="1200" dirty="0" smtClean="0"/>
              <a:t>+@</a:t>
            </a:r>
            <a:r>
              <a:rPr lang="en-US" sz="1200" dirty="0" err="1" smtClean="0"/>
              <a:t>TargetFreeMB</a:t>
            </a:r>
            <a:r>
              <a:rPr lang="en-US" sz="1200" dirty="0" smtClean="0"/>
              <a:t>+@</a:t>
            </a:r>
            <a:r>
              <a:rPr lang="en-US" sz="1200" dirty="0" err="1" smtClean="0"/>
              <a:t>ShrinkIncrementMB</a:t>
            </a:r>
            <a:endParaRPr lang="en-US" sz="1200" dirty="0" smtClean="0"/>
          </a:p>
          <a:p>
            <a:r>
              <a:rPr lang="en-US" sz="1200" dirty="0" smtClean="0"/>
              <a:t>begin</a:t>
            </a:r>
          </a:p>
          <a:p>
            <a:r>
              <a:rPr lang="en-US" sz="1200" dirty="0" smtClean="0"/>
              <a:t> set @</a:t>
            </a:r>
            <a:r>
              <a:rPr lang="en-US" sz="1200" dirty="0" err="1" smtClean="0"/>
              <a:t>sql</a:t>
            </a:r>
            <a:r>
              <a:rPr lang="en-US" sz="1200" dirty="0" smtClean="0"/>
              <a:t> = '</a:t>
            </a:r>
            <a:r>
              <a:rPr lang="en-US" sz="1200" dirty="0" err="1" smtClean="0"/>
              <a:t>dbcc</a:t>
            </a:r>
            <a:r>
              <a:rPr lang="en-US" sz="1200" dirty="0" smtClean="0"/>
              <a:t> </a:t>
            </a:r>
            <a:r>
              <a:rPr lang="en-US" sz="1200" dirty="0" err="1" smtClean="0"/>
              <a:t>shrinkfile</a:t>
            </a:r>
            <a:r>
              <a:rPr lang="en-US" sz="1200" dirty="0" smtClean="0"/>
              <a:t> ( '+@</a:t>
            </a:r>
            <a:r>
              <a:rPr lang="en-US" sz="1200" dirty="0" err="1" smtClean="0"/>
              <a:t>DBFileName</a:t>
            </a:r>
            <a:r>
              <a:rPr lang="en-US" sz="1200" dirty="0" smtClean="0"/>
              <a:t>+', ' + convert(</a:t>
            </a:r>
            <a:r>
              <a:rPr lang="en-US" sz="1200" dirty="0" err="1" smtClean="0"/>
              <a:t>varchar</a:t>
            </a:r>
            <a:r>
              <a:rPr lang="en-US" sz="1200" dirty="0" smtClean="0"/>
              <a:t>(20),convert(numeric(15,0),@</a:t>
            </a:r>
            <a:r>
              <a:rPr lang="en-US" sz="1200" dirty="0" err="1" smtClean="0"/>
              <a:t>SizeMB</a:t>
            </a:r>
            <a:r>
              <a:rPr lang="en-US" sz="1200" dirty="0" smtClean="0"/>
              <a:t>-@</a:t>
            </a:r>
            <a:r>
              <a:rPr lang="en-US" sz="1200" dirty="0" err="1" smtClean="0"/>
              <a:t>ShrinkIncrementMB</a:t>
            </a:r>
            <a:r>
              <a:rPr lang="en-US" sz="1200" dirty="0" smtClean="0"/>
              <a:t>))+' ) WITH NO_INFOMSGS'</a:t>
            </a:r>
          </a:p>
          <a:p>
            <a:r>
              <a:rPr lang="en-US" sz="1200" dirty="0" smtClean="0"/>
              <a:t> --set @</a:t>
            </a:r>
            <a:r>
              <a:rPr lang="en-US" sz="1200" dirty="0" err="1" smtClean="0"/>
              <a:t>sql</a:t>
            </a:r>
            <a:r>
              <a:rPr lang="en-US" sz="1200" dirty="0" smtClean="0"/>
              <a:t> = '</a:t>
            </a:r>
            <a:r>
              <a:rPr lang="en-US" sz="1200" dirty="0" err="1" smtClean="0"/>
              <a:t>dbcc</a:t>
            </a:r>
            <a:r>
              <a:rPr lang="en-US" sz="1200" dirty="0" smtClean="0"/>
              <a:t> </a:t>
            </a:r>
            <a:r>
              <a:rPr lang="en-US" sz="1200" dirty="0" err="1" smtClean="0"/>
              <a:t>shrinkfile</a:t>
            </a:r>
            <a:r>
              <a:rPr lang="en-US" sz="1200" dirty="0" smtClean="0"/>
              <a:t> ( ''QAD_BI'', 1006580 ) WITH NO_INFOMSGS'</a:t>
            </a:r>
          </a:p>
          <a:p>
            <a:endParaRPr lang="en-US" sz="1200" dirty="0" smtClean="0"/>
          </a:p>
          <a:p>
            <a:r>
              <a:rPr lang="en-US" sz="1200" dirty="0" smtClean="0"/>
              <a:t> print 'Start ' + @</a:t>
            </a:r>
            <a:r>
              <a:rPr lang="en-US" sz="1200" dirty="0" err="1" smtClean="0"/>
              <a:t>sql</a:t>
            </a:r>
            <a:r>
              <a:rPr lang="en-US" sz="1200" dirty="0" smtClean="0"/>
              <a:t> + ' at ' + convert(</a:t>
            </a:r>
            <a:r>
              <a:rPr lang="en-US" sz="1200" dirty="0" err="1" smtClean="0"/>
              <a:t>varchar</a:t>
            </a:r>
            <a:r>
              <a:rPr lang="en-US" sz="1200" dirty="0" smtClean="0"/>
              <a:t>(30),</a:t>
            </a:r>
            <a:r>
              <a:rPr lang="en-US" sz="1200" dirty="0" err="1" smtClean="0"/>
              <a:t>getdate</a:t>
            </a:r>
            <a:r>
              <a:rPr lang="en-US" sz="1200" dirty="0" smtClean="0"/>
              <a:t>(),121)</a:t>
            </a:r>
          </a:p>
          <a:p>
            <a:r>
              <a:rPr lang="en-US" sz="1200" dirty="0" smtClean="0"/>
              <a:t> exec ( @</a:t>
            </a:r>
            <a:r>
              <a:rPr lang="en-US" sz="1200" dirty="0" err="1" smtClean="0"/>
              <a:t>sql</a:t>
            </a:r>
            <a:r>
              <a:rPr lang="en-US" sz="1200" dirty="0" smtClean="0"/>
              <a:t> )</a:t>
            </a:r>
          </a:p>
          <a:p>
            <a:r>
              <a:rPr lang="en-US" sz="1200" dirty="0" smtClean="0"/>
              <a:t> print 'Done ' + @</a:t>
            </a:r>
            <a:r>
              <a:rPr lang="en-US" sz="1200" dirty="0" err="1" smtClean="0"/>
              <a:t>sql</a:t>
            </a:r>
            <a:r>
              <a:rPr lang="en-US" sz="1200" dirty="0" smtClean="0"/>
              <a:t> + ' at '+convert(</a:t>
            </a:r>
            <a:r>
              <a:rPr lang="en-US" sz="1200" dirty="0" err="1" smtClean="0"/>
              <a:t>varchar</a:t>
            </a:r>
            <a:r>
              <a:rPr lang="en-US" sz="1200" dirty="0" smtClean="0"/>
              <a:t>(30),</a:t>
            </a:r>
            <a:r>
              <a:rPr lang="en-US" sz="1200" dirty="0" err="1" smtClean="0"/>
              <a:t>getdate</a:t>
            </a:r>
            <a:r>
              <a:rPr lang="en-US" sz="1200" dirty="0" smtClean="0"/>
              <a:t>(),121)</a:t>
            </a:r>
          </a:p>
          <a:p>
            <a:r>
              <a:rPr lang="en-US" sz="1200" dirty="0" smtClean="0"/>
              <a:t> -- Get current file size in MB</a:t>
            </a:r>
          </a:p>
          <a:p>
            <a:r>
              <a:rPr lang="en-US" sz="1200" dirty="0" smtClean="0"/>
              <a:t> select @</a:t>
            </a:r>
            <a:r>
              <a:rPr lang="en-US" sz="1200" dirty="0" err="1" smtClean="0"/>
              <a:t>SizeMB</a:t>
            </a:r>
            <a:r>
              <a:rPr lang="en-US" sz="1200" dirty="0" smtClean="0"/>
              <a:t> = size/128. from </a:t>
            </a:r>
            <a:r>
              <a:rPr lang="en-US" sz="1200" dirty="0" err="1" smtClean="0"/>
              <a:t>sysfiles</a:t>
            </a:r>
            <a:r>
              <a:rPr lang="en-US" sz="1200" dirty="0" smtClean="0"/>
              <a:t> where name = @</a:t>
            </a:r>
            <a:r>
              <a:rPr lang="en-US" sz="1200" dirty="0" err="1" smtClean="0"/>
              <a:t>DBFileName</a:t>
            </a:r>
            <a:endParaRPr lang="en-US" sz="1200" dirty="0" smtClean="0"/>
          </a:p>
          <a:p>
            <a:r>
              <a:rPr lang="en-US" sz="1200" dirty="0" smtClean="0"/>
              <a:t> -- Get current space used in MB</a:t>
            </a:r>
          </a:p>
          <a:p>
            <a:r>
              <a:rPr lang="en-US" sz="1200" dirty="0" smtClean="0"/>
              <a:t> select @</a:t>
            </a:r>
            <a:r>
              <a:rPr lang="en-US" sz="1200" dirty="0" err="1" smtClean="0"/>
              <a:t>UsedMB</a:t>
            </a:r>
            <a:r>
              <a:rPr lang="en-US" sz="1200" dirty="0" smtClean="0"/>
              <a:t> = </a:t>
            </a:r>
            <a:r>
              <a:rPr lang="en-US" sz="1200" dirty="0" err="1" smtClean="0"/>
              <a:t>fileproperty</a:t>
            </a:r>
            <a:r>
              <a:rPr lang="en-US" sz="1200" dirty="0" smtClean="0"/>
              <a:t>( @</a:t>
            </a:r>
            <a:r>
              <a:rPr lang="en-US" sz="1200" dirty="0" err="1" smtClean="0"/>
              <a:t>DBFileName,'SpaceUsed</a:t>
            </a:r>
            <a:r>
              <a:rPr lang="en-US" sz="1200" dirty="0" smtClean="0"/>
              <a:t>')/128.0</a:t>
            </a:r>
          </a:p>
          <a:p>
            <a:r>
              <a:rPr lang="en-US" sz="1200" dirty="0" smtClean="0"/>
              <a:t> print '</a:t>
            </a:r>
            <a:r>
              <a:rPr lang="en-US" sz="1200" dirty="0" err="1" smtClean="0"/>
              <a:t>SizeMB</a:t>
            </a:r>
            <a:r>
              <a:rPr lang="en-US" sz="1200" dirty="0" smtClean="0"/>
              <a:t>=' + convert(</a:t>
            </a:r>
            <a:r>
              <a:rPr lang="en-US" sz="1200" dirty="0" err="1" smtClean="0"/>
              <a:t>varchar</a:t>
            </a:r>
            <a:r>
              <a:rPr lang="en-US" sz="1200" dirty="0" smtClean="0"/>
              <a:t>(20),@</a:t>
            </a:r>
            <a:r>
              <a:rPr lang="en-US" sz="1200" dirty="0" err="1" smtClean="0"/>
              <a:t>SizeMB</a:t>
            </a:r>
            <a:r>
              <a:rPr lang="en-US" sz="1200" dirty="0" smtClean="0"/>
              <a:t>) + ' </a:t>
            </a:r>
            <a:r>
              <a:rPr lang="en-US" sz="1200" dirty="0" err="1" smtClean="0"/>
              <a:t>UsedMB</a:t>
            </a:r>
            <a:r>
              <a:rPr lang="en-US" sz="1200" dirty="0" smtClean="0"/>
              <a:t>=' + convert(</a:t>
            </a:r>
            <a:r>
              <a:rPr lang="en-US" sz="1200" dirty="0" err="1" smtClean="0"/>
              <a:t>varchar</a:t>
            </a:r>
            <a:r>
              <a:rPr lang="en-US" sz="1200" dirty="0" smtClean="0"/>
              <a:t>(20),@</a:t>
            </a:r>
            <a:r>
              <a:rPr lang="en-US" sz="1200" dirty="0" err="1" smtClean="0"/>
              <a:t>UsedMB</a:t>
            </a:r>
            <a:r>
              <a:rPr lang="en-US" sz="1200" dirty="0" smtClean="0"/>
              <a:t>)</a:t>
            </a:r>
          </a:p>
          <a:p>
            <a:r>
              <a:rPr lang="en-US" sz="1200" dirty="0" smtClean="0"/>
              <a:t>end</a:t>
            </a:r>
          </a:p>
          <a:p>
            <a:r>
              <a:rPr lang="en-US" sz="1200" dirty="0" smtClean="0"/>
              <a:t>select [</a:t>
            </a:r>
            <a:r>
              <a:rPr lang="en-US" sz="1200" dirty="0" err="1" smtClean="0"/>
              <a:t>EndFileSize</a:t>
            </a:r>
            <a:r>
              <a:rPr lang="en-US" sz="1200" dirty="0" smtClean="0"/>
              <a:t>] = @</a:t>
            </a:r>
            <a:r>
              <a:rPr lang="en-US" sz="1200" dirty="0" err="1" smtClean="0"/>
              <a:t>SizeMB</a:t>
            </a:r>
            <a:r>
              <a:rPr lang="en-US" sz="1200" dirty="0" smtClean="0"/>
              <a:t>, [</a:t>
            </a:r>
            <a:r>
              <a:rPr lang="en-US" sz="1200" dirty="0" err="1" smtClean="0"/>
              <a:t>EndUsedSpace</a:t>
            </a:r>
            <a:r>
              <a:rPr lang="en-US" sz="1200" dirty="0" smtClean="0"/>
              <a:t>] = @</a:t>
            </a:r>
            <a:r>
              <a:rPr lang="en-US" sz="1200" dirty="0" err="1" smtClean="0"/>
              <a:t>UsedMB</a:t>
            </a:r>
            <a:r>
              <a:rPr lang="en-US" sz="1200" dirty="0" smtClean="0"/>
              <a:t>, [</a:t>
            </a:r>
            <a:r>
              <a:rPr lang="en-US" sz="1200" dirty="0" err="1" smtClean="0"/>
              <a:t>DBFileName</a:t>
            </a:r>
            <a:r>
              <a:rPr lang="en-US" sz="1200" dirty="0" smtClean="0"/>
              <a:t>] = @</a:t>
            </a:r>
            <a:r>
              <a:rPr lang="en-US" sz="1200" dirty="0" err="1" smtClean="0"/>
              <a:t>DBFileName</a:t>
            </a:r>
            <a:endParaRPr lang="en-US" sz="1200" dirty="0" smtClean="0">
              <a:solidFill>
                <a:srgbClr val="4F4F4F"/>
              </a:solidFill>
              <a:latin typeface="Century Gothic" pitchFamily="34" charset="0"/>
            </a:endParaRPr>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74</a:t>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It</a:t>
            </a:r>
            <a:r>
              <a:rPr lang="en-US" baseline="0" dirty="0" smtClean="0"/>
              <a:t> sometimes takes a little while for things to get started with the messages.</a:t>
            </a:r>
          </a:p>
          <a:p>
            <a:endParaRPr lang="en-US" baseline="0" dirty="0" smtClean="0"/>
          </a:p>
          <a:p>
            <a:r>
              <a:rPr lang="en-US" baseline="0" dirty="0" smtClean="0"/>
              <a:t>We’ve tried shrinking by 10 GB, but it was very slow.</a:t>
            </a:r>
          </a:p>
          <a:p>
            <a:r>
              <a:rPr lang="en-US" baseline="0" dirty="0" smtClean="0"/>
              <a:t>You can stop the query at any time by cancelling in the SQL Server window.</a:t>
            </a:r>
            <a:endParaRPr lang="en-US" dirty="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75</a:t>
            </a:fld>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76</a:t>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77</a:t>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78</a:t>
            </a:fld>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a:t>
            </a:r>
            <a:r>
              <a:rPr lang="en-US" baseline="0" dirty="0" smtClean="0"/>
              <a:t> query checks the scheduler and returns the slowest running tasks that it finds. Change the number of days from 3 to a bigger number if there have been no daily runs for a while. The results of the query provides a list of our biggest bottlenecks in run times for us to focus on.</a:t>
            </a:r>
            <a:endParaRPr lang="en-US" dirty="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79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Rot="1" noChangeAspect="1" noTextEdit="1"/>
          </p:cNvSpPr>
          <p:nvPr>
            <p:ph type="sldImg"/>
          </p:nvPr>
        </p:nvSpPr>
        <p:spPr bwMode="auto">
          <a:noFill/>
          <a:ln>
            <a:solidFill>
              <a:srgbClr val="000000"/>
            </a:solidFill>
            <a:miter lim="800000"/>
            <a:headEnd/>
            <a:tailEnd/>
          </a:ln>
        </p:spPr>
      </p:sp>
      <p:sp>
        <p:nvSpPr>
          <p:cNvPr id="33794"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results of this query gives us a quick view at what all the process days and </a:t>
            </a:r>
            <a:r>
              <a:rPr lang="en-US" dirty="0" err="1" smtClean="0"/>
              <a:t>lookback</a:t>
            </a:r>
            <a:r>
              <a:rPr lang="en-US" baseline="0" dirty="0" smtClean="0"/>
              <a:t> parameters are set to for each module that is installed. If there are any really large numbers that are not appropriate, we’d quickly see them in these results (instead of looking through the parameter list).</a:t>
            </a:r>
            <a:endParaRPr lang="en-US" dirty="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80</a:t>
            </a:fld>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a:t>
            </a:r>
            <a:r>
              <a:rPr lang="en-US" baseline="0" dirty="0" smtClean="0"/>
              <a:t> query reveals which fact, dim and perm tables contain the most rows. If we’re seeing extreme slowness on some of these tables, the reason may be that we have more years worth of data than the users need, or it may just be appropriate. Either way, if we’re seeing slow jobs tied to tables with 50 million rows, we then already have an idea of why that task may be running slow.</a:t>
            </a:r>
            <a:endParaRPr lang="en-US" dirty="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81</a:t>
            </a:fld>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82</a:t>
            </a:fld>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83</a:t>
            </a:fld>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84</a:t>
            </a:fld>
            <a:endParaRPr 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While</a:t>
            </a:r>
            <a:r>
              <a:rPr lang="en-US" baseline="0" dirty="0" smtClean="0"/>
              <a:t> looking at the procedure, it’s clear that it does more than just insert data into the snapshot tables. First it does two deletes before inserting the data into the snapshot tables. It’s basically removing data already in the fact table that exists also in two staging tables prior to inserting the data into the fact tables from one of those staging tables.</a:t>
            </a:r>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85</a:t>
            </a:fld>
            <a:endParaRPr 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86</a:t>
            </a:fld>
            <a:endParaRPr 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Declare the time variable near where all the other DECLARE columns occurred.</a:t>
            </a:r>
          </a:p>
          <a:p>
            <a:endParaRPr lang="en-US" baseline="0" dirty="0" smtClean="0"/>
          </a:p>
          <a:p>
            <a:r>
              <a:rPr lang="en-US" baseline="0" dirty="0" smtClean="0"/>
              <a:t>Before and after each of the three SQL deletes/inserts, add variable definitions and the EXEC </a:t>
            </a:r>
            <a:r>
              <a:rPr lang="en-US" baseline="0" dirty="0" err="1" smtClean="0"/>
              <a:t>WSWrkAudit</a:t>
            </a:r>
            <a:r>
              <a:rPr lang="en-US" baseline="0" dirty="0" smtClean="0"/>
              <a:t> to send audit messages to the Audit Log portion of the Scheduler.</a:t>
            </a:r>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87</a:t>
            </a:fld>
            <a:endParaRPr 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Insert the various audit information into the procedure before, between and after the three SQL parts and recompile the procedure.</a:t>
            </a:r>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88</a:t>
            </a:fld>
            <a:endParaRPr 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After running the job via the scheduler, you can now see which portions of the job took the longest. In this example, it’s clear that the biggest time gap during the first delete which finished 11 minutes after the prior audit log message. That’s where the biggest amount of processing time is taking and will be the focus of the research.</a:t>
            </a:r>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89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Rot="1" noChangeAspect="1" noTextEdit="1"/>
          </p:cNvSpPr>
          <p:nvPr>
            <p:ph type="sldImg"/>
          </p:nvPr>
        </p:nvSpPr>
        <p:spPr bwMode="auto">
          <a:noFill/>
          <a:ln>
            <a:solidFill>
              <a:srgbClr val="000000"/>
            </a:solidFill>
            <a:miter lim="800000"/>
            <a:headEnd/>
            <a:tailEnd/>
          </a:ln>
        </p:spPr>
      </p:sp>
      <p:sp>
        <p:nvSpPr>
          <p:cNvPr id="33794"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z="1200" b="0" i="0" kern="1200" dirty="0" smtClean="0">
                <a:solidFill>
                  <a:schemeClr val="tx1"/>
                </a:solidFill>
                <a:latin typeface="+mn-lt"/>
                <a:ea typeface="+mn-ea"/>
                <a:cs typeface="+mn-cs"/>
              </a:rPr>
              <a:t>A </a:t>
            </a:r>
            <a:r>
              <a:rPr lang="en-US" sz="1200" b="1" i="0" kern="1200" dirty="0" smtClean="0">
                <a:solidFill>
                  <a:schemeClr val="tx1"/>
                </a:solidFill>
                <a:latin typeface="+mn-lt"/>
                <a:ea typeface="+mn-ea"/>
                <a:cs typeface="+mn-cs"/>
              </a:rPr>
              <a:t>database index</a:t>
            </a:r>
            <a:r>
              <a:rPr lang="en-US" sz="1200" b="0" i="0" kern="1200" dirty="0" smtClean="0">
                <a:solidFill>
                  <a:schemeClr val="tx1"/>
                </a:solidFill>
                <a:latin typeface="+mn-lt"/>
                <a:ea typeface="+mn-ea"/>
                <a:cs typeface="+mn-cs"/>
              </a:rPr>
              <a:t> is a </a:t>
            </a:r>
            <a:r>
              <a:rPr lang="en-US" sz="1200" b="0" i="0" u="none" strike="noStrike" kern="1200" dirty="0" smtClean="0">
                <a:solidFill>
                  <a:schemeClr val="tx1"/>
                </a:solidFill>
                <a:latin typeface="+mn-lt"/>
                <a:ea typeface="+mn-ea"/>
                <a:cs typeface="+mn-cs"/>
                <a:hlinkClick r:id="rId3" tooltip="Data structure"/>
              </a:rPr>
              <a:t>data structure</a:t>
            </a:r>
            <a:r>
              <a:rPr lang="en-US" sz="1200" b="0" i="0" kern="1200" dirty="0" smtClean="0">
                <a:solidFill>
                  <a:schemeClr val="tx1"/>
                </a:solidFill>
                <a:latin typeface="+mn-lt"/>
                <a:ea typeface="+mn-ea"/>
                <a:cs typeface="+mn-cs"/>
              </a:rPr>
              <a:t> that improves the speed of data retrieval operations on a </a:t>
            </a:r>
            <a:r>
              <a:rPr lang="en-US" sz="1200" b="0" i="0" u="none" strike="noStrike" kern="1200" dirty="0" smtClean="0">
                <a:solidFill>
                  <a:schemeClr val="tx1"/>
                </a:solidFill>
                <a:latin typeface="+mn-lt"/>
                <a:ea typeface="+mn-ea"/>
                <a:cs typeface="+mn-cs"/>
                <a:hlinkClick r:id="rId4" tooltip="Table (database)"/>
              </a:rPr>
              <a:t>database table</a:t>
            </a:r>
            <a:r>
              <a:rPr lang="en-US" sz="1200" b="0" i="0" kern="1200" dirty="0" smtClean="0">
                <a:solidFill>
                  <a:schemeClr val="tx1"/>
                </a:solidFill>
                <a:latin typeface="+mn-lt"/>
                <a:ea typeface="+mn-ea"/>
                <a:cs typeface="+mn-cs"/>
              </a:rPr>
              <a:t> at the cost of slower writes and increased storage space. Indexes can be created using one or more </a:t>
            </a:r>
            <a:r>
              <a:rPr lang="en-US" sz="1200" b="0" i="0" u="none" strike="noStrike" kern="1200" dirty="0" smtClean="0">
                <a:solidFill>
                  <a:schemeClr val="tx1"/>
                </a:solidFill>
                <a:latin typeface="+mn-lt"/>
                <a:ea typeface="+mn-ea"/>
                <a:cs typeface="+mn-cs"/>
                <a:hlinkClick r:id="rId5" tooltip="Column (database)"/>
              </a:rPr>
              <a:t>columns of a database table</a:t>
            </a:r>
            <a:r>
              <a:rPr lang="en-US" sz="1200" b="0" i="0" kern="1200" dirty="0" smtClean="0">
                <a:solidFill>
                  <a:schemeClr val="tx1"/>
                </a:solidFill>
                <a:latin typeface="+mn-lt"/>
                <a:ea typeface="+mn-ea"/>
                <a:cs typeface="+mn-cs"/>
              </a:rPr>
              <a:t>, providing the basis for both rapid random lookups and efficient access of ordered records. The disk space required to store the index is typically less than that required by the table (since indices usually contain only the key-fields according to which the table is to be arranged, and exclude all the other details in the table), yielding the possibility to store indices in memory for a table whose data is too large to store in memory. </a:t>
            </a:r>
          </a:p>
          <a:p>
            <a:pPr eaLnBrk="1" hangingPunct="1"/>
            <a:endParaRPr lang="en-US" sz="1200" b="0" i="0" kern="1200" dirty="0" smtClean="0">
              <a:solidFill>
                <a:schemeClr val="tx1"/>
              </a:solidFill>
              <a:latin typeface="+mn-lt"/>
              <a:ea typeface="+mn-ea"/>
              <a:cs typeface="+mn-cs"/>
            </a:endParaRPr>
          </a:p>
          <a:p>
            <a:pPr eaLnBrk="1" hangingPunct="1"/>
            <a:r>
              <a:rPr lang="en-US" sz="1200" b="0" i="0" kern="1200" dirty="0" smtClean="0">
                <a:solidFill>
                  <a:schemeClr val="tx1"/>
                </a:solidFill>
                <a:latin typeface="+mn-lt"/>
                <a:ea typeface="+mn-ea"/>
                <a:cs typeface="+mn-cs"/>
              </a:rPr>
              <a:t>Wikipedia - </a:t>
            </a:r>
            <a:r>
              <a:rPr lang="en-US" dirty="0" smtClean="0">
                <a:hlinkClick r:id="rId6"/>
              </a:rPr>
              <a:t>http://en.wikipedia.org/wiki/Index_(database)</a:t>
            </a:r>
            <a:endParaRPr lang="en-US" dirty="0" smtClean="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90</a:t>
            </a:fld>
            <a:endParaRPr 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Indexes that are referenced only partially will only use the columns in the sequence they are defined in the index up to the point that there is a gap in columns referenced.</a:t>
            </a:r>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91</a:t>
            </a:fld>
            <a:endParaRPr 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Index is being called properly. What else could be slowing things down?</a:t>
            </a:r>
          </a:p>
          <a:p>
            <a:endParaRPr lang="en-US" baseline="0" dirty="0" smtClean="0">
              <a:solidFill>
                <a:srgbClr val="C00000"/>
              </a:solidFill>
            </a:endParaRPr>
          </a:p>
          <a:p>
            <a:r>
              <a:rPr lang="en-US" baseline="0" dirty="0" smtClean="0">
                <a:solidFill>
                  <a:srgbClr val="C00000"/>
                </a:solidFill>
              </a:rPr>
              <a:t>INSTRUCTOR NOTES ONLY: Discussion of index column order being </a:t>
            </a:r>
            <a:r>
              <a:rPr lang="en-US" b="1" baseline="0" dirty="0" smtClean="0">
                <a:solidFill>
                  <a:srgbClr val="C00000"/>
                </a:solidFill>
              </a:rPr>
              <a:t>referenced out of sequence </a:t>
            </a:r>
            <a:r>
              <a:rPr lang="en-US" baseline="0" dirty="0" smtClean="0">
                <a:solidFill>
                  <a:srgbClr val="C00000"/>
                </a:solidFill>
              </a:rPr>
              <a:t>will be discussed in performance tuning part of class.</a:t>
            </a:r>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92</a:t>
            </a:fld>
            <a:endParaRPr 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93</a:t>
            </a:fld>
            <a:endParaRPr 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The count is the same for all three queries, but something is being overlooked.</a:t>
            </a:r>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94</a:t>
            </a:fld>
            <a:endParaRPr 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You can imagine what would happen if there are tens of thousands of records in the stage table and the fact table in this comparison. Potentially millions of records would be matched unnecessarily, taking up resources before the actual delete occurs.</a:t>
            </a:r>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95</a:t>
            </a:fld>
            <a:endParaRPr 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Streamline the query to ensure the matches are unique.</a:t>
            </a:r>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96</a:t>
            </a:fld>
            <a:endParaRPr 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97</a:t>
            </a:fld>
            <a:endParaRPr 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98</a:t>
            </a:fld>
            <a:endParaRPr 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00B57B83-A06A-40C4-B8AF-22E9F52A9ABF}" type="slidenum">
              <a:rPr lang="en-US" smtClean="0"/>
              <a:pPr>
                <a:defRPr/>
              </a:pPr>
              <a:t>99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7"/>
          <p:cNvPicPr>
            <a:picLocks noChangeAspect="1" noChangeArrowheads="1"/>
          </p:cNvPicPr>
          <p:nvPr userDrawn="1"/>
        </p:nvPicPr>
        <p:blipFill>
          <a:blip r:embed="rId2"/>
          <a:srcRect/>
          <a:stretch>
            <a:fillRect/>
          </a:stretch>
        </p:blipFill>
        <p:spPr bwMode="auto">
          <a:xfrm>
            <a:off x="0" y="3227388"/>
            <a:ext cx="9142413" cy="3657600"/>
          </a:xfrm>
          <a:prstGeom prst="rect">
            <a:avLst/>
          </a:prstGeom>
          <a:noFill/>
          <a:ln w="9525">
            <a:noFill/>
            <a:miter lim="800000"/>
            <a:headEnd/>
            <a:tailEnd/>
          </a:ln>
        </p:spPr>
      </p:pic>
      <p:sp>
        <p:nvSpPr>
          <p:cNvPr id="9" name="Title Placeholder 1"/>
          <p:cNvSpPr>
            <a:spLocks noGrp="1"/>
          </p:cNvSpPr>
          <p:nvPr>
            <p:ph type="title"/>
          </p:nvPr>
        </p:nvSpPr>
        <p:spPr>
          <a:xfrm>
            <a:off x="457200" y="607452"/>
            <a:ext cx="8229600" cy="705411"/>
          </a:xfrm>
          <a:prstGeom prst="rect">
            <a:avLst/>
          </a:prstGeom>
        </p:spPr>
        <p:txBody>
          <a:bodyPr rtlCol="0">
            <a:normAutofit/>
          </a:bodyPr>
          <a:lstStyle/>
          <a:p>
            <a:r>
              <a:rPr lang="en-US" dirty="0" smtClean="0"/>
              <a:t>Click to edit Master title style</a:t>
            </a:r>
            <a:endParaRPr lang="en-US" dirty="0"/>
          </a:p>
        </p:txBody>
      </p:sp>
      <p:sp>
        <p:nvSpPr>
          <p:cNvPr id="14" name="Text Placeholder 13"/>
          <p:cNvSpPr>
            <a:spLocks noGrp="1"/>
          </p:cNvSpPr>
          <p:nvPr>
            <p:ph type="body" sz="quarter" idx="10"/>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Slide Number Placeholder 5"/>
          <p:cNvSpPr>
            <a:spLocks noGrp="1"/>
          </p:cNvSpPr>
          <p:nvPr>
            <p:ph type="sldNum" sz="quarter" idx="12"/>
          </p:nvPr>
        </p:nvSpPr>
        <p:spPr/>
        <p:txBody>
          <a:bodyPr/>
          <a:lstStyle>
            <a:lvl1pPr>
              <a:defRPr/>
            </a:lvl1pPr>
          </a:lstStyle>
          <a:p>
            <a:pPr>
              <a:defRPr/>
            </a:pPr>
            <a:fld id="{C10FE583-9818-4BFF-B7CD-35A562285636}"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8" name="Text Placeholder 13"/>
          <p:cNvSpPr>
            <a:spLocks noGrp="1"/>
          </p:cNvSpPr>
          <p:nvPr>
            <p:ph type="body" sz="quarter" idx="10"/>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7" name="Title Placeholder 1"/>
          <p:cNvSpPr>
            <a:spLocks noGrp="1"/>
          </p:cNvSpPr>
          <p:nvPr>
            <p:ph type="title"/>
          </p:nvPr>
        </p:nvSpPr>
        <p:spPr>
          <a:xfrm>
            <a:off x="455243" y="2618222"/>
            <a:ext cx="8229600" cy="810186"/>
          </a:xfrm>
          <a:prstGeom prst="rect">
            <a:avLst/>
          </a:prstGeom>
        </p:spPr>
        <p:txBody>
          <a:bodyPr rtlCol="0">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Slide Number Placeholder 5"/>
          <p:cNvSpPr>
            <a:spLocks noGrp="1"/>
          </p:cNvSpPr>
          <p:nvPr>
            <p:ph type="sldNum" sz="quarter" idx="12"/>
          </p:nvPr>
        </p:nvSpPr>
        <p:spPr/>
        <p:txBody>
          <a:bodyPr/>
          <a:lstStyle>
            <a:lvl1pPr>
              <a:defRPr/>
            </a:lvl1pPr>
          </a:lstStyle>
          <a:p>
            <a:pPr>
              <a:defRPr/>
            </a:pPr>
            <a:fld id="{F82EB63A-7502-40B2-BE1C-0D5217851373}"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6" name="Slide Number Placeholder 5"/>
          <p:cNvSpPr>
            <a:spLocks noGrp="1"/>
          </p:cNvSpPr>
          <p:nvPr>
            <p:ph type="sldNum" sz="quarter" idx="14"/>
          </p:nvPr>
        </p:nvSpPr>
        <p:spPr/>
        <p:txBody>
          <a:bodyPr/>
          <a:lstStyle>
            <a:lvl1pPr>
              <a:defRPr/>
            </a:lvl1pPr>
          </a:lstStyle>
          <a:p>
            <a:pPr>
              <a:defRPr/>
            </a:pPr>
            <a:fld id="{1DA6ED6A-5796-4B82-9A9F-FE9A2FFB2224}"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8" name="Slide Number Placeholder 5"/>
          <p:cNvSpPr>
            <a:spLocks noGrp="1"/>
          </p:cNvSpPr>
          <p:nvPr>
            <p:ph type="sldNum" sz="quarter" idx="14"/>
          </p:nvPr>
        </p:nvSpPr>
        <p:spPr/>
        <p:txBody>
          <a:bodyPr/>
          <a:lstStyle>
            <a:lvl1pPr>
              <a:defRPr/>
            </a:lvl1pPr>
          </a:lstStyle>
          <a:p>
            <a:pPr>
              <a:defRPr/>
            </a:pPr>
            <a:fld id="{FD2D70A8-D5CE-456E-828A-B59B057EAC3A}"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4" name="Slide Number Placeholder 5"/>
          <p:cNvSpPr>
            <a:spLocks noGrp="1"/>
          </p:cNvSpPr>
          <p:nvPr>
            <p:ph type="sldNum" sz="quarter" idx="14"/>
          </p:nvPr>
        </p:nvSpPr>
        <p:spPr/>
        <p:txBody>
          <a:bodyPr/>
          <a:lstStyle>
            <a:lvl1pPr>
              <a:defRPr/>
            </a:lvl1pPr>
          </a:lstStyle>
          <a:p>
            <a:pPr>
              <a:defRPr/>
            </a:pPr>
            <a:fld id="{A75444AF-CAD4-4053-9720-B21FBCC02478}"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8" name="Content Placeholder 3"/>
          <p:cNvSpPr>
            <a:spLocks noGrp="1"/>
          </p:cNvSpPr>
          <p:nvPr>
            <p:ph sz="half" idx="16"/>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9" name="Content Placeholder 3"/>
          <p:cNvSpPr>
            <a:spLocks noGrp="1"/>
          </p:cNvSpPr>
          <p:nvPr>
            <p:ph sz="half" idx="17"/>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7" name="Content Placeholder 3"/>
          <p:cNvSpPr>
            <a:spLocks noGrp="1"/>
          </p:cNvSpPr>
          <p:nvPr>
            <p:ph sz="half" idx="15"/>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10" name="Slide Number Placeholder 5"/>
          <p:cNvSpPr>
            <a:spLocks noGrp="1"/>
          </p:cNvSpPr>
          <p:nvPr>
            <p:ph type="sldNum" sz="quarter" idx="18"/>
          </p:nvPr>
        </p:nvSpPr>
        <p:spPr/>
        <p:txBody>
          <a:bodyPr/>
          <a:lstStyle>
            <a:lvl1pPr>
              <a:defRPr/>
            </a:lvl1pPr>
          </a:lstStyle>
          <a:p>
            <a:pPr>
              <a:defRPr/>
            </a:pPr>
            <a:fld id="{1D1F4F40-E5AE-4B19-913A-D2A0BF40819A}"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pPr>
              <a:defRPr/>
            </a:pPr>
            <a:fld id="{D0ACD73C-C2D1-4CF8-B4D1-A7B589FCBB4C}"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4"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Picture Placeholder 2"/>
          <p:cNvSpPr>
            <a:spLocks noGrp="1"/>
          </p:cNvSpPr>
          <p:nvPr>
            <p:ph type="pic" idx="1"/>
          </p:nvPr>
        </p:nvSpPr>
        <p:spPr>
          <a:xfrm>
            <a:off x="457200" y="1417637"/>
            <a:ext cx="8229600" cy="4864629"/>
          </a:xfrm>
        </p:spPr>
        <p:txBody>
          <a:bodyPr rtlCol="0">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6" name="Slide Number Placeholder 5"/>
          <p:cNvSpPr>
            <a:spLocks noGrp="1"/>
          </p:cNvSpPr>
          <p:nvPr>
            <p:ph type="sldNum" sz="quarter" idx="14"/>
          </p:nvPr>
        </p:nvSpPr>
        <p:spPr/>
        <p:txBody>
          <a:bodyPr/>
          <a:lstStyle>
            <a:lvl1pPr>
              <a:defRPr/>
            </a:lvl1pPr>
          </a:lstStyle>
          <a:p>
            <a:pPr>
              <a:defRPr/>
            </a:pPr>
            <a:fld id="{B807202D-AC69-4467-8A54-70C95FDF4033}"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p:cNvPicPr>
            <a:picLocks noChangeAspect="1" noChangeArrowheads="1"/>
          </p:cNvPicPr>
          <p:nvPr userDrawn="1"/>
        </p:nvPicPr>
        <p:blipFill>
          <a:blip r:embed="rId11"/>
          <a:srcRect/>
          <a:stretch>
            <a:fillRect/>
          </a:stretch>
        </p:blipFill>
        <p:spPr bwMode="auto">
          <a:xfrm>
            <a:off x="0" y="6021388"/>
            <a:ext cx="9144000" cy="838200"/>
          </a:xfrm>
          <a:prstGeom prst="rect">
            <a:avLst/>
          </a:prstGeom>
          <a:noFill/>
          <a:ln w="9525">
            <a:noFill/>
            <a:miter lim="800000"/>
            <a:headEnd/>
            <a:tailEnd/>
          </a:ln>
        </p:spPr>
      </p:pic>
      <p:sp>
        <p:nvSpPr>
          <p:cNvPr id="1027" name="Title Placeholder 1"/>
          <p:cNvSpPr>
            <a:spLocks noGrp="1"/>
          </p:cNvSpPr>
          <p:nvPr>
            <p:ph type="title"/>
          </p:nvPr>
        </p:nvSpPr>
        <p:spPr bwMode="auto">
          <a:xfrm>
            <a:off x="457200" y="598488"/>
            <a:ext cx="8229600" cy="7175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457200" y="1316038"/>
            <a:ext cx="8229600" cy="49911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 name="Slide Number Placeholder 5"/>
          <p:cNvSpPr>
            <a:spLocks noGrp="1"/>
          </p:cNvSpPr>
          <p:nvPr>
            <p:ph type="sldNum" sz="quarter" idx="4"/>
          </p:nvPr>
        </p:nvSpPr>
        <p:spPr>
          <a:xfrm>
            <a:off x="6923088" y="6459538"/>
            <a:ext cx="2133600" cy="365125"/>
          </a:xfrm>
          <a:prstGeom prst="rect">
            <a:avLst/>
          </a:prstGeom>
        </p:spPr>
        <p:txBody>
          <a:bodyPr vert="horz" lIns="91440" tIns="45720" rIns="91440" bIns="45720" rtlCol="0" anchor="ctr"/>
          <a:lstStyle>
            <a:lvl1pPr algn="r" fontAlgn="auto">
              <a:spcBef>
                <a:spcPts val="0"/>
              </a:spcBef>
              <a:spcAft>
                <a:spcPts val="0"/>
              </a:spcAft>
              <a:defRPr sz="2000" b="0" smtClean="0">
                <a:solidFill>
                  <a:schemeClr val="bg1"/>
                </a:solidFill>
                <a:latin typeface="Century Gothic"/>
                <a:cs typeface="Century Gothic"/>
              </a:defRPr>
            </a:lvl1pPr>
          </a:lstStyle>
          <a:p>
            <a:pPr>
              <a:defRPr/>
            </a:pPr>
            <a:fld id="{E8A63A49-52F1-4FB0-B5B4-B577E73F7584}"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58" r:id="rId1"/>
    <p:sldLayoutId id="2147483657" r:id="rId2"/>
    <p:sldLayoutId id="2147483656" r:id="rId3"/>
    <p:sldLayoutId id="2147483655" r:id="rId4"/>
    <p:sldLayoutId id="2147483654" r:id="rId5"/>
    <p:sldLayoutId id="2147483653" r:id="rId6"/>
    <p:sldLayoutId id="2147483652" r:id="rId7"/>
    <p:sldLayoutId id="2147483651" r:id="rId8"/>
    <p:sldLayoutId id="2147483650" r:id="rId9"/>
  </p:sldLayoutIdLst>
  <p:timing>
    <p:tnLst>
      <p:par>
        <p:cTn id="1" dur="indefinite" restart="never" nodeType="tmRoot"/>
      </p:par>
    </p:tnLst>
  </p:timing>
  <p:hf hdr="0" ftr="0" dt="0"/>
  <p:txStyles>
    <p:titleStyle>
      <a:lvl1pPr algn="l" defTabSz="457200" rtl="0" fontAlgn="base">
        <a:spcBef>
          <a:spcPct val="0"/>
        </a:spcBef>
        <a:spcAft>
          <a:spcPct val="0"/>
        </a:spcAft>
        <a:defRPr sz="3200" b="1" kern="1200">
          <a:solidFill>
            <a:srgbClr val="4F4F4F"/>
          </a:solidFill>
          <a:latin typeface="Century Gothic"/>
          <a:ea typeface="+mj-ea"/>
          <a:cs typeface="Century Gothic"/>
        </a:defRPr>
      </a:lvl1pPr>
      <a:lvl2pPr algn="l" defTabSz="457200" rtl="0" fontAlgn="base">
        <a:spcBef>
          <a:spcPct val="0"/>
        </a:spcBef>
        <a:spcAft>
          <a:spcPct val="0"/>
        </a:spcAft>
        <a:defRPr sz="3200" b="1">
          <a:solidFill>
            <a:srgbClr val="4F4F4F"/>
          </a:solidFill>
          <a:latin typeface="Century Gothic" pitchFamily="34" charset="0"/>
        </a:defRPr>
      </a:lvl2pPr>
      <a:lvl3pPr algn="l" defTabSz="457200" rtl="0" fontAlgn="base">
        <a:spcBef>
          <a:spcPct val="0"/>
        </a:spcBef>
        <a:spcAft>
          <a:spcPct val="0"/>
        </a:spcAft>
        <a:defRPr sz="3200" b="1">
          <a:solidFill>
            <a:srgbClr val="4F4F4F"/>
          </a:solidFill>
          <a:latin typeface="Century Gothic" pitchFamily="34" charset="0"/>
        </a:defRPr>
      </a:lvl3pPr>
      <a:lvl4pPr algn="l" defTabSz="457200" rtl="0" fontAlgn="base">
        <a:spcBef>
          <a:spcPct val="0"/>
        </a:spcBef>
        <a:spcAft>
          <a:spcPct val="0"/>
        </a:spcAft>
        <a:defRPr sz="3200" b="1">
          <a:solidFill>
            <a:srgbClr val="4F4F4F"/>
          </a:solidFill>
          <a:latin typeface="Century Gothic" pitchFamily="34" charset="0"/>
        </a:defRPr>
      </a:lvl4pPr>
      <a:lvl5pPr algn="l" defTabSz="457200" rtl="0" fontAlgn="base">
        <a:spcBef>
          <a:spcPct val="0"/>
        </a:spcBef>
        <a:spcAft>
          <a:spcPct val="0"/>
        </a:spcAft>
        <a:defRPr sz="3200" b="1">
          <a:solidFill>
            <a:srgbClr val="4F4F4F"/>
          </a:solidFill>
          <a:latin typeface="Century Gothic" pitchFamily="34" charset="0"/>
        </a:defRPr>
      </a:lvl5pPr>
      <a:lvl6pPr marL="457200" algn="l" defTabSz="457200" rtl="0" fontAlgn="base">
        <a:spcBef>
          <a:spcPct val="0"/>
        </a:spcBef>
        <a:spcAft>
          <a:spcPct val="0"/>
        </a:spcAft>
        <a:defRPr sz="3200" b="1">
          <a:solidFill>
            <a:srgbClr val="4F4F4F"/>
          </a:solidFill>
          <a:latin typeface="Century Gothic" pitchFamily="34" charset="0"/>
        </a:defRPr>
      </a:lvl6pPr>
      <a:lvl7pPr marL="914400" algn="l" defTabSz="457200" rtl="0" fontAlgn="base">
        <a:spcBef>
          <a:spcPct val="0"/>
        </a:spcBef>
        <a:spcAft>
          <a:spcPct val="0"/>
        </a:spcAft>
        <a:defRPr sz="3200" b="1">
          <a:solidFill>
            <a:srgbClr val="4F4F4F"/>
          </a:solidFill>
          <a:latin typeface="Century Gothic" pitchFamily="34" charset="0"/>
        </a:defRPr>
      </a:lvl7pPr>
      <a:lvl8pPr marL="1371600" algn="l" defTabSz="457200" rtl="0" fontAlgn="base">
        <a:spcBef>
          <a:spcPct val="0"/>
        </a:spcBef>
        <a:spcAft>
          <a:spcPct val="0"/>
        </a:spcAft>
        <a:defRPr sz="3200" b="1">
          <a:solidFill>
            <a:srgbClr val="4F4F4F"/>
          </a:solidFill>
          <a:latin typeface="Century Gothic" pitchFamily="34" charset="0"/>
        </a:defRPr>
      </a:lvl8pPr>
      <a:lvl9pPr marL="1828800" algn="l" defTabSz="457200" rtl="0" fontAlgn="base">
        <a:spcBef>
          <a:spcPct val="0"/>
        </a:spcBef>
        <a:spcAft>
          <a:spcPct val="0"/>
        </a:spcAft>
        <a:defRPr sz="3200" b="1">
          <a:solidFill>
            <a:srgbClr val="4F4F4F"/>
          </a:solidFill>
          <a:latin typeface="Century Gothic" pitchFamily="34" charset="0"/>
        </a:defRPr>
      </a:lvl9pPr>
    </p:titleStyle>
    <p:bodyStyle>
      <a:lvl1pPr marL="342900" indent="-342900" algn="l" defTabSz="457200" rtl="0" fontAlgn="base">
        <a:spcBef>
          <a:spcPct val="20000"/>
        </a:spcBef>
        <a:spcAft>
          <a:spcPct val="0"/>
        </a:spcAft>
        <a:buClr>
          <a:srgbClr val="F79646"/>
        </a:buClr>
        <a:buFont typeface="Arial" charset="0"/>
        <a:buChar char="•"/>
        <a:defRPr sz="2800" kern="1200">
          <a:solidFill>
            <a:srgbClr val="4F4F4F"/>
          </a:solidFill>
          <a:latin typeface="Century Gothic"/>
          <a:ea typeface="+mn-ea"/>
          <a:cs typeface="Century Gothic"/>
        </a:defRPr>
      </a:lvl1pPr>
      <a:lvl2pPr marL="742950" indent="-285750" algn="l" defTabSz="457200" rtl="0" fontAlgn="base">
        <a:spcBef>
          <a:spcPct val="20000"/>
        </a:spcBef>
        <a:spcAft>
          <a:spcPct val="0"/>
        </a:spcAft>
        <a:buClr>
          <a:srgbClr val="F79646"/>
        </a:buClr>
        <a:buFont typeface="Lucida Grande"/>
        <a:buChar char="-"/>
        <a:defRPr sz="2400" kern="1200">
          <a:solidFill>
            <a:srgbClr val="4F4F4F"/>
          </a:solidFill>
          <a:latin typeface="Century Gothic"/>
          <a:ea typeface="+mn-ea"/>
          <a:cs typeface="Century Gothic"/>
        </a:defRPr>
      </a:lvl2pPr>
      <a:lvl3pPr marL="1143000" indent="-228600" algn="l" defTabSz="457200" rtl="0" fontAlgn="base">
        <a:spcBef>
          <a:spcPct val="20000"/>
        </a:spcBef>
        <a:spcAft>
          <a:spcPct val="0"/>
        </a:spcAft>
        <a:buClr>
          <a:srgbClr val="F79646"/>
        </a:buClr>
        <a:buFont typeface="Arial" charset="0"/>
        <a:buChar char="•"/>
        <a:defRPr sz="2000" kern="1200">
          <a:solidFill>
            <a:srgbClr val="4F4F4F"/>
          </a:solidFill>
          <a:latin typeface="Century Gothic"/>
          <a:ea typeface="+mn-ea"/>
          <a:cs typeface="Century Gothic"/>
        </a:defRPr>
      </a:lvl3pPr>
      <a:lvl4pPr marL="1600200" indent="-228600" algn="l" defTabSz="457200" rtl="0" fontAlgn="base">
        <a:spcBef>
          <a:spcPct val="20000"/>
        </a:spcBef>
        <a:spcAft>
          <a:spcPct val="0"/>
        </a:spcAft>
        <a:buClr>
          <a:srgbClr val="F79646"/>
        </a:buClr>
        <a:buFont typeface="Lucida Grande"/>
        <a:buChar char="-"/>
        <a:defRPr kern="1200">
          <a:solidFill>
            <a:srgbClr val="4F4F4F"/>
          </a:solidFill>
          <a:latin typeface="Century Gothic"/>
          <a:ea typeface="+mn-ea"/>
          <a:cs typeface="Century Gothic"/>
        </a:defRPr>
      </a:lvl4pPr>
      <a:lvl5pPr marL="2057400" indent="-228600" algn="l" defTabSz="457200" rtl="0" fontAlgn="base">
        <a:spcBef>
          <a:spcPct val="20000"/>
        </a:spcBef>
        <a:spcAft>
          <a:spcPct val="0"/>
        </a:spcAft>
        <a:buClr>
          <a:srgbClr val="F79646"/>
        </a:buClr>
        <a:buFont typeface="Arial" charset="0"/>
        <a:buChar char="•"/>
        <a:defRPr kern="1200">
          <a:solidFill>
            <a:srgbClr val="4F4F4F"/>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comments" Target="../comments/comment10.xml"/><Relationship Id="rId3" Type="http://schemas.openxmlformats.org/officeDocument/2006/relationships/tags" Target="../tags/tag38.xml"/><Relationship Id="rId7" Type="http://schemas.openxmlformats.org/officeDocument/2006/relationships/notesSlide" Target="../notesSlides/notesSlide10.xml"/><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slideLayout" Target="../slideLayouts/slideLayout8.xml"/><Relationship Id="rId5" Type="http://schemas.openxmlformats.org/officeDocument/2006/relationships/tags" Target="../tags/tag40.xml"/><Relationship Id="rId4" Type="http://schemas.openxmlformats.org/officeDocument/2006/relationships/tags" Target="../tags/tag39.xml"/></Relationships>
</file>

<file path=ppt/slides/_rels/slide100.xml.rels><?xml version="1.0" encoding="UTF-8" standalone="yes"?>
<Relationships xmlns="http://schemas.openxmlformats.org/package/2006/relationships"><Relationship Id="rId3" Type="http://schemas.openxmlformats.org/officeDocument/2006/relationships/comments" Target="../comments/comment100.xml"/><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comments" Target="../comments/comment101.xml"/><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02.xml"/><Relationship Id="rId1" Type="http://schemas.openxmlformats.org/officeDocument/2006/relationships/slideLayout" Target="../slideLayouts/slideLayout2.xml"/><Relationship Id="rId5" Type="http://schemas.openxmlformats.org/officeDocument/2006/relationships/comments" Target="../comments/comment102.xml"/><Relationship Id="rId4" Type="http://schemas.openxmlformats.org/officeDocument/2006/relationships/image" Target="../media/image64.png"/></Relationships>
</file>

<file path=ppt/slides/_rels/slide103.xml.rels><?xml version="1.0" encoding="UTF-8" standalone="yes"?>
<Relationships xmlns="http://schemas.openxmlformats.org/package/2006/relationships"><Relationship Id="rId3" Type="http://schemas.openxmlformats.org/officeDocument/2006/relationships/comments" Target="../comments/comment103.xml"/><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04.xml"/><Relationship Id="rId1" Type="http://schemas.openxmlformats.org/officeDocument/2006/relationships/slideLayout" Target="../slideLayouts/slideLayout2.xml"/><Relationship Id="rId4" Type="http://schemas.openxmlformats.org/officeDocument/2006/relationships/comments" Target="../comments/comment104.xml"/></Relationships>
</file>

<file path=ppt/slides/_rels/slide105.xml.rels><?xml version="1.0" encoding="UTF-8" standalone="yes"?>
<Relationships xmlns="http://schemas.openxmlformats.org/package/2006/relationships"><Relationship Id="rId3" Type="http://schemas.openxmlformats.org/officeDocument/2006/relationships/comments" Target="../comments/comment105.xml"/><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comments" Target="../comments/comment106.xml"/><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comments" Target="../comments/comment107.xml"/><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comments" Target="../comments/comment108.xml"/><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comments" Target="../comments/comment109.xml"/><Relationship Id="rId2" Type="http://schemas.openxmlformats.org/officeDocument/2006/relationships/notesSlide" Target="../notesSlides/notesSlide10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comments" Target="../comments/comment11.xml"/><Relationship Id="rId3" Type="http://schemas.openxmlformats.org/officeDocument/2006/relationships/tags" Target="../tags/tag43.xml"/><Relationship Id="rId7" Type="http://schemas.openxmlformats.org/officeDocument/2006/relationships/notesSlide" Target="../notesSlides/notesSlide11.xml"/><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slideLayout" Target="../slideLayouts/slideLayout8.xml"/><Relationship Id="rId5" Type="http://schemas.openxmlformats.org/officeDocument/2006/relationships/tags" Target="../tags/tag45.xml"/><Relationship Id="rId4" Type="http://schemas.openxmlformats.org/officeDocument/2006/relationships/tags" Target="../tags/tag44.xml"/></Relationships>
</file>

<file path=ppt/slides/_rels/slide110.xml.rels><?xml version="1.0" encoding="UTF-8" standalone="yes"?>
<Relationships xmlns="http://schemas.openxmlformats.org/package/2006/relationships"><Relationship Id="rId3" Type="http://schemas.openxmlformats.org/officeDocument/2006/relationships/comments" Target="../comments/comment110.xml"/><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11.xml"/><Relationship Id="rId1" Type="http://schemas.openxmlformats.org/officeDocument/2006/relationships/slideLayout" Target="../slideLayouts/slideLayout2.xml"/><Relationship Id="rId4" Type="http://schemas.openxmlformats.org/officeDocument/2006/relationships/comments" Target="../comments/comment111.xml"/></Relationships>
</file>

<file path=ppt/slides/_rels/slide11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12.xml"/><Relationship Id="rId1" Type="http://schemas.openxmlformats.org/officeDocument/2006/relationships/slideLayout" Target="../slideLayouts/slideLayout2.xml"/><Relationship Id="rId4" Type="http://schemas.openxmlformats.org/officeDocument/2006/relationships/comments" Target="../comments/comment112.xml"/></Relationships>
</file>

<file path=ppt/slides/_rels/slide11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13.xml"/><Relationship Id="rId1" Type="http://schemas.openxmlformats.org/officeDocument/2006/relationships/slideLayout" Target="../slideLayouts/slideLayout2.xml"/><Relationship Id="rId4" Type="http://schemas.openxmlformats.org/officeDocument/2006/relationships/comments" Target="../comments/comment113.xml"/></Relationships>
</file>

<file path=ppt/slides/_rels/slide114.xml.rels><?xml version="1.0" encoding="UTF-8" standalone="yes"?>
<Relationships xmlns="http://schemas.openxmlformats.org/package/2006/relationships"><Relationship Id="rId3" Type="http://schemas.openxmlformats.org/officeDocument/2006/relationships/comments" Target="../comments/comment114.xml"/><Relationship Id="rId2" Type="http://schemas.openxmlformats.org/officeDocument/2006/relationships/notesSlide" Target="../notesSlides/notesSlide114.xml"/><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3" Type="http://schemas.openxmlformats.org/officeDocument/2006/relationships/comments" Target="../comments/comment115.xml"/><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comments" Target="../comments/comment116.xml"/><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comments" Target="../comments/comment117.xml"/><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comments" Target="../comments/comment118.xml"/><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comments" Target="../comments/comment119.xml"/><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48.xml"/><Relationship Id="rId7" Type="http://schemas.openxmlformats.org/officeDocument/2006/relationships/notesSlide" Target="../notesSlides/notesSlide12.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slideLayout" Target="../slideLayouts/slideLayout8.xml"/><Relationship Id="rId5" Type="http://schemas.openxmlformats.org/officeDocument/2006/relationships/tags" Target="../tags/tag50.xml"/><Relationship Id="rId4" Type="http://schemas.openxmlformats.org/officeDocument/2006/relationships/tags" Target="../tags/tag49.xml"/><Relationship Id="rId9" Type="http://schemas.openxmlformats.org/officeDocument/2006/relationships/comments" Target="../comments/comment12.xml"/></Relationships>
</file>

<file path=ppt/slides/_rels/slide120.xml.rels><?xml version="1.0" encoding="UTF-8" standalone="yes"?>
<Relationships xmlns="http://schemas.openxmlformats.org/package/2006/relationships"><Relationship Id="rId3" Type="http://schemas.openxmlformats.org/officeDocument/2006/relationships/hyperlink" Target="http://www.qad.com/" TargetMode="External"/><Relationship Id="rId2" Type="http://schemas.openxmlformats.org/officeDocument/2006/relationships/notesSlide" Target="../notesSlides/notesSlide120.xml"/><Relationship Id="rId1" Type="http://schemas.openxmlformats.org/officeDocument/2006/relationships/slideLayout" Target="../slideLayouts/slideLayout2.xml"/><Relationship Id="rId4" Type="http://schemas.openxmlformats.org/officeDocument/2006/relationships/comments" Target="../comments/comment120.xml"/></Relationships>
</file>

<file path=ppt/slides/_rels/slide1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53.xml"/><Relationship Id="rId7" Type="http://schemas.openxmlformats.org/officeDocument/2006/relationships/notesSlide" Target="../notesSlides/notesSlide13.xml"/><Relationship Id="rId2" Type="http://schemas.openxmlformats.org/officeDocument/2006/relationships/tags" Target="../tags/tag52.xml"/><Relationship Id="rId1" Type="http://schemas.openxmlformats.org/officeDocument/2006/relationships/tags" Target="../tags/tag51.xml"/><Relationship Id="rId6" Type="http://schemas.openxmlformats.org/officeDocument/2006/relationships/slideLayout" Target="../slideLayouts/slideLayout8.xml"/><Relationship Id="rId5" Type="http://schemas.openxmlformats.org/officeDocument/2006/relationships/tags" Target="../tags/tag55.xml"/><Relationship Id="rId10" Type="http://schemas.openxmlformats.org/officeDocument/2006/relationships/comments" Target="../comments/comment13.xml"/><Relationship Id="rId4" Type="http://schemas.openxmlformats.org/officeDocument/2006/relationships/tags" Target="../tags/tag54.xml"/><Relationship Id="rId9" Type="http://schemas.openxmlformats.org/officeDocument/2006/relationships/image" Target="../media/image5.png"/></Relationships>
</file>

<file path=ppt/slides/_rels/slide1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58.xml"/><Relationship Id="rId7" Type="http://schemas.openxmlformats.org/officeDocument/2006/relationships/notesSlide" Target="../notesSlides/notesSlide14.xml"/><Relationship Id="rId2" Type="http://schemas.openxmlformats.org/officeDocument/2006/relationships/tags" Target="../tags/tag57.xml"/><Relationship Id="rId1" Type="http://schemas.openxmlformats.org/officeDocument/2006/relationships/tags" Target="../tags/tag56.xml"/><Relationship Id="rId6" Type="http://schemas.openxmlformats.org/officeDocument/2006/relationships/slideLayout" Target="../slideLayouts/slideLayout8.xml"/><Relationship Id="rId5" Type="http://schemas.openxmlformats.org/officeDocument/2006/relationships/tags" Target="../tags/tag60.xml"/><Relationship Id="rId10" Type="http://schemas.openxmlformats.org/officeDocument/2006/relationships/comments" Target="../comments/comment14.xml"/><Relationship Id="rId4" Type="http://schemas.openxmlformats.org/officeDocument/2006/relationships/tags" Target="../tags/tag59.xml"/><Relationship Id="rId9" Type="http://schemas.openxmlformats.org/officeDocument/2006/relationships/image" Target="../media/image7.png"/></Relationships>
</file>

<file path=ppt/slides/_rels/slide15.xml.rels><?xml version="1.0" encoding="UTF-8" standalone="yes"?>
<Relationships xmlns="http://schemas.openxmlformats.org/package/2006/relationships"><Relationship Id="rId8" Type="http://schemas.openxmlformats.org/officeDocument/2006/relationships/comments" Target="../comments/comment15.xml"/><Relationship Id="rId3" Type="http://schemas.openxmlformats.org/officeDocument/2006/relationships/tags" Target="../tags/tag63.xml"/><Relationship Id="rId7" Type="http://schemas.openxmlformats.org/officeDocument/2006/relationships/notesSlide" Target="../notesSlides/notesSlide15.xml"/><Relationship Id="rId2" Type="http://schemas.openxmlformats.org/officeDocument/2006/relationships/tags" Target="../tags/tag62.xml"/><Relationship Id="rId1" Type="http://schemas.openxmlformats.org/officeDocument/2006/relationships/tags" Target="../tags/tag61.xml"/><Relationship Id="rId6" Type="http://schemas.openxmlformats.org/officeDocument/2006/relationships/slideLayout" Target="../slideLayouts/slideLayout8.xml"/><Relationship Id="rId5" Type="http://schemas.openxmlformats.org/officeDocument/2006/relationships/tags" Target="../tags/tag65.xml"/><Relationship Id="rId4" Type="http://schemas.openxmlformats.org/officeDocument/2006/relationships/tags" Target="../tags/tag64.xml"/></Relationships>
</file>

<file path=ppt/slides/_rels/slide1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tags" Target="../tags/tag68.xml"/><Relationship Id="rId7" Type="http://schemas.openxmlformats.org/officeDocument/2006/relationships/notesSlide" Target="../notesSlides/notesSlide16.xml"/><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slideLayout" Target="../slideLayouts/slideLayout8.xml"/><Relationship Id="rId5" Type="http://schemas.openxmlformats.org/officeDocument/2006/relationships/tags" Target="../tags/tag70.xml"/><Relationship Id="rId10" Type="http://schemas.openxmlformats.org/officeDocument/2006/relationships/comments" Target="../comments/comment16.xml"/><Relationship Id="rId4" Type="http://schemas.openxmlformats.org/officeDocument/2006/relationships/tags" Target="../tags/tag69.xml"/><Relationship Id="rId9"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comments" Target="../comments/comment17.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omments" Target="../comments/comment18.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omments" Target="../comments/comment19.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comments" Target="../comments/comment2.xml"/><Relationship Id="rId3" Type="http://schemas.openxmlformats.org/officeDocument/2006/relationships/tags" Target="../tags/tag3.xml"/><Relationship Id="rId7" Type="http://schemas.openxmlformats.org/officeDocument/2006/relationships/notesSlide" Target="../notesSlides/notesSlide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Layout" Target="../slideLayouts/slideLayout8.xml"/><Relationship Id="rId5" Type="http://schemas.openxmlformats.org/officeDocument/2006/relationships/tags" Target="../tags/tag5.xml"/><Relationship Id="rId4" Type="http://schemas.openxmlformats.org/officeDocument/2006/relationships/tags" Target="../tags/tag4.xml"/></Relationships>
</file>

<file path=ppt/slides/_rels/slide20.xml.rels><?xml version="1.0" encoding="UTF-8" standalone="yes"?>
<Relationships xmlns="http://schemas.openxmlformats.org/package/2006/relationships"><Relationship Id="rId3" Type="http://schemas.openxmlformats.org/officeDocument/2006/relationships/comments" Target="../comments/comment20.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omments" Target="../comments/comment21.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omments" Target="../comments/comment22.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omments" Target="../comments/comment23.xm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comments" Target="../comments/comment24.xm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comments" Target="../comments/comment25.xm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comments" Target="../comments/comment26.xml"/></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comments" Target="../comments/comment27.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comments" Target="../comments/comment28.xml"/></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comments" Target="../comments/comment29.xml"/></Relationships>
</file>

<file path=ppt/slides/_rels/slide3.xml.rels><?xml version="1.0" encoding="UTF-8" standalone="yes"?>
<Relationships xmlns="http://schemas.openxmlformats.org/package/2006/relationships"><Relationship Id="rId8" Type="http://schemas.openxmlformats.org/officeDocument/2006/relationships/comments" Target="../comments/comment3.xml"/><Relationship Id="rId3" Type="http://schemas.openxmlformats.org/officeDocument/2006/relationships/tags" Target="../tags/tag8.xml"/><Relationship Id="rId7" Type="http://schemas.openxmlformats.org/officeDocument/2006/relationships/notesSlide" Target="../notesSlides/notesSlide3.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slideLayout" Target="../slideLayouts/slideLayout8.xml"/><Relationship Id="rId5" Type="http://schemas.openxmlformats.org/officeDocument/2006/relationships/tags" Target="../tags/tag10.xml"/><Relationship Id="rId4" Type="http://schemas.openxmlformats.org/officeDocument/2006/relationships/tags" Target="../tags/tag9.xml"/></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comments" Target="../comments/comment30.xml"/></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comments" Target="../comments/comment31.xml"/></Relationships>
</file>

<file path=ppt/slides/_rels/slide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comments" Target="../comments/comment32.xml"/></Relationships>
</file>

<file path=ppt/slides/_rels/slide3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comments" Target="../comments/comment33.xml"/></Relationships>
</file>

<file path=ppt/slides/_rels/slide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comments" Target="../comments/comment34.xml"/></Relationships>
</file>

<file path=ppt/slides/_rels/slide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comments" Target="../comments/comment35.xml"/></Relationships>
</file>

<file path=ppt/slides/_rels/slide3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comments" Target="../comments/comment36.xml"/></Relationships>
</file>

<file path=ppt/slides/_rels/slide3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comments" Target="../comments/comment37.xml"/></Relationships>
</file>

<file path=ppt/slides/_rels/slide3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comments" Target="../comments/comment38.xml"/></Relationships>
</file>

<file path=ppt/slides/_rels/slide39.xml.rels><?xml version="1.0" encoding="UTF-8" standalone="yes"?>
<Relationships xmlns="http://schemas.openxmlformats.org/package/2006/relationships"><Relationship Id="rId3" Type="http://schemas.openxmlformats.org/officeDocument/2006/relationships/hyperlink" Target="http://pal.codeplex.com/" TargetMode="External"/><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comments" Target="../comments/comment39.xml"/></Relationships>
</file>

<file path=ppt/slides/_rels/slide4.xml.rels><?xml version="1.0" encoding="UTF-8" standalone="yes"?>
<Relationships xmlns="http://schemas.openxmlformats.org/package/2006/relationships"><Relationship Id="rId8" Type="http://schemas.openxmlformats.org/officeDocument/2006/relationships/comments" Target="../comments/comment4.xml"/><Relationship Id="rId3" Type="http://schemas.openxmlformats.org/officeDocument/2006/relationships/tags" Target="../tags/tag13.xml"/><Relationship Id="rId7" Type="http://schemas.openxmlformats.org/officeDocument/2006/relationships/notesSlide" Target="../notesSlides/notesSlide4.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Layout" Target="../slideLayouts/slideLayout8.xml"/><Relationship Id="rId5" Type="http://schemas.openxmlformats.org/officeDocument/2006/relationships/tags" Target="../tags/tag15.xml"/><Relationship Id="rId4" Type="http://schemas.openxmlformats.org/officeDocument/2006/relationships/tags" Target="../tags/tag14.xml"/></Relationships>
</file>

<file path=ppt/slides/_rels/slide40.xml.rels><?xml version="1.0" encoding="UTF-8" standalone="yes"?>
<Relationships xmlns="http://schemas.openxmlformats.org/package/2006/relationships"><Relationship Id="rId3" Type="http://schemas.openxmlformats.org/officeDocument/2006/relationships/comments" Target="../comments/comment40.xml"/><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comments" Target="../comments/comment41.xml"/></Relationships>
</file>

<file path=ppt/slides/_rels/slide4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comments" Target="../comments/comment42.xml"/></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comments" Target="../comments/comment43.xml"/></Relationships>
</file>

<file path=ppt/slides/_rels/slide4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comments" Target="../comments/comment44.xml"/></Relationships>
</file>

<file path=ppt/slides/_rels/slide4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comments" Target="../comments/comment45.xml"/></Relationships>
</file>

<file path=ppt/slides/_rels/slide4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comments" Target="../comments/comment46.xml"/></Relationships>
</file>

<file path=ppt/slides/_rels/slide4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comments" Target="../comments/comment47.xml"/></Relationships>
</file>

<file path=ppt/slides/_rels/slide4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comments" Target="../comments/comment48.xml"/></Relationships>
</file>

<file path=ppt/slides/_rels/slide4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comments" Target="../comments/comment49.xml"/></Relationships>
</file>

<file path=ppt/slides/_rels/slide5.xml.rels><?xml version="1.0" encoding="UTF-8" standalone="yes"?>
<Relationships xmlns="http://schemas.openxmlformats.org/package/2006/relationships"><Relationship Id="rId8" Type="http://schemas.openxmlformats.org/officeDocument/2006/relationships/comments" Target="../comments/comment5.xml"/><Relationship Id="rId3" Type="http://schemas.openxmlformats.org/officeDocument/2006/relationships/tags" Target="../tags/tag18.xml"/><Relationship Id="rId7" Type="http://schemas.openxmlformats.org/officeDocument/2006/relationships/notesSlide" Target="../notesSlides/notesSlide5.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slideLayout" Target="../slideLayouts/slideLayout8.xml"/><Relationship Id="rId5" Type="http://schemas.openxmlformats.org/officeDocument/2006/relationships/tags" Target="../tags/tag20.xml"/><Relationship Id="rId4" Type="http://schemas.openxmlformats.org/officeDocument/2006/relationships/tags" Target="../tags/tag19.xml"/></Relationships>
</file>

<file path=ppt/slides/_rels/slide5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comments" Target="../comments/comment50.xml"/></Relationships>
</file>

<file path=ppt/slides/_rels/slide51.xml.rels><?xml version="1.0" encoding="UTF-8" standalone="yes"?>
<Relationships xmlns="http://schemas.openxmlformats.org/package/2006/relationships"><Relationship Id="rId3" Type="http://schemas.openxmlformats.org/officeDocument/2006/relationships/comments" Target="../comments/comment51.xml"/><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comments" Target="../comments/comment52.xml"/><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3.xml"/><Relationship Id="rId1" Type="http://schemas.openxmlformats.org/officeDocument/2006/relationships/slideLayout" Target="../slideLayouts/slideLayout2.xml"/><Relationship Id="rId5" Type="http://schemas.openxmlformats.org/officeDocument/2006/relationships/comments" Target="../comments/comment53.xml"/><Relationship Id="rId4" Type="http://schemas.openxmlformats.org/officeDocument/2006/relationships/image" Target="../media/image34.png"/></Relationships>
</file>

<file path=ppt/slides/_rels/slide54.xml.rels><?xml version="1.0" encoding="UTF-8" standalone="yes"?>
<Relationships xmlns="http://schemas.openxmlformats.org/package/2006/relationships"><Relationship Id="rId3" Type="http://schemas.openxmlformats.org/officeDocument/2006/relationships/comments" Target="../comments/comment54.xml"/><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comments" Target="../comments/comment55.xml"/></Relationships>
</file>

<file path=ppt/slides/_rels/slide56.xml.rels><?xml version="1.0" encoding="UTF-8" standalone="yes"?>
<Relationships xmlns="http://schemas.openxmlformats.org/package/2006/relationships"><Relationship Id="rId3" Type="http://schemas.openxmlformats.org/officeDocument/2006/relationships/comments" Target="../comments/comment56.xml"/><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comments" Target="../comments/comment57.xml"/><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comments" Target="../comments/comment58.xml"/></Relationships>
</file>

<file path=ppt/slides/_rels/slide59.xml.rels><?xml version="1.0" encoding="UTF-8" standalone="yes"?>
<Relationships xmlns="http://schemas.openxmlformats.org/package/2006/relationships"><Relationship Id="rId3" Type="http://schemas.openxmlformats.org/officeDocument/2006/relationships/comments" Target="../comments/comment59.xml"/><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omments" Target="../comments/comment6.xml"/><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comments" Target="../comments/comment60.xml"/></Relationships>
</file>

<file path=ppt/slides/_rels/slide6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comments" Target="../comments/comment61.xml"/></Relationships>
</file>

<file path=ppt/slides/_rels/slide62.xml.rels><?xml version="1.0" encoding="UTF-8" standalone="yes"?>
<Relationships xmlns="http://schemas.openxmlformats.org/package/2006/relationships"><Relationship Id="rId3" Type="http://schemas.openxmlformats.org/officeDocument/2006/relationships/comments" Target="../comments/comment62.xml"/><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openxmlformats.org/officeDocument/2006/relationships/comments" Target="../comments/comment63.xml"/></Relationships>
</file>

<file path=ppt/slides/_rels/slide6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comments" Target="../comments/comment64.xml"/></Relationships>
</file>

<file path=ppt/slides/_rels/slide65.xml.rels><?xml version="1.0" encoding="UTF-8" standalone="yes"?>
<Relationships xmlns="http://schemas.openxmlformats.org/package/2006/relationships"><Relationship Id="rId3" Type="http://schemas.openxmlformats.org/officeDocument/2006/relationships/comments" Target="../comments/comment65.xml"/><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6.xml"/><Relationship Id="rId1" Type="http://schemas.openxmlformats.org/officeDocument/2006/relationships/slideLayout" Target="../slideLayouts/slideLayout2.xml"/><Relationship Id="rId4" Type="http://schemas.openxmlformats.org/officeDocument/2006/relationships/comments" Target="../comments/comment66.xml"/></Relationships>
</file>

<file path=ppt/slides/_rels/slide67.xml.rels><?xml version="1.0" encoding="UTF-8" standalone="yes"?>
<Relationships xmlns="http://schemas.openxmlformats.org/package/2006/relationships"><Relationship Id="rId3" Type="http://schemas.openxmlformats.org/officeDocument/2006/relationships/comments" Target="../comments/comment67.xml"/><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8.xml"/><Relationship Id="rId1" Type="http://schemas.openxmlformats.org/officeDocument/2006/relationships/slideLayout" Target="../slideLayouts/slideLayout2.xml"/><Relationship Id="rId4" Type="http://schemas.openxmlformats.org/officeDocument/2006/relationships/comments" Target="../comments/comment68.xml"/></Relationships>
</file>

<file path=ppt/slides/_rels/slide6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9.xml"/><Relationship Id="rId1" Type="http://schemas.openxmlformats.org/officeDocument/2006/relationships/slideLayout" Target="../slideLayouts/slideLayout2.xml"/><Relationship Id="rId4" Type="http://schemas.openxmlformats.org/officeDocument/2006/relationships/comments" Target="../comments/comment69.xml"/></Relationships>
</file>

<file path=ppt/slides/_rels/slide7.xml.rels><?xml version="1.0" encoding="UTF-8" standalone="yes"?>
<Relationships xmlns="http://schemas.openxmlformats.org/package/2006/relationships"><Relationship Id="rId8" Type="http://schemas.openxmlformats.org/officeDocument/2006/relationships/comments" Target="../comments/comment7.xml"/><Relationship Id="rId3" Type="http://schemas.openxmlformats.org/officeDocument/2006/relationships/tags" Target="../tags/tag23.xml"/><Relationship Id="rId7" Type="http://schemas.openxmlformats.org/officeDocument/2006/relationships/notesSlide" Target="../notesSlides/notesSlide7.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slideLayout" Target="../slideLayouts/slideLayout8.xml"/><Relationship Id="rId5" Type="http://schemas.openxmlformats.org/officeDocument/2006/relationships/tags" Target="../tags/tag25.xml"/><Relationship Id="rId4" Type="http://schemas.openxmlformats.org/officeDocument/2006/relationships/tags" Target="../tags/tag24.xml"/></Relationships>
</file>

<file path=ppt/slides/_rels/slide7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0.xml"/><Relationship Id="rId1" Type="http://schemas.openxmlformats.org/officeDocument/2006/relationships/slideLayout" Target="../slideLayouts/slideLayout2.xml"/><Relationship Id="rId4" Type="http://schemas.openxmlformats.org/officeDocument/2006/relationships/comments" Target="../comments/comment70.xml"/></Relationships>
</file>

<file path=ppt/slides/_rels/slide7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71.xml"/><Relationship Id="rId1" Type="http://schemas.openxmlformats.org/officeDocument/2006/relationships/slideLayout" Target="../slideLayouts/slideLayout2.xml"/><Relationship Id="rId4" Type="http://schemas.openxmlformats.org/officeDocument/2006/relationships/comments" Target="../comments/comment71.xml"/></Relationships>
</file>

<file path=ppt/slides/_rels/slide72.xml.rels><?xml version="1.0" encoding="UTF-8" standalone="yes"?>
<Relationships xmlns="http://schemas.openxmlformats.org/package/2006/relationships"><Relationship Id="rId3" Type="http://schemas.openxmlformats.org/officeDocument/2006/relationships/comments" Target="../comments/comment72.xml"/><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73.xml"/><Relationship Id="rId1" Type="http://schemas.openxmlformats.org/officeDocument/2006/relationships/slideLayout" Target="../slideLayouts/slideLayout2.xml"/><Relationship Id="rId4" Type="http://schemas.openxmlformats.org/officeDocument/2006/relationships/comments" Target="../comments/comment73.xml"/></Relationships>
</file>

<file path=ppt/slides/_rels/slide74.xml.rels><?xml version="1.0" encoding="UTF-8" standalone="yes"?>
<Relationships xmlns="http://schemas.openxmlformats.org/package/2006/relationships"><Relationship Id="rId3" Type="http://schemas.openxmlformats.org/officeDocument/2006/relationships/comments" Target="../comments/comment74.xml"/><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75.xml"/><Relationship Id="rId1" Type="http://schemas.openxmlformats.org/officeDocument/2006/relationships/slideLayout" Target="../slideLayouts/slideLayout2.xml"/><Relationship Id="rId4" Type="http://schemas.openxmlformats.org/officeDocument/2006/relationships/comments" Target="../comments/comment75.xml"/></Relationships>
</file>

<file path=ppt/slides/_rels/slide7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76.xml"/><Relationship Id="rId1" Type="http://schemas.openxmlformats.org/officeDocument/2006/relationships/slideLayout" Target="../slideLayouts/slideLayout2.xml"/><Relationship Id="rId4" Type="http://schemas.openxmlformats.org/officeDocument/2006/relationships/comments" Target="../comments/comment76.xml"/></Relationships>
</file>

<file path=ppt/slides/_rels/slide77.xml.rels><?xml version="1.0" encoding="UTF-8" standalone="yes"?>
<Relationships xmlns="http://schemas.openxmlformats.org/package/2006/relationships"><Relationship Id="rId3" Type="http://schemas.openxmlformats.org/officeDocument/2006/relationships/comments" Target="../comments/comment77.xml"/><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comments" Target="../comments/comment78.xml"/><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comments" Target="../comments/comment79.xml"/><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comments" Target="../comments/comment8.xml"/><Relationship Id="rId3" Type="http://schemas.openxmlformats.org/officeDocument/2006/relationships/tags" Target="../tags/tag28.xml"/><Relationship Id="rId7" Type="http://schemas.openxmlformats.org/officeDocument/2006/relationships/notesSlide" Target="../notesSlides/notesSlide8.xml"/><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slideLayout" Target="../slideLayouts/slideLayout8.xml"/><Relationship Id="rId5" Type="http://schemas.openxmlformats.org/officeDocument/2006/relationships/tags" Target="../tags/tag30.xml"/><Relationship Id="rId4" Type="http://schemas.openxmlformats.org/officeDocument/2006/relationships/tags" Target="../tags/tag29.xml"/></Relationships>
</file>

<file path=ppt/slides/_rels/slide80.xml.rels><?xml version="1.0" encoding="UTF-8" standalone="yes"?>
<Relationships xmlns="http://schemas.openxmlformats.org/package/2006/relationships"><Relationship Id="rId3" Type="http://schemas.openxmlformats.org/officeDocument/2006/relationships/comments" Target="../comments/comment80.xml"/><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comments" Target="../comments/comment81.xml"/><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comments" Target="../comments/comment82.xml"/><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83.xml"/><Relationship Id="rId1" Type="http://schemas.openxmlformats.org/officeDocument/2006/relationships/slideLayout" Target="../slideLayouts/slideLayout2.xml"/><Relationship Id="rId6" Type="http://schemas.openxmlformats.org/officeDocument/2006/relationships/comments" Target="../comments/comment83.xml"/><Relationship Id="rId5" Type="http://schemas.openxmlformats.org/officeDocument/2006/relationships/image" Target="../media/image51.png"/><Relationship Id="rId4" Type="http://schemas.openxmlformats.org/officeDocument/2006/relationships/image" Target="../media/image50.png"/></Relationships>
</file>

<file path=ppt/slides/_rels/slide84.xml.rels><?xml version="1.0" encoding="UTF-8" standalone="yes"?>
<Relationships xmlns="http://schemas.openxmlformats.org/package/2006/relationships"><Relationship Id="rId3" Type="http://schemas.openxmlformats.org/officeDocument/2006/relationships/comments" Target="../comments/comment84.xml"/><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85.xml"/><Relationship Id="rId1" Type="http://schemas.openxmlformats.org/officeDocument/2006/relationships/slideLayout" Target="../slideLayouts/slideLayout2.xml"/><Relationship Id="rId4" Type="http://schemas.openxmlformats.org/officeDocument/2006/relationships/comments" Target="../comments/comment85.xml"/></Relationships>
</file>

<file path=ppt/slides/_rels/slide86.xml.rels><?xml version="1.0" encoding="UTF-8" standalone="yes"?>
<Relationships xmlns="http://schemas.openxmlformats.org/package/2006/relationships"><Relationship Id="rId3" Type="http://schemas.openxmlformats.org/officeDocument/2006/relationships/comments" Target="../comments/comment86.xml"/><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comments" Target="../comments/comment87.xml"/><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88.xml"/><Relationship Id="rId1" Type="http://schemas.openxmlformats.org/officeDocument/2006/relationships/slideLayout" Target="../slideLayouts/slideLayout2.xml"/><Relationship Id="rId4" Type="http://schemas.openxmlformats.org/officeDocument/2006/relationships/comments" Target="../comments/comment88.xml"/></Relationships>
</file>

<file path=ppt/slides/_rels/slide8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89.xml"/><Relationship Id="rId1" Type="http://schemas.openxmlformats.org/officeDocument/2006/relationships/slideLayout" Target="../slideLayouts/slideLayout2.xml"/><Relationship Id="rId5" Type="http://schemas.openxmlformats.org/officeDocument/2006/relationships/comments" Target="../comments/comment89.xml"/><Relationship Id="rId4" Type="http://schemas.openxmlformats.org/officeDocument/2006/relationships/image" Target="../media/image55.png"/></Relationships>
</file>

<file path=ppt/slides/_rels/slide9.xml.rels><?xml version="1.0" encoding="UTF-8" standalone="yes"?>
<Relationships xmlns="http://schemas.openxmlformats.org/package/2006/relationships"><Relationship Id="rId8" Type="http://schemas.openxmlformats.org/officeDocument/2006/relationships/comments" Target="../comments/comment9.xml"/><Relationship Id="rId3" Type="http://schemas.openxmlformats.org/officeDocument/2006/relationships/tags" Target="../tags/tag33.xml"/><Relationship Id="rId7" Type="http://schemas.openxmlformats.org/officeDocument/2006/relationships/notesSlide" Target="../notesSlides/notesSlide9.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slideLayout" Target="../slideLayouts/slideLayout8.xml"/><Relationship Id="rId5" Type="http://schemas.openxmlformats.org/officeDocument/2006/relationships/tags" Target="../tags/tag35.xml"/><Relationship Id="rId4" Type="http://schemas.openxmlformats.org/officeDocument/2006/relationships/tags" Target="../tags/tag34.xml"/></Relationships>
</file>

<file path=ppt/slides/_rels/slide9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90.xml"/><Relationship Id="rId1" Type="http://schemas.openxmlformats.org/officeDocument/2006/relationships/slideLayout" Target="../slideLayouts/slideLayout2.xml"/><Relationship Id="rId5" Type="http://schemas.openxmlformats.org/officeDocument/2006/relationships/comments" Target="../comments/comment90.xml"/><Relationship Id="rId4" Type="http://schemas.openxmlformats.org/officeDocument/2006/relationships/image" Target="../media/image57.png"/></Relationships>
</file>

<file path=ppt/slides/_rels/slide9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91.xml"/><Relationship Id="rId1" Type="http://schemas.openxmlformats.org/officeDocument/2006/relationships/slideLayout" Target="../slideLayouts/slideLayout2.xml"/><Relationship Id="rId6" Type="http://schemas.openxmlformats.org/officeDocument/2006/relationships/comments" Target="../comments/comment91.xml"/><Relationship Id="rId5" Type="http://schemas.openxmlformats.org/officeDocument/2006/relationships/image" Target="../media/image57.png"/><Relationship Id="rId4" Type="http://schemas.openxmlformats.org/officeDocument/2006/relationships/image" Target="../media/image58.png"/></Relationships>
</file>

<file path=ppt/slides/_rels/slide9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92.xml"/><Relationship Id="rId1" Type="http://schemas.openxmlformats.org/officeDocument/2006/relationships/slideLayout" Target="../slideLayouts/slideLayout2.xml"/><Relationship Id="rId4" Type="http://schemas.openxmlformats.org/officeDocument/2006/relationships/comments" Target="../comments/comment92.xml"/></Relationships>
</file>

<file path=ppt/slides/_rels/slide93.xml.rels><?xml version="1.0" encoding="UTF-8" standalone="yes"?>
<Relationships xmlns="http://schemas.openxmlformats.org/package/2006/relationships"><Relationship Id="rId3" Type="http://schemas.openxmlformats.org/officeDocument/2006/relationships/comments" Target="../comments/comment93.xml"/><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94.xml"/><Relationship Id="rId1" Type="http://schemas.openxmlformats.org/officeDocument/2006/relationships/slideLayout" Target="../slideLayouts/slideLayout2.xml"/><Relationship Id="rId5" Type="http://schemas.openxmlformats.org/officeDocument/2006/relationships/comments" Target="../comments/comment94.xml"/><Relationship Id="rId4" Type="http://schemas.openxmlformats.org/officeDocument/2006/relationships/image" Target="../media/image61.png"/></Relationships>
</file>

<file path=ppt/slides/_rels/slide9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95.xml"/><Relationship Id="rId1" Type="http://schemas.openxmlformats.org/officeDocument/2006/relationships/slideLayout" Target="../slideLayouts/slideLayout2.xml"/><Relationship Id="rId4" Type="http://schemas.openxmlformats.org/officeDocument/2006/relationships/comments" Target="../comments/comment95.xml"/></Relationships>
</file>

<file path=ppt/slides/_rels/slide9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96.xml"/><Relationship Id="rId1" Type="http://schemas.openxmlformats.org/officeDocument/2006/relationships/slideLayout" Target="../slideLayouts/slideLayout2.xml"/><Relationship Id="rId4" Type="http://schemas.openxmlformats.org/officeDocument/2006/relationships/comments" Target="../comments/comment96.xml"/></Relationships>
</file>

<file path=ppt/slides/_rels/slide97.xml.rels><?xml version="1.0" encoding="UTF-8" standalone="yes"?>
<Relationships xmlns="http://schemas.openxmlformats.org/package/2006/relationships"><Relationship Id="rId3" Type="http://schemas.openxmlformats.org/officeDocument/2006/relationships/comments" Target="../comments/comment97.xml"/><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comments" Target="../comments/comment98.xml"/><Relationship Id="rId2" Type="http://schemas.openxmlformats.org/officeDocument/2006/relationships/notesSlide" Target="../notesSlides/notesSlide98.xml"/><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3" Type="http://schemas.openxmlformats.org/officeDocument/2006/relationships/comments" Target="../comments/comment99.xml"/><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title"/>
          </p:nvPr>
        </p:nvSpPr>
        <p:spPr>
          <a:xfrm>
            <a:off x="457200" y="607452"/>
            <a:ext cx="5664467" cy="705411"/>
          </a:xfrm>
        </p:spPr>
        <p:txBody>
          <a:bodyPr>
            <a:normAutofit fontScale="90000"/>
          </a:bodyPr>
          <a:lstStyle/>
          <a:p>
            <a:pPr eaLnBrk="1" hangingPunct="1"/>
            <a:r>
              <a:rPr lang="en-US" dirty="0" smtClean="0">
                <a:latin typeface="Century Gothic" pitchFamily="34" charset="0"/>
              </a:rPr>
              <a:t>QAD BI v3 – Technical Level II </a:t>
            </a:r>
            <a:r>
              <a:rPr lang="en-US" dirty="0" smtClean="0">
                <a:latin typeface="Century Gothic" pitchFamily="34" charset="0"/>
              </a:rPr>
              <a:t>Certification </a:t>
            </a:r>
            <a:r>
              <a:rPr lang="en-US" dirty="0" smtClean="0">
                <a:latin typeface="Century Gothic" pitchFamily="34" charset="0"/>
              </a:rPr>
              <a:t>Class – Part 4</a:t>
            </a:r>
          </a:p>
        </p:txBody>
      </p:sp>
      <p:sp>
        <p:nvSpPr>
          <p:cNvPr id="3" name="Text Placeholder 2"/>
          <p:cNvSpPr>
            <a:spLocks noGrp="1"/>
          </p:cNvSpPr>
          <p:nvPr>
            <p:ph type="body" sz="quarter" idx="10"/>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FFF145EF-FE6D-49AB-BCED-5CF2685142A6}" type="slidenum">
              <a:rPr lang="en-US" sz="2000">
                <a:solidFill>
                  <a:schemeClr val="bg1"/>
                </a:solidFill>
                <a:latin typeface="Century Gothic" pitchFamily="34" charset="0"/>
              </a:rPr>
              <a:pPr algn="r"/>
              <a:t>10</a:t>
            </a:fld>
            <a:endParaRPr lang="en-US" sz="2000">
              <a:solidFill>
                <a:schemeClr val="bg1"/>
              </a:solidFill>
              <a:latin typeface="Century Gothic" pitchFamily="34" charset="0"/>
            </a:endParaRPr>
          </a:p>
        </p:txBody>
      </p:sp>
      <p:sp>
        <p:nvSpPr>
          <p:cNvPr id="3" name="Content Placeholder 2"/>
          <p:cNvSpPr>
            <a:spLocks noGrp="1"/>
          </p:cNvSpPr>
          <p:nvPr>
            <p:ph idx="4294967295"/>
            <p:custDataLst>
              <p:tags r:id="rId3"/>
            </p:custDataLst>
          </p:nvPr>
        </p:nvSpPr>
        <p:spPr>
          <a:xfrm>
            <a:off x="457200" y="1316038"/>
            <a:ext cx="8229600" cy="5000625"/>
          </a:xfrm>
        </p:spPr>
        <p:txBody>
          <a:bodyPr/>
          <a:lstStyle/>
          <a:p>
            <a:pPr eaLnBrk="1" hangingPunct="1"/>
            <a:r>
              <a:rPr lang="en-US" dirty="0" smtClean="0">
                <a:latin typeface="Century Gothic" pitchFamily="34" charset="0"/>
              </a:rPr>
              <a:t>Non-clustered</a:t>
            </a:r>
          </a:p>
          <a:p>
            <a:pPr lvl="1"/>
            <a:r>
              <a:rPr lang="en-US" dirty="0" smtClean="0">
                <a:latin typeface="Century Gothic" pitchFamily="34" charset="0"/>
              </a:rPr>
              <a:t>Physical Order &lt;&gt; Index Order</a:t>
            </a:r>
          </a:p>
          <a:p>
            <a:pPr lvl="1"/>
            <a:r>
              <a:rPr lang="en-US" dirty="0" smtClean="0">
                <a:latin typeface="Century Gothic" pitchFamily="34" charset="0"/>
              </a:rPr>
              <a:t>Random physical order</a:t>
            </a:r>
          </a:p>
          <a:p>
            <a:pPr lvl="1"/>
            <a:r>
              <a:rPr lang="en-US" dirty="0" smtClean="0">
                <a:latin typeface="Century Gothic" pitchFamily="34" charset="0"/>
              </a:rPr>
              <a:t>Logical ordering specified by the index</a:t>
            </a:r>
          </a:p>
          <a:p>
            <a:pPr lvl="1"/>
            <a:r>
              <a:rPr lang="en-US" dirty="0" smtClean="0">
                <a:latin typeface="Century Gothic" pitchFamily="34" charset="0"/>
              </a:rPr>
              <a:t>Typically with JOIN, WHERE and ORDER BY</a:t>
            </a:r>
          </a:p>
          <a:p>
            <a:pPr lvl="1"/>
            <a:r>
              <a:rPr lang="en-US" dirty="0" smtClean="0">
                <a:latin typeface="Century Gothic" pitchFamily="34" charset="0"/>
              </a:rPr>
              <a:t>Good for tables frequently modified </a:t>
            </a:r>
          </a:p>
          <a:p>
            <a:pPr lvl="1"/>
            <a:endParaRPr lang="en-US" dirty="0" smtClean="0">
              <a:latin typeface="Century Gothic" pitchFamily="34" charset="0"/>
            </a:endParaRPr>
          </a:p>
          <a:p>
            <a:pPr lvl="1" eaLnBrk="1" hangingPunct="1"/>
            <a:endParaRPr lang="en-US" dirty="0" smtClean="0">
              <a:latin typeface="Century Gothic" pitchFamily="34" charset="0"/>
            </a:endParaRPr>
          </a:p>
        </p:txBody>
      </p:sp>
      <p:sp>
        <p:nvSpPr>
          <p:cNvPr id="32771" name="Title 3"/>
          <p:cNvSpPr>
            <a:spLocks noGrp="1"/>
          </p:cNvSpPr>
          <p:nvPr>
            <p:ph type="title" idx="4294967295"/>
            <p:custDataLst>
              <p:tags r:id="rId4"/>
            </p:custDataLst>
          </p:nvPr>
        </p:nvSpPr>
        <p:spPr>
          <a:xfrm>
            <a:off x="457200" y="608013"/>
            <a:ext cx="8229600" cy="708025"/>
          </a:xfrm>
        </p:spPr>
        <p:txBody>
          <a:bodyPr/>
          <a:lstStyle/>
          <a:p>
            <a:pPr eaLnBrk="1" hangingPunct="1"/>
            <a:r>
              <a:rPr lang="en-US" dirty="0" smtClean="0">
                <a:latin typeface="Century Gothic" pitchFamily="34" charset="0"/>
              </a:rPr>
              <a:t>Table Performance – Indexes </a:t>
            </a:r>
          </a:p>
        </p:txBody>
      </p:sp>
      <p:sp>
        <p:nvSpPr>
          <p:cNvPr id="32772" name="Text Placeholder 4"/>
          <p:cNvSpPr>
            <a:spLocks noGrp="1"/>
          </p:cNvSpPr>
          <p:nvPr>
            <p:ph type="body" sz="quarter" idx="4294967295"/>
            <p:custDataLst>
              <p:tags r:id="rId5"/>
            </p:custDataLst>
          </p:nvPr>
        </p:nvSpPr>
        <p:spPr>
          <a:xfrm>
            <a:off x="457200" y="179388"/>
            <a:ext cx="8229600" cy="428625"/>
          </a:xfrm>
        </p:spPr>
        <p:txBody>
          <a:bodyPr anchor="b"/>
          <a:lstStyle/>
          <a:p>
            <a:pPr marL="0" indent="0" eaLnBrk="1" hangingPunct="1">
              <a:buFontTx/>
              <a:buNone/>
            </a:pPr>
            <a:r>
              <a:rPr lang="en-US" sz="2000" b="1" dirty="0" smtClean="0">
                <a:solidFill>
                  <a:srgbClr val="4F81BD"/>
                </a:solidFill>
                <a:latin typeface="Century Gothic" pitchFamily="34" charset="0"/>
              </a:rPr>
              <a:t>Performance Tuning</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subTnLst>
                                    <p:animClr>
                                      <p:cBhvr override="childStyle">
                                        <p:cTn dur="1" fill="hold" display="0" masterRel="nextClick" afterEffect="1"/>
                                        <p:tgtEl>
                                          <p:spTgt spid="3">
                                            <p:txEl>
                                              <p:pRg st="1" end="1"/>
                                            </p:txEl>
                                          </p:spTgt>
                                        </p:tgtEl>
                                        <p:attrNameLst>
                                          <p:attrName>ppt_c</p:attrName>
                                        </p:attrNameLst>
                                      </p:cBhvr>
                                      <p:to>
                                        <a:srgbClr val="B2B2B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subTnLst>
                                    <p:animClr>
                                      <p:cBhvr override="childStyle">
                                        <p:cTn dur="1" fill="hold" display="0" masterRel="nextClick" afterEffect="1"/>
                                        <p:tgtEl>
                                          <p:spTgt spid="3">
                                            <p:txEl>
                                              <p:pRg st="2" end="2"/>
                                            </p:txEl>
                                          </p:spTgt>
                                        </p:tgtEl>
                                        <p:attrNameLst>
                                          <p:attrName>ppt_c</p:attrName>
                                        </p:attrNameLst>
                                      </p:cBhvr>
                                      <p:to>
                                        <a:srgbClr val="B2B2B2"/>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subTnLst>
                                    <p:animClr>
                                      <p:cBhvr override="childStyle">
                                        <p:cTn dur="1" fill="hold" display="0" masterRel="nextClick" afterEffect="1"/>
                                        <p:tgtEl>
                                          <p:spTgt spid="3">
                                            <p:txEl>
                                              <p:pRg st="3" end="3"/>
                                            </p:txEl>
                                          </p:spTgt>
                                        </p:tgtEl>
                                        <p:attrNameLst>
                                          <p:attrName>ppt_c</p:attrName>
                                        </p:attrNameLst>
                                      </p:cBhvr>
                                      <p:to>
                                        <a:srgbClr val="B2B2B2"/>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subTnLst>
                                    <p:animClr>
                                      <p:cBhvr override="childStyle">
                                        <p:cTn dur="1" fill="hold" display="0" masterRel="nextClick" afterEffect="1"/>
                                        <p:tgtEl>
                                          <p:spTgt spid="3">
                                            <p:txEl>
                                              <p:pRg st="4" end="4"/>
                                            </p:txEl>
                                          </p:spTgt>
                                        </p:tgtEl>
                                        <p:attrNameLst>
                                          <p:attrName>ppt_c</p:attrName>
                                        </p:attrNameLst>
                                      </p:cBhvr>
                                      <p:to>
                                        <a:srgbClr val="B2B2B2"/>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subTnLst>
                                    <p:animClr>
                                      <p:cBhvr override="childStyle">
                                        <p:cTn dur="1" fill="hold" display="0" masterRel="nextClick" afterEffect="1"/>
                                        <p:tgtEl>
                                          <p:spTgt spid="3">
                                            <p:txEl>
                                              <p:pRg st="5" end="5"/>
                                            </p:txEl>
                                          </p:spTgt>
                                        </p:tgtEl>
                                        <p:attrNameLst>
                                          <p:attrName>ppt_c</p:attrName>
                                        </p:attrNameLst>
                                      </p:cBhvr>
                                      <p:to>
                                        <a:srgbClr val="B2B2B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100</a:t>
            </a:fld>
            <a:endParaRPr lang="en-US">
              <a:latin typeface="Century Gothic" pitchFamily="34" charset="0"/>
            </a:endParaRPr>
          </a:p>
        </p:txBody>
      </p:sp>
      <p:sp>
        <p:nvSpPr>
          <p:cNvPr id="14338" name="Content Placeholder 2"/>
          <p:cNvSpPr>
            <a:spLocks noGrp="1"/>
          </p:cNvSpPr>
          <p:nvPr>
            <p:ph idx="1"/>
          </p:nvPr>
        </p:nvSpPr>
        <p:spPr>
          <a:xfrm>
            <a:off x="457200" y="1476103"/>
            <a:ext cx="8229600" cy="4667521"/>
          </a:xfrm>
        </p:spPr>
        <p:txBody>
          <a:bodyPr/>
          <a:lstStyle/>
          <a:p>
            <a:r>
              <a:rPr lang="en-US" dirty="0" smtClean="0">
                <a:solidFill>
                  <a:srgbClr val="4F4F4F"/>
                </a:solidFill>
                <a:latin typeface="Century Gothic" pitchFamily="34" charset="0"/>
              </a:rPr>
              <a:t>A straight DELETE of some data from a large table can take hours and even days with no certainty of when it may finish.</a:t>
            </a:r>
          </a:p>
          <a:p>
            <a:r>
              <a:rPr lang="en-US" dirty="0" smtClean="0">
                <a:solidFill>
                  <a:srgbClr val="4F4F4F"/>
                </a:solidFill>
                <a:latin typeface="Century Gothic" pitchFamily="34" charset="0"/>
              </a:rPr>
              <a:t>Alternatively, a </a:t>
            </a:r>
            <a:r>
              <a:rPr lang="en-US" dirty="0" smtClean="0">
                <a:solidFill>
                  <a:srgbClr val="C00000"/>
                </a:solidFill>
                <a:latin typeface="Century Gothic" pitchFamily="34" charset="0"/>
              </a:rPr>
              <a:t>cursor loop delete</a:t>
            </a:r>
            <a:r>
              <a:rPr lang="en-US" dirty="0" smtClean="0">
                <a:solidFill>
                  <a:srgbClr val="4F4F4F"/>
                </a:solidFill>
                <a:latin typeface="Century Gothic" pitchFamily="34" charset="0"/>
              </a:rPr>
              <a:t> with COMMIT will allow for progress to be shown during the delete process and can delete from the tables incrementally.</a:t>
            </a:r>
          </a:p>
          <a:p>
            <a:r>
              <a:rPr lang="en-US" dirty="0" smtClean="0">
                <a:solidFill>
                  <a:srgbClr val="4F4F4F"/>
                </a:solidFill>
                <a:latin typeface="Century Gothic" pitchFamily="34" charset="0"/>
              </a:rPr>
              <a:t>Cursor loops tend to be slower as they will delete via one row match at a time.</a:t>
            </a:r>
            <a:endParaRPr lang="en-US" sz="2000"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DELETE vs. COPY/TRUNCATE/INSERT</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Working with Large Tables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33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33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101</a:t>
            </a:fld>
            <a:endParaRPr lang="en-US">
              <a:latin typeface="Century Gothic" pitchFamily="34" charset="0"/>
            </a:endParaRPr>
          </a:p>
        </p:txBody>
      </p:sp>
      <p:sp>
        <p:nvSpPr>
          <p:cNvPr id="14338" name="Content Placeholder 2"/>
          <p:cNvSpPr>
            <a:spLocks noGrp="1"/>
          </p:cNvSpPr>
          <p:nvPr>
            <p:ph idx="1"/>
          </p:nvPr>
        </p:nvSpPr>
        <p:spPr>
          <a:xfrm>
            <a:off x="457200" y="1476103"/>
            <a:ext cx="8229600" cy="4849283"/>
          </a:xfrm>
        </p:spPr>
        <p:txBody>
          <a:bodyPr/>
          <a:lstStyle/>
          <a:p>
            <a:r>
              <a:rPr lang="en-US" dirty="0" smtClean="0">
                <a:solidFill>
                  <a:srgbClr val="4F4F4F"/>
                </a:solidFill>
                <a:latin typeface="Century Gothic" pitchFamily="34" charset="0"/>
              </a:rPr>
              <a:t>An alternate option is to COPY, TRUNCATE then INSERT.</a:t>
            </a:r>
          </a:p>
          <a:p>
            <a:pPr lvl="1"/>
            <a:r>
              <a:rPr lang="en-US" dirty="0" smtClean="0">
                <a:solidFill>
                  <a:srgbClr val="4F4F4F"/>
                </a:solidFill>
                <a:latin typeface="Century Gothic" pitchFamily="34" charset="0"/>
              </a:rPr>
              <a:t>Copy the records to be kept into a temp table.</a:t>
            </a:r>
          </a:p>
          <a:p>
            <a:pPr lvl="1"/>
            <a:r>
              <a:rPr lang="en-US" dirty="0" smtClean="0">
                <a:solidFill>
                  <a:srgbClr val="4F4F4F"/>
                </a:solidFill>
                <a:latin typeface="Century Gothic" pitchFamily="34" charset="0"/>
              </a:rPr>
              <a:t>Truncate the original table.</a:t>
            </a:r>
          </a:p>
          <a:p>
            <a:pPr lvl="1"/>
            <a:r>
              <a:rPr lang="en-US" dirty="0" smtClean="0">
                <a:solidFill>
                  <a:srgbClr val="4F4F4F"/>
                </a:solidFill>
                <a:latin typeface="Century Gothic" pitchFamily="34" charset="0"/>
              </a:rPr>
              <a:t>Insert (copy back) from the temp table to the original table.</a:t>
            </a:r>
          </a:p>
          <a:p>
            <a:r>
              <a:rPr lang="en-US" dirty="0" smtClean="0">
                <a:solidFill>
                  <a:srgbClr val="4F4F4F"/>
                </a:solidFill>
                <a:latin typeface="Century Gothic" pitchFamily="34" charset="0"/>
              </a:rPr>
              <a:t>Be sure that the temp table has data from all data sources, even if only one data source is being deleted.</a:t>
            </a:r>
            <a:endParaRPr lang="en-US" sz="2000"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DELETE vs. COPY/TRUNCATE/INSERT</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Working with Large Tables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33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33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33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33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102</a:t>
            </a:fld>
            <a:endParaRPr lang="en-US">
              <a:latin typeface="Century Gothic" pitchFamily="34" charset="0"/>
            </a:endParaRPr>
          </a:p>
        </p:txBody>
      </p:sp>
      <p:sp>
        <p:nvSpPr>
          <p:cNvPr id="14338" name="Content Placeholder 2"/>
          <p:cNvSpPr>
            <a:spLocks noGrp="1"/>
          </p:cNvSpPr>
          <p:nvPr>
            <p:ph idx="1"/>
          </p:nvPr>
        </p:nvSpPr>
        <p:spPr>
          <a:xfrm>
            <a:off x="457200" y="1476103"/>
            <a:ext cx="8229600" cy="4667521"/>
          </a:xfrm>
        </p:spPr>
        <p:txBody>
          <a:bodyPr/>
          <a:lstStyle/>
          <a:p>
            <a:r>
              <a:rPr lang="en-US" dirty="0" smtClean="0">
                <a:solidFill>
                  <a:srgbClr val="4F4F4F"/>
                </a:solidFill>
                <a:latin typeface="Century Gothic" pitchFamily="34" charset="0"/>
              </a:rPr>
              <a:t>Example – Customer Scenario 1</a:t>
            </a:r>
          </a:p>
          <a:p>
            <a:pPr lvl="1"/>
            <a:r>
              <a:rPr lang="en-US" sz="1800" dirty="0" smtClean="0">
                <a:solidFill>
                  <a:srgbClr val="4F4F4F"/>
                </a:solidFill>
                <a:latin typeface="Century Gothic" pitchFamily="34" charset="0"/>
              </a:rPr>
              <a:t>Customer have nearly reached maximum database capacity.</a:t>
            </a:r>
          </a:p>
          <a:p>
            <a:pPr lvl="1"/>
            <a:r>
              <a:rPr lang="en-US" sz="1800" dirty="0" smtClean="0">
                <a:solidFill>
                  <a:srgbClr val="4F4F4F"/>
                </a:solidFill>
                <a:latin typeface="Century Gothic" pitchFamily="34" charset="0"/>
              </a:rPr>
              <a:t>Attempt was made to DELETE unnecessary 0 balance records from their  AR snapshot table.</a:t>
            </a:r>
          </a:p>
          <a:p>
            <a:pPr lvl="1"/>
            <a:r>
              <a:rPr lang="en-US" sz="1800" dirty="0" smtClean="0">
                <a:solidFill>
                  <a:srgbClr val="4F4F4F"/>
                </a:solidFill>
                <a:latin typeface="Century Gothic" pitchFamily="34" charset="0"/>
              </a:rPr>
              <a:t>Delete failed due to running out of log space.  In the end, the table was truncated and historically reloaded.</a:t>
            </a:r>
          </a:p>
          <a:p>
            <a:endParaRPr lang="en-US" sz="2000" dirty="0" smtClean="0">
              <a:solidFill>
                <a:srgbClr val="4F4F4F"/>
              </a:solidFill>
              <a:latin typeface="Century Gothic" pitchFamily="34" charset="0"/>
            </a:endParaRPr>
          </a:p>
          <a:p>
            <a:endParaRPr lang="en-US" sz="2000" dirty="0" smtClean="0">
              <a:solidFill>
                <a:srgbClr val="4F4F4F"/>
              </a:solidFill>
              <a:latin typeface="Century Gothic" pitchFamily="34" charset="0"/>
            </a:endParaRPr>
          </a:p>
          <a:p>
            <a:endParaRPr lang="en-US" sz="2000" dirty="0" smtClean="0">
              <a:solidFill>
                <a:srgbClr val="4F4F4F"/>
              </a:solidFill>
              <a:latin typeface="Century Gothic" pitchFamily="34" charset="0"/>
            </a:endParaRPr>
          </a:p>
          <a:p>
            <a:endParaRPr lang="en-US" sz="2000" dirty="0" smtClean="0">
              <a:solidFill>
                <a:srgbClr val="4F4F4F"/>
              </a:solidFill>
              <a:latin typeface="Century Gothic" pitchFamily="34" charset="0"/>
            </a:endParaRPr>
          </a:p>
          <a:p>
            <a:endParaRPr lang="en-US" sz="2000" dirty="0" smtClean="0">
              <a:solidFill>
                <a:srgbClr val="4F4F4F"/>
              </a:solidFill>
              <a:latin typeface="Century Gothic" pitchFamily="34" charset="0"/>
            </a:endParaRPr>
          </a:p>
          <a:p>
            <a:pPr>
              <a:buNone/>
            </a:pPr>
            <a:endParaRPr lang="en-US" sz="2000"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DELETE vs. COPY/TRUNCATE/INSERT</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Working with Large Tables</a:t>
            </a:r>
          </a:p>
        </p:txBody>
      </p:sp>
      <p:pic>
        <p:nvPicPr>
          <p:cNvPr id="10242" name="Picture 2"/>
          <p:cNvPicPr>
            <a:picLocks noChangeAspect="1" noChangeArrowheads="1"/>
          </p:cNvPicPr>
          <p:nvPr/>
        </p:nvPicPr>
        <p:blipFill>
          <a:blip r:embed="rId3"/>
          <a:srcRect/>
          <a:stretch>
            <a:fillRect/>
          </a:stretch>
        </p:blipFill>
        <p:spPr bwMode="auto">
          <a:xfrm>
            <a:off x="216814" y="5200289"/>
            <a:ext cx="8726750" cy="1021411"/>
          </a:xfrm>
          <a:prstGeom prst="rect">
            <a:avLst/>
          </a:prstGeom>
          <a:noFill/>
          <a:ln w="9525">
            <a:noFill/>
            <a:miter lim="800000"/>
            <a:headEnd/>
            <a:tailEnd/>
          </a:ln>
        </p:spPr>
      </p:pic>
      <p:pic>
        <p:nvPicPr>
          <p:cNvPr id="10243" name="Picture 3"/>
          <p:cNvPicPr>
            <a:picLocks noChangeAspect="1" noChangeArrowheads="1"/>
          </p:cNvPicPr>
          <p:nvPr/>
        </p:nvPicPr>
        <p:blipFill>
          <a:blip r:embed="rId4"/>
          <a:srcRect/>
          <a:stretch>
            <a:fillRect/>
          </a:stretch>
        </p:blipFill>
        <p:spPr bwMode="auto">
          <a:xfrm>
            <a:off x="961532" y="3960367"/>
            <a:ext cx="7181277" cy="113038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33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338">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24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2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103</a:t>
            </a:fld>
            <a:endParaRPr lang="en-US" dirty="0">
              <a:latin typeface="Century Gothic" pitchFamily="34" charset="0"/>
            </a:endParaRPr>
          </a:p>
        </p:txBody>
      </p:sp>
      <p:sp>
        <p:nvSpPr>
          <p:cNvPr id="14338" name="Content Placeholder 2"/>
          <p:cNvSpPr>
            <a:spLocks noGrp="1"/>
          </p:cNvSpPr>
          <p:nvPr>
            <p:ph idx="1"/>
          </p:nvPr>
        </p:nvSpPr>
        <p:spPr>
          <a:xfrm>
            <a:off x="457200" y="1476103"/>
            <a:ext cx="8229600" cy="4667521"/>
          </a:xfrm>
        </p:spPr>
        <p:txBody>
          <a:bodyPr/>
          <a:lstStyle/>
          <a:p>
            <a:r>
              <a:rPr lang="en-US" dirty="0" smtClean="0">
                <a:solidFill>
                  <a:srgbClr val="4F4F4F"/>
                </a:solidFill>
                <a:latin typeface="Century Gothic" pitchFamily="34" charset="0"/>
              </a:rPr>
              <a:t>Example – Customer Scenario 2</a:t>
            </a:r>
          </a:p>
          <a:p>
            <a:pPr lvl="1"/>
            <a:r>
              <a:rPr lang="en-US" sz="1600" dirty="0" smtClean="0">
                <a:solidFill>
                  <a:srgbClr val="4F4F4F"/>
                </a:solidFill>
                <a:latin typeface="Century Gothic" pitchFamily="34" charset="0"/>
              </a:rPr>
              <a:t>Customer have 65 million rows in </a:t>
            </a:r>
            <a:r>
              <a:rPr lang="en-US" sz="1600" dirty="0" err="1" smtClean="0">
                <a:solidFill>
                  <a:srgbClr val="4F4F4F"/>
                </a:solidFill>
                <a:latin typeface="Century Gothic" pitchFamily="34" charset="0"/>
              </a:rPr>
              <a:t>fact_inv_mth_balances</a:t>
            </a:r>
            <a:r>
              <a:rPr lang="en-US" sz="1600" dirty="0" smtClean="0">
                <a:solidFill>
                  <a:srgbClr val="4F4F4F"/>
                </a:solidFill>
                <a:latin typeface="Century Gothic" pitchFamily="34" charset="0"/>
              </a:rPr>
              <a:t> which was a huge performance bottleneck in daily runs. This was due to a large number of inactive  item/sites. Customer agreed to remove any records that had not had a balance in the last five years.</a:t>
            </a:r>
          </a:p>
          <a:p>
            <a:pPr lvl="1"/>
            <a:r>
              <a:rPr lang="en-US" sz="1600" dirty="0" smtClean="0">
                <a:solidFill>
                  <a:srgbClr val="4F4F4F"/>
                </a:solidFill>
                <a:latin typeface="Century Gothic" pitchFamily="34" charset="0"/>
              </a:rPr>
              <a:t>A table of source/domain/item/sites that had 0 balances for the last five years was created as a reference.</a:t>
            </a:r>
          </a:p>
          <a:p>
            <a:pPr lvl="1"/>
            <a:r>
              <a:rPr lang="en-US" sz="1600" dirty="0" smtClean="0">
                <a:solidFill>
                  <a:srgbClr val="4F4F4F"/>
                </a:solidFill>
                <a:latin typeface="Century Gothic" pitchFamily="34" charset="0"/>
              </a:rPr>
              <a:t>Attempting to delete the records directly from the table by matching to the reference table resulted in a process that ran for over a day with no idea how long the job might take.</a:t>
            </a:r>
          </a:p>
          <a:p>
            <a:pPr lvl="1"/>
            <a:r>
              <a:rPr lang="en-US" sz="1600" dirty="0" smtClean="0">
                <a:solidFill>
                  <a:srgbClr val="4F4F4F"/>
                </a:solidFill>
                <a:latin typeface="Century Gothic" pitchFamily="34" charset="0"/>
              </a:rPr>
              <a:t>Stopping the delete resulted in SQL Server  rolling back it’s delete attempt for another 14 hours.</a:t>
            </a:r>
          </a:p>
          <a:p>
            <a:pPr lvl="1"/>
            <a:r>
              <a:rPr lang="en-US" sz="1600" dirty="0" smtClean="0">
                <a:solidFill>
                  <a:srgbClr val="4F4F4F"/>
                </a:solidFill>
                <a:latin typeface="Century Gothic" pitchFamily="34" charset="0"/>
              </a:rPr>
              <a:t>A cursor loop delete was created and started. We’re expecting to delete around 55 million records from the table.  After 3 hours and 18 minutes, the total amount of records deleted was just 1.44 million records. At that rate it would still take days to finish deleting the records that need to be deleted.</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DELETE vs. COPY/TRUNCATE/INSERT</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Working with Large Tables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33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338">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338">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33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104</a:t>
            </a:fld>
            <a:endParaRPr lang="en-US">
              <a:latin typeface="Century Gothic" pitchFamily="34" charset="0"/>
            </a:endParaRPr>
          </a:p>
        </p:txBody>
      </p:sp>
      <p:sp>
        <p:nvSpPr>
          <p:cNvPr id="14338" name="Content Placeholder 2"/>
          <p:cNvSpPr>
            <a:spLocks noGrp="1"/>
          </p:cNvSpPr>
          <p:nvPr>
            <p:ph idx="1"/>
          </p:nvPr>
        </p:nvSpPr>
        <p:spPr>
          <a:xfrm>
            <a:off x="457200" y="1476103"/>
            <a:ext cx="8229600" cy="4667521"/>
          </a:xfrm>
        </p:spPr>
        <p:txBody>
          <a:bodyPr/>
          <a:lstStyle/>
          <a:p>
            <a:r>
              <a:rPr lang="en-US" dirty="0" smtClean="0">
                <a:solidFill>
                  <a:srgbClr val="4F4F4F"/>
                </a:solidFill>
                <a:latin typeface="Century Gothic" pitchFamily="34" charset="0"/>
              </a:rPr>
              <a:t>Example – Customer Scenario 2</a:t>
            </a:r>
          </a:p>
          <a:p>
            <a:r>
              <a:rPr lang="en-US" dirty="0" smtClean="0">
                <a:solidFill>
                  <a:srgbClr val="4F4F4F"/>
                </a:solidFill>
                <a:latin typeface="Century Gothic" pitchFamily="34" charset="0"/>
              </a:rPr>
              <a:t>As an alternative option, a series of inserts to create duplicate tables in conjunction with a TRUNCATE may be much faster. </a:t>
            </a:r>
            <a:endParaRPr lang="en-US" sz="2000"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DELETE vs. COPY/TRUNCATE/INSERT</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Working with Large Tables</a:t>
            </a:r>
          </a:p>
        </p:txBody>
      </p:sp>
      <p:pic>
        <p:nvPicPr>
          <p:cNvPr id="3" name="Picture 3"/>
          <p:cNvPicPr>
            <a:picLocks noChangeAspect="1" noChangeArrowheads="1"/>
          </p:cNvPicPr>
          <p:nvPr/>
        </p:nvPicPr>
        <p:blipFill>
          <a:blip r:embed="rId3"/>
          <a:srcRect/>
          <a:stretch>
            <a:fillRect/>
          </a:stretch>
        </p:blipFill>
        <p:spPr bwMode="auto">
          <a:xfrm>
            <a:off x="626882" y="3898888"/>
            <a:ext cx="7858125" cy="1524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105</a:t>
            </a:fld>
            <a:endParaRPr lang="en-US">
              <a:latin typeface="Century Gothic" pitchFamily="34" charset="0"/>
            </a:endParaRPr>
          </a:p>
        </p:txBody>
      </p:sp>
      <p:sp>
        <p:nvSpPr>
          <p:cNvPr id="14338" name="Content Placeholder 2"/>
          <p:cNvSpPr>
            <a:spLocks noGrp="1"/>
          </p:cNvSpPr>
          <p:nvPr>
            <p:ph idx="1"/>
          </p:nvPr>
        </p:nvSpPr>
        <p:spPr>
          <a:xfrm>
            <a:off x="457200" y="1476103"/>
            <a:ext cx="8229600" cy="4667521"/>
          </a:xfrm>
        </p:spPr>
        <p:txBody>
          <a:bodyPr/>
          <a:lstStyle/>
          <a:p>
            <a:r>
              <a:rPr lang="en-US" dirty="0" smtClean="0">
                <a:solidFill>
                  <a:srgbClr val="4F4F4F"/>
                </a:solidFill>
                <a:latin typeface="Century Gothic" pitchFamily="34" charset="0"/>
              </a:rPr>
              <a:t>Example – Customer Scenario 2</a:t>
            </a:r>
          </a:p>
          <a:p>
            <a:r>
              <a:rPr lang="en-US" dirty="0" smtClean="0">
                <a:solidFill>
                  <a:srgbClr val="4F4F4F"/>
                </a:solidFill>
                <a:latin typeface="Century Gothic" pitchFamily="34" charset="0"/>
              </a:rPr>
              <a:t>1) Create a backup copy of the fact table.</a:t>
            </a:r>
          </a:p>
          <a:p>
            <a:pPr lvl="1">
              <a:buNone/>
            </a:pPr>
            <a:endParaRPr lang="en-US" sz="1200" dirty="0" smtClean="0">
              <a:solidFill>
                <a:srgbClr val="4F4F4F"/>
              </a:solidFill>
              <a:latin typeface="Century Gothic" pitchFamily="34" charset="0"/>
            </a:endParaRPr>
          </a:p>
          <a:p>
            <a:pPr lvl="1">
              <a:buNone/>
            </a:pPr>
            <a:r>
              <a:rPr lang="en-US" dirty="0" smtClean="0">
                <a:solidFill>
                  <a:srgbClr val="4F4F4F"/>
                </a:solidFill>
                <a:latin typeface="Century Gothic" pitchFamily="34" charset="0"/>
              </a:rPr>
              <a:t>SELECT *</a:t>
            </a:r>
          </a:p>
          <a:p>
            <a:pPr lvl="1">
              <a:buNone/>
            </a:pPr>
            <a:r>
              <a:rPr lang="en-US" dirty="0" smtClean="0">
                <a:solidFill>
                  <a:srgbClr val="4F4F4F"/>
                </a:solidFill>
                <a:latin typeface="Century Gothic" pitchFamily="34" charset="0"/>
              </a:rPr>
              <a:t>INTO fact_inv_mth_balance_bkup_20140101</a:t>
            </a:r>
          </a:p>
          <a:p>
            <a:pPr lvl="1">
              <a:buNone/>
            </a:pPr>
            <a:r>
              <a:rPr lang="en-US" dirty="0" smtClean="0">
                <a:solidFill>
                  <a:srgbClr val="4F4F4F"/>
                </a:solidFill>
                <a:latin typeface="Century Gothic" pitchFamily="34" charset="0"/>
              </a:rPr>
              <a:t>FROM </a:t>
            </a:r>
            <a:r>
              <a:rPr lang="en-US" dirty="0" err="1" smtClean="0">
                <a:solidFill>
                  <a:srgbClr val="4F4F4F"/>
                </a:solidFill>
                <a:latin typeface="Century Gothic" pitchFamily="34" charset="0"/>
              </a:rPr>
              <a:t>fact_inv_mth_balance</a:t>
            </a:r>
            <a:endParaRPr lang="en-US" dirty="0" smtClean="0">
              <a:solidFill>
                <a:srgbClr val="4F4F4F"/>
              </a:solidFill>
              <a:latin typeface="Century Gothic" pitchFamily="34" charset="0"/>
            </a:endParaRPr>
          </a:p>
          <a:p>
            <a:pPr lvl="1">
              <a:buNone/>
            </a:pPr>
            <a:endParaRPr lang="en-US" sz="1200" dirty="0" smtClean="0">
              <a:solidFill>
                <a:srgbClr val="4F4F4F"/>
              </a:solidFill>
              <a:latin typeface="Century Gothic" pitchFamily="34" charset="0"/>
            </a:endParaRPr>
          </a:p>
          <a:p>
            <a:pPr lvl="1">
              <a:buNone/>
            </a:pPr>
            <a:r>
              <a:rPr lang="en-US" sz="1800" i="1" dirty="0" smtClean="0">
                <a:solidFill>
                  <a:srgbClr val="4F4F4F"/>
                </a:solidFill>
                <a:latin typeface="Century Gothic" pitchFamily="34" charset="0"/>
              </a:rPr>
              <a:t>NOTE: This took about 10 minutes to complete.</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DELETE vs. COPY/TRUNCATE/INSERT</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Working with Large Tables</a:t>
            </a: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106</a:t>
            </a:fld>
            <a:endParaRPr lang="en-US">
              <a:latin typeface="Century Gothic" pitchFamily="34" charset="0"/>
            </a:endParaRPr>
          </a:p>
        </p:txBody>
      </p:sp>
      <p:sp>
        <p:nvSpPr>
          <p:cNvPr id="14338" name="Content Placeholder 2"/>
          <p:cNvSpPr>
            <a:spLocks noGrp="1"/>
          </p:cNvSpPr>
          <p:nvPr>
            <p:ph idx="1"/>
          </p:nvPr>
        </p:nvSpPr>
        <p:spPr>
          <a:xfrm>
            <a:off x="457200" y="1476103"/>
            <a:ext cx="8229600" cy="4667521"/>
          </a:xfrm>
        </p:spPr>
        <p:txBody>
          <a:bodyPr/>
          <a:lstStyle/>
          <a:p>
            <a:r>
              <a:rPr lang="en-US" dirty="0" smtClean="0">
                <a:solidFill>
                  <a:srgbClr val="4F4F4F"/>
                </a:solidFill>
                <a:latin typeface="Century Gothic" pitchFamily="34" charset="0"/>
              </a:rPr>
              <a:t>Example – Customer Scenario 2</a:t>
            </a:r>
          </a:p>
          <a:p>
            <a:r>
              <a:rPr lang="en-US" dirty="0" smtClean="0">
                <a:solidFill>
                  <a:srgbClr val="4F4F4F"/>
                </a:solidFill>
                <a:latin typeface="Century Gothic" pitchFamily="34" charset="0"/>
              </a:rPr>
              <a:t>2) Truncate the original table.</a:t>
            </a:r>
          </a:p>
          <a:p>
            <a:pPr lvl="1">
              <a:buNone/>
            </a:pPr>
            <a:endParaRPr lang="en-US" sz="1200" dirty="0" smtClean="0">
              <a:solidFill>
                <a:srgbClr val="4F4F4F"/>
              </a:solidFill>
              <a:latin typeface="Century Gothic" pitchFamily="34" charset="0"/>
            </a:endParaRPr>
          </a:p>
          <a:p>
            <a:pPr lvl="1">
              <a:buNone/>
            </a:pPr>
            <a:r>
              <a:rPr lang="en-US" dirty="0" smtClean="0">
                <a:solidFill>
                  <a:srgbClr val="4F4F4F"/>
                </a:solidFill>
                <a:latin typeface="Century Gothic" pitchFamily="34" charset="0"/>
              </a:rPr>
              <a:t>TRUNCATE TABLE </a:t>
            </a:r>
            <a:r>
              <a:rPr lang="en-US" dirty="0" err="1" smtClean="0">
                <a:solidFill>
                  <a:srgbClr val="4F4F4F"/>
                </a:solidFill>
                <a:latin typeface="Century Gothic" pitchFamily="34" charset="0"/>
              </a:rPr>
              <a:t>fact_inv_mth_balance</a:t>
            </a:r>
            <a:endParaRPr lang="en-US" dirty="0" smtClean="0">
              <a:solidFill>
                <a:srgbClr val="4F4F4F"/>
              </a:solidFill>
              <a:latin typeface="Century Gothic" pitchFamily="34" charset="0"/>
            </a:endParaRPr>
          </a:p>
          <a:p>
            <a:pPr lvl="1">
              <a:buNone/>
            </a:pPr>
            <a:endParaRPr lang="en-US" sz="1200" i="1" dirty="0" smtClean="0">
              <a:solidFill>
                <a:srgbClr val="4F4F4F"/>
              </a:solidFill>
              <a:latin typeface="Century Gothic" pitchFamily="34" charset="0"/>
            </a:endParaRPr>
          </a:p>
          <a:p>
            <a:pPr lvl="1">
              <a:buNone/>
            </a:pPr>
            <a:r>
              <a:rPr lang="en-US" sz="1800" i="1" dirty="0" smtClean="0">
                <a:solidFill>
                  <a:srgbClr val="4F4F4F"/>
                </a:solidFill>
                <a:latin typeface="Century Gothic" pitchFamily="34" charset="0"/>
              </a:rPr>
              <a:t>NOTE: This was almost instantaneous.</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DELETE vs. COPY/TRUNCATE/INSERT</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Working with Large Tables</a:t>
            </a: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107</a:t>
            </a:fld>
            <a:endParaRPr lang="en-US">
              <a:latin typeface="Century Gothic" pitchFamily="34" charset="0"/>
            </a:endParaRPr>
          </a:p>
        </p:txBody>
      </p:sp>
      <p:sp>
        <p:nvSpPr>
          <p:cNvPr id="14338" name="Content Placeholder 2"/>
          <p:cNvSpPr>
            <a:spLocks noGrp="1"/>
          </p:cNvSpPr>
          <p:nvPr>
            <p:ph idx="1"/>
          </p:nvPr>
        </p:nvSpPr>
        <p:spPr>
          <a:xfrm>
            <a:off x="457200" y="1476103"/>
            <a:ext cx="8074058" cy="4830429"/>
          </a:xfrm>
        </p:spPr>
        <p:txBody>
          <a:bodyPr/>
          <a:lstStyle/>
          <a:p>
            <a:r>
              <a:rPr lang="en-US" dirty="0" smtClean="0">
                <a:solidFill>
                  <a:srgbClr val="4F4F4F"/>
                </a:solidFill>
                <a:latin typeface="Century Gothic" pitchFamily="34" charset="0"/>
              </a:rPr>
              <a:t>Example – Customer Scenario 2</a:t>
            </a:r>
          </a:p>
          <a:p>
            <a:r>
              <a:rPr lang="en-US" dirty="0" smtClean="0">
                <a:solidFill>
                  <a:srgbClr val="4F4F4F"/>
                </a:solidFill>
                <a:latin typeface="Century Gothic" pitchFamily="34" charset="0"/>
              </a:rPr>
              <a:t>3) Create a filter table with the records to be removed. </a:t>
            </a:r>
          </a:p>
          <a:p>
            <a:pPr lvl="1"/>
            <a:r>
              <a:rPr lang="en-US" dirty="0" err="1" smtClean="0">
                <a:solidFill>
                  <a:srgbClr val="4F4F4F"/>
                </a:solidFill>
                <a:latin typeface="Century Gothic" pitchFamily="34" charset="0"/>
              </a:rPr>
              <a:t>permx_inv_retired_item_sites</a:t>
            </a:r>
            <a:endParaRPr lang="en-US" dirty="0" smtClean="0">
              <a:solidFill>
                <a:srgbClr val="4F4F4F"/>
              </a:solidFill>
              <a:latin typeface="Century Gothic" pitchFamily="34" charset="0"/>
            </a:endParaRPr>
          </a:p>
          <a:p>
            <a:pPr lvl="1"/>
            <a:r>
              <a:rPr lang="en-US" dirty="0" smtClean="0">
                <a:solidFill>
                  <a:srgbClr val="4F4F4F"/>
                </a:solidFill>
                <a:latin typeface="Century Gothic" pitchFamily="34" charset="0"/>
              </a:rPr>
              <a:t>This table was populated by a custom procedure that referenced the back-up table just created. See below for example of insert logic from custom procedure.</a:t>
            </a:r>
          </a:p>
          <a:p>
            <a:pPr lvl="1"/>
            <a:endParaRPr lang="en-US" dirty="0" smtClean="0">
              <a:solidFill>
                <a:srgbClr val="4F4F4F"/>
              </a:solidFill>
              <a:latin typeface="Century Gothic" pitchFamily="34" charset="0"/>
            </a:endParaRPr>
          </a:p>
          <a:p>
            <a:pPr lvl="1"/>
            <a:endParaRPr lang="en-US"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DELETE vs. COPY/TRUNCATE/INSERT</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Working with Large Tables</a:t>
            </a: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108</a:t>
            </a:fld>
            <a:endParaRPr lang="en-US">
              <a:latin typeface="Century Gothic" pitchFamily="34" charset="0"/>
            </a:endParaRPr>
          </a:p>
        </p:txBody>
      </p:sp>
      <p:sp>
        <p:nvSpPr>
          <p:cNvPr id="14338" name="Content Placeholder 2"/>
          <p:cNvSpPr>
            <a:spLocks noGrp="1"/>
          </p:cNvSpPr>
          <p:nvPr>
            <p:ph idx="1"/>
          </p:nvPr>
        </p:nvSpPr>
        <p:spPr>
          <a:xfrm>
            <a:off x="457200" y="1476103"/>
            <a:ext cx="8229600" cy="4830429"/>
          </a:xfrm>
        </p:spPr>
        <p:txBody>
          <a:bodyPr/>
          <a:lstStyle/>
          <a:p>
            <a:r>
              <a:rPr lang="en-US" dirty="0" smtClean="0">
                <a:solidFill>
                  <a:srgbClr val="4F4F4F"/>
                </a:solidFill>
                <a:latin typeface="Century Gothic" pitchFamily="34" charset="0"/>
              </a:rPr>
              <a:t>Example – Customer Scenario 2</a:t>
            </a:r>
          </a:p>
          <a:p>
            <a:r>
              <a:rPr lang="en-US" dirty="0" smtClean="0">
                <a:solidFill>
                  <a:srgbClr val="4F4F4F"/>
                </a:solidFill>
                <a:latin typeface="Century Gothic" pitchFamily="34" charset="0"/>
              </a:rPr>
              <a:t>4) Insert a subset of records derived from the backup table joined to the filter table. </a:t>
            </a:r>
          </a:p>
          <a:p>
            <a:pPr>
              <a:buNone/>
            </a:pPr>
            <a:r>
              <a:rPr lang="en-US" sz="1200" dirty="0" smtClean="0">
                <a:solidFill>
                  <a:srgbClr val="4F4F4F"/>
                </a:solidFill>
                <a:latin typeface="Century Gothic" pitchFamily="34" charset="0"/>
              </a:rPr>
              <a:t>	</a:t>
            </a:r>
          </a:p>
          <a:p>
            <a:pPr>
              <a:buNone/>
            </a:pPr>
            <a:r>
              <a:rPr lang="en-US" sz="1800" dirty="0" smtClean="0">
                <a:solidFill>
                  <a:srgbClr val="4F4F4F"/>
                </a:solidFill>
                <a:latin typeface="Century Gothic" pitchFamily="34" charset="0"/>
              </a:rPr>
              <a:t>	INSERT INTO </a:t>
            </a:r>
            <a:r>
              <a:rPr lang="en-US" sz="1800" dirty="0" err="1" smtClean="0">
                <a:solidFill>
                  <a:srgbClr val="4F4F4F"/>
                </a:solidFill>
                <a:latin typeface="Century Gothic" pitchFamily="34" charset="0"/>
              </a:rPr>
              <a:t>fact_inv_mth_balance</a:t>
            </a:r>
            <a:endParaRPr lang="en-US" sz="1800" dirty="0" smtClean="0">
              <a:solidFill>
                <a:srgbClr val="4F4F4F"/>
              </a:solidFill>
              <a:latin typeface="Century Gothic" pitchFamily="34" charset="0"/>
            </a:endParaRPr>
          </a:p>
          <a:p>
            <a:pPr>
              <a:buNone/>
            </a:pPr>
            <a:r>
              <a:rPr lang="en-US" sz="1800" dirty="0" smtClean="0">
                <a:solidFill>
                  <a:srgbClr val="4F4F4F"/>
                </a:solidFill>
                <a:latin typeface="Century Gothic" pitchFamily="34" charset="0"/>
              </a:rPr>
              <a:t>	SELECT *</a:t>
            </a:r>
          </a:p>
          <a:p>
            <a:pPr>
              <a:buNone/>
            </a:pPr>
            <a:r>
              <a:rPr lang="en-US" sz="1800" dirty="0" smtClean="0">
                <a:solidFill>
                  <a:srgbClr val="4F4F4F"/>
                </a:solidFill>
                <a:latin typeface="Century Gothic" pitchFamily="34" charset="0"/>
              </a:rPr>
              <a:t>	FROM fact_inv_mth_balance_bkup_20140101 b</a:t>
            </a:r>
          </a:p>
          <a:p>
            <a:pPr>
              <a:buNone/>
            </a:pPr>
            <a:r>
              <a:rPr lang="en-US" sz="1800" dirty="0" smtClean="0">
                <a:solidFill>
                  <a:srgbClr val="4F4F4F"/>
                </a:solidFill>
                <a:latin typeface="Century Gothic" pitchFamily="34" charset="0"/>
              </a:rPr>
              <a:t>	WHERE NOT EXISTS (SELECT * FROM </a:t>
            </a:r>
            <a:r>
              <a:rPr lang="en-US" sz="1800" dirty="0" err="1" smtClean="0">
                <a:solidFill>
                  <a:srgbClr val="C00000"/>
                </a:solidFill>
                <a:latin typeface="Century Gothic" pitchFamily="34" charset="0"/>
              </a:rPr>
              <a:t>permx_inv_retired_item_sites</a:t>
            </a:r>
            <a:r>
              <a:rPr lang="en-US" sz="1800" dirty="0" smtClean="0">
                <a:solidFill>
                  <a:srgbClr val="4F4F4F"/>
                </a:solidFill>
                <a:latin typeface="Century Gothic" pitchFamily="34" charset="0"/>
              </a:rPr>
              <a:t> p</a:t>
            </a:r>
          </a:p>
          <a:p>
            <a:pPr>
              <a:buNone/>
            </a:pPr>
            <a:r>
              <a:rPr lang="en-US" sz="1800" dirty="0" smtClean="0">
                <a:solidFill>
                  <a:srgbClr val="4F4F4F"/>
                </a:solidFill>
                <a:latin typeface="Century Gothic" pitchFamily="34" charset="0"/>
              </a:rPr>
              <a:t>			WHERE </a:t>
            </a:r>
            <a:r>
              <a:rPr lang="en-US" sz="1800" dirty="0" err="1" smtClean="0">
                <a:solidFill>
                  <a:srgbClr val="4F4F4F"/>
                </a:solidFill>
                <a:latin typeface="Century Gothic" pitchFamily="34" charset="0"/>
              </a:rPr>
              <a:t>p.source_system_code</a:t>
            </a:r>
            <a:r>
              <a:rPr lang="en-US" sz="1800" dirty="0" smtClean="0">
                <a:solidFill>
                  <a:srgbClr val="4F4F4F"/>
                </a:solidFill>
                <a:latin typeface="Century Gothic" pitchFamily="34" charset="0"/>
              </a:rPr>
              <a:t> =	</a:t>
            </a:r>
            <a:r>
              <a:rPr lang="en-US" sz="1800" dirty="0" err="1" smtClean="0">
                <a:solidFill>
                  <a:srgbClr val="4F4F4F"/>
                </a:solidFill>
                <a:latin typeface="Century Gothic" pitchFamily="34" charset="0"/>
              </a:rPr>
              <a:t>b.source_system_code</a:t>
            </a:r>
            <a:endParaRPr lang="en-US" sz="1800" dirty="0" smtClean="0">
              <a:solidFill>
                <a:srgbClr val="4F4F4F"/>
              </a:solidFill>
              <a:latin typeface="Century Gothic" pitchFamily="34" charset="0"/>
            </a:endParaRPr>
          </a:p>
          <a:p>
            <a:pPr>
              <a:buNone/>
            </a:pPr>
            <a:r>
              <a:rPr lang="en-US" sz="1800" dirty="0" smtClean="0">
                <a:solidFill>
                  <a:srgbClr val="4F4F4F"/>
                </a:solidFill>
                <a:latin typeface="Century Gothic" pitchFamily="34" charset="0"/>
              </a:rPr>
              <a:t>			AND </a:t>
            </a:r>
            <a:r>
              <a:rPr lang="en-US" sz="1800" dirty="0" err="1" smtClean="0">
                <a:solidFill>
                  <a:srgbClr val="4F4F4F"/>
                </a:solidFill>
                <a:latin typeface="Century Gothic" pitchFamily="34" charset="0"/>
              </a:rPr>
              <a:t>p.domain_code</a:t>
            </a:r>
            <a:r>
              <a:rPr lang="en-US" sz="1800" dirty="0" smtClean="0">
                <a:solidFill>
                  <a:srgbClr val="4F4F4F"/>
                </a:solidFill>
                <a:latin typeface="Century Gothic" pitchFamily="34" charset="0"/>
              </a:rPr>
              <a:t> = </a:t>
            </a:r>
            <a:r>
              <a:rPr lang="en-US" sz="1800" dirty="0" err="1" smtClean="0">
                <a:solidFill>
                  <a:srgbClr val="4F4F4F"/>
                </a:solidFill>
                <a:latin typeface="Century Gothic" pitchFamily="34" charset="0"/>
              </a:rPr>
              <a:t>b.domain_code</a:t>
            </a:r>
            <a:endParaRPr lang="en-US" sz="1800" dirty="0" smtClean="0">
              <a:solidFill>
                <a:srgbClr val="4F4F4F"/>
              </a:solidFill>
              <a:latin typeface="Century Gothic" pitchFamily="34" charset="0"/>
            </a:endParaRPr>
          </a:p>
          <a:p>
            <a:pPr>
              <a:buNone/>
            </a:pPr>
            <a:r>
              <a:rPr lang="en-US" sz="1800" dirty="0" smtClean="0">
                <a:solidFill>
                  <a:srgbClr val="4F4F4F"/>
                </a:solidFill>
                <a:latin typeface="Century Gothic" pitchFamily="34" charset="0"/>
              </a:rPr>
              <a:t> 			AND </a:t>
            </a:r>
            <a:r>
              <a:rPr lang="en-US" sz="1800" dirty="0" err="1" smtClean="0">
                <a:solidFill>
                  <a:srgbClr val="4F4F4F"/>
                </a:solidFill>
                <a:latin typeface="Century Gothic" pitchFamily="34" charset="0"/>
              </a:rPr>
              <a:t>p.item_number</a:t>
            </a:r>
            <a:r>
              <a:rPr lang="en-US" sz="1800" dirty="0" smtClean="0">
                <a:solidFill>
                  <a:srgbClr val="4F4F4F"/>
                </a:solidFill>
                <a:latin typeface="Century Gothic" pitchFamily="34" charset="0"/>
              </a:rPr>
              <a:t> = </a:t>
            </a:r>
            <a:r>
              <a:rPr lang="en-US" sz="1800" dirty="0" err="1" smtClean="0">
                <a:solidFill>
                  <a:srgbClr val="4F4F4F"/>
                </a:solidFill>
                <a:latin typeface="Century Gothic" pitchFamily="34" charset="0"/>
              </a:rPr>
              <a:t>b.item_number</a:t>
            </a:r>
            <a:endParaRPr lang="en-US" sz="1800" dirty="0" smtClean="0">
              <a:solidFill>
                <a:srgbClr val="4F4F4F"/>
              </a:solidFill>
              <a:latin typeface="Century Gothic" pitchFamily="34" charset="0"/>
            </a:endParaRPr>
          </a:p>
          <a:p>
            <a:pPr>
              <a:buNone/>
            </a:pPr>
            <a:r>
              <a:rPr lang="en-US" sz="1800" dirty="0" smtClean="0">
                <a:solidFill>
                  <a:srgbClr val="4F4F4F"/>
                </a:solidFill>
                <a:latin typeface="Century Gothic" pitchFamily="34" charset="0"/>
              </a:rPr>
              <a:t> 			AND </a:t>
            </a:r>
            <a:r>
              <a:rPr lang="en-US" sz="1800" dirty="0" err="1" smtClean="0">
                <a:solidFill>
                  <a:srgbClr val="4F4F4F"/>
                </a:solidFill>
                <a:latin typeface="Century Gothic" pitchFamily="34" charset="0"/>
              </a:rPr>
              <a:t>p.site_code</a:t>
            </a:r>
            <a:r>
              <a:rPr lang="en-US" sz="1800" dirty="0" smtClean="0">
                <a:solidFill>
                  <a:srgbClr val="4F4F4F"/>
                </a:solidFill>
                <a:latin typeface="Century Gothic" pitchFamily="34" charset="0"/>
              </a:rPr>
              <a:t> = </a:t>
            </a:r>
            <a:r>
              <a:rPr lang="en-US" sz="1800" dirty="0" err="1" smtClean="0">
                <a:solidFill>
                  <a:srgbClr val="4F4F4F"/>
                </a:solidFill>
                <a:latin typeface="Century Gothic" pitchFamily="34" charset="0"/>
              </a:rPr>
              <a:t>b.site_code</a:t>
            </a:r>
            <a:r>
              <a:rPr lang="en-US" sz="1800" dirty="0" smtClean="0">
                <a:solidFill>
                  <a:srgbClr val="4F4F4F"/>
                </a:solidFill>
                <a:latin typeface="Century Gothic" pitchFamily="34" charset="0"/>
              </a:rPr>
              <a:t>)</a:t>
            </a:r>
          </a:p>
          <a:p>
            <a:pPr lvl="1">
              <a:buNone/>
            </a:pPr>
            <a:endParaRPr lang="en-US" sz="1200" dirty="0" smtClean="0">
              <a:solidFill>
                <a:srgbClr val="4F4F4F"/>
              </a:solidFill>
              <a:latin typeface="Century Gothic" pitchFamily="34" charset="0"/>
            </a:endParaRPr>
          </a:p>
          <a:p>
            <a:pPr lvl="1">
              <a:buNone/>
            </a:pPr>
            <a:r>
              <a:rPr lang="en-US" sz="1800" i="1" dirty="0" smtClean="0">
                <a:solidFill>
                  <a:srgbClr val="4F4F4F"/>
                </a:solidFill>
                <a:latin typeface="Century Gothic" pitchFamily="34" charset="0"/>
              </a:rPr>
              <a:t>NOTE: This only took about 58 minutes.</a:t>
            </a:r>
            <a:endParaRPr lang="en-US" sz="1800"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DELETE vs. COPY/TRUNCATE/INSERT</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Working with Large Tables</a:t>
            </a: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Index Issues</a:t>
            </a:r>
            <a:endParaRPr lang="en-US" dirty="0"/>
          </a:p>
        </p:txBody>
      </p:sp>
      <p:sp>
        <p:nvSpPr>
          <p:cNvPr id="3" name="Text Placeholder 2"/>
          <p:cNvSpPr>
            <a:spLocks noGrp="1"/>
          </p:cNvSpPr>
          <p:nvPr>
            <p:ph type="body" sz="quarter" idx="10"/>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FFF145EF-FE6D-49AB-BCED-5CF2685142A6}" type="slidenum">
              <a:rPr lang="en-US" sz="2000">
                <a:solidFill>
                  <a:schemeClr val="bg1"/>
                </a:solidFill>
                <a:latin typeface="Century Gothic" pitchFamily="34" charset="0"/>
              </a:rPr>
              <a:pPr algn="r"/>
              <a:t>11</a:t>
            </a:fld>
            <a:endParaRPr lang="en-US" sz="2000">
              <a:solidFill>
                <a:schemeClr val="bg1"/>
              </a:solidFill>
              <a:latin typeface="Century Gothic" pitchFamily="34" charset="0"/>
            </a:endParaRPr>
          </a:p>
        </p:txBody>
      </p:sp>
      <p:sp>
        <p:nvSpPr>
          <p:cNvPr id="3" name="Content Placeholder 2"/>
          <p:cNvSpPr>
            <a:spLocks noGrp="1"/>
          </p:cNvSpPr>
          <p:nvPr>
            <p:ph idx="4294967295"/>
            <p:custDataLst>
              <p:tags r:id="rId3"/>
            </p:custDataLst>
          </p:nvPr>
        </p:nvSpPr>
        <p:spPr>
          <a:xfrm>
            <a:off x="457200" y="1316038"/>
            <a:ext cx="8229600" cy="5000625"/>
          </a:xfrm>
        </p:spPr>
        <p:txBody>
          <a:bodyPr/>
          <a:lstStyle/>
          <a:p>
            <a:pPr eaLnBrk="1" hangingPunct="1"/>
            <a:r>
              <a:rPr lang="en-US" dirty="0" smtClean="0">
                <a:latin typeface="Century Gothic" pitchFamily="34" charset="0"/>
              </a:rPr>
              <a:t>Clustered</a:t>
            </a:r>
          </a:p>
          <a:p>
            <a:pPr lvl="1" eaLnBrk="1" hangingPunct="1"/>
            <a:r>
              <a:rPr lang="en-US" dirty="0" smtClean="0">
                <a:latin typeface="Century Gothic" pitchFamily="34" charset="0"/>
              </a:rPr>
              <a:t>Physical Order = Index Order</a:t>
            </a:r>
          </a:p>
          <a:p>
            <a:pPr lvl="1" eaLnBrk="1" hangingPunct="1"/>
            <a:r>
              <a:rPr lang="en-US" dirty="0" smtClean="0">
                <a:latin typeface="Century Gothic" pitchFamily="34" charset="0"/>
              </a:rPr>
              <a:t>1 clustered index per table</a:t>
            </a:r>
          </a:p>
          <a:p>
            <a:pPr lvl="1" eaLnBrk="1" hangingPunct="1"/>
            <a:r>
              <a:rPr lang="en-US" dirty="0" smtClean="0">
                <a:latin typeface="Century Gothic" pitchFamily="34" charset="0"/>
              </a:rPr>
              <a:t>Increased speed when accessed sequentially</a:t>
            </a:r>
          </a:p>
        </p:txBody>
      </p:sp>
      <p:sp>
        <p:nvSpPr>
          <p:cNvPr id="32771" name="Title 3"/>
          <p:cNvSpPr>
            <a:spLocks noGrp="1"/>
          </p:cNvSpPr>
          <p:nvPr>
            <p:ph type="title" idx="4294967295"/>
            <p:custDataLst>
              <p:tags r:id="rId4"/>
            </p:custDataLst>
          </p:nvPr>
        </p:nvSpPr>
        <p:spPr>
          <a:xfrm>
            <a:off x="457200" y="608013"/>
            <a:ext cx="8229600" cy="708025"/>
          </a:xfrm>
        </p:spPr>
        <p:txBody>
          <a:bodyPr/>
          <a:lstStyle/>
          <a:p>
            <a:pPr eaLnBrk="1" hangingPunct="1"/>
            <a:r>
              <a:rPr lang="en-US" dirty="0" smtClean="0">
                <a:latin typeface="Century Gothic" pitchFamily="34" charset="0"/>
              </a:rPr>
              <a:t>Table Performance – Indexes</a:t>
            </a:r>
          </a:p>
        </p:txBody>
      </p:sp>
      <p:sp>
        <p:nvSpPr>
          <p:cNvPr id="32772" name="Text Placeholder 4"/>
          <p:cNvSpPr>
            <a:spLocks noGrp="1"/>
          </p:cNvSpPr>
          <p:nvPr>
            <p:ph type="body" sz="quarter" idx="4294967295"/>
            <p:custDataLst>
              <p:tags r:id="rId5"/>
            </p:custDataLst>
          </p:nvPr>
        </p:nvSpPr>
        <p:spPr>
          <a:xfrm>
            <a:off x="457200" y="179388"/>
            <a:ext cx="8229600" cy="428625"/>
          </a:xfrm>
        </p:spPr>
        <p:txBody>
          <a:bodyPr anchor="b"/>
          <a:lstStyle/>
          <a:p>
            <a:pPr marL="0" indent="0" eaLnBrk="1" hangingPunct="1">
              <a:buFontTx/>
              <a:buNone/>
            </a:pPr>
            <a:r>
              <a:rPr lang="en-US" sz="2000" b="1" dirty="0" smtClean="0">
                <a:solidFill>
                  <a:srgbClr val="4F81BD"/>
                </a:solidFill>
                <a:latin typeface="Century Gothic" pitchFamily="34" charset="0"/>
              </a:rPr>
              <a:t>Performance Tuning</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subTnLst>
                                    <p:animClr>
                                      <p:cBhvr override="childStyle">
                                        <p:cTn dur="1" fill="hold" display="0" masterRel="nextClick" afterEffect="1"/>
                                        <p:tgtEl>
                                          <p:spTgt spid="3">
                                            <p:txEl>
                                              <p:pRg st="1" end="1"/>
                                            </p:txEl>
                                          </p:spTgt>
                                        </p:tgtEl>
                                        <p:attrNameLst>
                                          <p:attrName>ppt_c</p:attrName>
                                        </p:attrNameLst>
                                      </p:cBhvr>
                                      <p:to>
                                        <a:srgbClr val="B2B2B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subTnLst>
                                    <p:animClr>
                                      <p:cBhvr override="childStyle">
                                        <p:cTn dur="1" fill="hold" display="0" masterRel="nextClick" afterEffect="1"/>
                                        <p:tgtEl>
                                          <p:spTgt spid="3">
                                            <p:txEl>
                                              <p:pRg st="2" end="2"/>
                                            </p:txEl>
                                          </p:spTgt>
                                        </p:tgtEl>
                                        <p:attrNameLst>
                                          <p:attrName>ppt_c</p:attrName>
                                        </p:attrNameLst>
                                      </p:cBhvr>
                                      <p:to>
                                        <a:srgbClr val="B2B2B2"/>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subTnLst>
                                    <p:animClr>
                                      <p:cBhvr override="childStyle">
                                        <p:cTn dur="1" fill="hold" display="0" masterRel="nextClick" afterEffect="1"/>
                                        <p:tgtEl>
                                          <p:spTgt spid="3">
                                            <p:txEl>
                                              <p:pRg st="3" end="3"/>
                                            </p:txEl>
                                          </p:spTgt>
                                        </p:tgtEl>
                                        <p:attrNameLst>
                                          <p:attrName>ppt_c</p:attrName>
                                        </p:attrNameLst>
                                      </p:cBhvr>
                                      <p:to>
                                        <a:srgbClr val="B2B2B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110</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Indexes can become fragmented which slows down their performance.  </a:t>
            </a:r>
          </a:p>
          <a:p>
            <a:r>
              <a:rPr lang="en-US" dirty="0" smtClean="0">
                <a:solidFill>
                  <a:srgbClr val="4F4F4F"/>
                </a:solidFill>
                <a:latin typeface="Century Gothic" pitchFamily="34" charset="0"/>
              </a:rPr>
              <a:t>How to find the most fragmented indexes?</a:t>
            </a:r>
          </a:p>
          <a:p>
            <a:pPr lvl="1">
              <a:buNone/>
            </a:pPr>
            <a:r>
              <a:rPr lang="en-US" sz="1600" dirty="0" smtClean="0"/>
              <a:t>SELECT OBJECT_NAME (</a:t>
            </a:r>
            <a:r>
              <a:rPr lang="en-US" sz="1600" dirty="0" err="1" smtClean="0"/>
              <a:t>ips</a:t>
            </a:r>
            <a:r>
              <a:rPr lang="en-US" sz="1600" dirty="0" smtClean="0"/>
              <a:t>.[</a:t>
            </a:r>
            <a:r>
              <a:rPr lang="en-US" sz="1600" dirty="0" err="1" smtClean="0"/>
              <a:t>object_id</a:t>
            </a:r>
            <a:r>
              <a:rPr lang="en-US" sz="1600" dirty="0" smtClean="0"/>
              <a:t>]) AS 'Object Name',</a:t>
            </a:r>
          </a:p>
          <a:p>
            <a:pPr lvl="1">
              <a:buNone/>
            </a:pPr>
            <a:r>
              <a:rPr lang="en-US" sz="1600" dirty="0" smtClean="0"/>
              <a:t>       si.name AS 'Index Name',</a:t>
            </a:r>
          </a:p>
          <a:p>
            <a:pPr lvl="1">
              <a:buNone/>
            </a:pPr>
            <a:r>
              <a:rPr lang="en-US" sz="1600" dirty="0" smtClean="0"/>
              <a:t>       ROUND(ips.avg_fragmentation_in_percent,2) AS 'Fragmentation',</a:t>
            </a:r>
          </a:p>
          <a:p>
            <a:pPr lvl="1">
              <a:buNone/>
            </a:pPr>
            <a:r>
              <a:rPr lang="en-US" sz="1600" dirty="0" smtClean="0"/>
              <a:t>       </a:t>
            </a:r>
            <a:r>
              <a:rPr lang="en-US" sz="1600" dirty="0" err="1" smtClean="0"/>
              <a:t>ips.page_count</a:t>
            </a:r>
            <a:r>
              <a:rPr lang="en-US" sz="1600" dirty="0" smtClean="0"/>
              <a:t> AS 'Pages',</a:t>
            </a:r>
          </a:p>
          <a:p>
            <a:pPr lvl="1">
              <a:buNone/>
            </a:pPr>
            <a:r>
              <a:rPr lang="en-US" sz="1600" dirty="0" smtClean="0"/>
              <a:t>       ROUND(ips.avg_page_space_used_in_percent,2) AS 'Page Density'</a:t>
            </a:r>
          </a:p>
          <a:p>
            <a:pPr lvl="1">
              <a:buNone/>
            </a:pPr>
            <a:r>
              <a:rPr lang="en-US" sz="1600" dirty="0" smtClean="0"/>
              <a:t>FROM </a:t>
            </a:r>
            <a:r>
              <a:rPr lang="en-US" sz="1600" dirty="0" err="1" smtClean="0"/>
              <a:t>sys.dm_db_index_physical_stats</a:t>
            </a:r>
            <a:r>
              <a:rPr lang="en-US" sz="1600" dirty="0" smtClean="0"/>
              <a:t> (DB_ID ('DBMaint2008'), NULL, NULL,NULL,'DETAILED') </a:t>
            </a:r>
            <a:r>
              <a:rPr lang="en-US" sz="1600" dirty="0" err="1" smtClean="0"/>
              <a:t>ips</a:t>
            </a:r>
            <a:endParaRPr lang="en-US" sz="1600" dirty="0" smtClean="0"/>
          </a:p>
          <a:p>
            <a:pPr lvl="1">
              <a:buNone/>
            </a:pPr>
            <a:r>
              <a:rPr lang="en-US" sz="1600" dirty="0" smtClean="0"/>
              <a:t>CROSS APPLY </a:t>
            </a:r>
            <a:r>
              <a:rPr lang="en-US" sz="1600" dirty="0" err="1" smtClean="0"/>
              <a:t>sys.indexes</a:t>
            </a:r>
            <a:r>
              <a:rPr lang="en-US" sz="1600" dirty="0" smtClean="0"/>
              <a:t> </a:t>
            </a:r>
            <a:r>
              <a:rPr lang="en-US" sz="1600" dirty="0" err="1" smtClean="0"/>
              <a:t>si</a:t>
            </a:r>
            <a:endParaRPr lang="en-US" sz="1600" dirty="0" smtClean="0"/>
          </a:p>
          <a:p>
            <a:pPr lvl="1">
              <a:buNone/>
            </a:pPr>
            <a:r>
              <a:rPr lang="en-US" sz="1600" dirty="0" smtClean="0"/>
              <a:t>WHERE </a:t>
            </a:r>
            <a:r>
              <a:rPr lang="en-US" sz="1600" dirty="0" err="1" smtClean="0"/>
              <a:t>si.object_id</a:t>
            </a:r>
            <a:r>
              <a:rPr lang="en-US" sz="1600" dirty="0" smtClean="0"/>
              <a:t> = </a:t>
            </a:r>
            <a:r>
              <a:rPr lang="en-US" sz="1600" dirty="0" err="1" smtClean="0"/>
              <a:t>ips.object_id</a:t>
            </a:r>
            <a:endParaRPr lang="en-US" sz="1600" dirty="0" smtClean="0"/>
          </a:p>
          <a:p>
            <a:pPr lvl="1">
              <a:buNone/>
            </a:pPr>
            <a:r>
              <a:rPr lang="en-US" sz="1600" dirty="0" smtClean="0"/>
              <a:t>AND </a:t>
            </a:r>
            <a:r>
              <a:rPr lang="en-US" sz="1600" dirty="0" err="1" smtClean="0"/>
              <a:t>si.index_id</a:t>
            </a:r>
            <a:r>
              <a:rPr lang="en-US" sz="1600" dirty="0" smtClean="0"/>
              <a:t> = </a:t>
            </a:r>
            <a:r>
              <a:rPr lang="en-US" sz="1600" dirty="0" err="1" smtClean="0"/>
              <a:t>ips.index_id</a:t>
            </a:r>
            <a:endParaRPr lang="en-US" sz="1600" dirty="0" smtClean="0"/>
          </a:p>
          <a:p>
            <a:pPr lvl="1">
              <a:buNone/>
            </a:pPr>
            <a:r>
              <a:rPr lang="en-US" sz="1600" dirty="0" smtClean="0"/>
              <a:t>AND </a:t>
            </a:r>
            <a:r>
              <a:rPr lang="en-US" sz="1600" dirty="0" err="1" smtClean="0"/>
              <a:t>ips.index_level</a:t>
            </a:r>
            <a:r>
              <a:rPr lang="en-US" sz="1600" dirty="0" smtClean="0"/>
              <a:t> = 0</a:t>
            </a:r>
          </a:p>
          <a:p>
            <a:pPr lvl="1">
              <a:buNone/>
            </a:pPr>
            <a:r>
              <a:rPr lang="en-US" sz="1600" dirty="0" smtClean="0"/>
              <a:t>ORDER BY 3 DESC</a:t>
            </a:r>
            <a:endParaRPr lang="en-US" sz="1600"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Index Fragmentation</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Index Issues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33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338">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338">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338">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338">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4338">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4338">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4338">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4338">
                                            <p:txEl>
                                              <p:pRg st="9" end="9"/>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4338">
                                            <p:txEl>
                                              <p:pRg st="10" end="10"/>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4338">
                                            <p:txEl>
                                              <p:pRg st="11" end="11"/>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4338">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111</a:t>
            </a:fld>
            <a:endParaRPr lang="en-US">
              <a:latin typeface="Century Gothic" pitchFamily="34" charset="0"/>
            </a:endParaRPr>
          </a:p>
        </p:txBody>
      </p:sp>
      <p:sp>
        <p:nvSpPr>
          <p:cNvPr id="14338" name="Content Placeholder 2"/>
          <p:cNvSpPr>
            <a:spLocks noGrp="1"/>
          </p:cNvSpPr>
          <p:nvPr>
            <p:ph idx="1"/>
          </p:nvPr>
        </p:nvSpPr>
        <p:spPr>
          <a:xfrm>
            <a:off x="457199" y="1316038"/>
            <a:ext cx="8451131" cy="5000625"/>
          </a:xfrm>
        </p:spPr>
        <p:txBody>
          <a:bodyPr/>
          <a:lstStyle/>
          <a:p>
            <a:r>
              <a:rPr lang="en-US" dirty="0" smtClean="0">
                <a:solidFill>
                  <a:srgbClr val="4F4F4F"/>
                </a:solidFill>
                <a:latin typeface="Century Gothic" pitchFamily="34" charset="0"/>
              </a:rPr>
              <a:t>Results from query</a:t>
            </a:r>
          </a:p>
          <a:p>
            <a:endParaRPr lang="en-US" sz="1600"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Index Fragmentation</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Index Issues</a:t>
            </a:r>
          </a:p>
        </p:txBody>
      </p:sp>
      <p:pic>
        <p:nvPicPr>
          <p:cNvPr id="12290" name="Picture 2"/>
          <p:cNvPicPr>
            <a:picLocks noChangeAspect="1" noChangeArrowheads="1"/>
          </p:cNvPicPr>
          <p:nvPr/>
        </p:nvPicPr>
        <p:blipFill>
          <a:blip r:embed="rId3"/>
          <a:srcRect/>
          <a:stretch>
            <a:fillRect/>
          </a:stretch>
        </p:blipFill>
        <p:spPr bwMode="auto">
          <a:xfrm>
            <a:off x="909705" y="1989057"/>
            <a:ext cx="6918355" cy="394797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112</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Dropping and Recreating the Index on a table can eliminate the fragmentation.  </a:t>
            </a:r>
          </a:p>
          <a:p>
            <a:r>
              <a:rPr lang="en-US" dirty="0" smtClean="0">
                <a:solidFill>
                  <a:srgbClr val="4F4F4F"/>
                </a:solidFill>
                <a:latin typeface="Century Gothic" pitchFamily="34" charset="0"/>
              </a:rPr>
              <a:t>Results from recreating the index </a:t>
            </a:r>
            <a:r>
              <a:rPr lang="en-US" dirty="0" err="1" smtClean="0">
                <a:solidFill>
                  <a:srgbClr val="4F4F4F"/>
                </a:solidFill>
                <a:latin typeface="Century Gothic" pitchFamily="34" charset="0"/>
              </a:rPr>
              <a:t>perm_gl_balance_idx_A</a:t>
            </a:r>
            <a:r>
              <a:rPr lang="en-US" dirty="0" smtClean="0">
                <a:solidFill>
                  <a:srgbClr val="4F4F4F"/>
                </a:solidFill>
                <a:latin typeface="Century Gothic" pitchFamily="34" charset="0"/>
              </a:rPr>
              <a:t>.</a:t>
            </a:r>
          </a:p>
          <a:p>
            <a:endParaRPr lang="en-US" sz="1600"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Index Fragmentation</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Index Issues</a:t>
            </a:r>
          </a:p>
        </p:txBody>
      </p:sp>
      <p:grpSp>
        <p:nvGrpSpPr>
          <p:cNvPr id="8" name="Group 7"/>
          <p:cNvGrpSpPr/>
          <p:nvPr/>
        </p:nvGrpSpPr>
        <p:grpSpPr>
          <a:xfrm>
            <a:off x="257712" y="3752850"/>
            <a:ext cx="8141705" cy="1158234"/>
            <a:chOff x="257712" y="3752850"/>
            <a:chExt cx="8141705" cy="1158234"/>
          </a:xfrm>
        </p:grpSpPr>
        <p:pic>
          <p:nvPicPr>
            <p:cNvPr id="13314" name="Picture 2"/>
            <p:cNvPicPr>
              <a:picLocks noChangeAspect="1" noChangeArrowheads="1"/>
            </p:cNvPicPr>
            <p:nvPr/>
          </p:nvPicPr>
          <p:blipFill>
            <a:blip r:embed="rId3"/>
            <a:srcRect/>
            <a:stretch>
              <a:fillRect/>
            </a:stretch>
          </p:blipFill>
          <p:spPr bwMode="auto">
            <a:xfrm>
              <a:off x="257712" y="3752850"/>
              <a:ext cx="8141705" cy="1158234"/>
            </a:xfrm>
            <a:prstGeom prst="rect">
              <a:avLst/>
            </a:prstGeom>
            <a:noFill/>
            <a:ln w="9525">
              <a:noFill/>
              <a:miter lim="800000"/>
              <a:headEnd/>
              <a:tailEnd/>
            </a:ln>
          </p:spPr>
        </p:pic>
        <p:sp>
          <p:nvSpPr>
            <p:cNvPr id="7" name="Rounded Rectangle 6"/>
            <p:cNvSpPr/>
            <p:nvPr/>
          </p:nvSpPr>
          <p:spPr>
            <a:xfrm>
              <a:off x="4675695" y="4157221"/>
              <a:ext cx="1640264" cy="753863"/>
            </a:xfrm>
            <a:prstGeom prst="roundRect">
              <a:avLst/>
            </a:prstGeom>
            <a:noFill/>
            <a:ln w="25400">
              <a:solidFill>
                <a:srgbClr val="C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113</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Dropping and Recreating the Index on a table can eliminate the fragmentation.  </a:t>
            </a:r>
          </a:p>
          <a:p>
            <a:r>
              <a:rPr lang="en-US" dirty="0" smtClean="0">
                <a:solidFill>
                  <a:srgbClr val="4F4F4F"/>
                </a:solidFill>
                <a:latin typeface="Century Gothic" pitchFamily="34" charset="0"/>
              </a:rPr>
              <a:t>Option: Create jobs to rebuild indexes.</a:t>
            </a:r>
          </a:p>
          <a:p>
            <a:endParaRPr lang="en-US" sz="1600"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Index Fragmentation</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Index Issues</a:t>
            </a:r>
          </a:p>
        </p:txBody>
      </p:sp>
      <p:pic>
        <p:nvPicPr>
          <p:cNvPr id="2" name="Picture 2"/>
          <p:cNvPicPr>
            <a:picLocks noChangeAspect="1" noChangeArrowheads="1"/>
          </p:cNvPicPr>
          <p:nvPr/>
        </p:nvPicPr>
        <p:blipFill>
          <a:blip r:embed="rId3"/>
          <a:srcRect/>
          <a:stretch>
            <a:fillRect/>
          </a:stretch>
        </p:blipFill>
        <p:spPr bwMode="auto">
          <a:xfrm>
            <a:off x="849090" y="2939830"/>
            <a:ext cx="6465888" cy="310834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Issues – Class </a:t>
            </a:r>
            <a:r>
              <a:rPr lang="en-US" dirty="0" err="1" smtClean="0"/>
              <a:t>Excercise</a:t>
            </a:r>
            <a:endParaRPr lang="en-US" dirty="0"/>
          </a:p>
        </p:txBody>
      </p:sp>
      <p:sp>
        <p:nvSpPr>
          <p:cNvPr id="3" name="Text Placeholder 2"/>
          <p:cNvSpPr>
            <a:spLocks noGrp="1"/>
          </p:cNvSpPr>
          <p:nvPr>
            <p:ph type="body" sz="quarter" idx="10"/>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115</a:t>
            </a:fld>
            <a:endParaRPr lang="en-US">
              <a:latin typeface="Century Gothic" pitchFamily="34" charset="0"/>
            </a:endParaRPr>
          </a:p>
        </p:txBody>
      </p:sp>
      <p:sp>
        <p:nvSpPr>
          <p:cNvPr id="14338" name="Content Placeholder 2"/>
          <p:cNvSpPr>
            <a:spLocks noGrp="1"/>
          </p:cNvSpPr>
          <p:nvPr>
            <p:ph idx="1"/>
          </p:nvPr>
        </p:nvSpPr>
        <p:spPr>
          <a:xfrm>
            <a:off x="457200" y="1515291"/>
            <a:ext cx="8229600" cy="4801372"/>
          </a:xfrm>
        </p:spPr>
        <p:txBody>
          <a:bodyPr/>
          <a:lstStyle/>
          <a:p>
            <a:r>
              <a:rPr lang="en-US" dirty="0" smtClean="0">
                <a:solidFill>
                  <a:srgbClr val="4F4F4F"/>
                </a:solidFill>
                <a:latin typeface="Century Gothic" pitchFamily="34" charset="0"/>
              </a:rPr>
              <a:t>At some customer sites, we were seeing customers running out of </a:t>
            </a:r>
            <a:r>
              <a:rPr lang="en-US" dirty="0" err="1" smtClean="0">
                <a:solidFill>
                  <a:srgbClr val="4F4F4F"/>
                </a:solidFill>
                <a:latin typeface="Century Gothic" pitchFamily="34" charset="0"/>
              </a:rPr>
              <a:t>tempdb</a:t>
            </a:r>
            <a:r>
              <a:rPr lang="en-US" dirty="0" smtClean="0">
                <a:solidFill>
                  <a:srgbClr val="4F4F4F"/>
                </a:solidFill>
                <a:latin typeface="Century Gothic" pitchFamily="34" charset="0"/>
              </a:rPr>
              <a:t> space while running this job. </a:t>
            </a:r>
          </a:p>
          <a:p>
            <a:r>
              <a:rPr lang="en-US" dirty="0" smtClean="0">
                <a:solidFill>
                  <a:srgbClr val="4F4F4F"/>
                </a:solidFill>
                <a:latin typeface="Century Gothic" pitchFamily="34" charset="0"/>
              </a:rPr>
              <a:t>Something is seriously wrong with the logic if that is the case.</a:t>
            </a:r>
          </a:p>
          <a:p>
            <a:r>
              <a:rPr lang="en-US" dirty="0" smtClean="0">
                <a:solidFill>
                  <a:srgbClr val="4F4F4F"/>
                </a:solidFill>
                <a:latin typeface="Century Gothic" pitchFamily="34" charset="0"/>
              </a:rPr>
              <a:t>Look at the SQL logic doing the insert and see if there are obvious reasons why this is causing our </a:t>
            </a:r>
            <a:r>
              <a:rPr lang="en-US" dirty="0" err="1" smtClean="0">
                <a:solidFill>
                  <a:srgbClr val="4F4F4F"/>
                </a:solidFill>
                <a:latin typeface="Century Gothic" pitchFamily="34" charset="0"/>
              </a:rPr>
              <a:t>tempdb</a:t>
            </a:r>
            <a:r>
              <a:rPr lang="en-US" dirty="0" smtClean="0">
                <a:solidFill>
                  <a:srgbClr val="4F4F4F"/>
                </a:solidFill>
                <a:latin typeface="Century Gothic" pitchFamily="34" charset="0"/>
              </a:rPr>
              <a:t> space to run out.</a:t>
            </a:r>
          </a:p>
        </p:txBody>
      </p:sp>
      <p:sp>
        <p:nvSpPr>
          <p:cNvPr id="14339" name="Title 3"/>
          <p:cNvSpPr>
            <a:spLocks noGrp="1"/>
          </p:cNvSpPr>
          <p:nvPr>
            <p:ph type="title"/>
          </p:nvPr>
        </p:nvSpPr>
        <p:spPr>
          <a:xfrm>
            <a:off x="457200" y="608013"/>
            <a:ext cx="8229600" cy="708025"/>
          </a:xfrm>
        </p:spPr>
        <p:txBody>
          <a:bodyPr/>
          <a:lstStyle/>
          <a:p>
            <a:r>
              <a:rPr lang="en-US" dirty="0" err="1" smtClean="0">
                <a:solidFill>
                  <a:srgbClr val="4F4F4F"/>
                </a:solidFill>
                <a:latin typeface="Century Gothic" pitchFamily="34" charset="0"/>
              </a:rPr>
              <a:t>stage_inv_trx_chg_months</a:t>
            </a:r>
            <a:endParaRPr lang="en-US" dirty="0" smtClean="0">
              <a:solidFill>
                <a:srgbClr val="4F4F4F"/>
              </a:solidFill>
              <a:latin typeface="Century Gothic" pitchFamily="34" charset="0"/>
            </a:endParaRPr>
          </a:p>
        </p:txBody>
      </p:sp>
      <p:sp>
        <p:nvSpPr>
          <p:cNvPr id="14340" name="Text Placeholder 4"/>
          <p:cNvSpPr>
            <a:spLocks noGrp="1"/>
          </p:cNvSpPr>
          <p:nvPr>
            <p:ph type="body" sz="quarter" idx="11"/>
          </p:nvPr>
        </p:nvSpPr>
        <p:spPr/>
        <p:txBody>
          <a:bodyPr/>
          <a:lstStyle/>
          <a:p>
            <a:r>
              <a:rPr lang="en-US" dirty="0" smtClean="0">
                <a:latin typeface="Century Gothic" pitchFamily="34" charset="0"/>
              </a:rPr>
              <a:t>Performance Issue – Class Exercise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33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33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116</a:t>
            </a:fld>
            <a:endParaRPr lang="en-US">
              <a:latin typeface="Century Gothic" pitchFamily="34" charset="0"/>
            </a:endParaRPr>
          </a:p>
        </p:txBody>
      </p:sp>
      <p:sp>
        <p:nvSpPr>
          <p:cNvPr id="14338" name="Content Placeholder 2"/>
          <p:cNvSpPr>
            <a:spLocks noGrp="1"/>
          </p:cNvSpPr>
          <p:nvPr>
            <p:ph idx="1"/>
          </p:nvPr>
        </p:nvSpPr>
        <p:spPr>
          <a:xfrm>
            <a:off x="457200" y="1515291"/>
            <a:ext cx="8229600" cy="4801372"/>
          </a:xfrm>
        </p:spPr>
        <p:txBody>
          <a:bodyPr/>
          <a:lstStyle/>
          <a:p>
            <a:r>
              <a:rPr lang="en-US" dirty="0" smtClean="0">
                <a:solidFill>
                  <a:srgbClr val="4F4F4F"/>
                </a:solidFill>
                <a:latin typeface="Century Gothic" pitchFamily="34" charset="0"/>
              </a:rPr>
              <a:t>This table load was running a very very long time and causing the server to run out of disk space during some runs. </a:t>
            </a:r>
          </a:p>
          <a:p>
            <a:r>
              <a:rPr lang="en-US" dirty="0" smtClean="0">
                <a:solidFill>
                  <a:srgbClr val="4F4F4F"/>
                </a:solidFill>
                <a:latin typeface="Century Gothic" pitchFamily="34" charset="0"/>
              </a:rPr>
              <a:t>Can you see what may be causing performance issues with this process?</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stage_inv_bal_mth_date1</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Performance Issue – Class Exercise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33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117</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Live troubleshooting</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Live Support Issue</a:t>
            </a:r>
          </a:p>
        </p:txBody>
      </p:sp>
      <p:sp>
        <p:nvSpPr>
          <p:cNvPr id="14340" name="Text Placeholder 4"/>
          <p:cNvSpPr>
            <a:spLocks noGrp="1"/>
          </p:cNvSpPr>
          <p:nvPr>
            <p:ph type="body" sz="quarter" idx="11"/>
          </p:nvPr>
        </p:nvSpPr>
        <p:spPr/>
        <p:txBody>
          <a:bodyPr/>
          <a:lstStyle/>
          <a:p>
            <a:endParaRPr lang="en-US" dirty="0" smtClean="0">
              <a:latin typeface="Century Gothic" pitchFamily="34" charset="0"/>
            </a:endParaRPr>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118</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pPr marL="914400" lvl="1" indent="-457200" eaLnBrk="1" hangingPunct="1">
              <a:buFont typeface="Arial" pitchFamily="34" charset="0"/>
              <a:buChar char="•"/>
            </a:pPr>
            <a:r>
              <a:rPr lang="en-US" sz="2800" dirty="0" smtClean="0">
                <a:latin typeface="Century Gothic" pitchFamily="34" charset="0"/>
              </a:rPr>
              <a:t>Introduction and overview of SQL</a:t>
            </a:r>
          </a:p>
          <a:p>
            <a:pPr marL="914400" lvl="1" indent="-457200" eaLnBrk="1" hangingPunct="1">
              <a:buFont typeface="Arial" pitchFamily="34" charset="0"/>
              <a:buChar char="•"/>
            </a:pPr>
            <a:r>
              <a:rPr lang="en-US" sz="2800" dirty="0" smtClean="0">
                <a:latin typeface="Century Gothic" pitchFamily="34" charset="0"/>
              </a:rPr>
              <a:t>BI troubleshooting tools and techniques</a:t>
            </a:r>
          </a:p>
          <a:p>
            <a:pPr marL="914400" lvl="1" indent="-457200" eaLnBrk="1" hangingPunct="1">
              <a:buFont typeface="Arial" pitchFamily="34" charset="0"/>
              <a:buChar char="•"/>
            </a:pPr>
            <a:r>
              <a:rPr lang="en-US" sz="2800" dirty="0" smtClean="0">
                <a:latin typeface="Century Gothic" pitchFamily="34" charset="0"/>
              </a:rPr>
              <a:t>Customization methodologies</a:t>
            </a:r>
          </a:p>
          <a:p>
            <a:pPr marL="914400" lvl="1" indent="-457200" eaLnBrk="1" hangingPunct="1">
              <a:buFont typeface="Arial" pitchFamily="34" charset="0"/>
              <a:buChar char="•"/>
            </a:pPr>
            <a:r>
              <a:rPr lang="en-US" sz="2800" dirty="0" smtClean="0">
                <a:latin typeface="Century Gothic" pitchFamily="34" charset="0"/>
              </a:rPr>
              <a:t>Performance tuning methodologies</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Course Review</a:t>
            </a:r>
          </a:p>
        </p:txBody>
      </p:sp>
      <p:sp>
        <p:nvSpPr>
          <p:cNvPr id="14340" name="Text Placeholder 4"/>
          <p:cNvSpPr>
            <a:spLocks noGrp="1"/>
          </p:cNvSpPr>
          <p:nvPr>
            <p:ph type="body" sz="quarter" idx="11"/>
          </p:nvPr>
        </p:nvSpPr>
        <p:spPr/>
        <p:txBody>
          <a:bodyPr/>
          <a:lstStyle/>
          <a:p>
            <a:endParaRPr lang="en-US" dirty="0" smtClean="0">
              <a:latin typeface="Century Gothic" pitchFamily="34" charset="0"/>
            </a:endParaRPr>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119</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Q&amp;A</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Exam Review</a:t>
            </a:r>
          </a:p>
        </p:txBody>
      </p:sp>
      <p:sp>
        <p:nvSpPr>
          <p:cNvPr id="14340" name="Text Placeholder 4"/>
          <p:cNvSpPr>
            <a:spLocks noGrp="1"/>
          </p:cNvSpPr>
          <p:nvPr>
            <p:ph type="body" sz="quarter" idx="11"/>
          </p:nvPr>
        </p:nvSpPr>
        <p:spPr/>
        <p:txBody>
          <a:bodyPr/>
          <a:lstStyle/>
          <a:p>
            <a:endParaRPr lang="en-US" dirty="0" smtClean="0">
              <a:latin typeface="Century Gothic"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FFF145EF-FE6D-49AB-BCED-5CF2685142A6}" type="slidenum">
              <a:rPr lang="en-US" sz="2000">
                <a:solidFill>
                  <a:schemeClr val="bg1"/>
                </a:solidFill>
                <a:latin typeface="Century Gothic" pitchFamily="34" charset="0"/>
              </a:rPr>
              <a:pPr algn="r"/>
              <a:t>12</a:t>
            </a:fld>
            <a:endParaRPr lang="en-US" sz="2000">
              <a:solidFill>
                <a:schemeClr val="bg1"/>
              </a:solidFill>
              <a:latin typeface="Century Gothic" pitchFamily="34" charset="0"/>
            </a:endParaRPr>
          </a:p>
        </p:txBody>
      </p:sp>
      <p:sp>
        <p:nvSpPr>
          <p:cNvPr id="3" name="Content Placeholder 2"/>
          <p:cNvSpPr>
            <a:spLocks noGrp="1"/>
          </p:cNvSpPr>
          <p:nvPr>
            <p:ph idx="4294967295"/>
            <p:custDataLst>
              <p:tags r:id="rId3"/>
            </p:custDataLst>
          </p:nvPr>
        </p:nvSpPr>
        <p:spPr>
          <a:xfrm>
            <a:off x="457199" y="1316038"/>
            <a:ext cx="8599489" cy="5000625"/>
          </a:xfrm>
        </p:spPr>
        <p:txBody>
          <a:bodyPr/>
          <a:lstStyle/>
          <a:p>
            <a:pPr eaLnBrk="1" hangingPunct="1"/>
            <a:r>
              <a:rPr lang="en-US" dirty="0" smtClean="0">
                <a:latin typeface="Century Gothic" pitchFamily="34" charset="0"/>
              </a:rPr>
              <a:t>Partially referenced indexes will use as much of the index as is matched without a gap.</a:t>
            </a:r>
          </a:p>
          <a:p>
            <a:pPr eaLnBrk="1" hangingPunct="1"/>
            <a:r>
              <a:rPr lang="en-US" dirty="0" smtClean="0">
                <a:latin typeface="Century Gothic" pitchFamily="34" charset="0"/>
              </a:rPr>
              <a:t>Will this index get used?</a:t>
            </a:r>
          </a:p>
          <a:p>
            <a:pPr eaLnBrk="1" hangingPunct="1">
              <a:buNone/>
            </a:pPr>
            <a:r>
              <a:rPr lang="en-US" sz="2000" dirty="0" smtClean="0">
                <a:latin typeface="Century Gothic" pitchFamily="34" charset="0"/>
              </a:rPr>
              <a:t>Index: </a:t>
            </a:r>
          </a:p>
          <a:p>
            <a:pPr eaLnBrk="1" hangingPunct="1">
              <a:buNone/>
            </a:pPr>
            <a:r>
              <a:rPr lang="en-US" sz="2000" dirty="0" smtClean="0">
                <a:latin typeface="Century Gothic" pitchFamily="34" charset="0"/>
              </a:rPr>
              <a:t>	</a:t>
            </a:r>
            <a:r>
              <a:rPr lang="en-US" sz="2000" dirty="0" err="1" smtClean="0">
                <a:latin typeface="Century Gothic" pitchFamily="34" charset="0"/>
              </a:rPr>
              <a:t>source_system_code</a:t>
            </a:r>
            <a:r>
              <a:rPr lang="en-US" sz="2000" dirty="0" smtClean="0">
                <a:latin typeface="Century Gothic" pitchFamily="34" charset="0"/>
              </a:rPr>
              <a:t>, </a:t>
            </a:r>
            <a:r>
              <a:rPr lang="en-US" sz="2000" dirty="0" err="1" smtClean="0">
                <a:latin typeface="Century Gothic" pitchFamily="34" charset="0"/>
              </a:rPr>
              <a:t>domain_code</a:t>
            </a:r>
            <a:r>
              <a:rPr lang="en-US" sz="2000" dirty="0" smtClean="0">
                <a:latin typeface="Century Gothic" pitchFamily="34" charset="0"/>
              </a:rPr>
              <a:t>, </a:t>
            </a:r>
            <a:r>
              <a:rPr lang="en-US" sz="2000" dirty="0" err="1" smtClean="0">
                <a:latin typeface="Century Gothic" pitchFamily="34" charset="0"/>
              </a:rPr>
              <a:t>invoice_number</a:t>
            </a:r>
            <a:r>
              <a:rPr lang="en-US" sz="2000" dirty="0" smtClean="0">
                <a:latin typeface="Century Gothic" pitchFamily="34" charset="0"/>
              </a:rPr>
              <a:t>, </a:t>
            </a:r>
            <a:r>
              <a:rPr lang="en-US" sz="2000" dirty="0" err="1" smtClean="0">
                <a:latin typeface="Century Gothic" pitchFamily="34" charset="0"/>
              </a:rPr>
              <a:t>credit_term_split_sequence</a:t>
            </a:r>
            <a:r>
              <a:rPr lang="en-US" sz="2000" dirty="0" smtClean="0">
                <a:latin typeface="Century Gothic" pitchFamily="34" charset="0"/>
              </a:rPr>
              <a:t>, </a:t>
            </a:r>
            <a:r>
              <a:rPr lang="en-US" sz="2000" dirty="0" err="1" smtClean="0">
                <a:latin typeface="Century Gothic" pitchFamily="34" charset="0"/>
              </a:rPr>
              <a:t>effective_date</a:t>
            </a:r>
            <a:r>
              <a:rPr lang="en-US" sz="2000" dirty="0" smtClean="0">
                <a:latin typeface="Century Gothic" pitchFamily="34" charset="0"/>
              </a:rPr>
              <a:t>, </a:t>
            </a:r>
            <a:r>
              <a:rPr lang="en-US" sz="2000" dirty="0" err="1" smtClean="0">
                <a:latin typeface="Century Gothic" pitchFamily="34" charset="0"/>
              </a:rPr>
              <a:t>snapshot_frequency</a:t>
            </a:r>
            <a:endParaRPr lang="en-US" sz="2000" dirty="0" smtClean="0">
              <a:latin typeface="Century Gothic" pitchFamily="34" charset="0"/>
            </a:endParaRPr>
          </a:p>
          <a:p>
            <a:pPr eaLnBrk="1" hangingPunct="1">
              <a:buNone/>
            </a:pPr>
            <a:r>
              <a:rPr lang="en-US" sz="2000" dirty="0" smtClean="0">
                <a:latin typeface="Century Gothic" pitchFamily="34" charset="0"/>
              </a:rPr>
              <a:t>Query:</a:t>
            </a:r>
          </a:p>
          <a:p>
            <a:pPr eaLnBrk="1" hangingPunct="1">
              <a:buNone/>
            </a:pPr>
            <a:r>
              <a:rPr lang="en-US" sz="2000" dirty="0" smtClean="0">
                <a:latin typeface="Century Gothic" pitchFamily="34" charset="0"/>
              </a:rPr>
              <a:t>	select count(*)</a:t>
            </a:r>
          </a:p>
          <a:p>
            <a:pPr eaLnBrk="1" hangingPunct="1">
              <a:buNone/>
            </a:pPr>
            <a:r>
              <a:rPr lang="en-US" sz="2000" dirty="0" smtClean="0">
                <a:latin typeface="Century Gothic" pitchFamily="34" charset="0"/>
              </a:rPr>
              <a:t>	from </a:t>
            </a:r>
            <a:r>
              <a:rPr lang="en-US" sz="2000" dirty="0" err="1" smtClean="0">
                <a:latin typeface="Century Gothic" pitchFamily="34" charset="0"/>
              </a:rPr>
              <a:t>fact_ar_invoice_snapshot</a:t>
            </a:r>
            <a:r>
              <a:rPr lang="en-US" sz="2000" dirty="0" smtClean="0">
                <a:latin typeface="Century Gothic" pitchFamily="34" charset="0"/>
              </a:rPr>
              <a:t> f, </a:t>
            </a:r>
          </a:p>
          <a:p>
            <a:pPr eaLnBrk="1" hangingPunct="1">
              <a:buNone/>
            </a:pPr>
            <a:r>
              <a:rPr lang="en-US" sz="2000" dirty="0" smtClean="0">
                <a:latin typeface="Century Gothic" pitchFamily="34" charset="0"/>
              </a:rPr>
              <a:t>              </a:t>
            </a:r>
            <a:r>
              <a:rPr lang="en-US" sz="2000" dirty="0" err="1" smtClean="0">
                <a:latin typeface="Century Gothic" pitchFamily="34" charset="0"/>
              </a:rPr>
              <a:t>stage_ar_invoice_snap</a:t>
            </a:r>
            <a:r>
              <a:rPr lang="en-US" sz="2000" dirty="0" smtClean="0">
                <a:latin typeface="Century Gothic" pitchFamily="34" charset="0"/>
              </a:rPr>
              <a:t> s </a:t>
            </a:r>
          </a:p>
          <a:p>
            <a:pPr eaLnBrk="1" hangingPunct="1">
              <a:buNone/>
            </a:pPr>
            <a:r>
              <a:rPr lang="en-US" sz="2000" dirty="0" smtClean="0">
                <a:latin typeface="Century Gothic" pitchFamily="34" charset="0"/>
              </a:rPr>
              <a:t>	where </a:t>
            </a:r>
            <a:r>
              <a:rPr lang="en-US" sz="2000" dirty="0" err="1" smtClean="0">
                <a:latin typeface="Century Gothic" pitchFamily="34" charset="0"/>
              </a:rPr>
              <a:t>f.source_system_code</a:t>
            </a:r>
            <a:r>
              <a:rPr lang="en-US" sz="2000" dirty="0" smtClean="0">
                <a:latin typeface="Century Gothic" pitchFamily="34" charset="0"/>
              </a:rPr>
              <a:t> = </a:t>
            </a:r>
            <a:r>
              <a:rPr lang="en-US" sz="2000" dirty="0" err="1" smtClean="0">
                <a:latin typeface="Century Gothic" pitchFamily="34" charset="0"/>
              </a:rPr>
              <a:t>s.source_system_code</a:t>
            </a:r>
            <a:r>
              <a:rPr lang="en-US" sz="2000" dirty="0" smtClean="0">
                <a:latin typeface="Century Gothic" pitchFamily="34" charset="0"/>
              </a:rPr>
              <a:t> </a:t>
            </a:r>
          </a:p>
          <a:p>
            <a:pPr eaLnBrk="1" hangingPunct="1">
              <a:buNone/>
            </a:pPr>
            <a:r>
              <a:rPr lang="en-US" sz="2000" dirty="0" smtClean="0">
                <a:latin typeface="Century Gothic" pitchFamily="34" charset="0"/>
              </a:rPr>
              <a:t>	and </a:t>
            </a:r>
            <a:r>
              <a:rPr lang="en-US" sz="2000" dirty="0" err="1" smtClean="0">
                <a:latin typeface="Century Gothic" pitchFamily="34" charset="0"/>
              </a:rPr>
              <a:t>f.domain_code</a:t>
            </a:r>
            <a:r>
              <a:rPr lang="en-US" sz="2000" dirty="0" smtClean="0">
                <a:latin typeface="Century Gothic" pitchFamily="34" charset="0"/>
              </a:rPr>
              <a:t> = </a:t>
            </a:r>
            <a:r>
              <a:rPr lang="en-US" sz="2000" dirty="0" err="1" smtClean="0">
                <a:latin typeface="Century Gothic" pitchFamily="34" charset="0"/>
              </a:rPr>
              <a:t>s.domain_code</a:t>
            </a:r>
            <a:endParaRPr lang="en-US" sz="2000" dirty="0" smtClean="0">
              <a:latin typeface="Century Gothic" pitchFamily="34" charset="0"/>
            </a:endParaRPr>
          </a:p>
          <a:p>
            <a:pPr eaLnBrk="1" hangingPunct="1">
              <a:buNone/>
            </a:pPr>
            <a:r>
              <a:rPr lang="en-US" sz="2000" dirty="0" smtClean="0">
                <a:latin typeface="Century Gothic" pitchFamily="34" charset="0"/>
              </a:rPr>
              <a:t>	and </a:t>
            </a:r>
            <a:r>
              <a:rPr lang="en-US" sz="2000" dirty="0" err="1" smtClean="0">
                <a:latin typeface="Century Gothic" pitchFamily="34" charset="0"/>
              </a:rPr>
              <a:t>f.effective_date</a:t>
            </a:r>
            <a:r>
              <a:rPr lang="en-US" sz="2000" dirty="0" smtClean="0">
                <a:latin typeface="Century Gothic" pitchFamily="34" charset="0"/>
              </a:rPr>
              <a:t> = </a:t>
            </a:r>
            <a:r>
              <a:rPr lang="en-US" sz="2000" dirty="0" err="1" smtClean="0">
                <a:latin typeface="Century Gothic" pitchFamily="34" charset="0"/>
              </a:rPr>
              <a:t>s.effective_date</a:t>
            </a:r>
            <a:endParaRPr lang="en-US" dirty="0" smtClean="0">
              <a:latin typeface="Century Gothic" pitchFamily="34" charset="0"/>
            </a:endParaRPr>
          </a:p>
        </p:txBody>
      </p:sp>
      <p:sp>
        <p:nvSpPr>
          <p:cNvPr id="32771" name="Title 3"/>
          <p:cNvSpPr>
            <a:spLocks noGrp="1"/>
          </p:cNvSpPr>
          <p:nvPr>
            <p:ph type="title" idx="4294967295"/>
            <p:custDataLst>
              <p:tags r:id="rId4"/>
            </p:custDataLst>
          </p:nvPr>
        </p:nvSpPr>
        <p:spPr>
          <a:xfrm>
            <a:off x="457200" y="608013"/>
            <a:ext cx="8229600" cy="708025"/>
          </a:xfrm>
        </p:spPr>
        <p:txBody>
          <a:bodyPr/>
          <a:lstStyle/>
          <a:p>
            <a:pPr eaLnBrk="1" hangingPunct="1"/>
            <a:r>
              <a:rPr lang="en-US" dirty="0" smtClean="0">
                <a:latin typeface="Century Gothic" pitchFamily="34" charset="0"/>
              </a:rPr>
              <a:t>Table Performance – Indexes </a:t>
            </a:r>
          </a:p>
        </p:txBody>
      </p:sp>
      <p:sp>
        <p:nvSpPr>
          <p:cNvPr id="32772" name="Text Placeholder 4"/>
          <p:cNvSpPr>
            <a:spLocks noGrp="1"/>
          </p:cNvSpPr>
          <p:nvPr>
            <p:ph type="body" sz="quarter" idx="4294967295"/>
            <p:custDataLst>
              <p:tags r:id="rId5"/>
            </p:custDataLst>
          </p:nvPr>
        </p:nvSpPr>
        <p:spPr>
          <a:xfrm>
            <a:off x="457200" y="179388"/>
            <a:ext cx="8229600" cy="428625"/>
          </a:xfrm>
        </p:spPr>
        <p:txBody>
          <a:bodyPr anchor="b"/>
          <a:lstStyle/>
          <a:p>
            <a:pPr marL="0" indent="0" eaLnBrk="1" hangingPunct="1">
              <a:buFontTx/>
              <a:buNone/>
            </a:pPr>
            <a:r>
              <a:rPr lang="en-US" sz="2000" b="1" dirty="0" smtClean="0">
                <a:solidFill>
                  <a:srgbClr val="4F81BD"/>
                </a:solidFill>
                <a:latin typeface="Century Gothic" pitchFamily="34" charset="0"/>
              </a:rPr>
              <a:t>Performance Tuning</a:t>
            </a:r>
          </a:p>
        </p:txBody>
      </p:sp>
      <p:pic>
        <p:nvPicPr>
          <p:cNvPr id="9218" name="Picture 2"/>
          <p:cNvPicPr>
            <a:picLocks noChangeAspect="1" noChangeArrowheads="1"/>
          </p:cNvPicPr>
          <p:nvPr/>
        </p:nvPicPr>
        <p:blipFill>
          <a:blip r:embed="rId8"/>
          <a:srcRect/>
          <a:stretch>
            <a:fillRect/>
          </a:stretch>
        </p:blipFill>
        <p:spPr bwMode="auto">
          <a:xfrm>
            <a:off x="5807023" y="3939289"/>
            <a:ext cx="2879777" cy="1433489"/>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2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Content Placeholder 4"/>
          <p:cNvSpPr>
            <a:spLocks noGrp="1"/>
          </p:cNvSpPr>
          <p:nvPr>
            <p:ph idx="1"/>
          </p:nvPr>
        </p:nvSpPr>
        <p:spPr>
          <a:xfrm>
            <a:off x="457200" y="1316038"/>
            <a:ext cx="8229600" cy="5000625"/>
          </a:xfrm>
        </p:spPr>
        <p:txBody>
          <a:bodyPr/>
          <a:lstStyle/>
          <a:p>
            <a:endParaRPr lang="en-GB" sz="4000" smtClean="0">
              <a:solidFill>
                <a:srgbClr val="4F4F4F"/>
              </a:solidFill>
              <a:latin typeface="Century Gothic" pitchFamily="34" charset="0"/>
            </a:endParaRPr>
          </a:p>
          <a:p>
            <a:pPr algn="ctr">
              <a:lnSpc>
                <a:spcPct val="150000"/>
              </a:lnSpc>
              <a:buFont typeface="Arial" charset="0"/>
              <a:buNone/>
            </a:pPr>
            <a:r>
              <a:rPr lang="en-GB" sz="4000" smtClean="0">
                <a:solidFill>
                  <a:srgbClr val="4F4F4F"/>
                </a:solidFill>
                <a:latin typeface="Century Gothic" pitchFamily="34" charset="0"/>
                <a:hlinkClick r:id="rId3"/>
              </a:rPr>
              <a:t>www.qad.com</a:t>
            </a:r>
            <a:endParaRPr lang="en-GB" sz="4000" smtClean="0">
              <a:solidFill>
                <a:srgbClr val="4F4F4F"/>
              </a:solidFill>
              <a:latin typeface="Century Gothic" pitchFamily="34" charset="0"/>
            </a:endParaRPr>
          </a:p>
          <a:p>
            <a:pPr algn="ctr">
              <a:lnSpc>
                <a:spcPct val="150000"/>
              </a:lnSpc>
              <a:buFont typeface="Arial" charset="0"/>
              <a:buNone/>
            </a:pPr>
            <a:r>
              <a:rPr lang="en-GB" sz="2000" smtClean="0">
                <a:solidFill>
                  <a:srgbClr val="4F4F4F"/>
                </a:solidFill>
                <a:latin typeface="Century Gothic" pitchFamily="34" charset="0"/>
              </a:rPr>
              <a:t>© 2010 QAD Inc</a:t>
            </a:r>
          </a:p>
        </p:txBody>
      </p:sp>
      <p:sp>
        <p:nvSpPr>
          <p:cNvPr id="15362" name="Title 3"/>
          <p:cNvSpPr>
            <a:spLocks noGrp="1"/>
          </p:cNvSpPr>
          <p:nvPr>
            <p:ph type="title"/>
          </p:nvPr>
        </p:nvSpPr>
        <p:spPr>
          <a:xfrm>
            <a:off x="457200" y="608013"/>
            <a:ext cx="8229600" cy="708025"/>
          </a:xfrm>
        </p:spPr>
        <p:txBody>
          <a:bodyPr/>
          <a:lstStyle/>
          <a:p>
            <a:endParaRPr lang="en-GB" dirty="0" smtClean="0">
              <a:solidFill>
                <a:srgbClr val="4F4F4F"/>
              </a:solidFill>
              <a:latin typeface="Century Gothic" pitchFamily="34" charset="0"/>
            </a:endParaRPr>
          </a:p>
        </p:txBody>
      </p:sp>
      <p:sp>
        <p:nvSpPr>
          <p:cNvPr id="15363" name="Text Placeholder 5"/>
          <p:cNvSpPr>
            <a:spLocks noGrp="1"/>
          </p:cNvSpPr>
          <p:nvPr>
            <p:ph type="body" sz="quarter" idx="11"/>
          </p:nvPr>
        </p:nvSpPr>
        <p:spPr/>
        <p:txBody>
          <a:bodyPr/>
          <a:lstStyle/>
          <a:p>
            <a:endParaRPr lang="en-GB" smtClean="0">
              <a:latin typeface="Century Gothic" pitchFamily="34" charset="0"/>
            </a:endParaRPr>
          </a:p>
        </p:txBody>
      </p:sp>
      <p:sp>
        <p:nvSpPr>
          <p:cNvPr id="15364" name="Slide Number Placeholder 6"/>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7021680-EB15-436F-B8AC-D0A885ED6434}" type="slidenum">
              <a:rPr lang="en-US">
                <a:latin typeface="Century Gothic" pitchFamily="34" charset="0"/>
              </a:rPr>
              <a:pPr fontAlgn="base">
                <a:spcBef>
                  <a:spcPct val="0"/>
                </a:spcBef>
                <a:spcAft>
                  <a:spcPct val="0"/>
                </a:spcAft>
              </a:pPr>
              <a:t>120</a:t>
            </a:fld>
            <a:endParaRPr lang="en-US">
              <a:latin typeface="Century Gothic"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FFF145EF-FE6D-49AB-BCED-5CF2685142A6}" type="slidenum">
              <a:rPr lang="en-US" sz="2000">
                <a:solidFill>
                  <a:schemeClr val="bg1"/>
                </a:solidFill>
                <a:latin typeface="Century Gothic" pitchFamily="34" charset="0"/>
              </a:rPr>
              <a:pPr algn="r"/>
              <a:t>13</a:t>
            </a:fld>
            <a:endParaRPr lang="en-US" sz="2000">
              <a:solidFill>
                <a:schemeClr val="bg1"/>
              </a:solidFill>
              <a:latin typeface="Century Gothic" pitchFamily="34" charset="0"/>
            </a:endParaRPr>
          </a:p>
        </p:txBody>
      </p:sp>
      <p:sp>
        <p:nvSpPr>
          <p:cNvPr id="3" name="Content Placeholder 2"/>
          <p:cNvSpPr>
            <a:spLocks noGrp="1"/>
          </p:cNvSpPr>
          <p:nvPr>
            <p:ph idx="4294967295"/>
            <p:custDataLst>
              <p:tags r:id="rId3"/>
            </p:custDataLst>
          </p:nvPr>
        </p:nvSpPr>
        <p:spPr>
          <a:xfrm>
            <a:off x="457200" y="1316038"/>
            <a:ext cx="8229600" cy="5000625"/>
          </a:xfrm>
        </p:spPr>
        <p:txBody>
          <a:bodyPr/>
          <a:lstStyle/>
          <a:p>
            <a:pPr eaLnBrk="1" hangingPunct="1"/>
            <a:r>
              <a:rPr lang="en-US" dirty="0" smtClean="0">
                <a:latin typeface="Century Gothic" pitchFamily="34" charset="0"/>
              </a:rPr>
              <a:t>Partially referenced indexes – continued</a:t>
            </a:r>
          </a:p>
          <a:p>
            <a:pPr eaLnBrk="1" hangingPunct="1"/>
            <a:r>
              <a:rPr lang="en-US" dirty="0" smtClean="0">
                <a:latin typeface="Century Gothic" pitchFamily="34" charset="0"/>
              </a:rPr>
              <a:t>It looks like the index is used ... BUT … </a:t>
            </a:r>
          </a:p>
        </p:txBody>
      </p:sp>
      <p:sp>
        <p:nvSpPr>
          <p:cNvPr id="32771" name="Title 3"/>
          <p:cNvSpPr>
            <a:spLocks noGrp="1"/>
          </p:cNvSpPr>
          <p:nvPr>
            <p:ph type="title" idx="4294967295"/>
            <p:custDataLst>
              <p:tags r:id="rId4"/>
            </p:custDataLst>
          </p:nvPr>
        </p:nvSpPr>
        <p:spPr>
          <a:xfrm>
            <a:off x="457200" y="608013"/>
            <a:ext cx="8229600" cy="708025"/>
          </a:xfrm>
        </p:spPr>
        <p:txBody>
          <a:bodyPr/>
          <a:lstStyle/>
          <a:p>
            <a:pPr eaLnBrk="1" hangingPunct="1"/>
            <a:r>
              <a:rPr lang="en-US" dirty="0" smtClean="0">
                <a:latin typeface="Century Gothic" pitchFamily="34" charset="0"/>
              </a:rPr>
              <a:t>Table Performance – Indexes </a:t>
            </a:r>
          </a:p>
        </p:txBody>
      </p:sp>
      <p:sp>
        <p:nvSpPr>
          <p:cNvPr id="32772" name="Text Placeholder 4"/>
          <p:cNvSpPr>
            <a:spLocks noGrp="1"/>
          </p:cNvSpPr>
          <p:nvPr>
            <p:ph type="body" sz="quarter" idx="4294967295"/>
            <p:custDataLst>
              <p:tags r:id="rId5"/>
            </p:custDataLst>
          </p:nvPr>
        </p:nvSpPr>
        <p:spPr>
          <a:xfrm>
            <a:off x="457200" y="179388"/>
            <a:ext cx="8229600" cy="428625"/>
          </a:xfrm>
        </p:spPr>
        <p:txBody>
          <a:bodyPr anchor="b"/>
          <a:lstStyle/>
          <a:p>
            <a:pPr marL="0" indent="0" eaLnBrk="1" hangingPunct="1">
              <a:buFontTx/>
              <a:buNone/>
            </a:pPr>
            <a:r>
              <a:rPr lang="en-US" sz="2000" b="1" dirty="0" smtClean="0">
                <a:solidFill>
                  <a:srgbClr val="4F81BD"/>
                </a:solidFill>
                <a:latin typeface="Century Gothic" pitchFamily="34" charset="0"/>
              </a:rPr>
              <a:t>Performance Tuning</a:t>
            </a:r>
          </a:p>
        </p:txBody>
      </p:sp>
      <p:grpSp>
        <p:nvGrpSpPr>
          <p:cNvPr id="14" name="Group 13"/>
          <p:cNvGrpSpPr/>
          <p:nvPr/>
        </p:nvGrpSpPr>
        <p:grpSpPr>
          <a:xfrm>
            <a:off x="457200" y="2811326"/>
            <a:ext cx="8229600" cy="3505337"/>
            <a:chOff x="457200" y="2811326"/>
            <a:chExt cx="8229600" cy="3505337"/>
          </a:xfrm>
        </p:grpSpPr>
        <p:pic>
          <p:nvPicPr>
            <p:cNvPr id="10242" name="Picture 2"/>
            <p:cNvPicPr>
              <a:picLocks noChangeAspect="1" noChangeArrowheads="1"/>
            </p:cNvPicPr>
            <p:nvPr/>
          </p:nvPicPr>
          <p:blipFill>
            <a:blip r:embed="rId8"/>
            <a:srcRect/>
            <a:stretch>
              <a:fillRect/>
            </a:stretch>
          </p:blipFill>
          <p:spPr bwMode="auto">
            <a:xfrm>
              <a:off x="457200" y="2811326"/>
              <a:ext cx="5352642" cy="3505337"/>
            </a:xfrm>
            <a:prstGeom prst="rect">
              <a:avLst/>
            </a:prstGeom>
            <a:noFill/>
            <a:ln w="9525">
              <a:noFill/>
              <a:miter lim="800000"/>
              <a:headEnd/>
              <a:tailEnd/>
            </a:ln>
          </p:spPr>
        </p:pic>
        <p:pic>
          <p:nvPicPr>
            <p:cNvPr id="10243" name="Picture 3"/>
            <p:cNvPicPr>
              <a:picLocks noChangeAspect="1" noChangeArrowheads="1"/>
            </p:cNvPicPr>
            <p:nvPr/>
          </p:nvPicPr>
          <p:blipFill>
            <a:blip r:embed="rId9"/>
            <a:srcRect/>
            <a:stretch>
              <a:fillRect/>
            </a:stretch>
          </p:blipFill>
          <p:spPr bwMode="auto">
            <a:xfrm>
              <a:off x="4993549" y="2811326"/>
              <a:ext cx="3693251" cy="1566448"/>
            </a:xfrm>
            <a:prstGeom prst="rect">
              <a:avLst/>
            </a:prstGeom>
            <a:noFill/>
            <a:ln w="9525">
              <a:noFill/>
              <a:miter lim="800000"/>
              <a:headEnd/>
              <a:tailEnd/>
            </a:ln>
          </p:spPr>
        </p:pic>
        <p:cxnSp>
          <p:nvCxnSpPr>
            <p:cNvPr id="9" name="Straight Arrow Connector 8"/>
            <p:cNvCxnSpPr/>
            <p:nvPr/>
          </p:nvCxnSpPr>
          <p:spPr>
            <a:xfrm flipV="1">
              <a:off x="5809842" y="4242062"/>
              <a:ext cx="238261" cy="782425"/>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3"/>
          <p:cNvPicPr>
            <a:picLocks noChangeAspect="1" noChangeArrowheads="1"/>
          </p:cNvPicPr>
          <p:nvPr/>
        </p:nvPicPr>
        <p:blipFill>
          <a:blip r:embed="rId8"/>
          <a:srcRect/>
          <a:stretch>
            <a:fillRect/>
          </a:stretch>
        </p:blipFill>
        <p:spPr bwMode="auto">
          <a:xfrm>
            <a:off x="1134114" y="3397302"/>
            <a:ext cx="7670248" cy="2672126"/>
          </a:xfrm>
          <a:prstGeom prst="rect">
            <a:avLst/>
          </a:prstGeom>
          <a:noFill/>
          <a:ln w="9525">
            <a:noFill/>
            <a:miter lim="800000"/>
            <a:headEnd/>
            <a:tailEnd/>
          </a:ln>
        </p:spPr>
      </p:pic>
      <p:sp>
        <p:nvSpPr>
          <p:cNvPr id="32769"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FFF145EF-FE6D-49AB-BCED-5CF2685142A6}" type="slidenum">
              <a:rPr lang="en-US" sz="2000">
                <a:solidFill>
                  <a:schemeClr val="bg1"/>
                </a:solidFill>
                <a:latin typeface="Century Gothic" pitchFamily="34" charset="0"/>
              </a:rPr>
              <a:pPr algn="r"/>
              <a:t>14</a:t>
            </a:fld>
            <a:endParaRPr lang="en-US" sz="2000">
              <a:solidFill>
                <a:schemeClr val="bg1"/>
              </a:solidFill>
              <a:latin typeface="Century Gothic" pitchFamily="34" charset="0"/>
            </a:endParaRPr>
          </a:p>
        </p:txBody>
      </p:sp>
      <p:sp>
        <p:nvSpPr>
          <p:cNvPr id="3" name="Content Placeholder 2"/>
          <p:cNvSpPr>
            <a:spLocks noGrp="1"/>
          </p:cNvSpPr>
          <p:nvPr>
            <p:ph idx="4294967295"/>
            <p:custDataLst>
              <p:tags r:id="rId3"/>
            </p:custDataLst>
          </p:nvPr>
        </p:nvSpPr>
        <p:spPr>
          <a:xfrm>
            <a:off x="457200" y="1316038"/>
            <a:ext cx="8229600" cy="5000625"/>
          </a:xfrm>
        </p:spPr>
        <p:txBody>
          <a:bodyPr/>
          <a:lstStyle/>
          <a:p>
            <a:pPr eaLnBrk="1" hangingPunct="1"/>
            <a:r>
              <a:rPr lang="en-US" dirty="0" smtClean="0">
                <a:latin typeface="Century Gothic" pitchFamily="34" charset="0"/>
              </a:rPr>
              <a:t>Partially referenced indexes – continued </a:t>
            </a:r>
          </a:p>
          <a:p>
            <a:pPr eaLnBrk="1" hangingPunct="1"/>
            <a:r>
              <a:rPr lang="en-US" dirty="0" smtClean="0">
                <a:latin typeface="Century Gothic" pitchFamily="34" charset="0"/>
              </a:rPr>
              <a:t>It looks like the index is used ... BUT … only the first two parts of the index.</a:t>
            </a:r>
          </a:p>
          <a:p>
            <a:pPr lvl="1" eaLnBrk="1" hangingPunct="1"/>
            <a:endParaRPr lang="en-US" dirty="0" smtClean="0">
              <a:latin typeface="Century Gothic" pitchFamily="34" charset="0"/>
            </a:endParaRPr>
          </a:p>
        </p:txBody>
      </p:sp>
      <p:sp>
        <p:nvSpPr>
          <p:cNvPr id="32771" name="Title 3"/>
          <p:cNvSpPr>
            <a:spLocks noGrp="1"/>
          </p:cNvSpPr>
          <p:nvPr>
            <p:ph type="title" idx="4294967295"/>
            <p:custDataLst>
              <p:tags r:id="rId4"/>
            </p:custDataLst>
          </p:nvPr>
        </p:nvSpPr>
        <p:spPr>
          <a:xfrm>
            <a:off x="457200" y="608013"/>
            <a:ext cx="8229600" cy="708025"/>
          </a:xfrm>
        </p:spPr>
        <p:txBody>
          <a:bodyPr/>
          <a:lstStyle/>
          <a:p>
            <a:pPr eaLnBrk="1" hangingPunct="1"/>
            <a:r>
              <a:rPr lang="en-US" dirty="0" smtClean="0">
                <a:latin typeface="Century Gothic" pitchFamily="34" charset="0"/>
              </a:rPr>
              <a:t>Table Performance – Indexes </a:t>
            </a:r>
          </a:p>
        </p:txBody>
      </p:sp>
      <p:sp>
        <p:nvSpPr>
          <p:cNvPr id="32772" name="Text Placeholder 4"/>
          <p:cNvSpPr>
            <a:spLocks noGrp="1"/>
          </p:cNvSpPr>
          <p:nvPr>
            <p:ph type="body" sz="quarter" idx="4294967295"/>
            <p:custDataLst>
              <p:tags r:id="rId5"/>
            </p:custDataLst>
          </p:nvPr>
        </p:nvSpPr>
        <p:spPr>
          <a:xfrm>
            <a:off x="457200" y="179388"/>
            <a:ext cx="8229600" cy="428625"/>
          </a:xfrm>
        </p:spPr>
        <p:txBody>
          <a:bodyPr anchor="b"/>
          <a:lstStyle/>
          <a:p>
            <a:pPr marL="0" indent="0" eaLnBrk="1" hangingPunct="1">
              <a:buFontTx/>
              <a:buNone/>
            </a:pPr>
            <a:r>
              <a:rPr lang="en-US" sz="2000" b="1" dirty="0" smtClean="0">
                <a:solidFill>
                  <a:srgbClr val="4F81BD"/>
                </a:solidFill>
                <a:latin typeface="Century Gothic" pitchFamily="34" charset="0"/>
              </a:rPr>
              <a:t>Performance Tuning</a:t>
            </a:r>
          </a:p>
        </p:txBody>
      </p:sp>
      <p:pic>
        <p:nvPicPr>
          <p:cNvPr id="11266" name="Picture 2"/>
          <p:cNvPicPr>
            <a:picLocks noChangeAspect="1" noChangeArrowheads="1"/>
          </p:cNvPicPr>
          <p:nvPr/>
        </p:nvPicPr>
        <p:blipFill>
          <a:blip r:embed="rId9"/>
          <a:srcRect/>
          <a:stretch>
            <a:fillRect/>
          </a:stretch>
        </p:blipFill>
        <p:spPr bwMode="auto">
          <a:xfrm>
            <a:off x="258534" y="4285572"/>
            <a:ext cx="3923421" cy="2023790"/>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26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2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FFF145EF-FE6D-49AB-BCED-5CF2685142A6}" type="slidenum">
              <a:rPr lang="en-US" sz="2000">
                <a:solidFill>
                  <a:schemeClr val="bg1"/>
                </a:solidFill>
                <a:latin typeface="Century Gothic" pitchFamily="34" charset="0"/>
              </a:rPr>
              <a:pPr algn="r"/>
              <a:t>15</a:t>
            </a:fld>
            <a:endParaRPr lang="en-US" sz="2000">
              <a:solidFill>
                <a:schemeClr val="bg1"/>
              </a:solidFill>
              <a:latin typeface="Century Gothic" pitchFamily="34" charset="0"/>
            </a:endParaRPr>
          </a:p>
        </p:txBody>
      </p:sp>
      <p:sp>
        <p:nvSpPr>
          <p:cNvPr id="3" name="Content Placeholder 2"/>
          <p:cNvSpPr>
            <a:spLocks noGrp="1"/>
          </p:cNvSpPr>
          <p:nvPr>
            <p:ph idx="4294967295"/>
            <p:custDataLst>
              <p:tags r:id="rId3"/>
            </p:custDataLst>
          </p:nvPr>
        </p:nvSpPr>
        <p:spPr>
          <a:xfrm>
            <a:off x="457200" y="1316038"/>
            <a:ext cx="8229600" cy="5000625"/>
          </a:xfrm>
        </p:spPr>
        <p:txBody>
          <a:bodyPr/>
          <a:lstStyle/>
          <a:p>
            <a:pPr eaLnBrk="1" hangingPunct="1"/>
            <a:r>
              <a:rPr lang="en-US" dirty="0" smtClean="0">
                <a:latin typeface="Century Gothic" pitchFamily="34" charset="0"/>
              </a:rPr>
              <a:t>Partially referenced indexes – continued </a:t>
            </a:r>
          </a:p>
          <a:p>
            <a:pPr eaLnBrk="1" hangingPunct="1"/>
            <a:r>
              <a:rPr lang="en-US" dirty="0" smtClean="0">
                <a:latin typeface="Century Gothic" pitchFamily="34" charset="0"/>
              </a:rPr>
              <a:t>Because there is a gap in the columns used from the index, only the first two columns get used.</a:t>
            </a:r>
          </a:p>
          <a:p>
            <a:pPr eaLnBrk="1" hangingPunct="1"/>
            <a:r>
              <a:rPr lang="en-US" dirty="0" smtClean="0">
                <a:latin typeface="Century Gothic" pitchFamily="34" charset="0"/>
              </a:rPr>
              <a:t>To utilize more of the index, re-order the columns, so that effective date is the third column instead of the fifth column. Be sure to drop and create the index in DWD.</a:t>
            </a:r>
          </a:p>
          <a:p>
            <a:pPr lvl="1" eaLnBrk="1" hangingPunct="1"/>
            <a:endParaRPr lang="en-US" dirty="0" smtClean="0">
              <a:latin typeface="Century Gothic" pitchFamily="34" charset="0"/>
            </a:endParaRPr>
          </a:p>
        </p:txBody>
      </p:sp>
      <p:sp>
        <p:nvSpPr>
          <p:cNvPr id="32771" name="Title 3"/>
          <p:cNvSpPr>
            <a:spLocks noGrp="1"/>
          </p:cNvSpPr>
          <p:nvPr>
            <p:ph type="title" idx="4294967295"/>
            <p:custDataLst>
              <p:tags r:id="rId4"/>
            </p:custDataLst>
          </p:nvPr>
        </p:nvSpPr>
        <p:spPr>
          <a:xfrm>
            <a:off x="457200" y="608013"/>
            <a:ext cx="8229600" cy="708025"/>
          </a:xfrm>
        </p:spPr>
        <p:txBody>
          <a:bodyPr/>
          <a:lstStyle/>
          <a:p>
            <a:pPr eaLnBrk="1" hangingPunct="1"/>
            <a:r>
              <a:rPr lang="en-US" dirty="0" smtClean="0">
                <a:latin typeface="Century Gothic" pitchFamily="34" charset="0"/>
              </a:rPr>
              <a:t>Table Performance – Indexes </a:t>
            </a:r>
          </a:p>
        </p:txBody>
      </p:sp>
      <p:sp>
        <p:nvSpPr>
          <p:cNvPr id="32772" name="Text Placeholder 4"/>
          <p:cNvSpPr>
            <a:spLocks noGrp="1"/>
          </p:cNvSpPr>
          <p:nvPr>
            <p:ph type="body" sz="quarter" idx="4294967295"/>
            <p:custDataLst>
              <p:tags r:id="rId5"/>
            </p:custDataLst>
          </p:nvPr>
        </p:nvSpPr>
        <p:spPr>
          <a:xfrm>
            <a:off x="457200" y="179388"/>
            <a:ext cx="8229600" cy="428625"/>
          </a:xfrm>
        </p:spPr>
        <p:txBody>
          <a:bodyPr anchor="b"/>
          <a:lstStyle/>
          <a:p>
            <a:pPr marL="0" indent="0" eaLnBrk="1" hangingPunct="1">
              <a:buFontTx/>
              <a:buNone/>
            </a:pPr>
            <a:r>
              <a:rPr lang="en-US" sz="2000" b="1" dirty="0" smtClean="0">
                <a:solidFill>
                  <a:srgbClr val="4F81BD"/>
                </a:solidFill>
                <a:latin typeface="Century Gothic" pitchFamily="34" charset="0"/>
              </a:rPr>
              <a:t>Performance Tuning</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FFF145EF-FE6D-49AB-BCED-5CF2685142A6}" type="slidenum">
              <a:rPr lang="en-US" sz="2000">
                <a:solidFill>
                  <a:schemeClr val="bg1"/>
                </a:solidFill>
                <a:latin typeface="Century Gothic" pitchFamily="34" charset="0"/>
              </a:rPr>
              <a:pPr algn="r"/>
              <a:t>16</a:t>
            </a:fld>
            <a:endParaRPr lang="en-US" sz="2000">
              <a:solidFill>
                <a:schemeClr val="bg1"/>
              </a:solidFill>
              <a:latin typeface="Century Gothic" pitchFamily="34" charset="0"/>
            </a:endParaRPr>
          </a:p>
        </p:txBody>
      </p:sp>
      <p:sp>
        <p:nvSpPr>
          <p:cNvPr id="3" name="Content Placeholder 2"/>
          <p:cNvSpPr>
            <a:spLocks noGrp="1"/>
          </p:cNvSpPr>
          <p:nvPr>
            <p:ph idx="4294967295"/>
            <p:custDataLst>
              <p:tags r:id="rId3"/>
            </p:custDataLst>
          </p:nvPr>
        </p:nvSpPr>
        <p:spPr>
          <a:xfrm>
            <a:off x="457200" y="1316038"/>
            <a:ext cx="8229600" cy="5000625"/>
          </a:xfrm>
        </p:spPr>
        <p:txBody>
          <a:bodyPr/>
          <a:lstStyle/>
          <a:p>
            <a:pPr eaLnBrk="1" hangingPunct="1"/>
            <a:r>
              <a:rPr lang="en-US" dirty="0" smtClean="0">
                <a:latin typeface="Century Gothic" pitchFamily="34" charset="0"/>
              </a:rPr>
              <a:t>Partially referenced indexes – continued </a:t>
            </a:r>
          </a:p>
          <a:p>
            <a:pPr eaLnBrk="1" hangingPunct="1"/>
            <a:endParaRPr lang="en-US" dirty="0" smtClean="0">
              <a:latin typeface="Century Gothic" pitchFamily="34" charset="0"/>
            </a:endParaRPr>
          </a:p>
        </p:txBody>
      </p:sp>
      <p:sp>
        <p:nvSpPr>
          <p:cNvPr id="32771" name="Title 3"/>
          <p:cNvSpPr>
            <a:spLocks noGrp="1"/>
          </p:cNvSpPr>
          <p:nvPr>
            <p:ph type="title" idx="4294967295"/>
            <p:custDataLst>
              <p:tags r:id="rId4"/>
            </p:custDataLst>
          </p:nvPr>
        </p:nvSpPr>
        <p:spPr>
          <a:xfrm>
            <a:off x="457200" y="608013"/>
            <a:ext cx="8229600" cy="708025"/>
          </a:xfrm>
        </p:spPr>
        <p:txBody>
          <a:bodyPr/>
          <a:lstStyle/>
          <a:p>
            <a:pPr eaLnBrk="1" hangingPunct="1"/>
            <a:r>
              <a:rPr lang="en-US" dirty="0" smtClean="0">
                <a:latin typeface="Century Gothic" pitchFamily="34" charset="0"/>
              </a:rPr>
              <a:t>Table Performance – Indexes </a:t>
            </a:r>
          </a:p>
        </p:txBody>
      </p:sp>
      <p:sp>
        <p:nvSpPr>
          <p:cNvPr id="32772" name="Text Placeholder 4"/>
          <p:cNvSpPr>
            <a:spLocks noGrp="1"/>
          </p:cNvSpPr>
          <p:nvPr>
            <p:ph type="body" sz="quarter" idx="4294967295"/>
            <p:custDataLst>
              <p:tags r:id="rId5"/>
            </p:custDataLst>
          </p:nvPr>
        </p:nvSpPr>
        <p:spPr>
          <a:xfrm>
            <a:off x="457200" y="179388"/>
            <a:ext cx="8229600" cy="428625"/>
          </a:xfrm>
        </p:spPr>
        <p:txBody>
          <a:bodyPr anchor="b"/>
          <a:lstStyle/>
          <a:p>
            <a:pPr marL="0" indent="0" eaLnBrk="1" hangingPunct="1">
              <a:buFontTx/>
              <a:buNone/>
            </a:pPr>
            <a:r>
              <a:rPr lang="en-US" sz="2000" b="1" dirty="0" smtClean="0">
                <a:solidFill>
                  <a:srgbClr val="4F81BD"/>
                </a:solidFill>
                <a:latin typeface="Century Gothic" pitchFamily="34" charset="0"/>
              </a:rPr>
              <a:t>Performance Tuning</a:t>
            </a:r>
          </a:p>
        </p:txBody>
      </p:sp>
      <p:grpSp>
        <p:nvGrpSpPr>
          <p:cNvPr id="9" name="Group 8"/>
          <p:cNvGrpSpPr/>
          <p:nvPr/>
        </p:nvGrpSpPr>
        <p:grpSpPr>
          <a:xfrm>
            <a:off x="521746" y="2268310"/>
            <a:ext cx="8230369" cy="3924300"/>
            <a:chOff x="521746" y="2268310"/>
            <a:chExt cx="8230369" cy="3924300"/>
          </a:xfrm>
        </p:grpSpPr>
        <p:pic>
          <p:nvPicPr>
            <p:cNvPr id="13315" name="Picture 3"/>
            <p:cNvPicPr>
              <a:picLocks noChangeAspect="1" noChangeArrowheads="1"/>
            </p:cNvPicPr>
            <p:nvPr/>
          </p:nvPicPr>
          <p:blipFill>
            <a:blip r:embed="rId8"/>
            <a:srcRect/>
            <a:stretch>
              <a:fillRect/>
            </a:stretch>
          </p:blipFill>
          <p:spPr bwMode="auto">
            <a:xfrm>
              <a:off x="521746" y="2333625"/>
              <a:ext cx="3309605" cy="1676672"/>
            </a:xfrm>
            <a:prstGeom prst="rect">
              <a:avLst/>
            </a:prstGeom>
            <a:noFill/>
            <a:ln w="9525">
              <a:noFill/>
              <a:miter lim="800000"/>
              <a:headEnd/>
              <a:tailEnd/>
            </a:ln>
          </p:spPr>
        </p:pic>
        <p:pic>
          <p:nvPicPr>
            <p:cNvPr id="13317" name="Picture 5"/>
            <p:cNvPicPr>
              <a:picLocks noChangeAspect="1" noChangeArrowheads="1"/>
            </p:cNvPicPr>
            <p:nvPr/>
          </p:nvPicPr>
          <p:blipFill>
            <a:blip r:embed="rId9"/>
            <a:srcRect/>
            <a:stretch>
              <a:fillRect/>
            </a:stretch>
          </p:blipFill>
          <p:spPr bwMode="auto">
            <a:xfrm>
              <a:off x="4456340" y="2268310"/>
              <a:ext cx="4295775" cy="3924300"/>
            </a:xfrm>
            <a:prstGeom prst="rect">
              <a:avLst/>
            </a:prstGeom>
            <a:noFill/>
            <a:ln w="9525">
              <a:noFill/>
              <a:miter lim="800000"/>
              <a:headEnd/>
              <a:tailEnd/>
            </a:ln>
          </p:spPr>
        </p:pic>
        <p:sp>
          <p:nvSpPr>
            <p:cNvPr id="8" name="Rounded Rectangle 7"/>
            <p:cNvSpPr/>
            <p:nvPr/>
          </p:nvSpPr>
          <p:spPr>
            <a:xfrm>
              <a:off x="676980" y="3064213"/>
              <a:ext cx="1208381" cy="182880"/>
            </a:xfrm>
            <a:prstGeom prst="roundRect">
              <a:avLst/>
            </a:prstGeom>
            <a:noFill/>
            <a:ln w="25400">
              <a:solidFill>
                <a:srgbClr val="C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custDataLst>
      <p:tags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17</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DBCC DROPCLEANBUFFERS</a:t>
            </a:r>
          </a:p>
          <a:p>
            <a:r>
              <a:rPr lang="en-US" dirty="0" smtClean="0">
                <a:solidFill>
                  <a:srgbClr val="4F4F4F"/>
                </a:solidFill>
                <a:latin typeface="Century Gothic" pitchFamily="34" charset="0"/>
              </a:rPr>
              <a:t>DBCC FREEPROCCACHE</a:t>
            </a:r>
          </a:p>
          <a:p>
            <a:r>
              <a:rPr lang="en-US" dirty="0" smtClean="0">
                <a:solidFill>
                  <a:srgbClr val="4F4F4F"/>
                </a:solidFill>
                <a:latin typeface="Century Gothic" pitchFamily="34" charset="0"/>
              </a:rPr>
              <a:t>SET STATISTICS IO ON</a:t>
            </a:r>
          </a:p>
          <a:p>
            <a:r>
              <a:rPr lang="en-US" dirty="0" smtClean="0"/>
              <a:t>SET STATISTICS TIME  ON</a:t>
            </a:r>
          </a:p>
          <a:p>
            <a:r>
              <a:rPr lang="en-US" dirty="0" err="1" smtClean="0"/>
              <a:t>sp_spaceused</a:t>
            </a:r>
            <a:r>
              <a:rPr lang="en-US" dirty="0" smtClean="0"/>
              <a:t> &lt;</a:t>
            </a:r>
            <a:r>
              <a:rPr lang="en-US" dirty="0" err="1" smtClean="0"/>
              <a:t>table_name</a:t>
            </a:r>
            <a:r>
              <a:rPr lang="en-US" dirty="0" smtClean="0"/>
              <a:t>&gt;</a:t>
            </a:r>
          </a:p>
          <a:p>
            <a:r>
              <a:rPr lang="en-US" dirty="0" smtClean="0"/>
              <a:t>SET SHOWPLAN_TEXT ON</a:t>
            </a:r>
          </a:p>
          <a:p>
            <a:r>
              <a:rPr lang="en-US" dirty="0" smtClean="0"/>
              <a:t>SET SHOWPLAN_ALL ON</a:t>
            </a:r>
          </a:p>
          <a:p>
            <a:r>
              <a:rPr lang="en-US" dirty="0" smtClean="0"/>
              <a:t>SET STATISTICS PROFILE ON</a:t>
            </a:r>
          </a:p>
          <a:p>
            <a:endParaRPr lang="en-US" dirty="0" smtClean="0">
              <a:solidFill>
                <a:srgbClr val="4F4F4F"/>
              </a:solidFill>
              <a:latin typeface="Century Gothic" pitchFamily="34" charset="0"/>
            </a:endParaRPr>
          </a:p>
        </p:txBody>
      </p:sp>
      <p:sp>
        <p:nvSpPr>
          <p:cNvPr id="14339" name="Title 3"/>
          <p:cNvSpPr>
            <a:spLocks noGrp="1"/>
          </p:cNvSpPr>
          <p:nvPr>
            <p:ph type="title"/>
          </p:nvPr>
        </p:nvSpPr>
        <p:spPr>
          <a:xfrm>
            <a:off x="457199" y="608013"/>
            <a:ext cx="8599489" cy="708025"/>
          </a:xfrm>
        </p:spPr>
        <p:txBody>
          <a:bodyPr/>
          <a:lstStyle/>
          <a:p>
            <a:r>
              <a:rPr lang="en-US" dirty="0" smtClean="0">
                <a:solidFill>
                  <a:srgbClr val="4F4F4F"/>
                </a:solidFill>
                <a:latin typeface="Century Gothic" pitchFamily="34" charset="0"/>
              </a:rPr>
              <a:t>Performance Feedback – Key Commands</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Performance Tuning</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18</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Check I/O Information</a:t>
            </a:r>
          </a:p>
          <a:p>
            <a:pPr>
              <a:buNone/>
            </a:pPr>
            <a:endParaRPr lang="en-US" dirty="0" smtClean="0">
              <a:solidFill>
                <a:srgbClr val="4F4F4F"/>
              </a:solidFill>
              <a:latin typeface="Century Gothic" pitchFamily="34" charset="0"/>
            </a:endParaRPr>
          </a:p>
          <a:p>
            <a:pPr lvl="1">
              <a:buNone/>
            </a:pPr>
            <a:r>
              <a:rPr lang="en-US" sz="2800" dirty="0" smtClean="0">
                <a:solidFill>
                  <a:srgbClr val="4F4F4F"/>
                </a:solidFill>
                <a:latin typeface="Century Gothic" pitchFamily="34" charset="0"/>
              </a:rPr>
              <a:t>SET STATISTICS IO ON</a:t>
            </a:r>
          </a:p>
          <a:p>
            <a:pPr lvl="1">
              <a:buNone/>
            </a:pPr>
            <a:r>
              <a:rPr lang="en-US" sz="2800" dirty="0" smtClean="0">
                <a:solidFill>
                  <a:srgbClr val="4F4F4F"/>
                </a:solidFill>
                <a:latin typeface="Century Gothic" pitchFamily="34" charset="0"/>
              </a:rPr>
              <a:t>GO</a:t>
            </a:r>
          </a:p>
          <a:p>
            <a:pPr lvl="1">
              <a:buNone/>
            </a:pPr>
            <a:r>
              <a:rPr lang="en-US" sz="2800" dirty="0" smtClean="0">
                <a:solidFill>
                  <a:srgbClr val="4F4F4F"/>
                </a:solidFill>
                <a:latin typeface="Century Gothic" pitchFamily="34" charset="0"/>
              </a:rPr>
              <a:t>SELECT COUNT(*) FROM </a:t>
            </a:r>
            <a:r>
              <a:rPr lang="en-US" sz="2800" dirty="0" err="1" smtClean="0">
                <a:solidFill>
                  <a:srgbClr val="4F4F4F"/>
                </a:solidFill>
                <a:latin typeface="Century Gothic" pitchFamily="34" charset="0"/>
              </a:rPr>
              <a:t>fact_om_invoice</a:t>
            </a:r>
            <a:endParaRPr lang="en-US" sz="2800" dirty="0" smtClean="0">
              <a:solidFill>
                <a:srgbClr val="4F4F4F"/>
              </a:solidFill>
              <a:latin typeface="Century Gothic" pitchFamily="34" charset="0"/>
            </a:endParaRPr>
          </a:p>
          <a:p>
            <a:pPr lvl="1">
              <a:buNone/>
            </a:pPr>
            <a:r>
              <a:rPr lang="en-US" sz="2800" dirty="0" smtClean="0">
                <a:solidFill>
                  <a:srgbClr val="4F4F4F"/>
                </a:solidFill>
                <a:latin typeface="Century Gothic" pitchFamily="34" charset="0"/>
              </a:rPr>
              <a:t>GO</a:t>
            </a:r>
          </a:p>
          <a:p>
            <a:pPr lvl="1">
              <a:buNone/>
            </a:pPr>
            <a:r>
              <a:rPr lang="en-US" sz="2800" dirty="0" smtClean="0">
                <a:solidFill>
                  <a:srgbClr val="4F4F4F"/>
                </a:solidFill>
                <a:latin typeface="Century Gothic" pitchFamily="34" charset="0"/>
              </a:rPr>
              <a:t>SET STATISTICS IO OFF</a:t>
            </a:r>
          </a:p>
          <a:p>
            <a:pPr lvl="1">
              <a:buNone/>
            </a:pPr>
            <a:r>
              <a:rPr lang="en-US" sz="2800" dirty="0" smtClean="0">
                <a:solidFill>
                  <a:srgbClr val="4F4F4F"/>
                </a:solidFill>
                <a:latin typeface="Century Gothic" pitchFamily="34" charset="0"/>
              </a:rPr>
              <a:t>GO</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Performance Feedback</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Performance Tuning</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19</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Check I/O Information – Results (Messages)</a:t>
            </a:r>
            <a:endParaRPr lang="en-US" dirty="0" smtClean="0"/>
          </a:p>
          <a:p>
            <a:pPr lvl="1"/>
            <a:endParaRPr lang="en-US" sz="2800" dirty="0" smtClean="0"/>
          </a:p>
          <a:p>
            <a:pPr lvl="1">
              <a:buNone/>
            </a:pPr>
            <a:r>
              <a:rPr lang="en-US" sz="2800" dirty="0" smtClean="0"/>
              <a:t>(1 row(s) affected)</a:t>
            </a:r>
          </a:p>
          <a:p>
            <a:pPr lvl="1">
              <a:buNone/>
            </a:pPr>
            <a:endParaRPr lang="en-US" sz="1400" dirty="0" smtClean="0"/>
          </a:p>
          <a:p>
            <a:pPr lvl="1">
              <a:buNone/>
            </a:pPr>
            <a:r>
              <a:rPr lang="en-US" sz="2800" dirty="0" smtClean="0"/>
              <a:t>Table '</a:t>
            </a:r>
            <a:r>
              <a:rPr lang="en-US" sz="2800" dirty="0" err="1" smtClean="0"/>
              <a:t>fact_om_invoice</a:t>
            </a:r>
            <a:r>
              <a:rPr lang="en-US" sz="2800" dirty="0" smtClean="0"/>
              <a:t>'. </a:t>
            </a:r>
            <a:r>
              <a:rPr lang="en-US" sz="2800" b="1" dirty="0" smtClean="0"/>
              <a:t>Scan count 1</a:t>
            </a:r>
            <a:r>
              <a:rPr lang="en-US" sz="2800" dirty="0" smtClean="0"/>
              <a:t>, </a:t>
            </a:r>
            <a:r>
              <a:rPr lang="en-US" sz="2800" b="1" dirty="0" smtClean="0"/>
              <a:t>logical reads 126</a:t>
            </a:r>
            <a:r>
              <a:rPr lang="en-US" sz="2800" dirty="0" smtClean="0"/>
              <a:t>, </a:t>
            </a:r>
            <a:r>
              <a:rPr lang="en-US" sz="2800" b="1" dirty="0" smtClean="0"/>
              <a:t>physical reads 0</a:t>
            </a:r>
            <a:r>
              <a:rPr lang="en-US" sz="2800" dirty="0" smtClean="0"/>
              <a:t>, read-ahead reads 0, lob logical reads 0, lob physical reads 0, lob read-ahead reads 0</a:t>
            </a:r>
          </a:p>
          <a:p>
            <a:endParaRPr lang="en-US"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Performance Feedback</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Performance Tuning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FFF145EF-FE6D-49AB-BCED-5CF2685142A6}" type="slidenum">
              <a:rPr lang="en-US" sz="2000">
                <a:solidFill>
                  <a:schemeClr val="bg1"/>
                </a:solidFill>
                <a:latin typeface="Century Gothic" pitchFamily="34" charset="0"/>
              </a:rPr>
              <a:pPr algn="r"/>
              <a:t>2</a:t>
            </a:fld>
            <a:endParaRPr lang="en-US" sz="2000">
              <a:solidFill>
                <a:schemeClr val="bg1"/>
              </a:solidFill>
              <a:latin typeface="Century Gothic" pitchFamily="34" charset="0"/>
            </a:endParaRPr>
          </a:p>
        </p:txBody>
      </p:sp>
      <p:sp>
        <p:nvSpPr>
          <p:cNvPr id="3" name="Content Placeholder 2"/>
          <p:cNvSpPr>
            <a:spLocks noGrp="1"/>
          </p:cNvSpPr>
          <p:nvPr>
            <p:ph idx="4294967295"/>
            <p:custDataLst>
              <p:tags r:id="rId3"/>
            </p:custDataLst>
          </p:nvPr>
        </p:nvSpPr>
        <p:spPr>
          <a:xfrm>
            <a:off x="457200" y="1316038"/>
            <a:ext cx="8229600" cy="5000625"/>
          </a:xfrm>
        </p:spPr>
        <p:txBody>
          <a:bodyPr/>
          <a:lstStyle/>
          <a:p>
            <a:pPr eaLnBrk="1" hangingPunct="1"/>
            <a:r>
              <a:rPr lang="en-US" dirty="0" smtClean="0">
                <a:latin typeface="Century Gothic" pitchFamily="34" charset="0"/>
              </a:rPr>
              <a:t>Day 3 Review</a:t>
            </a:r>
          </a:p>
          <a:p>
            <a:pPr eaLnBrk="1" hangingPunct="1"/>
            <a:r>
              <a:rPr lang="en-US" dirty="0" smtClean="0">
                <a:latin typeface="Century Gothic" pitchFamily="34" charset="0"/>
              </a:rPr>
              <a:t>Performance tuning</a:t>
            </a:r>
          </a:p>
          <a:p>
            <a:pPr eaLnBrk="1" hangingPunct="1"/>
            <a:r>
              <a:rPr lang="en-US" dirty="0" smtClean="0">
                <a:latin typeface="Century Gothic" pitchFamily="34" charset="0"/>
              </a:rPr>
              <a:t>Course review</a:t>
            </a:r>
          </a:p>
          <a:p>
            <a:pPr eaLnBrk="1" hangingPunct="1"/>
            <a:r>
              <a:rPr lang="en-US" dirty="0" smtClean="0">
                <a:latin typeface="Century Gothic" pitchFamily="34" charset="0"/>
              </a:rPr>
              <a:t>Discuss any outstanding questions</a:t>
            </a:r>
          </a:p>
          <a:p>
            <a:pPr eaLnBrk="1" hangingPunct="1"/>
            <a:r>
              <a:rPr lang="en-US" dirty="0" smtClean="0">
                <a:latin typeface="Century Gothic" pitchFamily="34" charset="0"/>
              </a:rPr>
              <a:t>More hands on, live customer issue troubleshooting (as time permits)</a:t>
            </a:r>
          </a:p>
          <a:p>
            <a:pPr eaLnBrk="1" hangingPunct="1">
              <a:buFont typeface="Arial" charset="0"/>
              <a:buNone/>
            </a:pPr>
            <a:endParaRPr lang="en-US" dirty="0" smtClean="0">
              <a:latin typeface="Century Gothic" pitchFamily="34" charset="0"/>
            </a:endParaRPr>
          </a:p>
          <a:p>
            <a:pPr lvl="1" eaLnBrk="1" hangingPunct="1"/>
            <a:endParaRPr lang="en-US" dirty="0" smtClean="0">
              <a:latin typeface="Century Gothic" pitchFamily="34" charset="0"/>
            </a:endParaRPr>
          </a:p>
          <a:p>
            <a:pPr lvl="1" eaLnBrk="1" hangingPunct="1"/>
            <a:endParaRPr lang="en-US" dirty="0" smtClean="0">
              <a:latin typeface="Century Gothic" pitchFamily="34" charset="0"/>
            </a:endParaRPr>
          </a:p>
        </p:txBody>
      </p:sp>
      <p:sp>
        <p:nvSpPr>
          <p:cNvPr id="32771" name="Title 3"/>
          <p:cNvSpPr>
            <a:spLocks noGrp="1"/>
          </p:cNvSpPr>
          <p:nvPr>
            <p:ph type="title" idx="4294967295"/>
            <p:custDataLst>
              <p:tags r:id="rId4"/>
            </p:custDataLst>
          </p:nvPr>
        </p:nvSpPr>
        <p:spPr>
          <a:xfrm>
            <a:off x="457200" y="608013"/>
            <a:ext cx="8229600" cy="708025"/>
          </a:xfrm>
        </p:spPr>
        <p:txBody>
          <a:bodyPr/>
          <a:lstStyle/>
          <a:p>
            <a:pPr eaLnBrk="1" hangingPunct="1"/>
            <a:r>
              <a:rPr lang="en-US" dirty="0" smtClean="0">
                <a:latin typeface="Century Gothic" pitchFamily="34" charset="0"/>
              </a:rPr>
              <a:t>Day 4 Schedule</a:t>
            </a:r>
          </a:p>
        </p:txBody>
      </p:sp>
      <p:sp>
        <p:nvSpPr>
          <p:cNvPr id="32772" name="Text Placeholder 4"/>
          <p:cNvSpPr>
            <a:spLocks noGrp="1"/>
          </p:cNvSpPr>
          <p:nvPr>
            <p:ph type="body" sz="quarter" idx="4294967295"/>
            <p:custDataLst>
              <p:tags r:id="rId5"/>
            </p:custDataLst>
          </p:nvPr>
        </p:nvSpPr>
        <p:spPr>
          <a:xfrm>
            <a:off x="457200" y="179388"/>
            <a:ext cx="8229600" cy="428625"/>
          </a:xfrm>
        </p:spPr>
        <p:txBody>
          <a:bodyPr anchor="b"/>
          <a:lstStyle/>
          <a:p>
            <a:pPr marL="0" indent="0" eaLnBrk="1" hangingPunct="1">
              <a:buFontTx/>
              <a:buNone/>
            </a:pPr>
            <a:r>
              <a:rPr lang="en-US" sz="2000" b="1" smtClean="0">
                <a:solidFill>
                  <a:srgbClr val="4F81BD"/>
                </a:solidFill>
                <a:latin typeface="Century Gothic" pitchFamily="34" charset="0"/>
              </a:rPr>
              <a:t>Agenda</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subTnLst>
                                    <p:animClr>
                                      <p:cBhvr override="childStyle">
                                        <p:cTn dur="1" fill="hold" display="0" masterRel="nextClick" afterEffect="1"/>
                                        <p:tgtEl>
                                          <p:spTgt spid="3">
                                            <p:txEl>
                                              <p:pRg st="0" end="0"/>
                                            </p:txEl>
                                          </p:spTgt>
                                        </p:tgtEl>
                                        <p:attrNameLst>
                                          <p:attrName>ppt_c</p:attrName>
                                        </p:attrNameLst>
                                      </p:cBhvr>
                                      <p:to>
                                        <a:srgbClr val="B2B2B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subTnLst>
                                    <p:animClr>
                                      <p:cBhvr override="childStyle">
                                        <p:cTn dur="1" fill="hold" display="0" masterRel="nextClick" afterEffect="1"/>
                                        <p:tgtEl>
                                          <p:spTgt spid="3">
                                            <p:txEl>
                                              <p:pRg st="1" end="1"/>
                                            </p:txEl>
                                          </p:spTgt>
                                        </p:tgtEl>
                                        <p:attrNameLst>
                                          <p:attrName>ppt_c</p:attrName>
                                        </p:attrNameLst>
                                      </p:cBhvr>
                                      <p:to>
                                        <a:srgbClr val="B2B2B2"/>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subTnLst>
                                    <p:animClr>
                                      <p:cBhvr override="childStyle">
                                        <p:cTn dur="1" fill="hold" display="0" masterRel="nextClick" afterEffect="1"/>
                                        <p:tgtEl>
                                          <p:spTgt spid="3">
                                            <p:txEl>
                                              <p:pRg st="2" end="2"/>
                                            </p:txEl>
                                          </p:spTgt>
                                        </p:tgtEl>
                                        <p:attrNameLst>
                                          <p:attrName>ppt_c</p:attrName>
                                        </p:attrNameLst>
                                      </p:cBhvr>
                                      <p:to>
                                        <a:srgbClr val="B2B2B2"/>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subTnLst>
                                    <p:animClr>
                                      <p:cBhvr override="childStyle">
                                        <p:cTn dur="1" fill="hold" display="0" masterRel="nextClick" afterEffect="1"/>
                                        <p:tgtEl>
                                          <p:spTgt spid="3">
                                            <p:txEl>
                                              <p:pRg st="3" end="3"/>
                                            </p:txEl>
                                          </p:spTgt>
                                        </p:tgtEl>
                                        <p:attrNameLst>
                                          <p:attrName>ppt_c</p:attrName>
                                        </p:attrNameLst>
                                      </p:cBhvr>
                                      <p:to>
                                        <a:srgbClr val="B2B2B2"/>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subTnLst>
                                    <p:animClr>
                                      <p:cBhvr override="childStyle">
                                        <p:cTn dur="1" fill="hold" display="0" masterRel="nextClick" afterEffect="1"/>
                                        <p:tgtEl>
                                          <p:spTgt spid="3">
                                            <p:txEl>
                                              <p:pRg st="4" end="4"/>
                                            </p:txEl>
                                          </p:spTgt>
                                        </p:tgtEl>
                                        <p:attrNameLst>
                                          <p:attrName>ppt_c</p:attrName>
                                        </p:attrNameLst>
                                      </p:cBhvr>
                                      <p:to>
                                        <a:srgbClr val="B2B2B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20</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t>Table Space</a:t>
            </a:r>
          </a:p>
          <a:p>
            <a:pPr>
              <a:buNone/>
            </a:pPr>
            <a:r>
              <a:rPr lang="en-US" dirty="0" smtClean="0">
                <a:solidFill>
                  <a:srgbClr val="4F4F4F"/>
                </a:solidFill>
                <a:latin typeface="Century Gothic" pitchFamily="34" charset="0"/>
              </a:rPr>
              <a:t>	</a:t>
            </a:r>
            <a:r>
              <a:rPr lang="en-US" dirty="0" err="1" smtClean="0">
                <a:solidFill>
                  <a:srgbClr val="4F4F4F"/>
                </a:solidFill>
                <a:latin typeface="Century Gothic" pitchFamily="34" charset="0"/>
              </a:rPr>
              <a:t>sp_spaceused</a:t>
            </a:r>
            <a:r>
              <a:rPr lang="en-US" dirty="0" smtClean="0">
                <a:solidFill>
                  <a:srgbClr val="4F4F4F"/>
                </a:solidFill>
                <a:latin typeface="Century Gothic" pitchFamily="34" charset="0"/>
              </a:rPr>
              <a:t> &lt;</a:t>
            </a:r>
            <a:r>
              <a:rPr lang="en-US" dirty="0" err="1" smtClean="0">
                <a:solidFill>
                  <a:srgbClr val="4F4F4F"/>
                </a:solidFill>
                <a:latin typeface="Century Gothic" pitchFamily="34" charset="0"/>
              </a:rPr>
              <a:t>table_name</a:t>
            </a:r>
            <a:r>
              <a:rPr lang="en-US" dirty="0" smtClean="0">
                <a:solidFill>
                  <a:srgbClr val="4F4F4F"/>
                </a:solidFill>
                <a:latin typeface="Century Gothic" pitchFamily="34" charset="0"/>
              </a:rPr>
              <a:t>&gt;</a:t>
            </a:r>
          </a:p>
          <a:p>
            <a:endParaRPr lang="en-US" dirty="0" smtClean="0">
              <a:solidFill>
                <a:srgbClr val="4F4F4F"/>
              </a:solidFill>
              <a:latin typeface="Century Gothic" pitchFamily="34" charset="0"/>
            </a:endParaRPr>
          </a:p>
          <a:p>
            <a:r>
              <a:rPr lang="en-US" dirty="0" smtClean="0">
                <a:solidFill>
                  <a:srgbClr val="4F4F4F"/>
                </a:solidFill>
                <a:latin typeface="Century Gothic" pitchFamily="34" charset="0"/>
              </a:rPr>
              <a:t>Results</a:t>
            </a:r>
          </a:p>
          <a:p>
            <a:pPr>
              <a:buNone/>
            </a:pPr>
            <a:r>
              <a:rPr lang="en-US" sz="1600" dirty="0" smtClean="0">
                <a:solidFill>
                  <a:schemeClr val="tx1"/>
                </a:solidFill>
                <a:latin typeface="Courier New" pitchFamily="49" charset="0"/>
                <a:cs typeface="Courier New" pitchFamily="49" charset="0"/>
              </a:rPr>
              <a:t>  </a:t>
            </a:r>
            <a:r>
              <a:rPr lang="en-US" sz="1600" u="sng" dirty="0" smtClean="0">
                <a:solidFill>
                  <a:schemeClr val="tx1"/>
                </a:solidFill>
                <a:latin typeface="Courier New" pitchFamily="49" charset="0"/>
                <a:cs typeface="Courier New" pitchFamily="49" charset="0"/>
              </a:rPr>
              <a:t>name           </a:t>
            </a:r>
            <a:r>
              <a:rPr lang="en-US" sz="1600" dirty="0" smtClean="0">
                <a:solidFill>
                  <a:schemeClr val="tx1"/>
                </a:solidFill>
                <a:latin typeface="Courier New" pitchFamily="49" charset="0"/>
                <a:cs typeface="Courier New" pitchFamily="49" charset="0"/>
              </a:rPr>
              <a:t>  </a:t>
            </a:r>
            <a:r>
              <a:rPr lang="en-US" sz="1600" u="sng" dirty="0" smtClean="0">
                <a:solidFill>
                  <a:schemeClr val="tx1"/>
                </a:solidFill>
                <a:latin typeface="Courier New" pitchFamily="49" charset="0"/>
                <a:cs typeface="Courier New" pitchFamily="49" charset="0"/>
              </a:rPr>
              <a:t>rows</a:t>
            </a:r>
            <a:r>
              <a:rPr lang="en-US" sz="1600" dirty="0" smtClean="0">
                <a:solidFill>
                  <a:schemeClr val="tx1"/>
                </a:solidFill>
                <a:latin typeface="Courier New" pitchFamily="49" charset="0"/>
                <a:cs typeface="Courier New" pitchFamily="49" charset="0"/>
              </a:rPr>
              <a:t>  </a:t>
            </a:r>
            <a:r>
              <a:rPr lang="en-US" sz="1600" u="sng" dirty="0" smtClean="0">
                <a:solidFill>
                  <a:schemeClr val="tx1"/>
                </a:solidFill>
                <a:latin typeface="Courier New" pitchFamily="49" charset="0"/>
                <a:cs typeface="Courier New" pitchFamily="49" charset="0"/>
              </a:rPr>
              <a:t>reserved</a:t>
            </a:r>
            <a:r>
              <a:rPr lang="en-US" sz="1600" dirty="0" smtClean="0">
                <a:solidFill>
                  <a:schemeClr val="tx1"/>
                </a:solidFill>
                <a:latin typeface="Courier New" pitchFamily="49" charset="0"/>
                <a:cs typeface="Courier New" pitchFamily="49" charset="0"/>
              </a:rPr>
              <a:t>  </a:t>
            </a:r>
            <a:r>
              <a:rPr lang="en-US" sz="1600" u="sng" dirty="0" smtClean="0">
                <a:solidFill>
                  <a:schemeClr val="tx1"/>
                </a:solidFill>
                <a:latin typeface="Courier New" pitchFamily="49" charset="0"/>
                <a:cs typeface="Courier New" pitchFamily="49" charset="0"/>
              </a:rPr>
              <a:t>data   </a:t>
            </a:r>
            <a:r>
              <a:rPr lang="en-US" sz="1600" dirty="0" smtClean="0">
                <a:solidFill>
                  <a:schemeClr val="tx1"/>
                </a:solidFill>
                <a:latin typeface="Courier New" pitchFamily="49" charset="0"/>
                <a:cs typeface="Courier New" pitchFamily="49" charset="0"/>
              </a:rPr>
              <a:t>  </a:t>
            </a:r>
            <a:r>
              <a:rPr lang="en-US" sz="1600" u="sng" dirty="0" err="1" smtClean="0">
                <a:solidFill>
                  <a:schemeClr val="tx1"/>
                </a:solidFill>
                <a:latin typeface="Courier New" pitchFamily="49" charset="0"/>
                <a:cs typeface="Courier New" pitchFamily="49" charset="0"/>
              </a:rPr>
              <a:t>index_size</a:t>
            </a:r>
            <a:r>
              <a:rPr lang="en-US" sz="1600" dirty="0" smtClean="0">
                <a:solidFill>
                  <a:schemeClr val="tx1"/>
                </a:solidFill>
                <a:latin typeface="Courier New" pitchFamily="49" charset="0"/>
                <a:cs typeface="Courier New" pitchFamily="49" charset="0"/>
              </a:rPr>
              <a:t>  </a:t>
            </a:r>
            <a:r>
              <a:rPr lang="en-US" sz="1600" u="sng" dirty="0" smtClean="0">
                <a:solidFill>
                  <a:schemeClr val="tx1"/>
                </a:solidFill>
                <a:latin typeface="Courier New" pitchFamily="49" charset="0"/>
                <a:cs typeface="Courier New" pitchFamily="49" charset="0"/>
              </a:rPr>
              <a:t>unused   </a:t>
            </a:r>
          </a:p>
          <a:p>
            <a:pPr>
              <a:buNone/>
            </a:pPr>
            <a:r>
              <a:rPr lang="en-US" sz="1600" dirty="0" smtClean="0">
                <a:solidFill>
                  <a:schemeClr val="tx1"/>
                </a:solidFill>
                <a:latin typeface="Courier New" pitchFamily="49" charset="0"/>
                <a:cs typeface="Courier New" pitchFamily="49" charset="0"/>
              </a:rPr>
              <a:t>  </a:t>
            </a:r>
            <a:r>
              <a:rPr lang="en-US" sz="1600" dirty="0" err="1" smtClean="0">
                <a:solidFill>
                  <a:schemeClr val="tx1"/>
                </a:solidFill>
                <a:latin typeface="Courier New" pitchFamily="49" charset="0"/>
                <a:cs typeface="Courier New" pitchFamily="49" charset="0"/>
              </a:rPr>
              <a:t>fact_om_invoice</a:t>
            </a:r>
            <a:r>
              <a:rPr lang="en-US" sz="1600" dirty="0" smtClean="0">
                <a:solidFill>
                  <a:schemeClr val="tx1"/>
                </a:solidFill>
                <a:latin typeface="Courier New" pitchFamily="49" charset="0"/>
                <a:cs typeface="Courier New" pitchFamily="49" charset="0"/>
              </a:rPr>
              <a:t>  7061  17848 KB  9472 KB  6688 KB     1688 KB</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Performance Feedback</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Performance Tuning</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21</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Timing Statistics</a:t>
            </a:r>
          </a:p>
          <a:p>
            <a:pPr lvl="1">
              <a:buNone/>
            </a:pPr>
            <a:endParaRPr lang="en-US" sz="2800" dirty="0" smtClean="0">
              <a:solidFill>
                <a:srgbClr val="4F4F4F"/>
              </a:solidFill>
              <a:latin typeface="Century Gothic" pitchFamily="34" charset="0"/>
            </a:endParaRPr>
          </a:p>
          <a:p>
            <a:pPr lvl="1">
              <a:buNone/>
            </a:pPr>
            <a:r>
              <a:rPr lang="en-US" sz="2800" dirty="0" smtClean="0">
                <a:solidFill>
                  <a:srgbClr val="4F4F4F"/>
                </a:solidFill>
                <a:latin typeface="Century Gothic" pitchFamily="34" charset="0"/>
              </a:rPr>
              <a:t>SET STATISTICS TIME ON</a:t>
            </a:r>
          </a:p>
          <a:p>
            <a:pPr lvl="1">
              <a:buNone/>
            </a:pPr>
            <a:r>
              <a:rPr lang="en-US" sz="2800" dirty="0" smtClean="0"/>
              <a:t>GO</a:t>
            </a:r>
          </a:p>
          <a:p>
            <a:pPr lvl="1">
              <a:buNone/>
            </a:pPr>
            <a:r>
              <a:rPr lang="en-US" sz="2800" dirty="0" smtClean="0"/>
              <a:t>SELECT COUNT(*) FROM </a:t>
            </a:r>
            <a:r>
              <a:rPr lang="en-US" sz="2800" dirty="0" err="1" smtClean="0"/>
              <a:t>fact_om_invoice</a:t>
            </a:r>
            <a:endParaRPr lang="en-US" sz="2800" dirty="0" smtClean="0"/>
          </a:p>
          <a:p>
            <a:pPr lvl="1">
              <a:buNone/>
            </a:pPr>
            <a:r>
              <a:rPr lang="en-US" sz="2800" dirty="0" smtClean="0"/>
              <a:t>GO</a:t>
            </a:r>
          </a:p>
          <a:p>
            <a:pPr lvl="1">
              <a:buNone/>
            </a:pPr>
            <a:r>
              <a:rPr lang="en-US" sz="2800" dirty="0" smtClean="0"/>
              <a:t>SET STATISTICS TIME OFF</a:t>
            </a:r>
          </a:p>
          <a:p>
            <a:pPr lvl="1">
              <a:buNone/>
            </a:pPr>
            <a:r>
              <a:rPr lang="en-US" sz="2800" dirty="0" smtClean="0"/>
              <a:t>GO</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Performance Feedback</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Performance Tuning</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22</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Timing Statistics – Results (Messages)</a:t>
            </a:r>
            <a:endParaRPr lang="en-US" sz="2400" dirty="0" smtClean="0">
              <a:solidFill>
                <a:srgbClr val="4F4F4F"/>
              </a:solidFill>
              <a:latin typeface="Century Gothic" pitchFamily="34" charset="0"/>
            </a:endParaRPr>
          </a:p>
          <a:p>
            <a:pPr>
              <a:buNone/>
            </a:pPr>
            <a:endParaRPr lang="en-US" sz="2400" b="1" dirty="0" smtClean="0"/>
          </a:p>
          <a:p>
            <a:pPr>
              <a:buNone/>
            </a:pPr>
            <a:r>
              <a:rPr lang="en-US" sz="2400" dirty="0" smtClean="0"/>
              <a:t>	SQL Server parse and compile time: </a:t>
            </a:r>
          </a:p>
          <a:p>
            <a:pPr>
              <a:buNone/>
            </a:pPr>
            <a:r>
              <a:rPr lang="en-US" sz="2400" dirty="0" smtClean="0"/>
              <a:t>			CPU time = 0 ms, elapsed time = 113 </a:t>
            </a:r>
            <a:r>
              <a:rPr lang="en-US" sz="2400" dirty="0" err="1" smtClean="0"/>
              <a:t>ms.</a:t>
            </a:r>
            <a:endParaRPr lang="en-US" sz="2400" dirty="0" smtClean="0"/>
          </a:p>
          <a:p>
            <a:pPr>
              <a:buNone/>
            </a:pPr>
            <a:endParaRPr lang="en-US" sz="1000" dirty="0" smtClean="0"/>
          </a:p>
          <a:p>
            <a:pPr>
              <a:buNone/>
            </a:pPr>
            <a:r>
              <a:rPr lang="en-US" sz="2400" dirty="0" smtClean="0"/>
              <a:t>	(1 row(s) affected)</a:t>
            </a:r>
          </a:p>
          <a:p>
            <a:pPr>
              <a:buNone/>
            </a:pPr>
            <a:endParaRPr lang="en-US" sz="1000" dirty="0" smtClean="0"/>
          </a:p>
          <a:p>
            <a:pPr>
              <a:buNone/>
            </a:pPr>
            <a:r>
              <a:rPr lang="en-US" sz="2400" dirty="0" smtClean="0"/>
              <a:t>	SQL Server Execution Times:</a:t>
            </a:r>
          </a:p>
          <a:p>
            <a:pPr>
              <a:buNone/>
            </a:pPr>
            <a:r>
              <a:rPr lang="en-US" sz="2400" dirty="0" smtClean="0"/>
              <a:t>			CPU time = 0 ms,  elapsed time = 123 </a:t>
            </a:r>
            <a:r>
              <a:rPr lang="en-US" sz="2400" dirty="0" err="1" smtClean="0"/>
              <a:t>ms.</a:t>
            </a:r>
            <a:endParaRPr lang="en-US" sz="2400" dirty="0" smtClean="0"/>
          </a:p>
          <a:p>
            <a:pPr>
              <a:buNone/>
            </a:pPr>
            <a:r>
              <a:rPr lang="en-US" sz="2400" dirty="0" smtClean="0"/>
              <a:t>	SQL Server parse and compile time: </a:t>
            </a:r>
          </a:p>
          <a:p>
            <a:pPr>
              <a:buNone/>
            </a:pPr>
            <a:r>
              <a:rPr lang="en-US" sz="2400" dirty="0" smtClean="0"/>
              <a:t>			CPU time = 0 ms, elapsed time = 0 </a:t>
            </a:r>
            <a:r>
              <a:rPr lang="en-US" sz="2400" dirty="0" err="1" smtClean="0"/>
              <a:t>ms.</a:t>
            </a:r>
            <a:endParaRPr lang="en-US" sz="2400" dirty="0" smtClean="0"/>
          </a:p>
          <a:p>
            <a:endParaRPr lang="en-US" sz="2000" dirty="0" smtClean="0"/>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Performance Feedback</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Performance Tuning</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23</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Timing Statistics – Script </a:t>
            </a:r>
          </a:p>
          <a:p>
            <a:pPr>
              <a:buNone/>
            </a:pPr>
            <a:endParaRPr lang="en-US" sz="2000" dirty="0" smtClean="0">
              <a:solidFill>
                <a:srgbClr val="4F4F4F"/>
              </a:solidFill>
              <a:latin typeface="Century Gothic" pitchFamily="34" charset="0"/>
            </a:endParaRPr>
          </a:p>
          <a:p>
            <a:pPr>
              <a:buNone/>
            </a:pPr>
            <a:r>
              <a:rPr lang="en-US" sz="2400" dirty="0" smtClean="0">
                <a:solidFill>
                  <a:srgbClr val="4F4F4F"/>
                </a:solidFill>
                <a:latin typeface="Century Gothic" pitchFamily="34" charset="0"/>
              </a:rPr>
              <a:t>	DECLARE @</a:t>
            </a:r>
            <a:r>
              <a:rPr lang="en-US" sz="2400" dirty="0" err="1" smtClean="0">
                <a:solidFill>
                  <a:srgbClr val="4F4F4F"/>
                </a:solidFill>
                <a:latin typeface="Century Gothic" pitchFamily="34" charset="0"/>
              </a:rPr>
              <a:t>start_time</a:t>
            </a:r>
            <a:r>
              <a:rPr lang="en-US" sz="2400" dirty="0" smtClean="0">
                <a:solidFill>
                  <a:srgbClr val="4F4F4F"/>
                </a:solidFill>
                <a:latin typeface="Century Gothic" pitchFamily="34" charset="0"/>
              </a:rPr>
              <a:t> DATETIME</a:t>
            </a:r>
          </a:p>
          <a:p>
            <a:pPr>
              <a:buNone/>
            </a:pPr>
            <a:r>
              <a:rPr lang="en-US" sz="2400" dirty="0" smtClean="0">
                <a:solidFill>
                  <a:srgbClr val="4F4F4F"/>
                </a:solidFill>
                <a:latin typeface="Century Gothic" pitchFamily="34" charset="0"/>
              </a:rPr>
              <a:t>	SELECT @</a:t>
            </a:r>
            <a:r>
              <a:rPr lang="en-US" sz="2400" dirty="0" err="1" smtClean="0">
                <a:solidFill>
                  <a:srgbClr val="4F4F4F"/>
                </a:solidFill>
                <a:latin typeface="Century Gothic" pitchFamily="34" charset="0"/>
              </a:rPr>
              <a:t>start_time</a:t>
            </a:r>
            <a:r>
              <a:rPr lang="en-US" sz="2400" dirty="0" smtClean="0">
                <a:solidFill>
                  <a:srgbClr val="4F4F4F"/>
                </a:solidFill>
                <a:latin typeface="Century Gothic" pitchFamily="34" charset="0"/>
              </a:rPr>
              <a:t> = GETDATE()</a:t>
            </a:r>
          </a:p>
          <a:p>
            <a:pPr>
              <a:buNone/>
            </a:pPr>
            <a:r>
              <a:rPr lang="en-US" sz="2400" dirty="0" smtClean="0">
                <a:solidFill>
                  <a:srgbClr val="4F4F4F"/>
                </a:solidFill>
                <a:latin typeface="Century Gothic" pitchFamily="34" charset="0"/>
              </a:rPr>
              <a:t>	SELECT COUNT(*) FROM </a:t>
            </a:r>
            <a:r>
              <a:rPr lang="en-US" sz="2400" dirty="0" err="1" smtClean="0">
                <a:solidFill>
                  <a:srgbClr val="4F4F4F"/>
                </a:solidFill>
                <a:latin typeface="Century Gothic" pitchFamily="34" charset="0"/>
              </a:rPr>
              <a:t>fact_om_invoice</a:t>
            </a:r>
            <a:endParaRPr lang="en-US" sz="2400" dirty="0" smtClean="0">
              <a:solidFill>
                <a:srgbClr val="4F4F4F"/>
              </a:solidFill>
              <a:latin typeface="Century Gothic" pitchFamily="34" charset="0"/>
            </a:endParaRPr>
          </a:p>
          <a:p>
            <a:pPr>
              <a:buNone/>
            </a:pPr>
            <a:r>
              <a:rPr lang="en-US" sz="2400" dirty="0" smtClean="0">
                <a:solidFill>
                  <a:srgbClr val="4F4F4F"/>
                </a:solidFill>
                <a:latin typeface="Century Gothic" pitchFamily="34" charset="0"/>
              </a:rPr>
              <a:t>	SELECT ‘elapsed sec’ = </a:t>
            </a:r>
          </a:p>
          <a:p>
            <a:pPr>
              <a:buNone/>
            </a:pPr>
            <a:r>
              <a:rPr lang="en-US" sz="2400" dirty="0" smtClean="0">
                <a:solidFill>
                  <a:srgbClr val="4F4F4F"/>
                </a:solidFill>
                <a:latin typeface="Century Gothic" pitchFamily="34" charset="0"/>
              </a:rPr>
              <a:t>			DATEDIFF(</a:t>
            </a:r>
            <a:r>
              <a:rPr lang="en-US" sz="2400" dirty="0" err="1" smtClean="0">
                <a:solidFill>
                  <a:srgbClr val="4F4F4F"/>
                </a:solidFill>
                <a:latin typeface="Century Gothic" pitchFamily="34" charset="0"/>
              </a:rPr>
              <a:t>SECOND,@start_time,GETDATE</a:t>
            </a:r>
            <a:r>
              <a:rPr lang="en-US" sz="2400" dirty="0" smtClean="0">
                <a:solidFill>
                  <a:srgbClr val="4F4F4F"/>
                </a:solidFill>
                <a:latin typeface="Century Gothic" pitchFamily="34" charset="0"/>
              </a:rPr>
              <a:t>())</a:t>
            </a:r>
          </a:p>
          <a:p>
            <a:pPr>
              <a:buNone/>
            </a:pPr>
            <a:r>
              <a:rPr lang="en-US" sz="2400" dirty="0" smtClean="0">
                <a:solidFill>
                  <a:srgbClr val="4F4F4F"/>
                </a:solidFill>
                <a:latin typeface="Century Gothic" pitchFamily="34" charset="0"/>
              </a:rPr>
              <a:t>	GO</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Performance Feedback</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Performance Tuning</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24</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t>Plans</a:t>
            </a:r>
          </a:p>
          <a:p>
            <a:pPr>
              <a:buNone/>
            </a:pPr>
            <a:r>
              <a:rPr lang="en-US" sz="1600" dirty="0" smtClean="0"/>
              <a:t>	</a:t>
            </a:r>
          </a:p>
          <a:p>
            <a:pPr>
              <a:buNone/>
            </a:pPr>
            <a:r>
              <a:rPr lang="en-US" sz="2400" dirty="0" smtClean="0"/>
              <a:t>	SET SHOWPLAN_TEXT ON</a:t>
            </a:r>
          </a:p>
          <a:p>
            <a:pPr>
              <a:buNone/>
            </a:pPr>
            <a:r>
              <a:rPr lang="en-US" sz="2400" dirty="0" smtClean="0"/>
              <a:t>	GO</a:t>
            </a:r>
          </a:p>
          <a:p>
            <a:pPr>
              <a:buNone/>
            </a:pPr>
            <a:r>
              <a:rPr lang="en-US" sz="2400" dirty="0" smtClean="0"/>
              <a:t>	SELECT *</a:t>
            </a:r>
          </a:p>
          <a:p>
            <a:pPr>
              <a:buNone/>
            </a:pPr>
            <a:r>
              <a:rPr lang="en-US" sz="2400" dirty="0" smtClean="0"/>
              <a:t>	FROM </a:t>
            </a:r>
            <a:r>
              <a:rPr lang="en-US" sz="2400" dirty="0" err="1" smtClean="0"/>
              <a:t>fact_om_invoice</a:t>
            </a:r>
            <a:endParaRPr lang="en-US" sz="2400" dirty="0" smtClean="0"/>
          </a:p>
          <a:p>
            <a:pPr>
              <a:buNone/>
            </a:pPr>
            <a:r>
              <a:rPr lang="en-US" sz="2400" dirty="0" smtClean="0"/>
              <a:t>	UNION ALL</a:t>
            </a:r>
          </a:p>
          <a:p>
            <a:pPr>
              <a:buNone/>
            </a:pPr>
            <a:r>
              <a:rPr lang="en-US" sz="2400" dirty="0" smtClean="0"/>
              <a:t>	SELECT *</a:t>
            </a:r>
          </a:p>
          <a:p>
            <a:pPr>
              <a:buNone/>
            </a:pPr>
            <a:r>
              <a:rPr lang="en-US" sz="2400" dirty="0" smtClean="0"/>
              <a:t>	FROM </a:t>
            </a:r>
            <a:r>
              <a:rPr lang="en-US" sz="2400" dirty="0" err="1" smtClean="0"/>
              <a:t>fact_om_invoice</a:t>
            </a:r>
            <a:endParaRPr lang="en-US" sz="2400" dirty="0" smtClean="0"/>
          </a:p>
          <a:p>
            <a:pPr>
              <a:buNone/>
            </a:pPr>
            <a:r>
              <a:rPr lang="en-US" sz="2400" dirty="0" smtClean="0"/>
              <a:t>	GO</a:t>
            </a:r>
          </a:p>
          <a:p>
            <a:pPr>
              <a:buNone/>
            </a:pPr>
            <a:r>
              <a:rPr lang="en-US" sz="2400" dirty="0" smtClean="0"/>
              <a:t>	SET SHOWPLAN_TEXT OFF</a:t>
            </a:r>
            <a:endParaRPr lang="en-US" sz="2400"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Performance Feedback</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Performance Tuning</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25</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t>PERFMON is a Microsoft provided performance management tool. </a:t>
            </a:r>
          </a:p>
          <a:p>
            <a:r>
              <a:rPr lang="en-US" dirty="0" smtClean="0"/>
              <a:t>It provides logs that help analyze bottlenecks in the system, including RAM, CPU and disk speed.</a:t>
            </a:r>
          </a:p>
          <a:p>
            <a:pPr>
              <a:buNone/>
            </a:pPr>
            <a:endParaRPr lang="en-US" dirty="0" smtClean="0"/>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Performance Feedback – PERFMON </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Performance Tuning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33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26</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t>1) Launch PERFMON (perfmon.exe).</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Performance Feedback – PERFMON </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Performance Tuning</a:t>
            </a:r>
          </a:p>
        </p:txBody>
      </p:sp>
      <p:grpSp>
        <p:nvGrpSpPr>
          <p:cNvPr id="10" name="Group 9"/>
          <p:cNvGrpSpPr/>
          <p:nvPr/>
        </p:nvGrpSpPr>
        <p:grpSpPr>
          <a:xfrm>
            <a:off x="3093383" y="1994408"/>
            <a:ext cx="3256739" cy="4095107"/>
            <a:chOff x="3093383" y="1994408"/>
            <a:chExt cx="3256739" cy="4095107"/>
          </a:xfrm>
        </p:grpSpPr>
        <p:pic>
          <p:nvPicPr>
            <p:cNvPr id="239620" name="Picture 4"/>
            <p:cNvPicPr>
              <a:picLocks noChangeAspect="1" noChangeArrowheads="1"/>
            </p:cNvPicPr>
            <p:nvPr/>
          </p:nvPicPr>
          <p:blipFill>
            <a:blip r:embed="rId3"/>
            <a:srcRect/>
            <a:stretch>
              <a:fillRect/>
            </a:stretch>
          </p:blipFill>
          <p:spPr bwMode="auto">
            <a:xfrm>
              <a:off x="3093383" y="1994408"/>
              <a:ext cx="3256739" cy="4095107"/>
            </a:xfrm>
            <a:prstGeom prst="rect">
              <a:avLst/>
            </a:prstGeom>
            <a:noFill/>
            <a:ln w="9525">
              <a:noFill/>
              <a:miter lim="800000"/>
              <a:headEnd/>
              <a:tailEnd/>
            </a:ln>
          </p:spPr>
        </p:pic>
        <p:sp>
          <p:nvSpPr>
            <p:cNvPr id="8" name="Rounded Rectangle 7"/>
            <p:cNvSpPr/>
            <p:nvPr/>
          </p:nvSpPr>
          <p:spPr>
            <a:xfrm>
              <a:off x="3161479" y="5447489"/>
              <a:ext cx="365760" cy="223737"/>
            </a:xfrm>
            <a:prstGeom prst="roundRect">
              <a:avLst/>
            </a:prstGeom>
            <a:noFill/>
            <a:ln w="25400">
              <a:solidFill>
                <a:srgbClr val="C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27</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t>2) Go to </a:t>
            </a:r>
            <a:r>
              <a:rPr lang="en-US" dirty="0" smtClean="0">
                <a:solidFill>
                  <a:srgbClr val="C00000"/>
                </a:solidFill>
              </a:rPr>
              <a:t>Performance / Data Collector Sets / User Defined</a:t>
            </a:r>
            <a:r>
              <a:rPr lang="en-US" dirty="0" smtClean="0"/>
              <a:t>. Right click on User Defined then select </a:t>
            </a:r>
            <a:r>
              <a:rPr lang="en-US" dirty="0" smtClean="0">
                <a:solidFill>
                  <a:srgbClr val="C00000"/>
                </a:solidFill>
              </a:rPr>
              <a:t>New / Data Collector Set</a:t>
            </a:r>
          </a:p>
          <a:p>
            <a:endParaRPr lang="en-US" dirty="0" smtClean="0"/>
          </a:p>
          <a:p>
            <a:endParaRPr lang="en-US" dirty="0" smtClean="0"/>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Performance Feedback – PERFMON </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Performance Tuning</a:t>
            </a:r>
          </a:p>
        </p:txBody>
      </p:sp>
      <p:pic>
        <p:nvPicPr>
          <p:cNvPr id="240643" name="Picture 3"/>
          <p:cNvPicPr>
            <a:picLocks noChangeAspect="1" noChangeArrowheads="1"/>
          </p:cNvPicPr>
          <p:nvPr/>
        </p:nvPicPr>
        <p:blipFill>
          <a:blip r:embed="rId3"/>
          <a:srcRect/>
          <a:stretch>
            <a:fillRect/>
          </a:stretch>
        </p:blipFill>
        <p:spPr bwMode="auto">
          <a:xfrm>
            <a:off x="2692637" y="3214383"/>
            <a:ext cx="3933825" cy="26860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28</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t>3) Enter a file name</a:t>
            </a:r>
            <a:r>
              <a:rPr lang="en-US" dirty="0" smtClean="0">
                <a:solidFill>
                  <a:srgbClr val="C00000"/>
                </a:solidFill>
              </a:rPr>
              <a:t> </a:t>
            </a:r>
            <a:r>
              <a:rPr lang="en-US" dirty="0" smtClean="0"/>
              <a:t>then click Next.</a:t>
            </a:r>
          </a:p>
          <a:p>
            <a:endParaRPr lang="en-US" dirty="0" smtClean="0"/>
          </a:p>
          <a:p>
            <a:endParaRPr lang="en-US" dirty="0" smtClean="0"/>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Performance Feedback – PERFMON </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Performance Tuning</a:t>
            </a:r>
          </a:p>
        </p:txBody>
      </p:sp>
      <p:pic>
        <p:nvPicPr>
          <p:cNvPr id="177154" name="Picture 2"/>
          <p:cNvPicPr>
            <a:picLocks noChangeAspect="1" noChangeArrowheads="1"/>
          </p:cNvPicPr>
          <p:nvPr/>
        </p:nvPicPr>
        <p:blipFill>
          <a:blip r:embed="rId3"/>
          <a:srcRect/>
          <a:stretch>
            <a:fillRect/>
          </a:stretch>
        </p:blipFill>
        <p:spPr bwMode="auto">
          <a:xfrm>
            <a:off x="1981200" y="2132305"/>
            <a:ext cx="5181600" cy="3838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29</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t>4) Select </a:t>
            </a:r>
            <a:r>
              <a:rPr lang="en-US" dirty="0" smtClean="0">
                <a:solidFill>
                  <a:srgbClr val="C00000"/>
                </a:solidFill>
              </a:rPr>
              <a:t>System Performance</a:t>
            </a:r>
            <a:r>
              <a:rPr lang="en-US" dirty="0" smtClean="0"/>
              <a:t> then click Next.</a:t>
            </a:r>
          </a:p>
          <a:p>
            <a:endParaRPr lang="en-US" dirty="0" smtClean="0"/>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Performance Feedback – PERFMON </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Performance Tuning</a:t>
            </a:r>
          </a:p>
        </p:txBody>
      </p:sp>
      <p:pic>
        <p:nvPicPr>
          <p:cNvPr id="175110" name="Picture 6"/>
          <p:cNvPicPr>
            <a:picLocks noChangeAspect="1" noChangeArrowheads="1"/>
          </p:cNvPicPr>
          <p:nvPr/>
        </p:nvPicPr>
        <p:blipFill>
          <a:blip r:embed="rId3"/>
          <a:srcRect/>
          <a:stretch>
            <a:fillRect/>
          </a:stretch>
        </p:blipFill>
        <p:spPr bwMode="auto">
          <a:xfrm>
            <a:off x="1981200" y="2375505"/>
            <a:ext cx="5181600" cy="3838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FFF145EF-FE6D-49AB-BCED-5CF2685142A6}" type="slidenum">
              <a:rPr lang="en-US" sz="2000">
                <a:solidFill>
                  <a:schemeClr val="bg1"/>
                </a:solidFill>
                <a:latin typeface="Century Gothic" pitchFamily="34" charset="0"/>
              </a:rPr>
              <a:pPr algn="r"/>
              <a:t>3</a:t>
            </a:fld>
            <a:endParaRPr lang="en-US" sz="2000">
              <a:solidFill>
                <a:schemeClr val="bg1"/>
              </a:solidFill>
              <a:latin typeface="Century Gothic" pitchFamily="34" charset="0"/>
            </a:endParaRPr>
          </a:p>
        </p:txBody>
      </p:sp>
      <p:sp>
        <p:nvSpPr>
          <p:cNvPr id="3" name="Content Placeholder 2"/>
          <p:cNvSpPr>
            <a:spLocks noGrp="1"/>
          </p:cNvSpPr>
          <p:nvPr>
            <p:ph idx="4294967295"/>
            <p:custDataLst>
              <p:tags r:id="rId3"/>
            </p:custDataLst>
          </p:nvPr>
        </p:nvSpPr>
        <p:spPr>
          <a:xfrm>
            <a:off x="457200" y="1316038"/>
            <a:ext cx="8229600" cy="5000625"/>
          </a:xfrm>
        </p:spPr>
        <p:txBody>
          <a:bodyPr/>
          <a:lstStyle/>
          <a:p>
            <a:pPr eaLnBrk="1" hangingPunct="1"/>
            <a:r>
              <a:rPr lang="en-US" dirty="0" smtClean="0">
                <a:latin typeface="Century Gothic" pitchFamily="34" charset="0"/>
              </a:rPr>
              <a:t>Customizations</a:t>
            </a:r>
          </a:p>
          <a:p>
            <a:pPr lvl="1"/>
            <a:r>
              <a:rPr lang="en-US" dirty="0" smtClean="0">
                <a:latin typeface="Century Gothic" pitchFamily="34" charset="0"/>
              </a:rPr>
              <a:t>Naming conventions</a:t>
            </a:r>
          </a:p>
          <a:p>
            <a:pPr lvl="1"/>
            <a:r>
              <a:rPr lang="en-US" dirty="0" smtClean="0">
                <a:latin typeface="Century Gothic" pitchFamily="34" charset="0"/>
              </a:rPr>
              <a:t>Data paths (dim vs. fact vs. fact history)</a:t>
            </a:r>
          </a:p>
          <a:p>
            <a:pPr lvl="1"/>
            <a:r>
              <a:rPr lang="en-US" dirty="0" smtClean="0">
                <a:latin typeface="Century Gothic" pitchFamily="34" charset="0"/>
              </a:rPr>
              <a:t>Adding columns to dim/fact/perm tables</a:t>
            </a:r>
          </a:p>
          <a:p>
            <a:pPr lvl="1"/>
            <a:r>
              <a:rPr lang="en-US" dirty="0" smtClean="0">
                <a:latin typeface="Century Gothic" pitchFamily="34" charset="0"/>
              </a:rPr>
              <a:t>Adding columns to other tables</a:t>
            </a:r>
          </a:p>
          <a:p>
            <a:pPr eaLnBrk="1" hangingPunct="1">
              <a:buFont typeface="Arial" charset="0"/>
              <a:buNone/>
            </a:pPr>
            <a:endParaRPr lang="en-US" dirty="0" smtClean="0">
              <a:latin typeface="Century Gothic" pitchFamily="34" charset="0"/>
            </a:endParaRPr>
          </a:p>
          <a:p>
            <a:pPr lvl="1" eaLnBrk="1" hangingPunct="1"/>
            <a:endParaRPr lang="en-US" dirty="0" smtClean="0">
              <a:latin typeface="Century Gothic" pitchFamily="34" charset="0"/>
            </a:endParaRPr>
          </a:p>
          <a:p>
            <a:pPr lvl="1" eaLnBrk="1" hangingPunct="1"/>
            <a:endParaRPr lang="en-US" dirty="0" smtClean="0">
              <a:latin typeface="Century Gothic" pitchFamily="34" charset="0"/>
            </a:endParaRPr>
          </a:p>
        </p:txBody>
      </p:sp>
      <p:sp>
        <p:nvSpPr>
          <p:cNvPr id="32771" name="Title 3"/>
          <p:cNvSpPr>
            <a:spLocks noGrp="1"/>
          </p:cNvSpPr>
          <p:nvPr>
            <p:ph type="title" idx="4294967295"/>
            <p:custDataLst>
              <p:tags r:id="rId4"/>
            </p:custDataLst>
          </p:nvPr>
        </p:nvSpPr>
        <p:spPr>
          <a:xfrm>
            <a:off x="457200" y="608013"/>
            <a:ext cx="8229600" cy="708025"/>
          </a:xfrm>
        </p:spPr>
        <p:txBody>
          <a:bodyPr/>
          <a:lstStyle/>
          <a:p>
            <a:pPr eaLnBrk="1" hangingPunct="1"/>
            <a:r>
              <a:rPr lang="en-US" dirty="0" smtClean="0">
                <a:latin typeface="Century Gothic" pitchFamily="34" charset="0"/>
              </a:rPr>
              <a:t>Day 3 Review</a:t>
            </a:r>
          </a:p>
        </p:txBody>
      </p:sp>
      <p:sp>
        <p:nvSpPr>
          <p:cNvPr id="32772" name="Text Placeholder 4"/>
          <p:cNvSpPr>
            <a:spLocks noGrp="1"/>
          </p:cNvSpPr>
          <p:nvPr>
            <p:ph type="body" sz="quarter" idx="4294967295"/>
            <p:custDataLst>
              <p:tags r:id="rId5"/>
            </p:custDataLst>
          </p:nvPr>
        </p:nvSpPr>
        <p:spPr>
          <a:xfrm>
            <a:off x="457200" y="179388"/>
            <a:ext cx="8229600" cy="428625"/>
          </a:xfrm>
        </p:spPr>
        <p:txBody>
          <a:bodyPr anchor="b"/>
          <a:lstStyle/>
          <a:p>
            <a:pPr marL="0" indent="0" eaLnBrk="1" hangingPunct="1">
              <a:buFontTx/>
              <a:buNone/>
            </a:pPr>
            <a:r>
              <a:rPr lang="en-US" sz="2000" b="1" dirty="0" smtClean="0">
                <a:solidFill>
                  <a:srgbClr val="4F81BD"/>
                </a:solidFill>
                <a:latin typeface="Century Gothic" pitchFamily="34" charset="0"/>
              </a:rPr>
              <a:t>Review</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subTnLst>
                                    <p:animClr>
                                      <p:cBhvr override="childStyle">
                                        <p:cTn dur="1" fill="hold" display="0" masterRel="nextClick" afterEffect="1"/>
                                        <p:tgtEl>
                                          <p:spTgt spid="3">
                                            <p:txEl>
                                              <p:pRg st="0" end="0"/>
                                            </p:txEl>
                                          </p:spTgt>
                                        </p:tgtEl>
                                        <p:attrNameLst>
                                          <p:attrName>ppt_c</p:attrName>
                                        </p:attrNameLst>
                                      </p:cBhvr>
                                      <p:to>
                                        <a:srgbClr val="B2B2B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subTnLst>
                                    <p:animClr>
                                      <p:cBhvr override="childStyle">
                                        <p:cTn dur="1" fill="hold" display="0" masterRel="nextClick" afterEffect="1"/>
                                        <p:tgtEl>
                                          <p:spTgt spid="3">
                                            <p:txEl>
                                              <p:pRg st="1" end="1"/>
                                            </p:txEl>
                                          </p:spTgt>
                                        </p:tgtEl>
                                        <p:attrNameLst>
                                          <p:attrName>ppt_c</p:attrName>
                                        </p:attrNameLst>
                                      </p:cBhvr>
                                      <p:to>
                                        <a:srgbClr val="B2B2B2"/>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subTnLst>
                                    <p:animClr>
                                      <p:cBhvr override="childStyle">
                                        <p:cTn dur="1" fill="hold" display="0" masterRel="nextClick" afterEffect="1"/>
                                        <p:tgtEl>
                                          <p:spTgt spid="3">
                                            <p:txEl>
                                              <p:pRg st="2" end="2"/>
                                            </p:txEl>
                                          </p:spTgt>
                                        </p:tgtEl>
                                        <p:attrNameLst>
                                          <p:attrName>ppt_c</p:attrName>
                                        </p:attrNameLst>
                                      </p:cBhvr>
                                      <p:to>
                                        <a:srgbClr val="B2B2B2"/>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subTnLst>
                                    <p:animClr>
                                      <p:cBhvr override="childStyle">
                                        <p:cTn dur="1" fill="hold" display="0" masterRel="nextClick" afterEffect="1"/>
                                        <p:tgtEl>
                                          <p:spTgt spid="3">
                                            <p:txEl>
                                              <p:pRg st="3" end="3"/>
                                            </p:txEl>
                                          </p:spTgt>
                                        </p:tgtEl>
                                        <p:attrNameLst>
                                          <p:attrName>ppt_c</p:attrName>
                                        </p:attrNameLst>
                                      </p:cBhvr>
                                      <p:to>
                                        <a:srgbClr val="B2B2B2"/>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subTnLst>
                                    <p:animClr>
                                      <p:cBhvr override="childStyle">
                                        <p:cTn dur="1" fill="hold" display="0" masterRel="nextClick" afterEffect="1"/>
                                        <p:tgtEl>
                                          <p:spTgt spid="3">
                                            <p:txEl>
                                              <p:pRg st="4" end="4"/>
                                            </p:txEl>
                                          </p:spTgt>
                                        </p:tgtEl>
                                        <p:attrNameLst>
                                          <p:attrName>ppt_c</p:attrName>
                                        </p:attrNameLst>
                                      </p:cBhvr>
                                      <p:to>
                                        <a:srgbClr val="B2B2B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30</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t>5) Confirm directory where the log will be saved at, then click Next.</a:t>
            </a:r>
          </a:p>
          <a:p>
            <a:endParaRPr lang="en-US" dirty="0" smtClean="0"/>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Performance Feedback – PERFMON </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Performance Tuning</a:t>
            </a:r>
          </a:p>
        </p:txBody>
      </p:sp>
      <p:pic>
        <p:nvPicPr>
          <p:cNvPr id="241666" name="Picture 2"/>
          <p:cNvPicPr>
            <a:picLocks noChangeAspect="1" noChangeArrowheads="1"/>
          </p:cNvPicPr>
          <p:nvPr/>
        </p:nvPicPr>
        <p:blipFill>
          <a:blip r:embed="rId3"/>
          <a:srcRect/>
          <a:stretch>
            <a:fillRect/>
          </a:stretch>
        </p:blipFill>
        <p:spPr bwMode="auto">
          <a:xfrm>
            <a:off x="1981200" y="2346292"/>
            <a:ext cx="5181600" cy="3838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31</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t>6) Choose </a:t>
            </a:r>
            <a:r>
              <a:rPr lang="en-US" dirty="0" smtClean="0">
                <a:solidFill>
                  <a:srgbClr val="C00000"/>
                </a:solidFill>
              </a:rPr>
              <a:t>Save and close</a:t>
            </a:r>
            <a:r>
              <a:rPr lang="en-US" dirty="0" smtClean="0"/>
              <a:t>, then click Finish</a:t>
            </a:r>
          </a:p>
          <a:p>
            <a:endParaRPr lang="en-US" dirty="0" smtClean="0"/>
          </a:p>
          <a:p>
            <a:endParaRPr lang="en-US" dirty="0" smtClean="0"/>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Performance Feedback – PERFMON </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Performance Tuning</a:t>
            </a:r>
          </a:p>
        </p:txBody>
      </p:sp>
      <p:pic>
        <p:nvPicPr>
          <p:cNvPr id="173058" name="Picture 2"/>
          <p:cNvPicPr>
            <a:picLocks noChangeAspect="1" noChangeArrowheads="1"/>
          </p:cNvPicPr>
          <p:nvPr/>
        </p:nvPicPr>
        <p:blipFill>
          <a:blip r:embed="rId3"/>
          <a:srcRect/>
          <a:stretch>
            <a:fillRect/>
          </a:stretch>
        </p:blipFill>
        <p:spPr bwMode="auto">
          <a:xfrm>
            <a:off x="1981200" y="2190673"/>
            <a:ext cx="5181600" cy="3838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32</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t>7) Right click on the new Data Collector Set and select </a:t>
            </a:r>
            <a:r>
              <a:rPr lang="en-US" dirty="0" smtClean="0">
                <a:solidFill>
                  <a:srgbClr val="C00000"/>
                </a:solidFill>
              </a:rPr>
              <a:t>Properties</a:t>
            </a:r>
            <a:r>
              <a:rPr lang="en-US" dirty="0" smtClean="0"/>
              <a:t>.</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Performance Feedback – PERFMON </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Performance Tuning</a:t>
            </a:r>
          </a:p>
        </p:txBody>
      </p:sp>
      <p:pic>
        <p:nvPicPr>
          <p:cNvPr id="171009" name="Picture 1"/>
          <p:cNvPicPr>
            <a:picLocks noChangeAspect="1" noChangeArrowheads="1"/>
          </p:cNvPicPr>
          <p:nvPr/>
        </p:nvPicPr>
        <p:blipFill>
          <a:blip r:embed="rId3"/>
          <a:srcRect/>
          <a:stretch>
            <a:fillRect/>
          </a:stretch>
        </p:blipFill>
        <p:spPr bwMode="auto">
          <a:xfrm>
            <a:off x="4794656" y="1978532"/>
            <a:ext cx="3381375" cy="4133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33</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t>8) Review the settings then click OK. All the default values are fine.</a:t>
            </a:r>
          </a:p>
          <a:p>
            <a:pPr>
              <a:buNone/>
            </a:pPr>
            <a:endParaRPr lang="en-US" dirty="0" smtClean="0"/>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Performance Feedback – PERFMON </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Performance Tuning</a:t>
            </a:r>
          </a:p>
        </p:txBody>
      </p:sp>
      <p:pic>
        <p:nvPicPr>
          <p:cNvPr id="168961" name="Picture 1"/>
          <p:cNvPicPr>
            <a:picLocks noChangeAspect="1" noChangeArrowheads="1"/>
          </p:cNvPicPr>
          <p:nvPr/>
        </p:nvPicPr>
        <p:blipFill>
          <a:blip r:embed="rId3"/>
          <a:srcRect/>
          <a:stretch>
            <a:fillRect/>
          </a:stretch>
        </p:blipFill>
        <p:spPr bwMode="auto">
          <a:xfrm>
            <a:off x="2782110" y="2417311"/>
            <a:ext cx="3516380" cy="389935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34</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t>9) Right click on </a:t>
            </a:r>
            <a:r>
              <a:rPr lang="en-US" dirty="0" smtClean="0">
                <a:solidFill>
                  <a:srgbClr val="C00000"/>
                </a:solidFill>
              </a:rPr>
              <a:t>Performance Counter</a:t>
            </a:r>
            <a:r>
              <a:rPr lang="en-US" dirty="0" smtClean="0"/>
              <a:t> then select </a:t>
            </a:r>
            <a:r>
              <a:rPr lang="en-US" dirty="0" smtClean="0">
                <a:solidFill>
                  <a:srgbClr val="C00000"/>
                </a:solidFill>
              </a:rPr>
              <a:t>Properties</a:t>
            </a:r>
            <a:r>
              <a:rPr lang="en-US" dirty="0" smtClean="0"/>
              <a:t>.</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Performance Feedback – PERFMON </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Performance Tuning</a:t>
            </a:r>
          </a:p>
        </p:txBody>
      </p:sp>
      <p:pic>
        <p:nvPicPr>
          <p:cNvPr id="166913" name="Picture 1"/>
          <p:cNvPicPr>
            <a:picLocks noChangeAspect="1" noChangeArrowheads="1"/>
          </p:cNvPicPr>
          <p:nvPr/>
        </p:nvPicPr>
        <p:blipFill>
          <a:blip r:embed="rId3"/>
          <a:srcRect/>
          <a:stretch>
            <a:fillRect/>
          </a:stretch>
        </p:blipFill>
        <p:spPr bwMode="auto">
          <a:xfrm>
            <a:off x="1943100" y="2544797"/>
            <a:ext cx="5257800" cy="2333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35</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t>10) Set the </a:t>
            </a:r>
            <a:r>
              <a:rPr lang="en-US" dirty="0" smtClean="0">
                <a:solidFill>
                  <a:srgbClr val="C00000"/>
                </a:solidFill>
              </a:rPr>
              <a:t>Log format</a:t>
            </a:r>
            <a:r>
              <a:rPr lang="en-US" dirty="0" smtClean="0"/>
              <a:t> = Comma Separated, </a:t>
            </a:r>
            <a:r>
              <a:rPr lang="en-US" dirty="0" smtClean="0">
                <a:solidFill>
                  <a:srgbClr val="C00000"/>
                </a:solidFill>
              </a:rPr>
              <a:t>Sample interval </a:t>
            </a:r>
            <a:r>
              <a:rPr lang="en-US" dirty="0" smtClean="0"/>
              <a:t>= 20 Seconds </a:t>
            </a:r>
          </a:p>
          <a:p>
            <a:pPr>
              <a:buNone/>
            </a:pPr>
            <a:r>
              <a:rPr lang="en-US" dirty="0" smtClean="0"/>
              <a:t>	then click OK.</a:t>
            </a:r>
          </a:p>
          <a:p>
            <a:pPr>
              <a:buNone/>
            </a:pPr>
            <a:endParaRPr lang="en-US" dirty="0" smtClean="0"/>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Performance Feedback – PERFMON </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Performance Tuning</a:t>
            </a:r>
          </a:p>
        </p:txBody>
      </p:sp>
      <p:grpSp>
        <p:nvGrpSpPr>
          <p:cNvPr id="9" name="Group 8"/>
          <p:cNvGrpSpPr/>
          <p:nvPr/>
        </p:nvGrpSpPr>
        <p:grpSpPr>
          <a:xfrm>
            <a:off x="3747480" y="2446676"/>
            <a:ext cx="3489899" cy="3869987"/>
            <a:chOff x="3747480" y="2446676"/>
            <a:chExt cx="3489899" cy="3869987"/>
          </a:xfrm>
        </p:grpSpPr>
        <p:pic>
          <p:nvPicPr>
            <p:cNvPr id="164867" name="Picture 3"/>
            <p:cNvPicPr>
              <a:picLocks noChangeAspect="1" noChangeArrowheads="1"/>
            </p:cNvPicPr>
            <p:nvPr/>
          </p:nvPicPr>
          <p:blipFill>
            <a:blip r:embed="rId3"/>
            <a:srcRect/>
            <a:stretch>
              <a:fillRect/>
            </a:stretch>
          </p:blipFill>
          <p:spPr bwMode="auto">
            <a:xfrm>
              <a:off x="3747480" y="2446676"/>
              <a:ext cx="3489899" cy="3869987"/>
            </a:xfrm>
            <a:prstGeom prst="rect">
              <a:avLst/>
            </a:prstGeom>
            <a:noFill/>
            <a:ln w="9525">
              <a:noFill/>
              <a:miter lim="800000"/>
              <a:headEnd/>
              <a:tailEnd/>
            </a:ln>
          </p:spPr>
        </p:pic>
        <p:sp>
          <p:nvSpPr>
            <p:cNvPr id="8" name="Rounded Rectangle 7"/>
            <p:cNvSpPr/>
            <p:nvPr/>
          </p:nvSpPr>
          <p:spPr>
            <a:xfrm>
              <a:off x="3805848" y="4542816"/>
              <a:ext cx="3287949" cy="963036"/>
            </a:xfrm>
            <a:prstGeom prst="roundRect">
              <a:avLst/>
            </a:prstGeom>
            <a:noFill/>
            <a:ln w="25400">
              <a:solidFill>
                <a:srgbClr val="C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36</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sz="2400" dirty="0" smtClean="0"/>
              <a:t>11) Set the data collector to stop after a reasonable time interval. The default in this instance was 1 minute and we changed it to 1 week.</a:t>
            </a:r>
          </a:p>
          <a:p>
            <a:pPr>
              <a:buNone/>
            </a:pPr>
            <a:r>
              <a:rPr lang="en-US" sz="2400" dirty="0" smtClean="0"/>
              <a:t>	</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Performance Feedback – PERFMON </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Performance Tuning</a:t>
            </a:r>
          </a:p>
        </p:txBody>
      </p:sp>
      <p:grpSp>
        <p:nvGrpSpPr>
          <p:cNvPr id="10" name="Group 9"/>
          <p:cNvGrpSpPr/>
          <p:nvPr/>
        </p:nvGrpSpPr>
        <p:grpSpPr>
          <a:xfrm>
            <a:off x="1162043" y="2489800"/>
            <a:ext cx="6947632" cy="3644003"/>
            <a:chOff x="1162043" y="2489800"/>
            <a:chExt cx="6947632" cy="3644003"/>
          </a:xfrm>
        </p:grpSpPr>
        <p:pic>
          <p:nvPicPr>
            <p:cNvPr id="4098" name="Picture 2"/>
            <p:cNvPicPr>
              <a:picLocks noChangeAspect="1" noChangeArrowheads="1"/>
            </p:cNvPicPr>
            <p:nvPr/>
          </p:nvPicPr>
          <p:blipFill>
            <a:blip r:embed="rId3"/>
            <a:srcRect/>
            <a:stretch>
              <a:fillRect/>
            </a:stretch>
          </p:blipFill>
          <p:spPr bwMode="auto">
            <a:xfrm>
              <a:off x="1162043" y="2489800"/>
              <a:ext cx="6947632" cy="3644003"/>
            </a:xfrm>
            <a:prstGeom prst="rect">
              <a:avLst/>
            </a:prstGeom>
            <a:noFill/>
            <a:ln w="9525">
              <a:noFill/>
              <a:miter lim="800000"/>
              <a:headEnd/>
              <a:tailEnd/>
            </a:ln>
          </p:spPr>
        </p:pic>
        <p:sp>
          <p:nvSpPr>
            <p:cNvPr id="8" name="Rounded Rectangle 7"/>
            <p:cNvSpPr/>
            <p:nvPr/>
          </p:nvSpPr>
          <p:spPr>
            <a:xfrm>
              <a:off x="5595483" y="3320143"/>
              <a:ext cx="888940" cy="313366"/>
            </a:xfrm>
            <a:prstGeom prst="roundRect">
              <a:avLst/>
            </a:prstGeom>
            <a:noFill/>
            <a:ln w="25400">
              <a:solidFill>
                <a:srgbClr val="C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37</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t>12) With length of run time parameter set, start the Data Collector set.</a:t>
            </a:r>
          </a:p>
          <a:p>
            <a:pPr>
              <a:buNone/>
            </a:pPr>
            <a:r>
              <a:rPr lang="en-US" dirty="0" smtClean="0"/>
              <a:t>	</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Performance Feedback – PERFMON </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Performance Tuning</a:t>
            </a:r>
          </a:p>
        </p:txBody>
      </p:sp>
      <p:pic>
        <p:nvPicPr>
          <p:cNvPr id="162817" name="Picture 1"/>
          <p:cNvPicPr>
            <a:picLocks noChangeAspect="1" noChangeArrowheads="1"/>
          </p:cNvPicPr>
          <p:nvPr/>
        </p:nvPicPr>
        <p:blipFill>
          <a:blip r:embed="rId3"/>
          <a:srcRect/>
          <a:stretch>
            <a:fillRect/>
          </a:stretch>
        </p:blipFill>
        <p:spPr bwMode="auto">
          <a:xfrm>
            <a:off x="2806356" y="2189049"/>
            <a:ext cx="3419475" cy="4143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38</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t>13) Review the report.</a:t>
            </a:r>
          </a:p>
          <a:p>
            <a:pPr>
              <a:buNone/>
            </a:pPr>
            <a:r>
              <a:rPr lang="en-US" dirty="0" smtClean="0"/>
              <a:t>	</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Performance Feedback – PERFMON </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Performance Tuning</a:t>
            </a:r>
          </a:p>
        </p:txBody>
      </p:sp>
      <p:pic>
        <p:nvPicPr>
          <p:cNvPr id="242694" name="Picture 6"/>
          <p:cNvPicPr>
            <a:picLocks noChangeAspect="1" noChangeArrowheads="1"/>
          </p:cNvPicPr>
          <p:nvPr/>
        </p:nvPicPr>
        <p:blipFill>
          <a:blip r:embed="rId3"/>
          <a:srcRect/>
          <a:stretch>
            <a:fillRect/>
          </a:stretch>
        </p:blipFill>
        <p:spPr bwMode="auto">
          <a:xfrm>
            <a:off x="457200" y="2476701"/>
            <a:ext cx="8375515" cy="294818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39</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t>14) Download the PAL (Performance Analysis of Logs) Tool from </a:t>
            </a:r>
            <a:r>
              <a:rPr lang="en-US" dirty="0" smtClean="0">
                <a:hlinkClick r:id="rId3"/>
              </a:rPr>
              <a:t>http://pal.codeplex.com/</a:t>
            </a:r>
            <a:r>
              <a:rPr lang="en-US" dirty="0" smtClean="0"/>
              <a:t> and install it.</a:t>
            </a:r>
          </a:p>
          <a:p>
            <a:r>
              <a:rPr lang="en-US" dirty="0" smtClean="0"/>
              <a:t>15) The PAL tool may require install of Microsoft Chart Controls and will direct you to that download site as part of the installation process.</a:t>
            </a:r>
          </a:p>
          <a:p>
            <a:r>
              <a:rPr lang="en-US" dirty="0" smtClean="0"/>
              <a:t>16) Once the PAL Tool is up and running, transfer the log files from the system that was being monitored by </a:t>
            </a:r>
            <a:r>
              <a:rPr lang="en-US" dirty="0" err="1" smtClean="0"/>
              <a:t>perfmon</a:t>
            </a:r>
            <a:r>
              <a:rPr lang="en-US" dirty="0" smtClean="0"/>
              <a:t> to the machine with the PAL Tool for analysis.</a:t>
            </a:r>
          </a:p>
          <a:p>
            <a:pPr>
              <a:buNone/>
            </a:pPr>
            <a:r>
              <a:rPr lang="en-US" dirty="0" smtClean="0"/>
              <a:t>	</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Performance Feedback – PERFMON </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Performance Tuning</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FFF145EF-FE6D-49AB-BCED-5CF2685142A6}" type="slidenum">
              <a:rPr lang="en-US" sz="2000">
                <a:solidFill>
                  <a:schemeClr val="bg1"/>
                </a:solidFill>
                <a:latin typeface="Century Gothic" pitchFamily="34" charset="0"/>
              </a:rPr>
              <a:pPr algn="r"/>
              <a:t>4</a:t>
            </a:fld>
            <a:endParaRPr lang="en-US" sz="2000">
              <a:solidFill>
                <a:schemeClr val="bg1"/>
              </a:solidFill>
              <a:latin typeface="Century Gothic" pitchFamily="34" charset="0"/>
            </a:endParaRPr>
          </a:p>
        </p:txBody>
      </p:sp>
      <p:sp>
        <p:nvSpPr>
          <p:cNvPr id="3" name="Content Placeholder 2"/>
          <p:cNvSpPr>
            <a:spLocks noGrp="1"/>
          </p:cNvSpPr>
          <p:nvPr>
            <p:ph idx="4294967295"/>
            <p:custDataLst>
              <p:tags r:id="rId3"/>
            </p:custDataLst>
          </p:nvPr>
        </p:nvSpPr>
        <p:spPr>
          <a:xfrm>
            <a:off x="457200" y="1316038"/>
            <a:ext cx="8229600" cy="5000625"/>
          </a:xfrm>
        </p:spPr>
        <p:txBody>
          <a:bodyPr/>
          <a:lstStyle/>
          <a:p>
            <a:pPr eaLnBrk="1" hangingPunct="1"/>
            <a:r>
              <a:rPr lang="en-US" dirty="0" smtClean="0">
                <a:latin typeface="Century Gothic" pitchFamily="34" charset="0"/>
              </a:rPr>
              <a:t>Customizations – Review Quiz</a:t>
            </a:r>
          </a:p>
          <a:p>
            <a:pPr eaLnBrk="1" hangingPunct="1"/>
            <a:r>
              <a:rPr lang="en-US" sz="2400" dirty="0" smtClean="0">
                <a:latin typeface="Century Gothic" pitchFamily="34" charset="0"/>
              </a:rPr>
              <a:t>When creating/adding new tables, what should the name be?</a:t>
            </a:r>
          </a:p>
          <a:p>
            <a:pPr lvl="1"/>
            <a:r>
              <a:rPr lang="en-US" dirty="0" smtClean="0">
                <a:latin typeface="Century Gothic" pitchFamily="34" charset="0"/>
              </a:rPr>
              <a:t>load</a:t>
            </a:r>
          </a:p>
          <a:p>
            <a:pPr lvl="1"/>
            <a:r>
              <a:rPr lang="en-US" dirty="0" smtClean="0">
                <a:latin typeface="Century Gothic" pitchFamily="34" charset="0"/>
              </a:rPr>
              <a:t>stage</a:t>
            </a:r>
          </a:p>
          <a:p>
            <a:pPr lvl="1"/>
            <a:r>
              <a:rPr lang="en-US" dirty="0" smtClean="0">
                <a:latin typeface="Century Gothic" pitchFamily="34" charset="0"/>
              </a:rPr>
              <a:t>fact</a:t>
            </a:r>
          </a:p>
          <a:p>
            <a:pPr lvl="1"/>
            <a:r>
              <a:rPr lang="en-US" dirty="0" smtClean="0">
                <a:latin typeface="Century Gothic" pitchFamily="34" charset="0"/>
              </a:rPr>
              <a:t>perm</a:t>
            </a:r>
          </a:p>
        </p:txBody>
      </p:sp>
      <p:sp>
        <p:nvSpPr>
          <p:cNvPr id="32771" name="Title 3"/>
          <p:cNvSpPr>
            <a:spLocks noGrp="1"/>
          </p:cNvSpPr>
          <p:nvPr>
            <p:ph type="title" idx="4294967295"/>
            <p:custDataLst>
              <p:tags r:id="rId4"/>
            </p:custDataLst>
          </p:nvPr>
        </p:nvSpPr>
        <p:spPr>
          <a:xfrm>
            <a:off x="457200" y="608013"/>
            <a:ext cx="8229600" cy="708025"/>
          </a:xfrm>
        </p:spPr>
        <p:txBody>
          <a:bodyPr/>
          <a:lstStyle/>
          <a:p>
            <a:pPr eaLnBrk="1" hangingPunct="1"/>
            <a:r>
              <a:rPr lang="en-US" dirty="0" smtClean="0">
                <a:latin typeface="Century Gothic" pitchFamily="34" charset="0"/>
              </a:rPr>
              <a:t>Day 3 Review</a:t>
            </a:r>
          </a:p>
        </p:txBody>
      </p:sp>
      <p:sp>
        <p:nvSpPr>
          <p:cNvPr id="32772" name="Text Placeholder 4"/>
          <p:cNvSpPr>
            <a:spLocks noGrp="1"/>
          </p:cNvSpPr>
          <p:nvPr>
            <p:ph type="body" sz="quarter" idx="4294967295"/>
            <p:custDataLst>
              <p:tags r:id="rId5"/>
            </p:custDataLst>
          </p:nvPr>
        </p:nvSpPr>
        <p:spPr>
          <a:xfrm>
            <a:off x="457200" y="179388"/>
            <a:ext cx="8229600" cy="428625"/>
          </a:xfrm>
        </p:spPr>
        <p:txBody>
          <a:bodyPr anchor="b"/>
          <a:lstStyle/>
          <a:p>
            <a:pPr marL="0" indent="0" eaLnBrk="1" hangingPunct="1">
              <a:buFontTx/>
              <a:buNone/>
            </a:pPr>
            <a:r>
              <a:rPr lang="en-US" sz="2000" b="1" dirty="0" smtClean="0">
                <a:solidFill>
                  <a:srgbClr val="4F81BD"/>
                </a:solidFill>
                <a:latin typeface="Century Gothic" pitchFamily="34" charset="0"/>
              </a:rPr>
              <a:t>Review</a:t>
            </a:r>
          </a:p>
        </p:txBody>
      </p:sp>
      <p:sp>
        <p:nvSpPr>
          <p:cNvPr id="6" name="TextBox 5"/>
          <p:cNvSpPr txBox="1"/>
          <p:nvPr/>
        </p:nvSpPr>
        <p:spPr>
          <a:xfrm>
            <a:off x="2558374" y="2607011"/>
            <a:ext cx="2714017" cy="2077492"/>
          </a:xfrm>
          <a:prstGeom prst="rect">
            <a:avLst/>
          </a:prstGeom>
          <a:noFill/>
        </p:spPr>
        <p:txBody>
          <a:bodyPr wrap="square" rtlCol="0">
            <a:spAutoFit/>
          </a:bodyPr>
          <a:lstStyle/>
          <a:p>
            <a:pPr>
              <a:buClr>
                <a:schemeClr val="accent6">
                  <a:lumMod val="75000"/>
                </a:schemeClr>
              </a:buClr>
              <a:buFont typeface="Wingdings" pitchFamily="2" charset="2"/>
              <a:buChar char="Ø"/>
            </a:pPr>
            <a:r>
              <a:rPr lang="en-US" sz="2400" dirty="0" smtClean="0">
                <a:latin typeface="+mn-lt"/>
                <a:sym typeface="Wingdings" pitchFamily="2" charset="2"/>
              </a:rPr>
              <a:t>  </a:t>
            </a:r>
            <a:r>
              <a:rPr lang="en-US" sz="2400" dirty="0" err="1" smtClean="0">
                <a:solidFill>
                  <a:srgbClr val="C00000"/>
                </a:solidFill>
                <a:latin typeface="+mn-lt"/>
                <a:sym typeface="Wingdings" pitchFamily="2" charset="2"/>
              </a:rPr>
              <a:t>loadx</a:t>
            </a:r>
            <a:r>
              <a:rPr lang="en-US" sz="2400" dirty="0" smtClean="0">
                <a:solidFill>
                  <a:srgbClr val="C00000"/>
                </a:solidFill>
                <a:latin typeface="+mn-lt"/>
                <a:sym typeface="Wingdings" pitchFamily="2" charset="2"/>
              </a:rPr>
              <a:t>_</a:t>
            </a:r>
          </a:p>
          <a:p>
            <a:pPr>
              <a:spcBef>
                <a:spcPts val="600"/>
              </a:spcBef>
              <a:buClr>
                <a:schemeClr val="accent6">
                  <a:lumMod val="75000"/>
                </a:schemeClr>
              </a:buClr>
              <a:buFont typeface="Wingdings" pitchFamily="2" charset="2"/>
              <a:buChar char="Ø"/>
            </a:pPr>
            <a:r>
              <a:rPr lang="en-US" sz="2400" dirty="0" smtClean="0">
                <a:latin typeface="+mn-lt"/>
                <a:sym typeface="Wingdings" pitchFamily="2" charset="2"/>
              </a:rPr>
              <a:t>  </a:t>
            </a:r>
            <a:r>
              <a:rPr lang="en-US" sz="2400" dirty="0" err="1" smtClean="0">
                <a:solidFill>
                  <a:srgbClr val="C00000"/>
                </a:solidFill>
                <a:latin typeface="+mn-lt"/>
                <a:sym typeface="Wingdings" pitchFamily="2" charset="2"/>
              </a:rPr>
              <a:t>stagex</a:t>
            </a:r>
            <a:r>
              <a:rPr lang="en-US" sz="2400" dirty="0" smtClean="0">
                <a:solidFill>
                  <a:srgbClr val="C00000"/>
                </a:solidFill>
                <a:latin typeface="+mn-lt"/>
                <a:sym typeface="Wingdings" pitchFamily="2" charset="2"/>
              </a:rPr>
              <a:t>_</a:t>
            </a:r>
          </a:p>
          <a:p>
            <a:pPr>
              <a:spcBef>
                <a:spcPts val="600"/>
              </a:spcBef>
              <a:buClr>
                <a:schemeClr val="accent6">
                  <a:lumMod val="75000"/>
                </a:schemeClr>
              </a:buClr>
              <a:buFont typeface="Wingdings" pitchFamily="2" charset="2"/>
              <a:buChar char="Ø"/>
            </a:pPr>
            <a:r>
              <a:rPr lang="en-US" sz="2400" dirty="0" smtClean="0">
                <a:latin typeface="+mn-lt"/>
                <a:sym typeface="Wingdings" pitchFamily="2" charset="2"/>
              </a:rPr>
              <a:t>  </a:t>
            </a:r>
            <a:r>
              <a:rPr lang="en-US" sz="2400" dirty="0" err="1" smtClean="0">
                <a:solidFill>
                  <a:srgbClr val="C00000"/>
                </a:solidFill>
                <a:latin typeface="+mn-lt"/>
                <a:sym typeface="Wingdings" pitchFamily="2" charset="2"/>
              </a:rPr>
              <a:t>factx</a:t>
            </a:r>
            <a:r>
              <a:rPr lang="en-US" sz="2400" dirty="0" smtClean="0">
                <a:solidFill>
                  <a:srgbClr val="C00000"/>
                </a:solidFill>
                <a:latin typeface="+mn-lt"/>
                <a:sym typeface="Wingdings" pitchFamily="2" charset="2"/>
              </a:rPr>
              <a:t>_</a:t>
            </a:r>
          </a:p>
          <a:p>
            <a:pPr>
              <a:spcBef>
                <a:spcPts val="600"/>
              </a:spcBef>
              <a:buClr>
                <a:schemeClr val="accent6">
                  <a:lumMod val="75000"/>
                </a:schemeClr>
              </a:buClr>
              <a:buFont typeface="Wingdings" pitchFamily="2" charset="2"/>
              <a:buChar char="Ø"/>
            </a:pPr>
            <a:r>
              <a:rPr lang="en-US" sz="2400" dirty="0" smtClean="0">
                <a:latin typeface="+mn-lt"/>
                <a:sym typeface="Wingdings" pitchFamily="2" charset="2"/>
              </a:rPr>
              <a:t>  </a:t>
            </a:r>
            <a:r>
              <a:rPr lang="en-US" sz="2400" dirty="0" err="1" smtClean="0">
                <a:solidFill>
                  <a:srgbClr val="C00000"/>
                </a:solidFill>
                <a:latin typeface="+mn-lt"/>
                <a:sym typeface="Wingdings" pitchFamily="2" charset="2"/>
              </a:rPr>
              <a:t>permx</a:t>
            </a:r>
            <a:r>
              <a:rPr lang="en-US" sz="2400" dirty="0" smtClean="0">
                <a:solidFill>
                  <a:srgbClr val="C00000"/>
                </a:solidFill>
                <a:latin typeface="+mn-lt"/>
                <a:sym typeface="Wingdings" pitchFamily="2" charset="2"/>
              </a:rPr>
              <a:t>_</a:t>
            </a:r>
          </a:p>
          <a:p>
            <a:pPr>
              <a:buFont typeface="Wingdings"/>
              <a:buChar char="à"/>
            </a:pPr>
            <a:endParaRPr lang="en-US"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40</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t>17) Analyze the logs from </a:t>
            </a:r>
            <a:r>
              <a:rPr lang="en-US" dirty="0" err="1" smtClean="0"/>
              <a:t>perfmon</a:t>
            </a:r>
            <a:r>
              <a:rPr lang="en-US" dirty="0" smtClean="0"/>
              <a:t> using the PAL Tool.</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Performance Feedback – PERFMON </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Performance Tuning</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41</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What is the SQL Server Execution Plan?</a:t>
            </a:r>
          </a:p>
          <a:p>
            <a:r>
              <a:rPr lang="en-US" dirty="0" smtClean="0">
                <a:solidFill>
                  <a:srgbClr val="4F4F4F"/>
                </a:solidFill>
                <a:latin typeface="Century Gothic" pitchFamily="34" charset="0"/>
              </a:rPr>
              <a:t>R</a:t>
            </a:r>
            <a:r>
              <a:rPr lang="en-US" dirty="0" smtClean="0"/>
              <a:t>esult of the query optimizer's</a:t>
            </a:r>
            <a:r>
              <a:rPr lang="en-US" b="1" dirty="0" smtClean="0"/>
              <a:t> </a:t>
            </a:r>
            <a:r>
              <a:rPr lang="en-US" dirty="0" smtClean="0"/>
              <a:t>attempt to calculate the most efficient way to execute.  </a:t>
            </a:r>
          </a:p>
          <a:p>
            <a:r>
              <a:rPr lang="en-US" dirty="0" smtClean="0">
                <a:solidFill>
                  <a:srgbClr val="4F4F4F"/>
                </a:solidFill>
                <a:latin typeface="Century Gothic" pitchFamily="34" charset="0"/>
              </a:rPr>
              <a:t>Tool to help improve query performance. </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Execution Plans</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Performance Tuning</a:t>
            </a:r>
          </a:p>
        </p:txBody>
      </p:sp>
      <p:grpSp>
        <p:nvGrpSpPr>
          <p:cNvPr id="9" name="Group 8"/>
          <p:cNvGrpSpPr/>
          <p:nvPr/>
        </p:nvGrpSpPr>
        <p:grpSpPr>
          <a:xfrm>
            <a:off x="717213" y="4005943"/>
            <a:ext cx="6205875" cy="1851160"/>
            <a:chOff x="717213" y="4005943"/>
            <a:chExt cx="6205875" cy="1851160"/>
          </a:xfrm>
        </p:grpSpPr>
        <p:pic>
          <p:nvPicPr>
            <p:cNvPr id="3074" name="Picture 2"/>
            <p:cNvPicPr>
              <a:picLocks noChangeAspect="1" noChangeArrowheads="1"/>
            </p:cNvPicPr>
            <p:nvPr/>
          </p:nvPicPr>
          <p:blipFill>
            <a:blip r:embed="rId3"/>
            <a:srcRect/>
            <a:stretch>
              <a:fillRect/>
            </a:stretch>
          </p:blipFill>
          <p:spPr bwMode="auto">
            <a:xfrm>
              <a:off x="717213" y="4276725"/>
              <a:ext cx="6205875" cy="1580378"/>
            </a:xfrm>
            <a:prstGeom prst="rect">
              <a:avLst/>
            </a:prstGeom>
            <a:noFill/>
            <a:ln w="9525">
              <a:noFill/>
              <a:miter lim="800000"/>
              <a:headEnd/>
              <a:tailEnd/>
            </a:ln>
          </p:spPr>
        </p:pic>
        <p:cxnSp>
          <p:nvCxnSpPr>
            <p:cNvPr id="10" name="Straight Arrow Connector 9"/>
            <p:cNvCxnSpPr/>
            <p:nvPr/>
          </p:nvCxnSpPr>
          <p:spPr>
            <a:xfrm flipH="1">
              <a:off x="3880023" y="4005943"/>
              <a:ext cx="778474" cy="825549"/>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33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338">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42</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Execution plan for an update script </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Execution Plans – Example </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Performance Tuning</a:t>
            </a:r>
          </a:p>
        </p:txBody>
      </p:sp>
      <p:pic>
        <p:nvPicPr>
          <p:cNvPr id="1026" name="Picture 2"/>
          <p:cNvPicPr>
            <a:picLocks noChangeAspect="1" noChangeArrowheads="1"/>
          </p:cNvPicPr>
          <p:nvPr/>
        </p:nvPicPr>
        <p:blipFill>
          <a:blip r:embed="rId3"/>
          <a:srcRect/>
          <a:stretch>
            <a:fillRect/>
          </a:stretch>
        </p:blipFill>
        <p:spPr bwMode="auto">
          <a:xfrm>
            <a:off x="457200" y="2226945"/>
            <a:ext cx="8343900" cy="3752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43</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Using SQL Server execution plan option</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Execution Plans – Sample Scenario</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Performance Tuning</a:t>
            </a:r>
          </a:p>
        </p:txBody>
      </p:sp>
      <p:pic>
        <p:nvPicPr>
          <p:cNvPr id="3074" name="Picture 2"/>
          <p:cNvPicPr>
            <a:picLocks noChangeAspect="1" noChangeArrowheads="1"/>
          </p:cNvPicPr>
          <p:nvPr/>
        </p:nvPicPr>
        <p:blipFill>
          <a:blip r:embed="rId3"/>
          <a:srcRect/>
          <a:stretch>
            <a:fillRect/>
          </a:stretch>
        </p:blipFill>
        <p:spPr bwMode="auto">
          <a:xfrm>
            <a:off x="160636" y="1973219"/>
            <a:ext cx="8846623" cy="4171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44</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Checking the indexes for </a:t>
            </a:r>
            <a:r>
              <a:rPr lang="en-US" dirty="0" err="1" smtClean="0">
                <a:solidFill>
                  <a:srgbClr val="4F4F4F"/>
                </a:solidFill>
                <a:latin typeface="Century Gothic" pitchFamily="34" charset="0"/>
              </a:rPr>
              <a:t>perm_shop_cal</a:t>
            </a:r>
            <a:r>
              <a:rPr lang="en-US" dirty="0" smtClean="0">
                <a:solidFill>
                  <a:srgbClr val="4F4F4F"/>
                </a:solidFill>
                <a:latin typeface="Century Gothic" pitchFamily="34" charset="0"/>
              </a:rPr>
              <a:t> reveals that none exist for it.</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Execution Plans – Sample Scenario</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Performance Tuning</a:t>
            </a:r>
          </a:p>
        </p:txBody>
      </p:sp>
      <p:pic>
        <p:nvPicPr>
          <p:cNvPr id="4098" name="Picture 2"/>
          <p:cNvPicPr>
            <a:picLocks noChangeAspect="1" noChangeArrowheads="1"/>
          </p:cNvPicPr>
          <p:nvPr/>
        </p:nvPicPr>
        <p:blipFill>
          <a:blip r:embed="rId3"/>
          <a:srcRect/>
          <a:stretch>
            <a:fillRect/>
          </a:stretch>
        </p:blipFill>
        <p:spPr bwMode="auto">
          <a:xfrm>
            <a:off x="457200" y="2713121"/>
            <a:ext cx="4724400" cy="2971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45</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Reviewing the code that is referencing the table, it looks like the business key for this table is </a:t>
            </a:r>
            <a:r>
              <a:rPr lang="en-US" dirty="0" err="1" smtClean="0">
                <a:solidFill>
                  <a:srgbClr val="4F4F4F"/>
                </a:solidFill>
                <a:latin typeface="Century Gothic" pitchFamily="34" charset="0"/>
              </a:rPr>
              <a:t>source_system_code</a:t>
            </a:r>
            <a:r>
              <a:rPr lang="en-US" dirty="0" smtClean="0">
                <a:solidFill>
                  <a:srgbClr val="4F4F4F"/>
                </a:solidFill>
                <a:latin typeface="Century Gothic" pitchFamily="34" charset="0"/>
              </a:rPr>
              <a:t>, </a:t>
            </a:r>
            <a:r>
              <a:rPr lang="en-US" dirty="0" err="1" smtClean="0">
                <a:solidFill>
                  <a:srgbClr val="4F4F4F"/>
                </a:solidFill>
                <a:latin typeface="Century Gothic" pitchFamily="34" charset="0"/>
              </a:rPr>
              <a:t>domain_code</a:t>
            </a:r>
            <a:r>
              <a:rPr lang="en-US" dirty="0" smtClean="0">
                <a:solidFill>
                  <a:srgbClr val="4F4F4F"/>
                </a:solidFill>
                <a:latin typeface="Century Gothic" pitchFamily="34" charset="0"/>
              </a:rPr>
              <a:t>, </a:t>
            </a:r>
            <a:r>
              <a:rPr lang="en-US" dirty="0" err="1" smtClean="0">
                <a:solidFill>
                  <a:srgbClr val="4F4F4F"/>
                </a:solidFill>
                <a:latin typeface="Century Gothic" pitchFamily="34" charset="0"/>
              </a:rPr>
              <a:t>shop_site</a:t>
            </a:r>
            <a:r>
              <a:rPr lang="en-US" dirty="0" smtClean="0">
                <a:solidFill>
                  <a:srgbClr val="4F4F4F"/>
                </a:solidFill>
                <a:latin typeface="Century Gothic" pitchFamily="34" charset="0"/>
              </a:rPr>
              <a:t> and </a:t>
            </a:r>
            <a:r>
              <a:rPr lang="en-US" dirty="0" err="1" smtClean="0">
                <a:solidFill>
                  <a:srgbClr val="4F4F4F"/>
                </a:solidFill>
                <a:latin typeface="Century Gothic" pitchFamily="34" charset="0"/>
              </a:rPr>
              <a:t>shop_wkctr</a:t>
            </a:r>
            <a:r>
              <a:rPr lang="en-US" dirty="0" smtClean="0">
                <a:solidFill>
                  <a:srgbClr val="4F4F4F"/>
                </a:solidFill>
                <a:latin typeface="Century Gothic" pitchFamily="34" charset="0"/>
              </a:rPr>
              <a:t>. Create index.</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Execution Plans – Sample Scenario</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Performance Tuning</a:t>
            </a:r>
          </a:p>
        </p:txBody>
      </p:sp>
      <p:pic>
        <p:nvPicPr>
          <p:cNvPr id="5124" name="Picture 4"/>
          <p:cNvPicPr>
            <a:picLocks noChangeAspect="1" noChangeArrowheads="1"/>
          </p:cNvPicPr>
          <p:nvPr/>
        </p:nvPicPr>
        <p:blipFill>
          <a:blip r:embed="rId3"/>
          <a:srcRect/>
          <a:stretch>
            <a:fillRect/>
          </a:stretch>
        </p:blipFill>
        <p:spPr bwMode="auto">
          <a:xfrm>
            <a:off x="939415" y="3186261"/>
            <a:ext cx="7139232" cy="313040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46</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After adding an index to </a:t>
            </a:r>
            <a:r>
              <a:rPr lang="en-US" dirty="0" err="1" smtClean="0">
                <a:solidFill>
                  <a:srgbClr val="4F4F4F"/>
                </a:solidFill>
                <a:latin typeface="Century Gothic" pitchFamily="34" charset="0"/>
              </a:rPr>
              <a:t>perm_shop_cal</a:t>
            </a:r>
            <a:r>
              <a:rPr lang="en-US" dirty="0" smtClean="0">
                <a:solidFill>
                  <a:srgbClr val="4F4F4F"/>
                </a:solidFill>
                <a:latin typeface="Century Gothic" pitchFamily="34" charset="0"/>
              </a:rPr>
              <a:t>, the query still does a full table scan for 28% of resources plus 2% for inner join.</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Execution Plans – Sample Scenario</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Performance Tuning</a:t>
            </a:r>
          </a:p>
        </p:txBody>
      </p:sp>
      <p:pic>
        <p:nvPicPr>
          <p:cNvPr id="8195" name="Picture 3"/>
          <p:cNvPicPr>
            <a:picLocks noChangeAspect="1" noChangeArrowheads="1"/>
          </p:cNvPicPr>
          <p:nvPr/>
        </p:nvPicPr>
        <p:blipFill>
          <a:blip r:embed="rId3"/>
          <a:srcRect/>
          <a:stretch>
            <a:fillRect/>
          </a:stretch>
        </p:blipFill>
        <p:spPr bwMode="auto">
          <a:xfrm>
            <a:off x="1195388" y="2822193"/>
            <a:ext cx="6753225" cy="3533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47</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sz="2400" dirty="0" smtClean="0">
                <a:solidFill>
                  <a:srgbClr val="4F4F4F"/>
                </a:solidFill>
                <a:latin typeface="Century Gothic" pitchFamily="34" charset="0"/>
              </a:rPr>
              <a:t>Looking at the </a:t>
            </a:r>
            <a:r>
              <a:rPr lang="en-US" sz="2400" dirty="0" err="1" smtClean="0">
                <a:solidFill>
                  <a:srgbClr val="4F4F4F"/>
                </a:solidFill>
                <a:latin typeface="Century Gothic" pitchFamily="34" charset="0"/>
              </a:rPr>
              <a:t>perm_shop_cal</a:t>
            </a:r>
            <a:r>
              <a:rPr lang="en-US" sz="2400" dirty="0" smtClean="0">
                <a:solidFill>
                  <a:srgbClr val="4F4F4F"/>
                </a:solidFill>
                <a:latin typeface="Century Gothic" pitchFamily="34" charset="0"/>
              </a:rPr>
              <a:t> call, </a:t>
            </a:r>
          </a:p>
          <a:p>
            <a:pPr>
              <a:buNone/>
            </a:pPr>
            <a:r>
              <a:rPr lang="en-US" sz="2400" dirty="0" smtClean="0">
                <a:solidFill>
                  <a:srgbClr val="4F4F4F"/>
                </a:solidFill>
                <a:latin typeface="Century Gothic" pitchFamily="34" charset="0"/>
              </a:rPr>
              <a:t>	we see that we’re</a:t>
            </a:r>
          </a:p>
          <a:p>
            <a:pPr>
              <a:buNone/>
            </a:pPr>
            <a:r>
              <a:rPr lang="en-US" sz="2400" dirty="0" smtClean="0">
                <a:solidFill>
                  <a:srgbClr val="4F4F4F"/>
                </a:solidFill>
                <a:latin typeface="Century Gothic" pitchFamily="34" charset="0"/>
              </a:rPr>
              <a:t>	not using the index, </a:t>
            </a:r>
          </a:p>
          <a:p>
            <a:pPr>
              <a:buNone/>
            </a:pPr>
            <a:r>
              <a:rPr lang="en-US" sz="2400" dirty="0" smtClean="0">
                <a:solidFill>
                  <a:srgbClr val="4F4F4F"/>
                </a:solidFill>
                <a:latin typeface="Century Gothic" pitchFamily="34" charset="0"/>
              </a:rPr>
              <a:t>	this is due to an</a:t>
            </a:r>
          </a:p>
          <a:p>
            <a:pPr>
              <a:buNone/>
            </a:pPr>
            <a:r>
              <a:rPr lang="en-US" sz="2400" dirty="0" smtClean="0">
                <a:solidFill>
                  <a:srgbClr val="4F4F4F"/>
                </a:solidFill>
                <a:latin typeface="Century Gothic" pitchFamily="34" charset="0"/>
              </a:rPr>
              <a:t>	implicit convert of</a:t>
            </a:r>
          </a:p>
          <a:p>
            <a:pPr>
              <a:buNone/>
            </a:pPr>
            <a:r>
              <a:rPr lang="en-US" sz="2400" dirty="0" smtClean="0">
                <a:solidFill>
                  <a:srgbClr val="4F4F4F"/>
                </a:solidFill>
                <a:latin typeface="Century Gothic" pitchFamily="34" charset="0"/>
              </a:rPr>
              <a:t>	columns with a </a:t>
            </a:r>
          </a:p>
          <a:p>
            <a:pPr>
              <a:buNone/>
            </a:pPr>
            <a:r>
              <a:rPr lang="en-US" sz="2400" dirty="0" smtClean="0">
                <a:solidFill>
                  <a:srgbClr val="4F4F4F"/>
                </a:solidFill>
                <a:latin typeface="Century Gothic" pitchFamily="34" charset="0"/>
              </a:rPr>
              <a:t>	character type.</a:t>
            </a:r>
            <a:endParaRPr lang="en-US"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Execution Plans – Sample Scenario</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Performance Tuning</a:t>
            </a:r>
          </a:p>
        </p:txBody>
      </p:sp>
      <p:pic>
        <p:nvPicPr>
          <p:cNvPr id="2" name="Picture 2"/>
          <p:cNvPicPr>
            <a:picLocks noChangeAspect="1" noChangeArrowheads="1"/>
          </p:cNvPicPr>
          <p:nvPr/>
        </p:nvPicPr>
        <p:blipFill>
          <a:blip r:embed="rId3"/>
          <a:srcRect/>
          <a:stretch>
            <a:fillRect/>
          </a:stretch>
        </p:blipFill>
        <p:spPr bwMode="auto">
          <a:xfrm>
            <a:off x="4025984" y="1861938"/>
            <a:ext cx="5030704" cy="4454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48</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The function call was not taking NVARCHAR type columns as its input.</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Execution Plans – Sample Scenario</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Performance Tuning</a:t>
            </a:r>
          </a:p>
        </p:txBody>
      </p:sp>
      <p:pic>
        <p:nvPicPr>
          <p:cNvPr id="2050" name="Picture 2"/>
          <p:cNvPicPr>
            <a:picLocks noChangeAspect="1" noChangeArrowheads="1"/>
          </p:cNvPicPr>
          <p:nvPr/>
        </p:nvPicPr>
        <p:blipFill>
          <a:blip r:embed="rId3"/>
          <a:srcRect/>
          <a:stretch>
            <a:fillRect/>
          </a:stretch>
        </p:blipFill>
        <p:spPr bwMode="auto">
          <a:xfrm>
            <a:off x="1489434" y="2336359"/>
            <a:ext cx="6302015" cy="398030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49</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After changing the function call to use NVARCHAR, the query improved to 14% by using the index.</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Execution Plans – Sample Scenario</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Performance Tuning</a:t>
            </a:r>
          </a:p>
        </p:txBody>
      </p:sp>
      <p:pic>
        <p:nvPicPr>
          <p:cNvPr id="1026" name="Picture 2"/>
          <p:cNvPicPr>
            <a:picLocks noChangeAspect="1" noChangeArrowheads="1"/>
          </p:cNvPicPr>
          <p:nvPr/>
        </p:nvPicPr>
        <p:blipFill>
          <a:blip r:embed="rId3"/>
          <a:srcRect/>
          <a:stretch>
            <a:fillRect/>
          </a:stretch>
        </p:blipFill>
        <p:spPr bwMode="auto">
          <a:xfrm>
            <a:off x="501915" y="3104392"/>
            <a:ext cx="8253126" cy="323997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FFF145EF-FE6D-49AB-BCED-5CF2685142A6}" type="slidenum">
              <a:rPr lang="en-US" sz="2000">
                <a:solidFill>
                  <a:schemeClr val="bg1"/>
                </a:solidFill>
                <a:latin typeface="Century Gothic" pitchFamily="34" charset="0"/>
              </a:rPr>
              <a:pPr algn="r"/>
              <a:t>5</a:t>
            </a:fld>
            <a:endParaRPr lang="en-US" sz="2000">
              <a:solidFill>
                <a:schemeClr val="bg1"/>
              </a:solidFill>
              <a:latin typeface="Century Gothic" pitchFamily="34" charset="0"/>
            </a:endParaRPr>
          </a:p>
        </p:txBody>
      </p:sp>
      <p:sp>
        <p:nvSpPr>
          <p:cNvPr id="3" name="Content Placeholder 2"/>
          <p:cNvSpPr>
            <a:spLocks noGrp="1"/>
          </p:cNvSpPr>
          <p:nvPr>
            <p:ph idx="4294967295"/>
            <p:custDataLst>
              <p:tags r:id="rId3"/>
            </p:custDataLst>
          </p:nvPr>
        </p:nvSpPr>
        <p:spPr>
          <a:xfrm>
            <a:off x="457200" y="1316038"/>
            <a:ext cx="8229600" cy="5000625"/>
          </a:xfrm>
        </p:spPr>
        <p:txBody>
          <a:bodyPr/>
          <a:lstStyle/>
          <a:p>
            <a:pPr eaLnBrk="1" hangingPunct="1"/>
            <a:r>
              <a:rPr lang="en-US" dirty="0" smtClean="0">
                <a:latin typeface="Century Gothic" pitchFamily="34" charset="0"/>
              </a:rPr>
              <a:t>Customizations – Review Quiz</a:t>
            </a:r>
          </a:p>
          <a:p>
            <a:pPr eaLnBrk="1" hangingPunct="1"/>
            <a:r>
              <a:rPr lang="en-US" sz="2400" dirty="0" smtClean="0">
                <a:latin typeface="Century Gothic" pitchFamily="34" charset="0"/>
              </a:rPr>
              <a:t>What should a new procedure be named?</a:t>
            </a:r>
          </a:p>
          <a:p>
            <a:pPr lvl="1"/>
            <a:r>
              <a:rPr lang="en-US" sz="2000" dirty="0" err="1" smtClean="0">
                <a:latin typeface="Century Gothic" pitchFamily="34" charset="0"/>
              </a:rPr>
              <a:t>update_new_procedure</a:t>
            </a:r>
            <a:endParaRPr lang="en-US" sz="2000" dirty="0" smtClean="0">
              <a:latin typeface="Century Gothic" pitchFamily="34" charset="0"/>
            </a:endParaRPr>
          </a:p>
          <a:p>
            <a:pPr eaLnBrk="1" hangingPunct="1"/>
            <a:r>
              <a:rPr lang="en-US" sz="2400" dirty="0" smtClean="0">
                <a:latin typeface="Century Gothic" pitchFamily="34" charset="0"/>
              </a:rPr>
              <a:t>What should a new column be named?</a:t>
            </a:r>
          </a:p>
          <a:p>
            <a:pPr lvl="1"/>
            <a:r>
              <a:rPr lang="en-US" sz="2000" dirty="0" err="1" smtClean="0">
                <a:latin typeface="Century Gothic" pitchFamily="34" charset="0"/>
              </a:rPr>
              <a:t>abc_code</a:t>
            </a:r>
            <a:r>
              <a:rPr lang="en-US" sz="2000" dirty="0" smtClean="0">
                <a:latin typeface="Century Gothic" pitchFamily="34" charset="0"/>
              </a:rPr>
              <a:t> (added to </a:t>
            </a:r>
            <a:r>
              <a:rPr lang="en-US" sz="2000" dirty="0" err="1" smtClean="0">
                <a:latin typeface="Century Gothic" pitchFamily="34" charset="0"/>
              </a:rPr>
              <a:t>dim_customer</a:t>
            </a:r>
            <a:r>
              <a:rPr lang="en-US" sz="2000" dirty="0" smtClean="0">
                <a:latin typeface="Century Gothic" pitchFamily="34" charset="0"/>
              </a:rPr>
              <a:t>)</a:t>
            </a:r>
          </a:p>
          <a:p>
            <a:pPr lvl="1"/>
            <a:endParaRPr lang="en-US" sz="2000" dirty="0" smtClean="0">
              <a:latin typeface="Century Gothic" pitchFamily="34" charset="0"/>
            </a:endParaRPr>
          </a:p>
          <a:p>
            <a:pPr lvl="1"/>
            <a:r>
              <a:rPr lang="en-US" sz="2000" dirty="0" err="1" smtClean="0">
                <a:latin typeface="Century Gothic" pitchFamily="34" charset="0"/>
              </a:rPr>
              <a:t>customer_class</a:t>
            </a:r>
            <a:r>
              <a:rPr lang="en-US" sz="2000" dirty="0" smtClean="0">
                <a:latin typeface="Century Gothic" pitchFamily="34" charset="0"/>
              </a:rPr>
              <a:t> (added to </a:t>
            </a:r>
            <a:r>
              <a:rPr lang="en-US" sz="2000" dirty="0" err="1" smtClean="0">
                <a:latin typeface="Century Gothic" pitchFamily="34" charset="0"/>
              </a:rPr>
              <a:t>stagex_customer_master</a:t>
            </a:r>
            <a:r>
              <a:rPr lang="en-US" sz="2000" dirty="0" smtClean="0">
                <a:latin typeface="Century Gothic" pitchFamily="34" charset="0"/>
              </a:rPr>
              <a:t> that will feed the </a:t>
            </a:r>
            <a:r>
              <a:rPr lang="en-US" sz="2000" dirty="0" err="1" smtClean="0">
                <a:latin typeface="Century Gothic" pitchFamily="34" charset="0"/>
              </a:rPr>
              <a:t>fact_om_invoice</a:t>
            </a:r>
            <a:r>
              <a:rPr lang="en-US" sz="2000" dirty="0" smtClean="0">
                <a:latin typeface="Century Gothic" pitchFamily="34" charset="0"/>
              </a:rPr>
              <a:t>)</a:t>
            </a:r>
          </a:p>
          <a:p>
            <a:pPr lvl="1"/>
            <a:endParaRPr lang="en-US" sz="2000" dirty="0" smtClean="0">
              <a:latin typeface="Century Gothic" pitchFamily="34" charset="0"/>
            </a:endParaRPr>
          </a:p>
          <a:p>
            <a:pPr lvl="1"/>
            <a:r>
              <a:rPr lang="en-US" sz="2000" dirty="0" err="1" smtClean="0">
                <a:latin typeface="Century Gothic" pitchFamily="34" charset="0"/>
              </a:rPr>
              <a:t>property_class</a:t>
            </a:r>
            <a:r>
              <a:rPr lang="en-US" sz="2000" dirty="0" smtClean="0">
                <a:latin typeface="Century Gothic" pitchFamily="34" charset="0"/>
              </a:rPr>
              <a:t> (added to </a:t>
            </a:r>
            <a:r>
              <a:rPr lang="en-US" sz="2000" dirty="0" err="1" smtClean="0">
                <a:latin typeface="Century Gothic" pitchFamily="34" charset="0"/>
              </a:rPr>
              <a:t>stagex_properties</a:t>
            </a:r>
            <a:r>
              <a:rPr lang="en-US" sz="2000" dirty="0" smtClean="0">
                <a:latin typeface="Century Gothic" pitchFamily="34" charset="0"/>
              </a:rPr>
              <a:t> that will feed the </a:t>
            </a:r>
            <a:r>
              <a:rPr lang="en-US" sz="2000" dirty="0" err="1" smtClean="0">
                <a:latin typeface="Century Gothic" pitchFamily="34" charset="0"/>
              </a:rPr>
              <a:t>factx_property_sales</a:t>
            </a:r>
            <a:r>
              <a:rPr lang="en-US" sz="2000" dirty="0" smtClean="0">
                <a:latin typeface="Century Gothic" pitchFamily="34" charset="0"/>
              </a:rPr>
              <a:t>)</a:t>
            </a:r>
          </a:p>
          <a:p>
            <a:pPr lvl="1"/>
            <a:endParaRPr lang="en-US" dirty="0" smtClean="0">
              <a:latin typeface="Century Gothic" pitchFamily="34" charset="0"/>
            </a:endParaRPr>
          </a:p>
        </p:txBody>
      </p:sp>
      <p:sp>
        <p:nvSpPr>
          <p:cNvPr id="32771" name="Title 3"/>
          <p:cNvSpPr>
            <a:spLocks noGrp="1"/>
          </p:cNvSpPr>
          <p:nvPr>
            <p:ph type="title" idx="4294967295"/>
            <p:custDataLst>
              <p:tags r:id="rId4"/>
            </p:custDataLst>
          </p:nvPr>
        </p:nvSpPr>
        <p:spPr>
          <a:xfrm>
            <a:off x="457200" y="608013"/>
            <a:ext cx="8229600" cy="708025"/>
          </a:xfrm>
        </p:spPr>
        <p:txBody>
          <a:bodyPr/>
          <a:lstStyle/>
          <a:p>
            <a:pPr eaLnBrk="1" hangingPunct="1"/>
            <a:r>
              <a:rPr lang="en-US" dirty="0" smtClean="0">
                <a:latin typeface="Century Gothic" pitchFamily="34" charset="0"/>
              </a:rPr>
              <a:t>Day 3 Review</a:t>
            </a:r>
          </a:p>
        </p:txBody>
      </p:sp>
      <p:sp>
        <p:nvSpPr>
          <p:cNvPr id="32772" name="Text Placeholder 4"/>
          <p:cNvSpPr>
            <a:spLocks noGrp="1"/>
          </p:cNvSpPr>
          <p:nvPr>
            <p:ph type="body" sz="quarter" idx="4294967295"/>
            <p:custDataLst>
              <p:tags r:id="rId5"/>
            </p:custDataLst>
          </p:nvPr>
        </p:nvSpPr>
        <p:spPr>
          <a:xfrm>
            <a:off x="457200" y="179388"/>
            <a:ext cx="8229600" cy="428625"/>
          </a:xfrm>
        </p:spPr>
        <p:txBody>
          <a:bodyPr anchor="b"/>
          <a:lstStyle/>
          <a:p>
            <a:pPr marL="0" indent="0" eaLnBrk="1" hangingPunct="1">
              <a:buFontTx/>
              <a:buNone/>
            </a:pPr>
            <a:r>
              <a:rPr lang="en-US" sz="2000" b="1" dirty="0" smtClean="0">
                <a:solidFill>
                  <a:srgbClr val="4F81BD"/>
                </a:solidFill>
                <a:latin typeface="Century Gothic" pitchFamily="34" charset="0"/>
              </a:rPr>
              <a:t>Review</a:t>
            </a:r>
          </a:p>
        </p:txBody>
      </p:sp>
      <p:sp>
        <p:nvSpPr>
          <p:cNvPr id="6" name="TextBox 5"/>
          <p:cNvSpPr txBox="1"/>
          <p:nvPr/>
        </p:nvSpPr>
        <p:spPr>
          <a:xfrm>
            <a:off x="4484431" y="2239986"/>
            <a:ext cx="3988578" cy="400110"/>
          </a:xfrm>
          <a:prstGeom prst="rect">
            <a:avLst/>
          </a:prstGeom>
          <a:noFill/>
        </p:spPr>
        <p:txBody>
          <a:bodyPr wrap="square" rtlCol="0">
            <a:spAutoFit/>
          </a:bodyPr>
          <a:lstStyle/>
          <a:p>
            <a:pPr>
              <a:buClr>
                <a:schemeClr val="accent6">
                  <a:lumMod val="75000"/>
                </a:schemeClr>
              </a:buClr>
              <a:buFont typeface="Wingdings" pitchFamily="2" charset="2"/>
              <a:buChar char="Ø"/>
            </a:pPr>
            <a:r>
              <a:rPr lang="en-US" sz="2000" dirty="0" smtClean="0">
                <a:latin typeface="+mn-lt"/>
                <a:sym typeface="Wingdings" pitchFamily="2" charset="2"/>
              </a:rPr>
              <a:t>  </a:t>
            </a:r>
            <a:r>
              <a:rPr lang="en-US" sz="2000" dirty="0" err="1" smtClean="0">
                <a:solidFill>
                  <a:srgbClr val="C00000"/>
                </a:solidFill>
                <a:latin typeface="+mn-lt"/>
                <a:sym typeface="Wingdings" pitchFamily="2" charset="2"/>
              </a:rPr>
              <a:t>xx_update_new_procedure</a:t>
            </a:r>
            <a:endParaRPr lang="en-US" sz="2000" dirty="0" smtClean="0">
              <a:solidFill>
                <a:srgbClr val="C00000"/>
              </a:solidFill>
              <a:latin typeface="+mn-lt"/>
              <a:sym typeface="Wingdings" pitchFamily="2" charset="2"/>
            </a:endParaRPr>
          </a:p>
        </p:txBody>
      </p:sp>
      <p:sp>
        <p:nvSpPr>
          <p:cNvPr id="7" name="TextBox 6"/>
          <p:cNvSpPr txBox="1"/>
          <p:nvPr/>
        </p:nvSpPr>
        <p:spPr>
          <a:xfrm>
            <a:off x="1280788" y="3403403"/>
            <a:ext cx="3988578" cy="400110"/>
          </a:xfrm>
          <a:prstGeom prst="rect">
            <a:avLst/>
          </a:prstGeom>
          <a:noFill/>
        </p:spPr>
        <p:txBody>
          <a:bodyPr wrap="square" rtlCol="0">
            <a:spAutoFit/>
          </a:bodyPr>
          <a:lstStyle/>
          <a:p>
            <a:pPr>
              <a:buClr>
                <a:schemeClr val="accent6">
                  <a:lumMod val="75000"/>
                </a:schemeClr>
              </a:buClr>
              <a:buFont typeface="Wingdings" pitchFamily="2" charset="2"/>
              <a:buChar char="Ø"/>
            </a:pPr>
            <a:r>
              <a:rPr lang="en-US" sz="2000" dirty="0" smtClean="0">
                <a:latin typeface="+mn-lt"/>
                <a:sym typeface="Wingdings" pitchFamily="2" charset="2"/>
              </a:rPr>
              <a:t>  </a:t>
            </a:r>
            <a:r>
              <a:rPr lang="en-US" sz="2000" dirty="0" err="1" smtClean="0">
                <a:solidFill>
                  <a:srgbClr val="C00000"/>
                </a:solidFill>
                <a:latin typeface="+mn-lt"/>
                <a:sym typeface="Wingdings" pitchFamily="2" charset="2"/>
              </a:rPr>
              <a:t>xx_abc_code</a:t>
            </a:r>
            <a:endParaRPr lang="en-US" sz="2000" dirty="0" smtClean="0">
              <a:solidFill>
                <a:srgbClr val="C00000"/>
              </a:solidFill>
              <a:latin typeface="+mn-lt"/>
              <a:sym typeface="Wingdings" pitchFamily="2" charset="2"/>
            </a:endParaRPr>
          </a:p>
        </p:txBody>
      </p:sp>
      <p:sp>
        <p:nvSpPr>
          <p:cNvPr id="8" name="TextBox 7"/>
          <p:cNvSpPr txBox="1"/>
          <p:nvPr/>
        </p:nvSpPr>
        <p:spPr>
          <a:xfrm>
            <a:off x="1280788" y="4434536"/>
            <a:ext cx="3988578" cy="400110"/>
          </a:xfrm>
          <a:prstGeom prst="rect">
            <a:avLst/>
          </a:prstGeom>
          <a:noFill/>
        </p:spPr>
        <p:txBody>
          <a:bodyPr wrap="square" rtlCol="0">
            <a:spAutoFit/>
          </a:bodyPr>
          <a:lstStyle/>
          <a:p>
            <a:pPr>
              <a:buClr>
                <a:schemeClr val="accent6">
                  <a:lumMod val="75000"/>
                </a:schemeClr>
              </a:buClr>
              <a:buFont typeface="Wingdings" pitchFamily="2" charset="2"/>
              <a:buChar char="Ø"/>
            </a:pPr>
            <a:r>
              <a:rPr lang="en-US" sz="2000" dirty="0" smtClean="0">
                <a:latin typeface="+mn-lt"/>
                <a:sym typeface="Wingdings" pitchFamily="2" charset="2"/>
              </a:rPr>
              <a:t>  </a:t>
            </a:r>
            <a:r>
              <a:rPr lang="en-US" sz="2000" dirty="0" err="1" smtClean="0">
                <a:solidFill>
                  <a:srgbClr val="C00000"/>
                </a:solidFill>
                <a:latin typeface="+mn-lt"/>
                <a:sym typeface="Wingdings" pitchFamily="2" charset="2"/>
              </a:rPr>
              <a:t>xx_customer_class</a:t>
            </a:r>
            <a:endParaRPr lang="en-US" sz="2000" dirty="0" smtClean="0">
              <a:solidFill>
                <a:srgbClr val="C00000"/>
              </a:solidFill>
              <a:latin typeface="+mn-lt"/>
              <a:sym typeface="Wingdings" pitchFamily="2" charset="2"/>
            </a:endParaRPr>
          </a:p>
        </p:txBody>
      </p:sp>
      <p:sp>
        <p:nvSpPr>
          <p:cNvPr id="9" name="TextBox 8"/>
          <p:cNvSpPr txBox="1"/>
          <p:nvPr/>
        </p:nvSpPr>
        <p:spPr>
          <a:xfrm>
            <a:off x="1280788" y="5475395"/>
            <a:ext cx="3988578" cy="400110"/>
          </a:xfrm>
          <a:prstGeom prst="rect">
            <a:avLst/>
          </a:prstGeom>
          <a:noFill/>
        </p:spPr>
        <p:txBody>
          <a:bodyPr wrap="square" rtlCol="0">
            <a:spAutoFit/>
          </a:bodyPr>
          <a:lstStyle/>
          <a:p>
            <a:pPr>
              <a:buClr>
                <a:schemeClr val="accent6">
                  <a:lumMod val="75000"/>
                </a:schemeClr>
              </a:buClr>
              <a:buFont typeface="Wingdings" pitchFamily="2" charset="2"/>
              <a:buChar char="Ø"/>
            </a:pPr>
            <a:r>
              <a:rPr lang="en-US" sz="2000" dirty="0" smtClean="0">
                <a:latin typeface="+mn-lt"/>
                <a:sym typeface="Wingdings" pitchFamily="2" charset="2"/>
              </a:rPr>
              <a:t>  </a:t>
            </a:r>
            <a:r>
              <a:rPr lang="en-US" sz="2000" dirty="0" err="1" smtClean="0">
                <a:solidFill>
                  <a:srgbClr val="C00000"/>
                </a:solidFill>
                <a:latin typeface="+mn-lt"/>
                <a:sym typeface="Wingdings" pitchFamily="2" charset="2"/>
              </a:rPr>
              <a:t>property_sales</a:t>
            </a:r>
            <a:endParaRPr lang="en-US" sz="2000" dirty="0" smtClean="0">
              <a:solidFill>
                <a:srgbClr val="C00000"/>
              </a:solidFill>
              <a:latin typeface="+mn-lt"/>
              <a:sym typeface="Wingdings" pitchFamily="2" charset="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50</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The implicit conversion no longer exists since the data type NVARCHAR is now the same between the table and the function.</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Execution Plans – Sample Scenario</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Performance Tuning</a:t>
            </a:r>
          </a:p>
        </p:txBody>
      </p:sp>
      <p:pic>
        <p:nvPicPr>
          <p:cNvPr id="7170" name="Picture 2"/>
          <p:cNvPicPr>
            <a:picLocks noChangeAspect="1" noChangeArrowheads="1"/>
          </p:cNvPicPr>
          <p:nvPr/>
        </p:nvPicPr>
        <p:blipFill>
          <a:blip r:embed="rId3"/>
          <a:srcRect/>
          <a:stretch>
            <a:fillRect/>
          </a:stretch>
        </p:blipFill>
        <p:spPr bwMode="auto">
          <a:xfrm>
            <a:off x="1423447" y="2723556"/>
            <a:ext cx="6300827" cy="359310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Disk Space Issues</a:t>
            </a:r>
            <a:endParaRPr lang="en-US" dirty="0"/>
          </a:p>
        </p:txBody>
      </p:sp>
      <p:sp>
        <p:nvSpPr>
          <p:cNvPr id="3" name="Text Placeholder 2"/>
          <p:cNvSpPr>
            <a:spLocks noGrp="1"/>
          </p:cNvSpPr>
          <p:nvPr>
            <p:ph type="body" sz="quarter" idx="10"/>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52</a:t>
            </a:fld>
            <a:endParaRPr lang="en-US">
              <a:latin typeface="Century Gothic" pitchFamily="34" charset="0"/>
            </a:endParaRPr>
          </a:p>
        </p:txBody>
      </p:sp>
      <p:sp>
        <p:nvSpPr>
          <p:cNvPr id="14338" name="Content Placeholder 2"/>
          <p:cNvSpPr>
            <a:spLocks noGrp="1"/>
          </p:cNvSpPr>
          <p:nvPr>
            <p:ph idx="1"/>
          </p:nvPr>
        </p:nvSpPr>
        <p:spPr>
          <a:xfrm>
            <a:off x="457199" y="1316038"/>
            <a:ext cx="8460557" cy="5000625"/>
          </a:xfrm>
        </p:spPr>
        <p:txBody>
          <a:bodyPr/>
          <a:lstStyle/>
          <a:p>
            <a:r>
              <a:rPr lang="en-US" dirty="0" smtClean="0">
                <a:solidFill>
                  <a:srgbClr val="4F4F4F"/>
                </a:solidFill>
                <a:latin typeface="Century Gothic" pitchFamily="34" charset="0"/>
              </a:rPr>
              <a:t>Historical data load using up all the allocated disk space.</a:t>
            </a:r>
          </a:p>
          <a:p>
            <a:pPr lvl="1"/>
            <a:r>
              <a:rPr lang="en-US" dirty="0" smtClean="0">
                <a:solidFill>
                  <a:srgbClr val="4F4F4F"/>
                </a:solidFill>
                <a:latin typeface="Century Gothic" pitchFamily="34" charset="0"/>
              </a:rPr>
              <a:t>The database has gotten too big.</a:t>
            </a:r>
          </a:p>
          <a:p>
            <a:pPr lvl="1"/>
            <a:r>
              <a:rPr lang="en-US" dirty="0" smtClean="0">
                <a:solidFill>
                  <a:srgbClr val="4F4F4F"/>
                </a:solidFill>
                <a:latin typeface="Century Gothic" pitchFamily="34" charset="0"/>
              </a:rPr>
              <a:t>The log files have gotten too big.</a:t>
            </a:r>
          </a:p>
          <a:p>
            <a:pPr lvl="1"/>
            <a:r>
              <a:rPr lang="en-US" dirty="0" smtClean="0">
                <a:solidFill>
                  <a:srgbClr val="4F4F4F"/>
                </a:solidFill>
                <a:latin typeface="Century Gothic" pitchFamily="34" charset="0"/>
              </a:rPr>
              <a:t>The </a:t>
            </a:r>
            <a:r>
              <a:rPr lang="en-US" dirty="0" err="1" smtClean="0">
                <a:solidFill>
                  <a:srgbClr val="4F4F4F"/>
                </a:solidFill>
                <a:latin typeface="Century Gothic" pitchFamily="34" charset="0"/>
              </a:rPr>
              <a:t>tempdb</a:t>
            </a:r>
            <a:r>
              <a:rPr lang="en-US" dirty="0" smtClean="0">
                <a:solidFill>
                  <a:srgbClr val="4F4F4F"/>
                </a:solidFill>
                <a:latin typeface="Century Gothic" pitchFamily="34" charset="0"/>
              </a:rPr>
              <a:t> has gotten too big.</a:t>
            </a:r>
          </a:p>
          <a:p>
            <a:r>
              <a:rPr lang="en-US" dirty="0" smtClean="0">
                <a:solidFill>
                  <a:srgbClr val="4F4F4F"/>
                </a:solidFill>
                <a:latin typeface="Century Gothic" pitchFamily="34" charset="0"/>
              </a:rPr>
              <a:t>Probable reasons</a:t>
            </a:r>
          </a:p>
          <a:p>
            <a:pPr lvl="1"/>
            <a:r>
              <a:rPr lang="en-US" dirty="0" smtClean="0">
                <a:solidFill>
                  <a:srgbClr val="4F4F4F"/>
                </a:solidFill>
                <a:latin typeface="Century Gothic" pitchFamily="34" charset="0"/>
              </a:rPr>
              <a:t>Actual Data</a:t>
            </a:r>
          </a:p>
          <a:p>
            <a:pPr lvl="1"/>
            <a:r>
              <a:rPr lang="en-US" dirty="0" smtClean="0">
                <a:solidFill>
                  <a:srgbClr val="4F4F4F"/>
                </a:solidFill>
                <a:latin typeface="Century Gothic" pitchFamily="34" charset="0"/>
              </a:rPr>
              <a:t>Cartesian Products</a:t>
            </a:r>
          </a:p>
          <a:p>
            <a:pPr lvl="1"/>
            <a:r>
              <a:rPr lang="en-US" dirty="0" smtClean="0">
                <a:solidFill>
                  <a:srgbClr val="4F4F4F"/>
                </a:solidFill>
                <a:latin typeface="Century Gothic" pitchFamily="34" charset="0"/>
              </a:rPr>
              <a:t>Inefficient storage usage by SQL Server</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Running Out of Disk Space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Disk Space Issues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33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33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33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33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338">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4338">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4338">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53</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Example</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Running Out of Disk Space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Disk Space Issues</a:t>
            </a:r>
          </a:p>
        </p:txBody>
      </p:sp>
      <p:pic>
        <p:nvPicPr>
          <p:cNvPr id="15362" name="Picture 2"/>
          <p:cNvPicPr>
            <a:picLocks noChangeAspect="1" noChangeArrowheads="1"/>
          </p:cNvPicPr>
          <p:nvPr/>
        </p:nvPicPr>
        <p:blipFill>
          <a:blip r:embed="rId3"/>
          <a:srcRect/>
          <a:stretch>
            <a:fillRect/>
          </a:stretch>
        </p:blipFill>
        <p:spPr bwMode="auto">
          <a:xfrm>
            <a:off x="970960" y="3035449"/>
            <a:ext cx="7887217" cy="3143288"/>
          </a:xfrm>
          <a:prstGeom prst="rect">
            <a:avLst/>
          </a:prstGeom>
          <a:noFill/>
          <a:ln w="9525">
            <a:noFill/>
            <a:miter lim="800000"/>
            <a:headEnd/>
            <a:tailEnd/>
          </a:ln>
        </p:spPr>
      </p:pic>
      <p:pic>
        <p:nvPicPr>
          <p:cNvPr id="15363" name="Picture 3"/>
          <p:cNvPicPr>
            <a:picLocks noChangeAspect="1" noChangeArrowheads="1"/>
          </p:cNvPicPr>
          <p:nvPr/>
        </p:nvPicPr>
        <p:blipFill>
          <a:blip r:embed="rId4"/>
          <a:srcRect/>
          <a:stretch>
            <a:fillRect/>
          </a:stretch>
        </p:blipFill>
        <p:spPr bwMode="auto">
          <a:xfrm>
            <a:off x="235667" y="2111604"/>
            <a:ext cx="8668297" cy="79970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54</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t>Confirm the </a:t>
            </a:r>
            <a:r>
              <a:rPr lang="en-US" dirty="0" err="1" smtClean="0"/>
              <a:t>tempdb</a:t>
            </a:r>
            <a:r>
              <a:rPr lang="en-US" dirty="0" smtClean="0"/>
              <a:t> location</a:t>
            </a:r>
          </a:p>
          <a:p>
            <a:endParaRPr lang="en-US" dirty="0" smtClean="0"/>
          </a:p>
          <a:p>
            <a:r>
              <a:rPr lang="en-US" dirty="0" smtClean="0"/>
              <a:t>Run the following query …</a:t>
            </a:r>
          </a:p>
          <a:p>
            <a:pPr lvl="1">
              <a:buNone/>
            </a:pPr>
            <a:endParaRPr lang="en-US" sz="1200" dirty="0" smtClean="0"/>
          </a:p>
          <a:p>
            <a:pPr lvl="1">
              <a:buNone/>
            </a:pPr>
            <a:r>
              <a:rPr lang="en-US" sz="2800" dirty="0" smtClean="0"/>
              <a:t>USE </a:t>
            </a:r>
            <a:r>
              <a:rPr lang="en-US" sz="2800" dirty="0" err="1" smtClean="0"/>
              <a:t>tempdb</a:t>
            </a:r>
            <a:endParaRPr lang="en-US" sz="2800" dirty="0" smtClean="0"/>
          </a:p>
          <a:p>
            <a:pPr lvl="1">
              <a:buNone/>
            </a:pPr>
            <a:r>
              <a:rPr lang="en-US" sz="2800" dirty="0" smtClean="0"/>
              <a:t>GO</a:t>
            </a:r>
          </a:p>
          <a:p>
            <a:pPr lvl="1">
              <a:buNone/>
            </a:pPr>
            <a:r>
              <a:rPr lang="en-US" sz="2800" dirty="0" smtClean="0"/>
              <a:t>EXEC </a:t>
            </a:r>
            <a:r>
              <a:rPr lang="en-US" sz="2800" dirty="0" err="1" smtClean="0"/>
              <a:t>sp_helpfile</a:t>
            </a:r>
            <a:endParaRPr lang="en-US" sz="2800" dirty="0" smtClean="0"/>
          </a:p>
          <a:p>
            <a:pPr lvl="1">
              <a:buNone/>
            </a:pPr>
            <a:r>
              <a:rPr lang="en-US" sz="2800" dirty="0" smtClean="0"/>
              <a:t>GO</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Running Out of Disk Space – </a:t>
            </a:r>
            <a:r>
              <a:rPr lang="en-US" dirty="0" err="1" smtClean="0">
                <a:solidFill>
                  <a:srgbClr val="4F4F4F"/>
                </a:solidFill>
                <a:latin typeface="Century Gothic" pitchFamily="34" charset="0"/>
              </a:rPr>
              <a:t>tempdb</a:t>
            </a:r>
            <a:r>
              <a:rPr lang="en-US" dirty="0" smtClean="0">
                <a:solidFill>
                  <a:srgbClr val="4F4F4F"/>
                </a:solidFill>
                <a:latin typeface="Century Gothic" pitchFamily="34" charset="0"/>
              </a:rPr>
              <a:t> </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Disk Space Issues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338">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338">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338">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338">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338">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55</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Results from the query …</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Running Out of Disk Space – </a:t>
            </a:r>
            <a:r>
              <a:rPr lang="en-US" dirty="0" err="1" smtClean="0">
                <a:solidFill>
                  <a:srgbClr val="4F4F4F"/>
                </a:solidFill>
                <a:latin typeface="Century Gothic" pitchFamily="34" charset="0"/>
              </a:rPr>
              <a:t>tempdb</a:t>
            </a:r>
            <a:r>
              <a:rPr lang="en-US" dirty="0" smtClean="0">
                <a:solidFill>
                  <a:srgbClr val="4F4F4F"/>
                </a:solidFill>
                <a:latin typeface="Century Gothic" pitchFamily="34" charset="0"/>
              </a:rPr>
              <a:t> </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Disk Space Issues</a:t>
            </a:r>
          </a:p>
        </p:txBody>
      </p:sp>
      <p:grpSp>
        <p:nvGrpSpPr>
          <p:cNvPr id="9" name="Group 8"/>
          <p:cNvGrpSpPr/>
          <p:nvPr/>
        </p:nvGrpSpPr>
        <p:grpSpPr>
          <a:xfrm>
            <a:off x="435061" y="2395537"/>
            <a:ext cx="8251739" cy="2544107"/>
            <a:chOff x="435061" y="2395537"/>
            <a:chExt cx="8251739" cy="2544107"/>
          </a:xfrm>
        </p:grpSpPr>
        <p:pic>
          <p:nvPicPr>
            <p:cNvPr id="136193" name="Picture 1"/>
            <p:cNvPicPr>
              <a:picLocks noChangeAspect="1" noChangeArrowheads="1"/>
            </p:cNvPicPr>
            <p:nvPr/>
          </p:nvPicPr>
          <p:blipFill>
            <a:blip r:embed="rId3"/>
            <a:srcRect/>
            <a:stretch>
              <a:fillRect/>
            </a:stretch>
          </p:blipFill>
          <p:spPr bwMode="auto">
            <a:xfrm>
              <a:off x="435061" y="2395537"/>
              <a:ext cx="8251739" cy="2544107"/>
            </a:xfrm>
            <a:prstGeom prst="rect">
              <a:avLst/>
            </a:prstGeom>
            <a:noFill/>
            <a:ln w="9525">
              <a:noFill/>
              <a:miter lim="800000"/>
              <a:headEnd/>
              <a:tailEnd/>
            </a:ln>
          </p:spPr>
        </p:pic>
        <p:sp>
          <p:nvSpPr>
            <p:cNvPr id="8" name="Rounded Rectangle 7"/>
            <p:cNvSpPr/>
            <p:nvPr/>
          </p:nvSpPr>
          <p:spPr>
            <a:xfrm>
              <a:off x="1970202" y="4251489"/>
              <a:ext cx="3327662" cy="688155"/>
            </a:xfrm>
            <a:prstGeom prst="roundRect">
              <a:avLst/>
            </a:prstGeom>
            <a:noFill/>
            <a:ln w="25400">
              <a:solidFill>
                <a:srgbClr val="C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56</a:t>
            </a:fld>
            <a:endParaRPr lang="en-US" dirty="0">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Recommendation – </a:t>
            </a:r>
            <a:r>
              <a:rPr lang="en-US" dirty="0" err="1" smtClean="0">
                <a:solidFill>
                  <a:srgbClr val="4F4F4F"/>
                </a:solidFill>
                <a:latin typeface="Century Gothic" pitchFamily="34" charset="0"/>
              </a:rPr>
              <a:t>tempdb</a:t>
            </a:r>
            <a:r>
              <a:rPr lang="en-US" dirty="0" smtClean="0">
                <a:solidFill>
                  <a:srgbClr val="4F4F4F"/>
                </a:solidFill>
                <a:latin typeface="Century Gothic" pitchFamily="34" charset="0"/>
              </a:rPr>
              <a:t> should be stored in a large drive (often times is not the C:\ drive)</a:t>
            </a:r>
          </a:p>
          <a:p>
            <a:r>
              <a:rPr lang="en-US" dirty="0" smtClean="0">
                <a:solidFill>
                  <a:srgbClr val="4F4F4F"/>
                </a:solidFill>
                <a:latin typeface="Century Gothic" pitchFamily="34" charset="0"/>
              </a:rPr>
              <a:t>In our example, the C:\ drive has more space available than the E:\ drive, so we’ll leave the </a:t>
            </a:r>
            <a:r>
              <a:rPr lang="en-US" dirty="0" err="1" smtClean="0">
                <a:solidFill>
                  <a:srgbClr val="4F4F4F"/>
                </a:solidFill>
                <a:latin typeface="Century Gothic" pitchFamily="34" charset="0"/>
              </a:rPr>
              <a:t>tempdb</a:t>
            </a:r>
            <a:r>
              <a:rPr lang="en-US" dirty="0" smtClean="0">
                <a:solidFill>
                  <a:srgbClr val="4F4F4F"/>
                </a:solidFill>
                <a:latin typeface="Century Gothic" pitchFamily="34" charset="0"/>
              </a:rPr>
              <a:t> where it is. </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Running Out of Disk Space – </a:t>
            </a:r>
            <a:r>
              <a:rPr lang="en-US" dirty="0" err="1" smtClean="0">
                <a:solidFill>
                  <a:srgbClr val="4F4F4F"/>
                </a:solidFill>
                <a:latin typeface="Century Gothic" pitchFamily="34" charset="0"/>
              </a:rPr>
              <a:t>tempdb</a:t>
            </a:r>
            <a:r>
              <a:rPr lang="en-US" dirty="0" smtClean="0">
                <a:solidFill>
                  <a:srgbClr val="4F4F4F"/>
                </a:solidFill>
                <a:latin typeface="Century Gothic" pitchFamily="34" charset="0"/>
              </a:rPr>
              <a:t> </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Disk Space Issues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57</a:t>
            </a:fld>
            <a:endParaRPr lang="en-US" dirty="0">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pPr>
              <a:lnSpc>
                <a:spcPct val="80000"/>
              </a:lnSpc>
            </a:pPr>
            <a:r>
              <a:rPr lang="en-US" dirty="0" smtClean="0"/>
              <a:t>Change the </a:t>
            </a:r>
            <a:r>
              <a:rPr lang="en-US" dirty="0" err="1" smtClean="0"/>
              <a:t>tempdb</a:t>
            </a:r>
            <a:r>
              <a:rPr lang="en-US" dirty="0" smtClean="0"/>
              <a:t> location</a:t>
            </a:r>
          </a:p>
          <a:p>
            <a:pPr>
              <a:lnSpc>
                <a:spcPct val="80000"/>
              </a:lnSpc>
              <a:buNone/>
            </a:pPr>
            <a:endParaRPr lang="en-US" sz="1200" dirty="0" smtClean="0"/>
          </a:p>
          <a:p>
            <a:pPr>
              <a:lnSpc>
                <a:spcPct val="80000"/>
              </a:lnSpc>
              <a:buClr>
                <a:schemeClr val="tx1"/>
              </a:buClr>
              <a:buNone/>
            </a:pPr>
            <a:r>
              <a:rPr lang="en-US" sz="2000" dirty="0" smtClean="0"/>
              <a:t>USE master</a:t>
            </a:r>
          </a:p>
          <a:p>
            <a:pPr>
              <a:lnSpc>
                <a:spcPct val="80000"/>
              </a:lnSpc>
              <a:buClr>
                <a:schemeClr val="tx1"/>
              </a:buClr>
              <a:buNone/>
            </a:pPr>
            <a:r>
              <a:rPr lang="en-US" sz="2000" dirty="0" smtClean="0"/>
              <a:t>GO</a:t>
            </a:r>
          </a:p>
          <a:p>
            <a:pPr>
              <a:lnSpc>
                <a:spcPct val="80000"/>
              </a:lnSpc>
              <a:buClr>
                <a:schemeClr val="tx1"/>
              </a:buClr>
              <a:buNone/>
            </a:pPr>
            <a:r>
              <a:rPr lang="en-US" sz="2000" dirty="0" smtClean="0"/>
              <a:t>ALTER DATABASE </a:t>
            </a:r>
            <a:r>
              <a:rPr lang="en-US" sz="2000" dirty="0" err="1" smtClean="0"/>
              <a:t>tempdb</a:t>
            </a:r>
            <a:r>
              <a:rPr lang="en-US" sz="2000" dirty="0" smtClean="0"/>
              <a:t> MODIFY FILE</a:t>
            </a:r>
          </a:p>
          <a:p>
            <a:pPr>
              <a:lnSpc>
                <a:spcPct val="80000"/>
              </a:lnSpc>
              <a:buClr>
                <a:schemeClr val="tx1"/>
              </a:buClr>
              <a:buNone/>
            </a:pPr>
            <a:r>
              <a:rPr lang="en-US" sz="2000" dirty="0" smtClean="0"/>
              <a:t>(NAME = </a:t>
            </a:r>
            <a:r>
              <a:rPr lang="en-US" sz="2000" dirty="0" err="1" smtClean="0"/>
              <a:t>tempdev</a:t>
            </a:r>
            <a:r>
              <a:rPr lang="en-US" sz="2000" dirty="0" smtClean="0"/>
              <a:t>, FILENAME = 'e:\sqlserver\data\tempdb.mdf') </a:t>
            </a:r>
          </a:p>
          <a:p>
            <a:pPr>
              <a:lnSpc>
                <a:spcPct val="80000"/>
              </a:lnSpc>
              <a:buClr>
                <a:schemeClr val="tx1"/>
              </a:buClr>
              <a:buNone/>
            </a:pPr>
            <a:r>
              <a:rPr lang="en-US" sz="2000" dirty="0" smtClean="0"/>
              <a:t>GO</a:t>
            </a:r>
          </a:p>
          <a:p>
            <a:pPr>
              <a:lnSpc>
                <a:spcPct val="80000"/>
              </a:lnSpc>
              <a:buClr>
                <a:schemeClr val="tx1"/>
              </a:buClr>
              <a:buNone/>
            </a:pPr>
            <a:r>
              <a:rPr lang="en-US" sz="2000" dirty="0" smtClean="0"/>
              <a:t>ALTER DATABASE </a:t>
            </a:r>
            <a:r>
              <a:rPr lang="en-US" sz="2000" dirty="0" err="1" smtClean="0"/>
              <a:t>tempdb</a:t>
            </a:r>
            <a:r>
              <a:rPr lang="en-US" sz="2000" dirty="0" smtClean="0"/>
              <a:t> MODIFY FILE</a:t>
            </a:r>
          </a:p>
          <a:p>
            <a:pPr>
              <a:lnSpc>
                <a:spcPct val="80000"/>
              </a:lnSpc>
              <a:buClr>
                <a:schemeClr val="tx1"/>
              </a:buClr>
              <a:buNone/>
            </a:pPr>
            <a:r>
              <a:rPr lang="en-US" sz="2000" dirty="0" smtClean="0"/>
              <a:t>(NAME = </a:t>
            </a:r>
            <a:r>
              <a:rPr lang="en-US" sz="2000" dirty="0" err="1" smtClean="0"/>
              <a:t>templog</a:t>
            </a:r>
            <a:r>
              <a:rPr lang="en-US" sz="2000" dirty="0" smtClean="0"/>
              <a:t>, FILENAME = 'e:\sqlserver\data\templog.ldf')</a:t>
            </a:r>
          </a:p>
          <a:p>
            <a:pPr>
              <a:lnSpc>
                <a:spcPct val="80000"/>
              </a:lnSpc>
              <a:buClr>
                <a:schemeClr val="tx1"/>
              </a:buClr>
              <a:buNone/>
            </a:pPr>
            <a:r>
              <a:rPr lang="en-US" sz="2000" dirty="0" smtClean="0"/>
              <a:t>GO</a:t>
            </a:r>
          </a:p>
          <a:p>
            <a:r>
              <a:rPr lang="en-US" dirty="0" smtClean="0">
                <a:solidFill>
                  <a:srgbClr val="4F4F4F"/>
                </a:solidFill>
                <a:latin typeface="Century Gothic" pitchFamily="34" charset="0"/>
              </a:rPr>
              <a:t> Restart the SQL Server (MSSQLSERVER)</a:t>
            </a:r>
          </a:p>
          <a:p>
            <a:pPr lvl="1"/>
            <a:r>
              <a:rPr lang="en-US" dirty="0" smtClean="0">
                <a:solidFill>
                  <a:srgbClr val="4F4F4F"/>
                </a:solidFill>
                <a:latin typeface="Century Gothic" pitchFamily="34" charset="0"/>
              </a:rPr>
              <a:t>In SSMS, right click on SQL Server instance name, then select </a:t>
            </a:r>
            <a:r>
              <a:rPr lang="en-US" dirty="0" smtClean="0">
                <a:solidFill>
                  <a:srgbClr val="C00000"/>
                </a:solidFill>
                <a:latin typeface="Century Gothic" pitchFamily="34" charset="0"/>
              </a:rPr>
              <a:t>Restart</a:t>
            </a:r>
            <a:r>
              <a:rPr lang="en-US" dirty="0" smtClean="0">
                <a:solidFill>
                  <a:srgbClr val="4F4F4F"/>
                </a:solidFill>
                <a:latin typeface="Century Gothic" pitchFamily="34" charset="0"/>
              </a:rPr>
              <a:t> (or Stop then Start)</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Running Out of Disk Space – </a:t>
            </a:r>
            <a:r>
              <a:rPr lang="en-US" dirty="0" err="1" smtClean="0">
                <a:solidFill>
                  <a:srgbClr val="4F4F4F"/>
                </a:solidFill>
                <a:latin typeface="Century Gothic" pitchFamily="34" charset="0"/>
              </a:rPr>
              <a:t>tempdb</a:t>
            </a:r>
            <a:r>
              <a:rPr lang="en-US" dirty="0" smtClean="0">
                <a:solidFill>
                  <a:srgbClr val="4F4F4F"/>
                </a:solidFill>
                <a:latin typeface="Century Gothic" pitchFamily="34" charset="0"/>
              </a:rPr>
              <a:t> </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Disk Space Issues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338">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338">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338">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338">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338">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338">
                                            <p:txEl>
                                              <p:pRg st="8" end="8"/>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338">
                                            <p:txEl>
                                              <p:pRg st="9" end="9"/>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4338">
                                            <p:txEl>
                                              <p:pRg st="10" end="1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4338">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58</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Check the size and location of the database and log files.</a:t>
            </a:r>
          </a:p>
          <a:p>
            <a:pPr lvl="1"/>
            <a:r>
              <a:rPr lang="en-US" dirty="0" smtClean="0">
                <a:solidFill>
                  <a:srgbClr val="4F4F4F"/>
                </a:solidFill>
                <a:latin typeface="Century Gothic" pitchFamily="34" charset="0"/>
              </a:rPr>
              <a:t>In SSMS, right click on the database name, select </a:t>
            </a:r>
            <a:r>
              <a:rPr lang="en-US" dirty="0" smtClean="0">
                <a:solidFill>
                  <a:srgbClr val="C00000"/>
                </a:solidFill>
                <a:latin typeface="Century Gothic" pitchFamily="34" charset="0"/>
              </a:rPr>
              <a:t>Properties</a:t>
            </a:r>
            <a:r>
              <a:rPr lang="en-US" dirty="0" smtClean="0">
                <a:solidFill>
                  <a:srgbClr val="4F4F4F"/>
                </a:solidFill>
                <a:latin typeface="Century Gothic" pitchFamily="34" charset="0"/>
              </a:rPr>
              <a:t>. In the Database Properties window, select the </a:t>
            </a:r>
            <a:r>
              <a:rPr lang="en-US" dirty="0" smtClean="0">
                <a:solidFill>
                  <a:srgbClr val="C00000"/>
                </a:solidFill>
                <a:latin typeface="Century Gothic" pitchFamily="34" charset="0"/>
              </a:rPr>
              <a:t>Files </a:t>
            </a:r>
            <a:r>
              <a:rPr lang="en-US" dirty="0" smtClean="0">
                <a:solidFill>
                  <a:srgbClr val="4F4F4F"/>
                </a:solidFill>
                <a:latin typeface="Century Gothic" pitchFamily="34" charset="0"/>
              </a:rPr>
              <a:t>page. </a:t>
            </a:r>
          </a:p>
          <a:p>
            <a:endParaRPr lang="en-US" dirty="0" smtClean="0">
              <a:solidFill>
                <a:srgbClr val="4F4F4F"/>
              </a:solidFill>
              <a:latin typeface="Century Gothic" pitchFamily="34" charset="0"/>
            </a:endParaRPr>
          </a:p>
        </p:txBody>
      </p:sp>
      <p:sp>
        <p:nvSpPr>
          <p:cNvPr id="14339" name="Title 3"/>
          <p:cNvSpPr>
            <a:spLocks noGrp="1"/>
          </p:cNvSpPr>
          <p:nvPr>
            <p:ph type="title"/>
          </p:nvPr>
        </p:nvSpPr>
        <p:spPr>
          <a:xfrm>
            <a:off x="326575" y="608013"/>
            <a:ext cx="8556169" cy="708025"/>
          </a:xfrm>
        </p:spPr>
        <p:txBody>
          <a:bodyPr/>
          <a:lstStyle/>
          <a:p>
            <a:r>
              <a:rPr lang="en-US" dirty="0" smtClean="0">
                <a:solidFill>
                  <a:srgbClr val="4F4F4F"/>
                </a:solidFill>
                <a:latin typeface="Century Gothic" pitchFamily="34" charset="0"/>
              </a:rPr>
              <a:t>Running Out of Disk Space – Shrink Option</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Disk Space Issues</a:t>
            </a:r>
          </a:p>
        </p:txBody>
      </p:sp>
      <p:pic>
        <p:nvPicPr>
          <p:cNvPr id="2050" name="Picture 2"/>
          <p:cNvPicPr>
            <a:picLocks noChangeAspect="1" noChangeArrowheads="1"/>
          </p:cNvPicPr>
          <p:nvPr/>
        </p:nvPicPr>
        <p:blipFill>
          <a:blip r:embed="rId3"/>
          <a:srcRect/>
          <a:stretch>
            <a:fillRect/>
          </a:stretch>
        </p:blipFill>
        <p:spPr bwMode="auto">
          <a:xfrm>
            <a:off x="326575" y="3773809"/>
            <a:ext cx="8556169" cy="206225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59</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Sometimes a historical load may be the culprit that uses up all the allocated space on a server.</a:t>
            </a:r>
          </a:p>
          <a:p>
            <a:r>
              <a:rPr lang="en-US" dirty="0" smtClean="0">
                <a:solidFill>
                  <a:srgbClr val="4F4F4F"/>
                </a:solidFill>
                <a:latin typeface="Century Gothic" pitchFamily="34" charset="0"/>
              </a:rPr>
              <a:t>There is a Shrink option in SQL Server for the database. </a:t>
            </a:r>
          </a:p>
          <a:p>
            <a:r>
              <a:rPr lang="en-US" dirty="0" smtClean="0">
                <a:solidFill>
                  <a:srgbClr val="4F4F4F"/>
                </a:solidFill>
                <a:latin typeface="Century Gothic" pitchFamily="34" charset="0"/>
              </a:rPr>
              <a:t>The Shrink option is to be used SPARINGLY. It causes fragmentation of pages and indexes and we may invariably fill up the space again.</a:t>
            </a:r>
          </a:p>
          <a:p>
            <a:r>
              <a:rPr lang="en-US" dirty="0" smtClean="0">
                <a:solidFill>
                  <a:srgbClr val="4F4F4F"/>
                </a:solidFill>
                <a:latin typeface="Century Gothic" pitchFamily="34" charset="0"/>
              </a:rPr>
              <a:t>Shrink can also take a very long time to run.</a:t>
            </a:r>
          </a:p>
        </p:txBody>
      </p:sp>
      <p:sp>
        <p:nvSpPr>
          <p:cNvPr id="14339" name="Title 3"/>
          <p:cNvSpPr>
            <a:spLocks noGrp="1"/>
          </p:cNvSpPr>
          <p:nvPr>
            <p:ph type="title"/>
          </p:nvPr>
        </p:nvSpPr>
        <p:spPr>
          <a:xfrm>
            <a:off x="165253" y="608013"/>
            <a:ext cx="8521547" cy="708025"/>
          </a:xfrm>
        </p:spPr>
        <p:txBody>
          <a:bodyPr/>
          <a:lstStyle/>
          <a:p>
            <a:r>
              <a:rPr lang="en-US" dirty="0" smtClean="0">
                <a:solidFill>
                  <a:srgbClr val="4F4F4F"/>
                </a:solidFill>
                <a:latin typeface="Century Gothic" pitchFamily="34" charset="0"/>
              </a:rPr>
              <a:t>Running Out of Disk Space – Shrink Option</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Disk Space Issues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33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33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Tuning</a:t>
            </a:r>
            <a:endParaRPr lang="en-US" dirty="0"/>
          </a:p>
        </p:txBody>
      </p:sp>
      <p:sp>
        <p:nvSpPr>
          <p:cNvPr id="3" name="Text Placeholder 2"/>
          <p:cNvSpPr>
            <a:spLocks noGrp="1"/>
          </p:cNvSpPr>
          <p:nvPr>
            <p:ph type="body" sz="quarter" idx="10"/>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60</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To shrink a database, right click on the database name, select </a:t>
            </a:r>
            <a:r>
              <a:rPr lang="en-US" dirty="0" smtClean="0">
                <a:solidFill>
                  <a:srgbClr val="C00000"/>
                </a:solidFill>
                <a:latin typeface="Century Gothic" pitchFamily="34" charset="0"/>
              </a:rPr>
              <a:t>Tasks / Shrink /  Database</a:t>
            </a:r>
            <a:r>
              <a:rPr lang="en-US" dirty="0" smtClean="0">
                <a:solidFill>
                  <a:srgbClr val="4F4F4F"/>
                </a:solidFill>
                <a:latin typeface="Century Gothic" pitchFamily="34" charset="0"/>
              </a:rPr>
              <a:t>. </a:t>
            </a:r>
          </a:p>
        </p:txBody>
      </p:sp>
      <p:sp>
        <p:nvSpPr>
          <p:cNvPr id="14339" name="Title 3"/>
          <p:cNvSpPr>
            <a:spLocks noGrp="1"/>
          </p:cNvSpPr>
          <p:nvPr>
            <p:ph type="title"/>
          </p:nvPr>
        </p:nvSpPr>
        <p:spPr>
          <a:xfrm>
            <a:off x="286439" y="608013"/>
            <a:ext cx="8582139" cy="708025"/>
          </a:xfrm>
        </p:spPr>
        <p:txBody>
          <a:bodyPr/>
          <a:lstStyle/>
          <a:p>
            <a:r>
              <a:rPr lang="en-US" dirty="0" smtClean="0">
                <a:solidFill>
                  <a:srgbClr val="4F4F4F"/>
                </a:solidFill>
                <a:latin typeface="Century Gothic" pitchFamily="34" charset="0"/>
              </a:rPr>
              <a:t>Running Out of Disk Space – Shrink Option</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Disk Space Issues</a:t>
            </a:r>
          </a:p>
        </p:txBody>
      </p:sp>
      <p:pic>
        <p:nvPicPr>
          <p:cNvPr id="3" name="Picture 3"/>
          <p:cNvPicPr>
            <a:picLocks noChangeAspect="1" noChangeArrowheads="1"/>
          </p:cNvPicPr>
          <p:nvPr/>
        </p:nvPicPr>
        <p:blipFill>
          <a:blip r:embed="rId3"/>
          <a:srcRect/>
          <a:stretch>
            <a:fillRect/>
          </a:stretch>
        </p:blipFill>
        <p:spPr bwMode="auto">
          <a:xfrm>
            <a:off x="1046375" y="2758515"/>
            <a:ext cx="7170162" cy="34767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61</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With 55% free space available to be recaptured, it’s worthwhile to shrink, but shrink may not actually work in a useful time frame. </a:t>
            </a:r>
          </a:p>
        </p:txBody>
      </p:sp>
      <p:sp>
        <p:nvSpPr>
          <p:cNvPr id="14339" name="Title 3"/>
          <p:cNvSpPr>
            <a:spLocks noGrp="1"/>
          </p:cNvSpPr>
          <p:nvPr>
            <p:ph type="title"/>
          </p:nvPr>
        </p:nvSpPr>
        <p:spPr>
          <a:xfrm>
            <a:off x="242371" y="608013"/>
            <a:ext cx="8604174" cy="708025"/>
          </a:xfrm>
        </p:spPr>
        <p:txBody>
          <a:bodyPr/>
          <a:lstStyle/>
          <a:p>
            <a:r>
              <a:rPr lang="en-US" dirty="0" smtClean="0">
                <a:solidFill>
                  <a:srgbClr val="4F4F4F"/>
                </a:solidFill>
                <a:latin typeface="Century Gothic" pitchFamily="34" charset="0"/>
              </a:rPr>
              <a:t>Running Out of Disk Space – Shrink Option</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Disk Space Issues</a:t>
            </a:r>
          </a:p>
        </p:txBody>
      </p:sp>
      <p:pic>
        <p:nvPicPr>
          <p:cNvPr id="16386" name="Picture 2"/>
          <p:cNvPicPr>
            <a:picLocks noChangeAspect="1" noChangeArrowheads="1"/>
          </p:cNvPicPr>
          <p:nvPr/>
        </p:nvPicPr>
        <p:blipFill>
          <a:blip r:embed="rId3"/>
          <a:srcRect/>
          <a:stretch>
            <a:fillRect/>
          </a:stretch>
        </p:blipFill>
        <p:spPr bwMode="auto">
          <a:xfrm>
            <a:off x="2338260" y="2704687"/>
            <a:ext cx="4049477" cy="360466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62</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Shrink can run for a very long time, especially if the database is still in use. </a:t>
            </a:r>
          </a:p>
          <a:p>
            <a:r>
              <a:rPr lang="en-US" dirty="0" smtClean="0">
                <a:solidFill>
                  <a:srgbClr val="4F4F4F"/>
                </a:solidFill>
                <a:latin typeface="Century Gothic" pitchFamily="34" charset="0"/>
              </a:rPr>
              <a:t>Run this query to check the progress.</a:t>
            </a:r>
          </a:p>
          <a:p>
            <a:endParaRPr lang="en-US" sz="1200" dirty="0" smtClean="0">
              <a:solidFill>
                <a:srgbClr val="4F4F4F"/>
              </a:solidFill>
              <a:latin typeface="Century Gothic" pitchFamily="34" charset="0"/>
            </a:endParaRPr>
          </a:p>
          <a:p>
            <a:pPr lvl="1">
              <a:buNone/>
            </a:pPr>
            <a:r>
              <a:rPr lang="en-US" sz="1800" dirty="0" smtClean="0"/>
              <a:t>SELECT </a:t>
            </a:r>
            <a:r>
              <a:rPr lang="en-US" sz="1800" dirty="0" err="1" smtClean="0"/>
              <a:t>percent_complete</a:t>
            </a:r>
            <a:r>
              <a:rPr lang="en-US" sz="1800" dirty="0" smtClean="0"/>
              <a:t>, </a:t>
            </a:r>
            <a:r>
              <a:rPr lang="en-US" sz="1800" dirty="0" err="1" smtClean="0"/>
              <a:t>start_time</a:t>
            </a:r>
            <a:r>
              <a:rPr lang="en-US" sz="1800" dirty="0" smtClean="0"/>
              <a:t>, status, command, </a:t>
            </a:r>
          </a:p>
          <a:p>
            <a:pPr lvl="1">
              <a:buNone/>
            </a:pPr>
            <a:r>
              <a:rPr lang="en-US" sz="1800" dirty="0" smtClean="0"/>
              <a:t>convert(numeric(18,2),</a:t>
            </a:r>
            <a:r>
              <a:rPr lang="en-US" sz="1800" dirty="0" err="1" smtClean="0"/>
              <a:t>estimated_completion_time</a:t>
            </a:r>
            <a:r>
              <a:rPr lang="en-US" sz="1800" dirty="0" smtClean="0"/>
              <a:t>/60/60/1000) </a:t>
            </a:r>
            <a:r>
              <a:rPr lang="en-US" sz="1800" dirty="0" err="1" smtClean="0"/>
              <a:t>estimated_completion_time_hours</a:t>
            </a:r>
            <a:r>
              <a:rPr lang="en-US" sz="1800" dirty="0" smtClean="0"/>
              <a:t>,</a:t>
            </a:r>
          </a:p>
          <a:p>
            <a:pPr lvl="1">
              <a:buNone/>
            </a:pPr>
            <a:r>
              <a:rPr lang="en-US" sz="1800" dirty="0" smtClean="0"/>
              <a:t> convert(numeric(18,2),</a:t>
            </a:r>
            <a:r>
              <a:rPr lang="en-US" sz="1800" dirty="0" err="1" smtClean="0"/>
              <a:t>cpu_time</a:t>
            </a:r>
            <a:r>
              <a:rPr lang="en-US" sz="1800" dirty="0" smtClean="0"/>
              <a:t>/60/60/1000) </a:t>
            </a:r>
            <a:r>
              <a:rPr lang="en-US" sz="1800" dirty="0" err="1" smtClean="0"/>
              <a:t>cpu_time_hours</a:t>
            </a:r>
            <a:r>
              <a:rPr lang="en-US" sz="1800" dirty="0" smtClean="0"/>
              <a:t>,</a:t>
            </a:r>
          </a:p>
          <a:p>
            <a:pPr lvl="1">
              <a:buNone/>
            </a:pPr>
            <a:r>
              <a:rPr lang="en-US" sz="1800" dirty="0" smtClean="0"/>
              <a:t> convert(numeric(18,2),</a:t>
            </a:r>
            <a:r>
              <a:rPr lang="en-US" sz="1800" dirty="0" err="1" smtClean="0"/>
              <a:t>total_elapsed_time</a:t>
            </a:r>
            <a:r>
              <a:rPr lang="en-US" sz="1800" dirty="0" smtClean="0"/>
              <a:t>/60/60/1000) </a:t>
            </a:r>
            <a:r>
              <a:rPr lang="en-US" sz="1800" dirty="0" err="1" smtClean="0"/>
              <a:t>total_elapsed_time_hours</a:t>
            </a:r>
            <a:endParaRPr lang="en-US" sz="1800" dirty="0" smtClean="0"/>
          </a:p>
          <a:p>
            <a:pPr lvl="1">
              <a:buNone/>
            </a:pPr>
            <a:r>
              <a:rPr lang="en-US" sz="1800" dirty="0" smtClean="0"/>
              <a:t>FROM  </a:t>
            </a:r>
            <a:r>
              <a:rPr lang="en-US" sz="1800" dirty="0" err="1" smtClean="0"/>
              <a:t>sys.dm_exec_requests</a:t>
            </a:r>
            <a:endParaRPr lang="en-US" sz="1800" dirty="0" smtClean="0"/>
          </a:p>
          <a:p>
            <a:pPr lvl="1">
              <a:buNone/>
            </a:pPr>
            <a:r>
              <a:rPr lang="en-US" sz="1800" dirty="0" smtClean="0"/>
              <a:t>WHERE command = '</a:t>
            </a:r>
            <a:r>
              <a:rPr lang="en-US" sz="1800" dirty="0" err="1" smtClean="0"/>
              <a:t>DbccFilesCompact</a:t>
            </a:r>
            <a:r>
              <a:rPr lang="en-US" sz="1800" dirty="0" smtClean="0"/>
              <a:t>'</a:t>
            </a:r>
            <a:endParaRPr lang="en-US" sz="1800" dirty="0" smtClean="0">
              <a:solidFill>
                <a:srgbClr val="4F4F4F"/>
              </a:solidFill>
              <a:latin typeface="Century Gothic" pitchFamily="34" charset="0"/>
            </a:endParaRPr>
          </a:p>
        </p:txBody>
      </p:sp>
      <p:sp>
        <p:nvSpPr>
          <p:cNvPr id="14339" name="Title 3"/>
          <p:cNvSpPr>
            <a:spLocks noGrp="1"/>
          </p:cNvSpPr>
          <p:nvPr>
            <p:ph type="title"/>
          </p:nvPr>
        </p:nvSpPr>
        <p:spPr>
          <a:xfrm>
            <a:off x="297455" y="608013"/>
            <a:ext cx="8604174" cy="708025"/>
          </a:xfrm>
        </p:spPr>
        <p:txBody>
          <a:bodyPr/>
          <a:lstStyle/>
          <a:p>
            <a:r>
              <a:rPr lang="en-US" dirty="0" smtClean="0">
                <a:solidFill>
                  <a:srgbClr val="4F4F4F"/>
                </a:solidFill>
                <a:latin typeface="Century Gothic" pitchFamily="34" charset="0"/>
              </a:rPr>
              <a:t>Running Out of Disk Space – Shrink Option</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Disk Space Issues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338">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338">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338">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338">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338">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338">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63</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Results of query</a:t>
            </a:r>
          </a:p>
          <a:p>
            <a:endParaRPr lang="en-US" sz="1200" dirty="0" smtClean="0">
              <a:solidFill>
                <a:srgbClr val="4F4F4F"/>
              </a:solidFill>
              <a:latin typeface="Century Gothic" pitchFamily="34" charset="0"/>
            </a:endParaRPr>
          </a:p>
          <a:p>
            <a:endParaRPr lang="en-US" sz="2000" dirty="0" smtClean="0">
              <a:solidFill>
                <a:srgbClr val="4F4F4F"/>
              </a:solidFill>
              <a:latin typeface="Century Gothic" pitchFamily="34" charset="0"/>
            </a:endParaRPr>
          </a:p>
        </p:txBody>
      </p:sp>
      <p:sp>
        <p:nvSpPr>
          <p:cNvPr id="14339" name="Title 3"/>
          <p:cNvSpPr>
            <a:spLocks noGrp="1"/>
          </p:cNvSpPr>
          <p:nvPr>
            <p:ph type="title"/>
          </p:nvPr>
        </p:nvSpPr>
        <p:spPr>
          <a:xfrm>
            <a:off x="226515" y="608013"/>
            <a:ext cx="8660443" cy="708025"/>
          </a:xfrm>
        </p:spPr>
        <p:txBody>
          <a:bodyPr/>
          <a:lstStyle/>
          <a:p>
            <a:r>
              <a:rPr lang="en-US" dirty="0" smtClean="0">
                <a:solidFill>
                  <a:srgbClr val="4F4F4F"/>
                </a:solidFill>
                <a:latin typeface="Century Gothic" pitchFamily="34" charset="0"/>
              </a:rPr>
              <a:t>Running Out of Disk Space – Shrink Option</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Disk Space Issues</a:t>
            </a:r>
          </a:p>
        </p:txBody>
      </p:sp>
      <p:pic>
        <p:nvPicPr>
          <p:cNvPr id="10242" name="Picture 2"/>
          <p:cNvPicPr>
            <a:picLocks noChangeAspect="1" noChangeArrowheads="1"/>
          </p:cNvPicPr>
          <p:nvPr/>
        </p:nvPicPr>
        <p:blipFill>
          <a:blip r:embed="rId3"/>
          <a:srcRect/>
          <a:stretch>
            <a:fillRect/>
          </a:stretch>
        </p:blipFill>
        <p:spPr bwMode="auto">
          <a:xfrm>
            <a:off x="226516" y="2178598"/>
            <a:ext cx="8660443" cy="342364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64</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Can we move one of the files to free things up a bit? </a:t>
            </a:r>
          </a:p>
          <a:p>
            <a:r>
              <a:rPr lang="en-US" dirty="0" smtClean="0">
                <a:solidFill>
                  <a:srgbClr val="4F4F4F"/>
                </a:solidFill>
                <a:latin typeface="Century Gothic" pitchFamily="34" charset="0"/>
              </a:rPr>
              <a:t>How about moving the log file to the C:\ drive where there is more space?</a:t>
            </a:r>
          </a:p>
        </p:txBody>
      </p:sp>
      <p:sp>
        <p:nvSpPr>
          <p:cNvPr id="14339" name="Title 3"/>
          <p:cNvSpPr>
            <a:spLocks noGrp="1"/>
          </p:cNvSpPr>
          <p:nvPr>
            <p:ph type="title"/>
          </p:nvPr>
        </p:nvSpPr>
        <p:spPr>
          <a:xfrm>
            <a:off x="457200" y="608013"/>
            <a:ext cx="8455446" cy="708025"/>
          </a:xfrm>
        </p:spPr>
        <p:txBody>
          <a:bodyPr/>
          <a:lstStyle/>
          <a:p>
            <a:r>
              <a:rPr lang="en-US" dirty="0" smtClean="0">
                <a:solidFill>
                  <a:srgbClr val="4F4F4F"/>
                </a:solidFill>
                <a:latin typeface="Century Gothic" pitchFamily="34" charset="0"/>
              </a:rPr>
              <a:t>Running Out of Disk Space – log file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Disk Space Issues</a:t>
            </a:r>
          </a:p>
        </p:txBody>
      </p:sp>
      <p:pic>
        <p:nvPicPr>
          <p:cNvPr id="3075" name="Picture 3"/>
          <p:cNvPicPr>
            <a:picLocks noChangeAspect="1" noChangeArrowheads="1"/>
          </p:cNvPicPr>
          <p:nvPr/>
        </p:nvPicPr>
        <p:blipFill>
          <a:blip r:embed="rId3"/>
          <a:srcRect/>
          <a:stretch>
            <a:fillRect/>
          </a:stretch>
        </p:blipFill>
        <p:spPr bwMode="auto">
          <a:xfrm>
            <a:off x="552450" y="3651069"/>
            <a:ext cx="8134350" cy="16287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65</a:t>
            </a:fld>
            <a:endParaRPr lang="en-US">
              <a:latin typeface="Century Gothic" pitchFamily="34" charset="0"/>
            </a:endParaRPr>
          </a:p>
        </p:txBody>
      </p:sp>
      <p:sp>
        <p:nvSpPr>
          <p:cNvPr id="14338" name="Content Placeholder 2"/>
          <p:cNvSpPr>
            <a:spLocks noGrp="1"/>
          </p:cNvSpPr>
          <p:nvPr>
            <p:ph idx="1"/>
          </p:nvPr>
        </p:nvSpPr>
        <p:spPr>
          <a:xfrm>
            <a:off x="457200" y="1316038"/>
            <a:ext cx="8403996" cy="5000625"/>
          </a:xfrm>
        </p:spPr>
        <p:txBody>
          <a:bodyPr/>
          <a:lstStyle/>
          <a:p>
            <a:r>
              <a:rPr lang="en-US" dirty="0" smtClean="0">
                <a:solidFill>
                  <a:srgbClr val="4F4F4F"/>
                </a:solidFill>
                <a:latin typeface="Century Gothic" pitchFamily="34" charset="0"/>
              </a:rPr>
              <a:t>Before moving the log file, make sure that it’s ok to bring down the database.</a:t>
            </a:r>
          </a:p>
          <a:p>
            <a:r>
              <a:rPr lang="en-US" dirty="0" smtClean="0">
                <a:solidFill>
                  <a:srgbClr val="4F4F4F"/>
                </a:solidFill>
                <a:latin typeface="Century Gothic" pitchFamily="34" charset="0"/>
              </a:rPr>
              <a:t>1) Create a target directory </a:t>
            </a:r>
            <a:r>
              <a:rPr lang="en-US" dirty="0" smtClean="0">
                <a:solidFill>
                  <a:srgbClr val="4F4F4F"/>
                </a:solidFill>
                <a:latin typeface="Century Gothic" pitchFamily="34" charset="0"/>
                <a:sym typeface="Wingdings" pitchFamily="2" charset="2"/>
              </a:rPr>
              <a:t>--</a:t>
            </a:r>
            <a:r>
              <a:rPr lang="en-US" dirty="0" smtClean="0">
                <a:solidFill>
                  <a:srgbClr val="4F4F4F"/>
                </a:solidFill>
                <a:latin typeface="Century Gothic" pitchFamily="34" charset="0"/>
              </a:rPr>
              <a:t> C:\SQLData</a:t>
            </a:r>
          </a:p>
          <a:p>
            <a:r>
              <a:rPr lang="en-US" dirty="0" smtClean="0">
                <a:solidFill>
                  <a:srgbClr val="4F4F4F"/>
                </a:solidFill>
                <a:latin typeface="Century Gothic" pitchFamily="34" charset="0"/>
              </a:rPr>
              <a:t>2) Take the database offline</a:t>
            </a:r>
          </a:p>
          <a:p>
            <a:pPr marL="914400" lvl="1" indent="-457200">
              <a:buNone/>
            </a:pPr>
            <a:endParaRPr lang="en-US" sz="1400" dirty="0" smtClean="0">
              <a:solidFill>
                <a:srgbClr val="4F4F4F"/>
              </a:solidFill>
              <a:latin typeface="Century Gothic" pitchFamily="34" charset="0"/>
            </a:endParaRPr>
          </a:p>
          <a:p>
            <a:pPr marL="914400" lvl="1" indent="-457200">
              <a:buNone/>
            </a:pPr>
            <a:r>
              <a:rPr lang="en-US" dirty="0" smtClean="0">
                <a:solidFill>
                  <a:srgbClr val="4F4F4F"/>
                </a:solidFill>
                <a:latin typeface="Century Gothic" pitchFamily="34" charset="0"/>
              </a:rPr>
              <a:t>USE master</a:t>
            </a:r>
          </a:p>
          <a:p>
            <a:pPr marL="914400" lvl="1" indent="-457200">
              <a:buNone/>
            </a:pPr>
            <a:r>
              <a:rPr lang="en-US" dirty="0" smtClean="0">
                <a:solidFill>
                  <a:srgbClr val="4F4F4F"/>
                </a:solidFill>
                <a:latin typeface="Century Gothic" pitchFamily="34" charset="0"/>
              </a:rPr>
              <a:t>GO</a:t>
            </a:r>
          </a:p>
          <a:p>
            <a:pPr marL="914400" lvl="1" indent="-457200">
              <a:buNone/>
            </a:pPr>
            <a:r>
              <a:rPr lang="en-US" dirty="0" smtClean="0">
                <a:solidFill>
                  <a:srgbClr val="4F4F4F"/>
                </a:solidFill>
                <a:latin typeface="Century Gothic" pitchFamily="34" charset="0"/>
              </a:rPr>
              <a:t>ALTER DATABASE </a:t>
            </a:r>
            <a:r>
              <a:rPr lang="en-US" dirty="0" smtClean="0">
                <a:solidFill>
                  <a:srgbClr val="C00000"/>
                </a:solidFill>
                <a:latin typeface="Century Gothic" pitchFamily="34" charset="0"/>
              </a:rPr>
              <a:t>QAD_BI</a:t>
            </a:r>
            <a:r>
              <a:rPr lang="en-US" dirty="0" smtClean="0">
                <a:solidFill>
                  <a:srgbClr val="4F4F4F"/>
                </a:solidFill>
                <a:latin typeface="Century Gothic" pitchFamily="34" charset="0"/>
              </a:rPr>
              <a:t> SET OFFLINE</a:t>
            </a:r>
          </a:p>
          <a:p>
            <a:pPr marL="914400" lvl="1" indent="-457200">
              <a:buNone/>
            </a:pPr>
            <a:r>
              <a:rPr lang="en-US" dirty="0" smtClean="0">
                <a:solidFill>
                  <a:srgbClr val="4F4F4F"/>
                </a:solidFill>
                <a:latin typeface="Century Gothic" pitchFamily="34" charset="0"/>
              </a:rPr>
              <a:t>GO</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Running Out of Disk Space – log file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Disk Space Issues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338">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338">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338">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338">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338">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66</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Moving the log file – continued </a:t>
            </a:r>
          </a:p>
          <a:p>
            <a:r>
              <a:rPr lang="en-US" dirty="0" smtClean="0">
                <a:solidFill>
                  <a:srgbClr val="4F4F4F"/>
                </a:solidFill>
                <a:latin typeface="Century Gothic" pitchFamily="34" charset="0"/>
              </a:rPr>
              <a:t>3) In Windows Explorer, use cut and paste</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Running Out of Disk Space – log file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Disk Space Issues</a:t>
            </a:r>
          </a:p>
        </p:txBody>
      </p:sp>
      <p:pic>
        <p:nvPicPr>
          <p:cNvPr id="6" name="Picture 2"/>
          <p:cNvPicPr>
            <a:picLocks noChangeAspect="1" noChangeArrowheads="1"/>
          </p:cNvPicPr>
          <p:nvPr/>
        </p:nvPicPr>
        <p:blipFill>
          <a:blip r:embed="rId3"/>
          <a:srcRect/>
          <a:stretch>
            <a:fillRect/>
          </a:stretch>
        </p:blipFill>
        <p:spPr bwMode="auto">
          <a:xfrm>
            <a:off x="641022" y="2705422"/>
            <a:ext cx="8004144" cy="28941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67</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Moving the log file – continued </a:t>
            </a:r>
          </a:p>
          <a:p>
            <a:r>
              <a:rPr lang="en-US" dirty="0" smtClean="0">
                <a:solidFill>
                  <a:srgbClr val="4F4F4F"/>
                </a:solidFill>
                <a:latin typeface="Century Gothic" pitchFamily="34" charset="0"/>
              </a:rPr>
              <a:t>4) Update the system reference</a:t>
            </a:r>
          </a:p>
          <a:p>
            <a:pPr lvl="1">
              <a:buNone/>
            </a:pPr>
            <a:endParaRPr lang="en-US" sz="1400" dirty="0" smtClean="0"/>
          </a:p>
          <a:p>
            <a:pPr lvl="1">
              <a:buNone/>
            </a:pPr>
            <a:r>
              <a:rPr lang="en-US" dirty="0" smtClean="0"/>
              <a:t>ALTER DATABASE </a:t>
            </a:r>
            <a:r>
              <a:rPr lang="en-US" dirty="0" smtClean="0">
                <a:solidFill>
                  <a:srgbClr val="C00000"/>
                </a:solidFill>
              </a:rPr>
              <a:t>QAD_BI</a:t>
            </a:r>
          </a:p>
          <a:p>
            <a:pPr lvl="1">
              <a:buNone/>
            </a:pPr>
            <a:r>
              <a:rPr lang="en-US" dirty="0" smtClean="0"/>
              <a:t>MODIFY FILE (NAME = </a:t>
            </a:r>
            <a:r>
              <a:rPr lang="en-US" dirty="0" smtClean="0">
                <a:solidFill>
                  <a:srgbClr val="C00000"/>
                </a:solidFill>
              </a:rPr>
              <a:t>QAD_BI</a:t>
            </a:r>
            <a:r>
              <a:rPr lang="en-US" dirty="0" smtClean="0"/>
              <a:t>, FILENAME = </a:t>
            </a:r>
            <a:r>
              <a:rPr lang="en-US" dirty="0" smtClean="0">
                <a:solidFill>
                  <a:srgbClr val="C00000"/>
                </a:solidFill>
              </a:rPr>
              <a:t>'C:\SQLData\QAD_BI_log.ldf'</a:t>
            </a:r>
            <a:r>
              <a:rPr lang="en-US" dirty="0" smtClean="0"/>
              <a:t>);</a:t>
            </a:r>
          </a:p>
          <a:p>
            <a:pPr lvl="1">
              <a:buNone/>
            </a:pPr>
            <a:r>
              <a:rPr lang="en-US" dirty="0" smtClean="0"/>
              <a:t>GO</a:t>
            </a:r>
          </a:p>
          <a:p>
            <a:pPr lvl="1">
              <a:buNone/>
            </a:pPr>
            <a:endParaRPr lang="en-US" sz="1400" dirty="0" smtClean="0"/>
          </a:p>
          <a:p>
            <a:r>
              <a:rPr lang="en-US" dirty="0" smtClean="0">
                <a:solidFill>
                  <a:srgbClr val="4F4F4F"/>
                </a:solidFill>
                <a:latin typeface="Century Gothic" pitchFamily="34" charset="0"/>
              </a:rPr>
              <a:t>5) Take the database online</a:t>
            </a:r>
          </a:p>
          <a:p>
            <a:pPr marL="914400" lvl="1" indent="-457200">
              <a:buNone/>
            </a:pPr>
            <a:endParaRPr lang="en-US" sz="1400" dirty="0" smtClean="0">
              <a:solidFill>
                <a:srgbClr val="4F4F4F"/>
              </a:solidFill>
              <a:latin typeface="Century Gothic" pitchFamily="34" charset="0"/>
            </a:endParaRPr>
          </a:p>
          <a:p>
            <a:pPr marL="914400" lvl="1" indent="-457200">
              <a:buNone/>
            </a:pPr>
            <a:r>
              <a:rPr lang="en-US" dirty="0" smtClean="0">
                <a:solidFill>
                  <a:srgbClr val="4F4F4F"/>
                </a:solidFill>
                <a:latin typeface="Century Gothic" pitchFamily="34" charset="0"/>
              </a:rPr>
              <a:t>ALTER DATABASE </a:t>
            </a:r>
            <a:r>
              <a:rPr lang="en-US" dirty="0" smtClean="0">
                <a:solidFill>
                  <a:srgbClr val="C00000"/>
                </a:solidFill>
                <a:latin typeface="Century Gothic" pitchFamily="34" charset="0"/>
              </a:rPr>
              <a:t>QAD_BI</a:t>
            </a:r>
            <a:r>
              <a:rPr lang="en-US" dirty="0" smtClean="0">
                <a:solidFill>
                  <a:srgbClr val="4F4F4F"/>
                </a:solidFill>
                <a:latin typeface="Century Gothic" pitchFamily="34" charset="0"/>
              </a:rPr>
              <a:t> SET ONLINE</a:t>
            </a:r>
          </a:p>
          <a:p>
            <a:pPr marL="914400" lvl="1" indent="-457200">
              <a:buNone/>
            </a:pPr>
            <a:r>
              <a:rPr lang="en-US" dirty="0" smtClean="0">
                <a:solidFill>
                  <a:srgbClr val="4F4F4F"/>
                </a:solidFill>
                <a:latin typeface="Century Gothic" pitchFamily="34" charset="0"/>
              </a:rPr>
              <a:t>GO</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Running Out of Disk Space – log file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Disk Space Issues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338">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338">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338">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4338">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338">
                                            <p:txEl>
                                              <p:pRg st="9" end="9"/>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338">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68</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Moving the log file – continued </a:t>
            </a:r>
          </a:p>
          <a:p>
            <a:r>
              <a:rPr lang="en-US" dirty="0" smtClean="0">
                <a:solidFill>
                  <a:srgbClr val="4F4F4F"/>
                </a:solidFill>
                <a:latin typeface="Century Gothic" pitchFamily="34" charset="0"/>
              </a:rPr>
              <a:t>6) Confirm the new </a:t>
            </a:r>
            <a:r>
              <a:rPr lang="en-US" dirty="0" smtClean="0">
                <a:solidFill>
                  <a:srgbClr val="C00000"/>
                </a:solidFill>
                <a:latin typeface="Century Gothic" pitchFamily="34" charset="0"/>
              </a:rPr>
              <a:t>Path</a:t>
            </a:r>
            <a:r>
              <a:rPr lang="en-US" dirty="0" smtClean="0">
                <a:solidFill>
                  <a:srgbClr val="4F4F4F"/>
                </a:solidFill>
                <a:latin typeface="Century Gothic" pitchFamily="34" charset="0"/>
              </a:rPr>
              <a:t> of the database log file.</a:t>
            </a:r>
          </a:p>
          <a:p>
            <a:endParaRPr lang="en-US"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Running Out of Disk Space – log file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Disk Space Issues</a:t>
            </a:r>
          </a:p>
        </p:txBody>
      </p:sp>
      <p:pic>
        <p:nvPicPr>
          <p:cNvPr id="8194" name="Picture 2"/>
          <p:cNvPicPr>
            <a:picLocks noChangeAspect="1" noChangeArrowheads="1"/>
          </p:cNvPicPr>
          <p:nvPr/>
        </p:nvPicPr>
        <p:blipFill>
          <a:blip r:embed="rId3"/>
          <a:srcRect/>
          <a:stretch>
            <a:fillRect/>
          </a:stretch>
        </p:blipFill>
        <p:spPr bwMode="auto">
          <a:xfrm>
            <a:off x="257175" y="3169516"/>
            <a:ext cx="8629650" cy="21907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1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69</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Moving the log file – continued </a:t>
            </a:r>
          </a:p>
          <a:p>
            <a:r>
              <a:rPr lang="en-US" dirty="0" smtClean="0">
                <a:solidFill>
                  <a:srgbClr val="4F4F4F"/>
                </a:solidFill>
                <a:latin typeface="Century Gothic" pitchFamily="34" charset="0"/>
              </a:rPr>
              <a:t>7) Run a scheduled daily job for the data warehouse and confirm that the log file is  updating properly, before deleting the old log file.</a:t>
            </a:r>
          </a:p>
          <a:p>
            <a:endParaRPr lang="en-US"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Running Out of Disk Space – log file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Disk Space Issues</a:t>
            </a:r>
          </a:p>
        </p:txBody>
      </p:sp>
      <p:pic>
        <p:nvPicPr>
          <p:cNvPr id="9218" name="Picture 2"/>
          <p:cNvPicPr>
            <a:picLocks noChangeAspect="1" noChangeArrowheads="1"/>
          </p:cNvPicPr>
          <p:nvPr/>
        </p:nvPicPr>
        <p:blipFill>
          <a:blip r:embed="rId3"/>
          <a:srcRect/>
          <a:stretch>
            <a:fillRect/>
          </a:stretch>
        </p:blipFill>
        <p:spPr bwMode="auto">
          <a:xfrm>
            <a:off x="914406" y="3701304"/>
            <a:ext cx="7184570" cy="25843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2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FFF145EF-FE6D-49AB-BCED-5CF2685142A6}" type="slidenum">
              <a:rPr lang="en-US" sz="2000">
                <a:solidFill>
                  <a:schemeClr val="bg1"/>
                </a:solidFill>
                <a:latin typeface="Century Gothic" pitchFamily="34" charset="0"/>
              </a:rPr>
              <a:pPr algn="r"/>
              <a:t>7</a:t>
            </a:fld>
            <a:endParaRPr lang="en-US" sz="2000">
              <a:solidFill>
                <a:schemeClr val="bg1"/>
              </a:solidFill>
              <a:latin typeface="Century Gothic" pitchFamily="34" charset="0"/>
            </a:endParaRPr>
          </a:p>
        </p:txBody>
      </p:sp>
      <p:sp>
        <p:nvSpPr>
          <p:cNvPr id="3" name="Content Placeholder 2"/>
          <p:cNvSpPr>
            <a:spLocks noGrp="1"/>
          </p:cNvSpPr>
          <p:nvPr>
            <p:ph idx="4294967295"/>
            <p:custDataLst>
              <p:tags r:id="rId3"/>
            </p:custDataLst>
          </p:nvPr>
        </p:nvSpPr>
        <p:spPr>
          <a:xfrm>
            <a:off x="457200" y="1316038"/>
            <a:ext cx="8229600" cy="5000625"/>
          </a:xfrm>
        </p:spPr>
        <p:txBody>
          <a:bodyPr/>
          <a:lstStyle/>
          <a:p>
            <a:pPr eaLnBrk="1" hangingPunct="1"/>
            <a:r>
              <a:rPr lang="en-US" dirty="0" smtClean="0">
                <a:latin typeface="Century Gothic" pitchFamily="34" charset="0"/>
              </a:rPr>
              <a:t>An entire data warehouse for all sources should load in under 8 hours and ideally would be under 4 hours.</a:t>
            </a:r>
          </a:p>
          <a:p>
            <a:pPr eaLnBrk="1" hangingPunct="1"/>
            <a:r>
              <a:rPr lang="en-US" dirty="0" smtClean="0">
                <a:latin typeface="Century Gothic" pitchFamily="34" charset="0"/>
              </a:rPr>
              <a:t>Understanding how to improve the speed of table loads will go a long way to ensuring satisfied customers.</a:t>
            </a:r>
          </a:p>
          <a:p>
            <a:pPr lvl="1" eaLnBrk="1" hangingPunct="1"/>
            <a:endParaRPr lang="en-US" dirty="0" smtClean="0">
              <a:latin typeface="Century Gothic" pitchFamily="34" charset="0"/>
            </a:endParaRPr>
          </a:p>
          <a:p>
            <a:pPr lvl="1" eaLnBrk="1" hangingPunct="1"/>
            <a:endParaRPr lang="en-US" dirty="0" smtClean="0">
              <a:latin typeface="Century Gothic" pitchFamily="34" charset="0"/>
            </a:endParaRPr>
          </a:p>
        </p:txBody>
      </p:sp>
      <p:sp>
        <p:nvSpPr>
          <p:cNvPr id="32771" name="Title 3"/>
          <p:cNvSpPr>
            <a:spLocks noGrp="1"/>
          </p:cNvSpPr>
          <p:nvPr>
            <p:ph type="title" idx="4294967295"/>
            <p:custDataLst>
              <p:tags r:id="rId4"/>
            </p:custDataLst>
          </p:nvPr>
        </p:nvSpPr>
        <p:spPr>
          <a:xfrm>
            <a:off x="457200" y="608013"/>
            <a:ext cx="8229600" cy="708025"/>
          </a:xfrm>
        </p:spPr>
        <p:txBody>
          <a:bodyPr/>
          <a:lstStyle/>
          <a:p>
            <a:pPr eaLnBrk="1" hangingPunct="1"/>
            <a:r>
              <a:rPr lang="en-US" dirty="0" smtClean="0">
                <a:latin typeface="Century Gothic" pitchFamily="34" charset="0"/>
              </a:rPr>
              <a:t>Table Performance</a:t>
            </a:r>
          </a:p>
        </p:txBody>
      </p:sp>
      <p:sp>
        <p:nvSpPr>
          <p:cNvPr id="32772" name="Text Placeholder 4"/>
          <p:cNvSpPr>
            <a:spLocks noGrp="1"/>
          </p:cNvSpPr>
          <p:nvPr>
            <p:ph type="body" sz="quarter" idx="4294967295"/>
            <p:custDataLst>
              <p:tags r:id="rId5"/>
            </p:custDataLst>
          </p:nvPr>
        </p:nvSpPr>
        <p:spPr>
          <a:xfrm>
            <a:off x="457200" y="179388"/>
            <a:ext cx="8229600" cy="428625"/>
          </a:xfrm>
        </p:spPr>
        <p:txBody>
          <a:bodyPr anchor="b"/>
          <a:lstStyle/>
          <a:p>
            <a:pPr marL="0" indent="0" eaLnBrk="1" hangingPunct="1">
              <a:buFontTx/>
              <a:buNone/>
            </a:pPr>
            <a:r>
              <a:rPr lang="en-US" sz="2000" b="1" dirty="0" smtClean="0">
                <a:solidFill>
                  <a:srgbClr val="4F81BD"/>
                </a:solidFill>
                <a:latin typeface="Century Gothic" pitchFamily="34" charset="0"/>
              </a:rPr>
              <a:t>Performance Tuning</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subTnLst>
                                    <p:animClr>
                                      <p:cBhvr override="childStyle">
                                        <p:cTn dur="1" fill="hold" display="0" masterRel="nextClick" afterEffect="1"/>
                                        <p:tgtEl>
                                          <p:spTgt spid="3">
                                            <p:txEl>
                                              <p:pRg st="0" end="0"/>
                                            </p:txEl>
                                          </p:spTgt>
                                        </p:tgtEl>
                                        <p:attrNameLst>
                                          <p:attrName>ppt_c</p:attrName>
                                        </p:attrNameLst>
                                      </p:cBhvr>
                                      <p:to>
                                        <a:srgbClr val="B2B2B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subTnLst>
                                    <p:animClr>
                                      <p:cBhvr override="childStyle">
                                        <p:cTn dur="1" fill="hold" display="0" masterRel="nextClick" afterEffect="1"/>
                                        <p:tgtEl>
                                          <p:spTgt spid="3">
                                            <p:txEl>
                                              <p:pRg st="1" end="1"/>
                                            </p:txEl>
                                          </p:spTgt>
                                        </p:tgtEl>
                                        <p:attrNameLst>
                                          <p:attrName>ppt_c</p:attrName>
                                        </p:attrNameLst>
                                      </p:cBhvr>
                                      <p:to>
                                        <a:srgbClr val="B2B2B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70</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Moving the log file – continued</a:t>
            </a:r>
          </a:p>
          <a:p>
            <a:r>
              <a:rPr lang="en-US" dirty="0" smtClean="0">
                <a:solidFill>
                  <a:srgbClr val="4F4F4F"/>
                </a:solidFill>
                <a:latin typeface="Century Gothic" pitchFamily="34" charset="0"/>
              </a:rPr>
              <a:t>2a) Sometimes, setting the database offline does not work. Instead, the database server must be brought down. </a:t>
            </a:r>
          </a:p>
          <a:p>
            <a:pPr lvl="1"/>
            <a:r>
              <a:rPr lang="en-US" dirty="0" smtClean="0">
                <a:solidFill>
                  <a:srgbClr val="4F4F4F"/>
                </a:solidFill>
                <a:latin typeface="Century Gothic" pitchFamily="34" charset="0"/>
              </a:rPr>
              <a:t>Right click on server instance and choose </a:t>
            </a:r>
            <a:r>
              <a:rPr lang="en-US" dirty="0" smtClean="0">
                <a:solidFill>
                  <a:srgbClr val="C00000"/>
                </a:solidFill>
                <a:latin typeface="Century Gothic" pitchFamily="34" charset="0"/>
              </a:rPr>
              <a:t>Stop</a:t>
            </a:r>
            <a:r>
              <a:rPr lang="en-US" dirty="0" smtClean="0">
                <a:solidFill>
                  <a:srgbClr val="4F4F4F"/>
                </a:solidFill>
                <a:latin typeface="Century Gothic" pitchFamily="34" charset="0"/>
              </a:rPr>
              <a:t>.</a:t>
            </a:r>
          </a:p>
          <a:p>
            <a:endParaRPr lang="en-US" dirty="0" smtClean="0">
              <a:solidFill>
                <a:srgbClr val="4F4F4F"/>
              </a:solidFill>
              <a:latin typeface="Century Gothic" pitchFamily="34" charset="0"/>
            </a:endParaRPr>
          </a:p>
          <a:p>
            <a:pPr>
              <a:buNone/>
            </a:pPr>
            <a:endParaRPr lang="en-US" dirty="0" smtClean="0">
              <a:solidFill>
                <a:srgbClr val="4F4F4F"/>
              </a:solidFill>
              <a:latin typeface="Century Gothic" pitchFamily="34" charset="0"/>
            </a:endParaRPr>
          </a:p>
          <a:p>
            <a:endParaRPr lang="en-US"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Running Out of Disk Space – log file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Disk Space Issues</a:t>
            </a:r>
          </a:p>
        </p:txBody>
      </p:sp>
      <p:pic>
        <p:nvPicPr>
          <p:cNvPr id="107522" name="Picture 2"/>
          <p:cNvPicPr>
            <a:picLocks noChangeAspect="1" noChangeArrowheads="1"/>
          </p:cNvPicPr>
          <p:nvPr/>
        </p:nvPicPr>
        <p:blipFill>
          <a:blip r:embed="rId3"/>
          <a:srcRect/>
          <a:stretch>
            <a:fillRect/>
          </a:stretch>
        </p:blipFill>
        <p:spPr bwMode="auto">
          <a:xfrm>
            <a:off x="2426802" y="3714161"/>
            <a:ext cx="4035911" cy="260250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338">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75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71</a:t>
            </a:fld>
            <a:endParaRPr lang="en-US">
              <a:latin typeface="Century Gothic" pitchFamily="34" charset="0"/>
            </a:endParaRPr>
          </a:p>
        </p:txBody>
      </p:sp>
      <p:sp>
        <p:nvSpPr>
          <p:cNvPr id="14338" name="Content Placeholder 2"/>
          <p:cNvSpPr>
            <a:spLocks noGrp="1"/>
          </p:cNvSpPr>
          <p:nvPr>
            <p:ph idx="1"/>
          </p:nvPr>
        </p:nvSpPr>
        <p:spPr>
          <a:xfrm>
            <a:off x="457199" y="1316038"/>
            <a:ext cx="8229601" cy="5000625"/>
          </a:xfrm>
        </p:spPr>
        <p:txBody>
          <a:bodyPr/>
          <a:lstStyle/>
          <a:p>
            <a:r>
              <a:rPr lang="en-US" dirty="0" smtClean="0">
                <a:solidFill>
                  <a:srgbClr val="4F4F4F"/>
                </a:solidFill>
                <a:latin typeface="Century Gothic" pitchFamily="34" charset="0"/>
              </a:rPr>
              <a:t>Moving the log file – continued</a:t>
            </a:r>
          </a:p>
          <a:p>
            <a:r>
              <a:rPr lang="en-US" dirty="0" smtClean="0">
                <a:solidFill>
                  <a:srgbClr val="4F4F4F"/>
                </a:solidFill>
                <a:latin typeface="Century Gothic" pitchFamily="34" charset="0"/>
              </a:rPr>
              <a:t>2b) Possible error message when the server is stopped. </a:t>
            </a:r>
          </a:p>
          <a:p>
            <a:pPr lvl="1"/>
            <a:r>
              <a:rPr lang="en-US" dirty="0" smtClean="0">
                <a:solidFill>
                  <a:srgbClr val="4F4F4F"/>
                </a:solidFill>
                <a:latin typeface="Century Gothic" pitchFamily="34" charset="0"/>
              </a:rPr>
              <a:t>As indicated, this is fine.</a:t>
            </a:r>
          </a:p>
          <a:p>
            <a:pPr>
              <a:buNone/>
            </a:pPr>
            <a:endParaRPr lang="en-US" dirty="0" smtClean="0">
              <a:solidFill>
                <a:srgbClr val="4F4F4F"/>
              </a:solidFill>
              <a:latin typeface="Century Gothic" pitchFamily="34" charset="0"/>
            </a:endParaRPr>
          </a:p>
          <a:p>
            <a:endParaRPr lang="en-US"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Running Out of Disk Space – log file</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Disk Space Issues</a:t>
            </a:r>
          </a:p>
        </p:txBody>
      </p:sp>
      <p:pic>
        <p:nvPicPr>
          <p:cNvPr id="105473" name="Picture 1"/>
          <p:cNvPicPr>
            <a:picLocks noChangeAspect="1" noChangeArrowheads="1"/>
          </p:cNvPicPr>
          <p:nvPr/>
        </p:nvPicPr>
        <p:blipFill>
          <a:blip r:embed="rId3"/>
          <a:srcRect/>
          <a:stretch>
            <a:fillRect/>
          </a:stretch>
        </p:blipFill>
        <p:spPr bwMode="auto">
          <a:xfrm>
            <a:off x="700088" y="3667665"/>
            <a:ext cx="7742237" cy="10382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547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33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72</a:t>
            </a:fld>
            <a:endParaRPr lang="en-US">
              <a:latin typeface="Century Gothic" pitchFamily="34" charset="0"/>
            </a:endParaRPr>
          </a:p>
        </p:txBody>
      </p:sp>
      <p:sp>
        <p:nvSpPr>
          <p:cNvPr id="14338" name="Content Placeholder 2"/>
          <p:cNvSpPr>
            <a:spLocks noGrp="1"/>
          </p:cNvSpPr>
          <p:nvPr>
            <p:ph idx="1"/>
          </p:nvPr>
        </p:nvSpPr>
        <p:spPr>
          <a:xfrm>
            <a:off x="209006" y="1316038"/>
            <a:ext cx="8660674" cy="5000625"/>
          </a:xfrm>
        </p:spPr>
        <p:txBody>
          <a:bodyPr/>
          <a:lstStyle/>
          <a:p>
            <a:r>
              <a:rPr lang="en-US" dirty="0" smtClean="0">
                <a:solidFill>
                  <a:srgbClr val="4F4F4F"/>
                </a:solidFill>
                <a:latin typeface="Century Gothic" pitchFamily="34" charset="0"/>
              </a:rPr>
              <a:t>Shrink database is too slow and resource intensive for very large databases. Alternative solution is to do the shrink in chunks using code run in the SQL Server.</a:t>
            </a:r>
          </a:p>
          <a:p>
            <a:r>
              <a:rPr lang="en-US" dirty="0" smtClean="0">
                <a:solidFill>
                  <a:srgbClr val="4F4F4F"/>
                </a:solidFill>
                <a:latin typeface="Century Gothic" pitchFamily="34" charset="0"/>
              </a:rPr>
              <a:t>Check database usage</a:t>
            </a:r>
          </a:p>
          <a:p>
            <a:pPr>
              <a:buNone/>
            </a:pPr>
            <a:r>
              <a:rPr lang="en-US" sz="1000" dirty="0" smtClean="0"/>
              <a:t>	</a:t>
            </a:r>
          </a:p>
          <a:p>
            <a:pPr>
              <a:buNone/>
            </a:pPr>
            <a:r>
              <a:rPr lang="en-US" sz="2000" dirty="0" smtClean="0"/>
              <a:t>	select [</a:t>
            </a:r>
            <a:r>
              <a:rPr lang="en-US" sz="2000" dirty="0" err="1" smtClean="0"/>
              <a:t>FileSizeMB</a:t>
            </a:r>
            <a:r>
              <a:rPr lang="en-US" sz="2000" dirty="0" smtClean="0"/>
              <a:t>] = convert(numeric(10,2),round(</a:t>
            </a:r>
            <a:r>
              <a:rPr lang="en-US" sz="2000" dirty="0" err="1" smtClean="0"/>
              <a:t>a.size</a:t>
            </a:r>
            <a:r>
              <a:rPr lang="en-US" sz="2000" dirty="0" smtClean="0"/>
              <a:t>/128.,2)),</a:t>
            </a:r>
          </a:p>
          <a:p>
            <a:pPr>
              <a:buNone/>
            </a:pPr>
            <a:r>
              <a:rPr lang="en-US" sz="2000" dirty="0" smtClean="0"/>
              <a:t>	       [</a:t>
            </a:r>
            <a:r>
              <a:rPr lang="en-US" sz="2000" dirty="0" err="1" smtClean="0"/>
              <a:t>UsedSpaceMB</a:t>
            </a:r>
            <a:r>
              <a:rPr lang="en-US" sz="2000" dirty="0" smtClean="0"/>
              <a:t>]= convert(numeric(10,2),round(</a:t>
            </a:r>
            <a:r>
              <a:rPr lang="en-US" sz="2000" dirty="0" err="1" smtClean="0"/>
              <a:t>fileproperty</a:t>
            </a:r>
            <a:r>
              <a:rPr lang="en-US" sz="2000" dirty="0" smtClean="0"/>
              <a:t>( </a:t>
            </a:r>
            <a:r>
              <a:rPr lang="en-US" sz="2000" dirty="0" err="1" smtClean="0"/>
              <a:t>a.name,'SpaceUsed</a:t>
            </a:r>
            <a:r>
              <a:rPr lang="en-US" sz="2000" dirty="0" smtClean="0"/>
              <a:t>')/128.,2)) ,</a:t>
            </a:r>
          </a:p>
          <a:p>
            <a:pPr>
              <a:buNone/>
            </a:pPr>
            <a:r>
              <a:rPr lang="en-US" sz="2000" dirty="0" smtClean="0"/>
              <a:t>	       [</a:t>
            </a:r>
            <a:r>
              <a:rPr lang="en-US" sz="2000" dirty="0" err="1" smtClean="0"/>
              <a:t>UnusedSpaceMB</a:t>
            </a:r>
            <a:r>
              <a:rPr lang="en-US" sz="2000" dirty="0" smtClean="0"/>
              <a:t>]= convert(numeric(10,2),round((</a:t>
            </a:r>
            <a:r>
              <a:rPr lang="en-US" sz="2000" dirty="0" err="1" smtClean="0"/>
              <a:t>a.size-fileproperty</a:t>
            </a:r>
            <a:r>
              <a:rPr lang="en-US" sz="2000" dirty="0" smtClean="0"/>
              <a:t>( </a:t>
            </a:r>
            <a:r>
              <a:rPr lang="en-US" sz="2000" dirty="0" err="1" smtClean="0"/>
              <a:t>a.name,'SpaceUsed</a:t>
            </a:r>
            <a:r>
              <a:rPr lang="en-US" sz="2000" dirty="0" smtClean="0"/>
              <a:t>'))/128.,2)) ,</a:t>
            </a:r>
          </a:p>
          <a:p>
            <a:pPr>
              <a:buNone/>
            </a:pPr>
            <a:r>
              <a:rPr lang="en-US" sz="2000" dirty="0" smtClean="0"/>
              <a:t>	       [</a:t>
            </a:r>
            <a:r>
              <a:rPr lang="en-US" sz="2000" dirty="0" err="1" smtClean="0"/>
              <a:t>DBFileName</a:t>
            </a:r>
            <a:r>
              <a:rPr lang="en-US" sz="2000" dirty="0" smtClean="0"/>
              <a:t>]= a.name</a:t>
            </a:r>
          </a:p>
          <a:p>
            <a:pPr>
              <a:buNone/>
            </a:pPr>
            <a:r>
              <a:rPr lang="en-US" sz="2000" dirty="0" smtClean="0"/>
              <a:t>	from </a:t>
            </a:r>
            <a:r>
              <a:rPr lang="en-US" sz="2000" dirty="0" err="1" smtClean="0"/>
              <a:t>sysfiles</a:t>
            </a:r>
            <a:r>
              <a:rPr lang="en-US" sz="2000" dirty="0" smtClean="0"/>
              <a:t> a</a:t>
            </a:r>
            <a:endParaRPr lang="en-US" sz="2000"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Running Out of Disk Space – Better Fix</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Disk Space Issues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338">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338">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338">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338">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338">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338">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4338">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73</a:t>
            </a:fld>
            <a:endParaRPr lang="en-US">
              <a:latin typeface="Century Gothic" pitchFamily="34" charset="0"/>
            </a:endParaRPr>
          </a:p>
        </p:txBody>
      </p:sp>
      <p:sp>
        <p:nvSpPr>
          <p:cNvPr id="14338" name="Content Placeholder 2"/>
          <p:cNvSpPr>
            <a:spLocks noGrp="1"/>
          </p:cNvSpPr>
          <p:nvPr>
            <p:ph idx="1"/>
          </p:nvPr>
        </p:nvSpPr>
        <p:spPr>
          <a:xfrm>
            <a:off x="209006" y="1316038"/>
            <a:ext cx="8660674" cy="5000625"/>
          </a:xfrm>
        </p:spPr>
        <p:txBody>
          <a:bodyPr/>
          <a:lstStyle/>
          <a:p>
            <a:r>
              <a:rPr lang="en-US" dirty="0" smtClean="0">
                <a:solidFill>
                  <a:srgbClr val="4F4F4F"/>
                </a:solidFill>
                <a:latin typeface="Century Gothic" pitchFamily="34" charset="0"/>
              </a:rPr>
              <a:t>Database usage query results example:</a:t>
            </a:r>
            <a:endParaRPr lang="en-US" sz="2000" dirty="0" smtClean="0">
              <a:solidFill>
                <a:srgbClr val="4F4F4F"/>
              </a:solidFill>
              <a:latin typeface="Century Gothic" pitchFamily="34" charset="0"/>
            </a:endParaRPr>
          </a:p>
          <a:p>
            <a:endParaRPr lang="en-US" sz="2000" dirty="0" smtClean="0">
              <a:solidFill>
                <a:srgbClr val="4F4F4F"/>
              </a:solidFill>
              <a:latin typeface="Century Gothic" pitchFamily="34" charset="0"/>
            </a:endParaRPr>
          </a:p>
        </p:txBody>
      </p:sp>
      <p:sp>
        <p:nvSpPr>
          <p:cNvPr id="14339" name="Title 3"/>
          <p:cNvSpPr>
            <a:spLocks noGrp="1"/>
          </p:cNvSpPr>
          <p:nvPr>
            <p:ph type="title"/>
          </p:nvPr>
        </p:nvSpPr>
        <p:spPr>
          <a:xfrm>
            <a:off x="209006" y="608013"/>
            <a:ext cx="8477794" cy="708025"/>
          </a:xfrm>
        </p:spPr>
        <p:txBody>
          <a:bodyPr/>
          <a:lstStyle/>
          <a:p>
            <a:r>
              <a:rPr lang="en-US" dirty="0" smtClean="0">
                <a:solidFill>
                  <a:srgbClr val="4F4F4F"/>
                </a:solidFill>
                <a:latin typeface="Century Gothic" pitchFamily="34" charset="0"/>
              </a:rPr>
              <a:t>Running Out of Disk Space – Other Option</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Disk Space Issues</a:t>
            </a:r>
          </a:p>
        </p:txBody>
      </p:sp>
      <p:pic>
        <p:nvPicPr>
          <p:cNvPr id="11268" name="Picture 4"/>
          <p:cNvPicPr>
            <a:picLocks noChangeAspect="1" noChangeArrowheads="1"/>
          </p:cNvPicPr>
          <p:nvPr/>
        </p:nvPicPr>
        <p:blipFill>
          <a:blip r:embed="rId3"/>
          <a:srcRect/>
          <a:stretch>
            <a:fillRect/>
          </a:stretch>
        </p:blipFill>
        <p:spPr bwMode="auto">
          <a:xfrm>
            <a:off x="711729" y="2014266"/>
            <a:ext cx="7641771" cy="42496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74</a:t>
            </a:fld>
            <a:endParaRPr lang="en-US">
              <a:latin typeface="Century Gothic" pitchFamily="34" charset="0"/>
            </a:endParaRPr>
          </a:p>
        </p:txBody>
      </p:sp>
      <p:sp>
        <p:nvSpPr>
          <p:cNvPr id="14338" name="Content Placeholder 2"/>
          <p:cNvSpPr>
            <a:spLocks noGrp="1"/>
          </p:cNvSpPr>
          <p:nvPr>
            <p:ph idx="1"/>
          </p:nvPr>
        </p:nvSpPr>
        <p:spPr>
          <a:xfrm>
            <a:off x="209006" y="1316038"/>
            <a:ext cx="8660674" cy="5000625"/>
          </a:xfrm>
        </p:spPr>
        <p:txBody>
          <a:bodyPr/>
          <a:lstStyle/>
          <a:p>
            <a:r>
              <a:rPr lang="en-US" dirty="0" smtClean="0">
                <a:solidFill>
                  <a:srgbClr val="4F4F4F"/>
                </a:solidFill>
                <a:latin typeface="Century Gothic" pitchFamily="34" charset="0"/>
              </a:rPr>
              <a:t>Alternate Shrink Database Option</a:t>
            </a:r>
          </a:p>
          <a:p>
            <a:r>
              <a:rPr lang="en-US" dirty="0" smtClean="0">
                <a:solidFill>
                  <a:srgbClr val="4F4F4F"/>
                </a:solidFill>
                <a:latin typeface="Century Gothic" pitchFamily="34" charset="0"/>
              </a:rPr>
              <a:t>Shrinking in increments</a:t>
            </a:r>
          </a:p>
          <a:p>
            <a:r>
              <a:rPr lang="en-US" dirty="0" smtClean="0">
                <a:solidFill>
                  <a:srgbClr val="4F4F4F"/>
                </a:solidFill>
                <a:latin typeface="Century Gothic" pitchFamily="34" charset="0"/>
              </a:rPr>
              <a:t>See script below under Notes or at … </a:t>
            </a:r>
            <a:r>
              <a:rPr lang="en-US" sz="2000" dirty="0" smtClean="0">
                <a:solidFill>
                  <a:schemeClr val="accent1">
                    <a:lumMod val="75000"/>
                  </a:schemeClr>
                </a:solidFill>
                <a:latin typeface="Century Gothic" pitchFamily="34" charset="0"/>
              </a:rPr>
              <a:t>http://qdn.qad.com/display/QDN/Shrinking+QAD+BI+Databases</a:t>
            </a:r>
          </a:p>
          <a:p>
            <a:r>
              <a:rPr lang="en-US" dirty="0" smtClean="0">
                <a:solidFill>
                  <a:srgbClr val="4F4F4F"/>
                </a:solidFill>
                <a:latin typeface="Century Gothic" pitchFamily="34" charset="0"/>
              </a:rPr>
              <a:t>Important variables to be defined:</a:t>
            </a:r>
          </a:p>
          <a:p>
            <a:pPr lvl="1"/>
            <a:r>
              <a:rPr lang="en-US" dirty="0" smtClean="0">
                <a:solidFill>
                  <a:srgbClr val="4F4F4F"/>
                </a:solidFill>
                <a:latin typeface="Century Gothic" pitchFamily="34" charset="0"/>
              </a:rPr>
              <a:t>@</a:t>
            </a:r>
            <a:r>
              <a:rPr lang="en-US" dirty="0" err="1" smtClean="0">
                <a:solidFill>
                  <a:srgbClr val="4F4F4F"/>
                </a:solidFill>
                <a:latin typeface="Century Gothic" pitchFamily="34" charset="0"/>
              </a:rPr>
              <a:t>DBFileName</a:t>
            </a:r>
            <a:r>
              <a:rPr lang="en-US" dirty="0" smtClean="0">
                <a:solidFill>
                  <a:srgbClr val="4F4F4F"/>
                </a:solidFill>
                <a:latin typeface="Century Gothic" pitchFamily="34" charset="0"/>
              </a:rPr>
              <a:t> – name of the database to shrink</a:t>
            </a:r>
          </a:p>
          <a:p>
            <a:pPr lvl="1"/>
            <a:r>
              <a:rPr lang="en-US" dirty="0" smtClean="0">
                <a:solidFill>
                  <a:srgbClr val="4F4F4F"/>
                </a:solidFill>
                <a:latin typeface="Century Gothic" pitchFamily="34" charset="0"/>
              </a:rPr>
              <a:t>@</a:t>
            </a:r>
            <a:r>
              <a:rPr lang="en-US" dirty="0" err="1" smtClean="0">
                <a:solidFill>
                  <a:srgbClr val="4F4F4F"/>
                </a:solidFill>
                <a:latin typeface="Century Gothic" pitchFamily="34" charset="0"/>
              </a:rPr>
              <a:t>TargetFreeMB</a:t>
            </a:r>
            <a:r>
              <a:rPr lang="en-US" dirty="0" smtClean="0">
                <a:solidFill>
                  <a:srgbClr val="4F4F4F"/>
                </a:solidFill>
                <a:latin typeface="Century Gothic" pitchFamily="34" charset="0"/>
              </a:rPr>
              <a:t> – how much free space is allowed, default is 0</a:t>
            </a:r>
          </a:p>
          <a:p>
            <a:pPr lvl="1"/>
            <a:r>
              <a:rPr lang="en-US" dirty="0" smtClean="0">
                <a:solidFill>
                  <a:srgbClr val="4F4F4F"/>
                </a:solidFill>
                <a:latin typeface="Century Gothic" pitchFamily="34" charset="0"/>
              </a:rPr>
              <a:t>@</a:t>
            </a:r>
            <a:r>
              <a:rPr lang="en-US" dirty="0" err="1" smtClean="0">
                <a:solidFill>
                  <a:srgbClr val="4F4F4F"/>
                </a:solidFill>
                <a:latin typeface="Century Gothic" pitchFamily="34" charset="0"/>
              </a:rPr>
              <a:t>ShrinkIncrementMB</a:t>
            </a:r>
            <a:r>
              <a:rPr lang="en-US" dirty="0" smtClean="0">
                <a:solidFill>
                  <a:srgbClr val="4F4F4F"/>
                </a:solidFill>
                <a:latin typeface="Century Gothic" pitchFamily="34" charset="0"/>
              </a:rPr>
              <a:t> – the increment to shrink the database, default is 1000</a:t>
            </a:r>
          </a:p>
          <a:p>
            <a:endParaRPr lang="en-US" sz="2000" dirty="0" smtClean="0">
              <a:solidFill>
                <a:srgbClr val="4F4F4F"/>
              </a:solidFill>
              <a:latin typeface="Century Gothic" pitchFamily="34" charset="0"/>
            </a:endParaRPr>
          </a:p>
        </p:txBody>
      </p:sp>
      <p:sp>
        <p:nvSpPr>
          <p:cNvPr id="14339" name="Title 3"/>
          <p:cNvSpPr>
            <a:spLocks noGrp="1"/>
          </p:cNvSpPr>
          <p:nvPr>
            <p:ph type="title"/>
          </p:nvPr>
        </p:nvSpPr>
        <p:spPr>
          <a:xfrm>
            <a:off x="209006" y="608013"/>
            <a:ext cx="8660674" cy="708025"/>
          </a:xfrm>
        </p:spPr>
        <p:txBody>
          <a:bodyPr/>
          <a:lstStyle/>
          <a:p>
            <a:r>
              <a:rPr lang="en-US" dirty="0" smtClean="0">
                <a:solidFill>
                  <a:srgbClr val="4F4F4F"/>
                </a:solidFill>
                <a:latin typeface="Century Gothic" pitchFamily="34" charset="0"/>
              </a:rPr>
              <a:t>Running Out of Disk Space – Other Option</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Disk Space Issues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338">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338">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4338">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4338">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4338">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433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75</a:t>
            </a:fld>
            <a:endParaRPr lang="en-US">
              <a:latin typeface="Century Gothic" pitchFamily="34" charset="0"/>
            </a:endParaRPr>
          </a:p>
        </p:txBody>
      </p:sp>
      <p:sp>
        <p:nvSpPr>
          <p:cNvPr id="14338" name="Content Placeholder 2"/>
          <p:cNvSpPr>
            <a:spLocks noGrp="1"/>
          </p:cNvSpPr>
          <p:nvPr>
            <p:ph idx="1"/>
          </p:nvPr>
        </p:nvSpPr>
        <p:spPr>
          <a:xfrm>
            <a:off x="209006" y="1316038"/>
            <a:ext cx="8660674" cy="5000625"/>
          </a:xfrm>
        </p:spPr>
        <p:txBody>
          <a:bodyPr/>
          <a:lstStyle/>
          <a:p>
            <a:r>
              <a:rPr lang="en-US" dirty="0" smtClean="0">
                <a:solidFill>
                  <a:srgbClr val="4F4F4F"/>
                </a:solidFill>
                <a:latin typeface="Century Gothic" pitchFamily="34" charset="0"/>
              </a:rPr>
              <a:t>Alternate Shrink Database Option – continued </a:t>
            </a:r>
          </a:p>
          <a:p>
            <a:r>
              <a:rPr lang="en-US" dirty="0" smtClean="0">
                <a:solidFill>
                  <a:srgbClr val="4F4F4F"/>
                </a:solidFill>
                <a:latin typeface="Century Gothic" pitchFamily="34" charset="0"/>
              </a:rPr>
              <a:t>Results of alternate shrink appear under the </a:t>
            </a:r>
            <a:r>
              <a:rPr lang="en-US" dirty="0" smtClean="0">
                <a:solidFill>
                  <a:srgbClr val="C00000"/>
                </a:solidFill>
                <a:latin typeface="Century Gothic" pitchFamily="34" charset="0"/>
              </a:rPr>
              <a:t>Messages</a:t>
            </a:r>
            <a:r>
              <a:rPr lang="en-US" dirty="0" smtClean="0">
                <a:solidFill>
                  <a:srgbClr val="4F4F4F"/>
                </a:solidFill>
                <a:latin typeface="Century Gothic" pitchFamily="34" charset="0"/>
              </a:rPr>
              <a:t> tab. </a:t>
            </a:r>
          </a:p>
          <a:p>
            <a:pPr lvl="1"/>
            <a:r>
              <a:rPr lang="en-US" dirty="0" smtClean="0">
                <a:solidFill>
                  <a:srgbClr val="4F4F4F"/>
                </a:solidFill>
                <a:latin typeface="Century Gothic" pitchFamily="34" charset="0"/>
              </a:rPr>
              <a:t>Here you can see that the database shrunk by 1 GB.</a:t>
            </a:r>
          </a:p>
          <a:p>
            <a:endParaRPr lang="en-US" sz="2000"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412480" cy="708025"/>
          </a:xfrm>
        </p:spPr>
        <p:txBody>
          <a:bodyPr/>
          <a:lstStyle/>
          <a:p>
            <a:r>
              <a:rPr lang="en-US" dirty="0" smtClean="0">
                <a:solidFill>
                  <a:srgbClr val="4F4F4F"/>
                </a:solidFill>
                <a:latin typeface="Century Gothic" pitchFamily="34" charset="0"/>
              </a:rPr>
              <a:t>Running Out of Disk Space – Other Option</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Disk Space Issues</a:t>
            </a:r>
          </a:p>
        </p:txBody>
      </p:sp>
      <p:pic>
        <p:nvPicPr>
          <p:cNvPr id="89089" name="Picture 1"/>
          <p:cNvPicPr>
            <a:picLocks noChangeAspect="1" noChangeArrowheads="1"/>
          </p:cNvPicPr>
          <p:nvPr/>
        </p:nvPicPr>
        <p:blipFill>
          <a:blip r:embed="rId3"/>
          <a:srcRect/>
          <a:stretch>
            <a:fillRect/>
          </a:stretch>
        </p:blipFill>
        <p:spPr bwMode="auto">
          <a:xfrm>
            <a:off x="331557" y="3289764"/>
            <a:ext cx="8541793" cy="286937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908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33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76</a:t>
            </a:fld>
            <a:endParaRPr lang="en-US">
              <a:latin typeface="Century Gothic" pitchFamily="34" charset="0"/>
            </a:endParaRPr>
          </a:p>
        </p:txBody>
      </p:sp>
      <p:sp>
        <p:nvSpPr>
          <p:cNvPr id="14338" name="Content Placeholder 2"/>
          <p:cNvSpPr>
            <a:spLocks noGrp="1"/>
          </p:cNvSpPr>
          <p:nvPr>
            <p:ph idx="1"/>
          </p:nvPr>
        </p:nvSpPr>
        <p:spPr>
          <a:xfrm>
            <a:off x="209006" y="1316038"/>
            <a:ext cx="8660674" cy="5000625"/>
          </a:xfrm>
        </p:spPr>
        <p:txBody>
          <a:bodyPr/>
          <a:lstStyle/>
          <a:p>
            <a:r>
              <a:rPr lang="en-US" dirty="0" smtClean="0">
                <a:solidFill>
                  <a:srgbClr val="4F4F4F"/>
                </a:solidFill>
                <a:latin typeface="Century Gothic" pitchFamily="34" charset="0"/>
              </a:rPr>
              <a:t>Database usage query results example, after alternate shrink option has run for a while:</a:t>
            </a:r>
            <a:endParaRPr lang="en-US" sz="2000" dirty="0" smtClean="0">
              <a:solidFill>
                <a:srgbClr val="4F4F4F"/>
              </a:solidFill>
              <a:latin typeface="Century Gothic" pitchFamily="34" charset="0"/>
            </a:endParaRPr>
          </a:p>
          <a:p>
            <a:endParaRPr lang="en-US" sz="2000"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Running Out of Space and Shrink Option.</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Disk Space Issues</a:t>
            </a:r>
          </a:p>
        </p:txBody>
      </p:sp>
      <p:pic>
        <p:nvPicPr>
          <p:cNvPr id="13315" name="Picture 3"/>
          <p:cNvPicPr>
            <a:picLocks noChangeAspect="1" noChangeArrowheads="1"/>
          </p:cNvPicPr>
          <p:nvPr/>
        </p:nvPicPr>
        <p:blipFill>
          <a:blip r:embed="rId3"/>
          <a:srcRect/>
          <a:stretch>
            <a:fillRect/>
          </a:stretch>
        </p:blipFill>
        <p:spPr bwMode="auto">
          <a:xfrm>
            <a:off x="1112363" y="2410326"/>
            <a:ext cx="6938398" cy="39063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Troubleshooting Performance</a:t>
            </a:r>
            <a:endParaRPr lang="en-US" dirty="0"/>
          </a:p>
        </p:txBody>
      </p:sp>
      <p:sp>
        <p:nvSpPr>
          <p:cNvPr id="3" name="Text Placeholder 2"/>
          <p:cNvSpPr>
            <a:spLocks noGrp="1"/>
          </p:cNvSpPr>
          <p:nvPr>
            <p:ph type="body" sz="quarter" idx="10"/>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78</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Daily refresh takes too long </a:t>
            </a:r>
          </a:p>
          <a:p>
            <a:r>
              <a:rPr lang="en-US" dirty="0" smtClean="0">
                <a:solidFill>
                  <a:srgbClr val="4F4F4F"/>
                </a:solidFill>
                <a:latin typeface="Century Gothic" pitchFamily="34" charset="0"/>
              </a:rPr>
              <a:t>Possible contributing factors: </a:t>
            </a:r>
          </a:p>
          <a:p>
            <a:pPr lvl="1"/>
            <a:r>
              <a:rPr lang="en-US" dirty="0" smtClean="0">
                <a:solidFill>
                  <a:srgbClr val="4F4F4F"/>
                </a:solidFill>
                <a:latin typeface="Century Gothic" pitchFamily="34" charset="0"/>
              </a:rPr>
              <a:t>A handful of individual tasks are slowing the whole process down.</a:t>
            </a:r>
          </a:p>
          <a:p>
            <a:pPr lvl="1"/>
            <a:r>
              <a:rPr lang="en-US" dirty="0" smtClean="0">
                <a:solidFill>
                  <a:srgbClr val="4F4F4F"/>
                </a:solidFill>
                <a:latin typeface="Century Gothic" pitchFamily="34" charset="0"/>
              </a:rPr>
              <a:t>Process days and look back days go too far back, especially for customers with large volumes of data.</a:t>
            </a:r>
          </a:p>
          <a:p>
            <a:pPr lvl="1"/>
            <a:r>
              <a:rPr lang="en-US" dirty="0" smtClean="0">
                <a:solidFill>
                  <a:srgbClr val="4F4F4F"/>
                </a:solidFill>
                <a:latin typeface="Century Gothic" pitchFamily="34" charset="0"/>
              </a:rPr>
              <a:t>Customer has years and years of unnecessary data in fact tables slowing down their load times.</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Common Performance Issues</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Troubleshooting Performance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33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33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33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33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79</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Some SQL Queries to run …</a:t>
            </a:r>
          </a:p>
          <a:p>
            <a:r>
              <a:rPr lang="en-US" b="1" dirty="0" smtClean="0">
                <a:solidFill>
                  <a:srgbClr val="4F4F4F"/>
                </a:solidFill>
                <a:latin typeface="Century Gothic" pitchFamily="34" charset="0"/>
              </a:rPr>
              <a:t>Find the top slowest jobs</a:t>
            </a:r>
          </a:p>
          <a:p>
            <a:pPr lvl="1">
              <a:buNone/>
            </a:pPr>
            <a:endParaRPr lang="en-US" sz="1200" dirty="0" smtClean="0"/>
          </a:p>
          <a:p>
            <a:pPr lvl="1">
              <a:buNone/>
            </a:pPr>
            <a:r>
              <a:rPr lang="en-US" sz="2000" dirty="0" smtClean="0"/>
              <a:t>-- Find the top 50 longest running tasks from the last 3 days.</a:t>
            </a:r>
          </a:p>
          <a:p>
            <a:pPr lvl="1">
              <a:buNone/>
            </a:pPr>
            <a:r>
              <a:rPr lang="en-US" sz="2000" dirty="0" smtClean="0"/>
              <a:t>SELECT TOP50 </a:t>
            </a:r>
          </a:p>
          <a:p>
            <a:pPr lvl="1">
              <a:buNone/>
            </a:pPr>
            <a:r>
              <a:rPr lang="en-US" sz="2000" dirty="0" smtClean="0"/>
              <a:t>		</a:t>
            </a:r>
            <a:r>
              <a:rPr lang="en-US" sz="2000" dirty="0" err="1" smtClean="0"/>
              <a:t>wtl_name</a:t>
            </a:r>
            <a:r>
              <a:rPr lang="en-US" sz="2000" dirty="0" smtClean="0"/>
              <a:t> </a:t>
            </a:r>
            <a:r>
              <a:rPr lang="en-US" sz="2000" dirty="0" err="1" smtClean="0"/>
              <a:t>task_name</a:t>
            </a:r>
            <a:r>
              <a:rPr lang="en-US" sz="2000" dirty="0" smtClean="0"/>
              <a:t>,  </a:t>
            </a:r>
          </a:p>
          <a:p>
            <a:pPr lvl="1">
              <a:buNone/>
            </a:pPr>
            <a:r>
              <a:rPr lang="en-US" sz="2000" dirty="0" smtClean="0"/>
              <a:t>		</a:t>
            </a:r>
            <a:r>
              <a:rPr lang="en-US" sz="2000" dirty="0" err="1" smtClean="0"/>
              <a:t>wtl_elapsed_hh</a:t>
            </a:r>
            <a:r>
              <a:rPr lang="en-US" sz="2000" dirty="0" smtClean="0"/>
              <a:t> hours, </a:t>
            </a:r>
          </a:p>
          <a:p>
            <a:pPr lvl="1">
              <a:buNone/>
            </a:pPr>
            <a:r>
              <a:rPr lang="en-US" sz="2000" dirty="0" smtClean="0"/>
              <a:t>		</a:t>
            </a:r>
            <a:r>
              <a:rPr lang="en-US" sz="2000" dirty="0" err="1" smtClean="0"/>
              <a:t>wtl_elapsed_mi</a:t>
            </a:r>
            <a:r>
              <a:rPr lang="en-US" sz="2000" dirty="0" smtClean="0"/>
              <a:t> minutes</a:t>
            </a:r>
          </a:p>
          <a:p>
            <a:pPr lvl="1">
              <a:buNone/>
            </a:pPr>
            <a:r>
              <a:rPr lang="en-US" sz="2000" dirty="0" smtClean="0"/>
              <a:t>FROM </a:t>
            </a:r>
            <a:r>
              <a:rPr lang="en-US" sz="2000" dirty="0" err="1" smtClean="0"/>
              <a:t>ws_wrk_task_log</a:t>
            </a:r>
            <a:endParaRPr lang="en-US" sz="2000" dirty="0" smtClean="0"/>
          </a:p>
          <a:p>
            <a:pPr lvl="1">
              <a:buNone/>
            </a:pPr>
            <a:r>
              <a:rPr lang="en-US" sz="2000" dirty="0" smtClean="0"/>
              <a:t>WHERE </a:t>
            </a:r>
            <a:r>
              <a:rPr lang="en-US" sz="2000" dirty="0" err="1" smtClean="0"/>
              <a:t>wtl_started</a:t>
            </a:r>
            <a:r>
              <a:rPr lang="en-US" sz="2000" dirty="0" smtClean="0"/>
              <a:t> &gt; GETDATE() – 3</a:t>
            </a:r>
          </a:p>
          <a:p>
            <a:pPr lvl="1">
              <a:buNone/>
            </a:pPr>
            <a:r>
              <a:rPr lang="en-US" sz="2000" dirty="0" smtClean="0"/>
              <a:t>ORDER BY </a:t>
            </a:r>
            <a:r>
              <a:rPr lang="en-US" sz="2000" dirty="0" err="1" smtClean="0"/>
              <a:t>wtl_elapsed_hh</a:t>
            </a:r>
            <a:r>
              <a:rPr lang="en-US" sz="2000" dirty="0" smtClean="0"/>
              <a:t> DESC, </a:t>
            </a:r>
          </a:p>
          <a:p>
            <a:pPr lvl="1">
              <a:buNone/>
            </a:pPr>
            <a:r>
              <a:rPr lang="en-US" sz="2000" dirty="0" smtClean="0"/>
              <a:t>		</a:t>
            </a:r>
            <a:r>
              <a:rPr lang="en-US" sz="2000" dirty="0" err="1" smtClean="0"/>
              <a:t>wtl_elapsed_mi</a:t>
            </a:r>
            <a:r>
              <a:rPr lang="en-US" sz="2000" dirty="0" smtClean="0"/>
              <a:t> DESC</a:t>
            </a:r>
          </a:p>
          <a:p>
            <a:pPr lvl="1"/>
            <a:endParaRPr lang="en-US"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Common Performance Issues</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Troubleshooting Performance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33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338">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338">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338">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338">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4338">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4338">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4338">
                                            <p:txEl>
                                              <p:pRg st="9" end="9"/>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4338">
                                            <p:txEl>
                                              <p:pRg st="10" end="10"/>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4338">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FFF145EF-FE6D-49AB-BCED-5CF2685142A6}" type="slidenum">
              <a:rPr lang="en-US" sz="2000">
                <a:solidFill>
                  <a:schemeClr val="bg1"/>
                </a:solidFill>
                <a:latin typeface="Century Gothic" pitchFamily="34" charset="0"/>
              </a:rPr>
              <a:pPr algn="r"/>
              <a:t>8</a:t>
            </a:fld>
            <a:endParaRPr lang="en-US" sz="2000">
              <a:solidFill>
                <a:schemeClr val="bg1"/>
              </a:solidFill>
              <a:latin typeface="Century Gothic" pitchFamily="34" charset="0"/>
            </a:endParaRPr>
          </a:p>
        </p:txBody>
      </p:sp>
      <p:sp>
        <p:nvSpPr>
          <p:cNvPr id="3" name="Content Placeholder 2"/>
          <p:cNvSpPr>
            <a:spLocks noGrp="1"/>
          </p:cNvSpPr>
          <p:nvPr>
            <p:ph idx="4294967295"/>
            <p:custDataLst>
              <p:tags r:id="rId3"/>
            </p:custDataLst>
          </p:nvPr>
        </p:nvSpPr>
        <p:spPr>
          <a:xfrm>
            <a:off x="457200" y="1316038"/>
            <a:ext cx="8229600" cy="5000625"/>
          </a:xfrm>
        </p:spPr>
        <p:txBody>
          <a:bodyPr/>
          <a:lstStyle/>
          <a:p>
            <a:pPr eaLnBrk="1" hangingPunct="1"/>
            <a:r>
              <a:rPr lang="en-US" dirty="0" smtClean="0">
                <a:latin typeface="Century Gothic" pitchFamily="34" charset="0"/>
              </a:rPr>
              <a:t>Queries, updates and inserts into tables can be slow, if there are </a:t>
            </a:r>
            <a:r>
              <a:rPr lang="en-US" b="1" dirty="0" smtClean="0">
                <a:latin typeface="Century Gothic" pitchFamily="34" charset="0"/>
              </a:rPr>
              <a:t>none</a:t>
            </a:r>
            <a:r>
              <a:rPr lang="en-US" dirty="0" smtClean="0">
                <a:latin typeface="Century Gothic" pitchFamily="34" charset="0"/>
              </a:rPr>
              <a:t> or </a:t>
            </a:r>
            <a:r>
              <a:rPr lang="en-US" b="1" dirty="0" smtClean="0">
                <a:latin typeface="Century Gothic" pitchFamily="34" charset="0"/>
              </a:rPr>
              <a:t>not enough </a:t>
            </a:r>
            <a:r>
              <a:rPr lang="en-US" dirty="0" smtClean="0">
                <a:latin typeface="Century Gothic" pitchFamily="34" charset="0"/>
              </a:rPr>
              <a:t>proper indexes on the table.</a:t>
            </a:r>
          </a:p>
          <a:p>
            <a:pPr eaLnBrk="1" hangingPunct="1"/>
            <a:r>
              <a:rPr lang="en-US" dirty="0" smtClean="0">
                <a:latin typeface="Century Gothic" pitchFamily="34" charset="0"/>
              </a:rPr>
              <a:t>Inserts into tables can also be slow, if there are </a:t>
            </a:r>
            <a:r>
              <a:rPr lang="en-US" b="1" dirty="0" smtClean="0">
                <a:latin typeface="Century Gothic" pitchFamily="34" charset="0"/>
              </a:rPr>
              <a:t>too many </a:t>
            </a:r>
            <a:r>
              <a:rPr lang="en-US" dirty="0" smtClean="0">
                <a:latin typeface="Century Gothic" pitchFamily="34" charset="0"/>
              </a:rPr>
              <a:t>indexes on the table.</a:t>
            </a:r>
          </a:p>
          <a:p>
            <a:pPr lvl="1" eaLnBrk="1" hangingPunct="1"/>
            <a:endParaRPr lang="en-US" dirty="0" smtClean="0">
              <a:latin typeface="Century Gothic" pitchFamily="34" charset="0"/>
            </a:endParaRPr>
          </a:p>
          <a:p>
            <a:pPr lvl="1" eaLnBrk="1" hangingPunct="1"/>
            <a:endParaRPr lang="en-US" dirty="0" smtClean="0">
              <a:latin typeface="Century Gothic" pitchFamily="34" charset="0"/>
            </a:endParaRPr>
          </a:p>
        </p:txBody>
      </p:sp>
      <p:sp>
        <p:nvSpPr>
          <p:cNvPr id="32771" name="Title 3"/>
          <p:cNvSpPr>
            <a:spLocks noGrp="1"/>
          </p:cNvSpPr>
          <p:nvPr>
            <p:ph type="title" idx="4294967295"/>
            <p:custDataLst>
              <p:tags r:id="rId4"/>
            </p:custDataLst>
          </p:nvPr>
        </p:nvSpPr>
        <p:spPr>
          <a:xfrm>
            <a:off x="457200" y="608013"/>
            <a:ext cx="8229600" cy="708025"/>
          </a:xfrm>
        </p:spPr>
        <p:txBody>
          <a:bodyPr/>
          <a:lstStyle/>
          <a:p>
            <a:pPr eaLnBrk="1" hangingPunct="1"/>
            <a:r>
              <a:rPr lang="en-US" dirty="0" smtClean="0">
                <a:latin typeface="Century Gothic" pitchFamily="34" charset="0"/>
              </a:rPr>
              <a:t>Table Performance</a:t>
            </a:r>
          </a:p>
        </p:txBody>
      </p:sp>
      <p:sp>
        <p:nvSpPr>
          <p:cNvPr id="32772" name="Text Placeholder 4"/>
          <p:cNvSpPr>
            <a:spLocks noGrp="1"/>
          </p:cNvSpPr>
          <p:nvPr>
            <p:ph type="body" sz="quarter" idx="4294967295"/>
            <p:custDataLst>
              <p:tags r:id="rId5"/>
            </p:custDataLst>
          </p:nvPr>
        </p:nvSpPr>
        <p:spPr>
          <a:xfrm>
            <a:off x="457200" y="179388"/>
            <a:ext cx="8229600" cy="428625"/>
          </a:xfrm>
        </p:spPr>
        <p:txBody>
          <a:bodyPr anchor="b"/>
          <a:lstStyle/>
          <a:p>
            <a:pPr marL="0" indent="0" eaLnBrk="1" hangingPunct="1">
              <a:buFontTx/>
              <a:buNone/>
            </a:pPr>
            <a:r>
              <a:rPr lang="en-US" sz="2000" b="1" dirty="0" smtClean="0">
                <a:solidFill>
                  <a:srgbClr val="4F81BD"/>
                </a:solidFill>
                <a:latin typeface="Century Gothic" pitchFamily="34" charset="0"/>
              </a:rPr>
              <a:t>Performance Tuning</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subTnLst>
                                    <p:animClr>
                                      <p:cBhvr override="childStyle">
                                        <p:cTn dur="1" fill="hold" display="0" masterRel="nextClick" afterEffect="1"/>
                                        <p:tgtEl>
                                          <p:spTgt spid="3">
                                            <p:txEl>
                                              <p:pRg st="0" end="0"/>
                                            </p:txEl>
                                          </p:spTgt>
                                        </p:tgtEl>
                                        <p:attrNameLst>
                                          <p:attrName>ppt_c</p:attrName>
                                        </p:attrNameLst>
                                      </p:cBhvr>
                                      <p:to>
                                        <a:srgbClr val="B2B2B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subTnLst>
                                    <p:animClr>
                                      <p:cBhvr override="childStyle">
                                        <p:cTn dur="1" fill="hold" display="0" masterRel="nextClick" afterEffect="1"/>
                                        <p:tgtEl>
                                          <p:spTgt spid="3">
                                            <p:txEl>
                                              <p:pRg st="1" end="1"/>
                                            </p:txEl>
                                          </p:spTgt>
                                        </p:tgtEl>
                                        <p:attrNameLst>
                                          <p:attrName>ppt_c</p:attrName>
                                        </p:attrNameLst>
                                      </p:cBhvr>
                                      <p:to>
                                        <a:srgbClr val="B2B2B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80</a:t>
            </a:fld>
            <a:endParaRPr lang="en-US">
              <a:latin typeface="Century Gothic" pitchFamily="34" charset="0"/>
            </a:endParaRPr>
          </a:p>
        </p:txBody>
      </p:sp>
      <p:sp>
        <p:nvSpPr>
          <p:cNvPr id="14338" name="Content Placeholder 2"/>
          <p:cNvSpPr>
            <a:spLocks noGrp="1"/>
          </p:cNvSpPr>
          <p:nvPr>
            <p:ph idx="1"/>
          </p:nvPr>
        </p:nvSpPr>
        <p:spPr>
          <a:xfrm>
            <a:off x="457200" y="1316038"/>
            <a:ext cx="8412480" cy="5000625"/>
          </a:xfrm>
        </p:spPr>
        <p:txBody>
          <a:bodyPr/>
          <a:lstStyle/>
          <a:p>
            <a:r>
              <a:rPr lang="en-US" dirty="0" smtClean="0">
                <a:solidFill>
                  <a:srgbClr val="4F4F4F"/>
                </a:solidFill>
                <a:latin typeface="Century Gothic" pitchFamily="34" charset="0"/>
              </a:rPr>
              <a:t>Some SQL Queries to run …</a:t>
            </a:r>
          </a:p>
          <a:p>
            <a:r>
              <a:rPr lang="en-US" b="1" dirty="0" smtClean="0">
                <a:solidFill>
                  <a:srgbClr val="4F4F4F"/>
                </a:solidFill>
                <a:latin typeface="Century Gothic" pitchFamily="34" charset="0"/>
              </a:rPr>
              <a:t>Find all the PROCESS and LOOKBACK days.</a:t>
            </a:r>
          </a:p>
          <a:p>
            <a:pPr lvl="1">
              <a:buNone/>
            </a:pPr>
            <a:endParaRPr lang="en-US" sz="1200" dirty="0" smtClean="0"/>
          </a:p>
          <a:p>
            <a:pPr lvl="1">
              <a:buNone/>
            </a:pPr>
            <a:r>
              <a:rPr lang="en-US" sz="2000" dirty="0" smtClean="0"/>
              <a:t>-- Find all process days and </a:t>
            </a:r>
            <a:r>
              <a:rPr lang="en-US" sz="2000" dirty="0" err="1" smtClean="0"/>
              <a:t>lookback</a:t>
            </a:r>
            <a:r>
              <a:rPr lang="en-US" sz="2000" dirty="0" smtClean="0"/>
              <a:t> parameters.</a:t>
            </a:r>
          </a:p>
          <a:p>
            <a:pPr lvl="1">
              <a:buNone/>
            </a:pPr>
            <a:r>
              <a:rPr lang="en-US" sz="2000" dirty="0" smtClean="0"/>
              <a:t>SELECT *</a:t>
            </a:r>
          </a:p>
          <a:p>
            <a:pPr lvl="1">
              <a:buNone/>
            </a:pPr>
            <a:r>
              <a:rPr lang="en-US" sz="2000" dirty="0" smtClean="0"/>
              <a:t>FROM </a:t>
            </a:r>
            <a:r>
              <a:rPr lang="en-US" sz="2000" dirty="0" err="1" smtClean="0"/>
              <a:t>dss_parameter</a:t>
            </a:r>
            <a:endParaRPr lang="en-US" sz="2000" dirty="0" smtClean="0"/>
          </a:p>
          <a:p>
            <a:pPr lvl="1">
              <a:buNone/>
            </a:pPr>
            <a:r>
              <a:rPr lang="en-US" sz="2000" dirty="0" smtClean="0"/>
              <a:t>WHERE </a:t>
            </a:r>
            <a:r>
              <a:rPr lang="en-US" sz="2000" dirty="0" err="1" smtClean="0"/>
              <a:t>dss_parameter_name</a:t>
            </a:r>
            <a:r>
              <a:rPr lang="en-US" sz="2000" dirty="0" smtClean="0"/>
              <a:t> LIKE '%PROCESS_DAYS‘</a:t>
            </a:r>
          </a:p>
          <a:p>
            <a:pPr lvl="1">
              <a:buNone/>
            </a:pPr>
            <a:r>
              <a:rPr lang="en-US" sz="2000" dirty="0" smtClean="0"/>
              <a:t>OR </a:t>
            </a:r>
            <a:r>
              <a:rPr lang="en-US" sz="2000" dirty="0" err="1" smtClean="0"/>
              <a:t>dss_parameter_name</a:t>
            </a:r>
            <a:r>
              <a:rPr lang="en-US" sz="2000" dirty="0" smtClean="0"/>
              <a:t> LIKE '%LOOKBACK%‘</a:t>
            </a:r>
          </a:p>
          <a:p>
            <a:pPr lvl="1">
              <a:buNone/>
            </a:pPr>
            <a:r>
              <a:rPr lang="en-US" sz="2000" dirty="0" smtClean="0"/>
              <a:t>OR </a:t>
            </a:r>
            <a:r>
              <a:rPr lang="en-US" sz="2000" dirty="0" err="1" smtClean="0"/>
              <a:t>dss_parameter_name</a:t>
            </a:r>
            <a:r>
              <a:rPr lang="en-US" sz="2000" dirty="0" smtClean="0"/>
              <a:t> = 'GL_LOAD_DAYS‘</a:t>
            </a:r>
          </a:p>
          <a:p>
            <a:pPr lvl="1">
              <a:buNone/>
            </a:pPr>
            <a:r>
              <a:rPr lang="en-US" sz="2000" dirty="0" smtClean="0"/>
              <a:t>ORDER BY 1</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Common Performance Issues</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Troubleshooting Performance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338">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338">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338">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338">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338">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338">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4338">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81</a:t>
            </a:fld>
            <a:endParaRPr lang="en-US">
              <a:latin typeface="Century Gothic" pitchFamily="34" charset="0"/>
            </a:endParaRPr>
          </a:p>
        </p:txBody>
      </p:sp>
      <p:sp>
        <p:nvSpPr>
          <p:cNvPr id="14338" name="Content Placeholder 2"/>
          <p:cNvSpPr>
            <a:spLocks noGrp="1"/>
          </p:cNvSpPr>
          <p:nvPr>
            <p:ph idx="1"/>
          </p:nvPr>
        </p:nvSpPr>
        <p:spPr>
          <a:xfrm>
            <a:off x="457200" y="1316038"/>
            <a:ext cx="8412480" cy="5000625"/>
          </a:xfrm>
        </p:spPr>
        <p:txBody>
          <a:bodyPr/>
          <a:lstStyle/>
          <a:p>
            <a:r>
              <a:rPr lang="en-US" dirty="0" smtClean="0">
                <a:solidFill>
                  <a:srgbClr val="4F4F4F"/>
                </a:solidFill>
                <a:latin typeface="Century Gothic" pitchFamily="34" charset="0"/>
              </a:rPr>
              <a:t>Some SQL Queries to run …</a:t>
            </a:r>
          </a:p>
          <a:p>
            <a:r>
              <a:rPr lang="en-US" b="1" dirty="0" smtClean="0">
                <a:solidFill>
                  <a:srgbClr val="4F4F4F"/>
                </a:solidFill>
                <a:latin typeface="Century Gothic" pitchFamily="34" charset="0"/>
              </a:rPr>
              <a:t>Find the top biggest tables</a:t>
            </a:r>
          </a:p>
          <a:p>
            <a:pPr lvl="1">
              <a:buNone/>
            </a:pPr>
            <a:endParaRPr lang="en-US" sz="1200" dirty="0" smtClean="0"/>
          </a:p>
          <a:p>
            <a:pPr lvl="1">
              <a:buNone/>
            </a:pPr>
            <a:r>
              <a:rPr lang="en-US" sz="2000" dirty="0" smtClean="0"/>
              <a:t>-- Identify the top 50 largest tables by number of rows.</a:t>
            </a:r>
          </a:p>
          <a:p>
            <a:pPr lvl="1">
              <a:buNone/>
            </a:pPr>
            <a:r>
              <a:rPr lang="en-US" sz="2000" dirty="0" smtClean="0"/>
              <a:t>CREATE TABLE #counts </a:t>
            </a:r>
          </a:p>
          <a:p>
            <a:pPr lvl="1">
              <a:buNone/>
            </a:pPr>
            <a:r>
              <a:rPr lang="en-US" sz="2000" dirty="0" smtClean="0"/>
              <a:t>(</a:t>
            </a:r>
            <a:r>
              <a:rPr lang="en-US" sz="2000" dirty="0" err="1" smtClean="0"/>
              <a:t>table_name</a:t>
            </a:r>
            <a:r>
              <a:rPr lang="en-US" sz="2000" dirty="0" smtClean="0"/>
              <a:t> VARCHAR(255),  </a:t>
            </a:r>
            <a:r>
              <a:rPr lang="en-US" sz="2000" dirty="0" err="1" smtClean="0"/>
              <a:t>row_count</a:t>
            </a:r>
            <a:r>
              <a:rPr lang="en-US" sz="2000" dirty="0" smtClean="0"/>
              <a:t> INT)</a:t>
            </a:r>
          </a:p>
          <a:p>
            <a:pPr lvl="1">
              <a:buNone/>
            </a:pPr>
            <a:r>
              <a:rPr lang="en-US" sz="2000" dirty="0" smtClean="0"/>
              <a:t>EXEC </a:t>
            </a:r>
            <a:r>
              <a:rPr lang="en-US" sz="2000" dirty="0" err="1" smtClean="0"/>
              <a:t>sp_MSforeachtable</a:t>
            </a:r>
            <a:r>
              <a:rPr lang="en-US" sz="2000" dirty="0" smtClean="0"/>
              <a:t> @command1='INSERT #counts (</a:t>
            </a:r>
            <a:r>
              <a:rPr lang="en-US" sz="2000" dirty="0" err="1" smtClean="0"/>
              <a:t>table_name</a:t>
            </a:r>
            <a:r>
              <a:rPr lang="en-US" sz="2000" dirty="0" smtClean="0"/>
              <a:t>, </a:t>
            </a:r>
            <a:r>
              <a:rPr lang="en-US" sz="2000" dirty="0" err="1" smtClean="0"/>
              <a:t>row_count</a:t>
            </a:r>
            <a:r>
              <a:rPr lang="en-US" sz="2000" dirty="0" smtClean="0"/>
              <a:t>) SELECT ''?'', COUNT(*) FROM ?'</a:t>
            </a:r>
          </a:p>
          <a:p>
            <a:pPr lvl="1">
              <a:buNone/>
            </a:pPr>
            <a:r>
              <a:rPr lang="en-US" sz="2000" dirty="0" smtClean="0"/>
              <a:t>SELECT TOP50 </a:t>
            </a:r>
            <a:r>
              <a:rPr lang="en-US" sz="2000" dirty="0" err="1" smtClean="0"/>
              <a:t>table_name</a:t>
            </a:r>
            <a:r>
              <a:rPr lang="en-US" sz="2000" dirty="0" smtClean="0"/>
              <a:t>, </a:t>
            </a:r>
            <a:r>
              <a:rPr lang="en-US" sz="2000" dirty="0" err="1" smtClean="0"/>
              <a:t>row_count</a:t>
            </a:r>
            <a:r>
              <a:rPr lang="en-US" sz="2000" dirty="0" smtClean="0"/>
              <a:t> </a:t>
            </a:r>
          </a:p>
          <a:p>
            <a:pPr lvl="1">
              <a:buNone/>
            </a:pPr>
            <a:r>
              <a:rPr lang="en-US" sz="2000" dirty="0" smtClean="0"/>
              <a:t>FROM #counts </a:t>
            </a:r>
          </a:p>
          <a:p>
            <a:pPr lvl="1">
              <a:buNone/>
            </a:pPr>
            <a:r>
              <a:rPr lang="en-US" sz="2000" dirty="0" smtClean="0"/>
              <a:t>ORDER BY 2 </a:t>
            </a:r>
            <a:r>
              <a:rPr lang="en-US" sz="2000" dirty="0" err="1" smtClean="0"/>
              <a:t>desc</a:t>
            </a:r>
            <a:endParaRPr lang="en-US" sz="2000" dirty="0" smtClean="0"/>
          </a:p>
          <a:p>
            <a:pPr lvl="1">
              <a:buNone/>
            </a:pPr>
            <a:r>
              <a:rPr lang="en-US" sz="2000" dirty="0" smtClean="0"/>
              <a:t>DROP TABLE #counts</a:t>
            </a:r>
            <a:endParaRPr lang="en-US" sz="2800"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Common Performance Issues</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Troubleshooting Performance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338">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338">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338">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338">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338">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338">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4338">
                                            <p:txEl>
                                              <p:pRg st="9" end="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4338">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82</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Slow processing of the two (AR/AP) SE Financials Snapshot tables. </a:t>
            </a:r>
          </a:p>
          <a:p>
            <a:pPr lvl="1"/>
            <a:r>
              <a:rPr lang="en-US" dirty="0" smtClean="0">
                <a:solidFill>
                  <a:srgbClr val="4F4F4F"/>
                </a:solidFill>
                <a:latin typeface="Century Gothic" pitchFamily="34" charset="0"/>
              </a:rPr>
              <a:t>We’ll investigate the </a:t>
            </a:r>
            <a:r>
              <a:rPr lang="en-US" dirty="0" err="1" smtClean="0">
                <a:solidFill>
                  <a:srgbClr val="4F4F4F"/>
                </a:solidFill>
                <a:latin typeface="Century Gothic" pitchFamily="34" charset="0"/>
              </a:rPr>
              <a:t>fact_ar_invoice_snapshot</a:t>
            </a:r>
            <a:r>
              <a:rPr lang="en-US" dirty="0" smtClean="0">
                <a:solidFill>
                  <a:srgbClr val="4F4F4F"/>
                </a:solidFill>
                <a:latin typeface="Century Gothic" pitchFamily="34" charset="0"/>
              </a:rPr>
              <a:t>.</a:t>
            </a:r>
          </a:p>
          <a:p>
            <a:r>
              <a:rPr lang="en-US" dirty="0" smtClean="0">
                <a:solidFill>
                  <a:srgbClr val="4F4F4F"/>
                </a:solidFill>
                <a:latin typeface="Century Gothic" pitchFamily="34" charset="0"/>
              </a:rPr>
              <a:t>Since none of our test data deals with the volume of records that customers are encountering in these tables (millions). For this demonstration, some of the slides will show what we’re seeing at customer sites.</a:t>
            </a:r>
          </a:p>
          <a:p>
            <a:endParaRPr lang="en-US"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Performance Issue Troubleshooting</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Troubleshooting Performance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33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33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83</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1) Check the scheduler to see how long the processes have been running.</a:t>
            </a:r>
          </a:p>
          <a:p>
            <a:endParaRPr lang="en-US" dirty="0" smtClean="0">
              <a:solidFill>
                <a:srgbClr val="4F4F4F"/>
              </a:solidFill>
              <a:latin typeface="Century Gothic" pitchFamily="34" charset="0"/>
            </a:endParaRPr>
          </a:p>
          <a:p>
            <a:r>
              <a:rPr lang="en-US" dirty="0" smtClean="0">
                <a:solidFill>
                  <a:srgbClr val="4F4F4F"/>
                </a:solidFill>
                <a:latin typeface="Century Gothic" pitchFamily="34" charset="0"/>
              </a:rPr>
              <a:t>The POSTPROCESS_FIN_SE_AR_SUMMARY job ran for 4 hours.  Drill-down to the tasks.</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Performance Issue Troubleshooting</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Troubleshooting Performance</a:t>
            </a:r>
          </a:p>
        </p:txBody>
      </p:sp>
      <p:pic>
        <p:nvPicPr>
          <p:cNvPr id="1029" name="Picture 5"/>
          <p:cNvPicPr>
            <a:picLocks noChangeAspect="1" noChangeArrowheads="1"/>
          </p:cNvPicPr>
          <p:nvPr/>
        </p:nvPicPr>
        <p:blipFill>
          <a:blip r:embed="rId3"/>
          <a:srcRect/>
          <a:stretch>
            <a:fillRect/>
          </a:stretch>
        </p:blipFill>
        <p:spPr bwMode="auto">
          <a:xfrm>
            <a:off x="309562" y="2386141"/>
            <a:ext cx="8524877" cy="295275"/>
          </a:xfrm>
          <a:prstGeom prst="rect">
            <a:avLst/>
          </a:prstGeom>
          <a:noFill/>
          <a:ln w="9525">
            <a:noFill/>
            <a:miter lim="800000"/>
            <a:headEnd/>
            <a:tailEnd/>
          </a:ln>
        </p:spPr>
      </p:pic>
      <p:grpSp>
        <p:nvGrpSpPr>
          <p:cNvPr id="9" name="Group 8"/>
          <p:cNvGrpSpPr/>
          <p:nvPr/>
        </p:nvGrpSpPr>
        <p:grpSpPr>
          <a:xfrm>
            <a:off x="309562" y="4240941"/>
            <a:ext cx="8173191" cy="2169169"/>
            <a:chOff x="309562" y="4240941"/>
            <a:chExt cx="8173191" cy="2169169"/>
          </a:xfrm>
        </p:grpSpPr>
        <p:pic>
          <p:nvPicPr>
            <p:cNvPr id="1031" name="Picture 7"/>
            <p:cNvPicPr>
              <a:picLocks noChangeAspect="1" noChangeArrowheads="1"/>
            </p:cNvPicPr>
            <p:nvPr/>
          </p:nvPicPr>
          <p:blipFill>
            <a:blip r:embed="rId4"/>
            <a:srcRect/>
            <a:stretch>
              <a:fillRect/>
            </a:stretch>
          </p:blipFill>
          <p:spPr bwMode="auto">
            <a:xfrm>
              <a:off x="309562" y="4240941"/>
              <a:ext cx="8173191" cy="973609"/>
            </a:xfrm>
            <a:prstGeom prst="rect">
              <a:avLst/>
            </a:prstGeom>
            <a:noFill/>
            <a:ln w="9525">
              <a:noFill/>
              <a:miter lim="800000"/>
              <a:headEnd/>
              <a:tailEnd/>
            </a:ln>
          </p:spPr>
        </p:pic>
        <p:pic>
          <p:nvPicPr>
            <p:cNvPr id="1032" name="Picture 8"/>
            <p:cNvPicPr>
              <a:picLocks noChangeAspect="1" noChangeArrowheads="1"/>
            </p:cNvPicPr>
            <p:nvPr/>
          </p:nvPicPr>
          <p:blipFill>
            <a:blip r:embed="rId5"/>
            <a:srcRect/>
            <a:stretch>
              <a:fillRect/>
            </a:stretch>
          </p:blipFill>
          <p:spPr bwMode="auto">
            <a:xfrm>
              <a:off x="481914" y="5250881"/>
              <a:ext cx="7685260" cy="1159229"/>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2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338">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84</a:t>
            </a:fld>
            <a:endParaRPr lang="en-US">
              <a:latin typeface="Century Gothic" pitchFamily="34" charset="0"/>
            </a:endParaRPr>
          </a:p>
        </p:txBody>
      </p:sp>
      <p:sp>
        <p:nvSpPr>
          <p:cNvPr id="14338" name="Content Placeholder 2"/>
          <p:cNvSpPr>
            <a:spLocks noGrp="1"/>
          </p:cNvSpPr>
          <p:nvPr>
            <p:ph idx="1"/>
          </p:nvPr>
        </p:nvSpPr>
        <p:spPr>
          <a:xfrm>
            <a:off x="457200" y="1316038"/>
            <a:ext cx="8469984" cy="5000625"/>
          </a:xfrm>
        </p:spPr>
        <p:txBody>
          <a:bodyPr/>
          <a:lstStyle/>
          <a:p>
            <a:r>
              <a:rPr lang="en-US" dirty="0" smtClean="0">
                <a:solidFill>
                  <a:srgbClr val="4F4F4F"/>
                </a:solidFill>
                <a:latin typeface="Century Gothic" pitchFamily="34" charset="0"/>
              </a:rPr>
              <a:t>2) Review the stored procedure being run for the procedure.</a:t>
            </a:r>
          </a:p>
          <a:p>
            <a:r>
              <a:rPr lang="en-US" dirty="0" smtClean="0">
                <a:solidFill>
                  <a:srgbClr val="4F4F4F"/>
                </a:solidFill>
                <a:latin typeface="Century Gothic" pitchFamily="34" charset="0"/>
              </a:rPr>
              <a:t>Check if the procedure has been modified.</a:t>
            </a:r>
          </a:p>
          <a:p>
            <a:pPr lvl="1"/>
            <a:r>
              <a:rPr lang="en-US" dirty="0" smtClean="0">
                <a:solidFill>
                  <a:srgbClr val="4F4F4F"/>
                </a:solidFill>
                <a:latin typeface="Century Gothic" pitchFamily="34" charset="0"/>
              </a:rPr>
              <a:t>Double click on </a:t>
            </a:r>
            <a:r>
              <a:rPr lang="en-US" dirty="0" err="1" smtClean="0">
                <a:solidFill>
                  <a:srgbClr val="4F4F4F"/>
                </a:solidFill>
                <a:latin typeface="Century Gothic" pitchFamily="34" charset="0"/>
              </a:rPr>
              <a:t>fact_ar_invoice_snapshot</a:t>
            </a:r>
            <a:r>
              <a:rPr lang="en-US" dirty="0" smtClean="0">
                <a:solidFill>
                  <a:srgbClr val="4F4F4F"/>
                </a:solidFill>
                <a:latin typeface="Century Gothic" pitchFamily="34" charset="0"/>
              </a:rPr>
              <a:t> to view the Properties.  In this case, it is </a:t>
            </a:r>
            <a:r>
              <a:rPr lang="en-US" dirty="0" smtClean="0">
                <a:solidFill>
                  <a:srgbClr val="C00000"/>
                </a:solidFill>
                <a:latin typeface="Century Gothic" pitchFamily="34" charset="0"/>
              </a:rPr>
              <a:t>### MODIFIED ###</a:t>
            </a:r>
          </a:p>
          <a:p>
            <a:r>
              <a:rPr lang="en-US" dirty="0" smtClean="0">
                <a:solidFill>
                  <a:srgbClr val="4F4F4F"/>
                </a:solidFill>
                <a:latin typeface="Century Gothic" pitchFamily="34" charset="0"/>
              </a:rPr>
              <a:t>Close the </a:t>
            </a:r>
            <a:r>
              <a:rPr lang="en-US" dirty="0" smtClean="0">
                <a:solidFill>
                  <a:srgbClr val="C00000"/>
                </a:solidFill>
                <a:latin typeface="Century Gothic" pitchFamily="34" charset="0"/>
              </a:rPr>
              <a:t>Properties</a:t>
            </a:r>
            <a:r>
              <a:rPr lang="en-US" dirty="0" smtClean="0">
                <a:solidFill>
                  <a:srgbClr val="4F4F4F"/>
                </a:solidFill>
                <a:latin typeface="Century Gothic" pitchFamily="34" charset="0"/>
              </a:rPr>
              <a:t> window.</a:t>
            </a:r>
          </a:p>
          <a:p>
            <a:r>
              <a:rPr lang="en-US" dirty="0" smtClean="0">
                <a:solidFill>
                  <a:srgbClr val="4F4F4F"/>
                </a:solidFill>
                <a:latin typeface="Century Gothic" pitchFamily="34" charset="0"/>
              </a:rPr>
              <a:t>View the procedure.</a:t>
            </a:r>
          </a:p>
          <a:p>
            <a:pPr lvl="1"/>
            <a:r>
              <a:rPr lang="en-US" dirty="0" smtClean="0">
                <a:solidFill>
                  <a:srgbClr val="4F4F4F"/>
                </a:solidFill>
                <a:latin typeface="Century Gothic" pitchFamily="34" charset="0"/>
              </a:rPr>
              <a:t>Right click on </a:t>
            </a:r>
            <a:r>
              <a:rPr lang="en-US" dirty="0" err="1" smtClean="0">
                <a:solidFill>
                  <a:srgbClr val="4F4F4F"/>
                </a:solidFill>
                <a:latin typeface="Century Gothic" pitchFamily="34" charset="0"/>
              </a:rPr>
              <a:t>fact_ar_invoice_snapshot</a:t>
            </a:r>
            <a:r>
              <a:rPr lang="en-US" dirty="0" smtClean="0">
                <a:solidFill>
                  <a:srgbClr val="4F4F4F"/>
                </a:solidFill>
                <a:latin typeface="Century Gothic" pitchFamily="34" charset="0"/>
              </a:rPr>
              <a:t> to select </a:t>
            </a:r>
            <a:r>
              <a:rPr lang="en-US" dirty="0" smtClean="0">
                <a:solidFill>
                  <a:srgbClr val="C00000"/>
                </a:solidFill>
                <a:latin typeface="Century Gothic" pitchFamily="34" charset="0"/>
              </a:rPr>
              <a:t>Code</a:t>
            </a:r>
            <a:r>
              <a:rPr lang="en-US" dirty="0" smtClean="0">
                <a:solidFill>
                  <a:srgbClr val="4F4F4F"/>
                </a:solidFill>
                <a:latin typeface="Century Gothic" pitchFamily="34" charset="0"/>
              </a:rPr>
              <a:t>, then </a:t>
            </a:r>
            <a:r>
              <a:rPr lang="en-US" dirty="0" smtClean="0">
                <a:solidFill>
                  <a:srgbClr val="C00000"/>
                </a:solidFill>
                <a:latin typeface="Century Gothic" pitchFamily="34" charset="0"/>
              </a:rPr>
              <a:t>View </a:t>
            </a:r>
            <a:r>
              <a:rPr lang="en-US" dirty="0" err="1" smtClean="0">
                <a:solidFill>
                  <a:srgbClr val="C00000"/>
                </a:solidFill>
                <a:latin typeface="Century Gothic" pitchFamily="34" charset="0"/>
              </a:rPr>
              <a:t>update_stage_ar_invoice_snap</a:t>
            </a:r>
            <a:r>
              <a:rPr lang="en-US" dirty="0" smtClean="0">
                <a:solidFill>
                  <a:srgbClr val="4F4F4F"/>
                </a:solidFill>
                <a:latin typeface="Century Gothic" pitchFamily="34" charset="0"/>
              </a:rPr>
              <a:t>.</a:t>
            </a:r>
            <a:endParaRPr lang="en-US" dirty="0" smtClean="0">
              <a:solidFill>
                <a:schemeClr val="tx1"/>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Performance Issue Troubleshooting</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Troubleshooting Performance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338">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338">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4338">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4338">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433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85</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err="1" smtClean="0">
                <a:solidFill>
                  <a:srgbClr val="C00000"/>
                </a:solidFill>
                <a:latin typeface="Century Gothic" pitchFamily="34" charset="0"/>
              </a:rPr>
              <a:t>update_stage_ar_invoice_snap</a:t>
            </a:r>
            <a:endParaRPr lang="en-US" dirty="0" smtClean="0">
              <a:solidFill>
                <a:srgbClr val="4F4F4F"/>
              </a:solidFill>
              <a:latin typeface="Century Gothic" pitchFamily="34" charset="0"/>
            </a:endParaRPr>
          </a:p>
          <a:p>
            <a:endParaRPr lang="en-US" dirty="0" smtClean="0">
              <a:solidFill>
                <a:srgbClr val="4F4F4F"/>
              </a:solidFill>
              <a:latin typeface="Century Gothic" pitchFamily="34" charset="0"/>
            </a:endParaRPr>
          </a:p>
          <a:p>
            <a:pPr>
              <a:buNone/>
            </a:pPr>
            <a:endParaRPr lang="en-US" sz="1100" dirty="0" smtClean="0">
              <a:solidFill>
                <a:srgbClr val="4F4F4F"/>
              </a:solidFill>
              <a:latin typeface="Century Gothic" pitchFamily="34" charset="0"/>
            </a:endParaRPr>
          </a:p>
          <a:p>
            <a:pPr>
              <a:buNone/>
            </a:pPr>
            <a:r>
              <a:rPr lang="en-US" dirty="0" smtClean="0">
                <a:solidFill>
                  <a:srgbClr val="4F4F4F"/>
                </a:solidFill>
                <a:latin typeface="Century Gothic" pitchFamily="34" charset="0"/>
              </a:rPr>
              <a:t>	Delete</a:t>
            </a:r>
          </a:p>
          <a:p>
            <a:endParaRPr lang="en-US" dirty="0" smtClean="0">
              <a:solidFill>
                <a:srgbClr val="4F4F4F"/>
              </a:solidFill>
              <a:latin typeface="Century Gothic" pitchFamily="34" charset="0"/>
            </a:endParaRPr>
          </a:p>
          <a:p>
            <a:endParaRPr lang="en-US" sz="2400" dirty="0" smtClean="0">
              <a:solidFill>
                <a:srgbClr val="4F4F4F"/>
              </a:solidFill>
              <a:latin typeface="Century Gothic" pitchFamily="34" charset="0"/>
            </a:endParaRPr>
          </a:p>
          <a:p>
            <a:pPr>
              <a:buNone/>
            </a:pPr>
            <a:r>
              <a:rPr lang="en-US" dirty="0" smtClean="0">
                <a:solidFill>
                  <a:srgbClr val="4F4F4F"/>
                </a:solidFill>
                <a:latin typeface="Century Gothic" pitchFamily="34" charset="0"/>
              </a:rPr>
              <a:t>	Delete</a:t>
            </a:r>
          </a:p>
          <a:p>
            <a:pPr>
              <a:buNone/>
            </a:pPr>
            <a:endParaRPr lang="en-US" dirty="0" smtClean="0">
              <a:solidFill>
                <a:srgbClr val="4F4F4F"/>
              </a:solidFill>
              <a:latin typeface="Century Gothic" pitchFamily="34" charset="0"/>
            </a:endParaRPr>
          </a:p>
          <a:p>
            <a:pPr>
              <a:buNone/>
            </a:pPr>
            <a:endParaRPr lang="en-US" sz="1800" dirty="0" smtClean="0">
              <a:solidFill>
                <a:srgbClr val="4F4F4F"/>
              </a:solidFill>
              <a:latin typeface="Century Gothic" pitchFamily="34" charset="0"/>
            </a:endParaRPr>
          </a:p>
          <a:p>
            <a:pPr>
              <a:buNone/>
            </a:pPr>
            <a:r>
              <a:rPr lang="en-US" dirty="0" smtClean="0">
                <a:solidFill>
                  <a:srgbClr val="4F4F4F"/>
                </a:solidFill>
                <a:latin typeface="Century Gothic" pitchFamily="34" charset="0"/>
              </a:rPr>
              <a:t>	Insert</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Performance Issue Troubleshooting</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Troubleshooting Performance</a:t>
            </a:r>
          </a:p>
        </p:txBody>
      </p:sp>
      <p:pic>
        <p:nvPicPr>
          <p:cNvPr id="1026" name="Picture 2"/>
          <p:cNvPicPr>
            <a:picLocks noChangeAspect="1" noChangeArrowheads="1"/>
          </p:cNvPicPr>
          <p:nvPr/>
        </p:nvPicPr>
        <p:blipFill>
          <a:blip r:embed="rId3"/>
          <a:srcRect/>
          <a:stretch>
            <a:fillRect/>
          </a:stretch>
        </p:blipFill>
        <p:spPr bwMode="auto">
          <a:xfrm>
            <a:off x="2939142" y="2213299"/>
            <a:ext cx="5642881" cy="3940634"/>
          </a:xfrm>
          <a:prstGeom prst="rect">
            <a:avLst/>
          </a:prstGeom>
          <a:noFill/>
          <a:ln w="9525">
            <a:noFill/>
            <a:miter lim="800000"/>
            <a:headEnd/>
            <a:tailEnd/>
          </a:ln>
        </p:spPr>
      </p:pic>
      <p:cxnSp>
        <p:nvCxnSpPr>
          <p:cNvPr id="8" name="Straight Arrow Connector 7"/>
          <p:cNvCxnSpPr/>
          <p:nvPr/>
        </p:nvCxnSpPr>
        <p:spPr>
          <a:xfrm flipV="1">
            <a:off x="2116183" y="2824405"/>
            <a:ext cx="822959" cy="13063"/>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flipV="1">
            <a:off x="2116183" y="4257280"/>
            <a:ext cx="822959" cy="13062"/>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flipV="1">
            <a:off x="1923068" y="5630091"/>
            <a:ext cx="1016074" cy="13062"/>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86</a:t>
            </a:fld>
            <a:endParaRPr lang="en-US">
              <a:latin typeface="Century Gothic" pitchFamily="34" charset="0"/>
            </a:endParaRPr>
          </a:p>
        </p:txBody>
      </p:sp>
      <p:sp>
        <p:nvSpPr>
          <p:cNvPr id="14338" name="Content Placeholder 2"/>
          <p:cNvSpPr>
            <a:spLocks noGrp="1"/>
          </p:cNvSpPr>
          <p:nvPr>
            <p:ph idx="1"/>
          </p:nvPr>
        </p:nvSpPr>
        <p:spPr>
          <a:xfrm>
            <a:off x="457200" y="1316038"/>
            <a:ext cx="8229600" cy="5000625"/>
          </a:xfrm>
        </p:spPr>
        <p:txBody>
          <a:bodyPr/>
          <a:lstStyle/>
          <a:p>
            <a:r>
              <a:rPr lang="en-US" dirty="0" smtClean="0">
                <a:solidFill>
                  <a:srgbClr val="4F4F4F"/>
                </a:solidFill>
                <a:latin typeface="Century Gothic" pitchFamily="34" charset="0"/>
              </a:rPr>
              <a:t>3) Considering that there are three different things happening in this procedure, how can we know which one is taking up the most time during a run?</a:t>
            </a:r>
          </a:p>
          <a:p>
            <a:r>
              <a:rPr lang="en-US" dirty="0" smtClean="0">
                <a:solidFill>
                  <a:srgbClr val="4F4F4F"/>
                </a:solidFill>
                <a:latin typeface="Century Gothic" pitchFamily="34" charset="0"/>
              </a:rPr>
              <a:t>Add timestamp audits to the procedure to help determine which part of the procedure is the slow point, or if all are equally slow.</a:t>
            </a:r>
          </a:p>
          <a:p>
            <a:r>
              <a:rPr lang="en-US" dirty="0" smtClean="0">
                <a:solidFill>
                  <a:srgbClr val="4F4F4F"/>
                </a:solidFill>
                <a:latin typeface="Century Gothic" pitchFamily="34" charset="0"/>
              </a:rPr>
              <a:t>Be sure to DECLARE a timestamp variable to be used to capture the various time stamps.</a:t>
            </a:r>
          </a:p>
          <a:p>
            <a:r>
              <a:rPr lang="en-US" dirty="0" smtClean="0">
                <a:solidFill>
                  <a:srgbClr val="4F4F4F"/>
                </a:solidFill>
                <a:latin typeface="Century Gothic" pitchFamily="34" charset="0"/>
              </a:rPr>
              <a:t>Put the audits before and after each piece of SQL statements we need to investigate.</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Performance Issue Troubleshooting</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Troubleshooting Performance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33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33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33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87</a:t>
            </a:fld>
            <a:endParaRPr lang="en-US">
              <a:latin typeface="Century Gothic" pitchFamily="34" charset="0"/>
            </a:endParaRPr>
          </a:p>
        </p:txBody>
      </p:sp>
      <p:sp>
        <p:nvSpPr>
          <p:cNvPr id="14338" name="Content Placeholder 2"/>
          <p:cNvSpPr>
            <a:spLocks noGrp="1"/>
          </p:cNvSpPr>
          <p:nvPr>
            <p:ph idx="1"/>
          </p:nvPr>
        </p:nvSpPr>
        <p:spPr>
          <a:xfrm>
            <a:off x="457200" y="1316039"/>
            <a:ext cx="8229601" cy="4470808"/>
          </a:xfrm>
        </p:spPr>
        <p:txBody>
          <a:bodyPr/>
          <a:lstStyle/>
          <a:p>
            <a:r>
              <a:rPr lang="en-US" dirty="0" smtClean="0">
                <a:solidFill>
                  <a:srgbClr val="4F4F4F"/>
                </a:solidFill>
                <a:latin typeface="Century Gothic" pitchFamily="34" charset="0"/>
              </a:rPr>
              <a:t>3) Adding audit logic – continued </a:t>
            </a:r>
          </a:p>
          <a:p>
            <a:pPr lvl="1">
              <a:buNone/>
            </a:pPr>
            <a:r>
              <a:rPr lang="en-US" dirty="0" smtClean="0">
                <a:solidFill>
                  <a:srgbClr val="4F4F4F"/>
                </a:solidFill>
                <a:latin typeface="Century Gothic" pitchFamily="34" charset="0"/>
              </a:rPr>
              <a:t> </a:t>
            </a:r>
          </a:p>
          <a:p>
            <a:pPr lvl="1">
              <a:buNone/>
            </a:pPr>
            <a:r>
              <a:rPr lang="en-US" sz="1600" dirty="0" smtClean="0">
                <a:solidFill>
                  <a:srgbClr val="4F4F4F"/>
                </a:solidFill>
                <a:latin typeface="Century Gothic" pitchFamily="34" charset="0"/>
              </a:rPr>
              <a:t>DECLARE @</a:t>
            </a:r>
            <a:r>
              <a:rPr lang="en-US" sz="1600" dirty="0" err="1" smtClean="0">
                <a:solidFill>
                  <a:srgbClr val="4F4F4F"/>
                </a:solidFill>
                <a:latin typeface="Century Gothic" pitchFamily="34" charset="0"/>
              </a:rPr>
              <a:t>v_step_datetime</a:t>
            </a:r>
            <a:r>
              <a:rPr lang="en-US" sz="1600" dirty="0" smtClean="0">
                <a:solidFill>
                  <a:srgbClr val="4F4F4F"/>
                </a:solidFill>
                <a:latin typeface="Century Gothic" pitchFamily="34" charset="0"/>
              </a:rPr>
              <a:t> </a:t>
            </a:r>
            <a:r>
              <a:rPr lang="en-US" sz="1600" dirty="0" err="1" smtClean="0">
                <a:solidFill>
                  <a:srgbClr val="4F4F4F"/>
                </a:solidFill>
                <a:latin typeface="Century Gothic" pitchFamily="34" charset="0"/>
              </a:rPr>
              <a:t>datetime</a:t>
            </a:r>
            <a:r>
              <a:rPr lang="en-US" sz="1600" dirty="0" smtClean="0">
                <a:solidFill>
                  <a:srgbClr val="4F4F4F"/>
                </a:solidFill>
                <a:latin typeface="Century Gothic" pitchFamily="34" charset="0"/>
              </a:rPr>
              <a:t>  </a:t>
            </a:r>
          </a:p>
          <a:p>
            <a:pPr lvl="1">
              <a:buNone/>
            </a:pPr>
            <a:endParaRPr lang="en-US" sz="1600" dirty="0" smtClean="0">
              <a:solidFill>
                <a:srgbClr val="4F4F4F"/>
              </a:solidFill>
              <a:latin typeface="Century Gothic" pitchFamily="34" charset="0"/>
            </a:endParaRPr>
          </a:p>
          <a:p>
            <a:pPr lvl="1">
              <a:buNone/>
            </a:pPr>
            <a:r>
              <a:rPr lang="en-US" sz="1600" dirty="0" smtClean="0">
                <a:solidFill>
                  <a:srgbClr val="4F4F4F"/>
                </a:solidFill>
                <a:latin typeface="Century Gothic" pitchFamily="34" charset="0"/>
              </a:rPr>
              <a:t>SET @</a:t>
            </a:r>
            <a:r>
              <a:rPr lang="en-US" sz="1600" dirty="0" err="1" smtClean="0">
                <a:solidFill>
                  <a:srgbClr val="4F4F4F"/>
                </a:solidFill>
                <a:latin typeface="Century Gothic" pitchFamily="34" charset="0"/>
              </a:rPr>
              <a:t>v_step</a:t>
            </a:r>
            <a:r>
              <a:rPr lang="en-US" sz="1600" dirty="0" smtClean="0">
                <a:solidFill>
                  <a:srgbClr val="4F4F4F"/>
                </a:solidFill>
                <a:latin typeface="Century Gothic" pitchFamily="34" charset="0"/>
              </a:rPr>
              <a:t> = 'Step 110‘</a:t>
            </a:r>
          </a:p>
          <a:p>
            <a:pPr lvl="1">
              <a:buNone/>
            </a:pPr>
            <a:r>
              <a:rPr lang="en-US" sz="1600" dirty="0" smtClean="0">
                <a:solidFill>
                  <a:srgbClr val="4F4F4F"/>
                </a:solidFill>
                <a:latin typeface="Century Gothic" pitchFamily="34" charset="0"/>
              </a:rPr>
              <a:t>SET @</a:t>
            </a:r>
            <a:r>
              <a:rPr lang="en-US" sz="1600" dirty="0" err="1" smtClean="0">
                <a:solidFill>
                  <a:srgbClr val="4F4F4F"/>
                </a:solidFill>
                <a:latin typeface="Century Gothic" pitchFamily="34" charset="0"/>
              </a:rPr>
              <a:t>v_step_datetime</a:t>
            </a:r>
            <a:r>
              <a:rPr lang="en-US" sz="1600" dirty="0" smtClean="0">
                <a:solidFill>
                  <a:srgbClr val="4F4F4F"/>
                </a:solidFill>
                <a:latin typeface="Century Gothic" pitchFamily="34" charset="0"/>
              </a:rPr>
              <a:t> = GETDATE()</a:t>
            </a:r>
          </a:p>
          <a:p>
            <a:pPr lvl="1">
              <a:buNone/>
            </a:pPr>
            <a:r>
              <a:rPr lang="en-US" sz="1600" dirty="0" smtClean="0">
                <a:solidFill>
                  <a:srgbClr val="4F4F4F"/>
                </a:solidFill>
                <a:latin typeface="Century Gothic" pitchFamily="34" charset="0"/>
              </a:rPr>
              <a:t>SET @</a:t>
            </a:r>
            <a:r>
              <a:rPr lang="en-US" sz="1600" dirty="0" err="1" smtClean="0">
                <a:solidFill>
                  <a:srgbClr val="4F4F4F"/>
                </a:solidFill>
                <a:latin typeface="Century Gothic" pitchFamily="34" charset="0"/>
              </a:rPr>
              <a:t>p_return_msg</a:t>
            </a:r>
            <a:r>
              <a:rPr lang="en-US" sz="1600" dirty="0" smtClean="0">
                <a:solidFill>
                  <a:srgbClr val="4F4F4F"/>
                </a:solidFill>
                <a:latin typeface="Century Gothic" pitchFamily="34" charset="0"/>
              </a:rPr>
              <a:t> = 'Step ''' + @</a:t>
            </a:r>
            <a:r>
              <a:rPr lang="en-US" sz="1600" dirty="0" err="1" smtClean="0">
                <a:solidFill>
                  <a:srgbClr val="4F4F4F"/>
                </a:solidFill>
                <a:latin typeface="Century Gothic" pitchFamily="34" charset="0"/>
              </a:rPr>
              <a:t>v_step</a:t>
            </a:r>
            <a:r>
              <a:rPr lang="en-US" sz="1600" dirty="0" smtClean="0">
                <a:solidFill>
                  <a:srgbClr val="4F4F4F"/>
                </a:solidFill>
                <a:latin typeface="Century Gothic" pitchFamily="34" charset="0"/>
              </a:rPr>
              <a:t> + '''. started at ' + CONVERT(</a:t>
            </a:r>
            <a:r>
              <a:rPr lang="en-US" sz="1600" dirty="0" err="1" smtClean="0">
                <a:solidFill>
                  <a:srgbClr val="4F4F4F"/>
                </a:solidFill>
                <a:latin typeface="Century Gothic" pitchFamily="34" charset="0"/>
              </a:rPr>
              <a:t>varchar,@v_step_datetime</a:t>
            </a:r>
            <a:r>
              <a:rPr lang="en-US" sz="1600" dirty="0" smtClean="0">
                <a:solidFill>
                  <a:srgbClr val="4F4F4F"/>
                </a:solidFill>
                <a:latin typeface="Century Gothic" pitchFamily="34" charset="0"/>
              </a:rPr>
              <a:t>)</a:t>
            </a:r>
          </a:p>
          <a:p>
            <a:pPr lvl="1">
              <a:buNone/>
            </a:pPr>
            <a:endParaRPr lang="en-US" sz="1600" dirty="0" smtClean="0">
              <a:solidFill>
                <a:srgbClr val="4F4F4F"/>
              </a:solidFill>
              <a:latin typeface="Century Gothic" pitchFamily="34" charset="0"/>
            </a:endParaRPr>
          </a:p>
          <a:p>
            <a:pPr lvl="1">
              <a:buNone/>
            </a:pPr>
            <a:r>
              <a:rPr lang="en-US" sz="1600" dirty="0" smtClean="0">
                <a:solidFill>
                  <a:srgbClr val="4F4F4F"/>
                </a:solidFill>
                <a:latin typeface="Century Gothic" pitchFamily="34" charset="0"/>
              </a:rPr>
              <a:t>EXEC </a:t>
            </a:r>
            <a:r>
              <a:rPr lang="en-US" sz="1600" dirty="0" err="1" smtClean="0">
                <a:solidFill>
                  <a:srgbClr val="4F4F4F"/>
                </a:solidFill>
                <a:latin typeface="Century Gothic" pitchFamily="34" charset="0"/>
              </a:rPr>
              <a:t>WsWrkAudit</a:t>
            </a:r>
            <a:r>
              <a:rPr lang="en-US" sz="1600" dirty="0" smtClean="0">
                <a:solidFill>
                  <a:srgbClr val="4F4F4F"/>
                </a:solidFill>
                <a:latin typeface="Century Gothic" pitchFamily="34" charset="0"/>
              </a:rPr>
              <a:t> 'I', @</a:t>
            </a:r>
            <a:r>
              <a:rPr lang="en-US" sz="1600" dirty="0" err="1" smtClean="0">
                <a:solidFill>
                  <a:srgbClr val="4F4F4F"/>
                </a:solidFill>
                <a:latin typeface="Century Gothic" pitchFamily="34" charset="0"/>
              </a:rPr>
              <a:t>p_job_name</a:t>
            </a:r>
            <a:r>
              <a:rPr lang="en-US" sz="1600" dirty="0" smtClean="0">
                <a:solidFill>
                  <a:srgbClr val="4F4F4F"/>
                </a:solidFill>
                <a:latin typeface="Century Gothic" pitchFamily="34" charset="0"/>
              </a:rPr>
              <a:t>, @</a:t>
            </a:r>
            <a:r>
              <a:rPr lang="en-US" sz="1600" dirty="0" err="1" smtClean="0">
                <a:solidFill>
                  <a:srgbClr val="4F4F4F"/>
                </a:solidFill>
                <a:latin typeface="Century Gothic" pitchFamily="34" charset="0"/>
              </a:rPr>
              <a:t>p_task_name</a:t>
            </a:r>
            <a:r>
              <a:rPr lang="en-US" sz="1600" dirty="0" smtClean="0">
                <a:solidFill>
                  <a:srgbClr val="4F4F4F"/>
                </a:solidFill>
                <a:latin typeface="Century Gothic" pitchFamily="34" charset="0"/>
              </a:rPr>
              <a:t>, @</a:t>
            </a:r>
            <a:r>
              <a:rPr lang="en-US" sz="1600" dirty="0" err="1" smtClean="0">
                <a:solidFill>
                  <a:srgbClr val="4F4F4F"/>
                </a:solidFill>
                <a:latin typeface="Century Gothic" pitchFamily="34" charset="0"/>
              </a:rPr>
              <a:t>p_sequence</a:t>
            </a:r>
            <a:r>
              <a:rPr lang="en-US" sz="1600" dirty="0" smtClean="0">
                <a:solidFill>
                  <a:srgbClr val="4F4F4F"/>
                </a:solidFill>
                <a:latin typeface="Century Gothic" pitchFamily="34" charset="0"/>
              </a:rPr>
              <a:t>,</a:t>
            </a:r>
          </a:p>
          <a:p>
            <a:pPr lvl="1">
              <a:buNone/>
            </a:pPr>
            <a:r>
              <a:rPr lang="en-US" sz="1600" dirty="0" smtClean="0">
                <a:solidFill>
                  <a:srgbClr val="4F4F4F"/>
                </a:solidFill>
                <a:latin typeface="Century Gothic" pitchFamily="34" charset="0"/>
              </a:rPr>
              <a:t>	@</a:t>
            </a:r>
            <a:r>
              <a:rPr lang="en-US" sz="1600" dirty="0" err="1" smtClean="0">
                <a:solidFill>
                  <a:srgbClr val="4F4F4F"/>
                </a:solidFill>
                <a:latin typeface="Century Gothic" pitchFamily="34" charset="0"/>
              </a:rPr>
              <a:t>p_return_msg</a:t>
            </a:r>
            <a:r>
              <a:rPr lang="en-US" sz="1600" dirty="0" smtClean="0">
                <a:solidFill>
                  <a:srgbClr val="4F4F4F"/>
                </a:solidFill>
                <a:latin typeface="Century Gothic" pitchFamily="34" charset="0"/>
              </a:rPr>
              <a:t>, @</a:t>
            </a:r>
            <a:r>
              <a:rPr lang="en-US" sz="1600" dirty="0" err="1" smtClean="0">
                <a:solidFill>
                  <a:srgbClr val="4F4F4F"/>
                </a:solidFill>
                <a:latin typeface="Century Gothic" pitchFamily="34" charset="0"/>
              </a:rPr>
              <a:t>v_db_code</a:t>
            </a:r>
            <a:r>
              <a:rPr lang="en-US" sz="1600" dirty="0" smtClean="0">
                <a:solidFill>
                  <a:srgbClr val="4F4F4F"/>
                </a:solidFill>
                <a:latin typeface="Century Gothic" pitchFamily="34" charset="0"/>
              </a:rPr>
              <a:t>, @</a:t>
            </a:r>
            <a:r>
              <a:rPr lang="en-US" sz="1600" dirty="0" err="1" smtClean="0">
                <a:solidFill>
                  <a:srgbClr val="4F4F4F"/>
                </a:solidFill>
                <a:latin typeface="Century Gothic" pitchFamily="34" charset="0"/>
              </a:rPr>
              <a:t>v_db_msg</a:t>
            </a:r>
            <a:r>
              <a:rPr lang="en-US" sz="1600" dirty="0" smtClean="0">
                <a:solidFill>
                  <a:srgbClr val="4F4F4F"/>
                </a:solidFill>
                <a:latin typeface="Century Gothic" pitchFamily="34" charset="0"/>
              </a:rPr>
              <a:t>, @</a:t>
            </a:r>
            <a:r>
              <a:rPr lang="en-US" sz="1600" dirty="0" err="1" smtClean="0">
                <a:solidFill>
                  <a:srgbClr val="4F4F4F"/>
                </a:solidFill>
                <a:latin typeface="Century Gothic" pitchFamily="34" charset="0"/>
              </a:rPr>
              <a:t>p_task_id</a:t>
            </a:r>
            <a:r>
              <a:rPr lang="en-US" sz="1600" dirty="0" smtClean="0">
                <a:solidFill>
                  <a:srgbClr val="4F4F4F"/>
                </a:solidFill>
                <a:latin typeface="Century Gothic" pitchFamily="34" charset="0"/>
              </a:rPr>
              <a:t>, @</a:t>
            </a:r>
            <a:r>
              <a:rPr lang="en-US" sz="1600" dirty="0" err="1" smtClean="0">
                <a:solidFill>
                  <a:srgbClr val="4F4F4F"/>
                </a:solidFill>
                <a:latin typeface="Century Gothic" pitchFamily="34" charset="0"/>
              </a:rPr>
              <a:t>p_job_id</a:t>
            </a:r>
            <a:endParaRPr lang="en-US" sz="1600"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Performance Issue Troubleshooting</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Troubleshooting Performance</a:t>
            </a: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88</a:t>
            </a:fld>
            <a:endParaRPr lang="en-US">
              <a:latin typeface="Century Gothic" pitchFamily="34" charset="0"/>
            </a:endParaRPr>
          </a:p>
        </p:txBody>
      </p:sp>
      <p:sp>
        <p:nvSpPr>
          <p:cNvPr id="14338" name="Content Placeholder 2"/>
          <p:cNvSpPr>
            <a:spLocks noGrp="1"/>
          </p:cNvSpPr>
          <p:nvPr>
            <p:ph idx="1"/>
          </p:nvPr>
        </p:nvSpPr>
        <p:spPr>
          <a:xfrm>
            <a:off x="457200" y="1316039"/>
            <a:ext cx="8229600" cy="4470808"/>
          </a:xfrm>
        </p:spPr>
        <p:txBody>
          <a:bodyPr/>
          <a:lstStyle/>
          <a:p>
            <a:r>
              <a:rPr lang="en-US" dirty="0" smtClean="0">
                <a:solidFill>
                  <a:srgbClr val="4F4F4F"/>
                </a:solidFill>
                <a:latin typeface="Century Gothic" pitchFamily="34" charset="0"/>
              </a:rPr>
              <a:t>3) Adding audit logic – continued </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Performance Issue Troubleshooting</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Troubleshooting Performance</a:t>
            </a:r>
          </a:p>
        </p:txBody>
      </p:sp>
      <p:pic>
        <p:nvPicPr>
          <p:cNvPr id="3075" name="Picture 3"/>
          <p:cNvPicPr>
            <a:picLocks noChangeAspect="1" noChangeArrowheads="1"/>
          </p:cNvPicPr>
          <p:nvPr/>
        </p:nvPicPr>
        <p:blipFill>
          <a:blip r:embed="rId3"/>
          <a:srcRect/>
          <a:stretch>
            <a:fillRect/>
          </a:stretch>
        </p:blipFill>
        <p:spPr bwMode="auto">
          <a:xfrm>
            <a:off x="250657" y="1807555"/>
            <a:ext cx="8631281" cy="448230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89</a:t>
            </a:fld>
            <a:endParaRPr lang="en-US">
              <a:latin typeface="Century Gothic" pitchFamily="34" charset="0"/>
            </a:endParaRPr>
          </a:p>
        </p:txBody>
      </p:sp>
      <p:sp>
        <p:nvSpPr>
          <p:cNvPr id="14338" name="Content Placeholder 2"/>
          <p:cNvSpPr>
            <a:spLocks noGrp="1"/>
          </p:cNvSpPr>
          <p:nvPr>
            <p:ph idx="1"/>
          </p:nvPr>
        </p:nvSpPr>
        <p:spPr>
          <a:xfrm>
            <a:off x="457200" y="1316039"/>
            <a:ext cx="8229600" cy="4470808"/>
          </a:xfrm>
        </p:spPr>
        <p:txBody>
          <a:bodyPr/>
          <a:lstStyle/>
          <a:p>
            <a:r>
              <a:rPr lang="en-US" dirty="0" smtClean="0">
                <a:solidFill>
                  <a:srgbClr val="4F4F4F"/>
                </a:solidFill>
                <a:latin typeface="Century Gothic" pitchFamily="34" charset="0"/>
              </a:rPr>
              <a:t>4) Run the daily run and check the audit log.</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Performance Issue Troubleshooting</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Troubleshooting Performance</a:t>
            </a:r>
          </a:p>
        </p:txBody>
      </p:sp>
      <p:pic>
        <p:nvPicPr>
          <p:cNvPr id="2051" name="Picture 3"/>
          <p:cNvPicPr>
            <a:picLocks noChangeAspect="1" noChangeArrowheads="1"/>
          </p:cNvPicPr>
          <p:nvPr/>
        </p:nvPicPr>
        <p:blipFill>
          <a:blip r:embed="rId3"/>
          <a:srcRect/>
          <a:stretch>
            <a:fillRect/>
          </a:stretch>
        </p:blipFill>
        <p:spPr bwMode="auto">
          <a:xfrm>
            <a:off x="45301" y="1964571"/>
            <a:ext cx="8789779" cy="370856"/>
          </a:xfrm>
          <a:prstGeom prst="rect">
            <a:avLst/>
          </a:prstGeom>
          <a:noFill/>
          <a:ln w="9525">
            <a:noFill/>
            <a:miter lim="800000"/>
            <a:headEnd/>
            <a:tailEnd/>
          </a:ln>
        </p:spPr>
      </p:pic>
      <p:pic>
        <p:nvPicPr>
          <p:cNvPr id="2052" name="Picture 4"/>
          <p:cNvPicPr>
            <a:picLocks noChangeAspect="1" noChangeArrowheads="1"/>
          </p:cNvPicPr>
          <p:nvPr/>
        </p:nvPicPr>
        <p:blipFill>
          <a:blip r:embed="rId4"/>
          <a:srcRect/>
          <a:stretch>
            <a:fillRect/>
          </a:stretch>
        </p:blipFill>
        <p:spPr bwMode="auto">
          <a:xfrm>
            <a:off x="160338" y="2466975"/>
            <a:ext cx="8745246" cy="2488084"/>
          </a:xfrm>
          <a:prstGeom prst="rect">
            <a:avLst/>
          </a:prstGeom>
          <a:noFill/>
          <a:ln w="9525">
            <a:noFill/>
            <a:miter lim="800000"/>
            <a:headEnd/>
            <a:tailEnd/>
          </a:ln>
        </p:spPr>
      </p:pic>
      <p:cxnSp>
        <p:nvCxnSpPr>
          <p:cNvPr id="11" name="Straight Arrow Connector 10"/>
          <p:cNvCxnSpPr/>
          <p:nvPr/>
        </p:nvCxnSpPr>
        <p:spPr>
          <a:xfrm>
            <a:off x="8686800" y="1316039"/>
            <a:ext cx="0" cy="648533"/>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FFF145EF-FE6D-49AB-BCED-5CF2685142A6}" type="slidenum">
              <a:rPr lang="en-US" sz="2000">
                <a:solidFill>
                  <a:schemeClr val="bg1"/>
                </a:solidFill>
                <a:latin typeface="Century Gothic" pitchFamily="34" charset="0"/>
              </a:rPr>
              <a:pPr algn="r"/>
              <a:t>9</a:t>
            </a:fld>
            <a:endParaRPr lang="en-US" sz="2000">
              <a:solidFill>
                <a:schemeClr val="bg1"/>
              </a:solidFill>
              <a:latin typeface="Century Gothic" pitchFamily="34" charset="0"/>
            </a:endParaRPr>
          </a:p>
        </p:txBody>
      </p:sp>
      <p:sp>
        <p:nvSpPr>
          <p:cNvPr id="3" name="Content Placeholder 2"/>
          <p:cNvSpPr>
            <a:spLocks noGrp="1"/>
          </p:cNvSpPr>
          <p:nvPr>
            <p:ph idx="4294967295"/>
            <p:custDataLst>
              <p:tags r:id="rId3"/>
            </p:custDataLst>
          </p:nvPr>
        </p:nvSpPr>
        <p:spPr>
          <a:xfrm>
            <a:off x="457200" y="1316038"/>
            <a:ext cx="8229600" cy="5000625"/>
          </a:xfrm>
        </p:spPr>
        <p:txBody>
          <a:bodyPr/>
          <a:lstStyle/>
          <a:p>
            <a:pPr eaLnBrk="1" hangingPunct="1"/>
            <a:r>
              <a:rPr lang="en-US" dirty="0" smtClean="0">
                <a:latin typeface="Century Gothic" pitchFamily="34" charset="0"/>
              </a:rPr>
              <a:t>What an index is and what it does.</a:t>
            </a:r>
          </a:p>
          <a:p>
            <a:pPr lvl="1" eaLnBrk="1" hangingPunct="1"/>
            <a:r>
              <a:rPr lang="en-US" dirty="0" smtClean="0">
                <a:latin typeface="Century Gothic" pitchFamily="34" charset="0"/>
              </a:rPr>
              <a:t>A data structure</a:t>
            </a:r>
          </a:p>
          <a:p>
            <a:pPr lvl="1" eaLnBrk="1" hangingPunct="1"/>
            <a:r>
              <a:rPr lang="en-US" dirty="0" smtClean="0">
                <a:latin typeface="Century Gothic" pitchFamily="34" charset="0"/>
              </a:rPr>
              <a:t>Improves speed of data retrieval</a:t>
            </a:r>
          </a:p>
          <a:p>
            <a:pPr lvl="1" eaLnBrk="1" hangingPunct="1"/>
            <a:r>
              <a:rPr lang="en-US" dirty="0" smtClean="0">
                <a:latin typeface="Century Gothic" pitchFamily="34" charset="0"/>
              </a:rPr>
              <a:t>Slower writes</a:t>
            </a:r>
          </a:p>
          <a:p>
            <a:pPr lvl="1" eaLnBrk="1" hangingPunct="1"/>
            <a:r>
              <a:rPr lang="en-US" dirty="0" smtClean="0">
                <a:latin typeface="Century Gothic" pitchFamily="34" charset="0"/>
              </a:rPr>
              <a:t>Increases storage</a:t>
            </a:r>
          </a:p>
        </p:txBody>
      </p:sp>
      <p:sp>
        <p:nvSpPr>
          <p:cNvPr id="32771" name="Title 3"/>
          <p:cNvSpPr>
            <a:spLocks noGrp="1"/>
          </p:cNvSpPr>
          <p:nvPr>
            <p:ph type="title" idx="4294967295"/>
            <p:custDataLst>
              <p:tags r:id="rId4"/>
            </p:custDataLst>
          </p:nvPr>
        </p:nvSpPr>
        <p:spPr>
          <a:xfrm>
            <a:off x="457200" y="608013"/>
            <a:ext cx="8229600" cy="708025"/>
          </a:xfrm>
        </p:spPr>
        <p:txBody>
          <a:bodyPr/>
          <a:lstStyle/>
          <a:p>
            <a:pPr eaLnBrk="1" hangingPunct="1"/>
            <a:r>
              <a:rPr lang="en-US" dirty="0" smtClean="0">
                <a:latin typeface="Century Gothic" pitchFamily="34" charset="0"/>
              </a:rPr>
              <a:t>Table Performance – Indexes </a:t>
            </a:r>
          </a:p>
        </p:txBody>
      </p:sp>
      <p:sp>
        <p:nvSpPr>
          <p:cNvPr id="32772" name="Text Placeholder 4"/>
          <p:cNvSpPr>
            <a:spLocks noGrp="1"/>
          </p:cNvSpPr>
          <p:nvPr>
            <p:ph type="body" sz="quarter" idx="4294967295"/>
            <p:custDataLst>
              <p:tags r:id="rId5"/>
            </p:custDataLst>
          </p:nvPr>
        </p:nvSpPr>
        <p:spPr>
          <a:xfrm>
            <a:off x="457200" y="179388"/>
            <a:ext cx="8229600" cy="428625"/>
          </a:xfrm>
        </p:spPr>
        <p:txBody>
          <a:bodyPr anchor="b"/>
          <a:lstStyle/>
          <a:p>
            <a:pPr marL="0" indent="0" eaLnBrk="1" hangingPunct="1">
              <a:buFontTx/>
              <a:buNone/>
            </a:pPr>
            <a:r>
              <a:rPr lang="en-US" sz="2000" b="1" dirty="0" smtClean="0">
                <a:solidFill>
                  <a:srgbClr val="4F81BD"/>
                </a:solidFill>
                <a:latin typeface="Century Gothic" pitchFamily="34" charset="0"/>
              </a:rPr>
              <a:t>Performance Tuning</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subTnLst>
                                    <p:animClr>
                                      <p:cBhvr override="childStyle">
                                        <p:cTn dur="1" fill="hold" display="0" masterRel="nextClick" afterEffect="1"/>
                                        <p:tgtEl>
                                          <p:spTgt spid="3">
                                            <p:txEl>
                                              <p:pRg st="1" end="1"/>
                                            </p:txEl>
                                          </p:spTgt>
                                        </p:tgtEl>
                                        <p:attrNameLst>
                                          <p:attrName>ppt_c</p:attrName>
                                        </p:attrNameLst>
                                      </p:cBhvr>
                                      <p:to>
                                        <a:srgbClr val="B2B2B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subTnLst>
                                    <p:animClr>
                                      <p:cBhvr override="childStyle">
                                        <p:cTn dur="1" fill="hold" display="0" masterRel="nextClick" afterEffect="1"/>
                                        <p:tgtEl>
                                          <p:spTgt spid="3">
                                            <p:txEl>
                                              <p:pRg st="2" end="2"/>
                                            </p:txEl>
                                          </p:spTgt>
                                        </p:tgtEl>
                                        <p:attrNameLst>
                                          <p:attrName>ppt_c</p:attrName>
                                        </p:attrNameLst>
                                      </p:cBhvr>
                                      <p:to>
                                        <a:srgbClr val="B2B2B2"/>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subTnLst>
                                    <p:animClr>
                                      <p:cBhvr override="childStyle">
                                        <p:cTn dur="1" fill="hold" display="0" masterRel="nextClick" afterEffect="1"/>
                                        <p:tgtEl>
                                          <p:spTgt spid="3">
                                            <p:txEl>
                                              <p:pRg st="3" end="3"/>
                                            </p:txEl>
                                          </p:spTgt>
                                        </p:tgtEl>
                                        <p:attrNameLst>
                                          <p:attrName>ppt_c</p:attrName>
                                        </p:attrNameLst>
                                      </p:cBhvr>
                                      <p:to>
                                        <a:srgbClr val="B2B2B2"/>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subTnLst>
                                    <p:animClr>
                                      <p:cBhvr override="childStyle">
                                        <p:cTn dur="1" fill="hold" display="0" masterRel="nextClick" afterEffect="1"/>
                                        <p:tgtEl>
                                          <p:spTgt spid="3">
                                            <p:txEl>
                                              <p:pRg st="4" end="4"/>
                                            </p:txEl>
                                          </p:spTgt>
                                        </p:tgtEl>
                                        <p:attrNameLst>
                                          <p:attrName>ppt_c</p:attrName>
                                        </p:attrNameLst>
                                      </p:cBhvr>
                                      <p:to>
                                        <a:srgbClr val="B2B2B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90</a:t>
            </a:fld>
            <a:endParaRPr lang="en-US">
              <a:latin typeface="Century Gothic" pitchFamily="34" charset="0"/>
            </a:endParaRPr>
          </a:p>
        </p:txBody>
      </p:sp>
      <p:sp>
        <p:nvSpPr>
          <p:cNvPr id="14338" name="Content Placeholder 2"/>
          <p:cNvSpPr>
            <a:spLocks noGrp="1"/>
          </p:cNvSpPr>
          <p:nvPr>
            <p:ph idx="1"/>
          </p:nvPr>
        </p:nvSpPr>
        <p:spPr>
          <a:xfrm>
            <a:off x="457200" y="1316039"/>
            <a:ext cx="8229600" cy="4470808"/>
          </a:xfrm>
        </p:spPr>
        <p:txBody>
          <a:bodyPr/>
          <a:lstStyle/>
          <a:p>
            <a:r>
              <a:rPr lang="en-US" dirty="0" smtClean="0">
                <a:solidFill>
                  <a:srgbClr val="4F4F4F"/>
                </a:solidFill>
                <a:latin typeface="Century Gothic" pitchFamily="34" charset="0"/>
              </a:rPr>
              <a:t>5) Since the delete section showed the slowest processing time, examine the query and the indexes on the table to confirm they are all being used correctly. </a:t>
            </a:r>
          </a:p>
          <a:p>
            <a:endParaRPr lang="en-US" sz="2000" dirty="0" smtClean="0">
              <a:solidFill>
                <a:srgbClr val="4F4F4F"/>
              </a:solidFill>
              <a:latin typeface="Century Gothic" pitchFamily="34" charset="0"/>
            </a:endParaRPr>
          </a:p>
          <a:p>
            <a:endParaRPr lang="en-US" sz="2000" dirty="0" smtClean="0">
              <a:solidFill>
                <a:srgbClr val="4F4F4F"/>
              </a:solidFill>
              <a:latin typeface="Century Gothic" pitchFamily="34" charset="0"/>
            </a:endParaRPr>
          </a:p>
          <a:p>
            <a:endParaRPr lang="en-US" sz="2000" dirty="0" smtClean="0">
              <a:solidFill>
                <a:srgbClr val="4F4F4F"/>
              </a:solidFill>
              <a:latin typeface="Century Gothic" pitchFamily="34" charset="0"/>
            </a:endParaRPr>
          </a:p>
          <a:p>
            <a:endParaRPr lang="en-US" sz="2000" dirty="0" smtClean="0">
              <a:solidFill>
                <a:srgbClr val="4F4F4F"/>
              </a:solidFill>
              <a:latin typeface="Century Gothic" pitchFamily="34" charset="0"/>
            </a:endParaRPr>
          </a:p>
          <a:p>
            <a:endParaRPr lang="en-US" sz="2000" dirty="0" smtClean="0">
              <a:solidFill>
                <a:srgbClr val="4F4F4F"/>
              </a:solidFill>
              <a:latin typeface="Century Gothic" pitchFamily="34" charset="0"/>
            </a:endParaRPr>
          </a:p>
          <a:p>
            <a:endParaRPr lang="en-US" sz="2000" dirty="0" smtClean="0">
              <a:solidFill>
                <a:srgbClr val="4F4F4F"/>
              </a:solidFill>
              <a:latin typeface="Century Gothic" pitchFamily="34" charset="0"/>
            </a:endParaRPr>
          </a:p>
          <a:p>
            <a:endParaRPr lang="en-US" sz="2000" dirty="0" smtClean="0">
              <a:solidFill>
                <a:srgbClr val="4F4F4F"/>
              </a:solidFill>
              <a:latin typeface="Century Gothic" pitchFamily="34" charset="0"/>
            </a:endParaRPr>
          </a:p>
          <a:p>
            <a:endParaRPr lang="en-US" sz="2000"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Performance Issue Troubleshooting</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Troubleshooting Performance</a:t>
            </a:r>
          </a:p>
        </p:txBody>
      </p:sp>
      <p:pic>
        <p:nvPicPr>
          <p:cNvPr id="60417" name="Picture 1"/>
          <p:cNvPicPr>
            <a:picLocks noChangeAspect="1" noChangeArrowheads="1"/>
          </p:cNvPicPr>
          <p:nvPr/>
        </p:nvPicPr>
        <p:blipFill>
          <a:blip r:embed="rId3"/>
          <a:srcRect/>
          <a:stretch>
            <a:fillRect/>
          </a:stretch>
        </p:blipFill>
        <p:spPr bwMode="auto">
          <a:xfrm>
            <a:off x="276225" y="3109566"/>
            <a:ext cx="8589963" cy="1619250"/>
          </a:xfrm>
          <a:prstGeom prst="rect">
            <a:avLst/>
          </a:prstGeom>
          <a:noFill/>
          <a:ln w="9525">
            <a:noFill/>
            <a:miter lim="800000"/>
            <a:headEnd/>
            <a:tailEnd/>
          </a:ln>
        </p:spPr>
      </p:pic>
      <p:pic>
        <p:nvPicPr>
          <p:cNvPr id="11266" name="Picture 2"/>
          <p:cNvPicPr>
            <a:picLocks noChangeAspect="1" noChangeArrowheads="1"/>
          </p:cNvPicPr>
          <p:nvPr/>
        </p:nvPicPr>
        <p:blipFill>
          <a:blip r:embed="rId4"/>
          <a:srcRect/>
          <a:stretch>
            <a:fillRect/>
          </a:stretch>
        </p:blipFill>
        <p:spPr bwMode="auto">
          <a:xfrm>
            <a:off x="4680409" y="4663236"/>
            <a:ext cx="3212916" cy="160645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91</a:t>
            </a:fld>
            <a:endParaRPr lang="en-US">
              <a:latin typeface="Century Gothic" pitchFamily="34" charset="0"/>
            </a:endParaRPr>
          </a:p>
        </p:txBody>
      </p:sp>
      <p:sp>
        <p:nvSpPr>
          <p:cNvPr id="14338" name="Content Placeholder 2"/>
          <p:cNvSpPr>
            <a:spLocks noGrp="1"/>
          </p:cNvSpPr>
          <p:nvPr>
            <p:ph idx="1"/>
          </p:nvPr>
        </p:nvSpPr>
        <p:spPr>
          <a:xfrm>
            <a:off x="457200" y="1316039"/>
            <a:ext cx="8229600" cy="4470808"/>
          </a:xfrm>
        </p:spPr>
        <p:txBody>
          <a:bodyPr/>
          <a:lstStyle/>
          <a:p>
            <a:r>
              <a:rPr lang="en-US" dirty="0" smtClean="0">
                <a:solidFill>
                  <a:srgbClr val="4F4F4F"/>
                </a:solidFill>
                <a:latin typeface="Century Gothic" pitchFamily="34" charset="0"/>
              </a:rPr>
              <a:t>5) The delete section … continued </a:t>
            </a:r>
          </a:p>
          <a:p>
            <a:pPr lvl="1"/>
            <a:r>
              <a:rPr lang="en-US" dirty="0" smtClean="0">
                <a:solidFill>
                  <a:srgbClr val="4F4F4F"/>
                </a:solidFill>
                <a:latin typeface="Century Gothic" pitchFamily="34" charset="0"/>
              </a:rPr>
              <a:t>Change the index order </a:t>
            </a:r>
          </a:p>
          <a:p>
            <a:endParaRPr lang="en-US" sz="2000" dirty="0" smtClean="0">
              <a:solidFill>
                <a:srgbClr val="4F4F4F"/>
              </a:solidFill>
              <a:latin typeface="Century Gothic" pitchFamily="34" charset="0"/>
            </a:endParaRPr>
          </a:p>
          <a:p>
            <a:endParaRPr lang="en-US" sz="2000" dirty="0" smtClean="0">
              <a:solidFill>
                <a:srgbClr val="4F4F4F"/>
              </a:solidFill>
              <a:latin typeface="Century Gothic" pitchFamily="34" charset="0"/>
            </a:endParaRPr>
          </a:p>
          <a:p>
            <a:endParaRPr lang="en-US" sz="2000" dirty="0" smtClean="0">
              <a:solidFill>
                <a:srgbClr val="4F4F4F"/>
              </a:solidFill>
              <a:latin typeface="Century Gothic" pitchFamily="34" charset="0"/>
            </a:endParaRPr>
          </a:p>
          <a:p>
            <a:endParaRPr lang="en-US" sz="2000" dirty="0" smtClean="0">
              <a:solidFill>
                <a:srgbClr val="4F4F4F"/>
              </a:solidFill>
              <a:latin typeface="Century Gothic" pitchFamily="34" charset="0"/>
            </a:endParaRPr>
          </a:p>
          <a:p>
            <a:endParaRPr lang="en-US" sz="2000" dirty="0" smtClean="0">
              <a:solidFill>
                <a:srgbClr val="4F4F4F"/>
              </a:solidFill>
              <a:latin typeface="Century Gothic" pitchFamily="34" charset="0"/>
            </a:endParaRPr>
          </a:p>
          <a:p>
            <a:endParaRPr lang="en-US" sz="2000" dirty="0" smtClean="0">
              <a:solidFill>
                <a:srgbClr val="4F4F4F"/>
              </a:solidFill>
              <a:latin typeface="Century Gothic" pitchFamily="34" charset="0"/>
            </a:endParaRPr>
          </a:p>
          <a:p>
            <a:endParaRPr lang="en-US" sz="2000" dirty="0" smtClean="0">
              <a:solidFill>
                <a:srgbClr val="4F4F4F"/>
              </a:solidFill>
              <a:latin typeface="Century Gothic" pitchFamily="34" charset="0"/>
            </a:endParaRPr>
          </a:p>
          <a:p>
            <a:endParaRPr lang="en-US" sz="2000"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Performance Issue Troubleshooting</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Troubleshooting Performance</a:t>
            </a:r>
          </a:p>
        </p:txBody>
      </p:sp>
      <p:pic>
        <p:nvPicPr>
          <p:cNvPr id="12" name="Picture 1"/>
          <p:cNvPicPr>
            <a:picLocks noChangeAspect="1" noChangeArrowheads="1"/>
          </p:cNvPicPr>
          <p:nvPr/>
        </p:nvPicPr>
        <p:blipFill>
          <a:blip r:embed="rId3"/>
          <a:srcRect/>
          <a:stretch>
            <a:fillRect/>
          </a:stretch>
        </p:blipFill>
        <p:spPr bwMode="auto">
          <a:xfrm>
            <a:off x="276225" y="2601605"/>
            <a:ext cx="8589963" cy="1619250"/>
          </a:xfrm>
          <a:prstGeom prst="rect">
            <a:avLst/>
          </a:prstGeom>
          <a:noFill/>
          <a:ln w="9525">
            <a:noFill/>
            <a:miter lim="800000"/>
            <a:headEnd/>
            <a:tailEnd/>
          </a:ln>
        </p:spPr>
      </p:pic>
      <p:grpSp>
        <p:nvGrpSpPr>
          <p:cNvPr id="17" name="Group 16"/>
          <p:cNvGrpSpPr/>
          <p:nvPr/>
        </p:nvGrpSpPr>
        <p:grpSpPr>
          <a:xfrm>
            <a:off x="721156" y="4488325"/>
            <a:ext cx="7855804" cy="1606458"/>
            <a:chOff x="721156" y="4488325"/>
            <a:chExt cx="7855804" cy="1606458"/>
          </a:xfrm>
        </p:grpSpPr>
        <p:pic>
          <p:nvPicPr>
            <p:cNvPr id="4099" name="Picture 3"/>
            <p:cNvPicPr>
              <a:picLocks noChangeAspect="1" noChangeArrowheads="1"/>
            </p:cNvPicPr>
            <p:nvPr/>
          </p:nvPicPr>
          <p:blipFill>
            <a:blip r:embed="rId4"/>
            <a:srcRect/>
            <a:stretch>
              <a:fillRect/>
            </a:stretch>
          </p:blipFill>
          <p:spPr bwMode="auto">
            <a:xfrm>
              <a:off x="5228922" y="4488325"/>
              <a:ext cx="3348038" cy="1606458"/>
            </a:xfrm>
            <a:prstGeom prst="rect">
              <a:avLst/>
            </a:prstGeom>
            <a:noFill/>
            <a:ln w="9525">
              <a:noFill/>
              <a:miter lim="800000"/>
              <a:headEnd/>
              <a:tailEnd/>
            </a:ln>
          </p:spPr>
        </p:pic>
        <p:pic>
          <p:nvPicPr>
            <p:cNvPr id="11266" name="Picture 2"/>
            <p:cNvPicPr>
              <a:picLocks noChangeAspect="1" noChangeArrowheads="1"/>
            </p:cNvPicPr>
            <p:nvPr/>
          </p:nvPicPr>
          <p:blipFill>
            <a:blip r:embed="rId5"/>
            <a:srcRect/>
            <a:stretch>
              <a:fillRect/>
            </a:stretch>
          </p:blipFill>
          <p:spPr bwMode="auto">
            <a:xfrm>
              <a:off x="721156" y="4488325"/>
              <a:ext cx="3212916" cy="1606458"/>
            </a:xfrm>
            <a:prstGeom prst="rect">
              <a:avLst/>
            </a:prstGeom>
            <a:noFill/>
            <a:ln w="9525">
              <a:noFill/>
              <a:miter lim="800000"/>
              <a:headEnd/>
              <a:tailEnd/>
            </a:ln>
          </p:spPr>
        </p:pic>
        <p:sp>
          <p:nvSpPr>
            <p:cNvPr id="9" name="Right Arrow 8"/>
            <p:cNvSpPr/>
            <p:nvPr/>
          </p:nvSpPr>
          <p:spPr>
            <a:xfrm>
              <a:off x="4061974" y="5141956"/>
              <a:ext cx="978408" cy="484632"/>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ounded Rectangle 13"/>
            <p:cNvSpPr/>
            <p:nvPr/>
          </p:nvSpPr>
          <p:spPr>
            <a:xfrm>
              <a:off x="721156" y="5522891"/>
              <a:ext cx="1286759" cy="227454"/>
            </a:xfrm>
            <a:prstGeom prst="roundRect">
              <a:avLst/>
            </a:prstGeom>
            <a:noFill/>
            <a:ln w="25400">
              <a:solidFill>
                <a:srgbClr val="C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ounded Rectangle 14"/>
            <p:cNvSpPr/>
            <p:nvPr/>
          </p:nvSpPr>
          <p:spPr>
            <a:xfrm>
              <a:off x="5285484" y="5198518"/>
              <a:ext cx="1286759" cy="227454"/>
            </a:xfrm>
            <a:prstGeom prst="roundRect">
              <a:avLst/>
            </a:prstGeom>
            <a:noFill/>
            <a:ln w="25400">
              <a:solidFill>
                <a:srgbClr val="C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92</a:t>
            </a:fld>
            <a:endParaRPr lang="en-US">
              <a:latin typeface="Century Gothic" pitchFamily="34" charset="0"/>
            </a:endParaRPr>
          </a:p>
        </p:txBody>
      </p:sp>
      <p:sp>
        <p:nvSpPr>
          <p:cNvPr id="14338" name="Content Placeholder 2"/>
          <p:cNvSpPr>
            <a:spLocks noGrp="1"/>
          </p:cNvSpPr>
          <p:nvPr>
            <p:ph idx="1"/>
          </p:nvPr>
        </p:nvSpPr>
        <p:spPr>
          <a:xfrm>
            <a:off x="457200" y="1316039"/>
            <a:ext cx="8229600" cy="4470808"/>
          </a:xfrm>
        </p:spPr>
        <p:txBody>
          <a:bodyPr/>
          <a:lstStyle/>
          <a:p>
            <a:r>
              <a:rPr lang="en-US" dirty="0" smtClean="0">
                <a:solidFill>
                  <a:srgbClr val="4F4F4F"/>
                </a:solidFill>
                <a:latin typeface="Century Gothic" pitchFamily="34" charset="0"/>
              </a:rPr>
              <a:t>5) The delete section … continued </a:t>
            </a:r>
          </a:p>
          <a:p>
            <a:pPr lvl="1"/>
            <a:r>
              <a:rPr lang="en-US" dirty="0" smtClean="0">
                <a:solidFill>
                  <a:srgbClr val="4F4F4F"/>
                </a:solidFill>
                <a:latin typeface="Century Gothic" pitchFamily="34" charset="0"/>
              </a:rPr>
              <a:t>The Index appears to be called correctly. </a:t>
            </a:r>
          </a:p>
          <a:p>
            <a:endParaRPr lang="en-US" sz="2000" dirty="0" smtClean="0">
              <a:solidFill>
                <a:srgbClr val="4F4F4F"/>
              </a:solidFill>
              <a:latin typeface="Century Gothic" pitchFamily="34" charset="0"/>
            </a:endParaRPr>
          </a:p>
          <a:p>
            <a:endParaRPr lang="en-US" sz="2000" dirty="0" smtClean="0">
              <a:solidFill>
                <a:srgbClr val="4F4F4F"/>
              </a:solidFill>
              <a:latin typeface="Century Gothic" pitchFamily="34" charset="0"/>
            </a:endParaRPr>
          </a:p>
          <a:p>
            <a:endParaRPr lang="en-US" sz="2000" dirty="0" smtClean="0">
              <a:solidFill>
                <a:srgbClr val="4F4F4F"/>
              </a:solidFill>
              <a:latin typeface="Century Gothic" pitchFamily="34" charset="0"/>
            </a:endParaRPr>
          </a:p>
          <a:p>
            <a:endParaRPr lang="en-US" sz="2000" dirty="0" smtClean="0">
              <a:solidFill>
                <a:srgbClr val="4F4F4F"/>
              </a:solidFill>
              <a:latin typeface="Century Gothic" pitchFamily="34" charset="0"/>
            </a:endParaRPr>
          </a:p>
          <a:p>
            <a:endParaRPr lang="en-US" sz="2000" dirty="0" smtClean="0">
              <a:solidFill>
                <a:srgbClr val="4F4F4F"/>
              </a:solidFill>
              <a:latin typeface="Century Gothic" pitchFamily="34" charset="0"/>
            </a:endParaRPr>
          </a:p>
          <a:p>
            <a:endParaRPr lang="en-US" sz="2000" dirty="0" smtClean="0">
              <a:solidFill>
                <a:srgbClr val="4F4F4F"/>
              </a:solidFill>
              <a:latin typeface="Century Gothic" pitchFamily="34" charset="0"/>
            </a:endParaRPr>
          </a:p>
          <a:p>
            <a:endParaRPr lang="en-US" sz="2000" dirty="0" smtClean="0">
              <a:solidFill>
                <a:srgbClr val="4F4F4F"/>
              </a:solidFill>
              <a:latin typeface="Century Gothic" pitchFamily="34" charset="0"/>
            </a:endParaRPr>
          </a:p>
          <a:p>
            <a:endParaRPr lang="en-US" sz="2000"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Performance Issue Troubleshooting</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Troubleshooting Performance</a:t>
            </a:r>
          </a:p>
        </p:txBody>
      </p:sp>
      <p:pic>
        <p:nvPicPr>
          <p:cNvPr id="5123" name="Picture 3"/>
          <p:cNvPicPr>
            <a:picLocks noChangeAspect="1" noChangeArrowheads="1"/>
          </p:cNvPicPr>
          <p:nvPr/>
        </p:nvPicPr>
        <p:blipFill>
          <a:blip r:embed="rId3"/>
          <a:srcRect/>
          <a:stretch>
            <a:fillRect/>
          </a:stretch>
        </p:blipFill>
        <p:spPr bwMode="auto">
          <a:xfrm>
            <a:off x="1877690" y="2337848"/>
            <a:ext cx="6651962" cy="388228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93</a:t>
            </a:fld>
            <a:endParaRPr lang="en-US">
              <a:latin typeface="Century Gothic" pitchFamily="34" charset="0"/>
            </a:endParaRPr>
          </a:p>
        </p:txBody>
      </p:sp>
      <p:sp>
        <p:nvSpPr>
          <p:cNvPr id="14338" name="Content Placeholder 2"/>
          <p:cNvSpPr>
            <a:spLocks noGrp="1"/>
          </p:cNvSpPr>
          <p:nvPr>
            <p:ph idx="1"/>
          </p:nvPr>
        </p:nvSpPr>
        <p:spPr>
          <a:xfrm>
            <a:off x="457200" y="1316038"/>
            <a:ext cx="8229600" cy="5018773"/>
          </a:xfrm>
        </p:spPr>
        <p:txBody>
          <a:bodyPr/>
          <a:lstStyle/>
          <a:p>
            <a:r>
              <a:rPr lang="en-US" dirty="0" smtClean="0">
                <a:solidFill>
                  <a:srgbClr val="4F4F4F"/>
                </a:solidFill>
                <a:latin typeface="Century Gothic" pitchFamily="34" charset="0"/>
              </a:rPr>
              <a:t>6) Check the table joins. </a:t>
            </a:r>
          </a:p>
          <a:p>
            <a:r>
              <a:rPr lang="en-US" dirty="0" smtClean="0">
                <a:solidFill>
                  <a:srgbClr val="4F4F4F"/>
                </a:solidFill>
                <a:latin typeface="Century Gothic" pitchFamily="34" charset="0"/>
              </a:rPr>
              <a:t>How many records are being matched up in the join before the DELETE occurs? </a:t>
            </a:r>
          </a:p>
          <a:p>
            <a:pPr lvl="1"/>
            <a:r>
              <a:rPr lang="en-US" dirty="0" smtClean="0">
                <a:solidFill>
                  <a:srgbClr val="4F4F4F"/>
                </a:solidFill>
                <a:latin typeface="Century Gothic" pitchFamily="34" charset="0"/>
              </a:rPr>
              <a:t>Note that the join is not on every column in the index, such as </a:t>
            </a:r>
            <a:r>
              <a:rPr lang="en-US" dirty="0" err="1" smtClean="0">
                <a:solidFill>
                  <a:srgbClr val="4F4F4F"/>
                </a:solidFill>
                <a:latin typeface="Century Gothic" pitchFamily="34" charset="0"/>
              </a:rPr>
              <a:t>invoice_number</a:t>
            </a:r>
            <a:r>
              <a:rPr lang="en-US" dirty="0" smtClean="0">
                <a:solidFill>
                  <a:srgbClr val="4F4F4F"/>
                </a:solidFill>
                <a:latin typeface="Century Gothic" pitchFamily="34" charset="0"/>
              </a:rPr>
              <a:t> and </a:t>
            </a:r>
            <a:r>
              <a:rPr lang="en-US" dirty="0" err="1" smtClean="0">
                <a:solidFill>
                  <a:srgbClr val="4F4F4F"/>
                </a:solidFill>
                <a:latin typeface="Century Gothic" pitchFamily="34" charset="0"/>
              </a:rPr>
              <a:t>credit_term_split_sequence</a:t>
            </a:r>
            <a:r>
              <a:rPr lang="en-US" dirty="0" smtClean="0">
                <a:solidFill>
                  <a:srgbClr val="4F4F4F"/>
                </a:solidFill>
                <a:latin typeface="Century Gothic" pitchFamily="34" charset="0"/>
              </a:rPr>
              <a:t>. </a:t>
            </a:r>
          </a:p>
          <a:p>
            <a:pPr lvl="1"/>
            <a:r>
              <a:rPr lang="en-US" dirty="0" smtClean="0">
                <a:solidFill>
                  <a:srgbClr val="4F4F4F"/>
                </a:solidFill>
                <a:latin typeface="Century Gothic" pitchFamily="34" charset="0"/>
              </a:rPr>
              <a:t>Count the records in each table being joined individually, then turn the DELETE into a SELECT COUNT(*) to determine how many records are being matched in the join.</a:t>
            </a:r>
            <a:endParaRPr lang="en-US" sz="1600"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Performance Issue Troubleshooting</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Troubleshooting Performance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33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33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7" name="Picture 3"/>
          <p:cNvPicPr>
            <a:picLocks noChangeAspect="1" noChangeArrowheads="1"/>
          </p:cNvPicPr>
          <p:nvPr/>
        </p:nvPicPr>
        <p:blipFill>
          <a:blip r:embed="rId3"/>
          <a:srcRect/>
          <a:stretch>
            <a:fillRect/>
          </a:stretch>
        </p:blipFill>
        <p:spPr bwMode="auto">
          <a:xfrm>
            <a:off x="5119638" y="4032414"/>
            <a:ext cx="3181350" cy="2019300"/>
          </a:xfrm>
          <a:prstGeom prst="rect">
            <a:avLst/>
          </a:prstGeom>
          <a:noFill/>
          <a:ln w="9525">
            <a:noFill/>
            <a:miter lim="800000"/>
            <a:headEnd/>
            <a:tailEnd/>
          </a:ln>
        </p:spPr>
      </p:pic>
      <p:sp>
        <p:nvSpPr>
          <p:cNvPr id="14338" name="Content Placeholder 2"/>
          <p:cNvSpPr>
            <a:spLocks noGrp="1"/>
          </p:cNvSpPr>
          <p:nvPr>
            <p:ph idx="1"/>
          </p:nvPr>
        </p:nvSpPr>
        <p:spPr>
          <a:xfrm>
            <a:off x="457200" y="1311964"/>
            <a:ext cx="8229600" cy="4975714"/>
          </a:xfrm>
        </p:spPr>
        <p:txBody>
          <a:bodyPr/>
          <a:lstStyle/>
          <a:p>
            <a:r>
              <a:rPr lang="en-US" dirty="0" smtClean="0">
                <a:solidFill>
                  <a:srgbClr val="4F4F4F"/>
                </a:solidFill>
                <a:latin typeface="Century Gothic" pitchFamily="34" charset="0"/>
              </a:rPr>
              <a:t>6) Check the table joins – continued.</a:t>
            </a:r>
          </a:p>
          <a:p>
            <a:endParaRPr lang="en-US" dirty="0" smtClean="0">
              <a:solidFill>
                <a:srgbClr val="4F4F4F"/>
              </a:solidFill>
              <a:latin typeface="Century Gothic" pitchFamily="34" charset="0"/>
            </a:endParaRPr>
          </a:p>
          <a:p>
            <a:endParaRPr lang="en-US" dirty="0" smtClean="0">
              <a:solidFill>
                <a:srgbClr val="4F4F4F"/>
              </a:solidFill>
              <a:latin typeface="Century Gothic" pitchFamily="34" charset="0"/>
            </a:endParaRPr>
          </a:p>
          <a:p>
            <a:endParaRPr lang="en-US" dirty="0" smtClean="0">
              <a:solidFill>
                <a:srgbClr val="4F4F4F"/>
              </a:solidFill>
              <a:latin typeface="Century Gothic" pitchFamily="34" charset="0"/>
            </a:endParaRPr>
          </a:p>
          <a:p>
            <a:endParaRPr lang="en-US" dirty="0" smtClean="0">
              <a:solidFill>
                <a:srgbClr val="4F4F4F"/>
              </a:solidFill>
              <a:latin typeface="Century Gothic" pitchFamily="34" charset="0"/>
            </a:endParaRPr>
          </a:p>
          <a:p>
            <a:endParaRPr lang="en-US" dirty="0" smtClean="0">
              <a:solidFill>
                <a:srgbClr val="4F4F4F"/>
              </a:solidFill>
              <a:latin typeface="Century Gothic" pitchFamily="34" charset="0"/>
            </a:endParaRPr>
          </a:p>
          <a:p>
            <a:r>
              <a:rPr lang="en-US" dirty="0" smtClean="0">
                <a:solidFill>
                  <a:srgbClr val="4F4F4F"/>
                </a:solidFill>
                <a:latin typeface="Century Gothic" pitchFamily="34" charset="0"/>
              </a:rPr>
              <a:t>Count is the same for all</a:t>
            </a:r>
          </a:p>
          <a:p>
            <a:pPr>
              <a:buNone/>
            </a:pPr>
            <a:r>
              <a:rPr lang="en-US" dirty="0" smtClean="0">
                <a:solidFill>
                  <a:srgbClr val="4F4F4F"/>
                </a:solidFill>
                <a:latin typeface="Century Gothic" pitchFamily="34" charset="0"/>
              </a:rPr>
              <a:t>three queries (365).</a:t>
            </a:r>
          </a:p>
        </p:txBody>
      </p:sp>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94</a:t>
            </a:fld>
            <a:endParaRPr lang="en-US">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Performance Issue Troubleshooting</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Troubleshooting Performance</a:t>
            </a:r>
          </a:p>
        </p:txBody>
      </p:sp>
      <p:pic>
        <p:nvPicPr>
          <p:cNvPr id="52225" name="Picture 1"/>
          <p:cNvPicPr>
            <a:picLocks noChangeAspect="1" noChangeArrowheads="1"/>
          </p:cNvPicPr>
          <p:nvPr/>
        </p:nvPicPr>
        <p:blipFill>
          <a:blip r:embed="rId4"/>
          <a:srcRect/>
          <a:stretch>
            <a:fillRect/>
          </a:stretch>
        </p:blipFill>
        <p:spPr bwMode="auto">
          <a:xfrm>
            <a:off x="420687" y="1920236"/>
            <a:ext cx="8266113" cy="2305050"/>
          </a:xfrm>
          <a:prstGeom prst="rect">
            <a:avLst/>
          </a:prstGeom>
          <a:noFill/>
          <a:ln w="9525">
            <a:noFill/>
            <a:miter lim="800000"/>
            <a:headEnd/>
            <a:tailEnd/>
          </a:ln>
        </p:spPr>
      </p:pic>
      <p:sp>
        <p:nvSpPr>
          <p:cNvPr id="13" name="Rounded Rectangle 12"/>
          <p:cNvSpPr/>
          <p:nvPr/>
        </p:nvSpPr>
        <p:spPr>
          <a:xfrm>
            <a:off x="584462" y="3959258"/>
            <a:ext cx="499620" cy="266028"/>
          </a:xfrm>
          <a:prstGeom prst="roundRect">
            <a:avLst/>
          </a:prstGeom>
          <a:noFill/>
          <a:ln w="25400">
            <a:solidFill>
              <a:srgbClr val="C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ounded Rectangle 13"/>
          <p:cNvSpPr/>
          <p:nvPr/>
        </p:nvSpPr>
        <p:spPr>
          <a:xfrm>
            <a:off x="5450265" y="5785686"/>
            <a:ext cx="499620" cy="266028"/>
          </a:xfrm>
          <a:prstGeom prst="roundRect">
            <a:avLst/>
          </a:prstGeom>
          <a:noFill/>
          <a:ln w="25400">
            <a:solidFill>
              <a:srgbClr val="C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ounded Rectangle 14"/>
          <p:cNvSpPr/>
          <p:nvPr/>
        </p:nvSpPr>
        <p:spPr>
          <a:xfrm>
            <a:off x="6786402" y="5303137"/>
            <a:ext cx="499620" cy="266028"/>
          </a:xfrm>
          <a:prstGeom prst="roundRect">
            <a:avLst/>
          </a:prstGeom>
          <a:noFill/>
          <a:ln w="25400">
            <a:solidFill>
              <a:srgbClr val="C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95</a:t>
            </a:fld>
            <a:endParaRPr lang="en-US">
              <a:latin typeface="Century Gothic" pitchFamily="34" charset="0"/>
            </a:endParaRPr>
          </a:p>
        </p:txBody>
      </p:sp>
      <p:sp>
        <p:nvSpPr>
          <p:cNvPr id="14338" name="Content Placeholder 2"/>
          <p:cNvSpPr>
            <a:spLocks noGrp="1"/>
          </p:cNvSpPr>
          <p:nvPr>
            <p:ph idx="1"/>
          </p:nvPr>
        </p:nvSpPr>
        <p:spPr>
          <a:xfrm>
            <a:off x="457200" y="1316038"/>
            <a:ext cx="8229600" cy="4997405"/>
          </a:xfrm>
        </p:spPr>
        <p:txBody>
          <a:bodyPr/>
          <a:lstStyle/>
          <a:p>
            <a:r>
              <a:rPr lang="en-US" dirty="0" smtClean="0">
                <a:solidFill>
                  <a:srgbClr val="4F4F4F"/>
                </a:solidFill>
                <a:latin typeface="Century Gothic" pitchFamily="34" charset="0"/>
              </a:rPr>
              <a:t>6) Check the table joins – continued.</a:t>
            </a:r>
          </a:p>
          <a:p>
            <a:pPr lvl="1"/>
            <a:r>
              <a:rPr lang="en-US" dirty="0" smtClean="0">
                <a:solidFill>
                  <a:srgbClr val="4F4F4F"/>
                </a:solidFill>
                <a:latin typeface="Century Gothic" pitchFamily="34" charset="0"/>
              </a:rPr>
              <a:t>Because the query is not doing a complete key match, it’s generating more records than we need in the WHERE EXISTS clause and then displaying each single instance it finds for the records, so the end result is the same. </a:t>
            </a:r>
          </a:p>
          <a:p>
            <a:pPr lvl="1"/>
            <a:r>
              <a:rPr lang="en-US" dirty="0" smtClean="0">
                <a:solidFill>
                  <a:srgbClr val="4F4F4F"/>
                </a:solidFill>
                <a:latin typeface="Century Gothic" pitchFamily="34" charset="0"/>
              </a:rPr>
              <a:t>128,893 records to get just 365 records to delete.</a:t>
            </a: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Performance Issue Troubleshooting</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Troubleshooting Performance</a:t>
            </a:r>
          </a:p>
        </p:txBody>
      </p:sp>
      <p:pic>
        <p:nvPicPr>
          <p:cNvPr id="7170" name="Picture 2"/>
          <p:cNvPicPr>
            <a:picLocks noChangeAspect="1" noChangeArrowheads="1"/>
          </p:cNvPicPr>
          <p:nvPr/>
        </p:nvPicPr>
        <p:blipFill>
          <a:blip r:embed="rId3"/>
          <a:srcRect/>
          <a:stretch>
            <a:fillRect/>
          </a:stretch>
        </p:blipFill>
        <p:spPr bwMode="auto">
          <a:xfrm>
            <a:off x="655167" y="4275094"/>
            <a:ext cx="7943850" cy="2038350"/>
          </a:xfrm>
          <a:prstGeom prst="rect">
            <a:avLst/>
          </a:prstGeom>
          <a:noFill/>
          <a:ln w="9525">
            <a:noFill/>
            <a:miter lim="800000"/>
            <a:headEnd/>
            <a:tailEnd/>
          </a:ln>
        </p:spPr>
      </p:pic>
      <p:sp>
        <p:nvSpPr>
          <p:cNvPr id="9" name="Rounded Rectangle 8"/>
          <p:cNvSpPr/>
          <p:nvPr/>
        </p:nvSpPr>
        <p:spPr>
          <a:xfrm>
            <a:off x="740010" y="6127423"/>
            <a:ext cx="542037" cy="186021"/>
          </a:xfrm>
          <a:prstGeom prst="roundRect">
            <a:avLst/>
          </a:prstGeom>
          <a:noFill/>
          <a:ln w="25400">
            <a:solidFill>
              <a:srgbClr val="C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96</a:t>
            </a:fld>
            <a:endParaRPr lang="en-US">
              <a:latin typeface="Century Gothic" pitchFamily="34" charset="0"/>
            </a:endParaRPr>
          </a:p>
        </p:txBody>
      </p:sp>
      <p:sp>
        <p:nvSpPr>
          <p:cNvPr id="14338" name="Content Placeholder 2"/>
          <p:cNvSpPr>
            <a:spLocks noGrp="1"/>
          </p:cNvSpPr>
          <p:nvPr>
            <p:ph idx="1"/>
          </p:nvPr>
        </p:nvSpPr>
        <p:spPr>
          <a:xfrm>
            <a:off x="457200" y="1316038"/>
            <a:ext cx="8229600" cy="5143500"/>
          </a:xfrm>
        </p:spPr>
        <p:txBody>
          <a:bodyPr/>
          <a:lstStyle/>
          <a:p>
            <a:r>
              <a:rPr lang="en-US" dirty="0" smtClean="0">
                <a:solidFill>
                  <a:srgbClr val="4F4F4F"/>
                </a:solidFill>
                <a:latin typeface="Century Gothic" pitchFamily="34" charset="0"/>
              </a:rPr>
              <a:t>7) Re-write SQL script to do better matches.</a:t>
            </a:r>
          </a:p>
          <a:p>
            <a:pPr lvl="1"/>
            <a:r>
              <a:rPr lang="en-US" dirty="0" smtClean="0">
                <a:solidFill>
                  <a:srgbClr val="4F4F4F"/>
                </a:solidFill>
                <a:latin typeface="Century Gothic" pitchFamily="34" charset="0"/>
              </a:rPr>
              <a:t>Ensure the joins match on a one to one grain.</a:t>
            </a:r>
            <a:endParaRPr lang="en-US" sz="1600" dirty="0" smtClean="0">
              <a:solidFill>
                <a:srgbClr val="4F4F4F"/>
              </a:solidFill>
              <a:latin typeface="Century Gothic" pitchFamily="34" charset="0"/>
            </a:endParaRPr>
          </a:p>
          <a:p>
            <a:endParaRPr lang="en-US" sz="2000" dirty="0" smtClean="0">
              <a:solidFill>
                <a:srgbClr val="4F4F4F"/>
              </a:solidFill>
              <a:latin typeface="Century Gothic" pitchFamily="34" charset="0"/>
            </a:endParaRPr>
          </a:p>
          <a:p>
            <a:endParaRPr lang="en-US" sz="2000" dirty="0" smtClean="0">
              <a:solidFill>
                <a:srgbClr val="4F4F4F"/>
              </a:solidFill>
              <a:latin typeface="Century Gothic" pitchFamily="34" charset="0"/>
            </a:endParaRPr>
          </a:p>
          <a:p>
            <a:endParaRPr lang="en-US" sz="2000" dirty="0" smtClean="0">
              <a:solidFill>
                <a:srgbClr val="4F4F4F"/>
              </a:solidFill>
              <a:latin typeface="Century Gothic" pitchFamily="34" charset="0"/>
            </a:endParaRPr>
          </a:p>
          <a:p>
            <a:endParaRPr lang="en-US" sz="2000" dirty="0" smtClean="0">
              <a:solidFill>
                <a:srgbClr val="4F4F4F"/>
              </a:solidFill>
              <a:latin typeface="Century Gothic" pitchFamily="34" charset="0"/>
            </a:endParaRPr>
          </a:p>
          <a:p>
            <a:pPr>
              <a:buNone/>
            </a:pPr>
            <a:endParaRPr lang="en-US" sz="2000"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Performance Issue Troubleshooting</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Troubleshooting Performance</a:t>
            </a:r>
          </a:p>
        </p:txBody>
      </p:sp>
      <p:grpSp>
        <p:nvGrpSpPr>
          <p:cNvPr id="12" name="Group 11"/>
          <p:cNvGrpSpPr/>
          <p:nvPr/>
        </p:nvGrpSpPr>
        <p:grpSpPr>
          <a:xfrm>
            <a:off x="315798" y="2755859"/>
            <a:ext cx="8547100" cy="3121949"/>
            <a:chOff x="315798" y="2755859"/>
            <a:chExt cx="8547100" cy="3121949"/>
          </a:xfrm>
        </p:grpSpPr>
        <p:pic>
          <p:nvPicPr>
            <p:cNvPr id="48131" name="Picture 3"/>
            <p:cNvPicPr>
              <a:picLocks noChangeAspect="1" noChangeArrowheads="1"/>
            </p:cNvPicPr>
            <p:nvPr/>
          </p:nvPicPr>
          <p:blipFill>
            <a:blip r:embed="rId3"/>
            <a:srcRect/>
            <a:stretch>
              <a:fillRect/>
            </a:stretch>
          </p:blipFill>
          <p:spPr bwMode="auto">
            <a:xfrm>
              <a:off x="315798" y="2755859"/>
              <a:ext cx="8547100" cy="3121949"/>
            </a:xfrm>
            <a:prstGeom prst="rect">
              <a:avLst/>
            </a:prstGeom>
            <a:noFill/>
            <a:ln w="9525">
              <a:noFill/>
              <a:miter lim="800000"/>
              <a:headEnd/>
              <a:tailEnd/>
            </a:ln>
          </p:spPr>
        </p:pic>
        <p:sp>
          <p:nvSpPr>
            <p:cNvPr id="10" name="Rounded Rectangle 9"/>
            <p:cNvSpPr/>
            <p:nvPr/>
          </p:nvSpPr>
          <p:spPr>
            <a:xfrm>
              <a:off x="438346" y="5622940"/>
              <a:ext cx="339365" cy="236014"/>
            </a:xfrm>
            <a:prstGeom prst="roundRect">
              <a:avLst/>
            </a:prstGeom>
            <a:noFill/>
            <a:ln w="25400">
              <a:solidFill>
                <a:srgbClr val="C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97</a:t>
            </a:fld>
            <a:endParaRPr lang="en-US">
              <a:latin typeface="Century Gothic" pitchFamily="34" charset="0"/>
            </a:endParaRPr>
          </a:p>
        </p:txBody>
      </p:sp>
      <p:sp>
        <p:nvSpPr>
          <p:cNvPr id="14338" name="Content Placeholder 2"/>
          <p:cNvSpPr>
            <a:spLocks noGrp="1"/>
          </p:cNvSpPr>
          <p:nvPr>
            <p:ph idx="1"/>
          </p:nvPr>
        </p:nvSpPr>
        <p:spPr>
          <a:xfrm>
            <a:off x="457200" y="1316039"/>
            <a:ext cx="8229600" cy="4827586"/>
          </a:xfrm>
        </p:spPr>
        <p:txBody>
          <a:bodyPr/>
          <a:lstStyle/>
          <a:p>
            <a:r>
              <a:rPr lang="en-US" dirty="0" smtClean="0">
                <a:solidFill>
                  <a:srgbClr val="4F4F4F"/>
                </a:solidFill>
                <a:latin typeface="Century Gothic" pitchFamily="34" charset="0"/>
              </a:rPr>
              <a:t>8) Put the new DELETE statement into the procedure.  </a:t>
            </a:r>
          </a:p>
          <a:p>
            <a:pPr>
              <a:buNone/>
            </a:pPr>
            <a:r>
              <a:rPr lang="en-US" dirty="0" smtClean="0">
                <a:solidFill>
                  <a:srgbClr val="4F4F4F"/>
                </a:solidFill>
                <a:latin typeface="Century Gothic" pitchFamily="34" charset="0"/>
              </a:rPr>
              <a:t>	Rerun and confirm the length of time for DELETION from the audit logs.</a:t>
            </a:r>
          </a:p>
          <a:p>
            <a:endParaRPr lang="en-US" dirty="0" smtClean="0">
              <a:solidFill>
                <a:srgbClr val="4F4F4F"/>
              </a:solidFill>
              <a:latin typeface="Century Gothic" pitchFamily="34" charset="0"/>
            </a:endParaRPr>
          </a:p>
          <a:p>
            <a:endParaRPr lang="en-US" sz="2000" dirty="0" smtClean="0">
              <a:solidFill>
                <a:srgbClr val="4F4F4F"/>
              </a:solidFill>
              <a:latin typeface="Century Gothic" pitchFamily="34" charset="0"/>
            </a:endParaRPr>
          </a:p>
          <a:p>
            <a:endParaRPr lang="en-US" sz="2000" dirty="0" smtClean="0">
              <a:solidFill>
                <a:srgbClr val="4F4F4F"/>
              </a:solidFill>
              <a:latin typeface="Century Gothic" pitchFamily="34" charset="0"/>
            </a:endParaRPr>
          </a:p>
          <a:p>
            <a:endParaRPr lang="en-US" sz="2000" dirty="0" smtClean="0">
              <a:solidFill>
                <a:srgbClr val="4F4F4F"/>
              </a:solidFill>
              <a:latin typeface="Century Gothic" pitchFamily="34" charset="0"/>
            </a:endParaRPr>
          </a:p>
          <a:p>
            <a:endParaRPr lang="en-US" sz="2000" dirty="0" smtClean="0">
              <a:solidFill>
                <a:srgbClr val="4F4F4F"/>
              </a:solidFill>
              <a:latin typeface="Century Gothic" pitchFamily="34" charset="0"/>
            </a:endParaRPr>
          </a:p>
          <a:p>
            <a:endParaRPr lang="en-US" sz="2000" dirty="0" smtClean="0">
              <a:solidFill>
                <a:srgbClr val="4F4F4F"/>
              </a:solidFill>
              <a:latin typeface="Century Gothic" pitchFamily="34" charset="0"/>
            </a:endParaRPr>
          </a:p>
          <a:p>
            <a:endParaRPr lang="en-US" sz="2000" dirty="0" smtClean="0">
              <a:solidFill>
                <a:srgbClr val="4F4F4F"/>
              </a:solidFill>
              <a:latin typeface="Century Gothic" pitchFamily="34" charset="0"/>
            </a:endParaRPr>
          </a:p>
          <a:p>
            <a:endParaRPr lang="en-US" sz="2000" dirty="0" smtClean="0">
              <a:solidFill>
                <a:srgbClr val="4F4F4F"/>
              </a:solidFill>
              <a:latin typeface="Century Gothic" pitchFamily="34" charset="0"/>
            </a:endParaRPr>
          </a:p>
          <a:p>
            <a:pPr>
              <a:buNone/>
            </a:pPr>
            <a:endParaRPr lang="en-US" sz="2000"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Performance Issue Troubleshooting</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Troubleshooting Performance</a:t>
            </a: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Working With Large Tables</a:t>
            </a:r>
            <a:endParaRPr lang="en-US" dirty="0"/>
          </a:p>
        </p:txBody>
      </p:sp>
      <p:sp>
        <p:nvSpPr>
          <p:cNvPr id="3" name="Text Placeholder 2"/>
          <p:cNvSpPr>
            <a:spLocks noGrp="1"/>
          </p:cNvSpPr>
          <p:nvPr>
            <p:ph type="body" sz="quarter" idx="10"/>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5E7FAC-0D11-4F53-8964-5A28CDA506D1}" type="slidenum">
              <a:rPr lang="en-US">
                <a:latin typeface="Century Gothic" pitchFamily="34" charset="0"/>
              </a:rPr>
              <a:pPr fontAlgn="base">
                <a:spcBef>
                  <a:spcPct val="0"/>
                </a:spcBef>
                <a:spcAft>
                  <a:spcPct val="0"/>
                </a:spcAft>
              </a:pPr>
              <a:t>99</a:t>
            </a:fld>
            <a:endParaRPr lang="en-US">
              <a:latin typeface="Century Gothic" pitchFamily="34" charset="0"/>
            </a:endParaRPr>
          </a:p>
        </p:txBody>
      </p:sp>
      <p:sp>
        <p:nvSpPr>
          <p:cNvPr id="14338" name="Content Placeholder 2"/>
          <p:cNvSpPr>
            <a:spLocks noGrp="1"/>
          </p:cNvSpPr>
          <p:nvPr>
            <p:ph idx="1"/>
          </p:nvPr>
        </p:nvSpPr>
        <p:spPr>
          <a:xfrm>
            <a:off x="457200" y="1476103"/>
            <a:ext cx="8229600" cy="4667521"/>
          </a:xfrm>
        </p:spPr>
        <p:txBody>
          <a:bodyPr/>
          <a:lstStyle/>
          <a:p>
            <a:r>
              <a:rPr lang="en-US" dirty="0" smtClean="0">
                <a:solidFill>
                  <a:srgbClr val="4F4F4F"/>
                </a:solidFill>
                <a:latin typeface="Century Gothic" pitchFamily="34" charset="0"/>
              </a:rPr>
              <a:t>Large tables with more than a million records can take a very long time to delete records. </a:t>
            </a:r>
          </a:p>
          <a:p>
            <a:r>
              <a:rPr lang="en-US" dirty="0" smtClean="0">
                <a:solidFill>
                  <a:srgbClr val="4F4F4F"/>
                </a:solidFill>
                <a:latin typeface="Century Gothic" pitchFamily="34" charset="0"/>
              </a:rPr>
              <a:t>DELETE have to keep track of all the records to be deleted in </a:t>
            </a:r>
            <a:r>
              <a:rPr lang="en-US" dirty="0" err="1" smtClean="0">
                <a:solidFill>
                  <a:srgbClr val="4F4F4F"/>
                </a:solidFill>
                <a:latin typeface="Century Gothic" pitchFamily="34" charset="0"/>
              </a:rPr>
              <a:t>pagefiles</a:t>
            </a:r>
            <a:r>
              <a:rPr lang="en-US" dirty="0" smtClean="0">
                <a:solidFill>
                  <a:srgbClr val="4F4F4F"/>
                </a:solidFill>
                <a:latin typeface="Century Gothic" pitchFamily="34" charset="0"/>
              </a:rPr>
              <a:t> prior to the commit of the DELETE. </a:t>
            </a:r>
          </a:p>
          <a:p>
            <a:r>
              <a:rPr lang="en-US" dirty="0" smtClean="0">
                <a:solidFill>
                  <a:srgbClr val="4F4F4F"/>
                </a:solidFill>
                <a:latin typeface="Century Gothic" pitchFamily="34" charset="0"/>
              </a:rPr>
              <a:t>DELETE initially take up more space on the server prior to the actual deletion.</a:t>
            </a:r>
            <a:endParaRPr lang="en-US" sz="2000" dirty="0" smtClean="0">
              <a:solidFill>
                <a:srgbClr val="4F4F4F"/>
              </a:solidFill>
              <a:latin typeface="Century Gothic" pitchFamily="34" charset="0"/>
            </a:endParaRPr>
          </a:p>
        </p:txBody>
      </p:sp>
      <p:sp>
        <p:nvSpPr>
          <p:cNvPr id="14339" name="Title 3"/>
          <p:cNvSpPr>
            <a:spLocks noGrp="1"/>
          </p:cNvSpPr>
          <p:nvPr>
            <p:ph type="title"/>
          </p:nvPr>
        </p:nvSpPr>
        <p:spPr>
          <a:xfrm>
            <a:off x="457200" y="608013"/>
            <a:ext cx="8229600" cy="708025"/>
          </a:xfrm>
        </p:spPr>
        <p:txBody>
          <a:bodyPr/>
          <a:lstStyle/>
          <a:p>
            <a:r>
              <a:rPr lang="en-US" dirty="0" smtClean="0">
                <a:solidFill>
                  <a:srgbClr val="4F4F4F"/>
                </a:solidFill>
                <a:latin typeface="Century Gothic" pitchFamily="34" charset="0"/>
              </a:rPr>
              <a:t>DELETE vs. COPY/TRUNCATE/INSERT</a:t>
            </a:r>
          </a:p>
        </p:txBody>
      </p:sp>
      <p:sp>
        <p:nvSpPr>
          <p:cNvPr id="14340" name="Text Placeholder 4"/>
          <p:cNvSpPr>
            <a:spLocks noGrp="1"/>
          </p:cNvSpPr>
          <p:nvPr>
            <p:ph type="body" sz="quarter" idx="11"/>
          </p:nvPr>
        </p:nvSpPr>
        <p:spPr/>
        <p:txBody>
          <a:bodyPr/>
          <a:lstStyle/>
          <a:p>
            <a:r>
              <a:rPr lang="en-US" dirty="0" smtClean="0">
                <a:latin typeface="Century Gothic" pitchFamily="34" charset="0"/>
              </a:rPr>
              <a:t>Working with Large Tables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33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33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DVSECTIONID" val="fD2IfI20OS2duSCZC58CSe"/>
</p:tagLst>
</file>

<file path=ppt/tags/tag10.xml><?xml version="1.0" encoding="utf-8"?>
<p:tagLst xmlns:a="http://schemas.openxmlformats.org/drawingml/2006/main" xmlns:r="http://schemas.openxmlformats.org/officeDocument/2006/relationships" xmlns:p="http://schemas.openxmlformats.org/presentationml/2006/main">
  <p:tag name="DVSHAPEID" val="0i0BGRA223vuPXss105CZf"/>
</p:tagLst>
</file>

<file path=ppt/tags/tag11.xml><?xml version="1.0" encoding="utf-8"?>
<p:tagLst xmlns:a="http://schemas.openxmlformats.org/drawingml/2006/main" xmlns:r="http://schemas.openxmlformats.org/officeDocument/2006/relationships" xmlns:p="http://schemas.openxmlformats.org/presentationml/2006/main">
  <p:tag name="DVSECTIONID" val="fD2IfI20OS2duSCZC58CSe"/>
</p:tagLst>
</file>

<file path=ppt/tags/tag12.xml><?xml version="1.0" encoding="utf-8"?>
<p:tagLst xmlns:a="http://schemas.openxmlformats.org/drawingml/2006/main" xmlns:r="http://schemas.openxmlformats.org/officeDocument/2006/relationships" xmlns:p="http://schemas.openxmlformats.org/presentationml/2006/main">
  <p:tag name="DVSHAPEID" val="jolST8GLCQKyt6US0jO0uI"/>
</p:tagLst>
</file>

<file path=ppt/tags/tag13.xml><?xml version="1.0" encoding="utf-8"?>
<p:tagLst xmlns:a="http://schemas.openxmlformats.org/drawingml/2006/main" xmlns:r="http://schemas.openxmlformats.org/officeDocument/2006/relationships" xmlns:p="http://schemas.openxmlformats.org/presentationml/2006/main">
  <p:tag name="DVSHAPEID" val="R1DkKaNSZgxb5ic9IMXqcn"/>
</p:tagLst>
</file>

<file path=ppt/tags/tag14.xml><?xml version="1.0" encoding="utf-8"?>
<p:tagLst xmlns:a="http://schemas.openxmlformats.org/drawingml/2006/main" xmlns:r="http://schemas.openxmlformats.org/officeDocument/2006/relationships" xmlns:p="http://schemas.openxmlformats.org/presentationml/2006/main">
  <p:tag name="DVSHAPEID" val="bGSh8NNnhiRBwkeyowXKRu"/>
</p:tagLst>
</file>

<file path=ppt/tags/tag15.xml><?xml version="1.0" encoding="utf-8"?>
<p:tagLst xmlns:a="http://schemas.openxmlformats.org/drawingml/2006/main" xmlns:r="http://schemas.openxmlformats.org/officeDocument/2006/relationships" xmlns:p="http://schemas.openxmlformats.org/presentationml/2006/main">
  <p:tag name="DVSHAPEID" val="0i0BGRA223vuPXss105CZf"/>
</p:tagLst>
</file>

<file path=ppt/tags/tag16.xml><?xml version="1.0" encoding="utf-8"?>
<p:tagLst xmlns:a="http://schemas.openxmlformats.org/drawingml/2006/main" xmlns:r="http://schemas.openxmlformats.org/officeDocument/2006/relationships" xmlns:p="http://schemas.openxmlformats.org/presentationml/2006/main">
  <p:tag name="DVSECTIONID" val="fD2IfI20OS2duSCZC58CSe"/>
</p:tagLst>
</file>

<file path=ppt/tags/tag17.xml><?xml version="1.0" encoding="utf-8"?>
<p:tagLst xmlns:a="http://schemas.openxmlformats.org/drawingml/2006/main" xmlns:r="http://schemas.openxmlformats.org/officeDocument/2006/relationships" xmlns:p="http://schemas.openxmlformats.org/presentationml/2006/main">
  <p:tag name="DVSHAPEID" val="jolST8GLCQKyt6US0jO0uI"/>
</p:tagLst>
</file>

<file path=ppt/tags/tag18.xml><?xml version="1.0" encoding="utf-8"?>
<p:tagLst xmlns:a="http://schemas.openxmlformats.org/drawingml/2006/main" xmlns:r="http://schemas.openxmlformats.org/officeDocument/2006/relationships" xmlns:p="http://schemas.openxmlformats.org/presentationml/2006/main">
  <p:tag name="DVSHAPEID" val="R1DkKaNSZgxb5ic9IMXqcn"/>
</p:tagLst>
</file>

<file path=ppt/tags/tag19.xml><?xml version="1.0" encoding="utf-8"?>
<p:tagLst xmlns:a="http://schemas.openxmlformats.org/drawingml/2006/main" xmlns:r="http://schemas.openxmlformats.org/officeDocument/2006/relationships" xmlns:p="http://schemas.openxmlformats.org/presentationml/2006/main">
  <p:tag name="DVSHAPEID" val="bGSh8NNnhiRBwkeyowXKRu"/>
</p:tagLst>
</file>

<file path=ppt/tags/tag2.xml><?xml version="1.0" encoding="utf-8"?>
<p:tagLst xmlns:a="http://schemas.openxmlformats.org/drawingml/2006/main" xmlns:r="http://schemas.openxmlformats.org/officeDocument/2006/relationships" xmlns:p="http://schemas.openxmlformats.org/presentationml/2006/main">
  <p:tag name="DVSHAPEID" val="jolST8GLCQKyt6US0jO0uI"/>
</p:tagLst>
</file>

<file path=ppt/tags/tag20.xml><?xml version="1.0" encoding="utf-8"?>
<p:tagLst xmlns:a="http://schemas.openxmlformats.org/drawingml/2006/main" xmlns:r="http://schemas.openxmlformats.org/officeDocument/2006/relationships" xmlns:p="http://schemas.openxmlformats.org/presentationml/2006/main">
  <p:tag name="DVSHAPEID" val="0i0BGRA223vuPXss105CZf"/>
</p:tagLst>
</file>

<file path=ppt/tags/tag21.xml><?xml version="1.0" encoding="utf-8"?>
<p:tagLst xmlns:a="http://schemas.openxmlformats.org/drawingml/2006/main" xmlns:r="http://schemas.openxmlformats.org/officeDocument/2006/relationships" xmlns:p="http://schemas.openxmlformats.org/presentationml/2006/main">
  <p:tag name="DVSECTIONID" val="fD2IfI20OS2duSCZC58CSe"/>
</p:tagLst>
</file>

<file path=ppt/tags/tag22.xml><?xml version="1.0" encoding="utf-8"?>
<p:tagLst xmlns:a="http://schemas.openxmlformats.org/drawingml/2006/main" xmlns:r="http://schemas.openxmlformats.org/officeDocument/2006/relationships" xmlns:p="http://schemas.openxmlformats.org/presentationml/2006/main">
  <p:tag name="DVSHAPEID" val="jolST8GLCQKyt6US0jO0uI"/>
</p:tagLst>
</file>

<file path=ppt/tags/tag23.xml><?xml version="1.0" encoding="utf-8"?>
<p:tagLst xmlns:a="http://schemas.openxmlformats.org/drawingml/2006/main" xmlns:r="http://schemas.openxmlformats.org/officeDocument/2006/relationships" xmlns:p="http://schemas.openxmlformats.org/presentationml/2006/main">
  <p:tag name="DVSHAPEID" val="R1DkKaNSZgxb5ic9IMXqcn"/>
</p:tagLst>
</file>

<file path=ppt/tags/tag24.xml><?xml version="1.0" encoding="utf-8"?>
<p:tagLst xmlns:a="http://schemas.openxmlformats.org/drawingml/2006/main" xmlns:r="http://schemas.openxmlformats.org/officeDocument/2006/relationships" xmlns:p="http://schemas.openxmlformats.org/presentationml/2006/main">
  <p:tag name="DVSHAPEID" val="bGSh8NNnhiRBwkeyowXKRu"/>
</p:tagLst>
</file>

<file path=ppt/tags/tag25.xml><?xml version="1.0" encoding="utf-8"?>
<p:tagLst xmlns:a="http://schemas.openxmlformats.org/drawingml/2006/main" xmlns:r="http://schemas.openxmlformats.org/officeDocument/2006/relationships" xmlns:p="http://schemas.openxmlformats.org/presentationml/2006/main">
  <p:tag name="DVSHAPEID" val="0i0BGRA223vuPXss105CZf"/>
</p:tagLst>
</file>

<file path=ppt/tags/tag26.xml><?xml version="1.0" encoding="utf-8"?>
<p:tagLst xmlns:a="http://schemas.openxmlformats.org/drawingml/2006/main" xmlns:r="http://schemas.openxmlformats.org/officeDocument/2006/relationships" xmlns:p="http://schemas.openxmlformats.org/presentationml/2006/main">
  <p:tag name="DVSECTIONID" val="fD2IfI20OS2duSCZC58CSe"/>
</p:tagLst>
</file>

<file path=ppt/tags/tag27.xml><?xml version="1.0" encoding="utf-8"?>
<p:tagLst xmlns:a="http://schemas.openxmlformats.org/drawingml/2006/main" xmlns:r="http://schemas.openxmlformats.org/officeDocument/2006/relationships" xmlns:p="http://schemas.openxmlformats.org/presentationml/2006/main">
  <p:tag name="DVSHAPEID" val="jolST8GLCQKyt6US0jO0uI"/>
</p:tagLst>
</file>

<file path=ppt/tags/tag28.xml><?xml version="1.0" encoding="utf-8"?>
<p:tagLst xmlns:a="http://schemas.openxmlformats.org/drawingml/2006/main" xmlns:r="http://schemas.openxmlformats.org/officeDocument/2006/relationships" xmlns:p="http://schemas.openxmlformats.org/presentationml/2006/main">
  <p:tag name="DVSHAPEID" val="R1DkKaNSZgxb5ic9IMXqcn"/>
</p:tagLst>
</file>

<file path=ppt/tags/tag29.xml><?xml version="1.0" encoding="utf-8"?>
<p:tagLst xmlns:a="http://schemas.openxmlformats.org/drawingml/2006/main" xmlns:r="http://schemas.openxmlformats.org/officeDocument/2006/relationships" xmlns:p="http://schemas.openxmlformats.org/presentationml/2006/main">
  <p:tag name="DVSHAPEID" val="bGSh8NNnhiRBwkeyowXKRu"/>
</p:tagLst>
</file>

<file path=ppt/tags/tag3.xml><?xml version="1.0" encoding="utf-8"?>
<p:tagLst xmlns:a="http://schemas.openxmlformats.org/drawingml/2006/main" xmlns:r="http://schemas.openxmlformats.org/officeDocument/2006/relationships" xmlns:p="http://schemas.openxmlformats.org/presentationml/2006/main">
  <p:tag name="DVSHAPEID" val="R1DkKaNSZgxb5ic9IMXqcn"/>
</p:tagLst>
</file>

<file path=ppt/tags/tag30.xml><?xml version="1.0" encoding="utf-8"?>
<p:tagLst xmlns:a="http://schemas.openxmlformats.org/drawingml/2006/main" xmlns:r="http://schemas.openxmlformats.org/officeDocument/2006/relationships" xmlns:p="http://schemas.openxmlformats.org/presentationml/2006/main">
  <p:tag name="DVSHAPEID" val="0i0BGRA223vuPXss105CZf"/>
</p:tagLst>
</file>

<file path=ppt/tags/tag31.xml><?xml version="1.0" encoding="utf-8"?>
<p:tagLst xmlns:a="http://schemas.openxmlformats.org/drawingml/2006/main" xmlns:r="http://schemas.openxmlformats.org/officeDocument/2006/relationships" xmlns:p="http://schemas.openxmlformats.org/presentationml/2006/main">
  <p:tag name="DVSECTIONID" val="fD2IfI20OS2duSCZC58CSe"/>
</p:tagLst>
</file>

<file path=ppt/tags/tag32.xml><?xml version="1.0" encoding="utf-8"?>
<p:tagLst xmlns:a="http://schemas.openxmlformats.org/drawingml/2006/main" xmlns:r="http://schemas.openxmlformats.org/officeDocument/2006/relationships" xmlns:p="http://schemas.openxmlformats.org/presentationml/2006/main">
  <p:tag name="DVSHAPEID" val="jolST8GLCQKyt6US0jO0uI"/>
</p:tagLst>
</file>

<file path=ppt/tags/tag33.xml><?xml version="1.0" encoding="utf-8"?>
<p:tagLst xmlns:a="http://schemas.openxmlformats.org/drawingml/2006/main" xmlns:r="http://schemas.openxmlformats.org/officeDocument/2006/relationships" xmlns:p="http://schemas.openxmlformats.org/presentationml/2006/main">
  <p:tag name="DVSHAPEID" val="R1DkKaNSZgxb5ic9IMXqcn"/>
</p:tagLst>
</file>

<file path=ppt/tags/tag34.xml><?xml version="1.0" encoding="utf-8"?>
<p:tagLst xmlns:a="http://schemas.openxmlformats.org/drawingml/2006/main" xmlns:r="http://schemas.openxmlformats.org/officeDocument/2006/relationships" xmlns:p="http://schemas.openxmlformats.org/presentationml/2006/main">
  <p:tag name="DVSHAPEID" val="bGSh8NNnhiRBwkeyowXKRu"/>
</p:tagLst>
</file>

<file path=ppt/tags/tag35.xml><?xml version="1.0" encoding="utf-8"?>
<p:tagLst xmlns:a="http://schemas.openxmlformats.org/drawingml/2006/main" xmlns:r="http://schemas.openxmlformats.org/officeDocument/2006/relationships" xmlns:p="http://schemas.openxmlformats.org/presentationml/2006/main">
  <p:tag name="DVSHAPEID" val="0i0BGRA223vuPXss105CZf"/>
</p:tagLst>
</file>

<file path=ppt/tags/tag36.xml><?xml version="1.0" encoding="utf-8"?>
<p:tagLst xmlns:a="http://schemas.openxmlformats.org/drawingml/2006/main" xmlns:r="http://schemas.openxmlformats.org/officeDocument/2006/relationships" xmlns:p="http://schemas.openxmlformats.org/presentationml/2006/main">
  <p:tag name="DVSECTIONID" val="fD2IfI20OS2duSCZC58CSe"/>
</p:tagLst>
</file>

<file path=ppt/tags/tag37.xml><?xml version="1.0" encoding="utf-8"?>
<p:tagLst xmlns:a="http://schemas.openxmlformats.org/drawingml/2006/main" xmlns:r="http://schemas.openxmlformats.org/officeDocument/2006/relationships" xmlns:p="http://schemas.openxmlformats.org/presentationml/2006/main">
  <p:tag name="DVSHAPEID" val="jolST8GLCQKyt6US0jO0uI"/>
</p:tagLst>
</file>

<file path=ppt/tags/tag38.xml><?xml version="1.0" encoding="utf-8"?>
<p:tagLst xmlns:a="http://schemas.openxmlformats.org/drawingml/2006/main" xmlns:r="http://schemas.openxmlformats.org/officeDocument/2006/relationships" xmlns:p="http://schemas.openxmlformats.org/presentationml/2006/main">
  <p:tag name="DVSHAPEID" val="R1DkKaNSZgxb5ic9IMXqcn"/>
</p:tagLst>
</file>

<file path=ppt/tags/tag39.xml><?xml version="1.0" encoding="utf-8"?>
<p:tagLst xmlns:a="http://schemas.openxmlformats.org/drawingml/2006/main" xmlns:r="http://schemas.openxmlformats.org/officeDocument/2006/relationships" xmlns:p="http://schemas.openxmlformats.org/presentationml/2006/main">
  <p:tag name="DVSHAPEID" val="bGSh8NNnhiRBwkeyowXKRu"/>
</p:tagLst>
</file>

<file path=ppt/tags/tag4.xml><?xml version="1.0" encoding="utf-8"?>
<p:tagLst xmlns:a="http://schemas.openxmlformats.org/drawingml/2006/main" xmlns:r="http://schemas.openxmlformats.org/officeDocument/2006/relationships" xmlns:p="http://schemas.openxmlformats.org/presentationml/2006/main">
  <p:tag name="DVSHAPEID" val="bGSh8NNnhiRBwkeyowXKRu"/>
</p:tagLst>
</file>

<file path=ppt/tags/tag40.xml><?xml version="1.0" encoding="utf-8"?>
<p:tagLst xmlns:a="http://schemas.openxmlformats.org/drawingml/2006/main" xmlns:r="http://schemas.openxmlformats.org/officeDocument/2006/relationships" xmlns:p="http://schemas.openxmlformats.org/presentationml/2006/main">
  <p:tag name="DVSHAPEID" val="0i0BGRA223vuPXss105CZf"/>
</p:tagLst>
</file>

<file path=ppt/tags/tag41.xml><?xml version="1.0" encoding="utf-8"?>
<p:tagLst xmlns:a="http://schemas.openxmlformats.org/drawingml/2006/main" xmlns:r="http://schemas.openxmlformats.org/officeDocument/2006/relationships" xmlns:p="http://schemas.openxmlformats.org/presentationml/2006/main">
  <p:tag name="DVSECTIONID" val="fD2IfI20OS2duSCZC58CSe"/>
</p:tagLst>
</file>

<file path=ppt/tags/tag42.xml><?xml version="1.0" encoding="utf-8"?>
<p:tagLst xmlns:a="http://schemas.openxmlformats.org/drawingml/2006/main" xmlns:r="http://schemas.openxmlformats.org/officeDocument/2006/relationships" xmlns:p="http://schemas.openxmlformats.org/presentationml/2006/main">
  <p:tag name="DVSHAPEID" val="jolST8GLCQKyt6US0jO0uI"/>
</p:tagLst>
</file>

<file path=ppt/tags/tag43.xml><?xml version="1.0" encoding="utf-8"?>
<p:tagLst xmlns:a="http://schemas.openxmlformats.org/drawingml/2006/main" xmlns:r="http://schemas.openxmlformats.org/officeDocument/2006/relationships" xmlns:p="http://schemas.openxmlformats.org/presentationml/2006/main">
  <p:tag name="DVSHAPEID" val="R1DkKaNSZgxb5ic9IMXqcn"/>
</p:tagLst>
</file>

<file path=ppt/tags/tag44.xml><?xml version="1.0" encoding="utf-8"?>
<p:tagLst xmlns:a="http://schemas.openxmlformats.org/drawingml/2006/main" xmlns:r="http://schemas.openxmlformats.org/officeDocument/2006/relationships" xmlns:p="http://schemas.openxmlformats.org/presentationml/2006/main">
  <p:tag name="DVSHAPEID" val="bGSh8NNnhiRBwkeyowXKRu"/>
</p:tagLst>
</file>

<file path=ppt/tags/tag45.xml><?xml version="1.0" encoding="utf-8"?>
<p:tagLst xmlns:a="http://schemas.openxmlformats.org/drawingml/2006/main" xmlns:r="http://schemas.openxmlformats.org/officeDocument/2006/relationships" xmlns:p="http://schemas.openxmlformats.org/presentationml/2006/main">
  <p:tag name="DVSHAPEID" val="0i0BGRA223vuPXss105CZf"/>
</p:tagLst>
</file>

<file path=ppt/tags/tag46.xml><?xml version="1.0" encoding="utf-8"?>
<p:tagLst xmlns:a="http://schemas.openxmlformats.org/drawingml/2006/main" xmlns:r="http://schemas.openxmlformats.org/officeDocument/2006/relationships" xmlns:p="http://schemas.openxmlformats.org/presentationml/2006/main">
  <p:tag name="DVSECTIONID" val="fD2IfI20OS2duSCZC58CSe"/>
</p:tagLst>
</file>

<file path=ppt/tags/tag47.xml><?xml version="1.0" encoding="utf-8"?>
<p:tagLst xmlns:a="http://schemas.openxmlformats.org/drawingml/2006/main" xmlns:r="http://schemas.openxmlformats.org/officeDocument/2006/relationships" xmlns:p="http://schemas.openxmlformats.org/presentationml/2006/main">
  <p:tag name="DVSHAPEID" val="jolST8GLCQKyt6US0jO0uI"/>
</p:tagLst>
</file>

<file path=ppt/tags/tag48.xml><?xml version="1.0" encoding="utf-8"?>
<p:tagLst xmlns:a="http://schemas.openxmlformats.org/drawingml/2006/main" xmlns:r="http://schemas.openxmlformats.org/officeDocument/2006/relationships" xmlns:p="http://schemas.openxmlformats.org/presentationml/2006/main">
  <p:tag name="DVSHAPEID" val="R1DkKaNSZgxb5ic9IMXqcn"/>
</p:tagLst>
</file>

<file path=ppt/tags/tag49.xml><?xml version="1.0" encoding="utf-8"?>
<p:tagLst xmlns:a="http://schemas.openxmlformats.org/drawingml/2006/main" xmlns:r="http://schemas.openxmlformats.org/officeDocument/2006/relationships" xmlns:p="http://schemas.openxmlformats.org/presentationml/2006/main">
  <p:tag name="DVSHAPEID" val="bGSh8NNnhiRBwkeyowXKRu"/>
</p:tagLst>
</file>

<file path=ppt/tags/tag5.xml><?xml version="1.0" encoding="utf-8"?>
<p:tagLst xmlns:a="http://schemas.openxmlformats.org/drawingml/2006/main" xmlns:r="http://schemas.openxmlformats.org/officeDocument/2006/relationships" xmlns:p="http://schemas.openxmlformats.org/presentationml/2006/main">
  <p:tag name="DVSHAPEID" val="0i0BGRA223vuPXss105CZf"/>
</p:tagLst>
</file>

<file path=ppt/tags/tag50.xml><?xml version="1.0" encoding="utf-8"?>
<p:tagLst xmlns:a="http://schemas.openxmlformats.org/drawingml/2006/main" xmlns:r="http://schemas.openxmlformats.org/officeDocument/2006/relationships" xmlns:p="http://schemas.openxmlformats.org/presentationml/2006/main">
  <p:tag name="DVSHAPEID" val="0i0BGRA223vuPXss105CZf"/>
</p:tagLst>
</file>

<file path=ppt/tags/tag51.xml><?xml version="1.0" encoding="utf-8"?>
<p:tagLst xmlns:a="http://schemas.openxmlformats.org/drawingml/2006/main" xmlns:r="http://schemas.openxmlformats.org/officeDocument/2006/relationships" xmlns:p="http://schemas.openxmlformats.org/presentationml/2006/main">
  <p:tag name="DVSECTIONID" val="fD2IfI20OS2duSCZC58CSe"/>
</p:tagLst>
</file>

<file path=ppt/tags/tag52.xml><?xml version="1.0" encoding="utf-8"?>
<p:tagLst xmlns:a="http://schemas.openxmlformats.org/drawingml/2006/main" xmlns:r="http://schemas.openxmlformats.org/officeDocument/2006/relationships" xmlns:p="http://schemas.openxmlformats.org/presentationml/2006/main">
  <p:tag name="DVSHAPEID" val="jolST8GLCQKyt6US0jO0uI"/>
</p:tagLst>
</file>

<file path=ppt/tags/tag53.xml><?xml version="1.0" encoding="utf-8"?>
<p:tagLst xmlns:a="http://schemas.openxmlformats.org/drawingml/2006/main" xmlns:r="http://schemas.openxmlformats.org/officeDocument/2006/relationships" xmlns:p="http://schemas.openxmlformats.org/presentationml/2006/main">
  <p:tag name="DVSHAPEID" val="R1DkKaNSZgxb5ic9IMXqcn"/>
</p:tagLst>
</file>

<file path=ppt/tags/tag54.xml><?xml version="1.0" encoding="utf-8"?>
<p:tagLst xmlns:a="http://schemas.openxmlformats.org/drawingml/2006/main" xmlns:r="http://schemas.openxmlformats.org/officeDocument/2006/relationships" xmlns:p="http://schemas.openxmlformats.org/presentationml/2006/main">
  <p:tag name="DVSHAPEID" val="bGSh8NNnhiRBwkeyowXKRu"/>
</p:tagLst>
</file>

<file path=ppt/tags/tag55.xml><?xml version="1.0" encoding="utf-8"?>
<p:tagLst xmlns:a="http://schemas.openxmlformats.org/drawingml/2006/main" xmlns:r="http://schemas.openxmlformats.org/officeDocument/2006/relationships" xmlns:p="http://schemas.openxmlformats.org/presentationml/2006/main">
  <p:tag name="DVSHAPEID" val="0i0BGRA223vuPXss105CZf"/>
</p:tagLst>
</file>

<file path=ppt/tags/tag56.xml><?xml version="1.0" encoding="utf-8"?>
<p:tagLst xmlns:a="http://schemas.openxmlformats.org/drawingml/2006/main" xmlns:r="http://schemas.openxmlformats.org/officeDocument/2006/relationships" xmlns:p="http://schemas.openxmlformats.org/presentationml/2006/main">
  <p:tag name="DVSECTIONID" val="fD2IfI20OS2duSCZC58CSe"/>
</p:tagLst>
</file>

<file path=ppt/tags/tag57.xml><?xml version="1.0" encoding="utf-8"?>
<p:tagLst xmlns:a="http://schemas.openxmlformats.org/drawingml/2006/main" xmlns:r="http://schemas.openxmlformats.org/officeDocument/2006/relationships" xmlns:p="http://schemas.openxmlformats.org/presentationml/2006/main">
  <p:tag name="DVSHAPEID" val="jolST8GLCQKyt6US0jO0uI"/>
</p:tagLst>
</file>

<file path=ppt/tags/tag58.xml><?xml version="1.0" encoding="utf-8"?>
<p:tagLst xmlns:a="http://schemas.openxmlformats.org/drawingml/2006/main" xmlns:r="http://schemas.openxmlformats.org/officeDocument/2006/relationships" xmlns:p="http://schemas.openxmlformats.org/presentationml/2006/main">
  <p:tag name="DVSHAPEID" val="R1DkKaNSZgxb5ic9IMXqcn"/>
</p:tagLst>
</file>

<file path=ppt/tags/tag59.xml><?xml version="1.0" encoding="utf-8"?>
<p:tagLst xmlns:a="http://schemas.openxmlformats.org/drawingml/2006/main" xmlns:r="http://schemas.openxmlformats.org/officeDocument/2006/relationships" xmlns:p="http://schemas.openxmlformats.org/presentationml/2006/main">
  <p:tag name="DVSHAPEID" val="bGSh8NNnhiRBwkeyowXKRu"/>
</p:tagLst>
</file>

<file path=ppt/tags/tag6.xml><?xml version="1.0" encoding="utf-8"?>
<p:tagLst xmlns:a="http://schemas.openxmlformats.org/drawingml/2006/main" xmlns:r="http://schemas.openxmlformats.org/officeDocument/2006/relationships" xmlns:p="http://schemas.openxmlformats.org/presentationml/2006/main">
  <p:tag name="DVSECTIONID" val="fD2IfI20OS2duSCZC58CSe"/>
</p:tagLst>
</file>

<file path=ppt/tags/tag60.xml><?xml version="1.0" encoding="utf-8"?>
<p:tagLst xmlns:a="http://schemas.openxmlformats.org/drawingml/2006/main" xmlns:r="http://schemas.openxmlformats.org/officeDocument/2006/relationships" xmlns:p="http://schemas.openxmlformats.org/presentationml/2006/main">
  <p:tag name="DVSHAPEID" val="0i0BGRA223vuPXss105CZf"/>
</p:tagLst>
</file>

<file path=ppt/tags/tag61.xml><?xml version="1.0" encoding="utf-8"?>
<p:tagLst xmlns:a="http://schemas.openxmlformats.org/drawingml/2006/main" xmlns:r="http://schemas.openxmlformats.org/officeDocument/2006/relationships" xmlns:p="http://schemas.openxmlformats.org/presentationml/2006/main">
  <p:tag name="DVSECTIONID" val="fD2IfI20OS2duSCZC58CSe"/>
</p:tagLst>
</file>

<file path=ppt/tags/tag62.xml><?xml version="1.0" encoding="utf-8"?>
<p:tagLst xmlns:a="http://schemas.openxmlformats.org/drawingml/2006/main" xmlns:r="http://schemas.openxmlformats.org/officeDocument/2006/relationships" xmlns:p="http://schemas.openxmlformats.org/presentationml/2006/main">
  <p:tag name="DVSHAPEID" val="jolST8GLCQKyt6US0jO0uI"/>
</p:tagLst>
</file>

<file path=ppt/tags/tag63.xml><?xml version="1.0" encoding="utf-8"?>
<p:tagLst xmlns:a="http://schemas.openxmlformats.org/drawingml/2006/main" xmlns:r="http://schemas.openxmlformats.org/officeDocument/2006/relationships" xmlns:p="http://schemas.openxmlformats.org/presentationml/2006/main">
  <p:tag name="DVSHAPEID" val="R1DkKaNSZgxb5ic9IMXqcn"/>
</p:tagLst>
</file>

<file path=ppt/tags/tag64.xml><?xml version="1.0" encoding="utf-8"?>
<p:tagLst xmlns:a="http://schemas.openxmlformats.org/drawingml/2006/main" xmlns:r="http://schemas.openxmlformats.org/officeDocument/2006/relationships" xmlns:p="http://schemas.openxmlformats.org/presentationml/2006/main">
  <p:tag name="DVSHAPEID" val="bGSh8NNnhiRBwkeyowXKRu"/>
</p:tagLst>
</file>

<file path=ppt/tags/tag65.xml><?xml version="1.0" encoding="utf-8"?>
<p:tagLst xmlns:a="http://schemas.openxmlformats.org/drawingml/2006/main" xmlns:r="http://schemas.openxmlformats.org/officeDocument/2006/relationships" xmlns:p="http://schemas.openxmlformats.org/presentationml/2006/main">
  <p:tag name="DVSHAPEID" val="0i0BGRA223vuPXss105CZf"/>
</p:tagLst>
</file>

<file path=ppt/tags/tag66.xml><?xml version="1.0" encoding="utf-8"?>
<p:tagLst xmlns:a="http://schemas.openxmlformats.org/drawingml/2006/main" xmlns:r="http://schemas.openxmlformats.org/officeDocument/2006/relationships" xmlns:p="http://schemas.openxmlformats.org/presentationml/2006/main">
  <p:tag name="DVSECTIONID" val="fD2IfI20OS2duSCZC58CSe"/>
</p:tagLst>
</file>

<file path=ppt/tags/tag67.xml><?xml version="1.0" encoding="utf-8"?>
<p:tagLst xmlns:a="http://schemas.openxmlformats.org/drawingml/2006/main" xmlns:r="http://schemas.openxmlformats.org/officeDocument/2006/relationships" xmlns:p="http://schemas.openxmlformats.org/presentationml/2006/main">
  <p:tag name="DVSHAPEID" val="jolST8GLCQKyt6US0jO0uI"/>
</p:tagLst>
</file>

<file path=ppt/tags/tag68.xml><?xml version="1.0" encoding="utf-8"?>
<p:tagLst xmlns:a="http://schemas.openxmlformats.org/drawingml/2006/main" xmlns:r="http://schemas.openxmlformats.org/officeDocument/2006/relationships" xmlns:p="http://schemas.openxmlformats.org/presentationml/2006/main">
  <p:tag name="DVSHAPEID" val="R1DkKaNSZgxb5ic9IMXqcn"/>
</p:tagLst>
</file>

<file path=ppt/tags/tag69.xml><?xml version="1.0" encoding="utf-8"?>
<p:tagLst xmlns:a="http://schemas.openxmlformats.org/drawingml/2006/main" xmlns:r="http://schemas.openxmlformats.org/officeDocument/2006/relationships" xmlns:p="http://schemas.openxmlformats.org/presentationml/2006/main">
  <p:tag name="DVSHAPEID" val="bGSh8NNnhiRBwkeyowXKRu"/>
</p:tagLst>
</file>

<file path=ppt/tags/tag7.xml><?xml version="1.0" encoding="utf-8"?>
<p:tagLst xmlns:a="http://schemas.openxmlformats.org/drawingml/2006/main" xmlns:r="http://schemas.openxmlformats.org/officeDocument/2006/relationships" xmlns:p="http://schemas.openxmlformats.org/presentationml/2006/main">
  <p:tag name="DVSHAPEID" val="jolST8GLCQKyt6US0jO0uI"/>
</p:tagLst>
</file>

<file path=ppt/tags/tag70.xml><?xml version="1.0" encoding="utf-8"?>
<p:tagLst xmlns:a="http://schemas.openxmlformats.org/drawingml/2006/main" xmlns:r="http://schemas.openxmlformats.org/officeDocument/2006/relationships" xmlns:p="http://schemas.openxmlformats.org/presentationml/2006/main">
  <p:tag name="DVSHAPEID" val="0i0BGRA223vuPXss105CZf"/>
</p:tagLst>
</file>

<file path=ppt/tags/tag8.xml><?xml version="1.0" encoding="utf-8"?>
<p:tagLst xmlns:a="http://schemas.openxmlformats.org/drawingml/2006/main" xmlns:r="http://schemas.openxmlformats.org/officeDocument/2006/relationships" xmlns:p="http://schemas.openxmlformats.org/presentationml/2006/main">
  <p:tag name="DVSHAPEID" val="R1DkKaNSZgxb5ic9IMXqcn"/>
</p:tagLst>
</file>

<file path=ppt/tags/tag9.xml><?xml version="1.0" encoding="utf-8"?>
<p:tagLst xmlns:a="http://schemas.openxmlformats.org/drawingml/2006/main" xmlns:r="http://schemas.openxmlformats.org/officeDocument/2006/relationships" xmlns:p="http://schemas.openxmlformats.org/presentationml/2006/main">
  <p:tag name="DVSHAPEID" val="bGSh8NNnhiRBwkeyowXKRu"/>
</p:tagLst>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25400">
          <a:solidFill>
            <a:srgbClr val="C00000"/>
          </a:solid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 2010 Template.potx</Template>
  <TotalTime>105574</TotalTime>
  <Words>7222</Words>
  <Application>Microsoft Office PowerPoint</Application>
  <PresentationFormat>On-screen Show (4:3)</PresentationFormat>
  <Paragraphs>1138</Paragraphs>
  <Slides>120</Slides>
  <Notes>120</Notes>
  <HiddenSlides>0</HiddenSlides>
  <MMClips>0</MMClips>
  <ScaleCrop>false</ScaleCrop>
  <HeadingPairs>
    <vt:vector size="4" baseType="variant">
      <vt:variant>
        <vt:lpstr>Theme</vt:lpstr>
      </vt:variant>
      <vt:variant>
        <vt:i4>1</vt:i4>
      </vt:variant>
      <vt:variant>
        <vt:lpstr>Slide Titles</vt:lpstr>
      </vt:variant>
      <vt:variant>
        <vt:i4>120</vt:i4>
      </vt:variant>
    </vt:vector>
  </HeadingPairs>
  <TitlesOfParts>
    <vt:vector size="121" baseType="lpstr">
      <vt:lpstr>QAD 2010 Template</vt:lpstr>
      <vt:lpstr>QAD BI v3 – Technical Level II Certification Class – Part 4</vt:lpstr>
      <vt:lpstr>Day 4 Schedule</vt:lpstr>
      <vt:lpstr>Day 3 Review</vt:lpstr>
      <vt:lpstr>Day 3 Review</vt:lpstr>
      <vt:lpstr>Day 3 Review</vt:lpstr>
      <vt:lpstr>Performance Tuning</vt:lpstr>
      <vt:lpstr>Table Performance</vt:lpstr>
      <vt:lpstr>Table Performance</vt:lpstr>
      <vt:lpstr>Table Performance – Indexes </vt:lpstr>
      <vt:lpstr>Table Performance – Indexes </vt:lpstr>
      <vt:lpstr>Table Performance – Indexes</vt:lpstr>
      <vt:lpstr>Table Performance – Indexes </vt:lpstr>
      <vt:lpstr>Table Performance – Indexes </vt:lpstr>
      <vt:lpstr>Table Performance – Indexes </vt:lpstr>
      <vt:lpstr>Table Performance – Indexes </vt:lpstr>
      <vt:lpstr>Table Performance – Indexes </vt:lpstr>
      <vt:lpstr>Performance Feedback – Key Commands</vt:lpstr>
      <vt:lpstr>Performance Feedback</vt:lpstr>
      <vt:lpstr>Performance Feedback</vt:lpstr>
      <vt:lpstr>Performance Feedback</vt:lpstr>
      <vt:lpstr>Performance Feedback</vt:lpstr>
      <vt:lpstr>Performance Feedback</vt:lpstr>
      <vt:lpstr>Performance Feedback</vt:lpstr>
      <vt:lpstr>Performance Feedback</vt:lpstr>
      <vt:lpstr>Performance Feedback – PERFMON </vt:lpstr>
      <vt:lpstr>Performance Feedback – PERFMON </vt:lpstr>
      <vt:lpstr>Performance Feedback – PERFMON </vt:lpstr>
      <vt:lpstr>Performance Feedback – PERFMON </vt:lpstr>
      <vt:lpstr>Performance Feedback – PERFMON </vt:lpstr>
      <vt:lpstr>Performance Feedback – PERFMON </vt:lpstr>
      <vt:lpstr>Performance Feedback – PERFMON </vt:lpstr>
      <vt:lpstr>Performance Feedback – PERFMON </vt:lpstr>
      <vt:lpstr>Performance Feedback – PERFMON </vt:lpstr>
      <vt:lpstr>Performance Feedback – PERFMON </vt:lpstr>
      <vt:lpstr>Performance Feedback – PERFMON </vt:lpstr>
      <vt:lpstr>Performance Feedback – PERFMON </vt:lpstr>
      <vt:lpstr>Performance Feedback – PERFMON </vt:lpstr>
      <vt:lpstr>Performance Feedback – PERFMON </vt:lpstr>
      <vt:lpstr>Performance Feedback – PERFMON </vt:lpstr>
      <vt:lpstr>Performance Feedback – PERFMON </vt:lpstr>
      <vt:lpstr>Execution Plans</vt:lpstr>
      <vt:lpstr>Execution Plans – Example </vt:lpstr>
      <vt:lpstr>Execution Plans – Sample Scenario</vt:lpstr>
      <vt:lpstr>Execution Plans – Sample Scenario</vt:lpstr>
      <vt:lpstr>Execution Plans – Sample Scenario</vt:lpstr>
      <vt:lpstr>Execution Plans – Sample Scenario</vt:lpstr>
      <vt:lpstr>Execution Plans – Sample Scenario</vt:lpstr>
      <vt:lpstr>Execution Plans – Sample Scenario</vt:lpstr>
      <vt:lpstr>Execution Plans – Sample Scenario</vt:lpstr>
      <vt:lpstr>Execution Plans – Sample Scenario</vt:lpstr>
      <vt:lpstr>Disk Space Issues</vt:lpstr>
      <vt:lpstr>Running Out of Disk Space</vt:lpstr>
      <vt:lpstr>Running Out of Disk Space</vt:lpstr>
      <vt:lpstr>Running Out of Disk Space – tempdb </vt:lpstr>
      <vt:lpstr>Running Out of Disk Space – tempdb </vt:lpstr>
      <vt:lpstr>Running Out of Disk Space – tempdb </vt:lpstr>
      <vt:lpstr>Running Out of Disk Space – tempdb </vt:lpstr>
      <vt:lpstr>Running Out of Disk Space – Shrink Option</vt:lpstr>
      <vt:lpstr>Running Out of Disk Space – Shrink Option</vt:lpstr>
      <vt:lpstr>Running Out of Disk Space – Shrink Option</vt:lpstr>
      <vt:lpstr>Running Out of Disk Space – Shrink Option</vt:lpstr>
      <vt:lpstr>Running Out of Disk Space – Shrink Option</vt:lpstr>
      <vt:lpstr>Running Out of Disk Space – Shrink Option</vt:lpstr>
      <vt:lpstr>Running Out of Disk Space – log file</vt:lpstr>
      <vt:lpstr>Running Out of Disk Space – log file</vt:lpstr>
      <vt:lpstr>Running Out of Disk Space – log file</vt:lpstr>
      <vt:lpstr>Running Out of Disk Space – log file</vt:lpstr>
      <vt:lpstr>Running Out of Disk Space – log file</vt:lpstr>
      <vt:lpstr>Running Out of Disk Space – log file</vt:lpstr>
      <vt:lpstr>Running Out of Disk Space – log file</vt:lpstr>
      <vt:lpstr>Running Out of Disk Space – log file</vt:lpstr>
      <vt:lpstr>Running Out of Disk Space – Better Fix</vt:lpstr>
      <vt:lpstr>Running Out of Disk Space – Other Option</vt:lpstr>
      <vt:lpstr>Running Out of Disk Space – Other Option</vt:lpstr>
      <vt:lpstr>Running Out of Disk Space – Other Option</vt:lpstr>
      <vt:lpstr>Running Out of Space and Shrink Option.</vt:lpstr>
      <vt:lpstr>Troubleshooting Performance</vt:lpstr>
      <vt:lpstr>Common Performance Issues</vt:lpstr>
      <vt:lpstr>Common Performance Issues</vt:lpstr>
      <vt:lpstr>Common Performance Issues</vt:lpstr>
      <vt:lpstr>Common Performance Issues</vt:lpstr>
      <vt:lpstr>Performance Issue Troubleshooting</vt:lpstr>
      <vt:lpstr>Performance Issue Troubleshooting</vt:lpstr>
      <vt:lpstr>Performance Issue Troubleshooting</vt:lpstr>
      <vt:lpstr>Performance Issue Troubleshooting</vt:lpstr>
      <vt:lpstr>Performance Issue Troubleshooting</vt:lpstr>
      <vt:lpstr>Performance Issue Troubleshooting</vt:lpstr>
      <vt:lpstr>Performance Issue Troubleshooting</vt:lpstr>
      <vt:lpstr>Performance Issue Troubleshooting</vt:lpstr>
      <vt:lpstr>Performance Issue Troubleshooting</vt:lpstr>
      <vt:lpstr>Performance Issue Troubleshooting</vt:lpstr>
      <vt:lpstr>Performance Issue Troubleshooting</vt:lpstr>
      <vt:lpstr>Performance Issue Troubleshooting</vt:lpstr>
      <vt:lpstr>Performance Issue Troubleshooting</vt:lpstr>
      <vt:lpstr>Performance Issue Troubleshooting</vt:lpstr>
      <vt:lpstr>Performance Issue Troubleshooting</vt:lpstr>
      <vt:lpstr>Performance Issue Troubleshooting</vt:lpstr>
      <vt:lpstr>Working With Large Tables</vt:lpstr>
      <vt:lpstr>DELETE vs. COPY/TRUNCATE/INSERT</vt:lpstr>
      <vt:lpstr>DELETE vs. COPY/TRUNCATE/INSERT</vt:lpstr>
      <vt:lpstr>DELETE vs. COPY/TRUNCATE/INSERT</vt:lpstr>
      <vt:lpstr>DELETE vs. COPY/TRUNCATE/INSERT</vt:lpstr>
      <vt:lpstr>DELETE vs. COPY/TRUNCATE/INSERT</vt:lpstr>
      <vt:lpstr>DELETE vs. COPY/TRUNCATE/INSERT</vt:lpstr>
      <vt:lpstr>DELETE vs. COPY/TRUNCATE/INSERT</vt:lpstr>
      <vt:lpstr>DELETE vs. COPY/TRUNCATE/INSERT</vt:lpstr>
      <vt:lpstr>DELETE vs. COPY/TRUNCATE/INSERT</vt:lpstr>
      <vt:lpstr>DELETE vs. COPY/TRUNCATE/INSERT</vt:lpstr>
      <vt:lpstr>Index Issues</vt:lpstr>
      <vt:lpstr>Index Fragmentation</vt:lpstr>
      <vt:lpstr>Index Fragmentation</vt:lpstr>
      <vt:lpstr>Index Fragmentation</vt:lpstr>
      <vt:lpstr>Index Fragmentation</vt:lpstr>
      <vt:lpstr>Performance Issues – Class Excercise</vt:lpstr>
      <vt:lpstr>stage_inv_trx_chg_months</vt:lpstr>
      <vt:lpstr>stage_inv_bal_mth_date1</vt:lpstr>
      <vt:lpstr>Live Support Issue</vt:lpstr>
      <vt:lpstr>Course Review</vt:lpstr>
      <vt:lpstr>Exam Review</vt:lpstr>
      <vt:lpstr>Slide 120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qad</cp:lastModifiedBy>
  <cp:revision>6726</cp:revision>
  <dcterms:created xsi:type="dcterms:W3CDTF">2010-10-05T00:44:07Z</dcterms:created>
  <dcterms:modified xsi:type="dcterms:W3CDTF">2014-03-13T18:35:10Z</dcterms:modified>
</cp:coreProperties>
</file>