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slides/slide36.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comments/comment66.xml" ContentType="application/vnd.openxmlformats-officedocument.presentationml.comment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notesSlides/notesSlide27.xml" ContentType="application/vnd.openxmlformats-officedocument.presentationml.notesSlide+xml"/>
  <Override PartName="/ppt/comments/comment44.xml" ContentType="application/vnd.openxmlformats-officedocument.presentationml.comment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notesSlides/notesSlide16.xml" ContentType="application/vnd.openxmlformats-officedocument.presentationml.notesSlide+xml"/>
  <Override PartName="/ppt/comments/comment33.xml" ContentType="application/vnd.openxmlformats-officedocument.presentationml.comments+xml"/>
  <Override PartName="/ppt/tags/tag85.xml" ContentType="application/vnd.openxmlformats-officedocument.presentationml.tags+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comments/comment4.xml" ContentType="application/vnd.openxmlformats-officedocument.presentationml.comments+xml"/>
  <Override PartName="/ppt/tags/tag27.xml" ContentType="application/vnd.openxmlformats-officedocument.presentationml.tags+xml"/>
  <Override PartName="/ppt/comments/comment11.xml" ContentType="application/vnd.openxmlformats-officedocument.presentationml.comments+xml"/>
  <Override PartName="/ppt/tags/tag63.xml" ContentType="application/vnd.openxmlformats-officedocument.presentationml.tags+xml"/>
  <Override PartName="/ppt/comments/comment22.xml" ContentType="application/vnd.openxmlformats-officedocument.presentationml.comments+xml"/>
  <Override PartName="/ppt/tags/tag74.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tags/tag79.xml" ContentType="application/vnd.openxmlformats-officedocument.presentationml.tags+xml"/>
  <Override PartName="/ppt/comments/comment38.xml" ContentType="application/vnd.openxmlformats-officedocument.presentationml.comments+xml"/>
  <Override PartName="/ppt/notesSlides/notesSlide57.xml" ContentType="application/vnd.openxmlformats-officedocument.presentationml.notesSlide+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comments/comment16.xml" ContentType="application/vnd.openxmlformats-officedocument.presentationml.comments+xml"/>
  <Override PartName="/ppt/tags/tag68.xml" ContentType="application/vnd.openxmlformats-officedocument.presentationml.tags+xml"/>
  <Override PartName="/ppt/notesSlides/notesSlide46.xml" ContentType="application/vnd.openxmlformats-officedocument.presentationml.notesSlide+xml"/>
  <Override PartName="/ppt/comments/comment63.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comments/comment30.xml" ContentType="application/vnd.openxmlformats-officedocument.presentationml.comments+xml"/>
  <Override PartName="/ppt/tags/tag82.xml" ContentType="application/vnd.openxmlformats-officedocument.presentationml.tags+xml"/>
  <Override PartName="/ppt/comments/comment41.xml" ContentType="application/vnd.openxmlformats-officedocument.presentationml.comments+xml"/>
  <Override PartName="/ppt/tags/tag93.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slides/slide38.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tags/tag9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comments/comment35.xml" ContentType="application/vnd.openxmlformats-officedocument.presentationml.comments+xml"/>
  <Override PartName="/ppt/tags/tag87.xml" ContentType="application/vnd.openxmlformats-officedocument.presentationml.tags+xml"/>
  <Override PartName="/ppt/notesSlides/notesSlide65.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tags/tag29.xml" ContentType="application/vnd.openxmlformats-officedocument.presentationml.tags+xml"/>
  <Override PartName="/ppt/comments/comment13.xml" ContentType="application/vnd.openxmlformats-officedocument.presentationml.comments+xml"/>
  <Override PartName="/ppt/comments/comment24.xml" ContentType="application/vnd.openxmlformats-officedocument.presentationml.comments+xml"/>
  <Override PartName="/ppt/tags/tag76.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21.xml" ContentType="application/vnd.openxmlformats-officedocument.presentationml.notesSlide+xml"/>
  <Override PartName="/ppt/tags/tag90.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comments/comment29.xml" ContentType="application/vnd.openxmlformats-officedocument.presentationml.comments+xml"/>
  <Override PartName="/ppt/notesSlides/notesSlide59.xml" ContentType="application/vnd.openxmlformats-officedocument.presentationml.notesSlide+xml"/>
  <Override PartName="/ppt/tags/tag103.xml" ContentType="application/vnd.openxmlformats-officedocument.presentationml.tags+xml"/>
  <Override PartName="/ppt/slides/slide46.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tags/tag3.xml" ContentType="application/vnd.openxmlformats-officedocument.presentationml.tags+xml"/>
  <Default Extension="jpeg" ContentType="image/jpeg"/>
  <Override PartName="/ppt/comments/comment7.xml" ContentType="application/vnd.openxmlformats-officedocument.presentationml.comments+xml"/>
  <Override PartName="/ppt/tags/tag59.xml" ContentType="application/vnd.openxmlformats-officedocument.presentationml.tags+xml"/>
  <Override PartName="/ppt/comments/comment25.xml" ContentType="application/vnd.openxmlformats-officedocument.presentationml.comments+xml"/>
  <Override PartName="/ppt/tags/tag77.xml" ContentType="application/vnd.openxmlformats-officedocument.presentationml.tags+xml"/>
  <Override PartName="/ppt/notesSlides/notesSlide37.xml" ContentType="application/vnd.openxmlformats-officedocument.presentationml.notesSlide+xml"/>
  <Override PartName="/ppt/tags/tag88.xml" ContentType="application/vnd.openxmlformats-officedocument.presentationml.tags+xml"/>
  <Override PartName="/ppt/comments/comment54.xml" ContentType="application/vnd.openxmlformats-officedocument.presentationml.comments+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comments/comment14.xml" ContentType="application/vnd.openxmlformats-officedocument.presentationml.comments+xml"/>
  <Override PartName="/ppt/notesSlides/notesSlide15.xml" ContentType="application/vnd.openxmlformats-officedocument.presentationml.notesSlide+xml"/>
  <Override PartName="/ppt/tags/tag66.xml" ContentType="application/vnd.openxmlformats-officedocument.presentationml.tags+xml"/>
  <Override PartName="/ppt/notesSlides/notesSlide26.xml" ContentType="application/vnd.openxmlformats-officedocument.presentationml.notesSlide+xml"/>
  <Override PartName="/ppt/comments/comment32.xml" ContentType="application/vnd.openxmlformats-officedocument.presentationml.comments+xml"/>
  <Override PartName="/ppt/tags/tag84.xml" ContentType="application/vnd.openxmlformats-officedocument.presentationml.tags+xml"/>
  <Override PartName="/ppt/comments/comment43.xml" ContentType="application/vnd.openxmlformats-officedocument.presentationml.comments+xml"/>
  <Override PartName="/ppt/notesSlides/notesSlide44.xml" ContentType="application/vnd.openxmlformats-officedocument.presentationml.notesSlide+xml"/>
  <Override PartName="/ppt/tags/tag95.xml" ContentType="application/vnd.openxmlformats-officedocument.presentationml.tags+xml"/>
  <Override PartName="/ppt/comments/comment61.xml" ContentType="application/vnd.openxmlformats-officedocument.presentationml.comments+xml"/>
  <Override PartName="/ppt/notesSlides/notesSlide62.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tags/tag26.xml" ContentType="application/vnd.openxmlformats-officedocument.presentationml.tags+xml"/>
  <Override PartName="/ppt/tags/tag55.xml" ContentType="application/vnd.openxmlformats-officedocument.presentationml.tags+xml"/>
  <Override PartName="/ppt/comments/comment21.xml" ContentType="application/vnd.openxmlformats-officedocument.presentationml.comments+xml"/>
  <Override PartName="/ppt/notesSlides/notesSlide22.xml" ContentType="application/vnd.openxmlformats-officedocument.presentationml.notesSlide+xml"/>
  <Override PartName="/ppt/tags/tag73.xml" ContentType="application/vnd.openxmlformats-officedocument.presentationml.tags+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comments/comment10.xml" ContentType="application/vnd.openxmlformats-officedocument.presentationml.comment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notesSlides/notesSlide40.xml" ContentType="application/vnd.openxmlformats-officedocument.presentationml.notesSlide+xml"/>
  <Override PartName="/ppt/tags/tag9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comments/comment59.xml" ContentType="application/vnd.openxmlformats-officedocument.presentationml.comments+xml"/>
  <Override PartName="/ppt/slides/slide29.xml" ContentType="application/vnd.openxmlformats-officedocument.presentationml.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tags/tag89.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tags/tag78.xml" ContentType="application/vnd.openxmlformats-officedocument.presentationml.tag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comments/comment15.xml" ContentType="application/vnd.openxmlformats-officedocument.presentationml.comments+xml"/>
  <Override PartName="/ppt/tags/tag67.xml" ContentType="application/vnd.openxmlformats-officedocument.presentationml.tag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notesSlides/notesSlide23.xml" ContentType="application/vnd.openxmlformats-officedocument.presentationml.notesSlide+xml"/>
  <Override PartName="/ppt/comments/comment40.xml" ContentType="application/vnd.openxmlformats-officedocument.presentationml.comments+xml"/>
  <Override PartName="/ppt/tags/tag92.xml" ContentType="application/vnd.openxmlformats-officedocument.presentationml.tags+xml"/>
  <Override PartName="/ppt/notesSlides/notesSlide70.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tags/tag86.xml" ContentType="application/vnd.openxmlformats-officedocument.presentationml.tags+xml"/>
  <Override PartName="/ppt/comments/comment45.xml" ContentType="application/vnd.openxmlformats-officedocument.presentationml.comments+xml"/>
  <Override PartName="/ppt/tags/tag97.xml" ContentType="application/vnd.openxmlformats-officedocument.presentationml.tags+xml"/>
  <Override PartName="/ppt/notesSlides/notesSlide64.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tags/tag28.xml" ContentType="application/vnd.openxmlformats-officedocument.presentationml.tags+xml"/>
  <Override PartName="/ppt/comments/comment23.xml" ContentType="application/vnd.openxmlformats-officedocument.presentationml.comments+xml"/>
  <Override PartName="/ppt/tags/tag75.xml" ContentType="application/vnd.openxmlformats-officedocument.presentationml.tag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tags/tag17.xml" ContentType="application/vnd.openxmlformats-officedocument.presentationml.tags+xml"/>
  <Override PartName="/ppt/comments/comment12.xml" ContentType="application/vnd.openxmlformats-officedocument.presentationml.comments+xml"/>
  <Override PartName="/ppt/tags/tag64.xml" ContentType="application/vnd.openxmlformats-officedocument.presentationml.tag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comments/comment39.xml" ContentType="application/vnd.openxmlformats-officedocument.presentationml.comment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tags/tag102.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comments/comment17.xml" ContentType="application/vnd.openxmlformats-officedocument.presentationml.comments+xml"/>
  <Override PartName="/ppt/tags/tag69.xml" ContentType="application/vnd.openxmlformats-officedocument.presentationml.tag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notesSlides/notesSlide25.xml" ContentType="application/vnd.openxmlformats-officedocument.presentationml.notesSlide+xml"/>
  <Override PartName="/ppt/comments/comment42.xml" ContentType="application/vnd.openxmlformats-officedocument.presentationml.comments+xml"/>
  <Override PartName="/ppt/tags/tag94.xml" ContentType="application/vnd.openxmlformats-officedocument.presentationml.tags+xml"/>
  <Override PartName="/ppt/slides/slide12.xml" ContentType="application/vnd.openxmlformats-officedocument.presentationml.slide+xml"/>
  <Override PartName="/ppt/tags/tag36.xml" ContentType="application/vnd.openxmlformats-officedocument.presentationml.tags+xml"/>
  <Override PartName="/ppt/notesSlides/notesSlide14.xml" ContentType="application/vnd.openxmlformats-officedocument.presentationml.notesSlide+xml"/>
  <Override PartName="/ppt/comments/comment31.xml" ContentType="application/vnd.openxmlformats-officedocument.presentationml.comments+xml"/>
  <Override PartName="/ppt/tags/tag83.xml" ContentType="application/vnd.openxmlformats-officedocument.presentationml.tag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comments/comment20.xml" ContentType="application/vnd.openxmlformats-officedocument.presentationml.comments+xml"/>
  <Override PartName="/ppt/tags/tag72.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tags/tag107.xml" ContentType="application/vnd.openxmlformats-officedocument.presentationml.tags+xml"/>
  <Override PartName="/ppt/notesSlides/notesSlide5.xml" ContentType="application/vnd.openxmlformats-officedocument.presentationml.notesSlide+xml"/>
  <Override PartName="/ppt/comments/comment69.xml" ContentType="application/vnd.openxmlformats-officedocument.presentationml.comments+xml"/>
  <Override PartName="/ppt/slides/slide28.xml" ContentType="application/vnd.openxmlformats-officedocument.presentationml.slide+xml"/>
  <Override PartName="/ppt/slides/slide39.xml" ContentType="application/vnd.openxmlformats-officedocument.presentationml.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tags/tag99.xml" ContentType="application/vnd.openxmlformats-officedocument.presentationml.tags+xml"/>
  <Override PartName="/ppt/notesSlides/notesSlide6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2"/>
  </p:notesMasterIdLst>
  <p:handoutMasterIdLst>
    <p:handoutMasterId r:id="rId73"/>
  </p:handoutMasterIdLst>
  <p:sldIdLst>
    <p:sldId id="259" r:id="rId2"/>
    <p:sldId id="260" r:id="rId3"/>
    <p:sldId id="261" r:id="rId4"/>
    <p:sldId id="262" r:id="rId5"/>
    <p:sldId id="263" r:id="rId6"/>
    <p:sldId id="339" r:id="rId7"/>
    <p:sldId id="265" r:id="rId8"/>
    <p:sldId id="266" r:id="rId9"/>
    <p:sldId id="267" r:id="rId10"/>
    <p:sldId id="268" r:id="rId11"/>
    <p:sldId id="269" r:id="rId12"/>
    <p:sldId id="272" r:id="rId13"/>
    <p:sldId id="270" r:id="rId14"/>
    <p:sldId id="271" r:id="rId15"/>
    <p:sldId id="273" r:id="rId16"/>
    <p:sldId id="306" r:id="rId17"/>
    <p:sldId id="325" r:id="rId18"/>
    <p:sldId id="275" r:id="rId19"/>
    <p:sldId id="290" r:id="rId20"/>
    <p:sldId id="287" r:id="rId21"/>
    <p:sldId id="322" r:id="rId22"/>
    <p:sldId id="276" r:id="rId23"/>
    <p:sldId id="277" r:id="rId24"/>
    <p:sldId id="278" r:id="rId25"/>
    <p:sldId id="282" r:id="rId26"/>
    <p:sldId id="279" r:id="rId27"/>
    <p:sldId id="280" r:id="rId28"/>
    <p:sldId id="274" r:id="rId29"/>
    <p:sldId id="338" r:id="rId30"/>
    <p:sldId id="310" r:id="rId31"/>
    <p:sldId id="311" r:id="rId32"/>
    <p:sldId id="281" r:id="rId33"/>
    <p:sldId id="301" r:id="rId34"/>
    <p:sldId id="302" r:id="rId35"/>
    <p:sldId id="303" r:id="rId36"/>
    <p:sldId id="283" r:id="rId37"/>
    <p:sldId id="284" r:id="rId38"/>
    <p:sldId id="335" r:id="rId39"/>
    <p:sldId id="285" r:id="rId40"/>
    <p:sldId id="336" r:id="rId41"/>
    <p:sldId id="286" r:id="rId42"/>
    <p:sldId id="288" r:id="rId43"/>
    <p:sldId id="289" r:id="rId44"/>
    <p:sldId id="291" r:id="rId45"/>
    <p:sldId id="292" r:id="rId46"/>
    <p:sldId id="296" r:id="rId47"/>
    <p:sldId id="337" r:id="rId48"/>
    <p:sldId id="300" r:id="rId49"/>
    <p:sldId id="297" r:id="rId50"/>
    <p:sldId id="299" r:id="rId51"/>
    <p:sldId id="333" r:id="rId52"/>
    <p:sldId id="334" r:id="rId53"/>
    <p:sldId id="332" r:id="rId54"/>
    <p:sldId id="305" r:id="rId55"/>
    <p:sldId id="340" r:id="rId56"/>
    <p:sldId id="309" r:id="rId57"/>
    <p:sldId id="324" r:id="rId58"/>
    <p:sldId id="304" r:id="rId59"/>
    <p:sldId id="307" r:id="rId60"/>
    <p:sldId id="308" r:id="rId61"/>
    <p:sldId id="313" r:id="rId62"/>
    <p:sldId id="314" r:id="rId63"/>
    <p:sldId id="330" r:id="rId64"/>
    <p:sldId id="331" r:id="rId65"/>
    <p:sldId id="312" r:id="rId66"/>
    <p:sldId id="326" r:id="rId67"/>
    <p:sldId id="327" r:id="rId68"/>
    <p:sldId id="341" r:id="rId69"/>
    <p:sldId id="329" r:id="rId70"/>
    <p:sldId id="323" r:id="rId7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7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97" autoAdjust="0"/>
    <p:restoredTop sz="84840" autoAdjust="0"/>
  </p:normalViewPr>
  <p:slideViewPr>
    <p:cSldViewPr snapToGrid="0" snapToObjects="1">
      <p:cViewPr varScale="1">
        <p:scale>
          <a:sx n="98" d="100"/>
          <a:sy n="98" d="100"/>
        </p:scale>
        <p:origin x="-2316" y="-102"/>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3-07T14:40:33.936" idx="1">
    <p:pos x="1626" y="32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3-07T14:53:20.194" idx="12">
    <p:pos x="1056" y="450"/>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3-07T14:53:30.591" idx="13">
    <p:pos x="1128" y="450"/>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3-07T14:53:51.987" idx="14">
    <p:pos x="2088" y="348"/>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3-07T14:53:59.502" idx="15">
    <p:pos x="1896" y="222"/>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3-07T14:54:07.806" idx="16">
    <p:pos x="1656" y="22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3-07T14:54:25.965" idx="17">
    <p:pos x="1434" y="21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3-07T14:56:11.565" idx="18">
    <p:pos x="1818" y="21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3-07T14:55:46.194" idx="19">
    <p:pos x="930" y="22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3-07T14:56:23.490" idx="20">
    <p:pos x="720" y="222"/>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3-07T14:56:32.529" idx="21">
    <p:pos x="1056" y="222"/>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3-07T14:40:41.530" idx="2">
    <p:pos x="1380" y="450"/>
    <p:text>H1S</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3-07T14:56:38.527" idx="22">
    <p:pos x="1056" y="222"/>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3-07T14:56:44.479" idx="23">
    <p:pos x="852" y="222"/>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3-07T14:56:50.516" idx="24">
    <p:pos x="1062" y="21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3-07T14:56:58.402" idx="25">
    <p:pos x="1134" y="222"/>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3-07T14:57:03.844" idx="26">
    <p:pos x="1062" y="222"/>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3-07T14:57:08.614" idx="27">
    <p:pos x="1062" y="222"/>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3-07T14:57:15.501" idx="28">
    <p:pos x="1062" y="222"/>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3-07T14:57:21.428" idx="29">
    <p:pos x="1026" y="222"/>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3-07T14:57:31.510" idx="30">
    <p:pos x="948" y="22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3-07T14:57:39.944" idx="31">
    <p:pos x="1284" y="222"/>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3-07T14:44:48.786" idx="3">
    <p:pos x="1122" y="450"/>
    <p:text>H1S</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3-07T14:57:45.447" idx="32">
    <p:pos x="1116" y="222"/>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3-07T14:57:53.409" idx="33">
    <p:pos x="708" y="222"/>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3-07T14:57:59.269" idx="34">
    <p:pos x="882" y="22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3-07T14:58:16.492" idx="35">
    <p:pos x="1302" y="22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3-07T14:58:21.999" idx="36">
    <p:pos x="1578" y="222"/>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3-07T14:58:30.653" idx="37">
    <p:pos x="846" y="22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3-07T14:58:40.915" idx="38">
    <p:pos x="10" y="10"/>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3-07T14:58:53.067" idx="39">
    <p:pos x="744" y="222"/>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3-07T14:59:48.261" idx="40">
    <p:pos x="1026" y="222"/>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3-07T14:59:56.638" idx="41">
    <p:pos x="882" y="222"/>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3-07T14:44:54.640" idx="4">
    <p:pos x="1056" y="450"/>
    <p:text>H1S</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3-07T15:00:02.049" idx="42">
    <p:pos x="744" y="222"/>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3-07T15:00:06.743" idx="43">
    <p:pos x="924" y="22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3-07T15:00:11.708" idx="44">
    <p:pos x="1170" y="228"/>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3-07T15:00:17.333" idx="45">
    <p:pos x="888" y="222"/>
    <p:text>H2S</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3-07T15:00:28.298" idx="46">
    <p:pos x="1494" y="216"/>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3-07T15:00:36.578" idx="47">
    <p:pos x="1494" y="222"/>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3-07T15:00:43.168" idx="48">
    <p:pos x="1494" y="222"/>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3-07T15:00:57.883" idx="49">
    <p:pos x="1146" y="222"/>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3-07T15:01:03.262" idx="50">
    <p:pos x="768" y="222"/>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3-07T15:01:19.277" idx="51">
    <p:pos x="936" y="222"/>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3-07T14:45:01.369" idx="5">
    <p:pos x="858" y="450"/>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3-07T15:01:28.868" idx="52">
    <p:pos x="1116" y="222"/>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03-07T15:01:40.663" idx="53">
    <p:pos x="726" y="228"/>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03-07T15:01:47.891" idx="54">
    <p:pos x="852" y="228"/>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03-07T15:01:53.727" idx="55">
    <p:pos x="1512" y="228"/>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03-07T15:02:05.242" idx="56">
    <p:pos x="1116" y="222"/>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03-07T15:02:12.402" idx="57">
    <p:pos x="948" y="222"/>
    <p:text>H2S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03-07T15:02:27.006" idx="58">
    <p:pos x="870" y="222"/>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03-07T15:02:21.157" idx="59">
    <p:pos x="870" y="222"/>
    <p:text>H2S</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03-07T15:02:38.643" idx="60">
    <p:pos x="1242" y="222"/>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03-07T15:02:55.908" idx="61">
    <p:pos x="1020" y="222"/>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3-07T14:52:27.833" idx="7">
    <p:pos x="858" y="450"/>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4-03-07T15:03:00.395" idx="62">
    <p:pos x="1020" y="222"/>
    <p:text>H2</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4-03-07T15:03:05.288" idx="63">
    <p:pos x="900" y="222"/>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4-03-07T15:03:11.464" idx="64">
    <p:pos x="762" y="222"/>
    <p:text>H2</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4-03-07T15:03:25.361" idx="65">
    <p:pos x="4104" y="222"/>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4-03-07T15:03:32.856" idx="66">
    <p:pos x="2460" y="222"/>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4-03-07T15:03:41.283" idx="67">
    <p:pos x="804" y="222"/>
    <p:text>H1</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4-03-07T14:48:38.800" idx="10">
    <p:pos x="828" y="222"/>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4-03-07T15:03:58.220" idx="68">
    <p:pos x="720" y="222"/>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4-03-07T15:04:05.556" idx="69">
    <p:pos x="2796" y="222"/>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4-03-07T15:04:11.871" idx="70">
    <p:pos x="852" y="22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3-07T14:52:34.296" idx="8">
    <p:pos x="690" y="450"/>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4-03-07T15:04:26.294" idx="71">
    <p:pos x="1332" y="22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3-07T14:48:07.095" idx="9">
    <p:pos x="690" y="450"/>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3-07T14:53:08.217" idx="11">
    <p:pos x="690" y="450"/>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8931D93-A1D8-4B77-9E53-6BA49AC24378}" type="datetimeFigureOut">
              <a:rPr lang="en-US"/>
              <a:pPr>
                <a:defRPr/>
              </a:pPr>
              <a:t>3/13/2014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2F5FC8E-9BBC-45D1-8055-E77F5B9EAA6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9ECC3B1-0D9A-43B8-B10D-2CF780D61691}" type="datetimeFigureOut">
              <a:rPr lang="en-US"/>
              <a:pPr>
                <a:defRPr/>
              </a:pPr>
              <a:t>3/13/2014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46554539-7398-4712-B1E9-BCB3282D1873}"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noFill/>
          <a:ln>
            <a:solidFill>
              <a:srgbClr val="000000"/>
            </a:solidFill>
            <a:miter lim="800000"/>
            <a:headEnd/>
            <a:tailEnd/>
          </a:ln>
        </p:spPr>
      </p:sp>
      <p:sp>
        <p:nvSpPr>
          <p:cNvPr id="3584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TextEdit="1"/>
          </p:cNvSpPr>
          <p:nvPr>
            <p:ph type="sldImg"/>
          </p:nvPr>
        </p:nvSpPr>
        <p:spPr bwMode="auto">
          <a:noFill/>
          <a:ln>
            <a:solidFill>
              <a:srgbClr val="000000"/>
            </a:solidFill>
            <a:miter lim="800000"/>
            <a:headEnd/>
            <a:tailEnd/>
          </a:ln>
        </p:spPr>
      </p:sp>
      <p:sp>
        <p:nvSpPr>
          <p:cNvPr id="1741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45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F2B5314-FDE3-437C-B6A3-19DE800EA6E0}" type="slidenum">
              <a:rPr lang="en-US" sz="1200">
                <a:latin typeface="Calibri" pitchFamily="34" charset="0"/>
              </a:rPr>
              <a:pPr algn="r"/>
              <a:t>3</a:t>
            </a:fld>
            <a:endParaRPr lang="en-US" sz="120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INSTRUCTOR NOTES ONLY: %_air% will</a:t>
            </a:r>
            <a:r>
              <a:rPr lang="en-US" baseline="0" dirty="0" smtClean="0"/>
              <a:t> exclude 'Air Pump' </a:t>
            </a:r>
            <a:r>
              <a:rPr lang="en-US" baseline="0" dirty="0" smtClean="0">
                <a:sym typeface="Wingdings" pitchFamily="2" charset="2"/>
              </a:rPr>
              <a:t></a:t>
            </a:r>
            <a:r>
              <a:rPr lang="en-US" baseline="0" dirty="0" smtClean="0"/>
              <a:t> the _ corresponds to an actual position of a character value</a:t>
            </a:r>
            <a:endParaRPr lang="en-US" dirty="0" smtClean="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headEnd/>
            <a:tailEnd/>
          </a:ln>
        </p:spPr>
      </p:sp>
      <p:sp>
        <p:nvSpPr>
          <p:cNvPr id="6553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The result can be TRUE, indicating there is a match. The result can be FALSE, indicating there is not a match. The result can also be UNKNOWN, if either of the values being matched on have a null (blank) value. The result is UNKNOWN even if both values are null.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NOTE: NULL &lt;&gt; NULL </a:t>
            </a:r>
            <a:r>
              <a:rPr lang="en-US" dirty="0" smtClean="0">
                <a:sym typeface="Wingdings" pitchFamily="2" charset="2"/>
              </a:rPr>
              <a:t> cannot use NULL value to compare</a:t>
            </a:r>
            <a:endParaRPr lang="en-US" dirty="0" smtClean="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bwMode="auto">
          <a:noFill/>
          <a:ln>
            <a:solidFill>
              <a:srgbClr val="000000"/>
            </a:solidFill>
            <a:miter lim="800000"/>
            <a:headEnd/>
            <a:tailEnd/>
          </a:ln>
        </p:spPr>
      </p:sp>
      <p:sp>
        <p:nvSpPr>
          <p:cNvPr id="2150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how in the results, we were able to order by the alias,</a:t>
            </a:r>
            <a:r>
              <a:rPr lang="en-US" baseline="0" dirty="0" smtClean="0"/>
              <a:t> the column name and the column number.</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Local</a:t>
            </a:r>
            <a:r>
              <a:rPr lang="en-US" baseline="0" dirty="0" smtClean="0"/>
              <a:t> variables are prefixed by @ symbol.</a:t>
            </a:r>
            <a:endParaRPr lang="en-US" dirty="0" smtClean="0"/>
          </a:p>
          <a:p>
            <a:endParaRPr lang="en-US" dirty="0" smtClean="0"/>
          </a:p>
          <a:p>
            <a:r>
              <a:rPr lang="en-US" dirty="0" smtClean="0"/>
              <a:t>INSTRUCTOR NOTES ONLY: Adjust the date</a:t>
            </a:r>
            <a:r>
              <a:rPr lang="en-US" baseline="0" dirty="0" smtClean="0"/>
              <a:t> used above to come up with specific examples. Part of the purpose of this query is to show that GETDATE() has hours and minutes that come into play when doing the subtraction, even though the resulting number of days may be displayed as 17, unless doing a convert decimal, the results won’t include the hours and minutes as a portion of the resulting value when displayed (but, do get used in the calculation). </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TextEdit="1"/>
          </p:cNvSpPr>
          <p:nvPr>
            <p:ph type="sldImg"/>
          </p:nvPr>
        </p:nvSpPr>
        <p:spPr bwMode="auto">
          <a:noFill/>
          <a:ln>
            <a:solidFill>
              <a:srgbClr val="000000"/>
            </a:solidFill>
            <a:miter lim="800000"/>
            <a:headEnd/>
            <a:tailEnd/>
          </a:ln>
        </p:spPr>
      </p:sp>
      <p:sp>
        <p:nvSpPr>
          <p:cNvPr id="2355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coding being done that involves</a:t>
            </a:r>
            <a:r>
              <a:rPr lang="en-US" baseline="0" dirty="0" smtClean="0"/>
              <a:t> division should note this and the possibility that the divisor may end up being 0 anyway. Usually we use case statements so that if the divisor does = 0, then the results are set to 0.</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query could still use a CASE statement.</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to note the effects</a:t>
            </a:r>
            <a:r>
              <a:rPr lang="en-US" baseline="0" dirty="0" smtClean="0"/>
              <a:t> of ranking duplicate records, using rank over and dense rank over, run the query with the second to last line uncommented, then with it commented out. Also try running the query with the second to last line commented out and the 6</a:t>
            </a:r>
            <a:r>
              <a:rPr lang="en-US" baseline="30000" dirty="0" smtClean="0"/>
              <a:t>th</a:t>
            </a:r>
            <a:r>
              <a:rPr lang="en-US" baseline="0" dirty="0" smtClean="0"/>
              <a:t> line, </a:t>
            </a:r>
            <a:r>
              <a:rPr lang="en-US" baseline="0" dirty="0" err="1" smtClean="0"/>
              <a:t>perm_transaction_hist.transaction_type</a:t>
            </a:r>
            <a:r>
              <a:rPr lang="en-US" baseline="0" dirty="0" smtClean="0"/>
              <a:t> commented out. Note how the use of RANK() acts like a group by clause, rolling duplicate data up when transaction type is commented out everywhere.</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example is to encourage students to not write</a:t>
            </a:r>
            <a:r>
              <a:rPr lang="en-US" baseline="0" dirty="0" smtClean="0"/>
              <a:t> code where all the columns and FROM clauses are in one line. The code should be easy to follow and easy to see where the FROM and the JOINs are.</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latin typeface="Century Gothic" pitchFamily="34" charset="0"/>
              </a:rPr>
              <a:t>Insert scripts define the table and columns to be inserted into, then selects the columns from the table(s) to be inserted from.</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TextEdit="1"/>
          </p:cNvSpPr>
          <p:nvPr>
            <p:ph type="sldImg"/>
          </p:nvPr>
        </p:nvSpPr>
        <p:spPr bwMode="auto">
          <a:noFill/>
          <a:ln>
            <a:solidFill>
              <a:srgbClr val="000000"/>
            </a:solidFill>
            <a:miter lim="800000"/>
            <a:headEnd/>
            <a:tailEnd/>
          </a:ln>
        </p:spPr>
      </p:sp>
      <p:sp>
        <p:nvSpPr>
          <p:cNvPr id="2355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Century Gothic" pitchFamily="34" charset="0"/>
              </a:rPr>
              <a:t>Each update script can only update data in one table,</a:t>
            </a:r>
            <a:r>
              <a:rPr lang="en-US" baseline="0" dirty="0" smtClean="0">
                <a:latin typeface="Century Gothic" pitchFamily="34" charset="0"/>
              </a:rPr>
              <a:t> but any one or all column in a table.</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delete statement can remove all rows in a table or a single row in a table. For very large tables, it can take a long time to run as the delete script works to find every appropriate row in the table for deletion.</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Century Gothic" pitchFamily="34" charset="0"/>
              </a:rPr>
              <a:t>When truncate is used, it is very fast and removes</a:t>
            </a:r>
            <a:r>
              <a:rPr lang="en-US" baseline="0" dirty="0" smtClean="0">
                <a:latin typeface="Century Gothic" pitchFamily="34" charset="0"/>
              </a:rPr>
              <a:t> every record in the table. It’s important to keep in mind what type of table data is being deleted from and if the table holds data from multiple sources or not. A person can delete or truncate load and stage tables all day with little repercussion. Imagine if a person deletes data from a fact table, what would happen if they have three sources populating a fact table and needed to do a historical reload for the second data source and they used a truncate on that table. </a:t>
            </a:r>
          </a:p>
          <a:p>
            <a:endParaRPr lang="en-US" baseline="0" dirty="0" smtClean="0">
              <a:latin typeface="Century Gothic" pitchFamily="34" charset="0"/>
            </a:endParaRPr>
          </a:p>
          <a:p>
            <a:r>
              <a:rPr lang="en-US" baseline="0" dirty="0" smtClean="0">
                <a:latin typeface="Century Gothic" pitchFamily="34" charset="0"/>
              </a:rPr>
              <a:t>The three types of tables that will be adversely affected by the DELETE or TRUNCATE are:</a:t>
            </a:r>
          </a:p>
          <a:p>
            <a:pPr marL="228600" indent="-228600">
              <a:buAutoNum type="arabicParenR"/>
            </a:pPr>
            <a:r>
              <a:rPr lang="en-US" dirty="0" smtClean="0"/>
              <a:t>Fact tables – will require a historical reload from perm tables. Not too difficult, but can be time consuming.</a:t>
            </a:r>
          </a:p>
          <a:p>
            <a:pPr marL="228600" indent="-228600">
              <a:buAutoNum type="arabicParenR"/>
            </a:pPr>
            <a:r>
              <a:rPr lang="en-US" dirty="0" smtClean="0"/>
              <a:t>Permanent tables – will require a historical reload, extracting from the ERP</a:t>
            </a:r>
            <a:r>
              <a:rPr lang="en-US" baseline="0" dirty="0" smtClean="0"/>
              <a:t> source system can be fairly tricky.</a:t>
            </a:r>
          </a:p>
          <a:p>
            <a:pPr marL="228600" indent="-228600">
              <a:buAutoNum type="arabicParenR"/>
            </a:pPr>
            <a:r>
              <a:rPr lang="en-US" baseline="0" dirty="0" smtClean="0"/>
              <a:t>Dimension tables – deleting one of these is THE BIGGEST DANGER to a data warehouse, because the keys are lost and there is no guarantee that re-populating the table will ensure that the keys get sequenced in the same order. All fact tables that reference those keys will likely need to also be historically reloaded from permanent tables.</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this, </a:t>
            </a:r>
            <a:r>
              <a:rPr lang="en-US" baseline="0" dirty="0" smtClean="0"/>
              <a:t>each row would generate another search on the table to make the match in order to do a sum. For something like this it’s better to just join the tables in the where clause.</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code</a:t>
            </a:r>
            <a:r>
              <a:rPr lang="en-US" baseline="0" dirty="0" smtClean="0"/>
              <a:t> will put a concatenated list inside a column, much like we have a list of salespersons in some of the Progress tables.</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detour here for a moment to look at how history tables work.</a:t>
            </a:r>
            <a:r>
              <a:rPr lang="en-US" baseline="0" dirty="0" smtClean="0"/>
              <a:t> Our first SQL exercise will work with a history table so it is helpful to understand how they work.</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TextEdit="1"/>
          </p:cNvSpPr>
          <p:nvPr>
            <p:ph type="sldImg"/>
          </p:nvPr>
        </p:nvSpPr>
        <p:spPr bwMode="auto">
          <a:noFill/>
          <a:ln>
            <a:solidFill>
              <a:srgbClr val="000000"/>
            </a:solidFill>
            <a:miter lim="800000"/>
            <a:headEnd/>
            <a:tailEnd/>
          </a:ln>
        </p:spPr>
      </p:sp>
      <p:sp>
        <p:nvSpPr>
          <p:cNvPr id="2765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INSTRUCTOR NOTES ONLY: There are currently four known solutions. These are on the separate sheet “End of Day1 Exercise - 4 solution examples.txt”:</a:t>
            </a:r>
          </a:p>
          <a:p>
            <a:endParaRPr lang="en-US" dirty="0" smtClean="0"/>
          </a:p>
          <a:p>
            <a:r>
              <a:rPr lang="en-US" dirty="0" smtClean="0"/>
              <a:t>--Using inline view, joined back to table.</a:t>
            </a:r>
          </a:p>
          <a:p>
            <a:r>
              <a:rPr lang="en-US" dirty="0" smtClean="0"/>
              <a:t>select </a:t>
            </a:r>
            <a:r>
              <a:rPr lang="en-US" dirty="0" err="1" smtClean="0"/>
              <a:t>a.dss_current_flag</a:t>
            </a:r>
            <a:r>
              <a:rPr lang="en-US" dirty="0" smtClean="0"/>
              <a:t>,</a:t>
            </a:r>
          </a:p>
          <a:p>
            <a:r>
              <a:rPr lang="en-US" dirty="0" smtClean="0"/>
              <a:t>       b.*,</a:t>
            </a:r>
          </a:p>
          <a:p>
            <a:r>
              <a:rPr lang="en-US" dirty="0" smtClean="0"/>
              <a:t>       </a:t>
            </a:r>
            <a:r>
              <a:rPr lang="en-US" dirty="0" err="1" smtClean="0"/>
              <a:t>a.dss_version_number</a:t>
            </a:r>
            <a:endParaRPr lang="en-US" dirty="0" smtClean="0"/>
          </a:p>
          <a:p>
            <a:r>
              <a:rPr lang="en-US" dirty="0" smtClean="0"/>
              <a:t>from </a:t>
            </a:r>
            <a:r>
              <a:rPr lang="en-US" dirty="0" err="1" smtClean="0"/>
              <a:t>fact_om_order_history</a:t>
            </a:r>
            <a:r>
              <a:rPr lang="en-US" dirty="0" smtClean="0"/>
              <a:t> a,</a:t>
            </a:r>
          </a:p>
          <a:p>
            <a:r>
              <a:rPr lang="en-US" dirty="0" smtClean="0"/>
              <a:t>(select </a:t>
            </a:r>
            <a:r>
              <a:rPr lang="en-US" dirty="0" err="1" smtClean="0"/>
              <a:t>source_system_code</a:t>
            </a:r>
            <a:r>
              <a:rPr lang="en-US" dirty="0" smtClean="0"/>
              <a:t>, </a:t>
            </a:r>
          </a:p>
          <a:p>
            <a:r>
              <a:rPr lang="en-US" dirty="0" smtClean="0"/>
              <a:t>       </a:t>
            </a:r>
            <a:r>
              <a:rPr lang="en-US" dirty="0" err="1" smtClean="0"/>
              <a:t>domain_code</a:t>
            </a:r>
            <a:r>
              <a:rPr lang="en-US" dirty="0" smtClean="0"/>
              <a:t>, </a:t>
            </a:r>
          </a:p>
          <a:p>
            <a:r>
              <a:rPr lang="en-US" dirty="0" smtClean="0"/>
              <a:t>       </a:t>
            </a:r>
            <a:r>
              <a:rPr lang="en-US" dirty="0" err="1" smtClean="0"/>
              <a:t>invoice_number</a:t>
            </a:r>
            <a:r>
              <a:rPr lang="en-US" dirty="0" smtClean="0"/>
              <a:t>,</a:t>
            </a:r>
          </a:p>
          <a:p>
            <a:r>
              <a:rPr lang="en-US" dirty="0" smtClean="0"/>
              <a:t>       </a:t>
            </a:r>
            <a:r>
              <a:rPr lang="en-US" dirty="0" err="1" smtClean="0"/>
              <a:t>credit_term_split_sequence</a:t>
            </a:r>
            <a:r>
              <a:rPr lang="en-US" dirty="0" smtClean="0"/>
              <a:t>,</a:t>
            </a:r>
          </a:p>
          <a:p>
            <a:r>
              <a:rPr lang="en-US" dirty="0" smtClean="0"/>
              <a:t>       max(</a:t>
            </a:r>
            <a:r>
              <a:rPr lang="en-US" dirty="0" err="1" smtClean="0"/>
              <a:t>dss_version_number</a:t>
            </a:r>
            <a:r>
              <a:rPr lang="en-US" dirty="0" smtClean="0"/>
              <a:t>) </a:t>
            </a:r>
            <a:r>
              <a:rPr lang="en-US" dirty="0" err="1" smtClean="0"/>
              <a:t>max_version_number</a:t>
            </a:r>
            <a:endParaRPr lang="en-US" dirty="0" smtClean="0"/>
          </a:p>
          <a:p>
            <a:r>
              <a:rPr lang="en-US" dirty="0" smtClean="0"/>
              <a:t>from </a:t>
            </a:r>
            <a:r>
              <a:rPr lang="en-US" dirty="0" err="1" smtClean="0"/>
              <a:t>fact_ar_invoice_history</a:t>
            </a:r>
            <a:endParaRPr lang="en-US" dirty="0" smtClean="0"/>
          </a:p>
          <a:p>
            <a:r>
              <a:rPr lang="en-US" dirty="0" smtClean="0"/>
              <a:t>group by </a:t>
            </a:r>
            <a:r>
              <a:rPr lang="en-US" dirty="0" err="1" smtClean="0"/>
              <a:t>source_system_code</a:t>
            </a:r>
            <a:r>
              <a:rPr lang="en-US" dirty="0" smtClean="0"/>
              <a:t>, </a:t>
            </a:r>
          </a:p>
          <a:p>
            <a:r>
              <a:rPr lang="en-US" dirty="0" smtClean="0"/>
              <a:t>         </a:t>
            </a:r>
            <a:r>
              <a:rPr lang="en-US" dirty="0" err="1" smtClean="0"/>
              <a:t>domain_code</a:t>
            </a:r>
            <a:r>
              <a:rPr lang="en-US" dirty="0" smtClean="0"/>
              <a:t>, </a:t>
            </a:r>
          </a:p>
          <a:p>
            <a:r>
              <a:rPr lang="en-US" dirty="0" smtClean="0"/>
              <a:t>         </a:t>
            </a:r>
            <a:r>
              <a:rPr lang="en-US" dirty="0" err="1" smtClean="0"/>
              <a:t>invoice_number</a:t>
            </a:r>
            <a:r>
              <a:rPr lang="en-US" dirty="0" smtClean="0"/>
              <a:t>,</a:t>
            </a:r>
          </a:p>
          <a:p>
            <a:r>
              <a:rPr lang="en-US" dirty="0" smtClean="0"/>
              <a:t>         </a:t>
            </a:r>
            <a:r>
              <a:rPr lang="en-US" dirty="0" err="1" smtClean="0"/>
              <a:t>credit_term_split_sequence</a:t>
            </a:r>
            <a:r>
              <a:rPr lang="en-US" dirty="0" smtClean="0"/>
              <a:t>) b</a:t>
            </a:r>
          </a:p>
          <a:p>
            <a:r>
              <a:rPr lang="en-US" dirty="0" smtClean="0"/>
              <a:t>where </a:t>
            </a:r>
            <a:r>
              <a:rPr lang="en-US" dirty="0" err="1" smtClean="0"/>
              <a:t>a.source_system_code</a:t>
            </a:r>
            <a:r>
              <a:rPr lang="en-US" dirty="0" smtClean="0"/>
              <a:t> = </a:t>
            </a:r>
            <a:r>
              <a:rPr lang="en-US" dirty="0" err="1" smtClean="0"/>
              <a:t>b.source_system_code</a:t>
            </a:r>
            <a:endParaRPr lang="en-US" dirty="0" smtClean="0"/>
          </a:p>
          <a:p>
            <a:r>
              <a:rPr lang="en-US" dirty="0" smtClean="0"/>
              <a:t>and </a:t>
            </a:r>
            <a:r>
              <a:rPr lang="en-US" dirty="0" err="1" smtClean="0"/>
              <a:t>a.domain_code</a:t>
            </a:r>
            <a:r>
              <a:rPr lang="en-US" dirty="0" smtClean="0"/>
              <a:t> = </a:t>
            </a:r>
            <a:r>
              <a:rPr lang="en-US" dirty="0" err="1" smtClean="0"/>
              <a:t>b.domain_code</a:t>
            </a:r>
            <a:endParaRPr lang="en-US" dirty="0" smtClean="0"/>
          </a:p>
          <a:p>
            <a:r>
              <a:rPr lang="en-US" dirty="0" smtClean="0"/>
              <a:t>and </a:t>
            </a:r>
            <a:r>
              <a:rPr lang="en-US" dirty="0" err="1" smtClean="0"/>
              <a:t>a.invoice_number</a:t>
            </a:r>
            <a:r>
              <a:rPr lang="en-US" dirty="0" smtClean="0"/>
              <a:t> = </a:t>
            </a:r>
            <a:r>
              <a:rPr lang="en-US" dirty="0" err="1" smtClean="0"/>
              <a:t>b.invoice_number</a:t>
            </a:r>
            <a:endParaRPr lang="en-US" dirty="0" smtClean="0"/>
          </a:p>
          <a:p>
            <a:r>
              <a:rPr lang="en-US" dirty="0" smtClean="0"/>
              <a:t>and </a:t>
            </a:r>
            <a:r>
              <a:rPr lang="en-US" dirty="0" err="1" smtClean="0"/>
              <a:t>a.credit_term_split_sequence</a:t>
            </a:r>
            <a:r>
              <a:rPr lang="en-US" dirty="0" smtClean="0"/>
              <a:t> = </a:t>
            </a:r>
            <a:r>
              <a:rPr lang="en-US" dirty="0" err="1" smtClean="0"/>
              <a:t>b.credit_term_split_sequence</a:t>
            </a:r>
            <a:endParaRPr lang="en-US" dirty="0" smtClean="0"/>
          </a:p>
          <a:p>
            <a:r>
              <a:rPr lang="en-US" dirty="0" smtClean="0"/>
              <a:t>and </a:t>
            </a:r>
            <a:r>
              <a:rPr lang="en-US" dirty="0" err="1" smtClean="0"/>
              <a:t>a.dss_version_number</a:t>
            </a:r>
            <a:r>
              <a:rPr lang="en-US" dirty="0" smtClean="0"/>
              <a:t> = </a:t>
            </a:r>
            <a:r>
              <a:rPr lang="en-US" dirty="0" err="1" smtClean="0"/>
              <a:t>b.max_version_number</a:t>
            </a:r>
            <a:endParaRPr lang="en-US" dirty="0" smtClean="0"/>
          </a:p>
          <a:p>
            <a:r>
              <a:rPr lang="en-US" dirty="0" smtClean="0"/>
              <a:t>and </a:t>
            </a:r>
            <a:r>
              <a:rPr lang="en-US" dirty="0" err="1" smtClean="0"/>
              <a:t>a.dss_current_flag</a:t>
            </a:r>
            <a:r>
              <a:rPr lang="en-US" dirty="0" smtClean="0"/>
              <a:t> != 'Y'</a:t>
            </a:r>
          </a:p>
          <a:p>
            <a:endParaRPr lang="en-US" dirty="0" smtClean="0"/>
          </a:p>
          <a:p>
            <a:endParaRPr lang="en-US" dirty="0" smtClean="0"/>
          </a:p>
          <a:p>
            <a:r>
              <a:rPr lang="en-US" dirty="0" smtClean="0"/>
              <a:t>--Using sub query.</a:t>
            </a:r>
          </a:p>
          <a:p>
            <a:r>
              <a:rPr lang="en-US" dirty="0" smtClean="0"/>
              <a:t>select </a:t>
            </a:r>
            <a:r>
              <a:rPr lang="en-US" dirty="0" err="1" smtClean="0"/>
              <a:t>a.dss_current_flag</a:t>
            </a:r>
            <a:r>
              <a:rPr lang="en-US" dirty="0" smtClean="0"/>
              <a:t>,</a:t>
            </a:r>
          </a:p>
          <a:p>
            <a:r>
              <a:rPr lang="en-US" dirty="0" smtClean="0"/>
              <a:t>       </a:t>
            </a:r>
            <a:r>
              <a:rPr lang="en-US" dirty="0" err="1" smtClean="0"/>
              <a:t>source_system_code</a:t>
            </a:r>
            <a:r>
              <a:rPr lang="en-US" dirty="0" smtClean="0"/>
              <a:t>, </a:t>
            </a:r>
          </a:p>
          <a:p>
            <a:r>
              <a:rPr lang="en-US" dirty="0" smtClean="0"/>
              <a:t>       </a:t>
            </a:r>
            <a:r>
              <a:rPr lang="en-US" dirty="0" err="1" smtClean="0"/>
              <a:t>domain_code</a:t>
            </a:r>
            <a:r>
              <a:rPr lang="en-US" dirty="0" smtClean="0"/>
              <a:t>, </a:t>
            </a:r>
          </a:p>
          <a:p>
            <a:r>
              <a:rPr lang="en-US" dirty="0" smtClean="0"/>
              <a:t>       </a:t>
            </a:r>
            <a:r>
              <a:rPr lang="en-US" dirty="0" err="1" smtClean="0"/>
              <a:t>invoice_number</a:t>
            </a:r>
            <a:r>
              <a:rPr lang="en-US" dirty="0" smtClean="0"/>
              <a:t>,</a:t>
            </a:r>
          </a:p>
          <a:p>
            <a:r>
              <a:rPr lang="en-US" dirty="0" smtClean="0"/>
              <a:t>       </a:t>
            </a:r>
            <a:r>
              <a:rPr lang="en-US" dirty="0" err="1" smtClean="0"/>
              <a:t>credit_term_split_sequence</a:t>
            </a:r>
            <a:r>
              <a:rPr lang="en-US" dirty="0" smtClean="0"/>
              <a:t>,</a:t>
            </a:r>
          </a:p>
          <a:p>
            <a:r>
              <a:rPr lang="en-US" dirty="0" smtClean="0"/>
              <a:t>       </a:t>
            </a:r>
            <a:r>
              <a:rPr lang="en-US" dirty="0" err="1" smtClean="0"/>
              <a:t>a.dss_version_number</a:t>
            </a:r>
            <a:endParaRPr lang="en-US" dirty="0" smtClean="0"/>
          </a:p>
          <a:p>
            <a:r>
              <a:rPr lang="en-US" dirty="0" smtClean="0"/>
              <a:t>from </a:t>
            </a:r>
            <a:r>
              <a:rPr lang="en-US" dirty="0" err="1" smtClean="0"/>
              <a:t>fact_ar_invoice_history</a:t>
            </a:r>
            <a:r>
              <a:rPr lang="en-US" dirty="0" smtClean="0"/>
              <a:t> a</a:t>
            </a:r>
          </a:p>
          <a:p>
            <a:r>
              <a:rPr lang="en-US" dirty="0" smtClean="0"/>
              <a:t>where </a:t>
            </a:r>
            <a:r>
              <a:rPr lang="en-US" dirty="0" err="1" smtClean="0"/>
              <a:t>a.dss_current_flag</a:t>
            </a:r>
            <a:r>
              <a:rPr lang="en-US" dirty="0" smtClean="0"/>
              <a:t> != 'Y'</a:t>
            </a:r>
          </a:p>
          <a:p>
            <a:r>
              <a:rPr lang="en-US" dirty="0" smtClean="0"/>
              <a:t>and </a:t>
            </a:r>
            <a:r>
              <a:rPr lang="en-US" dirty="0" err="1" smtClean="0"/>
              <a:t>a.dss_version_number</a:t>
            </a:r>
            <a:r>
              <a:rPr lang="en-US" dirty="0" smtClean="0"/>
              <a:t> = (select max(</a:t>
            </a:r>
            <a:r>
              <a:rPr lang="en-US" dirty="0" err="1" smtClean="0"/>
              <a:t>dss_version_number</a:t>
            </a:r>
            <a:r>
              <a:rPr lang="en-US" dirty="0" smtClean="0"/>
              <a:t>) </a:t>
            </a:r>
            <a:r>
              <a:rPr lang="en-US" dirty="0" err="1" smtClean="0"/>
              <a:t>max_version_number</a:t>
            </a:r>
            <a:endParaRPr lang="en-US" dirty="0" smtClean="0"/>
          </a:p>
          <a:p>
            <a:r>
              <a:rPr lang="en-US" dirty="0" smtClean="0"/>
              <a:t>                            from </a:t>
            </a:r>
            <a:r>
              <a:rPr lang="en-US" dirty="0" err="1" smtClean="0"/>
              <a:t>fact_ar_invoice_history</a:t>
            </a:r>
            <a:r>
              <a:rPr lang="en-US" dirty="0" smtClean="0"/>
              <a:t> b</a:t>
            </a:r>
          </a:p>
          <a:p>
            <a:r>
              <a:rPr lang="en-US" smtClean="0"/>
              <a:t>                            where </a:t>
            </a:r>
            <a:r>
              <a:rPr lang="en-US" dirty="0" err="1" smtClean="0"/>
              <a:t>a.source_system_code</a:t>
            </a:r>
            <a:r>
              <a:rPr lang="en-US" dirty="0" smtClean="0"/>
              <a:t> = </a:t>
            </a:r>
            <a:r>
              <a:rPr lang="en-US" dirty="0" err="1" smtClean="0"/>
              <a:t>b.source_system_code</a:t>
            </a:r>
            <a:endParaRPr lang="en-US" dirty="0" smtClean="0"/>
          </a:p>
          <a:p>
            <a:r>
              <a:rPr lang="en-US" dirty="0" smtClean="0"/>
              <a:t>                            and </a:t>
            </a:r>
            <a:r>
              <a:rPr lang="en-US" dirty="0" err="1" smtClean="0"/>
              <a:t>a.domain_code</a:t>
            </a:r>
            <a:r>
              <a:rPr lang="en-US" dirty="0" smtClean="0"/>
              <a:t> = </a:t>
            </a:r>
            <a:r>
              <a:rPr lang="en-US" dirty="0" err="1" smtClean="0"/>
              <a:t>b.domain_code</a:t>
            </a:r>
            <a:endParaRPr lang="en-US" dirty="0" smtClean="0"/>
          </a:p>
          <a:p>
            <a:r>
              <a:rPr lang="en-US" dirty="0" smtClean="0"/>
              <a:t>                            and </a:t>
            </a:r>
            <a:r>
              <a:rPr lang="en-US" dirty="0" err="1" smtClean="0"/>
              <a:t>a.invoice_number</a:t>
            </a:r>
            <a:r>
              <a:rPr lang="en-US" dirty="0" smtClean="0"/>
              <a:t> = </a:t>
            </a:r>
            <a:r>
              <a:rPr lang="en-US" dirty="0" err="1" smtClean="0"/>
              <a:t>b.invoice_number</a:t>
            </a:r>
            <a:endParaRPr lang="en-US" dirty="0" smtClean="0"/>
          </a:p>
          <a:p>
            <a:r>
              <a:rPr lang="en-US" dirty="0" smtClean="0"/>
              <a:t>                            and </a:t>
            </a:r>
            <a:r>
              <a:rPr lang="en-US" dirty="0" err="1" smtClean="0"/>
              <a:t>a.credit_term_split_sequence</a:t>
            </a:r>
            <a:r>
              <a:rPr lang="en-US" dirty="0" smtClean="0"/>
              <a:t> = </a:t>
            </a:r>
            <a:r>
              <a:rPr lang="en-US" dirty="0" err="1" smtClean="0"/>
              <a:t>b.credit_term_split_sequence</a:t>
            </a:r>
            <a:endParaRPr lang="en-US" dirty="0" smtClean="0"/>
          </a:p>
          <a:p>
            <a:r>
              <a:rPr lang="en-US" dirty="0" smtClean="0"/>
              <a:t>                            )</a:t>
            </a:r>
          </a:p>
          <a:p>
            <a:r>
              <a:rPr lang="en-US" dirty="0" smtClean="0"/>
              <a:t> </a:t>
            </a:r>
          </a:p>
          <a:p>
            <a:r>
              <a:rPr lang="en-US" dirty="0" smtClean="0"/>
              <a:t>--Using except statement                   </a:t>
            </a:r>
          </a:p>
          <a:p>
            <a:r>
              <a:rPr lang="en-US" dirty="0" smtClean="0"/>
              <a:t>select --</a:t>
            </a:r>
            <a:r>
              <a:rPr lang="en-US" dirty="0" err="1" smtClean="0"/>
              <a:t>a.dss_current_flag</a:t>
            </a:r>
            <a:r>
              <a:rPr lang="en-US" dirty="0" smtClean="0"/>
              <a:t>,</a:t>
            </a:r>
          </a:p>
          <a:p>
            <a:r>
              <a:rPr lang="en-US" dirty="0" smtClean="0"/>
              <a:t>        </a:t>
            </a:r>
            <a:r>
              <a:rPr lang="en-US" dirty="0" err="1" smtClean="0"/>
              <a:t>a.source_system_code</a:t>
            </a:r>
            <a:r>
              <a:rPr lang="en-US" dirty="0" smtClean="0"/>
              <a:t>, </a:t>
            </a:r>
          </a:p>
          <a:p>
            <a:r>
              <a:rPr lang="en-US" dirty="0" smtClean="0"/>
              <a:t>        </a:t>
            </a:r>
            <a:r>
              <a:rPr lang="en-US" dirty="0" err="1" smtClean="0"/>
              <a:t>a.domain_code</a:t>
            </a:r>
            <a:r>
              <a:rPr lang="en-US" dirty="0" smtClean="0"/>
              <a:t> , </a:t>
            </a:r>
          </a:p>
          <a:p>
            <a:r>
              <a:rPr lang="en-US" dirty="0" smtClean="0"/>
              <a:t>        </a:t>
            </a:r>
            <a:r>
              <a:rPr lang="en-US" dirty="0" err="1" smtClean="0"/>
              <a:t>a.invoice_number</a:t>
            </a:r>
            <a:r>
              <a:rPr lang="en-US" dirty="0" smtClean="0"/>
              <a:t>,</a:t>
            </a:r>
          </a:p>
          <a:p>
            <a:r>
              <a:rPr lang="en-US" dirty="0" smtClean="0"/>
              <a:t>        </a:t>
            </a:r>
            <a:r>
              <a:rPr lang="en-US" dirty="0" err="1" smtClean="0"/>
              <a:t>a.credit_term_split_sequence</a:t>
            </a:r>
            <a:r>
              <a:rPr lang="en-US" dirty="0" smtClean="0"/>
              <a:t>,</a:t>
            </a:r>
          </a:p>
          <a:p>
            <a:r>
              <a:rPr lang="en-US" dirty="0" smtClean="0"/>
              <a:t>        max(</a:t>
            </a:r>
            <a:r>
              <a:rPr lang="en-US" dirty="0" err="1" smtClean="0"/>
              <a:t>a.dss_version_number</a:t>
            </a:r>
            <a:r>
              <a:rPr lang="en-US" dirty="0" smtClean="0"/>
              <a:t>) </a:t>
            </a:r>
            <a:r>
              <a:rPr lang="en-US" dirty="0" err="1" smtClean="0"/>
              <a:t>version_number</a:t>
            </a:r>
            <a:endParaRPr lang="en-US" dirty="0" smtClean="0"/>
          </a:p>
          <a:p>
            <a:r>
              <a:rPr lang="en-US" dirty="0" smtClean="0"/>
              <a:t>from </a:t>
            </a:r>
            <a:r>
              <a:rPr lang="en-US" dirty="0" err="1" smtClean="0"/>
              <a:t>fact_ar_invoice_history</a:t>
            </a:r>
            <a:r>
              <a:rPr lang="en-US" dirty="0" smtClean="0"/>
              <a:t> a</a:t>
            </a:r>
          </a:p>
          <a:p>
            <a:r>
              <a:rPr lang="en-US" dirty="0" smtClean="0"/>
              <a:t>group by </a:t>
            </a:r>
            <a:r>
              <a:rPr lang="en-US" dirty="0" err="1" smtClean="0"/>
              <a:t>a.source_system_code</a:t>
            </a:r>
            <a:r>
              <a:rPr lang="en-US" dirty="0" smtClean="0"/>
              <a:t>, </a:t>
            </a:r>
          </a:p>
          <a:p>
            <a:r>
              <a:rPr lang="en-US" dirty="0" smtClean="0"/>
              <a:t>         </a:t>
            </a:r>
            <a:r>
              <a:rPr lang="en-US" dirty="0" err="1" smtClean="0"/>
              <a:t>a.domain_code</a:t>
            </a:r>
            <a:r>
              <a:rPr lang="en-US" dirty="0" smtClean="0"/>
              <a:t> , </a:t>
            </a:r>
          </a:p>
          <a:p>
            <a:r>
              <a:rPr lang="en-US" dirty="0" smtClean="0"/>
              <a:t>         </a:t>
            </a:r>
            <a:r>
              <a:rPr lang="en-US" dirty="0" err="1" smtClean="0"/>
              <a:t>a.invoice_number</a:t>
            </a:r>
            <a:r>
              <a:rPr lang="en-US" dirty="0" smtClean="0"/>
              <a:t>,</a:t>
            </a:r>
          </a:p>
          <a:p>
            <a:r>
              <a:rPr lang="en-US" dirty="0" smtClean="0"/>
              <a:t>         </a:t>
            </a:r>
            <a:r>
              <a:rPr lang="en-US" dirty="0" err="1" smtClean="0"/>
              <a:t>a.credit_term_split_sequence</a:t>
            </a:r>
            <a:endParaRPr lang="en-US" dirty="0" smtClean="0"/>
          </a:p>
          <a:p>
            <a:r>
              <a:rPr lang="en-US" dirty="0" smtClean="0"/>
              <a:t>except </a:t>
            </a:r>
          </a:p>
          <a:p>
            <a:r>
              <a:rPr lang="en-US" dirty="0" smtClean="0"/>
              <a:t> select --</a:t>
            </a:r>
            <a:r>
              <a:rPr lang="en-US" dirty="0" err="1" smtClean="0"/>
              <a:t>a.dss_current_flag</a:t>
            </a:r>
            <a:r>
              <a:rPr lang="en-US" dirty="0" smtClean="0"/>
              <a:t>,</a:t>
            </a:r>
          </a:p>
          <a:p>
            <a:r>
              <a:rPr lang="en-US" dirty="0" smtClean="0"/>
              <a:t>        </a:t>
            </a:r>
            <a:r>
              <a:rPr lang="en-US" dirty="0" err="1" smtClean="0"/>
              <a:t>a.source_system_code</a:t>
            </a:r>
            <a:r>
              <a:rPr lang="en-US" dirty="0" smtClean="0"/>
              <a:t>, </a:t>
            </a:r>
          </a:p>
          <a:p>
            <a:r>
              <a:rPr lang="en-US" dirty="0" smtClean="0"/>
              <a:t>        </a:t>
            </a:r>
            <a:r>
              <a:rPr lang="en-US" dirty="0" err="1" smtClean="0"/>
              <a:t>a.domain_code</a:t>
            </a:r>
            <a:r>
              <a:rPr lang="en-US" dirty="0" smtClean="0"/>
              <a:t> , </a:t>
            </a:r>
          </a:p>
          <a:p>
            <a:r>
              <a:rPr lang="en-US" dirty="0" smtClean="0"/>
              <a:t>        </a:t>
            </a:r>
            <a:r>
              <a:rPr lang="en-US" dirty="0" err="1" smtClean="0"/>
              <a:t>a.invoice_number</a:t>
            </a:r>
            <a:r>
              <a:rPr lang="en-US" dirty="0" smtClean="0"/>
              <a:t>,</a:t>
            </a:r>
          </a:p>
          <a:p>
            <a:r>
              <a:rPr lang="en-US" dirty="0" smtClean="0"/>
              <a:t>        </a:t>
            </a:r>
            <a:r>
              <a:rPr lang="en-US" dirty="0" err="1" smtClean="0"/>
              <a:t>a.credit_term_split_sequence</a:t>
            </a:r>
            <a:r>
              <a:rPr lang="en-US" dirty="0" smtClean="0"/>
              <a:t>,</a:t>
            </a:r>
          </a:p>
          <a:p>
            <a:r>
              <a:rPr lang="en-US" dirty="0" smtClean="0"/>
              <a:t>        </a:t>
            </a:r>
            <a:r>
              <a:rPr lang="en-US" dirty="0" err="1" smtClean="0"/>
              <a:t>a.dss_version_number</a:t>
            </a:r>
            <a:endParaRPr lang="en-US" dirty="0" smtClean="0"/>
          </a:p>
          <a:p>
            <a:r>
              <a:rPr lang="en-US" dirty="0" smtClean="0"/>
              <a:t>from </a:t>
            </a:r>
            <a:r>
              <a:rPr lang="en-US" dirty="0" err="1" smtClean="0"/>
              <a:t>fact_ar_invoice_history</a:t>
            </a:r>
            <a:r>
              <a:rPr lang="en-US" dirty="0" smtClean="0"/>
              <a:t> a</a:t>
            </a:r>
          </a:p>
          <a:p>
            <a:r>
              <a:rPr lang="en-US" dirty="0" smtClean="0"/>
              <a:t>where </a:t>
            </a:r>
            <a:r>
              <a:rPr lang="en-US" dirty="0" err="1" smtClean="0"/>
              <a:t>a.dss_current_flag</a:t>
            </a:r>
            <a:r>
              <a:rPr lang="en-US" dirty="0" smtClean="0"/>
              <a:t> = 'Y'</a:t>
            </a:r>
          </a:p>
          <a:p>
            <a:endParaRPr lang="en-US" dirty="0" smtClean="0"/>
          </a:p>
          <a:p>
            <a:endParaRPr lang="en-US" dirty="0" smtClean="0"/>
          </a:p>
          <a:p>
            <a:r>
              <a:rPr lang="en-US" dirty="0" smtClean="0"/>
              <a:t>--Using rank() over (appears to be most efficient as only one table hit)</a:t>
            </a:r>
          </a:p>
          <a:p>
            <a:r>
              <a:rPr lang="en-US" dirty="0" smtClean="0"/>
              <a:t>SELECT *</a:t>
            </a:r>
          </a:p>
          <a:p>
            <a:r>
              <a:rPr lang="en-US" dirty="0" smtClean="0"/>
              <a:t>FROM (SELECT </a:t>
            </a:r>
            <a:r>
              <a:rPr lang="en-US" dirty="0" err="1" smtClean="0"/>
              <a:t>source_system_code</a:t>
            </a:r>
            <a:r>
              <a:rPr lang="en-US" dirty="0" smtClean="0"/>
              <a:t>, </a:t>
            </a:r>
          </a:p>
          <a:p>
            <a:r>
              <a:rPr lang="en-US" dirty="0" smtClean="0"/>
              <a:t>             </a:t>
            </a:r>
            <a:r>
              <a:rPr lang="en-US" dirty="0" err="1" smtClean="0"/>
              <a:t>domain_code</a:t>
            </a:r>
            <a:r>
              <a:rPr lang="en-US" dirty="0" smtClean="0"/>
              <a:t>,</a:t>
            </a:r>
          </a:p>
          <a:p>
            <a:r>
              <a:rPr lang="en-US" dirty="0" smtClean="0"/>
              <a:t>             </a:t>
            </a:r>
            <a:r>
              <a:rPr lang="en-US" dirty="0" err="1" smtClean="0"/>
              <a:t>invoice_number</a:t>
            </a:r>
            <a:r>
              <a:rPr lang="en-US" dirty="0" smtClean="0"/>
              <a:t>,</a:t>
            </a:r>
          </a:p>
          <a:p>
            <a:r>
              <a:rPr lang="en-US" dirty="0" smtClean="0"/>
              <a:t>             </a:t>
            </a:r>
            <a:r>
              <a:rPr lang="en-US" dirty="0" err="1" smtClean="0"/>
              <a:t>credit_term_split_sequence</a:t>
            </a:r>
            <a:r>
              <a:rPr lang="en-US" dirty="0" smtClean="0"/>
              <a:t>,</a:t>
            </a:r>
          </a:p>
          <a:p>
            <a:r>
              <a:rPr lang="en-US" dirty="0" smtClean="0"/>
              <a:t>             RANK() OVER (PARTITION BY </a:t>
            </a:r>
          </a:p>
          <a:p>
            <a:r>
              <a:rPr lang="en-US" dirty="0" smtClean="0"/>
              <a:t>                          </a:t>
            </a:r>
            <a:r>
              <a:rPr lang="en-US" dirty="0" err="1" smtClean="0"/>
              <a:t>source_system_code</a:t>
            </a:r>
            <a:r>
              <a:rPr lang="en-US" dirty="0" smtClean="0"/>
              <a:t>, </a:t>
            </a:r>
          </a:p>
          <a:p>
            <a:r>
              <a:rPr lang="en-US" dirty="0" smtClean="0"/>
              <a:t>                          </a:t>
            </a:r>
            <a:r>
              <a:rPr lang="en-US" dirty="0" err="1" smtClean="0"/>
              <a:t>domain_code</a:t>
            </a:r>
            <a:r>
              <a:rPr lang="en-US" dirty="0" smtClean="0"/>
              <a:t>,</a:t>
            </a:r>
          </a:p>
          <a:p>
            <a:r>
              <a:rPr lang="en-US" dirty="0" smtClean="0"/>
              <a:t>                          </a:t>
            </a:r>
            <a:r>
              <a:rPr lang="en-US" dirty="0" err="1" smtClean="0"/>
              <a:t>invoice_number</a:t>
            </a:r>
            <a:r>
              <a:rPr lang="en-US" dirty="0" smtClean="0"/>
              <a:t>,</a:t>
            </a:r>
          </a:p>
          <a:p>
            <a:r>
              <a:rPr lang="en-US" dirty="0" smtClean="0"/>
              <a:t>                          </a:t>
            </a:r>
            <a:r>
              <a:rPr lang="en-US" dirty="0" err="1" smtClean="0"/>
              <a:t>credit_term_split_sequence</a:t>
            </a:r>
            <a:endParaRPr lang="en-US" dirty="0" smtClean="0"/>
          </a:p>
          <a:p>
            <a:r>
              <a:rPr lang="en-US" dirty="0" smtClean="0"/>
              <a:t>                          ORDER BY </a:t>
            </a:r>
            <a:r>
              <a:rPr lang="en-US" dirty="0" err="1" smtClean="0"/>
              <a:t>dss_version_number</a:t>
            </a:r>
            <a:r>
              <a:rPr lang="en-US" dirty="0" smtClean="0"/>
              <a:t> DESC </a:t>
            </a:r>
          </a:p>
          <a:p>
            <a:r>
              <a:rPr lang="en-US" dirty="0" smtClean="0"/>
              <a:t>                         ) </a:t>
            </a:r>
            <a:r>
              <a:rPr lang="en-US" dirty="0" err="1" smtClean="0"/>
              <a:t>top_rank</a:t>
            </a:r>
            <a:r>
              <a:rPr lang="en-US" dirty="0" smtClean="0"/>
              <a:t>,</a:t>
            </a:r>
          </a:p>
          <a:p>
            <a:r>
              <a:rPr lang="en-US" dirty="0" smtClean="0"/>
              <a:t>             </a:t>
            </a:r>
            <a:r>
              <a:rPr lang="en-US" dirty="0" err="1" smtClean="0"/>
              <a:t>dss_version_number</a:t>
            </a:r>
            <a:r>
              <a:rPr lang="en-US" dirty="0" smtClean="0"/>
              <a:t>,</a:t>
            </a:r>
          </a:p>
          <a:p>
            <a:r>
              <a:rPr lang="en-US" dirty="0" smtClean="0"/>
              <a:t>             </a:t>
            </a:r>
            <a:r>
              <a:rPr lang="en-US" dirty="0" err="1" smtClean="0"/>
              <a:t>dss_current_flag</a:t>
            </a:r>
            <a:endParaRPr lang="en-US" dirty="0" smtClean="0"/>
          </a:p>
          <a:p>
            <a:r>
              <a:rPr lang="en-US" dirty="0" smtClean="0"/>
              <a:t>       FROM </a:t>
            </a:r>
            <a:r>
              <a:rPr lang="en-US" dirty="0" err="1" smtClean="0"/>
              <a:t>fact_ar_invoice_history</a:t>
            </a:r>
            <a:endParaRPr lang="en-US" dirty="0" smtClean="0"/>
          </a:p>
          <a:p>
            <a:r>
              <a:rPr lang="en-US" dirty="0" smtClean="0"/>
              <a:t>      ) x</a:t>
            </a:r>
          </a:p>
          <a:p>
            <a:r>
              <a:rPr lang="en-US" dirty="0" smtClean="0"/>
              <a:t>WHERE </a:t>
            </a:r>
            <a:r>
              <a:rPr lang="en-US" dirty="0" err="1" smtClean="0"/>
              <a:t>x.dss_current_flag</a:t>
            </a:r>
            <a:r>
              <a:rPr lang="en-US" dirty="0" smtClean="0"/>
              <a:t> != 'Y'</a:t>
            </a:r>
          </a:p>
          <a:p>
            <a:r>
              <a:rPr lang="en-US" dirty="0" smtClean="0"/>
              <a:t>AND </a:t>
            </a:r>
            <a:r>
              <a:rPr lang="en-US" dirty="0" err="1" smtClean="0"/>
              <a:t>top_rank</a:t>
            </a:r>
            <a:r>
              <a:rPr lang="en-US" dirty="0" smtClean="0"/>
              <a:t> = 1</a:t>
            </a:r>
            <a:endParaRPr lang="en-US" dirty="0"/>
          </a:p>
        </p:txBody>
      </p:sp>
      <p:sp>
        <p:nvSpPr>
          <p:cNvPr id="4" name="Slide Number Placeholder 3"/>
          <p:cNvSpPr>
            <a:spLocks noGrp="1"/>
          </p:cNvSpPr>
          <p:nvPr>
            <p:ph type="sldNum" sz="quarter" idx="10"/>
          </p:nvPr>
        </p:nvSpPr>
        <p:spPr/>
        <p:txBody>
          <a:bodyPr/>
          <a:lstStyle/>
          <a:p>
            <a:pPr>
              <a:defRPr/>
            </a:pPr>
            <a:fld id="{46554539-7398-4712-B1E9-BCB3282D1873}" type="slidenum">
              <a:rPr lang="en-US" smtClean="0"/>
              <a:pPr>
                <a:defRPr/>
              </a:pPr>
              <a:t>70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noFill/>
          <a:ln>
            <a:solidFill>
              <a:srgbClr val="000000"/>
            </a:solidFill>
            <a:miter lim="800000"/>
            <a:headEnd/>
            <a:tailEnd/>
          </a:ln>
        </p:spPr>
      </p:sp>
      <p:sp>
        <p:nvSpPr>
          <p:cNvPr id="2969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B1579E20-1FEF-4694-872C-1F2B41B12FA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1500CE32-CB92-4AD5-84AB-8320C8B65E4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0363329B-CDD6-486A-9C51-F25310399E6B}"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7A27B59D-C2C1-4D19-B355-4D925A02EDB6}"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AB00C3CF-39A3-4389-A6B8-77FDC1C430C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71B3900E-DF0E-4965-B1F7-C833415EB538}"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9B9511BB-11A3-4292-B5EB-2D4FFE15800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6B57770E-7439-46E7-A6F7-826051D9E9C1}"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7DD94300-F201-4913-BA82-A040EE2B6FE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a:solidFill>
                  <a:schemeClr val="bg1"/>
                </a:solidFill>
                <a:latin typeface="Century Gothic"/>
                <a:cs typeface="Century Gothic"/>
              </a:defRPr>
            </a:lvl1pPr>
          </a:lstStyle>
          <a:p>
            <a:pPr>
              <a:defRPr/>
            </a:pPr>
            <a:fld id="{F35C0B95-C503-4984-B617-B92F2C1C4AF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mj-ea"/>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mn-ea"/>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mn-ea"/>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mn-ea"/>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mn-ea"/>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omments" Target="../comments/comment10.xml"/><Relationship Id="rId3" Type="http://schemas.openxmlformats.org/officeDocument/2006/relationships/tags" Target="../tags/tag45.xml"/><Relationship Id="rId7" Type="http://schemas.openxmlformats.org/officeDocument/2006/relationships/notesSlide" Target="../notesSlides/notesSlide10.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Layout" Target="../slideLayouts/slideLayout8.xml"/><Relationship Id="rId5" Type="http://schemas.openxmlformats.org/officeDocument/2006/relationships/tags" Target="../tags/tag47.xml"/><Relationship Id="rId4" Type="http://schemas.openxmlformats.org/officeDocument/2006/relationships/tags" Target="../tags/tag46.xml"/></Relationships>
</file>

<file path=ppt/slides/_rels/slide11.xml.rels><?xml version="1.0" encoding="UTF-8" standalone="yes"?>
<Relationships xmlns="http://schemas.openxmlformats.org/package/2006/relationships"><Relationship Id="rId8" Type="http://schemas.openxmlformats.org/officeDocument/2006/relationships/comments" Target="../comments/comment11.xml"/><Relationship Id="rId3" Type="http://schemas.openxmlformats.org/officeDocument/2006/relationships/tags" Target="../tags/tag50.xml"/><Relationship Id="rId7" Type="http://schemas.openxmlformats.org/officeDocument/2006/relationships/notesSlide" Target="../notesSlides/notesSlide11.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Layout" Target="../slideLayouts/slideLayout8.xml"/><Relationship Id="rId5" Type="http://schemas.openxmlformats.org/officeDocument/2006/relationships/tags" Target="../tags/tag52.xml"/><Relationship Id="rId4" Type="http://schemas.openxmlformats.org/officeDocument/2006/relationships/tags" Target="../tags/tag5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53.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54.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55.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56.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57.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58.xml"/><Relationship Id="rId5" Type="http://schemas.openxmlformats.org/officeDocument/2006/relationships/comments" Target="../comments/comment1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59.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60.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61.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6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63.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64.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65.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66.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67.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68.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69.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70.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5.wmf"/><Relationship Id="rId18" Type="http://schemas.openxmlformats.org/officeDocument/2006/relationships/comments" Target="../comments/comment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4.wmf"/><Relationship Id="rId17" Type="http://schemas.openxmlformats.org/officeDocument/2006/relationships/image" Target="../media/image9.wmf"/><Relationship Id="rId2" Type="http://schemas.openxmlformats.org/officeDocument/2006/relationships/tags" Target="../tags/tag7.xml"/><Relationship Id="rId16" Type="http://schemas.openxmlformats.org/officeDocument/2006/relationships/image" Target="../media/image8.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notesSlide" Target="../notesSlides/notesSlide3.xml"/><Relationship Id="rId5" Type="http://schemas.openxmlformats.org/officeDocument/2006/relationships/tags" Target="../tags/tag10.xml"/><Relationship Id="rId15" Type="http://schemas.openxmlformats.org/officeDocument/2006/relationships/image" Target="../media/image7.wmf"/><Relationship Id="rId10" Type="http://schemas.openxmlformats.org/officeDocument/2006/relationships/slideLayout" Target="../slideLayouts/slideLayout2.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6.w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71.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7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73.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74.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75.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76.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77.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78.xml"/><Relationship Id="rId4" Type="http://schemas.openxmlformats.org/officeDocument/2006/relationships/comments" Target="../comments/comment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79.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tags" Target="../tags/tag80.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image" Target="../media/image12.jpeg"/><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image" Target="../media/image11.wm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10.jpeg"/><Relationship Id="rId5" Type="http://schemas.openxmlformats.org/officeDocument/2006/relationships/tags" Target="../tags/tag19.xml"/><Relationship Id="rId10" Type="http://schemas.openxmlformats.org/officeDocument/2006/relationships/notesSlide" Target="../notesSlides/notesSlide4.xml"/><Relationship Id="rId4" Type="http://schemas.openxmlformats.org/officeDocument/2006/relationships/tags" Target="../tags/tag18.xml"/><Relationship Id="rId9" Type="http://schemas.openxmlformats.org/officeDocument/2006/relationships/slideLayout" Target="../slideLayouts/slideLayout2.xml"/><Relationship Id="rId14" Type="http://schemas.openxmlformats.org/officeDocument/2006/relationships/comments" Target="../comments/comment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tags" Target="../tags/tag81.xml"/><Relationship Id="rId4" Type="http://schemas.openxmlformats.org/officeDocument/2006/relationships/comments" Target="../comments/comment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tags" Target="../tags/tag8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83.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84.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xml"/><Relationship Id="rId1" Type="http://schemas.openxmlformats.org/officeDocument/2006/relationships/tags" Target="../tags/tag85.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tags" Target="../tags/tag86.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tags" Target="../tags/tag87.xml"/><Relationship Id="rId4" Type="http://schemas.openxmlformats.org/officeDocument/2006/relationships/comments" Target="../comments/comment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tags" Target="../tags/tag88.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0.xml"/><Relationship Id="rId1" Type="http://schemas.openxmlformats.org/officeDocument/2006/relationships/tags" Target="../tags/tag89.xml"/><Relationship Id="rId4" Type="http://schemas.openxmlformats.org/officeDocument/2006/relationships/comments" Target="../comments/comment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90.xml"/><Relationship Id="rId4" Type="http://schemas.openxmlformats.org/officeDocument/2006/relationships/comments" Target="../comments/comment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comments" Target="../comments/comment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tags" Target="../tags/tag91.xml"/><Relationship Id="rId4" Type="http://schemas.openxmlformats.org/officeDocument/2006/relationships/comments" Target="../comments/comment50.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comments" Target="../comments/comment51.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53.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tags" Target="../tags/tag92.xml"/><Relationship Id="rId4" Type="http://schemas.openxmlformats.org/officeDocument/2006/relationships/comments" Target="../comments/comment5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0.xml"/><Relationship Id="rId1" Type="http://schemas.openxmlformats.org/officeDocument/2006/relationships/tags" Target="../tags/tag93.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0.xml"/><Relationship Id="rId1" Type="http://schemas.openxmlformats.org/officeDocument/2006/relationships/tags" Target="../tags/tag94.xml"/><Relationship Id="rId4" Type="http://schemas.openxmlformats.org/officeDocument/2006/relationships/comments" Target="../comments/comment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0.xml"/><Relationship Id="rId1" Type="http://schemas.openxmlformats.org/officeDocument/2006/relationships/tags" Target="../tags/tag95.xml"/><Relationship Id="rId4" Type="http://schemas.openxmlformats.org/officeDocument/2006/relationships/comments" Target="../comments/comment5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0.xml"/><Relationship Id="rId1" Type="http://schemas.openxmlformats.org/officeDocument/2006/relationships/tags" Target="../tags/tag96.xml"/><Relationship Id="rId4" Type="http://schemas.openxmlformats.org/officeDocument/2006/relationships/comments" Target="../comments/comment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tags" Target="../tags/tag97.xml"/><Relationship Id="rId4" Type="http://schemas.openxmlformats.org/officeDocument/2006/relationships/comments" Target="../comments/comment5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comments" Target="../comments/comment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0.xml"/><Relationship Id="rId1" Type="http://schemas.openxmlformats.org/officeDocument/2006/relationships/tags" Target="../tags/tag98.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0.xml"/><Relationship Id="rId1" Type="http://schemas.openxmlformats.org/officeDocument/2006/relationships/tags" Target="../tags/tag99.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0.xml"/><Relationship Id="rId1" Type="http://schemas.openxmlformats.org/officeDocument/2006/relationships/tags" Target="../tags/tag100.xml"/><Relationship Id="rId4" Type="http://schemas.openxmlformats.org/officeDocument/2006/relationships/comments" Target="../comments/comment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0.xml"/><Relationship Id="rId1" Type="http://schemas.openxmlformats.org/officeDocument/2006/relationships/tags" Target="../tags/tag101.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0.xml"/><Relationship Id="rId1" Type="http://schemas.openxmlformats.org/officeDocument/2006/relationships/tags" Target="../tags/tag102.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0.xml"/><Relationship Id="rId1" Type="http://schemas.openxmlformats.org/officeDocument/2006/relationships/tags" Target="../tags/tag103.xml"/><Relationship Id="rId4" Type="http://schemas.openxmlformats.org/officeDocument/2006/relationships/comments" Target="../comments/comment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tags" Target="../tags/tag104.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tags" Target="../tags/tag105.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tags" Target="../tags/tag106.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0.xml"/><Relationship Id="rId1" Type="http://schemas.openxmlformats.org/officeDocument/2006/relationships/tags" Target="../tags/tag107.xml"/><Relationship Id="rId4" Type="http://schemas.openxmlformats.org/officeDocument/2006/relationships/comments" Target="../comments/comment69.xml"/></Relationships>
</file>

<file path=ppt/slides/_rels/slide7.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comments" Target="../comments/comment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13.wmf"/><Relationship Id="rId5" Type="http://schemas.openxmlformats.org/officeDocument/2006/relationships/tags" Target="../tags/tag29.xml"/><Relationship Id="rId10" Type="http://schemas.openxmlformats.org/officeDocument/2006/relationships/notesSlide" Target="../notesSlides/notesSlide7.xml"/><Relationship Id="rId4" Type="http://schemas.openxmlformats.org/officeDocument/2006/relationships/tags" Target="../tags/tag28.xml"/><Relationship Id="rId9"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0.xml"/><Relationship Id="rId1" Type="http://schemas.openxmlformats.org/officeDocument/2006/relationships/tags" Target="../tags/tag108.xml"/><Relationship Id="rId4" Type="http://schemas.openxmlformats.org/officeDocument/2006/relationships/comments" Target="../comments/comment70.xml"/></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8.xml"/><Relationship Id="rId3" Type="http://schemas.openxmlformats.org/officeDocument/2006/relationships/tags" Target="../tags/tag35.xml"/><Relationship Id="rId7" Type="http://schemas.openxmlformats.org/officeDocument/2006/relationships/notesSlide" Target="../notesSlides/notesSlide8.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8.xml"/><Relationship Id="rId5" Type="http://schemas.openxmlformats.org/officeDocument/2006/relationships/tags" Target="../tags/tag37.xml"/><Relationship Id="rId4" Type="http://schemas.openxmlformats.org/officeDocument/2006/relationships/tags" Target="../tags/tag36.xml"/></Relationships>
</file>

<file path=ppt/slides/_rels/slide9.xml.rels><?xml version="1.0" encoding="UTF-8" standalone="yes"?>
<Relationships xmlns="http://schemas.openxmlformats.org/package/2006/relationships"><Relationship Id="rId8" Type="http://schemas.openxmlformats.org/officeDocument/2006/relationships/comments" Target="../comments/comment9.xml"/><Relationship Id="rId3" Type="http://schemas.openxmlformats.org/officeDocument/2006/relationships/tags" Target="../tags/tag40.xml"/><Relationship Id="rId7" Type="http://schemas.openxmlformats.org/officeDocument/2006/relationships/notesSlide" Target="../notesSlides/notesSlide9.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2.xml"/><Relationship Id="rId5" Type="http://schemas.openxmlformats.org/officeDocument/2006/relationships/tags" Target="../tags/tag42.xml"/><Relationship Id="rId4"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457200" y="607452"/>
            <a:ext cx="5904689" cy="705411"/>
          </a:xfrm>
        </p:spPr>
        <p:txBody>
          <a:bodyPr>
            <a:normAutofit fontScale="90000"/>
          </a:bodyPr>
          <a:lstStyle/>
          <a:p>
            <a:pPr eaLnBrk="1" hangingPunct="1"/>
            <a:r>
              <a:rPr lang="en-US" dirty="0" smtClean="0">
                <a:latin typeface="Century Gothic" pitchFamily="34" charset="0"/>
              </a:rPr>
              <a:t>QAD BI v3 – Technical Level </a:t>
            </a:r>
            <a:r>
              <a:rPr lang="en-US" dirty="0" smtClean="0">
                <a:latin typeface="Century Gothic" pitchFamily="34" charset="0"/>
              </a:rPr>
              <a:t>II Certification </a:t>
            </a:r>
            <a:r>
              <a:rPr lang="en-US" dirty="0" smtClean="0">
                <a:latin typeface="Century Gothic" pitchFamily="34" charset="0"/>
              </a:rPr>
              <a:t>Class – Part 1</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10</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369166" cy="5000625"/>
          </a:xfrm>
        </p:spPr>
        <p:txBody>
          <a:bodyPr/>
          <a:lstStyle/>
          <a:p>
            <a:pPr eaLnBrk="1" hangingPunct="1"/>
            <a:r>
              <a:rPr lang="en-US" dirty="0" smtClean="0">
                <a:latin typeface="Century Gothic" pitchFamily="34" charset="0"/>
              </a:rPr>
              <a:t>Day 3 Review</a:t>
            </a:r>
          </a:p>
          <a:p>
            <a:pPr eaLnBrk="1" hangingPunct="1"/>
            <a:r>
              <a:rPr lang="en-US" dirty="0" smtClean="0">
                <a:latin typeface="Century Gothic" pitchFamily="34" charset="0"/>
              </a:rPr>
              <a:t>Performance tuning</a:t>
            </a:r>
          </a:p>
          <a:p>
            <a:pPr eaLnBrk="1" hangingPunct="1"/>
            <a:r>
              <a:rPr lang="en-US" dirty="0" smtClean="0">
                <a:latin typeface="Century Gothic" pitchFamily="34" charset="0"/>
              </a:rPr>
              <a:t>Course review</a:t>
            </a:r>
          </a:p>
          <a:p>
            <a:pPr eaLnBrk="1" hangingPunct="1"/>
            <a:r>
              <a:rPr lang="en-US" dirty="0" smtClean="0">
                <a:latin typeface="Century Gothic" pitchFamily="34" charset="0"/>
              </a:rPr>
              <a:t>More hands on live customer troubleshooting</a:t>
            </a:r>
          </a:p>
          <a:p>
            <a:pPr eaLnBrk="1" hangingPunct="1">
              <a:buFont typeface="Arial" charset="0"/>
              <a:buNone/>
            </a:pPr>
            <a:endParaRPr lang="en-US" dirty="0" smtClean="0">
              <a:latin typeface="Century Gothic" pitchFamily="34" charset="0"/>
            </a:endParaRP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4 Schedule</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ED281AF8-FB27-41D1-A610-C824D63B0C7F}" type="slidenum">
              <a:rPr lang="en-US" sz="2000">
                <a:solidFill>
                  <a:schemeClr val="bg1"/>
                </a:solidFill>
                <a:latin typeface="Century Gothic" pitchFamily="34" charset="0"/>
              </a:rPr>
              <a:pPr algn="r"/>
              <a:t>11</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smtClean="0">
                <a:latin typeface="Century Gothic" pitchFamily="34" charset="0"/>
              </a:rPr>
              <a:t>Certification exam</a:t>
            </a:r>
          </a:p>
          <a:p>
            <a:pPr eaLnBrk="1" hangingPunct="1">
              <a:buFont typeface="Arial" charset="0"/>
              <a:buNone/>
            </a:pPr>
            <a:endParaRPr lang="en-US" smtClean="0">
              <a:latin typeface="Century Gothic" pitchFamily="34" charset="0"/>
            </a:endParaRPr>
          </a:p>
          <a:p>
            <a:pPr eaLnBrk="1" hangingPunct="1">
              <a:buFont typeface="Arial" charset="0"/>
              <a:buNone/>
            </a:pPr>
            <a:endParaRPr lang="en-US" smtClean="0">
              <a:latin typeface="Century Gothic" pitchFamily="34" charset="0"/>
            </a:endParaRPr>
          </a:p>
          <a:p>
            <a:pPr lvl="1" eaLnBrk="1" hangingPunct="1"/>
            <a:endParaRPr lang="en-US" smtClean="0">
              <a:latin typeface="Century Gothic" pitchFamily="34" charset="0"/>
            </a:endParaRPr>
          </a:p>
          <a:p>
            <a:pPr lvl="1" eaLnBrk="1" hangingPunct="1"/>
            <a:endParaRPr lang="en-US" smtClean="0">
              <a:latin typeface="Century Gothic" pitchFamily="34" charset="0"/>
            </a:endParaRPr>
          </a:p>
        </p:txBody>
      </p:sp>
      <p:sp>
        <p:nvSpPr>
          <p:cNvPr id="34819"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5 Schedule</a:t>
            </a:r>
          </a:p>
        </p:txBody>
      </p:sp>
      <p:sp>
        <p:nvSpPr>
          <p:cNvPr id="34820"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5" name="Rectangle 2"/>
          <p:cNvSpPr>
            <a:spLocks noGrp="1"/>
          </p:cNvSpPr>
          <p:nvPr>
            <p:ph type="title"/>
          </p:nvPr>
        </p:nvSpPr>
        <p:spPr>
          <a:xfrm>
            <a:off x="457200" y="434975"/>
            <a:ext cx="8229600" cy="717550"/>
          </a:xfrm>
        </p:spPr>
        <p:txBody>
          <a:bodyPr/>
          <a:lstStyle/>
          <a:p>
            <a:pPr eaLnBrk="1" hangingPunct="1"/>
            <a:r>
              <a:rPr lang="en-US" dirty="0" smtClean="0">
                <a:latin typeface="Century Gothic" pitchFamily="34" charset="0"/>
              </a:rPr>
              <a:t>SQL – Preview</a:t>
            </a:r>
          </a:p>
        </p:txBody>
      </p:sp>
      <p:sp>
        <p:nvSpPr>
          <p:cNvPr id="43011" name="Rectangle 3"/>
          <p:cNvSpPr>
            <a:spLocks noGrp="1"/>
          </p:cNvSpPr>
          <p:nvPr>
            <p:ph type="body" idx="1"/>
          </p:nvPr>
        </p:nvSpPr>
        <p:spPr/>
        <p:txBody>
          <a:bodyPr/>
          <a:lstStyle/>
          <a:p>
            <a:pPr eaLnBrk="1" hangingPunct="1"/>
            <a:r>
              <a:rPr lang="en-US" dirty="0" smtClean="0">
                <a:latin typeface="Century Gothic" pitchFamily="34" charset="0"/>
              </a:rPr>
              <a:t>What it is</a:t>
            </a:r>
          </a:p>
          <a:p>
            <a:pPr eaLnBrk="1" hangingPunct="1"/>
            <a:r>
              <a:rPr lang="en-US" dirty="0" smtClean="0">
                <a:latin typeface="Century Gothic" pitchFamily="34" charset="0"/>
              </a:rPr>
              <a:t>Why it’s important for QAD BI 3.x</a:t>
            </a:r>
          </a:p>
          <a:p>
            <a:pPr eaLnBrk="1" hangingPunct="1"/>
            <a:r>
              <a:rPr lang="en-US" dirty="0" smtClean="0">
                <a:latin typeface="Century Gothic" pitchFamily="34" charset="0"/>
              </a:rPr>
              <a:t>Structure of a query</a:t>
            </a:r>
          </a:p>
          <a:p>
            <a:pPr eaLnBrk="1" hangingPunct="1"/>
            <a:r>
              <a:rPr lang="en-US" dirty="0" smtClean="0">
                <a:latin typeface="Century Gothic" pitchFamily="34" charset="0"/>
              </a:rPr>
              <a:t>Concepts and applications</a:t>
            </a:r>
          </a:p>
          <a:p>
            <a:pPr eaLnBrk="1" hangingPunct="1">
              <a:buFont typeface="Arial" charset="0"/>
              <a:buNone/>
            </a:pP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12</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1000"/>
                                        <p:tgtEl>
                                          <p:spTgt spid="43011">
                                            <p:txEl>
                                              <p:pRg st="0" end="0"/>
                                            </p:txEl>
                                          </p:spTgt>
                                        </p:tgtEl>
                                      </p:cBhvr>
                                    </p:animEffect>
                                    <p:anim calcmode="lin" valueType="num">
                                      <p:cBhvr>
                                        <p:cTn id="8" dur="10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30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3011">
                                            <p:txEl>
                                              <p:pRg st="1" end="1"/>
                                            </p:txEl>
                                          </p:spTgt>
                                        </p:tgtEl>
                                        <p:attrNameLst>
                                          <p:attrName>style.visibility</p:attrName>
                                        </p:attrNameLst>
                                      </p:cBhvr>
                                      <p:to>
                                        <p:strVal val="visible"/>
                                      </p:to>
                                    </p:set>
                                    <p:animEffect transition="in" filter="fade">
                                      <p:cBhvr>
                                        <p:cTn id="14" dur="1000"/>
                                        <p:tgtEl>
                                          <p:spTgt spid="43011">
                                            <p:txEl>
                                              <p:pRg st="1" end="1"/>
                                            </p:txEl>
                                          </p:spTgt>
                                        </p:tgtEl>
                                      </p:cBhvr>
                                    </p:animEffect>
                                    <p:anim calcmode="lin" valueType="num">
                                      <p:cBhvr>
                                        <p:cTn id="15" dur="10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30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3011">
                                            <p:txEl>
                                              <p:pRg st="2" end="2"/>
                                            </p:txEl>
                                          </p:spTgt>
                                        </p:tgtEl>
                                        <p:attrNameLst>
                                          <p:attrName>style.visibility</p:attrName>
                                        </p:attrNameLst>
                                      </p:cBhvr>
                                      <p:to>
                                        <p:strVal val="visible"/>
                                      </p:to>
                                    </p:set>
                                    <p:animEffect transition="in" filter="fade">
                                      <p:cBhvr>
                                        <p:cTn id="21" dur="1000"/>
                                        <p:tgtEl>
                                          <p:spTgt spid="43011">
                                            <p:txEl>
                                              <p:pRg st="2" end="2"/>
                                            </p:txEl>
                                          </p:spTgt>
                                        </p:tgtEl>
                                      </p:cBhvr>
                                    </p:animEffect>
                                    <p:anim calcmode="lin" valueType="num">
                                      <p:cBhvr>
                                        <p:cTn id="22" dur="10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30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3011">
                                            <p:txEl>
                                              <p:pRg st="3" end="3"/>
                                            </p:txEl>
                                          </p:spTgt>
                                        </p:tgtEl>
                                        <p:attrNameLst>
                                          <p:attrName>style.visibility</p:attrName>
                                        </p:attrNameLst>
                                      </p:cBhvr>
                                      <p:to>
                                        <p:strVal val="visible"/>
                                      </p:to>
                                    </p:set>
                                    <p:animEffect transition="in" filter="fade">
                                      <p:cBhvr>
                                        <p:cTn id="28" dur="1000"/>
                                        <p:tgtEl>
                                          <p:spTgt spid="43011">
                                            <p:txEl>
                                              <p:pRg st="3" end="3"/>
                                            </p:txEl>
                                          </p:spTgt>
                                        </p:tgtEl>
                                      </p:cBhvr>
                                    </p:animEffect>
                                    <p:anim calcmode="lin" valueType="num">
                                      <p:cBhvr>
                                        <p:cTn id="29" dur="10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30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2"/>
          <p:cNvSpPr>
            <a:spLocks noGrp="1"/>
          </p:cNvSpPr>
          <p:nvPr>
            <p:ph type="title"/>
          </p:nvPr>
        </p:nvSpPr>
        <p:spPr>
          <a:xfrm>
            <a:off x="457200" y="240632"/>
            <a:ext cx="8229600" cy="717550"/>
          </a:xfrm>
        </p:spPr>
        <p:txBody>
          <a:bodyPr/>
          <a:lstStyle/>
          <a:p>
            <a:pPr eaLnBrk="1" hangingPunct="1"/>
            <a:r>
              <a:rPr lang="en-US" dirty="0" smtClean="0">
                <a:latin typeface="Century Gothic" pitchFamily="34" charset="0"/>
              </a:rPr>
              <a:t>What is SQL?</a:t>
            </a:r>
          </a:p>
        </p:txBody>
      </p:sp>
      <p:sp>
        <p:nvSpPr>
          <p:cNvPr id="40963" name="Rectangle 3"/>
          <p:cNvSpPr>
            <a:spLocks noGrp="1"/>
          </p:cNvSpPr>
          <p:nvPr>
            <p:ph type="body" idx="1"/>
          </p:nvPr>
        </p:nvSpPr>
        <p:spPr>
          <a:xfrm>
            <a:off x="457200" y="1080655"/>
            <a:ext cx="8229600" cy="5226483"/>
          </a:xfrm>
        </p:spPr>
        <p:txBody>
          <a:bodyPr/>
          <a:lstStyle/>
          <a:p>
            <a:pPr eaLnBrk="1" hangingPunct="1"/>
            <a:r>
              <a:rPr lang="en-US" dirty="0" smtClean="0">
                <a:latin typeface="Century Gothic" pitchFamily="34" charset="0"/>
              </a:rPr>
              <a:t>Structured Query Language</a:t>
            </a:r>
          </a:p>
          <a:p>
            <a:pPr eaLnBrk="1" hangingPunct="1"/>
            <a:r>
              <a:rPr lang="en-US" dirty="0" smtClean="0">
                <a:latin typeface="Century Gothic" pitchFamily="34" charset="0"/>
              </a:rPr>
              <a:t>Database language designed for managing data in relational database management systems.</a:t>
            </a:r>
          </a:p>
          <a:p>
            <a:pPr eaLnBrk="1" hangingPunct="1"/>
            <a:r>
              <a:rPr lang="en-US" dirty="0" smtClean="0">
                <a:latin typeface="Century Gothic" pitchFamily="34" charset="0"/>
              </a:rPr>
              <a:t>It’s scope includes insert, query, update, delete, schema creation and modification and data access control.</a:t>
            </a:r>
          </a:p>
          <a:p>
            <a:pPr eaLnBrk="1" hangingPunct="1"/>
            <a:r>
              <a:rPr lang="en-US" dirty="0" smtClean="0">
                <a:latin typeface="Century Gothic" pitchFamily="34" charset="0"/>
              </a:rPr>
              <a:t>Databases are typically tables which contain rows and columns.</a:t>
            </a:r>
          </a:p>
          <a:p>
            <a:pPr eaLnBrk="1" hangingPunct="1"/>
            <a:r>
              <a:rPr lang="en-US" dirty="0" smtClean="0">
                <a:latin typeface="Century Gothic" pitchFamily="34" charset="0"/>
              </a:rPr>
              <a:t>Queries can be narrowed to subsets of the columns or the rows.</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13</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1000"/>
                                        <p:tgtEl>
                                          <p:spTgt spid="40963">
                                            <p:txEl>
                                              <p:pRg st="0" end="0"/>
                                            </p:txEl>
                                          </p:spTgt>
                                        </p:tgtEl>
                                      </p:cBhvr>
                                    </p:animEffect>
                                    <p:anim calcmode="lin" valueType="num">
                                      <p:cBhvr>
                                        <p:cTn id="8" dur="10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9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63">
                                            <p:txEl>
                                              <p:pRg st="1" end="1"/>
                                            </p:txEl>
                                          </p:spTgt>
                                        </p:tgtEl>
                                        <p:attrNameLst>
                                          <p:attrName>style.visibility</p:attrName>
                                        </p:attrNameLst>
                                      </p:cBhvr>
                                      <p:to>
                                        <p:strVal val="visible"/>
                                      </p:to>
                                    </p:set>
                                    <p:animEffect transition="in" filter="fade">
                                      <p:cBhvr>
                                        <p:cTn id="14" dur="1000"/>
                                        <p:tgtEl>
                                          <p:spTgt spid="40963">
                                            <p:txEl>
                                              <p:pRg st="1" end="1"/>
                                            </p:txEl>
                                          </p:spTgt>
                                        </p:tgtEl>
                                      </p:cBhvr>
                                    </p:animEffect>
                                    <p:anim calcmode="lin" valueType="num">
                                      <p:cBhvr>
                                        <p:cTn id="15" dur="10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09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963">
                                            <p:txEl>
                                              <p:pRg st="2" end="2"/>
                                            </p:txEl>
                                          </p:spTgt>
                                        </p:tgtEl>
                                        <p:attrNameLst>
                                          <p:attrName>style.visibility</p:attrName>
                                        </p:attrNameLst>
                                      </p:cBhvr>
                                      <p:to>
                                        <p:strVal val="visible"/>
                                      </p:to>
                                    </p:set>
                                    <p:animEffect transition="in" filter="fade">
                                      <p:cBhvr>
                                        <p:cTn id="21" dur="1000"/>
                                        <p:tgtEl>
                                          <p:spTgt spid="40963">
                                            <p:txEl>
                                              <p:pRg st="2" end="2"/>
                                            </p:txEl>
                                          </p:spTgt>
                                        </p:tgtEl>
                                      </p:cBhvr>
                                    </p:animEffect>
                                    <p:anim calcmode="lin" valueType="num">
                                      <p:cBhvr>
                                        <p:cTn id="22" dur="1000" fill="hold"/>
                                        <p:tgtEl>
                                          <p:spTgt spid="4096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09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0963">
                                            <p:txEl>
                                              <p:pRg st="3" end="3"/>
                                            </p:txEl>
                                          </p:spTgt>
                                        </p:tgtEl>
                                        <p:attrNameLst>
                                          <p:attrName>style.visibility</p:attrName>
                                        </p:attrNameLst>
                                      </p:cBhvr>
                                      <p:to>
                                        <p:strVal val="visible"/>
                                      </p:to>
                                    </p:set>
                                    <p:animEffect transition="in" filter="fade">
                                      <p:cBhvr>
                                        <p:cTn id="28" dur="1000"/>
                                        <p:tgtEl>
                                          <p:spTgt spid="40963">
                                            <p:txEl>
                                              <p:pRg st="3" end="3"/>
                                            </p:txEl>
                                          </p:spTgt>
                                        </p:tgtEl>
                                      </p:cBhvr>
                                    </p:animEffect>
                                    <p:anim calcmode="lin" valueType="num">
                                      <p:cBhvr>
                                        <p:cTn id="29" dur="1000" fill="hold"/>
                                        <p:tgtEl>
                                          <p:spTgt spid="4096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096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0963">
                                            <p:txEl>
                                              <p:pRg st="4" end="4"/>
                                            </p:txEl>
                                          </p:spTgt>
                                        </p:tgtEl>
                                        <p:attrNameLst>
                                          <p:attrName>style.visibility</p:attrName>
                                        </p:attrNameLst>
                                      </p:cBhvr>
                                      <p:to>
                                        <p:strVal val="visible"/>
                                      </p:to>
                                    </p:set>
                                    <p:animEffect transition="in" filter="fade">
                                      <p:cBhvr>
                                        <p:cTn id="35" dur="1000"/>
                                        <p:tgtEl>
                                          <p:spTgt spid="40963">
                                            <p:txEl>
                                              <p:pRg st="4" end="4"/>
                                            </p:txEl>
                                          </p:spTgt>
                                        </p:tgtEl>
                                      </p:cBhvr>
                                    </p:animEffect>
                                    <p:anim calcmode="lin" valueType="num">
                                      <p:cBhvr>
                                        <p:cTn id="36" dur="1000" fill="hold"/>
                                        <p:tgtEl>
                                          <p:spTgt spid="4096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096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p:cNvSpPr>
          <p:nvPr>
            <p:ph type="title"/>
          </p:nvPr>
        </p:nvSpPr>
        <p:spPr>
          <a:xfrm>
            <a:off x="457200" y="240632"/>
            <a:ext cx="8229600" cy="717550"/>
          </a:xfrm>
        </p:spPr>
        <p:txBody>
          <a:bodyPr/>
          <a:lstStyle/>
          <a:p>
            <a:pPr eaLnBrk="1" hangingPunct="1"/>
            <a:r>
              <a:rPr lang="en-US" dirty="0" smtClean="0">
                <a:latin typeface="Century Gothic" pitchFamily="34" charset="0"/>
              </a:rPr>
              <a:t>Why is SQL important for QAD BI v3?</a:t>
            </a:r>
          </a:p>
        </p:txBody>
      </p:sp>
      <p:sp>
        <p:nvSpPr>
          <p:cNvPr id="41987" name="Rectangle 3"/>
          <p:cNvSpPr>
            <a:spLocks noGrp="1"/>
          </p:cNvSpPr>
          <p:nvPr>
            <p:ph type="body" idx="1"/>
          </p:nvPr>
        </p:nvSpPr>
        <p:spPr>
          <a:xfrm>
            <a:off x="457200" y="1106905"/>
            <a:ext cx="8229600" cy="4991100"/>
          </a:xfrm>
        </p:spPr>
        <p:txBody>
          <a:bodyPr/>
          <a:lstStyle/>
          <a:p>
            <a:pPr eaLnBrk="1" hangingPunct="1">
              <a:lnSpc>
                <a:spcPct val="90000"/>
              </a:lnSpc>
            </a:pPr>
            <a:r>
              <a:rPr lang="en-US" dirty="0" smtClean="0">
                <a:latin typeface="Century Gothic" pitchFamily="34" charset="0"/>
              </a:rPr>
              <a:t>Every table in the data warehouse relies on SQL to populate it with data in one manner or another.</a:t>
            </a:r>
          </a:p>
          <a:p>
            <a:pPr eaLnBrk="1" hangingPunct="1">
              <a:lnSpc>
                <a:spcPct val="90000"/>
              </a:lnSpc>
            </a:pPr>
            <a:r>
              <a:rPr lang="en-US" dirty="0" smtClean="0">
                <a:latin typeface="Century Gothic" pitchFamily="34" charset="0"/>
              </a:rPr>
              <a:t>SQL is our means of extracting data from the data warehouse for presentation purposes either as a report, a graph, or a dashboard.</a:t>
            </a:r>
          </a:p>
          <a:p>
            <a:pPr eaLnBrk="1" hangingPunct="1">
              <a:lnSpc>
                <a:spcPct val="90000"/>
              </a:lnSpc>
            </a:pPr>
            <a:r>
              <a:rPr lang="en-US" dirty="0" smtClean="0">
                <a:latin typeface="Century Gothic" pitchFamily="34" charset="0"/>
              </a:rPr>
              <a:t>A basic knowledge of SQL will ensure issues with the data warehouse or customer data can easily be pinpointed. </a:t>
            </a:r>
          </a:p>
          <a:p>
            <a:pPr eaLnBrk="1" hangingPunct="1">
              <a:lnSpc>
                <a:spcPct val="90000"/>
              </a:lnSpc>
            </a:pPr>
            <a:r>
              <a:rPr lang="en-US" dirty="0" smtClean="0">
                <a:latin typeface="Century Gothic" pitchFamily="34" charset="0"/>
              </a:rPr>
              <a:t>Knowledge of SQL will ensure customizations can be implemented smoothly with minimal impact to the main code.</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fade">
                                      <p:cBhvr>
                                        <p:cTn id="7" dur="1000"/>
                                        <p:tgtEl>
                                          <p:spTgt spid="41987">
                                            <p:txEl>
                                              <p:pRg st="0" end="0"/>
                                            </p:txEl>
                                          </p:spTgt>
                                        </p:tgtEl>
                                      </p:cBhvr>
                                    </p:animEffect>
                                    <p:anim calcmode="lin" valueType="num">
                                      <p:cBhvr>
                                        <p:cTn id="8" dur="10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19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1987">
                                            <p:txEl>
                                              <p:pRg st="1" end="1"/>
                                            </p:txEl>
                                          </p:spTgt>
                                        </p:tgtEl>
                                        <p:attrNameLst>
                                          <p:attrName>style.visibility</p:attrName>
                                        </p:attrNameLst>
                                      </p:cBhvr>
                                      <p:to>
                                        <p:strVal val="visible"/>
                                      </p:to>
                                    </p:set>
                                    <p:animEffect transition="in" filter="fade">
                                      <p:cBhvr>
                                        <p:cTn id="14" dur="1000"/>
                                        <p:tgtEl>
                                          <p:spTgt spid="41987">
                                            <p:txEl>
                                              <p:pRg st="1" end="1"/>
                                            </p:txEl>
                                          </p:spTgt>
                                        </p:tgtEl>
                                      </p:cBhvr>
                                    </p:animEffect>
                                    <p:anim calcmode="lin" valueType="num">
                                      <p:cBhvr>
                                        <p:cTn id="15" dur="10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19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1987">
                                            <p:txEl>
                                              <p:pRg st="2" end="2"/>
                                            </p:txEl>
                                          </p:spTgt>
                                        </p:tgtEl>
                                        <p:attrNameLst>
                                          <p:attrName>style.visibility</p:attrName>
                                        </p:attrNameLst>
                                      </p:cBhvr>
                                      <p:to>
                                        <p:strVal val="visible"/>
                                      </p:to>
                                    </p:set>
                                    <p:animEffect transition="in" filter="fade">
                                      <p:cBhvr>
                                        <p:cTn id="21" dur="1000"/>
                                        <p:tgtEl>
                                          <p:spTgt spid="41987">
                                            <p:txEl>
                                              <p:pRg st="2" end="2"/>
                                            </p:txEl>
                                          </p:spTgt>
                                        </p:tgtEl>
                                      </p:cBhvr>
                                    </p:animEffect>
                                    <p:anim calcmode="lin" valueType="num">
                                      <p:cBhvr>
                                        <p:cTn id="22" dur="1000" fill="hold"/>
                                        <p:tgtEl>
                                          <p:spTgt spid="4198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198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1987">
                                            <p:txEl>
                                              <p:pRg st="3" end="3"/>
                                            </p:txEl>
                                          </p:spTgt>
                                        </p:tgtEl>
                                        <p:attrNameLst>
                                          <p:attrName>style.visibility</p:attrName>
                                        </p:attrNameLst>
                                      </p:cBhvr>
                                      <p:to>
                                        <p:strVal val="visible"/>
                                      </p:to>
                                    </p:set>
                                    <p:animEffect transition="in" filter="fade">
                                      <p:cBhvr>
                                        <p:cTn id="28" dur="1000"/>
                                        <p:tgtEl>
                                          <p:spTgt spid="41987">
                                            <p:txEl>
                                              <p:pRg st="3" end="3"/>
                                            </p:txEl>
                                          </p:spTgt>
                                        </p:tgtEl>
                                      </p:cBhvr>
                                    </p:animEffect>
                                    <p:anim calcmode="lin" valueType="num">
                                      <p:cBhvr>
                                        <p:cTn id="29" dur="10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198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7" name="Rectangle 2"/>
          <p:cNvSpPr>
            <a:spLocks noGrp="1"/>
          </p:cNvSpPr>
          <p:nvPr>
            <p:ph type="title"/>
          </p:nvPr>
        </p:nvSpPr>
        <p:spPr>
          <a:xfrm>
            <a:off x="457200" y="231006"/>
            <a:ext cx="8465419" cy="717550"/>
          </a:xfrm>
        </p:spPr>
        <p:txBody>
          <a:bodyPr/>
          <a:lstStyle/>
          <a:p>
            <a:pPr eaLnBrk="1" hangingPunct="1"/>
            <a:r>
              <a:rPr lang="en-US" dirty="0" smtClean="0">
                <a:latin typeface="Century Gothic" pitchFamily="34" charset="0"/>
              </a:rPr>
              <a:t>Basic Components of a SQL Statement</a:t>
            </a:r>
          </a:p>
        </p:txBody>
      </p:sp>
      <p:sp>
        <p:nvSpPr>
          <p:cNvPr id="44035" name="Rectangle 3"/>
          <p:cNvSpPr>
            <a:spLocks noGrp="1"/>
          </p:cNvSpPr>
          <p:nvPr>
            <p:ph type="body" idx="1"/>
          </p:nvPr>
        </p:nvSpPr>
        <p:spPr>
          <a:xfrm>
            <a:off x="457200" y="1145406"/>
            <a:ext cx="8229600" cy="5161732"/>
          </a:xfrm>
        </p:spPr>
        <p:txBody>
          <a:bodyPr/>
          <a:lstStyle/>
          <a:p>
            <a:pPr eaLnBrk="1" hangingPunct="1"/>
            <a:r>
              <a:rPr lang="en-US" dirty="0" smtClean="0">
                <a:latin typeface="Century Gothic" pitchFamily="34" charset="0"/>
              </a:rPr>
              <a:t>SELECT – columns or functions</a:t>
            </a:r>
          </a:p>
          <a:p>
            <a:pPr eaLnBrk="1" hangingPunct="1"/>
            <a:r>
              <a:rPr lang="en-US" dirty="0" smtClean="0">
                <a:latin typeface="Century Gothic" pitchFamily="34" charset="0"/>
              </a:rPr>
              <a:t>FROM – tables</a:t>
            </a:r>
          </a:p>
          <a:p>
            <a:pPr eaLnBrk="1" hangingPunct="1"/>
            <a:r>
              <a:rPr lang="en-US" dirty="0" smtClean="0">
                <a:latin typeface="Century Gothic" pitchFamily="34" charset="0"/>
              </a:rPr>
              <a:t>WHERE – allows you to operate on subsets of a table or tables by using comparisons</a:t>
            </a:r>
          </a:p>
          <a:p>
            <a:pPr eaLnBrk="1" hangingPunct="1"/>
            <a:r>
              <a:rPr lang="en-US" dirty="0" smtClean="0">
                <a:latin typeface="Century Gothic" pitchFamily="34" charset="0"/>
              </a:rPr>
              <a:t>GROUP BY – for aggregation</a:t>
            </a:r>
          </a:p>
          <a:p>
            <a:pPr eaLnBrk="1" hangingPunct="1"/>
            <a:r>
              <a:rPr lang="en-US" dirty="0" smtClean="0">
                <a:latin typeface="Century Gothic" pitchFamily="34" charset="0"/>
              </a:rPr>
              <a:t>ORDER BY – for ordering</a:t>
            </a: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fade">
                                      <p:cBhvr>
                                        <p:cTn id="7" dur="1000"/>
                                        <p:tgtEl>
                                          <p:spTgt spid="44035">
                                            <p:txEl>
                                              <p:pRg st="0" end="0"/>
                                            </p:txEl>
                                          </p:spTgt>
                                        </p:tgtEl>
                                      </p:cBhvr>
                                    </p:animEffect>
                                    <p:anim calcmode="lin" valueType="num">
                                      <p:cBhvr>
                                        <p:cTn id="8" dur="10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40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4035">
                                            <p:txEl>
                                              <p:pRg st="1" end="1"/>
                                            </p:txEl>
                                          </p:spTgt>
                                        </p:tgtEl>
                                        <p:attrNameLst>
                                          <p:attrName>style.visibility</p:attrName>
                                        </p:attrNameLst>
                                      </p:cBhvr>
                                      <p:to>
                                        <p:strVal val="visible"/>
                                      </p:to>
                                    </p:set>
                                    <p:animEffect transition="in" filter="fade">
                                      <p:cBhvr>
                                        <p:cTn id="14" dur="1000"/>
                                        <p:tgtEl>
                                          <p:spTgt spid="44035">
                                            <p:txEl>
                                              <p:pRg st="1" end="1"/>
                                            </p:txEl>
                                          </p:spTgt>
                                        </p:tgtEl>
                                      </p:cBhvr>
                                    </p:animEffect>
                                    <p:anim calcmode="lin" valueType="num">
                                      <p:cBhvr>
                                        <p:cTn id="15" dur="1000" fill="hold"/>
                                        <p:tgtEl>
                                          <p:spTgt spid="4403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40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4035">
                                            <p:txEl>
                                              <p:pRg st="2" end="2"/>
                                            </p:txEl>
                                          </p:spTgt>
                                        </p:tgtEl>
                                        <p:attrNameLst>
                                          <p:attrName>style.visibility</p:attrName>
                                        </p:attrNameLst>
                                      </p:cBhvr>
                                      <p:to>
                                        <p:strVal val="visible"/>
                                      </p:to>
                                    </p:set>
                                    <p:animEffect transition="in" filter="fade">
                                      <p:cBhvr>
                                        <p:cTn id="21" dur="1000"/>
                                        <p:tgtEl>
                                          <p:spTgt spid="44035">
                                            <p:txEl>
                                              <p:pRg st="2" end="2"/>
                                            </p:txEl>
                                          </p:spTgt>
                                        </p:tgtEl>
                                      </p:cBhvr>
                                    </p:animEffect>
                                    <p:anim calcmode="lin" valueType="num">
                                      <p:cBhvr>
                                        <p:cTn id="22" dur="1000" fill="hold"/>
                                        <p:tgtEl>
                                          <p:spTgt spid="4403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403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4035">
                                            <p:txEl>
                                              <p:pRg st="3" end="3"/>
                                            </p:txEl>
                                          </p:spTgt>
                                        </p:tgtEl>
                                        <p:attrNameLst>
                                          <p:attrName>style.visibility</p:attrName>
                                        </p:attrNameLst>
                                      </p:cBhvr>
                                      <p:to>
                                        <p:strVal val="visible"/>
                                      </p:to>
                                    </p:set>
                                    <p:animEffect transition="in" filter="fade">
                                      <p:cBhvr>
                                        <p:cTn id="28" dur="1000"/>
                                        <p:tgtEl>
                                          <p:spTgt spid="44035">
                                            <p:txEl>
                                              <p:pRg st="3" end="3"/>
                                            </p:txEl>
                                          </p:spTgt>
                                        </p:tgtEl>
                                      </p:cBhvr>
                                    </p:animEffect>
                                    <p:anim calcmode="lin" valueType="num">
                                      <p:cBhvr>
                                        <p:cTn id="29" dur="1000" fill="hold"/>
                                        <p:tgtEl>
                                          <p:spTgt spid="4403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403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4035">
                                            <p:txEl>
                                              <p:pRg st="4" end="4"/>
                                            </p:txEl>
                                          </p:spTgt>
                                        </p:tgtEl>
                                        <p:attrNameLst>
                                          <p:attrName>style.visibility</p:attrName>
                                        </p:attrNameLst>
                                      </p:cBhvr>
                                      <p:to>
                                        <p:strVal val="visible"/>
                                      </p:to>
                                    </p:set>
                                    <p:animEffect transition="in" filter="fade">
                                      <p:cBhvr>
                                        <p:cTn id="35" dur="1000"/>
                                        <p:tgtEl>
                                          <p:spTgt spid="44035">
                                            <p:txEl>
                                              <p:pRg st="4" end="4"/>
                                            </p:txEl>
                                          </p:spTgt>
                                        </p:tgtEl>
                                      </p:cBhvr>
                                    </p:animEffect>
                                    <p:anim calcmode="lin" valueType="num">
                                      <p:cBhvr>
                                        <p:cTn id="36" dur="1000" fill="hold"/>
                                        <p:tgtEl>
                                          <p:spTgt spid="4403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403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p:cNvSpPr>
          <p:nvPr>
            <p:ph type="title"/>
          </p:nvPr>
        </p:nvSpPr>
        <p:spPr>
          <a:xfrm>
            <a:off x="457200" y="231006"/>
            <a:ext cx="8229600" cy="717550"/>
          </a:xfrm>
        </p:spPr>
        <p:txBody>
          <a:bodyPr/>
          <a:lstStyle/>
          <a:p>
            <a:pPr eaLnBrk="1" hangingPunct="1"/>
            <a:r>
              <a:rPr lang="en-US" dirty="0" smtClean="0">
                <a:latin typeface="Century Gothic" pitchFamily="34" charset="0"/>
              </a:rPr>
              <a:t>Log in to Training Environment</a:t>
            </a:r>
          </a:p>
        </p:txBody>
      </p:sp>
      <p:sp>
        <p:nvSpPr>
          <p:cNvPr id="46083" name="Rectangle 3"/>
          <p:cNvSpPr>
            <a:spLocks noGrp="1"/>
          </p:cNvSpPr>
          <p:nvPr>
            <p:ph type="body" idx="1"/>
          </p:nvPr>
        </p:nvSpPr>
        <p:spPr/>
        <p:txBody>
          <a:bodyPr/>
          <a:lstStyle/>
          <a:p>
            <a:pPr eaLnBrk="1" hangingPunct="1"/>
            <a:r>
              <a:rPr lang="en-US" sz="2400" b="1" dirty="0" smtClean="0">
                <a:latin typeface="Century Gothic" pitchFamily="34" charset="0"/>
              </a:rPr>
              <a:t>https://qpc.qad.com</a:t>
            </a:r>
          </a:p>
          <a:p>
            <a:pPr eaLnBrk="1" hangingPunct="1"/>
            <a:endParaRPr lang="en-US" sz="2400" dirty="0" smtClean="0">
              <a:latin typeface="Century Gothic" pitchFamily="34" charset="0"/>
            </a:endParaRPr>
          </a:p>
          <a:p>
            <a:pPr eaLnBrk="1" hangingPunct="1"/>
            <a:r>
              <a:rPr lang="en-US" sz="2400" dirty="0" smtClean="0">
                <a:latin typeface="Century Gothic" pitchFamily="34" charset="0"/>
              </a:rPr>
              <a:t>Username:  (to be advised)</a:t>
            </a:r>
          </a:p>
          <a:p>
            <a:pPr eaLnBrk="1" hangingPunct="1"/>
            <a:r>
              <a:rPr lang="en-US" sz="2400" dirty="0" smtClean="0">
                <a:latin typeface="Century Gothic" pitchFamily="34" charset="0"/>
              </a:rPr>
              <a:t>Password:  </a:t>
            </a:r>
            <a:r>
              <a:rPr lang="en-US" sz="2400" b="1" dirty="0" err="1" smtClean="0">
                <a:latin typeface="Century Gothic" pitchFamily="34" charset="0"/>
              </a:rPr>
              <a:t>qadtrain</a:t>
            </a:r>
            <a:endParaRPr lang="en-US" sz="2400" b="1" dirty="0" smtClean="0">
              <a:latin typeface="Century Gothic" pitchFamily="34" charset="0"/>
            </a:endParaRPr>
          </a:p>
          <a:p>
            <a:pPr eaLnBrk="1" hangingPunct="1"/>
            <a:r>
              <a:rPr lang="en-US" sz="2400" dirty="0" smtClean="0">
                <a:latin typeface="Century Gothic" pitchFamily="34" charset="0"/>
              </a:rPr>
              <a:t>Organization:  </a:t>
            </a:r>
            <a:r>
              <a:rPr lang="en-US" sz="2400" b="1" dirty="0" smtClean="0">
                <a:latin typeface="Century Gothic" pitchFamily="34" charset="0"/>
              </a:rPr>
              <a:t>Training (Classroom Events ONLY)</a:t>
            </a:r>
          </a:p>
          <a:p>
            <a:pPr eaLnBrk="1" hangingPunct="1"/>
            <a:endParaRPr lang="en-US" sz="2400" dirty="0" smtClean="0">
              <a:latin typeface="Century Gothic" pitchFamily="34" charset="0"/>
            </a:endParaRPr>
          </a:p>
          <a:p>
            <a:pPr eaLnBrk="1" hangingPunct="1"/>
            <a:r>
              <a:rPr lang="en-US" sz="2400" dirty="0" smtClean="0">
                <a:latin typeface="Century Gothic" pitchFamily="34" charset="0"/>
              </a:rPr>
              <a:t>User:  </a:t>
            </a:r>
            <a:r>
              <a:rPr lang="en-US" sz="2400" b="1" dirty="0" smtClean="0">
                <a:latin typeface="Century Gothic" pitchFamily="34" charset="0"/>
              </a:rPr>
              <a:t>demo-admin</a:t>
            </a:r>
          </a:p>
          <a:p>
            <a:pPr eaLnBrk="1" hangingPunct="1"/>
            <a:r>
              <a:rPr lang="en-US" sz="2400" dirty="0" smtClean="0">
                <a:latin typeface="Century Gothic" pitchFamily="34" charset="0"/>
              </a:rPr>
              <a:t>Password:  </a:t>
            </a:r>
            <a:r>
              <a:rPr lang="en-US" sz="2400" b="1" dirty="0" err="1" smtClean="0">
                <a:latin typeface="Century Gothic" pitchFamily="34" charset="0"/>
              </a:rPr>
              <a:t>qad</a:t>
            </a:r>
            <a:endParaRPr lang="en-US" sz="2400" b="1" dirty="0" smtClean="0">
              <a:latin typeface="Century Gothic" pitchFamily="34" charset="0"/>
            </a:endParaRPr>
          </a:p>
          <a:p>
            <a:pPr eaLnBrk="1" hangingPunct="1"/>
            <a:endParaRPr lang="en-US" sz="24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Launch SQL Server</a:t>
            </a:r>
          </a:p>
        </p:txBody>
      </p:sp>
      <p:sp>
        <p:nvSpPr>
          <p:cNvPr id="46083" name="Rectangle 3"/>
          <p:cNvSpPr>
            <a:spLocks noGrp="1"/>
          </p:cNvSpPr>
          <p:nvPr>
            <p:ph type="body" idx="1"/>
          </p:nvPr>
        </p:nvSpPr>
        <p:spPr>
          <a:xfrm>
            <a:off x="457200" y="1097280"/>
            <a:ext cx="8417294" cy="5209858"/>
          </a:xfrm>
        </p:spPr>
        <p:txBody>
          <a:bodyPr/>
          <a:lstStyle/>
          <a:p>
            <a:pPr eaLnBrk="1" hangingPunct="1"/>
            <a:r>
              <a:rPr lang="en-US" sz="2400" dirty="0" smtClean="0">
                <a:latin typeface="Century Gothic" pitchFamily="34" charset="0"/>
              </a:rPr>
              <a:t>Launch SQL Server Management Studio</a:t>
            </a:r>
          </a:p>
          <a:p>
            <a:pPr eaLnBrk="1" hangingPunct="1"/>
            <a:r>
              <a:rPr lang="en-US" sz="2400" dirty="0" smtClean="0">
                <a:latin typeface="Century Gothic" pitchFamily="34" charset="0"/>
              </a:rPr>
              <a:t>Launch a new query against the </a:t>
            </a:r>
            <a:r>
              <a:rPr lang="en-US" sz="2400" b="1" dirty="0" err="1" smtClean="0">
                <a:latin typeface="Century Gothic" pitchFamily="34" charset="0"/>
              </a:rPr>
              <a:t>qadbi</a:t>
            </a:r>
            <a:r>
              <a:rPr lang="en-US" sz="2400" dirty="0" smtClean="0">
                <a:latin typeface="Century Gothic" pitchFamily="34" charset="0"/>
              </a:rPr>
              <a:t> database</a:t>
            </a:r>
          </a:p>
          <a:p>
            <a:pPr eaLnBrk="1" hangingPunct="1"/>
            <a:endParaRPr lang="en-US" sz="2400" dirty="0" smtClean="0">
              <a:latin typeface="Century Gothic" pitchFamily="34" charset="0"/>
            </a:endParaRPr>
          </a:p>
          <a:p>
            <a:pPr eaLnBrk="1" hangingPunct="1"/>
            <a:endParaRPr lang="en-US" sz="2400" dirty="0" smtClean="0">
              <a:latin typeface="Century Gothic" pitchFamily="34" charset="0"/>
            </a:endParaRPr>
          </a:p>
          <a:p>
            <a:pPr eaLnBrk="1" hangingPunct="1"/>
            <a:endParaRPr lang="en-US" sz="2400" dirty="0" smtClean="0">
              <a:latin typeface="Century Gothic" pitchFamily="34" charset="0"/>
            </a:endParaRPr>
          </a:p>
        </p:txBody>
      </p:sp>
      <p:pic>
        <p:nvPicPr>
          <p:cNvPr id="1026" name="Picture 2"/>
          <p:cNvPicPr>
            <a:picLocks noChangeAspect="1" noChangeArrowheads="1"/>
          </p:cNvPicPr>
          <p:nvPr/>
        </p:nvPicPr>
        <p:blipFill>
          <a:blip r:embed="rId4"/>
          <a:srcRect/>
          <a:stretch>
            <a:fillRect/>
          </a:stretch>
        </p:blipFill>
        <p:spPr bwMode="auto">
          <a:xfrm>
            <a:off x="1646816" y="2569215"/>
            <a:ext cx="5715867" cy="3558588"/>
          </a:xfrm>
          <a:prstGeom prst="rect">
            <a:avLst/>
          </a:prstGeom>
          <a:noFill/>
          <a:ln w="9525">
            <a:noFill/>
            <a:miter lim="800000"/>
            <a:headEnd/>
            <a:tailEnd/>
          </a:ln>
        </p:spPr>
      </p:pic>
      <p:sp>
        <p:nvSpPr>
          <p:cNvPr id="5"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SELECT	</a:t>
            </a:r>
          </a:p>
        </p:txBody>
      </p:sp>
      <p:sp>
        <p:nvSpPr>
          <p:cNvPr id="46083" name="Rectangle 3"/>
          <p:cNvSpPr>
            <a:spLocks noGrp="1"/>
          </p:cNvSpPr>
          <p:nvPr>
            <p:ph type="body" idx="1"/>
          </p:nvPr>
        </p:nvSpPr>
        <p:spPr>
          <a:xfrm>
            <a:off x="457200" y="1078029"/>
            <a:ext cx="8229600" cy="5229109"/>
          </a:xfrm>
        </p:spPr>
        <p:txBody>
          <a:bodyPr/>
          <a:lstStyle/>
          <a:p>
            <a:pPr eaLnBrk="1" hangingPunct="1"/>
            <a:r>
              <a:rPr lang="en-US" sz="2400" dirty="0" smtClean="0">
                <a:latin typeface="Century Gothic" pitchFamily="34" charset="0"/>
              </a:rPr>
              <a:t>Can run a SELECT statement without an underlying table (FROM clause) if only a function or static value is being used. </a:t>
            </a:r>
          </a:p>
          <a:p>
            <a:pPr eaLnBrk="1" hangingPunct="1"/>
            <a:endParaRPr lang="en-US" sz="1600" dirty="0" smtClean="0">
              <a:latin typeface="Century Gothic" pitchFamily="34" charset="0"/>
            </a:endParaRPr>
          </a:p>
          <a:p>
            <a:pPr eaLnBrk="1" hangingPunct="1">
              <a:buFont typeface="Arial" charset="0"/>
              <a:buNone/>
            </a:pPr>
            <a:r>
              <a:rPr lang="en-US" sz="2400" dirty="0" smtClean="0">
                <a:latin typeface="Century Gothic" pitchFamily="34" charset="0"/>
              </a:rPr>
              <a:t>	</a:t>
            </a:r>
            <a:r>
              <a:rPr lang="en-US" sz="2400" b="1" dirty="0" smtClean="0">
                <a:latin typeface="Century Gothic" pitchFamily="34" charset="0"/>
              </a:rPr>
              <a:t>SELECT</a:t>
            </a:r>
            <a:r>
              <a:rPr lang="en-US" sz="2400" dirty="0" smtClean="0">
                <a:latin typeface="Century Gothic" pitchFamily="34" charset="0"/>
              </a:rPr>
              <a:t> 2*400, GETDATE()</a:t>
            </a:r>
          </a:p>
          <a:p>
            <a:pPr eaLnBrk="1" hangingPunct="1"/>
            <a:endParaRPr lang="en-US" sz="1600" dirty="0" smtClean="0">
              <a:latin typeface="Century Gothic" pitchFamily="34" charset="0"/>
            </a:endParaRPr>
          </a:p>
          <a:p>
            <a:pPr eaLnBrk="1" hangingPunct="1"/>
            <a:r>
              <a:rPr lang="en-US" sz="2400" dirty="0" smtClean="0">
                <a:latin typeface="Century Gothic" pitchFamily="34" charset="0"/>
              </a:rPr>
              <a:t>Aliases can be assigned to any column, function,  and static or calculated value in a SELECT statement.</a:t>
            </a:r>
          </a:p>
          <a:p>
            <a:pPr eaLnBrk="1" hangingPunct="1">
              <a:buFont typeface="Arial" charset="0"/>
              <a:buNone/>
            </a:pPr>
            <a:endParaRPr lang="en-US" sz="900" dirty="0" smtClean="0">
              <a:latin typeface="Century Gothic" pitchFamily="34" charset="0"/>
            </a:endParaRP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SELECT 2*400 </a:t>
            </a:r>
            <a:r>
              <a:rPr lang="en-US" sz="2400" b="1" noProof="1" smtClean="0">
                <a:latin typeface="Century Gothic" pitchFamily="34" charset="0"/>
              </a:rPr>
              <a:t>result_value</a:t>
            </a:r>
            <a:r>
              <a:rPr lang="en-US" sz="2400" noProof="1" smtClean="0">
                <a:latin typeface="Century Gothic" pitchFamily="34" charset="0"/>
              </a:rPr>
              <a:t>, </a:t>
            </a: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       GETDATE() </a:t>
            </a:r>
            <a:r>
              <a:rPr lang="en-US" sz="2400" b="1" noProof="1" smtClean="0">
                <a:latin typeface="Century Gothic" pitchFamily="34" charset="0"/>
              </a:rPr>
              <a:t>todays_date</a:t>
            </a:r>
            <a:r>
              <a:rPr lang="en-US" sz="2400" noProof="1" smtClean="0">
                <a:latin typeface="Century Gothic" pitchFamily="34" charset="0"/>
              </a:rPr>
              <a:t>, </a:t>
            </a: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 'Widget X' </a:t>
            </a:r>
            <a:r>
              <a:rPr lang="en-US" sz="2400" b="1" noProof="1" smtClean="0">
                <a:latin typeface="Century Gothic" pitchFamily="34" charset="0"/>
              </a:rPr>
              <a:t>item_name</a:t>
            </a:r>
            <a:endParaRPr lang="en-US" sz="2400" b="1"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08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0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SELECT – continued </a:t>
            </a:r>
          </a:p>
        </p:txBody>
      </p:sp>
      <p:sp>
        <p:nvSpPr>
          <p:cNvPr id="41986" name="Rectangle 3"/>
          <p:cNvSpPr>
            <a:spLocks noGrp="1"/>
          </p:cNvSpPr>
          <p:nvPr>
            <p:ph type="body" idx="1"/>
          </p:nvPr>
        </p:nvSpPr>
        <p:spPr/>
        <p:txBody>
          <a:bodyPr/>
          <a:lstStyle/>
          <a:p>
            <a:pPr eaLnBrk="1" hangingPunct="1"/>
            <a:r>
              <a:rPr lang="en-US" dirty="0" smtClean="0">
                <a:latin typeface="Century Gothic" pitchFamily="34" charset="0"/>
              </a:rPr>
              <a:t>SELECT is typically used to extract data from a table or tables using column names from that/those table(s).</a:t>
            </a:r>
          </a:p>
          <a:p>
            <a:pPr eaLnBrk="1" hangingPunct="1">
              <a:buFont typeface="Arial" charset="0"/>
              <a:buNone/>
            </a:pPr>
            <a:endParaRPr lang="en-US" dirty="0" smtClean="0">
              <a:latin typeface="Century Gothic" pitchFamily="34" charset="0"/>
            </a:endParaRPr>
          </a:p>
          <a:p>
            <a:pPr eaLnBrk="1" hangingPunct="1">
              <a:buFont typeface="Arial" charset="0"/>
              <a:buNone/>
            </a:pPr>
            <a:r>
              <a:rPr lang="en-US" sz="2400" dirty="0" smtClean="0">
                <a:latin typeface="Century Gothic" pitchFamily="34" charset="0"/>
              </a:rPr>
              <a:t>	</a:t>
            </a:r>
            <a:r>
              <a:rPr lang="en-US" sz="2400" b="1" dirty="0" smtClean="0">
                <a:latin typeface="Century Gothic" pitchFamily="34" charset="0"/>
              </a:rPr>
              <a:t>SELECT</a:t>
            </a:r>
            <a:r>
              <a:rPr lang="en-US" sz="2400" dirty="0" smtClean="0">
                <a:latin typeface="Century Gothic" pitchFamily="34" charset="0"/>
              </a:rPr>
              <a:t> </a:t>
            </a:r>
            <a:r>
              <a:rPr lang="en-US" sz="2400" dirty="0" err="1" smtClean="0">
                <a:latin typeface="Century Gothic" pitchFamily="34" charset="0"/>
              </a:rPr>
              <a:t>source_system_code</a:t>
            </a:r>
            <a:r>
              <a:rPr lang="en-US" sz="2400" dirty="0" smtClean="0">
                <a:latin typeface="Century Gothic" pitchFamily="34" charset="0"/>
              </a:rPr>
              <a:t>, </a:t>
            </a:r>
            <a:r>
              <a:rPr lang="en-US" sz="2400" dirty="0" err="1" smtClean="0">
                <a:latin typeface="Century Gothic" pitchFamily="34" charset="0"/>
              </a:rPr>
              <a:t>domain_code</a:t>
            </a:r>
            <a:endParaRPr lang="en-US" sz="2400" dirty="0" smtClean="0">
              <a:latin typeface="Century Gothic" pitchFamily="34" charset="0"/>
            </a:endParaRPr>
          </a:p>
          <a:p>
            <a:pPr eaLnBrk="1" hangingPunct="1">
              <a:buFont typeface="Arial" charset="0"/>
              <a:buNone/>
            </a:pPr>
            <a:r>
              <a:rPr lang="en-US" sz="2400" dirty="0" smtClean="0">
                <a:latin typeface="Century Gothic" pitchFamily="34" charset="0"/>
              </a:rPr>
              <a:t>	FROM </a:t>
            </a:r>
            <a:r>
              <a:rPr lang="en-US" sz="2400" dirty="0" err="1" smtClean="0">
                <a:latin typeface="Century Gothic" pitchFamily="34" charset="0"/>
              </a:rPr>
              <a:t>dim_item</a:t>
            </a:r>
            <a:endParaRPr lang="en-US" sz="24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19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98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a:t>
            </a:fld>
            <a:endParaRPr lang="en-US" sz="2000" dirty="0">
              <a:solidFill>
                <a:schemeClr val="bg1"/>
              </a:solidFill>
              <a:latin typeface="Century Gothic" pitchFamily="34" charset="0"/>
            </a:endParaRPr>
          </a:p>
        </p:txBody>
      </p:sp>
      <p:sp>
        <p:nvSpPr>
          <p:cNvPr id="16387" name="Content Placeholder 2"/>
          <p:cNvSpPr>
            <a:spLocks noGrp="1"/>
          </p:cNvSpPr>
          <p:nvPr>
            <p:ph idx="1"/>
            <p:custDataLst>
              <p:tags r:id="rId3"/>
            </p:custDataLst>
          </p:nvPr>
        </p:nvSpPr>
        <p:spPr/>
        <p:txBody>
          <a:bodyPr/>
          <a:lstStyle/>
          <a:p>
            <a:pPr marL="457200" lvl="1" indent="0" algn="ctr" eaLnBrk="1" hangingPunct="1">
              <a:buFont typeface="Lucida Grande"/>
              <a:buNone/>
            </a:pPr>
            <a:endParaRPr lang="en-US" smtClean="0">
              <a:latin typeface="Century Gothic" pitchFamily="34" charset="0"/>
            </a:endParaRPr>
          </a:p>
          <a:p>
            <a:pPr marL="457200" lvl="1" indent="0" algn="ctr" eaLnBrk="1" hangingPunct="1">
              <a:buFont typeface="Lucida Grande"/>
              <a:buNone/>
            </a:pPr>
            <a:endParaRPr lang="en-US" smtClean="0">
              <a:latin typeface="Century Gothic" pitchFamily="34" charset="0"/>
            </a:endParaRPr>
          </a:p>
        </p:txBody>
      </p:sp>
      <p:sp>
        <p:nvSpPr>
          <p:cNvPr id="16386" name="Title 3"/>
          <p:cNvSpPr>
            <a:spLocks noGrp="1"/>
          </p:cNvSpPr>
          <p:nvPr>
            <p:ph type="title"/>
            <p:custDataLst>
              <p:tags r:id="rId4"/>
            </p:custDataLst>
          </p:nvPr>
        </p:nvSpPr>
        <p:spPr/>
        <p:txBody>
          <a:bodyPr/>
          <a:lstStyle/>
          <a:p>
            <a:pPr eaLnBrk="1" hangingPunct="1"/>
            <a:r>
              <a:rPr lang="en-US" dirty="0" smtClean="0">
                <a:latin typeface="Century Gothic" pitchFamily="34" charset="0"/>
              </a:rPr>
              <a:t>Introductions</a:t>
            </a:r>
          </a:p>
        </p:txBody>
      </p:sp>
      <p:sp>
        <p:nvSpPr>
          <p:cNvPr id="6" name="Text Placeholder 5"/>
          <p:cNvSpPr>
            <a:spLocks noGrp="1"/>
          </p:cNvSpPr>
          <p:nvPr>
            <p:ph type="body" sz="quarter" idx="11"/>
          </p:nvPr>
        </p:nvSpPr>
        <p:spPr/>
        <p:txBody>
          <a:bodyPr/>
          <a:lstStyle/>
          <a:p>
            <a:endParaRPr lang="en-US"/>
          </a:p>
        </p:txBody>
      </p:sp>
      <p:pic>
        <p:nvPicPr>
          <p:cNvPr id="16388" name="Picture 171" descr="shaking hands.png"/>
          <p:cNvPicPr>
            <a:picLocks noChangeAspect="1"/>
          </p:cNvPicPr>
          <p:nvPr>
            <p:custDataLst>
              <p:tags r:id="rId5"/>
            </p:custDataLst>
          </p:nvPr>
        </p:nvPicPr>
        <p:blipFill>
          <a:blip r:embed="rId8">
            <a:lum bright="-2000"/>
          </a:blip>
          <a:srcRect/>
          <a:stretch>
            <a:fillRect/>
          </a:stretch>
        </p:blipFill>
        <p:spPr bwMode="auto">
          <a:xfrm>
            <a:off x="2514600" y="1658938"/>
            <a:ext cx="3676650" cy="21018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SELECT – continued </a:t>
            </a:r>
          </a:p>
        </p:txBody>
      </p:sp>
      <p:sp>
        <p:nvSpPr>
          <p:cNvPr id="58371" name="Rectangle 3"/>
          <p:cNvSpPr>
            <a:spLocks noGrp="1"/>
          </p:cNvSpPr>
          <p:nvPr>
            <p:ph type="body" idx="1"/>
          </p:nvPr>
        </p:nvSpPr>
        <p:spPr/>
        <p:txBody>
          <a:bodyPr/>
          <a:lstStyle/>
          <a:p>
            <a:pPr eaLnBrk="1" hangingPunct="1"/>
            <a:r>
              <a:rPr lang="en-US" dirty="0" smtClean="0">
                <a:latin typeface="Century Gothic" pitchFamily="34" charset="0"/>
              </a:rPr>
              <a:t>Results of a SELECT statement can be directly reduced to only the unique result sets by using a DISTINCT in the SELECT statement.</a:t>
            </a:r>
          </a:p>
          <a:p>
            <a:pPr eaLnBrk="1" hangingPunct="1">
              <a:buFont typeface="Arial" charset="0"/>
              <a:buNone/>
            </a:pPr>
            <a:endParaRPr lang="en-US" dirty="0" smtClean="0">
              <a:latin typeface="Century Gothic" pitchFamily="34" charset="0"/>
            </a:endParaRPr>
          </a:p>
          <a:p>
            <a:pPr eaLnBrk="1" hangingPunct="1">
              <a:buFont typeface="Arial" charset="0"/>
              <a:buNone/>
            </a:pPr>
            <a:r>
              <a:rPr lang="en-US" sz="2400" dirty="0" smtClean="0">
                <a:latin typeface="Century Gothic" pitchFamily="34" charset="0"/>
              </a:rPr>
              <a:t>	SELECT </a:t>
            </a:r>
            <a:r>
              <a:rPr lang="en-US" sz="2400" b="1" dirty="0" smtClean="0">
                <a:latin typeface="Century Gothic" pitchFamily="34" charset="0"/>
              </a:rPr>
              <a:t>DISTINCT</a:t>
            </a:r>
            <a:r>
              <a:rPr lang="en-US" sz="2400" dirty="0" smtClean="0">
                <a:latin typeface="Century Gothic" pitchFamily="34" charset="0"/>
              </a:rPr>
              <a:t> </a:t>
            </a:r>
            <a:r>
              <a:rPr lang="en-US" sz="2400" dirty="0" err="1" smtClean="0">
                <a:latin typeface="Century Gothic" pitchFamily="34" charset="0"/>
              </a:rPr>
              <a:t>source_system_code</a:t>
            </a:r>
            <a:r>
              <a:rPr lang="en-US" sz="2400" dirty="0" smtClean="0">
                <a:latin typeface="Century Gothic" pitchFamily="34" charset="0"/>
              </a:rPr>
              <a:t>, </a:t>
            </a:r>
          </a:p>
          <a:p>
            <a:pPr eaLnBrk="1" hangingPunct="1">
              <a:buFont typeface="Arial" charset="0"/>
              <a:buNone/>
            </a:pPr>
            <a:r>
              <a:rPr lang="en-US" sz="2400" dirty="0" smtClean="0">
                <a:latin typeface="Century Gothic" pitchFamily="34" charset="0"/>
              </a:rPr>
              <a:t>			</a:t>
            </a:r>
            <a:r>
              <a:rPr lang="en-US" sz="2400" dirty="0" err="1" smtClean="0">
                <a:latin typeface="Century Gothic" pitchFamily="34" charset="0"/>
              </a:rPr>
              <a:t>domain_code</a:t>
            </a:r>
            <a:endParaRPr lang="en-US" sz="2400" dirty="0" smtClean="0">
              <a:latin typeface="Century Gothic" pitchFamily="34" charset="0"/>
            </a:endParaRPr>
          </a:p>
          <a:p>
            <a:pPr eaLnBrk="1" hangingPunct="1">
              <a:buFont typeface="Arial" charset="0"/>
              <a:buNone/>
            </a:pPr>
            <a:r>
              <a:rPr lang="en-US" sz="2400" dirty="0" smtClean="0">
                <a:latin typeface="Century Gothic" pitchFamily="34" charset="0"/>
              </a:rPr>
              <a:t>	FROM </a:t>
            </a:r>
            <a:r>
              <a:rPr lang="en-US" sz="2400" dirty="0" err="1" smtClean="0">
                <a:latin typeface="Century Gothic" pitchFamily="34" charset="0"/>
              </a:rPr>
              <a:t>dim_item</a:t>
            </a:r>
            <a:endParaRPr lang="en-US" sz="2400" dirty="0" smtClean="0">
              <a:latin typeface="Century Gothic" pitchFamily="34" charset="0"/>
            </a:endParaRPr>
          </a:p>
          <a:p>
            <a:pPr eaLnBrk="1" hangingPunct="1">
              <a:buFont typeface="Arial" charset="0"/>
              <a:buNone/>
            </a:pPr>
            <a:endParaRPr lang="en-US" dirty="0" smtClean="0">
              <a:latin typeface="Century Gothic" pitchFamily="34" charset="0"/>
            </a:endParaRPr>
          </a:p>
          <a:p>
            <a:pPr eaLnBrk="1" hangingPunct="1">
              <a:buFont typeface="Arial" charset="0"/>
              <a:buNone/>
            </a:pP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37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3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SELECT – continued </a:t>
            </a:r>
          </a:p>
        </p:txBody>
      </p:sp>
      <p:sp>
        <p:nvSpPr>
          <p:cNvPr id="58371" name="Rectangle 3"/>
          <p:cNvSpPr>
            <a:spLocks noGrp="1"/>
          </p:cNvSpPr>
          <p:nvPr>
            <p:ph type="body" idx="1"/>
          </p:nvPr>
        </p:nvSpPr>
        <p:spPr/>
        <p:txBody>
          <a:bodyPr/>
          <a:lstStyle/>
          <a:p>
            <a:pPr eaLnBrk="1" hangingPunct="1"/>
            <a:r>
              <a:rPr lang="en-US" dirty="0" smtClean="0">
                <a:latin typeface="Century Gothic" pitchFamily="34" charset="0"/>
              </a:rPr>
              <a:t>Results of a SELECT statement can be limited to a subset of the overall result set using TOP.</a:t>
            </a:r>
          </a:p>
          <a:p>
            <a:pPr eaLnBrk="1" hangingPunct="1">
              <a:buFont typeface="Arial" charset="0"/>
              <a:buNone/>
            </a:pPr>
            <a:endParaRPr lang="en-US" sz="1800" dirty="0" smtClean="0">
              <a:latin typeface="Century Gothic" pitchFamily="34" charset="0"/>
            </a:endParaRPr>
          </a:p>
          <a:p>
            <a:pPr eaLnBrk="1" hangingPunct="1">
              <a:buFont typeface="Arial" charset="0"/>
              <a:buNone/>
            </a:pPr>
            <a:r>
              <a:rPr lang="en-US" sz="2400" dirty="0" smtClean="0">
                <a:latin typeface="Century Gothic" pitchFamily="34" charset="0"/>
              </a:rPr>
              <a:t>	SELECT </a:t>
            </a:r>
            <a:r>
              <a:rPr lang="en-US" sz="2400" b="1" dirty="0" smtClean="0">
                <a:latin typeface="Century Gothic" pitchFamily="34" charset="0"/>
              </a:rPr>
              <a:t>TOP 5</a:t>
            </a:r>
            <a:r>
              <a:rPr lang="en-US" sz="2400" dirty="0" smtClean="0">
                <a:latin typeface="Century Gothic" pitchFamily="34" charset="0"/>
              </a:rPr>
              <a:t> </a:t>
            </a:r>
            <a:r>
              <a:rPr lang="en-US" sz="2400" dirty="0" err="1" smtClean="0">
                <a:latin typeface="Century Gothic" pitchFamily="34" charset="0"/>
              </a:rPr>
              <a:t>source_system_code</a:t>
            </a:r>
            <a:r>
              <a:rPr lang="en-US" sz="2400" dirty="0" smtClean="0">
                <a:latin typeface="Century Gothic" pitchFamily="34" charset="0"/>
              </a:rPr>
              <a:t>, </a:t>
            </a:r>
          </a:p>
          <a:p>
            <a:pPr eaLnBrk="1" hangingPunct="1">
              <a:buFont typeface="Arial" charset="0"/>
              <a:buNone/>
            </a:pPr>
            <a:r>
              <a:rPr lang="en-US" sz="2400" dirty="0" smtClean="0">
                <a:latin typeface="Century Gothic" pitchFamily="34" charset="0"/>
              </a:rPr>
              <a:t>			</a:t>
            </a:r>
            <a:r>
              <a:rPr lang="en-US" sz="2400" dirty="0" err="1" smtClean="0">
                <a:latin typeface="Century Gothic" pitchFamily="34" charset="0"/>
              </a:rPr>
              <a:t>domain_code</a:t>
            </a:r>
            <a:endParaRPr lang="en-US" sz="2400" dirty="0" smtClean="0">
              <a:latin typeface="Century Gothic" pitchFamily="34" charset="0"/>
            </a:endParaRPr>
          </a:p>
          <a:p>
            <a:pPr eaLnBrk="1" hangingPunct="1">
              <a:buFont typeface="Arial" charset="0"/>
              <a:buNone/>
            </a:pPr>
            <a:r>
              <a:rPr lang="en-US" sz="2400" dirty="0" smtClean="0">
                <a:latin typeface="Century Gothic" pitchFamily="34" charset="0"/>
              </a:rPr>
              <a:t>	FROM </a:t>
            </a:r>
            <a:r>
              <a:rPr lang="en-US" sz="2400" dirty="0" err="1" smtClean="0">
                <a:latin typeface="Century Gothic" pitchFamily="34" charset="0"/>
              </a:rPr>
              <a:t>dim_item</a:t>
            </a:r>
            <a:endParaRPr lang="en-US" sz="2400" dirty="0" smtClean="0">
              <a:latin typeface="Century Gothic" pitchFamily="34" charset="0"/>
            </a:endParaRPr>
          </a:p>
          <a:p>
            <a:pPr eaLnBrk="1" hangingPunct="1">
              <a:buFont typeface="Arial" charset="0"/>
              <a:buNone/>
            </a:pPr>
            <a:endParaRPr lang="en-US" dirty="0" smtClean="0">
              <a:latin typeface="Century Gothic" pitchFamily="34" charset="0"/>
            </a:endParaRPr>
          </a:p>
          <a:p>
            <a:pPr eaLnBrk="1" hangingPunct="1">
              <a:buFont typeface="Arial" charset="0"/>
              <a:buNone/>
            </a:pP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21</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37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3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3" name="Rectangle 2"/>
          <p:cNvSpPr>
            <a:spLocks noGrp="1"/>
          </p:cNvSpPr>
          <p:nvPr>
            <p:ph type="title"/>
          </p:nvPr>
        </p:nvSpPr>
        <p:spPr>
          <a:xfrm>
            <a:off x="457200" y="231006"/>
            <a:ext cx="8229600" cy="717550"/>
          </a:xfrm>
        </p:spPr>
        <p:txBody>
          <a:bodyPr/>
          <a:lstStyle/>
          <a:p>
            <a:pPr eaLnBrk="1" hangingPunct="1"/>
            <a:r>
              <a:rPr lang="en-US" dirty="0" smtClean="0">
                <a:latin typeface="Century Gothic" pitchFamily="34" charset="0"/>
              </a:rPr>
              <a:t>FROM</a:t>
            </a:r>
          </a:p>
        </p:txBody>
      </p:sp>
      <p:sp>
        <p:nvSpPr>
          <p:cNvPr id="47107" name="Rectangle 3"/>
          <p:cNvSpPr>
            <a:spLocks noGrp="1"/>
          </p:cNvSpPr>
          <p:nvPr>
            <p:ph type="body" idx="1"/>
          </p:nvPr>
        </p:nvSpPr>
        <p:spPr>
          <a:xfrm>
            <a:off x="457200" y="948556"/>
            <a:ext cx="8229600" cy="5358582"/>
          </a:xfrm>
        </p:spPr>
        <p:txBody>
          <a:bodyPr/>
          <a:lstStyle/>
          <a:p>
            <a:pPr eaLnBrk="1" hangingPunct="1"/>
            <a:r>
              <a:rPr lang="en-US" sz="2400" dirty="0" smtClean="0">
                <a:latin typeface="Century Gothic" pitchFamily="34" charset="0"/>
              </a:rPr>
              <a:t>Clarifies which tables the SELECT statement be run against. </a:t>
            </a:r>
          </a:p>
          <a:p>
            <a:pPr eaLnBrk="1" hangingPunct="1">
              <a:buNone/>
            </a:pPr>
            <a:r>
              <a:rPr lang="en-US" sz="1800" dirty="0" smtClean="0">
                <a:latin typeface="Century Gothic" pitchFamily="34" charset="0"/>
              </a:rPr>
              <a:t>	</a:t>
            </a:r>
          </a:p>
          <a:p>
            <a:pPr eaLnBrk="1" hangingPunct="1">
              <a:buNone/>
            </a:pPr>
            <a:r>
              <a:rPr lang="en-US" sz="2400" dirty="0" smtClean="0">
                <a:latin typeface="Century Gothic" pitchFamily="34" charset="0"/>
              </a:rPr>
              <a:t>	SELECT * </a:t>
            </a:r>
            <a:r>
              <a:rPr lang="en-US" sz="2400" b="1" dirty="0" smtClean="0">
                <a:latin typeface="Century Gothic" pitchFamily="34" charset="0"/>
              </a:rPr>
              <a:t>FROM</a:t>
            </a:r>
            <a:r>
              <a:rPr lang="en-US" sz="2400" dirty="0" smtClean="0">
                <a:latin typeface="Century Gothic" pitchFamily="34" charset="0"/>
              </a:rPr>
              <a:t> </a:t>
            </a:r>
            <a:r>
              <a:rPr lang="en-US" sz="2400" dirty="0" err="1" smtClean="0">
                <a:latin typeface="Century Gothic" pitchFamily="34" charset="0"/>
              </a:rPr>
              <a:t>dim_item</a:t>
            </a:r>
            <a:endParaRPr lang="en-US" sz="2400" dirty="0" smtClean="0">
              <a:latin typeface="Century Gothic" pitchFamily="34" charset="0"/>
            </a:endParaRPr>
          </a:p>
          <a:p>
            <a:pPr eaLnBrk="1" hangingPunct="1"/>
            <a:endParaRPr lang="en-US" sz="1800" dirty="0" smtClean="0">
              <a:latin typeface="Century Gothic" pitchFamily="34" charset="0"/>
            </a:endParaRPr>
          </a:p>
          <a:p>
            <a:pPr eaLnBrk="1" hangingPunct="1"/>
            <a:r>
              <a:rPr lang="en-US" sz="2400" dirty="0" smtClean="0">
                <a:latin typeface="Century Gothic" pitchFamily="34" charset="0"/>
              </a:rPr>
              <a:t>In MS SQL Server, typically tables are joined together using INNER or OUTER JOINS. </a:t>
            </a:r>
          </a:p>
          <a:p>
            <a:pPr eaLnBrk="1" hangingPunct="1">
              <a:buNone/>
            </a:pPr>
            <a:r>
              <a:rPr lang="en-US" sz="1800" dirty="0" smtClean="0">
                <a:latin typeface="Century Gothic" pitchFamily="34" charset="0"/>
              </a:rPr>
              <a:t>	</a:t>
            </a:r>
          </a:p>
          <a:p>
            <a:pPr eaLnBrk="1" hangingPunct="1">
              <a:buNone/>
            </a:pPr>
            <a:r>
              <a:rPr lang="en-US" sz="2400" noProof="1" smtClean="0">
                <a:latin typeface="Century Gothic" pitchFamily="34" charset="0"/>
              </a:rPr>
              <a:t>	</a:t>
            </a:r>
            <a:r>
              <a:rPr lang="en-US" sz="2000" noProof="1" smtClean="0">
                <a:latin typeface="Century Gothic" pitchFamily="34" charset="0"/>
              </a:rPr>
              <a:t>select *</a:t>
            </a:r>
          </a:p>
          <a:p>
            <a:pPr eaLnBrk="1" hangingPunct="1">
              <a:buNone/>
            </a:pPr>
            <a:r>
              <a:rPr lang="en-US" sz="2000" dirty="0" smtClean="0">
                <a:latin typeface="Century Gothic" pitchFamily="34" charset="0"/>
              </a:rPr>
              <a:t>	</a:t>
            </a:r>
            <a:r>
              <a:rPr lang="en-US" sz="2000" noProof="1" smtClean="0">
                <a:latin typeface="Century Gothic" pitchFamily="34" charset="0"/>
              </a:rPr>
              <a:t>from fact_om_invoice</a:t>
            </a:r>
          </a:p>
          <a:p>
            <a:pPr eaLnBrk="1" hangingPunct="1">
              <a:buNone/>
            </a:pPr>
            <a:r>
              <a:rPr lang="en-US" sz="2000" dirty="0" smtClean="0">
                <a:latin typeface="Century Gothic" pitchFamily="34" charset="0"/>
              </a:rPr>
              <a:t>	</a:t>
            </a:r>
            <a:r>
              <a:rPr lang="en-US" sz="2000" b="1" noProof="1" smtClean="0">
                <a:latin typeface="Century Gothic" pitchFamily="34" charset="0"/>
              </a:rPr>
              <a:t>JOIN</a:t>
            </a:r>
            <a:r>
              <a:rPr lang="en-US" sz="2000" noProof="1" smtClean="0">
                <a:latin typeface="Century Gothic" pitchFamily="34" charset="0"/>
              </a:rPr>
              <a:t> dim_item</a:t>
            </a:r>
          </a:p>
          <a:p>
            <a:pPr eaLnBrk="1" hangingPunct="1">
              <a:buNone/>
            </a:pPr>
            <a:r>
              <a:rPr lang="en-US" sz="2000" dirty="0" smtClean="0">
                <a:latin typeface="Century Gothic" pitchFamily="34" charset="0"/>
              </a:rPr>
              <a:t>	</a:t>
            </a:r>
            <a:r>
              <a:rPr lang="en-US" sz="2000" noProof="1" smtClean="0">
                <a:latin typeface="Century Gothic" pitchFamily="34" charset="0"/>
              </a:rPr>
              <a:t>ON fact_om_invoice.dim_item_key = dim_item.dim_item_key</a:t>
            </a:r>
          </a:p>
          <a:p>
            <a:pPr eaLnBrk="1" hangingPunct="1">
              <a:buNone/>
            </a:pPr>
            <a:endParaRPr lang="en-US" sz="2000" dirty="0" smtClean="0">
              <a:latin typeface="Century Gothic" pitchFamily="34" charset="0"/>
            </a:endParaRPr>
          </a:p>
          <a:p>
            <a:pPr eaLnBrk="1" hangingPunct="1">
              <a:buNone/>
            </a:pPr>
            <a:r>
              <a:rPr lang="en-US" sz="2000" dirty="0" smtClean="0">
                <a:latin typeface="Century Gothic" pitchFamily="34" charset="0"/>
              </a:rPr>
              <a:t>Note that the queries are not case sensitive.</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22</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10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10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107">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710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FROM – continued </a:t>
            </a:r>
          </a:p>
        </p:txBody>
      </p:sp>
      <p:sp>
        <p:nvSpPr>
          <p:cNvPr id="48131" name="Rectangle 3"/>
          <p:cNvSpPr>
            <a:spLocks noGrp="1"/>
          </p:cNvSpPr>
          <p:nvPr>
            <p:ph type="body" idx="1"/>
          </p:nvPr>
        </p:nvSpPr>
        <p:spPr>
          <a:xfrm>
            <a:off x="457200" y="1135781"/>
            <a:ext cx="8229600" cy="5171357"/>
          </a:xfrm>
        </p:spPr>
        <p:txBody>
          <a:bodyPr/>
          <a:lstStyle/>
          <a:p>
            <a:pPr eaLnBrk="1" hangingPunct="1"/>
            <a:r>
              <a:rPr lang="en-US" dirty="0" smtClean="0">
                <a:latin typeface="Century Gothic" pitchFamily="34" charset="0"/>
              </a:rPr>
              <a:t>INNER JOIN vs. OUTER JOIN</a:t>
            </a:r>
          </a:p>
          <a:p>
            <a:pPr eaLnBrk="1" hangingPunct="1"/>
            <a:r>
              <a:rPr lang="en-US" dirty="0" smtClean="0">
                <a:latin typeface="Century Gothic" pitchFamily="34" charset="0"/>
              </a:rPr>
              <a:t>Inner join will only return results where the tables being joined have a match between the column values being compared. </a:t>
            </a:r>
          </a:p>
          <a:p>
            <a:pPr eaLnBrk="1" hangingPunct="1">
              <a:buNone/>
            </a:pPr>
            <a:r>
              <a:rPr lang="en-US" sz="3200" dirty="0" smtClean="0">
                <a:latin typeface="Century Gothic" pitchFamily="34" charset="0"/>
              </a:rPr>
              <a:t>	</a:t>
            </a:r>
            <a:r>
              <a:rPr lang="en-US" sz="2000" noProof="1" smtClean="0">
                <a:latin typeface="Century Gothic" pitchFamily="34" charset="0"/>
              </a:rPr>
              <a:t>SELECT *</a:t>
            </a:r>
          </a:p>
          <a:p>
            <a:pPr eaLnBrk="1" hangingPunct="1">
              <a:buNone/>
            </a:pPr>
            <a:r>
              <a:rPr lang="en-US" sz="2000" dirty="0" smtClean="0">
                <a:latin typeface="Century Gothic" pitchFamily="34" charset="0"/>
              </a:rPr>
              <a:t>	</a:t>
            </a:r>
            <a:r>
              <a:rPr lang="en-US" sz="2000" noProof="1" smtClean="0">
                <a:latin typeface="Century Gothic" pitchFamily="34" charset="0"/>
              </a:rPr>
              <a:t>FROM stage_item_list a</a:t>
            </a:r>
          </a:p>
          <a:p>
            <a:pPr eaLnBrk="1" hangingPunct="1">
              <a:buNone/>
            </a:pPr>
            <a:r>
              <a:rPr lang="en-US" sz="2000" dirty="0" smtClean="0">
                <a:latin typeface="Century Gothic" pitchFamily="34" charset="0"/>
              </a:rPr>
              <a:t>	</a:t>
            </a:r>
            <a:r>
              <a:rPr lang="en-US" sz="2000" b="1" noProof="1" smtClean="0">
                <a:latin typeface="Century Gothic" pitchFamily="34" charset="0"/>
              </a:rPr>
              <a:t>JOIN</a:t>
            </a:r>
            <a:r>
              <a:rPr lang="en-US" sz="2000" noProof="1" smtClean="0">
                <a:latin typeface="Century Gothic" pitchFamily="34" charset="0"/>
              </a:rPr>
              <a:t> stage_item_master b</a:t>
            </a:r>
          </a:p>
          <a:p>
            <a:pPr eaLnBrk="1" hangingPunct="1">
              <a:buNone/>
            </a:pPr>
            <a:r>
              <a:rPr lang="en-US" sz="2000" dirty="0" smtClean="0">
                <a:latin typeface="Century Gothic" pitchFamily="34" charset="0"/>
              </a:rPr>
              <a:t>	</a:t>
            </a:r>
            <a:r>
              <a:rPr lang="en-US" sz="2000" noProof="1" smtClean="0">
                <a:latin typeface="Century Gothic" pitchFamily="34" charset="0"/>
              </a:rPr>
              <a:t>ON a.source_system_code = b.source_system_code</a:t>
            </a:r>
          </a:p>
          <a:p>
            <a:pPr eaLnBrk="1" hangingPunct="1">
              <a:buNone/>
            </a:pPr>
            <a:r>
              <a:rPr lang="en-US" sz="2000" dirty="0" smtClean="0">
                <a:latin typeface="Century Gothic" pitchFamily="34" charset="0"/>
              </a:rPr>
              <a:t>	</a:t>
            </a:r>
            <a:r>
              <a:rPr lang="en-US" sz="2000" noProof="1" smtClean="0">
                <a:latin typeface="Century Gothic" pitchFamily="34" charset="0"/>
              </a:rPr>
              <a:t>AND a.domain_code = b.domain_code</a:t>
            </a:r>
          </a:p>
          <a:p>
            <a:pPr eaLnBrk="1" hangingPunct="1">
              <a:buNone/>
            </a:pPr>
            <a:r>
              <a:rPr lang="en-US" sz="2000" dirty="0" smtClean="0">
                <a:latin typeface="Century Gothic" pitchFamily="34" charset="0"/>
              </a:rPr>
              <a:t>	</a:t>
            </a:r>
            <a:r>
              <a:rPr lang="en-US" sz="2000" noProof="1" smtClean="0">
                <a:latin typeface="Century Gothic" pitchFamily="34" charset="0"/>
              </a:rPr>
              <a:t>AND a.item_number = b.item_number</a:t>
            </a:r>
          </a:p>
          <a:p>
            <a:pPr eaLnBrk="1" hangingPunct="1">
              <a:buNone/>
            </a:pPr>
            <a:endParaRPr lang="en-US" sz="2000" dirty="0" smtClean="0">
              <a:latin typeface="Century Gothic" pitchFamily="34" charset="0"/>
            </a:endParaRPr>
          </a:p>
          <a:p>
            <a:pPr eaLnBrk="1" hangingPunct="1">
              <a:buNone/>
            </a:pPr>
            <a:r>
              <a:rPr lang="en-US" sz="2000" dirty="0" smtClean="0">
                <a:latin typeface="Century Gothic" pitchFamily="34" charset="0"/>
              </a:rPr>
              <a:t>Note use of table aliases.</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23</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131">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131">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131">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8131">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131">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813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FROM – continued </a:t>
            </a:r>
          </a:p>
        </p:txBody>
      </p:sp>
      <p:sp>
        <p:nvSpPr>
          <p:cNvPr id="49155" name="Rectangle 3"/>
          <p:cNvSpPr>
            <a:spLocks noGrp="1"/>
          </p:cNvSpPr>
          <p:nvPr>
            <p:ph type="body" idx="1"/>
          </p:nvPr>
        </p:nvSpPr>
        <p:spPr>
          <a:xfrm>
            <a:off x="457200" y="1087655"/>
            <a:ext cx="8229600" cy="5219483"/>
          </a:xfrm>
        </p:spPr>
        <p:txBody>
          <a:bodyPr/>
          <a:lstStyle/>
          <a:p>
            <a:pPr eaLnBrk="1" hangingPunct="1"/>
            <a:r>
              <a:rPr lang="en-US" dirty="0" smtClean="0">
                <a:latin typeface="Century Gothic" pitchFamily="34" charset="0"/>
              </a:rPr>
              <a:t>Outer join will return any results from the base table always, regardless if a match is found in the outer joined table or not.</a:t>
            </a:r>
          </a:p>
          <a:p>
            <a:pPr eaLnBrk="1" hangingPunct="1">
              <a:buNone/>
            </a:pPr>
            <a:r>
              <a:rPr lang="en-US" dirty="0" smtClean="0">
                <a:latin typeface="Century Gothic" pitchFamily="34" charset="0"/>
              </a:rPr>
              <a:t>	</a:t>
            </a:r>
          </a:p>
          <a:p>
            <a:pPr eaLnBrk="1" hangingPunct="1">
              <a:buNone/>
            </a:pPr>
            <a:r>
              <a:rPr lang="en-US" noProof="1" smtClean="0">
                <a:latin typeface="Century Gothic" pitchFamily="34" charset="0"/>
              </a:rPr>
              <a:t>	</a:t>
            </a:r>
            <a:r>
              <a:rPr lang="en-US" sz="2000" noProof="1" smtClean="0">
                <a:latin typeface="Century Gothic" pitchFamily="34" charset="0"/>
              </a:rPr>
              <a:t>SELECT *</a:t>
            </a:r>
          </a:p>
          <a:p>
            <a:pPr eaLnBrk="1" hangingPunct="1">
              <a:buNone/>
            </a:pPr>
            <a:r>
              <a:rPr lang="en-US" sz="2000" dirty="0" smtClean="0">
                <a:latin typeface="Century Gothic" pitchFamily="34" charset="0"/>
              </a:rPr>
              <a:t>	</a:t>
            </a:r>
            <a:r>
              <a:rPr lang="en-US" sz="2000" noProof="1" smtClean="0">
                <a:latin typeface="Century Gothic" pitchFamily="34" charset="0"/>
              </a:rPr>
              <a:t>FROM stage_item_list a</a:t>
            </a:r>
          </a:p>
          <a:p>
            <a:pPr eaLnBrk="1" hangingPunct="1">
              <a:buNone/>
            </a:pPr>
            <a:r>
              <a:rPr lang="en-US" sz="2000" dirty="0" smtClean="0">
                <a:latin typeface="Century Gothic" pitchFamily="34" charset="0"/>
              </a:rPr>
              <a:t>	</a:t>
            </a:r>
            <a:r>
              <a:rPr lang="en-US" sz="2000" b="1" noProof="1" smtClean="0">
                <a:latin typeface="Century Gothic" pitchFamily="34" charset="0"/>
              </a:rPr>
              <a:t>LEFT OUTER JOIN </a:t>
            </a:r>
            <a:r>
              <a:rPr lang="en-US" sz="2000" noProof="1" smtClean="0">
                <a:latin typeface="Century Gothic" pitchFamily="34" charset="0"/>
              </a:rPr>
              <a:t>stage_item_master b</a:t>
            </a:r>
          </a:p>
          <a:p>
            <a:pPr eaLnBrk="1" hangingPunct="1">
              <a:buNone/>
            </a:pPr>
            <a:r>
              <a:rPr lang="en-US" sz="2000" dirty="0" smtClean="0">
                <a:latin typeface="Century Gothic" pitchFamily="34" charset="0"/>
              </a:rPr>
              <a:t>	</a:t>
            </a:r>
            <a:r>
              <a:rPr lang="en-US" sz="2000" noProof="1" smtClean="0">
                <a:latin typeface="Century Gothic" pitchFamily="34" charset="0"/>
              </a:rPr>
              <a:t>ON a.source_system_code = b.source_system_code</a:t>
            </a:r>
          </a:p>
          <a:p>
            <a:pPr eaLnBrk="1" hangingPunct="1">
              <a:buNone/>
            </a:pPr>
            <a:r>
              <a:rPr lang="en-US" sz="2000" dirty="0" smtClean="0">
                <a:latin typeface="Century Gothic" pitchFamily="34" charset="0"/>
              </a:rPr>
              <a:t>	</a:t>
            </a:r>
            <a:r>
              <a:rPr lang="en-US" sz="2000" noProof="1" smtClean="0">
                <a:latin typeface="Century Gothic" pitchFamily="34" charset="0"/>
              </a:rPr>
              <a:t>AND a.domain_code = b.domain_code</a:t>
            </a:r>
          </a:p>
          <a:p>
            <a:pPr eaLnBrk="1" hangingPunct="1">
              <a:buNone/>
            </a:pPr>
            <a:r>
              <a:rPr lang="en-US" sz="2000" dirty="0" smtClean="0">
                <a:latin typeface="Century Gothic" pitchFamily="34" charset="0"/>
              </a:rPr>
              <a:t>	</a:t>
            </a:r>
            <a:r>
              <a:rPr lang="en-US" sz="2000" noProof="1" smtClean="0">
                <a:latin typeface="Century Gothic" pitchFamily="34" charset="0"/>
              </a:rPr>
              <a:t>AND a.item_number = b.item_number</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15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5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5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15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FROM – continued</a:t>
            </a:r>
          </a:p>
        </p:txBody>
      </p:sp>
      <p:sp>
        <p:nvSpPr>
          <p:cNvPr id="53251" name="Rectangle 3"/>
          <p:cNvSpPr>
            <a:spLocks noGrp="1"/>
          </p:cNvSpPr>
          <p:nvPr>
            <p:ph type="body" idx="1"/>
          </p:nvPr>
        </p:nvSpPr>
        <p:spPr>
          <a:xfrm>
            <a:off x="457200" y="1106905"/>
            <a:ext cx="8229600" cy="5200233"/>
          </a:xfrm>
        </p:spPr>
        <p:txBody>
          <a:bodyPr/>
          <a:lstStyle/>
          <a:p>
            <a:pPr eaLnBrk="1" hangingPunct="1"/>
            <a:r>
              <a:rPr lang="en-US" dirty="0" smtClean="0">
                <a:latin typeface="Century Gothic" pitchFamily="34" charset="0"/>
              </a:rPr>
              <a:t>If using OUTER JOIN, use LEFT OUTER JOIN. </a:t>
            </a:r>
          </a:p>
          <a:p>
            <a:pPr eaLnBrk="1" hangingPunct="1"/>
            <a:r>
              <a:rPr lang="en-US" dirty="0" smtClean="0">
                <a:latin typeface="Century Gothic" pitchFamily="34" charset="0"/>
              </a:rPr>
              <a:t>RIGHT OUTER JOIN is not particularly useful and anything needed from it can be re-written in a way that can be easier to read and maintain as a LEFT OUTER JOIN or via </a:t>
            </a:r>
            <a:r>
              <a:rPr lang="en-US" dirty="0" err="1" smtClean="0">
                <a:latin typeface="Century Gothic" pitchFamily="34" charset="0"/>
              </a:rPr>
              <a:t>subqueries</a:t>
            </a:r>
            <a:r>
              <a:rPr lang="en-US" dirty="0" smtClean="0">
                <a:latin typeface="Century Gothic" pitchFamily="34" charset="0"/>
              </a:rPr>
              <a:t>.</a:t>
            </a:r>
          </a:p>
          <a:p>
            <a:pPr eaLnBrk="1" hangingPunct="1"/>
            <a:r>
              <a:rPr lang="en-US" dirty="0" smtClean="0">
                <a:latin typeface="Century Gothic" pitchFamily="34" charset="0"/>
              </a:rPr>
              <a:t>Also, there is the FULL OUTER JOIN option if results from either table should be displayed whether a connection is made between them or not.</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2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FROM – continued 	</a:t>
            </a:r>
          </a:p>
        </p:txBody>
      </p:sp>
      <p:sp>
        <p:nvSpPr>
          <p:cNvPr id="50179" name="Rectangle 3"/>
          <p:cNvSpPr>
            <a:spLocks noGrp="1"/>
          </p:cNvSpPr>
          <p:nvPr>
            <p:ph type="body" idx="1"/>
          </p:nvPr>
        </p:nvSpPr>
        <p:spPr>
          <a:xfrm>
            <a:off x="457200" y="957263"/>
            <a:ext cx="8229600" cy="5349875"/>
          </a:xfrm>
        </p:spPr>
        <p:txBody>
          <a:bodyPr/>
          <a:lstStyle/>
          <a:p>
            <a:pPr eaLnBrk="1" hangingPunct="1"/>
            <a:r>
              <a:rPr lang="en-US" dirty="0" smtClean="0">
                <a:latin typeface="Century Gothic" pitchFamily="34" charset="0"/>
              </a:rPr>
              <a:t>You can just list the tables and join them in the WHERE clause, but this is not standard MS SQL Server methodology.</a:t>
            </a:r>
          </a:p>
          <a:p>
            <a:pPr eaLnBrk="1" hangingPunct="1">
              <a:buNone/>
            </a:pPr>
            <a:endParaRPr lang="en-US" sz="2400" dirty="0" smtClean="0">
              <a:latin typeface="Century Gothic" pitchFamily="34" charset="0"/>
            </a:endParaRPr>
          </a:p>
          <a:p>
            <a:pPr lvl="1" eaLnBrk="1" hangingPunct="1">
              <a:buNone/>
            </a:pPr>
            <a:r>
              <a:rPr lang="en-US" noProof="1" smtClean="0">
                <a:latin typeface="Century Gothic" pitchFamily="34" charset="0"/>
              </a:rPr>
              <a:t>SELECT *</a:t>
            </a:r>
          </a:p>
          <a:p>
            <a:pPr lvl="1" eaLnBrk="1" hangingPunct="1">
              <a:buNone/>
            </a:pPr>
            <a:r>
              <a:rPr lang="en-US" noProof="1" smtClean="0">
                <a:latin typeface="Century Gothic" pitchFamily="34" charset="0"/>
              </a:rPr>
              <a:t>FROM stage_item_list a</a:t>
            </a:r>
            <a:r>
              <a:rPr lang="en-US" dirty="0" smtClean="0">
                <a:latin typeface="Century Gothic" pitchFamily="34" charset="0"/>
              </a:rPr>
              <a:t>,</a:t>
            </a:r>
            <a:endParaRPr lang="en-US" noProof="1" smtClean="0">
              <a:latin typeface="Century Gothic" pitchFamily="34" charset="0"/>
            </a:endParaRPr>
          </a:p>
          <a:p>
            <a:pPr lvl="1" eaLnBrk="1" hangingPunct="1">
              <a:buNone/>
            </a:pPr>
            <a:r>
              <a:rPr lang="en-US" dirty="0" smtClean="0">
                <a:latin typeface="Century Gothic" pitchFamily="34" charset="0"/>
              </a:rPr>
              <a:t>           </a:t>
            </a:r>
            <a:r>
              <a:rPr lang="en-US" noProof="1" smtClean="0">
                <a:latin typeface="Century Gothic" pitchFamily="34" charset="0"/>
              </a:rPr>
              <a:t>stage_item_master b</a:t>
            </a:r>
          </a:p>
          <a:p>
            <a:pPr lvl="1" eaLnBrk="1" hangingPunct="1">
              <a:buNone/>
            </a:pPr>
            <a:r>
              <a:rPr lang="en-US" dirty="0" smtClean="0">
                <a:latin typeface="Century Gothic" pitchFamily="34" charset="0"/>
              </a:rPr>
              <a:t>WHERE</a:t>
            </a:r>
            <a:r>
              <a:rPr lang="en-US" noProof="1" smtClean="0">
                <a:latin typeface="Century Gothic" pitchFamily="34" charset="0"/>
              </a:rPr>
              <a:t> a.source_system_code </a:t>
            </a:r>
            <a:r>
              <a:rPr lang="en-US" dirty="0" smtClean="0">
                <a:latin typeface="Century Gothic" pitchFamily="34" charset="0"/>
              </a:rPr>
              <a:t>=</a:t>
            </a:r>
            <a:r>
              <a:rPr lang="en-US" noProof="1" smtClean="0">
                <a:latin typeface="Century Gothic" pitchFamily="34" charset="0"/>
              </a:rPr>
              <a:t> b.source_system_code</a:t>
            </a:r>
          </a:p>
          <a:p>
            <a:pPr lvl="1" eaLnBrk="1" hangingPunct="1">
              <a:buNone/>
            </a:pPr>
            <a:r>
              <a:rPr lang="en-US" noProof="1" smtClean="0">
                <a:latin typeface="Century Gothic" pitchFamily="34" charset="0"/>
              </a:rPr>
              <a:t>AND a.domain_code = b.domain_code</a:t>
            </a:r>
          </a:p>
          <a:p>
            <a:pPr lvl="1" eaLnBrk="1" hangingPunct="1">
              <a:buNone/>
            </a:pPr>
            <a:r>
              <a:rPr lang="en-US" noProof="1" smtClean="0">
                <a:latin typeface="Century Gothic" pitchFamily="34" charset="0"/>
              </a:rPr>
              <a:t>AND a.item_number = b.item_number</a:t>
            </a: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7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17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179">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179">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1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a:t>
            </a:r>
          </a:p>
        </p:txBody>
      </p:sp>
      <p:sp>
        <p:nvSpPr>
          <p:cNvPr id="51203" name="Rectangle 3"/>
          <p:cNvSpPr>
            <a:spLocks noGrp="1"/>
          </p:cNvSpPr>
          <p:nvPr>
            <p:ph type="body" idx="1"/>
          </p:nvPr>
        </p:nvSpPr>
        <p:spPr/>
        <p:txBody>
          <a:bodyPr/>
          <a:lstStyle/>
          <a:p>
            <a:pPr eaLnBrk="1" hangingPunct="1"/>
            <a:r>
              <a:rPr lang="en-US" dirty="0" smtClean="0">
                <a:latin typeface="Century Gothic" pitchFamily="34" charset="0"/>
              </a:rPr>
              <a:t>A means of comparing values between two tables or a table value to a static or parameter value.</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Comparisons in a WHERE clause </a:t>
            </a:r>
          </a:p>
        </p:txBody>
      </p:sp>
      <p:sp>
        <p:nvSpPr>
          <p:cNvPr id="45059" name="Rectangle 3"/>
          <p:cNvSpPr>
            <a:spLocks noGrp="1"/>
          </p:cNvSpPr>
          <p:nvPr>
            <p:ph type="body" idx="1"/>
          </p:nvPr>
        </p:nvSpPr>
        <p:spPr>
          <a:xfrm>
            <a:off x="457200" y="957263"/>
            <a:ext cx="8229600" cy="5349875"/>
          </a:xfrm>
        </p:spPr>
        <p:txBody>
          <a:bodyPr/>
          <a:lstStyle/>
          <a:p>
            <a:pPr eaLnBrk="1" hangingPunct="1">
              <a:lnSpc>
                <a:spcPct val="90000"/>
              </a:lnSpc>
            </a:pPr>
            <a:r>
              <a:rPr lang="en-US" sz="2400" dirty="0" smtClean="0">
                <a:latin typeface="Century Gothic" pitchFamily="34" charset="0"/>
              </a:rPr>
              <a:t>Usual logical operators: &lt; &gt; &lt;= &gt;= = &lt;&gt; !=</a:t>
            </a:r>
          </a:p>
          <a:p>
            <a:pPr lvl="1" eaLnBrk="1" hangingPunct="1">
              <a:lnSpc>
                <a:spcPct val="90000"/>
              </a:lnSpc>
              <a:buNone/>
            </a:pPr>
            <a:r>
              <a:rPr lang="en-US" sz="2000" dirty="0" smtClean="0">
                <a:latin typeface="Century Gothic" pitchFamily="34" charset="0"/>
              </a:rPr>
              <a:t>SELECT *</a:t>
            </a:r>
          </a:p>
          <a:p>
            <a:pPr lvl="1" eaLnBrk="1" hangingPunct="1">
              <a:lnSpc>
                <a:spcPct val="90000"/>
              </a:lnSpc>
              <a:buNone/>
            </a:pPr>
            <a:r>
              <a:rPr lang="en-US" sz="2000" dirty="0" smtClean="0">
                <a:latin typeface="Century Gothic" pitchFamily="34" charset="0"/>
              </a:rPr>
              <a:t>FROM </a:t>
            </a:r>
            <a:r>
              <a:rPr lang="en-US" sz="2000" dirty="0" err="1" smtClean="0">
                <a:latin typeface="Century Gothic" pitchFamily="34" charset="0"/>
              </a:rPr>
              <a:t>fact_om_order_history</a:t>
            </a:r>
            <a:endParaRPr lang="en-US" sz="2000" dirty="0" smtClean="0">
              <a:latin typeface="Century Gothic" pitchFamily="34" charset="0"/>
            </a:endParaRPr>
          </a:p>
          <a:p>
            <a:pPr lvl="1" eaLnBrk="1" hangingPunct="1">
              <a:lnSpc>
                <a:spcPct val="90000"/>
              </a:lnSpc>
              <a:buNone/>
            </a:pPr>
            <a:r>
              <a:rPr lang="en-US" sz="2000" dirty="0" smtClean="0">
                <a:latin typeface="Century Gothic" pitchFamily="34" charset="0"/>
              </a:rPr>
              <a:t>WHERE </a:t>
            </a:r>
            <a:r>
              <a:rPr lang="en-US" sz="2000" dirty="0" err="1" smtClean="0">
                <a:latin typeface="Century Gothic" pitchFamily="34" charset="0"/>
              </a:rPr>
              <a:t>dss_history_end_date</a:t>
            </a:r>
            <a:r>
              <a:rPr lang="en-US" sz="2000" dirty="0" smtClean="0">
                <a:latin typeface="Century Gothic" pitchFamily="34" charset="0"/>
              </a:rPr>
              <a:t> </a:t>
            </a:r>
            <a:r>
              <a:rPr lang="en-US" sz="2000" b="1" dirty="0" smtClean="0">
                <a:latin typeface="Century Gothic" pitchFamily="34" charset="0"/>
              </a:rPr>
              <a:t>&gt;</a:t>
            </a:r>
            <a:r>
              <a:rPr lang="en-US" sz="2000" dirty="0" smtClean="0">
                <a:latin typeface="Century Gothic" pitchFamily="34" charset="0"/>
              </a:rPr>
              <a:t> GETDATE()</a:t>
            </a:r>
          </a:p>
          <a:p>
            <a:pPr lvl="1" eaLnBrk="1" hangingPunct="1">
              <a:lnSpc>
                <a:spcPct val="90000"/>
              </a:lnSpc>
              <a:buNone/>
            </a:pPr>
            <a:endParaRPr lang="en-US" sz="1200" dirty="0" smtClean="0">
              <a:latin typeface="Century Gothic" pitchFamily="34" charset="0"/>
            </a:endParaRPr>
          </a:p>
          <a:p>
            <a:pPr eaLnBrk="1" hangingPunct="1">
              <a:lnSpc>
                <a:spcPct val="90000"/>
              </a:lnSpc>
            </a:pPr>
            <a:r>
              <a:rPr lang="en-US" sz="2400" dirty="0" smtClean="0">
                <a:latin typeface="Century Gothic" pitchFamily="34" charset="0"/>
              </a:rPr>
              <a:t>BETWEEN – used to test for a range</a:t>
            </a:r>
          </a:p>
          <a:p>
            <a:pPr lvl="1" eaLnBrk="1" hangingPunct="1">
              <a:lnSpc>
                <a:spcPct val="90000"/>
              </a:lnSpc>
              <a:buNone/>
            </a:pPr>
            <a:r>
              <a:rPr lang="en-US" sz="2000" dirty="0" smtClean="0">
                <a:latin typeface="Century Gothic" pitchFamily="34" charset="0"/>
              </a:rPr>
              <a:t>SELECT *</a:t>
            </a:r>
          </a:p>
          <a:p>
            <a:pPr lvl="1" eaLnBrk="1" hangingPunct="1">
              <a:lnSpc>
                <a:spcPct val="90000"/>
              </a:lnSpc>
              <a:buNone/>
            </a:pPr>
            <a:r>
              <a:rPr lang="en-US" sz="2000" dirty="0" smtClean="0">
                <a:latin typeface="Century Gothic" pitchFamily="34" charset="0"/>
              </a:rPr>
              <a:t>FROM </a:t>
            </a:r>
            <a:r>
              <a:rPr lang="en-US" sz="2000" dirty="0" err="1" smtClean="0">
                <a:latin typeface="Century Gothic" pitchFamily="34" charset="0"/>
              </a:rPr>
              <a:t>fact_om_order_history</a:t>
            </a:r>
            <a:endParaRPr lang="en-US" sz="2000" dirty="0" smtClean="0">
              <a:latin typeface="Century Gothic" pitchFamily="34" charset="0"/>
            </a:endParaRPr>
          </a:p>
          <a:p>
            <a:pPr lvl="1" eaLnBrk="1" hangingPunct="1">
              <a:lnSpc>
                <a:spcPct val="90000"/>
              </a:lnSpc>
              <a:buNone/>
            </a:pPr>
            <a:r>
              <a:rPr lang="en-US" sz="2000" dirty="0" smtClean="0">
                <a:latin typeface="Century Gothic" pitchFamily="34" charset="0"/>
              </a:rPr>
              <a:t>WHERE GETDATE() </a:t>
            </a:r>
            <a:r>
              <a:rPr lang="en-US" sz="2000" b="1" dirty="0" smtClean="0">
                <a:latin typeface="Century Gothic" pitchFamily="34" charset="0"/>
              </a:rPr>
              <a:t>BETWEEN</a:t>
            </a:r>
            <a:r>
              <a:rPr lang="en-US" sz="2000" dirty="0" smtClean="0">
                <a:latin typeface="Century Gothic" pitchFamily="34" charset="0"/>
              </a:rPr>
              <a:t> </a:t>
            </a:r>
            <a:r>
              <a:rPr lang="en-US" sz="2000" dirty="0" err="1" smtClean="0">
                <a:latin typeface="Century Gothic" pitchFamily="34" charset="0"/>
              </a:rPr>
              <a:t>dss_history_start_date</a:t>
            </a:r>
            <a:r>
              <a:rPr lang="en-US" sz="2000" dirty="0" smtClean="0">
                <a:latin typeface="Century Gothic" pitchFamily="34" charset="0"/>
              </a:rPr>
              <a:t> AND </a:t>
            </a:r>
            <a:r>
              <a:rPr lang="en-US" sz="2000" dirty="0" err="1" smtClean="0">
                <a:latin typeface="Century Gothic" pitchFamily="34" charset="0"/>
              </a:rPr>
              <a:t>dss_history_end_date</a:t>
            </a:r>
            <a:endParaRPr lang="en-US" sz="2000" dirty="0" smtClean="0">
              <a:latin typeface="Century Gothic" pitchFamily="34" charset="0"/>
            </a:endParaRPr>
          </a:p>
          <a:p>
            <a:pPr lvl="1" eaLnBrk="1" hangingPunct="1">
              <a:lnSpc>
                <a:spcPct val="90000"/>
              </a:lnSpc>
            </a:pPr>
            <a:endParaRPr lang="en-US" sz="1200" dirty="0" smtClean="0">
              <a:latin typeface="Century Gothic" pitchFamily="34" charset="0"/>
            </a:endParaRPr>
          </a:p>
          <a:p>
            <a:pPr eaLnBrk="1" hangingPunct="1">
              <a:lnSpc>
                <a:spcPct val="90000"/>
              </a:lnSpc>
            </a:pPr>
            <a:r>
              <a:rPr lang="en-US" sz="2400" dirty="0" smtClean="0">
                <a:latin typeface="Century Gothic" pitchFamily="34" charset="0"/>
              </a:rPr>
              <a:t>IN – used to test group membership (a list or </a:t>
            </a:r>
            <a:r>
              <a:rPr lang="en-US" sz="2400" dirty="0" err="1" smtClean="0">
                <a:latin typeface="Century Gothic" pitchFamily="34" charset="0"/>
              </a:rPr>
              <a:t>subquery</a:t>
            </a:r>
            <a:r>
              <a:rPr lang="en-US" sz="2400" dirty="0" smtClean="0">
                <a:latin typeface="Century Gothic" pitchFamily="34" charset="0"/>
              </a:rPr>
              <a:t> results)</a:t>
            </a:r>
          </a:p>
          <a:p>
            <a:pPr lvl="1" eaLnBrk="1" hangingPunct="1">
              <a:lnSpc>
                <a:spcPct val="90000"/>
              </a:lnSpc>
              <a:buNone/>
            </a:pPr>
            <a:r>
              <a:rPr lang="en-US" sz="2000" dirty="0" smtClean="0">
                <a:latin typeface="Century Gothic" pitchFamily="34" charset="0"/>
              </a:rPr>
              <a:t>SELECT *</a:t>
            </a:r>
          </a:p>
          <a:p>
            <a:pPr lvl="1" eaLnBrk="1" hangingPunct="1">
              <a:lnSpc>
                <a:spcPct val="90000"/>
              </a:lnSpc>
              <a:buNone/>
            </a:pPr>
            <a:r>
              <a:rPr lang="en-US" sz="2000" dirty="0" smtClean="0">
                <a:latin typeface="Century Gothic" pitchFamily="34" charset="0"/>
              </a:rPr>
              <a:t>FROM </a:t>
            </a:r>
            <a:r>
              <a:rPr lang="en-US" sz="2000" dirty="0" err="1" smtClean="0">
                <a:latin typeface="Century Gothic" pitchFamily="34" charset="0"/>
              </a:rPr>
              <a:t>fact_om_order_history</a:t>
            </a:r>
            <a:r>
              <a:rPr lang="en-US" sz="2000" dirty="0" smtClean="0">
                <a:latin typeface="Century Gothic" pitchFamily="34" charset="0"/>
              </a:rPr>
              <a:t> </a:t>
            </a:r>
          </a:p>
          <a:p>
            <a:pPr lvl="1" eaLnBrk="1" hangingPunct="1">
              <a:lnSpc>
                <a:spcPct val="90000"/>
              </a:lnSpc>
              <a:buNone/>
            </a:pPr>
            <a:r>
              <a:rPr lang="en-US" sz="2000" dirty="0" smtClean="0">
                <a:latin typeface="Century Gothic" pitchFamily="34" charset="0"/>
              </a:rPr>
              <a:t>WHERE </a:t>
            </a:r>
            <a:r>
              <a:rPr lang="en-US" sz="2000" dirty="0" err="1" smtClean="0">
                <a:latin typeface="Century Gothic" pitchFamily="34" charset="0"/>
              </a:rPr>
              <a:t>order_line_number</a:t>
            </a:r>
            <a:r>
              <a:rPr lang="en-US" sz="2000" dirty="0" smtClean="0">
                <a:latin typeface="Century Gothic" pitchFamily="34" charset="0"/>
              </a:rPr>
              <a:t> </a:t>
            </a:r>
            <a:r>
              <a:rPr lang="en-US" sz="2000" b="1" dirty="0" smtClean="0">
                <a:latin typeface="Century Gothic" pitchFamily="34" charset="0"/>
              </a:rPr>
              <a:t>IN</a:t>
            </a:r>
            <a:r>
              <a:rPr lang="en-US" sz="2000" dirty="0" smtClean="0">
                <a:latin typeface="Century Gothic" pitchFamily="34" charset="0"/>
              </a:rPr>
              <a:t> (5,7,9)</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05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0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05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05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05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059">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059">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059">
                                            <p:txEl>
                                              <p:pRg st="12" end="1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05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Comparisons in a WHERE clause – cont’d</a:t>
            </a:r>
          </a:p>
        </p:txBody>
      </p:sp>
      <p:sp>
        <p:nvSpPr>
          <p:cNvPr id="45059" name="Rectangle 3"/>
          <p:cNvSpPr>
            <a:spLocks noGrp="1"/>
          </p:cNvSpPr>
          <p:nvPr>
            <p:ph type="body" idx="1"/>
          </p:nvPr>
        </p:nvSpPr>
        <p:spPr>
          <a:xfrm>
            <a:off x="457199" y="1087655"/>
            <a:ext cx="8465419" cy="5219483"/>
          </a:xfrm>
        </p:spPr>
        <p:txBody>
          <a:bodyPr/>
          <a:lstStyle/>
          <a:p>
            <a:pPr eaLnBrk="1" hangingPunct="1">
              <a:lnSpc>
                <a:spcPct val="90000"/>
              </a:lnSpc>
            </a:pPr>
            <a:r>
              <a:rPr lang="en-US" sz="2400" dirty="0" smtClean="0">
                <a:latin typeface="Century Gothic" pitchFamily="34" charset="0"/>
              </a:rPr>
              <a:t>Using IN have to have the appropriate data types to match.</a:t>
            </a:r>
          </a:p>
          <a:p>
            <a:pPr eaLnBrk="1" hangingPunct="1">
              <a:lnSpc>
                <a:spcPct val="90000"/>
              </a:lnSpc>
              <a:buNone/>
            </a:pPr>
            <a:endParaRPr lang="en-US" sz="2400" dirty="0" smtClean="0">
              <a:latin typeface="Century Gothic" pitchFamily="34" charset="0"/>
            </a:endParaRPr>
          </a:p>
          <a:p>
            <a:pPr eaLnBrk="1" hangingPunct="1">
              <a:lnSpc>
                <a:spcPct val="90000"/>
              </a:lnSpc>
            </a:pPr>
            <a:r>
              <a:rPr lang="en-US" sz="2400" dirty="0" smtClean="0">
                <a:latin typeface="Century Gothic" pitchFamily="34" charset="0"/>
              </a:rPr>
              <a:t>Numbers – WHERE </a:t>
            </a:r>
            <a:r>
              <a:rPr lang="en-US" sz="2400" dirty="0" err="1" smtClean="0">
                <a:latin typeface="Century Gothic" pitchFamily="34" charset="0"/>
              </a:rPr>
              <a:t>column_name</a:t>
            </a:r>
            <a:r>
              <a:rPr lang="en-US" sz="2400" dirty="0" smtClean="0">
                <a:latin typeface="Century Gothic" pitchFamily="34" charset="0"/>
              </a:rPr>
              <a:t> IN (4,7,8)</a:t>
            </a:r>
          </a:p>
          <a:p>
            <a:pPr eaLnBrk="1" hangingPunct="1">
              <a:lnSpc>
                <a:spcPct val="90000"/>
              </a:lnSpc>
            </a:pPr>
            <a:r>
              <a:rPr lang="en-US" sz="2400" dirty="0" smtClean="0">
                <a:latin typeface="Century Gothic" pitchFamily="34" charset="0"/>
              </a:rPr>
              <a:t>Characters – WHERE </a:t>
            </a:r>
            <a:r>
              <a:rPr lang="en-US" sz="2400" dirty="0" err="1" smtClean="0">
                <a:latin typeface="Century Gothic" pitchFamily="34" charset="0"/>
              </a:rPr>
              <a:t>column_name</a:t>
            </a:r>
            <a:r>
              <a:rPr lang="en-US" sz="2400" dirty="0" smtClean="0">
                <a:latin typeface="Century Gothic" pitchFamily="34" charset="0"/>
              </a:rPr>
              <a:t> IN (‘4’,’7’,’8’)</a:t>
            </a:r>
          </a:p>
          <a:p>
            <a:pPr lvl="1" eaLnBrk="1" hangingPunct="1">
              <a:lnSpc>
                <a:spcPct val="90000"/>
              </a:lnSpc>
            </a:pPr>
            <a:r>
              <a:rPr lang="en-US" sz="2000" dirty="0" smtClean="0">
                <a:latin typeface="Century Gothic" pitchFamily="34" charset="0"/>
              </a:rPr>
              <a:t>If hard coded values, they must be wrapped in quotes </a:t>
            </a:r>
          </a:p>
          <a:p>
            <a:pPr eaLnBrk="1" hangingPunct="1">
              <a:lnSpc>
                <a:spcPct val="90000"/>
              </a:lnSpc>
            </a:pPr>
            <a:r>
              <a:rPr lang="en-US" sz="2400" dirty="0" smtClean="0">
                <a:latin typeface="Century Gothic" pitchFamily="34" charset="0"/>
              </a:rPr>
              <a:t>Dates – WHERE </a:t>
            </a:r>
            <a:r>
              <a:rPr lang="en-US" sz="2400" dirty="0" err="1" smtClean="0">
                <a:latin typeface="Century Gothic" pitchFamily="34" charset="0"/>
              </a:rPr>
              <a:t>column_name</a:t>
            </a:r>
            <a:r>
              <a:rPr lang="en-US" sz="2400" dirty="0" smtClean="0">
                <a:latin typeface="Century Gothic" pitchFamily="34" charset="0"/>
              </a:rPr>
              <a:t> IN (‘2014-01-01’,’2011-05-31’)</a:t>
            </a:r>
          </a:p>
          <a:p>
            <a:pPr lvl="1" eaLnBrk="1" hangingPunct="1">
              <a:lnSpc>
                <a:spcPct val="90000"/>
              </a:lnSpc>
            </a:pPr>
            <a:r>
              <a:rPr lang="en-US" sz="2000" dirty="0" smtClean="0">
                <a:latin typeface="Century Gothic" pitchFamily="34" charset="0"/>
              </a:rPr>
              <a:t>If hard-coded values, the dates must be wrapped in quotes</a:t>
            </a:r>
          </a:p>
          <a:p>
            <a:pPr eaLnBrk="1" hangingPunct="1">
              <a:lnSpc>
                <a:spcPct val="90000"/>
              </a:lnSpc>
            </a:pPr>
            <a:r>
              <a:rPr lang="en-US" sz="2400" dirty="0" err="1" smtClean="0">
                <a:latin typeface="Century Gothic" pitchFamily="34" charset="0"/>
              </a:rPr>
              <a:t>Subqueries</a:t>
            </a:r>
            <a:r>
              <a:rPr lang="en-US" sz="2400" dirty="0" smtClean="0">
                <a:latin typeface="Century Gothic" pitchFamily="34" charset="0"/>
              </a:rPr>
              <a:t> – WHERE </a:t>
            </a:r>
            <a:r>
              <a:rPr lang="en-US" sz="2400" dirty="0" err="1" smtClean="0">
                <a:latin typeface="Century Gothic" pitchFamily="34" charset="0"/>
              </a:rPr>
              <a:t>column_name</a:t>
            </a:r>
            <a:r>
              <a:rPr lang="en-US" sz="2400" dirty="0" smtClean="0">
                <a:latin typeface="Century Gothic" pitchFamily="34" charset="0"/>
              </a:rPr>
              <a:t> IN (SELECT </a:t>
            </a:r>
            <a:r>
              <a:rPr lang="en-US" sz="2400" dirty="0" err="1" smtClean="0">
                <a:latin typeface="Century Gothic" pitchFamily="34" charset="0"/>
              </a:rPr>
              <a:t>column_name</a:t>
            </a:r>
            <a:r>
              <a:rPr lang="en-US" sz="2400" dirty="0" smtClean="0">
                <a:latin typeface="Century Gothic" pitchFamily="34" charset="0"/>
              </a:rPr>
              <a:t> FROM </a:t>
            </a:r>
            <a:r>
              <a:rPr lang="en-US" sz="2400" dirty="0" err="1" smtClean="0">
                <a:latin typeface="Century Gothic" pitchFamily="34" charset="0"/>
              </a:rPr>
              <a:t>table_name</a:t>
            </a:r>
            <a:r>
              <a:rPr lang="en-US" sz="2400" dirty="0" smtClean="0">
                <a:latin typeface="Century Gothic" pitchFamily="34" charset="0"/>
              </a:rPr>
              <a:t>)</a:t>
            </a:r>
          </a:p>
          <a:p>
            <a:pPr lvl="1" eaLnBrk="1" hangingPunct="1">
              <a:lnSpc>
                <a:spcPct val="90000"/>
              </a:lnSpc>
            </a:pPr>
            <a:r>
              <a:rPr lang="en-US" sz="2000" dirty="0" smtClean="0">
                <a:latin typeface="Century Gothic" pitchFamily="34" charset="0"/>
              </a:rPr>
              <a:t>Column has to be the same data type</a:t>
            </a:r>
          </a:p>
          <a:p>
            <a:pPr eaLnBrk="1" hangingPunct="1">
              <a:lnSpc>
                <a:spcPct val="90000"/>
              </a:lnSpc>
            </a:pPr>
            <a:endParaRPr lang="en-US" sz="1200" dirty="0" smtClean="0">
              <a:latin typeface="Century Gothic" pitchFamily="34" charset="0"/>
            </a:endParaRPr>
          </a:p>
          <a:p>
            <a:pPr lvl="1" eaLnBrk="1" hangingPunct="1">
              <a:lnSpc>
                <a:spcPct val="90000"/>
              </a:lnSpc>
            </a:pP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29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05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05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5059">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5059">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0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endParaRPr lang="en-US"/>
          </a:p>
        </p:txBody>
      </p:sp>
      <p:sp>
        <p:nvSpPr>
          <p:cNvPr id="18433" name="Rectangle 2"/>
          <p:cNvSpPr>
            <a:spLocks noGrp="1" noChangeArrowheads="1"/>
          </p:cNvSpPr>
          <p:nvPr>
            <p:ph type="title"/>
            <p:custDataLst>
              <p:tags r:id="rId2"/>
            </p:custDataLst>
          </p:nvPr>
        </p:nvSpPr>
        <p:spPr/>
        <p:txBody>
          <a:bodyPr/>
          <a:lstStyle/>
          <a:p>
            <a:pPr eaLnBrk="1" hangingPunct="1"/>
            <a:r>
              <a:rPr lang="en-US" dirty="0" smtClean="0">
                <a:latin typeface="Century Gothic" pitchFamily="34" charset="0"/>
              </a:rPr>
              <a:t>Facilities</a:t>
            </a:r>
          </a:p>
        </p:txBody>
      </p:sp>
      <p:sp>
        <p:nvSpPr>
          <p:cNvPr id="10" name="Text Placeholder 9"/>
          <p:cNvSpPr>
            <a:spLocks noGrp="1"/>
          </p:cNvSpPr>
          <p:nvPr>
            <p:ph type="body" sz="quarter" idx="11"/>
          </p:nvPr>
        </p:nvSpPr>
        <p:spPr/>
        <p:txBody>
          <a:bodyPr/>
          <a:lstStyle/>
          <a:p>
            <a:endParaRPr lang="en-US"/>
          </a:p>
        </p:txBody>
      </p:sp>
      <p:pic>
        <p:nvPicPr>
          <p:cNvPr id="2050" name="Picture 2" descr="C:\Users\fws\AppData\Local\Microsoft\Windows\Temporary Internet Files\Content.IE5\LEHO6DZH\MC900053965[1].wmf"/>
          <p:cNvPicPr>
            <a:picLocks noChangeAspect="1" noChangeArrowheads="1"/>
          </p:cNvPicPr>
          <p:nvPr>
            <p:custDataLst>
              <p:tags r:id="rId3"/>
            </p:custDataLst>
          </p:nvPr>
        </p:nvPicPr>
        <p:blipFill>
          <a:blip r:embed="rId12"/>
          <a:srcRect/>
          <a:stretch>
            <a:fillRect/>
          </a:stretch>
        </p:blipFill>
        <p:spPr bwMode="auto">
          <a:xfrm>
            <a:off x="1101725" y="2127250"/>
            <a:ext cx="911225" cy="882650"/>
          </a:xfrm>
          <a:prstGeom prst="rect">
            <a:avLst/>
          </a:prstGeom>
          <a:noFill/>
          <a:ln w="9525">
            <a:noFill/>
            <a:miter lim="800000"/>
            <a:headEnd/>
            <a:tailEnd/>
          </a:ln>
        </p:spPr>
      </p:pic>
      <p:pic>
        <p:nvPicPr>
          <p:cNvPr id="2057" name="Picture 9" descr="C:\Users\fws\AppData\Local\Microsoft\Windows\Temporary Internet Files\Content.IE5\LEHO6DZH\MC900290955[1].wmf"/>
          <p:cNvPicPr>
            <a:picLocks noChangeAspect="1" noChangeArrowheads="1"/>
          </p:cNvPicPr>
          <p:nvPr>
            <p:custDataLst>
              <p:tags r:id="rId4"/>
            </p:custDataLst>
          </p:nvPr>
        </p:nvPicPr>
        <p:blipFill>
          <a:blip r:embed="rId13"/>
          <a:srcRect/>
          <a:stretch>
            <a:fillRect/>
          </a:stretch>
        </p:blipFill>
        <p:spPr bwMode="auto">
          <a:xfrm>
            <a:off x="6207125" y="3843338"/>
            <a:ext cx="1606550" cy="1258887"/>
          </a:xfrm>
          <a:prstGeom prst="rect">
            <a:avLst/>
          </a:prstGeom>
          <a:noFill/>
          <a:ln w="9525">
            <a:noFill/>
            <a:miter lim="800000"/>
            <a:headEnd/>
            <a:tailEnd/>
          </a:ln>
        </p:spPr>
      </p:pic>
      <p:pic>
        <p:nvPicPr>
          <p:cNvPr id="2058" name="Picture 10" descr="C:\Users\fws\AppData\Local\Microsoft\Windows\Temporary Internet Files\Content.IE5\KBBO63K9\MC900047911[1].wmf"/>
          <p:cNvPicPr>
            <a:picLocks noChangeAspect="1" noChangeArrowheads="1"/>
          </p:cNvPicPr>
          <p:nvPr>
            <p:custDataLst>
              <p:tags r:id="rId5"/>
            </p:custDataLst>
          </p:nvPr>
        </p:nvPicPr>
        <p:blipFill>
          <a:blip r:embed="rId14"/>
          <a:srcRect/>
          <a:stretch>
            <a:fillRect/>
          </a:stretch>
        </p:blipFill>
        <p:spPr bwMode="auto">
          <a:xfrm>
            <a:off x="912813" y="3898900"/>
            <a:ext cx="1287462" cy="1244600"/>
          </a:xfrm>
          <a:prstGeom prst="rect">
            <a:avLst/>
          </a:prstGeom>
          <a:noFill/>
          <a:ln w="9525">
            <a:noFill/>
            <a:miter lim="800000"/>
            <a:headEnd/>
            <a:tailEnd/>
          </a:ln>
        </p:spPr>
      </p:pic>
      <p:pic>
        <p:nvPicPr>
          <p:cNvPr id="2059" name="Picture 11" descr="C:\Users\fws\AppData\Local\Microsoft\Windows\Temporary Internet Files\Content.IE5\0CGD0KXU\MC900104750[1].wmf"/>
          <p:cNvPicPr>
            <a:picLocks noChangeAspect="1" noChangeArrowheads="1"/>
          </p:cNvPicPr>
          <p:nvPr>
            <p:custDataLst>
              <p:tags r:id="rId6"/>
            </p:custDataLst>
          </p:nvPr>
        </p:nvPicPr>
        <p:blipFill>
          <a:blip r:embed="rId15"/>
          <a:srcRect/>
          <a:stretch>
            <a:fillRect/>
          </a:stretch>
        </p:blipFill>
        <p:spPr bwMode="auto">
          <a:xfrm>
            <a:off x="3394075" y="2127250"/>
            <a:ext cx="1811338" cy="963613"/>
          </a:xfrm>
          <a:prstGeom prst="rect">
            <a:avLst/>
          </a:prstGeom>
          <a:noFill/>
          <a:ln w="9525">
            <a:noFill/>
            <a:miter lim="800000"/>
            <a:headEnd/>
            <a:tailEnd/>
          </a:ln>
        </p:spPr>
      </p:pic>
      <p:pic>
        <p:nvPicPr>
          <p:cNvPr id="2060" name="Picture 12"/>
          <p:cNvPicPr>
            <a:picLocks noChangeAspect="1" noChangeArrowheads="1"/>
          </p:cNvPicPr>
          <p:nvPr>
            <p:custDataLst>
              <p:tags r:id="rId7"/>
            </p:custDataLst>
          </p:nvPr>
        </p:nvPicPr>
        <p:blipFill>
          <a:blip r:embed="rId16"/>
          <a:srcRect/>
          <a:stretch>
            <a:fillRect/>
          </a:stretch>
        </p:blipFill>
        <p:spPr bwMode="auto">
          <a:xfrm>
            <a:off x="6324600" y="2028825"/>
            <a:ext cx="1371600" cy="981075"/>
          </a:xfrm>
          <a:prstGeom prst="rect">
            <a:avLst/>
          </a:prstGeom>
          <a:noFill/>
          <a:ln w="9525">
            <a:noFill/>
            <a:miter lim="800000"/>
            <a:headEnd/>
            <a:tailEnd/>
          </a:ln>
        </p:spPr>
      </p:pic>
      <p:pic>
        <p:nvPicPr>
          <p:cNvPr id="2061" name="Picture 13" descr="C:\Users\fws\AppData\Local\Microsoft\Windows\Temporary Internet Files\Content.IE5\SCTZFCYD\MC900438207[1].wmf"/>
          <p:cNvPicPr>
            <a:picLocks noChangeAspect="1" noChangeArrowheads="1"/>
          </p:cNvPicPr>
          <p:nvPr>
            <p:custDataLst>
              <p:tags r:id="rId8"/>
            </p:custDataLst>
          </p:nvPr>
        </p:nvPicPr>
        <p:blipFill>
          <a:blip r:embed="rId17"/>
          <a:srcRect/>
          <a:stretch>
            <a:fillRect/>
          </a:stretch>
        </p:blipFill>
        <p:spPr bwMode="auto">
          <a:xfrm>
            <a:off x="3648075" y="3657600"/>
            <a:ext cx="1303338" cy="1808163"/>
          </a:xfrm>
          <a:prstGeom prst="rect">
            <a:avLst/>
          </a:prstGeom>
          <a:noFill/>
          <a:ln w="9525">
            <a:noFill/>
            <a:miter lim="800000"/>
            <a:headEnd/>
            <a:tailEnd/>
          </a:ln>
        </p:spPr>
      </p:pic>
      <p:sp>
        <p:nvSpPr>
          <p:cNvPr id="11" name="Slide Number Placeholder 1"/>
          <p:cNvSpPr txBox="1">
            <a:spLocks noGrp="1"/>
          </p:cNvSpPr>
          <p:nvPr>
            <p:custDataLst>
              <p:tags r:id="rId9"/>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a:t>
            </a:fld>
            <a:endParaRPr lang="en-US" sz="2000" dirty="0">
              <a:solidFill>
                <a:schemeClr val="bg1"/>
              </a:solidFill>
              <a:latin typeface="Century Gothic"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Comparisons in a WHERE clause – cont’d</a:t>
            </a:r>
          </a:p>
        </p:txBody>
      </p:sp>
      <p:sp>
        <p:nvSpPr>
          <p:cNvPr id="45059" name="Rectangle 3"/>
          <p:cNvSpPr>
            <a:spLocks noGrp="1"/>
          </p:cNvSpPr>
          <p:nvPr>
            <p:ph type="body" idx="1"/>
          </p:nvPr>
        </p:nvSpPr>
        <p:spPr>
          <a:xfrm>
            <a:off x="457200" y="1087655"/>
            <a:ext cx="8229600" cy="5219483"/>
          </a:xfrm>
        </p:spPr>
        <p:txBody>
          <a:bodyPr/>
          <a:lstStyle/>
          <a:p>
            <a:pPr eaLnBrk="1" hangingPunct="1">
              <a:lnSpc>
                <a:spcPct val="90000"/>
              </a:lnSpc>
            </a:pPr>
            <a:r>
              <a:rPr lang="en-US" sz="2400" dirty="0" smtClean="0">
                <a:latin typeface="Century Gothic" pitchFamily="34" charset="0"/>
              </a:rPr>
              <a:t>Keyword NOT is used for negation</a:t>
            </a:r>
          </a:p>
          <a:p>
            <a:pPr lvl="1" eaLnBrk="1" hangingPunct="1">
              <a:lnSpc>
                <a:spcPct val="90000"/>
              </a:lnSpc>
              <a:buNone/>
            </a:pPr>
            <a:r>
              <a:rPr lang="en-US" sz="2000" dirty="0" smtClean="0">
                <a:latin typeface="Century Gothic" pitchFamily="34" charset="0"/>
              </a:rPr>
              <a:t>SELECT * FROM </a:t>
            </a:r>
            <a:r>
              <a:rPr lang="en-US" sz="2000" dirty="0" err="1" smtClean="0">
                <a:latin typeface="Century Gothic" pitchFamily="34" charset="0"/>
              </a:rPr>
              <a:t>fact_om_order_history</a:t>
            </a:r>
            <a:r>
              <a:rPr lang="en-US" sz="2000" dirty="0" smtClean="0">
                <a:latin typeface="Century Gothic" pitchFamily="34" charset="0"/>
              </a:rPr>
              <a:t> </a:t>
            </a:r>
          </a:p>
          <a:p>
            <a:pPr lvl="1" eaLnBrk="1" hangingPunct="1">
              <a:lnSpc>
                <a:spcPct val="90000"/>
              </a:lnSpc>
              <a:buNone/>
            </a:pPr>
            <a:r>
              <a:rPr lang="en-US" sz="2000" dirty="0" smtClean="0">
                <a:latin typeface="Century Gothic" pitchFamily="34" charset="0"/>
              </a:rPr>
              <a:t>WHERE </a:t>
            </a:r>
            <a:r>
              <a:rPr lang="en-US" sz="2000" dirty="0" err="1" smtClean="0">
                <a:latin typeface="Century Gothic" pitchFamily="34" charset="0"/>
              </a:rPr>
              <a:t>order_line_number</a:t>
            </a:r>
            <a:r>
              <a:rPr lang="en-US" sz="2000" dirty="0" smtClean="0">
                <a:latin typeface="Century Gothic" pitchFamily="34" charset="0"/>
              </a:rPr>
              <a:t> </a:t>
            </a:r>
            <a:r>
              <a:rPr lang="en-US" sz="2000" b="1" dirty="0" smtClean="0">
                <a:latin typeface="Century Gothic" pitchFamily="34" charset="0"/>
              </a:rPr>
              <a:t>NOT</a:t>
            </a:r>
            <a:r>
              <a:rPr lang="en-US" sz="2000" dirty="0" smtClean="0">
                <a:latin typeface="Century Gothic" pitchFamily="34" charset="0"/>
              </a:rPr>
              <a:t> IN (5,7,9)</a:t>
            </a:r>
          </a:p>
          <a:p>
            <a:pPr lvl="1" eaLnBrk="1" hangingPunct="1">
              <a:lnSpc>
                <a:spcPct val="90000"/>
              </a:lnSpc>
            </a:pPr>
            <a:endParaRPr lang="en-US" sz="1200" dirty="0" smtClean="0">
              <a:latin typeface="Century Gothic" pitchFamily="34" charset="0"/>
            </a:endParaRPr>
          </a:p>
          <a:p>
            <a:pPr eaLnBrk="1" hangingPunct="1">
              <a:lnSpc>
                <a:spcPct val="90000"/>
              </a:lnSpc>
            </a:pPr>
            <a:r>
              <a:rPr lang="en-US" sz="2400" dirty="0" smtClean="0">
                <a:latin typeface="Century Gothic" pitchFamily="34" charset="0"/>
              </a:rPr>
              <a:t>LIKE operator allows wildcards</a:t>
            </a:r>
          </a:p>
          <a:p>
            <a:pPr eaLnBrk="1" hangingPunct="1">
              <a:lnSpc>
                <a:spcPct val="90000"/>
              </a:lnSpc>
              <a:buNone/>
            </a:pPr>
            <a:r>
              <a:rPr lang="en-US" sz="2400" dirty="0" smtClean="0">
                <a:latin typeface="Century Gothic" pitchFamily="34" charset="0"/>
              </a:rPr>
              <a:t>		</a:t>
            </a:r>
            <a:r>
              <a:rPr lang="en-US" sz="2400" dirty="0" smtClean="0">
                <a:solidFill>
                  <a:srgbClr val="FF0000"/>
                </a:solidFill>
                <a:latin typeface="Century Gothic" pitchFamily="34" charset="0"/>
              </a:rPr>
              <a:t>_</a:t>
            </a:r>
            <a:r>
              <a:rPr lang="en-US" sz="2400" dirty="0" smtClean="0">
                <a:latin typeface="Century Gothic" pitchFamily="34" charset="0"/>
              </a:rPr>
              <a:t> means single character</a:t>
            </a:r>
          </a:p>
          <a:p>
            <a:pPr eaLnBrk="1" hangingPunct="1">
              <a:lnSpc>
                <a:spcPct val="90000"/>
              </a:lnSpc>
              <a:buNone/>
            </a:pPr>
            <a:r>
              <a:rPr lang="en-US" sz="2400" dirty="0" smtClean="0">
                <a:latin typeface="Century Gothic" pitchFamily="34" charset="0"/>
              </a:rPr>
              <a:t>		</a:t>
            </a:r>
            <a:r>
              <a:rPr lang="en-US" sz="2400" dirty="0" smtClean="0">
                <a:solidFill>
                  <a:srgbClr val="FF0000"/>
                </a:solidFill>
                <a:latin typeface="Century Gothic" pitchFamily="34" charset="0"/>
              </a:rPr>
              <a:t>%</a:t>
            </a:r>
            <a:r>
              <a:rPr lang="en-US" sz="2400" dirty="0" smtClean="0">
                <a:latin typeface="Century Gothic" pitchFamily="34" charset="0"/>
              </a:rPr>
              <a:t> means anything</a:t>
            </a:r>
          </a:p>
          <a:p>
            <a:pPr eaLnBrk="1" hangingPunct="1">
              <a:lnSpc>
                <a:spcPct val="90000"/>
              </a:lnSpc>
              <a:buNone/>
            </a:pPr>
            <a:r>
              <a:rPr lang="en-US" sz="2000" dirty="0" smtClean="0">
                <a:latin typeface="Century Gothic" pitchFamily="34" charset="0"/>
              </a:rPr>
              <a:t>		</a:t>
            </a:r>
          </a:p>
          <a:p>
            <a:pPr eaLnBrk="1" hangingPunct="1">
              <a:lnSpc>
                <a:spcPct val="90000"/>
              </a:lnSpc>
              <a:buNone/>
            </a:pPr>
            <a:r>
              <a:rPr lang="en-US" sz="2000" dirty="0" smtClean="0">
                <a:latin typeface="Century Gothic" pitchFamily="34" charset="0"/>
              </a:rPr>
              <a:t>	SELECT</a:t>
            </a:r>
            <a:r>
              <a:rPr lang="en-US" sz="2000" noProof="1" smtClean="0">
                <a:latin typeface="Century Gothic" pitchFamily="34" charset="0"/>
              </a:rPr>
              <a:t> *</a:t>
            </a:r>
            <a:r>
              <a:rPr lang="en-US" sz="2000" dirty="0" smtClean="0">
                <a:latin typeface="Century Gothic" pitchFamily="34" charset="0"/>
              </a:rPr>
              <a:t> F</a:t>
            </a:r>
            <a:r>
              <a:rPr lang="en-US" sz="2000" noProof="1" smtClean="0">
                <a:latin typeface="Century Gothic" pitchFamily="34" charset="0"/>
              </a:rPr>
              <a:t>ROM stage_item</a:t>
            </a:r>
            <a:r>
              <a:rPr lang="en-US" sz="2000" dirty="0" smtClean="0">
                <a:latin typeface="Century Gothic" pitchFamily="34" charset="0"/>
              </a:rPr>
              <a:t> </a:t>
            </a:r>
          </a:p>
          <a:p>
            <a:pPr eaLnBrk="1" hangingPunct="1">
              <a:lnSpc>
                <a:spcPct val="90000"/>
              </a:lnSpc>
              <a:buNone/>
            </a:pPr>
            <a:r>
              <a:rPr lang="en-US" sz="2000" noProof="1" smtClean="0">
                <a:latin typeface="Century Gothic" pitchFamily="34" charset="0"/>
              </a:rPr>
              <a:t>	WHERE item_description LIKE '%pair%'</a:t>
            </a:r>
          </a:p>
          <a:p>
            <a:pPr eaLnBrk="1" hangingPunct="1">
              <a:lnSpc>
                <a:spcPct val="90000"/>
              </a:lnSpc>
              <a:buNone/>
            </a:pPr>
            <a:r>
              <a:rPr lang="en-US" sz="2400" dirty="0" smtClean="0">
                <a:latin typeface="Century Gothic" pitchFamily="34" charset="0"/>
              </a:rPr>
              <a:t>	</a:t>
            </a:r>
          </a:p>
          <a:p>
            <a:pPr eaLnBrk="1" hangingPunct="1">
              <a:lnSpc>
                <a:spcPct val="90000"/>
              </a:lnSpc>
              <a:buNone/>
            </a:pPr>
            <a:r>
              <a:rPr lang="en-US" sz="2000" noProof="1" smtClean="0">
                <a:latin typeface="Century Gothic" pitchFamily="34" charset="0"/>
              </a:rPr>
              <a:t>	SELECT *</a:t>
            </a:r>
            <a:r>
              <a:rPr lang="en-US" sz="2000" dirty="0" smtClean="0">
                <a:latin typeface="Century Gothic" pitchFamily="34" charset="0"/>
              </a:rPr>
              <a:t> </a:t>
            </a:r>
            <a:r>
              <a:rPr lang="en-US" sz="2000" noProof="1" smtClean="0">
                <a:latin typeface="Century Gothic" pitchFamily="34" charset="0"/>
              </a:rPr>
              <a:t>FROM stage_item </a:t>
            </a:r>
          </a:p>
          <a:p>
            <a:pPr eaLnBrk="1" hangingPunct="1">
              <a:lnSpc>
                <a:spcPct val="90000"/>
              </a:lnSpc>
              <a:buNone/>
            </a:pPr>
            <a:r>
              <a:rPr lang="en-US" sz="2000" noProof="1" smtClean="0">
                <a:latin typeface="Century Gothic" pitchFamily="34" charset="0"/>
              </a:rPr>
              <a:t>	WHERE item_description LIKE '%_air%'</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5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05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05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5059">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059">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5059">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505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Comparisons in a WHERE clause – cont’d</a:t>
            </a:r>
          </a:p>
        </p:txBody>
      </p:sp>
      <p:sp>
        <p:nvSpPr>
          <p:cNvPr id="45059" name="Rectangle 3"/>
          <p:cNvSpPr>
            <a:spLocks noGrp="1"/>
          </p:cNvSpPr>
          <p:nvPr>
            <p:ph type="body" idx="1"/>
          </p:nvPr>
        </p:nvSpPr>
        <p:spPr>
          <a:xfrm>
            <a:off x="457200" y="1116531"/>
            <a:ext cx="8229600" cy="5190607"/>
          </a:xfrm>
        </p:spPr>
        <p:txBody>
          <a:bodyPr/>
          <a:lstStyle/>
          <a:p>
            <a:pPr eaLnBrk="1" hangingPunct="1">
              <a:lnSpc>
                <a:spcPct val="90000"/>
              </a:lnSpc>
            </a:pPr>
            <a:r>
              <a:rPr lang="en-US" sz="2400" dirty="0" smtClean="0">
                <a:latin typeface="Century Gothic" pitchFamily="34" charset="0"/>
              </a:rPr>
              <a:t>Use AND(&amp;&amp;) and OR(||) to combine conditions --</a:t>
            </a:r>
            <a:r>
              <a:rPr lang="en-US" sz="2400" b="1" dirty="0" smtClean="0">
                <a:latin typeface="Century Gothic" pitchFamily="34" charset="0"/>
              </a:rPr>
              <a:t>but be careful with OR</a:t>
            </a:r>
            <a:endParaRPr lang="en-US" sz="2400" dirty="0" smtClean="0">
              <a:latin typeface="Century Gothic" pitchFamily="34" charset="0"/>
            </a:endParaRPr>
          </a:p>
          <a:p>
            <a:pPr lvl="1" eaLnBrk="1" hangingPunct="1">
              <a:lnSpc>
                <a:spcPct val="90000"/>
              </a:lnSpc>
              <a:buNone/>
            </a:pPr>
            <a:r>
              <a:rPr lang="en-US" sz="2000" dirty="0" smtClean="0">
                <a:latin typeface="Century Gothic" pitchFamily="34" charset="0"/>
              </a:rPr>
              <a:t>SELECT *</a:t>
            </a:r>
          </a:p>
          <a:p>
            <a:pPr lvl="1" eaLnBrk="1" hangingPunct="1">
              <a:lnSpc>
                <a:spcPct val="90000"/>
              </a:lnSpc>
              <a:buNone/>
            </a:pPr>
            <a:r>
              <a:rPr lang="en-US" sz="2000" dirty="0" smtClean="0">
                <a:latin typeface="Century Gothic" pitchFamily="34" charset="0"/>
              </a:rPr>
              <a:t>FROM </a:t>
            </a:r>
            <a:r>
              <a:rPr lang="en-US" sz="2000" dirty="0" err="1" smtClean="0">
                <a:latin typeface="Century Gothic" pitchFamily="34" charset="0"/>
              </a:rPr>
              <a:t>fact_om_order_history</a:t>
            </a:r>
            <a:endParaRPr lang="en-US" sz="2000" dirty="0" smtClean="0">
              <a:latin typeface="Century Gothic" pitchFamily="34" charset="0"/>
            </a:endParaRPr>
          </a:p>
          <a:p>
            <a:pPr lvl="1" eaLnBrk="1" hangingPunct="1">
              <a:lnSpc>
                <a:spcPct val="90000"/>
              </a:lnSpc>
              <a:buNone/>
            </a:pPr>
            <a:r>
              <a:rPr lang="en-US" sz="2000" dirty="0" smtClean="0">
                <a:latin typeface="Century Gothic" pitchFamily="34" charset="0"/>
              </a:rPr>
              <a:t>WHERE </a:t>
            </a:r>
            <a:r>
              <a:rPr lang="en-US" sz="2000" dirty="0" err="1" smtClean="0">
                <a:latin typeface="Century Gothic" pitchFamily="34" charset="0"/>
              </a:rPr>
              <a:t>order_number</a:t>
            </a:r>
            <a:r>
              <a:rPr lang="en-US" sz="2000" dirty="0" smtClean="0">
                <a:latin typeface="Century Gothic" pitchFamily="34" charset="0"/>
              </a:rPr>
              <a:t> = ‘SO20001’</a:t>
            </a:r>
          </a:p>
          <a:p>
            <a:pPr lvl="1" eaLnBrk="1" hangingPunct="1">
              <a:lnSpc>
                <a:spcPct val="90000"/>
              </a:lnSpc>
              <a:buNone/>
            </a:pPr>
            <a:r>
              <a:rPr lang="en-US" sz="2000" b="1" dirty="0" smtClean="0">
                <a:latin typeface="Century Gothic" pitchFamily="34" charset="0"/>
              </a:rPr>
              <a:t>AND</a:t>
            </a:r>
            <a:r>
              <a:rPr lang="en-US" sz="2000" dirty="0" smtClean="0">
                <a:latin typeface="Century Gothic" pitchFamily="34" charset="0"/>
              </a:rPr>
              <a:t> </a:t>
            </a:r>
            <a:r>
              <a:rPr lang="en-US" sz="2000" dirty="0" err="1" smtClean="0">
                <a:latin typeface="Century Gothic" pitchFamily="34" charset="0"/>
              </a:rPr>
              <a:t>order_line_number</a:t>
            </a:r>
            <a:r>
              <a:rPr lang="en-US" sz="2000" dirty="0" smtClean="0">
                <a:latin typeface="Century Gothic" pitchFamily="34" charset="0"/>
              </a:rPr>
              <a:t> = 4</a:t>
            </a:r>
          </a:p>
          <a:p>
            <a:pPr lvl="1" eaLnBrk="1" hangingPunct="1">
              <a:lnSpc>
                <a:spcPct val="90000"/>
              </a:lnSpc>
              <a:buNone/>
            </a:pPr>
            <a:r>
              <a:rPr lang="en-US" sz="2000" b="1" dirty="0" smtClean="0">
                <a:latin typeface="Century Gothic" pitchFamily="34" charset="0"/>
              </a:rPr>
              <a:t>OR</a:t>
            </a:r>
            <a:r>
              <a:rPr lang="en-US" sz="2000" dirty="0" smtClean="0">
                <a:latin typeface="Century Gothic" pitchFamily="34" charset="0"/>
              </a:rPr>
              <a:t> </a:t>
            </a:r>
            <a:r>
              <a:rPr lang="en-US" sz="2000" dirty="0" err="1" smtClean="0">
                <a:latin typeface="Century Gothic" pitchFamily="34" charset="0"/>
              </a:rPr>
              <a:t>order_line_number</a:t>
            </a:r>
            <a:r>
              <a:rPr lang="en-US" sz="2000" dirty="0" smtClean="0">
                <a:latin typeface="Century Gothic" pitchFamily="34" charset="0"/>
              </a:rPr>
              <a:t> = 2</a:t>
            </a:r>
          </a:p>
          <a:p>
            <a:pPr lvl="1" eaLnBrk="1" hangingPunct="1">
              <a:lnSpc>
                <a:spcPct val="90000"/>
              </a:lnSpc>
            </a:pPr>
            <a:endParaRPr lang="en-US" sz="1000" dirty="0" smtClean="0">
              <a:latin typeface="Century Gothic" pitchFamily="34" charset="0"/>
            </a:endParaRPr>
          </a:p>
          <a:p>
            <a:pPr lvl="2" eaLnBrk="1" hangingPunct="1">
              <a:lnSpc>
                <a:spcPct val="90000"/>
              </a:lnSpc>
              <a:buNone/>
            </a:pPr>
            <a:r>
              <a:rPr lang="en-US" sz="1800" dirty="0" smtClean="0">
                <a:latin typeface="Century Gothic" pitchFamily="34" charset="0"/>
              </a:rPr>
              <a:t>VERSUS</a:t>
            </a:r>
          </a:p>
          <a:p>
            <a:pPr lvl="1" eaLnBrk="1" hangingPunct="1">
              <a:lnSpc>
                <a:spcPct val="90000"/>
              </a:lnSpc>
            </a:pPr>
            <a:endParaRPr lang="en-US" sz="1000" dirty="0" smtClean="0">
              <a:latin typeface="Century Gothic" pitchFamily="34" charset="0"/>
            </a:endParaRPr>
          </a:p>
          <a:p>
            <a:pPr lvl="1" eaLnBrk="1" hangingPunct="1">
              <a:lnSpc>
                <a:spcPct val="90000"/>
              </a:lnSpc>
              <a:buNone/>
            </a:pPr>
            <a:r>
              <a:rPr lang="en-US" sz="2000" dirty="0" smtClean="0">
                <a:latin typeface="Century Gothic" pitchFamily="34" charset="0"/>
              </a:rPr>
              <a:t>SELECT *</a:t>
            </a:r>
          </a:p>
          <a:p>
            <a:pPr lvl="1" eaLnBrk="1" hangingPunct="1">
              <a:lnSpc>
                <a:spcPct val="90000"/>
              </a:lnSpc>
              <a:buNone/>
            </a:pPr>
            <a:r>
              <a:rPr lang="en-US" sz="2000" dirty="0" smtClean="0">
                <a:latin typeface="Century Gothic" pitchFamily="34" charset="0"/>
              </a:rPr>
              <a:t>FROM </a:t>
            </a:r>
            <a:r>
              <a:rPr lang="en-US" sz="2000" dirty="0" err="1" smtClean="0">
                <a:latin typeface="Century Gothic" pitchFamily="34" charset="0"/>
              </a:rPr>
              <a:t>fact_om_order_history</a:t>
            </a:r>
            <a:endParaRPr lang="en-US" sz="2000" dirty="0" smtClean="0">
              <a:latin typeface="Century Gothic" pitchFamily="34" charset="0"/>
            </a:endParaRPr>
          </a:p>
          <a:p>
            <a:pPr lvl="1" eaLnBrk="1" hangingPunct="1">
              <a:lnSpc>
                <a:spcPct val="90000"/>
              </a:lnSpc>
              <a:buNone/>
            </a:pPr>
            <a:r>
              <a:rPr lang="en-US" sz="2000" dirty="0" smtClean="0">
                <a:latin typeface="Century Gothic" pitchFamily="34" charset="0"/>
              </a:rPr>
              <a:t>WHERE </a:t>
            </a:r>
            <a:r>
              <a:rPr lang="en-US" sz="2000" dirty="0" err="1" smtClean="0">
                <a:latin typeface="Century Gothic" pitchFamily="34" charset="0"/>
              </a:rPr>
              <a:t>order_number</a:t>
            </a:r>
            <a:r>
              <a:rPr lang="en-US" sz="2000" dirty="0" smtClean="0">
                <a:latin typeface="Century Gothic" pitchFamily="34" charset="0"/>
              </a:rPr>
              <a:t> = ‘SO20001’</a:t>
            </a:r>
          </a:p>
          <a:p>
            <a:pPr lvl="1" eaLnBrk="1" hangingPunct="1">
              <a:lnSpc>
                <a:spcPct val="90000"/>
              </a:lnSpc>
              <a:buNone/>
            </a:pPr>
            <a:r>
              <a:rPr lang="en-US" sz="2000" b="1" dirty="0" smtClean="0">
                <a:latin typeface="Century Gothic" pitchFamily="34" charset="0"/>
              </a:rPr>
              <a:t>AND</a:t>
            </a:r>
            <a:r>
              <a:rPr lang="en-US" sz="2000" dirty="0" smtClean="0">
                <a:latin typeface="Century Gothic" pitchFamily="34" charset="0"/>
              </a:rPr>
              <a:t> </a:t>
            </a:r>
            <a:r>
              <a:rPr lang="en-US" sz="2000" dirty="0" smtClean="0"/>
              <a:t>(</a:t>
            </a:r>
            <a:r>
              <a:rPr lang="en-US" sz="2000" dirty="0" err="1" smtClean="0"/>
              <a:t>order_line_number</a:t>
            </a:r>
            <a:r>
              <a:rPr lang="en-US" sz="2000" dirty="0" smtClean="0"/>
              <a:t> = 4</a:t>
            </a:r>
          </a:p>
          <a:p>
            <a:pPr lvl="1" eaLnBrk="1" hangingPunct="1">
              <a:lnSpc>
                <a:spcPct val="90000"/>
              </a:lnSpc>
              <a:buNone/>
            </a:pPr>
            <a:r>
              <a:rPr lang="en-US" sz="2000" b="1" dirty="0" smtClean="0"/>
              <a:t>OR</a:t>
            </a:r>
            <a:r>
              <a:rPr lang="en-US" sz="2000" dirty="0" smtClean="0"/>
              <a:t> </a:t>
            </a:r>
            <a:r>
              <a:rPr lang="en-US" sz="2000" dirty="0" err="1" smtClean="0"/>
              <a:t>order_line_number</a:t>
            </a:r>
            <a:r>
              <a:rPr lang="en-US" sz="2000" dirty="0" smtClean="0"/>
              <a:t> = 2)</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31</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05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05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05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059">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059">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059">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059">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059">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059">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05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2227" name="Rectangle 3"/>
          <p:cNvSpPr>
            <a:spLocks noGrp="1"/>
          </p:cNvSpPr>
          <p:nvPr>
            <p:ph type="body" idx="1"/>
          </p:nvPr>
        </p:nvSpPr>
        <p:spPr>
          <a:xfrm>
            <a:off x="457199" y="1087655"/>
            <a:ext cx="8436543" cy="5219483"/>
          </a:xfrm>
        </p:spPr>
        <p:txBody>
          <a:bodyPr/>
          <a:lstStyle/>
          <a:p>
            <a:pPr eaLnBrk="1" hangingPunct="1">
              <a:lnSpc>
                <a:spcPct val="90000"/>
              </a:lnSpc>
            </a:pPr>
            <a:r>
              <a:rPr lang="en-US" dirty="0" smtClean="0">
                <a:latin typeface="Century Gothic" pitchFamily="34" charset="0"/>
              </a:rPr>
              <a:t>Keyword IS </a:t>
            </a:r>
            <a:r>
              <a:rPr lang="en-US" dirty="0" err="1" smtClean="0">
                <a:latin typeface="Century Gothic" pitchFamily="34" charset="0"/>
              </a:rPr>
              <a:t>is</a:t>
            </a:r>
            <a:r>
              <a:rPr lang="en-US" dirty="0" smtClean="0">
                <a:latin typeface="Century Gothic" pitchFamily="34" charset="0"/>
              </a:rPr>
              <a:t> used for comparing null values</a:t>
            </a:r>
          </a:p>
          <a:p>
            <a:pPr eaLnBrk="1" hangingPunct="1">
              <a:lnSpc>
                <a:spcPct val="90000"/>
              </a:lnSpc>
              <a:buFont typeface="Arial" charset="0"/>
              <a:buNone/>
            </a:pPr>
            <a:r>
              <a:rPr lang="en-US" sz="2400" dirty="0" smtClean="0">
                <a:latin typeface="Century Gothic" pitchFamily="34" charset="0"/>
              </a:rPr>
              <a:t>	</a:t>
            </a:r>
            <a:r>
              <a:rPr lang="en-US" sz="2400" noProof="1" smtClean="0">
                <a:latin typeface="Century Gothic" pitchFamily="34" charset="0"/>
              </a:rPr>
              <a:t>SELECT *</a:t>
            </a:r>
            <a:r>
              <a:rPr lang="en-US" sz="2400" dirty="0" smtClean="0">
                <a:latin typeface="Century Gothic" pitchFamily="34" charset="0"/>
              </a:rPr>
              <a:t> </a:t>
            </a:r>
          </a:p>
          <a:p>
            <a:pPr eaLnBrk="1" hangingPunct="1">
              <a:lnSpc>
                <a:spcPct val="90000"/>
              </a:lnSpc>
              <a:buFont typeface="Arial" charset="0"/>
              <a:buNone/>
            </a:pPr>
            <a:r>
              <a:rPr lang="en-US" sz="2400" dirty="0" smtClean="0">
                <a:latin typeface="Century Gothic" pitchFamily="34" charset="0"/>
              </a:rPr>
              <a:t>	</a:t>
            </a:r>
            <a:r>
              <a:rPr lang="en-US" sz="2400" noProof="1" smtClean="0">
                <a:latin typeface="Century Gothic" pitchFamily="34" charset="0"/>
              </a:rPr>
              <a:t>FROM stage_item</a:t>
            </a:r>
            <a:r>
              <a:rPr lang="en-US" sz="2400" dirty="0" smtClean="0">
                <a:latin typeface="Century Gothic" pitchFamily="34" charset="0"/>
              </a:rPr>
              <a:t> </a:t>
            </a:r>
          </a:p>
          <a:p>
            <a:pPr eaLnBrk="1" hangingPunct="1">
              <a:lnSpc>
                <a:spcPct val="90000"/>
              </a:lnSpc>
              <a:buFont typeface="Arial" charset="0"/>
              <a:buNone/>
            </a:pPr>
            <a:r>
              <a:rPr lang="en-US" sz="2400" dirty="0" smtClean="0">
                <a:latin typeface="Century Gothic" pitchFamily="34" charset="0"/>
              </a:rPr>
              <a:t>	</a:t>
            </a:r>
            <a:r>
              <a:rPr lang="en-US" sz="2400" noProof="1" smtClean="0">
                <a:latin typeface="Century Gothic" pitchFamily="34" charset="0"/>
              </a:rPr>
              <a:t>WHERE site_description </a:t>
            </a:r>
            <a:r>
              <a:rPr lang="en-US" sz="2400" b="1" noProof="1" smtClean="0">
                <a:latin typeface="Century Gothic" pitchFamily="34" charset="0"/>
              </a:rPr>
              <a:t>IS</a:t>
            </a:r>
            <a:r>
              <a:rPr lang="en-US" sz="2400" noProof="1" smtClean="0">
                <a:latin typeface="Century Gothic" pitchFamily="34" charset="0"/>
              </a:rPr>
              <a:t> NULL</a:t>
            </a:r>
            <a:endParaRPr lang="en-US" sz="2400" dirty="0" smtClean="0">
              <a:latin typeface="Century Gothic" pitchFamily="34" charset="0"/>
            </a:endParaRPr>
          </a:p>
          <a:p>
            <a:pPr eaLnBrk="1" hangingPunct="1">
              <a:lnSpc>
                <a:spcPct val="90000"/>
              </a:lnSpc>
              <a:buFont typeface="Arial" charset="0"/>
              <a:buNone/>
            </a:pPr>
            <a:endParaRPr lang="en-US" dirty="0" smtClean="0">
              <a:latin typeface="Century Gothic" pitchFamily="34" charset="0"/>
            </a:endParaRPr>
          </a:p>
          <a:p>
            <a:pPr eaLnBrk="1" hangingPunct="1">
              <a:lnSpc>
                <a:spcPct val="90000"/>
              </a:lnSpc>
            </a:pPr>
            <a:r>
              <a:rPr lang="en-US" dirty="0" smtClean="0">
                <a:latin typeface="Century Gothic" pitchFamily="34" charset="0"/>
              </a:rPr>
              <a:t>Use IS NOT for the opposite of null values</a:t>
            </a:r>
          </a:p>
          <a:p>
            <a:pPr eaLnBrk="1" hangingPunct="1">
              <a:lnSpc>
                <a:spcPct val="90000"/>
              </a:lnSpc>
              <a:buNone/>
            </a:pPr>
            <a:r>
              <a:rPr lang="en-US" sz="2400" dirty="0" smtClean="0">
                <a:latin typeface="Century Gothic" pitchFamily="34" charset="0"/>
              </a:rPr>
              <a:t>	</a:t>
            </a:r>
            <a:r>
              <a:rPr lang="en-US" sz="2400" noProof="1" smtClean="0">
                <a:latin typeface="Century Gothic" pitchFamily="34" charset="0"/>
              </a:rPr>
              <a:t>SELECT *</a:t>
            </a:r>
            <a:r>
              <a:rPr lang="en-US" sz="2400" dirty="0" smtClean="0">
                <a:latin typeface="Century Gothic" pitchFamily="34" charset="0"/>
              </a:rPr>
              <a:t> </a:t>
            </a:r>
          </a:p>
          <a:p>
            <a:pPr eaLnBrk="1" hangingPunct="1">
              <a:lnSpc>
                <a:spcPct val="90000"/>
              </a:lnSpc>
              <a:buNone/>
            </a:pPr>
            <a:r>
              <a:rPr lang="en-US" sz="2400" dirty="0" smtClean="0">
                <a:latin typeface="Century Gothic" pitchFamily="34" charset="0"/>
              </a:rPr>
              <a:t>	</a:t>
            </a:r>
            <a:r>
              <a:rPr lang="en-US" sz="2400" noProof="1" smtClean="0">
                <a:latin typeface="Century Gothic" pitchFamily="34" charset="0"/>
              </a:rPr>
              <a:t>FROM stage_item</a:t>
            </a:r>
            <a:r>
              <a:rPr lang="en-US" sz="2400" dirty="0" smtClean="0">
                <a:latin typeface="Century Gothic" pitchFamily="34" charset="0"/>
              </a:rPr>
              <a:t> </a:t>
            </a:r>
          </a:p>
          <a:p>
            <a:pPr eaLnBrk="1" hangingPunct="1">
              <a:lnSpc>
                <a:spcPct val="90000"/>
              </a:lnSpc>
              <a:buNone/>
            </a:pPr>
            <a:r>
              <a:rPr lang="en-US" sz="2400" dirty="0" smtClean="0">
                <a:latin typeface="Century Gothic" pitchFamily="34" charset="0"/>
              </a:rPr>
              <a:t>	</a:t>
            </a:r>
            <a:r>
              <a:rPr lang="en-US" sz="2400" noProof="1" smtClean="0">
                <a:latin typeface="Century Gothic" pitchFamily="34" charset="0"/>
              </a:rPr>
              <a:t>WHERE site_description </a:t>
            </a:r>
            <a:r>
              <a:rPr lang="en-US" sz="2400" b="1" noProof="1" smtClean="0">
                <a:latin typeface="Century Gothic" pitchFamily="34" charset="0"/>
              </a:rPr>
              <a:t>IS NOT</a:t>
            </a:r>
            <a:r>
              <a:rPr lang="en-US" sz="2400" dirty="0" smtClean="0">
                <a:latin typeface="Century Gothic" pitchFamily="34" charset="0"/>
              </a:rPr>
              <a:t> </a:t>
            </a:r>
            <a:r>
              <a:rPr lang="en-US" sz="2400" noProof="1" smtClean="0">
                <a:latin typeface="Century Gothic" pitchFamily="34" charset="0"/>
              </a:rPr>
              <a:t>NULL</a:t>
            </a:r>
            <a:endParaRPr lang="en-US" sz="2400" dirty="0" smtClean="0">
              <a:latin typeface="Century Gothic" pitchFamily="34" charset="0"/>
            </a:endParaRPr>
          </a:p>
          <a:p>
            <a:pPr eaLnBrk="1" hangingPunct="1">
              <a:lnSpc>
                <a:spcPct val="90000"/>
              </a:lnSpc>
              <a:buFont typeface="Arial" charset="0"/>
              <a:buNone/>
            </a:pPr>
            <a:endParaRPr lang="en-US" dirty="0" smtClean="0">
              <a:latin typeface="Century Gothic" pitchFamily="34" charset="0"/>
            </a:endParaRPr>
          </a:p>
          <a:p>
            <a:pPr eaLnBrk="1" hangingPunct="1">
              <a:lnSpc>
                <a:spcPct val="90000"/>
              </a:lnSpc>
            </a:pPr>
            <a:endParaRPr lang="en-US" dirty="0" smtClean="0">
              <a:latin typeface="Century Gothic" pitchFamily="34" charset="0"/>
            </a:endParaRPr>
          </a:p>
          <a:p>
            <a:pPr eaLnBrk="1" hangingPunct="1">
              <a:lnSpc>
                <a:spcPct val="90000"/>
              </a:lnSpc>
              <a:buFont typeface="Arial" charset="0"/>
              <a:buNone/>
            </a:pPr>
            <a:endParaRPr lang="en-US" dirty="0" smtClean="0">
              <a:latin typeface="Century Gothic" pitchFamily="34" charset="0"/>
            </a:endParaRPr>
          </a:p>
          <a:p>
            <a:pPr eaLnBrk="1" hangingPunct="1">
              <a:lnSpc>
                <a:spcPct val="90000"/>
              </a:lnSpc>
              <a:buFont typeface="Arial" charset="0"/>
              <a:buNone/>
            </a:pP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32</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2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2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22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22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Dealing with NULL values</a:t>
            </a:r>
          </a:p>
        </p:txBody>
      </p:sp>
      <p:sp>
        <p:nvSpPr>
          <p:cNvPr id="64514" name="Rectangle 3"/>
          <p:cNvSpPr>
            <a:spLocks noGrp="1"/>
          </p:cNvSpPr>
          <p:nvPr>
            <p:ph type="body" idx="1"/>
          </p:nvPr>
        </p:nvSpPr>
        <p:spPr>
          <a:xfrm>
            <a:off x="457200" y="1097280"/>
            <a:ext cx="8229600" cy="4991100"/>
          </a:xfrm>
        </p:spPr>
        <p:txBody>
          <a:bodyPr/>
          <a:lstStyle/>
          <a:p>
            <a:pPr eaLnBrk="1" hangingPunct="1"/>
            <a:r>
              <a:rPr lang="en-US" sz="2400" dirty="0" smtClean="0">
                <a:latin typeface="Century Gothic" pitchFamily="34" charset="0"/>
              </a:rPr>
              <a:t>There are three possible outcomes that drive the results of a comparison in a where clause. </a:t>
            </a:r>
          </a:p>
          <a:p>
            <a:pPr eaLnBrk="1" hangingPunct="1"/>
            <a:r>
              <a:rPr lang="en-US" sz="2400" dirty="0" smtClean="0">
                <a:latin typeface="Century Gothic" pitchFamily="34" charset="0"/>
              </a:rPr>
              <a:t>TRUE – Values matched</a:t>
            </a:r>
          </a:p>
          <a:p>
            <a:pPr eaLnBrk="1" hangingPunct="1"/>
            <a:r>
              <a:rPr lang="en-US" sz="2400" dirty="0" smtClean="0">
                <a:latin typeface="Century Gothic" pitchFamily="34" charset="0"/>
              </a:rPr>
              <a:t>FALSE – Values didn’t match</a:t>
            </a:r>
          </a:p>
          <a:p>
            <a:pPr eaLnBrk="1" hangingPunct="1"/>
            <a:r>
              <a:rPr lang="en-US" sz="2400" dirty="0" smtClean="0">
                <a:latin typeface="Century Gothic" pitchFamily="34" charset="0"/>
              </a:rPr>
              <a:t>UNKNOWN – One or both values was a null</a:t>
            </a:r>
          </a:p>
          <a:p>
            <a:pPr eaLnBrk="1" hangingPunct="1">
              <a:buFont typeface="Arial" charset="0"/>
              <a:buNone/>
            </a:pPr>
            <a:r>
              <a:rPr lang="en-US" sz="2000" dirty="0" smtClean="0">
                <a:latin typeface="Century Gothic" pitchFamily="34" charset="0"/>
              </a:rPr>
              <a:t>	</a:t>
            </a:r>
          </a:p>
          <a:p>
            <a:pPr eaLnBrk="1" hangingPunct="1">
              <a:buFont typeface="Arial" charset="0"/>
              <a:buNone/>
            </a:pPr>
            <a:r>
              <a:rPr lang="en-US" sz="2000" noProof="1" smtClean="0">
                <a:latin typeface="Century Gothic" pitchFamily="34" charset="0"/>
              </a:rPr>
              <a:t>	SELECT *</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FROM dim_item di1, dim_item di2</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WHERE di1.dim_item_key = di2.dim_item_key</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AND di1.item_description2 = di2.item_description2</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AND di1.item_description2 IS NULL</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33</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51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451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4514">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4514">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45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Dealing with NULL values – continued </a:t>
            </a:r>
          </a:p>
        </p:txBody>
      </p:sp>
      <p:sp>
        <p:nvSpPr>
          <p:cNvPr id="66562" name="Rectangle 3"/>
          <p:cNvSpPr>
            <a:spLocks noGrp="1"/>
          </p:cNvSpPr>
          <p:nvPr>
            <p:ph type="body" idx="1"/>
          </p:nvPr>
        </p:nvSpPr>
        <p:spPr>
          <a:xfrm>
            <a:off x="457200" y="1097280"/>
            <a:ext cx="8229600" cy="4991100"/>
          </a:xfrm>
        </p:spPr>
        <p:txBody>
          <a:bodyPr/>
          <a:lstStyle/>
          <a:p>
            <a:pPr eaLnBrk="1" hangingPunct="1"/>
            <a:r>
              <a:rPr lang="en-US" sz="2400" dirty="0" smtClean="0">
                <a:latin typeface="Century Gothic" pitchFamily="34" charset="0"/>
              </a:rPr>
              <a:t>In order to ensure that the existence of a null value in a column doesn’t cause records to drop out of queries, the </a:t>
            </a:r>
            <a:r>
              <a:rPr lang="en-US" sz="2400" b="1" dirty="0" smtClean="0">
                <a:latin typeface="Century Gothic" pitchFamily="34" charset="0"/>
              </a:rPr>
              <a:t>ISNULL()</a:t>
            </a:r>
            <a:r>
              <a:rPr lang="en-US" sz="2400" dirty="0" smtClean="0">
                <a:latin typeface="Century Gothic" pitchFamily="34" charset="0"/>
              </a:rPr>
              <a:t> function can be used to assign a useful value to nulls so they won’t be filtered out when encountered in a query.</a:t>
            </a:r>
          </a:p>
          <a:p>
            <a:pPr eaLnBrk="1" hangingPunct="1">
              <a:buNone/>
            </a:pPr>
            <a:r>
              <a:rPr lang="en-US" sz="2000" dirty="0" smtClean="0">
                <a:latin typeface="Century Gothic" pitchFamily="34" charset="0"/>
              </a:rPr>
              <a:t>	</a:t>
            </a:r>
          </a:p>
          <a:p>
            <a:pPr eaLnBrk="1" hangingPunct="1">
              <a:buNone/>
            </a:pPr>
            <a:r>
              <a:rPr lang="en-US" sz="2000" noProof="1" smtClean="0">
                <a:latin typeface="Century Gothic" pitchFamily="34" charset="0"/>
              </a:rPr>
              <a:t>	SELECT *</a:t>
            </a:r>
          </a:p>
          <a:p>
            <a:pPr eaLnBrk="1" hangingPunct="1">
              <a:buNone/>
            </a:pPr>
            <a:r>
              <a:rPr lang="en-US" sz="2000" dirty="0" smtClean="0">
                <a:latin typeface="Century Gothic" pitchFamily="34" charset="0"/>
              </a:rPr>
              <a:t>	</a:t>
            </a:r>
            <a:r>
              <a:rPr lang="en-US" sz="2000" noProof="1" smtClean="0">
                <a:latin typeface="Century Gothic" pitchFamily="34" charset="0"/>
              </a:rPr>
              <a:t>FROM dim_item di1, dim_item di2</a:t>
            </a:r>
          </a:p>
          <a:p>
            <a:pPr eaLnBrk="1" hangingPunct="1">
              <a:buNone/>
            </a:pPr>
            <a:r>
              <a:rPr lang="en-US" sz="2000" dirty="0" smtClean="0">
                <a:latin typeface="Century Gothic" pitchFamily="34" charset="0"/>
              </a:rPr>
              <a:t>	</a:t>
            </a:r>
            <a:r>
              <a:rPr lang="en-US" sz="2000" noProof="1" smtClean="0">
                <a:latin typeface="Century Gothic" pitchFamily="34" charset="0"/>
              </a:rPr>
              <a:t>WHERE di1.dim_item_key = di2.dim_item_key</a:t>
            </a:r>
          </a:p>
          <a:p>
            <a:pPr eaLnBrk="1" hangingPunct="1">
              <a:buNone/>
            </a:pPr>
            <a:r>
              <a:rPr lang="en-US" sz="2000" dirty="0" smtClean="0">
                <a:latin typeface="Century Gothic" pitchFamily="34" charset="0"/>
              </a:rPr>
              <a:t>	</a:t>
            </a:r>
            <a:r>
              <a:rPr lang="en-US" sz="2000" noProof="1" smtClean="0">
                <a:latin typeface="Century Gothic" pitchFamily="34" charset="0"/>
              </a:rPr>
              <a:t>AND </a:t>
            </a:r>
            <a:r>
              <a:rPr lang="en-US" sz="2000" b="1" dirty="0" smtClean="0">
                <a:latin typeface="Century Gothic" pitchFamily="34" charset="0"/>
              </a:rPr>
              <a:t>ISNULL</a:t>
            </a:r>
            <a:r>
              <a:rPr lang="en-US" sz="2000" dirty="0" smtClean="0">
                <a:latin typeface="Century Gothic" pitchFamily="34" charset="0"/>
              </a:rPr>
              <a:t>(</a:t>
            </a:r>
            <a:r>
              <a:rPr lang="en-US" sz="2000" noProof="1" smtClean="0">
                <a:latin typeface="Century Gothic" pitchFamily="34" charset="0"/>
              </a:rPr>
              <a:t>di1.item_description2</a:t>
            </a:r>
            <a:r>
              <a:rPr lang="en-US" sz="2000" dirty="0" smtClean="0">
                <a:latin typeface="Century Gothic" pitchFamily="34" charset="0"/>
              </a:rPr>
              <a:t>,'UNKNOWN')</a:t>
            </a:r>
            <a:r>
              <a:rPr lang="en-US" sz="2000" noProof="1" smtClean="0">
                <a:latin typeface="Century Gothic" pitchFamily="34" charset="0"/>
              </a:rPr>
              <a:t> = </a:t>
            </a:r>
            <a:r>
              <a:rPr lang="en-US" sz="2000" b="1" dirty="0" smtClean="0">
                <a:latin typeface="Century Gothic" pitchFamily="34" charset="0"/>
              </a:rPr>
              <a:t>ISNULL</a:t>
            </a:r>
            <a:r>
              <a:rPr lang="en-US" sz="2000" dirty="0" smtClean="0">
                <a:latin typeface="Century Gothic" pitchFamily="34" charset="0"/>
              </a:rPr>
              <a:t>(</a:t>
            </a:r>
            <a:r>
              <a:rPr lang="en-US" sz="2000" noProof="1" smtClean="0">
                <a:latin typeface="Century Gothic" pitchFamily="34" charset="0"/>
              </a:rPr>
              <a:t>di2.item_description2</a:t>
            </a:r>
            <a:r>
              <a:rPr lang="en-US" sz="2000" dirty="0" smtClean="0">
                <a:latin typeface="Century Gothic" pitchFamily="34" charset="0"/>
              </a:rPr>
              <a:t>,'UNKNOWN')</a:t>
            </a:r>
            <a:endParaRPr lang="en-US" sz="2000" noProof="1" smtClean="0">
              <a:latin typeface="Century Gothic" pitchFamily="34" charset="0"/>
            </a:endParaRPr>
          </a:p>
          <a:p>
            <a:pPr eaLnBrk="1" hangingPunct="1">
              <a:buNone/>
            </a:pPr>
            <a:r>
              <a:rPr lang="en-US" sz="2000" noProof="1" smtClean="0">
                <a:latin typeface="Century Gothic" pitchFamily="34" charset="0"/>
              </a:rPr>
              <a:t>	AND di1.item_description2 IS NULL</a:t>
            </a:r>
            <a:endParaRPr lang="en-US" sz="2000" dirty="0" smtClean="0">
              <a:latin typeface="Century Gothic" pitchFamily="34" charset="0"/>
            </a:endParaRPr>
          </a:p>
          <a:p>
            <a:pPr eaLnBrk="1" hangingPunct="1"/>
            <a:endParaRPr lang="en-US" sz="24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56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56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56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56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56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Inline Views</a:t>
            </a:r>
          </a:p>
        </p:txBody>
      </p:sp>
      <p:sp>
        <p:nvSpPr>
          <p:cNvPr id="67586" name="Rectangle 3"/>
          <p:cNvSpPr>
            <a:spLocks noGrp="1"/>
          </p:cNvSpPr>
          <p:nvPr>
            <p:ph type="body" idx="1"/>
          </p:nvPr>
        </p:nvSpPr>
        <p:spPr>
          <a:xfrm>
            <a:off x="457200" y="957263"/>
            <a:ext cx="8229600" cy="5349875"/>
          </a:xfrm>
        </p:spPr>
        <p:txBody>
          <a:bodyPr/>
          <a:lstStyle/>
          <a:p>
            <a:pPr eaLnBrk="1" hangingPunct="1">
              <a:lnSpc>
                <a:spcPct val="80000"/>
              </a:lnSpc>
            </a:pPr>
            <a:r>
              <a:rPr lang="en-US" sz="2000" dirty="0" smtClean="0">
                <a:latin typeface="Century Gothic" pitchFamily="34" charset="0"/>
              </a:rPr>
              <a:t>It is possible to use a select statement inside the from clause of another select statement and treat it like a table. This is called an inline view. It’s possible to have inline views within inline views, within inline views.</a:t>
            </a:r>
          </a:p>
          <a:p>
            <a:pPr eaLnBrk="1" hangingPunct="1">
              <a:lnSpc>
                <a:spcPct val="80000"/>
              </a:lnSpc>
            </a:pPr>
            <a:endParaRPr lang="en-US" sz="1400" dirty="0" smtClean="0">
              <a:latin typeface="Century Gothic" pitchFamily="34" charset="0"/>
            </a:endParaRPr>
          </a:p>
          <a:p>
            <a:pPr eaLnBrk="1" hangingPunct="1">
              <a:lnSpc>
                <a:spcPct val="80000"/>
              </a:lnSpc>
              <a:buFont typeface="Arial" charset="0"/>
              <a:buNone/>
            </a:pPr>
            <a:r>
              <a:rPr lang="en-US" sz="1400" dirty="0" smtClean="0">
                <a:latin typeface="Century Gothic" pitchFamily="34" charset="0"/>
              </a:rPr>
              <a:t>	</a:t>
            </a:r>
            <a:r>
              <a:rPr lang="en-US" sz="1400" noProof="1" smtClean="0">
                <a:latin typeface="Century Gothic" pitchFamily="34" charset="0"/>
              </a:rPr>
              <a:t>SELECT a.*, b.max_version</a:t>
            </a:r>
          </a:p>
          <a:p>
            <a:pPr eaLnBrk="1" hangingPunct="1">
              <a:lnSpc>
                <a:spcPct val="80000"/>
              </a:lnSpc>
              <a:buFont typeface="Arial" charset="0"/>
              <a:buNone/>
            </a:pPr>
            <a:r>
              <a:rPr lang="en-US" sz="1400" dirty="0" smtClean="0">
                <a:latin typeface="Century Gothic" pitchFamily="34" charset="0"/>
              </a:rPr>
              <a:t>	</a:t>
            </a:r>
            <a:r>
              <a:rPr lang="en-US" sz="1400" noProof="1" smtClean="0">
                <a:latin typeface="Century Gothic" pitchFamily="34" charset="0"/>
              </a:rPr>
              <a:t>FROM fact_om_order_history a,</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(SELECT source_system_code, </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domain_code,</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order_number,</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order_line_number,</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MAX(dss_version_number) max_version</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FROM fact_om_order_history</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GROUP BY source_system_code, </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domain_code,</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order_number,</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order_line_number</a:t>
            </a:r>
          </a:p>
          <a:p>
            <a:pPr eaLnBrk="1" hangingPunct="1">
              <a:lnSpc>
                <a:spcPct val="80000"/>
              </a:lnSpc>
              <a:buFont typeface="Arial" charset="0"/>
              <a:buNone/>
            </a:pPr>
            <a:r>
              <a:rPr lang="en-US" sz="1400" b="1" dirty="0" smtClean="0">
                <a:latin typeface="Century Gothic" pitchFamily="34" charset="0"/>
              </a:rPr>
              <a:t>	</a:t>
            </a:r>
            <a:r>
              <a:rPr lang="en-US" sz="1400" b="1" noProof="1" smtClean="0">
                <a:latin typeface="Century Gothic" pitchFamily="34" charset="0"/>
              </a:rPr>
              <a:t>      ) b</a:t>
            </a:r>
          </a:p>
          <a:p>
            <a:pPr eaLnBrk="1" hangingPunct="1">
              <a:lnSpc>
                <a:spcPct val="80000"/>
              </a:lnSpc>
              <a:buFont typeface="Arial" charset="0"/>
              <a:buNone/>
            </a:pPr>
            <a:r>
              <a:rPr lang="en-US" sz="1400" dirty="0" smtClean="0">
                <a:latin typeface="Century Gothic" pitchFamily="34" charset="0"/>
              </a:rPr>
              <a:t>	</a:t>
            </a:r>
            <a:r>
              <a:rPr lang="en-US" sz="1400" noProof="1" smtClean="0">
                <a:latin typeface="Century Gothic" pitchFamily="34" charset="0"/>
              </a:rPr>
              <a:t>WHERE a.source_system_code = b.source_system_code</a:t>
            </a:r>
          </a:p>
          <a:p>
            <a:pPr eaLnBrk="1" hangingPunct="1">
              <a:lnSpc>
                <a:spcPct val="80000"/>
              </a:lnSpc>
              <a:buFont typeface="Arial" charset="0"/>
              <a:buNone/>
            </a:pPr>
            <a:r>
              <a:rPr lang="en-US" sz="1400" dirty="0" smtClean="0">
                <a:latin typeface="Century Gothic" pitchFamily="34" charset="0"/>
              </a:rPr>
              <a:t>	</a:t>
            </a:r>
            <a:r>
              <a:rPr lang="en-US" sz="1400" noProof="1" smtClean="0">
                <a:latin typeface="Century Gothic" pitchFamily="34" charset="0"/>
              </a:rPr>
              <a:t>AND a.domain_code = b.domain_code</a:t>
            </a:r>
          </a:p>
          <a:p>
            <a:pPr eaLnBrk="1" hangingPunct="1">
              <a:lnSpc>
                <a:spcPct val="80000"/>
              </a:lnSpc>
              <a:buNone/>
            </a:pPr>
            <a:r>
              <a:rPr lang="en-US" sz="1400" dirty="0" smtClean="0">
                <a:latin typeface="Century Gothic" pitchFamily="34" charset="0"/>
              </a:rPr>
              <a:t>	</a:t>
            </a:r>
            <a:r>
              <a:rPr lang="en-US" sz="1400" noProof="1" smtClean="0">
                <a:latin typeface="Century Gothic" pitchFamily="34" charset="0"/>
              </a:rPr>
              <a:t>AND a.order_number = b.order_number</a:t>
            </a:r>
          </a:p>
          <a:p>
            <a:pPr eaLnBrk="1" hangingPunct="1">
              <a:lnSpc>
                <a:spcPct val="80000"/>
              </a:lnSpc>
              <a:buNone/>
            </a:pPr>
            <a:r>
              <a:rPr lang="en-US" sz="1400" dirty="0" smtClean="0">
                <a:latin typeface="Century Gothic" pitchFamily="34" charset="0"/>
              </a:rPr>
              <a:t>	</a:t>
            </a:r>
            <a:r>
              <a:rPr lang="en-US" sz="1400" noProof="1" smtClean="0">
                <a:latin typeface="Century Gothic" pitchFamily="34" charset="0"/>
              </a:rPr>
              <a:t>AND a.order_line_number = b.order_line_number</a:t>
            </a:r>
          </a:p>
          <a:p>
            <a:pPr eaLnBrk="1" hangingPunct="1">
              <a:lnSpc>
                <a:spcPct val="80000"/>
              </a:lnSpc>
              <a:buNone/>
            </a:pPr>
            <a:r>
              <a:rPr lang="en-US" sz="1400" dirty="0" smtClean="0">
                <a:latin typeface="Century Gothic" pitchFamily="34" charset="0"/>
              </a:rPr>
              <a:t>	</a:t>
            </a:r>
            <a:r>
              <a:rPr lang="en-US" sz="1400" noProof="1" smtClean="0">
                <a:latin typeface="Century Gothic" pitchFamily="34" charset="0"/>
              </a:rPr>
              <a:t>AND a.dss_version_number = b.max_version</a:t>
            </a:r>
            <a:endParaRPr lang="en-US" sz="14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58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58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58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758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758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58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7586">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7586">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7586">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7586">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7586">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7586">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7586">
                                            <p:txEl>
                                              <p:pRg st="14" end="1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7586">
                                            <p:txEl>
                                              <p:pRg st="15" end="1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586">
                                            <p:txEl>
                                              <p:pRg st="16" end="1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7586">
                                            <p:txEl>
                                              <p:pRg st="17" end="1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7586">
                                            <p:txEl>
                                              <p:pRg st="18" end="1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7586">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4275" name="Rectangle 3"/>
          <p:cNvSpPr>
            <a:spLocks noGrp="1"/>
          </p:cNvSpPr>
          <p:nvPr>
            <p:ph type="body" idx="1"/>
          </p:nvPr>
        </p:nvSpPr>
        <p:spPr>
          <a:xfrm>
            <a:off x="457200" y="1078029"/>
            <a:ext cx="8446168" cy="5229109"/>
          </a:xfrm>
        </p:spPr>
        <p:txBody>
          <a:bodyPr/>
          <a:lstStyle/>
          <a:p>
            <a:pPr eaLnBrk="1" hangingPunct="1"/>
            <a:r>
              <a:rPr lang="en-US" dirty="0" err="1" smtClean="0">
                <a:latin typeface="Century Gothic" pitchFamily="34" charset="0"/>
              </a:rPr>
              <a:t>Subqueries</a:t>
            </a:r>
            <a:r>
              <a:rPr lang="en-US" dirty="0" smtClean="0">
                <a:latin typeface="Century Gothic" pitchFamily="34" charset="0"/>
              </a:rPr>
              <a:t>	</a:t>
            </a:r>
          </a:p>
          <a:p>
            <a:pPr eaLnBrk="1" hangingPunct="1"/>
            <a:r>
              <a:rPr lang="en-US" dirty="0" smtClean="0">
                <a:latin typeface="Century Gothic" pitchFamily="34" charset="0"/>
              </a:rPr>
              <a:t>Can narrow results down in the FROM clause by using a </a:t>
            </a:r>
            <a:r>
              <a:rPr lang="en-US" dirty="0" err="1" smtClean="0">
                <a:latin typeface="Century Gothic" pitchFamily="34" charset="0"/>
              </a:rPr>
              <a:t>subquery</a:t>
            </a:r>
            <a:r>
              <a:rPr lang="en-US" dirty="0" smtClean="0">
                <a:latin typeface="Century Gothic" pitchFamily="34" charset="0"/>
              </a:rPr>
              <a:t> </a:t>
            </a:r>
          </a:p>
          <a:p>
            <a:pPr eaLnBrk="1" hangingPunct="1">
              <a:buFont typeface="Arial" charset="0"/>
              <a:buNone/>
            </a:pPr>
            <a:r>
              <a:rPr lang="en-US" dirty="0" smtClean="0">
                <a:latin typeface="Century Gothic" pitchFamily="34" charset="0"/>
              </a:rPr>
              <a:t>	</a:t>
            </a:r>
            <a:r>
              <a:rPr lang="en-US" sz="2000" dirty="0" smtClean="0">
                <a:latin typeface="Century Gothic" pitchFamily="34" charset="0"/>
              </a:rPr>
              <a:t>SELECT oh1.dss_version_number, oh1.*</a:t>
            </a:r>
          </a:p>
          <a:p>
            <a:pPr eaLnBrk="1" hangingPunct="1">
              <a:buFont typeface="Arial" charset="0"/>
              <a:buNone/>
            </a:pPr>
            <a:r>
              <a:rPr lang="en-US" sz="2000" dirty="0" smtClean="0">
                <a:latin typeface="Century Gothic" pitchFamily="34" charset="0"/>
              </a:rPr>
              <a:t>	FROM </a:t>
            </a:r>
            <a:r>
              <a:rPr lang="en-US" sz="2000" dirty="0" err="1" smtClean="0">
                <a:latin typeface="Century Gothic" pitchFamily="34" charset="0"/>
              </a:rPr>
              <a:t>fact_om_order_history</a:t>
            </a:r>
            <a:r>
              <a:rPr lang="en-US" sz="2000" dirty="0" smtClean="0">
                <a:latin typeface="Century Gothic" pitchFamily="34" charset="0"/>
              </a:rPr>
              <a:t> oh1</a:t>
            </a:r>
          </a:p>
          <a:p>
            <a:pPr eaLnBrk="1" hangingPunct="1">
              <a:buFont typeface="Arial" charset="0"/>
              <a:buNone/>
            </a:pPr>
            <a:r>
              <a:rPr lang="en-US" sz="2000" dirty="0" smtClean="0">
                <a:latin typeface="Century Gothic" pitchFamily="34" charset="0"/>
              </a:rPr>
              <a:t>	WHERE oh1.dss_version_number =</a:t>
            </a:r>
          </a:p>
          <a:p>
            <a:pPr eaLnBrk="1" hangingPunct="1">
              <a:buFont typeface="Arial" charset="0"/>
              <a:buNone/>
            </a:pPr>
            <a:r>
              <a:rPr lang="en-US" sz="2000" dirty="0" smtClean="0">
                <a:latin typeface="Century Gothic" pitchFamily="34" charset="0"/>
              </a:rPr>
              <a:t>			(SELECT MAX(oh2.dss_version_number)</a:t>
            </a:r>
          </a:p>
          <a:p>
            <a:pPr eaLnBrk="1" hangingPunct="1">
              <a:buFont typeface="Arial" charset="0"/>
              <a:buNone/>
            </a:pPr>
            <a:r>
              <a:rPr lang="en-US" sz="2000" dirty="0" smtClean="0">
                <a:latin typeface="Century Gothic" pitchFamily="34" charset="0"/>
              </a:rPr>
              <a:t>			 FROM </a:t>
            </a:r>
            <a:r>
              <a:rPr lang="en-US" sz="2000" dirty="0" err="1" smtClean="0">
                <a:latin typeface="Century Gothic" pitchFamily="34" charset="0"/>
              </a:rPr>
              <a:t>fact_om_order_history</a:t>
            </a:r>
            <a:r>
              <a:rPr lang="en-US" sz="2000" dirty="0" smtClean="0">
                <a:latin typeface="Century Gothic" pitchFamily="34" charset="0"/>
              </a:rPr>
              <a:t> oh2</a:t>
            </a:r>
          </a:p>
          <a:p>
            <a:pPr eaLnBrk="1" hangingPunct="1">
              <a:buFont typeface="Arial" charset="0"/>
              <a:buNone/>
            </a:pPr>
            <a:r>
              <a:rPr lang="en-US" sz="2000" dirty="0" smtClean="0">
                <a:latin typeface="Century Gothic" pitchFamily="34" charset="0"/>
              </a:rPr>
              <a:t>			 </a:t>
            </a:r>
            <a:r>
              <a:rPr lang="en-US" sz="2000" dirty="0" smtClean="0"/>
              <a:t>WHERE oh1.source_system_code =</a:t>
            </a:r>
          </a:p>
          <a:p>
            <a:pPr eaLnBrk="1" hangingPunct="1">
              <a:buFont typeface="Arial" charset="0"/>
              <a:buNone/>
            </a:pPr>
            <a:r>
              <a:rPr lang="en-US" sz="2000" dirty="0" smtClean="0"/>
              <a:t>			 oh2.source_system_code</a:t>
            </a:r>
            <a:endParaRPr lang="en-US" sz="2000" dirty="0" smtClean="0">
              <a:latin typeface="Century Gothic" pitchFamily="34" charset="0"/>
            </a:endParaRPr>
          </a:p>
          <a:p>
            <a:pPr eaLnBrk="1" hangingPunct="1">
              <a:buFont typeface="Arial" charset="0"/>
              <a:buNone/>
            </a:pPr>
            <a:r>
              <a:rPr lang="en-US" sz="2000" dirty="0" smtClean="0">
                <a:latin typeface="Century Gothic" pitchFamily="34" charset="0"/>
              </a:rPr>
              <a:t>			)</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1000"/>
                                        <p:tgtEl>
                                          <p:spTgt spid="54275">
                                            <p:txEl>
                                              <p:pRg st="0" end="0"/>
                                            </p:txEl>
                                          </p:spTgt>
                                        </p:tgtEl>
                                      </p:cBhvr>
                                    </p:animEffect>
                                    <p:anim calcmode="lin" valueType="num">
                                      <p:cBhvr>
                                        <p:cTn id="8" dur="10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42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4275">
                                            <p:txEl>
                                              <p:pRg st="1" end="1"/>
                                            </p:txEl>
                                          </p:spTgt>
                                        </p:tgtEl>
                                        <p:attrNameLst>
                                          <p:attrName>style.visibility</p:attrName>
                                        </p:attrNameLst>
                                      </p:cBhvr>
                                      <p:to>
                                        <p:strVal val="visible"/>
                                      </p:to>
                                    </p:set>
                                    <p:animEffect transition="in" filter="fade">
                                      <p:cBhvr>
                                        <p:cTn id="14" dur="1000"/>
                                        <p:tgtEl>
                                          <p:spTgt spid="54275">
                                            <p:txEl>
                                              <p:pRg st="1" end="1"/>
                                            </p:txEl>
                                          </p:spTgt>
                                        </p:tgtEl>
                                      </p:cBhvr>
                                    </p:animEffect>
                                    <p:anim calcmode="lin" valueType="num">
                                      <p:cBhvr>
                                        <p:cTn id="15" dur="10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427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4275">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275">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275">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275">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275">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275">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4275">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27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5299" name="Rectangle 3"/>
          <p:cNvSpPr>
            <a:spLocks noGrp="1"/>
          </p:cNvSpPr>
          <p:nvPr>
            <p:ph type="body" idx="1"/>
          </p:nvPr>
        </p:nvSpPr>
        <p:spPr>
          <a:xfrm>
            <a:off x="457200" y="1087655"/>
            <a:ext cx="8229600" cy="5219483"/>
          </a:xfrm>
        </p:spPr>
        <p:txBody>
          <a:bodyPr/>
          <a:lstStyle/>
          <a:p>
            <a:pPr eaLnBrk="1" hangingPunct="1">
              <a:lnSpc>
                <a:spcPct val="80000"/>
              </a:lnSpc>
            </a:pPr>
            <a:r>
              <a:rPr lang="en-US" sz="2400" dirty="0" err="1" smtClean="0">
                <a:latin typeface="Century Gothic" pitchFamily="34" charset="0"/>
              </a:rPr>
              <a:t>Subqueries</a:t>
            </a:r>
            <a:r>
              <a:rPr lang="en-US" sz="2400" dirty="0" smtClean="0">
                <a:latin typeface="Century Gothic" pitchFamily="34" charset="0"/>
              </a:rPr>
              <a:t> can also be used to filter results if they are contained in the </a:t>
            </a:r>
            <a:r>
              <a:rPr lang="en-US" sz="2400" dirty="0" err="1" smtClean="0">
                <a:latin typeface="Century Gothic" pitchFamily="34" charset="0"/>
              </a:rPr>
              <a:t>subquery</a:t>
            </a:r>
            <a:r>
              <a:rPr lang="en-US" sz="2400" dirty="0" smtClean="0">
                <a:latin typeface="Century Gothic" pitchFamily="34" charset="0"/>
              </a:rPr>
              <a:t> using NOT EXISTS (or EXISTS, but that can usually be accomplished directly in the join).</a:t>
            </a:r>
          </a:p>
          <a:p>
            <a:pPr eaLnBrk="1" hangingPunct="1">
              <a:lnSpc>
                <a:spcPct val="80000"/>
              </a:lnSpc>
              <a:buNone/>
            </a:pPr>
            <a:endParaRPr lang="en-US" sz="2000" dirty="0" smtClean="0">
              <a:latin typeface="Century Gothic" pitchFamily="34" charset="0"/>
            </a:endParaRPr>
          </a:p>
          <a:p>
            <a:pPr eaLnBrk="1" hangingPunct="1">
              <a:lnSpc>
                <a:spcPct val="80000"/>
              </a:lnSpc>
              <a:buFont typeface="Arial" charset="0"/>
              <a:buNone/>
            </a:pPr>
            <a:r>
              <a:rPr lang="en-US" sz="2000" dirty="0" smtClean="0">
                <a:latin typeface="Century Gothic" pitchFamily="34" charset="0"/>
              </a:rPr>
              <a:t>	</a:t>
            </a:r>
            <a:r>
              <a:rPr lang="en-US" sz="2000" noProof="1" smtClean="0">
                <a:latin typeface="Century Gothic" pitchFamily="34" charset="0"/>
              </a:rPr>
              <a:t>SELECT *</a:t>
            </a:r>
          </a:p>
          <a:p>
            <a:pPr eaLnBrk="1" hangingPunct="1">
              <a:lnSpc>
                <a:spcPct val="80000"/>
              </a:lnSpc>
              <a:buFont typeface="Arial" charset="0"/>
              <a:buNone/>
            </a:pPr>
            <a:r>
              <a:rPr lang="en-US" sz="2000" noProof="1" smtClean="0">
                <a:latin typeface="Century Gothic" pitchFamily="34" charset="0"/>
              </a:rPr>
              <a:t>	FROM stage_om_order soo</a:t>
            </a:r>
          </a:p>
          <a:p>
            <a:pPr eaLnBrk="1" hangingPunct="1">
              <a:lnSpc>
                <a:spcPct val="80000"/>
              </a:lnSpc>
              <a:buFont typeface="Arial" charset="0"/>
              <a:buNone/>
            </a:pPr>
            <a:r>
              <a:rPr lang="en-US" sz="2000" noProof="1" smtClean="0">
                <a:latin typeface="Century Gothic" pitchFamily="34" charset="0"/>
              </a:rPr>
              <a:t>	WHERE </a:t>
            </a:r>
            <a:r>
              <a:rPr lang="en-US" sz="2000" b="1" noProof="1" smtClean="0">
                <a:latin typeface="Century Gothic" pitchFamily="34" charset="0"/>
              </a:rPr>
              <a:t>NOT EXISTS</a:t>
            </a:r>
          </a:p>
          <a:p>
            <a:pPr eaLnBrk="1" hangingPunct="1">
              <a:lnSpc>
                <a:spcPct val="80000"/>
              </a:lnSpc>
              <a:buFont typeface="Arial" charset="0"/>
              <a:buNone/>
            </a:pPr>
            <a:r>
              <a:rPr lang="en-US" sz="2000" noProof="1" smtClean="0">
                <a:latin typeface="Century Gothic" pitchFamily="34" charset="0"/>
              </a:rPr>
              <a:t>			(SELECT *</a:t>
            </a:r>
          </a:p>
          <a:p>
            <a:pPr lvl="2" eaLnBrk="1" hangingPunct="1">
              <a:lnSpc>
                <a:spcPct val="80000"/>
              </a:lnSpc>
              <a:buFont typeface="Arial" charset="0"/>
              <a:buNone/>
            </a:pPr>
            <a:r>
              <a:rPr lang="en-US" noProof="1" smtClean="0">
                <a:latin typeface="Century Gothic" pitchFamily="34" charset="0"/>
              </a:rPr>
              <a:t> FROM fact_om_order_history fooh2</a:t>
            </a:r>
          </a:p>
          <a:p>
            <a:pPr lvl="2" eaLnBrk="1" hangingPunct="1">
              <a:lnSpc>
                <a:spcPct val="80000"/>
              </a:lnSpc>
              <a:buFont typeface="Arial" charset="0"/>
              <a:buNone/>
            </a:pPr>
            <a:r>
              <a:rPr lang="en-US" noProof="1" smtClean="0">
                <a:latin typeface="Century Gothic" pitchFamily="34" charset="0"/>
              </a:rPr>
              <a:t> WHERE fooh2.dss_history_end_date = '2999-12-31‘</a:t>
            </a:r>
          </a:p>
          <a:p>
            <a:pPr lvl="2" eaLnBrk="1" hangingPunct="1">
              <a:lnSpc>
                <a:spcPct val="80000"/>
              </a:lnSpc>
              <a:buFont typeface="Arial" charset="0"/>
              <a:buNone/>
            </a:pPr>
            <a:r>
              <a:rPr lang="en-US" noProof="1" smtClean="0">
                <a:latin typeface="Century Gothic" pitchFamily="34" charset="0"/>
              </a:rPr>
              <a:t> AND soo.source_system_code =</a:t>
            </a:r>
          </a:p>
          <a:p>
            <a:pPr lvl="2" eaLnBrk="1" hangingPunct="1">
              <a:lnSpc>
                <a:spcPct val="80000"/>
              </a:lnSpc>
              <a:buFont typeface="Arial" charset="0"/>
              <a:buNone/>
            </a:pPr>
            <a:r>
              <a:rPr lang="en-US" noProof="1" smtClean="0">
                <a:latin typeface="Century Gothic" pitchFamily="34" charset="0"/>
              </a:rPr>
              <a:t>		fooh2.source_system_code</a:t>
            </a:r>
          </a:p>
          <a:p>
            <a:pPr lvl="2" eaLnBrk="1" hangingPunct="1">
              <a:lnSpc>
                <a:spcPct val="80000"/>
              </a:lnSpc>
              <a:buFont typeface="Arial" charset="0"/>
              <a:buNone/>
            </a:pPr>
            <a:r>
              <a:rPr lang="en-US" noProof="1" smtClean="0">
                <a:latin typeface="Century Gothic" pitchFamily="34" charset="0"/>
              </a:rPr>
              <a:t> AND soo.domain_code = fooh2.domain_code</a:t>
            </a:r>
          </a:p>
          <a:p>
            <a:pPr lvl="2" eaLnBrk="1" hangingPunct="1">
              <a:lnSpc>
                <a:spcPct val="80000"/>
              </a:lnSpc>
              <a:buFont typeface="Arial" charset="0"/>
              <a:buNone/>
            </a:pPr>
            <a:r>
              <a:rPr lang="en-US" noProof="1" smtClean="0">
                <a:latin typeface="Century Gothic" pitchFamily="34" charset="0"/>
              </a:rPr>
              <a:t> AND soo.order_number = fooh2.order_number</a:t>
            </a:r>
          </a:p>
          <a:p>
            <a:pPr lvl="2" eaLnBrk="1" hangingPunct="1">
              <a:lnSpc>
                <a:spcPct val="80000"/>
              </a:lnSpc>
              <a:buFont typeface="Arial" charset="0"/>
              <a:buNone/>
            </a:pPr>
            <a:r>
              <a:rPr lang="en-US" noProof="1" smtClean="0">
                <a:latin typeface="Century Gothic" pitchFamily="34" charset="0"/>
              </a:rPr>
              <a:t> AND soo.order_line_number = fooh2.order_line_number</a:t>
            </a:r>
          </a:p>
          <a:p>
            <a:pPr lvl="2" eaLnBrk="1" hangingPunct="1">
              <a:lnSpc>
                <a:spcPct val="80000"/>
              </a:lnSpc>
              <a:buFont typeface="Arial" charset="0"/>
              <a:buNone/>
            </a:pPr>
            <a:r>
              <a:rPr lang="en-US" dirty="0" smtClean="0">
                <a:latin typeface="Century Gothic" pitchFamily="34" charset="0"/>
              </a:rPr>
              <a:t>)</a:t>
            </a:r>
            <a:r>
              <a:rPr lang="en-US" sz="2000" noProof="1" smtClean="0">
                <a:latin typeface="Century Gothic" pitchFamily="34" charset="0"/>
              </a:rPr>
              <a:t>                  </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fade">
                                      <p:cBhvr>
                                        <p:cTn id="7" dur="1000"/>
                                        <p:tgtEl>
                                          <p:spTgt spid="55299">
                                            <p:txEl>
                                              <p:pRg st="0" end="0"/>
                                            </p:txEl>
                                          </p:spTgt>
                                        </p:tgtEl>
                                      </p:cBhvr>
                                    </p:animEffect>
                                    <p:anim calcmode="lin" valueType="num">
                                      <p:cBhvr>
                                        <p:cTn id="8" dur="1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52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5299">
                                            <p:txEl>
                                              <p:pRg st="2" end="2"/>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5299">
                                            <p:txEl>
                                              <p:pRg st="3" end="3"/>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55299">
                                            <p:txEl>
                                              <p:pRg st="4" end="4"/>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5299">
                                            <p:txEl>
                                              <p:pRg st="5" end="5"/>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5299">
                                            <p:txEl>
                                              <p:pRg st="6" end="6"/>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5299">
                                            <p:txEl>
                                              <p:pRg st="7" end="7"/>
                                            </p:tx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5299">
                                            <p:txEl>
                                              <p:pRg st="8" end="8"/>
                                            </p:txEl>
                                          </p:spTgt>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5299">
                                            <p:txEl>
                                              <p:pRg st="9" end="9"/>
                                            </p:txEl>
                                          </p:spTgt>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55299">
                                            <p:txEl>
                                              <p:pRg st="10" end="10"/>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55299">
                                            <p:txEl>
                                              <p:pRg st="11" end="11"/>
                                            </p:txEl>
                                          </p:spTgt>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55299">
                                            <p:txEl>
                                              <p:pRg st="12" end="12"/>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529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5299" name="Rectangle 3"/>
          <p:cNvSpPr>
            <a:spLocks noGrp="1"/>
          </p:cNvSpPr>
          <p:nvPr>
            <p:ph type="body" idx="1"/>
          </p:nvPr>
        </p:nvSpPr>
        <p:spPr>
          <a:xfrm>
            <a:off x="457200" y="1078029"/>
            <a:ext cx="8229600" cy="5229109"/>
          </a:xfrm>
        </p:spPr>
        <p:txBody>
          <a:bodyPr/>
          <a:lstStyle/>
          <a:p>
            <a:pPr eaLnBrk="1" hangingPunct="1">
              <a:lnSpc>
                <a:spcPct val="80000"/>
              </a:lnSpc>
            </a:pPr>
            <a:r>
              <a:rPr lang="en-US" dirty="0" err="1" smtClean="0">
                <a:latin typeface="Century Gothic" pitchFamily="34" charset="0"/>
              </a:rPr>
              <a:t>Subqueries</a:t>
            </a:r>
            <a:r>
              <a:rPr lang="en-US" dirty="0" smtClean="0">
                <a:latin typeface="Century Gothic" pitchFamily="34" charset="0"/>
              </a:rPr>
              <a:t> with EXISTS or NOT EXISTS do an automatic distinct to narrow down the result. </a:t>
            </a:r>
          </a:p>
          <a:p>
            <a:pPr eaLnBrk="1" hangingPunct="1">
              <a:lnSpc>
                <a:spcPct val="80000"/>
              </a:lnSpc>
            </a:pPr>
            <a:r>
              <a:rPr lang="en-US" dirty="0" smtClean="0">
                <a:latin typeface="Century Gothic" pitchFamily="34" charset="0"/>
              </a:rPr>
              <a:t>If you use a NOT EXISTS on a </a:t>
            </a:r>
            <a:r>
              <a:rPr lang="en-US" dirty="0" err="1" smtClean="0">
                <a:latin typeface="Century Gothic" pitchFamily="34" charset="0"/>
              </a:rPr>
              <a:t>subquery</a:t>
            </a:r>
            <a:r>
              <a:rPr lang="en-US" dirty="0" smtClean="0">
                <a:latin typeface="Century Gothic" pitchFamily="34" charset="0"/>
              </a:rPr>
              <a:t> and it returns 10 results, it only uses one of them.</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fade">
                                      <p:cBhvr>
                                        <p:cTn id="7" dur="1000"/>
                                        <p:tgtEl>
                                          <p:spTgt spid="55299">
                                            <p:txEl>
                                              <p:pRg st="0" end="0"/>
                                            </p:txEl>
                                          </p:spTgt>
                                        </p:tgtEl>
                                      </p:cBhvr>
                                    </p:animEffect>
                                    <p:anim calcmode="lin" valueType="num">
                                      <p:cBhvr>
                                        <p:cTn id="8" dur="1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52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5299">
                                            <p:txEl>
                                              <p:pRg st="1" end="1"/>
                                            </p:txEl>
                                          </p:spTgt>
                                        </p:tgtEl>
                                        <p:attrNameLst>
                                          <p:attrName>style.visibility</p:attrName>
                                        </p:attrNameLst>
                                      </p:cBhvr>
                                      <p:to>
                                        <p:strVal val="visible"/>
                                      </p:to>
                                    </p:set>
                                    <p:animEffect transition="in" filter="fade">
                                      <p:cBhvr>
                                        <p:cTn id="14" dur="1000"/>
                                        <p:tgtEl>
                                          <p:spTgt spid="55299">
                                            <p:txEl>
                                              <p:pRg st="1" end="1"/>
                                            </p:txEl>
                                          </p:spTgt>
                                        </p:tgtEl>
                                      </p:cBhvr>
                                    </p:animEffect>
                                    <p:anim calcmode="lin" valueType="num">
                                      <p:cBhvr>
                                        <p:cTn id="15" dur="10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529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6323" name="Rectangle 3"/>
          <p:cNvSpPr>
            <a:spLocks noGrp="1"/>
          </p:cNvSpPr>
          <p:nvPr>
            <p:ph type="body" idx="1"/>
          </p:nvPr>
        </p:nvSpPr>
        <p:spPr>
          <a:xfrm>
            <a:off x="457200" y="1078029"/>
            <a:ext cx="8229600" cy="5229109"/>
          </a:xfrm>
        </p:spPr>
        <p:txBody>
          <a:bodyPr/>
          <a:lstStyle/>
          <a:p>
            <a:pPr eaLnBrk="1" hangingPunct="1"/>
            <a:r>
              <a:rPr lang="en-US" sz="2400" dirty="0" smtClean="0">
                <a:latin typeface="Century Gothic" pitchFamily="34" charset="0"/>
              </a:rPr>
              <a:t>Danger of a </a:t>
            </a:r>
            <a:r>
              <a:rPr lang="en-US" sz="2400" b="1" dirty="0" smtClean="0">
                <a:latin typeface="Century Gothic" pitchFamily="34" charset="0"/>
              </a:rPr>
              <a:t>Cartesian Product</a:t>
            </a:r>
            <a:r>
              <a:rPr lang="en-US" sz="2400" dirty="0" smtClean="0">
                <a:latin typeface="Century Gothic" pitchFamily="34" charset="0"/>
              </a:rPr>
              <a:t>. It’s typically expected that the results of a query do not produce more records than the maximum number of records in the base table of the query. If a table is joined to another table without limiting the results to the correct matching column, we can get far more records than would be desired.</a:t>
            </a:r>
          </a:p>
          <a:p>
            <a:pPr eaLnBrk="1" hangingPunct="1">
              <a:buFont typeface="Arial" charset="0"/>
              <a:buNone/>
            </a:pPr>
            <a:r>
              <a:rPr lang="en-US" sz="2000" dirty="0" smtClean="0">
                <a:latin typeface="Century Gothic" pitchFamily="34" charset="0"/>
              </a:rPr>
              <a:t>	</a:t>
            </a:r>
          </a:p>
          <a:p>
            <a:pPr eaLnBrk="1" hangingPunct="1">
              <a:buFont typeface="Arial" charset="0"/>
              <a:buNone/>
            </a:pPr>
            <a:r>
              <a:rPr lang="en-US" sz="2000" dirty="0" smtClean="0">
                <a:latin typeface="Century Gothic" pitchFamily="34" charset="0"/>
              </a:rPr>
              <a:t>	SELECT</a:t>
            </a:r>
            <a:r>
              <a:rPr lang="en-US" sz="2000" noProof="1" smtClean="0">
                <a:latin typeface="Century Gothic" pitchFamily="34" charset="0"/>
              </a:rPr>
              <a:t> *</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FROM stage_item_list a</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LEFT OUTER JOIN stage_item_master b</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ON a.source_system_code = b.source_system_code</a:t>
            </a:r>
          </a:p>
          <a:p>
            <a:pPr eaLnBrk="1" hangingPunct="1">
              <a:buFont typeface="Arial" charset="0"/>
              <a:buNone/>
            </a:pPr>
            <a:r>
              <a:rPr lang="en-US" sz="2000" noProof="1" smtClean="0">
                <a:latin typeface="Century Gothic" pitchFamily="34" charset="0"/>
              </a:rPr>
              <a:t> 	AND a.domain_code = b.domain_code</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39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1000"/>
                                        <p:tgtEl>
                                          <p:spTgt spid="56323">
                                            <p:txEl>
                                              <p:pRg st="0" end="0"/>
                                            </p:txEl>
                                          </p:spTgt>
                                        </p:tgtEl>
                                      </p:cBhvr>
                                    </p:animEffect>
                                    <p:anim calcmode="lin" valueType="num">
                                      <p:cBhvr>
                                        <p:cTn id="8"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63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6323">
                                            <p:txEl>
                                              <p:pRg st="2" end="2"/>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6323">
                                            <p:txEl>
                                              <p:pRg st="3" end="3"/>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56323">
                                            <p:txEl>
                                              <p:pRg st="4" end="4"/>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6323">
                                            <p:txEl>
                                              <p:pRg st="5" end="5"/>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63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A91AC84E-BE4B-4B41-8682-35E8382F8E25}" type="slidenum">
              <a:rPr lang="en-US" sz="2000">
                <a:solidFill>
                  <a:schemeClr val="bg1"/>
                </a:solidFill>
                <a:latin typeface="Century Gothic" pitchFamily="34" charset="0"/>
              </a:rPr>
              <a:pPr algn="r"/>
              <a:t>4</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eaLnBrk="1" hangingPunct="1">
              <a:lnSpc>
                <a:spcPct val="200000"/>
              </a:lnSpc>
            </a:pPr>
            <a:r>
              <a:rPr lang="en-US" dirty="0" smtClean="0">
                <a:latin typeface="Century Gothic" pitchFamily="34" charset="0"/>
              </a:rPr>
              <a:t>Preliminary class</a:t>
            </a:r>
          </a:p>
          <a:p>
            <a:pPr eaLnBrk="1" hangingPunct="1">
              <a:lnSpc>
                <a:spcPct val="200000"/>
              </a:lnSpc>
            </a:pPr>
            <a:r>
              <a:rPr lang="en-US" dirty="0" smtClean="0">
                <a:latin typeface="Century Gothic" pitchFamily="34" charset="0"/>
              </a:rPr>
              <a:t>Interactive </a:t>
            </a:r>
          </a:p>
          <a:p>
            <a:pPr eaLnBrk="1" hangingPunct="1">
              <a:lnSpc>
                <a:spcPct val="200000"/>
              </a:lnSpc>
            </a:pPr>
            <a:r>
              <a:rPr lang="en-US" dirty="0" smtClean="0">
                <a:latin typeface="Century Gothic" pitchFamily="34" charset="0"/>
              </a:rPr>
              <a:t>Questions welcome</a:t>
            </a:r>
          </a:p>
        </p:txBody>
      </p:sp>
      <p:sp>
        <p:nvSpPr>
          <p:cNvPr id="20483" name="Title 3"/>
          <p:cNvSpPr>
            <a:spLocks noGrp="1"/>
          </p:cNvSpPr>
          <p:nvPr>
            <p:ph type="title"/>
            <p:custDataLst>
              <p:tags r:id="rId4"/>
            </p:custDataLst>
          </p:nvPr>
        </p:nvSpPr>
        <p:spPr/>
        <p:txBody>
          <a:bodyPr/>
          <a:lstStyle/>
          <a:p>
            <a:pPr eaLnBrk="1" hangingPunct="1"/>
            <a:r>
              <a:rPr lang="en-US" dirty="0" smtClean="0">
                <a:latin typeface="Century Gothic" pitchFamily="34" charset="0"/>
              </a:rPr>
              <a:t>Rules of the Road</a:t>
            </a:r>
          </a:p>
        </p:txBody>
      </p:sp>
      <p:sp>
        <p:nvSpPr>
          <p:cNvPr id="20484" name="Text Placeholder 4"/>
          <p:cNvSpPr>
            <a:spLocks noGrp="1"/>
          </p:cNvSpPr>
          <p:nvPr>
            <p:ph type="body" sz="quarter" idx="11"/>
            <p:custDataLst>
              <p:tags r:id="rId5"/>
            </p:custDataLst>
          </p:nvPr>
        </p:nvSpPr>
        <p:spPr/>
        <p:txBody>
          <a:bodyPr anchor="b"/>
          <a:lstStyle/>
          <a:p>
            <a:pPr marL="0" indent="0" eaLnBrk="1" hangingPunct="1">
              <a:buFontTx/>
              <a:buNone/>
            </a:pPr>
            <a:r>
              <a:rPr lang="en-US" sz="2000" b="1" smtClean="0">
                <a:solidFill>
                  <a:srgbClr val="4F81BD"/>
                </a:solidFill>
                <a:latin typeface="Century Gothic" pitchFamily="34" charset="0"/>
              </a:rPr>
              <a:t>	</a:t>
            </a:r>
          </a:p>
        </p:txBody>
      </p:sp>
      <p:pic>
        <p:nvPicPr>
          <p:cNvPr id="20485" name="Picture 6" descr="C:\Users\fws\AppData\Local\Microsoft\Windows\Temporary Internet Files\Content.IE5\4VKW6OXV\MP900438492[1].jpg"/>
          <p:cNvPicPr>
            <a:picLocks noChangeAspect="1" noChangeArrowheads="1"/>
          </p:cNvPicPr>
          <p:nvPr>
            <p:custDataLst>
              <p:tags r:id="rId6"/>
            </p:custDataLst>
          </p:nvPr>
        </p:nvPicPr>
        <p:blipFill>
          <a:blip r:embed="rId11"/>
          <a:srcRect/>
          <a:stretch>
            <a:fillRect/>
          </a:stretch>
        </p:blipFill>
        <p:spPr bwMode="auto">
          <a:xfrm>
            <a:off x="5348288" y="769938"/>
            <a:ext cx="1947862" cy="1295400"/>
          </a:xfrm>
          <a:prstGeom prst="rect">
            <a:avLst/>
          </a:prstGeom>
          <a:noFill/>
          <a:ln w="9525">
            <a:noFill/>
            <a:miter lim="800000"/>
            <a:headEnd/>
            <a:tailEnd/>
          </a:ln>
        </p:spPr>
      </p:pic>
      <p:pic>
        <p:nvPicPr>
          <p:cNvPr id="1037" name="Picture 13" descr="C:\Users\fws\AppData\Local\Microsoft\Windows\Temporary Internet Files\Content.IE5\4VKW6OXV\MC900441513[1].wmf"/>
          <p:cNvPicPr>
            <a:picLocks noChangeAspect="1" noChangeArrowheads="1"/>
          </p:cNvPicPr>
          <p:nvPr>
            <p:custDataLst>
              <p:tags r:id="rId7"/>
            </p:custDataLst>
          </p:nvPr>
        </p:nvPicPr>
        <p:blipFill>
          <a:blip r:embed="rId12"/>
          <a:srcRect/>
          <a:stretch>
            <a:fillRect/>
          </a:stretch>
        </p:blipFill>
        <p:spPr bwMode="auto">
          <a:xfrm>
            <a:off x="4364038" y="2466181"/>
            <a:ext cx="984250" cy="569913"/>
          </a:xfrm>
          <a:prstGeom prst="rect">
            <a:avLst/>
          </a:prstGeom>
          <a:noFill/>
          <a:ln w="9525">
            <a:noFill/>
            <a:miter lim="800000"/>
            <a:headEnd/>
            <a:tailEnd/>
          </a:ln>
        </p:spPr>
      </p:pic>
      <p:pic>
        <p:nvPicPr>
          <p:cNvPr id="1038" name="Picture 14" descr="C:\Users\fws\AppData\Local\Microsoft\Windows\Temporary Internet Files\Content.IE5\0CGD0KXU\MP900316779[1].jpg"/>
          <p:cNvPicPr>
            <a:picLocks noChangeAspect="1" noChangeArrowheads="1"/>
          </p:cNvPicPr>
          <p:nvPr>
            <p:custDataLst>
              <p:tags r:id="rId8"/>
            </p:custDataLst>
          </p:nvPr>
        </p:nvPicPr>
        <p:blipFill>
          <a:blip r:embed="rId13"/>
          <a:srcRect/>
          <a:stretch>
            <a:fillRect/>
          </a:stretch>
        </p:blipFill>
        <p:spPr bwMode="auto">
          <a:xfrm>
            <a:off x="5198269" y="3581399"/>
            <a:ext cx="1027112" cy="6762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WHERE – continued </a:t>
            </a:r>
          </a:p>
        </p:txBody>
      </p:sp>
      <p:sp>
        <p:nvSpPr>
          <p:cNvPr id="56323" name="Rectangle 3"/>
          <p:cNvSpPr>
            <a:spLocks noGrp="1"/>
          </p:cNvSpPr>
          <p:nvPr>
            <p:ph type="body" idx="1"/>
          </p:nvPr>
        </p:nvSpPr>
        <p:spPr>
          <a:xfrm>
            <a:off x="457200" y="957263"/>
            <a:ext cx="8229600" cy="5349875"/>
          </a:xfrm>
        </p:spPr>
        <p:txBody>
          <a:bodyPr/>
          <a:lstStyle/>
          <a:p>
            <a:pPr eaLnBrk="1" hangingPunct="1"/>
            <a:r>
              <a:rPr lang="en-US" sz="2400" b="1" dirty="0" smtClean="0">
                <a:latin typeface="Century Gothic" pitchFamily="34" charset="0"/>
              </a:rPr>
              <a:t>Cartesian Product</a:t>
            </a:r>
            <a:r>
              <a:rPr lang="en-US" sz="2400" dirty="0" smtClean="0">
                <a:latin typeface="Century Gothic" pitchFamily="34" charset="0"/>
              </a:rPr>
              <a:t> can be invisible to the results set, but greatly impact performance.</a:t>
            </a:r>
          </a:p>
          <a:p>
            <a:pPr eaLnBrk="1" hangingPunct="1"/>
            <a:r>
              <a:rPr lang="en-US" sz="2400" dirty="0" smtClean="0">
                <a:latin typeface="Century Gothic" pitchFamily="34" charset="0"/>
              </a:rPr>
              <a:t>If a NOT EXISTS is used and a Cartesian Product is a result of the join, the results may look right, but a huge amount of processing power and memory may be required as millions of unnecessary records are processed.</a:t>
            </a:r>
          </a:p>
          <a:p>
            <a:pPr eaLnBrk="1" hangingPunct="1">
              <a:buNone/>
            </a:pPr>
            <a:r>
              <a:rPr lang="en-US" sz="2000" dirty="0" smtClean="0">
                <a:latin typeface="Century Gothic" pitchFamily="34" charset="0"/>
              </a:rPr>
              <a:t>	</a:t>
            </a:r>
          </a:p>
          <a:p>
            <a:pPr eaLnBrk="1" hangingPunct="1">
              <a:buNone/>
            </a:pPr>
            <a:r>
              <a:rPr lang="en-US" sz="2000" dirty="0" smtClean="0">
                <a:latin typeface="Century Gothic" pitchFamily="34" charset="0"/>
              </a:rPr>
              <a:t>	SELECT *</a:t>
            </a:r>
          </a:p>
          <a:p>
            <a:pPr eaLnBrk="1" hangingPunct="1">
              <a:buNone/>
            </a:pPr>
            <a:r>
              <a:rPr lang="en-US" sz="2000" dirty="0" smtClean="0">
                <a:latin typeface="Century Gothic" pitchFamily="34" charset="0"/>
              </a:rPr>
              <a:t>	FROM </a:t>
            </a:r>
            <a:r>
              <a:rPr lang="en-US" sz="2000" dirty="0" err="1" smtClean="0">
                <a:latin typeface="Century Gothic" pitchFamily="34" charset="0"/>
              </a:rPr>
              <a:t>fact_om_order_history</a:t>
            </a:r>
            <a:r>
              <a:rPr lang="en-US" sz="2000" dirty="0" smtClean="0">
                <a:latin typeface="Century Gothic" pitchFamily="34" charset="0"/>
              </a:rPr>
              <a:t> f</a:t>
            </a:r>
          </a:p>
          <a:p>
            <a:pPr eaLnBrk="1" hangingPunct="1">
              <a:buNone/>
            </a:pPr>
            <a:r>
              <a:rPr lang="en-US" sz="2000" dirty="0" smtClean="0">
                <a:latin typeface="Century Gothic" pitchFamily="34" charset="0"/>
              </a:rPr>
              <a:t>	WHERE NOT EXISTS (SELECT * </a:t>
            </a:r>
          </a:p>
          <a:p>
            <a:pPr eaLnBrk="1" hangingPunct="1">
              <a:buNone/>
            </a:pPr>
            <a:r>
              <a:rPr lang="en-US" sz="2000" dirty="0" smtClean="0">
                <a:latin typeface="Century Gothic" pitchFamily="34" charset="0"/>
              </a:rPr>
              <a:t>			FROM </a:t>
            </a:r>
            <a:r>
              <a:rPr lang="en-US" sz="2000" dirty="0" err="1" smtClean="0">
                <a:latin typeface="Century Gothic" pitchFamily="34" charset="0"/>
              </a:rPr>
              <a:t>stage_om_order</a:t>
            </a:r>
            <a:r>
              <a:rPr lang="en-US" sz="2000" dirty="0" smtClean="0">
                <a:latin typeface="Century Gothic" pitchFamily="34" charset="0"/>
              </a:rPr>
              <a:t> s</a:t>
            </a:r>
          </a:p>
          <a:p>
            <a:pPr eaLnBrk="1" hangingPunct="1">
              <a:buNone/>
            </a:pPr>
            <a:r>
              <a:rPr lang="en-US" sz="2000" dirty="0" smtClean="0">
                <a:latin typeface="Century Gothic" pitchFamily="34" charset="0"/>
              </a:rPr>
              <a:t>			WHERE </a:t>
            </a:r>
            <a:r>
              <a:rPr lang="en-US" sz="2000" dirty="0" err="1" smtClean="0">
                <a:latin typeface="Century Gothic" pitchFamily="34" charset="0"/>
              </a:rPr>
              <a:t>f.source_system_code</a:t>
            </a:r>
            <a:r>
              <a:rPr lang="en-US" sz="2000" dirty="0" smtClean="0">
                <a:latin typeface="Century Gothic" pitchFamily="34" charset="0"/>
              </a:rPr>
              <a:t> = </a:t>
            </a:r>
            <a:r>
              <a:rPr lang="en-US" sz="2000" dirty="0" err="1" smtClean="0">
                <a:latin typeface="Century Gothic" pitchFamily="34" charset="0"/>
              </a:rPr>
              <a:t>s.source_system_code</a:t>
            </a:r>
            <a:r>
              <a:rPr lang="en-US" sz="2000" dirty="0" smtClean="0">
                <a:latin typeface="Century Gothic" pitchFamily="34" charset="0"/>
              </a:rPr>
              <a:t>)</a:t>
            </a:r>
            <a:endParaRPr lang="en-US" sz="1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1000"/>
                                        <p:tgtEl>
                                          <p:spTgt spid="56323">
                                            <p:txEl>
                                              <p:pRg st="0" end="0"/>
                                            </p:txEl>
                                          </p:spTgt>
                                        </p:tgtEl>
                                      </p:cBhvr>
                                    </p:animEffect>
                                    <p:anim calcmode="lin" valueType="num">
                                      <p:cBhvr>
                                        <p:cTn id="8"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63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6323">
                                            <p:txEl>
                                              <p:pRg st="1" end="1"/>
                                            </p:txEl>
                                          </p:spTgt>
                                        </p:tgtEl>
                                        <p:attrNameLst>
                                          <p:attrName>style.visibility</p:attrName>
                                        </p:attrNameLst>
                                      </p:cBhvr>
                                      <p:to>
                                        <p:strVal val="visible"/>
                                      </p:to>
                                    </p:set>
                                    <p:animEffect transition="in" filter="fade">
                                      <p:cBhvr>
                                        <p:cTn id="14" dur="1000"/>
                                        <p:tgtEl>
                                          <p:spTgt spid="56323">
                                            <p:txEl>
                                              <p:pRg st="1" end="1"/>
                                            </p:txEl>
                                          </p:spTgt>
                                        </p:tgtEl>
                                      </p:cBhvr>
                                    </p:animEffect>
                                    <p:anim calcmode="lin" valueType="num">
                                      <p:cBhvr>
                                        <p:cTn id="15" dur="10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63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632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32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632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32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3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GROUP BY</a:t>
            </a:r>
          </a:p>
        </p:txBody>
      </p:sp>
      <p:sp>
        <p:nvSpPr>
          <p:cNvPr id="55298" name="Rectangle 3"/>
          <p:cNvSpPr>
            <a:spLocks noGrp="1"/>
          </p:cNvSpPr>
          <p:nvPr>
            <p:ph type="body" idx="1"/>
          </p:nvPr>
        </p:nvSpPr>
        <p:spPr>
          <a:xfrm>
            <a:off x="457200" y="1087655"/>
            <a:ext cx="8229600" cy="5219483"/>
          </a:xfrm>
        </p:spPr>
        <p:txBody>
          <a:bodyPr/>
          <a:lstStyle/>
          <a:p>
            <a:pPr eaLnBrk="1" hangingPunct="1">
              <a:lnSpc>
                <a:spcPct val="90000"/>
              </a:lnSpc>
            </a:pPr>
            <a:r>
              <a:rPr lang="en-US" sz="2400" dirty="0" smtClean="0">
                <a:latin typeface="Century Gothic" pitchFamily="34" charset="0"/>
              </a:rPr>
              <a:t>Used for rolling up columns that are not part of a query’s aggregates</a:t>
            </a:r>
          </a:p>
          <a:p>
            <a:pPr eaLnBrk="1" hangingPunct="1">
              <a:lnSpc>
                <a:spcPct val="90000"/>
              </a:lnSpc>
            </a:pPr>
            <a:endParaRPr lang="en-US" sz="1600" dirty="0" smtClean="0">
              <a:latin typeface="Century Gothic" pitchFamily="34" charset="0"/>
            </a:endParaRPr>
          </a:p>
          <a:p>
            <a:pPr eaLnBrk="1" hangingPunct="1">
              <a:lnSpc>
                <a:spcPct val="90000"/>
              </a:lnSpc>
              <a:buFont typeface="Arial" charset="0"/>
              <a:buNone/>
            </a:pPr>
            <a:r>
              <a:rPr lang="en-US" sz="2000" dirty="0" smtClean="0">
                <a:latin typeface="Century Gothic" pitchFamily="34" charset="0"/>
              </a:rPr>
              <a:t>	SELECT </a:t>
            </a:r>
            <a:r>
              <a:rPr lang="en-US" sz="2000" dirty="0" err="1" smtClean="0">
                <a:latin typeface="Century Gothic" pitchFamily="34" charset="0"/>
              </a:rPr>
              <a:t>source_system_code</a:t>
            </a:r>
            <a:r>
              <a:rPr lang="en-US" sz="2000" dirty="0" smtClean="0">
                <a:latin typeface="Century Gothic" pitchFamily="34" charset="0"/>
              </a:rPr>
              <a:t>, COUNT(*)</a:t>
            </a:r>
          </a:p>
          <a:p>
            <a:pPr eaLnBrk="1" hangingPunct="1">
              <a:lnSpc>
                <a:spcPct val="90000"/>
              </a:lnSpc>
              <a:buFont typeface="Arial" charset="0"/>
              <a:buNone/>
            </a:pPr>
            <a:r>
              <a:rPr lang="en-US" sz="2000" dirty="0" smtClean="0">
                <a:latin typeface="Century Gothic" pitchFamily="34" charset="0"/>
              </a:rPr>
              <a:t>	FROM </a:t>
            </a:r>
            <a:r>
              <a:rPr lang="en-US" sz="2000" dirty="0" err="1" smtClean="0">
                <a:latin typeface="Century Gothic" pitchFamily="34" charset="0"/>
              </a:rPr>
              <a:t>dim_item</a:t>
            </a:r>
            <a:endParaRPr lang="en-US" sz="2000" dirty="0" smtClean="0">
              <a:latin typeface="Century Gothic" pitchFamily="34" charset="0"/>
            </a:endParaRPr>
          </a:p>
          <a:p>
            <a:pPr eaLnBrk="1" hangingPunct="1">
              <a:lnSpc>
                <a:spcPct val="90000"/>
              </a:lnSpc>
              <a:buFont typeface="Arial" charset="0"/>
              <a:buNone/>
            </a:pPr>
            <a:r>
              <a:rPr lang="en-US" sz="2000" dirty="0" smtClean="0">
                <a:latin typeface="Century Gothic" pitchFamily="34" charset="0"/>
              </a:rPr>
              <a:t>	</a:t>
            </a:r>
            <a:r>
              <a:rPr lang="en-US" sz="2000" b="1" dirty="0" smtClean="0">
                <a:latin typeface="Century Gothic" pitchFamily="34" charset="0"/>
              </a:rPr>
              <a:t>GROUP BY </a:t>
            </a:r>
            <a:r>
              <a:rPr lang="en-US" sz="2000" dirty="0" err="1" smtClean="0">
                <a:latin typeface="Century Gothic" pitchFamily="34" charset="0"/>
              </a:rPr>
              <a:t>source_system_code</a:t>
            </a:r>
            <a:endParaRPr lang="en-US" sz="2000" dirty="0" smtClean="0">
              <a:latin typeface="Century Gothic" pitchFamily="34" charset="0"/>
            </a:endParaRPr>
          </a:p>
          <a:p>
            <a:pPr eaLnBrk="1" hangingPunct="1">
              <a:lnSpc>
                <a:spcPct val="90000"/>
              </a:lnSpc>
            </a:pPr>
            <a:endParaRPr lang="en-US" sz="1600" dirty="0" smtClean="0">
              <a:latin typeface="Century Gothic" pitchFamily="34" charset="0"/>
            </a:endParaRPr>
          </a:p>
          <a:p>
            <a:pPr eaLnBrk="1" hangingPunct="1">
              <a:lnSpc>
                <a:spcPct val="90000"/>
              </a:lnSpc>
            </a:pPr>
            <a:r>
              <a:rPr lang="en-US" sz="2400" dirty="0" smtClean="0">
                <a:latin typeface="Century Gothic" pitchFamily="34" charset="0"/>
              </a:rPr>
              <a:t>GROUP BY HAVING – some restrictor as per the results of the select</a:t>
            </a:r>
          </a:p>
          <a:p>
            <a:pPr eaLnBrk="1" hangingPunct="1">
              <a:lnSpc>
                <a:spcPct val="90000"/>
              </a:lnSpc>
            </a:pPr>
            <a:endParaRPr lang="en-US" sz="1600" dirty="0" smtClean="0">
              <a:latin typeface="Century Gothic" pitchFamily="34" charset="0"/>
            </a:endParaRPr>
          </a:p>
          <a:p>
            <a:pPr eaLnBrk="1" hangingPunct="1">
              <a:lnSpc>
                <a:spcPct val="90000"/>
              </a:lnSpc>
              <a:buNone/>
            </a:pPr>
            <a:r>
              <a:rPr lang="en-US" sz="2000" dirty="0" smtClean="0">
                <a:latin typeface="Century Gothic" pitchFamily="34" charset="0"/>
              </a:rPr>
              <a:t>	SELECT </a:t>
            </a:r>
            <a:r>
              <a:rPr lang="en-US" sz="2000" noProof="1" smtClean="0">
                <a:latin typeface="Century Gothic" pitchFamily="34" charset="0"/>
              </a:rPr>
              <a:t>source_system_code, COUNT(*)</a:t>
            </a:r>
          </a:p>
          <a:p>
            <a:pPr eaLnBrk="1" hangingPunct="1">
              <a:lnSpc>
                <a:spcPct val="90000"/>
              </a:lnSpc>
              <a:buFont typeface="Arial" charset="0"/>
              <a:buNone/>
            </a:pPr>
            <a:r>
              <a:rPr lang="en-US" sz="2000" dirty="0" smtClean="0">
                <a:latin typeface="Century Gothic" pitchFamily="34" charset="0"/>
              </a:rPr>
              <a:t>	</a:t>
            </a:r>
            <a:r>
              <a:rPr lang="en-US" sz="2000" noProof="1" smtClean="0">
                <a:latin typeface="Century Gothic" pitchFamily="34" charset="0"/>
              </a:rPr>
              <a:t>FROM dim_item</a:t>
            </a:r>
          </a:p>
          <a:p>
            <a:pPr eaLnBrk="1" hangingPunct="1">
              <a:lnSpc>
                <a:spcPct val="90000"/>
              </a:lnSpc>
              <a:buFont typeface="Arial" charset="0"/>
              <a:buNone/>
            </a:pPr>
            <a:r>
              <a:rPr lang="en-US" sz="2000" dirty="0" smtClean="0">
                <a:latin typeface="Century Gothic" pitchFamily="34" charset="0"/>
              </a:rPr>
              <a:t>	</a:t>
            </a:r>
            <a:r>
              <a:rPr lang="en-US" sz="2000" noProof="1" smtClean="0">
                <a:latin typeface="Century Gothic" pitchFamily="34" charset="0"/>
              </a:rPr>
              <a:t>GROUP BY source_system_code </a:t>
            </a:r>
            <a:r>
              <a:rPr lang="en-US" sz="2000" b="1" noProof="1" smtClean="0">
                <a:latin typeface="Century Gothic" pitchFamily="34" charset="0"/>
              </a:rPr>
              <a:t>HAVING</a:t>
            </a:r>
            <a:r>
              <a:rPr lang="en-US" sz="2000" noProof="1" smtClean="0">
                <a:latin typeface="Century Gothic" pitchFamily="34" charset="0"/>
              </a:rPr>
              <a:t> COUNT(*) &gt; 1</a:t>
            </a:r>
            <a:endParaRPr lang="en-US" sz="2000" dirty="0" smtClean="0">
              <a:latin typeface="Century Gothic" pitchFamily="34" charset="0"/>
            </a:endParaRPr>
          </a:p>
          <a:p>
            <a:pPr eaLnBrk="1" hangingPunct="1">
              <a:lnSpc>
                <a:spcPct val="90000"/>
              </a:lnSpc>
            </a:pPr>
            <a:endParaRPr lang="en-US" sz="24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41</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Effect transition="in" filter="fade">
                                      <p:cBhvr>
                                        <p:cTn id="7" dur="1000"/>
                                        <p:tgtEl>
                                          <p:spTgt spid="55298">
                                            <p:txEl>
                                              <p:pRg st="0" end="0"/>
                                            </p:txEl>
                                          </p:spTgt>
                                        </p:tgtEl>
                                      </p:cBhvr>
                                    </p:animEffect>
                                    <p:anim calcmode="lin" valueType="num">
                                      <p:cBhvr>
                                        <p:cTn id="8" dur="10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52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5298">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5298">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5298">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5298">
                                            <p:txEl>
                                              <p:pRg st="6" end="6"/>
                                            </p:txEl>
                                          </p:spTgt>
                                        </p:tgtEl>
                                        <p:attrNameLst>
                                          <p:attrName>style.visibility</p:attrName>
                                        </p:attrNameLst>
                                      </p:cBhvr>
                                      <p:to>
                                        <p:strVal val="visible"/>
                                      </p:to>
                                    </p:set>
                                    <p:animEffect transition="in" filter="fade">
                                      <p:cBhvr>
                                        <p:cTn id="22" dur="1000"/>
                                        <p:tgtEl>
                                          <p:spTgt spid="55298">
                                            <p:txEl>
                                              <p:pRg st="6" end="6"/>
                                            </p:txEl>
                                          </p:spTgt>
                                        </p:tgtEl>
                                      </p:cBhvr>
                                    </p:animEffect>
                                    <p:anim calcmode="lin" valueType="num">
                                      <p:cBhvr>
                                        <p:cTn id="23" dur="1000" fill="hold"/>
                                        <p:tgtEl>
                                          <p:spTgt spid="55298">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5529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5298">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5298">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529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p:cNvSpPr>
          <p:nvPr>
            <p:ph type="title"/>
          </p:nvPr>
        </p:nvSpPr>
        <p:spPr>
          <a:xfrm>
            <a:off x="457200" y="250257"/>
            <a:ext cx="8229600" cy="717550"/>
          </a:xfrm>
        </p:spPr>
        <p:txBody>
          <a:bodyPr/>
          <a:lstStyle/>
          <a:p>
            <a:pPr eaLnBrk="1" hangingPunct="1"/>
            <a:r>
              <a:rPr lang="en-US" dirty="0" smtClean="0">
                <a:latin typeface="Century Gothic" pitchFamily="34" charset="0"/>
              </a:rPr>
              <a:t>ORDER BY 	</a:t>
            </a:r>
          </a:p>
        </p:txBody>
      </p:sp>
      <p:sp>
        <p:nvSpPr>
          <p:cNvPr id="56322" name="Rectangle 3"/>
          <p:cNvSpPr>
            <a:spLocks noGrp="1"/>
          </p:cNvSpPr>
          <p:nvPr>
            <p:ph type="body" idx="1"/>
          </p:nvPr>
        </p:nvSpPr>
        <p:spPr>
          <a:xfrm>
            <a:off x="457200" y="967807"/>
            <a:ext cx="8229600" cy="5339331"/>
          </a:xfrm>
        </p:spPr>
        <p:txBody>
          <a:bodyPr/>
          <a:lstStyle/>
          <a:p>
            <a:pPr eaLnBrk="1" hangingPunct="1"/>
            <a:r>
              <a:rPr lang="en-US" dirty="0" smtClean="0">
                <a:latin typeface="Century Gothic" pitchFamily="34" charset="0"/>
              </a:rPr>
              <a:t>Results of a query can be ordered in ascending or descending order of the columns using an order by clause at the end of the query. By default, the order is ascending.</a:t>
            </a:r>
          </a:p>
          <a:p>
            <a:pPr eaLnBrk="1" hangingPunct="1"/>
            <a:endParaRPr lang="en-US" dirty="0" smtClean="0">
              <a:latin typeface="Century Gothic" pitchFamily="34" charset="0"/>
            </a:endParaRPr>
          </a:p>
          <a:p>
            <a:pPr lvl="1" eaLnBrk="1" hangingPunct="1">
              <a:buNone/>
            </a:pPr>
            <a:r>
              <a:rPr lang="en-US" dirty="0" smtClean="0">
                <a:latin typeface="Century Gothic" pitchFamily="34" charset="0"/>
              </a:rPr>
              <a:t>SELECT </a:t>
            </a:r>
            <a:r>
              <a:rPr lang="en-US" dirty="0" err="1" smtClean="0">
                <a:latin typeface="Century Gothic" pitchFamily="34" charset="0"/>
              </a:rPr>
              <a:t>site_code</a:t>
            </a:r>
            <a:r>
              <a:rPr lang="en-US" dirty="0" smtClean="0">
                <a:latin typeface="Century Gothic" pitchFamily="34" charset="0"/>
              </a:rPr>
              <a:t>, </a:t>
            </a:r>
            <a:r>
              <a:rPr lang="en-US" dirty="0" err="1" smtClean="0">
                <a:latin typeface="Century Gothic" pitchFamily="34" charset="0"/>
              </a:rPr>
              <a:t>item_number</a:t>
            </a:r>
            <a:endParaRPr lang="en-US" dirty="0" smtClean="0">
              <a:latin typeface="Century Gothic" pitchFamily="34" charset="0"/>
            </a:endParaRPr>
          </a:p>
          <a:p>
            <a:pPr lvl="1" eaLnBrk="1" hangingPunct="1">
              <a:buNone/>
            </a:pPr>
            <a:r>
              <a:rPr lang="en-US" dirty="0" smtClean="0">
                <a:latin typeface="Century Gothic" pitchFamily="34" charset="0"/>
              </a:rPr>
              <a:t>FROM </a:t>
            </a:r>
            <a:r>
              <a:rPr lang="en-US" dirty="0" err="1" smtClean="0">
                <a:latin typeface="Century Gothic" pitchFamily="34" charset="0"/>
              </a:rPr>
              <a:t>dim_item</a:t>
            </a:r>
            <a:endParaRPr lang="en-US" dirty="0" smtClean="0">
              <a:latin typeface="Century Gothic" pitchFamily="34" charset="0"/>
            </a:endParaRPr>
          </a:p>
          <a:p>
            <a:pPr lvl="1" eaLnBrk="1" hangingPunct="1">
              <a:buNone/>
            </a:pPr>
            <a:r>
              <a:rPr lang="en-US" b="1" dirty="0" smtClean="0">
                <a:latin typeface="Century Gothic" pitchFamily="34" charset="0"/>
              </a:rPr>
              <a:t>ORDER BY</a:t>
            </a:r>
            <a:r>
              <a:rPr lang="en-US" dirty="0" smtClean="0">
                <a:latin typeface="Century Gothic" pitchFamily="34" charset="0"/>
              </a:rPr>
              <a:t> </a:t>
            </a:r>
            <a:r>
              <a:rPr lang="en-US" dirty="0" err="1" smtClean="0">
                <a:latin typeface="Century Gothic" pitchFamily="34" charset="0"/>
              </a:rPr>
              <a:t>site_code</a:t>
            </a:r>
            <a:r>
              <a:rPr lang="en-US" dirty="0" smtClean="0">
                <a:latin typeface="Century Gothic" pitchFamily="34" charset="0"/>
              </a:rPr>
              <a:t>, </a:t>
            </a:r>
            <a:r>
              <a:rPr lang="en-US" dirty="0" err="1" smtClean="0">
                <a:latin typeface="Century Gothic" pitchFamily="34" charset="0"/>
              </a:rPr>
              <a:t>item_number</a:t>
            </a: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42</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1000"/>
                                        <p:tgtEl>
                                          <p:spTgt spid="56322">
                                            <p:txEl>
                                              <p:pRg st="0" end="0"/>
                                            </p:txEl>
                                          </p:spTgt>
                                        </p:tgtEl>
                                      </p:cBhvr>
                                    </p:animEffect>
                                    <p:anim calcmode="lin" valueType="num">
                                      <p:cBhvr>
                                        <p:cTn id="8" dur="1000" fill="hold"/>
                                        <p:tgtEl>
                                          <p:spTgt spid="5632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63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6322">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632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63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ORDER BY – continued </a:t>
            </a:r>
          </a:p>
        </p:txBody>
      </p:sp>
      <p:sp>
        <p:nvSpPr>
          <p:cNvPr id="57346" name="Rectangle 3"/>
          <p:cNvSpPr>
            <a:spLocks noGrp="1"/>
          </p:cNvSpPr>
          <p:nvPr>
            <p:ph type="body" idx="1"/>
          </p:nvPr>
        </p:nvSpPr>
        <p:spPr>
          <a:xfrm>
            <a:off x="457200" y="1097280"/>
            <a:ext cx="8229600" cy="5209858"/>
          </a:xfrm>
        </p:spPr>
        <p:txBody>
          <a:bodyPr/>
          <a:lstStyle/>
          <a:p>
            <a:pPr eaLnBrk="1" hangingPunct="1"/>
            <a:r>
              <a:rPr lang="en-US" dirty="0" smtClean="0">
                <a:latin typeface="Century Gothic" pitchFamily="34" charset="0"/>
              </a:rPr>
              <a:t>You can mix and match the sequence of ordering by using ASC and DESC after the column that is selected. ORDER BY can use either the column name, it’s alias, or numerical placement in the select to identify it for sorting.</a:t>
            </a:r>
          </a:p>
          <a:p>
            <a:pPr eaLnBrk="1" hangingPunct="1">
              <a:buFont typeface="Arial" charset="0"/>
              <a:buNone/>
            </a:pPr>
            <a:endParaRPr lang="en-US" sz="1400" dirty="0" smtClean="0">
              <a:latin typeface="Century Gothic" pitchFamily="34" charset="0"/>
            </a:endParaRP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SELECT site_code x, </a:t>
            </a:r>
          </a:p>
          <a:p>
            <a:pPr eaLnBrk="1" hangingPunct="1">
              <a:buFont typeface="Arial" charset="0"/>
              <a:buNone/>
            </a:pPr>
            <a:r>
              <a:rPr lang="en-US" sz="2000" noProof="1" smtClean="0">
                <a:latin typeface="Century Gothic" pitchFamily="34" charset="0"/>
              </a:rPr>
              <a:t>			item_number y, </a:t>
            </a:r>
          </a:p>
          <a:p>
            <a:pPr eaLnBrk="1" hangingPunct="1">
              <a:buFont typeface="Arial" charset="0"/>
              <a:buNone/>
            </a:pPr>
            <a:r>
              <a:rPr lang="en-US" sz="2000" noProof="1" smtClean="0">
                <a:latin typeface="Century Gothic" pitchFamily="34" charset="0"/>
              </a:rPr>
              <a:t>			dim_item_key z</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FROM dim_item</a:t>
            </a:r>
          </a:p>
          <a:p>
            <a:pPr eaLnBrk="1" hangingPunct="1">
              <a:buFont typeface="Arial" charset="0"/>
              <a:buNone/>
            </a:pPr>
            <a:r>
              <a:rPr lang="en-US" sz="2000" dirty="0" smtClean="0">
                <a:latin typeface="Century Gothic" pitchFamily="34" charset="0"/>
              </a:rPr>
              <a:t>	</a:t>
            </a:r>
            <a:r>
              <a:rPr lang="en-US" sz="2000" noProof="1" smtClean="0">
                <a:latin typeface="Century Gothic" pitchFamily="34" charset="0"/>
              </a:rPr>
              <a:t>ORDER BY x </a:t>
            </a:r>
            <a:r>
              <a:rPr lang="en-US" sz="2000" b="1" noProof="1" smtClean="0">
                <a:latin typeface="Century Gothic" pitchFamily="34" charset="0"/>
              </a:rPr>
              <a:t>DESC</a:t>
            </a:r>
            <a:r>
              <a:rPr lang="en-US" sz="2000" noProof="1" smtClean="0">
                <a:latin typeface="Century Gothic" pitchFamily="34" charset="0"/>
              </a:rPr>
              <a:t>, item_number, 3</a:t>
            </a:r>
            <a:endParaRPr lang="en-US" sz="20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43</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Effect transition="in" filter="fade">
                                      <p:cBhvr>
                                        <p:cTn id="7" dur="1000"/>
                                        <p:tgtEl>
                                          <p:spTgt spid="57346">
                                            <p:txEl>
                                              <p:pRg st="0" end="0"/>
                                            </p:txEl>
                                          </p:spTgt>
                                        </p:tgtEl>
                                      </p:cBhvr>
                                    </p:animEffect>
                                    <p:anim calcmode="lin" valueType="num">
                                      <p:cBhvr>
                                        <p:cTn id="8" dur="1000" fill="hold"/>
                                        <p:tgtEl>
                                          <p:spTgt spid="5734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734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7346">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7346">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7346">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7346">
                                            <p:txEl>
                                              <p:pRg st="5" end="5"/>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734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p:nvPr>
        </p:nvSpPr>
        <p:spPr>
          <a:xfrm>
            <a:off x="457200" y="231006"/>
            <a:ext cx="8229600" cy="717550"/>
          </a:xfrm>
        </p:spPr>
        <p:txBody>
          <a:bodyPr/>
          <a:lstStyle/>
          <a:p>
            <a:pPr eaLnBrk="1" hangingPunct="1"/>
            <a:r>
              <a:rPr lang="en-US" dirty="0" smtClean="0">
                <a:latin typeface="Century Gothic" pitchFamily="34" charset="0"/>
              </a:rPr>
              <a:t>Native Functions</a:t>
            </a:r>
          </a:p>
        </p:txBody>
      </p:sp>
      <p:sp>
        <p:nvSpPr>
          <p:cNvPr id="58370" name="Rectangle 3"/>
          <p:cNvSpPr>
            <a:spLocks noGrp="1"/>
          </p:cNvSpPr>
          <p:nvPr>
            <p:ph type="body" idx="1"/>
          </p:nvPr>
        </p:nvSpPr>
        <p:spPr>
          <a:xfrm>
            <a:off x="457199" y="1078029"/>
            <a:ext cx="8229601" cy="5229109"/>
          </a:xfrm>
        </p:spPr>
        <p:txBody>
          <a:bodyPr/>
          <a:lstStyle/>
          <a:p>
            <a:pPr eaLnBrk="1" hangingPunct="1"/>
            <a:r>
              <a:rPr lang="en-US" dirty="0" smtClean="0">
                <a:latin typeface="Century Gothic" pitchFamily="34" charset="0"/>
              </a:rPr>
              <a:t>Aggregate functions</a:t>
            </a:r>
          </a:p>
          <a:p>
            <a:pPr eaLnBrk="1" hangingPunct="1"/>
            <a:r>
              <a:rPr lang="en-US" dirty="0" smtClean="0">
                <a:latin typeface="Century Gothic" pitchFamily="34" charset="0"/>
              </a:rPr>
              <a:t>MIN – Display lowest value in the data set</a:t>
            </a:r>
          </a:p>
          <a:p>
            <a:pPr eaLnBrk="1" hangingPunct="1"/>
            <a:r>
              <a:rPr lang="en-US" dirty="0" smtClean="0">
                <a:latin typeface="Century Gothic" pitchFamily="34" charset="0"/>
              </a:rPr>
              <a:t>MAX – Display highest value in the data set</a:t>
            </a:r>
          </a:p>
          <a:p>
            <a:pPr eaLnBrk="1" hangingPunct="1"/>
            <a:r>
              <a:rPr lang="en-US" dirty="0" smtClean="0">
                <a:latin typeface="Century Gothic" pitchFamily="34" charset="0"/>
              </a:rPr>
              <a:t>AVG – Average the values across the entire data set</a:t>
            </a:r>
          </a:p>
          <a:p>
            <a:pPr eaLnBrk="1" hangingPunct="1"/>
            <a:r>
              <a:rPr lang="en-US" dirty="0" smtClean="0">
                <a:latin typeface="Century Gothic" pitchFamily="34" charset="0"/>
              </a:rPr>
              <a:t>SUM – Total up all the values in the data set</a:t>
            </a:r>
          </a:p>
          <a:p>
            <a:pPr eaLnBrk="1" hangingPunct="1"/>
            <a:r>
              <a:rPr lang="en-US" dirty="0" smtClean="0">
                <a:latin typeface="Century Gothic" pitchFamily="34" charset="0"/>
              </a:rPr>
              <a:t>COUNT – Count the results of the data set</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3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3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37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37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3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Native Functions – continued </a:t>
            </a:r>
          </a:p>
        </p:txBody>
      </p:sp>
      <p:sp>
        <p:nvSpPr>
          <p:cNvPr id="59394" name="Rectangle 3"/>
          <p:cNvSpPr>
            <a:spLocks noGrp="1"/>
          </p:cNvSpPr>
          <p:nvPr>
            <p:ph type="body" idx="1"/>
          </p:nvPr>
        </p:nvSpPr>
        <p:spPr>
          <a:xfrm>
            <a:off x="457200" y="1087655"/>
            <a:ext cx="8229600" cy="5219483"/>
          </a:xfrm>
        </p:spPr>
        <p:txBody>
          <a:bodyPr/>
          <a:lstStyle/>
          <a:p>
            <a:pPr eaLnBrk="1" hangingPunct="1">
              <a:lnSpc>
                <a:spcPct val="90000"/>
              </a:lnSpc>
            </a:pPr>
            <a:r>
              <a:rPr lang="en-US" sz="2400" dirty="0" smtClean="0">
                <a:latin typeface="Century Gothic" pitchFamily="34" charset="0"/>
              </a:rPr>
              <a:t>Other functions that aren’t necessarily used in calculations, but used frequently in BI.</a:t>
            </a:r>
          </a:p>
          <a:p>
            <a:pPr eaLnBrk="1" hangingPunct="1">
              <a:lnSpc>
                <a:spcPct val="90000"/>
              </a:lnSpc>
            </a:pPr>
            <a:r>
              <a:rPr lang="en-US" sz="2400" dirty="0" smtClean="0">
                <a:latin typeface="Century Gothic" pitchFamily="34" charset="0"/>
              </a:rPr>
              <a:t>SUBSTRING – Return some part of the total string that is fed into the function</a:t>
            </a:r>
          </a:p>
          <a:p>
            <a:pPr eaLnBrk="1" hangingPunct="1">
              <a:lnSpc>
                <a:spcPct val="90000"/>
              </a:lnSpc>
            </a:pPr>
            <a:r>
              <a:rPr lang="en-US" sz="2400" dirty="0" smtClean="0">
                <a:latin typeface="Century Gothic" pitchFamily="34" charset="0"/>
              </a:rPr>
              <a:t>CHARINDEX – Find the location in the string of a value as fed into the function and return that representative number</a:t>
            </a:r>
          </a:p>
          <a:p>
            <a:pPr eaLnBrk="1" hangingPunct="1">
              <a:lnSpc>
                <a:spcPct val="90000"/>
              </a:lnSpc>
            </a:pPr>
            <a:r>
              <a:rPr lang="en-US" sz="2400" dirty="0" smtClean="0">
                <a:latin typeface="Century Gothic" pitchFamily="34" charset="0"/>
              </a:rPr>
              <a:t>REPLACE – Return the string fed into the function minus any values that were to be replaced</a:t>
            </a:r>
          </a:p>
          <a:p>
            <a:pPr eaLnBrk="1" hangingPunct="1">
              <a:lnSpc>
                <a:spcPct val="90000"/>
              </a:lnSpc>
            </a:pPr>
            <a:endParaRPr lang="en-US" sz="2400" noProof="1" smtClean="0">
              <a:latin typeface="Century Gothic" pitchFamily="34" charset="0"/>
            </a:endParaRPr>
          </a:p>
          <a:p>
            <a:pPr eaLnBrk="1" hangingPunct="1">
              <a:lnSpc>
                <a:spcPct val="90000"/>
              </a:lnSpc>
              <a:buFont typeface="Arial" charset="0"/>
              <a:buNone/>
            </a:pPr>
            <a:r>
              <a:rPr lang="en-US" sz="2400" dirty="0" smtClean="0">
                <a:latin typeface="Century Gothic" pitchFamily="34" charset="0"/>
              </a:rPr>
              <a:t>	</a:t>
            </a:r>
            <a:r>
              <a:rPr lang="en-US" sz="2000" dirty="0" smtClean="0">
                <a:latin typeface="Century Gothic" pitchFamily="34" charset="0"/>
              </a:rPr>
              <a:t>SELECT</a:t>
            </a:r>
            <a:r>
              <a:rPr lang="en-US" sz="2000" noProof="1" smtClean="0">
                <a:latin typeface="Century Gothic" pitchFamily="34" charset="0"/>
              </a:rPr>
              <a:t> </a:t>
            </a:r>
          </a:p>
          <a:p>
            <a:pPr eaLnBrk="1" hangingPunct="1">
              <a:lnSpc>
                <a:spcPct val="90000"/>
              </a:lnSpc>
              <a:buFont typeface="Arial" charset="0"/>
              <a:buNone/>
            </a:pPr>
            <a:r>
              <a:rPr lang="en-US" sz="2000" noProof="1" smtClean="0">
                <a:latin typeface="Century Gothic" pitchFamily="34" charset="0"/>
              </a:rPr>
              <a:t>			</a:t>
            </a:r>
            <a:r>
              <a:rPr lang="en-US" sz="2000" b="1" noProof="1" smtClean="0">
                <a:latin typeface="Century Gothic" pitchFamily="34" charset="0"/>
              </a:rPr>
              <a:t>SUBSTRING</a:t>
            </a:r>
            <a:r>
              <a:rPr lang="en-US" sz="2000" noProof="1" smtClean="0">
                <a:latin typeface="Century Gothic" pitchFamily="34" charset="0"/>
              </a:rPr>
              <a:t>('XX-Company-Charleston', 3,100),</a:t>
            </a:r>
          </a:p>
          <a:p>
            <a:pPr eaLnBrk="1" hangingPunct="1">
              <a:lnSpc>
                <a:spcPct val="90000"/>
              </a:lnSpc>
              <a:buNone/>
            </a:pPr>
            <a:r>
              <a:rPr lang="en-US" sz="2000" noProof="1" smtClean="0">
                <a:latin typeface="Century Gothic" pitchFamily="34" charset="0"/>
              </a:rPr>
              <a:t>       </a:t>
            </a:r>
            <a:r>
              <a:rPr lang="en-US" sz="2000" dirty="0" smtClean="0">
                <a:latin typeface="Century Gothic" pitchFamily="34" charset="0"/>
              </a:rPr>
              <a:t>      </a:t>
            </a:r>
            <a:r>
              <a:rPr lang="en-US" sz="2000" b="1" noProof="1" smtClean="0">
                <a:latin typeface="Century Gothic" pitchFamily="34" charset="0"/>
              </a:rPr>
              <a:t>CHARINDEX</a:t>
            </a:r>
            <a:r>
              <a:rPr lang="en-US" sz="2000" noProof="1" smtClean="0">
                <a:latin typeface="Century Gothic" pitchFamily="34" charset="0"/>
              </a:rPr>
              <a:t>('C', 'XX-Company-Charleston', 5),</a:t>
            </a:r>
          </a:p>
          <a:p>
            <a:pPr eaLnBrk="1" hangingPunct="1">
              <a:lnSpc>
                <a:spcPct val="90000"/>
              </a:lnSpc>
              <a:buFont typeface="Arial" charset="0"/>
              <a:buNone/>
            </a:pPr>
            <a:r>
              <a:rPr lang="en-US" sz="2000" dirty="0" smtClean="0">
                <a:latin typeface="Century Gothic" pitchFamily="34" charset="0"/>
              </a:rPr>
              <a:t>             </a:t>
            </a:r>
            <a:r>
              <a:rPr lang="en-US" sz="2000" b="1" noProof="1" smtClean="0">
                <a:latin typeface="Century Gothic" pitchFamily="34" charset="0"/>
              </a:rPr>
              <a:t>REPLACE</a:t>
            </a:r>
            <a:r>
              <a:rPr lang="en-US" sz="2000" noProof="1" smtClean="0">
                <a:latin typeface="Century Gothic" pitchFamily="34" charset="0"/>
              </a:rPr>
              <a:t>('XX-Company-Charleston','XX-','')</a:t>
            </a:r>
            <a:endParaRPr lang="en-US" sz="2000" dirty="0" smtClean="0">
              <a:latin typeface="Century Gothic" pitchFamily="34" charset="0"/>
            </a:endParaRPr>
          </a:p>
          <a:p>
            <a:pPr eaLnBrk="1" hangingPunct="1">
              <a:lnSpc>
                <a:spcPct val="90000"/>
              </a:lnSpc>
              <a:buNone/>
            </a:pPr>
            <a:endParaRPr lang="en-US" sz="24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3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39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39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39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394">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39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Native Functions – continued </a:t>
            </a:r>
          </a:p>
        </p:txBody>
      </p:sp>
      <p:sp>
        <p:nvSpPr>
          <p:cNvPr id="60418" name="Rectangle 3"/>
          <p:cNvSpPr>
            <a:spLocks noGrp="1"/>
          </p:cNvSpPr>
          <p:nvPr>
            <p:ph type="body" idx="1"/>
          </p:nvPr>
        </p:nvSpPr>
        <p:spPr>
          <a:xfrm>
            <a:off x="457200" y="1087655"/>
            <a:ext cx="8229600" cy="5219483"/>
          </a:xfrm>
        </p:spPr>
        <p:txBody>
          <a:bodyPr/>
          <a:lstStyle/>
          <a:p>
            <a:pPr eaLnBrk="1" hangingPunct="1"/>
            <a:r>
              <a:rPr lang="en-US" dirty="0" smtClean="0">
                <a:latin typeface="Century Gothic" pitchFamily="34" charset="0"/>
              </a:rPr>
              <a:t>CONVERT – Can convert one data type to another data type</a:t>
            </a:r>
          </a:p>
          <a:p>
            <a:pPr eaLnBrk="1" hangingPunct="1"/>
            <a:r>
              <a:rPr lang="en-US" dirty="0" smtClean="0">
                <a:latin typeface="Century Gothic" pitchFamily="34" charset="0"/>
              </a:rPr>
              <a:t>GETDATE() – Returns the current date</a:t>
            </a:r>
          </a:p>
          <a:p>
            <a:pPr eaLnBrk="1" hangingPunct="1"/>
            <a:r>
              <a:rPr lang="en-US" dirty="0" smtClean="0">
                <a:latin typeface="Century Gothic" pitchFamily="34" charset="0"/>
              </a:rPr>
              <a:t>CASE Statements – Can be used to build IF-THEN statements into SELECT (and WHERE/GROUP BY/ORDER BY)</a:t>
            </a:r>
          </a:p>
          <a:p>
            <a:pPr eaLnBrk="1" hangingPunct="1"/>
            <a:r>
              <a:rPr lang="en-US" dirty="0" smtClean="0">
                <a:latin typeface="Century Gothic" pitchFamily="34" charset="0"/>
              </a:rPr>
              <a:t>ISNULL – Replace a null value</a:t>
            </a:r>
          </a:p>
          <a:p>
            <a:pPr eaLnBrk="1" hangingPunct="1"/>
            <a:r>
              <a:rPr lang="en-US" dirty="0" smtClean="0">
                <a:latin typeface="Century Gothic" pitchFamily="34" charset="0"/>
              </a:rPr>
              <a:t>NULLIF – Returns null value if both arguments are equal</a:t>
            </a:r>
          </a:p>
          <a:p>
            <a:pPr eaLnBrk="1" hangingPunct="1"/>
            <a:r>
              <a:rPr lang="en-US" dirty="0" smtClean="0">
                <a:latin typeface="Century Gothic" pitchFamily="34" charset="0"/>
              </a:rPr>
              <a:t>LEN – Find the length of the string</a:t>
            </a: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4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4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04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Non-Native Functions</a:t>
            </a:r>
          </a:p>
        </p:txBody>
      </p:sp>
      <p:sp>
        <p:nvSpPr>
          <p:cNvPr id="60418" name="Rectangle 3"/>
          <p:cNvSpPr>
            <a:spLocks noGrp="1"/>
          </p:cNvSpPr>
          <p:nvPr>
            <p:ph type="body" idx="1"/>
          </p:nvPr>
        </p:nvSpPr>
        <p:spPr>
          <a:xfrm>
            <a:off x="457200" y="1087655"/>
            <a:ext cx="8229600" cy="5219483"/>
          </a:xfrm>
        </p:spPr>
        <p:txBody>
          <a:bodyPr/>
          <a:lstStyle/>
          <a:p>
            <a:pPr eaLnBrk="1" hangingPunct="1"/>
            <a:r>
              <a:rPr lang="en-US" dirty="0" smtClean="0">
                <a:latin typeface="Century Gothic" pitchFamily="34" charset="0"/>
              </a:rPr>
              <a:t>Functions created to do a complex calculations (based on input parameters) that can be used by multiple procedures.</a:t>
            </a:r>
          </a:p>
          <a:p>
            <a:pPr eaLnBrk="1" hangingPunct="1"/>
            <a:r>
              <a:rPr lang="en-US" dirty="0" smtClean="0">
                <a:latin typeface="Century Gothic" pitchFamily="34" charset="0"/>
              </a:rPr>
              <a:t>Functions can be found under the Procedures section of the Builder pane.</a:t>
            </a:r>
          </a:p>
          <a:p>
            <a:pPr eaLnBrk="1" hangingPunct="1"/>
            <a:r>
              <a:rPr lang="en-US" dirty="0" smtClean="0">
                <a:latin typeface="Century Gothic" pitchFamily="34" charset="0"/>
              </a:rPr>
              <a:t>Examples:</a:t>
            </a:r>
          </a:p>
          <a:p>
            <a:pPr lvl="1" eaLnBrk="1" hangingPunct="1"/>
            <a:r>
              <a:rPr lang="en-US" dirty="0" err="1" smtClean="0">
                <a:latin typeface="Century Gothic" pitchFamily="34" charset="0"/>
              </a:rPr>
              <a:t>ConvertCurrencyValueTrans</a:t>
            </a:r>
            <a:endParaRPr lang="en-US" dirty="0" smtClean="0">
              <a:latin typeface="Century Gothic" pitchFamily="34" charset="0"/>
            </a:endParaRPr>
          </a:p>
          <a:p>
            <a:pPr lvl="1" eaLnBrk="1" hangingPunct="1"/>
            <a:r>
              <a:rPr lang="en-US" dirty="0" err="1" smtClean="0">
                <a:latin typeface="Century Gothic" pitchFamily="34" charset="0"/>
              </a:rPr>
              <a:t>GetExchangeRate</a:t>
            </a:r>
            <a:endParaRPr lang="en-US"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41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4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4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Data Types</a:t>
            </a:r>
          </a:p>
        </p:txBody>
      </p:sp>
      <p:sp>
        <p:nvSpPr>
          <p:cNvPr id="61442" name="Rectangle 3"/>
          <p:cNvSpPr>
            <a:spLocks noGrp="1"/>
          </p:cNvSpPr>
          <p:nvPr>
            <p:ph type="body" idx="1"/>
          </p:nvPr>
        </p:nvSpPr>
        <p:spPr>
          <a:xfrm>
            <a:off x="457200" y="957263"/>
            <a:ext cx="8229600" cy="5349875"/>
          </a:xfrm>
        </p:spPr>
        <p:txBody>
          <a:bodyPr/>
          <a:lstStyle/>
          <a:p>
            <a:pPr eaLnBrk="1" hangingPunct="1">
              <a:lnSpc>
                <a:spcPct val="80000"/>
              </a:lnSpc>
            </a:pPr>
            <a:r>
              <a:rPr lang="en-US" sz="2400" dirty="0" smtClean="0">
                <a:latin typeface="Century Gothic" pitchFamily="34" charset="0"/>
              </a:rPr>
              <a:t>DATETIME – Date and time values. Calculations can be made against a DATETIME value. They can be subtracted from other dates to find the number of days between them, or they can have numeric values subtracted from them to find other dates or date/times. </a:t>
            </a:r>
          </a:p>
          <a:p>
            <a:pPr eaLnBrk="1" hangingPunct="1">
              <a:lnSpc>
                <a:spcPct val="80000"/>
              </a:lnSpc>
              <a:buNone/>
            </a:pPr>
            <a:endParaRPr lang="en-US" sz="1200" dirty="0" smtClean="0">
              <a:latin typeface="Century Gothic" pitchFamily="34" charset="0"/>
            </a:endParaRPr>
          </a:p>
          <a:p>
            <a:pPr lvl="1" eaLnBrk="1" hangingPunct="1">
              <a:lnSpc>
                <a:spcPct val="80000"/>
              </a:lnSpc>
              <a:buNone/>
            </a:pPr>
            <a:r>
              <a:rPr lang="en-US" sz="1400" dirty="0" smtClean="0"/>
              <a:t>DECLARE @date AS DATETIME</a:t>
            </a:r>
          </a:p>
          <a:p>
            <a:pPr lvl="1">
              <a:buNone/>
            </a:pPr>
            <a:r>
              <a:rPr lang="en-US" sz="1400" dirty="0" smtClean="0"/>
              <a:t>SET @date = '2014-02-21'</a:t>
            </a:r>
          </a:p>
          <a:p>
            <a:pPr lvl="1">
              <a:buNone/>
            </a:pPr>
            <a:r>
              <a:rPr lang="en-US" sz="1400" dirty="0" smtClean="0"/>
              <a:t>SELECT </a:t>
            </a:r>
          </a:p>
          <a:p>
            <a:pPr lvl="1">
              <a:buNone/>
            </a:pPr>
            <a:r>
              <a:rPr lang="en-US" sz="1400" dirty="0" smtClean="0"/>
              <a:t>CASE</a:t>
            </a:r>
          </a:p>
          <a:p>
            <a:pPr lvl="1">
              <a:buNone/>
            </a:pPr>
            <a:r>
              <a:rPr lang="en-US" sz="1400" dirty="0" smtClean="0"/>
              <a:t>   WHEN (GETDATE() - @date) &lt;= 17 THEN '&lt;17'</a:t>
            </a:r>
          </a:p>
          <a:p>
            <a:pPr lvl="1">
              <a:buNone/>
            </a:pPr>
            <a:r>
              <a:rPr lang="en-US" sz="1400" dirty="0" smtClean="0"/>
              <a:t>   WHEN (GETDATE() - (@date - 1)) &lt; 18 THEN '17&lt; DATE &lt;18'</a:t>
            </a:r>
          </a:p>
          <a:p>
            <a:pPr lvl="1">
              <a:buNone/>
            </a:pPr>
            <a:r>
              <a:rPr lang="en-US" sz="1400" dirty="0" smtClean="0"/>
              <a:t>   ELSE 'NO'</a:t>
            </a:r>
          </a:p>
          <a:p>
            <a:pPr lvl="1">
              <a:buNone/>
            </a:pPr>
            <a:r>
              <a:rPr lang="en-US" sz="1400" dirty="0" smtClean="0"/>
              <a:t>END </a:t>
            </a:r>
            <a:r>
              <a:rPr lang="en-US" sz="1400" dirty="0" err="1" smtClean="0"/>
              <a:t>comparison_excluding_time</a:t>
            </a:r>
            <a:r>
              <a:rPr lang="en-US" sz="1400" dirty="0" smtClean="0"/>
              <a:t>, </a:t>
            </a:r>
          </a:p>
          <a:p>
            <a:pPr lvl="1">
              <a:buNone/>
            </a:pPr>
            <a:r>
              <a:rPr lang="en-US" sz="1400" dirty="0" smtClean="0"/>
              <a:t>GETDATE() - @date </a:t>
            </a:r>
            <a:r>
              <a:rPr lang="en-US" sz="1400" dirty="0" err="1" smtClean="0"/>
              <a:t>raw_date_subtraction</a:t>
            </a:r>
            <a:r>
              <a:rPr lang="en-US" sz="1400" dirty="0" smtClean="0"/>
              <a:t>,</a:t>
            </a:r>
          </a:p>
          <a:p>
            <a:pPr lvl="1">
              <a:buNone/>
            </a:pPr>
            <a:r>
              <a:rPr lang="en-US" sz="1400" dirty="0" smtClean="0"/>
              <a:t>CONVERT(NUMERIC,(GETDATE() - @date)) </a:t>
            </a:r>
            <a:r>
              <a:rPr lang="en-US" sz="1400" dirty="0" err="1" smtClean="0"/>
              <a:t>numeric_no_decimals</a:t>
            </a:r>
            <a:r>
              <a:rPr lang="en-US" sz="1400" dirty="0" smtClean="0"/>
              <a:t>, </a:t>
            </a:r>
          </a:p>
          <a:p>
            <a:pPr lvl="1">
              <a:buNone/>
            </a:pPr>
            <a:r>
              <a:rPr lang="en-US" sz="1400" dirty="0" smtClean="0"/>
              <a:t>CONVERT(NUMERIC(12,4),(GETDATE() - @date))</a:t>
            </a:r>
            <a:r>
              <a:rPr lang="en-US" sz="1400" dirty="0" err="1" smtClean="0"/>
              <a:t>numeric_with_decimals</a:t>
            </a:r>
            <a:r>
              <a:rPr lang="en-US" sz="1400" dirty="0" smtClean="0"/>
              <a:t>,</a:t>
            </a:r>
          </a:p>
          <a:p>
            <a:pPr lvl="1">
              <a:buNone/>
            </a:pPr>
            <a:r>
              <a:rPr lang="en-US" sz="1400" dirty="0" smtClean="0"/>
              <a:t>GETDATE() - 5 </a:t>
            </a:r>
            <a:r>
              <a:rPr lang="en-US" sz="1400" dirty="0" err="1" smtClean="0"/>
              <a:t>subtracting_days</a:t>
            </a:r>
            <a:r>
              <a:rPr lang="en-US" sz="1400" dirty="0" smtClean="0"/>
              <a:t>, </a:t>
            </a:r>
          </a:p>
          <a:p>
            <a:pPr lvl="1">
              <a:buNone/>
            </a:pPr>
            <a:r>
              <a:rPr lang="en-US" sz="1400" dirty="0" smtClean="0"/>
              <a:t>GETDATE() - .5 </a:t>
            </a:r>
            <a:r>
              <a:rPr lang="en-US" sz="1400" dirty="0" err="1" smtClean="0"/>
              <a:t>subtracting_partial_day</a:t>
            </a:r>
            <a:endParaRPr lang="en-US" sz="1400" dirty="0" smtClean="0"/>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4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4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4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4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44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4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1442">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1442">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1442">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442">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144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Data Types – continued </a:t>
            </a:r>
          </a:p>
        </p:txBody>
      </p:sp>
      <p:sp>
        <p:nvSpPr>
          <p:cNvPr id="62466" name="Rectangle 3"/>
          <p:cNvSpPr>
            <a:spLocks noGrp="1"/>
          </p:cNvSpPr>
          <p:nvPr>
            <p:ph type="body" idx="1"/>
          </p:nvPr>
        </p:nvSpPr>
        <p:spPr>
          <a:xfrm>
            <a:off x="457199" y="957263"/>
            <a:ext cx="8429625" cy="5349875"/>
          </a:xfrm>
        </p:spPr>
        <p:txBody>
          <a:bodyPr/>
          <a:lstStyle/>
          <a:p>
            <a:pPr eaLnBrk="1" hangingPunct="1">
              <a:lnSpc>
                <a:spcPct val="90000"/>
              </a:lnSpc>
            </a:pPr>
            <a:r>
              <a:rPr lang="en-US" dirty="0" smtClean="0">
                <a:latin typeface="Century Gothic" pitchFamily="34" charset="0"/>
              </a:rPr>
              <a:t>NUMERIC(X,Y) – Numeric values. X is the number of characters prior to the decimal point, Y is the number after the decimal point.</a:t>
            </a:r>
          </a:p>
          <a:p>
            <a:pPr eaLnBrk="1" hangingPunct="1">
              <a:lnSpc>
                <a:spcPct val="90000"/>
              </a:lnSpc>
            </a:pPr>
            <a:r>
              <a:rPr lang="en-US" dirty="0" smtClean="0">
                <a:latin typeface="Century Gothic" pitchFamily="34" charset="0"/>
              </a:rPr>
              <a:t>VARCHAR() – Character field, can hold any standard alphanumeric letter, but not Unicode or multi-byte characters. This is being replaced throughout the QAD BI 3.x solution with NVARCHAR().</a:t>
            </a:r>
          </a:p>
          <a:p>
            <a:pPr eaLnBrk="1" hangingPunct="1">
              <a:lnSpc>
                <a:spcPct val="90000"/>
              </a:lnSpc>
            </a:pPr>
            <a:r>
              <a:rPr lang="en-US" dirty="0" smtClean="0">
                <a:latin typeface="Century Gothic" pitchFamily="34" charset="0"/>
              </a:rPr>
              <a:t>NVARCHAR() – Character field, can hold any standard, Unicode and multi-byte alpha numeric letter. The new standard for alpha numeric characters as of QAD BI 3.4.1 and later.</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49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46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914400" lvl="1" indent="-457200" eaLnBrk="1" hangingPunct="1">
              <a:buFont typeface="Arial" pitchFamily="34" charset="0"/>
              <a:buChar char="•"/>
            </a:pPr>
            <a:r>
              <a:rPr lang="en-US" sz="2800" dirty="0" smtClean="0">
                <a:latin typeface="Century Gothic" pitchFamily="34" charset="0"/>
              </a:rPr>
              <a:t>Introduction to/overview of SQL and the most common elements encountered in our BI  solution.</a:t>
            </a:r>
          </a:p>
          <a:p>
            <a:pPr marL="914400" lvl="1" indent="-457200" eaLnBrk="1" hangingPunct="1">
              <a:buFont typeface="Arial" pitchFamily="34" charset="0"/>
              <a:buChar char="•"/>
            </a:pPr>
            <a:r>
              <a:rPr lang="en-US" sz="2800" dirty="0" smtClean="0">
                <a:latin typeface="Century Gothic" pitchFamily="34" charset="0"/>
              </a:rPr>
              <a:t>Overview and detailed hands on experience with BI troubleshooting tools and techniques.</a:t>
            </a:r>
          </a:p>
          <a:p>
            <a:pPr marL="914400" lvl="1" indent="-457200" eaLnBrk="1" hangingPunct="1">
              <a:buFont typeface="Arial" pitchFamily="34" charset="0"/>
              <a:buChar char="•"/>
            </a:pPr>
            <a:r>
              <a:rPr lang="en-US" sz="2800" dirty="0" smtClean="0">
                <a:latin typeface="Century Gothic" pitchFamily="34" charset="0"/>
              </a:rPr>
              <a:t>Customization methodologies to ensure minimal impact to upgrades and patches.</a:t>
            </a:r>
          </a:p>
          <a:p>
            <a:pPr marL="914400" lvl="1" indent="-457200" eaLnBrk="1" hangingPunct="1">
              <a:buFont typeface="Arial" pitchFamily="34" charset="0"/>
              <a:buChar char="•"/>
            </a:pPr>
            <a:r>
              <a:rPr lang="en-US" sz="2800" dirty="0" smtClean="0">
                <a:latin typeface="Century Gothic" pitchFamily="34" charset="0"/>
              </a:rPr>
              <a:t>Performance tuning methodologies.</a:t>
            </a:r>
          </a:p>
          <a:p>
            <a:endParaRPr lang="en-US" dirty="0"/>
          </a:p>
        </p:txBody>
      </p:sp>
      <p:sp>
        <p:nvSpPr>
          <p:cNvPr id="22529" name="Rectangle 2"/>
          <p:cNvSpPr>
            <a:spLocks noGrp="1"/>
          </p:cNvSpPr>
          <p:nvPr>
            <p:ph type="title"/>
          </p:nvPr>
        </p:nvSpPr>
        <p:spPr/>
        <p:txBody>
          <a:bodyPr/>
          <a:lstStyle/>
          <a:p>
            <a:pPr marL="533400" indent="-533400" eaLnBrk="1" hangingPunct="1"/>
            <a:r>
              <a:rPr lang="en-US" dirty="0" smtClean="0">
                <a:latin typeface="Century Gothic" pitchFamily="34" charset="0"/>
              </a:rPr>
              <a:t>Course Objectives</a:t>
            </a:r>
          </a:p>
        </p:txBody>
      </p:sp>
      <p:sp>
        <p:nvSpPr>
          <p:cNvPr id="7" name="Text Placeholder 6"/>
          <p:cNvSpPr>
            <a:spLocks noGrp="1"/>
          </p:cNvSpPr>
          <p:nvPr>
            <p:ph type="body" sz="quarter" idx="11"/>
          </p:nvPr>
        </p:nvSpPr>
        <p:spPr/>
        <p:txBody>
          <a:bodyPr/>
          <a:lstStyle/>
          <a:p>
            <a:endParaRPr lang="en-US"/>
          </a:p>
        </p:txBody>
      </p:sp>
      <p:sp>
        <p:nvSpPr>
          <p:cNvPr id="5"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Data Types – continued </a:t>
            </a:r>
          </a:p>
        </p:txBody>
      </p:sp>
      <p:sp>
        <p:nvSpPr>
          <p:cNvPr id="63490" name="Rectangle 3"/>
          <p:cNvSpPr>
            <a:spLocks noGrp="1"/>
          </p:cNvSpPr>
          <p:nvPr>
            <p:ph type="body" idx="1"/>
          </p:nvPr>
        </p:nvSpPr>
        <p:spPr>
          <a:xfrm>
            <a:off x="457200" y="957263"/>
            <a:ext cx="8229600" cy="5349875"/>
          </a:xfrm>
        </p:spPr>
        <p:txBody>
          <a:bodyPr/>
          <a:lstStyle/>
          <a:p>
            <a:pPr eaLnBrk="1" hangingPunct="1"/>
            <a:r>
              <a:rPr lang="en-US" dirty="0" smtClean="0">
                <a:latin typeface="Century Gothic" pitchFamily="34" charset="0"/>
              </a:rPr>
              <a:t>INTEGER – A numeric value with no decimal point. Dividing an integer will not produce decimals, but will instead round down to the nearest even value.</a:t>
            </a:r>
          </a:p>
          <a:p>
            <a:pPr eaLnBrk="1" hangingPunct="1">
              <a:buFont typeface="Arial" charset="0"/>
              <a:buNone/>
            </a:pPr>
            <a:endParaRPr lang="en-US" dirty="0" smtClean="0">
              <a:latin typeface="Century Gothic" pitchFamily="34" charset="0"/>
            </a:endParaRP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SELECT pur_lead_time, pur_lead_time/2</a:t>
            </a: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FROM dim_item</a:t>
            </a:r>
          </a:p>
          <a:p>
            <a:pPr eaLnBrk="1" hangingPunct="1">
              <a:buFont typeface="Arial" charset="0"/>
              <a:buNone/>
            </a:pPr>
            <a:r>
              <a:rPr lang="en-US" sz="2400" dirty="0" smtClean="0">
                <a:latin typeface="Century Gothic" pitchFamily="34" charset="0"/>
              </a:rPr>
              <a:t>	</a:t>
            </a:r>
            <a:r>
              <a:rPr lang="en-US" sz="2400" noProof="1" smtClean="0">
                <a:latin typeface="Century Gothic" pitchFamily="34" charset="0"/>
              </a:rPr>
              <a:t>WHERE pur_lead_time &gt; 4</a:t>
            </a:r>
            <a:endParaRPr lang="en-US" sz="24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9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349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51</a:t>
            </a:fld>
            <a:endParaRPr lang="en-US">
              <a:latin typeface="Century Gothic" pitchFamily="34" charset="0"/>
            </a:endParaRPr>
          </a:p>
        </p:txBody>
      </p:sp>
      <p:sp>
        <p:nvSpPr>
          <p:cNvPr id="14338" name="Content Placeholder 2"/>
          <p:cNvSpPr>
            <a:spLocks noGrp="1"/>
          </p:cNvSpPr>
          <p:nvPr>
            <p:ph idx="1"/>
          </p:nvPr>
        </p:nvSpPr>
        <p:spPr>
          <a:xfrm>
            <a:off x="457200" y="1174282"/>
            <a:ext cx="8229600" cy="5142381"/>
          </a:xfrm>
        </p:spPr>
        <p:txBody>
          <a:bodyPr/>
          <a:lstStyle/>
          <a:p>
            <a:r>
              <a:rPr lang="en-US" dirty="0" smtClean="0">
                <a:solidFill>
                  <a:srgbClr val="4F4F4F"/>
                </a:solidFill>
                <a:latin typeface="Century Gothic" pitchFamily="34" charset="0"/>
              </a:rPr>
              <a:t>When writing any DIVIDE BY statement, need to handle the possibility of 0 value divisor</a:t>
            </a:r>
          </a:p>
          <a:p>
            <a:pPr lvl="1">
              <a:buNone/>
            </a:pPr>
            <a:endParaRPr lang="en-US" sz="2000" dirty="0" smtClean="0"/>
          </a:p>
          <a:p>
            <a:pPr lvl="1">
              <a:buNone/>
            </a:pPr>
            <a:r>
              <a:rPr lang="en-US" dirty="0" smtClean="0"/>
              <a:t>DECLARE @a NUMERIC(10,2)</a:t>
            </a:r>
          </a:p>
          <a:p>
            <a:pPr lvl="1">
              <a:buNone/>
            </a:pPr>
            <a:r>
              <a:rPr lang="en-US" dirty="0" smtClean="0"/>
              <a:t>SET @a = 0</a:t>
            </a:r>
          </a:p>
          <a:p>
            <a:pPr lvl="1">
              <a:buNone/>
            </a:pPr>
            <a:r>
              <a:rPr lang="en-US" dirty="0" smtClean="0"/>
              <a:t>SELECT 10/@a</a:t>
            </a: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254000"/>
            <a:ext cx="8229600" cy="708025"/>
          </a:xfrm>
        </p:spPr>
        <p:txBody>
          <a:bodyPr/>
          <a:lstStyle/>
          <a:p>
            <a:r>
              <a:rPr lang="en-US" dirty="0" smtClean="0">
                <a:solidFill>
                  <a:srgbClr val="4F4F4F"/>
                </a:solidFill>
                <a:latin typeface="Century Gothic" pitchFamily="34" charset="0"/>
              </a:rPr>
              <a:t>Divide by Zero Error</a:t>
            </a:r>
          </a:p>
        </p:txBody>
      </p:sp>
      <p:pic>
        <p:nvPicPr>
          <p:cNvPr id="1026" name="Picture 2"/>
          <p:cNvPicPr>
            <a:picLocks noChangeAspect="1" noChangeArrowheads="1"/>
          </p:cNvPicPr>
          <p:nvPr/>
        </p:nvPicPr>
        <p:blipFill>
          <a:blip r:embed="rId3"/>
          <a:srcRect/>
          <a:stretch>
            <a:fillRect/>
          </a:stretch>
        </p:blipFill>
        <p:spPr bwMode="auto">
          <a:xfrm>
            <a:off x="457200" y="4247592"/>
            <a:ext cx="7540926" cy="170194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52</a:t>
            </a:fld>
            <a:endParaRPr lang="en-US">
              <a:latin typeface="Century Gothic" pitchFamily="34" charset="0"/>
            </a:endParaRPr>
          </a:p>
        </p:txBody>
      </p:sp>
      <p:sp>
        <p:nvSpPr>
          <p:cNvPr id="14338" name="Content Placeholder 2"/>
          <p:cNvSpPr>
            <a:spLocks noGrp="1"/>
          </p:cNvSpPr>
          <p:nvPr>
            <p:ph idx="1"/>
          </p:nvPr>
        </p:nvSpPr>
        <p:spPr>
          <a:xfrm>
            <a:off x="457200" y="1126156"/>
            <a:ext cx="8229600" cy="5190507"/>
          </a:xfrm>
        </p:spPr>
        <p:txBody>
          <a:bodyPr/>
          <a:lstStyle/>
          <a:p>
            <a:r>
              <a:rPr lang="en-US" dirty="0" smtClean="0">
                <a:solidFill>
                  <a:srgbClr val="4F4F4F"/>
                </a:solidFill>
                <a:latin typeface="Century Gothic" pitchFamily="34" charset="0"/>
              </a:rPr>
              <a:t>When writing any DIVIDE BY statement, need to handle the possibility of 0 value divisor</a:t>
            </a:r>
          </a:p>
          <a:p>
            <a:pPr>
              <a:buNone/>
            </a:pPr>
            <a:endParaRPr lang="en-US" sz="2400" dirty="0" smtClean="0"/>
          </a:p>
          <a:p>
            <a:pPr lvl="1">
              <a:buNone/>
            </a:pPr>
            <a:r>
              <a:rPr lang="en-US" dirty="0" smtClean="0"/>
              <a:t>DECLARE @a NUMERIC(10,2)</a:t>
            </a:r>
          </a:p>
          <a:p>
            <a:pPr lvl="1">
              <a:buNone/>
            </a:pPr>
            <a:r>
              <a:rPr lang="en-US" dirty="0" smtClean="0"/>
              <a:t>SET @a = 0</a:t>
            </a:r>
          </a:p>
          <a:p>
            <a:pPr lvl="1">
              <a:buNone/>
            </a:pPr>
            <a:r>
              <a:rPr lang="en-US" dirty="0" smtClean="0"/>
              <a:t>SELECT </a:t>
            </a:r>
          </a:p>
          <a:p>
            <a:pPr lvl="1">
              <a:buNone/>
            </a:pPr>
            <a:r>
              <a:rPr lang="en-US" dirty="0" smtClean="0"/>
              <a:t>	CASE</a:t>
            </a:r>
          </a:p>
          <a:p>
            <a:pPr lvl="1">
              <a:buNone/>
            </a:pPr>
            <a:r>
              <a:rPr lang="en-US" dirty="0" smtClean="0"/>
              <a:t>			WHEN a = 0</a:t>
            </a:r>
          </a:p>
          <a:p>
            <a:pPr lvl="1">
              <a:buNone/>
            </a:pPr>
            <a:r>
              <a:rPr lang="en-US" dirty="0" smtClean="0"/>
              <a:t>			THEN 0</a:t>
            </a:r>
          </a:p>
          <a:p>
            <a:pPr lvl="1">
              <a:buNone/>
            </a:pPr>
            <a:r>
              <a:rPr lang="en-US" dirty="0" smtClean="0"/>
              <a:t>			ELSE 10/@a</a:t>
            </a:r>
          </a:p>
          <a:p>
            <a:pPr lvl="1">
              <a:buNone/>
            </a:pPr>
            <a:r>
              <a:rPr lang="en-US" dirty="0" smtClean="0">
                <a:solidFill>
                  <a:srgbClr val="4F4F4F"/>
                </a:solidFill>
                <a:latin typeface="Century Gothic" pitchFamily="34" charset="0"/>
              </a:rPr>
              <a:t>	END</a:t>
            </a:r>
          </a:p>
        </p:txBody>
      </p:sp>
      <p:sp>
        <p:nvSpPr>
          <p:cNvPr id="14339" name="Title 3"/>
          <p:cNvSpPr>
            <a:spLocks noGrp="1"/>
          </p:cNvSpPr>
          <p:nvPr>
            <p:ph type="title"/>
          </p:nvPr>
        </p:nvSpPr>
        <p:spPr>
          <a:xfrm>
            <a:off x="296883" y="254000"/>
            <a:ext cx="8759805" cy="708025"/>
          </a:xfrm>
        </p:spPr>
        <p:txBody>
          <a:bodyPr/>
          <a:lstStyle/>
          <a:p>
            <a:r>
              <a:rPr lang="en-US" dirty="0" smtClean="0">
                <a:solidFill>
                  <a:srgbClr val="4F4F4F"/>
                </a:solidFill>
                <a:latin typeface="Century Gothic" pitchFamily="34" charset="0"/>
              </a:rPr>
              <a:t>Divide by Zero Error – Solution: use CASE</a:t>
            </a:r>
          </a:p>
        </p:txBody>
      </p:sp>
      <p:pic>
        <p:nvPicPr>
          <p:cNvPr id="2050" name="Picture 2"/>
          <p:cNvPicPr>
            <a:picLocks noChangeAspect="1" noChangeArrowheads="1"/>
          </p:cNvPicPr>
          <p:nvPr/>
        </p:nvPicPr>
        <p:blipFill>
          <a:blip r:embed="rId3"/>
          <a:srcRect/>
          <a:stretch>
            <a:fillRect/>
          </a:stretch>
        </p:blipFill>
        <p:spPr bwMode="auto">
          <a:xfrm>
            <a:off x="4571999" y="3429000"/>
            <a:ext cx="4155611" cy="18673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3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3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53</a:t>
            </a:fld>
            <a:endParaRPr lang="en-US">
              <a:latin typeface="Century Gothic" pitchFamily="34" charset="0"/>
            </a:endParaRPr>
          </a:p>
        </p:txBody>
      </p:sp>
      <p:sp>
        <p:nvSpPr>
          <p:cNvPr id="14338" name="Content Placeholder 2"/>
          <p:cNvSpPr>
            <a:spLocks noGrp="1"/>
          </p:cNvSpPr>
          <p:nvPr>
            <p:ph idx="1"/>
          </p:nvPr>
        </p:nvSpPr>
        <p:spPr>
          <a:xfrm>
            <a:off x="457200" y="1087655"/>
            <a:ext cx="8229600" cy="5229008"/>
          </a:xfrm>
        </p:spPr>
        <p:txBody>
          <a:bodyPr/>
          <a:lstStyle/>
          <a:p>
            <a:r>
              <a:rPr lang="en-US" dirty="0" smtClean="0">
                <a:solidFill>
                  <a:srgbClr val="4F4F4F"/>
                </a:solidFill>
                <a:latin typeface="Century Gothic" pitchFamily="34" charset="0"/>
              </a:rPr>
              <a:t>There are times when we end up with a divide by 0 error due to rounding issues with numeric fields.</a:t>
            </a:r>
          </a:p>
          <a:p>
            <a:r>
              <a:rPr lang="en-US" dirty="0" smtClean="0">
                <a:solidFill>
                  <a:srgbClr val="4F4F4F"/>
                </a:solidFill>
                <a:latin typeface="Century Gothic" pitchFamily="34" charset="0"/>
              </a:rPr>
              <a:t>SELECT 9/10000000 </a:t>
            </a:r>
          </a:p>
          <a:p>
            <a:pPr lvl="1"/>
            <a:r>
              <a:rPr lang="en-US" dirty="0" smtClean="0">
                <a:solidFill>
                  <a:srgbClr val="4F4F4F"/>
                </a:solidFill>
                <a:latin typeface="Century Gothic" pitchFamily="34" charset="0"/>
              </a:rPr>
              <a:t>Result in SQL Server = 0</a:t>
            </a:r>
          </a:p>
          <a:p>
            <a:r>
              <a:rPr lang="en-US" dirty="0" smtClean="0">
                <a:solidFill>
                  <a:srgbClr val="4F4F4F"/>
                </a:solidFill>
                <a:latin typeface="Century Gothic" pitchFamily="34" charset="0"/>
              </a:rPr>
              <a:t>SELECT 100/(9/10000000)</a:t>
            </a:r>
          </a:p>
          <a:p>
            <a:pPr lvl="1"/>
            <a:r>
              <a:rPr lang="en-US" dirty="0" smtClean="0">
                <a:solidFill>
                  <a:srgbClr val="4F4F4F"/>
                </a:solidFill>
                <a:latin typeface="Century Gothic" pitchFamily="34" charset="0"/>
              </a:rPr>
              <a:t>Result in SQL Server is a divide by zero error</a:t>
            </a:r>
          </a:p>
          <a:p>
            <a:pPr lvl="1"/>
            <a:r>
              <a:rPr lang="en-US" dirty="0" smtClean="0">
                <a:solidFill>
                  <a:srgbClr val="4F4F4F"/>
                </a:solidFill>
                <a:latin typeface="Century Gothic" pitchFamily="34" charset="0"/>
              </a:rPr>
              <a:t>Solve with </a:t>
            </a:r>
            <a:r>
              <a:rPr lang="en-US" dirty="0" err="1" smtClean="0">
                <a:solidFill>
                  <a:srgbClr val="4F4F4F"/>
                </a:solidFill>
                <a:latin typeface="Century Gothic" pitchFamily="34" charset="0"/>
              </a:rPr>
              <a:t>datatype</a:t>
            </a:r>
            <a:r>
              <a:rPr lang="en-US" dirty="0" smtClean="0">
                <a:solidFill>
                  <a:srgbClr val="4F4F4F"/>
                </a:solidFill>
                <a:latin typeface="Century Gothic" pitchFamily="34" charset="0"/>
              </a:rPr>
              <a:t> FLOAT conversion</a:t>
            </a:r>
          </a:p>
          <a:p>
            <a:pPr marL="742950" lvl="2" indent="-342900">
              <a:buNone/>
            </a:pPr>
            <a:r>
              <a:rPr lang="en-US" dirty="0" smtClean="0"/>
              <a:t>			</a:t>
            </a:r>
            <a:r>
              <a:rPr lang="en-US" sz="2400" dirty="0" smtClean="0"/>
              <a:t>SELECT 100/(9/CONVERT(FLOAT,10000000))</a:t>
            </a:r>
            <a:endParaRPr lang="en-US" dirty="0" smtClean="0"/>
          </a:p>
          <a:p>
            <a:pPr lvl="1"/>
            <a:r>
              <a:rPr lang="en-US" dirty="0" smtClean="0">
                <a:solidFill>
                  <a:srgbClr val="4F4F4F"/>
                </a:solidFill>
                <a:latin typeface="Century Gothic" pitchFamily="34" charset="0"/>
              </a:rPr>
              <a:t>Result in SQL Server = 111111111.111111</a:t>
            </a:r>
          </a:p>
          <a:p>
            <a:pPr lvl="1">
              <a:buNone/>
            </a:pP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254000"/>
            <a:ext cx="8229600" cy="708025"/>
          </a:xfrm>
        </p:spPr>
        <p:txBody>
          <a:bodyPr/>
          <a:lstStyle/>
          <a:p>
            <a:r>
              <a:rPr lang="en-US" dirty="0" smtClean="0">
                <a:solidFill>
                  <a:srgbClr val="4F4F4F"/>
                </a:solidFill>
                <a:latin typeface="Century Gothic" pitchFamily="34" charset="0"/>
              </a:rPr>
              <a:t>Divide by Zero Error – Due to Rounding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3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8">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Comparing Two Results Sets</a:t>
            </a:r>
          </a:p>
        </p:txBody>
      </p:sp>
      <p:sp>
        <p:nvSpPr>
          <p:cNvPr id="68610" name="Rectangle 3"/>
          <p:cNvSpPr>
            <a:spLocks noGrp="1"/>
          </p:cNvSpPr>
          <p:nvPr>
            <p:ph type="body" idx="1"/>
          </p:nvPr>
        </p:nvSpPr>
        <p:spPr>
          <a:xfrm>
            <a:off x="457200" y="1133475"/>
            <a:ext cx="8229600" cy="5173663"/>
          </a:xfrm>
        </p:spPr>
        <p:txBody>
          <a:bodyPr/>
          <a:lstStyle/>
          <a:p>
            <a:pPr eaLnBrk="1" hangingPunct="1"/>
            <a:r>
              <a:rPr lang="en-US" dirty="0" smtClean="0">
                <a:latin typeface="Century Gothic" pitchFamily="34" charset="0"/>
              </a:rPr>
              <a:t>UNION – return only one set of results from either table</a:t>
            </a:r>
          </a:p>
          <a:p>
            <a:pPr eaLnBrk="1" hangingPunct="1"/>
            <a:r>
              <a:rPr lang="en-US" dirty="0" smtClean="0">
                <a:latin typeface="Century Gothic" pitchFamily="34" charset="0"/>
              </a:rPr>
              <a:t>UNION ALL – return all results from either table</a:t>
            </a:r>
          </a:p>
          <a:p>
            <a:pPr eaLnBrk="1" hangingPunct="1"/>
            <a:r>
              <a:rPr lang="en-US" dirty="0" smtClean="0">
                <a:latin typeface="Century Gothic" pitchFamily="34" charset="0"/>
              </a:rPr>
              <a:t>EXCEPT – subtract results of second query from first query</a:t>
            </a:r>
          </a:p>
          <a:p>
            <a:pPr eaLnBrk="1" hangingPunct="1"/>
            <a:r>
              <a:rPr lang="en-US" dirty="0" smtClean="0">
                <a:latin typeface="Century Gothic" pitchFamily="34" charset="0"/>
              </a:rPr>
              <a:t>INTERSECT – display only the records that are in both tables</a:t>
            </a: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6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Comparing Two Results Sets – continued </a:t>
            </a:r>
          </a:p>
        </p:txBody>
      </p:sp>
      <p:sp>
        <p:nvSpPr>
          <p:cNvPr id="68610" name="Rectangle 3"/>
          <p:cNvSpPr>
            <a:spLocks noGrp="1"/>
          </p:cNvSpPr>
          <p:nvPr>
            <p:ph type="body" idx="1"/>
          </p:nvPr>
        </p:nvSpPr>
        <p:spPr>
          <a:xfrm>
            <a:off x="457200" y="1106905"/>
            <a:ext cx="8229600" cy="5200233"/>
          </a:xfrm>
        </p:spPr>
        <p:txBody>
          <a:bodyPr/>
          <a:lstStyle/>
          <a:p>
            <a:pPr lvl="1">
              <a:buNone/>
            </a:pPr>
            <a:r>
              <a:rPr lang="en-US" dirty="0" smtClean="0">
                <a:solidFill>
                  <a:schemeClr val="tx1">
                    <a:lumMod val="75000"/>
                    <a:lumOff val="25000"/>
                  </a:schemeClr>
                </a:solidFill>
              </a:rPr>
              <a:t>SELECT </a:t>
            </a:r>
            <a:r>
              <a:rPr lang="en-US" dirty="0" err="1" smtClean="0">
                <a:solidFill>
                  <a:schemeClr val="tx1">
                    <a:lumMod val="75000"/>
                    <a:lumOff val="25000"/>
                  </a:schemeClr>
                </a:solidFill>
              </a:rPr>
              <a:t>source_system_code</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domain_code</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item_number</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site_code</a:t>
            </a:r>
            <a:endParaRPr lang="en-US" dirty="0" smtClean="0">
              <a:solidFill>
                <a:schemeClr val="tx1">
                  <a:lumMod val="75000"/>
                  <a:lumOff val="25000"/>
                </a:schemeClr>
              </a:solidFill>
            </a:endParaRPr>
          </a:p>
          <a:p>
            <a:pPr lvl="1">
              <a:buNone/>
            </a:pPr>
            <a:r>
              <a:rPr lang="en-US" dirty="0" smtClean="0">
                <a:solidFill>
                  <a:schemeClr val="tx1">
                    <a:lumMod val="75000"/>
                    <a:lumOff val="25000"/>
                  </a:schemeClr>
                </a:solidFill>
              </a:rPr>
              <a:t>FROM </a:t>
            </a:r>
            <a:r>
              <a:rPr lang="en-US" dirty="0" err="1" smtClean="0">
                <a:solidFill>
                  <a:schemeClr val="tx1">
                    <a:lumMod val="75000"/>
                    <a:lumOff val="25000"/>
                  </a:schemeClr>
                </a:solidFill>
              </a:rPr>
              <a:t>stage_item</a:t>
            </a:r>
            <a:endParaRPr lang="en-US" dirty="0" smtClean="0">
              <a:solidFill>
                <a:schemeClr val="tx1">
                  <a:lumMod val="75000"/>
                  <a:lumOff val="25000"/>
                </a:schemeClr>
              </a:solidFill>
            </a:endParaRPr>
          </a:p>
          <a:p>
            <a:pPr lvl="1">
              <a:buNone/>
            </a:pPr>
            <a:r>
              <a:rPr lang="en-US" b="1" dirty="0" smtClean="0">
                <a:solidFill>
                  <a:schemeClr val="tx1">
                    <a:lumMod val="75000"/>
                    <a:lumOff val="25000"/>
                  </a:schemeClr>
                </a:solidFill>
              </a:rPr>
              <a:t>EXCEPT</a:t>
            </a:r>
            <a:r>
              <a:rPr lang="en-US" dirty="0" smtClean="0">
                <a:solidFill>
                  <a:schemeClr val="tx1">
                    <a:lumMod val="75000"/>
                    <a:lumOff val="25000"/>
                  </a:schemeClr>
                </a:solidFill>
              </a:rPr>
              <a:t> {UNION/UNION ALL/INTERSECT}</a:t>
            </a:r>
          </a:p>
          <a:p>
            <a:pPr lvl="1">
              <a:buNone/>
            </a:pPr>
            <a:r>
              <a:rPr lang="en-US" dirty="0" smtClean="0">
                <a:solidFill>
                  <a:schemeClr val="tx1">
                    <a:lumMod val="75000"/>
                    <a:lumOff val="25000"/>
                  </a:schemeClr>
                </a:solidFill>
              </a:rPr>
              <a:t>SELECT </a:t>
            </a:r>
            <a:r>
              <a:rPr lang="en-US" dirty="0" err="1" smtClean="0">
                <a:solidFill>
                  <a:schemeClr val="tx1">
                    <a:lumMod val="75000"/>
                    <a:lumOff val="25000"/>
                  </a:schemeClr>
                </a:solidFill>
              </a:rPr>
              <a:t>source_system_code</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domain_code</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item_number</a:t>
            </a:r>
            <a:r>
              <a:rPr lang="en-US" dirty="0" smtClean="0">
                <a:solidFill>
                  <a:schemeClr val="tx1">
                    <a:lumMod val="75000"/>
                    <a:lumOff val="25000"/>
                  </a:schemeClr>
                </a:solidFill>
              </a:rPr>
              <a:t>, </a:t>
            </a:r>
          </a:p>
          <a:p>
            <a:pPr lvl="1">
              <a:buNone/>
            </a:pPr>
            <a:r>
              <a:rPr lang="en-US" dirty="0" smtClean="0">
                <a:solidFill>
                  <a:schemeClr val="tx1">
                    <a:lumMod val="75000"/>
                    <a:lumOff val="25000"/>
                  </a:schemeClr>
                </a:solidFill>
              </a:rPr>
              <a:t>	</a:t>
            </a:r>
            <a:r>
              <a:rPr lang="en-US" dirty="0" err="1" smtClean="0">
                <a:solidFill>
                  <a:schemeClr val="tx1">
                    <a:lumMod val="75000"/>
                    <a:lumOff val="25000"/>
                  </a:schemeClr>
                </a:solidFill>
              </a:rPr>
              <a:t>site_code</a:t>
            </a:r>
            <a:endParaRPr lang="en-US" dirty="0" smtClean="0">
              <a:solidFill>
                <a:schemeClr val="tx1">
                  <a:lumMod val="75000"/>
                  <a:lumOff val="25000"/>
                </a:schemeClr>
              </a:solidFill>
            </a:endParaRPr>
          </a:p>
          <a:p>
            <a:pPr lvl="1">
              <a:buNone/>
            </a:pPr>
            <a:r>
              <a:rPr lang="en-US" dirty="0" smtClean="0">
                <a:solidFill>
                  <a:schemeClr val="tx1">
                    <a:lumMod val="75000"/>
                    <a:lumOff val="25000"/>
                  </a:schemeClr>
                </a:solidFill>
              </a:rPr>
              <a:t>FROM </a:t>
            </a:r>
            <a:r>
              <a:rPr lang="en-US" dirty="0" err="1" smtClean="0">
                <a:solidFill>
                  <a:schemeClr val="tx1">
                    <a:lumMod val="75000"/>
                    <a:lumOff val="25000"/>
                  </a:schemeClr>
                </a:solidFill>
              </a:rPr>
              <a:t>dim_item</a:t>
            </a:r>
            <a:endParaRPr lang="en-US" dirty="0" smtClean="0">
              <a:solidFill>
                <a:schemeClr val="tx1">
                  <a:lumMod val="75000"/>
                  <a:lumOff val="25000"/>
                </a:schemeClr>
              </a:solidFill>
            </a:endParaRPr>
          </a:p>
          <a:p>
            <a:pPr eaLnBrk="1" hangingPunct="1">
              <a:buNone/>
            </a:pPr>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RANK OVER</a:t>
            </a:r>
          </a:p>
        </p:txBody>
      </p:sp>
      <p:sp>
        <p:nvSpPr>
          <p:cNvPr id="68610" name="Rectangle 3"/>
          <p:cNvSpPr>
            <a:spLocks noGrp="1"/>
          </p:cNvSpPr>
          <p:nvPr>
            <p:ph type="body" idx="1"/>
          </p:nvPr>
        </p:nvSpPr>
        <p:spPr>
          <a:xfrm>
            <a:off x="457200" y="1116531"/>
            <a:ext cx="8229600" cy="5190607"/>
          </a:xfrm>
        </p:spPr>
        <p:txBody>
          <a:bodyPr/>
          <a:lstStyle/>
          <a:p>
            <a:pPr>
              <a:buNone/>
            </a:pPr>
            <a:r>
              <a:rPr lang="en-US" sz="2000" dirty="0" smtClean="0"/>
              <a:t>RANK() OVER (</a:t>
            </a:r>
          </a:p>
          <a:p>
            <a:pPr>
              <a:buNone/>
            </a:pPr>
            <a:r>
              <a:rPr lang="en-US" sz="2000" dirty="0" smtClean="0"/>
              <a:t>    PARTITION BY </a:t>
            </a:r>
            <a:r>
              <a:rPr lang="en-US" sz="2000" dirty="0" err="1" smtClean="0"/>
              <a:t>dim_credit_term.source_system_code</a:t>
            </a:r>
            <a:endParaRPr lang="en-US" sz="2000" dirty="0" smtClean="0"/>
          </a:p>
          <a:p>
            <a:pPr>
              <a:buNone/>
            </a:pPr>
            <a:r>
              <a:rPr lang="en-US" sz="2000" dirty="0" smtClean="0"/>
              <a:t>               , </a:t>
            </a:r>
            <a:r>
              <a:rPr lang="en-US" sz="2000" dirty="0" err="1" smtClean="0"/>
              <a:t>dim_credit_term.domain_code</a:t>
            </a:r>
            <a:endParaRPr lang="en-US" sz="2000" dirty="0" smtClean="0"/>
          </a:p>
          <a:p>
            <a:pPr>
              <a:buNone/>
            </a:pPr>
            <a:r>
              <a:rPr lang="en-US" sz="2000" dirty="0" smtClean="0"/>
              <a:t>               , </a:t>
            </a:r>
            <a:r>
              <a:rPr lang="en-US" sz="2000" dirty="0" err="1" smtClean="0"/>
              <a:t>dim_credit_term.credit_term_code</a:t>
            </a:r>
            <a:endParaRPr lang="en-US" sz="2000" dirty="0" smtClean="0"/>
          </a:p>
          <a:p>
            <a:pPr>
              <a:buNone/>
            </a:pPr>
            <a:r>
              <a:rPr lang="en-US" sz="2000" dirty="0" smtClean="0"/>
              <a:t>    ORDER BY </a:t>
            </a:r>
            <a:r>
              <a:rPr lang="en-US" sz="2000" dirty="0" err="1" smtClean="0"/>
              <a:t>dim_credit_term.dss_version</a:t>
            </a:r>
            <a:r>
              <a:rPr lang="en-US" sz="2000" dirty="0" smtClean="0"/>
              <a:t> DESC</a:t>
            </a:r>
          </a:p>
          <a:p>
            <a:pPr>
              <a:buNone/>
            </a:pPr>
            <a:r>
              <a:rPr lang="en-US" sz="2000" dirty="0" smtClean="0"/>
              <a:t>               , </a:t>
            </a:r>
            <a:r>
              <a:rPr lang="en-US" sz="2000" dirty="0" err="1" smtClean="0"/>
              <a:t>dim_credit_term.credit_term_date_code</a:t>
            </a:r>
            <a:r>
              <a:rPr lang="en-US" sz="2000" dirty="0" smtClean="0"/>
              <a:t> DESC</a:t>
            </a:r>
          </a:p>
          <a:p>
            <a:pPr>
              <a:buNone/>
            </a:pPr>
            <a:r>
              <a:rPr lang="en-US" sz="2000" dirty="0" smtClean="0"/>
              <a:t>               , </a:t>
            </a:r>
            <a:r>
              <a:rPr lang="en-US" sz="2000" dirty="0" err="1" smtClean="0"/>
              <a:t>dim_credit_term.credit_term_split_sequence</a:t>
            </a:r>
            <a:r>
              <a:rPr lang="en-US" sz="2000" dirty="0" smtClean="0"/>
              <a:t> ASC</a:t>
            </a:r>
          </a:p>
          <a:p>
            <a:pPr>
              <a:buNone/>
            </a:pPr>
            <a:r>
              <a:rPr lang="en-US" sz="2000" dirty="0" smtClean="0"/>
              <a:t>               , </a:t>
            </a:r>
            <a:r>
              <a:rPr lang="en-US" sz="2000" dirty="0" err="1" smtClean="0"/>
              <a:t>dim_credit_term.credit_term_discount_percent</a:t>
            </a:r>
            <a:r>
              <a:rPr lang="en-US" sz="2000" dirty="0" smtClean="0"/>
              <a:t> DESC</a:t>
            </a:r>
          </a:p>
          <a:p>
            <a:pPr>
              <a:buNone/>
            </a:pPr>
            <a:r>
              <a:rPr lang="en-US" sz="2000" dirty="0" smtClean="0"/>
              <a:t>    ) </a:t>
            </a:r>
            <a:r>
              <a:rPr lang="en-US" sz="2000" dirty="0" err="1" smtClean="0"/>
              <a:t>credit_term_rank</a:t>
            </a:r>
            <a:r>
              <a:rPr lang="en-US" sz="2000" dirty="0" smtClean="0"/>
              <a:t>,</a:t>
            </a:r>
          </a:p>
          <a:p>
            <a:pPr>
              <a:buNone/>
            </a:pPr>
            <a:endParaRPr lang="en-US" sz="1800" dirty="0" smtClean="0">
              <a:latin typeface="Century Gothic" pitchFamily="34" charset="0"/>
            </a:endParaRPr>
          </a:p>
          <a:p>
            <a:r>
              <a:rPr lang="en-US" sz="1800" dirty="0" smtClean="0">
                <a:latin typeface="Century Gothic" pitchFamily="34" charset="0"/>
              </a:rPr>
              <a:t>Also, DENSE_RANK() OVER will increment grouped rows by 1 for each group as opposed to the RANK() OVER which will skip numbers if there are multiple values that had the same rank.</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RANK OVER – continued </a:t>
            </a:r>
          </a:p>
        </p:txBody>
      </p:sp>
      <p:sp>
        <p:nvSpPr>
          <p:cNvPr id="68610" name="Rectangle 3"/>
          <p:cNvSpPr>
            <a:spLocks noGrp="1"/>
          </p:cNvSpPr>
          <p:nvPr>
            <p:ph type="body" idx="1"/>
          </p:nvPr>
        </p:nvSpPr>
        <p:spPr>
          <a:xfrm>
            <a:off x="457200" y="957263"/>
            <a:ext cx="8229600" cy="5349875"/>
          </a:xfrm>
        </p:spPr>
        <p:txBody>
          <a:bodyPr/>
          <a:lstStyle/>
          <a:p>
            <a:pPr>
              <a:buNone/>
            </a:pPr>
            <a:r>
              <a:rPr lang="en-US" sz="1050" dirty="0" smtClean="0"/>
              <a:t> SELECT DISTINCT</a:t>
            </a:r>
          </a:p>
          <a:p>
            <a:pPr>
              <a:buNone/>
            </a:pPr>
            <a:r>
              <a:rPr lang="en-US" sz="1050" dirty="0" smtClean="0"/>
              <a:t>    	</a:t>
            </a:r>
            <a:r>
              <a:rPr lang="en-US" sz="1050" dirty="0" err="1" smtClean="0"/>
              <a:t>perm_transaction_hist.source_system_code</a:t>
            </a:r>
            <a:r>
              <a:rPr lang="en-US" sz="1050" dirty="0" smtClean="0"/>
              <a:t>,</a:t>
            </a:r>
          </a:p>
          <a:p>
            <a:pPr>
              <a:buNone/>
            </a:pPr>
            <a:r>
              <a:rPr lang="en-US" sz="1050" dirty="0" smtClean="0"/>
              <a:t>    	</a:t>
            </a:r>
            <a:r>
              <a:rPr lang="en-US" sz="1050" dirty="0" err="1" smtClean="0"/>
              <a:t>perm_transaction_hist.domain_code</a:t>
            </a:r>
            <a:r>
              <a:rPr lang="en-US" sz="1050" dirty="0" smtClean="0"/>
              <a:t>,</a:t>
            </a:r>
          </a:p>
          <a:p>
            <a:pPr>
              <a:buNone/>
            </a:pPr>
            <a:r>
              <a:rPr lang="en-US" sz="1050" dirty="0" smtClean="0"/>
              <a:t>    	</a:t>
            </a:r>
            <a:r>
              <a:rPr lang="en-US" sz="1050" dirty="0" err="1" smtClean="0"/>
              <a:t>perm_transaction_hist.order_number</a:t>
            </a:r>
            <a:r>
              <a:rPr lang="en-US" sz="1050" dirty="0" smtClean="0"/>
              <a:t>,</a:t>
            </a:r>
          </a:p>
          <a:p>
            <a:pPr>
              <a:buNone/>
            </a:pPr>
            <a:r>
              <a:rPr lang="en-US" sz="1050" dirty="0" smtClean="0"/>
              <a:t>    	</a:t>
            </a:r>
            <a:r>
              <a:rPr lang="en-US" sz="1050" dirty="0" err="1" smtClean="0"/>
              <a:t>perm_transaction_hist.order_line_number</a:t>
            </a:r>
            <a:r>
              <a:rPr lang="en-US" sz="1050" dirty="0" smtClean="0"/>
              <a:t>,</a:t>
            </a:r>
          </a:p>
          <a:p>
            <a:pPr>
              <a:buNone/>
            </a:pPr>
            <a:r>
              <a:rPr lang="en-US" sz="1050" dirty="0" smtClean="0"/>
              <a:t>    	</a:t>
            </a:r>
            <a:r>
              <a:rPr lang="en-US" sz="1050" dirty="0" err="1" smtClean="0"/>
              <a:t>perm_transaction_hist.transaction_type</a:t>
            </a:r>
            <a:r>
              <a:rPr lang="en-US" sz="1050" dirty="0" smtClean="0"/>
              <a:t>,</a:t>
            </a:r>
          </a:p>
          <a:p>
            <a:pPr>
              <a:buNone/>
            </a:pPr>
            <a:r>
              <a:rPr lang="en-US" sz="1050" dirty="0" smtClean="0"/>
              <a:t>    	RANK() OVER (</a:t>
            </a:r>
          </a:p>
          <a:p>
            <a:pPr>
              <a:buNone/>
            </a:pPr>
            <a:r>
              <a:rPr lang="en-US" sz="1050" dirty="0" smtClean="0"/>
              <a:t>    		PARTITION BY </a:t>
            </a:r>
            <a:r>
              <a:rPr lang="en-US" sz="1050" dirty="0" err="1" smtClean="0"/>
              <a:t>perm_transaction_hist.source_system_code</a:t>
            </a:r>
            <a:endParaRPr lang="en-US" sz="1050" dirty="0" smtClean="0"/>
          </a:p>
          <a:p>
            <a:pPr>
              <a:buNone/>
            </a:pPr>
            <a:r>
              <a:rPr lang="en-US" sz="1050" dirty="0" smtClean="0"/>
              <a:t>    		, </a:t>
            </a:r>
            <a:r>
              <a:rPr lang="en-US" sz="1050" dirty="0" err="1" smtClean="0"/>
              <a:t>perm_transaction_hist.domain_code</a:t>
            </a:r>
            <a:endParaRPr lang="en-US" sz="1050" dirty="0" smtClean="0"/>
          </a:p>
          <a:p>
            <a:pPr>
              <a:buNone/>
            </a:pPr>
            <a:r>
              <a:rPr lang="en-US" sz="1050" dirty="0" smtClean="0"/>
              <a:t>    		, </a:t>
            </a:r>
            <a:r>
              <a:rPr lang="en-US" sz="1050" dirty="0" err="1" smtClean="0"/>
              <a:t>perm_transaction_hist.order_number</a:t>
            </a:r>
            <a:endParaRPr lang="en-US" sz="1050" dirty="0" smtClean="0"/>
          </a:p>
          <a:p>
            <a:pPr>
              <a:buNone/>
            </a:pPr>
            <a:r>
              <a:rPr lang="en-US" sz="1050" dirty="0" smtClean="0"/>
              <a:t>    		, </a:t>
            </a:r>
            <a:r>
              <a:rPr lang="en-US" sz="1050" dirty="0" err="1" smtClean="0"/>
              <a:t>perm_transaction_hist.order_line_number</a:t>
            </a:r>
            <a:endParaRPr lang="en-US" sz="1050" dirty="0" smtClean="0"/>
          </a:p>
          <a:p>
            <a:pPr>
              <a:buNone/>
            </a:pPr>
            <a:r>
              <a:rPr lang="en-US" sz="1050" dirty="0" smtClean="0"/>
              <a:t>    		ORDER BY </a:t>
            </a:r>
            <a:r>
              <a:rPr lang="en-US" sz="1050" dirty="0" err="1" smtClean="0"/>
              <a:t>perm_transaction_hist.transaction_date</a:t>
            </a:r>
            <a:r>
              <a:rPr lang="en-US" sz="1050" dirty="0" smtClean="0"/>
              <a:t> ASC</a:t>
            </a:r>
          </a:p>
          <a:p>
            <a:pPr>
              <a:buNone/>
            </a:pPr>
            <a:r>
              <a:rPr lang="en-US" sz="1050" dirty="0" smtClean="0"/>
              <a:t>    		) </a:t>
            </a:r>
            <a:r>
              <a:rPr lang="en-US" sz="1050" dirty="0" err="1" smtClean="0"/>
              <a:t>order_line_rank</a:t>
            </a:r>
            <a:r>
              <a:rPr lang="en-US" sz="1050" dirty="0" smtClean="0"/>
              <a:t>,</a:t>
            </a:r>
          </a:p>
          <a:p>
            <a:pPr>
              <a:buNone/>
            </a:pPr>
            <a:r>
              <a:rPr lang="en-US" sz="1050" dirty="0" smtClean="0"/>
              <a:t>    	DENSE_RANK() OVER(</a:t>
            </a:r>
          </a:p>
          <a:p>
            <a:pPr>
              <a:buNone/>
            </a:pPr>
            <a:r>
              <a:rPr lang="en-US" sz="1050" dirty="0" smtClean="0"/>
              <a:t>    		PARTITION BY </a:t>
            </a:r>
            <a:r>
              <a:rPr lang="en-US" sz="1050" dirty="0" err="1" smtClean="0"/>
              <a:t>perm_transaction_hist.source_system_code</a:t>
            </a:r>
            <a:endParaRPr lang="en-US" sz="1050" dirty="0" smtClean="0"/>
          </a:p>
          <a:p>
            <a:pPr>
              <a:buNone/>
            </a:pPr>
            <a:r>
              <a:rPr lang="en-US" sz="1050" dirty="0" smtClean="0"/>
              <a:t>    		, </a:t>
            </a:r>
            <a:r>
              <a:rPr lang="en-US" sz="1050" dirty="0" err="1" smtClean="0"/>
              <a:t>perm_transaction_hist.domain_code</a:t>
            </a:r>
            <a:endParaRPr lang="en-US" sz="1050" dirty="0" smtClean="0"/>
          </a:p>
          <a:p>
            <a:pPr>
              <a:buNone/>
            </a:pPr>
            <a:r>
              <a:rPr lang="en-US" sz="1050" dirty="0" smtClean="0"/>
              <a:t>    		, </a:t>
            </a:r>
            <a:r>
              <a:rPr lang="en-US" sz="1050" dirty="0" err="1" smtClean="0"/>
              <a:t>perm_transaction_hist.order_number</a:t>
            </a:r>
            <a:endParaRPr lang="en-US" sz="1050" dirty="0" smtClean="0"/>
          </a:p>
          <a:p>
            <a:pPr>
              <a:buNone/>
            </a:pPr>
            <a:r>
              <a:rPr lang="en-US" sz="1050" dirty="0" smtClean="0"/>
              <a:t>    		, </a:t>
            </a:r>
            <a:r>
              <a:rPr lang="en-US" sz="1050" dirty="0" err="1" smtClean="0"/>
              <a:t>perm_transaction_hist.order_line_number</a:t>
            </a:r>
            <a:endParaRPr lang="en-US" sz="1050" dirty="0" smtClean="0"/>
          </a:p>
          <a:p>
            <a:pPr>
              <a:buNone/>
            </a:pPr>
            <a:r>
              <a:rPr lang="en-US" sz="1050" dirty="0" smtClean="0"/>
              <a:t>    		ORDER BY </a:t>
            </a:r>
            <a:r>
              <a:rPr lang="en-US" sz="1050" dirty="0" err="1" smtClean="0"/>
              <a:t>perm_transaction_hist.transaction_date</a:t>
            </a:r>
            <a:r>
              <a:rPr lang="en-US" sz="1050" dirty="0" smtClean="0"/>
              <a:t> DESC</a:t>
            </a:r>
          </a:p>
          <a:p>
            <a:pPr>
              <a:buNone/>
            </a:pPr>
            <a:r>
              <a:rPr lang="en-US" sz="1050" dirty="0" smtClean="0"/>
              <a:t>    		) </a:t>
            </a:r>
            <a:r>
              <a:rPr lang="en-US" sz="1050" dirty="0" err="1" smtClean="0"/>
              <a:t>order_line_rank_desc</a:t>
            </a:r>
            <a:endParaRPr lang="en-US" sz="1050" dirty="0" smtClean="0"/>
          </a:p>
          <a:p>
            <a:pPr>
              <a:buNone/>
            </a:pPr>
            <a:r>
              <a:rPr lang="en-US" sz="1050" dirty="0" smtClean="0"/>
              <a:t>   	, </a:t>
            </a:r>
            <a:r>
              <a:rPr lang="en-US" sz="1050" dirty="0" err="1" smtClean="0"/>
              <a:t>perm_transaction_hist.transaction_date</a:t>
            </a:r>
            <a:endParaRPr lang="en-US" sz="1050" dirty="0" smtClean="0"/>
          </a:p>
          <a:p>
            <a:pPr>
              <a:buNone/>
            </a:pPr>
            <a:r>
              <a:rPr lang="en-US" sz="1050" dirty="0" smtClean="0"/>
              <a:t>  FROM </a:t>
            </a:r>
            <a:r>
              <a:rPr lang="en-US" sz="1050" dirty="0" err="1" smtClean="0"/>
              <a:t>perm_transaction_hist</a:t>
            </a:r>
            <a:endParaRPr lang="en-US" sz="1050" dirty="0" smtClean="0"/>
          </a:p>
          <a:p>
            <a:pPr>
              <a:buNone/>
            </a:pPr>
            <a:r>
              <a:rPr lang="en-US" sz="1050" dirty="0" smtClean="0"/>
              <a:t>  WHERE  </a:t>
            </a:r>
            <a:r>
              <a:rPr lang="en-US" sz="1050" dirty="0" err="1" smtClean="0"/>
              <a:t>order_number</a:t>
            </a:r>
            <a:r>
              <a:rPr lang="en-US" sz="1050" dirty="0" smtClean="0"/>
              <a:t> = 'CS100021'</a:t>
            </a:r>
          </a:p>
          <a:p>
            <a:pPr>
              <a:buNone/>
            </a:pPr>
            <a:r>
              <a:rPr lang="en-US" sz="1050" dirty="0" smtClean="0"/>
              <a:t>  	AND </a:t>
            </a:r>
            <a:r>
              <a:rPr lang="en-US" sz="1050" dirty="0" err="1" smtClean="0"/>
              <a:t>domain_code</a:t>
            </a:r>
            <a:r>
              <a:rPr lang="en-US" sz="1050" dirty="0" smtClean="0"/>
              <a:t> = '10USA'</a:t>
            </a:r>
          </a:p>
          <a:p>
            <a:pPr>
              <a:buNone/>
            </a:pPr>
            <a:r>
              <a:rPr lang="en-US" sz="1050" dirty="0" smtClean="0"/>
              <a:t>  	-- to better display the functionality of DENSE_RANK, comment out the line below</a:t>
            </a:r>
          </a:p>
          <a:p>
            <a:pPr>
              <a:buNone/>
            </a:pPr>
            <a:r>
              <a:rPr lang="en-US" sz="1050" dirty="0" smtClean="0"/>
              <a:t>  	-- AND </a:t>
            </a:r>
            <a:r>
              <a:rPr lang="en-US" sz="1050" dirty="0" err="1" smtClean="0"/>
              <a:t>transaction_type</a:t>
            </a:r>
            <a:r>
              <a:rPr lang="en-US" sz="1050" dirty="0" smtClean="0"/>
              <a:t> = 'ORD-SO'</a:t>
            </a:r>
          </a:p>
          <a:p>
            <a:pPr>
              <a:buNone/>
            </a:pPr>
            <a:r>
              <a:rPr lang="en-US" sz="1050" dirty="0" smtClean="0"/>
              <a:t>   ORDER BY 1,2,3,4,6</a:t>
            </a:r>
            <a:endParaRPr lang="en-US" sz="105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SQL Formatting Standards</a:t>
            </a:r>
          </a:p>
        </p:txBody>
      </p:sp>
      <p:sp>
        <p:nvSpPr>
          <p:cNvPr id="69634" name="Rectangle 3"/>
          <p:cNvSpPr>
            <a:spLocks noGrp="1"/>
          </p:cNvSpPr>
          <p:nvPr>
            <p:ph type="body" idx="1"/>
          </p:nvPr>
        </p:nvSpPr>
        <p:spPr>
          <a:xfrm>
            <a:off x="457200" y="957263"/>
            <a:ext cx="8229600" cy="5349875"/>
          </a:xfrm>
        </p:spPr>
        <p:txBody>
          <a:bodyPr/>
          <a:lstStyle/>
          <a:p>
            <a:pPr eaLnBrk="1" hangingPunct="1"/>
            <a:r>
              <a:rPr lang="en-US" sz="2400" dirty="0" smtClean="0">
                <a:solidFill>
                  <a:schemeClr val="tx1">
                    <a:lumMod val="75000"/>
                    <a:lumOff val="25000"/>
                  </a:schemeClr>
                </a:solidFill>
                <a:latin typeface="Century Gothic" pitchFamily="34" charset="0"/>
              </a:rPr>
              <a:t>As much as possible, when creating code that may be seen or used by others, format it in a way that will be easy to read.</a:t>
            </a:r>
          </a:p>
          <a:p>
            <a:pPr eaLnBrk="1" hangingPunct="1">
              <a:buFont typeface="Arial" charset="0"/>
              <a:buNone/>
            </a:pPr>
            <a:r>
              <a:rPr lang="en-US" sz="2400" dirty="0" smtClean="0">
                <a:latin typeface="Century Gothic" pitchFamily="34" charset="0"/>
              </a:rPr>
              <a:t>	</a:t>
            </a:r>
            <a:r>
              <a:rPr lang="en-US" sz="1600" dirty="0" smtClean="0">
                <a:latin typeface="Century Gothic" pitchFamily="34" charset="0"/>
              </a:rPr>
              <a:t>SELECT a.column1,</a:t>
            </a:r>
          </a:p>
          <a:p>
            <a:pPr eaLnBrk="1" hangingPunct="1">
              <a:buFont typeface="Arial" charset="0"/>
              <a:buNone/>
            </a:pPr>
            <a:r>
              <a:rPr lang="en-US" sz="1600" dirty="0" smtClean="0">
                <a:latin typeface="Century Gothic" pitchFamily="34" charset="0"/>
              </a:rPr>
              <a:t>	             a.column2, </a:t>
            </a:r>
          </a:p>
          <a:p>
            <a:pPr eaLnBrk="1" hangingPunct="1">
              <a:buFont typeface="Arial" charset="0"/>
              <a:buNone/>
            </a:pPr>
            <a:r>
              <a:rPr lang="en-US" sz="1600" dirty="0" smtClean="0">
                <a:latin typeface="Century Gothic" pitchFamily="34" charset="0"/>
              </a:rPr>
              <a:t>	             </a:t>
            </a:r>
            <a:r>
              <a:rPr lang="en-US" sz="1600" dirty="0" err="1" smtClean="0">
                <a:latin typeface="Century Gothic" pitchFamily="34" charset="0"/>
              </a:rPr>
              <a:t>b.column_a</a:t>
            </a:r>
            <a:endParaRPr lang="en-US" sz="1600" dirty="0" smtClean="0">
              <a:latin typeface="Century Gothic" pitchFamily="34" charset="0"/>
            </a:endParaRPr>
          </a:p>
          <a:p>
            <a:pPr eaLnBrk="1" hangingPunct="1">
              <a:buFont typeface="Arial" charset="0"/>
              <a:buNone/>
            </a:pPr>
            <a:r>
              <a:rPr lang="en-US" sz="1600" dirty="0" smtClean="0">
                <a:latin typeface="Century Gothic" pitchFamily="34" charset="0"/>
              </a:rPr>
              <a:t>	FROM table1 a</a:t>
            </a:r>
          </a:p>
          <a:p>
            <a:pPr eaLnBrk="1" hangingPunct="1">
              <a:buFont typeface="Arial" charset="0"/>
              <a:buNone/>
            </a:pPr>
            <a:r>
              <a:rPr lang="en-US" sz="1600" dirty="0" smtClean="0">
                <a:latin typeface="Century Gothic" pitchFamily="34" charset="0"/>
              </a:rPr>
              <a:t>	JOIN table2 b</a:t>
            </a:r>
          </a:p>
          <a:p>
            <a:pPr eaLnBrk="1" hangingPunct="1">
              <a:buFont typeface="Arial" charset="0"/>
              <a:buNone/>
            </a:pPr>
            <a:r>
              <a:rPr lang="en-US" sz="1600" dirty="0" smtClean="0">
                <a:latin typeface="Century Gothic" pitchFamily="34" charset="0"/>
              </a:rPr>
              <a:t>	ON a.column1 = b.column1</a:t>
            </a:r>
          </a:p>
          <a:p>
            <a:pPr eaLnBrk="1" hangingPunct="1">
              <a:buFont typeface="Arial" charset="0"/>
              <a:buNone/>
            </a:pPr>
            <a:r>
              <a:rPr lang="en-US" sz="1600" dirty="0" smtClean="0">
                <a:latin typeface="Century Gothic" pitchFamily="34" charset="0"/>
              </a:rPr>
              <a:t>	WHERE </a:t>
            </a:r>
            <a:r>
              <a:rPr lang="en-US" sz="1600" dirty="0" err="1" smtClean="0">
                <a:latin typeface="Century Gothic" pitchFamily="34" charset="0"/>
              </a:rPr>
              <a:t>b.column</a:t>
            </a:r>
            <a:r>
              <a:rPr lang="en-US" sz="1600" dirty="0" smtClean="0">
                <a:latin typeface="Century Gothic" pitchFamily="34" charset="0"/>
              </a:rPr>
              <a:t> a IS NOT NULL</a:t>
            </a:r>
          </a:p>
          <a:p>
            <a:pPr eaLnBrk="1" hangingPunct="1">
              <a:buFont typeface="Arial" charset="0"/>
              <a:buNone/>
            </a:pPr>
            <a:r>
              <a:rPr lang="en-US" sz="1600" dirty="0" smtClean="0">
                <a:latin typeface="Century Gothic" pitchFamily="34" charset="0"/>
              </a:rPr>
              <a:t>	ORDER BY 1,2 DESC, 3</a:t>
            </a:r>
          </a:p>
          <a:p>
            <a:pPr eaLnBrk="1" hangingPunct="1">
              <a:buFont typeface="Arial" charset="0"/>
              <a:buNone/>
            </a:pPr>
            <a:endParaRPr lang="en-US" sz="1200" dirty="0" smtClean="0">
              <a:latin typeface="Century Gothic" pitchFamily="34" charset="0"/>
            </a:endParaRPr>
          </a:p>
          <a:p>
            <a:pPr eaLnBrk="1" hangingPunct="1">
              <a:buFont typeface="Arial" charset="0"/>
              <a:buNone/>
            </a:pPr>
            <a:r>
              <a:rPr lang="en-US" sz="1600" dirty="0" smtClean="0">
                <a:latin typeface="Century Gothic" pitchFamily="34" charset="0"/>
              </a:rPr>
              <a:t>versus </a:t>
            </a:r>
          </a:p>
          <a:p>
            <a:pPr eaLnBrk="1" hangingPunct="1">
              <a:buFont typeface="Arial" charset="0"/>
              <a:buNone/>
            </a:pPr>
            <a:endParaRPr lang="en-US" sz="1200" dirty="0" smtClean="0">
              <a:latin typeface="Century Gothic" pitchFamily="34" charset="0"/>
            </a:endParaRPr>
          </a:p>
          <a:p>
            <a:pPr eaLnBrk="1" hangingPunct="1">
              <a:buNone/>
            </a:pPr>
            <a:r>
              <a:rPr lang="en-US" sz="1600" dirty="0" smtClean="0">
                <a:latin typeface="Century Gothic" pitchFamily="34" charset="0"/>
              </a:rPr>
              <a:t>	SELECT a.column1, a.column2, </a:t>
            </a:r>
            <a:r>
              <a:rPr lang="en-US" sz="1600" dirty="0" err="1" smtClean="0">
                <a:latin typeface="Century Gothic" pitchFamily="34" charset="0"/>
              </a:rPr>
              <a:t>b.column_a</a:t>
            </a:r>
            <a:r>
              <a:rPr lang="en-US" sz="1600" dirty="0" smtClean="0">
                <a:latin typeface="Century Gothic" pitchFamily="34" charset="0"/>
              </a:rPr>
              <a:t> FROM table1 a JOIN table2 b</a:t>
            </a:r>
          </a:p>
          <a:p>
            <a:pPr eaLnBrk="1" hangingPunct="1">
              <a:buNone/>
            </a:pPr>
            <a:r>
              <a:rPr lang="en-US" sz="1600" dirty="0" smtClean="0">
                <a:latin typeface="Century Gothic" pitchFamily="34" charset="0"/>
              </a:rPr>
              <a:t>	ON a.column1 = b.column1	WHERE </a:t>
            </a:r>
            <a:r>
              <a:rPr lang="en-US" sz="1600" dirty="0" err="1" smtClean="0">
                <a:latin typeface="Century Gothic" pitchFamily="34" charset="0"/>
              </a:rPr>
              <a:t>b.column_a</a:t>
            </a:r>
            <a:r>
              <a:rPr lang="en-US" sz="1600" dirty="0" smtClean="0">
                <a:latin typeface="Century Gothic" pitchFamily="34" charset="0"/>
              </a:rPr>
              <a:t> IS NOT NULL ORDER BY 1,2 DESC, 3</a:t>
            </a:r>
          </a:p>
          <a:p>
            <a:pPr eaLnBrk="1" hangingPunct="1">
              <a:buFont typeface="Arial" charset="0"/>
              <a:buNone/>
            </a:pPr>
            <a:endParaRPr lang="en-US" sz="1600"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63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963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63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63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963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963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963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9634">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9634">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9634">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963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INSERT</a:t>
            </a:r>
          </a:p>
        </p:txBody>
      </p:sp>
      <p:sp>
        <p:nvSpPr>
          <p:cNvPr id="68610" name="Rectangle 3"/>
          <p:cNvSpPr>
            <a:spLocks noGrp="1"/>
          </p:cNvSpPr>
          <p:nvPr>
            <p:ph type="body" idx="1"/>
          </p:nvPr>
        </p:nvSpPr>
        <p:spPr>
          <a:xfrm>
            <a:off x="457200" y="957263"/>
            <a:ext cx="8229600" cy="5349875"/>
          </a:xfrm>
        </p:spPr>
        <p:txBody>
          <a:bodyPr/>
          <a:lstStyle/>
          <a:p>
            <a:pPr eaLnBrk="1" hangingPunct="1"/>
            <a:r>
              <a:rPr lang="en-US" sz="2400" dirty="0" smtClean="0">
                <a:latin typeface="Century Gothic" pitchFamily="34" charset="0"/>
              </a:rPr>
              <a:t>The primary means of getting new data into the data warehouse is via Insert scripts.</a:t>
            </a:r>
          </a:p>
          <a:p>
            <a:pPr lvl="1" eaLnBrk="1" hangingPunct="1">
              <a:buNone/>
            </a:pPr>
            <a:endParaRPr lang="en-US" sz="2000" dirty="0" smtClean="0">
              <a:latin typeface="Century Gothic" pitchFamily="34" charset="0"/>
            </a:endParaRPr>
          </a:p>
          <a:p>
            <a:pPr lvl="1" eaLnBrk="1" hangingPunct="1">
              <a:buNone/>
            </a:pPr>
            <a:r>
              <a:rPr lang="en-US" sz="2000" b="1" dirty="0" smtClean="0">
                <a:latin typeface="Century Gothic" pitchFamily="34" charset="0"/>
              </a:rPr>
              <a:t>INSERT INTO </a:t>
            </a:r>
            <a:r>
              <a:rPr lang="en-US" sz="2000" dirty="0" err="1" smtClean="0">
                <a:latin typeface="Century Gothic" pitchFamily="34" charset="0"/>
              </a:rPr>
              <a:t>stage_ar_transaction_type</a:t>
            </a:r>
            <a:endParaRPr lang="en-US" sz="2000" dirty="0" smtClean="0">
              <a:latin typeface="Century Gothic" pitchFamily="34" charset="0"/>
            </a:endParaRPr>
          </a:p>
          <a:p>
            <a:pPr lvl="1" eaLnBrk="1" hangingPunct="1">
              <a:buNone/>
            </a:pPr>
            <a:r>
              <a:rPr lang="en-US" sz="2000" dirty="0" smtClean="0">
                <a:latin typeface="Century Gothic" pitchFamily="34" charset="0"/>
              </a:rPr>
              <a:t>(</a:t>
            </a:r>
            <a:r>
              <a:rPr lang="en-US" sz="2000" dirty="0" err="1" smtClean="0">
                <a:latin typeface="Century Gothic" pitchFamily="34" charset="0"/>
              </a:rPr>
              <a:t>transaction_type_code</a:t>
            </a:r>
            <a:r>
              <a:rPr lang="en-US" sz="2000" dirty="0" smtClean="0">
                <a:latin typeface="Century Gothic" pitchFamily="34" charset="0"/>
              </a:rPr>
              <a:t>,</a:t>
            </a:r>
          </a:p>
          <a:p>
            <a:pPr lvl="1" eaLnBrk="1" hangingPunct="1">
              <a:buNone/>
            </a:pPr>
            <a:r>
              <a:rPr lang="en-US" sz="2000" dirty="0" smtClean="0">
                <a:latin typeface="Century Gothic" pitchFamily="34" charset="0"/>
              </a:rPr>
              <a:t> </a:t>
            </a:r>
            <a:r>
              <a:rPr lang="en-US" sz="2000" dirty="0" err="1" smtClean="0">
                <a:latin typeface="Century Gothic" pitchFamily="34" charset="0"/>
              </a:rPr>
              <a:t>transaction_type_description</a:t>
            </a:r>
            <a:r>
              <a:rPr lang="en-US" sz="2000" dirty="0" smtClean="0">
                <a:latin typeface="Century Gothic" pitchFamily="34" charset="0"/>
              </a:rPr>
              <a:t>,</a:t>
            </a:r>
          </a:p>
          <a:p>
            <a:pPr lvl="1" eaLnBrk="1" hangingPunct="1">
              <a:buNone/>
            </a:pPr>
            <a:r>
              <a:rPr lang="en-US" sz="2000" dirty="0" smtClean="0">
                <a:latin typeface="Century Gothic" pitchFamily="34" charset="0"/>
              </a:rPr>
              <a:t> </a:t>
            </a:r>
            <a:r>
              <a:rPr lang="en-US" sz="2000" dirty="0" err="1" smtClean="0">
                <a:latin typeface="Century Gothic" pitchFamily="34" charset="0"/>
              </a:rPr>
              <a:t>source_system_code</a:t>
            </a:r>
            <a:r>
              <a:rPr lang="en-US" sz="2000" dirty="0" smtClean="0">
                <a:latin typeface="Century Gothic" pitchFamily="34" charset="0"/>
              </a:rPr>
              <a:t>,</a:t>
            </a:r>
          </a:p>
          <a:p>
            <a:pPr lvl="1" eaLnBrk="1" hangingPunct="1">
              <a:buNone/>
            </a:pPr>
            <a:r>
              <a:rPr lang="en-US" sz="2000" dirty="0" smtClean="0">
                <a:latin typeface="Century Gothic" pitchFamily="34" charset="0"/>
              </a:rPr>
              <a:t> </a:t>
            </a:r>
            <a:r>
              <a:rPr lang="en-US" sz="2000" dirty="0" err="1" smtClean="0">
                <a:latin typeface="Century Gothic" pitchFamily="34" charset="0"/>
              </a:rPr>
              <a:t>dss_update_time</a:t>
            </a:r>
            <a:r>
              <a:rPr lang="en-US" sz="2000" dirty="0" smtClean="0">
                <a:latin typeface="Century Gothic" pitchFamily="34" charset="0"/>
              </a:rPr>
              <a:t>)</a:t>
            </a:r>
          </a:p>
          <a:p>
            <a:pPr lvl="1" eaLnBrk="1" hangingPunct="1">
              <a:buNone/>
            </a:pPr>
            <a:r>
              <a:rPr lang="en-US" sz="2000" dirty="0" smtClean="0">
                <a:latin typeface="Century Gothic" pitchFamily="34" charset="0"/>
              </a:rPr>
              <a:t>SELECT </a:t>
            </a:r>
            <a:r>
              <a:rPr lang="en-US" sz="2000" dirty="0" err="1" smtClean="0">
                <a:latin typeface="Century Gothic" pitchFamily="34" charset="0"/>
              </a:rPr>
              <a:t>transaction_type_code</a:t>
            </a:r>
            <a:r>
              <a:rPr lang="en-US" sz="2000" dirty="0" smtClean="0">
                <a:latin typeface="Century Gothic" pitchFamily="34" charset="0"/>
              </a:rPr>
              <a:t>,</a:t>
            </a:r>
          </a:p>
          <a:p>
            <a:pPr lvl="1" eaLnBrk="1" hangingPunct="1">
              <a:buNone/>
            </a:pPr>
            <a:r>
              <a:rPr lang="en-US" sz="2000" dirty="0" smtClean="0">
                <a:latin typeface="Century Gothic" pitchFamily="34" charset="0"/>
              </a:rPr>
              <a:t>  	         </a:t>
            </a:r>
            <a:r>
              <a:rPr lang="en-US" sz="2000" dirty="0" err="1" smtClean="0">
                <a:latin typeface="Century Gothic" pitchFamily="34" charset="0"/>
              </a:rPr>
              <a:t>transaction_type_description</a:t>
            </a:r>
            <a:r>
              <a:rPr lang="en-US" sz="2000" dirty="0" smtClean="0">
                <a:latin typeface="Century Gothic" pitchFamily="34" charset="0"/>
              </a:rPr>
              <a:t>,</a:t>
            </a:r>
          </a:p>
          <a:p>
            <a:pPr lvl="1" eaLnBrk="1" hangingPunct="1">
              <a:buNone/>
            </a:pPr>
            <a:r>
              <a:rPr lang="en-US" sz="2000" dirty="0" smtClean="0">
                <a:latin typeface="Century Gothic" pitchFamily="34" charset="0"/>
              </a:rPr>
              <a:t>    	    	</a:t>
            </a:r>
            <a:r>
              <a:rPr lang="en-US" sz="2000" dirty="0" err="1" smtClean="0">
                <a:latin typeface="Century Gothic" pitchFamily="34" charset="0"/>
              </a:rPr>
              <a:t>source_system_code</a:t>
            </a:r>
            <a:r>
              <a:rPr lang="en-US" sz="2000" dirty="0" smtClean="0">
                <a:latin typeface="Century Gothic" pitchFamily="34" charset="0"/>
              </a:rPr>
              <a:t>,</a:t>
            </a:r>
          </a:p>
          <a:p>
            <a:pPr lvl="1" eaLnBrk="1" hangingPunct="1">
              <a:buNone/>
            </a:pPr>
            <a:r>
              <a:rPr lang="en-US" sz="2000" dirty="0" smtClean="0">
                <a:latin typeface="Century Gothic" pitchFamily="34" charset="0"/>
              </a:rPr>
              <a:t>             GETDATE()</a:t>
            </a:r>
          </a:p>
          <a:p>
            <a:pPr lvl="1" eaLnBrk="1" hangingPunct="1">
              <a:buNone/>
            </a:pPr>
            <a:r>
              <a:rPr lang="en-US" sz="2000" dirty="0" smtClean="0">
                <a:latin typeface="Century Gothic" pitchFamily="34" charset="0"/>
              </a:rPr>
              <a:t>FROM </a:t>
            </a:r>
            <a:r>
              <a:rPr lang="en-US" sz="2000" dirty="0" err="1" smtClean="0">
                <a:latin typeface="Century Gothic" pitchFamily="34" charset="0"/>
              </a:rPr>
              <a:t>load_ar_transaction_type</a:t>
            </a:r>
            <a:endParaRPr lang="en-US" sz="2000" dirty="0" smtClean="0">
              <a:latin typeface="Century Gothic" pitchFamily="34" charset="0"/>
            </a:endParaRPr>
          </a:p>
          <a:p>
            <a:pPr eaLnBrk="1" hangingPunct="1"/>
            <a:endParaRPr lang="en-US" dirty="0" smtClean="0">
              <a:latin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59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8610">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8610">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8610">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8610">
                                            <p:txEl>
                                              <p:pRg st="5" end="5"/>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8610">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8610">
                                            <p:txEl>
                                              <p:pRg st="7" end="7"/>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8610">
                                            <p:txEl>
                                              <p:pRg st="8" end="8"/>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8610">
                                            <p:txEl>
                                              <p:pRg st="9" end="9"/>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8610">
                                            <p:txEl>
                                              <p:pRg st="10" end="10"/>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861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914400" lvl="1" indent="-457200" eaLnBrk="1" hangingPunct="1">
              <a:buFont typeface="Arial" pitchFamily="34" charset="0"/>
              <a:buChar char="•"/>
            </a:pPr>
            <a:r>
              <a:rPr lang="en-US" sz="2800" dirty="0" smtClean="0">
                <a:latin typeface="Century Gothic" pitchFamily="34" charset="0"/>
              </a:rPr>
              <a:t>Additional personal skill sets</a:t>
            </a:r>
          </a:p>
          <a:p>
            <a:pPr marL="914400" lvl="1" indent="-457200" eaLnBrk="1" hangingPunct="1">
              <a:buFont typeface="Arial" pitchFamily="34" charset="0"/>
              <a:buChar char="•"/>
            </a:pPr>
            <a:r>
              <a:rPr lang="en-US" sz="2800" dirty="0" smtClean="0">
                <a:latin typeface="Century Gothic" pitchFamily="34" charset="0"/>
              </a:rPr>
              <a:t>Customer satisfaction</a:t>
            </a:r>
          </a:p>
          <a:p>
            <a:pPr marL="914400" lvl="1" indent="-457200" eaLnBrk="1" hangingPunct="1">
              <a:buFont typeface="Arial" pitchFamily="34" charset="0"/>
              <a:buChar char="•"/>
            </a:pPr>
            <a:r>
              <a:rPr lang="en-US" sz="2800" dirty="0" smtClean="0">
                <a:latin typeface="Century Gothic" pitchFamily="34" charset="0"/>
              </a:rPr>
              <a:t>BI is a cornerstone of QAD’s future plans</a:t>
            </a:r>
          </a:p>
          <a:p>
            <a:pPr marL="914400" lvl="1" indent="-457200" eaLnBrk="1" hangingPunct="1">
              <a:buFont typeface="Arial" pitchFamily="34" charset="0"/>
              <a:buChar char="•"/>
            </a:pPr>
            <a:r>
              <a:rPr lang="en-US" sz="2800" dirty="0" smtClean="0">
                <a:latin typeface="Century Gothic" pitchFamily="34" charset="0"/>
              </a:rPr>
              <a:t>Support – better able to troubleshoot customer issues and pass concrete bug reports to R&amp;D</a:t>
            </a:r>
          </a:p>
          <a:p>
            <a:pPr marL="914400" lvl="1" indent="-457200" eaLnBrk="1" hangingPunct="1">
              <a:buFont typeface="Arial" pitchFamily="34" charset="0"/>
              <a:buChar char="•"/>
            </a:pPr>
            <a:r>
              <a:rPr lang="en-US" sz="2800" dirty="0" smtClean="0">
                <a:latin typeface="Century Gothic" pitchFamily="34" charset="0"/>
              </a:rPr>
              <a:t>Services – better able to meet customer’s individual customization needs and ensure trouble free upgrades and patches</a:t>
            </a:r>
            <a:endParaRPr lang="en-US" dirty="0"/>
          </a:p>
        </p:txBody>
      </p:sp>
      <p:sp>
        <p:nvSpPr>
          <p:cNvPr id="5" name="Title 4"/>
          <p:cNvSpPr>
            <a:spLocks noGrp="1"/>
          </p:cNvSpPr>
          <p:nvPr>
            <p:ph type="title"/>
          </p:nvPr>
        </p:nvSpPr>
        <p:spPr/>
        <p:txBody>
          <a:bodyPr/>
          <a:lstStyle/>
          <a:p>
            <a:pPr lvl="0"/>
            <a:r>
              <a:rPr lang="en-US" dirty="0" smtClean="0">
                <a:solidFill>
                  <a:srgbClr val="4F4F4F"/>
                </a:solidFill>
                <a:latin typeface="Century Gothic" pitchFamily="34" charset="0"/>
              </a:rPr>
              <a:t>Course Benefits</a:t>
            </a:r>
            <a:endParaRPr lang="en-US" dirty="0"/>
          </a:p>
        </p:txBody>
      </p:sp>
      <p:sp>
        <p:nvSpPr>
          <p:cNvPr id="7" name="Text Placeholder 6"/>
          <p:cNvSpPr>
            <a:spLocks noGrp="1"/>
          </p:cNvSpPr>
          <p:nvPr>
            <p:ph type="body" sz="quarter" idx="11"/>
          </p:nvPr>
        </p:nvSpPr>
        <p:spPr/>
        <p:txBody>
          <a:bodyPr/>
          <a:lstStyle/>
          <a:p>
            <a:endParaRPr lang="en-US" dirty="0"/>
          </a:p>
        </p:txBody>
      </p:sp>
      <p:sp>
        <p:nvSpPr>
          <p:cNvPr id="8"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UPDATE</a:t>
            </a:r>
          </a:p>
        </p:txBody>
      </p:sp>
      <p:sp>
        <p:nvSpPr>
          <p:cNvPr id="68610" name="Rectangle 3"/>
          <p:cNvSpPr>
            <a:spLocks noGrp="1"/>
          </p:cNvSpPr>
          <p:nvPr>
            <p:ph type="body" idx="1"/>
          </p:nvPr>
        </p:nvSpPr>
        <p:spPr>
          <a:xfrm>
            <a:off x="457200" y="1078029"/>
            <a:ext cx="8229600" cy="5229109"/>
          </a:xfrm>
        </p:spPr>
        <p:txBody>
          <a:bodyPr/>
          <a:lstStyle/>
          <a:p>
            <a:pPr eaLnBrk="1" hangingPunct="1"/>
            <a:r>
              <a:rPr lang="en-US" dirty="0" smtClean="0">
                <a:latin typeface="Century Gothic" pitchFamily="34" charset="0"/>
              </a:rPr>
              <a:t>To update data in columns for a table </a:t>
            </a:r>
          </a:p>
          <a:p>
            <a:pPr lvl="1" eaLnBrk="1" hangingPunct="1">
              <a:buNone/>
            </a:pPr>
            <a:endParaRPr lang="en-US" sz="2000" dirty="0" smtClean="0">
              <a:latin typeface="Century Gothic" pitchFamily="34" charset="0"/>
            </a:endParaRPr>
          </a:p>
          <a:p>
            <a:pPr lvl="1" eaLnBrk="1" hangingPunct="1">
              <a:buNone/>
            </a:pPr>
            <a:r>
              <a:rPr lang="en-US" sz="2000" dirty="0" smtClean="0">
                <a:latin typeface="Century Gothic" pitchFamily="34" charset="0"/>
              </a:rPr>
              <a:t>BEGIN TRAN --allows you to rollback your transactions</a:t>
            </a:r>
          </a:p>
          <a:p>
            <a:pPr lvl="1">
              <a:buNone/>
            </a:pPr>
            <a:r>
              <a:rPr lang="en-US" sz="2000" b="1" dirty="0" smtClean="0"/>
              <a:t>UPDATE </a:t>
            </a:r>
            <a:r>
              <a:rPr lang="en-US" sz="2000" dirty="0" err="1" smtClean="0"/>
              <a:t>dim_item</a:t>
            </a:r>
            <a:endParaRPr lang="en-US" sz="2000" dirty="0" smtClean="0"/>
          </a:p>
          <a:p>
            <a:pPr lvl="1">
              <a:buNone/>
            </a:pPr>
            <a:r>
              <a:rPr lang="en-US" sz="2000" dirty="0" smtClean="0"/>
              <a:t>SET item_description2 = si.item_description2,</a:t>
            </a:r>
          </a:p>
          <a:p>
            <a:pPr lvl="1">
              <a:buNone/>
            </a:pPr>
            <a:r>
              <a:rPr lang="en-US" sz="2000" dirty="0" smtClean="0"/>
              <a:t>		</a:t>
            </a:r>
            <a:r>
              <a:rPr lang="en-US" sz="2000" dirty="0" err="1" smtClean="0"/>
              <a:t>item_description</a:t>
            </a:r>
            <a:r>
              <a:rPr lang="en-US" sz="2000" dirty="0" smtClean="0"/>
              <a:t> = </a:t>
            </a:r>
            <a:r>
              <a:rPr lang="en-US" sz="2000" dirty="0" err="1" smtClean="0"/>
              <a:t>si.item_description</a:t>
            </a:r>
            <a:endParaRPr lang="en-US" sz="2000" dirty="0" smtClean="0"/>
          </a:p>
          <a:p>
            <a:pPr lvl="1">
              <a:buNone/>
            </a:pPr>
            <a:r>
              <a:rPr lang="en-US" sz="2000" dirty="0" smtClean="0"/>
              <a:t>FROM </a:t>
            </a:r>
            <a:r>
              <a:rPr lang="en-US" sz="2000" dirty="0" err="1" smtClean="0"/>
              <a:t>stage_item</a:t>
            </a:r>
            <a:r>
              <a:rPr lang="en-US" sz="2000" dirty="0" smtClean="0"/>
              <a:t> </a:t>
            </a:r>
            <a:r>
              <a:rPr lang="en-US" sz="2000" dirty="0" err="1" smtClean="0"/>
              <a:t>si</a:t>
            </a:r>
            <a:endParaRPr lang="en-US" sz="2000" dirty="0" smtClean="0"/>
          </a:p>
          <a:p>
            <a:pPr lvl="1">
              <a:buNone/>
            </a:pPr>
            <a:r>
              <a:rPr lang="en-US" sz="2000" dirty="0" smtClean="0"/>
              <a:t>WHERE si.item_description2 IS NULL</a:t>
            </a:r>
          </a:p>
          <a:p>
            <a:pPr lvl="1">
              <a:buNone/>
            </a:pPr>
            <a:r>
              <a:rPr lang="en-US" sz="2000" dirty="0" smtClean="0"/>
              <a:t>AND </a:t>
            </a:r>
            <a:r>
              <a:rPr lang="en-US" sz="2000" dirty="0" err="1" smtClean="0"/>
              <a:t>dim_item.item_number</a:t>
            </a:r>
            <a:r>
              <a:rPr lang="en-US" sz="2000" dirty="0" smtClean="0"/>
              <a:t> = </a:t>
            </a:r>
            <a:r>
              <a:rPr lang="en-US" sz="2000" dirty="0" err="1" smtClean="0"/>
              <a:t>si.item_number</a:t>
            </a:r>
            <a:endParaRPr lang="en-US" sz="2000" dirty="0" smtClean="0"/>
          </a:p>
          <a:p>
            <a:pPr lvl="1">
              <a:buNone/>
            </a:pPr>
            <a:r>
              <a:rPr lang="en-US" sz="2000" dirty="0" smtClean="0"/>
              <a:t>AND </a:t>
            </a:r>
            <a:r>
              <a:rPr lang="en-US" sz="2000" dirty="0" err="1" smtClean="0"/>
              <a:t>dim_item.source_system_code</a:t>
            </a:r>
            <a:r>
              <a:rPr lang="en-US" sz="2000" dirty="0" smtClean="0"/>
              <a:t> = </a:t>
            </a:r>
            <a:r>
              <a:rPr lang="en-US" sz="2000" dirty="0" err="1" smtClean="0"/>
              <a:t>si.source_system_code</a:t>
            </a:r>
            <a:endParaRPr lang="en-US" sz="2000" dirty="0" smtClean="0"/>
          </a:p>
          <a:p>
            <a:pPr lvl="1">
              <a:buNone/>
            </a:pPr>
            <a:r>
              <a:rPr lang="en-US" sz="2000" dirty="0" smtClean="0"/>
              <a:t>AND </a:t>
            </a:r>
            <a:r>
              <a:rPr lang="en-US" sz="2000" dirty="0" err="1" smtClean="0"/>
              <a:t>dim_item.domain_code</a:t>
            </a:r>
            <a:r>
              <a:rPr lang="en-US" sz="2000" dirty="0" smtClean="0"/>
              <a:t> = </a:t>
            </a:r>
            <a:r>
              <a:rPr lang="en-US" sz="2000" dirty="0" err="1" smtClean="0"/>
              <a:t>si.domain_code</a:t>
            </a:r>
            <a:endParaRPr lang="en-US" sz="2000" dirty="0" smtClean="0"/>
          </a:p>
          <a:p>
            <a:endParaRPr lang="en-US" sz="2000" dirty="0" smtClean="0">
              <a:latin typeface="Century Gothic" pitchFamily="34" charset="0"/>
            </a:endParaRPr>
          </a:p>
          <a:p>
            <a:pPr>
              <a:buNone/>
            </a:pPr>
            <a:r>
              <a:rPr lang="en-US" sz="2000" dirty="0" smtClean="0">
                <a:latin typeface="Century Gothic" pitchFamily="34" charset="0"/>
              </a:rPr>
              <a:t>		ROLLBACK or COMMIT once happy with results</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8610">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8610">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8610">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8610">
                                            <p:txEl>
                                              <p:pRg st="5" end="5"/>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8610">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8610">
                                            <p:txEl>
                                              <p:pRg st="7" end="7"/>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8610">
                                            <p:txEl>
                                              <p:pRg st="8" end="8"/>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8610">
                                            <p:txEl>
                                              <p:pRg st="9" end="9"/>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68610">
                                            <p:txEl>
                                              <p:pRg st="10" end="1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861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DELETE</a:t>
            </a:r>
          </a:p>
        </p:txBody>
      </p:sp>
      <p:sp>
        <p:nvSpPr>
          <p:cNvPr id="68610" name="Rectangle 3"/>
          <p:cNvSpPr>
            <a:spLocks noGrp="1"/>
          </p:cNvSpPr>
          <p:nvPr>
            <p:ph type="body" idx="1"/>
          </p:nvPr>
        </p:nvSpPr>
        <p:spPr>
          <a:xfrm>
            <a:off x="457200" y="957263"/>
            <a:ext cx="8229600" cy="5349875"/>
          </a:xfrm>
        </p:spPr>
        <p:txBody>
          <a:bodyPr/>
          <a:lstStyle/>
          <a:p>
            <a:pPr eaLnBrk="1" hangingPunct="1"/>
            <a:r>
              <a:rPr lang="en-US" dirty="0" smtClean="0">
                <a:latin typeface="Century Gothic" pitchFamily="34" charset="0"/>
              </a:rPr>
              <a:t>To remove data by rows in a table</a:t>
            </a:r>
          </a:p>
          <a:p>
            <a:pPr eaLnBrk="1" hangingPunct="1">
              <a:buNone/>
            </a:pPr>
            <a:endParaRPr lang="en-US" dirty="0" smtClean="0">
              <a:latin typeface="Century Gothic" pitchFamily="34" charset="0"/>
            </a:endParaRPr>
          </a:p>
          <a:p>
            <a:pPr lvl="1">
              <a:buNone/>
            </a:pPr>
            <a:r>
              <a:rPr lang="en-US" b="1" dirty="0" smtClean="0"/>
              <a:t>DELETE</a:t>
            </a:r>
            <a:r>
              <a:rPr lang="en-US" dirty="0" smtClean="0"/>
              <a:t> FROM </a:t>
            </a:r>
            <a:r>
              <a:rPr lang="en-US" dirty="0" err="1" smtClean="0"/>
              <a:t>stage_ar_transaction_type</a:t>
            </a:r>
            <a:endParaRPr lang="en-US" dirty="0" smtClean="0"/>
          </a:p>
          <a:p>
            <a:pPr lvl="1">
              <a:buNone/>
            </a:pPr>
            <a:r>
              <a:rPr lang="en-US" dirty="0" smtClean="0">
                <a:latin typeface="Century Gothic" pitchFamily="34" charset="0"/>
              </a:rPr>
              <a:t>WHERE </a:t>
            </a:r>
            <a:r>
              <a:rPr lang="en-US" dirty="0" err="1" smtClean="0">
                <a:latin typeface="Century Gothic" pitchFamily="34" charset="0"/>
              </a:rPr>
              <a:t>transaction_type_code</a:t>
            </a:r>
            <a:r>
              <a:rPr lang="en-US" dirty="0" smtClean="0">
                <a:latin typeface="Century Gothic" pitchFamily="34" charset="0"/>
              </a:rPr>
              <a:t> IN (‘I’,’M’)</a:t>
            </a:r>
          </a:p>
          <a:p>
            <a:pPr>
              <a:buNone/>
            </a:pPr>
            <a:endParaRPr lang="en-US" sz="2400" dirty="0" smtClean="0">
              <a:latin typeface="Century Gothic" pitchFamily="34" charset="0"/>
            </a:endParaRPr>
          </a:p>
          <a:p>
            <a:pPr lvl="1">
              <a:buNone/>
            </a:pPr>
            <a:r>
              <a:rPr lang="en-US" b="1" dirty="0" smtClean="0">
                <a:latin typeface="Century Gothic" pitchFamily="34" charset="0"/>
              </a:rPr>
              <a:t>DELETE</a:t>
            </a:r>
            <a:r>
              <a:rPr lang="en-US" dirty="0" smtClean="0">
                <a:latin typeface="Century Gothic" pitchFamily="34" charset="0"/>
              </a:rPr>
              <a:t> </a:t>
            </a:r>
            <a:r>
              <a:rPr lang="en-US" dirty="0" smtClean="0"/>
              <a:t>FROM </a:t>
            </a:r>
            <a:r>
              <a:rPr lang="en-US" dirty="0" err="1" smtClean="0">
                <a:latin typeface="Century Gothic" pitchFamily="34" charset="0"/>
              </a:rPr>
              <a:t>stage_ar_transaction_type</a:t>
            </a:r>
            <a:r>
              <a:rPr lang="en-US" dirty="0" smtClean="0">
                <a:latin typeface="Century Gothic" pitchFamily="34" charset="0"/>
              </a:rPr>
              <a:t> </a:t>
            </a:r>
          </a:p>
          <a:p>
            <a:pPr lvl="1">
              <a:buNone/>
            </a:pPr>
            <a:r>
              <a:rPr lang="en-US" dirty="0" smtClean="0">
                <a:latin typeface="Century Gothic" pitchFamily="34" charset="0"/>
              </a:rPr>
              <a:t>  -- will delete all records</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61</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8610">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8610">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8610">
                                            <p:txEl>
                                              <p:pRg st="5" end="5"/>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86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TRUNCATE</a:t>
            </a:r>
          </a:p>
        </p:txBody>
      </p:sp>
      <p:sp>
        <p:nvSpPr>
          <p:cNvPr id="68610" name="Rectangle 3"/>
          <p:cNvSpPr>
            <a:spLocks noGrp="1"/>
          </p:cNvSpPr>
          <p:nvPr>
            <p:ph type="body" idx="1"/>
          </p:nvPr>
        </p:nvSpPr>
        <p:spPr>
          <a:xfrm>
            <a:off x="457200" y="1087655"/>
            <a:ext cx="8229600" cy="5219483"/>
          </a:xfrm>
        </p:spPr>
        <p:txBody>
          <a:bodyPr/>
          <a:lstStyle/>
          <a:p>
            <a:pPr eaLnBrk="1" hangingPunct="1"/>
            <a:r>
              <a:rPr lang="en-US" dirty="0" smtClean="0">
                <a:latin typeface="Century Gothic" pitchFamily="34" charset="0"/>
              </a:rPr>
              <a:t>To wipe a table clean (empty the table)</a:t>
            </a:r>
          </a:p>
          <a:p>
            <a:pPr>
              <a:buNone/>
            </a:pPr>
            <a:endParaRPr lang="en-US" dirty="0" smtClean="0">
              <a:latin typeface="Century Gothic" pitchFamily="34" charset="0"/>
            </a:endParaRPr>
          </a:p>
          <a:p>
            <a:pPr>
              <a:buNone/>
            </a:pPr>
            <a:r>
              <a:rPr lang="en-US" dirty="0" smtClean="0">
                <a:latin typeface="Century Gothic" pitchFamily="34" charset="0"/>
              </a:rPr>
              <a:t>	</a:t>
            </a:r>
            <a:r>
              <a:rPr lang="en-US" sz="2400" b="1" dirty="0" smtClean="0"/>
              <a:t>TRUNCATE TABLE</a:t>
            </a:r>
            <a:r>
              <a:rPr lang="en-US" sz="2400" dirty="0" smtClean="0"/>
              <a:t> </a:t>
            </a:r>
            <a:r>
              <a:rPr lang="en-US" sz="2400" dirty="0" err="1" smtClean="0"/>
              <a:t>stage_ar_transaction_type</a:t>
            </a:r>
            <a:endParaRPr lang="en-US" sz="2400" dirty="0" smtClean="0"/>
          </a:p>
          <a:p>
            <a:pPr>
              <a:buNone/>
            </a:pPr>
            <a:endParaRPr lang="en-US" dirty="0" smtClean="0">
              <a:latin typeface="Century Gothic" pitchFamily="34" charset="0"/>
            </a:endParaRPr>
          </a:p>
          <a:p>
            <a:r>
              <a:rPr lang="en-US" dirty="0" smtClean="0">
                <a:latin typeface="Century Gothic" pitchFamily="34" charset="0"/>
              </a:rPr>
              <a:t>DELETE and TRUNCATE commands can be VERY DANGEROUS to the data warehouse if used incorrectly.</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62</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8610">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8610">
                                            <p:txEl>
                                              <p:pRg st="4" end="4"/>
                                            </p:txEl>
                                          </p:spTgt>
                                        </p:tgtEl>
                                        <p:attrNameLst>
                                          <p:attrName>style.visibility</p:attrName>
                                        </p:attrNameLst>
                                      </p:cBhvr>
                                      <p:to>
                                        <p:strVal val="visible"/>
                                      </p:to>
                                    </p:set>
                                    <p:animEffect transition="in" filter="fade">
                                      <p:cBhvr>
                                        <p:cTn id="18" dur="1000"/>
                                        <p:tgtEl>
                                          <p:spTgt spid="68610">
                                            <p:txEl>
                                              <p:pRg st="4" end="4"/>
                                            </p:txEl>
                                          </p:spTgt>
                                        </p:tgtEl>
                                      </p:cBhvr>
                                    </p:animEffect>
                                    <p:anim calcmode="lin" valueType="num">
                                      <p:cBhvr>
                                        <p:cTn id="19" dur="1000" fill="hold"/>
                                        <p:tgtEl>
                                          <p:spTgt spid="68610">
                                            <p:txEl>
                                              <p:pRg st="4" end="4"/>
                                            </p:txEl>
                                          </p:spTgt>
                                        </p:tgtEl>
                                        <p:attrNameLst>
                                          <p:attrName>ppt_x</p:attrName>
                                        </p:attrNameLst>
                                      </p:cBhvr>
                                      <p:tavLst>
                                        <p:tav tm="0">
                                          <p:val>
                                            <p:strVal val="#ppt_x"/>
                                          </p:val>
                                        </p:tav>
                                        <p:tav tm="100000">
                                          <p:val>
                                            <p:strVal val="#ppt_x"/>
                                          </p:val>
                                        </p:tav>
                                      </p:tavLst>
                                    </p:anim>
                                    <p:anim calcmode="lin" valueType="num">
                                      <p:cBhvr>
                                        <p:cTn id="20" dur="1000" fill="hold"/>
                                        <p:tgtEl>
                                          <p:spTgt spid="6861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SQL to Avoid – Select within Select</a:t>
            </a:r>
          </a:p>
        </p:txBody>
      </p:sp>
      <p:sp>
        <p:nvSpPr>
          <p:cNvPr id="68610" name="Rectangle 3"/>
          <p:cNvSpPr>
            <a:spLocks noGrp="1"/>
          </p:cNvSpPr>
          <p:nvPr>
            <p:ph type="body" idx="1"/>
          </p:nvPr>
        </p:nvSpPr>
        <p:spPr>
          <a:xfrm>
            <a:off x="457200" y="1106905"/>
            <a:ext cx="8229600" cy="5200233"/>
          </a:xfrm>
        </p:spPr>
        <p:txBody>
          <a:bodyPr/>
          <a:lstStyle/>
          <a:p>
            <a:pPr eaLnBrk="1" hangingPunct="1"/>
            <a:r>
              <a:rPr lang="en-US" dirty="0" smtClean="0">
                <a:latin typeface="Century Gothic" pitchFamily="34" charset="0"/>
              </a:rPr>
              <a:t>Except for rare instances, do not put select statements within another select statements.</a:t>
            </a:r>
          </a:p>
          <a:p>
            <a:pPr eaLnBrk="1" hangingPunct="1"/>
            <a:r>
              <a:rPr lang="en-US" b="1" dirty="0" smtClean="0">
                <a:latin typeface="Century Gothic" pitchFamily="34" charset="0"/>
              </a:rPr>
              <a:t>AVOID</a:t>
            </a:r>
          </a:p>
          <a:p>
            <a:pPr lvl="1" eaLnBrk="1" hangingPunct="1">
              <a:buNone/>
            </a:pPr>
            <a:r>
              <a:rPr lang="en-US" dirty="0" smtClean="0">
                <a:latin typeface="Century Gothic" pitchFamily="34" charset="0"/>
              </a:rPr>
              <a:t>SELECT (SELECT SUM(column)</a:t>
            </a:r>
          </a:p>
          <a:p>
            <a:pPr lvl="1" eaLnBrk="1" hangingPunct="1">
              <a:buNone/>
            </a:pPr>
            <a:r>
              <a:rPr lang="en-US" dirty="0" smtClean="0">
                <a:latin typeface="Century Gothic" pitchFamily="34" charset="0"/>
              </a:rPr>
              <a:t>              FROM table b</a:t>
            </a:r>
          </a:p>
          <a:p>
            <a:pPr lvl="1" eaLnBrk="1" hangingPunct="1">
              <a:buNone/>
            </a:pPr>
            <a:r>
              <a:rPr lang="en-US" dirty="0" smtClean="0">
                <a:latin typeface="Century Gothic" pitchFamily="34" charset="0"/>
              </a:rPr>
              <a:t>              WHERE </a:t>
            </a:r>
            <a:r>
              <a:rPr lang="en-US" dirty="0" err="1" smtClean="0">
                <a:latin typeface="Century Gothic" pitchFamily="34" charset="0"/>
              </a:rPr>
              <a:t>b.biz_key</a:t>
            </a:r>
            <a:r>
              <a:rPr lang="en-US" dirty="0" smtClean="0">
                <a:latin typeface="Century Gothic" pitchFamily="34" charset="0"/>
              </a:rPr>
              <a:t> = </a:t>
            </a:r>
            <a:r>
              <a:rPr lang="en-US" dirty="0" err="1" smtClean="0">
                <a:latin typeface="Century Gothic" pitchFamily="34" charset="0"/>
              </a:rPr>
              <a:t>a.biz_key</a:t>
            </a:r>
            <a:endParaRPr lang="en-US" dirty="0" smtClean="0">
              <a:latin typeface="Century Gothic" pitchFamily="34" charset="0"/>
            </a:endParaRPr>
          </a:p>
          <a:p>
            <a:pPr lvl="1" eaLnBrk="1" hangingPunct="1">
              <a:buNone/>
            </a:pPr>
            <a:r>
              <a:rPr lang="en-US" dirty="0" smtClean="0">
                <a:latin typeface="Century Gothic" pitchFamily="34" charset="0"/>
              </a:rPr>
              <a:t>             )</a:t>
            </a:r>
          </a:p>
          <a:p>
            <a:pPr lvl="1" eaLnBrk="1" hangingPunct="1">
              <a:buNone/>
            </a:pPr>
            <a:r>
              <a:rPr lang="en-US" dirty="0" smtClean="0">
                <a:latin typeface="Century Gothic" pitchFamily="34" charset="0"/>
              </a:rPr>
              <a:t>FROM table a</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63</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8610">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8610">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8610">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8610">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8610">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86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SQL to Avoid – Exception </a:t>
            </a:r>
          </a:p>
        </p:txBody>
      </p:sp>
      <p:sp>
        <p:nvSpPr>
          <p:cNvPr id="68610" name="Rectangle 3"/>
          <p:cNvSpPr>
            <a:spLocks noGrp="1"/>
          </p:cNvSpPr>
          <p:nvPr>
            <p:ph type="body" idx="1"/>
          </p:nvPr>
        </p:nvSpPr>
        <p:spPr>
          <a:xfrm>
            <a:off x="457200" y="1078029"/>
            <a:ext cx="8229600" cy="5229109"/>
          </a:xfrm>
        </p:spPr>
        <p:txBody>
          <a:bodyPr/>
          <a:lstStyle/>
          <a:p>
            <a:pPr eaLnBrk="1" hangingPunct="1"/>
            <a:r>
              <a:rPr lang="en-US" dirty="0" smtClean="0">
                <a:latin typeface="Century Gothic" pitchFamily="34" charset="0"/>
              </a:rPr>
              <a:t>Here’s a rare instance where you might want to put a select within a select.</a:t>
            </a:r>
          </a:p>
          <a:p>
            <a:pPr eaLnBrk="1" hangingPunct="1"/>
            <a:r>
              <a:rPr lang="en-US" dirty="0" smtClean="0">
                <a:latin typeface="Century Gothic" pitchFamily="34" charset="0"/>
              </a:rPr>
              <a:t>Create a list in a column using STUFF</a:t>
            </a:r>
          </a:p>
          <a:p>
            <a:pPr lvl="1" eaLnBrk="1" hangingPunct="1">
              <a:buNone/>
            </a:pPr>
            <a:r>
              <a:rPr lang="en-US" sz="1400" dirty="0" smtClean="0">
                <a:latin typeface="Century Gothic" pitchFamily="34" charset="0"/>
              </a:rPr>
              <a:t>SELECT </a:t>
            </a:r>
            <a:r>
              <a:rPr lang="en-US" sz="1400" dirty="0" err="1" smtClean="0">
                <a:latin typeface="Century Gothic" pitchFamily="34" charset="0"/>
              </a:rPr>
              <a:t>call_number</a:t>
            </a:r>
            <a:r>
              <a:rPr lang="en-US" sz="1400" dirty="0" smtClean="0">
                <a:latin typeface="Century Gothic" pitchFamily="34" charset="0"/>
              </a:rPr>
              <a:t>,  </a:t>
            </a:r>
            <a:r>
              <a:rPr lang="en-US" sz="1400" dirty="0" err="1" smtClean="0">
                <a:latin typeface="Century Gothic" pitchFamily="34" charset="0"/>
              </a:rPr>
              <a:t>item_number</a:t>
            </a:r>
            <a:r>
              <a:rPr lang="en-US" sz="1400" dirty="0" smtClean="0">
                <a:latin typeface="Century Gothic" pitchFamily="34" charset="0"/>
              </a:rPr>
              <a:t>,</a:t>
            </a:r>
          </a:p>
          <a:p>
            <a:pPr lvl="1" eaLnBrk="1" hangingPunct="1">
              <a:buNone/>
            </a:pPr>
            <a:r>
              <a:rPr lang="en-US" sz="1400" dirty="0" smtClean="0">
                <a:latin typeface="Century Gothic" pitchFamily="34" charset="0"/>
              </a:rPr>
              <a:t>	REPLACE(REPLACE(</a:t>
            </a:r>
            <a:r>
              <a:rPr lang="en-US" sz="1400" b="1" dirty="0" smtClean="0">
                <a:latin typeface="Century Gothic" pitchFamily="34" charset="0"/>
              </a:rPr>
              <a:t>STUFF</a:t>
            </a:r>
            <a:r>
              <a:rPr lang="en-US" sz="1400" dirty="0" smtClean="0">
                <a:latin typeface="Century Gothic" pitchFamily="34" charset="0"/>
              </a:rPr>
              <a:t>((SELECT DISTINCT ',','''' </a:t>
            </a:r>
          </a:p>
          <a:p>
            <a:pPr lvl="1" eaLnBrk="1" hangingPunct="1">
              <a:buNone/>
            </a:pPr>
            <a:r>
              <a:rPr lang="en-US" sz="1400" dirty="0" smtClean="0">
                <a:latin typeface="Century Gothic" pitchFamily="34" charset="0"/>
              </a:rPr>
              <a:t>		+ CONVERT(VARCHAR(20), </a:t>
            </a:r>
            <a:r>
              <a:rPr lang="en-US" sz="1400" dirty="0" err="1" smtClean="0">
                <a:latin typeface="Century Gothic" pitchFamily="34" charset="0"/>
              </a:rPr>
              <a:t>item_line</a:t>
            </a:r>
            <a:r>
              <a:rPr lang="en-US" sz="1400" dirty="0" smtClean="0">
                <a:latin typeface="Century Gothic" pitchFamily="34" charset="0"/>
              </a:rPr>
              <a:t>) + '**‘ </a:t>
            </a:r>
          </a:p>
          <a:p>
            <a:pPr lvl="1" eaLnBrk="1" hangingPunct="1">
              <a:buNone/>
            </a:pPr>
            <a:r>
              <a:rPr lang="en-US" sz="1400" dirty="0" smtClean="0">
                <a:latin typeface="Century Gothic" pitchFamily="34" charset="0"/>
              </a:rPr>
              <a:t>		+ </a:t>
            </a:r>
            <a:r>
              <a:rPr lang="en-US" sz="1400" dirty="0" err="1" smtClean="0">
                <a:latin typeface="Century Gothic" pitchFamily="34" charset="0"/>
              </a:rPr>
              <a:t>item_number</a:t>
            </a:r>
            <a:r>
              <a:rPr lang="en-US" sz="1400" dirty="0" smtClean="0">
                <a:latin typeface="Century Gothic" pitchFamily="34" charset="0"/>
              </a:rPr>
              <a:t> + '**‘ + </a:t>
            </a:r>
            <a:r>
              <a:rPr lang="en-US" sz="1400" dirty="0" err="1" smtClean="0">
                <a:latin typeface="Century Gothic" pitchFamily="34" charset="0"/>
              </a:rPr>
              <a:t>work_code</a:t>
            </a:r>
            <a:r>
              <a:rPr lang="en-US" sz="1400" dirty="0" smtClean="0">
                <a:latin typeface="Century Gothic" pitchFamily="34" charset="0"/>
              </a:rPr>
              <a:t> + ''''</a:t>
            </a:r>
          </a:p>
          <a:p>
            <a:pPr lvl="1" eaLnBrk="1" hangingPunct="1">
              <a:buNone/>
            </a:pPr>
            <a:r>
              <a:rPr lang="en-US" sz="1400" dirty="0" smtClean="0">
                <a:latin typeface="Century Gothic" pitchFamily="34" charset="0"/>
              </a:rPr>
              <a:t>		FROM </a:t>
            </a:r>
            <a:r>
              <a:rPr lang="en-US" sz="1400" dirty="0" err="1" smtClean="0">
                <a:latin typeface="Century Gothic" pitchFamily="34" charset="0"/>
              </a:rPr>
              <a:t>stage_call_item_detail</a:t>
            </a:r>
            <a:r>
              <a:rPr lang="en-US" sz="1400" dirty="0" smtClean="0">
                <a:latin typeface="Century Gothic" pitchFamily="34" charset="0"/>
              </a:rPr>
              <a:t> s</a:t>
            </a:r>
          </a:p>
          <a:p>
            <a:pPr lvl="1" eaLnBrk="1" hangingPunct="1">
              <a:buNone/>
            </a:pPr>
            <a:r>
              <a:rPr lang="en-US" sz="1400" dirty="0" smtClean="0">
                <a:latin typeface="Century Gothic" pitchFamily="34" charset="0"/>
              </a:rPr>
              <a:t>		WHERE </a:t>
            </a:r>
            <a:r>
              <a:rPr lang="en-US" sz="1400" dirty="0" err="1" smtClean="0">
                <a:latin typeface="Century Gothic" pitchFamily="34" charset="0"/>
              </a:rPr>
              <a:t>h.source_system_code</a:t>
            </a:r>
            <a:r>
              <a:rPr lang="en-US" sz="1400" dirty="0" smtClean="0">
                <a:latin typeface="Century Gothic" pitchFamily="34" charset="0"/>
              </a:rPr>
              <a:t> = </a:t>
            </a:r>
            <a:r>
              <a:rPr lang="en-US" sz="1400" dirty="0" err="1" smtClean="0">
                <a:latin typeface="Century Gothic" pitchFamily="34" charset="0"/>
              </a:rPr>
              <a:t>s.source_system_code</a:t>
            </a:r>
            <a:endParaRPr lang="en-US" sz="1400" dirty="0" smtClean="0">
              <a:latin typeface="Century Gothic" pitchFamily="34" charset="0"/>
            </a:endParaRPr>
          </a:p>
          <a:p>
            <a:pPr lvl="1" eaLnBrk="1" hangingPunct="1">
              <a:buNone/>
            </a:pPr>
            <a:r>
              <a:rPr lang="en-US" sz="1400" dirty="0" smtClean="0">
                <a:latin typeface="Century Gothic" pitchFamily="34" charset="0"/>
              </a:rPr>
              <a:t>		AND </a:t>
            </a:r>
            <a:r>
              <a:rPr lang="en-US" sz="1400" dirty="0" err="1" smtClean="0">
                <a:latin typeface="Century Gothic" pitchFamily="34" charset="0"/>
              </a:rPr>
              <a:t>h.domain_code</a:t>
            </a:r>
            <a:r>
              <a:rPr lang="en-US" sz="1400" dirty="0" smtClean="0">
                <a:latin typeface="Century Gothic" pitchFamily="34" charset="0"/>
              </a:rPr>
              <a:t> = </a:t>
            </a:r>
            <a:r>
              <a:rPr lang="en-US" sz="1400" dirty="0" err="1" smtClean="0">
                <a:latin typeface="Century Gothic" pitchFamily="34" charset="0"/>
              </a:rPr>
              <a:t>s.domain_code</a:t>
            </a:r>
            <a:endParaRPr lang="en-US" sz="1400" dirty="0" smtClean="0">
              <a:latin typeface="Century Gothic" pitchFamily="34" charset="0"/>
            </a:endParaRPr>
          </a:p>
          <a:p>
            <a:pPr lvl="1" eaLnBrk="1" hangingPunct="1">
              <a:buNone/>
            </a:pPr>
            <a:r>
              <a:rPr lang="en-US" sz="1400" dirty="0" smtClean="0">
                <a:latin typeface="Century Gothic" pitchFamily="34" charset="0"/>
              </a:rPr>
              <a:t>		AND </a:t>
            </a:r>
            <a:r>
              <a:rPr lang="en-US" sz="1400" dirty="0" err="1" smtClean="0">
                <a:latin typeface="Century Gothic" pitchFamily="34" charset="0"/>
              </a:rPr>
              <a:t>h.call_number</a:t>
            </a:r>
            <a:r>
              <a:rPr lang="en-US" sz="1400" dirty="0" smtClean="0">
                <a:latin typeface="Century Gothic" pitchFamily="34" charset="0"/>
              </a:rPr>
              <a:t> = </a:t>
            </a:r>
            <a:r>
              <a:rPr lang="en-US" sz="1400" dirty="0" err="1" smtClean="0">
                <a:latin typeface="Century Gothic" pitchFamily="34" charset="0"/>
              </a:rPr>
              <a:t>s.call_number</a:t>
            </a:r>
            <a:endParaRPr lang="en-US" sz="1400" dirty="0" smtClean="0">
              <a:latin typeface="Century Gothic" pitchFamily="34" charset="0"/>
            </a:endParaRPr>
          </a:p>
          <a:p>
            <a:pPr lvl="1" eaLnBrk="1" hangingPunct="1">
              <a:buNone/>
            </a:pPr>
            <a:r>
              <a:rPr lang="en-US" sz="1400" dirty="0" smtClean="0">
                <a:latin typeface="Century Gothic" pitchFamily="34" charset="0"/>
              </a:rPr>
              <a:t>		AND </a:t>
            </a:r>
            <a:r>
              <a:rPr lang="en-US" sz="1400" dirty="0" err="1" smtClean="0">
                <a:latin typeface="Century Gothic" pitchFamily="34" charset="0"/>
              </a:rPr>
              <a:t>s.site_code</a:t>
            </a:r>
            <a:r>
              <a:rPr lang="en-US" sz="1400" dirty="0" smtClean="0">
                <a:latin typeface="Century Gothic" pitchFamily="34" charset="0"/>
              </a:rPr>
              <a:t> IS NOT NULL</a:t>
            </a:r>
          </a:p>
          <a:p>
            <a:pPr lvl="1" eaLnBrk="1" hangingPunct="1">
              <a:buNone/>
            </a:pPr>
            <a:r>
              <a:rPr lang="en-US" sz="1400" dirty="0" smtClean="0">
                <a:latin typeface="Century Gothic" pitchFamily="34" charset="0"/>
              </a:rPr>
              <a:t>		ORDER BY 2</a:t>
            </a:r>
          </a:p>
          <a:p>
            <a:pPr lvl="1" eaLnBrk="1" hangingPunct="1">
              <a:buNone/>
            </a:pPr>
            <a:r>
              <a:rPr lang="en-US" sz="1400" b="1" dirty="0" smtClean="0">
                <a:latin typeface="Century Gothic" pitchFamily="34" charset="0"/>
              </a:rPr>
              <a:t>		FOR XML PATH</a:t>
            </a:r>
            <a:r>
              <a:rPr lang="en-US" sz="1400" dirty="0" smtClean="0">
                <a:latin typeface="Century Gothic" pitchFamily="34" charset="0"/>
              </a:rPr>
              <a:t>(''))</a:t>
            </a:r>
          </a:p>
          <a:p>
            <a:pPr lvl="1" eaLnBrk="1" hangingPunct="1">
              <a:buNone/>
            </a:pPr>
            <a:r>
              <a:rPr lang="en-US" sz="1400" dirty="0" smtClean="0">
                <a:latin typeface="Century Gothic" pitchFamily="34" charset="0"/>
              </a:rPr>
              <a:t>	,1, 1, '‘)	,'&lt;</a:t>
            </a:r>
            <a:r>
              <a:rPr lang="en-US" sz="1400" dirty="0" err="1" smtClean="0">
                <a:latin typeface="Century Gothic" pitchFamily="34" charset="0"/>
              </a:rPr>
              <a:t>item_number</a:t>
            </a:r>
            <a:r>
              <a:rPr lang="en-US" sz="1400" dirty="0" smtClean="0">
                <a:latin typeface="Century Gothic" pitchFamily="34" charset="0"/>
              </a:rPr>
              <a:t>&gt;',''''),'&lt;/</a:t>
            </a:r>
            <a:r>
              <a:rPr lang="en-US" sz="1400" dirty="0" err="1" smtClean="0">
                <a:latin typeface="Century Gothic" pitchFamily="34" charset="0"/>
              </a:rPr>
              <a:t>item_number</a:t>
            </a:r>
            <a:r>
              <a:rPr lang="en-US" sz="1400" dirty="0" smtClean="0">
                <a:latin typeface="Century Gothic" pitchFamily="34" charset="0"/>
              </a:rPr>
              <a:t>&gt;','''') call_line_item_list, *</a:t>
            </a:r>
          </a:p>
          <a:p>
            <a:pPr lvl="1" eaLnBrk="1" hangingPunct="1">
              <a:buNone/>
            </a:pPr>
            <a:r>
              <a:rPr lang="en-US" sz="1400" dirty="0" smtClean="0">
                <a:latin typeface="Century Gothic" pitchFamily="34" charset="0"/>
              </a:rPr>
              <a:t>FROM </a:t>
            </a:r>
            <a:r>
              <a:rPr lang="en-US" sz="1400" dirty="0" err="1" smtClean="0">
                <a:latin typeface="Century Gothic" pitchFamily="34" charset="0"/>
              </a:rPr>
              <a:t>stage_ssm_call_history</a:t>
            </a:r>
            <a:r>
              <a:rPr lang="en-US" sz="1400" dirty="0" smtClean="0">
                <a:latin typeface="Century Gothic" pitchFamily="34" charset="0"/>
              </a:rPr>
              <a:t> h</a:t>
            </a:r>
          </a:p>
          <a:p>
            <a:pPr lvl="1" eaLnBrk="1" hangingPunct="1">
              <a:buNone/>
            </a:pPr>
            <a:r>
              <a:rPr lang="en-US" sz="1400" dirty="0" smtClean="0">
                <a:latin typeface="Century Gothic" pitchFamily="34" charset="0"/>
              </a:rPr>
              <a:t>WHERE </a:t>
            </a:r>
            <a:r>
              <a:rPr lang="en-US" sz="1400" dirty="0" err="1" smtClean="0">
                <a:latin typeface="Century Gothic" pitchFamily="34" charset="0"/>
              </a:rPr>
              <a:t>call_number</a:t>
            </a:r>
            <a:r>
              <a:rPr lang="en-US" sz="1400" dirty="0" smtClean="0">
                <a:latin typeface="Century Gothic" pitchFamily="34" charset="0"/>
              </a:rPr>
              <a:t> = 'A1014-01'</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64</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fade">
                                      <p:cBhvr>
                                        <p:cTn id="7" dur="1000"/>
                                        <p:tgtEl>
                                          <p:spTgt spid="68610">
                                            <p:txEl>
                                              <p:pRg st="0" end="0"/>
                                            </p:txEl>
                                          </p:spTgt>
                                        </p:tgtEl>
                                      </p:cBhvr>
                                    </p:animEffect>
                                    <p:anim calcmode="lin" valueType="num">
                                      <p:cBhvr>
                                        <p:cTn id="8" dur="10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8610">
                                            <p:txEl>
                                              <p:pRg st="1" end="1"/>
                                            </p:txEl>
                                          </p:spTgt>
                                        </p:tgtEl>
                                        <p:attrNameLst>
                                          <p:attrName>style.visibility</p:attrName>
                                        </p:attrNameLst>
                                      </p:cBhvr>
                                      <p:to>
                                        <p:strVal val="visible"/>
                                      </p:to>
                                    </p:set>
                                    <p:animEffect transition="in" filter="fade">
                                      <p:cBhvr>
                                        <p:cTn id="14" dur="1000"/>
                                        <p:tgtEl>
                                          <p:spTgt spid="68610">
                                            <p:txEl>
                                              <p:pRg st="1" end="1"/>
                                            </p:txEl>
                                          </p:spTgt>
                                        </p:tgtEl>
                                      </p:cBhvr>
                                    </p:animEffect>
                                    <p:anim calcmode="lin" valueType="num">
                                      <p:cBhvr>
                                        <p:cTn id="15" dur="10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86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8610">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610">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8610">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8610">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610">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8610">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8610">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8610">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8610">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8610">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8610">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8610">
                                            <p:txEl>
                                              <p:pRg st="13" end="1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8610">
                                            <p:txEl>
                                              <p:pRg st="14" end="1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8610">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SQL Review</a:t>
            </a:r>
          </a:p>
        </p:txBody>
      </p:sp>
      <p:sp>
        <p:nvSpPr>
          <p:cNvPr id="68610" name="Rectangle 3"/>
          <p:cNvSpPr>
            <a:spLocks noGrp="1"/>
          </p:cNvSpPr>
          <p:nvPr>
            <p:ph type="body" idx="1"/>
          </p:nvPr>
        </p:nvSpPr>
        <p:spPr>
          <a:xfrm>
            <a:off x="457200" y="1095375"/>
            <a:ext cx="8229600" cy="5211763"/>
          </a:xfrm>
        </p:spPr>
        <p:txBody>
          <a:bodyPr/>
          <a:lstStyle/>
          <a:p>
            <a:pPr eaLnBrk="1" hangingPunct="1"/>
            <a:r>
              <a:rPr lang="en-US" dirty="0" smtClean="0">
                <a:latin typeface="Century Gothic" pitchFamily="34" charset="0"/>
              </a:rPr>
              <a:t>SQL allows querying, inserting, deleting or updating a table.</a:t>
            </a:r>
          </a:p>
          <a:p>
            <a:pPr eaLnBrk="1" hangingPunct="1"/>
            <a:r>
              <a:rPr lang="en-US" dirty="0" smtClean="0">
                <a:latin typeface="Century Gothic" pitchFamily="34" charset="0"/>
              </a:rPr>
              <a:t>Primary components of a query are</a:t>
            </a:r>
          </a:p>
          <a:p>
            <a:pPr lvl="1" eaLnBrk="1" hangingPunct="1"/>
            <a:r>
              <a:rPr lang="en-US" dirty="0" smtClean="0">
                <a:latin typeface="Century Gothic" pitchFamily="34" charset="0"/>
              </a:rPr>
              <a:t>SELECT</a:t>
            </a:r>
          </a:p>
          <a:p>
            <a:pPr lvl="1" eaLnBrk="1" hangingPunct="1"/>
            <a:r>
              <a:rPr lang="en-US" dirty="0" smtClean="0">
                <a:latin typeface="Century Gothic" pitchFamily="34" charset="0"/>
              </a:rPr>
              <a:t>FROM</a:t>
            </a:r>
          </a:p>
          <a:p>
            <a:pPr lvl="1" eaLnBrk="1" hangingPunct="1"/>
            <a:r>
              <a:rPr lang="en-US" dirty="0" smtClean="0">
                <a:latin typeface="Century Gothic" pitchFamily="34" charset="0"/>
              </a:rPr>
              <a:t>WHERE</a:t>
            </a:r>
          </a:p>
          <a:p>
            <a:pPr lvl="1" eaLnBrk="1" hangingPunct="1"/>
            <a:r>
              <a:rPr lang="en-US" dirty="0" smtClean="0">
                <a:latin typeface="Century Gothic" pitchFamily="34" charset="0"/>
              </a:rPr>
              <a:t>GROUP BY</a:t>
            </a:r>
          </a:p>
          <a:p>
            <a:pPr lvl="1" eaLnBrk="1" hangingPunct="1"/>
            <a:r>
              <a:rPr lang="en-US" dirty="0" smtClean="0">
                <a:latin typeface="Century Gothic" pitchFamily="34" charset="0"/>
              </a:rPr>
              <a:t>ORDER BY</a:t>
            </a:r>
          </a:p>
          <a:p>
            <a:pPr eaLnBrk="1" hangingPunct="1"/>
            <a:r>
              <a:rPr lang="en-US" dirty="0" smtClean="0">
                <a:latin typeface="Century Gothic" pitchFamily="34" charset="0"/>
              </a:rPr>
              <a:t>A variety of configurations of queries can be used together and reference functions.</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65</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6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86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86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86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86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p:cNvSpPr>
          <p:nvPr>
            <p:ph type="title" idx="4294967295"/>
          </p:nvPr>
        </p:nvSpPr>
        <p:spPr>
          <a:xfrm>
            <a:off x="457200" y="239713"/>
            <a:ext cx="8229600" cy="717550"/>
          </a:xfrm>
        </p:spPr>
        <p:txBody>
          <a:bodyPr/>
          <a:lstStyle/>
          <a:p>
            <a:r>
              <a:rPr lang="en-US" dirty="0" smtClean="0">
                <a:latin typeface="Century Gothic" pitchFamily="34" charset="0"/>
                <a:cs typeface="Century Gothic" pitchFamily="34" charset="0"/>
              </a:rPr>
              <a:t>HISTORY TABLES</a:t>
            </a:r>
          </a:p>
        </p:txBody>
      </p:sp>
      <p:sp>
        <p:nvSpPr>
          <p:cNvPr id="26627" name="Rectangle 3"/>
          <p:cNvSpPr>
            <a:spLocks noGrp="1"/>
          </p:cNvSpPr>
          <p:nvPr>
            <p:ph type="body" idx="4294967295"/>
          </p:nvPr>
        </p:nvSpPr>
        <p:spPr>
          <a:xfrm>
            <a:off x="457200" y="1095375"/>
            <a:ext cx="8229600" cy="5211763"/>
          </a:xfrm>
        </p:spPr>
        <p:txBody>
          <a:bodyPr/>
          <a:lstStyle/>
          <a:p>
            <a:r>
              <a:rPr lang="en-US" dirty="0" smtClean="0">
                <a:latin typeface="Century Gothic" pitchFamily="34" charset="0"/>
                <a:cs typeface="Century Gothic" pitchFamily="34" charset="0"/>
              </a:rPr>
              <a:t>Tracks the history of records over time. This is the base table for other rollup type fact tables (like snapshots and performance).</a:t>
            </a:r>
          </a:p>
          <a:p>
            <a:endParaRPr lang="en-US" dirty="0" smtClean="0">
              <a:latin typeface="Century Gothic" pitchFamily="34" charset="0"/>
              <a:cs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66</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1000"/>
                                        <p:tgtEl>
                                          <p:spTgt spid="26627">
                                            <p:txEl>
                                              <p:pRg st="0" end="0"/>
                                            </p:txEl>
                                          </p:spTgt>
                                        </p:tgtEl>
                                      </p:cBhvr>
                                    </p:animEffect>
                                    <p:anim calcmode="lin" valueType="num">
                                      <p:cBhvr>
                                        <p:cTn id="8"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239713"/>
            <a:ext cx="8229600" cy="717550"/>
          </a:xfrm>
        </p:spPr>
        <p:txBody>
          <a:bodyPr/>
          <a:lstStyle/>
          <a:p>
            <a:r>
              <a:rPr lang="en-US" dirty="0" smtClean="0">
                <a:latin typeface="Century Gothic" pitchFamily="34" charset="0"/>
                <a:cs typeface="Century Gothic" pitchFamily="34" charset="0"/>
              </a:rPr>
              <a:t>HISTORY TABLES – Example </a:t>
            </a:r>
          </a:p>
        </p:txBody>
      </p:sp>
      <p:sp>
        <p:nvSpPr>
          <p:cNvPr id="26627" name="Rectangle 3"/>
          <p:cNvSpPr>
            <a:spLocks noGrp="1"/>
          </p:cNvSpPr>
          <p:nvPr>
            <p:ph type="body" idx="4294967295"/>
          </p:nvPr>
        </p:nvSpPr>
        <p:spPr>
          <a:xfrm>
            <a:off x="457200" y="1085850"/>
            <a:ext cx="8229600" cy="5221288"/>
          </a:xfrm>
        </p:spPr>
        <p:txBody>
          <a:bodyPr/>
          <a:lstStyle/>
          <a:p>
            <a:r>
              <a:rPr lang="en-US" sz="2000" dirty="0" smtClean="0">
                <a:latin typeface="Century Gothic" pitchFamily="34" charset="0"/>
                <a:cs typeface="Century Gothic" pitchFamily="34" charset="0"/>
              </a:rPr>
              <a:t>Record created on Jan 1 for an order of 100 widgets due on July 1, 2011.</a:t>
            </a:r>
          </a:p>
          <a:p>
            <a:pPr>
              <a:buNone/>
            </a:pPr>
            <a:endParaRPr lang="en-US" sz="1800" dirty="0" smtClean="0">
              <a:latin typeface="Courier New" pitchFamily="49" charset="0"/>
              <a:cs typeface="Courier New" pitchFamily="49" charset="0"/>
            </a:endParaRPr>
          </a:p>
          <a:p>
            <a:pPr>
              <a:buNone/>
            </a:pPr>
            <a:r>
              <a:rPr lang="en-US" sz="1800" b="1" dirty="0" smtClean="0">
                <a:latin typeface="Courier New" pitchFamily="49" charset="0"/>
                <a:cs typeface="Courier New" pitchFamily="49" charset="0"/>
              </a:rPr>
              <a:t>order </a:t>
            </a:r>
            <a:r>
              <a:rPr lang="en-US" sz="1800" b="1" dirty="0" err="1" smtClean="0">
                <a:latin typeface="Courier New" pitchFamily="49" charset="0"/>
                <a:cs typeface="Courier New" pitchFamily="49" charset="0"/>
              </a:rPr>
              <a:t>ln</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dss_hist_start_date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dss_hist_end_date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vers</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curr</a:t>
            </a:r>
            <a:endParaRPr lang="en-US" sz="1800" b="1" dirty="0" smtClean="0">
              <a:latin typeface="Courier New" pitchFamily="49" charset="0"/>
              <a:cs typeface="Courier New" pitchFamily="49" charset="0"/>
            </a:endParaRPr>
          </a:p>
          <a:p>
            <a:pPr>
              <a:buNone/>
            </a:pPr>
            <a:r>
              <a:rPr lang="en-US" sz="1800" dirty="0" smtClean="0">
                <a:solidFill>
                  <a:schemeClr val="tx1"/>
                </a:solidFill>
                <a:latin typeface="Courier New" pitchFamily="49" charset="0"/>
                <a:cs typeface="Courier New" pitchFamily="49" charset="0"/>
              </a:rPr>
              <a:t>1000   1 2011-01-01          2999-12-31           1    Y</a:t>
            </a:r>
          </a:p>
          <a:p>
            <a:endParaRPr lang="en-US" sz="1800" dirty="0" smtClean="0">
              <a:latin typeface="Century Gothic" pitchFamily="34" charset="0"/>
              <a:cs typeface="Century Gothic" pitchFamily="34" charset="0"/>
            </a:endParaRPr>
          </a:p>
          <a:p>
            <a:r>
              <a:rPr lang="en-US" sz="2000" dirty="0" smtClean="0">
                <a:latin typeface="Century Gothic" pitchFamily="34" charset="0"/>
                <a:cs typeface="Century Gothic" pitchFamily="34" charset="0"/>
              </a:rPr>
              <a:t>Customer changed his mind on Feb 2 and changes the qty ordered to 150.</a:t>
            </a:r>
          </a:p>
          <a:p>
            <a:pPr>
              <a:buNone/>
            </a:pPr>
            <a:endParaRPr lang="en-US" sz="1800" dirty="0" smtClean="0">
              <a:latin typeface="Century Gothic" pitchFamily="34" charset="0"/>
              <a:cs typeface="Century Gothic" pitchFamily="34" charset="0"/>
            </a:endParaRPr>
          </a:p>
          <a:p>
            <a:pPr>
              <a:buNone/>
            </a:pPr>
            <a:r>
              <a:rPr lang="en-US" sz="1800" b="1" dirty="0" smtClean="0">
                <a:latin typeface="Courier New" pitchFamily="49" charset="0"/>
                <a:cs typeface="Courier New" pitchFamily="49" charset="0"/>
              </a:rPr>
              <a:t>order </a:t>
            </a:r>
            <a:r>
              <a:rPr lang="en-US" sz="1800" b="1" dirty="0" err="1" smtClean="0">
                <a:latin typeface="Courier New" pitchFamily="49" charset="0"/>
                <a:cs typeface="Courier New" pitchFamily="49" charset="0"/>
              </a:rPr>
              <a:t>ln</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dss_hist_start_date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dss_hist_end_date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vers</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curr</a:t>
            </a:r>
            <a:endParaRPr lang="en-US" sz="1800" b="1" dirty="0" smtClean="0">
              <a:latin typeface="Courier New" pitchFamily="49" charset="0"/>
              <a:cs typeface="Courier New" pitchFamily="49" charset="0"/>
            </a:endParaRPr>
          </a:p>
          <a:p>
            <a:pPr>
              <a:buNone/>
            </a:pPr>
            <a:r>
              <a:rPr lang="en-US" sz="1800" dirty="0" smtClean="0">
                <a:solidFill>
                  <a:schemeClr val="tx1"/>
                </a:solidFill>
                <a:latin typeface="Courier New" pitchFamily="49" charset="0"/>
                <a:cs typeface="Courier New" pitchFamily="49" charset="0"/>
              </a:rPr>
              <a:t>1000   1 2011-01-01          2011-02-01           1    N</a:t>
            </a:r>
          </a:p>
          <a:p>
            <a:pPr>
              <a:buNone/>
            </a:pPr>
            <a:r>
              <a:rPr lang="en-US" sz="1800" dirty="0" smtClean="0">
                <a:solidFill>
                  <a:schemeClr val="tx1"/>
                </a:solidFill>
                <a:latin typeface="Courier New" pitchFamily="49" charset="0"/>
                <a:cs typeface="Courier New" pitchFamily="49" charset="0"/>
              </a:rPr>
              <a:t>1000   1 2011-02-02          2999-12-31           2    Y</a:t>
            </a:r>
          </a:p>
          <a:p>
            <a:endParaRPr lang="en-US" sz="1800" dirty="0" smtClean="0">
              <a:latin typeface="Century Gothic" pitchFamily="34" charset="0"/>
              <a:cs typeface="Century Gothic" pitchFamily="34" charset="0"/>
            </a:endParaRPr>
          </a:p>
          <a:p>
            <a:r>
              <a:rPr lang="en-US" sz="2000" dirty="0" smtClean="0">
                <a:latin typeface="Century Gothic" pitchFamily="34" charset="0"/>
                <a:cs typeface="Century Gothic" pitchFamily="34" charset="0"/>
              </a:rPr>
              <a:t>Old record is end dated, current flag set to No, then a new record is created.</a:t>
            </a:r>
            <a:endParaRPr lang="en-US" sz="2400" dirty="0" smtClean="0">
              <a:latin typeface="Century Gothic" pitchFamily="34" charset="0"/>
              <a:cs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67</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457200" y="239713"/>
            <a:ext cx="8229600" cy="717550"/>
          </a:xfrm>
        </p:spPr>
        <p:txBody>
          <a:bodyPr/>
          <a:lstStyle/>
          <a:p>
            <a:r>
              <a:rPr lang="en-US" dirty="0" smtClean="0">
                <a:latin typeface="Century Gothic" pitchFamily="34" charset="0"/>
                <a:cs typeface="Century Gothic" pitchFamily="34" charset="0"/>
              </a:rPr>
              <a:t>HISTORY TABLES – Example – continued  </a:t>
            </a:r>
          </a:p>
        </p:txBody>
      </p:sp>
      <p:sp>
        <p:nvSpPr>
          <p:cNvPr id="26627" name="Rectangle 3"/>
          <p:cNvSpPr>
            <a:spLocks noGrp="1"/>
          </p:cNvSpPr>
          <p:nvPr>
            <p:ph type="body" idx="4294967295"/>
          </p:nvPr>
        </p:nvSpPr>
        <p:spPr>
          <a:xfrm>
            <a:off x="457200" y="1085850"/>
            <a:ext cx="8229600" cy="5221288"/>
          </a:xfrm>
        </p:spPr>
        <p:txBody>
          <a:bodyPr/>
          <a:lstStyle/>
          <a:p>
            <a:r>
              <a:rPr lang="en-US" sz="2400" dirty="0" smtClean="0">
                <a:latin typeface="Century Gothic" pitchFamily="34" charset="0"/>
                <a:cs typeface="Century Gothic" pitchFamily="34" charset="0"/>
              </a:rPr>
              <a:t>On April 15, the customer changed the due date.</a:t>
            </a:r>
          </a:p>
          <a:p>
            <a:pPr>
              <a:buNone/>
            </a:pPr>
            <a:endParaRPr lang="en-US" sz="1800" dirty="0" smtClean="0">
              <a:latin typeface="Century Gothic" pitchFamily="34" charset="0"/>
              <a:cs typeface="Century Gothic" pitchFamily="34" charset="0"/>
            </a:endParaRPr>
          </a:p>
          <a:p>
            <a:pPr>
              <a:buNone/>
            </a:pPr>
            <a:r>
              <a:rPr lang="en-US" sz="1800" b="1" dirty="0" smtClean="0">
                <a:latin typeface="Courier New" pitchFamily="49" charset="0"/>
                <a:cs typeface="Courier New" pitchFamily="49" charset="0"/>
              </a:rPr>
              <a:t>order </a:t>
            </a:r>
            <a:r>
              <a:rPr lang="en-US" sz="1800" b="1" dirty="0" err="1" smtClean="0">
                <a:latin typeface="Courier New" pitchFamily="49" charset="0"/>
                <a:cs typeface="Courier New" pitchFamily="49" charset="0"/>
              </a:rPr>
              <a:t>ln</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dss_hist_start_date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dss_hist_end_date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vers</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curr</a:t>
            </a:r>
            <a:endParaRPr lang="en-US" sz="1800" b="1" dirty="0" smtClean="0">
              <a:latin typeface="Courier New" pitchFamily="49" charset="0"/>
              <a:cs typeface="Courier New" pitchFamily="49" charset="0"/>
            </a:endParaRPr>
          </a:p>
          <a:p>
            <a:pPr>
              <a:buNone/>
            </a:pPr>
            <a:r>
              <a:rPr lang="en-US" sz="1800" dirty="0" smtClean="0">
                <a:solidFill>
                  <a:schemeClr val="tx1"/>
                </a:solidFill>
                <a:latin typeface="Courier New" pitchFamily="49" charset="0"/>
                <a:cs typeface="Courier New" pitchFamily="49" charset="0"/>
              </a:rPr>
              <a:t>1000   1 2011-01-01          2011-02-01           1    N</a:t>
            </a:r>
          </a:p>
          <a:p>
            <a:pPr>
              <a:buNone/>
            </a:pPr>
            <a:r>
              <a:rPr lang="en-US" sz="1800" dirty="0" smtClean="0">
                <a:solidFill>
                  <a:schemeClr val="tx1"/>
                </a:solidFill>
                <a:latin typeface="Courier New" pitchFamily="49" charset="0"/>
                <a:cs typeface="Courier New" pitchFamily="49" charset="0"/>
              </a:rPr>
              <a:t>1000   1 2011-02-02          2011-04-14           2    N</a:t>
            </a:r>
          </a:p>
          <a:p>
            <a:pPr>
              <a:buNone/>
            </a:pPr>
            <a:r>
              <a:rPr lang="en-US" sz="1800" dirty="0" smtClean="0">
                <a:solidFill>
                  <a:schemeClr val="tx1"/>
                </a:solidFill>
                <a:latin typeface="Courier New" pitchFamily="49" charset="0"/>
                <a:cs typeface="Courier New" pitchFamily="49" charset="0"/>
              </a:rPr>
              <a:t>1000   1 2011-04-15          2999-12-31           3    Y</a:t>
            </a:r>
          </a:p>
          <a:p>
            <a:pPr>
              <a:buNone/>
            </a:pPr>
            <a:endParaRPr lang="en-US" sz="1800" dirty="0" smtClean="0">
              <a:latin typeface="Courier New" pitchFamily="49" charset="0"/>
              <a:cs typeface="Courier New" pitchFamily="49" charset="0"/>
            </a:endParaRPr>
          </a:p>
          <a:p>
            <a:r>
              <a:rPr lang="en-US" sz="2400" dirty="0" smtClean="0">
                <a:latin typeface="Century Gothic" pitchFamily="34" charset="0"/>
                <a:cs typeface="Century Gothic" pitchFamily="34" charset="0"/>
              </a:rPr>
              <a:t>Old record is end dated, current flag set to No, then a new record is created.</a:t>
            </a:r>
          </a:p>
          <a:p>
            <a:pPr>
              <a:buNone/>
            </a:pPr>
            <a:endParaRPr lang="en-US" sz="20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68</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a:xfrm>
            <a:off x="457200" y="239713"/>
            <a:ext cx="8229600" cy="717550"/>
          </a:xfrm>
        </p:spPr>
        <p:txBody>
          <a:bodyPr/>
          <a:lstStyle/>
          <a:p>
            <a:r>
              <a:rPr lang="en-US" dirty="0" smtClean="0">
                <a:latin typeface="Century Gothic" pitchFamily="34" charset="0"/>
                <a:cs typeface="Century Gothic" pitchFamily="34" charset="0"/>
              </a:rPr>
              <a:t>SNAPSHOT FROM HISTORY TABLE</a:t>
            </a:r>
          </a:p>
        </p:txBody>
      </p:sp>
      <p:sp>
        <p:nvSpPr>
          <p:cNvPr id="19458" name="Rectangle 3"/>
          <p:cNvSpPr>
            <a:spLocks noGrp="1"/>
          </p:cNvSpPr>
          <p:nvPr>
            <p:ph type="body" idx="1"/>
          </p:nvPr>
        </p:nvSpPr>
        <p:spPr>
          <a:xfrm>
            <a:off x="457200" y="1114425"/>
            <a:ext cx="8229600" cy="5192713"/>
          </a:xfrm>
        </p:spPr>
        <p:txBody>
          <a:bodyPr/>
          <a:lstStyle/>
          <a:p>
            <a:pPr>
              <a:lnSpc>
                <a:spcPct val="80000"/>
              </a:lnSpc>
            </a:pPr>
            <a:r>
              <a:rPr lang="en-US" sz="2000" dirty="0" smtClean="0">
                <a:latin typeface="Century Gothic" pitchFamily="34" charset="0"/>
                <a:cs typeface="Century Gothic" pitchFamily="34" charset="0"/>
              </a:rPr>
              <a:t>Creates snapshots of the data from certain points in time (daily, weekly, monthly or both monthly and weekly).</a:t>
            </a:r>
          </a:p>
          <a:p>
            <a:pPr>
              <a:lnSpc>
                <a:spcPct val="80000"/>
              </a:lnSpc>
            </a:pPr>
            <a:endParaRPr lang="en-US" sz="2000" dirty="0" smtClean="0">
              <a:latin typeface="Century Gothic" pitchFamily="34" charset="0"/>
              <a:cs typeface="Century Gothic" pitchFamily="34" charset="0"/>
            </a:endParaRPr>
          </a:p>
          <a:p>
            <a:pPr>
              <a:lnSpc>
                <a:spcPct val="80000"/>
              </a:lnSpc>
            </a:pPr>
            <a:r>
              <a:rPr lang="en-US" sz="2000" dirty="0" smtClean="0">
                <a:latin typeface="Century Gothic" pitchFamily="34" charset="0"/>
                <a:cs typeface="Century Gothic" pitchFamily="34" charset="0"/>
              </a:rPr>
              <a:t>Using prior example …</a:t>
            </a:r>
          </a:p>
          <a:p>
            <a:pPr>
              <a:buNone/>
            </a:pPr>
            <a:r>
              <a:rPr lang="en-US" sz="1800" b="1" dirty="0" smtClean="0">
                <a:latin typeface="Courier New" pitchFamily="49" charset="0"/>
                <a:cs typeface="Courier New" pitchFamily="49" charset="0"/>
              </a:rPr>
              <a:t>order </a:t>
            </a:r>
            <a:r>
              <a:rPr lang="en-US" sz="1800" b="1" dirty="0" err="1" smtClean="0">
                <a:latin typeface="Courier New" pitchFamily="49" charset="0"/>
                <a:cs typeface="Courier New" pitchFamily="49" charset="0"/>
              </a:rPr>
              <a:t>ln</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dss_hist_start_date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dss_hist_end_date</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vers</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curr</a:t>
            </a:r>
            <a:endParaRPr lang="en-US" sz="1800" b="1" dirty="0" smtClean="0">
              <a:latin typeface="Courier New" pitchFamily="49" charset="0"/>
              <a:cs typeface="Courier New" pitchFamily="49" charset="0"/>
            </a:endParaRPr>
          </a:p>
          <a:p>
            <a:pPr>
              <a:buNone/>
            </a:pPr>
            <a:r>
              <a:rPr lang="en-US" sz="1800" dirty="0" smtClean="0">
                <a:latin typeface="Courier New" pitchFamily="49" charset="0"/>
                <a:cs typeface="Courier New" pitchFamily="49" charset="0"/>
              </a:rPr>
              <a:t>1000   1 2011-01-01          2011-02-01           1    N</a:t>
            </a:r>
          </a:p>
          <a:p>
            <a:pPr>
              <a:buNone/>
            </a:pPr>
            <a:r>
              <a:rPr lang="en-US" sz="1800" dirty="0" smtClean="0">
                <a:latin typeface="Courier New" pitchFamily="49" charset="0"/>
                <a:cs typeface="Courier New" pitchFamily="49" charset="0"/>
              </a:rPr>
              <a:t>1000   1 2011-02-02          2011-04-14           2    N</a:t>
            </a:r>
          </a:p>
          <a:p>
            <a:pPr>
              <a:buNone/>
            </a:pPr>
            <a:r>
              <a:rPr lang="en-US" sz="1800" dirty="0" smtClean="0">
                <a:latin typeface="Courier New" pitchFamily="49" charset="0"/>
                <a:cs typeface="Courier New" pitchFamily="49" charset="0"/>
              </a:rPr>
              <a:t>1000   1 2011-04-15          2999-12-31           3    Y</a:t>
            </a:r>
          </a:p>
          <a:p>
            <a:pPr>
              <a:lnSpc>
                <a:spcPct val="80000"/>
              </a:lnSpc>
              <a:buNone/>
            </a:pPr>
            <a:endParaRPr lang="en-US" sz="2400" dirty="0" smtClean="0">
              <a:latin typeface="Century Gothic" pitchFamily="34" charset="0"/>
              <a:cs typeface="Century Gothic" pitchFamily="34" charset="0"/>
            </a:endParaRPr>
          </a:p>
          <a:p>
            <a:pPr>
              <a:lnSpc>
                <a:spcPct val="80000"/>
              </a:lnSpc>
            </a:pPr>
            <a:r>
              <a:rPr lang="en-US" sz="2000" dirty="0" smtClean="0">
                <a:latin typeface="Century Gothic" pitchFamily="34" charset="0"/>
                <a:cs typeface="Century Gothic" pitchFamily="34" charset="0"/>
              </a:rPr>
              <a:t>Snapshot would show …                  </a:t>
            </a:r>
          </a:p>
          <a:p>
            <a:pPr>
              <a:lnSpc>
                <a:spcPct val="80000"/>
              </a:lnSpc>
              <a:buNone/>
            </a:pPr>
            <a:r>
              <a:rPr lang="en-US" sz="1600" b="1" dirty="0" smtClean="0">
                <a:latin typeface="Courier New" pitchFamily="49" charset="0"/>
                <a:cs typeface="Courier New" pitchFamily="49" charset="0"/>
              </a:rPr>
              <a:t>Month     Order   </a:t>
            </a:r>
            <a:r>
              <a:rPr lang="en-US" sz="1600" b="1" dirty="0" err="1" smtClean="0">
                <a:latin typeface="Courier New" pitchFamily="49" charset="0"/>
                <a:cs typeface="Courier New" pitchFamily="49" charset="0"/>
              </a:rPr>
              <a:t>Ln</a:t>
            </a:r>
            <a:r>
              <a:rPr lang="en-US" sz="1600" b="1" dirty="0" smtClean="0">
                <a:latin typeface="Courier New" pitchFamily="49" charset="0"/>
                <a:cs typeface="Courier New" pitchFamily="49" charset="0"/>
              </a:rPr>
              <a:t>   Effective Date   Version</a:t>
            </a:r>
          </a:p>
          <a:p>
            <a:pPr>
              <a:lnSpc>
                <a:spcPct val="80000"/>
              </a:lnSpc>
              <a:buNone/>
            </a:pPr>
            <a:r>
              <a:rPr lang="en-US" sz="1600" dirty="0" smtClean="0">
                <a:latin typeface="Courier New" pitchFamily="49" charset="0"/>
                <a:cs typeface="Courier New" pitchFamily="49" charset="0"/>
              </a:rPr>
              <a:t>--------  -----   --   --------------   ------- </a:t>
            </a:r>
          </a:p>
          <a:p>
            <a:pPr>
              <a:lnSpc>
                <a:spcPct val="80000"/>
              </a:lnSpc>
              <a:buNone/>
            </a:pPr>
            <a:r>
              <a:rPr lang="en-US" sz="1600" dirty="0" smtClean="0">
                <a:latin typeface="Courier New" pitchFamily="49" charset="0"/>
                <a:cs typeface="Courier New" pitchFamily="49" charset="0"/>
              </a:rPr>
              <a:t>January   1000     1   2011-01-31             1</a:t>
            </a:r>
          </a:p>
          <a:p>
            <a:pPr>
              <a:lnSpc>
                <a:spcPct val="80000"/>
              </a:lnSpc>
              <a:buNone/>
            </a:pPr>
            <a:r>
              <a:rPr lang="en-US" sz="1600" dirty="0" smtClean="0">
                <a:latin typeface="Courier New" pitchFamily="49" charset="0"/>
                <a:cs typeface="Courier New" pitchFamily="49" charset="0"/>
              </a:rPr>
              <a:t>February  1000     1   2011-02-28             2</a:t>
            </a:r>
          </a:p>
          <a:p>
            <a:pPr>
              <a:lnSpc>
                <a:spcPct val="80000"/>
              </a:lnSpc>
              <a:buNone/>
            </a:pPr>
            <a:r>
              <a:rPr lang="en-US" sz="1600" dirty="0" smtClean="0">
                <a:latin typeface="Courier New" pitchFamily="49" charset="0"/>
                <a:cs typeface="Courier New" pitchFamily="49" charset="0"/>
              </a:rPr>
              <a:t>March     1000     1   2011-03-31             2</a:t>
            </a:r>
          </a:p>
          <a:p>
            <a:pPr>
              <a:lnSpc>
                <a:spcPct val="80000"/>
              </a:lnSpc>
              <a:buNone/>
            </a:pPr>
            <a:r>
              <a:rPr lang="en-US" sz="1600" dirty="0" smtClean="0">
                <a:latin typeface="Courier New" pitchFamily="49" charset="0"/>
                <a:cs typeface="Courier New" pitchFamily="49" charset="0"/>
              </a:rPr>
              <a:t>April     1000     1   2011-04-30             3</a:t>
            </a:r>
          </a:p>
          <a:p>
            <a:pPr>
              <a:lnSpc>
                <a:spcPct val="80000"/>
              </a:lnSpc>
              <a:buNone/>
            </a:pPr>
            <a:r>
              <a:rPr lang="en-US" sz="1600" dirty="0" smtClean="0">
                <a:latin typeface="Courier New" pitchFamily="49" charset="0"/>
                <a:cs typeface="Courier New" pitchFamily="49" charset="0"/>
              </a:rPr>
              <a:t>May       1000     1   2011-05-31             3</a:t>
            </a:r>
          </a:p>
          <a:p>
            <a:pPr>
              <a:lnSpc>
                <a:spcPct val="80000"/>
              </a:lnSpc>
              <a:buNone/>
            </a:pPr>
            <a:r>
              <a:rPr lang="en-US" sz="1600" dirty="0" smtClean="0">
                <a:latin typeface="Courier New" pitchFamily="49" charset="0"/>
                <a:cs typeface="Courier New" pitchFamily="49" charset="0"/>
              </a:rPr>
              <a:t>June      1000     1   2011-06-30             3</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69</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70B077B3-753D-4372-9EDE-862A865E169E}" type="slidenum">
              <a:rPr lang="en-US" sz="2000">
                <a:solidFill>
                  <a:schemeClr val="bg1"/>
                </a:solidFill>
                <a:latin typeface="Century Gothic" pitchFamily="34" charset="0"/>
              </a:rPr>
              <a:pPr algn="r"/>
              <a:t>7</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777875" y="1316038"/>
            <a:ext cx="7558088" cy="5000625"/>
          </a:xfrm>
        </p:spPr>
        <p:txBody>
          <a:bodyPr/>
          <a:lstStyle/>
          <a:p>
            <a:pPr eaLnBrk="1" hangingPunct="1"/>
            <a:r>
              <a:rPr lang="en-US" dirty="0" smtClean="0">
                <a:latin typeface="Century Gothic" pitchFamily="34" charset="0"/>
              </a:rPr>
              <a:t>Introductions, Facilities and Rules of the Road</a:t>
            </a:r>
          </a:p>
          <a:p>
            <a:pPr eaLnBrk="1" hangingPunct="1"/>
            <a:r>
              <a:rPr lang="en-US" dirty="0" smtClean="0">
                <a:latin typeface="Century Gothic" pitchFamily="34" charset="0"/>
              </a:rPr>
              <a:t>Agenda Review</a:t>
            </a:r>
          </a:p>
          <a:p>
            <a:pPr eaLnBrk="1" hangingPunct="1"/>
            <a:r>
              <a:rPr lang="en-US" dirty="0" smtClean="0">
                <a:latin typeface="Century Gothic" pitchFamily="34" charset="0"/>
              </a:rPr>
              <a:t>Course Objectives &amp; Benefits</a:t>
            </a:r>
          </a:p>
          <a:p>
            <a:pPr eaLnBrk="1" hangingPunct="1"/>
            <a:r>
              <a:rPr lang="en-US" dirty="0" smtClean="0">
                <a:latin typeface="Century Gothic" pitchFamily="34" charset="0"/>
              </a:rPr>
              <a:t>SQL Concepts</a:t>
            </a:r>
          </a:p>
          <a:p>
            <a:pPr eaLnBrk="1" hangingPunct="1"/>
            <a:r>
              <a:rPr lang="en-US" dirty="0" smtClean="0">
                <a:latin typeface="Century Gothic" pitchFamily="34" charset="0"/>
              </a:rPr>
              <a:t>BI – Troubleshooting tools and techniques</a:t>
            </a:r>
          </a:p>
          <a:p>
            <a:pPr lvl="1" eaLnBrk="1" hangingPunct="1"/>
            <a:endParaRPr lang="en-US" dirty="0" smtClean="0">
              <a:latin typeface="Century Gothic" pitchFamily="34" charset="0"/>
            </a:endParaRPr>
          </a:p>
        </p:txBody>
      </p:sp>
      <p:sp>
        <p:nvSpPr>
          <p:cNvPr id="26627"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1 Schedule</a:t>
            </a:r>
          </a:p>
        </p:txBody>
      </p:sp>
      <p:sp>
        <p:nvSpPr>
          <p:cNvPr id="26628"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pic>
        <p:nvPicPr>
          <p:cNvPr id="1026" name="Picture 2" descr="C:\Users\fws\AppData\Local\Microsoft\Windows\Temporary Internet Files\Content.IE5\KBBO63K9\MC900434713[1].wmf"/>
          <p:cNvPicPr>
            <a:picLocks noChangeAspect="1" noChangeArrowheads="1"/>
          </p:cNvPicPr>
          <p:nvPr>
            <p:custDataLst>
              <p:tags r:id="rId6"/>
            </p:custDataLst>
          </p:nvPr>
        </p:nvPicPr>
        <p:blipFill>
          <a:blip r:embed="rId11"/>
          <a:srcRect/>
          <a:stretch>
            <a:fillRect/>
          </a:stretch>
        </p:blipFill>
        <p:spPr bwMode="auto">
          <a:xfrm>
            <a:off x="204788" y="1538288"/>
            <a:ext cx="517525" cy="366712"/>
          </a:xfrm>
          <a:prstGeom prst="rect">
            <a:avLst/>
          </a:prstGeom>
          <a:noFill/>
          <a:ln w="9525">
            <a:noFill/>
            <a:miter lim="800000"/>
            <a:headEnd/>
            <a:tailEnd/>
          </a:ln>
        </p:spPr>
      </p:pic>
      <p:pic>
        <p:nvPicPr>
          <p:cNvPr id="2" name="Picture 2" descr="C:\Users\fws\AppData\Local\Microsoft\Windows\Temporary Internet Files\Content.IE5\KBBO63K9\MC900434713[1].wmf"/>
          <p:cNvPicPr>
            <a:picLocks noChangeAspect="1" noChangeArrowheads="1"/>
          </p:cNvPicPr>
          <p:nvPr>
            <p:custDataLst>
              <p:tags r:id="rId7"/>
            </p:custDataLst>
          </p:nvPr>
        </p:nvPicPr>
        <p:blipFill>
          <a:blip r:embed="rId11"/>
          <a:srcRect/>
          <a:stretch>
            <a:fillRect/>
          </a:stretch>
        </p:blipFill>
        <p:spPr bwMode="auto">
          <a:xfrm>
            <a:off x="198438" y="2300288"/>
            <a:ext cx="517525" cy="366712"/>
          </a:xfrm>
          <a:prstGeom prst="rect">
            <a:avLst/>
          </a:prstGeom>
          <a:noFill/>
          <a:ln w="9525">
            <a:noFill/>
            <a:miter lim="800000"/>
            <a:headEnd/>
            <a:tailEnd/>
          </a:ln>
        </p:spPr>
      </p:pic>
      <p:pic>
        <p:nvPicPr>
          <p:cNvPr id="8" name="Picture 2" descr="C:\Users\fws\AppData\Local\Microsoft\Windows\Temporary Internet Files\Content.IE5\KBBO63K9\MC900434713[1].wmf"/>
          <p:cNvPicPr>
            <a:picLocks noChangeAspect="1" noChangeArrowheads="1"/>
          </p:cNvPicPr>
          <p:nvPr>
            <p:custDataLst>
              <p:tags r:id="rId8"/>
            </p:custDataLst>
          </p:nvPr>
        </p:nvPicPr>
        <p:blipFill>
          <a:blip r:embed="rId11"/>
          <a:srcRect/>
          <a:stretch>
            <a:fillRect/>
          </a:stretch>
        </p:blipFill>
        <p:spPr bwMode="auto">
          <a:xfrm>
            <a:off x="204788" y="2819400"/>
            <a:ext cx="517525" cy="36671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a:xfrm>
            <a:off x="457200" y="239713"/>
            <a:ext cx="8229600" cy="717550"/>
          </a:xfrm>
        </p:spPr>
        <p:txBody>
          <a:bodyPr/>
          <a:lstStyle/>
          <a:p>
            <a:pPr eaLnBrk="1" hangingPunct="1"/>
            <a:r>
              <a:rPr lang="en-US" dirty="0" smtClean="0">
                <a:latin typeface="Century Gothic" pitchFamily="34" charset="0"/>
              </a:rPr>
              <a:t>SQL Review – Exercise </a:t>
            </a:r>
          </a:p>
        </p:txBody>
      </p:sp>
      <p:sp>
        <p:nvSpPr>
          <p:cNvPr id="68610" name="Rectangle 3"/>
          <p:cNvSpPr>
            <a:spLocks noGrp="1"/>
          </p:cNvSpPr>
          <p:nvPr>
            <p:ph type="body" idx="1"/>
          </p:nvPr>
        </p:nvSpPr>
        <p:spPr>
          <a:xfrm>
            <a:off x="457199" y="1316038"/>
            <a:ext cx="8389917" cy="4991100"/>
          </a:xfrm>
        </p:spPr>
        <p:txBody>
          <a:bodyPr/>
          <a:lstStyle/>
          <a:p>
            <a:pPr eaLnBrk="1" hangingPunct="1"/>
            <a:r>
              <a:rPr lang="en-US" dirty="0" smtClean="0">
                <a:latin typeface="Century Gothic" pitchFamily="34" charset="0"/>
              </a:rPr>
              <a:t>In </a:t>
            </a:r>
            <a:r>
              <a:rPr lang="en-US" dirty="0" err="1" smtClean="0">
                <a:latin typeface="Century Gothic" pitchFamily="34" charset="0"/>
              </a:rPr>
              <a:t>fact_ar_invoice_history</a:t>
            </a:r>
            <a:r>
              <a:rPr lang="en-US" dirty="0" smtClean="0">
                <a:latin typeface="Century Gothic" pitchFamily="34" charset="0"/>
              </a:rPr>
              <a:t> how many current records (max </a:t>
            </a:r>
            <a:r>
              <a:rPr lang="en-US" dirty="0" err="1" smtClean="0">
                <a:latin typeface="Century Gothic" pitchFamily="34" charset="0"/>
              </a:rPr>
              <a:t>dss_version_number</a:t>
            </a:r>
            <a:r>
              <a:rPr lang="en-US" dirty="0" smtClean="0">
                <a:latin typeface="Century Gothic" pitchFamily="34" charset="0"/>
              </a:rPr>
              <a:t>) DO NOT have their </a:t>
            </a:r>
            <a:r>
              <a:rPr lang="en-US" dirty="0" err="1" smtClean="0">
                <a:latin typeface="Century Gothic" pitchFamily="34" charset="0"/>
              </a:rPr>
              <a:t>dss_current_flag</a:t>
            </a:r>
            <a:r>
              <a:rPr lang="en-US" dirty="0" smtClean="0">
                <a:latin typeface="Century Gothic" pitchFamily="34" charset="0"/>
              </a:rPr>
              <a:t> set to Y?</a:t>
            </a:r>
          </a:p>
          <a:p>
            <a:pPr eaLnBrk="1" hangingPunct="1"/>
            <a:r>
              <a:rPr lang="en-US" dirty="0" smtClean="0">
                <a:latin typeface="Century Gothic" pitchFamily="34" charset="0"/>
              </a:rPr>
              <a:t>The business key for a record that we’ll be using to determine this is … </a:t>
            </a:r>
            <a:r>
              <a:rPr lang="en-US" dirty="0" err="1" smtClean="0">
                <a:latin typeface="Century Gothic" pitchFamily="34" charset="0"/>
              </a:rPr>
              <a:t>source_system_code</a:t>
            </a:r>
            <a:r>
              <a:rPr lang="en-US" dirty="0" smtClean="0">
                <a:latin typeface="Century Gothic" pitchFamily="34" charset="0"/>
              </a:rPr>
              <a:t>, </a:t>
            </a:r>
            <a:r>
              <a:rPr lang="en-US" dirty="0" err="1" smtClean="0">
                <a:latin typeface="Century Gothic" pitchFamily="34" charset="0"/>
              </a:rPr>
              <a:t>domain_code</a:t>
            </a:r>
            <a:r>
              <a:rPr lang="en-US" dirty="0" smtClean="0">
                <a:latin typeface="Century Gothic" pitchFamily="34" charset="0"/>
              </a:rPr>
              <a:t>, </a:t>
            </a:r>
            <a:r>
              <a:rPr lang="en-US" dirty="0" err="1" smtClean="0">
                <a:latin typeface="Century Gothic" pitchFamily="34" charset="0"/>
              </a:rPr>
              <a:t>invoice_number</a:t>
            </a:r>
            <a:r>
              <a:rPr lang="en-US" dirty="0" smtClean="0">
                <a:latin typeface="Century Gothic" pitchFamily="34" charset="0"/>
              </a:rPr>
              <a:t>, </a:t>
            </a:r>
            <a:r>
              <a:rPr lang="en-US" dirty="0" err="1" smtClean="0">
                <a:latin typeface="Century Gothic" pitchFamily="34" charset="0"/>
              </a:rPr>
              <a:t>credit_term_split_sequence</a:t>
            </a:r>
            <a:r>
              <a:rPr lang="en-US" dirty="0" smtClean="0">
                <a:latin typeface="Century Gothic" pitchFamily="34" charset="0"/>
              </a:rPr>
              <a:t>.</a:t>
            </a:r>
          </a:p>
        </p:txBody>
      </p:sp>
      <p:sp>
        <p:nvSpPr>
          <p:cNvPr id="4" name="Slide Number Placeholder 1"/>
          <p:cNvSpPr txBox="1">
            <a:spLocks noGrp="1"/>
          </p:cNvSpPr>
          <p:nvPr>
            <p:custDataLst>
              <p:tags r:id="rId1"/>
            </p:custDataLst>
          </p:nvPr>
        </p:nvSpPr>
        <p:spPr bwMode="auto">
          <a:xfrm>
            <a:off x="6923088" y="6459538"/>
            <a:ext cx="2133600" cy="365125"/>
          </a:xfrm>
          <a:prstGeom prst="rect">
            <a:avLst/>
          </a:prstGeom>
          <a:noFill/>
          <a:ln w="9525">
            <a:noFill/>
            <a:miter lim="800000"/>
            <a:headEnd/>
            <a:tailEnd/>
          </a:ln>
        </p:spPr>
        <p:txBody>
          <a:bodyPr anchor="ctr"/>
          <a:lstStyle/>
          <a:p>
            <a:pPr algn="r"/>
            <a:fld id="{BB56C894-A1FF-4321-BDB9-DD5522D47CE3}" type="slidenum">
              <a:rPr lang="en-US" sz="2000">
                <a:solidFill>
                  <a:schemeClr val="bg1"/>
                </a:solidFill>
                <a:latin typeface="Century Gothic" pitchFamily="34" charset="0"/>
              </a:rPr>
              <a:pPr algn="r"/>
              <a:t>70</a:t>
            </a:fld>
            <a:endParaRPr lang="en-US" sz="2000" dirty="0">
              <a:solidFill>
                <a:schemeClr val="bg1"/>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9ACEE338-5134-470F-880E-5ED8480F10EC}" type="slidenum">
              <a:rPr lang="en-US" sz="2000">
                <a:solidFill>
                  <a:schemeClr val="bg1"/>
                </a:solidFill>
                <a:latin typeface="Century Gothic" pitchFamily="34" charset="0"/>
              </a:rPr>
              <a:pPr algn="r"/>
              <a:t>8</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Day 1 Review</a:t>
            </a:r>
          </a:p>
          <a:p>
            <a:pPr eaLnBrk="1" hangingPunct="1"/>
            <a:r>
              <a:rPr lang="en-US" dirty="0" smtClean="0">
                <a:latin typeface="Century Gothic" pitchFamily="34" charset="0"/>
              </a:rPr>
              <a:t>Troubleshooting tools and techniques (continued)</a:t>
            </a:r>
          </a:p>
          <a:p>
            <a:pPr eaLnBrk="1" hangingPunct="1"/>
            <a:r>
              <a:rPr lang="en-US" dirty="0" smtClean="0">
                <a:latin typeface="Century Gothic" pitchFamily="34" charset="0"/>
              </a:rPr>
              <a:t>Live test cases</a:t>
            </a:r>
          </a:p>
          <a:p>
            <a:pPr eaLnBrk="1" hangingPunct="1"/>
            <a:r>
              <a:rPr lang="en-US" dirty="0" smtClean="0">
                <a:latin typeface="Century Gothic" pitchFamily="34" charset="0"/>
              </a:rPr>
              <a:t>Introduction to customization techniques</a:t>
            </a:r>
          </a:p>
          <a:p>
            <a:pPr eaLnBrk="1" hangingPunct="1">
              <a:buFont typeface="Arial" charset="0"/>
              <a:buNone/>
            </a:pPr>
            <a:endParaRPr lang="en-US" dirty="0" smtClean="0">
              <a:latin typeface="Century Gothic" pitchFamily="34" charset="0"/>
            </a:endParaRP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28675"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2 Schedule</a:t>
            </a:r>
          </a:p>
        </p:txBody>
      </p:sp>
      <p:sp>
        <p:nvSpPr>
          <p:cNvPr id="28676"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7C8270A5-0F1A-4AC9-B950-F3F1A6EF5CFB}" type="slidenum">
              <a:rPr lang="en-US" sz="2000">
                <a:solidFill>
                  <a:schemeClr val="bg1"/>
                </a:solidFill>
                <a:latin typeface="Century Gothic" pitchFamily="34" charset="0"/>
              </a:rPr>
              <a:pPr algn="r"/>
              <a:t>9</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eaLnBrk="1" hangingPunct="1"/>
            <a:r>
              <a:rPr lang="en-US" dirty="0" smtClean="0">
                <a:latin typeface="Century Gothic" pitchFamily="34" charset="0"/>
              </a:rPr>
              <a:t>Day 2 Review</a:t>
            </a:r>
          </a:p>
          <a:p>
            <a:pPr eaLnBrk="1" hangingPunct="1"/>
            <a:r>
              <a:rPr lang="en-US" dirty="0" smtClean="0">
                <a:latin typeface="Century Gothic" pitchFamily="34" charset="0"/>
              </a:rPr>
              <a:t>Customization techniques (continued)</a:t>
            </a:r>
          </a:p>
          <a:p>
            <a:pPr eaLnBrk="1" hangingPunct="1"/>
            <a:r>
              <a:rPr lang="en-US" dirty="0" smtClean="0">
                <a:latin typeface="Century Gothic" pitchFamily="34" charset="0"/>
              </a:rPr>
              <a:t>More live customer cases</a:t>
            </a:r>
          </a:p>
          <a:p>
            <a:pPr lvl="1" eaLnBrk="1" hangingPunct="1">
              <a:buFont typeface="Lucida Grande"/>
              <a:buNone/>
            </a:pPr>
            <a:endParaRPr lang="en-US" dirty="0" smtClean="0">
              <a:latin typeface="Century Gothic" pitchFamily="34" charset="0"/>
            </a:endParaRPr>
          </a:p>
        </p:txBody>
      </p:sp>
      <p:sp>
        <p:nvSpPr>
          <p:cNvPr id="30723" name="Title 3"/>
          <p:cNvSpPr>
            <a:spLocks noGrp="1"/>
          </p:cNvSpPr>
          <p:nvPr>
            <p:ph type="title"/>
            <p:custDataLst>
              <p:tags r:id="rId4"/>
            </p:custDataLst>
          </p:nvPr>
        </p:nvSpPr>
        <p:spPr/>
        <p:txBody>
          <a:bodyPr/>
          <a:lstStyle/>
          <a:p>
            <a:pPr eaLnBrk="1" hangingPunct="1"/>
            <a:r>
              <a:rPr lang="en-US" dirty="0" smtClean="0">
                <a:latin typeface="Century Gothic" pitchFamily="34" charset="0"/>
              </a:rPr>
              <a:t>Day 3 Schedule</a:t>
            </a:r>
          </a:p>
        </p:txBody>
      </p:sp>
      <p:sp>
        <p:nvSpPr>
          <p:cNvPr id="30724" name="Text Placeholder 4"/>
          <p:cNvSpPr>
            <a:spLocks noGrp="1"/>
          </p:cNvSpPr>
          <p:nvPr>
            <p:ph type="body" sz="quarter" idx="11"/>
            <p:custDataLst>
              <p:tags r:id="rId5"/>
            </p:custDataLst>
          </p:nvPr>
        </p:nvSpPr>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24LwtbZHlWoVPxKlmcBDIB"/>
</p:tagLst>
</file>

<file path=ppt/tags/tag10.xml><?xml version="1.0" encoding="utf-8"?>
<p:tagLst xmlns:a="http://schemas.openxmlformats.org/drawingml/2006/main" xmlns:r="http://schemas.openxmlformats.org/officeDocument/2006/relationships" xmlns:p="http://schemas.openxmlformats.org/presentationml/2006/main">
  <p:tag name="DVSHAPEID" val="8TcCFrWhoVbPaXpHZOYNmG"/>
</p:tagLst>
</file>

<file path=ppt/tags/tag100.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1.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0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1.xml><?xml version="1.0" encoding="utf-8"?>
<p:tagLst xmlns:a="http://schemas.openxmlformats.org/drawingml/2006/main" xmlns:r="http://schemas.openxmlformats.org/officeDocument/2006/relationships" xmlns:p="http://schemas.openxmlformats.org/presentationml/2006/main">
  <p:tag name="DVSHAPEID" val="Wa8NbF2YEieUfxVUgxzFcJ"/>
</p:tagLst>
</file>

<file path=ppt/tags/tag12.xml><?xml version="1.0" encoding="utf-8"?>
<p:tagLst xmlns:a="http://schemas.openxmlformats.org/drawingml/2006/main" xmlns:r="http://schemas.openxmlformats.org/officeDocument/2006/relationships" xmlns:p="http://schemas.openxmlformats.org/presentationml/2006/main">
  <p:tag name="DVSHAPEID" val="eOP1ipVmcOXsX1tRfgepgT"/>
</p:tagLst>
</file>

<file path=ppt/tags/tag13.xml><?xml version="1.0" encoding="utf-8"?>
<p:tagLst xmlns:a="http://schemas.openxmlformats.org/drawingml/2006/main" xmlns:r="http://schemas.openxmlformats.org/officeDocument/2006/relationships" xmlns:p="http://schemas.openxmlformats.org/presentationml/2006/main">
  <p:tag name="DVSHAPEID" val="BfHSL4xrdGtcWkXanC2i5p"/>
</p:tagLst>
</file>

<file path=ppt/tags/tag1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15.xml><?xml version="1.0" encoding="utf-8"?>
<p:tagLst xmlns:a="http://schemas.openxmlformats.org/drawingml/2006/main" xmlns:r="http://schemas.openxmlformats.org/officeDocument/2006/relationships" xmlns:p="http://schemas.openxmlformats.org/presentationml/2006/main">
  <p:tag name="DVSECTIONID" val="nt5qIsiHpUwqQgBe1f5lZT"/>
</p:tagLst>
</file>

<file path=ppt/tags/tag16.xml><?xml version="1.0" encoding="utf-8"?>
<p:tagLst xmlns:a="http://schemas.openxmlformats.org/drawingml/2006/main" xmlns:r="http://schemas.openxmlformats.org/officeDocument/2006/relationships" xmlns:p="http://schemas.openxmlformats.org/presentationml/2006/main">
  <p:tag name="DVSHAPEID" val="WNzTqohiqMskczjpEQOKAh"/>
</p:tagLst>
</file>

<file path=ppt/tags/tag17.xml><?xml version="1.0" encoding="utf-8"?>
<p:tagLst xmlns:a="http://schemas.openxmlformats.org/drawingml/2006/main" xmlns:r="http://schemas.openxmlformats.org/officeDocument/2006/relationships" xmlns:p="http://schemas.openxmlformats.org/presentationml/2006/main">
  <p:tag name="DVSHAPEID" val="YL49T4TCmYNbjUiRD8aVfG"/>
</p:tagLst>
</file>

<file path=ppt/tags/tag18.xml><?xml version="1.0" encoding="utf-8"?>
<p:tagLst xmlns:a="http://schemas.openxmlformats.org/drawingml/2006/main" xmlns:r="http://schemas.openxmlformats.org/officeDocument/2006/relationships" xmlns:p="http://schemas.openxmlformats.org/presentationml/2006/main">
  <p:tag name="DVSHAPEID" val="JB7nRXYbulPFOOPhvcpOqu"/>
</p:tagLst>
</file>

<file path=ppt/tags/tag19.xml><?xml version="1.0" encoding="utf-8"?>
<p:tagLst xmlns:a="http://schemas.openxmlformats.org/drawingml/2006/main" xmlns:r="http://schemas.openxmlformats.org/officeDocument/2006/relationships" xmlns:p="http://schemas.openxmlformats.org/presentationml/2006/main">
  <p:tag name="DVSHAPEID" val="x1go7MdFAF1h1t2vdVEaur"/>
</p:tagLst>
</file>

<file path=ppt/tags/tag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20.xml><?xml version="1.0" encoding="utf-8"?>
<p:tagLst xmlns:a="http://schemas.openxmlformats.org/drawingml/2006/main" xmlns:r="http://schemas.openxmlformats.org/officeDocument/2006/relationships" xmlns:p="http://schemas.openxmlformats.org/presentationml/2006/main">
  <p:tag name="DVSHAPEID" val="mE5u2mDXwrgf357sQbYPLa"/>
</p:tagLst>
</file>

<file path=ppt/tags/tag21.xml><?xml version="1.0" encoding="utf-8"?>
<p:tagLst xmlns:a="http://schemas.openxmlformats.org/drawingml/2006/main" xmlns:r="http://schemas.openxmlformats.org/officeDocument/2006/relationships" xmlns:p="http://schemas.openxmlformats.org/presentationml/2006/main">
  <p:tag name="DVSHAPEID" val="fXrv9dr8N814v1WhAdnH4l"/>
</p:tagLst>
</file>

<file path=ppt/tags/tag22.xml><?xml version="1.0" encoding="utf-8"?>
<p:tagLst xmlns:a="http://schemas.openxmlformats.org/drawingml/2006/main" xmlns:r="http://schemas.openxmlformats.org/officeDocument/2006/relationships" xmlns:p="http://schemas.openxmlformats.org/presentationml/2006/main">
  <p:tag name="DVSHAPEID" val="qsCJV2HmE4i0wsvSBR02Rw"/>
</p:tagLst>
</file>

<file path=ppt/tags/tag2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2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25.xml><?xml version="1.0" encoding="utf-8"?>
<p:tagLst xmlns:a="http://schemas.openxmlformats.org/drawingml/2006/main" xmlns:r="http://schemas.openxmlformats.org/officeDocument/2006/relationships" xmlns:p="http://schemas.openxmlformats.org/presentationml/2006/main">
  <p:tag name="DVSECTIONID" val="3DVpkBhd03Ke7raK19He5W"/>
</p:tagLst>
</file>

<file path=ppt/tags/tag26.xml><?xml version="1.0" encoding="utf-8"?>
<p:tagLst xmlns:a="http://schemas.openxmlformats.org/drawingml/2006/main" xmlns:r="http://schemas.openxmlformats.org/officeDocument/2006/relationships" xmlns:p="http://schemas.openxmlformats.org/presentationml/2006/main">
  <p:tag name="DVSHAPEID" val="bV3GKQ4KGAVTxZTpipqruW"/>
</p:tagLst>
</file>

<file path=ppt/tags/tag27.xml><?xml version="1.0" encoding="utf-8"?>
<p:tagLst xmlns:a="http://schemas.openxmlformats.org/drawingml/2006/main" xmlns:r="http://schemas.openxmlformats.org/officeDocument/2006/relationships" xmlns:p="http://schemas.openxmlformats.org/presentationml/2006/main">
  <p:tag name="DVSHAPEID" val="LuuuMHCvG1tThGGehRiToI"/>
</p:tagLst>
</file>

<file path=ppt/tags/tag28.xml><?xml version="1.0" encoding="utf-8"?>
<p:tagLst xmlns:a="http://schemas.openxmlformats.org/drawingml/2006/main" xmlns:r="http://schemas.openxmlformats.org/officeDocument/2006/relationships" xmlns:p="http://schemas.openxmlformats.org/presentationml/2006/main">
  <p:tag name="DVSHAPEID" val="5DVwZbzBCq2eaybg4m8aTU"/>
</p:tagLst>
</file>

<file path=ppt/tags/tag29.xml><?xml version="1.0" encoding="utf-8"?>
<p:tagLst xmlns:a="http://schemas.openxmlformats.org/drawingml/2006/main" xmlns:r="http://schemas.openxmlformats.org/officeDocument/2006/relationships" xmlns:p="http://schemas.openxmlformats.org/presentationml/2006/main">
  <p:tag name="DVSHAPEID" val="pDHdJ37z8Bx3pRzfIqW5p3"/>
</p:tagLst>
</file>

<file path=ppt/tags/tag3.xml><?xml version="1.0" encoding="utf-8"?>
<p:tagLst xmlns:a="http://schemas.openxmlformats.org/drawingml/2006/main" xmlns:r="http://schemas.openxmlformats.org/officeDocument/2006/relationships" xmlns:p="http://schemas.openxmlformats.org/presentationml/2006/main">
  <p:tag name="DVSHAPEID" val="PY60yEOjVhV9olovazeQkw"/>
</p:tagLst>
</file>

<file path=ppt/tags/tag30.xml><?xml version="1.0" encoding="utf-8"?>
<p:tagLst xmlns:a="http://schemas.openxmlformats.org/drawingml/2006/main" xmlns:r="http://schemas.openxmlformats.org/officeDocument/2006/relationships" xmlns:p="http://schemas.openxmlformats.org/presentationml/2006/main">
  <p:tag name="DVSHAPEID" val="R2v730MWKeOadhOMsvt2hq"/>
</p:tagLst>
</file>

<file path=ppt/tags/tag31.xml><?xml version="1.0" encoding="utf-8"?>
<p:tagLst xmlns:a="http://schemas.openxmlformats.org/drawingml/2006/main" xmlns:r="http://schemas.openxmlformats.org/officeDocument/2006/relationships" xmlns:p="http://schemas.openxmlformats.org/presentationml/2006/main">
  <p:tag name="DVSHAPEID" val="R2v730MWKeOadhOMsvt2hq"/>
</p:tagLst>
</file>

<file path=ppt/tags/tag32.xml><?xml version="1.0" encoding="utf-8"?>
<p:tagLst xmlns:a="http://schemas.openxmlformats.org/drawingml/2006/main" xmlns:r="http://schemas.openxmlformats.org/officeDocument/2006/relationships" xmlns:p="http://schemas.openxmlformats.org/presentationml/2006/main">
  <p:tag name="DVSHAPEID" val="R2v730MWKeOadhOMsvt2hq"/>
</p:tagLst>
</file>

<file path=ppt/tags/tag33.xml><?xml version="1.0" encoding="utf-8"?>
<p:tagLst xmlns:a="http://schemas.openxmlformats.org/drawingml/2006/main" xmlns:r="http://schemas.openxmlformats.org/officeDocument/2006/relationships" xmlns:p="http://schemas.openxmlformats.org/presentationml/2006/main">
  <p:tag name="DVSECTIONID" val="FauL9GmmywZupruj7HqcUs"/>
</p:tagLst>
</file>

<file path=ppt/tags/tag34.xml><?xml version="1.0" encoding="utf-8"?>
<p:tagLst xmlns:a="http://schemas.openxmlformats.org/drawingml/2006/main" xmlns:r="http://schemas.openxmlformats.org/officeDocument/2006/relationships" xmlns:p="http://schemas.openxmlformats.org/presentationml/2006/main">
  <p:tag name="DVSHAPEID" val="G69kHOEIeOumLFHB06McQj"/>
</p:tagLst>
</file>

<file path=ppt/tags/tag35.xml><?xml version="1.0" encoding="utf-8"?>
<p:tagLst xmlns:a="http://schemas.openxmlformats.org/drawingml/2006/main" xmlns:r="http://schemas.openxmlformats.org/officeDocument/2006/relationships" xmlns:p="http://schemas.openxmlformats.org/presentationml/2006/main">
  <p:tag name="DVSHAPEID" val="eeEhqVYrBmMqmpYIjXi200"/>
</p:tagLst>
</file>

<file path=ppt/tags/tag36.xml><?xml version="1.0" encoding="utf-8"?>
<p:tagLst xmlns:a="http://schemas.openxmlformats.org/drawingml/2006/main" xmlns:r="http://schemas.openxmlformats.org/officeDocument/2006/relationships" xmlns:p="http://schemas.openxmlformats.org/presentationml/2006/main">
  <p:tag name="DVSHAPEID" val="GQv95Qunf4zmSUGqnIKMc8"/>
</p:tagLst>
</file>

<file path=ppt/tags/tag37.xml><?xml version="1.0" encoding="utf-8"?>
<p:tagLst xmlns:a="http://schemas.openxmlformats.org/drawingml/2006/main" xmlns:r="http://schemas.openxmlformats.org/officeDocument/2006/relationships" xmlns:p="http://schemas.openxmlformats.org/presentationml/2006/main">
  <p:tag name="DVSHAPEID" val="zliiDiNPUOjdyNLhQ8We6H"/>
</p:tagLst>
</file>

<file path=ppt/tags/tag3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4.xml><?xml version="1.0" encoding="utf-8"?>
<p:tagLst xmlns:a="http://schemas.openxmlformats.org/drawingml/2006/main" xmlns:r="http://schemas.openxmlformats.org/officeDocument/2006/relationships" xmlns:p="http://schemas.openxmlformats.org/presentationml/2006/main">
  <p:tag name="DVSHAPEID" val="dsud0UeffACTWSQ1iJePgN"/>
</p:tagLst>
</file>

<file path=ppt/tags/tag4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2.xml><?xml version="1.0" encoding="utf-8"?>
<p:tagLst xmlns:a="http://schemas.openxmlformats.org/drawingml/2006/main" xmlns:r="http://schemas.openxmlformats.org/officeDocument/2006/relationships" xmlns:p="http://schemas.openxmlformats.org/presentationml/2006/main">
  <p:tag name="DVSHAPEID" val="wpGx2CVEbPeVfmn3FOG6il"/>
</p:tagLst>
</file>

<file path=ppt/tags/tag43.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44.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45.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46.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47.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48.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49.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5.xml><?xml version="1.0" encoding="utf-8"?>
<p:tagLst xmlns:a="http://schemas.openxmlformats.org/drawingml/2006/main" xmlns:r="http://schemas.openxmlformats.org/officeDocument/2006/relationships" xmlns:p="http://schemas.openxmlformats.org/presentationml/2006/main">
  <p:tag name="DVSHAPEID" val="xupwE8hvCufqg9MIs9x8H8"/>
</p:tagLst>
</file>

<file path=ppt/tags/tag50.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51.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52.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5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59.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xml><?xml version="1.0" encoding="utf-8"?>
<p:tagLst xmlns:a="http://schemas.openxmlformats.org/drawingml/2006/main" xmlns:r="http://schemas.openxmlformats.org/officeDocument/2006/relationships" xmlns:p="http://schemas.openxmlformats.org/presentationml/2006/main">
  <p:tag name="DVSECTIONID" val="dvVfaKB0WuRcBk1LVoCERY"/>
</p:tagLst>
</file>

<file path=ppt/tags/tag60.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1.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69.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xml><?xml version="1.0" encoding="utf-8"?>
<p:tagLst xmlns:a="http://schemas.openxmlformats.org/drawingml/2006/main" xmlns:r="http://schemas.openxmlformats.org/officeDocument/2006/relationships" xmlns:p="http://schemas.openxmlformats.org/presentationml/2006/main">
  <p:tag name="DVSHAPEID" val="3kolyVrV8UDpuLptBkqhKE"/>
</p:tagLst>
</file>

<file path=ppt/tags/tag70.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1.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79.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xml><?xml version="1.0" encoding="utf-8"?>
<p:tagLst xmlns:a="http://schemas.openxmlformats.org/drawingml/2006/main" xmlns:r="http://schemas.openxmlformats.org/officeDocument/2006/relationships" xmlns:p="http://schemas.openxmlformats.org/presentationml/2006/main">
  <p:tag name="DVSHAPEID" val="GomQOwKXijgAzMNan9TPtQ"/>
</p:tagLst>
</file>

<file path=ppt/tags/tag80.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1.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89.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xml><?xml version="1.0" encoding="utf-8"?>
<p:tagLst xmlns:a="http://schemas.openxmlformats.org/drawingml/2006/main" xmlns:r="http://schemas.openxmlformats.org/officeDocument/2006/relationships" xmlns:p="http://schemas.openxmlformats.org/presentationml/2006/main">
  <p:tag name="DVSHAPEID" val="eor7wWYvXAEpEZZI7UabBk"/>
</p:tagLst>
</file>

<file path=ppt/tags/tag90.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1.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3.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4.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5.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6.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7.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8.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99.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85536</TotalTime>
  <Words>4085</Words>
  <Application>Microsoft Office PowerPoint</Application>
  <PresentationFormat>On-screen Show (4:3)</PresentationFormat>
  <Paragraphs>849</Paragraphs>
  <Slides>70</Slides>
  <Notes>70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QAD BI v3 – Technical Level II Certification Class – Part 1</vt:lpstr>
      <vt:lpstr>Introductions</vt:lpstr>
      <vt:lpstr>Facilities</vt:lpstr>
      <vt:lpstr>Rules of the Road</vt:lpstr>
      <vt:lpstr>Course Objectives</vt:lpstr>
      <vt:lpstr>Course Benefits</vt:lpstr>
      <vt:lpstr>Day 1 Schedule</vt:lpstr>
      <vt:lpstr>Day 2 Schedule</vt:lpstr>
      <vt:lpstr>Day 3 Schedule</vt:lpstr>
      <vt:lpstr>Day 4 Schedule</vt:lpstr>
      <vt:lpstr>Day 5 Schedule</vt:lpstr>
      <vt:lpstr>SQL – Preview</vt:lpstr>
      <vt:lpstr>What is SQL?</vt:lpstr>
      <vt:lpstr>Why is SQL important for QAD BI v3?</vt:lpstr>
      <vt:lpstr>Basic Components of a SQL Statement</vt:lpstr>
      <vt:lpstr>Log in to Training Environment</vt:lpstr>
      <vt:lpstr>Launch SQL Server</vt:lpstr>
      <vt:lpstr>SELECT </vt:lpstr>
      <vt:lpstr>SELECT – continued </vt:lpstr>
      <vt:lpstr>SELECT – continued </vt:lpstr>
      <vt:lpstr>SELECT – continued </vt:lpstr>
      <vt:lpstr>FROM</vt:lpstr>
      <vt:lpstr>FROM – continued </vt:lpstr>
      <vt:lpstr>FROM – continued </vt:lpstr>
      <vt:lpstr>FROM – continued</vt:lpstr>
      <vt:lpstr>FROM – continued  </vt:lpstr>
      <vt:lpstr>WHERE </vt:lpstr>
      <vt:lpstr>Comparisons in a WHERE clause </vt:lpstr>
      <vt:lpstr>Comparisons in a WHERE clause – cont’d</vt:lpstr>
      <vt:lpstr>Comparisons in a WHERE clause – cont’d</vt:lpstr>
      <vt:lpstr>Comparisons in a WHERE clause – cont’d</vt:lpstr>
      <vt:lpstr>WHERE – continued </vt:lpstr>
      <vt:lpstr>Dealing with NULL values</vt:lpstr>
      <vt:lpstr>Dealing with NULL values – continued </vt:lpstr>
      <vt:lpstr>Inline Views</vt:lpstr>
      <vt:lpstr>WHERE – continued </vt:lpstr>
      <vt:lpstr>WHERE – continued </vt:lpstr>
      <vt:lpstr>WHERE – continued </vt:lpstr>
      <vt:lpstr>WHERE – continued </vt:lpstr>
      <vt:lpstr>WHERE – continued </vt:lpstr>
      <vt:lpstr>GROUP BY</vt:lpstr>
      <vt:lpstr>ORDER BY  </vt:lpstr>
      <vt:lpstr>ORDER BY – continued </vt:lpstr>
      <vt:lpstr>Native Functions</vt:lpstr>
      <vt:lpstr>Native Functions – continued </vt:lpstr>
      <vt:lpstr>Native Functions – continued </vt:lpstr>
      <vt:lpstr>Non-Native Functions</vt:lpstr>
      <vt:lpstr>Data Types</vt:lpstr>
      <vt:lpstr>Data Types – continued </vt:lpstr>
      <vt:lpstr>Data Types – continued </vt:lpstr>
      <vt:lpstr>Divide by Zero Error</vt:lpstr>
      <vt:lpstr>Divide by Zero Error – Solution: use CASE</vt:lpstr>
      <vt:lpstr>Divide by Zero Error – Due to Rounding</vt:lpstr>
      <vt:lpstr>Comparing Two Results Sets</vt:lpstr>
      <vt:lpstr>Comparing Two Results Sets – continued </vt:lpstr>
      <vt:lpstr>RANK OVER</vt:lpstr>
      <vt:lpstr>RANK OVER – continued </vt:lpstr>
      <vt:lpstr>SQL Formatting Standards</vt:lpstr>
      <vt:lpstr>INSERT</vt:lpstr>
      <vt:lpstr>UPDATE</vt:lpstr>
      <vt:lpstr>DELETE</vt:lpstr>
      <vt:lpstr>TRUNCATE</vt:lpstr>
      <vt:lpstr>SQL to Avoid – Select within Select</vt:lpstr>
      <vt:lpstr>SQL to Avoid – Exception </vt:lpstr>
      <vt:lpstr>SQL Review</vt:lpstr>
      <vt:lpstr>HISTORY TABLES</vt:lpstr>
      <vt:lpstr>HISTORY TABLES – Example </vt:lpstr>
      <vt:lpstr>HISTORY TABLES – Example – continued  </vt:lpstr>
      <vt:lpstr>SNAPSHOT FROM HISTORY TABLE</vt:lpstr>
      <vt:lpstr>SQL Review – Exercise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5021</cp:revision>
  <dcterms:created xsi:type="dcterms:W3CDTF">2010-10-05T00:44:07Z</dcterms:created>
  <dcterms:modified xsi:type="dcterms:W3CDTF">2014-03-13T18:29:48Z</dcterms:modified>
</cp:coreProperties>
</file>